
<file path=[Content_Types].xml><?xml version="1.0" encoding="utf-8"?>
<Types xmlns="http://schemas.openxmlformats.org/package/2006/content-types">
  <Default Extension="tmp" ContentType="image/pn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835" r:id="rId2"/>
  </p:sldMasterIdLst>
  <p:notesMasterIdLst>
    <p:notesMasterId r:id="rId71"/>
  </p:notesMasterIdLst>
  <p:handoutMasterIdLst>
    <p:handoutMasterId r:id="rId72"/>
  </p:handoutMasterIdLst>
  <p:sldIdLst>
    <p:sldId id="1267" r:id="rId3"/>
    <p:sldId id="1677" r:id="rId4"/>
    <p:sldId id="1688" r:id="rId5"/>
    <p:sldId id="1690" r:id="rId6"/>
    <p:sldId id="1692" r:id="rId7"/>
    <p:sldId id="1693" r:id="rId8"/>
    <p:sldId id="1685" r:id="rId9"/>
    <p:sldId id="1568" r:id="rId10"/>
    <p:sldId id="1665" r:id="rId11"/>
    <p:sldId id="1691" r:id="rId12"/>
    <p:sldId id="1696" r:id="rId13"/>
    <p:sldId id="1694" r:id="rId14"/>
    <p:sldId id="1695" r:id="rId15"/>
    <p:sldId id="1697" r:id="rId16"/>
    <p:sldId id="1698" r:id="rId17"/>
    <p:sldId id="1687" r:id="rId18"/>
    <p:sldId id="1590" r:id="rId19"/>
    <p:sldId id="1591" r:id="rId20"/>
    <p:sldId id="1592" r:id="rId21"/>
    <p:sldId id="1594" r:id="rId22"/>
    <p:sldId id="1516" r:id="rId23"/>
    <p:sldId id="1666" r:id="rId24"/>
    <p:sldId id="1670" r:id="rId25"/>
    <p:sldId id="1664" r:id="rId26"/>
    <p:sldId id="1584" r:id="rId27"/>
    <p:sldId id="1585" r:id="rId28"/>
    <p:sldId id="1586" r:id="rId29"/>
    <p:sldId id="1587" r:id="rId30"/>
    <p:sldId id="1588" r:id="rId31"/>
    <p:sldId id="1595" r:id="rId32"/>
    <p:sldId id="1596" r:id="rId33"/>
    <p:sldId id="1535" r:id="rId34"/>
    <p:sldId id="1597" r:id="rId35"/>
    <p:sldId id="1678" r:id="rId36"/>
    <p:sldId id="1680" r:id="rId37"/>
    <p:sldId id="1667" r:id="rId38"/>
    <p:sldId id="1643" r:id="rId39"/>
    <p:sldId id="1644" r:id="rId40"/>
    <p:sldId id="1645" r:id="rId41"/>
    <p:sldId id="1652" r:id="rId42"/>
    <p:sldId id="1684" r:id="rId43"/>
    <p:sldId id="1725" r:id="rId44"/>
    <p:sldId id="1726" r:id="rId45"/>
    <p:sldId id="1704" r:id="rId46"/>
    <p:sldId id="1705" r:id="rId47"/>
    <p:sldId id="1723" r:id="rId48"/>
    <p:sldId id="1724" r:id="rId49"/>
    <p:sldId id="1647" r:id="rId50"/>
    <p:sldId id="1668" r:id="rId51"/>
    <p:sldId id="1650" r:id="rId52"/>
    <p:sldId id="1651" r:id="rId53"/>
    <p:sldId id="1699" r:id="rId54"/>
    <p:sldId id="1700" r:id="rId55"/>
    <p:sldId id="1701" r:id="rId56"/>
    <p:sldId id="1703" r:id="rId57"/>
    <p:sldId id="1707" r:id="rId58"/>
    <p:sldId id="1708" r:id="rId59"/>
    <p:sldId id="1706" r:id="rId60"/>
    <p:sldId id="1702" r:id="rId61"/>
    <p:sldId id="1712" r:id="rId62"/>
    <p:sldId id="1710" r:id="rId63"/>
    <p:sldId id="1714" r:id="rId64"/>
    <p:sldId id="1717" r:id="rId65"/>
    <p:sldId id="1715" r:id="rId66"/>
    <p:sldId id="1719" r:id="rId67"/>
    <p:sldId id="1718" r:id="rId68"/>
    <p:sldId id="1721" r:id="rId69"/>
    <p:sldId id="1722" r:id="rId70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CC66FF"/>
    <a:srgbClr val="009999"/>
    <a:srgbClr val="339966"/>
    <a:srgbClr val="008080"/>
    <a:srgbClr val="3366FF"/>
    <a:srgbClr val="0000FF"/>
    <a:srgbClr val="CC0099"/>
    <a:srgbClr val="CC0066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83" autoAdjust="0"/>
    <p:restoredTop sz="86410" autoAdjust="0"/>
  </p:normalViewPr>
  <p:slideViewPr>
    <p:cSldViewPr snapToGrid="0">
      <p:cViewPr varScale="1">
        <p:scale>
          <a:sx n="139" d="100"/>
          <a:sy n="139" d="100"/>
        </p:scale>
        <p:origin x="68" y="212"/>
      </p:cViewPr>
      <p:guideLst>
        <p:guide orient="horz" pos="2160"/>
        <p:guide pos="384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04" y="90"/>
      </p:cViewPr>
      <p:guideLst>
        <p:guide orient="horz" pos="2928"/>
        <p:guide pos="2208"/>
      </p:guideLst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defTabSz="931706">
              <a:defRPr kumimoji="0" sz="1200"/>
            </a:lvl1pPr>
          </a:lstStyle>
          <a:p>
            <a:pPr>
              <a:defRPr/>
            </a:pPr>
            <a:r>
              <a:rPr lang="en-US" altLang="en-US"/>
              <a:t>Prof. Randal C. Picker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4253" y="0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algn="r" defTabSz="931706">
              <a:defRPr kumimoji="0" sz="1200"/>
            </a:lvl1pPr>
          </a:lstStyle>
          <a:p>
            <a:pPr>
              <a:defRPr/>
            </a:pPr>
            <a:fld id="{BACD4D8E-0305-4CD5-9DBD-51D10C00A67E}" type="datetime1">
              <a:rPr lang="en-US" altLang="en-US"/>
              <a:pPr>
                <a:defRPr/>
              </a:pPr>
              <a:t>3/21/2022</a:t>
            </a:fld>
            <a:endParaRPr lang="en-US" alt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3482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defTabSz="931706">
              <a:defRPr kumimoji="0" sz="1200"/>
            </a:lvl1pPr>
          </a:lstStyle>
          <a:p>
            <a:pPr>
              <a:defRPr/>
            </a:pPr>
            <a:r>
              <a:rPr lang="en-US" altLang="en-US" dirty="0" smtClean="0"/>
              <a:t>Platforms and Networks</a:t>
            </a:r>
            <a:endParaRPr lang="en-US" altLang="en-US" dirty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4253" y="8833482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algn="r" defTabSz="930311">
              <a:defRPr kumimoji="0" sz="1200"/>
            </a:lvl1pPr>
          </a:lstStyle>
          <a:p>
            <a:pPr>
              <a:defRPr/>
            </a:pPr>
            <a:fld id="{A9DDCF18-3772-474E-B777-BA39106ED7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4440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defTabSz="931706">
              <a:defRPr kumimoji="0"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87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407988" y="700088"/>
            <a:ext cx="6194425" cy="3484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932" y="4416745"/>
            <a:ext cx="5140538" cy="418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974253" y="0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algn="r" defTabSz="931706">
              <a:defRPr kumimoji="0" sz="1200"/>
            </a:lvl1pPr>
          </a:lstStyle>
          <a:p>
            <a:pPr>
              <a:defRPr/>
            </a:pPr>
            <a:fld id="{91C928C3-9442-484A-8273-FA08CFCEA006}" type="datetime1">
              <a:rPr lang="en-US" altLang="en-US"/>
              <a:pPr>
                <a:defRPr/>
              </a:pPr>
              <a:t>3/21/2022</a:t>
            </a:fld>
            <a:endParaRPr lang="en-US" alt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3482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defTabSz="931706">
              <a:defRPr kumimoji="0"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4253" y="8833482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algn="r" defTabSz="930311">
              <a:defRPr kumimoji="0" sz="1200"/>
            </a:lvl1pPr>
          </a:lstStyle>
          <a:p>
            <a:pPr>
              <a:defRPr/>
            </a:pPr>
            <a:fld id="{17815D0A-6945-40F0-849D-84A13EF4AA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29569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713" indent="-285275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096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7535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3973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0412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6850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3290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727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DB7B8AA-7071-474D-AB67-0D52EEC6338E}" type="datetime1">
              <a:rPr kumimoji="0" lang="en-US" altLang="en-US" sz="1200"/>
              <a:pPr/>
              <a:t>3/21/2022</a:t>
            </a:fld>
            <a:endParaRPr kumimoji="0" lang="en-US" altLang="en-US" sz="1200"/>
          </a:p>
        </p:txBody>
      </p:sp>
      <p:sp>
        <p:nvSpPr>
          <p:cNvPr id="1945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713" indent="-285275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096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7535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3973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0412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6850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3290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727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DFB5D71-EDD0-44C4-B648-177AAB6BC2FE}" type="slidenum">
              <a:rPr kumimoji="0" lang="en-US" altLang="en-US" sz="1200"/>
              <a:pPr/>
              <a:t>1</a:t>
            </a:fld>
            <a:endParaRPr kumimoji="0" lang="en-US" altLang="en-US" sz="1200"/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858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48132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4667427-EA7F-4731-81C2-EF8517BCA78A}" type="datetime1">
              <a:rPr kumimoji="0" lang="en-US" altLang="en-US" sz="1200"/>
              <a:t>3/21/2022</a:t>
            </a:fld>
            <a:endParaRPr kumimoji="0" lang="en-US" altLang="en-US" sz="1200"/>
          </a:p>
        </p:txBody>
      </p:sp>
      <p:sp>
        <p:nvSpPr>
          <p:cNvPr id="4813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6471767-1F18-4C1A-BCC0-7301428E794D}" type="slidenum">
              <a:rPr kumimoji="0" lang="en-US" altLang="en-US" sz="1200"/>
              <a:pPr/>
              <a:t>21</a:t>
            </a:fld>
            <a:endParaRPr kumimoji="0"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871939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55300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9659E9B-418B-4A3A-A57A-792540BCB6FD}" type="datetime1">
              <a:rPr kumimoji="0" lang="en-US" altLang="en-US" sz="1200"/>
              <a:t>3/21/2022</a:t>
            </a:fld>
            <a:endParaRPr kumimoji="0" lang="en-US" altLang="en-US" sz="1200"/>
          </a:p>
        </p:txBody>
      </p:sp>
      <p:sp>
        <p:nvSpPr>
          <p:cNvPr id="5530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182A26D-40D4-4AE8-9614-45C5EE269544}" type="slidenum">
              <a:rPr kumimoji="0" lang="en-US" altLang="en-US" sz="1200"/>
              <a:pPr/>
              <a:t>32</a:t>
            </a:fld>
            <a:endParaRPr kumimoji="0"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517503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55300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9659E9B-418B-4A3A-A57A-792540BCB6FD}" type="datetime1">
              <a:rPr kumimoji="0" lang="en-US" altLang="en-US" sz="1200"/>
              <a:t>3/21/2022</a:t>
            </a:fld>
            <a:endParaRPr kumimoji="0" lang="en-US" altLang="en-US" sz="1200"/>
          </a:p>
        </p:txBody>
      </p:sp>
      <p:sp>
        <p:nvSpPr>
          <p:cNvPr id="5530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182A26D-40D4-4AE8-9614-45C5EE269544}" type="slidenum">
              <a:rPr kumimoji="0" lang="en-US" altLang="en-US" sz="1200"/>
              <a:pPr/>
              <a:t>33</a:t>
            </a:fld>
            <a:endParaRPr kumimoji="0"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73490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https://www.packagecoalition.org/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3/21/2022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458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https://www.nytimes.com/2020/05/06/us/politics/amazon-postal-service-bailout-coronavirus.html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3/21/2022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5669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https://www.congress.gov/bill/117th-congress/house-bill/3076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3/21/2022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8237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ahoo.com/video/ups-pushes-changes-postal-reform-030000329.html?guccounter=1&amp;guce_referrer=aHR0cHM6Ly93d3cuZ29vZ2xlLmNvbS8&amp;guce_referrer_sig=AQAAAMDueFiSjT2DEDrTeMmno7tUuLhvMNW65P7l7pTQTqxQnZ7PLSu2BndmgTRapPF_CEhzXyrIN3pBL_fRpTovIRvbOagSJ3EknP4ETqqEY6eN3CL2V3W13FEM5isBNwPjQFBVEw39tW5BoBbnN5JV2481Kf_YaiBgPBbFTRBzxA3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3/21/2022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6995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3/21/2022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1199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https://about.usps.com/publications/annual-report-comprehensive-statement-2014/ar2014/annualreport2014_tech_039.htm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3/21/2022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198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https://www.prc.gov/about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3/21/2022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8104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Source: http://about.usps.com/who-we-are/postal-history/first-class-mail-since-1926.pdf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3/21/2022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3845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https://fred.stlouisfed.org/series/REVEF4921ALLEST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3/21/2022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480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41988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FB4BC48-FBF6-45CC-BB29-FAC7EDC35997}" type="datetime1">
              <a:rPr kumimoji="0" lang="en-US" altLang="en-US" sz="1200"/>
              <a:t>3/21/2022</a:t>
            </a:fld>
            <a:endParaRPr kumimoji="0" lang="en-US" altLang="en-US" sz="1200"/>
          </a:p>
        </p:txBody>
      </p:sp>
      <p:sp>
        <p:nvSpPr>
          <p:cNvPr id="4198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B986327-F73A-4ED2-9541-2723142550A0}" type="slidenum">
              <a:rPr kumimoji="0" lang="en-US" altLang="en-US" sz="1200"/>
              <a:pPr/>
              <a:t>17</a:t>
            </a:fld>
            <a:endParaRPr kumimoji="0"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278687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43012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2FF6F27-A818-46DB-9DB4-352195CB96BF}" type="datetime1">
              <a:rPr kumimoji="0" lang="en-US" altLang="en-US" sz="1200"/>
              <a:t>3/21/2022</a:t>
            </a:fld>
            <a:endParaRPr kumimoji="0" lang="en-US" altLang="en-US" sz="1200"/>
          </a:p>
        </p:txBody>
      </p:sp>
      <p:sp>
        <p:nvSpPr>
          <p:cNvPr id="4301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3CDE126-DAB5-4A37-9753-83DF08EA2210}" type="slidenum">
              <a:rPr kumimoji="0" lang="en-US" altLang="en-US" sz="1200"/>
              <a:pPr/>
              <a:t>18</a:t>
            </a:fld>
            <a:endParaRPr kumimoji="0"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064165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44036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8C00995-BAF3-4B0B-A3AE-BF1B15E99929}" type="datetime1">
              <a:rPr kumimoji="0" lang="en-US" altLang="en-US" sz="1200"/>
              <a:t>3/21/2022</a:t>
            </a:fld>
            <a:endParaRPr kumimoji="0" lang="en-US" altLang="en-US" sz="1200"/>
          </a:p>
        </p:txBody>
      </p:sp>
      <p:sp>
        <p:nvSpPr>
          <p:cNvPr id="4403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90D0173-F66B-4121-87D0-5CCBA8C8969B}" type="slidenum">
              <a:rPr kumimoji="0" lang="en-US" altLang="en-US" sz="1200"/>
              <a:pPr/>
              <a:t>19</a:t>
            </a:fld>
            <a:endParaRPr kumimoji="0"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706194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8500"/>
            <a:ext cx="6197600" cy="348615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46084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76EA357-633F-40C9-8D6A-8DB7C17F5C3D}" type="datetime1">
              <a:rPr kumimoji="0" lang="en-US" altLang="en-US" sz="1200"/>
              <a:t>3/21/2022</a:t>
            </a:fld>
            <a:endParaRPr kumimoji="0" lang="en-US" altLang="en-US" sz="1200"/>
          </a:p>
        </p:txBody>
      </p:sp>
      <p:sp>
        <p:nvSpPr>
          <p:cNvPr id="4608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30156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30156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7CD3F33-071E-4D75-95DB-9FB97EECB6AC}" type="slidenum">
              <a:rPr kumimoji="0" lang="en-US" altLang="en-US" sz="1200"/>
              <a:pPr/>
              <a:t>20</a:t>
            </a:fld>
            <a:endParaRPr kumimoji="0"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94236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-4763" y="3200400"/>
            <a:ext cx="12196763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133600" y="533400"/>
            <a:ext cx="10058400" cy="2590800"/>
          </a:xfrm>
        </p:spPr>
        <p:txBody>
          <a:bodyPr anchor="b"/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759200" y="3581400"/>
            <a:ext cx="8128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800"/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00C0A144-9CA5-40EF-BA71-CB2089FF9C17}" type="datetime4">
              <a:rPr lang="en-US"/>
              <a:pPr>
                <a:defRPr/>
              </a:pPr>
              <a:t>March 21, 2022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8F8E2C84-0743-4BBC-99D9-184B50FD9F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666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ABE72-A00B-4BEE-8D22-E461BD19BF31}" type="datetime4">
              <a:rPr lang="en-US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8258E-FD5F-4451-BCA9-85E751BC2E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1629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4800" y="304800"/>
            <a:ext cx="27940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04800"/>
            <a:ext cx="8178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5688F-0802-4FFA-8569-61CB52898F13}" type="datetime4">
              <a:rPr lang="en-US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0A17A-396B-4954-9F3A-182BCB876E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9770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1176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600200"/>
            <a:ext cx="5486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733800"/>
            <a:ext cx="5486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17475-81E7-4A01-8AB2-BEF6BF923142}" type="datetime4">
              <a:rPr lang="en-US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1A5B6-F3C4-4BB7-BEC1-F8A22754DE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252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1176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CA22-AB5D-42E6-AA0D-D29944CB9CB0}" type="datetime4">
              <a:rPr lang="en-US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2ECFA-99E1-4A43-82F1-ABB33DFEC8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35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61A64-E55D-445F-9BF2-F313F51CC73E}" type="datetime4">
              <a:rPr lang="en-US"/>
              <a:pPr>
                <a:defRPr/>
              </a:pPr>
              <a:t>March 21,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A558D-545B-47C6-A92D-DA2C8A937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4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13FB4-4682-41ED-9269-398DA399AB3E}" type="datetime4">
              <a:rPr lang="en-US"/>
              <a:pPr>
                <a:defRPr/>
              </a:pPr>
              <a:t>March 21,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C4A20-6E27-467E-A82B-83AD51594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79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6CFB3-CE2E-4B14-8F75-1E4CD0EE53B3}" type="datetime4">
              <a:rPr lang="en-US"/>
              <a:pPr>
                <a:defRPr/>
              </a:pPr>
              <a:t>March 21,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003EE-89BB-4EEE-859A-101CADE6F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20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EDC97-25E2-4BF8-9946-9AE8D05A1F1A}" type="datetime4">
              <a:rPr lang="en-US"/>
              <a:pPr>
                <a:defRPr/>
              </a:pPr>
              <a:t>March 21, 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E9E66-912C-4FA1-95DC-3781E8ED6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67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11129-4AC1-49EB-AEDE-C295F4D161E9}" type="datetime4">
              <a:rPr lang="en-US"/>
              <a:pPr>
                <a:defRPr/>
              </a:pPr>
              <a:t>March 21, 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DDFA7-FD3F-4D6A-8468-A15361F7C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4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05AC1-7423-43ED-9D13-9D41F5090378}" type="datetime4">
              <a:rPr lang="en-US"/>
              <a:pPr>
                <a:defRPr/>
              </a:pPr>
              <a:t>March 21, 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1209A-7E61-4B13-9109-E589F98274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54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000">
                <a:solidFill>
                  <a:srgbClr val="0000FF"/>
                </a:solidFill>
              </a:defRPr>
            </a:lvl1pPr>
            <a:lvl2pPr>
              <a:defRPr sz="3600"/>
            </a:lvl2pPr>
            <a:lvl3pPr>
              <a:defRPr sz="3200"/>
            </a:lvl3pPr>
            <a:lvl4pPr>
              <a:defRPr sz="32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02DFA-02C6-4638-89D4-9E98CDF503C0}" type="datetime4">
              <a:rPr lang="en-US"/>
              <a:pPr>
                <a:defRPr/>
              </a:pPr>
              <a:t>March 21,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3FDE9-4CFE-4421-A501-434F5F61D1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91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17851-BEA3-4BF7-A8AF-DDD7C0D28D98}" type="datetime4">
              <a:rPr lang="en-US"/>
              <a:pPr>
                <a:defRPr/>
              </a:pPr>
              <a:t>March 21, 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ACD7F-0A8A-4343-9247-A1AE8F5C6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59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6E712-EF3B-4B31-AD6B-13C9C7073A30}" type="datetime4">
              <a:rPr lang="en-US"/>
              <a:pPr>
                <a:defRPr/>
              </a:pPr>
              <a:t>March 21, 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A996E-9E68-4294-9FDD-0D3C9BF5F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91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5E838-075F-446A-BFEE-D392A06DB13E}" type="datetime4">
              <a:rPr lang="en-US"/>
              <a:pPr>
                <a:defRPr/>
              </a:pPr>
              <a:t>March 21, 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65055-6114-4D36-8439-B3562715F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19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99E62-F8EB-4C0F-8921-40F31A908B71}" type="datetime4">
              <a:rPr lang="en-US"/>
              <a:pPr>
                <a:defRPr/>
              </a:pPr>
              <a:t>March 21,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889DA-ECA5-4C6B-9A5A-45309617A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101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88F6E-C648-407D-AFAC-A8EE81AE8784}" type="datetime4">
              <a:rPr lang="en-US"/>
              <a:pPr>
                <a:defRPr/>
              </a:pPr>
              <a:t>March 21,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1FE80-744B-44BB-BAEB-797EBDE080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91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9875D-7486-496C-A37B-6DE42241A533}" type="datetime4">
              <a:rPr lang="en-US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EFA1D-33DB-4F79-B79B-337EC801B1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771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C04FE-6587-4B5D-81C3-E86DEF588904}" type="datetime4">
              <a:rPr lang="en-US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95686-6F3D-48C4-BCA9-D8C1E1CC54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284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329F2-B348-442E-9FFB-D1B4B25A0A17}" type="datetime4">
              <a:rPr lang="en-US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F6C75-ECE9-475C-B489-BC0C3F1929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0663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E878F-EA39-4C2E-9970-394B6CAB1478}" type="datetime4">
              <a:rPr lang="en-US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496E5-8FFA-4061-92C3-71B1BA3DDA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464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47DC0-EB30-4B3A-AABE-7E05E0B31B3B}" type="datetime4">
              <a:rPr lang="en-US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21867-5838-4AB1-82B9-E47C7DA36B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035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29D74-CB06-4A77-8DB8-0A977A7E0029}" type="datetime4">
              <a:rPr lang="en-US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54077-3D17-4357-9835-26FB285CFB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833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E224-DED2-4CD1-AC21-F3080FE47CB5}" type="datetime4">
              <a:rPr lang="en-US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17707-3908-48D0-952F-C787BB50C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85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711200" cy="601821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04800"/>
            <a:ext cx="1117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117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66"/>
                </a:solidFill>
                <a:latin typeface="+mn-lt"/>
              </a:defRPr>
            </a:lvl1pPr>
          </a:lstStyle>
          <a:p>
            <a:pPr>
              <a:defRPr/>
            </a:pPr>
            <a:fld id="{C561878C-251A-4F5B-B74A-ACA28F612672}" type="datetime4">
              <a:rPr lang="en-US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66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10A507-AB75-48C3-BB61-5E47FAE343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4" r:id="rId1"/>
    <p:sldLayoutId id="2147484925" r:id="rId2"/>
    <p:sldLayoutId id="2147484926" r:id="rId3"/>
    <p:sldLayoutId id="2147484927" r:id="rId4"/>
    <p:sldLayoutId id="2147484928" r:id="rId5"/>
    <p:sldLayoutId id="2147484929" r:id="rId6"/>
    <p:sldLayoutId id="2147484930" r:id="rId7"/>
    <p:sldLayoutId id="2147484931" r:id="rId8"/>
    <p:sldLayoutId id="2147484932" r:id="rId9"/>
    <p:sldLayoutId id="2147484933" r:id="rId10"/>
    <p:sldLayoutId id="2147484934" r:id="rId11"/>
    <p:sldLayoutId id="2147484935" r:id="rId12"/>
    <p:sldLayoutId id="2147484936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5pPr>
      <a:lvl6pPr marL="4572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6pPr>
      <a:lvl7pPr marL="9144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7pPr>
      <a:lvl8pPr marL="13716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8pPr>
      <a:lvl9pPr marL="18288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3200">
          <a:solidFill>
            <a:srgbClr val="CC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30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w"/>
        <a:defRPr kumimoji="1" sz="28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4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solidFill>
            <a:srgbClr val="CC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DEE0716-1A4A-41D7-8CDF-AB246C894936}" type="datetime4">
              <a:rPr lang="en-US"/>
              <a:pPr>
                <a:defRPr/>
              </a:pPr>
              <a:t>March 21,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CEDE50-698D-4EB3-A7A3-BFEF3DBDA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3" r:id="rId1"/>
    <p:sldLayoutId id="2147484914" r:id="rId2"/>
    <p:sldLayoutId id="2147484915" r:id="rId3"/>
    <p:sldLayoutId id="2147484916" r:id="rId4"/>
    <p:sldLayoutId id="2147484917" r:id="rId5"/>
    <p:sldLayoutId id="2147484918" r:id="rId6"/>
    <p:sldLayoutId id="2147484919" r:id="rId7"/>
    <p:sldLayoutId id="2147484920" r:id="rId8"/>
    <p:sldLayoutId id="2147484921" r:id="rId9"/>
    <p:sldLayoutId id="2147484922" r:id="rId10"/>
    <p:sldLayoutId id="2147484923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 kern="1200">
          <a:solidFill>
            <a:schemeClr val="bg1"/>
          </a:solidFill>
          <a:latin typeface="Helvetica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CC0099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tm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tm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tm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m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tm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tm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 smtClean="0"/>
              <a:t>Class 1</a:t>
            </a:r>
            <a:br>
              <a:rPr lang="en-US" sz="2400" dirty="0" smtClean="0"/>
            </a:br>
            <a:r>
              <a:rPr lang="en-US" sz="2400" dirty="0" smtClean="0"/>
              <a:t>Platforms and Networks</a:t>
            </a:r>
            <a:br>
              <a:rPr lang="en-US" sz="2400" dirty="0" smtClean="0"/>
            </a:br>
            <a:r>
              <a:rPr lang="en-US" sz="2400" dirty="0" smtClean="0"/>
              <a:t>Spring 2022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dirty="0" smtClean="0"/>
              <a:t>The Post Office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33813" y="3581400"/>
            <a:ext cx="6853237" cy="17526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Randal C. Picker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James Parker Hall Distinguished Service Professor of Law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Law School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University of Chicago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1800" dirty="0" smtClean="0">
                <a:solidFill>
                  <a:srgbClr val="0000FF"/>
                </a:solidFill>
              </a:rPr>
              <a:t>Copyright </a:t>
            </a:r>
            <a:r>
              <a:rPr lang="en-US" sz="1800" smtClean="0">
                <a:solidFill>
                  <a:srgbClr val="0000FF"/>
                </a:solidFill>
              </a:rPr>
              <a:t>© 2014-22 </a:t>
            </a:r>
            <a:r>
              <a:rPr lang="en-US" sz="1800" dirty="0" smtClean="0">
                <a:solidFill>
                  <a:srgbClr val="0000FF"/>
                </a:solidFill>
              </a:rPr>
              <a:t>Randal C. Picker. All Rights Reserved.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728" y="-2"/>
            <a:ext cx="408127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Market Dominant Services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27364" y="6488668"/>
            <a:ext cx="356463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USPS Form 10-K (30 Sept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07" y="418011"/>
            <a:ext cx="3439397" cy="4725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353" y="1523241"/>
            <a:ext cx="9295923" cy="467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7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728" y="-2"/>
            <a:ext cx="408127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Market Dominant Services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27364" y="6488668"/>
            <a:ext cx="356463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USPS Form 10-K (30 Sept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06" y="418011"/>
            <a:ext cx="3850877" cy="52904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865" y="1797500"/>
            <a:ext cx="8918786" cy="44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1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4084" y="-2"/>
            <a:ext cx="694791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Cross-Subsidization and Competitive Services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27364" y="6488668"/>
            <a:ext cx="356463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USPS Form 10-K (30 Sept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61" y="453225"/>
            <a:ext cx="4070503" cy="5659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737" y="2184706"/>
            <a:ext cx="10035627" cy="299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5180" y="-2"/>
            <a:ext cx="503682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Who Does USPS Compete With?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27364" y="6488668"/>
            <a:ext cx="356463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USPS Form 10-K (30 Sept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21" y="418012"/>
            <a:ext cx="4292860" cy="5909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117" y="2400384"/>
            <a:ext cx="10405009" cy="245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6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1471" y="-2"/>
            <a:ext cx="270052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Financial Results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27364" y="6488668"/>
            <a:ext cx="356463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USPS Form 10-K (30 Sept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05" y="418010"/>
            <a:ext cx="4442022" cy="5955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00" y="1001374"/>
            <a:ext cx="7012578" cy="505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8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84079" y="-2"/>
            <a:ext cx="240792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Recasting That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27364" y="6488668"/>
            <a:ext cx="356463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USPS Form 10-K (30 Sept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49" y="418011"/>
            <a:ext cx="4211560" cy="5830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497" y="1025548"/>
            <a:ext cx="7377026" cy="498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7064" y="-2"/>
            <a:ext cx="596493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Courier and Express Delivery Revenues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20556" y="6488668"/>
            <a:ext cx="317144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FRED (Visited 20 Mar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Total Revenue for Couriers and Express Delivery Services, All Establishments, Employer Firms (REVEF4921ALLEST) | FRED | St. Louis Fed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5" y="418011"/>
            <a:ext cx="4727448" cy="5207580"/>
          </a:xfrm>
          <a:prstGeom prst="rect">
            <a:avLst/>
          </a:prstGeom>
        </p:spPr>
      </p:pic>
      <p:pic>
        <p:nvPicPr>
          <p:cNvPr id="8" name="Picture 7" descr="Total Revenue for Couriers and Express Delivery Services, All Establishments, Employer Firms (REVEF4921ALLEST) | FRED | St. Louis Fed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" t="23617" r="4738" b="35129"/>
          <a:stretch/>
        </p:blipFill>
        <p:spPr>
          <a:xfrm>
            <a:off x="1737360" y="1555742"/>
            <a:ext cx="9692963" cy="481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Communications Economics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Hypo</a:t>
            </a:r>
          </a:p>
          <a:p>
            <a:pPr lvl="1"/>
            <a:r>
              <a:rPr lang="en-US" smtClean="0"/>
              <a:t>A wants to send B a message</a:t>
            </a:r>
          </a:p>
          <a:p>
            <a:pPr lvl="1"/>
            <a:r>
              <a:rPr lang="en-US" smtClean="0"/>
              <a:t>A values having B receive the message at $2; B values receiving the message at an additional $2</a:t>
            </a:r>
          </a:p>
          <a:p>
            <a:pPr lvl="1"/>
            <a:r>
              <a:rPr lang="en-US" smtClean="0"/>
              <a:t>Social cost to transmit message is $3</a:t>
            </a:r>
          </a:p>
          <a:p>
            <a:r>
              <a:rPr lang="en-US" smtClean="0"/>
              <a:t>Who should pay? A? B? Both?</a:t>
            </a:r>
          </a:p>
          <a:p>
            <a:endParaRPr lang="en-US" smtClean="0"/>
          </a:p>
          <a:p>
            <a:pPr lvl="1"/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4D25CB4-E51D-4980-ACF0-5DA74E4A20D6}" type="datetime4">
              <a:rPr lang="en-US" smtClean="0"/>
              <a:t>March 21,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07717B1-8DD4-47D2-9FF4-35A0971196E6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17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104684" y="0"/>
            <a:ext cx="1087315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03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 Point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Communications Externalities</a:t>
            </a:r>
          </a:p>
          <a:p>
            <a:pPr lvl="1"/>
            <a:r>
              <a:rPr lang="en-US" smtClean="0"/>
              <a:t>Both A and B may benefit from the message</a:t>
            </a:r>
          </a:p>
          <a:p>
            <a:pPr lvl="1"/>
            <a:r>
              <a:rPr lang="en-US" smtClean="0"/>
              <a:t>If A or B bears the full cost of the message, may have too few messages sent</a:t>
            </a:r>
          </a:p>
          <a:p>
            <a:pPr lvl="1"/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44499D0-6D66-4B2B-A6C3-36DD8898AFC5}" type="datetime4">
              <a:rPr lang="en-US" smtClean="0"/>
              <a:t>March 21,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BAD3440-5B88-47EB-904A-8D3FE9E25B5F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18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08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 Point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Simple Example</a:t>
            </a:r>
          </a:p>
          <a:p>
            <a:pPr lvl="1"/>
            <a:r>
              <a:rPr lang="en-US" dirty="0" smtClean="0"/>
              <a:t>If we charge sender or recipient full-cost of message, if they can’t compensate each other, message won’t be sent even though doing so increases welfare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2127F622-DEBE-49F7-8930-5B168589D997}" type="datetime4">
              <a:rPr lang="en-US" smtClean="0"/>
              <a:t>March 21,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3C1CB89-CEFB-4EF7-8BA3-C1732085C8F2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19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05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Focus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Questions/Issues</a:t>
            </a:r>
          </a:p>
          <a:p>
            <a:pPr lvl="1"/>
            <a:r>
              <a:rPr lang="en-US" dirty="0" smtClean="0"/>
              <a:t>1. What role did the U.S. post office play in the formation of the country? What did that mean for the design of the postal network?</a:t>
            </a:r>
          </a:p>
          <a:p>
            <a:pPr lvl="1"/>
            <a:r>
              <a:rPr lang="en-US" dirty="0" smtClean="0"/>
              <a:t>2. What should limit the extent of federal ownership and operations of businesses</a:t>
            </a:r>
            <a:r>
              <a:rPr lang="en-US" dirty="0" smtClean="0"/>
              <a:t>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March 21,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15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Moving this to the Real World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Counting Costs</a:t>
            </a:r>
          </a:p>
          <a:p>
            <a:pPr lvl="1"/>
            <a:r>
              <a:rPr lang="en-US" dirty="0" smtClean="0"/>
              <a:t>How much more expensive is it to charge both senders and receivers as compared to just charging one or the other?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464F71D-FD72-40BD-A801-EFA40938C256}" type="datetime4">
              <a:rPr lang="en-US" smtClean="0"/>
              <a:t>March 21,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CB1FBC7-3338-4D10-AEA3-A3D4A9EAE7C0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20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39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U.S. Constitution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Art. I, Sec 8:</a:t>
            </a:r>
          </a:p>
          <a:p>
            <a:pPr lvl="1"/>
            <a:r>
              <a:rPr lang="en-US" dirty="0" smtClean="0"/>
              <a:t>The Congress shall have Power … To establish Post Offices and post Roads</a:t>
            </a:r>
          </a:p>
          <a:p>
            <a:r>
              <a:rPr lang="en-US" dirty="0" smtClean="0"/>
              <a:t>How would you implement this given the broad goals of U.S. postal policy?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F78C823-99D3-4182-B9C0-2747698DDC33}" type="datetime4">
              <a:rPr lang="en-US" smtClean="0"/>
              <a:t>March 21,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B93094C-4126-406E-ABCC-94155DFA2EEE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21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101532" y="0"/>
            <a:ext cx="2090468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(1 of 4)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4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9592" y="-2"/>
            <a:ext cx="553240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1789: First Postal Act (TTYN (2 of 4))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013940" y="6488668"/>
            <a:ext cx="417806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Post Office Act of 1789 (22 Sept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1789)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51" y="244495"/>
            <a:ext cx="3781884" cy="61126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7048" t="44401" r="1821" b="3209"/>
          <a:stretch/>
        </p:blipFill>
        <p:spPr>
          <a:xfrm>
            <a:off x="1061806" y="846735"/>
            <a:ext cx="10745660" cy="524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8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Constructing the U.S. Postal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Your Situation</a:t>
            </a:r>
          </a:p>
          <a:p>
            <a:pPr lvl="1"/>
            <a:r>
              <a:rPr lang="en-US" dirty="0" smtClean="0"/>
              <a:t>I want you to construct the post office</a:t>
            </a:r>
          </a:p>
          <a:p>
            <a:pPr lvl="1"/>
            <a:r>
              <a:rPr lang="en-US" dirty="0" smtClean="0"/>
              <a:t>Would you have the gov’t do this? Exclusively, meaning would you allow firms to compete with the gov’t if the gov’t is a provider?</a:t>
            </a:r>
          </a:p>
          <a:p>
            <a:pPr lvl="1"/>
            <a:r>
              <a:rPr lang="en-US" dirty="0"/>
              <a:t>Where would you put post offices? Urban areas? Rural </a:t>
            </a:r>
            <a:r>
              <a:rPr lang="en-US" dirty="0" smtClean="0"/>
              <a:t>areas? </a:t>
            </a:r>
            <a:r>
              <a:rPr lang="en-US" dirty="0"/>
              <a:t>What would be the principle that you would use for that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March 21,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58400" y="0"/>
            <a:ext cx="2133600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(3 of 4)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12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Constructing the U.S. Postal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Your Situation</a:t>
            </a:r>
          </a:p>
          <a:p>
            <a:pPr lvl="1"/>
            <a:r>
              <a:rPr lang="en-US" dirty="0" smtClean="0"/>
              <a:t>Would you let other firms share home mail boxes/slots?</a:t>
            </a:r>
          </a:p>
          <a:p>
            <a:pPr lvl="1"/>
            <a:r>
              <a:rPr lang="en-US" dirty="0" smtClean="0"/>
              <a:t>How would you do pricing? What role would distance play? Weight? Type of content (e.g. newspapers v. letters)?</a:t>
            </a:r>
          </a:p>
          <a:p>
            <a:pPr lvl="1"/>
            <a:r>
              <a:rPr lang="en-US" dirty="0" smtClean="0"/>
              <a:t>Would you allow priorities so that some materials could be transported faster than others?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March 21,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058400" y="0"/>
            <a:ext cx="2133600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 (4 of 4)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64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5903" y="-2"/>
            <a:ext cx="5686097" cy="707367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Post Office as Obligation of the Gov’t; Universal Service Obligation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74360" y="6488668"/>
            <a:ext cx="321764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House Report (15 May 1844)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Cong Report on Post Office Act of 1845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" t="10015" r="22043" b="19819"/>
          <a:stretch/>
        </p:blipFill>
        <p:spPr>
          <a:xfrm>
            <a:off x="173933" y="273072"/>
            <a:ext cx="4156527" cy="5975328"/>
          </a:xfrm>
          <a:prstGeom prst="rect">
            <a:avLst/>
          </a:prstGeom>
        </p:spPr>
      </p:pic>
      <p:pic>
        <p:nvPicPr>
          <p:cNvPr id="8" name="Picture 7" descr="Cong Report on Post Office Act of 1845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1" t="38322" r="29561" b="48384"/>
          <a:stretch/>
        </p:blipFill>
        <p:spPr>
          <a:xfrm>
            <a:off x="892251" y="2067957"/>
            <a:ext cx="10876517" cy="37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5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1310" y="-1"/>
            <a:ext cx="5780690" cy="42203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Cross-Subsidization of Rural by Urban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74360" y="6488668"/>
            <a:ext cx="321764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House Report (15 May 1844)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Cong Report on Post Office Act of 1845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" t="10015" r="22043" b="19819"/>
          <a:stretch/>
        </p:blipFill>
        <p:spPr>
          <a:xfrm>
            <a:off x="124554" y="203533"/>
            <a:ext cx="4132136" cy="5940264"/>
          </a:xfrm>
          <a:prstGeom prst="rect">
            <a:avLst/>
          </a:prstGeom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197393" y="1646982"/>
            <a:ext cx="9525975" cy="4601418"/>
            <a:chOff x="2053013" y="1560393"/>
            <a:chExt cx="7395313" cy="3572225"/>
          </a:xfrm>
        </p:grpSpPr>
        <p:pic>
          <p:nvPicPr>
            <p:cNvPr id="9" name="Picture 8" descr="Cong Report on Post Office Act of 1845.pdf (SECURED) - Adobe Acrobat Pro DC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49" t="64075" r="30179" b="23890"/>
            <a:stretch/>
          </p:blipFill>
          <p:spPr>
            <a:xfrm>
              <a:off x="2053013" y="1560393"/>
              <a:ext cx="7395312" cy="2370161"/>
            </a:xfrm>
            <a:prstGeom prst="rect">
              <a:avLst/>
            </a:prstGeom>
          </p:spPr>
        </p:pic>
        <p:pic>
          <p:nvPicPr>
            <p:cNvPr id="10" name="Picture 9" descr="Cong Report on Post Office Act of 1845.pdf (SECURED) - Adobe Acrobat Pro DC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68" t="15323" r="30166" b="78574"/>
            <a:stretch/>
          </p:blipFill>
          <p:spPr>
            <a:xfrm>
              <a:off x="2053014" y="3930554"/>
              <a:ext cx="7395312" cy="12020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476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7211" y="-2"/>
            <a:ext cx="4324789" cy="712137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Private Firms Will Seek to Deliver on Profitable Routes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74360" y="6488668"/>
            <a:ext cx="321764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House Report (15 May 1844)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Cong Report on Post Office Act of 1845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0630" r="21465" b="20061"/>
          <a:stretch/>
        </p:blipFill>
        <p:spPr>
          <a:xfrm>
            <a:off x="209332" y="207631"/>
            <a:ext cx="4457479" cy="6269369"/>
          </a:xfrm>
          <a:prstGeom prst="rect">
            <a:avLst/>
          </a:prstGeom>
        </p:spPr>
      </p:pic>
      <p:pic>
        <p:nvPicPr>
          <p:cNvPr id="12" name="Picture 11" descr="Cong Report on Post Office Act of 1845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21195" r="30273" b="68976"/>
          <a:stretch/>
        </p:blipFill>
        <p:spPr>
          <a:xfrm>
            <a:off x="736571" y="2134524"/>
            <a:ext cx="11282392" cy="293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8567" y="-2"/>
            <a:ext cx="5013434" cy="462457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Things Ignored by Private Actors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74360" y="6488668"/>
            <a:ext cx="321764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House Report (15 May 1844)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Cong Report on Post Office Act of 1845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0630" r="21465" b="20061"/>
          <a:stretch/>
        </p:blipFill>
        <p:spPr>
          <a:xfrm>
            <a:off x="406401" y="114197"/>
            <a:ext cx="4228662" cy="5947542"/>
          </a:xfrm>
          <a:prstGeom prst="rect">
            <a:avLst/>
          </a:prstGeom>
        </p:spPr>
      </p:pic>
      <p:pic>
        <p:nvPicPr>
          <p:cNvPr id="9" name="Picture 8" descr="Cong Report on Post Office Act of 1845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29160" r="30489" b="46942"/>
          <a:stretch/>
        </p:blipFill>
        <p:spPr>
          <a:xfrm>
            <a:off x="1965959" y="898796"/>
            <a:ext cx="8737998" cy="554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2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399" y="-1"/>
            <a:ext cx="4419601" cy="45720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“Its Decay Has Commenced”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74360" y="6488668"/>
            <a:ext cx="321764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House Report (15 May 1844)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Cong Report on Post Office Act of 1845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0630" r="21465" b="20061"/>
          <a:stretch/>
        </p:blipFill>
        <p:spPr>
          <a:xfrm>
            <a:off x="302771" y="124706"/>
            <a:ext cx="4457479" cy="6269369"/>
          </a:xfrm>
          <a:prstGeom prst="rect">
            <a:avLst/>
          </a:prstGeom>
        </p:spPr>
      </p:pic>
      <p:pic>
        <p:nvPicPr>
          <p:cNvPr id="10" name="Picture 9" descr="Cong Report on Post Office Act of 1845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2" t="52287" r="29909" b="27193"/>
          <a:stretch/>
        </p:blipFill>
        <p:spPr>
          <a:xfrm>
            <a:off x="1528442" y="1069174"/>
            <a:ext cx="8924121" cy="486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3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7199" y="-2"/>
            <a:ext cx="28448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Getting USPS Info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20556" y="6488668"/>
            <a:ext cx="317144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USPS (Visited 20 Mar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Related Reporting Requirements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17" y="418011"/>
            <a:ext cx="4240611" cy="4671298"/>
          </a:xfrm>
          <a:prstGeom prst="rect">
            <a:avLst/>
          </a:prstGeom>
        </p:spPr>
      </p:pic>
      <p:pic>
        <p:nvPicPr>
          <p:cNvPr id="8" name="Picture 7" descr="Related Reporting Requirements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11920" r="10827" b="61307"/>
          <a:stretch/>
        </p:blipFill>
        <p:spPr>
          <a:xfrm>
            <a:off x="950975" y="1966906"/>
            <a:ext cx="10997424" cy="412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5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9091" y="-1"/>
            <a:ext cx="3972910" cy="46454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Gov’t Monopoly Required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74360" y="6488668"/>
            <a:ext cx="321764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House Report (15 May 1844)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Cong Report on Post Office Act of 1845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10630" r="21465" b="20061"/>
          <a:stretch/>
        </p:blipFill>
        <p:spPr>
          <a:xfrm>
            <a:off x="208179" y="219300"/>
            <a:ext cx="4208186" cy="5918742"/>
          </a:xfrm>
          <a:prstGeom prst="rect">
            <a:avLst/>
          </a:prstGeom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660067" y="1099548"/>
            <a:ext cx="9149357" cy="4733694"/>
            <a:chOff x="2765947" y="1278340"/>
            <a:chExt cx="3402842" cy="1760562"/>
          </a:xfrm>
        </p:grpSpPr>
        <p:pic>
          <p:nvPicPr>
            <p:cNvPr id="9" name="Picture 8" descr="Cong Report on Post Office Act of 1845.pdf (SECURED) - Adobe Acrobat Pro DC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77" t="72455" r="29445" b="23120"/>
            <a:stretch/>
          </p:blipFill>
          <p:spPr>
            <a:xfrm>
              <a:off x="2765947" y="1278340"/>
              <a:ext cx="3402842" cy="400334"/>
            </a:xfrm>
            <a:prstGeom prst="rect">
              <a:avLst/>
            </a:prstGeom>
          </p:spPr>
        </p:pic>
        <p:pic>
          <p:nvPicPr>
            <p:cNvPr id="5" name="Picture 4" descr="Cong Report on Post Office Act of 1845.pdf (SECURED) - Adobe Acrobat Pro DC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67" t="15655" r="30286" b="68557"/>
            <a:stretch/>
          </p:blipFill>
          <p:spPr>
            <a:xfrm>
              <a:off x="2765947" y="1609500"/>
              <a:ext cx="3398292" cy="14294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467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897" y="-1"/>
            <a:ext cx="4677103" cy="483477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Role of Railroads in Illegal Mail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74360" y="6488668"/>
            <a:ext cx="321764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House Report (15 May 1844)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9" descr="Cong Report on Post Office Act of 1845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" t="9954" r="22979" b="19755"/>
          <a:stretch/>
        </p:blipFill>
        <p:spPr>
          <a:xfrm>
            <a:off x="218536" y="71414"/>
            <a:ext cx="4260177" cy="6176986"/>
          </a:xfrm>
          <a:prstGeom prst="rect">
            <a:avLst/>
          </a:prstGeom>
        </p:spPr>
      </p:pic>
      <p:pic>
        <p:nvPicPr>
          <p:cNvPr id="12" name="Picture 11" descr="Cong Report on Post Office Act of 1845.pdf (SECURED)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0" t="49861" r="29863" b="32589"/>
          <a:stretch/>
        </p:blipFill>
        <p:spPr>
          <a:xfrm>
            <a:off x="1305990" y="1274704"/>
            <a:ext cx="10018213" cy="465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0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the Pricing and Quality Rules of 1845 Act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Neutral Pricing</a:t>
            </a:r>
          </a:p>
          <a:p>
            <a:pPr lvl="1"/>
            <a:r>
              <a:rPr lang="en-US" dirty="0" smtClean="0"/>
              <a:t>Key to distance and weight</a:t>
            </a:r>
          </a:p>
          <a:p>
            <a:pPr lvl="1"/>
            <a:r>
              <a:rPr lang="en-US" dirty="0" smtClean="0"/>
              <a:t>Not type of content</a:t>
            </a:r>
          </a:p>
          <a:p>
            <a:r>
              <a:rPr lang="en-US" dirty="0" smtClean="0"/>
              <a:t>But</a:t>
            </a:r>
          </a:p>
          <a:p>
            <a:pPr lvl="1"/>
            <a:r>
              <a:rPr lang="en-US" dirty="0"/>
              <a:t>Newspapers completely free if within size and distance </a:t>
            </a:r>
            <a:r>
              <a:rPr lang="en-US" dirty="0" smtClean="0"/>
              <a:t>limit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2C1B526-0FE8-422F-B7F6-64339F17471B}" type="datetime4">
              <a:rPr lang="en-US" smtClean="0"/>
              <a:t>March 21,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85C9FEC-9778-4E26-9B0E-8D47D6FED7C0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32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45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the Pricing and Quality Rules of 1845 Act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Magazines </a:t>
            </a:r>
            <a:r>
              <a:rPr lang="en-US" dirty="0"/>
              <a:t>have lower rates compared to letters for same weights; rates independent of distance</a:t>
            </a:r>
          </a:p>
          <a:p>
            <a:r>
              <a:rPr lang="en-US" dirty="0" smtClean="0"/>
              <a:t>And Discrimination </a:t>
            </a:r>
            <a:r>
              <a:rPr lang="en-US" dirty="0"/>
              <a:t>in Quality of Service</a:t>
            </a:r>
          </a:p>
          <a:p>
            <a:pPr lvl="1"/>
            <a:r>
              <a:rPr lang="en-US" dirty="0"/>
              <a:t>Sec 4 contemplates different levels of quality of service of newspapers and magazines relative to regular letter service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2C1B526-0FE8-422F-B7F6-64339F17471B}" type="datetime4">
              <a:rPr lang="en-US" smtClean="0"/>
              <a:t>March 21,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85C9FEC-9778-4E26-9B0E-8D47D6FED7C0}" type="slidenum">
              <a:rPr lang="en-US" altLang="en-US" sz="1400">
                <a:solidFill>
                  <a:srgbClr val="000066"/>
                </a:solidFill>
                <a:latin typeface="Arial" panose="020B0604020202020204" pitchFamily="34" charset="0"/>
              </a:rPr>
              <a:pPr/>
              <a:t>33</a:t>
            </a:fld>
            <a:endParaRPr lang="en-US" altLang="en-US" sz="140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11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5232" y="-2"/>
            <a:ext cx="6906769" cy="430051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1912: Post Office Entry into Express Business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55811" y="6488668"/>
            <a:ext cx="343618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(29 Dec 1912)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69" y="728830"/>
            <a:ext cx="11399631" cy="567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0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660" y="-2"/>
            <a:ext cx="6911341" cy="416054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1912: Post Office Entry into Express Business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55811" y="6488668"/>
            <a:ext cx="343618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(29 Dec 1912)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13" y="646981"/>
            <a:ext cx="6534332" cy="3254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9886"/>
          <a:stretch/>
        </p:blipFill>
        <p:spPr>
          <a:xfrm>
            <a:off x="3713649" y="777239"/>
            <a:ext cx="3229200" cy="57528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740" y="1049355"/>
            <a:ext cx="4870845" cy="510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7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4657" y="-2"/>
            <a:ext cx="361734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1914 USPS Ann Report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190635" y="6488668"/>
            <a:ext cx="500136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Postmaster General Annual Report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(1914)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275" y="124438"/>
            <a:ext cx="4009493" cy="627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6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4608" y="-1"/>
            <a:ext cx="7327393" cy="429770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Create Gov’t </a:t>
            </a: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Monop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on Telegraph and Telephone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141464" y="6477000"/>
            <a:ext cx="508407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Postmaster General Annual Report (1914)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97" y="125172"/>
            <a:ext cx="3644933" cy="5956452"/>
          </a:xfrm>
          <a:prstGeom prst="rect">
            <a:avLst/>
          </a:prstGeom>
        </p:spPr>
      </p:pic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153413" y="1845276"/>
            <a:ext cx="10451104" cy="3374135"/>
            <a:chOff x="3593592" y="2916133"/>
            <a:chExt cx="5001768" cy="161481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1646" r="1704"/>
            <a:stretch/>
          </p:blipFill>
          <p:spPr>
            <a:xfrm>
              <a:off x="3593592" y="2916133"/>
              <a:ext cx="5001768" cy="102573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99867" y="3844952"/>
              <a:ext cx="4992263" cy="68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93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6320" y="-1"/>
            <a:ext cx="7345681" cy="425198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Create Gov’t </a:t>
            </a: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Monop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on Telegraph and Telephone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071353" y="6458629"/>
            <a:ext cx="512064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Postmaster General Annual Report (1914)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40" y="183806"/>
            <a:ext cx="3355055" cy="54182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411" y="915768"/>
            <a:ext cx="7671178" cy="518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2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6320" y="-1"/>
            <a:ext cx="7345681" cy="45720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Telegraph and Telephone are Natural Monopolies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141464" y="6488668"/>
            <a:ext cx="508407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Postmaster General Annual Report (1914)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14" y="303372"/>
            <a:ext cx="3400773" cy="54920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57601"/>
          <a:stretch/>
        </p:blipFill>
        <p:spPr>
          <a:xfrm>
            <a:off x="1354324" y="2478363"/>
            <a:ext cx="9733496" cy="345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0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1020" y="-2"/>
            <a:ext cx="403098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Business of the USPS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27364" y="6488668"/>
            <a:ext cx="356463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USPS Form 10-K (30 Sept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55" y="418012"/>
            <a:ext cx="3668417" cy="50435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177" y="2056624"/>
            <a:ext cx="10934023" cy="403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5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0592" y="-1"/>
            <a:ext cx="9741409" cy="457202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Constitution Favors Gov’t Ownership of Telegraph and Telephone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130789" y="6488668"/>
            <a:ext cx="506121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U.S. Postmaster General Annual Report (1914)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45" y="513495"/>
            <a:ext cx="3400773" cy="54920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41839"/>
          <a:stretch/>
        </p:blipFill>
        <p:spPr>
          <a:xfrm>
            <a:off x="1366231" y="1726406"/>
            <a:ext cx="9168958" cy="446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1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Post Office to Rule Them 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Hypo</a:t>
            </a:r>
          </a:p>
          <a:p>
            <a:pPr lvl="1"/>
            <a:r>
              <a:rPr lang="en-US" dirty="0" smtClean="0"/>
              <a:t>It is 1914 and you are a member of Congress</a:t>
            </a:r>
          </a:p>
          <a:p>
            <a:pPr lvl="1"/>
            <a:r>
              <a:rPr lang="en-US" dirty="0" smtClean="0"/>
              <a:t>The post office has recently entered a new business but believes that it should operate a non-profit telegraph and telephone business, perhaps exclusively</a:t>
            </a:r>
          </a:p>
          <a:p>
            <a:r>
              <a:rPr lang="en-US" dirty="0" smtClean="0"/>
              <a:t>How would you evaluate that?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March 21,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1128074" y="0"/>
            <a:ext cx="1063925" cy="461665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b="1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TTYN</a:t>
            </a:r>
            <a:endParaRPr lang="en-US" b="1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61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2544" y="-2"/>
            <a:ext cx="783945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1970 Postal Act: “A Basic and Fundamental Service”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7380" y="6488668"/>
            <a:ext cx="325461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91-375 (12 Aug 1970)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418011"/>
            <a:ext cx="3771062" cy="5802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316" y="1901952"/>
            <a:ext cx="9418814" cy="363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6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4636" y="-2"/>
            <a:ext cx="481736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Urban/Rural; Employees; Costs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7380" y="6488668"/>
            <a:ext cx="325461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91-375 (12 Aug 1970)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418011"/>
            <a:ext cx="3831674" cy="58959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0185" y="1399032"/>
            <a:ext cx="9396549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8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2108" y="-2"/>
            <a:ext cx="499989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Council of </a:t>
            </a: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Greenburgh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(US 1981)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60572" y="6488668"/>
            <a:ext cx="233142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453 U.S. 114 (1981)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 descr="Council of Greenburgh (US 1981).pdf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" t="9295" r="34438" b="24616"/>
          <a:stretch/>
        </p:blipFill>
        <p:spPr>
          <a:xfrm>
            <a:off x="3078163" y="282453"/>
            <a:ext cx="3878421" cy="641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1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3135" y="-2"/>
            <a:ext cx="205886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18 USC 1725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506558" y="6488668"/>
            <a:ext cx="368544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Council of </a:t>
            </a: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Greenburgh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(US 1981)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Council of Greenburgh (US 1981).pdf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t="8398" r="29759" b="27249"/>
          <a:stretch/>
        </p:blipFill>
        <p:spPr>
          <a:xfrm>
            <a:off x="171450" y="418010"/>
            <a:ext cx="3902744" cy="5830389"/>
          </a:xfrm>
          <a:prstGeom prst="rect">
            <a:avLst/>
          </a:prstGeom>
        </p:spPr>
      </p:pic>
      <p:pic>
        <p:nvPicPr>
          <p:cNvPr id="8" name="Picture 7" descr="Council of Greenburgh (US 1981).pdf - Adobe Acrobat Pro DC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6" t="42965" r="38586" b="43830"/>
          <a:stretch/>
        </p:blipFill>
        <p:spPr>
          <a:xfrm>
            <a:off x="1806818" y="1852035"/>
            <a:ext cx="9980066" cy="389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2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0927" y="-2"/>
            <a:ext cx="248107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2006 Postal Act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73668" y="6488668"/>
            <a:ext cx="341833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109-435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(20 Dec 2006)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43" y="418011"/>
            <a:ext cx="3874225" cy="5075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288" y="1055479"/>
            <a:ext cx="5433189" cy="543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6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1252" y="-2"/>
            <a:ext cx="446074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Policing Cross-Subsidization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73668" y="6488668"/>
            <a:ext cx="341833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S. Rep. 108-318 (25 Aug 2004)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91" y="418011"/>
            <a:ext cx="3603050" cy="5830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247" y="1188720"/>
            <a:ext cx="8250337" cy="464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1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7862" y="1"/>
            <a:ext cx="4204138" cy="464778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2018: What Next for USPS?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Executive Order (12 Apr 2018)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7" descr="Executive Order on the Task Force on the United States Postal System | The White House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045" y="1"/>
            <a:ext cx="6130834" cy="67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3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2593" y="-2"/>
            <a:ext cx="4639408" cy="378071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Future of the Post Office?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Task Force Report (Dec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2018)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780" y="79311"/>
            <a:ext cx="5090572" cy="659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2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9864" y="-2"/>
            <a:ext cx="642213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Universal Service; PRC; Types of Products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27364" y="6488668"/>
            <a:ext cx="356463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USPS Form 10-K (30 Sept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55" y="418011"/>
            <a:ext cx="3398669" cy="4672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367" y="2266570"/>
            <a:ext cx="9870009" cy="398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5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3312" y="-1"/>
            <a:ext cx="3928690" cy="480061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Dos: Sell Mailbox Access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Task Force Report (Dec 2018)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23" y="240030"/>
            <a:ext cx="4045049" cy="5591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763" y="1300234"/>
            <a:ext cx="9682559" cy="482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8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2428" y="-1"/>
            <a:ext cx="3039574" cy="480061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Don’ts: No Banking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Task Force Report (Dec 2018)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47" y="126087"/>
            <a:ext cx="4113678" cy="5833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76" y="1569193"/>
            <a:ext cx="10840724" cy="467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2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441" y="-2"/>
            <a:ext cx="295656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Backers of Reform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804404" y="6488668"/>
            <a:ext cx="438759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Package Coalition (Visited 20 Mar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 descr="Package Coalition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41" y="418012"/>
            <a:ext cx="4159833" cy="4582316"/>
          </a:xfrm>
          <a:prstGeom prst="rect">
            <a:avLst/>
          </a:prstGeom>
        </p:spPr>
      </p:pic>
      <p:pic>
        <p:nvPicPr>
          <p:cNvPr id="8" name="Picture 7" descr="Package Coalition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" t="26178" r="14382" b="24852"/>
          <a:stretch/>
        </p:blipFill>
        <p:spPr>
          <a:xfrm>
            <a:off x="1886205" y="1456197"/>
            <a:ext cx="7515322" cy="491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3920" y="-2"/>
            <a:ext cx="368808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Small Business Lifeline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818120" y="6488668"/>
            <a:ext cx="437388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Package Coalition (Visited 20 Mar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Package Coalition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26" y="418011"/>
            <a:ext cx="5186306" cy="5713041"/>
          </a:xfrm>
          <a:prstGeom prst="rect">
            <a:avLst/>
          </a:prstGeom>
        </p:spPr>
      </p:pic>
      <p:pic>
        <p:nvPicPr>
          <p:cNvPr id="8" name="Picture 7" descr="Package Coalition - Google Chro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8" t="23406" r="16263" b="46193"/>
          <a:stretch/>
        </p:blipFill>
        <p:spPr>
          <a:xfrm>
            <a:off x="2538136" y="1491950"/>
            <a:ext cx="9064481" cy="434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9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6176" y="-2"/>
            <a:ext cx="392582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Members of the Coalition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863840" y="6488668"/>
            <a:ext cx="432816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Package Coalition (Visited 20 Mar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 descr="Package Coalition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845" y="186593"/>
            <a:ext cx="5984977" cy="659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1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764" y="-2"/>
            <a:ext cx="379323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Postal Reform Spending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(6 May 2020)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Online Retailers Spend Millions on Ads Backing Postal Service Bailout - The New York Times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44" y="418011"/>
            <a:ext cx="4555704" cy="5018393"/>
          </a:xfrm>
          <a:prstGeom prst="rect">
            <a:avLst/>
          </a:prstGeom>
        </p:spPr>
      </p:pic>
      <p:pic>
        <p:nvPicPr>
          <p:cNvPr id="8" name="Picture 7" descr="Online Retailers Spend Millions on Ads Backing Postal Service Bailout - The New York Times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2" t="37666" r="26671" b="20934"/>
          <a:stretch/>
        </p:blipFill>
        <p:spPr>
          <a:xfrm>
            <a:off x="2879395" y="1312164"/>
            <a:ext cx="5893560" cy="545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4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4756" y="-2"/>
            <a:ext cx="385724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Amazon’s Oldest Partner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37192" y="6488668"/>
            <a:ext cx="265480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Amazon (27 May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It’s time to revitalize the United States Postal Service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97" y="418010"/>
            <a:ext cx="5292835" cy="5830389"/>
          </a:xfrm>
          <a:prstGeom prst="rect">
            <a:avLst/>
          </a:prstGeom>
        </p:spPr>
      </p:pic>
      <p:pic>
        <p:nvPicPr>
          <p:cNvPr id="8" name="Picture 7" descr="It’s time to revitalize the United States Postal Service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" t="38133" r="3171" b="25400"/>
          <a:stretch/>
        </p:blipFill>
        <p:spPr>
          <a:xfrm>
            <a:off x="1078991" y="1513856"/>
            <a:ext cx="10678347" cy="454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2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4244" y="-2"/>
            <a:ext cx="566775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Amazon, USPS Sunday Delivery Deal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784080" y="6488668"/>
            <a:ext cx="240792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FDRA (12 Nov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FDRA | Amazon.com, USPS agree to Sunday delivery deal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93" y="418011"/>
            <a:ext cx="5292836" cy="5830389"/>
          </a:xfrm>
          <a:prstGeom prst="rect">
            <a:avLst/>
          </a:prstGeom>
        </p:spPr>
      </p:pic>
      <p:pic>
        <p:nvPicPr>
          <p:cNvPr id="8" name="Picture 7" descr="FDRA | Amazon.com, USPS agree to Sunday delivery deal - Google Chro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" t="31788" r="7164" b="39903"/>
          <a:stretch/>
        </p:blipFill>
        <p:spPr>
          <a:xfrm>
            <a:off x="1146513" y="1764792"/>
            <a:ext cx="10755462" cy="378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8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2592" y="-2"/>
            <a:ext cx="516940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Postal Service Reform Act of 2022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27364" y="6488668"/>
            <a:ext cx="356463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H.R. 3076 (Visited 21 Mar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H.R.3076 - 117th Congress (2021-2022): Postal Service Reform Act of 2022 | Congress.gov | Library of Congress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69" y="418011"/>
            <a:ext cx="5388183" cy="5935420"/>
          </a:xfrm>
          <a:prstGeom prst="rect">
            <a:avLst/>
          </a:prstGeom>
        </p:spPr>
      </p:pic>
      <p:pic>
        <p:nvPicPr>
          <p:cNvPr id="8" name="Picture 7" descr="H.R.3076 - 117th Congress (2021-2022): Postal Service Reform Act of 2022 | Congress.gov | Library of Congress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t="7455" r="26937" b="48441"/>
          <a:stretch/>
        </p:blipFill>
        <p:spPr>
          <a:xfrm>
            <a:off x="2476499" y="1031747"/>
            <a:ext cx="7439463" cy="506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4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5735" y="-2"/>
            <a:ext cx="451626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Bill Overview: Health Benefits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853391" y="6488668"/>
            <a:ext cx="433861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House Committee (Visited 21 Mar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75" y="418010"/>
            <a:ext cx="4603789" cy="5940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112" y="1588443"/>
            <a:ext cx="10576836" cy="443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6076" y="-2"/>
            <a:ext cx="472592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Postal Regulatory Commission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37092" y="6488668"/>
            <a:ext cx="345490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PRC.gov (Visited 20 Mar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About the Postal Regulatory Commission | Postal Regulatory Commission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69" y="379476"/>
            <a:ext cx="4478355" cy="4933188"/>
          </a:xfrm>
          <a:prstGeom prst="rect">
            <a:avLst/>
          </a:prstGeom>
        </p:spPr>
      </p:pic>
      <p:pic>
        <p:nvPicPr>
          <p:cNvPr id="9" name="Picture 8" descr="About the Postal Regulatory Commission | Postal Regulatory Commission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" t="10194" r="2076" b="42362"/>
          <a:stretch/>
        </p:blipFill>
        <p:spPr>
          <a:xfrm>
            <a:off x="1399031" y="1033010"/>
            <a:ext cx="9843994" cy="533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5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68849" y="-2"/>
            <a:ext cx="212315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Bill Overview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853391" y="6488668"/>
            <a:ext cx="433861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House Committee (Visited 21 Mar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75" y="418010"/>
            <a:ext cx="4603789" cy="5940989"/>
          </a:xfrm>
          <a:prstGeom prst="rect">
            <a:avLst/>
          </a:prstGeom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1126028" y="1241959"/>
            <a:ext cx="10761172" cy="4787856"/>
            <a:chOff x="4119372" y="2999578"/>
            <a:chExt cx="5321809" cy="236777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1313"/>
            <a:stretch/>
          </p:blipFill>
          <p:spPr>
            <a:xfrm>
              <a:off x="4119372" y="3845532"/>
              <a:ext cx="5285449" cy="152182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r="1695"/>
            <a:stretch/>
          </p:blipFill>
          <p:spPr>
            <a:xfrm>
              <a:off x="4124815" y="2999578"/>
              <a:ext cx="5316366" cy="855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285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9657" y="-2"/>
            <a:ext cx="174234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Provisions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60422" y="6488668"/>
            <a:ext cx="353157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H.R. 3076 (Visited 21 Mar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67" y="418011"/>
            <a:ext cx="3454420" cy="59050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428" y="1081500"/>
            <a:ext cx="7255623" cy="495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7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6680" y="-2"/>
            <a:ext cx="446532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Sec. 103: </a:t>
            </a: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Nonpostal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Services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60422" y="6488668"/>
            <a:ext cx="353157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H.R. 3076 (Visited 21 Mar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39" y="418012"/>
            <a:ext cx="3567249" cy="5725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014" y="1884970"/>
            <a:ext cx="6790829" cy="352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3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1716" y="-2"/>
            <a:ext cx="532028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Services for State and Local Gov’ts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60422" y="6488668"/>
            <a:ext cx="353157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H.R. 3076 (Visited 21 Mar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36" y="418011"/>
            <a:ext cx="3710287" cy="5817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848" y="1219417"/>
            <a:ext cx="5455708" cy="455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3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5392" y="-2"/>
            <a:ext cx="562660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Sec. 202: Integrated Delivery Network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660422" y="6488668"/>
            <a:ext cx="353157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H.R. 3076 (Visited 21 Mar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47" y="418010"/>
            <a:ext cx="3370726" cy="5810729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2158855" y="1385313"/>
            <a:ext cx="8380338" cy="4299641"/>
            <a:chOff x="4646023" y="3255917"/>
            <a:chExt cx="2899954" cy="14878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6023" y="3255917"/>
              <a:ext cx="2899954" cy="34616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6023" y="3568119"/>
              <a:ext cx="2899954" cy="1175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765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962" y="-2"/>
            <a:ext cx="351303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What Does that Mean?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48672" y="6488668"/>
            <a:ext cx="224332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CRS (2 June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16" y="418010"/>
            <a:ext cx="4411760" cy="5867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800" y="2721646"/>
            <a:ext cx="10256300" cy="291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7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93861" y="-2"/>
            <a:ext cx="259814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UPS on Sec. 202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Wash Examiner (5 Aug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UPS pushes for changes to Postal Service reform bill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8" y="418011"/>
            <a:ext cx="4677258" cy="5152292"/>
          </a:xfrm>
          <a:prstGeom prst="rect">
            <a:avLst/>
          </a:prstGeom>
        </p:spPr>
      </p:pic>
      <p:pic>
        <p:nvPicPr>
          <p:cNvPr id="8" name="Picture 7" descr="UPS pushes for changes to Postal Service reform bill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7" t="25000" r="33524" b="35448"/>
          <a:stretch/>
        </p:blipFill>
        <p:spPr>
          <a:xfrm>
            <a:off x="2426677" y="1011116"/>
            <a:ext cx="7167184" cy="542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0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5735" y="-2"/>
            <a:ext cx="451626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Not Another Politics Podcast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607040" y="6488668"/>
            <a:ext cx="158496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14 July 2021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Not Another Politics Podcast: The Long Term Effects Of Infrastructure Investment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8" y="418011"/>
            <a:ext cx="4729162" cy="5209468"/>
          </a:xfrm>
          <a:prstGeom prst="rect">
            <a:avLst/>
          </a:prstGeom>
        </p:spPr>
      </p:pic>
      <p:pic>
        <p:nvPicPr>
          <p:cNvPr id="9" name="Picture 8" descr="Not Another Politics Podcast: The Long Term Effects Of Infrastructure Investment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" t="44633" r="5111" b="27316"/>
          <a:stretch/>
        </p:blipFill>
        <p:spPr>
          <a:xfrm>
            <a:off x="1301404" y="2513735"/>
            <a:ext cx="10585796" cy="358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7199" y="-2"/>
            <a:ext cx="28448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Saw This Morning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18904" y="6488668"/>
            <a:ext cx="267309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Aneja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&amp; Xu (Mar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41" y="418012"/>
            <a:ext cx="4560229" cy="58835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528" y="1466305"/>
            <a:ext cx="9066627" cy="416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3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2213" y="-2"/>
            <a:ext cx="3819787" cy="427841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Key USPS Stats 2012-21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200637" y="6488668"/>
            <a:ext cx="399136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2022 USPS Postal Facts Companion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01" y="427838"/>
            <a:ext cx="3506526" cy="4612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106" y="1023466"/>
            <a:ext cx="7840879" cy="545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2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2213" y="-2"/>
            <a:ext cx="3819787" cy="427841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Key USPS Stats 2012-21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200637" y="6488668"/>
            <a:ext cx="399136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2022 USPS Postal Facts Companion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01" y="427838"/>
            <a:ext cx="3506526" cy="46129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151" y="1167557"/>
            <a:ext cx="8409316" cy="532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4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2095" y="-2"/>
            <a:ext cx="4339906" cy="444619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U.S. First-Class Mail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cs typeface="Times New Roman" panose="02020603050405020304" pitchFamily="18" charset="0"/>
              </a:rPr>
              <a:t>Volume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March 21,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118120" y="6488668"/>
            <a:ext cx="307387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Historian 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USPS (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Feb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817" y="193346"/>
            <a:ext cx="4917516" cy="655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9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neric (Standard)">
  <a:themeElements>
    <a:clrScheme name="">
      <a:dk1>
        <a:srgbClr val="000066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0056"/>
      </a:accent4>
      <a:accent5>
        <a:srgbClr val="E2F4FF"/>
      </a:accent5>
      <a:accent6>
        <a:srgbClr val="E7E7B9"/>
      </a:accent6>
      <a:hlink>
        <a:srgbClr val="0066FF"/>
      </a:hlink>
      <a:folHlink>
        <a:srgbClr val="FFFFCC"/>
      </a:folHlink>
    </a:clrScheme>
    <a:fontScheme name="Generic (Standard)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4">
        <a:dk1>
          <a:srgbClr val="336699"/>
        </a:dk1>
        <a:lt1>
          <a:srgbClr val="FFFFFF"/>
        </a:lt1>
        <a:dk2>
          <a:srgbClr val="000066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2A5682"/>
        </a:accent4>
        <a:accent5>
          <a:srgbClr val="E2F4FF"/>
        </a:accent5>
        <a:accent6>
          <a:srgbClr val="E7E7B9"/>
        </a:accent6>
        <a:hlink>
          <a:srgbClr val="3399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5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0066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98:Templates:Presentations:Generic (Standard)</Template>
  <TotalTime>8610</TotalTime>
  <Words>1461</Words>
  <Application>Microsoft Office PowerPoint</Application>
  <PresentationFormat>Widescreen</PresentationFormat>
  <Paragraphs>349</Paragraphs>
  <Slides>68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Arial</vt:lpstr>
      <vt:lpstr>Calibri</vt:lpstr>
      <vt:lpstr>Helvetica</vt:lpstr>
      <vt:lpstr>Monotype Sorts</vt:lpstr>
      <vt:lpstr>Times New Roman</vt:lpstr>
      <vt:lpstr>Generic (Standard)</vt:lpstr>
      <vt:lpstr>Custom Design</vt:lpstr>
      <vt:lpstr>Class 1 Platforms and Networks Spring 2022   The Post Office</vt:lpstr>
      <vt:lpstr>The Focus Today</vt:lpstr>
      <vt:lpstr>Getting USPS Info</vt:lpstr>
      <vt:lpstr>The Business of the USPS</vt:lpstr>
      <vt:lpstr>Universal Service; PRC; Types of Products</vt:lpstr>
      <vt:lpstr>Postal Regulatory Commission</vt:lpstr>
      <vt:lpstr>Key USPS Stats 2012-21</vt:lpstr>
      <vt:lpstr>Key USPS Stats 2012-21</vt:lpstr>
      <vt:lpstr>U.S. First-Class Mail Volume</vt:lpstr>
      <vt:lpstr>Market Dominant Services</vt:lpstr>
      <vt:lpstr>Market Dominant Services</vt:lpstr>
      <vt:lpstr>Cross-Subsidization and Competitive Services</vt:lpstr>
      <vt:lpstr>Who Does USPS Compete With?</vt:lpstr>
      <vt:lpstr>Financial Results</vt:lpstr>
      <vt:lpstr>Recasting That</vt:lpstr>
      <vt:lpstr>Courier and Express Delivery Revenues</vt:lpstr>
      <vt:lpstr>Communications Economics</vt:lpstr>
      <vt:lpstr>Key Point</vt:lpstr>
      <vt:lpstr>Key Point</vt:lpstr>
      <vt:lpstr>Moving this to the Real World</vt:lpstr>
      <vt:lpstr>U.S. Constitution</vt:lpstr>
      <vt:lpstr>1789: First Postal Act (TTYN (2 of 4))</vt:lpstr>
      <vt:lpstr>Constructing the U.S. Postal System</vt:lpstr>
      <vt:lpstr>Constructing the U.S. Postal System</vt:lpstr>
      <vt:lpstr>Post Office as Obligation of the Gov’t; Universal Service Obligation</vt:lpstr>
      <vt:lpstr>Cross-Subsidization of Rural by Urban</vt:lpstr>
      <vt:lpstr>Private Firms Will Seek to Deliver on Profitable Routes</vt:lpstr>
      <vt:lpstr>Things Ignored by Private Actors</vt:lpstr>
      <vt:lpstr>“Its Decay Has Commenced”</vt:lpstr>
      <vt:lpstr>Gov’t Monopoly Required</vt:lpstr>
      <vt:lpstr>Role of Railroads in Illegal Mail</vt:lpstr>
      <vt:lpstr>Understanding the Pricing and Quality Rules of 1845 Act</vt:lpstr>
      <vt:lpstr>Understanding the Pricing and Quality Rules of 1845 Act</vt:lpstr>
      <vt:lpstr>1912: Post Office Entry into Express Business</vt:lpstr>
      <vt:lpstr>1912: Post Office Entry into Express Business</vt:lpstr>
      <vt:lpstr>1914 USPS Ann Report</vt:lpstr>
      <vt:lpstr>Create Gov’t Monop on Telegraph and Telephone</vt:lpstr>
      <vt:lpstr>Create Gov’t Monop on Telegraph and Telephone</vt:lpstr>
      <vt:lpstr>Telegraph and Telephone are Natural Monopolies</vt:lpstr>
      <vt:lpstr>Constitution Favors Gov’t Ownership of Telegraph and Telephone</vt:lpstr>
      <vt:lpstr>One Post Office to Rule Them All</vt:lpstr>
      <vt:lpstr>1970 Postal Act: “A Basic and Fundamental Service”</vt:lpstr>
      <vt:lpstr>Urban/Rural; Employees; Costs</vt:lpstr>
      <vt:lpstr>Council of Greenburgh (US 1981)</vt:lpstr>
      <vt:lpstr>18 USC 1725</vt:lpstr>
      <vt:lpstr>2006 Postal Act</vt:lpstr>
      <vt:lpstr>Policing Cross-Subsidization</vt:lpstr>
      <vt:lpstr>2018: What Next for USPS?</vt:lpstr>
      <vt:lpstr>The Future of the Post Office?</vt:lpstr>
      <vt:lpstr>Dos: Sell Mailbox Access</vt:lpstr>
      <vt:lpstr>Don’ts: No Banking</vt:lpstr>
      <vt:lpstr>Backers of Reform</vt:lpstr>
      <vt:lpstr>Small Business Lifeline</vt:lpstr>
      <vt:lpstr>Members of the Coalition</vt:lpstr>
      <vt:lpstr>Postal Reform Spending</vt:lpstr>
      <vt:lpstr>Amazon’s Oldest Partner</vt:lpstr>
      <vt:lpstr>Amazon, USPS Sunday Delivery Deal</vt:lpstr>
      <vt:lpstr>Postal Service Reform Act of 2022</vt:lpstr>
      <vt:lpstr>Bill Overview: Health Benefits</vt:lpstr>
      <vt:lpstr>Bill Overview</vt:lpstr>
      <vt:lpstr>Provisions</vt:lpstr>
      <vt:lpstr>Sec. 103: Nonpostal Services</vt:lpstr>
      <vt:lpstr>Services for State and Local Gov’ts</vt:lpstr>
      <vt:lpstr>Sec. 202: Integrated Delivery Network</vt:lpstr>
      <vt:lpstr>What Does that Mean?</vt:lpstr>
      <vt:lpstr>UPS on Sec. 202</vt:lpstr>
      <vt:lpstr>Not Another Politics Podcast</vt:lpstr>
      <vt:lpstr>Saw This Morning</vt:lpstr>
    </vt:vector>
  </TitlesOfParts>
  <Company>The University of Chicago Law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Setting in High-Tech Industries</dc:title>
  <dc:creator>Randal Picker</dc:creator>
  <cp:lastModifiedBy>Picker, Randall</cp:lastModifiedBy>
  <cp:revision>969</cp:revision>
  <cp:lastPrinted>2019-02-28T20:33:29Z</cp:lastPrinted>
  <dcterms:created xsi:type="dcterms:W3CDTF">1999-10-27T15:27:59Z</dcterms:created>
  <dcterms:modified xsi:type="dcterms:W3CDTF">2022-03-21T19:29:00Z</dcterms:modified>
</cp:coreProperties>
</file>