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132"/>
  </p:notesMasterIdLst>
  <p:handoutMasterIdLst>
    <p:handoutMasterId r:id="rId133"/>
  </p:handoutMasterIdLst>
  <p:sldIdLst>
    <p:sldId id="256" r:id="rId3"/>
    <p:sldId id="1579" r:id="rId4"/>
    <p:sldId id="1594" r:id="rId5"/>
    <p:sldId id="1596" r:id="rId6"/>
    <p:sldId id="1593" r:id="rId7"/>
    <p:sldId id="1595" r:id="rId8"/>
    <p:sldId id="1597" r:id="rId9"/>
    <p:sldId id="1556" r:id="rId10"/>
    <p:sldId id="1599" r:id="rId11"/>
    <p:sldId id="1600" r:id="rId12"/>
    <p:sldId id="1606" r:id="rId13"/>
    <p:sldId id="1607" r:id="rId14"/>
    <p:sldId id="2897" r:id="rId15"/>
    <p:sldId id="1601" r:id="rId16"/>
    <p:sldId id="1602" r:id="rId17"/>
    <p:sldId id="1580" r:id="rId18"/>
    <p:sldId id="1581" r:id="rId19"/>
    <p:sldId id="1582" r:id="rId20"/>
    <p:sldId id="1583" r:id="rId21"/>
    <p:sldId id="1584" r:id="rId22"/>
    <p:sldId id="1585" r:id="rId23"/>
    <p:sldId id="931" r:id="rId24"/>
    <p:sldId id="897" r:id="rId25"/>
    <p:sldId id="898" r:id="rId26"/>
    <p:sldId id="919" r:id="rId27"/>
    <p:sldId id="920" r:id="rId28"/>
    <p:sldId id="921" r:id="rId29"/>
    <p:sldId id="922" r:id="rId30"/>
    <p:sldId id="923" r:id="rId31"/>
    <p:sldId id="924" r:id="rId32"/>
    <p:sldId id="925" r:id="rId33"/>
    <p:sldId id="926" r:id="rId34"/>
    <p:sldId id="912" r:id="rId35"/>
    <p:sldId id="911" r:id="rId36"/>
    <p:sldId id="913" r:id="rId37"/>
    <p:sldId id="1609" r:id="rId38"/>
    <p:sldId id="2600" r:id="rId39"/>
    <p:sldId id="2956" r:id="rId40"/>
    <p:sldId id="2938" r:id="rId41"/>
    <p:sldId id="2945" r:id="rId42"/>
    <p:sldId id="2944" r:id="rId43"/>
    <p:sldId id="2946" r:id="rId44"/>
    <p:sldId id="2948" r:id="rId45"/>
    <p:sldId id="2947" r:id="rId46"/>
    <p:sldId id="2941" r:id="rId47"/>
    <p:sldId id="2942" r:id="rId48"/>
    <p:sldId id="2943" r:id="rId49"/>
    <p:sldId id="2949" r:id="rId50"/>
    <p:sldId id="2950" r:id="rId51"/>
    <p:sldId id="2606" r:id="rId52"/>
    <p:sldId id="2613" r:id="rId53"/>
    <p:sldId id="2614" r:id="rId54"/>
    <p:sldId id="2616" r:id="rId55"/>
    <p:sldId id="1605" r:id="rId56"/>
    <p:sldId id="2617" r:id="rId57"/>
    <p:sldId id="2618" r:id="rId58"/>
    <p:sldId id="1610" r:id="rId59"/>
    <p:sldId id="2621" r:id="rId60"/>
    <p:sldId id="2604" r:id="rId61"/>
    <p:sldId id="2607" r:id="rId62"/>
    <p:sldId id="2599" r:id="rId63"/>
    <p:sldId id="2608" r:id="rId64"/>
    <p:sldId id="2902" r:id="rId65"/>
    <p:sldId id="2903" r:id="rId66"/>
    <p:sldId id="2934" r:id="rId67"/>
    <p:sldId id="2936" r:id="rId68"/>
    <p:sldId id="2940" r:id="rId69"/>
    <p:sldId id="2955" r:id="rId70"/>
    <p:sldId id="2939" r:id="rId71"/>
    <p:sldId id="625" r:id="rId72"/>
    <p:sldId id="1630" r:id="rId73"/>
    <p:sldId id="1632" r:id="rId74"/>
    <p:sldId id="1633" r:id="rId75"/>
    <p:sldId id="1635" r:id="rId76"/>
    <p:sldId id="2927" r:id="rId77"/>
    <p:sldId id="2928" r:id="rId78"/>
    <p:sldId id="2929" r:id="rId79"/>
    <p:sldId id="2930" r:id="rId80"/>
    <p:sldId id="1644" r:id="rId81"/>
    <p:sldId id="1647" r:id="rId82"/>
    <p:sldId id="1646" r:id="rId83"/>
    <p:sldId id="1628" r:id="rId84"/>
    <p:sldId id="2910" r:id="rId85"/>
    <p:sldId id="2915" r:id="rId86"/>
    <p:sldId id="2914" r:id="rId87"/>
    <p:sldId id="2919" r:id="rId88"/>
    <p:sldId id="2920" r:id="rId89"/>
    <p:sldId id="2922" r:id="rId90"/>
    <p:sldId id="2923" r:id="rId91"/>
    <p:sldId id="1637" r:id="rId92"/>
    <p:sldId id="1638" r:id="rId93"/>
    <p:sldId id="1639" r:id="rId94"/>
    <p:sldId id="1640" r:id="rId95"/>
    <p:sldId id="1641" r:id="rId96"/>
    <p:sldId id="1642" r:id="rId97"/>
    <p:sldId id="1643" r:id="rId98"/>
    <p:sldId id="358" r:id="rId99"/>
    <p:sldId id="2622" r:id="rId100"/>
    <p:sldId id="2623" r:id="rId101"/>
    <p:sldId id="2624" r:id="rId102"/>
    <p:sldId id="1650" r:id="rId103"/>
    <p:sldId id="1651" r:id="rId104"/>
    <p:sldId id="2911" r:id="rId105"/>
    <p:sldId id="2924" r:id="rId106"/>
    <p:sldId id="2925" r:id="rId107"/>
    <p:sldId id="694" r:id="rId108"/>
    <p:sldId id="1677" r:id="rId109"/>
    <p:sldId id="1678" r:id="rId110"/>
    <p:sldId id="1679" r:id="rId111"/>
    <p:sldId id="1680" r:id="rId112"/>
    <p:sldId id="1681" r:id="rId113"/>
    <p:sldId id="2625" r:id="rId114"/>
    <p:sldId id="2626" r:id="rId115"/>
    <p:sldId id="2627" r:id="rId116"/>
    <p:sldId id="2628" r:id="rId117"/>
    <p:sldId id="1686" r:id="rId118"/>
    <p:sldId id="1687" r:id="rId119"/>
    <p:sldId id="1688" r:id="rId120"/>
    <p:sldId id="1689" r:id="rId121"/>
    <p:sldId id="1690" r:id="rId122"/>
    <p:sldId id="1691" r:id="rId123"/>
    <p:sldId id="1692" r:id="rId124"/>
    <p:sldId id="1648" r:id="rId125"/>
    <p:sldId id="1649" r:id="rId126"/>
    <p:sldId id="963" r:id="rId127"/>
    <p:sldId id="964" r:id="rId128"/>
    <p:sldId id="2951" r:id="rId129"/>
    <p:sldId id="2954" r:id="rId130"/>
    <p:sldId id="2952" r:id="rId131"/>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009999"/>
    <a:srgbClr val="339966"/>
    <a:srgbClr val="008080"/>
    <a:srgbClr val="3366FF"/>
    <a:srgbClr val="0000FF"/>
    <a:srgbClr val="CC0099"/>
    <a:srgbClr val="CC0066"/>
    <a:srgbClr val="CC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09" autoAdjust="0"/>
    <p:restoredTop sz="86395" autoAdjust="0"/>
  </p:normalViewPr>
  <p:slideViewPr>
    <p:cSldViewPr snapToGrid="0">
      <p:cViewPr varScale="1">
        <p:scale>
          <a:sx n="140" d="100"/>
          <a:sy n="140" d="100"/>
        </p:scale>
        <p:origin x="68" y="324"/>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11/19/2025</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a:t>Booth 42201: The Legal Infrastructure of Business</a:t>
            </a:r>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11/19/2025</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justice.gov/opa/pr/walmart-inc-and-brazil-based-subsidiary-agree-pay-137-million-resolve-foreign-corrupt"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orporate.walmart.com/newsroom/2019/06/20/walmart-reaches-agreements-with-the-doj-and-the-sec-to-resolve-their-fcpa-investigations"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7FA09A7-FCF4-4C15-A884-C95803E91D42}"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174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CF07E0E-5E65-4CBA-8AF0-9D5AB8872B04}" type="slidenum">
              <a:rPr kumimoji="0" lang="en-US" altLang="en-US" smtClean="0">
                <a:latin typeface="Times New Roman" panose="02020603050405020304" pitchFamily="18" charset="0"/>
              </a:rPr>
              <a:pPr>
                <a:spcBef>
                  <a:spcPct val="0"/>
                </a:spcBef>
              </a:pPr>
              <a:t>1</a:t>
            </a:fld>
            <a:endParaRPr kumimoji="0" lang="en-US" altLang="en-US">
              <a:latin typeface="Times New Roman" panose="02020603050405020304" pitchFamily="18" charset="0"/>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4730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1706980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a:t>
            </a:fld>
            <a:endParaRPr lang="en-US" altLang="en-US"/>
          </a:p>
        </p:txBody>
      </p:sp>
    </p:spTree>
    <p:extLst>
      <p:ext uri="{BB962C8B-B14F-4D97-AF65-F5344CB8AC3E}">
        <p14:creationId xmlns:p14="http://schemas.microsoft.com/office/powerpoint/2010/main" val="3678118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a:t>
            </a:fld>
            <a:endParaRPr lang="en-US" altLang="en-US"/>
          </a:p>
        </p:txBody>
      </p:sp>
    </p:spTree>
    <p:extLst>
      <p:ext uri="{BB962C8B-B14F-4D97-AF65-F5344CB8AC3E}">
        <p14:creationId xmlns:p14="http://schemas.microsoft.com/office/powerpoint/2010/main" val="4049117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a:t>
            </a:fld>
            <a:endParaRPr lang="en-US" altLang="en-US"/>
          </a:p>
        </p:txBody>
      </p:sp>
    </p:spTree>
    <p:extLst>
      <p:ext uri="{BB962C8B-B14F-4D97-AF65-F5344CB8AC3E}">
        <p14:creationId xmlns:p14="http://schemas.microsoft.com/office/powerpoint/2010/main" val="243092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406562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https://www.senate.gov/artandhistory/history/minute/Senate_Passes_Smoot_Hawley_Tariff.htm</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11087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3551162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168811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18</a:t>
            </a:fld>
            <a:endParaRPr lang="en-US" altLang="en-US"/>
          </a:p>
        </p:txBody>
      </p:sp>
    </p:spTree>
    <p:extLst>
      <p:ext uri="{BB962C8B-B14F-4D97-AF65-F5344CB8AC3E}">
        <p14:creationId xmlns:p14="http://schemas.microsoft.com/office/powerpoint/2010/main" val="298848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19</a:t>
            </a:fld>
            <a:endParaRPr lang="en-US" altLang="en-US"/>
          </a:p>
        </p:txBody>
      </p:sp>
    </p:spTree>
    <p:extLst>
      <p:ext uri="{BB962C8B-B14F-4D97-AF65-F5344CB8AC3E}">
        <p14:creationId xmlns:p14="http://schemas.microsoft.com/office/powerpoint/2010/main" val="91685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6A5259D-47CD-4CCA-90C7-755E24F45000}"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D63584A-1A20-4325-8F8B-95263FC15CD5}" type="slidenum">
              <a:rPr kumimoji="0" lang="en-US" altLang="en-US" smtClean="0">
                <a:latin typeface="Times New Roman" panose="02020603050405020304" pitchFamily="18" charset="0"/>
              </a:rPr>
              <a:pPr>
                <a:spcBef>
                  <a:spcPct val="0"/>
                </a:spcBef>
              </a:pPr>
              <a:t>2</a:t>
            </a:fld>
            <a:endParaRPr kumimoji="0" lang="en-US" altLang="en-US">
              <a:latin typeface="Times New Roman" panose="02020603050405020304" pitchFamily="18"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86361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3136156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2851723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6A5259D-47CD-4CCA-90C7-755E24F45000}"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D63584A-1A20-4325-8F8B-95263FC15CD5}" type="slidenum">
              <a:rPr kumimoji="0" lang="en-US" altLang="en-US" smtClean="0">
                <a:latin typeface="Times New Roman" panose="02020603050405020304" pitchFamily="18" charset="0"/>
              </a:rPr>
              <a:pPr>
                <a:spcBef>
                  <a:spcPct val="0"/>
                </a:spcBef>
              </a:pPr>
              <a:t>22</a:t>
            </a:fld>
            <a:endParaRPr kumimoji="0" lang="en-US" altLang="en-US">
              <a:latin typeface="Times New Roman" panose="02020603050405020304" pitchFamily="18"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6646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https://www.bis.doc.gov/index.php/other-areas/office-of-technology-evaluation-ote/section-232-investigations </a:t>
            </a:r>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23</a:t>
            </a:fld>
            <a:endParaRPr lang="en-US" altLang="en-US"/>
          </a:p>
        </p:txBody>
      </p:sp>
    </p:spTree>
    <p:extLst>
      <p:ext uri="{BB962C8B-B14F-4D97-AF65-F5344CB8AC3E}">
        <p14:creationId xmlns:p14="http://schemas.microsoft.com/office/powerpoint/2010/main" val="1179601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https://www.bis.doc.gov/index.php/other-areas/office-of-technology-evaluation-ote/section-232-investigations </a:t>
            </a:r>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24</a:t>
            </a:fld>
            <a:endParaRPr lang="en-US" altLang="en-US"/>
          </a:p>
        </p:txBody>
      </p:sp>
    </p:spTree>
    <p:extLst>
      <p:ext uri="{BB962C8B-B14F-4D97-AF65-F5344CB8AC3E}">
        <p14:creationId xmlns:p14="http://schemas.microsoft.com/office/powerpoint/2010/main" val="228100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25</a:t>
            </a:fld>
            <a:endParaRPr lang="en-US" altLang="en-US"/>
          </a:p>
        </p:txBody>
      </p:sp>
    </p:spTree>
    <p:extLst>
      <p:ext uri="{BB962C8B-B14F-4D97-AF65-F5344CB8AC3E}">
        <p14:creationId xmlns:p14="http://schemas.microsoft.com/office/powerpoint/2010/main" val="1247166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26</a:t>
            </a:fld>
            <a:endParaRPr lang="en-US" altLang="en-US"/>
          </a:p>
        </p:txBody>
      </p:sp>
    </p:spTree>
    <p:extLst>
      <p:ext uri="{BB962C8B-B14F-4D97-AF65-F5344CB8AC3E}">
        <p14:creationId xmlns:p14="http://schemas.microsoft.com/office/powerpoint/2010/main" val="1522248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27</a:t>
            </a:fld>
            <a:endParaRPr lang="en-US" altLang="en-US"/>
          </a:p>
        </p:txBody>
      </p:sp>
    </p:spTree>
    <p:extLst>
      <p:ext uri="{BB962C8B-B14F-4D97-AF65-F5344CB8AC3E}">
        <p14:creationId xmlns:p14="http://schemas.microsoft.com/office/powerpoint/2010/main" val="310789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28</a:t>
            </a:fld>
            <a:endParaRPr lang="en-US" altLang="en-US"/>
          </a:p>
        </p:txBody>
      </p:sp>
    </p:spTree>
    <p:extLst>
      <p:ext uri="{BB962C8B-B14F-4D97-AF65-F5344CB8AC3E}">
        <p14:creationId xmlns:p14="http://schemas.microsoft.com/office/powerpoint/2010/main" val="1200882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29</a:t>
            </a:fld>
            <a:endParaRPr lang="en-US" altLang="en-US"/>
          </a:p>
        </p:txBody>
      </p:sp>
    </p:spTree>
    <p:extLst>
      <p:ext uri="{BB962C8B-B14F-4D97-AF65-F5344CB8AC3E}">
        <p14:creationId xmlns:p14="http://schemas.microsoft.com/office/powerpoint/2010/main" val="206515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a:t>
            </a:fld>
            <a:endParaRPr lang="en-US" altLang="en-US"/>
          </a:p>
        </p:txBody>
      </p:sp>
    </p:spTree>
    <p:extLst>
      <p:ext uri="{BB962C8B-B14F-4D97-AF65-F5344CB8AC3E}">
        <p14:creationId xmlns:p14="http://schemas.microsoft.com/office/powerpoint/2010/main" val="733741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30</a:t>
            </a:fld>
            <a:endParaRPr lang="en-US" altLang="en-US"/>
          </a:p>
        </p:txBody>
      </p:sp>
    </p:spTree>
    <p:extLst>
      <p:ext uri="{BB962C8B-B14F-4D97-AF65-F5344CB8AC3E}">
        <p14:creationId xmlns:p14="http://schemas.microsoft.com/office/powerpoint/2010/main" val="198387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31</a:t>
            </a:fld>
            <a:endParaRPr lang="en-US" altLang="en-US"/>
          </a:p>
        </p:txBody>
      </p:sp>
    </p:spTree>
    <p:extLst>
      <p:ext uri="{BB962C8B-B14F-4D97-AF65-F5344CB8AC3E}">
        <p14:creationId xmlns:p14="http://schemas.microsoft.com/office/powerpoint/2010/main" val="469253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32</a:t>
            </a:fld>
            <a:endParaRPr lang="en-US" altLang="en-US"/>
          </a:p>
        </p:txBody>
      </p:sp>
    </p:spTree>
    <p:extLst>
      <p:ext uri="{BB962C8B-B14F-4D97-AF65-F5344CB8AC3E}">
        <p14:creationId xmlns:p14="http://schemas.microsoft.com/office/powerpoint/2010/main" val="297915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33</a:t>
            </a:fld>
            <a:endParaRPr lang="en-US" altLang="en-US"/>
          </a:p>
        </p:txBody>
      </p:sp>
    </p:spTree>
    <p:extLst>
      <p:ext uri="{BB962C8B-B14F-4D97-AF65-F5344CB8AC3E}">
        <p14:creationId xmlns:p14="http://schemas.microsoft.com/office/powerpoint/2010/main" val="1098339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34</a:t>
            </a:fld>
            <a:endParaRPr lang="en-US" altLang="en-US"/>
          </a:p>
        </p:txBody>
      </p:sp>
    </p:spTree>
    <p:extLst>
      <p:ext uri="{BB962C8B-B14F-4D97-AF65-F5344CB8AC3E}">
        <p14:creationId xmlns:p14="http://schemas.microsoft.com/office/powerpoint/2010/main" val="1349502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35</a:t>
            </a:fld>
            <a:endParaRPr lang="en-US" altLang="en-US"/>
          </a:p>
        </p:txBody>
      </p:sp>
    </p:spTree>
    <p:extLst>
      <p:ext uri="{BB962C8B-B14F-4D97-AF65-F5344CB8AC3E}">
        <p14:creationId xmlns:p14="http://schemas.microsoft.com/office/powerpoint/2010/main" val="629549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https://www.wsj.com/articles/tariffs-didnt-fuel-revival-for-american-steel-11603877400</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36</a:t>
            </a:fld>
            <a:endParaRPr lang="en-US" altLang="en-US"/>
          </a:p>
        </p:txBody>
      </p:sp>
    </p:spTree>
    <p:extLst>
      <p:ext uri="{BB962C8B-B14F-4D97-AF65-F5344CB8AC3E}">
        <p14:creationId xmlns:p14="http://schemas.microsoft.com/office/powerpoint/2010/main" val="947948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https://www.whitehouse.gov/briefing-room/presidential-actions/2022/05/31/a-proclamation-on-adjusting-imports-of-steel-into-the-united-states-3/</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3526363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4849C-5A7F-CD9D-02A3-07EF9CA8C753}"/>
            </a:ext>
          </a:extLst>
        </p:cNvPr>
        <p:cNvGrpSpPr/>
        <p:nvPr/>
      </p:nvGrpSpPr>
      <p:grpSpPr>
        <a:xfrm>
          <a:off x="0" y="0"/>
          <a:ext cx="0" cy="0"/>
          <a:chOff x="0" y="0"/>
          <a:chExt cx="0" cy="0"/>
        </a:xfrm>
      </p:grpSpPr>
      <p:sp>
        <p:nvSpPr>
          <p:cNvPr id="61442" name="Rectangle 11">
            <a:extLst>
              <a:ext uri="{FF2B5EF4-FFF2-40B4-BE49-F238E27FC236}">
                <a16:creationId xmlns:a16="http://schemas.microsoft.com/office/drawing/2014/main" id="{BEB37DAF-E5A6-7521-891C-1C0C2366C2D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6A5259D-47CD-4CCA-90C7-755E24F45000}"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61443" name="Rectangle 13">
            <a:extLst>
              <a:ext uri="{FF2B5EF4-FFF2-40B4-BE49-F238E27FC236}">
                <a16:creationId xmlns:a16="http://schemas.microsoft.com/office/drawing/2014/main" id="{C84737F6-8674-702A-00A3-67EA58499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D63584A-1A20-4325-8F8B-95263FC15CD5}" type="slidenum">
              <a:rPr kumimoji="0" lang="en-US" altLang="en-US" smtClean="0">
                <a:latin typeface="Times New Roman" panose="02020603050405020304" pitchFamily="18" charset="0"/>
              </a:rPr>
              <a:pPr>
                <a:spcBef>
                  <a:spcPct val="0"/>
                </a:spcBef>
              </a:pPr>
              <a:t>38</a:t>
            </a:fld>
            <a:endParaRPr kumimoji="0" lang="en-US" altLang="en-US">
              <a:latin typeface="Times New Roman" panose="02020603050405020304" pitchFamily="18" charset="0"/>
            </a:endParaRPr>
          </a:p>
        </p:txBody>
      </p:sp>
      <p:sp>
        <p:nvSpPr>
          <p:cNvPr id="61444" name="Rectangle 2">
            <a:extLst>
              <a:ext uri="{FF2B5EF4-FFF2-40B4-BE49-F238E27FC236}">
                <a16:creationId xmlns:a16="http://schemas.microsoft.com/office/drawing/2014/main" id="{DF979E73-AE00-B9FD-EF1D-B3FE3D708EAE}"/>
              </a:ext>
            </a:extLst>
          </p:cNvPr>
          <p:cNvSpPr>
            <a:spLocks noGrp="1" noRot="1" noChangeAspect="1" noChangeArrowheads="1" noTextEdit="1"/>
          </p:cNvSpPr>
          <p:nvPr>
            <p:ph type="sldImg"/>
          </p:nvPr>
        </p:nvSpPr>
        <p:spPr>
          <a:ln/>
        </p:spPr>
      </p:sp>
      <p:sp>
        <p:nvSpPr>
          <p:cNvPr id="61445" name="Rectangle 3">
            <a:extLst>
              <a:ext uri="{FF2B5EF4-FFF2-40B4-BE49-F238E27FC236}">
                <a16:creationId xmlns:a16="http://schemas.microsoft.com/office/drawing/2014/main" id="{7161E01F-8417-C0F1-1D3C-24F2A704B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166087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https://www.whitehouse.gov/presidential-actions/2025/04/regulating-imports-with-a-reciprocal-tariff-to-rectify-trade-practices-that-contribute-to-large-and-persistent-annual-united-states-goods-trade-deficits/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39</a:t>
            </a:fld>
            <a:endParaRPr lang="en-US" altLang="en-US"/>
          </a:p>
        </p:txBody>
      </p:sp>
    </p:spTree>
    <p:extLst>
      <p:ext uri="{BB962C8B-B14F-4D97-AF65-F5344CB8AC3E}">
        <p14:creationId xmlns:p14="http://schemas.microsoft.com/office/powerpoint/2010/main" val="192432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a:t>
            </a:fld>
            <a:endParaRPr lang="en-US" altLang="en-US"/>
          </a:p>
        </p:txBody>
      </p:sp>
    </p:spTree>
    <p:extLst>
      <p:ext uri="{BB962C8B-B14F-4D97-AF65-F5344CB8AC3E}">
        <p14:creationId xmlns:p14="http://schemas.microsoft.com/office/powerpoint/2010/main" val="4181124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DF92F-2DFF-A45B-0E82-CC67796D1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466C1-1101-5CB6-6D21-CCDB4946D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7959E-B6B7-35CD-E6A0-3DF816415583}"/>
              </a:ext>
            </a:extLst>
          </p:cNvPr>
          <p:cNvSpPr>
            <a:spLocks noGrp="1"/>
          </p:cNvSpPr>
          <p:nvPr>
            <p:ph type="body" idx="1"/>
          </p:nvPr>
        </p:nvSpPr>
        <p:spPr/>
        <p:txBody>
          <a:bodyPr/>
          <a:lstStyle/>
          <a:p>
            <a:r>
              <a:rPr lang="en-US" dirty="0"/>
              <a:t>https://www.whitehouse.gov/presidential-actions/2025/04/regulating-imports-with-a-reciprocal-tariff-to-rectify-trade-practices-that-contribute-to-large-and-persistent-annual-united-states-goods-trade-deficits/</a:t>
            </a:r>
          </a:p>
        </p:txBody>
      </p:sp>
      <p:sp>
        <p:nvSpPr>
          <p:cNvPr id="4" name="Date Placeholder 3">
            <a:extLst>
              <a:ext uri="{FF2B5EF4-FFF2-40B4-BE49-F238E27FC236}">
                <a16:creationId xmlns:a16="http://schemas.microsoft.com/office/drawing/2014/main" id="{09CFE1D2-EF7F-B9B5-479B-BB5AFC5C4E76}"/>
              </a:ext>
            </a:extLst>
          </p:cNvPr>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a:extLst>
              <a:ext uri="{FF2B5EF4-FFF2-40B4-BE49-F238E27FC236}">
                <a16:creationId xmlns:a16="http://schemas.microsoft.com/office/drawing/2014/main" id="{6590482F-30D8-57A1-4E38-41E325D62FA8}"/>
              </a:ext>
            </a:extLst>
          </p:cNvPr>
          <p:cNvSpPr>
            <a:spLocks noGrp="1"/>
          </p:cNvSpPr>
          <p:nvPr>
            <p:ph type="sldNum" sz="quarter" idx="5"/>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1479329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1BE1-1F15-A6C7-3E14-FB2639E5B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57E9C-8D22-8E33-A6E0-A402DEA11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A0636-01E3-16DE-5EC9-0E7EBB6579B4}"/>
              </a:ext>
            </a:extLst>
          </p:cNvPr>
          <p:cNvSpPr>
            <a:spLocks noGrp="1"/>
          </p:cNvSpPr>
          <p:nvPr>
            <p:ph type="body" idx="1"/>
          </p:nvPr>
        </p:nvSpPr>
        <p:spPr/>
        <p:txBody>
          <a:bodyPr/>
          <a:lstStyle/>
          <a:p>
            <a:r>
              <a:rPr lang="en-US" dirty="0"/>
              <a:t>https://www.whitehouse.gov/presidential-actions/2025/04/regulating-imports-with-a-reciprocal-tariff-to-rectify-trade-practices-that-contribute-to-large-and-persistent-annual-united-states-goods-trade-deficits/</a:t>
            </a:r>
          </a:p>
        </p:txBody>
      </p:sp>
      <p:sp>
        <p:nvSpPr>
          <p:cNvPr id="4" name="Date Placeholder 3">
            <a:extLst>
              <a:ext uri="{FF2B5EF4-FFF2-40B4-BE49-F238E27FC236}">
                <a16:creationId xmlns:a16="http://schemas.microsoft.com/office/drawing/2014/main" id="{87D32203-3AFB-65A2-C4ED-4DC5AD37E480}"/>
              </a:ext>
            </a:extLst>
          </p:cNvPr>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a:extLst>
              <a:ext uri="{FF2B5EF4-FFF2-40B4-BE49-F238E27FC236}">
                <a16:creationId xmlns:a16="http://schemas.microsoft.com/office/drawing/2014/main" id="{C2AD7A93-26E6-050F-64C1-18ABBA1BD2DB}"/>
              </a:ext>
            </a:extLst>
          </p:cNvPr>
          <p:cNvSpPr>
            <a:spLocks noGrp="1"/>
          </p:cNvSpPr>
          <p:nvPr>
            <p:ph type="sldNum" sz="quarter" idx="5"/>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3492165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51DB3-330E-FC8A-E3C6-85280DF75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C1B5A-6138-C06F-A0CA-1CEA9C0BD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DAF55-7D58-0268-C4F3-B34362CD8D68}"/>
              </a:ext>
            </a:extLst>
          </p:cNvPr>
          <p:cNvSpPr>
            <a:spLocks noGrp="1"/>
          </p:cNvSpPr>
          <p:nvPr>
            <p:ph type="body" idx="1"/>
          </p:nvPr>
        </p:nvSpPr>
        <p:spPr/>
        <p:txBody>
          <a:bodyPr/>
          <a:lstStyle/>
          <a:p>
            <a:r>
              <a:rPr lang="en-US" dirty="0"/>
              <a:t>https://www.whitehouse.gov/presidential-actions/2025/04/regulating-imports-with-a-reciprocal-tariff-to-rectify-trade-practices-that-contribute-to-large-and-persistent-annual-united-states-goods-trade-deficits/</a:t>
            </a:r>
          </a:p>
        </p:txBody>
      </p:sp>
      <p:sp>
        <p:nvSpPr>
          <p:cNvPr id="4" name="Date Placeholder 3">
            <a:extLst>
              <a:ext uri="{FF2B5EF4-FFF2-40B4-BE49-F238E27FC236}">
                <a16:creationId xmlns:a16="http://schemas.microsoft.com/office/drawing/2014/main" id="{1799F3E6-5211-6D67-08C0-6266A071829D}"/>
              </a:ext>
            </a:extLst>
          </p:cNvPr>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a:extLst>
              <a:ext uri="{FF2B5EF4-FFF2-40B4-BE49-F238E27FC236}">
                <a16:creationId xmlns:a16="http://schemas.microsoft.com/office/drawing/2014/main" id="{8AF03F88-2EE4-A99D-70C3-4F439E7578E3}"/>
              </a:ext>
            </a:extLst>
          </p:cNvPr>
          <p:cNvSpPr>
            <a:spLocks noGrp="1"/>
          </p:cNvSpPr>
          <p:nvPr>
            <p:ph type="sldNum" sz="quarter" idx="5"/>
          </p:nvPr>
        </p:nvSpPr>
        <p:spPr/>
        <p:txBody>
          <a:bodyPr/>
          <a:lstStyle/>
          <a:p>
            <a:pPr>
              <a:defRPr/>
            </a:pPr>
            <a:fld id="{17815D0A-6945-40F0-849D-84A13EF4AA21}" type="slidenum">
              <a:rPr lang="en-US" altLang="en-US" smtClean="0"/>
              <a:pPr>
                <a:defRPr/>
              </a:pPr>
              <a:t>42</a:t>
            </a:fld>
            <a:endParaRPr lang="en-US" altLang="en-US"/>
          </a:p>
        </p:txBody>
      </p:sp>
    </p:spTree>
    <p:extLst>
      <p:ext uri="{BB962C8B-B14F-4D97-AF65-F5344CB8AC3E}">
        <p14:creationId xmlns:p14="http://schemas.microsoft.com/office/powerpoint/2010/main" val="4122690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6A5259D-47CD-4CCA-90C7-755E24F45000}"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D63584A-1A20-4325-8F8B-95263FC15CD5}" type="slidenum">
              <a:rPr kumimoji="0" lang="en-US" altLang="en-US" smtClean="0">
                <a:latin typeface="Times New Roman" panose="02020603050405020304" pitchFamily="18" charset="0"/>
              </a:rPr>
              <a:pPr>
                <a:spcBef>
                  <a:spcPct val="0"/>
                </a:spcBef>
              </a:pPr>
              <a:t>50</a:t>
            </a:fld>
            <a:endParaRPr kumimoji="0" lang="en-US" altLang="en-US">
              <a:latin typeface="Times New Roman" panose="02020603050405020304" pitchFamily="18"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46089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https://www.whitehouse.gov/briefing-room/statements-releases/2022/08/09/fact-sheet-chips-and-science-act-will-lower-costs-create-jobs-strengthen-supply-chains-and-counter-china/</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59</a:t>
            </a:fld>
            <a:endParaRPr lang="en-US" altLang="en-US"/>
          </a:p>
        </p:txBody>
      </p:sp>
    </p:spTree>
    <p:extLst>
      <p:ext uri="{BB962C8B-B14F-4D97-AF65-F5344CB8AC3E}">
        <p14:creationId xmlns:p14="http://schemas.microsoft.com/office/powerpoint/2010/main" val="4174934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https://www.consilium.europa.eu/en/press/press-releases/2023/07/25/chips-act-council-gives-its-final-approval/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60</a:t>
            </a:fld>
            <a:endParaRPr lang="en-US" altLang="en-US"/>
          </a:p>
        </p:txBody>
      </p:sp>
    </p:spTree>
    <p:extLst>
      <p:ext uri="{BB962C8B-B14F-4D97-AF65-F5344CB8AC3E}">
        <p14:creationId xmlns:p14="http://schemas.microsoft.com/office/powerpoint/2010/main" val="1873555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https://www.nytimes.com/2022/10/07/business/economy/biden-chip-technology.html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61</a:t>
            </a:fld>
            <a:endParaRPr lang="en-US" altLang="en-US"/>
          </a:p>
        </p:txBody>
      </p:sp>
    </p:spTree>
    <p:extLst>
      <p:ext uri="{BB962C8B-B14F-4D97-AF65-F5344CB8AC3E}">
        <p14:creationId xmlns:p14="http://schemas.microsoft.com/office/powerpoint/2010/main" val="2498949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62</a:t>
            </a:fld>
            <a:endParaRPr lang="en-US" altLang="en-US"/>
          </a:p>
        </p:txBody>
      </p:sp>
    </p:spTree>
    <p:extLst>
      <p:ext uri="{BB962C8B-B14F-4D97-AF65-F5344CB8AC3E}">
        <p14:creationId xmlns:p14="http://schemas.microsoft.com/office/powerpoint/2010/main" val="3753887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https://www.reuters.com/technology/biden-cut-china-off-more-nvidia-chips-expand-curbs-more-countries-2023-10-17/</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63</a:t>
            </a:fld>
            <a:endParaRPr lang="en-US" altLang="en-US"/>
          </a:p>
        </p:txBody>
      </p:sp>
    </p:spTree>
    <p:extLst>
      <p:ext uri="{BB962C8B-B14F-4D97-AF65-F5344CB8AC3E}">
        <p14:creationId xmlns:p14="http://schemas.microsoft.com/office/powerpoint/2010/main" val="2681251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https://www.nytimes.com/2024/11/15/business/economy/tsmc-chips-grant-biden.html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65</a:t>
            </a:fld>
            <a:endParaRPr lang="en-US" altLang="en-US"/>
          </a:p>
        </p:txBody>
      </p:sp>
    </p:spTree>
    <p:extLst>
      <p:ext uri="{BB962C8B-B14F-4D97-AF65-F5344CB8AC3E}">
        <p14:creationId xmlns:p14="http://schemas.microsoft.com/office/powerpoint/2010/main" val="211805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a:t>
            </a:fld>
            <a:endParaRPr lang="en-US" altLang="en-US"/>
          </a:p>
        </p:txBody>
      </p:sp>
    </p:spTree>
    <p:extLst>
      <p:ext uri="{BB962C8B-B14F-4D97-AF65-F5344CB8AC3E}">
        <p14:creationId xmlns:p14="http://schemas.microsoft.com/office/powerpoint/2010/main" val="4140950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https://www.nytimes.com/2025/08/22/technology/trump-intel-stake.html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69</a:t>
            </a:fld>
            <a:endParaRPr lang="en-US" altLang="en-US"/>
          </a:p>
        </p:txBody>
      </p:sp>
    </p:spTree>
    <p:extLst>
      <p:ext uri="{BB962C8B-B14F-4D97-AF65-F5344CB8AC3E}">
        <p14:creationId xmlns:p14="http://schemas.microsoft.com/office/powerpoint/2010/main" val="615638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6A5259D-47CD-4CCA-90C7-755E24F45000}"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D63584A-1A20-4325-8F8B-95263FC15CD5}" type="slidenum">
              <a:rPr kumimoji="0" lang="en-US" altLang="en-US" smtClean="0">
                <a:latin typeface="Times New Roman" panose="02020603050405020304" pitchFamily="18" charset="0"/>
              </a:rPr>
              <a:pPr>
                <a:spcBef>
                  <a:spcPct val="0"/>
                </a:spcBef>
              </a:pPr>
              <a:t>70</a:t>
            </a:fld>
            <a:endParaRPr kumimoji="0" lang="en-US" altLang="en-US">
              <a:latin typeface="Times New Roman" panose="02020603050405020304" pitchFamily="18"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20704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71</a:t>
            </a:fld>
            <a:endParaRPr lang="en-US" altLang="en-US"/>
          </a:p>
        </p:txBody>
      </p:sp>
    </p:spTree>
    <p:extLst>
      <p:ext uri="{BB962C8B-B14F-4D97-AF65-F5344CB8AC3E}">
        <p14:creationId xmlns:p14="http://schemas.microsoft.com/office/powerpoint/2010/main" val="617890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72</a:t>
            </a:fld>
            <a:endParaRPr lang="en-US" altLang="en-US"/>
          </a:p>
        </p:txBody>
      </p:sp>
    </p:spTree>
    <p:extLst>
      <p:ext uri="{BB962C8B-B14F-4D97-AF65-F5344CB8AC3E}">
        <p14:creationId xmlns:p14="http://schemas.microsoft.com/office/powerpoint/2010/main" val="3596040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73</a:t>
            </a:fld>
            <a:endParaRPr lang="en-US" altLang="en-US"/>
          </a:p>
        </p:txBody>
      </p:sp>
    </p:spTree>
    <p:extLst>
      <p:ext uri="{BB962C8B-B14F-4D97-AF65-F5344CB8AC3E}">
        <p14:creationId xmlns:p14="http://schemas.microsoft.com/office/powerpoint/2010/main" val="9016043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74</a:t>
            </a:fld>
            <a:endParaRPr lang="en-US" altLang="en-US"/>
          </a:p>
        </p:txBody>
      </p:sp>
    </p:spTree>
    <p:extLst>
      <p:ext uri="{BB962C8B-B14F-4D97-AF65-F5344CB8AC3E}">
        <p14:creationId xmlns:p14="http://schemas.microsoft.com/office/powerpoint/2010/main" val="1248906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80</a:t>
            </a:fld>
            <a:endParaRPr lang="en-US" altLang="en-US"/>
          </a:p>
        </p:txBody>
      </p:sp>
    </p:spTree>
    <p:extLst>
      <p:ext uri="{BB962C8B-B14F-4D97-AF65-F5344CB8AC3E}">
        <p14:creationId xmlns:p14="http://schemas.microsoft.com/office/powerpoint/2010/main" val="865200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82</a:t>
            </a:fld>
            <a:endParaRPr lang="en-US" altLang="en-US"/>
          </a:p>
        </p:txBody>
      </p:sp>
    </p:spTree>
    <p:extLst>
      <p:ext uri="{BB962C8B-B14F-4D97-AF65-F5344CB8AC3E}">
        <p14:creationId xmlns:p14="http://schemas.microsoft.com/office/powerpoint/2010/main" val="2188132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90</a:t>
            </a:fld>
            <a:endParaRPr lang="en-US" altLang="en-US"/>
          </a:p>
        </p:txBody>
      </p:sp>
    </p:spTree>
    <p:extLst>
      <p:ext uri="{BB962C8B-B14F-4D97-AF65-F5344CB8AC3E}">
        <p14:creationId xmlns:p14="http://schemas.microsoft.com/office/powerpoint/2010/main" val="6420392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91</a:t>
            </a:fld>
            <a:endParaRPr lang="en-US" altLang="en-US"/>
          </a:p>
        </p:txBody>
      </p:sp>
    </p:spTree>
    <p:extLst>
      <p:ext uri="{BB962C8B-B14F-4D97-AF65-F5344CB8AC3E}">
        <p14:creationId xmlns:p14="http://schemas.microsoft.com/office/powerpoint/2010/main" val="379615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22408936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92</a:t>
            </a:fld>
            <a:endParaRPr lang="en-US" altLang="en-US"/>
          </a:p>
        </p:txBody>
      </p:sp>
    </p:spTree>
    <p:extLst>
      <p:ext uri="{BB962C8B-B14F-4D97-AF65-F5344CB8AC3E}">
        <p14:creationId xmlns:p14="http://schemas.microsoft.com/office/powerpoint/2010/main" val="3568382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93</a:t>
            </a:fld>
            <a:endParaRPr lang="en-US" altLang="en-US"/>
          </a:p>
        </p:txBody>
      </p:sp>
    </p:spTree>
    <p:extLst>
      <p:ext uri="{BB962C8B-B14F-4D97-AF65-F5344CB8AC3E}">
        <p14:creationId xmlns:p14="http://schemas.microsoft.com/office/powerpoint/2010/main" val="3551068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94</a:t>
            </a:fld>
            <a:endParaRPr lang="en-US" altLang="en-US"/>
          </a:p>
        </p:txBody>
      </p:sp>
    </p:spTree>
    <p:extLst>
      <p:ext uri="{BB962C8B-B14F-4D97-AF65-F5344CB8AC3E}">
        <p14:creationId xmlns:p14="http://schemas.microsoft.com/office/powerpoint/2010/main" val="391477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95</a:t>
            </a:fld>
            <a:endParaRPr lang="en-US" altLang="en-US"/>
          </a:p>
        </p:txBody>
      </p:sp>
    </p:spTree>
    <p:extLst>
      <p:ext uri="{BB962C8B-B14F-4D97-AF65-F5344CB8AC3E}">
        <p14:creationId xmlns:p14="http://schemas.microsoft.com/office/powerpoint/2010/main" val="4257469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96</a:t>
            </a:fld>
            <a:endParaRPr lang="en-US" altLang="en-US"/>
          </a:p>
        </p:txBody>
      </p:sp>
    </p:spTree>
    <p:extLst>
      <p:ext uri="{BB962C8B-B14F-4D97-AF65-F5344CB8AC3E}">
        <p14:creationId xmlns:p14="http://schemas.microsoft.com/office/powerpoint/2010/main" val="22047352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20F819B-A199-4352-AAB0-B492305231A2}"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1085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C25C34A2-F736-4448-9DE1-9C3B8CDED51D}" type="slidenum">
              <a:rPr kumimoji="0" lang="en-US" altLang="en-US" smtClean="0">
                <a:latin typeface="Times New Roman" panose="02020603050405020304" pitchFamily="18" charset="0"/>
              </a:rPr>
              <a:pPr>
                <a:spcBef>
                  <a:spcPct val="0"/>
                </a:spcBef>
              </a:pPr>
              <a:t>97</a:t>
            </a:fld>
            <a:endParaRPr kumimoji="0" lang="en-US" altLang="en-US">
              <a:latin typeface="Times New Roman" panose="02020603050405020304" pitchFamily="18" charset="0"/>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289334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5B5F63F-41AE-4963-AC03-6433B7AEDDDC}" type="datetime1">
              <a:rPr kumimoji="0" lang="en-US" altLang="en-US" smtClean="0">
                <a:latin typeface="Times New Roman" panose="02020603050405020304" pitchFamily="18" charset="0"/>
              </a:rPr>
              <a:pPr>
                <a:spcBef>
                  <a:spcPct val="0"/>
                </a:spcBef>
              </a:pPr>
              <a:t>11/19/2025</a:t>
            </a:fld>
            <a:endParaRPr kumimoji="0" lang="en-US" altLang="en-US">
              <a:latin typeface="Times New Roman" panose="02020603050405020304" pitchFamily="18" charset="0"/>
            </a:endParaRPr>
          </a:p>
        </p:txBody>
      </p:sp>
      <p:sp>
        <p:nvSpPr>
          <p:cNvPr id="1443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spcBef>
                <a:spcPct val="30000"/>
              </a:spcBef>
              <a:defRPr kumimoji="1" sz="1200">
                <a:solidFill>
                  <a:schemeClr val="tx1"/>
                </a:solidFill>
                <a:latin typeface="Arial" panose="020B0604020202020204" pitchFamily="34" charset="0"/>
              </a:defRPr>
            </a:lvl1pPr>
            <a:lvl2pPr marL="741498" indent="-284697" defTabSz="929687">
              <a:spcBef>
                <a:spcPct val="30000"/>
              </a:spcBef>
              <a:defRPr kumimoji="1" sz="1200">
                <a:solidFill>
                  <a:schemeClr val="tx1"/>
                </a:solidFill>
                <a:latin typeface="Arial" panose="020B0604020202020204" pitchFamily="34" charset="0"/>
              </a:defRPr>
            </a:lvl2pPr>
            <a:lvl3pPr marL="1143612" indent="-228401" defTabSz="929687">
              <a:spcBef>
                <a:spcPct val="30000"/>
              </a:spcBef>
              <a:defRPr kumimoji="1" sz="1200">
                <a:solidFill>
                  <a:schemeClr val="tx1"/>
                </a:solidFill>
                <a:latin typeface="Arial" panose="020B0604020202020204" pitchFamily="34" charset="0"/>
              </a:defRPr>
            </a:lvl3pPr>
            <a:lvl4pPr marL="1600413" indent="-228401" defTabSz="929687">
              <a:spcBef>
                <a:spcPct val="30000"/>
              </a:spcBef>
              <a:defRPr kumimoji="1" sz="1200">
                <a:solidFill>
                  <a:schemeClr val="tx1"/>
                </a:solidFill>
                <a:latin typeface="Arial" panose="020B0604020202020204" pitchFamily="34" charset="0"/>
              </a:defRPr>
            </a:lvl4pPr>
            <a:lvl5pPr marL="2058822" indent="-228401" defTabSz="929687">
              <a:spcBef>
                <a:spcPct val="30000"/>
              </a:spcBef>
              <a:defRPr kumimoji="1" sz="1200">
                <a:solidFill>
                  <a:schemeClr val="tx1"/>
                </a:solidFill>
                <a:latin typeface="Arial" panose="020B0604020202020204" pitchFamily="34" charset="0"/>
              </a:defRPr>
            </a:lvl5pPr>
            <a:lvl6pPr marL="2522057" indent="-228401" defTabSz="929687" eaLnBrk="0" fontAlgn="base" hangingPunct="0">
              <a:spcBef>
                <a:spcPct val="30000"/>
              </a:spcBef>
              <a:spcAft>
                <a:spcPct val="0"/>
              </a:spcAft>
              <a:defRPr kumimoji="1" sz="1200">
                <a:solidFill>
                  <a:schemeClr val="tx1"/>
                </a:solidFill>
                <a:latin typeface="Arial" panose="020B0604020202020204" pitchFamily="34" charset="0"/>
              </a:defRPr>
            </a:lvl6pPr>
            <a:lvl7pPr marL="2985292" indent="-228401" defTabSz="929687" eaLnBrk="0" fontAlgn="base" hangingPunct="0">
              <a:spcBef>
                <a:spcPct val="30000"/>
              </a:spcBef>
              <a:spcAft>
                <a:spcPct val="0"/>
              </a:spcAft>
              <a:defRPr kumimoji="1" sz="1200">
                <a:solidFill>
                  <a:schemeClr val="tx1"/>
                </a:solidFill>
                <a:latin typeface="Arial" panose="020B0604020202020204" pitchFamily="34" charset="0"/>
              </a:defRPr>
            </a:lvl7pPr>
            <a:lvl8pPr marL="3448528" indent="-228401" defTabSz="929687" eaLnBrk="0" fontAlgn="base" hangingPunct="0">
              <a:spcBef>
                <a:spcPct val="30000"/>
              </a:spcBef>
              <a:spcAft>
                <a:spcPct val="0"/>
              </a:spcAft>
              <a:defRPr kumimoji="1" sz="1200">
                <a:solidFill>
                  <a:schemeClr val="tx1"/>
                </a:solidFill>
                <a:latin typeface="Arial" panose="020B0604020202020204" pitchFamily="34" charset="0"/>
              </a:defRPr>
            </a:lvl8pPr>
            <a:lvl9pPr marL="3911763" indent="-228401" defTabSz="929687"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8BD28FA-503F-438E-A455-548BE822571A}" type="slidenum">
              <a:rPr kumimoji="0" lang="en-US" altLang="en-US" smtClean="0">
                <a:latin typeface="Times New Roman" panose="02020603050405020304" pitchFamily="18" charset="0"/>
              </a:rPr>
              <a:pPr>
                <a:spcBef>
                  <a:spcPct val="0"/>
                </a:spcBef>
              </a:pPr>
              <a:t>106</a:t>
            </a:fld>
            <a:endParaRPr kumimoji="0" lang="en-US" altLang="en-US">
              <a:latin typeface="Times New Roman" panose="02020603050405020304" pitchFamily="18" charset="0"/>
            </a:endParaRPr>
          </a:p>
        </p:txBody>
      </p:sp>
      <p:sp>
        <p:nvSpPr>
          <p:cNvPr id="144388" name="Rectangle 2"/>
          <p:cNvSpPr>
            <a:spLocks noGrp="1" noRot="1" noChangeAspect="1" noChangeArrowheads="1" noTextEdit="1"/>
          </p:cNvSpPr>
          <p:nvPr>
            <p:ph type="sldImg"/>
          </p:nvPr>
        </p:nvSpPr>
        <p:spPr>
          <a:ln/>
        </p:spPr>
      </p:sp>
      <p:sp>
        <p:nvSpPr>
          <p:cNvPr id="144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47710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107</a:t>
            </a:fld>
            <a:endParaRPr lang="en-US" altLang="en-US"/>
          </a:p>
        </p:txBody>
      </p:sp>
    </p:spTree>
    <p:extLst>
      <p:ext uri="{BB962C8B-B14F-4D97-AF65-F5344CB8AC3E}">
        <p14:creationId xmlns:p14="http://schemas.microsoft.com/office/powerpoint/2010/main" val="18302171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108</a:t>
            </a:fld>
            <a:endParaRPr lang="en-US" altLang="en-US"/>
          </a:p>
        </p:txBody>
      </p:sp>
    </p:spTree>
    <p:extLst>
      <p:ext uri="{BB962C8B-B14F-4D97-AF65-F5344CB8AC3E}">
        <p14:creationId xmlns:p14="http://schemas.microsoft.com/office/powerpoint/2010/main" val="1691843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109</a:t>
            </a:fld>
            <a:endParaRPr lang="en-US" altLang="en-US"/>
          </a:p>
        </p:txBody>
      </p:sp>
    </p:spTree>
    <p:extLst>
      <p:ext uri="{BB962C8B-B14F-4D97-AF65-F5344CB8AC3E}">
        <p14:creationId xmlns:p14="http://schemas.microsoft.com/office/powerpoint/2010/main" val="1974767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982334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110</a:t>
            </a:fld>
            <a:endParaRPr lang="en-US" altLang="en-US"/>
          </a:p>
        </p:txBody>
      </p:sp>
    </p:spTree>
    <p:extLst>
      <p:ext uri="{BB962C8B-B14F-4D97-AF65-F5344CB8AC3E}">
        <p14:creationId xmlns:p14="http://schemas.microsoft.com/office/powerpoint/2010/main" val="518727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111</a:t>
            </a:fld>
            <a:endParaRPr lang="en-US" altLang="en-US"/>
          </a:p>
        </p:txBody>
      </p:sp>
    </p:spTree>
    <p:extLst>
      <p:ext uri="{BB962C8B-B14F-4D97-AF65-F5344CB8AC3E}">
        <p14:creationId xmlns:p14="http://schemas.microsoft.com/office/powerpoint/2010/main" val="28617859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https://www.justice.gov/criminal-fraud/fcpa-resource-guide </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116</a:t>
            </a:fld>
            <a:endParaRPr lang="en-US" altLang="en-US"/>
          </a:p>
        </p:txBody>
      </p:sp>
    </p:spTree>
    <p:extLst>
      <p:ext uri="{BB962C8B-B14F-4D97-AF65-F5344CB8AC3E}">
        <p14:creationId xmlns:p14="http://schemas.microsoft.com/office/powerpoint/2010/main" val="3710068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117</a:t>
            </a:fld>
            <a:endParaRPr lang="en-US" altLang="en-US"/>
          </a:p>
        </p:txBody>
      </p:sp>
    </p:spTree>
    <p:extLst>
      <p:ext uri="{BB962C8B-B14F-4D97-AF65-F5344CB8AC3E}">
        <p14:creationId xmlns:p14="http://schemas.microsoft.com/office/powerpoint/2010/main" val="35920545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118</a:t>
            </a:fld>
            <a:endParaRPr lang="en-US" altLang="en-US"/>
          </a:p>
        </p:txBody>
      </p:sp>
    </p:spTree>
    <p:extLst>
      <p:ext uri="{BB962C8B-B14F-4D97-AF65-F5344CB8AC3E}">
        <p14:creationId xmlns:p14="http://schemas.microsoft.com/office/powerpoint/2010/main" val="2598976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119</a:t>
            </a:fld>
            <a:endParaRPr lang="en-US" altLang="en-US"/>
          </a:p>
        </p:txBody>
      </p:sp>
    </p:spTree>
    <p:extLst>
      <p:ext uri="{BB962C8B-B14F-4D97-AF65-F5344CB8AC3E}">
        <p14:creationId xmlns:p14="http://schemas.microsoft.com/office/powerpoint/2010/main" val="28703273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https://www.justice.gov/opa/speech/acting-assistant-attorney-general-brian-c-rabbitt-delivers-remarks-announcing-goldman</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120</a:t>
            </a:fld>
            <a:endParaRPr lang="en-US" altLang="en-US"/>
          </a:p>
        </p:txBody>
      </p:sp>
    </p:spTree>
    <p:extLst>
      <p:ext uri="{BB962C8B-B14F-4D97-AF65-F5344CB8AC3E}">
        <p14:creationId xmlns:p14="http://schemas.microsoft.com/office/powerpoint/2010/main" val="35562316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https://www.justice.gov/opa/speech/acting-assistant-attorney-general-brian-c-rabbitt-delivers-remarks-announcing-goldman</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121</a:t>
            </a:fld>
            <a:endParaRPr lang="en-US" altLang="en-US"/>
          </a:p>
        </p:txBody>
      </p:sp>
    </p:spTree>
    <p:extLst>
      <p:ext uri="{BB962C8B-B14F-4D97-AF65-F5344CB8AC3E}">
        <p14:creationId xmlns:p14="http://schemas.microsoft.com/office/powerpoint/2010/main" val="2998777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https://www.nytimes.com/2012/04/22/business/at-wal-mart-in-mexico-a-bribe-inquiry-silenced.html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122</a:t>
            </a:fld>
            <a:endParaRPr lang="en-US" altLang="en-US"/>
          </a:p>
        </p:txBody>
      </p:sp>
    </p:spTree>
    <p:extLst>
      <p:ext uri="{BB962C8B-B14F-4D97-AF65-F5344CB8AC3E}">
        <p14:creationId xmlns:p14="http://schemas.microsoft.com/office/powerpoint/2010/main" val="15986972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https://www.justice.gov/opa/pr/walmart-inc-and-brazil-based-subsidiary-agree-pay-137-million-resolve-foreign-corrupt</a:t>
            </a:r>
            <a:endParaRPr lang="en-US" dirty="0"/>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125</a:t>
            </a:fld>
            <a:endParaRPr lang="en-US" altLang="en-US"/>
          </a:p>
        </p:txBody>
      </p:sp>
    </p:spTree>
    <p:extLst>
      <p:ext uri="{BB962C8B-B14F-4D97-AF65-F5344CB8AC3E}">
        <p14:creationId xmlns:p14="http://schemas.microsoft.com/office/powerpoint/2010/main" val="418979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19357167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https://corporate.walmart.com/newsroom/2019/06/20/walmart-reaches-agreements-with-the-doj-and-the-sec-to-resolve-their-fcpa-investigations</a:t>
            </a:r>
            <a:endParaRPr lang="en-US" dirty="0"/>
          </a:p>
        </p:txBody>
      </p:sp>
      <p:sp>
        <p:nvSpPr>
          <p:cNvPr id="4" name="Date Placeholder 3"/>
          <p:cNvSpPr>
            <a:spLocks noGrp="1"/>
          </p:cNvSpPr>
          <p:nvPr>
            <p:ph type="dt" idx="10"/>
          </p:nvPr>
        </p:nvSpPr>
        <p:spPr/>
        <p:txBody>
          <a:bodyPr/>
          <a:lstStyle/>
          <a:p>
            <a:pPr>
              <a:defRPr/>
            </a:pPr>
            <a:fld id="{157FAB66-2692-4F73-B215-011063632004}" type="datetime1">
              <a:rPr lang="en-US" altLang="en-US" smtClean="0"/>
              <a:pPr>
                <a:defRPr/>
              </a:pPr>
              <a:t>11/19/2025</a:t>
            </a:fld>
            <a:endParaRPr lang="en-US" altLang="en-US"/>
          </a:p>
        </p:txBody>
      </p:sp>
      <p:sp>
        <p:nvSpPr>
          <p:cNvPr id="5" name="Slide Number Placeholder 4"/>
          <p:cNvSpPr>
            <a:spLocks noGrp="1"/>
          </p:cNvSpPr>
          <p:nvPr>
            <p:ph type="sldNum" sz="quarter" idx="11"/>
          </p:nvPr>
        </p:nvSpPr>
        <p:spPr/>
        <p:txBody>
          <a:bodyPr/>
          <a:lstStyle/>
          <a:p>
            <a:pPr>
              <a:defRPr/>
            </a:pPr>
            <a:fld id="{76909E1F-B58C-46D1-AC31-649CC69B2A91}" type="slidenum">
              <a:rPr lang="en-US" altLang="en-US" smtClean="0"/>
              <a:pPr>
                <a:defRPr/>
              </a:pPr>
              <a:t>126</a:t>
            </a:fld>
            <a:endParaRPr lang="en-US" altLang="en-US"/>
          </a:p>
        </p:txBody>
      </p:sp>
    </p:spTree>
    <p:extLst>
      <p:ext uri="{BB962C8B-B14F-4D97-AF65-F5344CB8AC3E}">
        <p14:creationId xmlns:p14="http://schemas.microsoft.com/office/powerpoint/2010/main" val="269219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11/19/2025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a:t>
            </a:fld>
            <a:endParaRPr lang="en-US" altLang="en-US"/>
          </a:p>
        </p:txBody>
      </p:sp>
    </p:spTree>
    <p:extLst>
      <p:ext uri="{BB962C8B-B14F-4D97-AF65-F5344CB8AC3E}">
        <p14:creationId xmlns:p14="http://schemas.microsoft.com/office/powerpoint/2010/main" val="332313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10000"/>
          </a:scheme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November 19, 2025</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November 19,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November 19,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November 19, 2025</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November 19,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November 19,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November 19,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November 19,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November 19,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November 19, 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November 19, 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200"/>
            </a:lvl3pPr>
            <a:lvl4pPr marL="1600200" indent="-228600">
              <a:buFont typeface="Wingdings" panose="05000000000000000000" pitchFamily="2" charset="2"/>
              <a:buChar char="§"/>
              <a:defRPr sz="32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November 19, 2025</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November 19, 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November 19,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November 19,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November 19,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November 19,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November 19,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November 19,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November 19, 2025</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November 19, 2025</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alpha val="10000"/>
          </a:schemeClr>
        </a:solidFill>
        <a:effectLst/>
      </p:bgPr>
    </p:bg>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November 19, 2025</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November 19,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November 19,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November 19, 2025</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November 19, 2025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27.emf"/></Relationships>
</file>

<file path=ppt/slides/_rels/slide10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29.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30.emf"/></Relationships>
</file>

<file path=ppt/slides/_rels/slide11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32.emf"/></Relationships>
</file>

<file path=ppt/slides/_rels/slide11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1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38.emf"/></Relationships>
</file>

<file path=ppt/slides/_rels/slide119.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40.e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42.tmp"/></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43.tmp"/></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45.tmp"/></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www.nytimes.com/2012/04/22/business/at-wal-mart-in-mexico-a-bribe-inquiry-silenced.html"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47.tmp"/></Relationships>
</file>

<file path=ppt/slides/_rels/slide1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49.tmp"/></Relationships>
</file>

<file path=ppt/slides/_rels/slide127.xml.rels><?xml version="1.0" encoding="UTF-8" standalone="yes"?>
<Relationships xmlns="http://schemas.openxmlformats.org/package/2006/relationships"><Relationship Id="rId2" Type="http://schemas.openxmlformats.org/officeDocument/2006/relationships/image" Target="../media/image150.tmp"/><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51.tmp"/><Relationship Id="rId2" Type="http://schemas.openxmlformats.org/officeDocument/2006/relationships/image" Target="../media/image150.tmp"/><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6.tmp"/></Relationships>
</file>

<file path=ppt/slides/_rels/slide3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41.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3.tmp"/></Relationships>
</file>

<file path=ppt/slides/_rels/slide42.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55.emf"/><Relationship Id="rId4" Type="http://schemas.openxmlformats.org/officeDocument/2006/relationships/image" Target="../media/image54.emf"/></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83.tmp"/></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5.emf"/></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87.tmp"/></Relationships>
</file>

<file path=ppt/slides/_rels/slide64.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1.tmp"/></Relationships>
</file>

<file path=ppt/slides/_rels/slide66.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99.tmp"/></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9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12.emf"/></Relationships>
</file>

<file path=ppt/slides/_rels/slide9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14.emf"/></Relationships>
</file>

<file path=ppt/slides/_rels/slide9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15.emf"/></Relationships>
</file>

<file path=ppt/slides/_rels/slide9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17.emf"/></Relationships>
</file>

<file path=ppt/slides/_rels/slide9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18.emf"/></Relationships>
</file>

<file path=ppt/slides/_rels/slide9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19.emf"/></Relationships>
</file>

<file path=ppt/slides/_rels/slide9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121.emf"/><Relationship Id="rId4" Type="http://schemas.openxmlformats.org/officeDocument/2006/relationships/image" Target="../media/image120.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r>
              <a:rPr lang="en-US" altLang="en-US" sz="2400" dirty="0"/>
              <a:t>Class 8: W11/19/2025; S11/22/2025</a:t>
            </a:r>
            <a:br>
              <a:rPr lang="en-US" altLang="en-US" sz="3200" dirty="0"/>
            </a:br>
            <a:r>
              <a:rPr lang="en-US" altLang="en-US" sz="2400" dirty="0"/>
              <a:t>Booth 42201: The Legal Infrastructure of Business</a:t>
            </a:r>
            <a:br>
              <a:rPr lang="en-US" altLang="en-US" sz="2400" dirty="0"/>
            </a:br>
            <a:r>
              <a:rPr lang="en-US" altLang="en-US" sz="3200" dirty="0"/>
              <a:t> </a:t>
            </a:r>
            <a:br>
              <a:rPr lang="en-US" altLang="en-US" sz="3200" dirty="0"/>
            </a:br>
            <a:br>
              <a:rPr lang="en-US" altLang="en-US" sz="3200" dirty="0"/>
            </a:br>
            <a:r>
              <a:rPr lang="en-US" altLang="en-US" dirty="0"/>
              <a:t>International Issues</a:t>
            </a:r>
          </a:p>
        </p:txBody>
      </p:sp>
      <p:sp>
        <p:nvSpPr>
          <p:cNvPr id="16387" name="Rectangle 3"/>
          <p:cNvSpPr>
            <a:spLocks noGrp="1" noChangeArrowheads="1"/>
          </p:cNvSpPr>
          <p:nvPr>
            <p:ph type="subTitle" idx="1"/>
          </p:nvPr>
        </p:nvSpPr>
        <p:spPr>
          <a:xfrm>
            <a:off x="3657600" y="3581400"/>
            <a:ext cx="6781800" cy="1752600"/>
          </a:xfrm>
        </p:spPr>
        <p:txBody>
          <a:bodyPr/>
          <a:lstStyle/>
          <a:p>
            <a:r>
              <a:rPr lang="en-US" altLang="en-US" dirty="0">
                <a:solidFill>
                  <a:srgbClr val="0000FF"/>
                </a:solidFill>
              </a:rPr>
              <a:t>Randal C. Picker</a:t>
            </a:r>
          </a:p>
          <a:p>
            <a:r>
              <a:rPr lang="en-US" altLang="en-US" sz="2000" dirty="0">
                <a:solidFill>
                  <a:srgbClr val="0000FF"/>
                </a:solidFill>
              </a:rPr>
              <a:t>James Parker Hall Distinguished Service Professor of Law</a:t>
            </a:r>
          </a:p>
          <a:p>
            <a:endParaRPr lang="en-US" altLang="en-US" sz="1000" dirty="0">
              <a:solidFill>
                <a:srgbClr val="0000FF"/>
              </a:solidFill>
            </a:endParaRPr>
          </a:p>
          <a:p>
            <a:r>
              <a:rPr lang="en-US" altLang="en-US" dirty="0">
                <a:solidFill>
                  <a:srgbClr val="0000FF"/>
                </a:solidFill>
              </a:rPr>
              <a:t>The Law School</a:t>
            </a:r>
          </a:p>
          <a:p>
            <a:r>
              <a:rPr lang="en-US" altLang="en-US" dirty="0">
                <a:solidFill>
                  <a:srgbClr val="0000FF"/>
                </a:solidFill>
              </a:rPr>
              <a:t>The University of Chicago</a:t>
            </a:r>
          </a:p>
          <a:p>
            <a:endParaRPr lang="en-US" altLang="en-US" sz="1000" dirty="0">
              <a:solidFill>
                <a:srgbClr val="0000FF"/>
              </a:solidFill>
            </a:endParaRPr>
          </a:p>
          <a:p>
            <a:r>
              <a:rPr lang="en-US" altLang="en-US" sz="1600" dirty="0">
                <a:solidFill>
                  <a:srgbClr val="0000FF"/>
                </a:solidFill>
              </a:rPr>
              <a:t>Copyright © 2002-25 Randal C. Picker. All Rights Reserved.</a:t>
            </a:r>
          </a:p>
        </p:txBody>
      </p:sp>
    </p:spTree>
    <p:extLst>
      <p:ext uri="{BB962C8B-B14F-4D97-AF65-F5344CB8AC3E}">
        <p14:creationId xmlns:p14="http://schemas.microsoft.com/office/powerpoint/2010/main" val="1420688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163" y="-2"/>
            <a:ext cx="51768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President Power to Impose Tariffs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77-318 (21 Sept 1922)</a:t>
            </a:r>
          </a:p>
        </p:txBody>
      </p:sp>
      <p:pic>
        <p:nvPicPr>
          <p:cNvPr id="5" name="Picture 4"/>
          <p:cNvPicPr>
            <a:picLocks noChangeAspect="1"/>
          </p:cNvPicPr>
          <p:nvPr/>
        </p:nvPicPr>
        <p:blipFill>
          <a:blip r:embed="rId3"/>
          <a:stretch>
            <a:fillRect/>
          </a:stretch>
        </p:blipFill>
        <p:spPr>
          <a:xfrm>
            <a:off x="279843" y="265611"/>
            <a:ext cx="4179166" cy="6331132"/>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509073" y="2113116"/>
            <a:ext cx="9033562" cy="3882871"/>
          </a:xfrm>
          <a:prstGeom prst="rect">
            <a:avLst/>
          </a:prstGeom>
          <a:ln w="6350">
            <a:solidFill>
              <a:schemeClr val="tx1"/>
            </a:solidFill>
          </a:ln>
        </p:spPr>
      </p:pic>
    </p:spTree>
    <p:extLst>
      <p:ext uri="{BB962C8B-B14F-4D97-AF65-F5344CB8AC3E}">
        <p14:creationId xmlns:p14="http://schemas.microsoft.com/office/powerpoint/2010/main" val="312386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946" y="-2"/>
            <a:ext cx="35240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Imports That Violate 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100</a:t>
            </a:fld>
            <a:endParaRPr lang="en-US" altLang="en-US"/>
          </a:p>
        </p:txBody>
      </p:sp>
      <p:sp>
        <p:nvSpPr>
          <p:cNvPr id="6" name="Text Box 5"/>
          <p:cNvSpPr txBox="1">
            <a:spLocks noChangeArrowheads="1"/>
          </p:cNvSpPr>
          <p:nvPr/>
        </p:nvSpPr>
        <p:spPr bwMode="auto">
          <a:xfrm>
            <a:off x="10501460" y="6488668"/>
            <a:ext cx="16905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 USC 1337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09DF1A8-14E3-4463-1A9A-332DEE006CF9}"/>
              </a:ext>
            </a:extLst>
          </p:cNvPr>
          <p:cNvPicPr>
            <a:picLocks noChangeAspect="1"/>
          </p:cNvPicPr>
          <p:nvPr/>
        </p:nvPicPr>
        <p:blipFill>
          <a:blip r:embed="rId2"/>
          <a:stretch>
            <a:fillRect/>
          </a:stretch>
        </p:blipFill>
        <p:spPr>
          <a:xfrm>
            <a:off x="146086" y="155540"/>
            <a:ext cx="4995414" cy="6485644"/>
          </a:xfrm>
          <a:prstGeom prst="rect">
            <a:avLst/>
          </a:prstGeom>
          <a:ln w="6350">
            <a:solidFill>
              <a:schemeClr val="tx1"/>
            </a:solidFill>
          </a:ln>
        </p:spPr>
      </p:pic>
      <p:sp>
        <p:nvSpPr>
          <p:cNvPr id="9" name="Rectangle 8">
            <a:extLst>
              <a:ext uri="{FF2B5EF4-FFF2-40B4-BE49-F238E27FC236}">
                <a16:creationId xmlns:a16="http://schemas.microsoft.com/office/drawing/2014/main" id="{3DB18878-CE66-D1FF-450E-A34A4B982604}"/>
              </a:ext>
            </a:extLst>
          </p:cNvPr>
          <p:cNvSpPr/>
          <p:nvPr/>
        </p:nvSpPr>
        <p:spPr bwMode="auto">
          <a:xfrm>
            <a:off x="1851464" y="1297267"/>
            <a:ext cx="9950045"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altLang="en-US" sz="3200" dirty="0"/>
              <a:t>“(B) The </a:t>
            </a:r>
            <a:r>
              <a:rPr lang="en-US" altLang="en-US" sz="3200" b="1" dirty="0">
                <a:solidFill>
                  <a:schemeClr val="accent4">
                    <a:lumMod val="50000"/>
                    <a:lumOff val="50000"/>
                  </a:schemeClr>
                </a:solidFill>
              </a:rPr>
              <a:t>importation</a:t>
            </a:r>
            <a:r>
              <a:rPr lang="en-US" altLang="en-US" sz="3200" dirty="0"/>
              <a:t> into the United States, the sale for importation, or the sale within the United States after importation by the owner, importer, or consignee, of articles that—(i) </a:t>
            </a:r>
            <a:r>
              <a:rPr lang="en-US" altLang="en-US" sz="3200" b="1" dirty="0">
                <a:solidFill>
                  <a:schemeClr val="accent4">
                    <a:lumMod val="50000"/>
                    <a:lumOff val="50000"/>
                  </a:schemeClr>
                </a:solidFill>
              </a:rPr>
              <a:t>infringe</a:t>
            </a:r>
            <a:r>
              <a:rPr lang="en-US" altLang="en-US" sz="3200" dirty="0"/>
              <a:t> a valid and enforceable United States </a:t>
            </a:r>
            <a:r>
              <a:rPr lang="en-US" altLang="en-US" sz="3200" b="1" dirty="0">
                <a:solidFill>
                  <a:schemeClr val="accent4">
                    <a:lumMod val="50000"/>
                    <a:lumOff val="50000"/>
                  </a:schemeClr>
                </a:solidFill>
              </a:rPr>
              <a:t>patent</a:t>
            </a:r>
            <a:r>
              <a:rPr lang="en-US" altLang="en-US" sz="3200" dirty="0"/>
              <a:t> or a valid and enforceable United States </a:t>
            </a:r>
            <a:r>
              <a:rPr lang="en-US" altLang="en-US" sz="3200" b="1" dirty="0">
                <a:solidFill>
                  <a:schemeClr val="accent4">
                    <a:lumMod val="50000"/>
                    <a:lumOff val="50000"/>
                  </a:schemeClr>
                </a:solidFill>
              </a:rPr>
              <a:t>copyright</a:t>
            </a:r>
            <a:r>
              <a:rPr lang="en-US" altLang="en-US" sz="3200" dirty="0"/>
              <a:t> registered under title 17; or (ii) are made, produced, processed, or mined under, or by means of, a process covered by the claims of a valid and enforceable United States patent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8370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a:t>
            </a:r>
            <a:r>
              <a:rPr lang="en-US" dirty="0" err="1"/>
              <a:t>Tianrui</a:t>
            </a:r>
            <a:endParaRPr lang="en-US" dirty="0"/>
          </a:p>
        </p:txBody>
      </p:sp>
      <p:sp>
        <p:nvSpPr>
          <p:cNvPr id="3" name="Content Placeholder 2"/>
          <p:cNvSpPr>
            <a:spLocks noGrp="1"/>
          </p:cNvSpPr>
          <p:nvPr>
            <p:ph idx="1"/>
          </p:nvPr>
        </p:nvSpPr>
        <p:spPr/>
        <p:txBody>
          <a:bodyPr/>
          <a:lstStyle/>
          <a:p>
            <a:r>
              <a:rPr lang="en-US" dirty="0"/>
              <a:t>Situation</a:t>
            </a:r>
          </a:p>
          <a:p>
            <a:pPr lvl="1"/>
            <a:r>
              <a:rPr lang="en-US" dirty="0"/>
              <a:t>Amsted has different processes it uses to produce steel railway wheels. One is superior to the other.</a:t>
            </a:r>
          </a:p>
          <a:p>
            <a:pPr lvl="1"/>
            <a:r>
              <a:rPr lang="en-US" dirty="0"/>
              <a:t>It treats these processes as trade secrets</a:t>
            </a:r>
          </a:p>
          <a:p>
            <a:pPr lvl="1"/>
            <a:r>
              <a:rPr lang="en-US" dirty="0"/>
              <a:t>It is considering licensing the inferior process to a firm in China that in turn would produce wheels for the domestic market in China.</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101</a:t>
            </a:fld>
            <a:endParaRPr lang="en-US" altLang="en-US"/>
          </a:p>
        </p:txBody>
      </p:sp>
      <p:sp>
        <p:nvSpPr>
          <p:cNvPr id="6" name="Text Box 5">
            <a:extLst>
              <a:ext uri="{FF2B5EF4-FFF2-40B4-BE49-F238E27FC236}">
                <a16:creationId xmlns:a16="http://schemas.microsoft.com/office/drawing/2014/main" id="{4C837204-C54B-89E6-5CED-8A3B2A4992F0}"/>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18168263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a:t>
            </a:r>
            <a:r>
              <a:rPr lang="en-US" dirty="0" err="1"/>
              <a:t>Tianrui</a:t>
            </a:r>
            <a:endParaRPr lang="en-US" dirty="0"/>
          </a:p>
        </p:txBody>
      </p:sp>
      <p:sp>
        <p:nvSpPr>
          <p:cNvPr id="3" name="Content Placeholder 2"/>
          <p:cNvSpPr>
            <a:spLocks noGrp="1"/>
          </p:cNvSpPr>
          <p:nvPr>
            <p:ph idx="1"/>
          </p:nvPr>
        </p:nvSpPr>
        <p:spPr/>
        <p:txBody>
          <a:bodyPr/>
          <a:lstStyle/>
          <a:p>
            <a:r>
              <a:rPr lang="en-US" dirty="0"/>
              <a:t>Questions</a:t>
            </a:r>
          </a:p>
          <a:p>
            <a:pPr lvl="1"/>
            <a:r>
              <a:rPr lang="en-US" dirty="0"/>
              <a:t>What considerations should Amsted have in mind as it considers licensing its trade secret in China?</a:t>
            </a:r>
          </a:p>
          <a:p>
            <a:pPr lvl="1"/>
            <a:r>
              <a:rPr lang="en-US" dirty="0"/>
              <a:t>If there is a trade secret problem, how should it plan on enforcing its rights? In China? In the U.S.? By blocking imports? </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102</a:t>
            </a:fld>
            <a:endParaRPr lang="en-US" altLang="en-US"/>
          </a:p>
        </p:txBody>
      </p:sp>
      <p:sp>
        <p:nvSpPr>
          <p:cNvPr id="6" name="Text Box 5">
            <a:extLst>
              <a:ext uri="{FF2B5EF4-FFF2-40B4-BE49-F238E27FC236}">
                <a16:creationId xmlns:a16="http://schemas.microsoft.com/office/drawing/2014/main" id="{BA07260A-E62D-1F32-DC0B-A1BA969D649A}"/>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30433084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0" y="-2"/>
            <a:ext cx="1219201"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Tianrui</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103</a:t>
            </a:fld>
            <a:endParaRPr lang="en-US" altLang="en-US"/>
          </a:p>
        </p:txBody>
      </p:sp>
      <p:sp>
        <p:nvSpPr>
          <p:cNvPr id="6" name="Text Box 5"/>
          <p:cNvSpPr txBox="1">
            <a:spLocks noChangeArrowheads="1"/>
          </p:cNvSpPr>
          <p:nvPr/>
        </p:nvSpPr>
        <p:spPr bwMode="auto">
          <a:xfrm>
            <a:off x="8920163" y="6488668"/>
            <a:ext cx="32718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661 F.3d 1322 (Fed. Cir. 2011)</a:t>
            </a:r>
          </a:p>
        </p:txBody>
      </p:sp>
      <p:pic>
        <p:nvPicPr>
          <p:cNvPr id="5" name="Picture 4">
            <a:extLst>
              <a:ext uri="{FF2B5EF4-FFF2-40B4-BE49-F238E27FC236}">
                <a16:creationId xmlns:a16="http://schemas.microsoft.com/office/drawing/2014/main" id="{1EBDD547-A38F-5412-BB9C-FD0DE4B8966F}"/>
              </a:ext>
            </a:extLst>
          </p:cNvPr>
          <p:cNvPicPr>
            <a:picLocks noChangeAspect="1"/>
          </p:cNvPicPr>
          <p:nvPr/>
        </p:nvPicPr>
        <p:blipFill>
          <a:blip r:embed="rId2"/>
          <a:stretch>
            <a:fillRect/>
          </a:stretch>
        </p:blipFill>
        <p:spPr>
          <a:xfrm>
            <a:off x="3744786" y="209004"/>
            <a:ext cx="4234551" cy="6496596"/>
          </a:xfrm>
          <a:prstGeom prst="rect">
            <a:avLst/>
          </a:prstGeom>
          <a:ln w="6350">
            <a:solidFill>
              <a:schemeClr val="bg2"/>
            </a:solidFill>
          </a:ln>
        </p:spPr>
      </p:pic>
    </p:spTree>
    <p:extLst>
      <p:ext uri="{BB962C8B-B14F-4D97-AF65-F5344CB8AC3E}">
        <p14:creationId xmlns:p14="http://schemas.microsoft.com/office/powerpoint/2010/main" val="20313878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7236" y="-2"/>
            <a:ext cx="65947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Extraterritorial Conduct Within Scope of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104</a:t>
            </a:fld>
            <a:endParaRPr lang="en-US" altLang="en-US"/>
          </a:p>
        </p:txBody>
      </p:sp>
      <p:sp>
        <p:nvSpPr>
          <p:cNvPr id="6" name="Text Box 5"/>
          <p:cNvSpPr txBox="1">
            <a:spLocks noChangeArrowheads="1"/>
          </p:cNvSpPr>
          <p:nvPr/>
        </p:nvSpPr>
        <p:spPr bwMode="auto">
          <a:xfrm>
            <a:off x="9525000" y="6488668"/>
            <a:ext cx="2667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Tianrui</a:t>
            </a:r>
            <a:r>
              <a:rPr lang="en-US" sz="1800" i="0" dirty="0">
                <a:solidFill>
                  <a:schemeClr val="accent4">
                    <a:lumMod val="75000"/>
                    <a:lumOff val="25000"/>
                  </a:schemeClr>
                </a:solidFill>
                <a:latin typeface="+mn-lt"/>
                <a:cs typeface="Times New Roman" panose="02020603050405020304" pitchFamily="18" charset="0"/>
              </a:rPr>
              <a:t> (Fed.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8DB341D-9D95-E053-9683-2858529F64B7}"/>
              </a:ext>
            </a:extLst>
          </p:cNvPr>
          <p:cNvPicPr>
            <a:picLocks noChangeAspect="1"/>
          </p:cNvPicPr>
          <p:nvPr/>
        </p:nvPicPr>
        <p:blipFill>
          <a:blip r:embed="rId2"/>
          <a:stretch>
            <a:fillRect/>
          </a:stretch>
        </p:blipFill>
        <p:spPr>
          <a:xfrm>
            <a:off x="304800" y="209004"/>
            <a:ext cx="4215579" cy="6491834"/>
          </a:xfrm>
          <a:prstGeom prst="rect">
            <a:avLst/>
          </a:prstGeom>
          <a:ln w="6350">
            <a:solidFill>
              <a:schemeClr val="bg2"/>
            </a:solidFill>
          </a:ln>
        </p:spPr>
      </p:pic>
      <p:sp>
        <p:nvSpPr>
          <p:cNvPr id="8" name="Rectangle 7">
            <a:extLst>
              <a:ext uri="{FF2B5EF4-FFF2-40B4-BE49-F238E27FC236}">
                <a16:creationId xmlns:a16="http://schemas.microsoft.com/office/drawing/2014/main" id="{92C93FE3-AE08-A175-0AE3-1D99CD8CD097}"/>
              </a:ext>
            </a:extLst>
          </p:cNvPr>
          <p:cNvSpPr/>
          <p:nvPr/>
        </p:nvSpPr>
        <p:spPr bwMode="auto">
          <a:xfrm>
            <a:off x="1733629" y="2536717"/>
            <a:ext cx="9950045"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We conclude that the Commission has authority to investigate and grant relief based in part on extraterritorial conduct insofar as it is necessary to protect domestic industries from injuries arising out of unfair competition in the domestic marketplace</a:t>
            </a:r>
            <a:r>
              <a:rPr lang="en-US" sz="3200" dirty="0"/>
              <a: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10966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345" y="-2"/>
            <a:ext cx="71766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Trade Secret Theft in China Harms U.S. Industry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105</a:t>
            </a:fld>
            <a:endParaRPr lang="en-US" altLang="en-US"/>
          </a:p>
        </p:txBody>
      </p:sp>
      <p:sp>
        <p:nvSpPr>
          <p:cNvPr id="6" name="Text Box 5"/>
          <p:cNvSpPr txBox="1">
            <a:spLocks noChangeArrowheads="1"/>
          </p:cNvSpPr>
          <p:nvPr/>
        </p:nvSpPr>
        <p:spPr bwMode="auto">
          <a:xfrm>
            <a:off x="9525000" y="6488668"/>
            <a:ext cx="2667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Tianrui</a:t>
            </a:r>
            <a:r>
              <a:rPr lang="en-US" sz="1800" i="0" dirty="0">
                <a:solidFill>
                  <a:schemeClr val="accent4">
                    <a:lumMod val="75000"/>
                    <a:lumOff val="25000"/>
                  </a:schemeClr>
                </a:solidFill>
                <a:latin typeface="+mn-lt"/>
                <a:cs typeface="Times New Roman" panose="02020603050405020304" pitchFamily="18" charset="0"/>
              </a:rPr>
              <a:t> (Fed.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8DB341D-9D95-E053-9683-2858529F64B7}"/>
              </a:ext>
            </a:extLst>
          </p:cNvPr>
          <p:cNvPicPr>
            <a:picLocks noChangeAspect="1"/>
          </p:cNvPicPr>
          <p:nvPr/>
        </p:nvPicPr>
        <p:blipFill>
          <a:blip r:embed="rId2"/>
          <a:stretch>
            <a:fillRect/>
          </a:stretch>
        </p:blipFill>
        <p:spPr>
          <a:xfrm>
            <a:off x="304800" y="209004"/>
            <a:ext cx="4215579" cy="6491834"/>
          </a:xfrm>
          <a:prstGeom prst="rect">
            <a:avLst/>
          </a:prstGeom>
          <a:ln w="6350">
            <a:solidFill>
              <a:schemeClr val="bg2"/>
            </a:solidFill>
          </a:ln>
        </p:spPr>
      </p:pic>
      <p:sp>
        <p:nvSpPr>
          <p:cNvPr id="8" name="Rectangle 7">
            <a:extLst>
              <a:ext uri="{FF2B5EF4-FFF2-40B4-BE49-F238E27FC236}">
                <a16:creationId xmlns:a16="http://schemas.microsoft.com/office/drawing/2014/main" id="{92C93FE3-AE08-A175-0AE3-1D99CD8CD097}"/>
              </a:ext>
            </a:extLst>
          </p:cNvPr>
          <p:cNvSpPr/>
          <p:nvPr/>
        </p:nvSpPr>
        <p:spPr bwMode="auto">
          <a:xfrm>
            <a:off x="1792273" y="2978100"/>
            <a:ext cx="9950045"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In light of the evidence before the Commission regarding the marketplace for cast steel railway wheels, </a:t>
            </a:r>
            <a:r>
              <a:rPr lang="en-US" sz="3200" b="1" dirty="0">
                <a:solidFill>
                  <a:schemeClr val="accent4">
                    <a:lumMod val="50000"/>
                    <a:lumOff val="50000"/>
                  </a:schemeClr>
                </a:solidFill>
              </a:rPr>
              <a:t>we affirm the Commission’s determination that the wheel imports threaten to destroy or substantially injure an industry in the United States, in violation of section 337</a:t>
            </a:r>
            <a:r>
              <a:rPr lang="en-US" sz="3200" dirty="0"/>
              <a: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66421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106</a:t>
            </a:fld>
            <a:endParaRPr lang="en-US" altLang="en-US" sz="1400">
              <a:solidFill>
                <a:srgbClr val="000066"/>
              </a:solidFill>
            </a:endParaRPr>
          </a:p>
        </p:txBody>
      </p:sp>
      <p:sp>
        <p:nvSpPr>
          <p:cNvPr id="143364" name="Rectangle 4"/>
          <p:cNvSpPr>
            <a:spLocks noChangeArrowheads="1"/>
          </p:cNvSpPr>
          <p:nvPr/>
        </p:nvSpPr>
        <p:spPr bwMode="auto">
          <a:xfrm>
            <a:off x="2159794" y="2705725"/>
            <a:ext cx="7872412" cy="1446550"/>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Spillovers: Foreign Corrupt Practices Act</a:t>
            </a:r>
          </a:p>
        </p:txBody>
      </p:sp>
      <p:sp>
        <p:nvSpPr>
          <p:cNvPr id="6" name="Text Box 5">
            <a:extLst>
              <a:ext uri="{FF2B5EF4-FFF2-40B4-BE49-F238E27FC236}">
                <a16:creationId xmlns:a16="http://schemas.microsoft.com/office/drawing/2014/main" id="{7EE9AFB4-21E5-384F-BE6C-33EEE4ADACEF}"/>
              </a:ext>
            </a:extLst>
          </p:cNvPr>
          <p:cNvSpPr txBox="1">
            <a:spLocks noGrp="1" noChangeArrowheads="1"/>
          </p:cNvSpPr>
          <p:nvPr>
            <p:ph type="title"/>
          </p:nvPr>
        </p:nvSpPr>
        <p:spPr bwMode="auto">
          <a:xfrm>
            <a:off x="9482505" y="0"/>
            <a:ext cx="270949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Spillovers: FCPA</a:t>
            </a:r>
          </a:p>
        </p:txBody>
      </p:sp>
    </p:spTree>
    <p:extLst>
      <p:ext uri="{BB962C8B-B14F-4D97-AF65-F5344CB8AC3E}">
        <p14:creationId xmlns:p14="http://schemas.microsoft.com/office/powerpoint/2010/main" val="278973419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8731" y="-2"/>
            <a:ext cx="38832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FCPA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107</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95-114 (2 May 1977)</a:t>
            </a:r>
          </a:p>
        </p:txBody>
      </p:sp>
      <p:pic>
        <p:nvPicPr>
          <p:cNvPr id="5" name="Picture 4"/>
          <p:cNvPicPr>
            <a:picLocks noChangeAspect="1"/>
          </p:cNvPicPr>
          <p:nvPr/>
        </p:nvPicPr>
        <p:blipFill>
          <a:blip r:embed="rId3"/>
          <a:stretch>
            <a:fillRect/>
          </a:stretch>
        </p:blipFill>
        <p:spPr>
          <a:xfrm>
            <a:off x="3678173" y="328798"/>
            <a:ext cx="3759273" cy="6295471"/>
          </a:xfrm>
          <a:prstGeom prst="rect">
            <a:avLst/>
          </a:prstGeom>
          <a:ln w="6350">
            <a:solidFill>
              <a:schemeClr val="tx1"/>
            </a:solidFill>
          </a:ln>
        </p:spPr>
      </p:pic>
    </p:spTree>
    <p:extLst>
      <p:ext uri="{BB962C8B-B14F-4D97-AF65-F5344CB8AC3E}">
        <p14:creationId xmlns:p14="http://schemas.microsoft.com/office/powerpoint/2010/main" val="17717148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6075" y="-2"/>
            <a:ext cx="38059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Lots of Overseas Bribes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95-114 (2 May 1977)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234732" y="209004"/>
            <a:ext cx="3691872" cy="6374676"/>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194140" y="1859279"/>
            <a:ext cx="10280490" cy="3776330"/>
          </a:xfrm>
          <a:prstGeom prst="rect">
            <a:avLst/>
          </a:prstGeom>
          <a:ln w="6350">
            <a:solidFill>
              <a:schemeClr val="tx1"/>
            </a:solidFill>
          </a:ln>
        </p:spPr>
      </p:pic>
    </p:spTree>
    <p:extLst>
      <p:ext uri="{BB962C8B-B14F-4D97-AF65-F5344CB8AC3E}">
        <p14:creationId xmlns:p14="http://schemas.microsoft.com/office/powerpoint/2010/main" val="34912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013" y="-2"/>
            <a:ext cx="59959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Bribery as a Substitute for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95-114 (2 May 1977)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4321" y="209004"/>
            <a:ext cx="3667159" cy="6416240"/>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918337" y="2450443"/>
            <a:ext cx="10836639" cy="3098042"/>
          </a:xfrm>
          <a:prstGeom prst="rect">
            <a:avLst/>
          </a:prstGeom>
          <a:ln w="6350">
            <a:solidFill>
              <a:schemeClr val="tx1"/>
            </a:solidFill>
          </a:ln>
        </p:spPr>
      </p:pic>
    </p:spTree>
    <p:extLst>
      <p:ext uri="{BB962C8B-B14F-4D97-AF65-F5344CB8AC3E}">
        <p14:creationId xmlns:p14="http://schemas.microsoft.com/office/powerpoint/2010/main" val="17221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3729" y="-2"/>
            <a:ext cx="31582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Lead Up to 1930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468196" y="6488668"/>
            <a:ext cx="27238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37 (4 Sept 1929)</a:t>
            </a:r>
          </a:p>
        </p:txBody>
      </p:sp>
      <p:pic>
        <p:nvPicPr>
          <p:cNvPr id="5" name="Picture 4"/>
          <p:cNvPicPr>
            <a:picLocks noChangeAspect="1"/>
          </p:cNvPicPr>
          <p:nvPr/>
        </p:nvPicPr>
        <p:blipFill>
          <a:blip r:embed="rId3"/>
          <a:stretch>
            <a:fillRect/>
          </a:stretch>
        </p:blipFill>
        <p:spPr>
          <a:xfrm>
            <a:off x="4019470" y="418011"/>
            <a:ext cx="3941189" cy="6120302"/>
          </a:xfrm>
          <a:prstGeom prst="rect">
            <a:avLst/>
          </a:prstGeom>
          <a:ln w="6350">
            <a:solidFill>
              <a:schemeClr val="tx1"/>
            </a:solidFill>
          </a:ln>
        </p:spPr>
      </p:pic>
    </p:spTree>
    <p:extLst>
      <p:ext uri="{BB962C8B-B14F-4D97-AF65-F5344CB8AC3E}">
        <p14:creationId xmlns:p14="http://schemas.microsoft.com/office/powerpoint/2010/main" val="27048880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2525" y="-2"/>
            <a:ext cx="34194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Lack of Confidence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95-114 (2 May 1977)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2633" y="320449"/>
            <a:ext cx="3574956" cy="6254917"/>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080904" y="3001350"/>
            <a:ext cx="10458633" cy="2370623"/>
          </a:xfrm>
          <a:prstGeom prst="rect">
            <a:avLst/>
          </a:prstGeom>
          <a:ln w="6350">
            <a:solidFill>
              <a:schemeClr val="tx1"/>
            </a:solidFill>
          </a:ln>
        </p:spPr>
      </p:pic>
    </p:spTree>
    <p:extLst>
      <p:ext uri="{BB962C8B-B14F-4D97-AF65-F5344CB8AC3E}">
        <p14:creationId xmlns:p14="http://schemas.microsoft.com/office/powerpoint/2010/main" val="61207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884" y="-2"/>
            <a:ext cx="569111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Foreign Corrupt Practices Act of 1977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95-213 (19 Dec 1977)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96426" y="209004"/>
            <a:ext cx="4531689"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2105878" y="1250932"/>
            <a:ext cx="8580319" cy="4680799"/>
          </a:xfrm>
          <a:prstGeom prst="rect">
            <a:avLst/>
          </a:prstGeom>
          <a:ln w="6350">
            <a:solidFill>
              <a:schemeClr val="tx1"/>
            </a:solidFill>
          </a:ln>
        </p:spPr>
      </p:pic>
    </p:spTree>
    <p:extLst>
      <p:ext uri="{BB962C8B-B14F-4D97-AF65-F5344CB8AC3E}">
        <p14:creationId xmlns:p14="http://schemas.microsoft.com/office/powerpoint/2010/main" val="20555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0998" y="-1"/>
            <a:ext cx="45610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Foreign Corrupt Practices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112</a:t>
            </a:fld>
            <a:endParaRPr lang="en-US" altLang="en-US"/>
          </a:p>
        </p:txBody>
      </p:sp>
      <p:sp>
        <p:nvSpPr>
          <p:cNvPr id="6" name="Text Box 5"/>
          <p:cNvSpPr txBox="1">
            <a:spLocks noChangeArrowheads="1"/>
          </p:cNvSpPr>
          <p:nvPr/>
        </p:nvSpPr>
        <p:spPr bwMode="auto">
          <a:xfrm>
            <a:off x="10275216" y="6488668"/>
            <a:ext cx="1916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78dd-1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DD43AF9-D1A5-2BE0-2093-F78DB4F3D02C}"/>
              </a:ext>
            </a:extLst>
          </p:cNvPr>
          <p:cNvPicPr>
            <a:picLocks noChangeAspect="1"/>
          </p:cNvPicPr>
          <p:nvPr/>
        </p:nvPicPr>
        <p:blipFill>
          <a:blip r:embed="rId2"/>
          <a:stretch>
            <a:fillRect/>
          </a:stretch>
        </p:blipFill>
        <p:spPr>
          <a:xfrm>
            <a:off x="190873" y="184666"/>
            <a:ext cx="4966507" cy="6488668"/>
          </a:xfrm>
          <a:prstGeom prst="rect">
            <a:avLst/>
          </a:prstGeom>
          <a:ln w="6350">
            <a:solidFill>
              <a:schemeClr val="tx1"/>
            </a:solidFill>
          </a:ln>
        </p:spPr>
      </p:pic>
      <p:sp>
        <p:nvSpPr>
          <p:cNvPr id="9" name="Rectangle 8">
            <a:extLst>
              <a:ext uri="{FF2B5EF4-FFF2-40B4-BE49-F238E27FC236}">
                <a16:creationId xmlns:a16="http://schemas.microsoft.com/office/drawing/2014/main" id="{6445CA25-CBA0-9C61-1802-53AF0A45CFC7}"/>
              </a:ext>
            </a:extLst>
          </p:cNvPr>
          <p:cNvSpPr/>
          <p:nvPr/>
        </p:nvSpPr>
        <p:spPr bwMode="auto">
          <a:xfrm>
            <a:off x="1733629" y="1851264"/>
            <a:ext cx="9950045"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altLang="en-US" sz="3200" dirty="0"/>
              <a:t>(a) Prohibition: It shall be </a:t>
            </a:r>
            <a:r>
              <a:rPr lang="en-US" altLang="en-US" sz="3200" b="1" dirty="0">
                <a:solidFill>
                  <a:schemeClr val="accent4">
                    <a:lumMod val="50000"/>
                    <a:lumOff val="50000"/>
                  </a:schemeClr>
                </a:solidFill>
              </a:rPr>
              <a:t>unlawful for any issuer which has a class of securities </a:t>
            </a:r>
            <a:r>
              <a:rPr lang="en-US" altLang="en-US" sz="3200" dirty="0"/>
              <a:t>registered pursuant to section 78l of this title or which is required to file reports under section 78o(d) of this title, or for any officer, director, employee, or agent of such issuer or any stockholder thereof acting on behalf of such issuer,</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91492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2858" y="-1"/>
            <a:ext cx="228914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Corrupt Offers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113</a:t>
            </a:fld>
            <a:endParaRPr lang="en-US" altLang="en-US"/>
          </a:p>
        </p:txBody>
      </p:sp>
      <p:sp>
        <p:nvSpPr>
          <p:cNvPr id="6" name="Text Box 5"/>
          <p:cNvSpPr txBox="1">
            <a:spLocks noChangeArrowheads="1"/>
          </p:cNvSpPr>
          <p:nvPr/>
        </p:nvSpPr>
        <p:spPr bwMode="auto">
          <a:xfrm>
            <a:off x="10275216" y="6488668"/>
            <a:ext cx="1916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78dd-1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DD43AF9-D1A5-2BE0-2093-F78DB4F3D02C}"/>
              </a:ext>
            </a:extLst>
          </p:cNvPr>
          <p:cNvPicPr>
            <a:picLocks noChangeAspect="1"/>
          </p:cNvPicPr>
          <p:nvPr/>
        </p:nvPicPr>
        <p:blipFill>
          <a:blip r:embed="rId2"/>
          <a:stretch>
            <a:fillRect/>
          </a:stretch>
        </p:blipFill>
        <p:spPr>
          <a:xfrm>
            <a:off x="190873" y="184666"/>
            <a:ext cx="4966507" cy="6488668"/>
          </a:xfrm>
          <a:prstGeom prst="rect">
            <a:avLst/>
          </a:prstGeom>
          <a:ln w="6350">
            <a:solidFill>
              <a:schemeClr val="tx1"/>
            </a:solidFill>
          </a:ln>
        </p:spPr>
      </p:pic>
      <p:sp>
        <p:nvSpPr>
          <p:cNvPr id="9" name="Rectangle 8">
            <a:extLst>
              <a:ext uri="{FF2B5EF4-FFF2-40B4-BE49-F238E27FC236}">
                <a16:creationId xmlns:a16="http://schemas.microsoft.com/office/drawing/2014/main" id="{6445CA25-CBA0-9C61-1802-53AF0A45CFC7}"/>
              </a:ext>
            </a:extLst>
          </p:cNvPr>
          <p:cNvSpPr/>
          <p:nvPr/>
        </p:nvSpPr>
        <p:spPr bwMode="auto">
          <a:xfrm>
            <a:off x="1683587" y="2683777"/>
            <a:ext cx="9950045"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altLang="en-US" sz="3200" dirty="0"/>
              <a:t>to make use of the mails or any means or instrumentality of interstate commerce </a:t>
            </a:r>
            <a:r>
              <a:rPr lang="en-US" altLang="en-US" sz="3200" b="1" dirty="0">
                <a:solidFill>
                  <a:schemeClr val="accent4">
                    <a:lumMod val="50000"/>
                    <a:lumOff val="50000"/>
                  </a:schemeClr>
                </a:solidFill>
              </a:rPr>
              <a:t>corruptly in furtherance of an offer</a:t>
            </a:r>
            <a:r>
              <a:rPr lang="en-US" altLang="en-US" sz="3200" dirty="0"/>
              <a:t>, payment, promise to pay, or authorization of the payment of any money, or offer, gift, promise to give, or authorization of the giving of anything of value to—</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4961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1" y="-1"/>
            <a:ext cx="25400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Illegal Activities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114</a:t>
            </a:fld>
            <a:endParaRPr lang="en-US" altLang="en-US"/>
          </a:p>
        </p:txBody>
      </p:sp>
      <p:sp>
        <p:nvSpPr>
          <p:cNvPr id="6" name="Text Box 5"/>
          <p:cNvSpPr txBox="1">
            <a:spLocks noChangeArrowheads="1"/>
          </p:cNvSpPr>
          <p:nvPr/>
        </p:nvSpPr>
        <p:spPr bwMode="auto">
          <a:xfrm>
            <a:off x="10275216" y="6488668"/>
            <a:ext cx="1916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78dd-1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DD43AF9-D1A5-2BE0-2093-F78DB4F3D02C}"/>
              </a:ext>
            </a:extLst>
          </p:cNvPr>
          <p:cNvPicPr>
            <a:picLocks noChangeAspect="1"/>
          </p:cNvPicPr>
          <p:nvPr/>
        </p:nvPicPr>
        <p:blipFill>
          <a:blip r:embed="rId2"/>
          <a:stretch>
            <a:fillRect/>
          </a:stretch>
        </p:blipFill>
        <p:spPr>
          <a:xfrm>
            <a:off x="190873" y="184666"/>
            <a:ext cx="4966507" cy="6488668"/>
          </a:xfrm>
          <a:prstGeom prst="rect">
            <a:avLst/>
          </a:prstGeom>
          <a:ln w="6350">
            <a:solidFill>
              <a:schemeClr val="tx1"/>
            </a:solidFill>
          </a:ln>
        </p:spPr>
      </p:pic>
      <p:sp>
        <p:nvSpPr>
          <p:cNvPr id="9" name="Rectangle 8">
            <a:extLst>
              <a:ext uri="{FF2B5EF4-FFF2-40B4-BE49-F238E27FC236}">
                <a16:creationId xmlns:a16="http://schemas.microsoft.com/office/drawing/2014/main" id="{6445CA25-CBA0-9C61-1802-53AF0A45CFC7}"/>
              </a:ext>
            </a:extLst>
          </p:cNvPr>
          <p:cNvSpPr/>
          <p:nvPr/>
        </p:nvSpPr>
        <p:spPr bwMode="auto">
          <a:xfrm>
            <a:off x="1779122" y="2792960"/>
            <a:ext cx="9950045"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altLang="en-US" sz="3200" dirty="0"/>
              <a:t>(1) </a:t>
            </a:r>
            <a:r>
              <a:rPr lang="en-US" altLang="en-US" sz="3200" b="1" dirty="0">
                <a:solidFill>
                  <a:schemeClr val="accent4">
                    <a:lumMod val="50000"/>
                    <a:lumOff val="50000"/>
                  </a:schemeClr>
                </a:solidFill>
              </a:rPr>
              <a:t>any foreign official for purposes of</a:t>
            </a:r>
            <a:r>
              <a:rPr lang="en-US" altLang="en-US" sz="3200" dirty="0"/>
              <a:t>—(A) (i) </a:t>
            </a:r>
            <a:r>
              <a:rPr lang="en-US" altLang="en-US" sz="3200" b="1" dirty="0">
                <a:solidFill>
                  <a:schemeClr val="accent4">
                    <a:lumMod val="50000"/>
                    <a:lumOff val="50000"/>
                  </a:schemeClr>
                </a:solidFill>
              </a:rPr>
              <a:t>influencing any act or decision </a:t>
            </a:r>
            <a:r>
              <a:rPr lang="en-US" altLang="en-US" sz="3200" dirty="0"/>
              <a:t>of such foreign official in his official capacity, (ii) </a:t>
            </a:r>
            <a:r>
              <a:rPr lang="en-US" altLang="en-US" sz="3200" b="1" dirty="0">
                <a:solidFill>
                  <a:schemeClr val="accent4">
                    <a:lumMod val="50000"/>
                    <a:lumOff val="50000"/>
                  </a:schemeClr>
                </a:solidFill>
              </a:rPr>
              <a:t>inducing </a:t>
            </a:r>
            <a:r>
              <a:rPr lang="en-US" altLang="en-US" sz="3200" dirty="0"/>
              <a:t>such foreign official to do or omit to do any act in violation of the lawful duty of such official, or (iii) </a:t>
            </a:r>
            <a:r>
              <a:rPr lang="en-US" altLang="en-US" sz="3200" b="1" dirty="0">
                <a:solidFill>
                  <a:schemeClr val="accent4">
                    <a:lumMod val="50000"/>
                    <a:lumOff val="50000"/>
                  </a:schemeClr>
                </a:solidFill>
              </a:rPr>
              <a:t>securing any improper advantage</a:t>
            </a:r>
            <a:r>
              <a:rPr lang="en-US" altLang="en-US" sz="3200" dirty="0"/>
              <a:t>; or</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328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802" y="-1"/>
            <a:ext cx="427819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 an Effort to Get Business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115</a:t>
            </a:fld>
            <a:endParaRPr lang="en-US" altLang="en-US"/>
          </a:p>
        </p:txBody>
      </p:sp>
      <p:sp>
        <p:nvSpPr>
          <p:cNvPr id="6" name="Text Box 5"/>
          <p:cNvSpPr txBox="1">
            <a:spLocks noChangeArrowheads="1"/>
          </p:cNvSpPr>
          <p:nvPr/>
        </p:nvSpPr>
        <p:spPr bwMode="auto">
          <a:xfrm>
            <a:off x="10275216" y="6488668"/>
            <a:ext cx="1916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USC 78dd-1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DD43AF9-D1A5-2BE0-2093-F78DB4F3D02C}"/>
              </a:ext>
            </a:extLst>
          </p:cNvPr>
          <p:cNvPicPr>
            <a:picLocks noChangeAspect="1"/>
          </p:cNvPicPr>
          <p:nvPr/>
        </p:nvPicPr>
        <p:blipFill>
          <a:blip r:embed="rId2"/>
          <a:stretch>
            <a:fillRect/>
          </a:stretch>
        </p:blipFill>
        <p:spPr>
          <a:xfrm>
            <a:off x="190873" y="184666"/>
            <a:ext cx="4966507" cy="6488668"/>
          </a:xfrm>
          <a:prstGeom prst="rect">
            <a:avLst/>
          </a:prstGeom>
          <a:ln w="6350">
            <a:solidFill>
              <a:schemeClr val="tx1"/>
            </a:solidFill>
          </a:ln>
        </p:spPr>
      </p:pic>
      <p:sp>
        <p:nvSpPr>
          <p:cNvPr id="9" name="Rectangle 8">
            <a:extLst>
              <a:ext uri="{FF2B5EF4-FFF2-40B4-BE49-F238E27FC236}">
                <a16:creationId xmlns:a16="http://schemas.microsoft.com/office/drawing/2014/main" id="{6445CA25-CBA0-9C61-1802-53AF0A45CFC7}"/>
              </a:ext>
            </a:extLst>
          </p:cNvPr>
          <p:cNvSpPr/>
          <p:nvPr/>
        </p:nvSpPr>
        <p:spPr bwMode="auto">
          <a:xfrm>
            <a:off x="1766623" y="1571685"/>
            <a:ext cx="9950045" cy="4031873"/>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altLang="en-US" sz="3200" dirty="0"/>
              <a:t>(B) </a:t>
            </a:r>
            <a:r>
              <a:rPr lang="en-US" altLang="en-US" sz="3200" b="1" dirty="0">
                <a:solidFill>
                  <a:schemeClr val="accent4">
                    <a:lumMod val="50000"/>
                    <a:lumOff val="50000"/>
                  </a:schemeClr>
                </a:solidFill>
              </a:rPr>
              <a:t>inducing such foreign official </a:t>
            </a:r>
            <a:r>
              <a:rPr lang="en-US" altLang="en-US" sz="3200" dirty="0"/>
              <a:t>to use his influence with a foreign government or instrumentality thereof to affect or influence any act or decision of such government or instrumentality,</a:t>
            </a:r>
          </a:p>
          <a:p>
            <a:endParaRPr lang="en-US" altLang="en-US" sz="3200" dirty="0"/>
          </a:p>
          <a:p>
            <a:r>
              <a:rPr lang="en-US" altLang="en-US" sz="3200" b="1" dirty="0">
                <a:solidFill>
                  <a:schemeClr val="accent4">
                    <a:lumMod val="50000"/>
                    <a:lumOff val="50000"/>
                  </a:schemeClr>
                </a:solidFill>
              </a:rPr>
              <a:t>in order to assist such issuer in obtaining or retaining business for or with, or directing business to, any person</a:t>
            </a:r>
            <a:r>
              <a:rPr lang="en-US" altLang="en-US" sz="3200" dirty="0"/>
              <a: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9041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8927" y="-2"/>
            <a:ext cx="31930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DOJ Guide on FCPA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116</a:t>
            </a:fld>
            <a:endParaRPr lang="en-US" altLang="en-US"/>
          </a:p>
        </p:txBody>
      </p:sp>
      <p:sp>
        <p:nvSpPr>
          <p:cNvPr id="6" name="Text Box 5"/>
          <p:cNvSpPr txBox="1">
            <a:spLocks noChangeArrowheads="1"/>
          </p:cNvSpPr>
          <p:nvPr/>
        </p:nvSpPr>
        <p:spPr bwMode="auto">
          <a:xfrm>
            <a:off x="9267092" y="6488668"/>
            <a:ext cx="29249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Justice.gov (20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CPA Resource Guid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02" y="209003"/>
            <a:ext cx="5803259" cy="6382989"/>
          </a:xfrm>
          <a:prstGeom prst="rect">
            <a:avLst/>
          </a:prstGeom>
          <a:ln w="6350">
            <a:solidFill>
              <a:schemeClr val="tx1"/>
            </a:solidFill>
          </a:ln>
        </p:spPr>
      </p:pic>
      <p:pic>
        <p:nvPicPr>
          <p:cNvPr id="10" name="Picture 9" descr="FCPA Resource Guid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051" t="9840" r="31043" b="60515"/>
          <a:stretch/>
        </p:blipFill>
        <p:spPr>
          <a:xfrm>
            <a:off x="1975551" y="894072"/>
            <a:ext cx="9090108" cy="5118535"/>
          </a:xfrm>
          <a:prstGeom prst="rect">
            <a:avLst/>
          </a:prstGeom>
          <a:ln w="6350">
            <a:solidFill>
              <a:schemeClr val="tx1"/>
            </a:solidFill>
          </a:ln>
        </p:spPr>
      </p:pic>
    </p:spTree>
    <p:extLst>
      <p:ext uri="{BB962C8B-B14F-4D97-AF65-F5344CB8AC3E}">
        <p14:creationId xmlns:p14="http://schemas.microsoft.com/office/powerpoint/2010/main" val="6660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82" y="-2"/>
            <a:ext cx="43389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Joint DOJ/SEC FCPA Guide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117</a:t>
            </a:fld>
            <a:endParaRPr lang="en-US" altLang="en-US"/>
          </a:p>
        </p:txBody>
      </p:sp>
      <p:sp>
        <p:nvSpPr>
          <p:cNvPr id="6" name="Text Box 5"/>
          <p:cNvSpPr txBox="1">
            <a:spLocks noChangeArrowheads="1"/>
          </p:cNvSpPr>
          <p:nvPr/>
        </p:nvSpPr>
        <p:spPr bwMode="auto">
          <a:xfrm>
            <a:off x="8585688" y="6488668"/>
            <a:ext cx="36063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FCPA Guide,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Ed. (July 2020)</a:t>
            </a:r>
          </a:p>
        </p:txBody>
      </p:sp>
      <p:pic>
        <p:nvPicPr>
          <p:cNvPr id="5" name="Picture 4"/>
          <p:cNvPicPr>
            <a:picLocks noChangeAspect="1"/>
          </p:cNvPicPr>
          <p:nvPr/>
        </p:nvPicPr>
        <p:blipFill>
          <a:blip r:embed="rId3"/>
          <a:stretch>
            <a:fillRect/>
          </a:stretch>
        </p:blipFill>
        <p:spPr>
          <a:xfrm>
            <a:off x="2817972" y="243234"/>
            <a:ext cx="4842576" cy="6318932"/>
          </a:xfrm>
          <a:prstGeom prst="rect">
            <a:avLst/>
          </a:prstGeom>
          <a:ln w="6350">
            <a:solidFill>
              <a:schemeClr val="tx1"/>
            </a:solidFill>
          </a:ln>
        </p:spPr>
      </p:pic>
    </p:spTree>
    <p:extLst>
      <p:ext uri="{BB962C8B-B14F-4D97-AF65-F5344CB8AC3E}">
        <p14:creationId xmlns:p14="http://schemas.microsoft.com/office/powerpoint/2010/main" val="14156386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Point of the Guide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118</a:t>
            </a:fld>
            <a:endParaRPr lang="en-US" altLang="en-US"/>
          </a:p>
        </p:txBody>
      </p:sp>
      <p:sp>
        <p:nvSpPr>
          <p:cNvPr id="6" name="Text Box 5"/>
          <p:cNvSpPr txBox="1">
            <a:spLocks noChangeArrowheads="1"/>
          </p:cNvSpPr>
          <p:nvPr/>
        </p:nvSpPr>
        <p:spPr bwMode="auto">
          <a:xfrm>
            <a:off x="8648130" y="6488668"/>
            <a:ext cx="35438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FCPA Guide,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Ed. (July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92700" y="209003"/>
            <a:ext cx="4921738" cy="6407927"/>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579522" y="1780368"/>
            <a:ext cx="10092861" cy="3752337"/>
          </a:xfrm>
          <a:prstGeom prst="rect">
            <a:avLst/>
          </a:prstGeom>
          <a:ln w="6350">
            <a:solidFill>
              <a:schemeClr val="tx1"/>
            </a:solidFill>
          </a:ln>
        </p:spPr>
      </p:pic>
    </p:spTree>
    <p:extLst>
      <p:ext uri="{BB962C8B-B14F-4D97-AF65-F5344CB8AC3E}">
        <p14:creationId xmlns:p14="http://schemas.microsoft.com/office/powerpoint/2010/main" val="8255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513" y="-1"/>
            <a:ext cx="580548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 Forbidden Bribes Look Like?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119</a:t>
            </a:fld>
            <a:endParaRPr lang="en-US" altLang="en-US"/>
          </a:p>
        </p:txBody>
      </p:sp>
      <p:sp>
        <p:nvSpPr>
          <p:cNvPr id="6" name="Text Box 5"/>
          <p:cNvSpPr txBox="1">
            <a:spLocks noChangeArrowheads="1"/>
          </p:cNvSpPr>
          <p:nvPr/>
        </p:nvSpPr>
        <p:spPr bwMode="auto">
          <a:xfrm>
            <a:off x="8585688" y="6488668"/>
            <a:ext cx="36063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FCPA Guide,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Ed. (July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8374" y="247650"/>
            <a:ext cx="4944780" cy="6453187"/>
          </a:xfrm>
          <a:prstGeom prst="rect">
            <a:avLst/>
          </a:prstGeom>
          <a:ln w="6350">
            <a:solidFill>
              <a:schemeClr val="tx1"/>
            </a:solidFill>
          </a:ln>
        </p:spPr>
      </p:pic>
      <p:pic>
        <p:nvPicPr>
          <p:cNvPr id="8" name="Picture 7"/>
          <p:cNvPicPr>
            <a:picLocks noChangeAspect="1"/>
          </p:cNvPicPr>
          <p:nvPr/>
        </p:nvPicPr>
        <p:blipFill rotWithShape="1">
          <a:blip r:embed="rId4"/>
          <a:srcRect b="43307"/>
          <a:stretch/>
        </p:blipFill>
        <p:spPr>
          <a:xfrm>
            <a:off x="979072" y="1414043"/>
            <a:ext cx="5407441" cy="4172109"/>
          </a:xfrm>
          <a:prstGeom prst="rect">
            <a:avLst/>
          </a:prstGeom>
          <a:ln w="6350">
            <a:solidFill>
              <a:schemeClr val="tx1"/>
            </a:solidFill>
          </a:ln>
        </p:spPr>
      </p:pic>
      <p:pic>
        <p:nvPicPr>
          <p:cNvPr id="9" name="Picture 8">
            <a:extLst>
              <a:ext uri="{FF2B5EF4-FFF2-40B4-BE49-F238E27FC236}">
                <a16:creationId xmlns:a16="http://schemas.microsoft.com/office/drawing/2014/main" id="{EE95B67B-2168-F2BE-96AA-B61692D2DF44}"/>
              </a:ext>
            </a:extLst>
          </p:cNvPr>
          <p:cNvPicPr>
            <a:picLocks noChangeAspect="1"/>
          </p:cNvPicPr>
          <p:nvPr/>
        </p:nvPicPr>
        <p:blipFill rotWithShape="1">
          <a:blip r:embed="rId4"/>
          <a:srcRect t="50388"/>
          <a:stretch/>
        </p:blipFill>
        <p:spPr>
          <a:xfrm>
            <a:off x="6479759" y="1414043"/>
            <a:ext cx="5407441" cy="3651027"/>
          </a:xfrm>
          <a:prstGeom prst="rect">
            <a:avLst/>
          </a:prstGeom>
          <a:ln w="6350">
            <a:solidFill>
              <a:schemeClr val="tx1"/>
            </a:solidFill>
          </a:ln>
        </p:spPr>
      </p:pic>
    </p:spTree>
    <p:extLst>
      <p:ext uri="{BB962C8B-B14F-4D97-AF65-F5344CB8AC3E}">
        <p14:creationId xmlns:p14="http://schemas.microsoft.com/office/powerpoint/2010/main" val="8392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2635" y="-2"/>
            <a:ext cx="32093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Revised Section 337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301162" y="6488668"/>
            <a:ext cx="28908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37 (4 Sept 1929)</a:t>
            </a:r>
          </a:p>
        </p:txBody>
      </p:sp>
      <p:pic>
        <p:nvPicPr>
          <p:cNvPr id="5" name="Picture 4"/>
          <p:cNvPicPr>
            <a:picLocks noChangeAspect="1"/>
          </p:cNvPicPr>
          <p:nvPr/>
        </p:nvPicPr>
        <p:blipFill>
          <a:blip r:embed="rId3"/>
          <a:stretch>
            <a:fillRect/>
          </a:stretch>
        </p:blipFill>
        <p:spPr>
          <a:xfrm>
            <a:off x="185365" y="267657"/>
            <a:ext cx="3824161" cy="6329086"/>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273909" y="2187767"/>
            <a:ext cx="9913109" cy="3792507"/>
          </a:xfrm>
          <a:prstGeom prst="rect">
            <a:avLst/>
          </a:prstGeom>
          <a:ln w="6350">
            <a:solidFill>
              <a:schemeClr val="tx1"/>
            </a:solidFill>
          </a:ln>
        </p:spPr>
      </p:pic>
    </p:spTree>
    <p:extLst>
      <p:ext uri="{BB962C8B-B14F-4D97-AF65-F5344CB8AC3E}">
        <p14:creationId xmlns:p14="http://schemas.microsoft.com/office/powerpoint/2010/main" val="171337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7014" y="-2"/>
            <a:ext cx="56149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2020: Goldman Sachs and 1MDB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120</a:t>
            </a:fld>
            <a:endParaRPr lang="en-US" altLang="en-US"/>
          </a:p>
        </p:txBody>
      </p:sp>
      <p:sp>
        <p:nvSpPr>
          <p:cNvPr id="6" name="Text Box 5"/>
          <p:cNvSpPr txBox="1">
            <a:spLocks noChangeArrowheads="1"/>
          </p:cNvSpPr>
          <p:nvPr/>
        </p:nvSpPr>
        <p:spPr bwMode="auto">
          <a:xfrm>
            <a:off x="9553574" y="6488668"/>
            <a:ext cx="26384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(22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cting Assistant Attorney General Brian C. Rabbitt Delivers Remarks Announcing Goldman Sachs/1mdb Enforcement Actions | OPA | Department of Just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21" y="363978"/>
            <a:ext cx="5752610" cy="6336860"/>
          </a:xfrm>
          <a:prstGeom prst="rect">
            <a:avLst/>
          </a:prstGeom>
          <a:ln w="6350">
            <a:solidFill>
              <a:schemeClr val="tx1"/>
            </a:solidFill>
          </a:ln>
        </p:spPr>
      </p:pic>
      <p:pic>
        <p:nvPicPr>
          <p:cNvPr id="8" name="Picture 7" descr="Acting Assistant Attorney General Brian C. Rabbitt Delivers Remarks Announcing Goldman Sachs/1mdb Enforcement Actions | OPA | Department of Justic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391" t="42579" r="30781" b="32603"/>
          <a:stretch/>
        </p:blipFill>
        <p:spPr>
          <a:xfrm>
            <a:off x="2417776" y="2288055"/>
            <a:ext cx="8618727" cy="4005263"/>
          </a:xfrm>
          <a:prstGeom prst="rect">
            <a:avLst/>
          </a:prstGeom>
          <a:ln w="6350">
            <a:solidFill>
              <a:schemeClr val="tx1"/>
            </a:solidFill>
          </a:ln>
        </p:spPr>
      </p:pic>
    </p:spTree>
    <p:extLst>
      <p:ext uri="{BB962C8B-B14F-4D97-AF65-F5344CB8AC3E}">
        <p14:creationId xmlns:p14="http://schemas.microsoft.com/office/powerpoint/2010/main" val="34397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1963" y="-2"/>
            <a:ext cx="41100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Largest FCPA Bribes Ever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121</a:t>
            </a:fld>
            <a:endParaRPr lang="en-US" altLang="en-US"/>
          </a:p>
        </p:txBody>
      </p:sp>
      <p:sp>
        <p:nvSpPr>
          <p:cNvPr id="6" name="Text Box 5"/>
          <p:cNvSpPr txBox="1">
            <a:spLocks noChangeArrowheads="1"/>
          </p:cNvSpPr>
          <p:nvPr/>
        </p:nvSpPr>
        <p:spPr bwMode="auto">
          <a:xfrm>
            <a:off x="9553574" y="6488668"/>
            <a:ext cx="26384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USDOJ (22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cting Assistant Attorney General Brian C. Rabbitt Delivers Remarks Announcing Goldman Sachs/1mdb Enforcement Actions | OPA | Department of Just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84" y="209004"/>
            <a:ext cx="5802031" cy="6391301"/>
          </a:xfrm>
          <a:prstGeom prst="rect">
            <a:avLst/>
          </a:prstGeom>
          <a:ln w="6350">
            <a:solidFill>
              <a:schemeClr val="tx1"/>
            </a:solidFill>
          </a:ln>
        </p:spPr>
      </p:pic>
      <p:pic>
        <p:nvPicPr>
          <p:cNvPr id="5" name="Picture 4" descr="Acting Assistant Attorney General Brian C. Rabbitt Delivers Remarks Announcing Goldman Sachs/1mdb Enforcement Actions | OPA | Department of Justic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527" t="66806" r="30493" b="3333"/>
          <a:stretch/>
        </p:blipFill>
        <p:spPr>
          <a:xfrm>
            <a:off x="2566890" y="1793319"/>
            <a:ext cx="7988063" cy="4455081"/>
          </a:xfrm>
          <a:prstGeom prst="rect">
            <a:avLst/>
          </a:prstGeom>
          <a:ln w="6350">
            <a:solidFill>
              <a:schemeClr val="tx1"/>
            </a:solidFill>
          </a:ln>
        </p:spPr>
      </p:pic>
    </p:spTree>
    <p:extLst>
      <p:ext uri="{BB962C8B-B14F-4D97-AF65-F5344CB8AC3E}">
        <p14:creationId xmlns:p14="http://schemas.microsoft.com/office/powerpoint/2010/main" val="2171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075" y="-2"/>
            <a:ext cx="502692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Story on Wal-Mart in Mexico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Apr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t Wal-Mart in Mexico, a Bribe Inquiry Silenced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92" y="209003"/>
            <a:ext cx="5960505" cy="6565869"/>
          </a:xfrm>
          <a:prstGeom prst="rect">
            <a:avLst/>
          </a:prstGeom>
          <a:ln w="6350">
            <a:solidFill>
              <a:schemeClr val="tx1"/>
            </a:solidFill>
          </a:ln>
        </p:spPr>
      </p:pic>
      <p:pic>
        <p:nvPicPr>
          <p:cNvPr id="8" name="Picture 7" descr="At Wal-Mart in Mexico, a Bribe Inquiry Silenced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646" t="35429" r="25531" b="14838"/>
          <a:stretch/>
        </p:blipFill>
        <p:spPr>
          <a:xfrm>
            <a:off x="3944967" y="1012567"/>
            <a:ext cx="4742803" cy="5214937"/>
          </a:xfrm>
          <a:prstGeom prst="rect">
            <a:avLst/>
          </a:prstGeom>
          <a:ln w="6350">
            <a:solidFill>
              <a:schemeClr val="tx1"/>
            </a:solidFill>
          </a:ln>
        </p:spPr>
      </p:pic>
    </p:spTree>
    <p:extLst>
      <p:ext uri="{BB962C8B-B14F-4D97-AF65-F5344CB8AC3E}">
        <p14:creationId xmlns:p14="http://schemas.microsoft.com/office/powerpoint/2010/main" val="376245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Walmart</a:t>
            </a:r>
          </a:p>
        </p:txBody>
      </p:sp>
      <p:sp>
        <p:nvSpPr>
          <p:cNvPr id="3" name="Content Placeholder 2"/>
          <p:cNvSpPr>
            <a:spLocks noGrp="1"/>
          </p:cNvSpPr>
          <p:nvPr>
            <p:ph idx="1"/>
          </p:nvPr>
        </p:nvSpPr>
        <p:spPr/>
        <p:txBody>
          <a:bodyPr/>
          <a:lstStyle/>
          <a:p>
            <a:r>
              <a:rPr lang="en-US" dirty="0"/>
              <a:t>Situation</a:t>
            </a:r>
          </a:p>
          <a:p>
            <a:pPr lvl="1"/>
            <a:r>
              <a:rPr lang="en-US" dirty="0"/>
              <a:t>Walmart wants to build stores in Mexico</a:t>
            </a:r>
          </a:p>
          <a:p>
            <a:pPr lvl="1"/>
            <a:r>
              <a:rPr lang="en-US" dirty="0"/>
              <a:t>Walmart learns that there are a variety of payments that it can make to expedite the process of store approval</a:t>
            </a:r>
          </a:p>
          <a:p>
            <a:r>
              <a:rPr lang="en-US" dirty="0"/>
              <a:t>How should Walmart assess these possible payments?</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123</a:t>
            </a:fld>
            <a:endParaRPr lang="en-US" altLang="en-US"/>
          </a:p>
        </p:txBody>
      </p:sp>
      <p:sp>
        <p:nvSpPr>
          <p:cNvPr id="6" name="Text Box 5">
            <a:extLst>
              <a:ext uri="{FF2B5EF4-FFF2-40B4-BE49-F238E27FC236}">
                <a16:creationId xmlns:a16="http://schemas.microsoft.com/office/drawing/2014/main" id="{6FC90C28-C7DF-453F-7596-0C9243862926}"/>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3233218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Walmart</a:t>
            </a:r>
          </a:p>
        </p:txBody>
      </p:sp>
      <p:sp>
        <p:nvSpPr>
          <p:cNvPr id="3" name="Content Placeholder 2"/>
          <p:cNvSpPr>
            <a:spLocks noGrp="1"/>
          </p:cNvSpPr>
          <p:nvPr>
            <p:ph idx="1"/>
          </p:nvPr>
        </p:nvSpPr>
        <p:spPr/>
        <p:txBody>
          <a:bodyPr/>
          <a:lstStyle/>
          <a:p>
            <a:r>
              <a:rPr lang="en-US" dirty="0"/>
              <a:t>Eventually</a:t>
            </a:r>
          </a:p>
          <a:p>
            <a:pPr lvl="1"/>
            <a:r>
              <a:rPr lang="en-US" dirty="0"/>
              <a:t>21 Apr 2012: NYT publishes </a:t>
            </a:r>
            <a:r>
              <a:rPr lang="en-US" dirty="0">
                <a:hlinkClick r:id="rId2"/>
              </a:rPr>
              <a:t>story</a:t>
            </a:r>
            <a:r>
              <a:rPr lang="en-US" dirty="0"/>
              <a:t>:</a:t>
            </a:r>
          </a:p>
          <a:p>
            <a:pPr lvl="2"/>
            <a:r>
              <a:rPr lang="en-US" altLang="en-US" dirty="0"/>
              <a:t>“Vast Mexico Bribery Case Hushed Up by Wal-Mart After Top-Level Struggle”</a:t>
            </a:r>
            <a:r>
              <a:rPr lang="en-US" dirty="0"/>
              <a:t> </a:t>
            </a:r>
          </a:p>
          <a:p>
            <a:r>
              <a:rPr lang="en-US" dirty="0"/>
              <a:t>How should Walmart respond to the story?</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124</a:t>
            </a:fld>
            <a:endParaRPr lang="en-US" altLang="en-US"/>
          </a:p>
        </p:txBody>
      </p:sp>
      <p:sp>
        <p:nvSpPr>
          <p:cNvPr id="6" name="Text Box 5">
            <a:extLst>
              <a:ext uri="{FF2B5EF4-FFF2-40B4-BE49-F238E27FC236}">
                <a16:creationId xmlns:a16="http://schemas.microsoft.com/office/drawing/2014/main" id="{089709B0-0D05-C562-9195-ED5DC8272853}"/>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26586379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2325" y="1"/>
            <a:ext cx="6569676"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 June 2019: Walmart Settlement with DOJ</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125</a:t>
            </a:fld>
            <a:endParaRPr lang="en-US" altLang="en-US"/>
          </a:p>
        </p:txBody>
      </p:sp>
      <p:sp>
        <p:nvSpPr>
          <p:cNvPr id="6" name="Text Box 5"/>
          <p:cNvSpPr txBox="1">
            <a:spLocks noChangeArrowheads="1"/>
          </p:cNvSpPr>
          <p:nvPr/>
        </p:nvSpPr>
        <p:spPr bwMode="auto">
          <a:xfrm>
            <a:off x="9359954" y="6488668"/>
            <a:ext cx="28320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DOJ (20 June 2019)</a:t>
            </a:r>
          </a:p>
        </p:txBody>
      </p:sp>
      <p:sp>
        <p:nvSpPr>
          <p:cNvPr id="7" name="Rectangle 6"/>
          <p:cNvSpPr>
            <a:spLocks noChangeArrowheads="1"/>
          </p:cNvSpPr>
          <p:nvPr/>
        </p:nvSpPr>
        <p:spPr bwMode="auto">
          <a:xfrm flipH="1" flipV="1">
            <a:off x="12018963" y="666282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Walmart Inc. and Brazil-Based Subsidiary Agree to Pay $137 Million to Resolve Foreign Corrupt Practices Act Case | OPA | Department of Just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30" y="489489"/>
            <a:ext cx="5599532" cy="6141050"/>
          </a:xfrm>
          <a:prstGeom prst="rect">
            <a:avLst/>
          </a:prstGeom>
          <a:ln w="6350">
            <a:solidFill>
              <a:schemeClr val="tx1"/>
            </a:solidFill>
          </a:ln>
        </p:spPr>
      </p:pic>
      <p:pic>
        <p:nvPicPr>
          <p:cNvPr id="8" name="Picture 7" descr="Walmart Inc. and Brazil-Based Subsidiary Agree to Pay $137 Million to Resolve Foreign Corrupt Practices Act Case | OPA | Department of Justic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4810" t="36111" r="28557" b="27724"/>
          <a:stretch/>
        </p:blipFill>
        <p:spPr>
          <a:xfrm>
            <a:off x="1600592" y="1022130"/>
            <a:ext cx="9306697" cy="5073870"/>
          </a:xfrm>
          <a:prstGeom prst="rect">
            <a:avLst/>
          </a:prstGeom>
          <a:ln w="6350">
            <a:solidFill>
              <a:schemeClr val="tx1"/>
            </a:solidFill>
          </a:ln>
        </p:spPr>
      </p:pic>
    </p:spTree>
    <p:extLst>
      <p:ext uri="{BB962C8B-B14F-4D97-AF65-F5344CB8AC3E}">
        <p14:creationId xmlns:p14="http://schemas.microsoft.com/office/powerpoint/2010/main" val="29484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952" y="0"/>
            <a:ext cx="397604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DOJ and SEC Settlements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126</a:t>
            </a:fld>
            <a:endParaRPr lang="en-US" altLang="en-US"/>
          </a:p>
        </p:txBody>
      </p:sp>
      <p:sp>
        <p:nvSpPr>
          <p:cNvPr id="6" name="Text Box 5"/>
          <p:cNvSpPr txBox="1">
            <a:spLocks noChangeArrowheads="1"/>
          </p:cNvSpPr>
          <p:nvPr/>
        </p:nvSpPr>
        <p:spPr bwMode="auto">
          <a:xfrm>
            <a:off x="9417908" y="6488667"/>
            <a:ext cx="27740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Walmart (20 June 2019)</a:t>
            </a:r>
          </a:p>
        </p:txBody>
      </p:sp>
      <p:sp>
        <p:nvSpPr>
          <p:cNvPr id="7" name="Rectangle 6"/>
          <p:cNvSpPr>
            <a:spLocks noChangeArrowheads="1"/>
          </p:cNvSpPr>
          <p:nvPr/>
        </p:nvSpPr>
        <p:spPr bwMode="auto">
          <a:xfrm>
            <a:off x="12018964" y="6700837"/>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Walmart Reaches Agreements with the DOJ and the SEC to Resolve Their FCPA Investigation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98" y="244994"/>
            <a:ext cx="5832798" cy="6396875"/>
          </a:xfrm>
          <a:prstGeom prst="rect">
            <a:avLst/>
          </a:prstGeom>
          <a:ln w="6350">
            <a:solidFill>
              <a:schemeClr val="tx1"/>
            </a:solidFill>
          </a:ln>
        </p:spPr>
      </p:pic>
      <p:pic>
        <p:nvPicPr>
          <p:cNvPr id="8" name="Picture 7" descr="Walmart Reaches Agreements with the DOJ and the SEC to Resolve Their FCPA Investigation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006" t="15555" r="40251" b="57503"/>
          <a:stretch/>
        </p:blipFill>
        <p:spPr>
          <a:xfrm>
            <a:off x="966941" y="2895251"/>
            <a:ext cx="5362334" cy="2832217"/>
          </a:xfrm>
          <a:prstGeom prst="rect">
            <a:avLst/>
          </a:prstGeom>
          <a:ln w="6350">
            <a:solidFill>
              <a:schemeClr val="tx1"/>
            </a:solidFill>
          </a:ln>
        </p:spPr>
      </p:pic>
      <p:pic>
        <p:nvPicPr>
          <p:cNvPr id="9" name="Picture 8" descr="Walmart Reaches Agreements with the DOJ and the SEC to Resolve Their FCPA Investigations - Google Chrome">
            <a:extLst>
              <a:ext uri="{FF2B5EF4-FFF2-40B4-BE49-F238E27FC236}">
                <a16:creationId xmlns:a16="http://schemas.microsoft.com/office/drawing/2014/main" id="{572448AD-D992-54A4-73E9-97A7C0FE7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06" t="42848" r="40251" b="27778"/>
          <a:stretch/>
        </p:blipFill>
        <p:spPr>
          <a:xfrm>
            <a:off x="6491132" y="2895251"/>
            <a:ext cx="5362334" cy="3087888"/>
          </a:xfrm>
          <a:prstGeom prst="rect">
            <a:avLst/>
          </a:prstGeom>
          <a:ln w="6350">
            <a:solidFill>
              <a:schemeClr val="tx1"/>
            </a:solidFill>
          </a:ln>
        </p:spPr>
      </p:pic>
    </p:spTree>
    <p:extLst>
      <p:ext uri="{BB962C8B-B14F-4D97-AF65-F5344CB8AC3E}">
        <p14:creationId xmlns:p14="http://schemas.microsoft.com/office/powerpoint/2010/main" val="21555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F86E7-470C-4166-85BF-675449830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5F625-8A13-2D4F-53D3-ED7322364BD7}"/>
              </a:ext>
            </a:extLst>
          </p:cNvPr>
          <p:cNvSpPr>
            <a:spLocks noGrp="1"/>
          </p:cNvSpPr>
          <p:nvPr>
            <p:ph type="title"/>
          </p:nvPr>
        </p:nvSpPr>
        <p:spPr>
          <a:xfrm>
            <a:off x="8229600" y="-1"/>
            <a:ext cx="39624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FCPA Enforcement Pause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4A9E274-67E5-7B0B-DB89-8167DA20BA1F}"/>
              </a:ext>
            </a:extLst>
          </p:cNvPr>
          <p:cNvSpPr>
            <a:spLocks noGrp="1"/>
          </p:cNvSpPr>
          <p:nvPr>
            <p:ph type="sldNum" sz="quarter" idx="12"/>
          </p:nvPr>
        </p:nvSpPr>
        <p:spPr/>
        <p:txBody>
          <a:bodyPr/>
          <a:lstStyle/>
          <a:p>
            <a:pPr>
              <a:defRPr/>
            </a:pPr>
            <a:fld id="{B32496E5-8FFA-4061-92C3-71B1BA3DDA51}" type="slidenum">
              <a:rPr lang="en-US" altLang="en-US" smtClean="0"/>
              <a:pPr>
                <a:defRPr/>
              </a:pPr>
              <a:t>127</a:t>
            </a:fld>
            <a:endParaRPr lang="en-US" altLang="en-US"/>
          </a:p>
        </p:txBody>
      </p:sp>
      <p:sp>
        <p:nvSpPr>
          <p:cNvPr id="6" name="Text Box 5">
            <a:extLst>
              <a:ext uri="{FF2B5EF4-FFF2-40B4-BE49-F238E27FC236}">
                <a16:creationId xmlns:a16="http://schemas.microsoft.com/office/drawing/2014/main" id="{CB763A09-A769-8C82-F4FB-0D2DC1E354C4}"/>
              </a:ext>
            </a:extLst>
          </p:cNvPr>
          <p:cNvSpPr txBox="1">
            <a:spLocks noChangeArrowheads="1"/>
          </p:cNvSpPr>
          <p:nvPr/>
        </p:nvSpPr>
        <p:spPr bwMode="auto">
          <a:xfrm>
            <a:off x="8648131" y="6488668"/>
            <a:ext cx="35438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(10 Feb 2025)</a:t>
            </a:r>
          </a:p>
        </p:txBody>
      </p:sp>
      <p:sp>
        <p:nvSpPr>
          <p:cNvPr id="7" name="Rectangle 6">
            <a:extLst>
              <a:ext uri="{FF2B5EF4-FFF2-40B4-BE49-F238E27FC236}">
                <a16:creationId xmlns:a16="http://schemas.microsoft.com/office/drawing/2014/main" id="{68F36424-1309-96B6-CF17-4F24F8CE109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B71D0C7C-857F-437D-414E-AE46E6AEBD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47" y="181500"/>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FAD62814-9447-89D4-ED37-B46164ACE96A}"/>
              </a:ext>
            </a:extLst>
          </p:cNvPr>
          <p:cNvPicPr>
            <a:picLocks noChangeAspect="1"/>
          </p:cNvPicPr>
          <p:nvPr/>
        </p:nvPicPr>
        <p:blipFill>
          <a:blip r:embed="rId2">
            <a:extLst>
              <a:ext uri="{28A0092B-C50C-407E-A947-70E740481C1C}">
                <a14:useLocalDpi xmlns:a14="http://schemas.microsoft.com/office/drawing/2010/main" val="0"/>
              </a:ext>
            </a:extLst>
          </a:blip>
          <a:srcRect l="17790" t="51052" r="18849" b="24797"/>
          <a:stretch>
            <a:fillRect/>
          </a:stretch>
        </p:blipFill>
        <p:spPr>
          <a:xfrm>
            <a:off x="2429163" y="2242127"/>
            <a:ext cx="8895904" cy="3687619"/>
          </a:xfrm>
          <a:prstGeom prst="rect">
            <a:avLst/>
          </a:prstGeom>
          <a:ln w="6350">
            <a:solidFill>
              <a:schemeClr val="tx1"/>
            </a:solidFill>
          </a:ln>
        </p:spPr>
      </p:pic>
    </p:spTree>
    <p:extLst>
      <p:ext uri="{BB962C8B-B14F-4D97-AF65-F5344CB8AC3E}">
        <p14:creationId xmlns:p14="http://schemas.microsoft.com/office/powerpoint/2010/main" val="85200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9DB6F-EC1F-0418-19D4-876AD534A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B6DDB-26E6-0E3D-85E3-A3687E20C13D}"/>
              </a:ext>
            </a:extLst>
          </p:cNvPr>
          <p:cNvSpPr>
            <a:spLocks noGrp="1"/>
          </p:cNvSpPr>
          <p:nvPr>
            <p:ph type="title"/>
          </p:nvPr>
        </p:nvSpPr>
        <p:spPr>
          <a:xfrm>
            <a:off x="8229600" y="-1"/>
            <a:ext cx="39624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FCPA Enforcement Pause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74A23F1-6DF6-2335-7DCD-C2CB20F7DDC6}"/>
              </a:ext>
            </a:extLst>
          </p:cNvPr>
          <p:cNvSpPr>
            <a:spLocks noGrp="1"/>
          </p:cNvSpPr>
          <p:nvPr>
            <p:ph type="sldNum" sz="quarter" idx="12"/>
          </p:nvPr>
        </p:nvSpPr>
        <p:spPr/>
        <p:txBody>
          <a:bodyPr/>
          <a:lstStyle/>
          <a:p>
            <a:pPr>
              <a:defRPr/>
            </a:pPr>
            <a:fld id="{B32496E5-8FFA-4061-92C3-71B1BA3DDA51}" type="slidenum">
              <a:rPr lang="en-US" altLang="en-US" smtClean="0"/>
              <a:pPr>
                <a:defRPr/>
              </a:pPr>
              <a:t>128</a:t>
            </a:fld>
            <a:endParaRPr lang="en-US" altLang="en-US"/>
          </a:p>
        </p:txBody>
      </p:sp>
      <p:sp>
        <p:nvSpPr>
          <p:cNvPr id="6" name="Text Box 5">
            <a:extLst>
              <a:ext uri="{FF2B5EF4-FFF2-40B4-BE49-F238E27FC236}">
                <a16:creationId xmlns:a16="http://schemas.microsoft.com/office/drawing/2014/main" id="{A0082844-41E4-D466-EC47-863288FD44AD}"/>
              </a:ext>
            </a:extLst>
          </p:cNvPr>
          <p:cNvSpPr txBox="1">
            <a:spLocks noChangeArrowheads="1"/>
          </p:cNvSpPr>
          <p:nvPr/>
        </p:nvSpPr>
        <p:spPr bwMode="auto">
          <a:xfrm>
            <a:off x="8648131" y="6488668"/>
            <a:ext cx="35438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(10 Feb 2025)</a:t>
            </a:r>
          </a:p>
        </p:txBody>
      </p:sp>
      <p:sp>
        <p:nvSpPr>
          <p:cNvPr id="7" name="Rectangle 6">
            <a:extLst>
              <a:ext uri="{FF2B5EF4-FFF2-40B4-BE49-F238E27FC236}">
                <a16:creationId xmlns:a16="http://schemas.microsoft.com/office/drawing/2014/main" id="{A405D024-2899-1641-825D-20A84BFBCAD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9D4CD558-E4B6-B963-AA26-1518DE440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47" y="181500"/>
            <a:ext cx="5969503" cy="6491834"/>
          </a:xfrm>
          <a:prstGeom prst="rect">
            <a:avLst/>
          </a:prstGeom>
          <a:ln w="6350">
            <a:solidFill>
              <a:schemeClr val="tx1"/>
            </a:solidFill>
          </a:ln>
        </p:spPr>
      </p:pic>
      <p:pic>
        <p:nvPicPr>
          <p:cNvPr id="9" name="Picture 8">
            <a:extLst>
              <a:ext uri="{FF2B5EF4-FFF2-40B4-BE49-F238E27FC236}">
                <a16:creationId xmlns:a16="http://schemas.microsoft.com/office/drawing/2014/main" id="{5A0A3BAF-F778-9901-6328-B5E162702741}"/>
              </a:ext>
            </a:extLst>
          </p:cNvPr>
          <p:cNvPicPr>
            <a:picLocks noChangeAspect="1"/>
          </p:cNvPicPr>
          <p:nvPr/>
        </p:nvPicPr>
        <p:blipFill>
          <a:blip r:embed="rId3">
            <a:extLst>
              <a:ext uri="{28A0092B-C50C-407E-A947-70E740481C1C}">
                <a14:useLocalDpi xmlns:a14="http://schemas.microsoft.com/office/drawing/2010/main" val="0"/>
              </a:ext>
            </a:extLst>
          </a:blip>
          <a:srcRect l="17631" t="46667" r="19243" b="10774"/>
          <a:stretch>
            <a:fillRect/>
          </a:stretch>
        </p:blipFill>
        <p:spPr>
          <a:xfrm>
            <a:off x="2959389" y="1120259"/>
            <a:ext cx="7158247" cy="5248275"/>
          </a:xfrm>
          <a:prstGeom prst="rect">
            <a:avLst/>
          </a:prstGeom>
          <a:ln w="6350">
            <a:solidFill>
              <a:schemeClr val="tx1"/>
            </a:solidFill>
          </a:ln>
        </p:spPr>
      </p:pic>
    </p:spTree>
    <p:extLst>
      <p:ext uri="{BB962C8B-B14F-4D97-AF65-F5344CB8AC3E}">
        <p14:creationId xmlns:p14="http://schemas.microsoft.com/office/powerpoint/2010/main" val="386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F850F-11F7-BF4F-FAF9-99FFA7EBF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C2D21-8F7E-BA44-F4AA-B0FC8FCE69FB}"/>
              </a:ext>
            </a:extLst>
          </p:cNvPr>
          <p:cNvSpPr>
            <a:spLocks noGrp="1"/>
          </p:cNvSpPr>
          <p:nvPr>
            <p:ph type="title"/>
          </p:nvPr>
        </p:nvSpPr>
        <p:spPr>
          <a:xfrm>
            <a:off x="9175845" y="-1"/>
            <a:ext cx="301615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DOJ Guidance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2313478-D603-2706-FC7A-F6BD83C97A2D}"/>
              </a:ext>
            </a:extLst>
          </p:cNvPr>
          <p:cNvSpPr>
            <a:spLocks noGrp="1"/>
          </p:cNvSpPr>
          <p:nvPr>
            <p:ph type="sldNum" sz="quarter" idx="12"/>
          </p:nvPr>
        </p:nvSpPr>
        <p:spPr/>
        <p:txBody>
          <a:bodyPr/>
          <a:lstStyle/>
          <a:p>
            <a:pPr>
              <a:defRPr/>
            </a:pPr>
            <a:fld id="{B32496E5-8FFA-4061-92C3-71B1BA3DDA51}" type="slidenum">
              <a:rPr lang="en-US" altLang="en-US" smtClean="0"/>
              <a:pPr>
                <a:defRPr/>
              </a:pPr>
              <a:t>129</a:t>
            </a:fld>
            <a:endParaRPr lang="en-US" altLang="en-US"/>
          </a:p>
        </p:txBody>
      </p:sp>
      <p:sp>
        <p:nvSpPr>
          <p:cNvPr id="6" name="Text Box 5">
            <a:extLst>
              <a:ext uri="{FF2B5EF4-FFF2-40B4-BE49-F238E27FC236}">
                <a16:creationId xmlns:a16="http://schemas.microsoft.com/office/drawing/2014/main" id="{BE2EB5D5-CF4F-B9DF-16E3-1A51CC623FDD}"/>
              </a:ext>
            </a:extLst>
          </p:cNvPr>
          <p:cNvSpPr txBox="1">
            <a:spLocks noChangeArrowheads="1"/>
          </p:cNvSpPr>
          <p:nvPr/>
        </p:nvSpPr>
        <p:spPr bwMode="auto">
          <a:xfrm>
            <a:off x="8657231" y="6488668"/>
            <a:ext cx="3534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FCPA Memo (9 June 2025)</a:t>
            </a:r>
          </a:p>
        </p:txBody>
      </p:sp>
      <p:sp>
        <p:nvSpPr>
          <p:cNvPr id="7" name="Rectangle 6">
            <a:extLst>
              <a:ext uri="{FF2B5EF4-FFF2-40B4-BE49-F238E27FC236}">
                <a16:creationId xmlns:a16="http://schemas.microsoft.com/office/drawing/2014/main" id="{9770A8DB-4881-25C3-FCBD-E40795D092D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DCC6EF7-55D8-86DE-6B2C-BF7B5348EDE4}"/>
              </a:ext>
            </a:extLst>
          </p:cNvPr>
          <p:cNvPicPr>
            <a:picLocks noChangeAspect="1"/>
          </p:cNvPicPr>
          <p:nvPr/>
        </p:nvPicPr>
        <p:blipFill>
          <a:blip r:embed="rId2"/>
          <a:stretch>
            <a:fillRect/>
          </a:stretch>
        </p:blipFill>
        <p:spPr>
          <a:xfrm>
            <a:off x="167611" y="184665"/>
            <a:ext cx="4929004" cy="6516173"/>
          </a:xfrm>
          <a:prstGeom prst="rect">
            <a:avLst/>
          </a:prstGeom>
          <a:ln w="6350">
            <a:solidFill>
              <a:schemeClr val="tx1"/>
            </a:solidFill>
          </a:ln>
        </p:spPr>
      </p:pic>
      <p:pic>
        <p:nvPicPr>
          <p:cNvPr id="8" name="Picture 7">
            <a:extLst>
              <a:ext uri="{FF2B5EF4-FFF2-40B4-BE49-F238E27FC236}">
                <a16:creationId xmlns:a16="http://schemas.microsoft.com/office/drawing/2014/main" id="{D6DEDF35-8095-90EA-9641-AE980F8155BC}"/>
              </a:ext>
            </a:extLst>
          </p:cNvPr>
          <p:cNvPicPr>
            <a:picLocks noChangeAspect="1"/>
          </p:cNvPicPr>
          <p:nvPr/>
        </p:nvPicPr>
        <p:blipFill>
          <a:blip r:embed="rId2"/>
          <a:srcRect l="7614" t="66307" r="5426" b="16590"/>
          <a:stretch>
            <a:fillRect/>
          </a:stretch>
        </p:blipFill>
        <p:spPr>
          <a:xfrm>
            <a:off x="2156798" y="3342738"/>
            <a:ext cx="9618656" cy="2500850"/>
          </a:xfrm>
          <a:prstGeom prst="rect">
            <a:avLst/>
          </a:prstGeom>
          <a:ln w="6350">
            <a:solidFill>
              <a:schemeClr val="tx1"/>
            </a:solidFill>
          </a:ln>
        </p:spPr>
      </p:pic>
    </p:spTree>
    <p:extLst>
      <p:ext uri="{BB962C8B-B14F-4D97-AF65-F5344CB8AC3E}">
        <p14:creationId xmlns:p14="http://schemas.microsoft.com/office/powerpoint/2010/main" val="110515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127" y="-1"/>
            <a:ext cx="1821874" cy="33289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Bill Passes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720051" y="6488668"/>
            <a:ext cx="34719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(15 June 1930)</a:t>
            </a:r>
          </a:p>
        </p:txBody>
      </p:sp>
      <p:pic>
        <p:nvPicPr>
          <p:cNvPr id="7" name="Picture 6">
            <a:extLst>
              <a:ext uri="{FF2B5EF4-FFF2-40B4-BE49-F238E27FC236}">
                <a16:creationId xmlns:a16="http://schemas.microsoft.com/office/drawing/2014/main" id="{7A5E6752-0133-A512-1CAE-0ABE641F575B}"/>
              </a:ext>
            </a:extLst>
          </p:cNvPr>
          <p:cNvPicPr>
            <a:picLocks noChangeAspect="1"/>
          </p:cNvPicPr>
          <p:nvPr/>
        </p:nvPicPr>
        <p:blipFill>
          <a:blip r:embed="rId3"/>
          <a:stretch>
            <a:fillRect/>
          </a:stretch>
        </p:blipFill>
        <p:spPr>
          <a:xfrm>
            <a:off x="1426534" y="446317"/>
            <a:ext cx="8586146" cy="5965365"/>
          </a:xfrm>
          <a:prstGeom prst="rect">
            <a:avLst/>
          </a:prstGeom>
          <a:ln w="6350">
            <a:solidFill>
              <a:schemeClr val="bg2"/>
            </a:solidFill>
          </a:ln>
        </p:spPr>
      </p:pic>
    </p:spTree>
    <p:extLst>
      <p:ext uri="{BB962C8B-B14F-4D97-AF65-F5344CB8AC3E}">
        <p14:creationId xmlns:p14="http://schemas.microsoft.com/office/powerpoint/2010/main" val="419114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6664" y="-2"/>
            <a:ext cx="506533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Tariff Act of 1930 (Smoot-Hawley)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71-361 (17 June 1930)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3393" y="219074"/>
            <a:ext cx="4115946" cy="6421212"/>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507612" y="1736581"/>
            <a:ext cx="8884144" cy="4049855"/>
          </a:xfrm>
          <a:prstGeom prst="rect">
            <a:avLst/>
          </a:prstGeom>
          <a:ln w="6350">
            <a:solidFill>
              <a:schemeClr val="tx1"/>
            </a:solidFill>
          </a:ln>
        </p:spPr>
      </p:pic>
    </p:spTree>
    <p:extLst>
      <p:ext uri="{BB962C8B-B14F-4D97-AF65-F5344CB8AC3E}">
        <p14:creationId xmlns:p14="http://schemas.microsoft.com/office/powerpoint/2010/main" val="30000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57" y="-2"/>
            <a:ext cx="9289144" cy="35098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“Among the Most Catastrophic Acts in Congressional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734674" y="6488668"/>
            <a:ext cx="14573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S. Senate: The Senate Passes the Smoot-Hawley Tariff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90" y="503384"/>
            <a:ext cx="5628718" cy="6197454"/>
          </a:xfrm>
          <a:prstGeom prst="rect">
            <a:avLst/>
          </a:prstGeom>
          <a:ln w="6350">
            <a:solidFill>
              <a:schemeClr val="tx1"/>
            </a:solidFill>
          </a:ln>
        </p:spPr>
      </p:pic>
      <p:pic>
        <p:nvPicPr>
          <p:cNvPr id="8" name="Picture 7" descr="U.S. Senate: The Senate Passes the Smoot-Hawley Tariff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1506" t="25879" r="9070" b="54265"/>
          <a:stretch/>
        </p:blipFill>
        <p:spPr>
          <a:xfrm>
            <a:off x="1807028" y="2003367"/>
            <a:ext cx="9822846" cy="3613888"/>
          </a:xfrm>
          <a:prstGeom prst="rect">
            <a:avLst/>
          </a:prstGeom>
          <a:ln w="6350">
            <a:solidFill>
              <a:schemeClr val="tx1"/>
            </a:solidFill>
          </a:ln>
        </p:spPr>
      </p:pic>
    </p:spTree>
    <p:extLst>
      <p:ext uri="{BB962C8B-B14F-4D97-AF65-F5344CB8AC3E}">
        <p14:creationId xmlns:p14="http://schemas.microsoft.com/office/powerpoint/2010/main" val="13101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16</a:t>
            </a:fld>
            <a:endParaRPr lang="en-US" altLang="en-US"/>
          </a:p>
        </p:txBody>
      </p:sp>
      <p:pic>
        <p:nvPicPr>
          <p:cNvPr id="4" name="Picture 3"/>
          <p:cNvPicPr>
            <a:picLocks noChangeAspect="1"/>
          </p:cNvPicPr>
          <p:nvPr/>
        </p:nvPicPr>
        <p:blipFill>
          <a:blip r:embed="rId3"/>
          <a:stretch>
            <a:fillRect/>
          </a:stretch>
        </p:blipFill>
        <p:spPr>
          <a:xfrm>
            <a:off x="326572" y="231153"/>
            <a:ext cx="4781978" cy="6394618"/>
          </a:xfrm>
          <a:prstGeom prst="rect">
            <a:avLst/>
          </a:prstGeom>
          <a:ln w="6350">
            <a:solidFill>
              <a:schemeClr val="tx1"/>
            </a:solidFill>
          </a:ln>
        </p:spPr>
      </p:pic>
      <p:sp>
        <p:nvSpPr>
          <p:cNvPr id="5" name="Text Box 5"/>
          <p:cNvSpPr txBox="1">
            <a:spLocks noChangeArrowheads="1"/>
          </p:cNvSpPr>
          <p:nvPr/>
        </p:nvSpPr>
        <p:spPr bwMode="auto">
          <a:xfrm>
            <a:off x="9014254" y="6488668"/>
            <a:ext cx="31777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87-794 (11 Oct 1962)</a:t>
            </a:r>
          </a:p>
        </p:txBody>
      </p:sp>
      <p:sp>
        <p:nvSpPr>
          <p:cNvPr id="6" name="Rectangle 7"/>
          <p:cNvSpPr>
            <a:spLocks noChangeArrowheads="1"/>
          </p:cNvSpPr>
          <p:nvPr/>
        </p:nvSpPr>
        <p:spPr bwMode="auto">
          <a:xfrm>
            <a:off x="12018963" y="6705600"/>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4"/>
          <a:stretch>
            <a:fillRect/>
          </a:stretch>
        </p:blipFill>
        <p:spPr>
          <a:xfrm>
            <a:off x="2082186" y="1998018"/>
            <a:ext cx="9223989" cy="4000688"/>
          </a:xfrm>
          <a:prstGeom prst="rect">
            <a:avLst/>
          </a:prstGeom>
          <a:ln w="6350">
            <a:solidFill>
              <a:schemeClr val="tx1"/>
            </a:solidFill>
          </a:ln>
        </p:spPr>
      </p:pic>
      <p:sp>
        <p:nvSpPr>
          <p:cNvPr id="10" name="Text Box 5">
            <a:extLst>
              <a:ext uri="{FF2B5EF4-FFF2-40B4-BE49-F238E27FC236}">
                <a16:creationId xmlns:a16="http://schemas.microsoft.com/office/drawing/2014/main" id="{7238689D-A682-604B-864A-423C79C998DF}"/>
              </a:ext>
            </a:extLst>
          </p:cNvPr>
          <p:cNvSpPr txBox="1">
            <a:spLocks noGrp="1" noChangeArrowheads="1"/>
          </p:cNvSpPr>
          <p:nvPr>
            <p:ph type="title"/>
          </p:nvPr>
        </p:nvSpPr>
        <p:spPr bwMode="auto">
          <a:xfrm>
            <a:off x="7852032" y="0"/>
            <a:ext cx="433996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Trade Expansion Act of 1962</a:t>
            </a:r>
          </a:p>
        </p:txBody>
      </p:sp>
    </p:spTree>
    <p:extLst>
      <p:ext uri="{BB962C8B-B14F-4D97-AF65-F5344CB8AC3E}">
        <p14:creationId xmlns:p14="http://schemas.microsoft.com/office/powerpoint/2010/main" val="27072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17</a:t>
            </a:fld>
            <a:endParaRPr lang="en-US" altLang="en-US"/>
          </a:p>
        </p:txBody>
      </p:sp>
      <p:pic>
        <p:nvPicPr>
          <p:cNvPr id="4" name="Picture 3"/>
          <p:cNvPicPr>
            <a:picLocks noChangeAspect="1"/>
          </p:cNvPicPr>
          <p:nvPr/>
        </p:nvPicPr>
        <p:blipFill>
          <a:blip r:embed="rId3"/>
          <a:stretch>
            <a:fillRect/>
          </a:stretch>
        </p:blipFill>
        <p:spPr>
          <a:xfrm>
            <a:off x="312057" y="289503"/>
            <a:ext cx="4993300" cy="6292725"/>
          </a:xfrm>
          <a:prstGeom prst="rect">
            <a:avLst/>
          </a:prstGeom>
          <a:ln w="6350">
            <a:solidFill>
              <a:schemeClr val="tx1"/>
            </a:solidFill>
          </a:ln>
        </p:spPr>
      </p:pic>
      <p:sp>
        <p:nvSpPr>
          <p:cNvPr id="5" name="Text Box 5"/>
          <p:cNvSpPr txBox="1">
            <a:spLocks noChangeArrowheads="1"/>
          </p:cNvSpPr>
          <p:nvPr/>
        </p:nvSpPr>
        <p:spPr bwMode="auto">
          <a:xfrm>
            <a:off x="8964827" y="6488668"/>
            <a:ext cx="32271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87-794 (11 Oct 1962)</a:t>
            </a:r>
          </a:p>
        </p:txBody>
      </p:sp>
      <p:sp>
        <p:nvSpPr>
          <p:cNvPr id="6" name="Rectangle 7"/>
          <p:cNvSpPr>
            <a:spLocks noChangeArrowheads="1"/>
          </p:cNvSpPr>
          <p:nvPr/>
        </p:nvSpPr>
        <p:spPr bwMode="auto">
          <a:xfrm>
            <a:off x="12018964" y="6700838"/>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4"/>
          <a:stretch>
            <a:fillRect/>
          </a:stretch>
        </p:blipFill>
        <p:spPr>
          <a:xfrm>
            <a:off x="921420" y="1860833"/>
            <a:ext cx="10888447" cy="3609534"/>
          </a:xfrm>
          <a:prstGeom prst="rect">
            <a:avLst/>
          </a:prstGeom>
          <a:ln w="6350">
            <a:solidFill>
              <a:schemeClr val="tx1"/>
            </a:solidFill>
          </a:ln>
        </p:spPr>
      </p:pic>
      <p:sp>
        <p:nvSpPr>
          <p:cNvPr id="10" name="Text Box 5">
            <a:extLst>
              <a:ext uri="{FF2B5EF4-FFF2-40B4-BE49-F238E27FC236}">
                <a16:creationId xmlns:a16="http://schemas.microsoft.com/office/drawing/2014/main" id="{D1A72DFB-5598-7B40-B921-9FDA01863BE6}"/>
              </a:ext>
            </a:extLst>
          </p:cNvPr>
          <p:cNvSpPr txBox="1">
            <a:spLocks noGrp="1" noChangeArrowheads="1"/>
          </p:cNvSpPr>
          <p:nvPr>
            <p:ph type="title"/>
          </p:nvPr>
        </p:nvSpPr>
        <p:spPr bwMode="auto">
          <a:xfrm>
            <a:off x="10611196" y="0"/>
            <a:ext cx="158080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Purposes</a:t>
            </a:r>
          </a:p>
        </p:txBody>
      </p:sp>
    </p:spTree>
    <p:extLst>
      <p:ext uri="{BB962C8B-B14F-4D97-AF65-F5344CB8AC3E}">
        <p14:creationId xmlns:p14="http://schemas.microsoft.com/office/powerpoint/2010/main" val="26101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18</a:t>
            </a:fld>
            <a:endParaRPr lang="en-US" altLang="en-US"/>
          </a:p>
        </p:txBody>
      </p:sp>
      <p:pic>
        <p:nvPicPr>
          <p:cNvPr id="4" name="Picture 3"/>
          <p:cNvPicPr>
            <a:picLocks noChangeAspect="1"/>
          </p:cNvPicPr>
          <p:nvPr/>
        </p:nvPicPr>
        <p:blipFill>
          <a:blip r:embed="rId3"/>
          <a:stretch>
            <a:fillRect/>
          </a:stretch>
        </p:blipFill>
        <p:spPr>
          <a:xfrm>
            <a:off x="312056" y="310846"/>
            <a:ext cx="4308939" cy="6356571"/>
          </a:xfrm>
          <a:prstGeom prst="rect">
            <a:avLst/>
          </a:prstGeom>
          <a:ln w="6350">
            <a:solidFill>
              <a:schemeClr val="tx1"/>
            </a:solidFill>
          </a:ln>
        </p:spPr>
      </p:pic>
      <p:sp>
        <p:nvSpPr>
          <p:cNvPr id="5" name="Text Box 5"/>
          <p:cNvSpPr txBox="1">
            <a:spLocks noChangeArrowheads="1"/>
          </p:cNvSpPr>
          <p:nvPr/>
        </p:nvSpPr>
        <p:spPr bwMode="auto">
          <a:xfrm>
            <a:off x="9038968" y="6488668"/>
            <a:ext cx="31530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87-794 (11 Oct 1962)</a:t>
            </a:r>
          </a:p>
        </p:txBody>
      </p:sp>
      <p:sp>
        <p:nvSpPr>
          <p:cNvPr id="6" name="Rectangle 7"/>
          <p:cNvSpPr>
            <a:spLocks noChangeArrowheads="1"/>
          </p:cNvSpPr>
          <p:nvPr/>
        </p:nvSpPr>
        <p:spPr bwMode="auto">
          <a:xfrm>
            <a:off x="12018964" y="6667417"/>
            <a:ext cx="173036" cy="165375"/>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4"/>
          <a:stretch>
            <a:fillRect/>
          </a:stretch>
        </p:blipFill>
        <p:spPr>
          <a:xfrm>
            <a:off x="2466525" y="896080"/>
            <a:ext cx="7889918" cy="5352320"/>
          </a:xfrm>
          <a:prstGeom prst="rect">
            <a:avLst/>
          </a:prstGeom>
          <a:ln w="6350">
            <a:solidFill>
              <a:schemeClr val="tx1"/>
            </a:solidFill>
          </a:ln>
        </p:spPr>
      </p:pic>
      <p:sp>
        <p:nvSpPr>
          <p:cNvPr id="10" name="Text Box 5">
            <a:extLst>
              <a:ext uri="{FF2B5EF4-FFF2-40B4-BE49-F238E27FC236}">
                <a16:creationId xmlns:a16="http://schemas.microsoft.com/office/drawing/2014/main" id="{1255E394-2166-4D4E-B0A6-42F33998ABD0}"/>
              </a:ext>
            </a:extLst>
          </p:cNvPr>
          <p:cNvSpPr txBox="1">
            <a:spLocks noGrp="1" noChangeArrowheads="1"/>
          </p:cNvSpPr>
          <p:nvPr>
            <p:ph type="title"/>
          </p:nvPr>
        </p:nvSpPr>
        <p:spPr bwMode="auto">
          <a:xfrm>
            <a:off x="7739149" y="2596"/>
            <a:ext cx="445285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Presidential Powers re Tariffs</a:t>
            </a:r>
          </a:p>
        </p:txBody>
      </p:sp>
    </p:spTree>
    <p:extLst>
      <p:ext uri="{BB962C8B-B14F-4D97-AF65-F5344CB8AC3E}">
        <p14:creationId xmlns:p14="http://schemas.microsoft.com/office/powerpoint/2010/main" val="85093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19</a:t>
            </a:fld>
            <a:endParaRPr lang="en-US" altLang="en-US"/>
          </a:p>
        </p:txBody>
      </p:sp>
      <p:pic>
        <p:nvPicPr>
          <p:cNvPr id="4" name="Picture 3"/>
          <p:cNvPicPr>
            <a:picLocks noChangeAspect="1"/>
          </p:cNvPicPr>
          <p:nvPr/>
        </p:nvPicPr>
        <p:blipFill>
          <a:blip r:embed="rId3"/>
          <a:stretch>
            <a:fillRect/>
          </a:stretch>
        </p:blipFill>
        <p:spPr>
          <a:xfrm>
            <a:off x="304800" y="280829"/>
            <a:ext cx="5352502" cy="6330428"/>
          </a:xfrm>
          <a:prstGeom prst="rect">
            <a:avLst/>
          </a:prstGeom>
          <a:ln w="6350">
            <a:solidFill>
              <a:schemeClr val="tx1"/>
            </a:solidFill>
          </a:ln>
        </p:spPr>
      </p:pic>
      <p:sp>
        <p:nvSpPr>
          <p:cNvPr id="5" name="Text Box 5"/>
          <p:cNvSpPr txBox="1">
            <a:spLocks noChangeArrowheads="1"/>
          </p:cNvSpPr>
          <p:nvPr/>
        </p:nvSpPr>
        <p:spPr bwMode="auto">
          <a:xfrm>
            <a:off x="8927757" y="6488668"/>
            <a:ext cx="32642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87-794 (11 Oct 1962)</a:t>
            </a:r>
          </a:p>
        </p:txBody>
      </p:sp>
      <p:sp>
        <p:nvSpPr>
          <p:cNvPr id="6" name="Rectangle 7"/>
          <p:cNvSpPr>
            <a:spLocks noChangeArrowheads="1"/>
          </p:cNvSpPr>
          <p:nvPr/>
        </p:nvSpPr>
        <p:spPr bwMode="auto">
          <a:xfrm>
            <a:off x="12018964" y="6700838"/>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4"/>
          <a:stretch>
            <a:fillRect/>
          </a:stretch>
        </p:blipFill>
        <p:spPr>
          <a:xfrm>
            <a:off x="1292133" y="3034661"/>
            <a:ext cx="10595067" cy="2474603"/>
          </a:xfrm>
          <a:prstGeom prst="rect">
            <a:avLst/>
          </a:prstGeom>
          <a:ln w="6350">
            <a:solidFill>
              <a:schemeClr val="tx1"/>
            </a:solidFill>
          </a:ln>
        </p:spPr>
      </p:pic>
      <p:sp>
        <p:nvSpPr>
          <p:cNvPr id="10" name="Text Box 5">
            <a:extLst>
              <a:ext uri="{FF2B5EF4-FFF2-40B4-BE49-F238E27FC236}">
                <a16:creationId xmlns:a16="http://schemas.microsoft.com/office/drawing/2014/main" id="{61C1213E-9399-0B41-B887-F29D07C9F2C7}"/>
              </a:ext>
            </a:extLst>
          </p:cNvPr>
          <p:cNvSpPr txBox="1">
            <a:spLocks noGrp="1" noChangeArrowheads="1"/>
          </p:cNvSpPr>
          <p:nvPr>
            <p:ph type="title"/>
          </p:nvPr>
        </p:nvSpPr>
        <p:spPr bwMode="auto">
          <a:xfrm>
            <a:off x="9421341" y="0"/>
            <a:ext cx="277065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National Security</a:t>
            </a:r>
          </a:p>
        </p:txBody>
      </p:sp>
    </p:spTree>
    <p:extLst>
      <p:ext uri="{BB962C8B-B14F-4D97-AF65-F5344CB8AC3E}">
        <p14:creationId xmlns:p14="http://schemas.microsoft.com/office/powerpoint/2010/main" val="414423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2</a:t>
            </a:fld>
            <a:endParaRPr lang="en-US" altLang="en-US" sz="1400">
              <a:solidFill>
                <a:srgbClr val="000066"/>
              </a:solidFill>
            </a:endParaRPr>
          </a:p>
        </p:txBody>
      </p:sp>
      <p:sp>
        <p:nvSpPr>
          <p:cNvPr id="60420" name="Rectangle 4"/>
          <p:cNvSpPr>
            <a:spLocks noChangeArrowheads="1"/>
          </p:cNvSpPr>
          <p:nvPr/>
        </p:nvSpPr>
        <p:spPr bwMode="auto">
          <a:xfrm>
            <a:off x="2510445" y="2702174"/>
            <a:ext cx="7286018" cy="769441"/>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 Quick History of Tariff Acts</a:t>
            </a:r>
          </a:p>
        </p:txBody>
      </p:sp>
      <p:sp>
        <p:nvSpPr>
          <p:cNvPr id="6" name="Title 1">
            <a:extLst>
              <a:ext uri="{FF2B5EF4-FFF2-40B4-BE49-F238E27FC236}">
                <a16:creationId xmlns:a16="http://schemas.microsoft.com/office/drawing/2014/main" id="{0926350B-3968-3E4A-91A7-CE6A18F24778}"/>
              </a:ext>
            </a:extLst>
          </p:cNvPr>
          <p:cNvSpPr txBox="1">
            <a:spLocks noGrp="1"/>
          </p:cNvSpPr>
          <p:nvPr>
            <p:ph type="title"/>
          </p:nvPr>
        </p:nvSpPr>
        <p:spPr bwMode="auto">
          <a:xfrm>
            <a:off x="11039302" y="0"/>
            <a:ext cx="1152698" cy="457201"/>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Tariffs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31332758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20</a:t>
            </a:fld>
            <a:endParaRPr lang="en-US" altLang="en-US"/>
          </a:p>
        </p:txBody>
      </p:sp>
      <p:pic>
        <p:nvPicPr>
          <p:cNvPr id="4" name="Picture 3"/>
          <p:cNvPicPr>
            <a:picLocks noChangeAspect="1"/>
          </p:cNvPicPr>
          <p:nvPr/>
        </p:nvPicPr>
        <p:blipFill>
          <a:blip r:embed="rId3"/>
          <a:stretch>
            <a:fillRect/>
          </a:stretch>
        </p:blipFill>
        <p:spPr>
          <a:xfrm>
            <a:off x="260423" y="231152"/>
            <a:ext cx="5015900" cy="6469685"/>
          </a:xfrm>
          <a:prstGeom prst="rect">
            <a:avLst/>
          </a:prstGeom>
          <a:ln w="6350">
            <a:solidFill>
              <a:schemeClr val="tx1"/>
            </a:solidFill>
          </a:ln>
        </p:spPr>
      </p:pic>
      <p:sp>
        <p:nvSpPr>
          <p:cNvPr id="5" name="Text Box 5"/>
          <p:cNvSpPr txBox="1">
            <a:spLocks noChangeArrowheads="1"/>
          </p:cNvSpPr>
          <p:nvPr/>
        </p:nvSpPr>
        <p:spPr bwMode="auto">
          <a:xfrm>
            <a:off x="8964827" y="6488668"/>
            <a:ext cx="32271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87-794 (11 Oct 1962)</a:t>
            </a:r>
          </a:p>
        </p:txBody>
      </p:sp>
      <p:sp>
        <p:nvSpPr>
          <p:cNvPr id="6" name="Rectangle 7"/>
          <p:cNvSpPr>
            <a:spLocks noChangeArrowheads="1"/>
          </p:cNvSpPr>
          <p:nvPr/>
        </p:nvSpPr>
        <p:spPr bwMode="auto">
          <a:xfrm>
            <a:off x="12018964" y="6700838"/>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4"/>
          <a:stretch>
            <a:fillRect/>
          </a:stretch>
        </p:blipFill>
        <p:spPr>
          <a:xfrm>
            <a:off x="1965265" y="974586"/>
            <a:ext cx="9167271" cy="5226691"/>
          </a:xfrm>
          <a:prstGeom prst="rect">
            <a:avLst/>
          </a:prstGeom>
          <a:ln w="6350">
            <a:solidFill>
              <a:schemeClr val="tx1"/>
            </a:solidFill>
          </a:ln>
        </p:spPr>
      </p:pic>
      <p:sp>
        <p:nvSpPr>
          <p:cNvPr id="10" name="Text Box 5">
            <a:extLst>
              <a:ext uri="{FF2B5EF4-FFF2-40B4-BE49-F238E27FC236}">
                <a16:creationId xmlns:a16="http://schemas.microsoft.com/office/drawing/2014/main" id="{BD9DFF40-F05F-4646-BBB5-8385D5D25700}"/>
              </a:ext>
            </a:extLst>
          </p:cNvPr>
          <p:cNvSpPr txBox="1">
            <a:spLocks noGrp="1" noChangeArrowheads="1"/>
          </p:cNvSpPr>
          <p:nvPr>
            <p:ph type="title"/>
          </p:nvPr>
        </p:nvSpPr>
        <p:spPr bwMode="auto">
          <a:xfrm>
            <a:off x="5767389" y="0"/>
            <a:ext cx="642461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Adjust Imports to Protect National Security</a:t>
            </a:r>
          </a:p>
        </p:txBody>
      </p:sp>
    </p:spTree>
    <p:extLst>
      <p:ext uri="{BB962C8B-B14F-4D97-AF65-F5344CB8AC3E}">
        <p14:creationId xmlns:p14="http://schemas.microsoft.com/office/powerpoint/2010/main" val="16665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21</a:t>
            </a:fld>
            <a:endParaRPr lang="en-US" altLang="en-US"/>
          </a:p>
        </p:txBody>
      </p:sp>
      <p:pic>
        <p:nvPicPr>
          <p:cNvPr id="4" name="Picture 3"/>
          <p:cNvPicPr>
            <a:picLocks noChangeAspect="1"/>
          </p:cNvPicPr>
          <p:nvPr/>
        </p:nvPicPr>
        <p:blipFill>
          <a:blip r:embed="rId3"/>
          <a:stretch>
            <a:fillRect/>
          </a:stretch>
        </p:blipFill>
        <p:spPr>
          <a:xfrm>
            <a:off x="355600" y="231152"/>
            <a:ext cx="4604388" cy="6442181"/>
          </a:xfrm>
          <a:prstGeom prst="rect">
            <a:avLst/>
          </a:prstGeom>
          <a:ln w="6350">
            <a:solidFill>
              <a:schemeClr val="tx1"/>
            </a:solidFill>
          </a:ln>
        </p:spPr>
      </p:pic>
      <p:sp>
        <p:nvSpPr>
          <p:cNvPr id="5" name="Text Box 5"/>
          <p:cNvSpPr txBox="1">
            <a:spLocks noChangeArrowheads="1"/>
          </p:cNvSpPr>
          <p:nvPr/>
        </p:nvSpPr>
        <p:spPr bwMode="auto">
          <a:xfrm>
            <a:off x="8940114" y="6488668"/>
            <a:ext cx="32518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87-794 (11 Oct 1962)</a:t>
            </a:r>
          </a:p>
        </p:txBody>
      </p:sp>
      <p:sp>
        <p:nvSpPr>
          <p:cNvPr id="6" name="Rectangle 7"/>
          <p:cNvSpPr>
            <a:spLocks noChangeArrowheads="1"/>
          </p:cNvSpPr>
          <p:nvPr/>
        </p:nvSpPr>
        <p:spPr bwMode="auto">
          <a:xfrm>
            <a:off x="12018963" y="6673334"/>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4"/>
          <a:stretch>
            <a:fillRect/>
          </a:stretch>
        </p:blipFill>
        <p:spPr>
          <a:xfrm>
            <a:off x="2722659" y="801063"/>
            <a:ext cx="8129793" cy="5589117"/>
          </a:xfrm>
          <a:prstGeom prst="rect">
            <a:avLst/>
          </a:prstGeom>
          <a:ln w="6350">
            <a:solidFill>
              <a:schemeClr val="tx1"/>
            </a:solidFill>
          </a:ln>
        </p:spPr>
      </p:pic>
      <p:sp>
        <p:nvSpPr>
          <p:cNvPr id="10" name="Text Box 5">
            <a:extLst>
              <a:ext uri="{FF2B5EF4-FFF2-40B4-BE49-F238E27FC236}">
                <a16:creationId xmlns:a16="http://schemas.microsoft.com/office/drawing/2014/main" id="{43E545A5-1ACE-D043-BF0E-7DE27BF7CE05}"/>
              </a:ext>
            </a:extLst>
          </p:cNvPr>
          <p:cNvSpPr txBox="1">
            <a:spLocks noGrp="1" noChangeArrowheads="1"/>
          </p:cNvSpPr>
          <p:nvPr>
            <p:ph type="title"/>
          </p:nvPr>
        </p:nvSpPr>
        <p:spPr bwMode="auto">
          <a:xfrm>
            <a:off x="7867350" y="0"/>
            <a:ext cx="432465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Domestic Production Needs</a:t>
            </a:r>
          </a:p>
        </p:txBody>
      </p:sp>
    </p:spTree>
    <p:extLst>
      <p:ext uri="{BB962C8B-B14F-4D97-AF65-F5344CB8AC3E}">
        <p14:creationId xmlns:p14="http://schemas.microsoft.com/office/powerpoint/2010/main" val="396983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22</a:t>
            </a:fld>
            <a:endParaRPr lang="en-US" altLang="en-US" sz="1400">
              <a:solidFill>
                <a:srgbClr val="000066"/>
              </a:solidFill>
            </a:endParaRPr>
          </a:p>
        </p:txBody>
      </p:sp>
      <p:sp>
        <p:nvSpPr>
          <p:cNvPr id="60420" name="Rectangle 4"/>
          <p:cNvSpPr>
            <a:spLocks noChangeArrowheads="1"/>
          </p:cNvSpPr>
          <p:nvPr/>
        </p:nvSpPr>
        <p:spPr bwMode="auto">
          <a:xfrm>
            <a:off x="3100388" y="2702174"/>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Steel Tariffs</a:t>
            </a:r>
          </a:p>
        </p:txBody>
      </p:sp>
      <p:sp>
        <p:nvSpPr>
          <p:cNvPr id="6" name="Title 1">
            <a:extLst>
              <a:ext uri="{FF2B5EF4-FFF2-40B4-BE49-F238E27FC236}">
                <a16:creationId xmlns:a16="http://schemas.microsoft.com/office/drawing/2014/main" id="{0926350B-3968-3E4A-91A7-CE6A18F24778}"/>
              </a:ext>
            </a:extLst>
          </p:cNvPr>
          <p:cNvSpPr txBox="1">
            <a:spLocks noGrp="1"/>
          </p:cNvSpPr>
          <p:nvPr>
            <p:ph type="title"/>
          </p:nvPr>
        </p:nvSpPr>
        <p:spPr bwMode="auto">
          <a:xfrm>
            <a:off x="10230374" y="0"/>
            <a:ext cx="1961626" cy="457201"/>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Steel Tariffs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8979769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F2B1714-71B4-3EB7-21DB-F42B857F0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57" y="180352"/>
            <a:ext cx="5961587" cy="6520486"/>
          </a:xfrm>
          <a:prstGeom prst="rect">
            <a:avLst/>
          </a:prstGeom>
          <a:ln w="6350">
            <a:solidFill>
              <a:schemeClr val="tx1"/>
            </a:solidFill>
          </a:ln>
        </p:spPr>
      </p:pic>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23</a:t>
            </a:fld>
            <a:endParaRPr lang="en-US" altLang="en-US"/>
          </a:p>
        </p:txBody>
      </p:sp>
      <p:sp>
        <p:nvSpPr>
          <p:cNvPr id="6" name="Text Box 5"/>
          <p:cNvSpPr txBox="1">
            <a:spLocks noChangeArrowheads="1"/>
          </p:cNvSpPr>
          <p:nvPr/>
        </p:nvSpPr>
        <p:spPr bwMode="auto">
          <a:xfrm>
            <a:off x="9380838" y="6488668"/>
            <a:ext cx="28111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a:t>
            </a:r>
          </a:p>
        </p:txBody>
      </p:sp>
      <p:sp>
        <p:nvSpPr>
          <p:cNvPr id="7" name="Rectangle 7"/>
          <p:cNvSpPr>
            <a:spLocks noChangeArrowheads="1"/>
          </p:cNvSpPr>
          <p:nvPr/>
        </p:nvSpPr>
        <p:spPr bwMode="auto">
          <a:xfrm>
            <a:off x="12018964" y="6700838"/>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Rectangle 8"/>
          <p:cNvSpPr/>
          <p:nvPr/>
        </p:nvSpPr>
        <p:spPr bwMode="auto">
          <a:xfrm>
            <a:off x="2414474" y="2104071"/>
            <a:ext cx="9377129" cy="400879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 Section 232 investigation is conducted under the authority of the Trade Expansion Act of 1962, as amended. </a:t>
            </a:r>
            <a:r>
              <a:rPr lang="en-US" sz="3200" b="1" dirty="0">
                <a:solidFill>
                  <a:schemeClr val="accent4">
                    <a:lumMod val="50000"/>
                    <a:lumOff val="50000"/>
                  </a:schemeClr>
                </a:solidFill>
              </a:rPr>
              <a:t>The purpose of the investigation is to determine the effect of imports on the national security</a:t>
            </a:r>
            <a:r>
              <a:rPr lang="en-US" sz="3200" dirty="0">
                <a:solidFill>
                  <a:schemeClr val="bg2"/>
                </a:solidFill>
              </a:rPr>
              <a:t>. Investigations may be initiated based on an application from an interested party, a request from the head of any department or agency, or may be self-initiated by the Secretary of Commerce.”</a:t>
            </a:r>
          </a:p>
        </p:txBody>
      </p:sp>
      <p:sp>
        <p:nvSpPr>
          <p:cNvPr id="10" name="Text Box 5">
            <a:extLst>
              <a:ext uri="{FF2B5EF4-FFF2-40B4-BE49-F238E27FC236}">
                <a16:creationId xmlns:a16="http://schemas.microsoft.com/office/drawing/2014/main" id="{24CFDFC2-E6D2-A847-B632-0954DCD4B8C9}"/>
              </a:ext>
            </a:extLst>
          </p:cNvPr>
          <p:cNvSpPr txBox="1">
            <a:spLocks noGrp="1" noChangeArrowheads="1"/>
          </p:cNvSpPr>
          <p:nvPr>
            <p:ph type="title"/>
          </p:nvPr>
        </p:nvSpPr>
        <p:spPr bwMode="auto">
          <a:xfrm>
            <a:off x="8852930" y="0"/>
            <a:ext cx="333907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Sec 232 Investigation</a:t>
            </a:r>
          </a:p>
        </p:txBody>
      </p:sp>
    </p:spTree>
    <p:extLst>
      <p:ext uri="{BB962C8B-B14F-4D97-AF65-F5344CB8AC3E}">
        <p14:creationId xmlns:p14="http://schemas.microsoft.com/office/powerpoint/2010/main" val="42709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D2785333-08AF-B382-74A3-20C00310F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84" y="231152"/>
            <a:ext cx="5919495" cy="6474447"/>
          </a:xfrm>
          <a:prstGeom prst="rect">
            <a:avLst/>
          </a:prstGeom>
          <a:ln w="6350">
            <a:solidFill>
              <a:schemeClr val="tx1"/>
            </a:solidFill>
          </a:ln>
        </p:spPr>
      </p:pic>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24</a:t>
            </a:fld>
            <a:endParaRPr lang="en-US" altLang="en-US"/>
          </a:p>
        </p:txBody>
      </p:sp>
      <p:sp>
        <p:nvSpPr>
          <p:cNvPr id="6" name="Text Box 5"/>
          <p:cNvSpPr txBox="1">
            <a:spLocks noChangeArrowheads="1"/>
          </p:cNvSpPr>
          <p:nvPr/>
        </p:nvSpPr>
        <p:spPr bwMode="auto">
          <a:xfrm>
            <a:off x="9442622" y="6488668"/>
            <a:ext cx="2749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a:t>
            </a:r>
          </a:p>
        </p:txBody>
      </p:sp>
      <p:sp>
        <p:nvSpPr>
          <p:cNvPr id="7" name="Rectangle 7"/>
          <p:cNvSpPr>
            <a:spLocks noChangeArrowheads="1"/>
          </p:cNvSpPr>
          <p:nvPr/>
        </p:nvSpPr>
        <p:spPr bwMode="auto">
          <a:xfrm>
            <a:off x="12018964" y="6705600"/>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Rectangle 8"/>
          <p:cNvSpPr/>
          <p:nvPr/>
        </p:nvSpPr>
        <p:spPr bwMode="auto">
          <a:xfrm>
            <a:off x="2276765" y="1736434"/>
            <a:ext cx="9329448" cy="4501232"/>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“The Secretary’s report to the President, prepared within 270 days of initiation, focuses on whether the importation of the article in question is in such quantities or under such circumstances as to threaten to impair the national security. </a:t>
            </a:r>
            <a:r>
              <a:rPr lang="en-US" sz="3200" b="1" dirty="0">
                <a:solidFill>
                  <a:schemeClr val="accent4">
                    <a:lumMod val="50000"/>
                    <a:lumOff val="50000"/>
                  </a:schemeClr>
                </a:solidFill>
              </a:rPr>
              <a:t>The President can concur or not with the Secretary’s recommendations, and take action to ‘adjust the imports of an article and its derivatives’ or other non-trade related actions as deemed necessary</a:t>
            </a:r>
            <a:r>
              <a:rPr lang="en-US" sz="3200" dirty="0">
                <a:solidFill>
                  <a:schemeClr val="bg2"/>
                </a:solidFill>
              </a:rPr>
              <a:t>.”</a:t>
            </a:r>
          </a:p>
        </p:txBody>
      </p:sp>
      <p:sp>
        <p:nvSpPr>
          <p:cNvPr id="10" name="Text Box 5">
            <a:extLst>
              <a:ext uri="{FF2B5EF4-FFF2-40B4-BE49-F238E27FC236}">
                <a16:creationId xmlns:a16="http://schemas.microsoft.com/office/drawing/2014/main" id="{D28A30A4-426E-4748-98E6-5E1783B358EE}"/>
              </a:ext>
            </a:extLst>
          </p:cNvPr>
          <p:cNvSpPr txBox="1">
            <a:spLocks noGrp="1" noChangeArrowheads="1"/>
          </p:cNvSpPr>
          <p:nvPr>
            <p:ph type="title"/>
          </p:nvPr>
        </p:nvSpPr>
        <p:spPr bwMode="auto">
          <a:xfrm>
            <a:off x="8776387" y="0"/>
            <a:ext cx="341321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Sec 232 Investigation</a:t>
            </a:r>
          </a:p>
        </p:txBody>
      </p:sp>
    </p:spTree>
    <p:extLst>
      <p:ext uri="{BB962C8B-B14F-4D97-AF65-F5344CB8AC3E}">
        <p14:creationId xmlns:p14="http://schemas.microsoft.com/office/powerpoint/2010/main" val="6197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25</a:t>
            </a:fld>
            <a:endParaRPr lang="en-US" altLang="en-US"/>
          </a:p>
        </p:txBody>
      </p:sp>
      <p:pic>
        <p:nvPicPr>
          <p:cNvPr id="4" name="Picture 3"/>
          <p:cNvPicPr>
            <a:picLocks noChangeAspect="1"/>
          </p:cNvPicPr>
          <p:nvPr/>
        </p:nvPicPr>
        <p:blipFill rotWithShape="1">
          <a:blip r:embed="rId3"/>
          <a:srcRect l="5685" t="14328" r="3734" b="2402"/>
          <a:stretch/>
        </p:blipFill>
        <p:spPr>
          <a:xfrm>
            <a:off x="3460141" y="511003"/>
            <a:ext cx="4602772" cy="5857531"/>
          </a:xfrm>
          <a:prstGeom prst="rect">
            <a:avLst/>
          </a:prstGeom>
          <a:ln w="6350">
            <a:solidFill>
              <a:schemeClr val="tx1"/>
            </a:solidFill>
          </a:ln>
        </p:spPr>
      </p:pic>
      <p:sp>
        <p:nvSpPr>
          <p:cNvPr id="5" name="Text Box 5"/>
          <p:cNvSpPr txBox="1">
            <a:spLocks noChangeArrowheads="1"/>
          </p:cNvSpPr>
          <p:nvPr/>
        </p:nvSpPr>
        <p:spPr bwMode="auto">
          <a:xfrm>
            <a:off x="8062913" y="6488668"/>
            <a:ext cx="4129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10" name="Text Box 5">
            <a:extLst>
              <a:ext uri="{FF2B5EF4-FFF2-40B4-BE49-F238E27FC236}">
                <a16:creationId xmlns:a16="http://schemas.microsoft.com/office/drawing/2014/main" id="{2806DC5B-E4C4-DB4A-866B-52CA2B8F37ED}"/>
              </a:ext>
            </a:extLst>
          </p:cNvPr>
          <p:cNvSpPr txBox="1">
            <a:spLocks noGrp="1" noChangeArrowheads="1"/>
          </p:cNvSpPr>
          <p:nvPr>
            <p:ph type="title"/>
          </p:nvPr>
        </p:nvSpPr>
        <p:spPr bwMode="auto">
          <a:xfrm>
            <a:off x="7913816" y="0"/>
            <a:ext cx="427818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Sec 232 Steel Investigation</a:t>
            </a:r>
          </a:p>
        </p:txBody>
      </p:sp>
    </p:spTree>
    <p:extLst>
      <p:ext uri="{BB962C8B-B14F-4D97-AF65-F5344CB8AC3E}">
        <p14:creationId xmlns:p14="http://schemas.microsoft.com/office/powerpoint/2010/main" val="2112285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26</a:t>
            </a:fld>
            <a:endParaRPr lang="en-US" altLang="en-US"/>
          </a:p>
        </p:txBody>
      </p:sp>
      <p:sp>
        <p:nvSpPr>
          <p:cNvPr id="5" name="Text Box 5"/>
          <p:cNvSpPr txBox="1">
            <a:spLocks noChangeArrowheads="1"/>
          </p:cNvSpPr>
          <p:nvPr/>
        </p:nvSpPr>
        <p:spPr bwMode="auto">
          <a:xfrm>
            <a:off x="8000315" y="6488667"/>
            <a:ext cx="41916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18964" y="6673333"/>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331586" y="231153"/>
            <a:ext cx="5295769" cy="6442180"/>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206433" y="1903970"/>
            <a:ext cx="10579167" cy="4040659"/>
          </a:xfrm>
          <a:prstGeom prst="rect">
            <a:avLst/>
          </a:prstGeom>
          <a:ln w="6350">
            <a:solidFill>
              <a:schemeClr val="tx1"/>
            </a:solidFill>
          </a:ln>
        </p:spPr>
      </p:pic>
      <p:sp>
        <p:nvSpPr>
          <p:cNvPr id="11" name="Text Box 5">
            <a:extLst>
              <a:ext uri="{FF2B5EF4-FFF2-40B4-BE49-F238E27FC236}">
                <a16:creationId xmlns:a16="http://schemas.microsoft.com/office/drawing/2014/main" id="{4F21E9B1-3C2D-C941-88E8-0396C524D24C}"/>
              </a:ext>
            </a:extLst>
          </p:cNvPr>
          <p:cNvSpPr txBox="1">
            <a:spLocks noGrp="1" noChangeArrowheads="1"/>
          </p:cNvSpPr>
          <p:nvPr>
            <p:ph type="title"/>
          </p:nvPr>
        </p:nvSpPr>
        <p:spPr bwMode="auto">
          <a:xfrm>
            <a:off x="8420100" y="0"/>
            <a:ext cx="37719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Rising Demand for Steel</a:t>
            </a:r>
          </a:p>
        </p:txBody>
      </p:sp>
    </p:spTree>
    <p:extLst>
      <p:ext uri="{BB962C8B-B14F-4D97-AF65-F5344CB8AC3E}">
        <p14:creationId xmlns:p14="http://schemas.microsoft.com/office/powerpoint/2010/main" val="31883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27</a:t>
            </a:fld>
            <a:endParaRPr lang="en-US" altLang="en-US"/>
          </a:p>
        </p:txBody>
      </p:sp>
      <p:sp>
        <p:nvSpPr>
          <p:cNvPr id="5" name="Text Box 5"/>
          <p:cNvSpPr txBox="1">
            <a:spLocks noChangeArrowheads="1"/>
          </p:cNvSpPr>
          <p:nvPr/>
        </p:nvSpPr>
        <p:spPr bwMode="auto">
          <a:xfrm>
            <a:off x="8025027" y="6488668"/>
            <a:ext cx="41669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18963" y="6673334"/>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398089" y="231153"/>
            <a:ext cx="4799274" cy="6442181"/>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1066164" y="2031528"/>
            <a:ext cx="11054560" cy="3966520"/>
          </a:xfrm>
          <a:prstGeom prst="rect">
            <a:avLst/>
          </a:prstGeom>
          <a:ln w="6350">
            <a:solidFill>
              <a:schemeClr val="tx1"/>
            </a:solidFill>
          </a:ln>
        </p:spPr>
      </p:pic>
      <p:sp>
        <p:nvSpPr>
          <p:cNvPr id="10" name="Text Box 5">
            <a:extLst>
              <a:ext uri="{FF2B5EF4-FFF2-40B4-BE49-F238E27FC236}">
                <a16:creationId xmlns:a16="http://schemas.microsoft.com/office/drawing/2014/main" id="{19D414F6-10D5-9847-AE70-A861D8655248}"/>
              </a:ext>
            </a:extLst>
          </p:cNvPr>
          <p:cNvSpPr txBox="1">
            <a:spLocks noGrp="1" noChangeArrowheads="1"/>
          </p:cNvSpPr>
          <p:nvPr>
            <p:ph type="title"/>
          </p:nvPr>
        </p:nvSpPr>
        <p:spPr bwMode="auto">
          <a:xfrm>
            <a:off x="7658101" y="0"/>
            <a:ext cx="45339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U.S. Steel Imports Increasing</a:t>
            </a:r>
          </a:p>
        </p:txBody>
      </p:sp>
    </p:spTree>
    <p:extLst>
      <p:ext uri="{BB962C8B-B14F-4D97-AF65-F5344CB8AC3E}">
        <p14:creationId xmlns:p14="http://schemas.microsoft.com/office/powerpoint/2010/main" val="9067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28</a:t>
            </a:fld>
            <a:endParaRPr lang="en-US" altLang="en-US"/>
          </a:p>
        </p:txBody>
      </p:sp>
      <p:sp>
        <p:nvSpPr>
          <p:cNvPr id="5" name="Text Box 5"/>
          <p:cNvSpPr txBox="1">
            <a:spLocks noChangeArrowheads="1"/>
          </p:cNvSpPr>
          <p:nvPr/>
        </p:nvSpPr>
        <p:spPr bwMode="auto">
          <a:xfrm>
            <a:off x="8108093" y="6488668"/>
            <a:ext cx="40839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18963" y="6683659"/>
            <a:ext cx="173037" cy="153200"/>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3"/>
          <a:stretch>
            <a:fillRect/>
          </a:stretch>
        </p:blipFill>
        <p:spPr>
          <a:xfrm>
            <a:off x="193092" y="596049"/>
            <a:ext cx="4285568" cy="606609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173047" y="1238232"/>
            <a:ext cx="10679228" cy="4781733"/>
          </a:xfrm>
          <a:prstGeom prst="rect">
            <a:avLst/>
          </a:prstGeom>
          <a:ln w="6350">
            <a:solidFill>
              <a:schemeClr val="tx1"/>
            </a:solidFill>
          </a:ln>
        </p:spPr>
      </p:pic>
      <p:sp>
        <p:nvSpPr>
          <p:cNvPr id="11" name="Text Box 5">
            <a:extLst>
              <a:ext uri="{FF2B5EF4-FFF2-40B4-BE49-F238E27FC236}">
                <a16:creationId xmlns:a16="http://schemas.microsoft.com/office/drawing/2014/main" id="{094EF4AB-9207-2141-B2B3-7D9151AB08BD}"/>
              </a:ext>
            </a:extLst>
          </p:cNvPr>
          <p:cNvSpPr txBox="1">
            <a:spLocks noGrp="1" noChangeArrowheads="1"/>
          </p:cNvSpPr>
          <p:nvPr>
            <p:ph type="title"/>
          </p:nvPr>
        </p:nvSpPr>
        <p:spPr bwMode="auto">
          <a:xfrm>
            <a:off x="2335876" y="21141"/>
            <a:ext cx="985612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Why?: Imports Have Lower Prices, So U.S. Steel Mills are Closing</a:t>
            </a:r>
          </a:p>
        </p:txBody>
      </p:sp>
    </p:spTree>
    <p:extLst>
      <p:ext uri="{BB962C8B-B14F-4D97-AF65-F5344CB8AC3E}">
        <p14:creationId xmlns:p14="http://schemas.microsoft.com/office/powerpoint/2010/main" val="20388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29</a:t>
            </a:fld>
            <a:endParaRPr lang="en-US" altLang="en-US"/>
          </a:p>
        </p:txBody>
      </p:sp>
      <p:sp>
        <p:nvSpPr>
          <p:cNvPr id="5" name="Text Box 5"/>
          <p:cNvSpPr txBox="1">
            <a:spLocks noChangeArrowheads="1"/>
          </p:cNvSpPr>
          <p:nvPr/>
        </p:nvSpPr>
        <p:spPr bwMode="auto">
          <a:xfrm>
            <a:off x="7972425" y="6488668"/>
            <a:ext cx="4219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22871"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3"/>
          <a:stretch>
            <a:fillRect/>
          </a:stretch>
        </p:blipFill>
        <p:spPr>
          <a:xfrm>
            <a:off x="215207" y="350142"/>
            <a:ext cx="4467199" cy="6323192"/>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2185743" y="609202"/>
            <a:ext cx="9183086" cy="5811046"/>
          </a:xfrm>
          <a:prstGeom prst="rect">
            <a:avLst/>
          </a:prstGeom>
          <a:ln w="6350">
            <a:solidFill>
              <a:schemeClr val="tx1"/>
            </a:solidFill>
          </a:ln>
        </p:spPr>
      </p:pic>
      <p:sp>
        <p:nvSpPr>
          <p:cNvPr id="10" name="Text Box 5">
            <a:extLst>
              <a:ext uri="{FF2B5EF4-FFF2-40B4-BE49-F238E27FC236}">
                <a16:creationId xmlns:a16="http://schemas.microsoft.com/office/drawing/2014/main" id="{3E9BA976-A5C1-A74F-B1D7-684476CBA0CD}"/>
              </a:ext>
            </a:extLst>
          </p:cNvPr>
          <p:cNvSpPr txBox="1">
            <a:spLocks noGrp="1" noChangeArrowheads="1"/>
          </p:cNvSpPr>
          <p:nvPr>
            <p:ph type="title"/>
          </p:nvPr>
        </p:nvSpPr>
        <p:spPr bwMode="auto">
          <a:xfrm>
            <a:off x="5133976" y="0"/>
            <a:ext cx="705802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Substantial Decrease in U.S. </a:t>
            </a:r>
            <a:r>
              <a:rPr lang="en-US" i="0" dirty="0">
                <a:solidFill>
                  <a:schemeClr val="accent4">
                    <a:lumMod val="75000"/>
                    <a:lumOff val="25000"/>
                  </a:schemeClr>
                </a:solidFill>
                <a:latin typeface="+mn-lt"/>
                <a:cs typeface="Times New Roman" panose="02020603050405020304" pitchFamily="18" charset="0"/>
              </a:rPr>
              <a:t>Steel Employment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5527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469" y="-2"/>
            <a:ext cx="404153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Harding Speech on Tariffs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976946" y="6488668"/>
            <a:ext cx="32150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(7 Dec 1921)</a:t>
            </a:r>
          </a:p>
        </p:txBody>
      </p:sp>
      <p:pic>
        <p:nvPicPr>
          <p:cNvPr id="5" name="Picture 4"/>
          <p:cNvPicPr>
            <a:picLocks noChangeAspect="1"/>
          </p:cNvPicPr>
          <p:nvPr/>
        </p:nvPicPr>
        <p:blipFill>
          <a:blip r:embed="rId3"/>
          <a:stretch>
            <a:fillRect/>
          </a:stretch>
        </p:blipFill>
        <p:spPr>
          <a:xfrm>
            <a:off x="1847850" y="545326"/>
            <a:ext cx="7832481" cy="5816027"/>
          </a:xfrm>
          <a:prstGeom prst="rect">
            <a:avLst/>
          </a:prstGeom>
          <a:ln w="6350">
            <a:solidFill>
              <a:schemeClr val="tx1"/>
            </a:solidFill>
          </a:ln>
        </p:spPr>
      </p:pic>
    </p:spTree>
    <p:extLst>
      <p:ext uri="{BB962C8B-B14F-4D97-AF65-F5344CB8AC3E}">
        <p14:creationId xmlns:p14="http://schemas.microsoft.com/office/powerpoint/2010/main" val="531337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30</a:t>
            </a:fld>
            <a:endParaRPr lang="en-US" altLang="en-US"/>
          </a:p>
        </p:txBody>
      </p:sp>
      <p:sp>
        <p:nvSpPr>
          <p:cNvPr id="5" name="Text Box 5"/>
          <p:cNvSpPr txBox="1">
            <a:spLocks noChangeArrowheads="1"/>
          </p:cNvSpPr>
          <p:nvPr/>
        </p:nvSpPr>
        <p:spPr bwMode="auto">
          <a:xfrm>
            <a:off x="8010525" y="6488668"/>
            <a:ext cx="4181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18963" y="6705600"/>
            <a:ext cx="173037" cy="157161"/>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3"/>
          <a:stretch>
            <a:fillRect/>
          </a:stretch>
        </p:blipFill>
        <p:spPr>
          <a:xfrm>
            <a:off x="314960" y="231153"/>
            <a:ext cx="4499669" cy="6369152"/>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169679" y="2156898"/>
            <a:ext cx="10806421" cy="3849130"/>
          </a:xfrm>
          <a:prstGeom prst="rect">
            <a:avLst/>
          </a:prstGeom>
          <a:ln w="6350">
            <a:solidFill>
              <a:schemeClr val="tx1"/>
            </a:solidFill>
          </a:ln>
        </p:spPr>
      </p:pic>
      <p:sp>
        <p:nvSpPr>
          <p:cNvPr id="10" name="Text Box 5">
            <a:extLst>
              <a:ext uri="{FF2B5EF4-FFF2-40B4-BE49-F238E27FC236}">
                <a16:creationId xmlns:a16="http://schemas.microsoft.com/office/drawing/2014/main" id="{F911987F-3BD8-6D4F-BD9A-FA6E91616499}"/>
              </a:ext>
            </a:extLst>
          </p:cNvPr>
          <p:cNvSpPr txBox="1">
            <a:spLocks noGrp="1" noChangeArrowheads="1"/>
          </p:cNvSpPr>
          <p:nvPr>
            <p:ph type="title"/>
          </p:nvPr>
        </p:nvSpPr>
        <p:spPr bwMode="auto">
          <a:xfrm>
            <a:off x="7105651" y="0"/>
            <a:ext cx="508635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Excess Chinese Steel Production</a:t>
            </a:r>
          </a:p>
        </p:txBody>
      </p:sp>
    </p:spTree>
    <p:extLst>
      <p:ext uri="{BB962C8B-B14F-4D97-AF65-F5344CB8AC3E}">
        <p14:creationId xmlns:p14="http://schemas.microsoft.com/office/powerpoint/2010/main" val="32995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31</a:t>
            </a:fld>
            <a:endParaRPr lang="en-US" altLang="en-US"/>
          </a:p>
        </p:txBody>
      </p:sp>
      <p:sp>
        <p:nvSpPr>
          <p:cNvPr id="5" name="Text Box 5"/>
          <p:cNvSpPr txBox="1">
            <a:spLocks noChangeArrowheads="1"/>
          </p:cNvSpPr>
          <p:nvPr/>
        </p:nvSpPr>
        <p:spPr bwMode="auto">
          <a:xfrm>
            <a:off x="8120450" y="6488667"/>
            <a:ext cx="40715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18964" y="6673333"/>
            <a:ext cx="173036"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4" name="Picture 3"/>
          <p:cNvPicPr>
            <a:picLocks noChangeAspect="1"/>
          </p:cNvPicPr>
          <p:nvPr/>
        </p:nvPicPr>
        <p:blipFill>
          <a:blip r:embed="rId3"/>
          <a:stretch>
            <a:fillRect/>
          </a:stretch>
        </p:blipFill>
        <p:spPr>
          <a:xfrm>
            <a:off x="326717" y="231153"/>
            <a:ext cx="4558086" cy="6344214"/>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577474" y="1176160"/>
            <a:ext cx="10182254" cy="5020029"/>
          </a:xfrm>
          <a:prstGeom prst="rect">
            <a:avLst/>
          </a:prstGeom>
          <a:ln w="6350">
            <a:solidFill>
              <a:schemeClr val="tx1"/>
            </a:solidFill>
          </a:ln>
        </p:spPr>
      </p:pic>
      <p:sp>
        <p:nvSpPr>
          <p:cNvPr id="11" name="Text Box 5">
            <a:extLst>
              <a:ext uri="{FF2B5EF4-FFF2-40B4-BE49-F238E27FC236}">
                <a16:creationId xmlns:a16="http://schemas.microsoft.com/office/drawing/2014/main" id="{CB9881E9-B06D-424A-B61B-3A2F8ED465F9}"/>
              </a:ext>
            </a:extLst>
          </p:cNvPr>
          <p:cNvSpPr txBox="1">
            <a:spLocks noGrp="1" noChangeArrowheads="1"/>
          </p:cNvSpPr>
          <p:nvPr>
            <p:ph type="title"/>
          </p:nvPr>
        </p:nvSpPr>
        <p:spPr bwMode="auto">
          <a:xfrm>
            <a:off x="7558089" y="0"/>
            <a:ext cx="463391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Foreign Production Overhang</a:t>
            </a:r>
          </a:p>
        </p:txBody>
      </p:sp>
    </p:spTree>
    <p:extLst>
      <p:ext uri="{BB962C8B-B14F-4D97-AF65-F5344CB8AC3E}">
        <p14:creationId xmlns:p14="http://schemas.microsoft.com/office/powerpoint/2010/main" val="24141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32</a:t>
            </a:fld>
            <a:endParaRPr lang="en-US" altLang="en-US"/>
          </a:p>
        </p:txBody>
      </p:sp>
      <p:sp>
        <p:nvSpPr>
          <p:cNvPr id="5" name="Text Box 5"/>
          <p:cNvSpPr txBox="1">
            <a:spLocks noChangeArrowheads="1"/>
          </p:cNvSpPr>
          <p:nvPr/>
        </p:nvSpPr>
        <p:spPr bwMode="auto">
          <a:xfrm>
            <a:off x="7986713" y="6488668"/>
            <a:ext cx="42052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a:t>
            </a:r>
            <a:r>
              <a:rPr lang="en-US" sz="1800" i="0" dirty="0" err="1">
                <a:solidFill>
                  <a:schemeClr val="accent4">
                    <a:lumMod val="75000"/>
                    <a:lumOff val="25000"/>
                  </a:schemeClr>
                </a:solidFill>
                <a:latin typeface="+mn-lt"/>
                <a:cs typeface="Times New Roman" panose="02020603050405020304" pitchFamily="18" charset="0"/>
              </a:rPr>
              <a:t>Dept</a:t>
            </a:r>
            <a:r>
              <a:rPr lang="en-US" sz="1800" i="0" dirty="0">
                <a:solidFill>
                  <a:schemeClr val="accent4">
                    <a:lumMod val="75000"/>
                    <a:lumOff val="25000"/>
                  </a:schemeClr>
                </a:solidFill>
                <a:latin typeface="+mn-lt"/>
                <a:cs typeface="Times New Roman" panose="02020603050405020304" pitchFamily="18" charset="0"/>
              </a:rPr>
              <a:t> of Commerce (11 Jan 2018)</a:t>
            </a:r>
          </a:p>
        </p:txBody>
      </p:sp>
      <p:sp>
        <p:nvSpPr>
          <p:cNvPr id="6" name="Rectangle 7"/>
          <p:cNvSpPr>
            <a:spLocks noChangeArrowheads="1"/>
          </p:cNvSpPr>
          <p:nvPr/>
        </p:nvSpPr>
        <p:spPr bwMode="auto">
          <a:xfrm>
            <a:off x="12018963" y="6705600"/>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p:cNvPicPr>
            <a:picLocks noChangeAspect="1"/>
          </p:cNvPicPr>
          <p:nvPr/>
        </p:nvPicPr>
        <p:blipFill>
          <a:blip r:embed="rId3"/>
          <a:stretch>
            <a:fillRect/>
          </a:stretch>
        </p:blipFill>
        <p:spPr>
          <a:xfrm>
            <a:off x="281710" y="231153"/>
            <a:ext cx="4451328" cy="6369152"/>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850109" y="1508939"/>
            <a:ext cx="10973591" cy="4516395"/>
          </a:xfrm>
          <a:prstGeom prst="rect">
            <a:avLst/>
          </a:prstGeom>
          <a:ln w="6350">
            <a:solidFill>
              <a:schemeClr val="tx1"/>
            </a:solidFill>
          </a:ln>
        </p:spPr>
      </p:pic>
      <p:sp>
        <p:nvSpPr>
          <p:cNvPr id="10" name="Text Box 5">
            <a:extLst>
              <a:ext uri="{FF2B5EF4-FFF2-40B4-BE49-F238E27FC236}">
                <a16:creationId xmlns:a16="http://schemas.microsoft.com/office/drawing/2014/main" id="{133D50AD-BC43-2B44-82FC-69A164DC8B1B}"/>
              </a:ext>
            </a:extLst>
          </p:cNvPr>
          <p:cNvSpPr txBox="1">
            <a:spLocks noGrp="1" noChangeArrowheads="1"/>
          </p:cNvSpPr>
          <p:nvPr>
            <p:ph type="title"/>
          </p:nvPr>
        </p:nvSpPr>
        <p:spPr bwMode="auto">
          <a:xfrm>
            <a:off x="9886950" y="0"/>
            <a:ext cx="230505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Need for Tariff</a:t>
            </a:r>
          </a:p>
        </p:txBody>
      </p:sp>
    </p:spTree>
    <p:extLst>
      <p:ext uri="{BB962C8B-B14F-4D97-AF65-F5344CB8AC3E}">
        <p14:creationId xmlns:p14="http://schemas.microsoft.com/office/powerpoint/2010/main" val="33291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33</a:t>
            </a:fld>
            <a:endParaRPr lang="en-US" altLang="en-US"/>
          </a:p>
        </p:txBody>
      </p:sp>
      <p:pic>
        <p:nvPicPr>
          <p:cNvPr id="4" name="Picture 3" descr="Presidential Proclamation on Adjusting Imports of Steel into the United States | The White Hous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061" y="660762"/>
            <a:ext cx="10125020" cy="5475243"/>
          </a:xfrm>
          <a:prstGeom prst="rect">
            <a:avLst/>
          </a:prstGeom>
          <a:ln w="6350">
            <a:solidFill>
              <a:schemeClr val="tx1"/>
            </a:solidFill>
          </a:ln>
        </p:spPr>
      </p:pic>
      <p:sp>
        <p:nvSpPr>
          <p:cNvPr id="6" name="Text Box 5"/>
          <p:cNvSpPr txBox="1">
            <a:spLocks noChangeArrowheads="1"/>
          </p:cNvSpPr>
          <p:nvPr/>
        </p:nvSpPr>
        <p:spPr bwMode="auto">
          <a:xfrm>
            <a:off x="10806670" y="6488668"/>
            <a:ext cx="13853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 Mar 2018</a:t>
            </a:r>
          </a:p>
        </p:txBody>
      </p:sp>
      <p:sp>
        <p:nvSpPr>
          <p:cNvPr id="9" name="Text Box 5">
            <a:extLst>
              <a:ext uri="{FF2B5EF4-FFF2-40B4-BE49-F238E27FC236}">
                <a16:creationId xmlns:a16="http://schemas.microsoft.com/office/drawing/2014/main" id="{42327178-B2BD-DA4D-A7E6-8778E3ED7874}"/>
              </a:ext>
            </a:extLst>
          </p:cNvPr>
          <p:cNvSpPr txBox="1">
            <a:spLocks noGrp="1" noChangeArrowheads="1"/>
          </p:cNvSpPr>
          <p:nvPr>
            <p:ph type="title"/>
          </p:nvPr>
        </p:nvSpPr>
        <p:spPr bwMode="auto">
          <a:xfrm>
            <a:off x="7382476" y="0"/>
            <a:ext cx="480952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Pres. Trump Steel Proclamation</a:t>
            </a:r>
          </a:p>
        </p:txBody>
      </p:sp>
    </p:spTree>
    <p:extLst>
      <p:ext uri="{BB962C8B-B14F-4D97-AF65-F5344CB8AC3E}">
        <p14:creationId xmlns:p14="http://schemas.microsoft.com/office/powerpoint/2010/main" val="3663600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34</a:t>
            </a:fld>
            <a:endParaRPr lang="en-US" altLang="en-US"/>
          </a:p>
        </p:txBody>
      </p:sp>
      <p:pic>
        <p:nvPicPr>
          <p:cNvPr id="4" name="Picture 3" descr="Presidential Proclamation on Adjusting Imports of Steel into the United States | The White Hous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819" r="18771"/>
          <a:stretch/>
        </p:blipFill>
        <p:spPr>
          <a:xfrm>
            <a:off x="324133" y="462306"/>
            <a:ext cx="7400813" cy="6026361"/>
          </a:xfrm>
          <a:prstGeom prst="rect">
            <a:avLst/>
          </a:prstGeom>
          <a:ln w="6350">
            <a:solidFill>
              <a:schemeClr val="tx1"/>
            </a:solidFill>
          </a:ln>
        </p:spPr>
      </p:pic>
      <p:sp>
        <p:nvSpPr>
          <p:cNvPr id="5" name="Text Box 5"/>
          <p:cNvSpPr txBox="1">
            <a:spLocks noChangeArrowheads="1"/>
          </p:cNvSpPr>
          <p:nvPr/>
        </p:nvSpPr>
        <p:spPr bwMode="auto">
          <a:xfrm>
            <a:off x="10742141" y="6488668"/>
            <a:ext cx="14498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 Mar 2018</a:t>
            </a:r>
          </a:p>
        </p:txBody>
      </p:sp>
      <p:sp>
        <p:nvSpPr>
          <p:cNvPr id="6" name="Rectangle 7"/>
          <p:cNvSpPr>
            <a:spLocks noChangeArrowheads="1"/>
          </p:cNvSpPr>
          <p:nvPr/>
        </p:nvSpPr>
        <p:spPr bwMode="auto">
          <a:xfrm>
            <a:off x="12018963" y="6705600"/>
            <a:ext cx="173037" cy="157161"/>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Presidential Proclamation on Adjusting Imports of Steel into the United States | The White House - Google Chrome"/>
          <p:cNvPicPr>
            <a:picLocks noChangeAspect="1"/>
          </p:cNvPicPr>
          <p:nvPr/>
        </p:nvPicPr>
        <p:blipFill rotWithShape="1">
          <a:blip r:embed="rId4">
            <a:extLst>
              <a:ext uri="{28A0092B-C50C-407E-A947-70E740481C1C}">
                <a14:useLocalDpi xmlns:a14="http://schemas.microsoft.com/office/drawing/2010/main" val="0"/>
              </a:ext>
            </a:extLst>
          </a:blip>
          <a:srcRect l="34166" t="33048" r="25000" b="11474"/>
          <a:stretch/>
        </p:blipFill>
        <p:spPr>
          <a:xfrm>
            <a:off x="2714653" y="933173"/>
            <a:ext cx="8439093" cy="5310466"/>
          </a:xfrm>
          <a:prstGeom prst="rect">
            <a:avLst/>
          </a:prstGeom>
          <a:ln w="6350">
            <a:solidFill>
              <a:schemeClr val="tx1"/>
            </a:solidFill>
          </a:ln>
        </p:spPr>
      </p:pic>
      <p:sp>
        <p:nvSpPr>
          <p:cNvPr id="10" name="Text Box 5">
            <a:extLst>
              <a:ext uri="{FF2B5EF4-FFF2-40B4-BE49-F238E27FC236}">
                <a16:creationId xmlns:a16="http://schemas.microsoft.com/office/drawing/2014/main" id="{070C3037-8217-B04E-B3FB-F11DDDEDA88B}"/>
              </a:ext>
            </a:extLst>
          </p:cNvPr>
          <p:cNvSpPr txBox="1">
            <a:spLocks noGrp="1" noChangeArrowheads="1"/>
          </p:cNvSpPr>
          <p:nvPr>
            <p:ph type="title"/>
          </p:nvPr>
        </p:nvSpPr>
        <p:spPr bwMode="auto">
          <a:xfrm>
            <a:off x="7268159" y="0"/>
            <a:ext cx="493309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Pres. Trump Steel Proclamation</a:t>
            </a:r>
          </a:p>
        </p:txBody>
      </p:sp>
    </p:spTree>
    <p:extLst>
      <p:ext uri="{BB962C8B-B14F-4D97-AF65-F5344CB8AC3E}">
        <p14:creationId xmlns:p14="http://schemas.microsoft.com/office/powerpoint/2010/main" val="8587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DA08C6C-2A06-4794-B51B-91F0D04D1D3E}" type="slidenum">
              <a:rPr lang="en-US" altLang="en-US" smtClean="0"/>
              <a:pPr>
                <a:defRPr/>
              </a:pPr>
              <a:t>35</a:t>
            </a:fld>
            <a:endParaRPr lang="en-US" altLang="en-US"/>
          </a:p>
        </p:txBody>
      </p:sp>
      <p:pic>
        <p:nvPicPr>
          <p:cNvPr id="4" name="Picture 3" descr="Presidential Proclamation on Adjusting Imports of Steel into the United States | The White Hous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4708" r="13336"/>
          <a:stretch/>
        </p:blipFill>
        <p:spPr>
          <a:xfrm>
            <a:off x="236550" y="462307"/>
            <a:ext cx="7147625" cy="6238532"/>
          </a:xfrm>
          <a:prstGeom prst="rect">
            <a:avLst/>
          </a:prstGeom>
          <a:ln w="6350">
            <a:solidFill>
              <a:schemeClr val="tx1"/>
            </a:solidFill>
          </a:ln>
        </p:spPr>
      </p:pic>
      <p:pic>
        <p:nvPicPr>
          <p:cNvPr id="5" name="Picture 4" descr="Presidential Proclamation on Adjusting Imports of Steel into the United States | The White House - Google Chrome"/>
          <p:cNvPicPr>
            <a:picLocks noChangeAspect="1"/>
          </p:cNvPicPr>
          <p:nvPr/>
        </p:nvPicPr>
        <p:blipFill rotWithShape="1">
          <a:blip r:embed="rId3">
            <a:extLst>
              <a:ext uri="{28A0092B-C50C-407E-A947-70E740481C1C}">
                <a14:useLocalDpi xmlns:a14="http://schemas.microsoft.com/office/drawing/2010/main" val="0"/>
              </a:ext>
            </a:extLst>
          </a:blip>
          <a:srcRect l="33531" t="23030" r="24316" b="22050"/>
          <a:stretch/>
        </p:blipFill>
        <p:spPr>
          <a:xfrm>
            <a:off x="2788459" y="969083"/>
            <a:ext cx="8519986" cy="5367185"/>
          </a:xfrm>
          <a:prstGeom prst="rect">
            <a:avLst/>
          </a:prstGeom>
          <a:ln w="6350">
            <a:solidFill>
              <a:schemeClr val="tx1"/>
            </a:solidFill>
          </a:ln>
        </p:spPr>
      </p:pic>
      <p:sp>
        <p:nvSpPr>
          <p:cNvPr id="6" name="Text Box 5"/>
          <p:cNvSpPr txBox="1">
            <a:spLocks noChangeArrowheads="1"/>
          </p:cNvSpPr>
          <p:nvPr/>
        </p:nvSpPr>
        <p:spPr bwMode="auto">
          <a:xfrm>
            <a:off x="10721545" y="6488668"/>
            <a:ext cx="14622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 Mar 2018</a:t>
            </a:r>
          </a:p>
        </p:txBody>
      </p:sp>
      <p:sp>
        <p:nvSpPr>
          <p:cNvPr id="7" name="Rectangle 7"/>
          <p:cNvSpPr>
            <a:spLocks noChangeArrowheads="1"/>
          </p:cNvSpPr>
          <p:nvPr/>
        </p:nvSpPr>
        <p:spPr bwMode="auto">
          <a:xfrm>
            <a:off x="12010724" y="6700839"/>
            <a:ext cx="173037" cy="157161"/>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10" name="Text Box 5">
            <a:extLst>
              <a:ext uri="{FF2B5EF4-FFF2-40B4-BE49-F238E27FC236}">
                <a16:creationId xmlns:a16="http://schemas.microsoft.com/office/drawing/2014/main" id="{A4B10041-B71F-B142-97FC-345D43A5F83B}"/>
              </a:ext>
            </a:extLst>
          </p:cNvPr>
          <p:cNvSpPr txBox="1">
            <a:spLocks noGrp="1" noChangeArrowheads="1"/>
          </p:cNvSpPr>
          <p:nvPr>
            <p:ph type="title"/>
          </p:nvPr>
        </p:nvSpPr>
        <p:spPr bwMode="auto">
          <a:xfrm>
            <a:off x="7275384" y="0"/>
            <a:ext cx="4908377"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Pres. Trump Steel Proclamation</a:t>
            </a:r>
          </a:p>
        </p:txBody>
      </p:sp>
    </p:spTree>
    <p:extLst>
      <p:ext uri="{BB962C8B-B14F-4D97-AF65-F5344CB8AC3E}">
        <p14:creationId xmlns:p14="http://schemas.microsoft.com/office/powerpoint/2010/main" val="76225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8088" y="-2"/>
            <a:ext cx="46339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Did the Steel Tariffs Do?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877424" y="6488668"/>
            <a:ext cx="2314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(28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ariffs Didn’t Fuel Revival for American Steel - WSJ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614" y="318259"/>
            <a:ext cx="5743297" cy="6323609"/>
          </a:xfrm>
          <a:prstGeom prst="rect">
            <a:avLst/>
          </a:prstGeom>
          <a:ln w="6350">
            <a:solidFill>
              <a:schemeClr val="tx1"/>
            </a:solidFill>
          </a:ln>
        </p:spPr>
      </p:pic>
      <p:pic>
        <p:nvPicPr>
          <p:cNvPr id="8" name="Picture 7" descr="Tariffs Didn’t Fuel Revival for American Steel - WSJ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580" t="56945" r="38531" b="12014"/>
          <a:stretch/>
        </p:blipFill>
        <p:spPr>
          <a:xfrm>
            <a:off x="3032327" y="1242938"/>
            <a:ext cx="6568874" cy="5115484"/>
          </a:xfrm>
          <a:prstGeom prst="rect">
            <a:avLst/>
          </a:prstGeom>
          <a:ln w="6350">
            <a:solidFill>
              <a:schemeClr val="tx1"/>
            </a:solidFill>
          </a:ln>
        </p:spPr>
      </p:pic>
    </p:spTree>
    <p:extLst>
      <p:ext uri="{BB962C8B-B14F-4D97-AF65-F5344CB8AC3E}">
        <p14:creationId xmlns:p14="http://schemas.microsoft.com/office/powerpoint/2010/main" val="181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7175" y="-2"/>
            <a:ext cx="47448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Biden Administration?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8436991" y="6488668"/>
            <a:ext cx="37550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Biden White House (31 May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Graphical user interface, text, application, Word&#10;&#10;Description automatically generated">
            <a:extLst>
              <a:ext uri="{FF2B5EF4-FFF2-40B4-BE49-F238E27FC236}">
                <a16:creationId xmlns:a16="http://schemas.microsoft.com/office/drawing/2014/main" id="{91DC3CF9-DE96-3CBC-4A76-A8B23CB78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44" y="141402"/>
            <a:ext cx="5902950" cy="6495068"/>
          </a:xfrm>
          <a:prstGeom prst="rect">
            <a:avLst/>
          </a:prstGeom>
          <a:ln w="6350">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90B80823-3F26-51CE-209A-168F349C4E52}"/>
              </a:ext>
            </a:extLst>
          </p:cNvPr>
          <p:cNvPicPr>
            <a:picLocks noChangeAspect="1"/>
          </p:cNvPicPr>
          <p:nvPr/>
        </p:nvPicPr>
        <p:blipFill rotWithShape="1">
          <a:blip r:embed="rId3">
            <a:extLst>
              <a:ext uri="{28A0092B-C50C-407E-A947-70E740481C1C}">
                <a14:useLocalDpi xmlns:a14="http://schemas.microsoft.com/office/drawing/2010/main" val="0"/>
              </a:ext>
            </a:extLst>
          </a:blip>
          <a:srcRect l="25835" t="34252" r="26176" b="28519"/>
          <a:stretch/>
        </p:blipFill>
        <p:spPr>
          <a:xfrm>
            <a:off x="3648172" y="1022924"/>
            <a:ext cx="6121855" cy="5225476"/>
          </a:xfrm>
          <a:prstGeom prst="rect">
            <a:avLst/>
          </a:prstGeom>
          <a:ln w="6350">
            <a:solidFill>
              <a:schemeClr val="tx1"/>
            </a:solidFill>
          </a:ln>
        </p:spPr>
      </p:pic>
    </p:spTree>
    <p:extLst>
      <p:ext uri="{BB962C8B-B14F-4D97-AF65-F5344CB8AC3E}">
        <p14:creationId xmlns:p14="http://schemas.microsoft.com/office/powerpoint/2010/main" val="138225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0F0EF-397F-6F8F-10AD-D973F7478D62}"/>
            </a:ext>
          </a:extLst>
        </p:cNvPr>
        <p:cNvGrpSpPr/>
        <p:nvPr/>
      </p:nvGrpSpPr>
      <p:grpSpPr>
        <a:xfrm>
          <a:off x="0" y="0"/>
          <a:ext cx="0" cy="0"/>
          <a:chOff x="0" y="0"/>
          <a:chExt cx="0" cy="0"/>
        </a:xfrm>
      </p:grpSpPr>
      <p:sp>
        <p:nvSpPr>
          <p:cNvPr id="60419" name="Slide Number Placeholder 5">
            <a:extLst>
              <a:ext uri="{FF2B5EF4-FFF2-40B4-BE49-F238E27FC236}">
                <a16:creationId xmlns:a16="http://schemas.microsoft.com/office/drawing/2014/main" id="{EE8B3983-405F-4FF8-CD2A-73ABA4E60774}"/>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38</a:t>
            </a:fld>
            <a:endParaRPr lang="en-US" altLang="en-US" sz="1400">
              <a:solidFill>
                <a:srgbClr val="000066"/>
              </a:solidFill>
            </a:endParaRPr>
          </a:p>
        </p:txBody>
      </p:sp>
      <p:sp>
        <p:nvSpPr>
          <p:cNvPr id="60420" name="Rectangle 4">
            <a:extLst>
              <a:ext uri="{FF2B5EF4-FFF2-40B4-BE49-F238E27FC236}">
                <a16:creationId xmlns:a16="http://schemas.microsoft.com/office/drawing/2014/main" id="{4CFF0DC8-5745-067C-33F3-2BE430AE4833}"/>
              </a:ext>
            </a:extLst>
          </p:cNvPr>
          <p:cNvSpPr>
            <a:spLocks noChangeArrowheads="1"/>
          </p:cNvSpPr>
          <p:nvPr/>
        </p:nvSpPr>
        <p:spPr bwMode="auto">
          <a:xfrm>
            <a:off x="3100388" y="2702174"/>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Trump II Tariffs</a:t>
            </a:r>
          </a:p>
        </p:txBody>
      </p:sp>
      <p:sp>
        <p:nvSpPr>
          <p:cNvPr id="6" name="Title 1">
            <a:extLst>
              <a:ext uri="{FF2B5EF4-FFF2-40B4-BE49-F238E27FC236}">
                <a16:creationId xmlns:a16="http://schemas.microsoft.com/office/drawing/2014/main" id="{E9BE64EA-4124-958E-F9CC-9C8FC42664D4}"/>
              </a:ext>
            </a:extLst>
          </p:cNvPr>
          <p:cNvSpPr txBox="1">
            <a:spLocks noGrp="1"/>
          </p:cNvSpPr>
          <p:nvPr>
            <p:ph type="title"/>
          </p:nvPr>
        </p:nvSpPr>
        <p:spPr bwMode="auto">
          <a:xfrm>
            <a:off x="9746577" y="1"/>
            <a:ext cx="2445423" cy="391886"/>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Trump II Tariffs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911568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2AFE3-67E5-6758-D1A0-889024584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C15E8-54FB-BC87-67F8-B4F0227C8B79}"/>
              </a:ext>
            </a:extLst>
          </p:cNvPr>
          <p:cNvSpPr>
            <a:spLocks noGrp="1"/>
          </p:cNvSpPr>
          <p:nvPr>
            <p:ph type="title"/>
          </p:nvPr>
        </p:nvSpPr>
        <p:spPr>
          <a:xfrm>
            <a:off x="9860349" y="-1"/>
            <a:ext cx="233165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Liberation Day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17372AA-B274-5183-081C-5F165EDAAC20}"/>
              </a:ext>
            </a:extLst>
          </p:cNvPr>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a:extLst>
              <a:ext uri="{FF2B5EF4-FFF2-40B4-BE49-F238E27FC236}">
                <a16:creationId xmlns:a16="http://schemas.microsoft.com/office/drawing/2014/main" id="{8E2568AF-C187-0B9A-5965-7F66A26183A3}"/>
              </a:ext>
            </a:extLst>
          </p:cNvPr>
          <p:cNvSpPr txBox="1">
            <a:spLocks noChangeArrowheads="1"/>
          </p:cNvSpPr>
          <p:nvPr/>
        </p:nvSpPr>
        <p:spPr bwMode="auto">
          <a:xfrm>
            <a:off x="8811107" y="6488668"/>
            <a:ext cx="3380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(2 Apr 2025)</a:t>
            </a:r>
          </a:p>
        </p:txBody>
      </p:sp>
      <p:sp>
        <p:nvSpPr>
          <p:cNvPr id="7" name="Rectangle 6">
            <a:extLst>
              <a:ext uri="{FF2B5EF4-FFF2-40B4-BE49-F238E27FC236}">
                <a16:creationId xmlns:a16="http://schemas.microsoft.com/office/drawing/2014/main" id="{546A1A8F-8582-ED8E-0A75-FDCA98FC673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ABEDF076-FE7C-EDA1-6EDB-1E02F87E2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93" y="176980"/>
            <a:ext cx="5998950" cy="6523858"/>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8252EE63-51B2-81BC-03F1-768299585B41}"/>
              </a:ext>
            </a:extLst>
          </p:cNvPr>
          <p:cNvPicPr>
            <a:picLocks noChangeAspect="1"/>
          </p:cNvPicPr>
          <p:nvPr/>
        </p:nvPicPr>
        <p:blipFill>
          <a:blip r:embed="rId3">
            <a:extLst>
              <a:ext uri="{28A0092B-C50C-407E-A947-70E740481C1C}">
                <a14:useLocalDpi xmlns:a14="http://schemas.microsoft.com/office/drawing/2010/main" val="0"/>
              </a:ext>
            </a:extLst>
          </a:blip>
          <a:srcRect l="17558" t="61136" r="17468" b="9344"/>
          <a:stretch>
            <a:fillRect/>
          </a:stretch>
        </p:blipFill>
        <p:spPr>
          <a:xfrm>
            <a:off x="2512289" y="2008908"/>
            <a:ext cx="8580653" cy="4239492"/>
          </a:xfrm>
          <a:prstGeom prst="rect">
            <a:avLst/>
          </a:prstGeom>
          <a:ln w="6350">
            <a:solidFill>
              <a:schemeClr val="tx1"/>
            </a:solidFill>
          </a:ln>
        </p:spPr>
      </p:pic>
    </p:spTree>
    <p:extLst>
      <p:ext uri="{BB962C8B-B14F-4D97-AF65-F5344CB8AC3E}">
        <p14:creationId xmlns:p14="http://schemas.microsoft.com/office/powerpoint/2010/main" val="10985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8732" y="-1"/>
            <a:ext cx="8433269" cy="36358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Scientific and Wholly Just Administration of the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76946" y="6488668"/>
            <a:ext cx="32150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(7 Dec 1921)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83620" y="515978"/>
            <a:ext cx="8286554" cy="6153200"/>
          </a:xfrm>
          <a:prstGeom prst="rect">
            <a:avLst/>
          </a:prstGeom>
          <a:ln w="6350">
            <a:solidFill>
              <a:schemeClr val="tx1"/>
            </a:solidFill>
          </a:ln>
        </p:spPr>
      </p:pic>
      <p:pic>
        <p:nvPicPr>
          <p:cNvPr id="8" name="Picture 7"/>
          <p:cNvPicPr>
            <a:picLocks noChangeAspect="1"/>
          </p:cNvPicPr>
          <p:nvPr/>
        </p:nvPicPr>
        <p:blipFill rotWithShape="1">
          <a:blip r:embed="rId4"/>
          <a:srcRect b="46914"/>
          <a:stretch/>
        </p:blipFill>
        <p:spPr>
          <a:xfrm>
            <a:off x="1341998" y="1045626"/>
            <a:ext cx="3361639" cy="5080359"/>
          </a:xfrm>
          <a:prstGeom prst="rect">
            <a:avLst/>
          </a:prstGeom>
          <a:ln w="6350">
            <a:solidFill>
              <a:schemeClr val="tx1"/>
            </a:solidFill>
          </a:ln>
        </p:spPr>
      </p:pic>
      <p:pic>
        <p:nvPicPr>
          <p:cNvPr id="10" name="Picture 9"/>
          <p:cNvPicPr>
            <a:picLocks noChangeAspect="1"/>
          </p:cNvPicPr>
          <p:nvPr/>
        </p:nvPicPr>
        <p:blipFill rotWithShape="1">
          <a:blip r:embed="rId5"/>
          <a:srcRect b="35018"/>
          <a:stretch/>
        </p:blipFill>
        <p:spPr>
          <a:xfrm>
            <a:off x="4906371" y="1045626"/>
            <a:ext cx="3532500" cy="3851689"/>
          </a:xfrm>
          <a:prstGeom prst="rect">
            <a:avLst/>
          </a:prstGeom>
          <a:ln w="6350">
            <a:solidFill>
              <a:schemeClr val="tx1"/>
            </a:solidFill>
          </a:ln>
        </p:spPr>
      </p:pic>
      <p:pic>
        <p:nvPicPr>
          <p:cNvPr id="11" name="Picture 10"/>
          <p:cNvPicPr>
            <a:picLocks noChangeAspect="1"/>
          </p:cNvPicPr>
          <p:nvPr/>
        </p:nvPicPr>
        <p:blipFill rotWithShape="1">
          <a:blip r:embed="rId5"/>
          <a:srcRect t="64400"/>
          <a:stretch/>
        </p:blipFill>
        <p:spPr>
          <a:xfrm>
            <a:off x="8555301" y="1045626"/>
            <a:ext cx="3532500" cy="2110154"/>
          </a:xfrm>
          <a:prstGeom prst="rect">
            <a:avLst/>
          </a:prstGeom>
          <a:ln w="6350">
            <a:solidFill>
              <a:schemeClr val="tx1"/>
            </a:solidFill>
          </a:ln>
        </p:spPr>
      </p:pic>
    </p:spTree>
    <p:extLst>
      <p:ext uri="{BB962C8B-B14F-4D97-AF65-F5344CB8AC3E}">
        <p14:creationId xmlns:p14="http://schemas.microsoft.com/office/powerpoint/2010/main" val="25215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B3EBD-4AA6-22FF-F2AF-814966DFB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938C3-BC99-19C1-48B0-EFDF8D3E6D1B}"/>
              </a:ext>
            </a:extLst>
          </p:cNvPr>
          <p:cNvSpPr>
            <a:spLocks noGrp="1"/>
          </p:cNvSpPr>
          <p:nvPr>
            <p:ph type="title"/>
          </p:nvPr>
        </p:nvSpPr>
        <p:spPr>
          <a:xfrm>
            <a:off x="7748589" y="-1"/>
            <a:ext cx="444341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Nature of the Emergency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DAE5F24-319D-EFC2-A394-F21A75B79A02}"/>
              </a:ext>
            </a:extLst>
          </p:cNvPr>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a:extLst>
              <a:ext uri="{FF2B5EF4-FFF2-40B4-BE49-F238E27FC236}">
                <a16:creationId xmlns:a16="http://schemas.microsoft.com/office/drawing/2014/main" id="{3060C393-A744-12D7-7599-A77EBA7B4B3A}"/>
              </a:ext>
            </a:extLst>
          </p:cNvPr>
          <p:cNvSpPr txBox="1">
            <a:spLocks noChangeArrowheads="1"/>
          </p:cNvSpPr>
          <p:nvPr/>
        </p:nvSpPr>
        <p:spPr bwMode="auto">
          <a:xfrm>
            <a:off x="8811107" y="6488668"/>
            <a:ext cx="3380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(2 Apr 2025)</a:t>
            </a:r>
          </a:p>
        </p:txBody>
      </p:sp>
      <p:sp>
        <p:nvSpPr>
          <p:cNvPr id="7" name="Rectangle 6">
            <a:extLst>
              <a:ext uri="{FF2B5EF4-FFF2-40B4-BE49-F238E27FC236}">
                <a16:creationId xmlns:a16="http://schemas.microsoft.com/office/drawing/2014/main" id="{724D22AB-D508-8C31-3ABD-BB32D3A95D8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572B7C60-C89B-8A1A-024F-385EFF3A7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93" y="176980"/>
            <a:ext cx="5998950" cy="6523858"/>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D1B790CA-62EC-39CE-859E-21B9439DDC78}"/>
              </a:ext>
            </a:extLst>
          </p:cNvPr>
          <p:cNvPicPr>
            <a:picLocks noChangeAspect="1"/>
          </p:cNvPicPr>
          <p:nvPr/>
        </p:nvPicPr>
        <p:blipFill>
          <a:blip r:embed="rId4">
            <a:extLst>
              <a:ext uri="{28A0092B-C50C-407E-A947-70E740481C1C}">
                <a14:useLocalDpi xmlns:a14="http://schemas.microsoft.com/office/drawing/2010/main" val="0"/>
              </a:ext>
            </a:extLst>
          </a:blip>
          <a:srcRect l="16771" t="35416" r="18130" b="39931"/>
          <a:stretch>
            <a:fillRect/>
          </a:stretch>
        </p:blipFill>
        <p:spPr>
          <a:xfrm>
            <a:off x="2143125" y="2262188"/>
            <a:ext cx="9436348" cy="3886200"/>
          </a:xfrm>
          <a:prstGeom prst="rect">
            <a:avLst/>
          </a:prstGeom>
          <a:ln w="6350">
            <a:solidFill>
              <a:schemeClr val="tx1"/>
            </a:solidFill>
          </a:ln>
        </p:spPr>
      </p:pic>
    </p:spTree>
    <p:extLst>
      <p:ext uri="{BB962C8B-B14F-4D97-AF65-F5344CB8AC3E}">
        <p14:creationId xmlns:p14="http://schemas.microsoft.com/office/powerpoint/2010/main" val="40166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DA7D-E6A0-DBA7-D915-66D7EF7B7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1FB2E-A8D2-F911-F272-A082E6DA3DA5}"/>
              </a:ext>
            </a:extLst>
          </p:cNvPr>
          <p:cNvSpPr>
            <a:spLocks noGrp="1"/>
          </p:cNvSpPr>
          <p:nvPr>
            <p:ph type="title"/>
          </p:nvPr>
        </p:nvSpPr>
        <p:spPr>
          <a:xfrm>
            <a:off x="10315575" y="-1"/>
            <a:ext cx="1876425"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Tariff Rates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8D009A2-CC11-A98F-25CD-261E68446E09}"/>
              </a:ext>
            </a:extLst>
          </p:cNvPr>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a:extLst>
              <a:ext uri="{FF2B5EF4-FFF2-40B4-BE49-F238E27FC236}">
                <a16:creationId xmlns:a16="http://schemas.microsoft.com/office/drawing/2014/main" id="{48F0D8DD-23A2-448C-0C07-4FC41DA286A7}"/>
              </a:ext>
            </a:extLst>
          </p:cNvPr>
          <p:cNvSpPr txBox="1">
            <a:spLocks noChangeArrowheads="1"/>
          </p:cNvSpPr>
          <p:nvPr/>
        </p:nvSpPr>
        <p:spPr bwMode="auto">
          <a:xfrm>
            <a:off x="8811107" y="6488668"/>
            <a:ext cx="3380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(2 Apr 2025)</a:t>
            </a:r>
          </a:p>
        </p:txBody>
      </p:sp>
      <p:sp>
        <p:nvSpPr>
          <p:cNvPr id="7" name="Rectangle 6">
            <a:extLst>
              <a:ext uri="{FF2B5EF4-FFF2-40B4-BE49-F238E27FC236}">
                <a16:creationId xmlns:a16="http://schemas.microsoft.com/office/drawing/2014/main" id="{C42F78DB-4EC4-C448-3E1A-29E72083B89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5C7CA022-53D4-C109-FB00-79DB49B60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93" y="176980"/>
            <a:ext cx="5998950" cy="6523858"/>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43B6B2C8-13F4-C141-EEE7-D49D0B553802}"/>
              </a:ext>
            </a:extLst>
          </p:cNvPr>
          <p:cNvPicPr>
            <a:picLocks noChangeAspect="1"/>
          </p:cNvPicPr>
          <p:nvPr/>
        </p:nvPicPr>
        <p:blipFill>
          <a:blip r:embed="rId4">
            <a:extLst>
              <a:ext uri="{28A0092B-C50C-407E-A947-70E740481C1C}">
                <a14:useLocalDpi xmlns:a14="http://schemas.microsoft.com/office/drawing/2010/main" val="0"/>
              </a:ext>
            </a:extLst>
          </a:blip>
          <a:srcRect l="17176" t="35490" r="18908" b="48590"/>
          <a:stretch>
            <a:fillRect/>
          </a:stretch>
        </p:blipFill>
        <p:spPr>
          <a:xfrm>
            <a:off x="1873440" y="2886287"/>
            <a:ext cx="9792147" cy="2652501"/>
          </a:xfrm>
          <a:prstGeom prst="rect">
            <a:avLst/>
          </a:prstGeom>
          <a:ln w="6350">
            <a:solidFill>
              <a:schemeClr val="tx1"/>
            </a:solidFill>
          </a:ln>
        </p:spPr>
      </p:pic>
    </p:spTree>
    <p:extLst>
      <p:ext uri="{BB962C8B-B14F-4D97-AF65-F5344CB8AC3E}">
        <p14:creationId xmlns:p14="http://schemas.microsoft.com/office/powerpoint/2010/main" val="255534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F3D7-B5A9-6E87-C0F6-10228E1FE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5C1CF-CC76-1CCA-F450-7E230A1AFD83}"/>
              </a:ext>
            </a:extLst>
          </p:cNvPr>
          <p:cNvSpPr>
            <a:spLocks noGrp="1"/>
          </p:cNvSpPr>
          <p:nvPr>
            <p:ph type="title"/>
          </p:nvPr>
        </p:nvSpPr>
        <p:spPr>
          <a:xfrm>
            <a:off x="9959808" y="-1"/>
            <a:ext cx="223219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Annex I Rates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27EE447-D15E-C35B-DB4B-B2874F0DF9AC}"/>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5FC9E020-B151-9E6F-D66C-75ECEA37A4BC}"/>
              </a:ext>
            </a:extLst>
          </p:cNvPr>
          <p:cNvSpPr txBox="1">
            <a:spLocks noChangeArrowheads="1"/>
          </p:cNvSpPr>
          <p:nvPr/>
        </p:nvSpPr>
        <p:spPr bwMode="auto">
          <a:xfrm>
            <a:off x="8811107" y="6488668"/>
            <a:ext cx="3380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(2 Apr 2025)</a:t>
            </a:r>
          </a:p>
        </p:txBody>
      </p:sp>
      <p:sp>
        <p:nvSpPr>
          <p:cNvPr id="7" name="Rectangle 6">
            <a:extLst>
              <a:ext uri="{FF2B5EF4-FFF2-40B4-BE49-F238E27FC236}">
                <a16:creationId xmlns:a16="http://schemas.microsoft.com/office/drawing/2014/main" id="{35D4D2FB-59A6-DEF0-B3D6-6BCCDBC3AEA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A7A640E-4888-8D61-D583-D8C6C4A7A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93" y="176980"/>
            <a:ext cx="5998950" cy="6523858"/>
          </a:xfrm>
          <a:prstGeom prst="rect">
            <a:avLst/>
          </a:prstGeom>
          <a:ln w="6350">
            <a:solidFill>
              <a:schemeClr val="tx1"/>
            </a:solidFill>
          </a:ln>
        </p:spPr>
      </p:pic>
      <p:pic>
        <p:nvPicPr>
          <p:cNvPr id="8" name="Picture 7">
            <a:extLst>
              <a:ext uri="{FF2B5EF4-FFF2-40B4-BE49-F238E27FC236}">
                <a16:creationId xmlns:a16="http://schemas.microsoft.com/office/drawing/2014/main" id="{EE9C232B-F7E1-C1D2-C92E-F6FD2826624B}"/>
              </a:ext>
            </a:extLst>
          </p:cNvPr>
          <p:cNvPicPr>
            <a:picLocks noChangeAspect="1"/>
          </p:cNvPicPr>
          <p:nvPr/>
        </p:nvPicPr>
        <p:blipFill>
          <a:blip r:embed="rId4"/>
          <a:stretch>
            <a:fillRect/>
          </a:stretch>
        </p:blipFill>
        <p:spPr>
          <a:xfrm>
            <a:off x="3960858" y="459819"/>
            <a:ext cx="3177451" cy="6102003"/>
          </a:xfrm>
          <a:prstGeom prst="rect">
            <a:avLst/>
          </a:prstGeom>
          <a:ln w="6350">
            <a:solidFill>
              <a:schemeClr val="tx1"/>
            </a:solidFill>
          </a:ln>
        </p:spPr>
      </p:pic>
      <p:pic>
        <p:nvPicPr>
          <p:cNvPr id="10" name="Picture 9">
            <a:extLst>
              <a:ext uri="{FF2B5EF4-FFF2-40B4-BE49-F238E27FC236}">
                <a16:creationId xmlns:a16="http://schemas.microsoft.com/office/drawing/2014/main" id="{EB56314F-F807-55EF-BD89-8A918CAFC89E}"/>
              </a:ext>
            </a:extLst>
          </p:cNvPr>
          <p:cNvPicPr>
            <a:picLocks noChangeAspect="1"/>
          </p:cNvPicPr>
          <p:nvPr/>
        </p:nvPicPr>
        <p:blipFill>
          <a:blip r:embed="rId5"/>
          <a:stretch>
            <a:fillRect/>
          </a:stretch>
        </p:blipFill>
        <p:spPr>
          <a:xfrm>
            <a:off x="7424622" y="482757"/>
            <a:ext cx="3192578" cy="3823998"/>
          </a:xfrm>
          <a:prstGeom prst="rect">
            <a:avLst/>
          </a:prstGeom>
          <a:ln>
            <a:solidFill>
              <a:schemeClr val="tx1"/>
            </a:solidFill>
          </a:ln>
        </p:spPr>
      </p:pic>
    </p:spTree>
    <p:extLst>
      <p:ext uri="{BB962C8B-B14F-4D97-AF65-F5344CB8AC3E}">
        <p14:creationId xmlns:p14="http://schemas.microsoft.com/office/powerpoint/2010/main" val="304634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5BEEC-C64D-BD54-6095-9E91A8812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3726A-A409-850E-B958-8B1934613C2A}"/>
              </a:ext>
            </a:extLst>
          </p:cNvPr>
          <p:cNvSpPr>
            <a:spLocks noGrp="1"/>
          </p:cNvSpPr>
          <p:nvPr>
            <p:ph type="title"/>
          </p:nvPr>
        </p:nvSpPr>
        <p:spPr>
          <a:xfrm>
            <a:off x="11001375" y="-2"/>
            <a:ext cx="119062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IEEPA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F34CB3F-FC7E-FA6C-988C-6261BAF708A3}"/>
              </a:ext>
            </a:extLst>
          </p:cNvPr>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a:extLst>
              <a:ext uri="{FF2B5EF4-FFF2-40B4-BE49-F238E27FC236}">
                <a16:creationId xmlns:a16="http://schemas.microsoft.com/office/drawing/2014/main" id="{B71195D5-F0FC-BD45-841C-FA7F36EDD2FD}"/>
              </a:ext>
            </a:extLst>
          </p:cNvPr>
          <p:cNvSpPr txBox="1">
            <a:spLocks noChangeArrowheads="1"/>
          </p:cNvSpPr>
          <p:nvPr/>
        </p:nvSpPr>
        <p:spPr bwMode="auto">
          <a:xfrm>
            <a:off x="8882063" y="6488668"/>
            <a:ext cx="33099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95-223 (28 Dec 1977)</a:t>
            </a:r>
          </a:p>
        </p:txBody>
      </p:sp>
      <p:sp>
        <p:nvSpPr>
          <p:cNvPr id="7" name="Rectangle 6">
            <a:extLst>
              <a:ext uri="{FF2B5EF4-FFF2-40B4-BE49-F238E27FC236}">
                <a16:creationId xmlns:a16="http://schemas.microsoft.com/office/drawing/2014/main" id="{966B835A-E2BA-C5E9-DAC4-42F85774F11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ED54EDF-B4A4-076B-D3D5-F6A21ADA721C}"/>
              </a:ext>
            </a:extLst>
          </p:cNvPr>
          <p:cNvPicPr>
            <a:picLocks noChangeAspect="1"/>
          </p:cNvPicPr>
          <p:nvPr/>
        </p:nvPicPr>
        <p:blipFill>
          <a:blip r:embed="rId2"/>
          <a:stretch>
            <a:fillRect/>
          </a:stretch>
        </p:blipFill>
        <p:spPr>
          <a:xfrm>
            <a:off x="184595" y="209004"/>
            <a:ext cx="4339069" cy="6491834"/>
          </a:xfrm>
          <a:prstGeom prst="rect">
            <a:avLst/>
          </a:prstGeom>
          <a:ln w="6350">
            <a:solidFill>
              <a:schemeClr val="tx1"/>
            </a:solidFill>
          </a:ln>
        </p:spPr>
      </p:pic>
      <p:pic>
        <p:nvPicPr>
          <p:cNvPr id="9" name="Picture 8">
            <a:extLst>
              <a:ext uri="{FF2B5EF4-FFF2-40B4-BE49-F238E27FC236}">
                <a16:creationId xmlns:a16="http://schemas.microsoft.com/office/drawing/2014/main" id="{38211444-15BE-668A-6128-6A0DE8BDA4A7}"/>
              </a:ext>
            </a:extLst>
          </p:cNvPr>
          <p:cNvPicPr>
            <a:picLocks noChangeAspect="1"/>
          </p:cNvPicPr>
          <p:nvPr/>
        </p:nvPicPr>
        <p:blipFill>
          <a:blip r:embed="rId3"/>
          <a:stretch>
            <a:fillRect/>
          </a:stretch>
        </p:blipFill>
        <p:spPr>
          <a:xfrm>
            <a:off x="1649844" y="209004"/>
            <a:ext cx="4644385" cy="6491834"/>
          </a:xfrm>
          <a:prstGeom prst="rect">
            <a:avLst/>
          </a:prstGeom>
          <a:ln>
            <a:solidFill>
              <a:schemeClr val="tx1"/>
            </a:solidFill>
          </a:ln>
        </p:spPr>
      </p:pic>
      <p:pic>
        <p:nvPicPr>
          <p:cNvPr id="10" name="Picture 9">
            <a:extLst>
              <a:ext uri="{FF2B5EF4-FFF2-40B4-BE49-F238E27FC236}">
                <a16:creationId xmlns:a16="http://schemas.microsoft.com/office/drawing/2014/main" id="{37C5B7B7-37EF-56F6-2034-2CF71EADE47E}"/>
              </a:ext>
            </a:extLst>
          </p:cNvPr>
          <p:cNvPicPr>
            <a:picLocks noChangeAspect="1"/>
          </p:cNvPicPr>
          <p:nvPr/>
        </p:nvPicPr>
        <p:blipFill>
          <a:blip r:embed="rId3"/>
          <a:srcRect l="20440" t="14848" r="3790" b="44745"/>
          <a:stretch>
            <a:fillRect/>
          </a:stretch>
        </p:blipFill>
        <p:spPr>
          <a:xfrm>
            <a:off x="3544712" y="1085272"/>
            <a:ext cx="6808872" cy="5075382"/>
          </a:xfrm>
          <a:prstGeom prst="rect">
            <a:avLst/>
          </a:prstGeom>
          <a:ln>
            <a:solidFill>
              <a:schemeClr val="tx1"/>
            </a:solidFill>
          </a:ln>
        </p:spPr>
      </p:pic>
    </p:spTree>
    <p:extLst>
      <p:ext uri="{BB962C8B-B14F-4D97-AF65-F5344CB8AC3E}">
        <p14:creationId xmlns:p14="http://schemas.microsoft.com/office/powerpoint/2010/main" val="19294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69D05-C906-A23B-D183-3801F2AD6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106FD-5E14-7F2E-EDF2-519C61B6C302}"/>
              </a:ext>
            </a:extLst>
          </p:cNvPr>
          <p:cNvSpPr>
            <a:spLocks noGrp="1"/>
          </p:cNvSpPr>
          <p:nvPr>
            <p:ph type="title"/>
          </p:nvPr>
        </p:nvSpPr>
        <p:spPr>
          <a:xfrm>
            <a:off x="11001375" y="-2"/>
            <a:ext cx="119062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IEEPA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E647D12-A29D-F1EE-2E23-E70A9C9AC0C9}"/>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E321BDC3-E715-4DB1-E73F-B335A0DAB277}"/>
              </a:ext>
            </a:extLst>
          </p:cNvPr>
          <p:cNvSpPr txBox="1">
            <a:spLocks noChangeArrowheads="1"/>
          </p:cNvSpPr>
          <p:nvPr/>
        </p:nvSpPr>
        <p:spPr bwMode="auto">
          <a:xfrm>
            <a:off x="8882063" y="6488668"/>
            <a:ext cx="33099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95-223 (28 Dec 1977)</a:t>
            </a:r>
          </a:p>
        </p:txBody>
      </p:sp>
      <p:sp>
        <p:nvSpPr>
          <p:cNvPr id="7" name="Rectangle 6">
            <a:extLst>
              <a:ext uri="{FF2B5EF4-FFF2-40B4-BE49-F238E27FC236}">
                <a16:creationId xmlns:a16="http://schemas.microsoft.com/office/drawing/2014/main" id="{74D3FFE6-BC36-69B9-B81C-FAAE47937F5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2A189D5-BFCD-D7CB-F905-7295472D22E8}"/>
              </a:ext>
            </a:extLst>
          </p:cNvPr>
          <p:cNvPicPr>
            <a:picLocks noChangeAspect="1"/>
          </p:cNvPicPr>
          <p:nvPr/>
        </p:nvPicPr>
        <p:blipFill>
          <a:blip r:embed="rId2"/>
          <a:stretch>
            <a:fillRect/>
          </a:stretch>
        </p:blipFill>
        <p:spPr>
          <a:xfrm>
            <a:off x="184595" y="209004"/>
            <a:ext cx="4339069" cy="6491834"/>
          </a:xfrm>
          <a:prstGeom prst="rect">
            <a:avLst/>
          </a:prstGeom>
          <a:ln w="6350">
            <a:solidFill>
              <a:schemeClr val="tx1"/>
            </a:solidFill>
          </a:ln>
        </p:spPr>
      </p:pic>
      <p:pic>
        <p:nvPicPr>
          <p:cNvPr id="9" name="Picture 8">
            <a:extLst>
              <a:ext uri="{FF2B5EF4-FFF2-40B4-BE49-F238E27FC236}">
                <a16:creationId xmlns:a16="http://schemas.microsoft.com/office/drawing/2014/main" id="{20E9D6D8-F0A6-DD13-9B1E-6C552D32E301}"/>
              </a:ext>
            </a:extLst>
          </p:cNvPr>
          <p:cNvPicPr>
            <a:picLocks noChangeAspect="1"/>
          </p:cNvPicPr>
          <p:nvPr/>
        </p:nvPicPr>
        <p:blipFill>
          <a:blip r:embed="rId3"/>
          <a:stretch>
            <a:fillRect/>
          </a:stretch>
        </p:blipFill>
        <p:spPr>
          <a:xfrm>
            <a:off x="1825910" y="209004"/>
            <a:ext cx="4644385" cy="6491834"/>
          </a:xfrm>
          <a:prstGeom prst="rect">
            <a:avLst/>
          </a:prstGeom>
          <a:ln>
            <a:solidFill>
              <a:schemeClr val="tx1"/>
            </a:solidFill>
          </a:ln>
        </p:spPr>
      </p:pic>
      <p:pic>
        <p:nvPicPr>
          <p:cNvPr id="10" name="Picture 9">
            <a:extLst>
              <a:ext uri="{FF2B5EF4-FFF2-40B4-BE49-F238E27FC236}">
                <a16:creationId xmlns:a16="http://schemas.microsoft.com/office/drawing/2014/main" id="{38AD1780-9F0B-9A73-BB5E-5852AB778535}"/>
              </a:ext>
            </a:extLst>
          </p:cNvPr>
          <p:cNvPicPr>
            <a:picLocks noChangeAspect="1"/>
          </p:cNvPicPr>
          <p:nvPr/>
        </p:nvPicPr>
        <p:blipFill>
          <a:blip r:embed="rId3"/>
          <a:srcRect l="20242" t="53548" r="2595" b="11310"/>
          <a:stretch>
            <a:fillRect/>
          </a:stretch>
        </p:blipFill>
        <p:spPr>
          <a:xfrm>
            <a:off x="3736109" y="1570182"/>
            <a:ext cx="7181926" cy="4572000"/>
          </a:xfrm>
          <a:prstGeom prst="rect">
            <a:avLst/>
          </a:prstGeom>
          <a:ln>
            <a:solidFill>
              <a:schemeClr val="tx1"/>
            </a:solidFill>
          </a:ln>
        </p:spPr>
      </p:pic>
    </p:spTree>
    <p:extLst>
      <p:ext uri="{BB962C8B-B14F-4D97-AF65-F5344CB8AC3E}">
        <p14:creationId xmlns:p14="http://schemas.microsoft.com/office/powerpoint/2010/main" val="267441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20DA4-061D-8930-26D4-202A8419D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4615A-5961-0E67-D1FA-FD8D0E90DD5B}"/>
              </a:ext>
            </a:extLst>
          </p:cNvPr>
          <p:cNvSpPr>
            <a:spLocks noGrp="1"/>
          </p:cNvSpPr>
          <p:nvPr>
            <p:ph type="title"/>
          </p:nvPr>
        </p:nvSpPr>
        <p:spPr>
          <a:xfrm>
            <a:off x="11292635" y="-2"/>
            <a:ext cx="89936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1971</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0A7F57E-3F46-9339-38CF-1AFABBDA4A18}"/>
              </a:ext>
            </a:extLst>
          </p:cNvPr>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ED28CA19-B010-4EB5-20AB-DC1989BD1D61}"/>
              </a:ext>
            </a:extLst>
          </p:cNvPr>
          <p:cNvSpPr txBox="1">
            <a:spLocks noChangeArrowheads="1"/>
          </p:cNvSpPr>
          <p:nvPr/>
        </p:nvSpPr>
        <p:spPr bwMode="auto">
          <a:xfrm>
            <a:off x="9901238" y="6488668"/>
            <a:ext cx="22907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(16 Aug 1971)</a:t>
            </a:r>
          </a:p>
        </p:txBody>
      </p:sp>
      <p:sp>
        <p:nvSpPr>
          <p:cNvPr id="7" name="Rectangle 6">
            <a:extLst>
              <a:ext uri="{FF2B5EF4-FFF2-40B4-BE49-F238E27FC236}">
                <a16:creationId xmlns:a16="http://schemas.microsoft.com/office/drawing/2014/main" id="{FE05FAFB-82BB-F68C-11FD-4F47AABD067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1F59995-61CA-493F-C9CF-4D05253B84C3}"/>
              </a:ext>
            </a:extLst>
          </p:cNvPr>
          <p:cNvPicPr>
            <a:picLocks noChangeAspect="1"/>
          </p:cNvPicPr>
          <p:nvPr/>
        </p:nvPicPr>
        <p:blipFill>
          <a:blip r:embed="rId2"/>
          <a:stretch>
            <a:fillRect/>
          </a:stretch>
        </p:blipFill>
        <p:spPr>
          <a:xfrm>
            <a:off x="183194" y="209004"/>
            <a:ext cx="6903265" cy="6491834"/>
          </a:xfrm>
          <a:prstGeom prst="rect">
            <a:avLst/>
          </a:prstGeom>
          <a:ln w="6350">
            <a:solidFill>
              <a:schemeClr val="tx1"/>
            </a:solidFill>
          </a:ln>
        </p:spPr>
      </p:pic>
      <p:pic>
        <p:nvPicPr>
          <p:cNvPr id="8" name="Picture 7">
            <a:extLst>
              <a:ext uri="{FF2B5EF4-FFF2-40B4-BE49-F238E27FC236}">
                <a16:creationId xmlns:a16="http://schemas.microsoft.com/office/drawing/2014/main" id="{F26DE138-3B77-2C97-39E3-D04D040D46A6}"/>
              </a:ext>
            </a:extLst>
          </p:cNvPr>
          <p:cNvPicPr>
            <a:picLocks noChangeAspect="1"/>
          </p:cNvPicPr>
          <p:nvPr/>
        </p:nvPicPr>
        <p:blipFill>
          <a:blip r:embed="rId2"/>
          <a:srcRect l="60954" t="61559" r="15245"/>
          <a:stretch>
            <a:fillRect/>
          </a:stretch>
        </p:blipFill>
        <p:spPr>
          <a:xfrm>
            <a:off x="6376224" y="777886"/>
            <a:ext cx="3681211" cy="5591175"/>
          </a:xfrm>
          <a:prstGeom prst="rect">
            <a:avLst/>
          </a:prstGeom>
          <a:ln w="6350">
            <a:solidFill>
              <a:schemeClr val="tx1"/>
            </a:solidFill>
          </a:ln>
        </p:spPr>
      </p:pic>
    </p:spTree>
    <p:extLst>
      <p:ext uri="{BB962C8B-B14F-4D97-AF65-F5344CB8AC3E}">
        <p14:creationId xmlns:p14="http://schemas.microsoft.com/office/powerpoint/2010/main" val="406852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0ABE-29BC-D23A-EC6D-3EF72D214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C26E3-659E-F4D1-66CE-1BBE121649D8}"/>
              </a:ext>
            </a:extLst>
          </p:cNvPr>
          <p:cNvSpPr>
            <a:spLocks noGrp="1"/>
          </p:cNvSpPr>
          <p:nvPr>
            <p:ph type="title"/>
          </p:nvPr>
        </p:nvSpPr>
        <p:spPr>
          <a:xfrm>
            <a:off x="7842913" y="-2"/>
            <a:ext cx="434908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Trading With the Enemy Act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DB9603E-BCEE-2C1E-A3E6-6B47472B8AED}"/>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480F7F33-D0BE-9233-08FC-AB94407C07C9}"/>
              </a:ext>
            </a:extLst>
          </p:cNvPr>
          <p:cNvSpPr txBox="1">
            <a:spLocks noChangeArrowheads="1"/>
          </p:cNvSpPr>
          <p:nvPr/>
        </p:nvSpPr>
        <p:spPr bwMode="auto">
          <a:xfrm>
            <a:off x="9254836" y="6488668"/>
            <a:ext cx="29371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65-91 (6 Oct 1917)</a:t>
            </a:r>
          </a:p>
        </p:txBody>
      </p:sp>
      <p:pic>
        <p:nvPicPr>
          <p:cNvPr id="5" name="Picture 4">
            <a:extLst>
              <a:ext uri="{FF2B5EF4-FFF2-40B4-BE49-F238E27FC236}">
                <a16:creationId xmlns:a16="http://schemas.microsoft.com/office/drawing/2014/main" id="{B9D529BB-FD3B-D656-7386-3C659FDBD856}"/>
              </a:ext>
            </a:extLst>
          </p:cNvPr>
          <p:cNvPicPr>
            <a:picLocks noChangeAspect="1"/>
          </p:cNvPicPr>
          <p:nvPr/>
        </p:nvPicPr>
        <p:blipFill>
          <a:blip r:embed="rId2"/>
          <a:stretch>
            <a:fillRect/>
          </a:stretch>
        </p:blipFill>
        <p:spPr>
          <a:xfrm>
            <a:off x="3602183" y="188621"/>
            <a:ext cx="4064826" cy="6512217"/>
          </a:xfrm>
          <a:prstGeom prst="rect">
            <a:avLst/>
          </a:prstGeom>
          <a:ln w="6350">
            <a:solidFill>
              <a:schemeClr val="tx1"/>
            </a:solidFill>
          </a:ln>
        </p:spPr>
      </p:pic>
    </p:spTree>
    <p:extLst>
      <p:ext uri="{BB962C8B-B14F-4D97-AF65-F5344CB8AC3E}">
        <p14:creationId xmlns:p14="http://schemas.microsoft.com/office/powerpoint/2010/main" val="25462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FDA2-A6C9-99DA-82B1-96D907319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31D06-24F2-47D0-975D-4B6605132058}"/>
              </a:ext>
            </a:extLst>
          </p:cNvPr>
          <p:cNvSpPr>
            <a:spLocks noGrp="1"/>
          </p:cNvSpPr>
          <p:nvPr>
            <p:ph type="title"/>
          </p:nvPr>
        </p:nvSpPr>
        <p:spPr>
          <a:xfrm>
            <a:off x="8234218" y="-1"/>
            <a:ext cx="3957783" cy="33209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Yoshida: Surcharge Valid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F4586EE-C62E-5383-9EBE-3309995DED07}"/>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0870D212-8F25-1E74-0184-35C36F5907CF}"/>
              </a:ext>
            </a:extLst>
          </p:cNvPr>
          <p:cNvSpPr txBox="1">
            <a:spLocks noChangeArrowheads="1"/>
          </p:cNvSpPr>
          <p:nvPr/>
        </p:nvSpPr>
        <p:spPr bwMode="auto">
          <a:xfrm>
            <a:off x="6862619" y="6488668"/>
            <a:ext cx="53293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526 F.2d 560 (Customs and Patent Appeals 1975)</a:t>
            </a:r>
          </a:p>
        </p:txBody>
      </p:sp>
      <p:sp>
        <p:nvSpPr>
          <p:cNvPr id="7" name="Rectangle 6">
            <a:extLst>
              <a:ext uri="{FF2B5EF4-FFF2-40B4-BE49-F238E27FC236}">
                <a16:creationId xmlns:a16="http://schemas.microsoft.com/office/drawing/2014/main" id="{B1B1886C-352B-8CB8-CD9E-BA00045AF26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75D2F4A-ABC7-609C-4E6B-652A854F1DE8}"/>
              </a:ext>
            </a:extLst>
          </p:cNvPr>
          <p:cNvPicPr>
            <a:picLocks noChangeAspect="1"/>
          </p:cNvPicPr>
          <p:nvPr/>
        </p:nvPicPr>
        <p:blipFill>
          <a:blip r:embed="rId2"/>
          <a:stretch>
            <a:fillRect/>
          </a:stretch>
        </p:blipFill>
        <p:spPr>
          <a:xfrm>
            <a:off x="170787" y="184664"/>
            <a:ext cx="4374016" cy="6516174"/>
          </a:xfrm>
          <a:prstGeom prst="rect">
            <a:avLst/>
          </a:prstGeom>
          <a:ln w="6350">
            <a:solidFill>
              <a:schemeClr val="tx1"/>
            </a:solidFill>
          </a:ln>
        </p:spPr>
      </p:pic>
      <p:pic>
        <p:nvPicPr>
          <p:cNvPr id="9" name="Picture 8">
            <a:extLst>
              <a:ext uri="{FF2B5EF4-FFF2-40B4-BE49-F238E27FC236}">
                <a16:creationId xmlns:a16="http://schemas.microsoft.com/office/drawing/2014/main" id="{3E4228C3-929B-740A-2140-419E5E30D040}"/>
              </a:ext>
            </a:extLst>
          </p:cNvPr>
          <p:cNvPicPr>
            <a:picLocks noChangeAspect="1"/>
          </p:cNvPicPr>
          <p:nvPr/>
        </p:nvPicPr>
        <p:blipFill>
          <a:blip r:embed="rId3"/>
          <a:stretch>
            <a:fillRect/>
          </a:stretch>
        </p:blipFill>
        <p:spPr>
          <a:xfrm>
            <a:off x="1195675" y="184664"/>
            <a:ext cx="4221474" cy="6543676"/>
          </a:xfrm>
          <a:prstGeom prst="rect">
            <a:avLst/>
          </a:prstGeom>
          <a:ln>
            <a:solidFill>
              <a:schemeClr val="tx1"/>
            </a:solidFill>
          </a:ln>
        </p:spPr>
      </p:pic>
      <p:sp>
        <p:nvSpPr>
          <p:cNvPr id="12" name="Rectangle 11">
            <a:extLst>
              <a:ext uri="{FF2B5EF4-FFF2-40B4-BE49-F238E27FC236}">
                <a16:creationId xmlns:a16="http://schemas.microsoft.com/office/drawing/2014/main" id="{8E6BCCB8-1EF8-7888-EEB3-4ECC9E09EC6A}"/>
              </a:ext>
            </a:extLst>
          </p:cNvPr>
          <p:cNvSpPr/>
          <p:nvPr/>
        </p:nvSpPr>
        <p:spPr bwMode="auto">
          <a:xfrm>
            <a:off x="2510071" y="1808507"/>
            <a:ext cx="9377129" cy="400879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t>
            </a:r>
            <a:r>
              <a:rPr lang="en-US" sz="3200" b="1" dirty="0">
                <a:solidFill>
                  <a:schemeClr val="accent4">
                    <a:lumMod val="50000"/>
                    <a:lumOff val="50000"/>
                  </a:schemeClr>
                </a:solidFill>
              </a:rPr>
              <a:t>We conclude, therefore, that Congress, in enacting § 5(b) of the TWEA, authorized the President, during an emergency, to exercise the delegated substantive power, i.e., to ‘regulate importation,’ by imposing an import duty surcharge or by other means appropriately and reasonably related, as discussed below, to the particular nature of the emergency declared</a:t>
            </a:r>
            <a:r>
              <a:rPr lang="en-US" sz="3200" dirty="0">
                <a:solidFill>
                  <a:schemeClr val="bg2"/>
                </a:solidFill>
              </a:rPr>
              <a:t>.”</a:t>
            </a:r>
          </a:p>
        </p:txBody>
      </p:sp>
    </p:spTree>
    <p:extLst>
      <p:ext uri="{BB962C8B-B14F-4D97-AF65-F5344CB8AC3E}">
        <p14:creationId xmlns:p14="http://schemas.microsoft.com/office/powerpoint/2010/main" val="389198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75E1E-5D35-56CA-9615-1004D1F4D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EA955-4065-34BC-242E-FEE4D4E56617}"/>
              </a:ext>
            </a:extLst>
          </p:cNvPr>
          <p:cNvSpPr>
            <a:spLocks noGrp="1"/>
          </p:cNvSpPr>
          <p:nvPr>
            <p:ph type="title"/>
          </p:nvPr>
        </p:nvSpPr>
        <p:spPr>
          <a:xfrm>
            <a:off x="10196945" y="-1"/>
            <a:ext cx="199505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Tariffs Case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3D63EFB-5E6B-A66A-6AB0-EAF0F986BC6E}"/>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a:extLst>
              <a:ext uri="{FF2B5EF4-FFF2-40B4-BE49-F238E27FC236}">
                <a16:creationId xmlns:a16="http://schemas.microsoft.com/office/drawing/2014/main" id="{DCF70EBD-64D8-9499-13C0-3F28C42F7440}"/>
              </a:ext>
            </a:extLst>
          </p:cNvPr>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Cert Petition (17 June 2025)</a:t>
            </a:r>
          </a:p>
        </p:txBody>
      </p:sp>
      <p:sp>
        <p:nvSpPr>
          <p:cNvPr id="7" name="Rectangle 6">
            <a:extLst>
              <a:ext uri="{FF2B5EF4-FFF2-40B4-BE49-F238E27FC236}">
                <a16:creationId xmlns:a16="http://schemas.microsoft.com/office/drawing/2014/main" id="{817186EB-8DE4-CC10-CFEB-18490AC56C7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BF18CE2-4492-B5A0-619D-7933DD9AFBC6}"/>
              </a:ext>
            </a:extLst>
          </p:cNvPr>
          <p:cNvPicPr>
            <a:picLocks noChangeAspect="1"/>
          </p:cNvPicPr>
          <p:nvPr/>
        </p:nvPicPr>
        <p:blipFill>
          <a:blip r:embed="rId2"/>
          <a:stretch>
            <a:fillRect/>
          </a:stretch>
        </p:blipFill>
        <p:spPr>
          <a:xfrm>
            <a:off x="195974" y="209004"/>
            <a:ext cx="4175999" cy="6491834"/>
          </a:xfrm>
          <a:prstGeom prst="rect">
            <a:avLst/>
          </a:prstGeom>
          <a:ln w="6350">
            <a:solidFill>
              <a:schemeClr val="tx1"/>
            </a:solidFill>
          </a:ln>
        </p:spPr>
      </p:pic>
      <p:pic>
        <p:nvPicPr>
          <p:cNvPr id="9" name="Picture 8">
            <a:extLst>
              <a:ext uri="{FF2B5EF4-FFF2-40B4-BE49-F238E27FC236}">
                <a16:creationId xmlns:a16="http://schemas.microsoft.com/office/drawing/2014/main" id="{EAAB553D-AEA5-0F2B-36F5-20ACA9A4F65F}"/>
              </a:ext>
            </a:extLst>
          </p:cNvPr>
          <p:cNvPicPr>
            <a:picLocks noChangeAspect="1"/>
          </p:cNvPicPr>
          <p:nvPr/>
        </p:nvPicPr>
        <p:blipFill>
          <a:blip r:embed="rId3"/>
          <a:stretch>
            <a:fillRect/>
          </a:stretch>
        </p:blipFill>
        <p:spPr>
          <a:xfrm>
            <a:off x="2175192" y="209004"/>
            <a:ext cx="4150622" cy="6491834"/>
          </a:xfrm>
          <a:prstGeom prst="rect">
            <a:avLst/>
          </a:prstGeom>
          <a:ln>
            <a:solidFill>
              <a:schemeClr val="tx1"/>
            </a:solidFill>
          </a:ln>
        </p:spPr>
      </p:pic>
      <p:pic>
        <p:nvPicPr>
          <p:cNvPr id="10" name="Picture 9">
            <a:extLst>
              <a:ext uri="{FF2B5EF4-FFF2-40B4-BE49-F238E27FC236}">
                <a16:creationId xmlns:a16="http://schemas.microsoft.com/office/drawing/2014/main" id="{B0C3EF04-363D-4B7B-1E86-C5F486FAF3CB}"/>
              </a:ext>
            </a:extLst>
          </p:cNvPr>
          <p:cNvPicPr>
            <a:picLocks noChangeAspect="1"/>
          </p:cNvPicPr>
          <p:nvPr/>
        </p:nvPicPr>
        <p:blipFill>
          <a:blip r:embed="rId3"/>
          <a:srcRect l="11276" t="4319" r="5275" b="40478"/>
          <a:stretch>
            <a:fillRect/>
          </a:stretch>
        </p:blipFill>
        <p:spPr>
          <a:xfrm>
            <a:off x="4424217" y="570345"/>
            <a:ext cx="5525751" cy="5717309"/>
          </a:xfrm>
          <a:prstGeom prst="rect">
            <a:avLst/>
          </a:prstGeom>
          <a:ln>
            <a:solidFill>
              <a:schemeClr val="tx1"/>
            </a:solidFill>
          </a:ln>
        </p:spPr>
      </p:pic>
    </p:spTree>
    <p:extLst>
      <p:ext uri="{BB962C8B-B14F-4D97-AF65-F5344CB8AC3E}">
        <p14:creationId xmlns:p14="http://schemas.microsoft.com/office/powerpoint/2010/main" val="24476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8297-2E7E-94F0-8E81-44ADA291E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8379E-CBA5-6CE2-0BA4-DF442732D166}"/>
              </a:ext>
            </a:extLst>
          </p:cNvPr>
          <p:cNvSpPr>
            <a:spLocks noGrp="1"/>
          </p:cNvSpPr>
          <p:nvPr>
            <p:ph type="title"/>
          </p:nvPr>
        </p:nvSpPr>
        <p:spPr>
          <a:xfrm>
            <a:off x="7872413" y="-1"/>
            <a:ext cx="431958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Skeptical Supreme Court?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F5D9B93-F8E0-34F9-D4FF-5772FDD0E912}"/>
              </a:ext>
            </a:extLst>
          </p:cNvPr>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a:extLst>
              <a:ext uri="{FF2B5EF4-FFF2-40B4-BE49-F238E27FC236}">
                <a16:creationId xmlns:a16="http://schemas.microsoft.com/office/drawing/2014/main" id="{AAC3A6A8-9ADD-896E-BA1C-4957BA4E8B0A}"/>
              </a:ext>
            </a:extLst>
          </p:cNvPr>
          <p:cNvSpPr txBox="1">
            <a:spLocks noChangeArrowheads="1"/>
          </p:cNvSpPr>
          <p:nvPr/>
        </p:nvSpPr>
        <p:spPr bwMode="auto">
          <a:xfrm>
            <a:off x="10016836" y="6488668"/>
            <a:ext cx="21751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(6 Nov 2025)</a:t>
            </a:r>
          </a:p>
        </p:txBody>
      </p:sp>
      <p:sp>
        <p:nvSpPr>
          <p:cNvPr id="7" name="Rectangle 6">
            <a:extLst>
              <a:ext uri="{FF2B5EF4-FFF2-40B4-BE49-F238E27FC236}">
                <a16:creationId xmlns:a16="http://schemas.microsoft.com/office/drawing/2014/main" id="{49A0E72D-BA6E-519F-DB6C-306DAD72DE8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standing at a podium&#10;&#10;AI-generated content may be incorrect.">
            <a:extLst>
              <a:ext uri="{FF2B5EF4-FFF2-40B4-BE49-F238E27FC236}">
                <a16:creationId xmlns:a16="http://schemas.microsoft.com/office/drawing/2014/main" id="{3740F90B-2D50-B100-CD91-74BE065BC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043" y="209004"/>
            <a:ext cx="5969502" cy="6491834"/>
          </a:xfrm>
          <a:prstGeom prst="rect">
            <a:avLst/>
          </a:prstGeom>
          <a:ln w="6350">
            <a:solidFill>
              <a:schemeClr val="tx1"/>
            </a:solidFill>
          </a:ln>
        </p:spPr>
      </p:pic>
      <p:pic>
        <p:nvPicPr>
          <p:cNvPr id="9" name="Picture 8" descr="A person standing at a podium&#10;&#10;AI-generated content may be incorrect.">
            <a:extLst>
              <a:ext uri="{FF2B5EF4-FFF2-40B4-BE49-F238E27FC236}">
                <a16:creationId xmlns:a16="http://schemas.microsoft.com/office/drawing/2014/main" id="{8BEAFAF1-2016-4437-C5A4-0DB857B7D5EE}"/>
              </a:ext>
            </a:extLst>
          </p:cNvPr>
          <p:cNvPicPr>
            <a:picLocks noChangeAspect="1"/>
          </p:cNvPicPr>
          <p:nvPr/>
        </p:nvPicPr>
        <p:blipFill>
          <a:blip r:embed="rId3">
            <a:extLst>
              <a:ext uri="{28A0092B-C50C-407E-A947-70E740481C1C}">
                <a14:useLocalDpi xmlns:a14="http://schemas.microsoft.com/office/drawing/2010/main" val="0"/>
              </a:ext>
            </a:extLst>
          </a:blip>
          <a:srcRect l="24515" t="51447" r="25467" b="9495"/>
          <a:stretch>
            <a:fillRect/>
          </a:stretch>
        </p:blipFill>
        <p:spPr>
          <a:xfrm>
            <a:off x="3908802" y="1095374"/>
            <a:ext cx="6108034" cy="5186910"/>
          </a:xfrm>
          <a:prstGeom prst="rect">
            <a:avLst/>
          </a:prstGeom>
          <a:ln>
            <a:solidFill>
              <a:schemeClr val="tx1"/>
            </a:solidFill>
          </a:ln>
        </p:spPr>
      </p:pic>
    </p:spTree>
    <p:extLst>
      <p:ext uri="{BB962C8B-B14F-4D97-AF65-F5344CB8AC3E}">
        <p14:creationId xmlns:p14="http://schemas.microsoft.com/office/powerpoint/2010/main" val="129000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266" y="-3"/>
            <a:ext cx="10708735" cy="33710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“The Outbreak of the War was the Salvation of the American Industries”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620250" y="6488668"/>
            <a:ext cx="25717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(10 Apr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04782" y="426358"/>
            <a:ext cx="3852042" cy="6316618"/>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2050185" y="1635791"/>
            <a:ext cx="8301401" cy="4460209"/>
          </a:xfrm>
          <a:prstGeom prst="rect">
            <a:avLst/>
          </a:prstGeom>
          <a:ln w="6350">
            <a:solidFill>
              <a:schemeClr val="tx1"/>
            </a:solidFill>
          </a:ln>
        </p:spPr>
      </p:pic>
    </p:spTree>
    <p:extLst>
      <p:ext uri="{BB962C8B-B14F-4D97-AF65-F5344CB8AC3E}">
        <p14:creationId xmlns:p14="http://schemas.microsoft.com/office/powerpoint/2010/main" val="25655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50</a:t>
            </a:fld>
            <a:endParaRPr lang="en-US" altLang="en-US" sz="1400">
              <a:solidFill>
                <a:srgbClr val="000066"/>
              </a:solidFill>
            </a:endParaRPr>
          </a:p>
        </p:txBody>
      </p:sp>
      <p:sp>
        <p:nvSpPr>
          <p:cNvPr id="60420" name="Rectangle 4"/>
          <p:cNvSpPr>
            <a:spLocks noChangeArrowheads="1"/>
          </p:cNvSpPr>
          <p:nvPr/>
        </p:nvSpPr>
        <p:spPr bwMode="auto">
          <a:xfrm>
            <a:off x="3100388" y="2702174"/>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Chips</a:t>
            </a:r>
          </a:p>
        </p:txBody>
      </p:sp>
      <p:sp>
        <p:nvSpPr>
          <p:cNvPr id="6" name="Title 1">
            <a:extLst>
              <a:ext uri="{FF2B5EF4-FFF2-40B4-BE49-F238E27FC236}">
                <a16:creationId xmlns:a16="http://schemas.microsoft.com/office/drawing/2014/main" id="{0926350B-3968-3E4A-91A7-CE6A18F24778}"/>
              </a:ext>
            </a:extLst>
          </p:cNvPr>
          <p:cNvSpPr txBox="1">
            <a:spLocks noGrp="1"/>
          </p:cNvSpPr>
          <p:nvPr>
            <p:ph type="title"/>
          </p:nvPr>
        </p:nvSpPr>
        <p:spPr bwMode="auto">
          <a:xfrm>
            <a:off x="11118915" y="0"/>
            <a:ext cx="1073085" cy="457201"/>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Chips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393786441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6741" y="-2"/>
            <a:ext cx="24352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Situating Chips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10135736" y="6488668"/>
            <a:ext cx="20562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SIA (2021 Report)</a:t>
            </a:r>
          </a:p>
        </p:txBody>
      </p:sp>
      <p:pic>
        <p:nvPicPr>
          <p:cNvPr id="5" name="Picture 4"/>
          <p:cNvPicPr>
            <a:picLocks noChangeAspect="1"/>
          </p:cNvPicPr>
          <p:nvPr/>
        </p:nvPicPr>
        <p:blipFill>
          <a:blip r:embed="rId2"/>
          <a:stretch>
            <a:fillRect/>
          </a:stretch>
        </p:blipFill>
        <p:spPr>
          <a:xfrm>
            <a:off x="3591660" y="107720"/>
            <a:ext cx="5110280" cy="6671699"/>
          </a:xfrm>
          <a:prstGeom prst="rect">
            <a:avLst/>
          </a:prstGeom>
          <a:ln w="6350">
            <a:solidFill>
              <a:schemeClr val="tx1"/>
            </a:solidFill>
          </a:ln>
        </p:spPr>
      </p:pic>
    </p:spTree>
    <p:extLst>
      <p:ext uri="{BB962C8B-B14F-4D97-AF65-F5344CB8AC3E}">
        <p14:creationId xmlns:p14="http://schemas.microsoft.com/office/powerpoint/2010/main" val="2216815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7700" y="-2"/>
            <a:ext cx="39243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Manufacturing Share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10020300" y="6488668"/>
            <a:ext cx="21717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SIA (2021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27699" y="170511"/>
            <a:ext cx="4933476" cy="6467319"/>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488429" y="1973864"/>
            <a:ext cx="8793933" cy="4274536"/>
          </a:xfrm>
          <a:prstGeom prst="rect">
            <a:avLst/>
          </a:prstGeom>
          <a:ln w="6350">
            <a:solidFill>
              <a:schemeClr val="tx1"/>
            </a:solidFill>
          </a:ln>
        </p:spPr>
      </p:pic>
    </p:spTree>
    <p:extLst>
      <p:ext uri="{BB962C8B-B14F-4D97-AF65-F5344CB8AC3E}">
        <p14:creationId xmlns:p14="http://schemas.microsoft.com/office/powerpoint/2010/main" val="21386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6688" y="-2"/>
            <a:ext cx="44053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Manufacturing Tech by Node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10020300" y="6488668"/>
            <a:ext cx="21717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SIA (2021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4944077" cy="6446320"/>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10781" y="2064617"/>
            <a:ext cx="9451792" cy="3964707"/>
          </a:xfrm>
          <a:prstGeom prst="rect">
            <a:avLst/>
          </a:prstGeom>
          <a:ln w="6350">
            <a:solidFill>
              <a:schemeClr val="tx1"/>
            </a:solidFill>
          </a:ln>
        </p:spPr>
      </p:pic>
    </p:spTree>
    <p:extLst>
      <p:ext uri="{BB962C8B-B14F-4D97-AF65-F5344CB8AC3E}">
        <p14:creationId xmlns:p14="http://schemas.microsoft.com/office/powerpoint/2010/main" val="12155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0" y="-2"/>
            <a:ext cx="61569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Defense Appropriations Bill: 1482 Pages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175845" y="6488668"/>
            <a:ext cx="30161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11-283 (1 Jan 2021)</a:t>
            </a:r>
          </a:p>
        </p:txBody>
      </p:sp>
      <p:pic>
        <p:nvPicPr>
          <p:cNvPr id="8" name="Picture 7"/>
          <p:cNvPicPr>
            <a:picLocks noChangeAspect="1"/>
          </p:cNvPicPr>
          <p:nvPr/>
        </p:nvPicPr>
        <p:blipFill>
          <a:blip r:embed="rId2"/>
          <a:stretch>
            <a:fillRect/>
          </a:stretch>
        </p:blipFill>
        <p:spPr>
          <a:xfrm>
            <a:off x="3249354" y="469668"/>
            <a:ext cx="4739177" cy="6251695"/>
          </a:xfrm>
          <a:prstGeom prst="rect">
            <a:avLst/>
          </a:prstGeom>
          <a:ln w="6350">
            <a:solidFill>
              <a:schemeClr val="tx1"/>
            </a:solidFill>
          </a:ln>
        </p:spPr>
      </p:pic>
    </p:spTree>
    <p:extLst>
      <p:ext uri="{BB962C8B-B14F-4D97-AF65-F5344CB8AC3E}">
        <p14:creationId xmlns:p14="http://schemas.microsoft.com/office/powerpoint/2010/main" val="3413461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0478" y="-2"/>
            <a:ext cx="29115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CHIPS for America</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19,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044246" y="6488668"/>
            <a:ext cx="31477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11-283 (1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9205" y="138245"/>
            <a:ext cx="4610614" cy="6170429"/>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900932" y="2528877"/>
            <a:ext cx="9295643" cy="2920116"/>
          </a:xfrm>
          <a:prstGeom prst="rect">
            <a:avLst/>
          </a:prstGeom>
          <a:ln w="6350">
            <a:solidFill>
              <a:schemeClr val="tx1"/>
            </a:solidFill>
          </a:ln>
        </p:spPr>
      </p:pic>
    </p:spTree>
    <p:extLst>
      <p:ext uri="{BB962C8B-B14F-4D97-AF65-F5344CB8AC3E}">
        <p14:creationId xmlns:p14="http://schemas.microsoft.com/office/powerpoint/2010/main" val="4310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0" y="-2"/>
            <a:ext cx="4038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Semiconductor Incentives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19,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044246" y="6488668"/>
            <a:ext cx="31477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11-283 (1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92101" y="209004"/>
            <a:ext cx="4679950" cy="6096801"/>
          </a:xfrm>
          <a:prstGeom prst="rect">
            <a:avLst/>
          </a:prstGeom>
          <a:ln w="6350">
            <a:solidFill>
              <a:schemeClr val="tx1"/>
            </a:solidFill>
          </a:ln>
        </p:spPr>
      </p:pic>
      <p:pic>
        <p:nvPicPr>
          <p:cNvPr id="8" name="Picture 7"/>
          <p:cNvPicPr>
            <a:picLocks noChangeAspect="1"/>
          </p:cNvPicPr>
          <p:nvPr/>
        </p:nvPicPr>
        <p:blipFill rotWithShape="1">
          <a:blip r:embed="rId3"/>
          <a:srcRect t="1355"/>
          <a:stretch/>
        </p:blipFill>
        <p:spPr>
          <a:xfrm>
            <a:off x="2489200" y="1976436"/>
            <a:ext cx="8392444" cy="3648075"/>
          </a:xfrm>
          <a:prstGeom prst="rect">
            <a:avLst/>
          </a:prstGeom>
          <a:ln w="6350">
            <a:solidFill>
              <a:schemeClr val="tx1"/>
            </a:solidFill>
          </a:ln>
        </p:spPr>
      </p:pic>
    </p:spTree>
    <p:extLst>
      <p:ext uri="{BB962C8B-B14F-4D97-AF65-F5344CB8AC3E}">
        <p14:creationId xmlns:p14="http://schemas.microsoft.com/office/powerpoint/2010/main" val="28571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9414" y="-2"/>
            <a:ext cx="18325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DoD Needs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19,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044246" y="6488668"/>
            <a:ext cx="31477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11-283 (1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23882" y="101757"/>
            <a:ext cx="4536309" cy="614664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591049" y="1266020"/>
            <a:ext cx="7511011" cy="4475957"/>
          </a:xfrm>
          <a:prstGeom prst="rect">
            <a:avLst/>
          </a:prstGeom>
          <a:ln w="6350">
            <a:solidFill>
              <a:schemeClr val="tx1"/>
            </a:solidFill>
          </a:ln>
        </p:spPr>
      </p:pic>
    </p:spTree>
    <p:extLst>
      <p:ext uri="{BB962C8B-B14F-4D97-AF65-F5344CB8AC3E}">
        <p14:creationId xmlns:p14="http://schemas.microsoft.com/office/powerpoint/2010/main" val="7629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
            <a:ext cx="7620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 You Know Whether You Can Trust a Chip?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19,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044246" y="6488668"/>
            <a:ext cx="31477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11-283 (1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4962" y="494299"/>
            <a:ext cx="4430141" cy="587460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3903537" y="884630"/>
            <a:ext cx="5227187" cy="5226515"/>
          </a:xfrm>
          <a:prstGeom prst="rect">
            <a:avLst/>
          </a:prstGeom>
          <a:ln w="6350">
            <a:solidFill>
              <a:schemeClr val="tx1"/>
            </a:solidFill>
          </a:ln>
        </p:spPr>
      </p:pic>
    </p:spTree>
    <p:extLst>
      <p:ext uri="{BB962C8B-B14F-4D97-AF65-F5344CB8AC3E}">
        <p14:creationId xmlns:p14="http://schemas.microsoft.com/office/powerpoint/2010/main" val="42397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241" y="-2"/>
            <a:ext cx="43347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2022 Chips and Science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8521831" y="6488668"/>
            <a:ext cx="36701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Biden White House (9 Aug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application, Word&#10;&#10;Description automatically generated">
            <a:extLst>
              <a:ext uri="{FF2B5EF4-FFF2-40B4-BE49-F238E27FC236}">
                <a16:creationId xmlns:a16="http://schemas.microsoft.com/office/drawing/2014/main" id="{5FF666BA-ACCB-A86D-3A05-E5DDDA7BE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0192"/>
            <a:ext cx="6014326" cy="6617616"/>
          </a:xfrm>
          <a:prstGeom prst="rect">
            <a:avLst/>
          </a:prstGeom>
          <a:ln w="6350">
            <a:solidFill>
              <a:schemeClr val="tx1"/>
            </a:solidFill>
          </a:ln>
        </p:spPr>
      </p:pic>
      <p:pic>
        <p:nvPicPr>
          <p:cNvPr id="8" name="Picture 7" descr="Graphical user interface, application, Word&#10;&#10;Description automatically generated">
            <a:extLst>
              <a:ext uri="{FF2B5EF4-FFF2-40B4-BE49-F238E27FC236}">
                <a16:creationId xmlns:a16="http://schemas.microsoft.com/office/drawing/2014/main" id="{6943AD69-ACEE-0F84-8135-A21A532673A0}"/>
              </a:ext>
            </a:extLst>
          </p:cNvPr>
          <p:cNvPicPr>
            <a:picLocks noChangeAspect="1"/>
          </p:cNvPicPr>
          <p:nvPr/>
        </p:nvPicPr>
        <p:blipFill rotWithShape="1">
          <a:blip r:embed="rId3">
            <a:extLst>
              <a:ext uri="{28A0092B-C50C-407E-A947-70E740481C1C}">
                <a14:useLocalDpi xmlns:a14="http://schemas.microsoft.com/office/drawing/2010/main" val="0"/>
              </a:ext>
            </a:extLst>
          </a:blip>
          <a:srcRect l="26019" t="60897" r="25548" b="6766"/>
          <a:stretch/>
        </p:blipFill>
        <p:spPr>
          <a:xfrm>
            <a:off x="3332373" y="1217201"/>
            <a:ext cx="6641185" cy="4878799"/>
          </a:xfrm>
          <a:prstGeom prst="rect">
            <a:avLst/>
          </a:prstGeom>
          <a:ln w="6350">
            <a:solidFill>
              <a:schemeClr val="tx1"/>
            </a:solidFill>
          </a:ln>
        </p:spPr>
      </p:pic>
    </p:spTree>
    <p:extLst>
      <p:ext uri="{BB962C8B-B14F-4D97-AF65-F5344CB8AC3E}">
        <p14:creationId xmlns:p14="http://schemas.microsoft.com/office/powerpoint/2010/main" val="397910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5610" y="-3"/>
            <a:ext cx="4706391" cy="39901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Dealing with Foreign Subsidies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705108" y="6488668"/>
            <a:ext cx="24868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(10 Apr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5707" y="228597"/>
            <a:ext cx="3787744" cy="6368146"/>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346103" y="1861732"/>
            <a:ext cx="9639159" cy="3963973"/>
          </a:xfrm>
          <a:prstGeom prst="rect">
            <a:avLst/>
          </a:prstGeom>
          <a:ln w="6350">
            <a:solidFill>
              <a:schemeClr val="tx1"/>
            </a:solidFill>
          </a:ln>
        </p:spPr>
      </p:pic>
    </p:spTree>
    <p:extLst>
      <p:ext uri="{BB962C8B-B14F-4D97-AF65-F5344CB8AC3E}">
        <p14:creationId xmlns:p14="http://schemas.microsoft.com/office/powerpoint/2010/main" val="31945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2725" y="-2"/>
            <a:ext cx="31092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European Chips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564251" y="6488668"/>
            <a:ext cx="36277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Council of the EU (25 July 2023)</a:t>
            </a:r>
          </a:p>
        </p:txBody>
      </p:sp>
      <p:pic>
        <p:nvPicPr>
          <p:cNvPr id="7" name="Picture 6" descr="A screenshot of a computer&#10;&#10;Description automatically generated">
            <a:extLst>
              <a:ext uri="{FF2B5EF4-FFF2-40B4-BE49-F238E27FC236}">
                <a16:creationId xmlns:a16="http://schemas.microsoft.com/office/drawing/2014/main" id="{32727881-C771-4696-AE4F-2C6EC8093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11" y="209004"/>
            <a:ext cx="5939745" cy="6496596"/>
          </a:xfrm>
          <a:prstGeom prst="rect">
            <a:avLst/>
          </a:prstGeom>
          <a:ln w="6350">
            <a:solidFill>
              <a:schemeClr val="bg2"/>
            </a:solidFill>
          </a:ln>
        </p:spPr>
      </p:pic>
      <p:sp>
        <p:nvSpPr>
          <p:cNvPr id="8" name="Rectangle 7">
            <a:extLst>
              <a:ext uri="{FF2B5EF4-FFF2-40B4-BE49-F238E27FC236}">
                <a16:creationId xmlns:a16="http://schemas.microsoft.com/office/drawing/2014/main" id="{BF12F691-5ECB-D5C3-1087-784382F289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85420F54-F137-9DD5-ABD0-16AF1AC9F511}"/>
              </a:ext>
            </a:extLst>
          </p:cNvPr>
          <p:cNvPicPr>
            <a:picLocks noChangeAspect="1"/>
          </p:cNvPicPr>
          <p:nvPr/>
        </p:nvPicPr>
        <p:blipFill rotWithShape="1">
          <a:blip r:embed="rId3">
            <a:extLst>
              <a:ext uri="{28A0092B-C50C-407E-A947-70E740481C1C}">
                <a14:useLocalDpi xmlns:a14="http://schemas.microsoft.com/office/drawing/2010/main" val="0"/>
              </a:ext>
            </a:extLst>
          </a:blip>
          <a:srcRect l="5489" t="19179" r="19943" b="22908"/>
          <a:stretch/>
        </p:blipFill>
        <p:spPr>
          <a:xfrm>
            <a:off x="3438525" y="687399"/>
            <a:ext cx="6795061" cy="5772149"/>
          </a:xfrm>
          <a:prstGeom prst="rect">
            <a:avLst/>
          </a:prstGeom>
          <a:ln w="6350">
            <a:solidFill>
              <a:schemeClr val="bg2"/>
            </a:solidFill>
          </a:ln>
        </p:spPr>
      </p:pic>
    </p:spTree>
    <p:extLst>
      <p:ext uri="{BB962C8B-B14F-4D97-AF65-F5344CB8AC3E}">
        <p14:creationId xmlns:p14="http://schemas.microsoft.com/office/powerpoint/2010/main" val="22992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6742" y="-2"/>
            <a:ext cx="24352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Blocking China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399282" y="6488668"/>
            <a:ext cx="37927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New York Times (7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Graphical user interface, application&#10;&#10;Description automatically generated">
            <a:extLst>
              <a:ext uri="{FF2B5EF4-FFF2-40B4-BE49-F238E27FC236}">
                <a16:creationId xmlns:a16="http://schemas.microsoft.com/office/drawing/2014/main" id="{3D2E7CD2-02E4-AA8C-CE5B-57B3B0801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90" y="207389"/>
            <a:ext cx="5855830" cy="6443221"/>
          </a:xfrm>
          <a:prstGeom prst="rect">
            <a:avLst/>
          </a:prstGeom>
          <a:ln w="6350">
            <a:solidFill>
              <a:schemeClr val="tx1"/>
            </a:solidFill>
          </a:ln>
        </p:spPr>
      </p:pic>
      <p:pic>
        <p:nvPicPr>
          <p:cNvPr id="9" name="Picture 8" descr="Graphical user interface, application, Word&#10;&#10;Description automatically generated">
            <a:extLst>
              <a:ext uri="{FF2B5EF4-FFF2-40B4-BE49-F238E27FC236}">
                <a16:creationId xmlns:a16="http://schemas.microsoft.com/office/drawing/2014/main" id="{938956EB-4BE5-33E0-F582-493F28808C8A}"/>
              </a:ext>
            </a:extLst>
          </p:cNvPr>
          <p:cNvPicPr>
            <a:picLocks noChangeAspect="1"/>
          </p:cNvPicPr>
          <p:nvPr/>
        </p:nvPicPr>
        <p:blipFill rotWithShape="1">
          <a:blip r:embed="rId4">
            <a:extLst>
              <a:ext uri="{28A0092B-C50C-407E-A947-70E740481C1C}">
                <a14:useLocalDpi xmlns:a14="http://schemas.microsoft.com/office/drawing/2010/main" val="0"/>
              </a:ext>
            </a:extLst>
          </a:blip>
          <a:srcRect l="24348" t="30584" r="26289" b="43437"/>
          <a:stretch/>
        </p:blipFill>
        <p:spPr>
          <a:xfrm>
            <a:off x="1635551" y="2085274"/>
            <a:ext cx="5103596" cy="2954302"/>
          </a:xfrm>
          <a:prstGeom prst="rect">
            <a:avLst/>
          </a:prstGeom>
          <a:ln w="6350">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6BA6ABAD-8445-86A4-5F9A-0F34BAA3B412}"/>
              </a:ext>
            </a:extLst>
          </p:cNvPr>
          <p:cNvPicPr>
            <a:picLocks noChangeAspect="1"/>
          </p:cNvPicPr>
          <p:nvPr/>
        </p:nvPicPr>
        <p:blipFill rotWithShape="1">
          <a:blip r:embed="rId4">
            <a:extLst>
              <a:ext uri="{28A0092B-C50C-407E-A947-70E740481C1C}">
                <a14:useLocalDpi xmlns:a14="http://schemas.microsoft.com/office/drawing/2010/main" val="0"/>
              </a:ext>
            </a:extLst>
          </a:blip>
          <a:srcRect l="24348" t="56563" r="26289" b="20688"/>
          <a:stretch/>
        </p:blipFill>
        <p:spPr>
          <a:xfrm>
            <a:off x="6889976" y="2085274"/>
            <a:ext cx="5213023" cy="2642436"/>
          </a:xfrm>
          <a:prstGeom prst="rect">
            <a:avLst/>
          </a:prstGeom>
          <a:ln w="6350">
            <a:solidFill>
              <a:schemeClr val="tx1"/>
            </a:solidFill>
          </a:ln>
        </p:spPr>
      </p:pic>
    </p:spTree>
    <p:extLst>
      <p:ext uri="{BB962C8B-B14F-4D97-AF65-F5344CB8AC3E}">
        <p14:creationId xmlns:p14="http://schemas.microsoft.com/office/powerpoint/2010/main" val="203522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6421" y="-1"/>
            <a:ext cx="300558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Export Restrictions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182466" y="6488668"/>
            <a:ext cx="40095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Dept of Commerce (7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94C44A5-F915-F6C3-6CFF-AD9CDE1838FE}"/>
              </a:ext>
            </a:extLst>
          </p:cNvPr>
          <p:cNvPicPr>
            <a:picLocks noChangeAspect="1"/>
          </p:cNvPicPr>
          <p:nvPr/>
        </p:nvPicPr>
        <p:blipFill>
          <a:blip r:embed="rId3"/>
          <a:stretch>
            <a:fillRect/>
          </a:stretch>
        </p:blipFill>
        <p:spPr>
          <a:xfrm>
            <a:off x="220351" y="190044"/>
            <a:ext cx="4973820" cy="6477911"/>
          </a:xfrm>
          <a:prstGeom prst="rect">
            <a:avLst/>
          </a:prstGeom>
          <a:ln w="6350">
            <a:solidFill>
              <a:schemeClr val="tx1"/>
            </a:solidFill>
          </a:ln>
        </p:spPr>
      </p:pic>
      <p:pic>
        <p:nvPicPr>
          <p:cNvPr id="9" name="Picture 8">
            <a:extLst>
              <a:ext uri="{FF2B5EF4-FFF2-40B4-BE49-F238E27FC236}">
                <a16:creationId xmlns:a16="http://schemas.microsoft.com/office/drawing/2014/main" id="{A535912F-7C7E-C1D5-84AB-7BCA43002CC2}"/>
              </a:ext>
            </a:extLst>
          </p:cNvPr>
          <p:cNvPicPr>
            <a:picLocks noChangeAspect="1"/>
          </p:cNvPicPr>
          <p:nvPr/>
        </p:nvPicPr>
        <p:blipFill>
          <a:blip r:embed="rId4"/>
          <a:stretch>
            <a:fillRect/>
          </a:stretch>
        </p:blipFill>
        <p:spPr>
          <a:xfrm>
            <a:off x="2004483" y="1466909"/>
            <a:ext cx="8183034" cy="4352456"/>
          </a:xfrm>
          <a:prstGeom prst="rect">
            <a:avLst/>
          </a:prstGeom>
          <a:ln w="6350">
            <a:solidFill>
              <a:schemeClr val="tx1"/>
            </a:solidFill>
          </a:ln>
        </p:spPr>
      </p:pic>
    </p:spTree>
    <p:extLst>
      <p:ext uri="{BB962C8B-B14F-4D97-AF65-F5344CB8AC3E}">
        <p14:creationId xmlns:p14="http://schemas.microsoft.com/office/powerpoint/2010/main" val="168122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9932" y="-2"/>
            <a:ext cx="30620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Effect of New Rules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603545" y="6488668"/>
            <a:ext cx="25884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Reuters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3" name="Picture 12">
            <a:extLst>
              <a:ext uri="{FF2B5EF4-FFF2-40B4-BE49-F238E27FC236}">
                <a16:creationId xmlns:a16="http://schemas.microsoft.com/office/drawing/2014/main" id="{79DA093D-6C85-0664-07FC-1F0320CA79DF}"/>
              </a:ext>
            </a:extLst>
          </p:cNvPr>
          <p:cNvPicPr>
            <a:picLocks noChangeAspect="1"/>
          </p:cNvPicPr>
          <p:nvPr/>
        </p:nvPicPr>
        <p:blipFill>
          <a:blip r:embed="rId3"/>
          <a:stretch>
            <a:fillRect/>
          </a:stretch>
        </p:blipFill>
        <p:spPr>
          <a:xfrm>
            <a:off x="304800" y="164264"/>
            <a:ext cx="6045974" cy="6615155"/>
          </a:xfrm>
          <a:prstGeom prst="rect">
            <a:avLst/>
          </a:prstGeom>
          <a:ln w="6350">
            <a:solidFill>
              <a:schemeClr val="bg2"/>
            </a:solidFill>
          </a:ln>
        </p:spPr>
      </p:pic>
      <p:grpSp>
        <p:nvGrpSpPr>
          <p:cNvPr id="17" name="Group 16">
            <a:extLst>
              <a:ext uri="{FF2B5EF4-FFF2-40B4-BE49-F238E27FC236}">
                <a16:creationId xmlns:a16="http://schemas.microsoft.com/office/drawing/2014/main" id="{B86F09F7-4D46-468D-FD9F-42BCF8B7F670}"/>
              </a:ext>
            </a:extLst>
          </p:cNvPr>
          <p:cNvGrpSpPr>
            <a:grpSpLocks noChangeAspect="1"/>
          </p:cNvGrpSpPr>
          <p:nvPr/>
        </p:nvGrpSpPr>
        <p:grpSpPr>
          <a:xfrm>
            <a:off x="2625970" y="2215102"/>
            <a:ext cx="8756172" cy="3880898"/>
            <a:chOff x="8112370" y="4029834"/>
            <a:chExt cx="3643532" cy="1614881"/>
          </a:xfrm>
        </p:grpSpPr>
        <p:pic>
          <p:nvPicPr>
            <p:cNvPr id="15" name="Picture 14" descr="A screenshot of a computer&#10;&#10;Description automatically generated">
              <a:extLst>
                <a:ext uri="{FF2B5EF4-FFF2-40B4-BE49-F238E27FC236}">
                  <a16:creationId xmlns:a16="http://schemas.microsoft.com/office/drawing/2014/main" id="{77E5B9AD-E0A8-B4AC-75C8-012D68595E09}"/>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31248" r="36389" b="56103"/>
            <a:stretch/>
          </p:blipFill>
          <p:spPr>
            <a:xfrm>
              <a:off x="8112370" y="4029834"/>
              <a:ext cx="3643532" cy="867508"/>
            </a:xfrm>
            <a:prstGeom prst="rect">
              <a:avLst/>
            </a:prstGeom>
            <a:ln w="6350">
              <a:solidFill>
                <a:schemeClr val="bg2"/>
              </a:solidFill>
            </a:ln>
          </p:spPr>
        </p:pic>
        <p:pic>
          <p:nvPicPr>
            <p:cNvPr id="16" name="Picture 15" descr="A screenshot of a computer&#10;&#10;Description automatically generated">
              <a:extLst>
                <a:ext uri="{FF2B5EF4-FFF2-40B4-BE49-F238E27FC236}">
                  <a16:creationId xmlns:a16="http://schemas.microsoft.com/office/drawing/2014/main" id="{66B8FF30-16A6-B112-0A79-A30518F34E20}"/>
                </a:ext>
              </a:extLst>
            </p:cNvPr>
            <p:cNvPicPr>
              <a:picLocks noChangeAspect="1"/>
            </p:cNvPicPr>
            <p:nvPr/>
          </p:nvPicPr>
          <p:blipFill rotWithShape="1">
            <a:blip r:embed="rId4">
              <a:extLst>
                <a:ext uri="{28A0092B-C50C-407E-A947-70E740481C1C}">
                  <a14:useLocalDpi xmlns:a14="http://schemas.microsoft.com/office/drawing/2010/main" val="0"/>
                </a:ext>
              </a:extLst>
            </a:blip>
            <a:srcRect l="5914" t="76248" r="36127" b="12854"/>
            <a:stretch/>
          </p:blipFill>
          <p:spPr>
            <a:xfrm>
              <a:off x="8121747" y="4897342"/>
              <a:ext cx="3634154" cy="747373"/>
            </a:xfrm>
            <a:prstGeom prst="rect">
              <a:avLst/>
            </a:prstGeom>
            <a:ln w="6350">
              <a:solidFill>
                <a:schemeClr val="bg2"/>
              </a:solidFill>
            </a:ln>
          </p:spPr>
        </p:pic>
      </p:grpSp>
    </p:spTree>
    <p:extLst>
      <p:ext uri="{BB962C8B-B14F-4D97-AF65-F5344CB8AC3E}">
        <p14:creationId xmlns:p14="http://schemas.microsoft.com/office/powerpoint/2010/main" val="19643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3"/>
                                        </p:tgtEl>
                                        <p:attrNameLst>
                                          <p:attrName>style.opacity</p:attrName>
                                        </p:attrNameLst>
                                      </p:cBhvr>
                                      <p:to>
                                        <p:strVal val="0.5"/>
                                      </p:to>
                                    </p:set>
                                    <p:animEffect filter="image" prLst="opacity: 0.5">
                                      <p:cBhvr rctx="IE">
                                        <p:cTn id="9" dur="indefinite"/>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0713" y="-2"/>
            <a:ext cx="268128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Nvidia Responds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910763" y="6488668"/>
            <a:ext cx="22812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(10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A0B9F91-F2AD-DB12-BBD1-FA34810B4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88" y="209004"/>
            <a:ext cx="5935391"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DE1D7A8D-6036-6FA6-4F66-DD553CE23642}"/>
              </a:ext>
            </a:extLst>
          </p:cNvPr>
          <p:cNvPicPr>
            <a:picLocks noChangeAspect="1"/>
          </p:cNvPicPr>
          <p:nvPr/>
        </p:nvPicPr>
        <p:blipFill rotWithShape="1">
          <a:blip r:embed="rId3">
            <a:extLst>
              <a:ext uri="{28A0092B-C50C-407E-A947-70E740481C1C}">
                <a14:useLocalDpi xmlns:a14="http://schemas.microsoft.com/office/drawing/2010/main" val="0"/>
              </a:ext>
            </a:extLst>
          </a:blip>
          <a:srcRect l="11490" t="52709" r="38607" b="11597"/>
          <a:stretch/>
        </p:blipFill>
        <p:spPr>
          <a:xfrm>
            <a:off x="3509962" y="1268968"/>
            <a:ext cx="6477075" cy="5067300"/>
          </a:xfrm>
          <a:prstGeom prst="rect">
            <a:avLst/>
          </a:prstGeom>
          <a:ln w="6350">
            <a:solidFill>
              <a:schemeClr val="bg2"/>
            </a:solidFill>
          </a:ln>
        </p:spPr>
      </p:pic>
    </p:spTree>
    <p:extLst>
      <p:ext uri="{BB962C8B-B14F-4D97-AF65-F5344CB8AC3E}">
        <p14:creationId xmlns:p14="http://schemas.microsoft.com/office/powerpoint/2010/main" val="96786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4716" y="-2"/>
            <a:ext cx="43672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Push to Get Out Chip Grants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921922" y="6488668"/>
            <a:ext cx="22700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(15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person standing in front of a podium&#10;&#10;Description automatically generated">
            <a:extLst>
              <a:ext uri="{FF2B5EF4-FFF2-40B4-BE49-F238E27FC236}">
                <a16:creationId xmlns:a16="http://schemas.microsoft.com/office/drawing/2014/main" id="{275FC9A5-C9D5-53FC-9730-F1F1A91DB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63" y="209004"/>
            <a:ext cx="5935391" cy="6491834"/>
          </a:xfrm>
          <a:prstGeom prst="rect">
            <a:avLst/>
          </a:prstGeom>
          <a:ln w="6350">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1D68DA51-867C-4327-868B-AA97AFE2759F}"/>
              </a:ext>
            </a:extLst>
          </p:cNvPr>
          <p:cNvPicPr>
            <a:picLocks noChangeAspect="1"/>
          </p:cNvPicPr>
          <p:nvPr/>
        </p:nvPicPr>
        <p:blipFill rotWithShape="1">
          <a:blip r:embed="rId4">
            <a:extLst>
              <a:ext uri="{28A0092B-C50C-407E-A947-70E740481C1C}">
                <a14:useLocalDpi xmlns:a14="http://schemas.microsoft.com/office/drawing/2010/main" val="0"/>
              </a:ext>
            </a:extLst>
          </a:blip>
          <a:srcRect l="24534" t="35821" r="25694" b="24643"/>
          <a:stretch/>
        </p:blipFill>
        <p:spPr>
          <a:xfrm>
            <a:off x="3753255" y="1063159"/>
            <a:ext cx="6016088" cy="5226805"/>
          </a:xfrm>
          <a:prstGeom prst="rect">
            <a:avLst/>
          </a:prstGeom>
          <a:ln w="6350">
            <a:solidFill>
              <a:schemeClr val="tx1"/>
            </a:solidFill>
          </a:ln>
        </p:spPr>
      </p:pic>
    </p:spTree>
    <p:extLst>
      <p:ext uri="{BB962C8B-B14F-4D97-AF65-F5344CB8AC3E}">
        <p14:creationId xmlns:p14="http://schemas.microsoft.com/office/powerpoint/2010/main" val="17903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2925" y="-2"/>
            <a:ext cx="10690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894627" y="6488668"/>
            <a:ext cx="22973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(19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65910A3-D908-3D4C-BD85-FDB7987A1B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74" y="209004"/>
            <a:ext cx="5935391" cy="6491834"/>
          </a:xfrm>
          <a:prstGeom prst="rect">
            <a:avLst/>
          </a:prstGeom>
          <a:ln w="6350">
            <a:solidFill>
              <a:schemeClr val="tx1"/>
            </a:solidFill>
          </a:ln>
        </p:spPr>
      </p:pic>
      <p:grpSp>
        <p:nvGrpSpPr>
          <p:cNvPr id="11" name="Group 10">
            <a:extLst>
              <a:ext uri="{FF2B5EF4-FFF2-40B4-BE49-F238E27FC236}">
                <a16:creationId xmlns:a16="http://schemas.microsoft.com/office/drawing/2014/main" id="{73BCB054-C871-ABFB-D5B8-6936E3AE4654}"/>
              </a:ext>
            </a:extLst>
          </p:cNvPr>
          <p:cNvGrpSpPr>
            <a:grpSpLocks noChangeAspect="1"/>
          </p:cNvGrpSpPr>
          <p:nvPr/>
        </p:nvGrpSpPr>
        <p:grpSpPr>
          <a:xfrm>
            <a:off x="3524826" y="879042"/>
            <a:ext cx="6320971" cy="5480194"/>
            <a:chOff x="4914900" y="1271587"/>
            <a:chExt cx="3252788" cy="2820122"/>
          </a:xfrm>
        </p:grpSpPr>
        <p:pic>
          <p:nvPicPr>
            <p:cNvPr id="9" name="Picture 8" descr="A screenshot of a computer&#10;&#10;Description automatically generated">
              <a:extLst>
                <a:ext uri="{FF2B5EF4-FFF2-40B4-BE49-F238E27FC236}">
                  <a16:creationId xmlns:a16="http://schemas.microsoft.com/office/drawing/2014/main" id="{CC557ABF-2B40-DE57-28C4-1843A9FCEE5B}"/>
                </a:ext>
              </a:extLst>
            </p:cNvPr>
            <p:cNvPicPr>
              <a:picLocks noChangeAspect="1"/>
            </p:cNvPicPr>
            <p:nvPr/>
          </p:nvPicPr>
          <p:blipFill rotWithShape="1">
            <a:blip r:embed="rId3">
              <a:extLst>
                <a:ext uri="{28A0092B-C50C-407E-A947-70E740481C1C}">
                  <a14:useLocalDpi xmlns:a14="http://schemas.microsoft.com/office/drawing/2010/main" val="0"/>
                </a:ext>
              </a:extLst>
            </a:blip>
            <a:srcRect l="10503" t="20347" r="37620" b="50181"/>
            <a:stretch/>
          </p:blipFill>
          <p:spPr>
            <a:xfrm>
              <a:off x="4914900" y="1271587"/>
              <a:ext cx="3252788" cy="2021177"/>
            </a:xfrm>
            <a:prstGeom prst="rect">
              <a:avLst/>
            </a:prstGeom>
            <a:ln>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680011DB-8F93-17B6-0207-6A645B0C9DB5}"/>
                </a:ext>
              </a:extLst>
            </p:cNvPr>
            <p:cNvPicPr>
              <a:picLocks noChangeAspect="1"/>
            </p:cNvPicPr>
            <p:nvPr/>
          </p:nvPicPr>
          <p:blipFill rotWithShape="1">
            <a:blip r:embed="rId3">
              <a:extLst>
                <a:ext uri="{28A0092B-C50C-407E-A947-70E740481C1C}">
                  <a14:useLocalDpi xmlns:a14="http://schemas.microsoft.com/office/drawing/2010/main" val="0"/>
                </a:ext>
              </a:extLst>
            </a:blip>
            <a:srcRect l="10503" t="83628" r="37620" b="4722"/>
            <a:stretch/>
          </p:blipFill>
          <p:spPr>
            <a:xfrm>
              <a:off x="4914900" y="3292764"/>
              <a:ext cx="3252788" cy="798945"/>
            </a:xfrm>
            <a:prstGeom prst="rect">
              <a:avLst/>
            </a:prstGeom>
            <a:ln>
              <a:solidFill>
                <a:schemeClr val="tx1"/>
              </a:solidFill>
            </a:ln>
          </p:spPr>
        </p:pic>
      </p:grpSp>
    </p:spTree>
    <p:extLst>
      <p:ext uri="{BB962C8B-B14F-4D97-AF65-F5344CB8AC3E}">
        <p14:creationId xmlns:p14="http://schemas.microsoft.com/office/powerpoint/2010/main" val="4151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C54B1-FEF9-C5E6-7C87-41837042B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B2B77-DEC5-E5C8-97FB-0D32F74E9078}"/>
              </a:ext>
            </a:extLst>
          </p:cNvPr>
          <p:cNvSpPr>
            <a:spLocks noGrp="1"/>
          </p:cNvSpPr>
          <p:nvPr>
            <p:ph type="title"/>
          </p:nvPr>
        </p:nvSpPr>
        <p:spPr>
          <a:xfrm>
            <a:off x="8858250" y="-2"/>
            <a:ext cx="33337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Nvidia/AMD 15% Deal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A76C096-2D89-D2C7-B41A-EF481AE59CB6}"/>
              </a:ext>
            </a:extLst>
          </p:cNvPr>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a:extLst>
              <a:ext uri="{FF2B5EF4-FFF2-40B4-BE49-F238E27FC236}">
                <a16:creationId xmlns:a16="http://schemas.microsoft.com/office/drawing/2014/main" id="{56E76078-4B31-09D7-CEE9-A693BD030301}"/>
              </a:ext>
            </a:extLst>
          </p:cNvPr>
          <p:cNvSpPr txBox="1">
            <a:spLocks noChangeArrowheads="1"/>
          </p:cNvSpPr>
          <p:nvPr/>
        </p:nvSpPr>
        <p:spPr bwMode="auto">
          <a:xfrm>
            <a:off x="9890078" y="6488668"/>
            <a:ext cx="23019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(10 Aug 2025)</a:t>
            </a:r>
          </a:p>
        </p:txBody>
      </p:sp>
      <p:sp>
        <p:nvSpPr>
          <p:cNvPr id="7" name="Rectangle 6">
            <a:extLst>
              <a:ext uri="{FF2B5EF4-FFF2-40B4-BE49-F238E27FC236}">
                <a16:creationId xmlns:a16="http://schemas.microsoft.com/office/drawing/2014/main" id="{C7509A3C-B54F-778C-5126-6AAA4324CA5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911F1C20-9793-4D91-B387-430DF2CAD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58"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03F7C04D-ABB4-5B65-7184-383D4FE31B4F}"/>
              </a:ext>
            </a:extLst>
          </p:cNvPr>
          <p:cNvPicPr>
            <a:picLocks noChangeAspect="1"/>
          </p:cNvPicPr>
          <p:nvPr/>
        </p:nvPicPr>
        <p:blipFill>
          <a:blip r:embed="rId3">
            <a:extLst>
              <a:ext uri="{28A0092B-C50C-407E-A947-70E740481C1C}">
                <a14:useLocalDpi xmlns:a14="http://schemas.microsoft.com/office/drawing/2010/main" val="0"/>
              </a:ext>
            </a:extLst>
          </a:blip>
          <a:srcRect l="24246" t="42255" r="26122" b="8889"/>
          <a:stretch>
            <a:fillRect/>
          </a:stretch>
        </p:blipFill>
        <p:spPr>
          <a:xfrm>
            <a:off x="4276670" y="882341"/>
            <a:ext cx="5070530" cy="5427971"/>
          </a:xfrm>
          <a:prstGeom prst="rect">
            <a:avLst/>
          </a:prstGeom>
          <a:ln>
            <a:solidFill>
              <a:schemeClr val="tx1"/>
            </a:solidFill>
          </a:ln>
        </p:spPr>
      </p:pic>
    </p:spTree>
    <p:extLst>
      <p:ext uri="{BB962C8B-B14F-4D97-AF65-F5344CB8AC3E}">
        <p14:creationId xmlns:p14="http://schemas.microsoft.com/office/powerpoint/2010/main" val="52153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043" y="-2"/>
            <a:ext cx="279095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Trump and Huang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889847" y="6488668"/>
            <a:ext cx="23021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Nov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C3123FEC-2DA1-1193-6B94-924123830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200"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2F09F6B7-9DB5-07EB-F34E-61DD97BBAFF2}"/>
              </a:ext>
            </a:extLst>
          </p:cNvPr>
          <p:cNvPicPr>
            <a:picLocks noChangeAspect="1"/>
          </p:cNvPicPr>
          <p:nvPr/>
        </p:nvPicPr>
        <p:blipFill>
          <a:blip r:embed="rId3">
            <a:extLst>
              <a:ext uri="{28A0092B-C50C-407E-A947-70E740481C1C}">
                <a14:useLocalDpi xmlns:a14="http://schemas.microsoft.com/office/drawing/2010/main" val="0"/>
              </a:ext>
            </a:extLst>
          </a:blip>
          <a:srcRect l="23161" t="27711" r="25856" b="25469"/>
          <a:stretch>
            <a:fillRect/>
          </a:stretch>
        </p:blipFill>
        <p:spPr>
          <a:xfrm>
            <a:off x="4126780" y="617281"/>
            <a:ext cx="5871399" cy="5863705"/>
          </a:xfrm>
          <a:prstGeom prst="rect">
            <a:avLst/>
          </a:prstGeom>
          <a:ln>
            <a:solidFill>
              <a:schemeClr val="tx1"/>
            </a:solidFill>
          </a:ln>
        </p:spPr>
      </p:pic>
    </p:spTree>
    <p:extLst>
      <p:ext uri="{BB962C8B-B14F-4D97-AF65-F5344CB8AC3E}">
        <p14:creationId xmlns:p14="http://schemas.microsoft.com/office/powerpoint/2010/main" val="5332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CD731-6214-B0C7-B84D-C29BBBAD3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9DDE8-392A-85F9-EE09-CF35A2186B9B}"/>
              </a:ext>
            </a:extLst>
          </p:cNvPr>
          <p:cNvSpPr>
            <a:spLocks noGrp="1"/>
          </p:cNvSpPr>
          <p:nvPr>
            <p:ph type="title"/>
          </p:nvPr>
        </p:nvSpPr>
        <p:spPr>
          <a:xfrm>
            <a:off x="9771797" y="-2"/>
            <a:ext cx="242020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Intel 10% Stake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0AC30AB-E08F-5C44-22D5-FC6428E12254}"/>
              </a:ext>
            </a:extLst>
          </p:cNvPr>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a:extLst>
              <a:ext uri="{FF2B5EF4-FFF2-40B4-BE49-F238E27FC236}">
                <a16:creationId xmlns:a16="http://schemas.microsoft.com/office/drawing/2014/main" id="{648F55D0-C6FB-3B09-5551-74894FCFBCC3}"/>
              </a:ext>
            </a:extLst>
          </p:cNvPr>
          <p:cNvSpPr txBox="1">
            <a:spLocks noChangeArrowheads="1"/>
          </p:cNvSpPr>
          <p:nvPr/>
        </p:nvSpPr>
        <p:spPr bwMode="auto">
          <a:xfrm>
            <a:off x="9917373" y="6488668"/>
            <a:ext cx="22746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(22 Aug 2025)</a:t>
            </a:r>
          </a:p>
        </p:txBody>
      </p:sp>
      <p:sp>
        <p:nvSpPr>
          <p:cNvPr id="7" name="Rectangle 6">
            <a:extLst>
              <a:ext uri="{FF2B5EF4-FFF2-40B4-BE49-F238E27FC236}">
                <a16:creationId xmlns:a16="http://schemas.microsoft.com/office/drawing/2014/main" id="{5793E35E-7C79-BE90-0AE4-C9A90AE868C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computer screen shot of a machine&#10;&#10;AI-generated content may be incorrect.">
            <a:extLst>
              <a:ext uri="{FF2B5EF4-FFF2-40B4-BE49-F238E27FC236}">
                <a16:creationId xmlns:a16="http://schemas.microsoft.com/office/drawing/2014/main" id="{81800B6B-3F08-881E-4AE0-FB663512A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03" y="209004"/>
            <a:ext cx="5969502"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12F5A2E0-9EF2-BD46-B992-F37060DA81C4}"/>
              </a:ext>
            </a:extLst>
          </p:cNvPr>
          <p:cNvPicPr>
            <a:picLocks noChangeAspect="1"/>
          </p:cNvPicPr>
          <p:nvPr/>
        </p:nvPicPr>
        <p:blipFill>
          <a:blip r:embed="rId4">
            <a:extLst>
              <a:ext uri="{28A0092B-C50C-407E-A947-70E740481C1C}">
                <a14:useLocalDpi xmlns:a14="http://schemas.microsoft.com/office/drawing/2010/main" val="0"/>
              </a:ext>
            </a:extLst>
          </a:blip>
          <a:srcRect l="24751" t="43250" r="26483" b="16750"/>
          <a:stretch>
            <a:fillRect/>
          </a:stretch>
        </p:blipFill>
        <p:spPr>
          <a:xfrm>
            <a:off x="3994243" y="1064524"/>
            <a:ext cx="5888237" cy="5252376"/>
          </a:xfrm>
          <a:prstGeom prst="rect">
            <a:avLst/>
          </a:prstGeom>
          <a:ln>
            <a:solidFill>
              <a:schemeClr val="tx1"/>
            </a:solidFill>
          </a:ln>
        </p:spPr>
      </p:pic>
    </p:spTree>
    <p:extLst>
      <p:ext uri="{BB962C8B-B14F-4D97-AF65-F5344CB8AC3E}">
        <p14:creationId xmlns:p14="http://schemas.microsoft.com/office/powerpoint/2010/main" val="309754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744" y="-3"/>
            <a:ext cx="737325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Protecting American Workers and Key Industries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709264" y="6488668"/>
            <a:ext cx="24827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(10 Apr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86678" y="283026"/>
            <a:ext cx="3751053" cy="6306460"/>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694686" y="2612937"/>
            <a:ext cx="11192514" cy="3302087"/>
          </a:xfrm>
          <a:prstGeom prst="rect">
            <a:avLst/>
          </a:prstGeom>
          <a:ln w="6350">
            <a:solidFill>
              <a:schemeClr val="tx1"/>
            </a:solidFill>
          </a:ln>
        </p:spPr>
      </p:pic>
    </p:spTree>
    <p:extLst>
      <p:ext uri="{BB962C8B-B14F-4D97-AF65-F5344CB8AC3E}">
        <p14:creationId xmlns:p14="http://schemas.microsoft.com/office/powerpoint/2010/main" val="14165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70</a:t>
            </a:fld>
            <a:endParaRPr lang="en-US" altLang="en-US" sz="1400">
              <a:solidFill>
                <a:srgbClr val="000066"/>
              </a:solidFill>
            </a:endParaRPr>
          </a:p>
        </p:txBody>
      </p:sp>
      <p:sp>
        <p:nvSpPr>
          <p:cNvPr id="60420" name="Rectangle 4"/>
          <p:cNvSpPr>
            <a:spLocks noChangeArrowheads="1"/>
          </p:cNvSpPr>
          <p:nvPr/>
        </p:nvSpPr>
        <p:spPr bwMode="auto">
          <a:xfrm>
            <a:off x="1418507" y="3017902"/>
            <a:ext cx="9651008" cy="769441"/>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Spillovers: Which Law Should Matter?</a:t>
            </a:r>
          </a:p>
        </p:txBody>
      </p:sp>
      <p:sp>
        <p:nvSpPr>
          <p:cNvPr id="6" name="Text Box 5">
            <a:extLst>
              <a:ext uri="{FF2B5EF4-FFF2-40B4-BE49-F238E27FC236}">
                <a16:creationId xmlns:a16="http://schemas.microsoft.com/office/drawing/2014/main" id="{774FE1DE-971B-0E43-91A5-7D775BCF67F1}"/>
              </a:ext>
            </a:extLst>
          </p:cNvPr>
          <p:cNvSpPr txBox="1">
            <a:spLocks noGrp="1" noChangeArrowheads="1"/>
          </p:cNvSpPr>
          <p:nvPr>
            <p:ph type="title"/>
          </p:nvPr>
        </p:nvSpPr>
        <p:spPr bwMode="auto">
          <a:xfrm>
            <a:off x="8506559" y="0"/>
            <a:ext cx="368544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Spillovers: Which Law?</a:t>
            </a:r>
          </a:p>
        </p:txBody>
      </p:sp>
    </p:spTree>
    <p:extLst>
      <p:ext uri="{BB962C8B-B14F-4D97-AF65-F5344CB8AC3E}">
        <p14:creationId xmlns:p14="http://schemas.microsoft.com/office/powerpoint/2010/main" val="38031337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7571" y="-2"/>
            <a:ext cx="2284430" cy="34747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 US site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975273" y="6488668"/>
            <a:ext cx="22167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Circa 27 Nov 2001?</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212" y="418011"/>
            <a:ext cx="8197362" cy="60001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196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6081" y="-2"/>
            <a:ext cx="222592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 France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10435472" y="6488668"/>
            <a:ext cx="17565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Date Uncertain</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60663"/>
            <a:ext cx="8235462" cy="60280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880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0765" y="-2"/>
            <a:ext cx="25512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 Auctions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10440186" y="6488668"/>
            <a:ext cx="17518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Date Uncertain</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416" y="528862"/>
            <a:ext cx="7934081" cy="58074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255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3569" y="-2"/>
            <a:ext cx="209843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eBay Search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10550768" y="6488668"/>
            <a:ext cx="16412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27 Nov 2011</a:t>
            </a:r>
          </a:p>
        </p:txBody>
      </p:sp>
      <p:pic>
        <p:nvPicPr>
          <p:cNvPr id="8" name="Picture 4" descr="nazi coins | eBay - Google Chro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4766" y="353319"/>
            <a:ext cx="7724218" cy="62000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48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1409" y="-2"/>
            <a:ext cx="41405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Foreign Money Judgments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298744" y="6488668"/>
            <a:ext cx="28932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UFCMJRA (10 Feb 2006)</a:t>
            </a:r>
          </a:p>
        </p:txBody>
      </p:sp>
      <p:pic>
        <p:nvPicPr>
          <p:cNvPr id="5" name="Picture 4">
            <a:extLst>
              <a:ext uri="{FF2B5EF4-FFF2-40B4-BE49-F238E27FC236}">
                <a16:creationId xmlns:a16="http://schemas.microsoft.com/office/drawing/2014/main" id="{8C6AA2DB-28DB-4C0A-242E-CA00882CE14C}"/>
              </a:ext>
            </a:extLst>
          </p:cNvPr>
          <p:cNvPicPr>
            <a:picLocks noChangeAspect="1"/>
          </p:cNvPicPr>
          <p:nvPr/>
        </p:nvPicPr>
        <p:blipFill>
          <a:blip r:embed="rId2"/>
          <a:stretch>
            <a:fillRect/>
          </a:stretch>
        </p:blipFill>
        <p:spPr>
          <a:xfrm>
            <a:off x="2657716" y="209004"/>
            <a:ext cx="5223370" cy="6491834"/>
          </a:xfrm>
          <a:prstGeom prst="rect">
            <a:avLst/>
          </a:prstGeom>
          <a:ln w="6350">
            <a:solidFill>
              <a:schemeClr val="bg2"/>
            </a:solidFill>
          </a:ln>
        </p:spPr>
      </p:pic>
    </p:spTree>
    <p:extLst>
      <p:ext uri="{BB962C8B-B14F-4D97-AF65-F5344CB8AC3E}">
        <p14:creationId xmlns:p14="http://schemas.microsoft.com/office/powerpoint/2010/main" val="2343344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9151" y="-2"/>
            <a:ext cx="43328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Foreign-Country Judgments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260378" y="6488668"/>
            <a:ext cx="29316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UFCMJRA (10 Feb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745DBAE-E0D0-FE83-2B73-1C6AD4398239}"/>
              </a:ext>
            </a:extLst>
          </p:cNvPr>
          <p:cNvPicPr>
            <a:picLocks noChangeAspect="1"/>
          </p:cNvPicPr>
          <p:nvPr/>
        </p:nvPicPr>
        <p:blipFill>
          <a:blip r:embed="rId2"/>
          <a:stretch>
            <a:fillRect/>
          </a:stretch>
        </p:blipFill>
        <p:spPr>
          <a:xfrm>
            <a:off x="224306" y="209005"/>
            <a:ext cx="4929160" cy="6462782"/>
          </a:xfrm>
          <a:prstGeom prst="rect">
            <a:avLst/>
          </a:prstGeom>
          <a:ln w="6350">
            <a:solidFill>
              <a:schemeClr val="bg2"/>
            </a:solidFill>
          </a:ln>
        </p:spPr>
      </p:pic>
      <p:pic>
        <p:nvPicPr>
          <p:cNvPr id="8" name="Picture 7">
            <a:extLst>
              <a:ext uri="{FF2B5EF4-FFF2-40B4-BE49-F238E27FC236}">
                <a16:creationId xmlns:a16="http://schemas.microsoft.com/office/drawing/2014/main" id="{3644A1A3-5E9B-2240-D31A-9A3C19672570}"/>
              </a:ext>
            </a:extLst>
          </p:cNvPr>
          <p:cNvPicPr>
            <a:picLocks noChangeAspect="1"/>
          </p:cNvPicPr>
          <p:nvPr/>
        </p:nvPicPr>
        <p:blipFill rotWithShape="1">
          <a:blip r:embed="rId2"/>
          <a:srcRect l="5692" t="30363" r="4503" b="30601"/>
          <a:stretch/>
        </p:blipFill>
        <p:spPr>
          <a:xfrm>
            <a:off x="2447778" y="1491174"/>
            <a:ext cx="7941929" cy="4526225"/>
          </a:xfrm>
          <a:prstGeom prst="rect">
            <a:avLst/>
          </a:prstGeom>
          <a:ln w="6350">
            <a:solidFill>
              <a:schemeClr val="bg2"/>
            </a:solidFill>
          </a:ln>
        </p:spPr>
      </p:pic>
    </p:spTree>
    <p:extLst>
      <p:ext uri="{BB962C8B-B14F-4D97-AF65-F5344CB8AC3E}">
        <p14:creationId xmlns:p14="http://schemas.microsoft.com/office/powerpoint/2010/main" val="303889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5309" y="-2"/>
            <a:ext cx="72366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4(</a:t>
            </a:r>
            <a:r>
              <a:rPr lang="en-US" sz="2400" dirty="0" err="1">
                <a:solidFill>
                  <a:schemeClr val="accent4">
                    <a:lumMod val="75000"/>
                    <a:lumOff val="25000"/>
                  </a:schemeClr>
                </a:solidFill>
                <a:latin typeface="+mn-lt"/>
                <a:cs typeface="Times New Roman" panose="02020603050405020304" pitchFamily="18" charset="0"/>
              </a:rPr>
              <a:t>a,b</a:t>
            </a:r>
            <a:r>
              <a:rPr lang="en-US" sz="2400" dirty="0">
                <a:solidFill>
                  <a:schemeClr val="accent4">
                    <a:lumMod val="75000"/>
                    <a:lumOff val="25000"/>
                  </a:schemeClr>
                </a:solidFill>
                <a:latin typeface="+mn-lt"/>
                <a:cs typeface="Times New Roman" panose="02020603050405020304" pitchFamily="18" charset="0"/>
              </a:rPr>
              <a:t>): Shall Recognize; May Not Recognize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291782" y="6488668"/>
            <a:ext cx="29002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UFCMJRA (10 Feb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80C88FA-3760-DF80-5DD1-9992D7FC86F7}"/>
              </a:ext>
            </a:extLst>
          </p:cNvPr>
          <p:cNvPicPr>
            <a:picLocks noChangeAspect="1"/>
          </p:cNvPicPr>
          <p:nvPr/>
        </p:nvPicPr>
        <p:blipFill>
          <a:blip r:embed="rId2"/>
          <a:stretch>
            <a:fillRect/>
          </a:stretch>
        </p:blipFill>
        <p:spPr>
          <a:xfrm>
            <a:off x="261539" y="528143"/>
            <a:ext cx="4864418" cy="6172695"/>
          </a:xfrm>
          <a:prstGeom prst="rect">
            <a:avLst/>
          </a:prstGeom>
          <a:ln w="6350">
            <a:solidFill>
              <a:schemeClr val="bg2"/>
            </a:solidFill>
          </a:ln>
        </p:spPr>
      </p:pic>
      <p:pic>
        <p:nvPicPr>
          <p:cNvPr id="8" name="Picture 7">
            <a:extLst>
              <a:ext uri="{FF2B5EF4-FFF2-40B4-BE49-F238E27FC236}">
                <a16:creationId xmlns:a16="http://schemas.microsoft.com/office/drawing/2014/main" id="{1AA6EDEF-C425-57C1-C520-E1F43609ACD1}"/>
              </a:ext>
            </a:extLst>
          </p:cNvPr>
          <p:cNvPicPr>
            <a:picLocks noChangeAspect="1"/>
          </p:cNvPicPr>
          <p:nvPr/>
        </p:nvPicPr>
        <p:blipFill rotWithShape="1">
          <a:blip r:embed="rId2"/>
          <a:srcRect l="6717" r="3473" b="62787"/>
          <a:stretch/>
        </p:blipFill>
        <p:spPr>
          <a:xfrm>
            <a:off x="2184399" y="1229715"/>
            <a:ext cx="9185087" cy="4829340"/>
          </a:xfrm>
          <a:prstGeom prst="rect">
            <a:avLst/>
          </a:prstGeom>
          <a:ln w="6350">
            <a:solidFill>
              <a:schemeClr val="bg2"/>
            </a:solidFill>
          </a:ln>
        </p:spPr>
      </p:pic>
    </p:spTree>
    <p:extLst>
      <p:ext uri="{BB962C8B-B14F-4D97-AF65-F5344CB8AC3E}">
        <p14:creationId xmlns:p14="http://schemas.microsoft.com/office/powerpoint/2010/main" val="16513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2291" y="-2"/>
            <a:ext cx="45997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4(c): Need Not Recognize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9260378" y="6488668"/>
            <a:ext cx="29316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UFCMJRA (10 Feb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80C88FA-3760-DF80-5DD1-9992D7FC86F7}"/>
              </a:ext>
            </a:extLst>
          </p:cNvPr>
          <p:cNvPicPr>
            <a:picLocks noChangeAspect="1"/>
          </p:cNvPicPr>
          <p:nvPr/>
        </p:nvPicPr>
        <p:blipFill>
          <a:blip r:embed="rId2"/>
          <a:stretch>
            <a:fillRect/>
          </a:stretch>
        </p:blipFill>
        <p:spPr>
          <a:xfrm>
            <a:off x="261539" y="528143"/>
            <a:ext cx="4864418" cy="6172695"/>
          </a:xfrm>
          <a:prstGeom prst="rect">
            <a:avLst/>
          </a:prstGeom>
          <a:ln w="6350">
            <a:solidFill>
              <a:schemeClr val="bg2"/>
            </a:solidFill>
          </a:ln>
        </p:spPr>
      </p:pic>
      <p:pic>
        <p:nvPicPr>
          <p:cNvPr id="8" name="Picture 7">
            <a:extLst>
              <a:ext uri="{FF2B5EF4-FFF2-40B4-BE49-F238E27FC236}">
                <a16:creationId xmlns:a16="http://schemas.microsoft.com/office/drawing/2014/main" id="{1AA6EDEF-C425-57C1-C520-E1F43609ACD1}"/>
              </a:ext>
            </a:extLst>
          </p:cNvPr>
          <p:cNvPicPr>
            <a:picLocks noChangeAspect="1"/>
          </p:cNvPicPr>
          <p:nvPr/>
        </p:nvPicPr>
        <p:blipFill rotWithShape="1">
          <a:blip r:embed="rId2"/>
          <a:srcRect l="6243" t="36390" r="5560" b="11837"/>
          <a:stretch/>
        </p:blipFill>
        <p:spPr>
          <a:xfrm>
            <a:off x="2623128" y="790183"/>
            <a:ext cx="7576208" cy="5643419"/>
          </a:xfrm>
          <a:prstGeom prst="rect">
            <a:avLst/>
          </a:prstGeom>
          <a:ln w="6350">
            <a:solidFill>
              <a:schemeClr val="bg2"/>
            </a:solidFill>
          </a:ln>
        </p:spPr>
      </p:pic>
    </p:spTree>
    <p:extLst>
      <p:ext uri="{BB962C8B-B14F-4D97-AF65-F5344CB8AC3E}">
        <p14:creationId xmlns:p14="http://schemas.microsoft.com/office/powerpoint/2010/main" val="39595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Yahoo</a:t>
            </a:r>
          </a:p>
        </p:txBody>
      </p:sp>
      <p:sp>
        <p:nvSpPr>
          <p:cNvPr id="3" name="Content Placeholder 2"/>
          <p:cNvSpPr>
            <a:spLocks noGrp="1"/>
          </p:cNvSpPr>
          <p:nvPr>
            <p:ph idx="1"/>
          </p:nvPr>
        </p:nvSpPr>
        <p:spPr/>
        <p:txBody>
          <a:bodyPr/>
          <a:lstStyle/>
          <a:p>
            <a:r>
              <a:rPr lang="en-US" dirty="0"/>
              <a:t>Situation</a:t>
            </a:r>
          </a:p>
          <a:p>
            <a:pPr lvl="1"/>
            <a:r>
              <a:rPr lang="en-US" dirty="0"/>
              <a:t>Yahoo gets sued in France for making Nazi items and certain content available to French citizens in France</a:t>
            </a:r>
          </a:p>
          <a:p>
            <a:pPr lvl="1"/>
            <a:r>
              <a:rPr lang="en-US" dirty="0"/>
              <a:t>The French plaintiffs would like Yahoo to stop</a:t>
            </a:r>
          </a:p>
          <a:p>
            <a:pPr lvl="1"/>
            <a:r>
              <a:rPr lang="en-US" dirty="0"/>
              <a:t>Yahoo has some assets in France, but most of its assets are in the U.S.</a:t>
            </a:r>
          </a:p>
          <a:p>
            <a:r>
              <a:rPr lang="en-US" dirty="0"/>
              <a:t>How should Yahoo respond to this situation?</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79</a:t>
            </a:fld>
            <a:endParaRPr lang="en-US" altLang="en-US"/>
          </a:p>
        </p:txBody>
      </p:sp>
      <p:sp>
        <p:nvSpPr>
          <p:cNvPr id="6" name="Text Box 5">
            <a:extLst>
              <a:ext uri="{FF2B5EF4-FFF2-40B4-BE49-F238E27FC236}">
                <a16:creationId xmlns:a16="http://schemas.microsoft.com/office/drawing/2014/main" id="{3D8870C5-0AEB-1AAB-D331-484B18C0395D}"/>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1882249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3277" y="-2"/>
            <a:ext cx="2678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Tariff Act of 1922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77-318 (21 Sept 1922)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01035" y="280124"/>
            <a:ext cx="4222446" cy="642071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2006380" y="1224260"/>
            <a:ext cx="7938423" cy="4721135"/>
          </a:xfrm>
          <a:prstGeom prst="rect">
            <a:avLst/>
          </a:prstGeom>
          <a:ln w="6350">
            <a:solidFill>
              <a:schemeClr val="tx1"/>
            </a:solidFill>
          </a:ln>
        </p:spPr>
      </p:pic>
    </p:spTree>
    <p:extLst>
      <p:ext uri="{BB962C8B-B14F-4D97-AF65-F5344CB8AC3E}">
        <p14:creationId xmlns:p14="http://schemas.microsoft.com/office/powerpoint/2010/main" val="17336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dirty="0"/>
              <a:t>Sorting Yahoo</a:t>
            </a:r>
          </a:p>
        </p:txBody>
      </p:sp>
      <p:sp>
        <p:nvSpPr>
          <p:cNvPr id="105475" name="Content Placeholder 2"/>
          <p:cNvSpPr>
            <a:spLocks noGrp="1"/>
          </p:cNvSpPr>
          <p:nvPr>
            <p:ph idx="1"/>
          </p:nvPr>
        </p:nvSpPr>
        <p:spPr>
          <a:xfrm>
            <a:off x="812800" y="1447800"/>
            <a:ext cx="11176000" cy="4114800"/>
          </a:xfrm>
        </p:spPr>
        <p:txBody>
          <a:bodyPr/>
          <a:lstStyle/>
          <a:p>
            <a:r>
              <a:rPr lang="en-US" altLang="en-US" dirty="0"/>
              <a:t>Two Situations</a:t>
            </a:r>
          </a:p>
          <a:p>
            <a:pPr lvl="1"/>
            <a:r>
              <a:rPr lang="en-US" altLang="en-US" dirty="0"/>
              <a:t>1. Yahoo can offer different websites to different countries: one for the U.S. market and a second for France</a:t>
            </a:r>
          </a:p>
          <a:p>
            <a:pPr lvl="1"/>
            <a:r>
              <a:rPr lang="en-US" altLang="en-US" dirty="0"/>
              <a:t>2. Yahoo cannot separate markets and must offer the same site to both markets</a:t>
            </a:r>
          </a:p>
        </p:txBody>
      </p:sp>
      <p:sp>
        <p:nvSpPr>
          <p:cNvPr id="105477"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80</a:t>
            </a:fld>
            <a:endParaRPr lang="en-US" altLang="en-US" sz="1400" dirty="0">
              <a:solidFill>
                <a:srgbClr val="000066"/>
              </a:solidFill>
            </a:endParaRPr>
          </a:p>
        </p:txBody>
      </p:sp>
      <p:sp>
        <p:nvSpPr>
          <p:cNvPr id="6" name="Text Box 5">
            <a:extLst>
              <a:ext uri="{FF2B5EF4-FFF2-40B4-BE49-F238E27FC236}">
                <a16:creationId xmlns:a16="http://schemas.microsoft.com/office/drawing/2014/main" id="{45884F85-168A-1180-4476-70B8326AE79C}"/>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19722221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Yahoo</a:t>
            </a:r>
          </a:p>
        </p:txBody>
      </p:sp>
      <p:sp>
        <p:nvSpPr>
          <p:cNvPr id="3" name="Content Placeholder 2"/>
          <p:cNvSpPr>
            <a:spLocks noGrp="1"/>
          </p:cNvSpPr>
          <p:nvPr>
            <p:ph idx="1"/>
          </p:nvPr>
        </p:nvSpPr>
        <p:spPr/>
        <p:txBody>
          <a:bodyPr/>
          <a:lstStyle/>
          <a:p>
            <a:r>
              <a:rPr lang="en-US" dirty="0"/>
              <a:t>Possible Outcomes</a:t>
            </a:r>
          </a:p>
          <a:p>
            <a:pPr lvl="1"/>
            <a:r>
              <a:rPr lang="en-US" dirty="0"/>
              <a:t>Suppose that you defend the lawsuit in France and lose there</a:t>
            </a:r>
          </a:p>
          <a:p>
            <a:pPr lvl="1"/>
            <a:r>
              <a:rPr lang="en-US" dirty="0"/>
              <a:t>The French plaintiffs will likely seek to enforce the French judgment in the U.S.</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81</a:t>
            </a:fld>
            <a:endParaRPr lang="en-US" altLang="en-US"/>
          </a:p>
        </p:txBody>
      </p:sp>
      <p:sp>
        <p:nvSpPr>
          <p:cNvPr id="6" name="Text Box 5">
            <a:extLst>
              <a:ext uri="{FF2B5EF4-FFF2-40B4-BE49-F238E27FC236}">
                <a16:creationId xmlns:a16="http://schemas.microsoft.com/office/drawing/2014/main" id="{827C1758-F4E0-335E-E441-4CF990E434EF}"/>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745432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dirty="0"/>
              <a:t>Sorting Yahoo</a:t>
            </a:r>
          </a:p>
        </p:txBody>
      </p:sp>
      <p:sp>
        <p:nvSpPr>
          <p:cNvPr id="106499" name="Content Placeholder 2"/>
          <p:cNvSpPr>
            <a:spLocks noGrp="1"/>
          </p:cNvSpPr>
          <p:nvPr>
            <p:ph idx="1"/>
          </p:nvPr>
        </p:nvSpPr>
        <p:spPr/>
        <p:txBody>
          <a:bodyPr/>
          <a:lstStyle/>
          <a:p>
            <a:r>
              <a:rPr lang="en-US" altLang="en-US" dirty="0"/>
              <a:t>Choosing Law</a:t>
            </a:r>
          </a:p>
          <a:p>
            <a:pPr lvl="1"/>
            <a:r>
              <a:rPr lang="en-US" altLang="en-US" dirty="0"/>
              <a:t>How should we decide which law applies? US law? French law?  Both?</a:t>
            </a:r>
          </a:p>
          <a:p>
            <a:pPr lvl="1"/>
            <a:r>
              <a:rPr lang="en-US" altLang="en-US" dirty="0"/>
              <a:t>What would that mean?</a:t>
            </a:r>
          </a:p>
          <a:p>
            <a:pPr lvl="1"/>
            <a:r>
              <a:rPr lang="en-US" altLang="en-US" dirty="0"/>
              <a:t>What is at stake here? Are we really concerned about the loss of free speech rights in the US?</a:t>
            </a:r>
          </a:p>
          <a:p>
            <a:endParaRPr lang="en-US" altLang="en-US" dirty="0"/>
          </a:p>
        </p:txBody>
      </p:sp>
      <p:sp>
        <p:nvSpPr>
          <p:cNvPr id="106501" name="Slide Number Placeholder 5"/>
          <p:cNvSpPr>
            <a:spLocks noGrp="1"/>
          </p:cNvSpPr>
          <p:nvPr>
            <p:ph type="sldNum" sz="quarter" idx="4294967295"/>
          </p:nvPr>
        </p:nvSpPr>
        <p:spPr bwMode="auto">
          <a:xfrm>
            <a:off x="9880600" y="6244281"/>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82</a:t>
            </a:fld>
            <a:endParaRPr lang="en-US" altLang="en-US" sz="1400" dirty="0">
              <a:solidFill>
                <a:srgbClr val="000066"/>
              </a:solidFill>
            </a:endParaRPr>
          </a:p>
        </p:txBody>
      </p:sp>
      <p:sp>
        <p:nvSpPr>
          <p:cNvPr id="6" name="Text Box 5">
            <a:extLst>
              <a:ext uri="{FF2B5EF4-FFF2-40B4-BE49-F238E27FC236}">
                <a16:creationId xmlns:a16="http://schemas.microsoft.com/office/drawing/2014/main" id="{5738AA1C-58E8-9205-1DFF-3201D3DCF0FA}"/>
              </a:ext>
            </a:extLst>
          </p:cNvPr>
          <p:cNvSpPr txBox="1">
            <a:spLocks noChangeArrowheads="1"/>
          </p:cNvSpPr>
          <p:nvPr/>
        </p:nvSpPr>
        <p:spPr bwMode="auto">
          <a:xfrm>
            <a:off x="10114962" y="0"/>
            <a:ext cx="20770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643723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7088" y="-2"/>
            <a:ext cx="12049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8043863" y="6488668"/>
            <a:ext cx="41481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433 F.3d 1199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 (</a:t>
            </a:r>
            <a:r>
              <a:rPr lang="en-US" sz="1800" i="0" dirty="0" err="1">
                <a:solidFill>
                  <a:schemeClr val="accent4">
                    <a:lumMod val="75000"/>
                    <a:lumOff val="25000"/>
                  </a:schemeClr>
                </a:solidFill>
                <a:latin typeface="+mn-lt"/>
                <a:cs typeface="Times New Roman" panose="02020603050405020304" pitchFamily="18" charset="0"/>
              </a:rPr>
              <a:t>en</a:t>
            </a:r>
            <a:r>
              <a:rPr lang="en-US" sz="1800" i="0" dirty="0">
                <a:solidFill>
                  <a:schemeClr val="accent4">
                    <a:lumMod val="75000"/>
                    <a:lumOff val="25000"/>
                  </a:schemeClr>
                </a:solidFill>
                <a:latin typeface="+mn-lt"/>
                <a:cs typeface="Times New Roman" panose="02020603050405020304" pitchFamily="18" charset="0"/>
              </a:rPr>
              <a:t> banc)</a:t>
            </a:r>
          </a:p>
        </p:txBody>
      </p:sp>
      <p:pic>
        <p:nvPicPr>
          <p:cNvPr id="5" name="Picture 4">
            <a:extLst>
              <a:ext uri="{FF2B5EF4-FFF2-40B4-BE49-F238E27FC236}">
                <a16:creationId xmlns:a16="http://schemas.microsoft.com/office/drawing/2014/main" id="{10B500C6-FF95-D92F-6976-547C6C92A7D2}"/>
              </a:ext>
            </a:extLst>
          </p:cNvPr>
          <p:cNvPicPr>
            <a:picLocks noChangeAspect="1"/>
          </p:cNvPicPr>
          <p:nvPr/>
        </p:nvPicPr>
        <p:blipFill>
          <a:blip r:embed="rId2"/>
          <a:stretch>
            <a:fillRect/>
          </a:stretch>
        </p:blipFill>
        <p:spPr>
          <a:xfrm>
            <a:off x="3614504" y="209004"/>
            <a:ext cx="4210093" cy="6565269"/>
          </a:xfrm>
          <a:prstGeom prst="rect">
            <a:avLst/>
          </a:prstGeom>
          <a:ln w="6350">
            <a:solidFill>
              <a:schemeClr val="bg2"/>
            </a:solidFill>
          </a:ln>
        </p:spPr>
      </p:pic>
    </p:spTree>
    <p:extLst>
      <p:ext uri="{BB962C8B-B14F-4D97-AF65-F5344CB8AC3E}">
        <p14:creationId xmlns:p14="http://schemas.microsoft.com/office/powerpoint/2010/main" val="966003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618" y="-2"/>
            <a:ext cx="53293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 Loses (But Its Complicated)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9777413" y="6488668"/>
            <a:ext cx="2414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Yahoo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a:t>
            </a:r>
          </a:p>
        </p:txBody>
      </p:sp>
      <p:pic>
        <p:nvPicPr>
          <p:cNvPr id="5" name="Picture 4">
            <a:extLst>
              <a:ext uri="{FF2B5EF4-FFF2-40B4-BE49-F238E27FC236}">
                <a16:creationId xmlns:a16="http://schemas.microsoft.com/office/drawing/2014/main" id="{73A057A3-2489-409D-1736-423509E5F3E2}"/>
              </a:ext>
            </a:extLst>
          </p:cNvPr>
          <p:cNvPicPr>
            <a:picLocks noChangeAspect="1"/>
          </p:cNvPicPr>
          <p:nvPr/>
        </p:nvPicPr>
        <p:blipFill>
          <a:blip r:embed="rId2"/>
          <a:stretch>
            <a:fillRect/>
          </a:stretch>
        </p:blipFill>
        <p:spPr>
          <a:xfrm>
            <a:off x="3846650" y="552302"/>
            <a:ext cx="4263460" cy="6224735"/>
          </a:xfrm>
          <a:prstGeom prst="rect">
            <a:avLst/>
          </a:prstGeom>
          <a:ln w="6350">
            <a:solidFill>
              <a:schemeClr val="bg2"/>
            </a:solidFill>
          </a:ln>
        </p:spPr>
      </p:pic>
    </p:spTree>
    <p:extLst>
      <p:ext uri="{BB962C8B-B14F-4D97-AF65-F5344CB8AC3E}">
        <p14:creationId xmlns:p14="http://schemas.microsoft.com/office/powerpoint/2010/main" val="39020199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964" y="-2"/>
            <a:ext cx="79200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Dissenting Opinion: Hate Speech Protected under 1A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9777413" y="6488668"/>
            <a:ext cx="2414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Yahoo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8A64463-2F01-28F7-450B-88EAF494E0E4}"/>
              </a:ext>
            </a:extLst>
          </p:cNvPr>
          <p:cNvPicPr>
            <a:picLocks noChangeAspect="1"/>
          </p:cNvPicPr>
          <p:nvPr/>
        </p:nvPicPr>
        <p:blipFill>
          <a:blip r:embed="rId2"/>
          <a:stretch>
            <a:fillRect/>
          </a:stretch>
        </p:blipFill>
        <p:spPr>
          <a:xfrm>
            <a:off x="80327" y="316468"/>
            <a:ext cx="4153536" cy="6360557"/>
          </a:xfrm>
          <a:prstGeom prst="rect">
            <a:avLst/>
          </a:prstGeom>
          <a:ln w="6350">
            <a:solidFill>
              <a:schemeClr val="bg2"/>
            </a:solidFill>
          </a:ln>
        </p:spPr>
      </p:pic>
      <p:sp>
        <p:nvSpPr>
          <p:cNvPr id="8" name="Rectangle 7">
            <a:extLst>
              <a:ext uri="{FF2B5EF4-FFF2-40B4-BE49-F238E27FC236}">
                <a16:creationId xmlns:a16="http://schemas.microsoft.com/office/drawing/2014/main" id="{FDC6F63B-B801-79C6-236E-712D018558B4}"/>
              </a:ext>
            </a:extLst>
          </p:cNvPr>
          <p:cNvSpPr/>
          <p:nvPr/>
        </p:nvSpPr>
        <p:spPr bwMode="auto">
          <a:xfrm>
            <a:off x="2276765" y="1736434"/>
            <a:ext cx="9329448" cy="400879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t>
            </a:r>
            <a:r>
              <a:rPr lang="en-US" sz="3200" dirty="0"/>
              <a:t>Without doubt, </a:t>
            </a:r>
            <a:r>
              <a:rPr lang="en-US" sz="3200" b="1" dirty="0">
                <a:solidFill>
                  <a:schemeClr val="accent4">
                    <a:lumMod val="50000"/>
                    <a:lumOff val="50000"/>
                  </a:schemeClr>
                </a:solidFill>
              </a:rPr>
              <a:t>the hateful speech the defendants in this case seek to suppress is to be condemned. But censoring speech we find repugnant does not comport with our cherished First Amendment</a:t>
            </a:r>
            <a:r>
              <a:rPr lang="en-US" sz="3200" dirty="0"/>
              <a:t>. It is well-settled that </a:t>
            </a:r>
            <a:r>
              <a:rPr lang="en-US" sz="3200" b="1" dirty="0">
                <a:solidFill>
                  <a:schemeClr val="accent4">
                    <a:lumMod val="50000"/>
                    <a:lumOff val="50000"/>
                  </a:schemeClr>
                </a:solidFill>
              </a:rPr>
              <a:t>a hate speech code which ‘prohibits otherwise permitted speech solely on the basis of the subjects the speech addresses’ is ‘facially unconstitutional</a:t>
            </a:r>
            <a:r>
              <a:rPr lang="en-US" sz="3200" dirty="0"/>
              <a:t>.’ </a:t>
            </a:r>
            <a:r>
              <a:rPr lang="en-US" sz="3200" i="1" dirty="0"/>
              <a:t>R.A.V., </a:t>
            </a:r>
            <a:r>
              <a:rPr lang="en-US" sz="3200" dirty="0"/>
              <a:t>505 U.S. at 381</a:t>
            </a:r>
            <a:r>
              <a:rPr lang="en-US" sz="3200" dirty="0">
                <a:solidFill>
                  <a:schemeClr val="bg2"/>
                </a:solidFill>
              </a:rPr>
              <a:t>.”</a:t>
            </a:r>
          </a:p>
        </p:txBody>
      </p:sp>
    </p:spTree>
    <p:extLst>
      <p:ext uri="{BB962C8B-B14F-4D97-AF65-F5344CB8AC3E}">
        <p14:creationId xmlns:p14="http://schemas.microsoft.com/office/powerpoint/2010/main" val="3475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ED2108-654B-CADF-A126-DCF41A0C5B26}"/>
              </a:ext>
            </a:extLst>
          </p:cNvPr>
          <p:cNvPicPr>
            <a:picLocks noChangeAspect="1"/>
          </p:cNvPicPr>
          <p:nvPr/>
        </p:nvPicPr>
        <p:blipFill>
          <a:blip r:embed="rId2"/>
          <a:stretch>
            <a:fillRect/>
          </a:stretch>
        </p:blipFill>
        <p:spPr>
          <a:xfrm>
            <a:off x="191406" y="209004"/>
            <a:ext cx="4430637" cy="6491834"/>
          </a:xfrm>
          <a:prstGeom prst="rect">
            <a:avLst/>
          </a:prstGeom>
          <a:ln w="6350">
            <a:solidFill>
              <a:schemeClr val="bg2"/>
            </a:solidFill>
          </a:ln>
        </p:spPr>
      </p:pic>
      <p:sp>
        <p:nvSpPr>
          <p:cNvPr id="2" name="Title 1"/>
          <p:cNvSpPr>
            <a:spLocks noGrp="1"/>
          </p:cNvSpPr>
          <p:nvPr>
            <p:ph type="title"/>
          </p:nvPr>
        </p:nvSpPr>
        <p:spPr>
          <a:xfrm>
            <a:off x="8689075" y="-2"/>
            <a:ext cx="35029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 Stuck Overseas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9777413" y="6488668"/>
            <a:ext cx="2414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Yahoo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FDC6F63B-B801-79C6-236E-712D018558B4}"/>
              </a:ext>
            </a:extLst>
          </p:cNvPr>
          <p:cNvSpPr/>
          <p:nvPr/>
        </p:nvSpPr>
        <p:spPr bwMode="auto">
          <a:xfrm>
            <a:off x="2246873" y="1613659"/>
            <a:ext cx="9329448" cy="400879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t>
            </a:r>
            <a:r>
              <a:rPr lang="en-US" sz="3200" b="1" dirty="0">
                <a:solidFill>
                  <a:schemeClr val="accent4">
                    <a:lumMod val="50000"/>
                    <a:lumOff val="50000"/>
                  </a:schemeClr>
                </a:solidFill>
              </a:rPr>
              <a:t>Under the majority’s reasoning, a party targeted for enforcement of a foreign judgment restricting its speech in the United States will have no recourse but to appeal to the foreign court, which does not recognize the First Amendment, to try to escape the strictures of the decree—or to demonstrate compliance, either through voluntary action or by submitting to its terms</a:t>
            </a:r>
            <a:r>
              <a:rPr lang="en-US" sz="3200" dirty="0">
                <a:solidFill>
                  <a:schemeClr val="bg2"/>
                </a:solidFill>
              </a:rPr>
              <a:t>.”</a:t>
            </a:r>
          </a:p>
        </p:txBody>
      </p:sp>
    </p:spTree>
    <p:extLst>
      <p:ext uri="{BB962C8B-B14F-4D97-AF65-F5344CB8AC3E}">
        <p14:creationId xmlns:p14="http://schemas.microsoft.com/office/powerpoint/2010/main" val="363763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ED2108-654B-CADF-A126-DCF41A0C5B26}"/>
              </a:ext>
            </a:extLst>
          </p:cNvPr>
          <p:cNvPicPr>
            <a:picLocks noChangeAspect="1"/>
          </p:cNvPicPr>
          <p:nvPr/>
        </p:nvPicPr>
        <p:blipFill>
          <a:blip r:embed="rId2"/>
          <a:stretch>
            <a:fillRect/>
          </a:stretch>
        </p:blipFill>
        <p:spPr>
          <a:xfrm>
            <a:off x="191406" y="209004"/>
            <a:ext cx="4430637" cy="6491834"/>
          </a:xfrm>
          <a:prstGeom prst="rect">
            <a:avLst/>
          </a:prstGeom>
          <a:ln w="6350">
            <a:solidFill>
              <a:schemeClr val="bg2"/>
            </a:solidFill>
          </a:ln>
        </p:spPr>
      </p:pic>
      <p:sp>
        <p:nvSpPr>
          <p:cNvPr id="2" name="Title 1"/>
          <p:cNvSpPr>
            <a:spLocks noGrp="1"/>
          </p:cNvSpPr>
          <p:nvPr>
            <p:ph type="title"/>
          </p:nvPr>
        </p:nvSpPr>
        <p:spPr>
          <a:xfrm>
            <a:off x="7761364" y="-2"/>
            <a:ext cx="44306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Loss to the First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9777413" y="6488668"/>
            <a:ext cx="2414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Yahoo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FDC6F63B-B801-79C6-236E-712D018558B4}"/>
              </a:ext>
            </a:extLst>
          </p:cNvPr>
          <p:cNvSpPr/>
          <p:nvPr/>
        </p:nvSpPr>
        <p:spPr bwMode="auto">
          <a:xfrm>
            <a:off x="2319898" y="1454725"/>
            <a:ext cx="9329448" cy="4501232"/>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t>
            </a:r>
            <a:r>
              <a:rPr lang="en-US" sz="3200" dirty="0"/>
              <a:t>Only after enduring the decree’s chilling effects while this process plays out, and then faced with whatever sanction the foreign court may impose for noncompliance, may the doors of the United States District Court be opened. </a:t>
            </a:r>
            <a:r>
              <a:rPr lang="en-US" sz="3200" b="1" dirty="0">
                <a:solidFill>
                  <a:schemeClr val="accent4">
                    <a:lumMod val="50000"/>
                    <a:lumOff val="50000"/>
                  </a:schemeClr>
                </a:solidFill>
              </a:rPr>
              <a:t>We should not allow a foreign court order to be used as leverage to quash constitutionally protected speech by denying the United States-based target an adjudication of its constitutional rights in federal court</a:t>
            </a:r>
            <a:r>
              <a:rPr lang="en-US" sz="3200" dirty="0">
                <a:solidFill>
                  <a:schemeClr val="bg2"/>
                </a:solidFill>
              </a:rPr>
              <a:t>.”</a:t>
            </a:r>
          </a:p>
        </p:txBody>
      </p:sp>
    </p:spTree>
    <p:extLst>
      <p:ext uri="{BB962C8B-B14F-4D97-AF65-F5344CB8AC3E}">
        <p14:creationId xmlns:p14="http://schemas.microsoft.com/office/powerpoint/2010/main" val="30452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ED2108-654B-CADF-A126-DCF41A0C5B26}"/>
              </a:ext>
            </a:extLst>
          </p:cNvPr>
          <p:cNvPicPr>
            <a:picLocks noChangeAspect="1"/>
          </p:cNvPicPr>
          <p:nvPr/>
        </p:nvPicPr>
        <p:blipFill>
          <a:blip r:embed="rId2"/>
          <a:stretch>
            <a:fillRect/>
          </a:stretch>
        </p:blipFill>
        <p:spPr>
          <a:xfrm>
            <a:off x="191406" y="209004"/>
            <a:ext cx="4430637" cy="6491834"/>
          </a:xfrm>
          <a:prstGeom prst="rect">
            <a:avLst/>
          </a:prstGeom>
          <a:ln w="6350">
            <a:solidFill>
              <a:schemeClr val="bg2"/>
            </a:solidFill>
          </a:ln>
        </p:spPr>
      </p:pic>
      <p:sp>
        <p:nvSpPr>
          <p:cNvPr id="2" name="Title 1"/>
          <p:cNvSpPr>
            <a:spLocks noGrp="1"/>
          </p:cNvSpPr>
          <p:nvPr>
            <p:ph type="title"/>
          </p:nvPr>
        </p:nvSpPr>
        <p:spPr>
          <a:xfrm>
            <a:off x="7061200" y="-2"/>
            <a:ext cx="5130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Yahoo Denied Access to Redress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9777413" y="6488668"/>
            <a:ext cx="2414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Yahoo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FDC6F63B-B801-79C6-236E-712D018558B4}"/>
              </a:ext>
            </a:extLst>
          </p:cNvPr>
          <p:cNvSpPr/>
          <p:nvPr/>
        </p:nvSpPr>
        <p:spPr bwMode="auto">
          <a:xfrm>
            <a:off x="2276765" y="1736434"/>
            <a:ext cx="9329448" cy="302390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t>
            </a:r>
            <a:r>
              <a:rPr lang="en-US" sz="3200" dirty="0"/>
              <a:t>By invoking the doctrine of prudential ripeness—notwithstanding having found both personal jurisdiction over the two foreign defendants and a constitutional case or controversy—</a:t>
            </a:r>
            <a:r>
              <a:rPr lang="en-US" sz="3200" b="1" dirty="0">
                <a:solidFill>
                  <a:schemeClr val="accent4">
                    <a:lumMod val="50000"/>
                    <a:lumOff val="50000"/>
                  </a:schemeClr>
                </a:solidFill>
              </a:rPr>
              <a:t>the majority does just that, denying Yahoo! the only forum in which it can free itself of a facially </a:t>
            </a:r>
            <a:r>
              <a:rPr lang="en-US" sz="3200" b="1" i="1" dirty="0">
                <a:solidFill>
                  <a:schemeClr val="accent4">
                    <a:lumMod val="50000"/>
                    <a:lumOff val="50000"/>
                  </a:schemeClr>
                </a:solidFill>
              </a:rPr>
              <a:t>unconstitutional </a:t>
            </a:r>
            <a:r>
              <a:rPr lang="en-US" sz="3200" b="1" dirty="0">
                <a:solidFill>
                  <a:schemeClr val="accent4">
                    <a:lumMod val="50000"/>
                    <a:lumOff val="50000"/>
                  </a:schemeClr>
                </a:solidFill>
              </a:rPr>
              <a:t>injunction</a:t>
            </a:r>
            <a:r>
              <a:rPr lang="en-US" sz="3200" dirty="0">
                <a:solidFill>
                  <a:schemeClr val="bg2"/>
                </a:solidFill>
              </a:rPr>
              <a:t>.”</a:t>
            </a:r>
          </a:p>
        </p:txBody>
      </p:sp>
    </p:spTree>
    <p:extLst>
      <p:ext uri="{BB962C8B-B14F-4D97-AF65-F5344CB8AC3E}">
        <p14:creationId xmlns:p14="http://schemas.microsoft.com/office/powerpoint/2010/main" val="31394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ED2108-654B-CADF-A126-DCF41A0C5B26}"/>
              </a:ext>
            </a:extLst>
          </p:cNvPr>
          <p:cNvPicPr>
            <a:picLocks noChangeAspect="1"/>
          </p:cNvPicPr>
          <p:nvPr/>
        </p:nvPicPr>
        <p:blipFill>
          <a:blip r:embed="rId2"/>
          <a:stretch>
            <a:fillRect/>
          </a:stretch>
        </p:blipFill>
        <p:spPr>
          <a:xfrm>
            <a:off x="191406" y="209004"/>
            <a:ext cx="4430637" cy="6491834"/>
          </a:xfrm>
          <a:prstGeom prst="rect">
            <a:avLst/>
          </a:prstGeom>
          <a:ln w="6350">
            <a:solidFill>
              <a:schemeClr val="bg2"/>
            </a:solidFill>
          </a:ln>
        </p:spPr>
      </p:pic>
      <p:sp>
        <p:nvSpPr>
          <p:cNvPr id="2" name="Title 1"/>
          <p:cNvSpPr>
            <a:spLocks noGrp="1"/>
          </p:cNvSpPr>
          <p:nvPr>
            <p:ph type="title"/>
          </p:nvPr>
        </p:nvSpPr>
        <p:spPr>
          <a:xfrm>
            <a:off x="8400474" y="-2"/>
            <a:ext cx="3791528"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The Internet Spills Over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9777413" y="6488668"/>
            <a:ext cx="2414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Yahoo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FDC6F63B-B801-79C6-236E-712D018558B4}"/>
              </a:ext>
            </a:extLst>
          </p:cNvPr>
          <p:cNvSpPr/>
          <p:nvPr/>
        </p:nvSpPr>
        <p:spPr bwMode="auto">
          <a:xfrm>
            <a:off x="2276765" y="1736434"/>
            <a:ext cx="9329448" cy="3516347"/>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200" dirty="0">
                <a:solidFill>
                  <a:schemeClr val="bg2"/>
                </a:solidFill>
              </a:rPr>
              <a:t>“</a:t>
            </a:r>
            <a:r>
              <a:rPr lang="en-US" sz="3200" dirty="0"/>
              <a:t>Moreover, in doing so </a:t>
            </a:r>
            <a:r>
              <a:rPr lang="en-US" sz="3200" b="1" dirty="0">
                <a:solidFill>
                  <a:schemeClr val="accent4">
                    <a:lumMod val="50000"/>
                    <a:lumOff val="50000"/>
                  </a:schemeClr>
                </a:solidFill>
              </a:rPr>
              <a:t>the majority creates a new and troubling precedent for U.S.-based Internet service providers who may be confronted with foreign court orders that require them to police the content accessible to Internet users from another country</a:t>
            </a:r>
            <a:r>
              <a:rPr lang="en-US" sz="3200" dirty="0"/>
              <a:t>. We therefore respectfully dissent from the majority’s ripeness decision</a:t>
            </a:r>
            <a:r>
              <a:rPr lang="en-US" sz="3200" dirty="0">
                <a:solidFill>
                  <a:schemeClr val="bg2"/>
                </a:solidFill>
              </a:rPr>
              <a:t>.”</a:t>
            </a:r>
          </a:p>
        </p:txBody>
      </p:sp>
    </p:spTree>
    <p:extLst>
      <p:ext uri="{BB962C8B-B14F-4D97-AF65-F5344CB8AC3E}">
        <p14:creationId xmlns:p14="http://schemas.microsoft.com/office/powerpoint/2010/main" val="393127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7262" y="-1"/>
            <a:ext cx="60447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Unfair Methods of Competition and Acts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77-318 (21 Sept 1922)</a:t>
            </a:r>
          </a:p>
        </p:txBody>
      </p:sp>
      <p:pic>
        <p:nvPicPr>
          <p:cNvPr id="5" name="Picture 4"/>
          <p:cNvPicPr>
            <a:picLocks noChangeAspect="1"/>
          </p:cNvPicPr>
          <p:nvPr/>
        </p:nvPicPr>
        <p:blipFill>
          <a:blip r:embed="rId3"/>
          <a:stretch>
            <a:fillRect/>
          </a:stretch>
        </p:blipFill>
        <p:spPr>
          <a:xfrm>
            <a:off x="276489" y="209004"/>
            <a:ext cx="4220003" cy="6387739"/>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773360" y="1932486"/>
            <a:ext cx="8774999" cy="3978000"/>
          </a:xfrm>
          <a:prstGeom prst="rect">
            <a:avLst/>
          </a:prstGeom>
          <a:ln w="6350">
            <a:solidFill>
              <a:schemeClr val="tx1"/>
            </a:solidFill>
          </a:ln>
        </p:spPr>
      </p:pic>
    </p:spTree>
    <p:extLst>
      <p:ext uri="{BB962C8B-B14F-4D97-AF65-F5344CB8AC3E}">
        <p14:creationId xmlns:p14="http://schemas.microsoft.com/office/powerpoint/2010/main" val="224169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1427" y="2"/>
            <a:ext cx="7570574" cy="36675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24 Sept 2019: EU Court of Justice Google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p:cNvSpPr txBox="1">
            <a:spLocks noChangeArrowheads="1"/>
          </p:cNvSpPr>
          <p:nvPr/>
        </p:nvSpPr>
        <p:spPr bwMode="auto">
          <a:xfrm>
            <a:off x="8423189" y="6491244"/>
            <a:ext cx="37688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(24 Sept 2019)</a:t>
            </a:r>
          </a:p>
        </p:txBody>
      </p:sp>
      <p:sp>
        <p:nvSpPr>
          <p:cNvPr id="7" name="Rectangle 6"/>
          <p:cNvSpPr>
            <a:spLocks noChangeArrowheads="1"/>
          </p:cNvSpPr>
          <p:nvPr/>
        </p:nvSpPr>
        <p:spPr bwMode="auto">
          <a:xfrm>
            <a:off x="12018964" y="6706926"/>
            <a:ext cx="173036" cy="151074"/>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248457" y="275011"/>
            <a:ext cx="4259747" cy="6316981"/>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975020" y="1098315"/>
            <a:ext cx="9504406" cy="4661370"/>
          </a:xfrm>
          <a:prstGeom prst="rect">
            <a:avLst/>
          </a:prstGeom>
          <a:ln w="6350">
            <a:solidFill>
              <a:schemeClr val="tx1"/>
            </a:solidFill>
          </a:ln>
        </p:spPr>
      </p:pic>
    </p:spTree>
    <p:extLst>
      <p:ext uri="{BB962C8B-B14F-4D97-AF65-F5344CB8AC3E}">
        <p14:creationId xmlns:p14="http://schemas.microsoft.com/office/powerpoint/2010/main" val="25467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195" y="1"/>
            <a:ext cx="4703805" cy="36933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Scope of Required Deindexing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p:cNvSpPr txBox="1">
            <a:spLocks noChangeArrowheads="1"/>
          </p:cNvSpPr>
          <p:nvPr/>
        </p:nvSpPr>
        <p:spPr bwMode="auto">
          <a:xfrm>
            <a:off x="8429592" y="6488668"/>
            <a:ext cx="37624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(24 Sept 2019)</a:t>
            </a:r>
          </a:p>
        </p:txBody>
      </p:sp>
      <p:sp>
        <p:nvSpPr>
          <p:cNvPr id="7" name="Rectangle 6"/>
          <p:cNvSpPr>
            <a:spLocks noChangeArrowheads="1"/>
          </p:cNvSpPr>
          <p:nvPr/>
        </p:nvSpPr>
        <p:spPr bwMode="auto">
          <a:xfrm>
            <a:off x="12018964" y="6673334"/>
            <a:ext cx="173036" cy="15462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356523" y="228601"/>
            <a:ext cx="4389540" cy="6355079"/>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811798" y="1342767"/>
            <a:ext cx="9723010" cy="4172465"/>
          </a:xfrm>
          <a:prstGeom prst="rect">
            <a:avLst/>
          </a:prstGeom>
          <a:ln w="6350">
            <a:solidFill>
              <a:schemeClr val="tx1"/>
            </a:solidFill>
          </a:ln>
        </p:spPr>
      </p:pic>
    </p:spTree>
    <p:extLst>
      <p:ext uri="{BB962C8B-B14F-4D97-AF65-F5344CB8AC3E}">
        <p14:creationId xmlns:p14="http://schemas.microsoft.com/office/powerpoint/2010/main" val="88328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1951" y="0"/>
            <a:ext cx="507004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Member States Can Require More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p:cNvSpPr txBox="1">
            <a:spLocks noChangeArrowheads="1"/>
          </p:cNvSpPr>
          <p:nvPr/>
        </p:nvSpPr>
        <p:spPr bwMode="auto">
          <a:xfrm>
            <a:off x="8311978" y="6488667"/>
            <a:ext cx="38800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(24 Sept 2019)</a:t>
            </a:r>
          </a:p>
        </p:txBody>
      </p:sp>
      <p:sp>
        <p:nvSpPr>
          <p:cNvPr id="7" name="Rectangle 6"/>
          <p:cNvSpPr>
            <a:spLocks noChangeArrowheads="1"/>
          </p:cNvSpPr>
          <p:nvPr/>
        </p:nvSpPr>
        <p:spPr bwMode="auto">
          <a:xfrm>
            <a:off x="12018963" y="6705600"/>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256770" y="228598"/>
            <a:ext cx="4418250" cy="6396645"/>
          </a:xfrm>
          <a:prstGeom prst="rect">
            <a:avLst/>
          </a:prstGeom>
          <a:ln w="6350">
            <a:solidFill>
              <a:schemeClr val="tx1"/>
            </a:solidFill>
          </a:ln>
        </p:spPr>
      </p:pic>
      <p:pic>
        <p:nvPicPr>
          <p:cNvPr id="5" name="Picture 4"/>
          <p:cNvPicPr>
            <a:picLocks noChangeAspect="1"/>
          </p:cNvPicPr>
          <p:nvPr/>
        </p:nvPicPr>
        <p:blipFill>
          <a:blip r:embed="rId4"/>
          <a:stretch>
            <a:fillRect/>
          </a:stretch>
        </p:blipFill>
        <p:spPr>
          <a:xfrm>
            <a:off x="1216676" y="1841971"/>
            <a:ext cx="10554509" cy="3254977"/>
          </a:xfrm>
          <a:prstGeom prst="rect">
            <a:avLst/>
          </a:prstGeom>
          <a:ln w="6350">
            <a:solidFill>
              <a:schemeClr val="tx1"/>
            </a:solidFill>
          </a:ln>
        </p:spPr>
      </p:pic>
    </p:spTree>
    <p:extLst>
      <p:ext uri="{BB962C8B-B14F-4D97-AF65-F5344CB8AC3E}">
        <p14:creationId xmlns:p14="http://schemas.microsoft.com/office/powerpoint/2010/main" val="6291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531" y="2"/>
            <a:ext cx="628547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 Oct 2019: Next Step: Facebook Removal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7" name="Rectangle 6"/>
          <p:cNvSpPr>
            <a:spLocks noChangeArrowheads="1"/>
          </p:cNvSpPr>
          <p:nvPr/>
        </p:nvSpPr>
        <p:spPr bwMode="auto">
          <a:xfrm>
            <a:off x="12018963" y="6700836"/>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273395" y="228602"/>
            <a:ext cx="4321863" cy="6330140"/>
          </a:xfrm>
          <a:prstGeom prst="rect">
            <a:avLst/>
          </a:prstGeom>
          <a:ln w="6350">
            <a:solidFill>
              <a:schemeClr val="tx1"/>
            </a:solidFill>
          </a:ln>
        </p:spPr>
      </p:pic>
      <p:sp>
        <p:nvSpPr>
          <p:cNvPr id="8" name="Text Box 5"/>
          <p:cNvSpPr txBox="1">
            <a:spLocks noChangeArrowheads="1"/>
          </p:cNvSpPr>
          <p:nvPr/>
        </p:nvSpPr>
        <p:spPr bwMode="auto">
          <a:xfrm>
            <a:off x="8637374" y="6488666"/>
            <a:ext cx="35546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(3 Oct 2019)</a:t>
            </a:r>
          </a:p>
        </p:txBody>
      </p:sp>
      <p:pic>
        <p:nvPicPr>
          <p:cNvPr id="9" name="Picture 8"/>
          <p:cNvPicPr>
            <a:picLocks noChangeAspect="1"/>
          </p:cNvPicPr>
          <p:nvPr/>
        </p:nvPicPr>
        <p:blipFill>
          <a:blip r:embed="rId4"/>
          <a:stretch>
            <a:fillRect/>
          </a:stretch>
        </p:blipFill>
        <p:spPr>
          <a:xfrm>
            <a:off x="1406523" y="1103870"/>
            <a:ext cx="10379077" cy="4650260"/>
          </a:xfrm>
          <a:prstGeom prst="rect">
            <a:avLst/>
          </a:prstGeom>
          <a:ln w="6350">
            <a:solidFill>
              <a:schemeClr val="tx1"/>
            </a:solidFill>
          </a:ln>
        </p:spPr>
      </p:pic>
    </p:spTree>
    <p:extLst>
      <p:ext uri="{BB962C8B-B14F-4D97-AF65-F5344CB8AC3E}">
        <p14:creationId xmlns:p14="http://schemas.microsoft.com/office/powerpoint/2010/main" val="20436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189" y="1"/>
            <a:ext cx="6816811" cy="36933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Removal of Defamatory Content on Facebook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7" name="Rectangle 6"/>
          <p:cNvSpPr>
            <a:spLocks noChangeArrowheads="1"/>
          </p:cNvSpPr>
          <p:nvPr/>
        </p:nvSpPr>
        <p:spPr bwMode="auto">
          <a:xfrm>
            <a:off x="12018964" y="6700838"/>
            <a:ext cx="173036" cy="157161"/>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163538" y="184666"/>
            <a:ext cx="4385912" cy="6423952"/>
          </a:xfrm>
          <a:prstGeom prst="rect">
            <a:avLst/>
          </a:prstGeom>
          <a:ln w="6350">
            <a:solidFill>
              <a:schemeClr val="tx1"/>
            </a:solidFill>
          </a:ln>
        </p:spPr>
      </p:pic>
      <p:sp>
        <p:nvSpPr>
          <p:cNvPr id="8" name="Text Box 5"/>
          <p:cNvSpPr txBox="1">
            <a:spLocks noChangeArrowheads="1"/>
          </p:cNvSpPr>
          <p:nvPr/>
        </p:nvSpPr>
        <p:spPr bwMode="auto">
          <a:xfrm>
            <a:off x="8616779" y="6488668"/>
            <a:ext cx="35752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(3 Oct 2019)</a:t>
            </a:r>
          </a:p>
        </p:txBody>
      </p:sp>
      <p:pic>
        <p:nvPicPr>
          <p:cNvPr id="6" name="Picture 5"/>
          <p:cNvPicPr>
            <a:picLocks noChangeAspect="1"/>
          </p:cNvPicPr>
          <p:nvPr/>
        </p:nvPicPr>
        <p:blipFill>
          <a:blip r:embed="rId4"/>
          <a:stretch>
            <a:fillRect/>
          </a:stretch>
        </p:blipFill>
        <p:spPr>
          <a:xfrm>
            <a:off x="1219391" y="1159723"/>
            <a:ext cx="10809071" cy="4538554"/>
          </a:xfrm>
          <a:prstGeom prst="rect">
            <a:avLst/>
          </a:prstGeom>
          <a:ln w="6350">
            <a:solidFill>
              <a:schemeClr val="tx1"/>
            </a:solidFill>
          </a:ln>
        </p:spPr>
      </p:pic>
    </p:spTree>
    <p:extLst>
      <p:ext uri="{BB962C8B-B14F-4D97-AF65-F5344CB8AC3E}">
        <p14:creationId xmlns:p14="http://schemas.microsoft.com/office/powerpoint/2010/main" val="24486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449" y="1"/>
            <a:ext cx="597655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are FB’s Monitoring Obligations?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7" name="Rectangle 6"/>
          <p:cNvSpPr>
            <a:spLocks noChangeArrowheads="1"/>
          </p:cNvSpPr>
          <p:nvPr/>
        </p:nvSpPr>
        <p:spPr bwMode="auto">
          <a:xfrm>
            <a:off x="12018963" y="6691549"/>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323271" y="228601"/>
            <a:ext cx="4321864" cy="6330141"/>
          </a:xfrm>
          <a:prstGeom prst="rect">
            <a:avLst/>
          </a:prstGeom>
          <a:ln w="6350">
            <a:solidFill>
              <a:schemeClr val="tx1"/>
            </a:solidFill>
          </a:ln>
        </p:spPr>
      </p:pic>
      <p:sp>
        <p:nvSpPr>
          <p:cNvPr id="8" name="Text Box 5"/>
          <p:cNvSpPr txBox="1">
            <a:spLocks noChangeArrowheads="1"/>
          </p:cNvSpPr>
          <p:nvPr/>
        </p:nvSpPr>
        <p:spPr bwMode="auto">
          <a:xfrm>
            <a:off x="8682682" y="6476998"/>
            <a:ext cx="35093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(3 Oct 2019)</a:t>
            </a:r>
          </a:p>
        </p:txBody>
      </p:sp>
      <p:pic>
        <p:nvPicPr>
          <p:cNvPr id="6" name="Picture 5"/>
          <p:cNvPicPr>
            <a:picLocks noChangeAspect="1"/>
          </p:cNvPicPr>
          <p:nvPr/>
        </p:nvPicPr>
        <p:blipFill>
          <a:blip r:embed="rId4"/>
          <a:stretch>
            <a:fillRect/>
          </a:stretch>
        </p:blipFill>
        <p:spPr>
          <a:xfrm>
            <a:off x="1676400" y="1814384"/>
            <a:ext cx="10102133" cy="3229231"/>
          </a:xfrm>
          <a:prstGeom prst="rect">
            <a:avLst/>
          </a:prstGeom>
          <a:ln w="6350">
            <a:solidFill>
              <a:schemeClr val="tx1"/>
            </a:solidFill>
          </a:ln>
        </p:spPr>
      </p:pic>
    </p:spTree>
    <p:extLst>
      <p:ext uri="{BB962C8B-B14F-4D97-AF65-F5344CB8AC3E}">
        <p14:creationId xmlns:p14="http://schemas.microsoft.com/office/powerpoint/2010/main" val="25732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319" y="-12356"/>
            <a:ext cx="856268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Remove Identical, Equivalent Info and to do so Worldwide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7" name="Rectangle 6"/>
          <p:cNvSpPr>
            <a:spLocks noChangeArrowheads="1"/>
          </p:cNvSpPr>
          <p:nvPr/>
        </p:nvSpPr>
        <p:spPr bwMode="auto">
          <a:xfrm>
            <a:off x="11981782" y="6673333"/>
            <a:ext cx="210218"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132080" y="563211"/>
            <a:ext cx="4121786" cy="6037093"/>
          </a:xfrm>
          <a:prstGeom prst="rect">
            <a:avLst/>
          </a:prstGeom>
          <a:ln w="6350">
            <a:solidFill>
              <a:schemeClr val="tx1"/>
            </a:solidFill>
          </a:ln>
        </p:spPr>
      </p:pic>
      <p:sp>
        <p:nvSpPr>
          <p:cNvPr id="8" name="Text Box 5"/>
          <p:cNvSpPr txBox="1">
            <a:spLocks noChangeArrowheads="1"/>
          </p:cNvSpPr>
          <p:nvPr/>
        </p:nvSpPr>
        <p:spPr bwMode="auto">
          <a:xfrm>
            <a:off x="8565979" y="6488667"/>
            <a:ext cx="36260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Court of Justice (3 Oct 2019)</a:t>
            </a:r>
          </a:p>
        </p:txBody>
      </p:sp>
      <p:grpSp>
        <p:nvGrpSpPr>
          <p:cNvPr id="10" name="Group 9"/>
          <p:cNvGrpSpPr>
            <a:grpSpLocks noChangeAspect="1"/>
          </p:cNvGrpSpPr>
          <p:nvPr/>
        </p:nvGrpSpPr>
        <p:grpSpPr>
          <a:xfrm>
            <a:off x="2327846" y="715610"/>
            <a:ext cx="9457754" cy="5491914"/>
            <a:chOff x="1919043" y="2596000"/>
            <a:chExt cx="5305913" cy="3081029"/>
          </a:xfrm>
        </p:grpSpPr>
        <p:pic>
          <p:nvPicPr>
            <p:cNvPr id="6" name="Picture 5"/>
            <p:cNvPicPr>
              <a:picLocks noChangeAspect="1"/>
            </p:cNvPicPr>
            <p:nvPr/>
          </p:nvPicPr>
          <p:blipFill>
            <a:blip r:embed="rId4"/>
            <a:stretch>
              <a:fillRect/>
            </a:stretch>
          </p:blipFill>
          <p:spPr>
            <a:xfrm>
              <a:off x="1919043" y="2596000"/>
              <a:ext cx="5305913" cy="1666000"/>
            </a:xfrm>
            <a:prstGeom prst="rect">
              <a:avLst/>
            </a:prstGeom>
            <a:ln w="6350">
              <a:solidFill>
                <a:schemeClr val="tx1"/>
              </a:solidFill>
            </a:ln>
          </p:spPr>
        </p:pic>
        <p:pic>
          <p:nvPicPr>
            <p:cNvPr id="9" name="Picture 8"/>
            <p:cNvPicPr>
              <a:picLocks noChangeAspect="1"/>
            </p:cNvPicPr>
            <p:nvPr/>
          </p:nvPicPr>
          <p:blipFill>
            <a:blip r:embed="rId5"/>
            <a:stretch>
              <a:fillRect/>
            </a:stretch>
          </p:blipFill>
          <p:spPr>
            <a:xfrm>
              <a:off x="1945181" y="4259296"/>
              <a:ext cx="5279775" cy="1417733"/>
            </a:xfrm>
            <a:prstGeom prst="rect">
              <a:avLst/>
            </a:prstGeom>
            <a:ln w="6350">
              <a:solidFill>
                <a:schemeClr val="tx1"/>
              </a:solidFill>
            </a:ln>
          </p:spPr>
        </p:pic>
      </p:grpSp>
    </p:spTree>
    <p:extLst>
      <p:ext uri="{BB962C8B-B14F-4D97-AF65-F5344CB8AC3E}">
        <p14:creationId xmlns:p14="http://schemas.microsoft.com/office/powerpoint/2010/main" val="61939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0C94AF89-6E58-4E2F-85DA-FD3492C5DDB9}" type="slidenum">
              <a:rPr lang="en-US" altLang="en-US" smtClean="0"/>
              <a:pPr>
                <a:spcBef>
                  <a:spcPct val="0"/>
                </a:spcBef>
                <a:buClrTx/>
                <a:buSzTx/>
                <a:buFontTx/>
                <a:buNone/>
                <a:defRPr/>
              </a:pPr>
              <a:t>97</a:t>
            </a:fld>
            <a:endParaRPr lang="en-US" altLang="en-US" sz="1400">
              <a:solidFill>
                <a:srgbClr val="000066"/>
              </a:solidFill>
            </a:endParaRPr>
          </a:p>
        </p:txBody>
      </p:sp>
      <p:sp>
        <p:nvSpPr>
          <p:cNvPr id="107524" name="Rectangle 4"/>
          <p:cNvSpPr>
            <a:spLocks noChangeArrowheads="1"/>
          </p:cNvSpPr>
          <p:nvPr/>
        </p:nvSpPr>
        <p:spPr bwMode="auto">
          <a:xfrm>
            <a:off x="2982119" y="2705726"/>
            <a:ext cx="6227762" cy="144655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Spillovers: Overseas Production and Imports</a:t>
            </a:r>
          </a:p>
        </p:txBody>
      </p:sp>
      <p:sp>
        <p:nvSpPr>
          <p:cNvPr id="6" name="Text Box 5">
            <a:extLst>
              <a:ext uri="{FF2B5EF4-FFF2-40B4-BE49-F238E27FC236}">
                <a16:creationId xmlns:a16="http://schemas.microsoft.com/office/drawing/2014/main" id="{4E10AF83-2764-AF46-9584-84226DF5AEEE}"/>
              </a:ext>
            </a:extLst>
          </p:cNvPr>
          <p:cNvSpPr txBox="1">
            <a:spLocks noGrp="1" noChangeArrowheads="1"/>
          </p:cNvSpPr>
          <p:nvPr>
            <p:ph type="title"/>
          </p:nvPr>
        </p:nvSpPr>
        <p:spPr bwMode="auto">
          <a:xfrm>
            <a:off x="7258050" y="0"/>
            <a:ext cx="493395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Spillovers: Overseas Production</a:t>
            </a:r>
          </a:p>
        </p:txBody>
      </p:sp>
    </p:spTree>
    <p:extLst>
      <p:ext uri="{BB962C8B-B14F-4D97-AF65-F5344CB8AC3E}">
        <p14:creationId xmlns:p14="http://schemas.microsoft.com/office/powerpoint/2010/main" val="272055906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7122" y="-2"/>
            <a:ext cx="29348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Unlawful Activities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98</a:t>
            </a:fld>
            <a:endParaRPr lang="en-US" altLang="en-US"/>
          </a:p>
        </p:txBody>
      </p:sp>
      <p:sp>
        <p:nvSpPr>
          <p:cNvPr id="6" name="Text Box 5"/>
          <p:cNvSpPr txBox="1">
            <a:spLocks noChangeArrowheads="1"/>
          </p:cNvSpPr>
          <p:nvPr/>
        </p:nvSpPr>
        <p:spPr bwMode="auto">
          <a:xfrm>
            <a:off x="10501460" y="6488668"/>
            <a:ext cx="16905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 USC 1337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09DF1A8-14E3-4463-1A9A-332DEE006CF9}"/>
              </a:ext>
            </a:extLst>
          </p:cNvPr>
          <p:cNvPicPr>
            <a:picLocks noChangeAspect="1"/>
          </p:cNvPicPr>
          <p:nvPr/>
        </p:nvPicPr>
        <p:blipFill>
          <a:blip r:embed="rId2"/>
          <a:stretch>
            <a:fillRect/>
          </a:stretch>
        </p:blipFill>
        <p:spPr>
          <a:xfrm>
            <a:off x="146086" y="155540"/>
            <a:ext cx="4995414" cy="6485644"/>
          </a:xfrm>
          <a:prstGeom prst="rect">
            <a:avLst/>
          </a:prstGeom>
          <a:ln w="6350">
            <a:solidFill>
              <a:schemeClr val="tx1"/>
            </a:solidFill>
          </a:ln>
        </p:spPr>
      </p:pic>
      <p:sp>
        <p:nvSpPr>
          <p:cNvPr id="9" name="Rectangle 8">
            <a:extLst>
              <a:ext uri="{FF2B5EF4-FFF2-40B4-BE49-F238E27FC236}">
                <a16:creationId xmlns:a16="http://schemas.microsoft.com/office/drawing/2014/main" id="{3DB18878-CE66-D1FF-450E-A34A4B982604}"/>
              </a:ext>
            </a:extLst>
          </p:cNvPr>
          <p:cNvSpPr/>
          <p:nvPr/>
        </p:nvSpPr>
        <p:spPr bwMode="auto">
          <a:xfrm>
            <a:off x="1779122" y="2665581"/>
            <a:ext cx="9950045"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altLang="en-US" sz="3200" dirty="0"/>
              <a:t>(a) Unlawful activities; covered industries; definitions (1) </a:t>
            </a:r>
            <a:r>
              <a:rPr lang="en-US" altLang="en-US" sz="3200" b="1" dirty="0">
                <a:solidFill>
                  <a:schemeClr val="accent4">
                    <a:lumMod val="50000"/>
                    <a:lumOff val="50000"/>
                  </a:schemeClr>
                </a:solidFill>
              </a:rPr>
              <a:t>Subject to paragraph (2), the following are unlawful, </a:t>
            </a:r>
            <a:r>
              <a:rPr lang="en-US" altLang="en-US" sz="3200" dirty="0"/>
              <a:t>and when found by the Commission to exist shall be dealt with, in addition to any other provision of law, as provided in this section</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27221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4198" y="-2"/>
            <a:ext cx="18178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Unfairness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99</a:t>
            </a:fld>
            <a:endParaRPr lang="en-US" altLang="en-US"/>
          </a:p>
        </p:txBody>
      </p:sp>
      <p:sp>
        <p:nvSpPr>
          <p:cNvPr id="6" name="Text Box 5"/>
          <p:cNvSpPr txBox="1">
            <a:spLocks noChangeArrowheads="1"/>
          </p:cNvSpPr>
          <p:nvPr/>
        </p:nvSpPr>
        <p:spPr bwMode="auto">
          <a:xfrm>
            <a:off x="10501460" y="6488668"/>
            <a:ext cx="16905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 USC 1337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09DF1A8-14E3-4463-1A9A-332DEE006CF9}"/>
              </a:ext>
            </a:extLst>
          </p:cNvPr>
          <p:cNvPicPr>
            <a:picLocks noChangeAspect="1"/>
          </p:cNvPicPr>
          <p:nvPr/>
        </p:nvPicPr>
        <p:blipFill>
          <a:blip r:embed="rId2"/>
          <a:stretch>
            <a:fillRect/>
          </a:stretch>
        </p:blipFill>
        <p:spPr>
          <a:xfrm>
            <a:off x="146086" y="155540"/>
            <a:ext cx="4995414" cy="6485644"/>
          </a:xfrm>
          <a:prstGeom prst="rect">
            <a:avLst/>
          </a:prstGeom>
          <a:ln w="6350">
            <a:solidFill>
              <a:schemeClr val="tx1"/>
            </a:solidFill>
          </a:ln>
        </p:spPr>
      </p:pic>
      <p:sp>
        <p:nvSpPr>
          <p:cNvPr id="9" name="Rectangle 8">
            <a:extLst>
              <a:ext uri="{FF2B5EF4-FFF2-40B4-BE49-F238E27FC236}">
                <a16:creationId xmlns:a16="http://schemas.microsoft.com/office/drawing/2014/main" id="{3DB18878-CE66-D1FF-450E-A34A4B982604}"/>
              </a:ext>
            </a:extLst>
          </p:cNvPr>
          <p:cNvSpPr/>
          <p:nvPr/>
        </p:nvSpPr>
        <p:spPr bwMode="auto">
          <a:xfrm>
            <a:off x="1728915" y="1670204"/>
            <a:ext cx="9950045"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altLang="en-US" sz="3200" dirty="0"/>
              <a:t>(A) </a:t>
            </a:r>
            <a:r>
              <a:rPr lang="en-US" altLang="en-US" sz="3200" b="1" dirty="0">
                <a:solidFill>
                  <a:schemeClr val="accent4">
                    <a:lumMod val="50000"/>
                    <a:lumOff val="50000"/>
                  </a:schemeClr>
                </a:solidFill>
              </a:rPr>
              <a:t>Unfair methods of competition and unfair acts in the importation of articles </a:t>
            </a:r>
            <a:r>
              <a:rPr lang="en-US" altLang="en-US" sz="3200" dirty="0"/>
              <a:t>(other than articles provided for in subparagraphs (B), (C), (D), and (E)) into the United States, or in the sale of such articles by the owner, importer, or consignee, </a:t>
            </a:r>
            <a:r>
              <a:rPr lang="en-US" altLang="en-US" sz="3200" b="1" dirty="0">
                <a:solidFill>
                  <a:schemeClr val="accent4">
                    <a:lumMod val="50000"/>
                    <a:lumOff val="50000"/>
                  </a:schemeClr>
                </a:solidFill>
              </a:rPr>
              <a:t>the threat or effect of which is</a:t>
            </a:r>
            <a:r>
              <a:rPr lang="en-US" altLang="en-US" sz="3200" dirty="0"/>
              <a:t>—(i) </a:t>
            </a:r>
            <a:r>
              <a:rPr lang="en-US" altLang="en-US" sz="3200" b="1" dirty="0">
                <a:solidFill>
                  <a:schemeClr val="accent4">
                    <a:lumMod val="50000"/>
                    <a:lumOff val="50000"/>
                  </a:schemeClr>
                </a:solidFill>
              </a:rPr>
              <a:t>to destroy or substantially injure an industry in the United States</a:t>
            </a:r>
            <a:r>
              <a:rPr lang="en-US" altLang="en-US" sz="3200" dirty="0"/>
              <a:t>; (ii) to prevent the establishment of such an industry; or (iii) to restrain or monopolize trade and commerce in the United States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9262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10660</TotalTime>
  <Words>3677</Words>
  <Application>Microsoft Office PowerPoint</Application>
  <PresentationFormat>Widescreen</PresentationFormat>
  <Paragraphs>626</Paragraphs>
  <Slides>129</Slides>
  <Notes>80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129</vt:i4>
      </vt:variant>
    </vt:vector>
  </HeadingPairs>
  <TitlesOfParts>
    <vt:vector size="137" baseType="lpstr">
      <vt:lpstr>Arial</vt:lpstr>
      <vt:lpstr>Calibri</vt:lpstr>
      <vt:lpstr>Helvetica</vt:lpstr>
      <vt:lpstr>Monotype Sorts</vt:lpstr>
      <vt:lpstr>Times New Roman</vt:lpstr>
      <vt:lpstr>Wingdings</vt:lpstr>
      <vt:lpstr>Generic (Standard)</vt:lpstr>
      <vt:lpstr>Custom Design</vt:lpstr>
      <vt:lpstr>Class 8: W11/19/2025; S11/22/2025 Booth 42201: The Legal Infrastructure of Business    International Issues</vt:lpstr>
      <vt:lpstr>Tariffs</vt:lpstr>
      <vt:lpstr>Harding Speech on Tariffs</vt:lpstr>
      <vt:lpstr>“A Scientific and Wholly Just Administration of the Law”</vt:lpstr>
      <vt:lpstr>“The Outbreak of the War was the Salvation of the American Industries”</vt:lpstr>
      <vt:lpstr>Dealing with Foreign Subsidies</vt:lpstr>
      <vt:lpstr>Protecting American Workers and Key Industries</vt:lpstr>
      <vt:lpstr>Tariff Act of 1922</vt:lpstr>
      <vt:lpstr>Unfair Methods of Competition and Acts </vt:lpstr>
      <vt:lpstr>President Power to Impose Tariffs</vt:lpstr>
      <vt:lpstr>Lead Up to 1930 Act</vt:lpstr>
      <vt:lpstr>Revised Section 337</vt:lpstr>
      <vt:lpstr>Bill Passes</vt:lpstr>
      <vt:lpstr>Tariff Act of 1930 (Smoot-Hawley)</vt:lpstr>
      <vt:lpstr>“Among the Most Catastrophic Acts in Congressional History”</vt:lpstr>
      <vt:lpstr>Trade Expansion Act of 1962</vt:lpstr>
      <vt:lpstr>Purposes</vt:lpstr>
      <vt:lpstr>Presidential Powers re Tariffs</vt:lpstr>
      <vt:lpstr>National Security</vt:lpstr>
      <vt:lpstr>Adjust Imports to Protect National Security</vt:lpstr>
      <vt:lpstr>Domestic Production Needs</vt:lpstr>
      <vt:lpstr>Steel Tariffs</vt:lpstr>
      <vt:lpstr>Sec 232 Investigation</vt:lpstr>
      <vt:lpstr>Sec 232 Investigation</vt:lpstr>
      <vt:lpstr>Sec 232 Steel Investigation</vt:lpstr>
      <vt:lpstr>Rising Demand for Steel</vt:lpstr>
      <vt:lpstr>U.S. Steel Imports Increasing</vt:lpstr>
      <vt:lpstr>Why?: Imports Have Lower Prices, So U.S. Steel Mills are Closing</vt:lpstr>
      <vt:lpstr>Substantial Decrease in U.S. Steel Employment</vt:lpstr>
      <vt:lpstr>Excess Chinese Steel Production</vt:lpstr>
      <vt:lpstr>Foreign Production Overhang</vt:lpstr>
      <vt:lpstr>Need for Tariff</vt:lpstr>
      <vt:lpstr>Pres. Trump Steel Proclamation</vt:lpstr>
      <vt:lpstr>Pres. Trump Steel Proclamation</vt:lpstr>
      <vt:lpstr>Pres. Trump Steel Proclamation</vt:lpstr>
      <vt:lpstr>What Did the Steel Tariffs Do?</vt:lpstr>
      <vt:lpstr>And the Biden Administration?</vt:lpstr>
      <vt:lpstr>Trump II Tariffs</vt:lpstr>
      <vt:lpstr>Liberation Day</vt:lpstr>
      <vt:lpstr>The Nature of the Emergency</vt:lpstr>
      <vt:lpstr>Tariff Rates</vt:lpstr>
      <vt:lpstr>Annex I Rates</vt:lpstr>
      <vt:lpstr>IEEPA</vt:lpstr>
      <vt:lpstr>IEEPA</vt:lpstr>
      <vt:lpstr>1971</vt:lpstr>
      <vt:lpstr>Trading With the Enemy Act</vt:lpstr>
      <vt:lpstr>Yoshida: Surcharge Valid</vt:lpstr>
      <vt:lpstr>Tariffs Case</vt:lpstr>
      <vt:lpstr>A Skeptical Supreme Court?</vt:lpstr>
      <vt:lpstr>Chips</vt:lpstr>
      <vt:lpstr>Situating Chips</vt:lpstr>
      <vt:lpstr>U.S. Manufacturing Share</vt:lpstr>
      <vt:lpstr>Manufacturing Tech by Node</vt:lpstr>
      <vt:lpstr>Defense Appropriations Bill: 1482 Pages</vt:lpstr>
      <vt:lpstr>CHIPS for America</vt:lpstr>
      <vt:lpstr>Semiconductor Incentives</vt:lpstr>
      <vt:lpstr>DoD Needs</vt:lpstr>
      <vt:lpstr>How Do You Know Whether You Can Trust a Chip?</vt:lpstr>
      <vt:lpstr>2022 Chips and Science Act</vt:lpstr>
      <vt:lpstr>European Chips Act</vt:lpstr>
      <vt:lpstr>Blocking China</vt:lpstr>
      <vt:lpstr>Export Restrictions</vt:lpstr>
      <vt:lpstr>Effect of New Rules</vt:lpstr>
      <vt:lpstr>Nvidia Responds</vt:lpstr>
      <vt:lpstr>Push to Get Out Chip Grants</vt:lpstr>
      <vt:lpstr>Intel?</vt:lpstr>
      <vt:lpstr>Nvidia/AMD 15% Deal</vt:lpstr>
      <vt:lpstr>Trump and Huang</vt:lpstr>
      <vt:lpstr>Intel 10% Stake</vt:lpstr>
      <vt:lpstr>Spillovers: Which Law?</vt:lpstr>
      <vt:lpstr>Yahoo US site</vt:lpstr>
      <vt:lpstr>Yahoo France</vt:lpstr>
      <vt:lpstr>Yahoo Auctions</vt:lpstr>
      <vt:lpstr>eBay Search</vt:lpstr>
      <vt:lpstr>Foreign Money Judgments</vt:lpstr>
      <vt:lpstr>Foreign-Country Judgments</vt:lpstr>
      <vt:lpstr>Sec. 4(a,b): Shall Recognize; May Not Recognize</vt:lpstr>
      <vt:lpstr>Sec. 4(c): Need Not Recognize</vt:lpstr>
      <vt:lpstr>Sorting Yahoo</vt:lpstr>
      <vt:lpstr>Sorting Yahoo</vt:lpstr>
      <vt:lpstr>Sorting Yahoo</vt:lpstr>
      <vt:lpstr>Sorting Yahoo</vt:lpstr>
      <vt:lpstr>Yahoo</vt:lpstr>
      <vt:lpstr>Yahoo Loses (But Its Complicated)</vt:lpstr>
      <vt:lpstr>Dissenting Opinion: Hate Speech Protected under 1A</vt:lpstr>
      <vt:lpstr>Yahoo Stuck Overseas</vt:lpstr>
      <vt:lpstr>Loss to the First Amendment</vt:lpstr>
      <vt:lpstr>Yahoo Denied Access to Redress</vt:lpstr>
      <vt:lpstr>The Internet Spills Over</vt:lpstr>
      <vt:lpstr>24 Sept 2019: EU Court of Justice Google Decision</vt:lpstr>
      <vt:lpstr>Scope of Required Deindexing</vt:lpstr>
      <vt:lpstr>Member States Can Require More</vt:lpstr>
      <vt:lpstr>3 Oct 2019: Next Step: Facebook Removal</vt:lpstr>
      <vt:lpstr>Removal of Defamatory Content on Facebook</vt:lpstr>
      <vt:lpstr>What are FB’s Monitoring Obligations?</vt:lpstr>
      <vt:lpstr>Remove Identical, Equivalent Info and to do so Worldwide</vt:lpstr>
      <vt:lpstr>Spillovers: Overseas Production</vt:lpstr>
      <vt:lpstr>Unlawful Activities</vt:lpstr>
      <vt:lpstr>Unfairness</vt:lpstr>
      <vt:lpstr>Imports That Violate IP</vt:lpstr>
      <vt:lpstr>Sorting Tianrui</vt:lpstr>
      <vt:lpstr>Sorting Tianrui</vt:lpstr>
      <vt:lpstr>Tianrui</vt:lpstr>
      <vt:lpstr>Extraterritorial Conduct Within Scope of Act</vt:lpstr>
      <vt:lpstr>Trade Secret Theft in China Harms U.S. Industry</vt:lpstr>
      <vt:lpstr>Spillovers: FCPA</vt:lpstr>
      <vt:lpstr>FCPA Legislative History</vt:lpstr>
      <vt:lpstr>Lots of Overseas Bribes</vt:lpstr>
      <vt:lpstr>Bribery as a Substitute for Competition</vt:lpstr>
      <vt:lpstr>A Lack of Confidence</vt:lpstr>
      <vt:lpstr>Foreign Corrupt Practices Act of 1977</vt:lpstr>
      <vt:lpstr>Foreign Corrupt Practices Act</vt:lpstr>
      <vt:lpstr>Corrupt Offers</vt:lpstr>
      <vt:lpstr>Illegal Activities</vt:lpstr>
      <vt:lpstr>In an Effort to Get Business</vt:lpstr>
      <vt:lpstr>DOJ Guide on FCPA</vt:lpstr>
      <vt:lpstr>Joint DOJ/SEC FCPA Guide</vt:lpstr>
      <vt:lpstr>Point of the Guide</vt:lpstr>
      <vt:lpstr>What Do Forbidden Bribes Look Like?</vt:lpstr>
      <vt:lpstr>Oct 2020: Goldman Sachs and 1MDB </vt:lpstr>
      <vt:lpstr>Largest FCPA Bribes Ever</vt:lpstr>
      <vt:lpstr>NYT Story on Wal-Mart in Mexico</vt:lpstr>
      <vt:lpstr>Sorting Walmart</vt:lpstr>
      <vt:lpstr>Sorting Walmart</vt:lpstr>
      <vt:lpstr>20 June 2019: Walmart Settlement with DOJ</vt:lpstr>
      <vt:lpstr>DOJ and SEC Settlements</vt:lpstr>
      <vt:lpstr>FCPA Enforcement Pause</vt:lpstr>
      <vt:lpstr>FCPA Enforcement Pause</vt:lpstr>
      <vt:lpstr>New DOJ Guidance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1110</cp:revision>
  <cp:lastPrinted>2020-11-11T23:45:51Z</cp:lastPrinted>
  <dcterms:created xsi:type="dcterms:W3CDTF">1999-10-27T15:27:59Z</dcterms:created>
  <dcterms:modified xsi:type="dcterms:W3CDTF">2025-11-19T19:49:15Z</dcterms:modified>
</cp:coreProperties>
</file>