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142"/>
  </p:notesMasterIdLst>
  <p:handoutMasterIdLst>
    <p:handoutMasterId r:id="rId143"/>
  </p:handoutMasterIdLst>
  <p:sldIdLst>
    <p:sldId id="473" r:id="rId3"/>
    <p:sldId id="711" r:id="rId4"/>
    <p:sldId id="1597" r:id="rId5"/>
    <p:sldId id="1598" r:id="rId6"/>
    <p:sldId id="1599" r:id="rId7"/>
    <p:sldId id="1600" r:id="rId8"/>
    <p:sldId id="1601" r:id="rId9"/>
    <p:sldId id="1602" r:id="rId10"/>
    <p:sldId id="324" r:id="rId11"/>
    <p:sldId id="476" r:id="rId12"/>
    <p:sldId id="325" r:id="rId13"/>
    <p:sldId id="477" r:id="rId14"/>
    <p:sldId id="326" r:id="rId15"/>
    <p:sldId id="327" r:id="rId16"/>
    <p:sldId id="1603" r:id="rId17"/>
    <p:sldId id="1604" r:id="rId18"/>
    <p:sldId id="1605" r:id="rId19"/>
    <p:sldId id="328" r:id="rId20"/>
    <p:sldId id="712" r:id="rId21"/>
    <p:sldId id="358" r:id="rId22"/>
    <p:sldId id="521" r:id="rId23"/>
    <p:sldId id="357" r:id="rId24"/>
    <p:sldId id="335" r:id="rId25"/>
    <p:sldId id="522" r:id="rId26"/>
    <p:sldId id="1607" r:id="rId27"/>
    <p:sldId id="338" r:id="rId28"/>
    <p:sldId id="523" r:id="rId29"/>
    <p:sldId id="1633" r:id="rId30"/>
    <p:sldId id="1634" r:id="rId31"/>
    <p:sldId id="1636" r:id="rId32"/>
    <p:sldId id="1637" r:id="rId33"/>
    <p:sldId id="1638" r:id="rId34"/>
    <p:sldId id="1639" r:id="rId35"/>
    <p:sldId id="1640" r:id="rId36"/>
    <p:sldId id="1641" r:id="rId37"/>
    <p:sldId id="1642" r:id="rId38"/>
    <p:sldId id="1643" r:id="rId39"/>
    <p:sldId id="1645" r:id="rId40"/>
    <p:sldId id="1646" r:id="rId41"/>
    <p:sldId id="1647" r:id="rId42"/>
    <p:sldId id="1649" r:id="rId43"/>
    <p:sldId id="1650" r:id="rId44"/>
    <p:sldId id="1651" r:id="rId45"/>
    <p:sldId id="1557" r:id="rId46"/>
    <p:sldId id="1592" r:id="rId47"/>
    <p:sldId id="1559" r:id="rId48"/>
    <p:sldId id="1560" r:id="rId49"/>
    <p:sldId id="1561" r:id="rId50"/>
    <p:sldId id="1562" r:id="rId51"/>
    <p:sldId id="1563" r:id="rId52"/>
    <p:sldId id="1564" r:id="rId53"/>
    <p:sldId id="1565" r:id="rId54"/>
    <p:sldId id="1587" r:id="rId55"/>
    <p:sldId id="1588" r:id="rId56"/>
    <p:sldId id="1589" r:id="rId57"/>
    <p:sldId id="1590" r:id="rId58"/>
    <p:sldId id="1569" r:id="rId59"/>
    <p:sldId id="1573" r:id="rId60"/>
    <p:sldId id="1574" r:id="rId61"/>
    <p:sldId id="1575" r:id="rId62"/>
    <p:sldId id="1576" r:id="rId63"/>
    <p:sldId id="1577" r:id="rId64"/>
    <p:sldId id="1652" r:id="rId65"/>
    <p:sldId id="857" r:id="rId66"/>
    <p:sldId id="858" r:id="rId67"/>
    <p:sldId id="859" r:id="rId68"/>
    <p:sldId id="860" r:id="rId69"/>
    <p:sldId id="861" r:id="rId70"/>
    <p:sldId id="862" r:id="rId71"/>
    <p:sldId id="863" r:id="rId72"/>
    <p:sldId id="1654" r:id="rId73"/>
    <p:sldId id="864" r:id="rId74"/>
    <p:sldId id="865" r:id="rId75"/>
    <p:sldId id="866" r:id="rId76"/>
    <p:sldId id="867" r:id="rId77"/>
    <p:sldId id="868" r:id="rId78"/>
    <p:sldId id="801" r:id="rId79"/>
    <p:sldId id="887" r:id="rId80"/>
    <p:sldId id="888" r:id="rId81"/>
    <p:sldId id="904" r:id="rId82"/>
    <p:sldId id="902" r:id="rId83"/>
    <p:sldId id="905" r:id="rId84"/>
    <p:sldId id="843" r:id="rId85"/>
    <p:sldId id="837" r:id="rId86"/>
    <p:sldId id="838" r:id="rId87"/>
    <p:sldId id="839" r:id="rId88"/>
    <p:sldId id="844" r:id="rId89"/>
    <p:sldId id="845" r:id="rId90"/>
    <p:sldId id="840" r:id="rId91"/>
    <p:sldId id="841" r:id="rId92"/>
    <p:sldId id="842" r:id="rId93"/>
    <p:sldId id="917" r:id="rId94"/>
    <p:sldId id="850" r:id="rId95"/>
    <p:sldId id="851" r:id="rId96"/>
    <p:sldId id="852" r:id="rId97"/>
    <p:sldId id="855" r:id="rId98"/>
    <p:sldId id="856" r:id="rId99"/>
    <p:sldId id="906" r:id="rId100"/>
    <p:sldId id="907" r:id="rId101"/>
    <p:sldId id="908" r:id="rId102"/>
    <p:sldId id="1653" r:id="rId103"/>
    <p:sldId id="2600" r:id="rId104"/>
    <p:sldId id="2601" r:id="rId105"/>
    <p:sldId id="2602" r:id="rId106"/>
    <p:sldId id="2603" r:id="rId107"/>
    <p:sldId id="2617" r:id="rId108"/>
    <p:sldId id="2624" r:id="rId109"/>
    <p:sldId id="2616" r:id="rId110"/>
    <p:sldId id="2618" r:id="rId111"/>
    <p:sldId id="2620" r:id="rId112"/>
    <p:sldId id="2619" r:id="rId113"/>
    <p:sldId id="2613" r:id="rId114"/>
    <p:sldId id="2625" r:id="rId115"/>
    <p:sldId id="2626" r:id="rId116"/>
    <p:sldId id="2627" r:id="rId117"/>
    <p:sldId id="2608" r:id="rId118"/>
    <p:sldId id="2609" r:id="rId119"/>
    <p:sldId id="2610" r:id="rId120"/>
    <p:sldId id="2612" r:id="rId121"/>
    <p:sldId id="2614" r:id="rId122"/>
    <p:sldId id="2897" r:id="rId123"/>
    <p:sldId id="2907" r:id="rId124"/>
    <p:sldId id="2899" r:id="rId125"/>
    <p:sldId id="2908" r:id="rId126"/>
    <p:sldId id="2901" r:id="rId127"/>
    <p:sldId id="2909" r:id="rId128"/>
    <p:sldId id="2906" r:id="rId129"/>
    <p:sldId id="2910" r:id="rId130"/>
    <p:sldId id="2904" r:id="rId131"/>
    <p:sldId id="2912" r:id="rId132"/>
    <p:sldId id="2913" r:id="rId133"/>
    <p:sldId id="2914" r:id="rId134"/>
    <p:sldId id="2915" r:id="rId135"/>
    <p:sldId id="2917" r:id="rId136"/>
    <p:sldId id="2920" r:id="rId137"/>
    <p:sldId id="2918" r:id="rId138"/>
    <p:sldId id="2921" r:id="rId139"/>
    <p:sldId id="2919" r:id="rId140"/>
    <p:sldId id="2916" r:id="rId141"/>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009999"/>
    <a:srgbClr val="339966"/>
    <a:srgbClr val="008080"/>
    <a:srgbClr val="3366FF"/>
    <a:srgbClr val="0000FF"/>
    <a:srgbClr val="CC0099"/>
    <a:srgbClr val="CC0066"/>
    <a:srgbClr val="CC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96" autoAdjust="0"/>
    <p:restoredTop sz="86384" autoAdjust="0"/>
  </p:normalViewPr>
  <p:slideViewPr>
    <p:cSldViewPr snapToGrid="0">
      <p:cViewPr varScale="1">
        <p:scale>
          <a:sx n="151" d="100"/>
          <a:sy n="151" d="100"/>
        </p:scale>
        <p:origin x="220" y="92"/>
      </p:cViewPr>
      <p:guideLst>
        <p:guide orient="horz" pos="2160"/>
        <p:guide pos="3840"/>
      </p:guideLst>
    </p:cSldViewPr>
  </p:slideViewPr>
  <p:outlineViewPr>
    <p:cViewPr>
      <p:scale>
        <a:sx n="50" d="100"/>
        <a:sy n="50" d="100"/>
      </p:scale>
      <p:origin x="0" y="-100692"/>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3" d="100"/>
          <a:sy n="123" d="100"/>
        </p:scale>
        <p:origin x="4916" y="68"/>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11/5/2025</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a:t>Booth 42201: The Legal Infrastructure of Business</a:t>
            </a:r>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11/5/2025</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47896A4-F5E9-4DD3-83D8-09826A5A6CC5}" type="datetime1">
              <a:rPr kumimoji="0" lang="en-US" altLang="en-US" sz="1200"/>
              <a:pPr/>
              <a:t>11/5/2025</a:t>
            </a:fld>
            <a:endParaRPr kumimoji="0" lang="en-US" altLang="en-US" sz="1200"/>
          </a:p>
        </p:txBody>
      </p:sp>
      <p:sp>
        <p:nvSpPr>
          <p:cNvPr id="18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3B87325-5B2F-4F04-BF1E-5B1E54E3C3B1}" type="slidenum">
              <a:rPr kumimoji="0" lang="en-US" altLang="en-US" sz="1200"/>
              <a:pPr/>
              <a:t>1</a:t>
            </a:fld>
            <a:endParaRPr kumimoji="0" lang="en-US" altLang="en-US" sz="1200"/>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3940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483D538-D760-40BD-BF9A-559CE3A10298}" type="datetime1">
              <a:rPr kumimoji="0" lang="en-US" altLang="en-US" sz="1200"/>
              <a:pPr/>
              <a:t>11/5/2025</a:t>
            </a:fld>
            <a:endParaRPr kumimoji="0" lang="en-US" altLang="en-US" sz="1200"/>
          </a:p>
        </p:txBody>
      </p:sp>
      <p:sp>
        <p:nvSpPr>
          <p:cNvPr id="245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22CE486-5F10-498E-8C56-DD14CF15AE5B}" type="slidenum">
              <a:rPr kumimoji="0" lang="en-US" altLang="en-US" sz="1200"/>
              <a:pPr/>
              <a:t>10</a:t>
            </a:fld>
            <a:endParaRPr kumimoji="0" lang="en-US" altLang="en-US" sz="1200"/>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003302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https://www.nytimes.com/2018/07/12/business/johnson-johnson-talcum-powder.html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108</a:t>
            </a:fld>
            <a:endParaRPr lang="en-US" altLang="en-US"/>
          </a:p>
        </p:txBody>
      </p:sp>
    </p:spTree>
    <p:extLst>
      <p:ext uri="{BB962C8B-B14F-4D97-AF65-F5344CB8AC3E}">
        <p14:creationId xmlns:p14="http://schemas.microsoft.com/office/powerpoint/2010/main" val="7630234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https://www.nytimes.com/2018/07/12/business/johnson-johnson-talcum-powder.html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109</a:t>
            </a:fld>
            <a:endParaRPr lang="en-US" altLang="en-US"/>
          </a:p>
        </p:txBody>
      </p:sp>
    </p:spTree>
    <p:extLst>
      <p:ext uri="{BB962C8B-B14F-4D97-AF65-F5344CB8AC3E}">
        <p14:creationId xmlns:p14="http://schemas.microsoft.com/office/powerpoint/2010/main" val="42341819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https://www.nytimes.com/2018/07/12/business/johnson-johnson-talcum-powder.html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110</a:t>
            </a:fld>
            <a:endParaRPr lang="en-US" altLang="en-US"/>
          </a:p>
        </p:txBody>
      </p:sp>
    </p:spTree>
    <p:extLst>
      <p:ext uri="{BB962C8B-B14F-4D97-AF65-F5344CB8AC3E}">
        <p14:creationId xmlns:p14="http://schemas.microsoft.com/office/powerpoint/2010/main" val="25717913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https://www.nytimes.com/2018/07/12/business/johnson-johnson-talcum-powder.html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111</a:t>
            </a:fld>
            <a:endParaRPr lang="en-US" altLang="en-US"/>
          </a:p>
        </p:txBody>
      </p:sp>
    </p:spTree>
    <p:extLst>
      <p:ext uri="{BB962C8B-B14F-4D97-AF65-F5344CB8AC3E}">
        <p14:creationId xmlns:p14="http://schemas.microsoft.com/office/powerpoint/2010/main" val="23836361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https://www.nytimes.com/2018/12/19/business/johnson-johnson-baby-powder-verdict.html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112</a:t>
            </a:fld>
            <a:endParaRPr lang="en-US" altLang="en-US"/>
          </a:p>
        </p:txBody>
      </p:sp>
    </p:spTree>
    <p:extLst>
      <p:ext uri="{BB962C8B-B14F-4D97-AF65-F5344CB8AC3E}">
        <p14:creationId xmlns:p14="http://schemas.microsoft.com/office/powerpoint/2010/main" val="9486144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https://www.nytimes.com/2022/08/11/business/johnson-and-johnson-talc-corn-starch.html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113</a:t>
            </a:fld>
            <a:endParaRPr lang="en-US" altLang="en-US"/>
          </a:p>
        </p:txBody>
      </p:sp>
    </p:spTree>
    <p:extLst>
      <p:ext uri="{BB962C8B-B14F-4D97-AF65-F5344CB8AC3E}">
        <p14:creationId xmlns:p14="http://schemas.microsoft.com/office/powerpoint/2010/main" val="30113684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https://www.nytimes.com/2022/08/11/business/johnson-and-johnson-talc-corn-starch.html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114</a:t>
            </a:fld>
            <a:endParaRPr lang="en-US" altLang="en-US"/>
          </a:p>
        </p:txBody>
      </p:sp>
    </p:spTree>
    <p:extLst>
      <p:ext uri="{BB962C8B-B14F-4D97-AF65-F5344CB8AC3E}">
        <p14:creationId xmlns:p14="http://schemas.microsoft.com/office/powerpoint/2010/main" val="14580929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https://www.nytimes.com/2022/08/11/business/johnson-and-johnson-talc-corn-starch.html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115</a:t>
            </a:fld>
            <a:endParaRPr lang="en-US" altLang="en-US"/>
          </a:p>
        </p:txBody>
      </p:sp>
    </p:spTree>
    <p:extLst>
      <p:ext uri="{BB962C8B-B14F-4D97-AF65-F5344CB8AC3E}">
        <p14:creationId xmlns:p14="http://schemas.microsoft.com/office/powerpoint/2010/main" val="19273490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9E5A08-8BD2-41DE-BAD3-12E7B8E2A7E1}" type="datetime1">
              <a:rPr kumimoji="0" lang="en-US" altLang="en-US" sz="1200"/>
              <a:pPr/>
              <a:t>11/5/2025</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114D8D-38CD-454D-B0F7-2027B9CA57C1}" type="slidenum">
              <a:rPr kumimoji="0" lang="en-US" altLang="en-US" sz="1200"/>
              <a:pPr/>
              <a:t>116</a:t>
            </a:fld>
            <a:endParaRPr kumimoji="0" lang="en-US" altLang="en-US" sz="120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2548112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9E5A08-8BD2-41DE-BAD3-12E7B8E2A7E1}" type="datetime1">
              <a:rPr kumimoji="0" lang="en-US" altLang="en-US" sz="1200"/>
              <a:pPr/>
              <a:t>11/5/2025</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114D8D-38CD-454D-B0F7-2027B9CA57C1}" type="slidenum">
              <a:rPr kumimoji="0" lang="en-US" altLang="en-US" sz="1200"/>
              <a:pPr/>
              <a:t>117</a:t>
            </a:fld>
            <a:endParaRPr kumimoji="0" lang="en-US" altLang="en-US" sz="120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04005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FE60E8E-2370-4C0B-9828-02F8E70D8C72}" type="datetime1">
              <a:rPr kumimoji="0" lang="en-US" altLang="en-US" sz="1200"/>
              <a:pPr/>
              <a:t>11/5/2025</a:t>
            </a:fld>
            <a:endParaRPr kumimoji="0" lang="en-US" altLang="en-US" sz="1200"/>
          </a:p>
        </p:txBody>
      </p:sp>
      <p:sp>
        <p:nvSpPr>
          <p:cNvPr id="266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1A9C07A-79CA-4ECC-AD78-986A8EDE7A83}" type="slidenum">
              <a:rPr kumimoji="0" lang="en-US" altLang="en-US" sz="1200"/>
              <a:pPr/>
              <a:t>11</a:t>
            </a:fld>
            <a:endParaRPr kumimoji="0" lang="en-US" altLang="en-US" sz="1200"/>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769868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9E5A08-8BD2-41DE-BAD3-12E7B8E2A7E1}" type="datetime1">
              <a:rPr kumimoji="0" lang="en-US" altLang="en-US" sz="1200"/>
              <a:pPr/>
              <a:t>11/5/2025</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114D8D-38CD-454D-B0F7-2027B9CA57C1}" type="slidenum">
              <a:rPr kumimoji="0" lang="en-US" altLang="en-US" sz="1200"/>
              <a:pPr/>
              <a:t>118</a:t>
            </a:fld>
            <a:endParaRPr kumimoji="0" lang="en-US" altLang="en-US" sz="120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690206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https://www.wsj.com/articles/johnson-johnsons-second-talc-bankruptcy-case-thrown-out-74a63a13</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129</a:t>
            </a:fld>
            <a:endParaRPr lang="en-US" altLang="en-US"/>
          </a:p>
        </p:txBody>
      </p:sp>
    </p:spTree>
    <p:extLst>
      <p:ext uri="{BB962C8B-B14F-4D97-AF65-F5344CB8AC3E}">
        <p14:creationId xmlns:p14="http://schemas.microsoft.com/office/powerpoint/2010/main" val="42766447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https://www.wsj.com/articles/johnson-johnson-files-third-bankruptcy-case-seeking-to-end-talc-lawsuits-7c02a4be</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130</a:t>
            </a:fld>
            <a:endParaRPr lang="en-US" altLang="en-US"/>
          </a:p>
        </p:txBody>
      </p:sp>
    </p:spTree>
    <p:extLst>
      <p:ext uri="{BB962C8B-B14F-4D97-AF65-F5344CB8AC3E}">
        <p14:creationId xmlns:p14="http://schemas.microsoft.com/office/powerpoint/2010/main" val="370340128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https://www.wsj.com/articles/johnson-johnsons-third-bankruptcy-case-for-talc-lawsuits-thrown-out-d8108de0</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134</a:t>
            </a:fld>
            <a:endParaRPr lang="en-US" altLang="en-US"/>
          </a:p>
        </p:txBody>
      </p:sp>
    </p:spTree>
    <p:extLst>
      <p:ext uri="{BB962C8B-B14F-4D97-AF65-F5344CB8AC3E}">
        <p14:creationId xmlns:p14="http://schemas.microsoft.com/office/powerpoint/2010/main" val="4034809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95ECA-ED21-691A-7C95-B021B9747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38755-2ADF-C027-9A35-7BDBADA6D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C9342-C562-68BC-319A-5E377574F475}"/>
              </a:ext>
            </a:extLst>
          </p:cNvPr>
          <p:cNvSpPr>
            <a:spLocks noGrp="1"/>
          </p:cNvSpPr>
          <p:nvPr>
            <p:ph type="body" idx="1"/>
          </p:nvPr>
        </p:nvSpPr>
        <p:spPr/>
        <p:txBody>
          <a:bodyPr/>
          <a:lstStyle/>
          <a:p>
            <a:r>
              <a:rPr lang="en-US" dirty="0"/>
              <a:t>https://www.wsj.com/articles/johnson-johnsons-third-bankruptcy-case-for-talc-lawsuits-thrown-out-d8108de0</a:t>
            </a:r>
          </a:p>
        </p:txBody>
      </p:sp>
      <p:sp>
        <p:nvSpPr>
          <p:cNvPr id="4" name="Date Placeholder 3">
            <a:extLst>
              <a:ext uri="{FF2B5EF4-FFF2-40B4-BE49-F238E27FC236}">
                <a16:creationId xmlns:a16="http://schemas.microsoft.com/office/drawing/2014/main" id="{1D6F9F64-6EEB-5CCD-FA74-FF5850F6B9F5}"/>
              </a:ext>
            </a:extLst>
          </p:cNvPr>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a:extLst>
              <a:ext uri="{FF2B5EF4-FFF2-40B4-BE49-F238E27FC236}">
                <a16:creationId xmlns:a16="http://schemas.microsoft.com/office/drawing/2014/main" id="{902A2A8D-D0DF-E562-9316-500FC2093471}"/>
              </a:ext>
            </a:extLst>
          </p:cNvPr>
          <p:cNvSpPr>
            <a:spLocks noGrp="1"/>
          </p:cNvSpPr>
          <p:nvPr>
            <p:ph type="sldNum" sz="quarter" idx="5"/>
          </p:nvPr>
        </p:nvSpPr>
        <p:spPr/>
        <p:txBody>
          <a:bodyPr/>
          <a:lstStyle/>
          <a:p>
            <a:pPr>
              <a:defRPr/>
            </a:pPr>
            <a:fld id="{17815D0A-6945-40F0-849D-84A13EF4AA21}" type="slidenum">
              <a:rPr lang="en-US" altLang="en-US" smtClean="0"/>
              <a:pPr>
                <a:defRPr/>
              </a:pPr>
              <a:t>135</a:t>
            </a:fld>
            <a:endParaRPr lang="en-US" altLang="en-US"/>
          </a:p>
        </p:txBody>
      </p:sp>
    </p:spTree>
    <p:extLst>
      <p:ext uri="{BB962C8B-B14F-4D97-AF65-F5344CB8AC3E}">
        <p14:creationId xmlns:p14="http://schemas.microsoft.com/office/powerpoint/2010/main" val="1608958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C6228-BD28-614A-8E52-FD69F13EE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778DB-09EB-F740-6BE5-0EB873F51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98776-0F7C-CA9F-64DB-9F642BD4024F}"/>
              </a:ext>
            </a:extLst>
          </p:cNvPr>
          <p:cNvSpPr>
            <a:spLocks noGrp="1"/>
          </p:cNvSpPr>
          <p:nvPr>
            <p:ph type="body" idx="1"/>
          </p:nvPr>
        </p:nvSpPr>
        <p:spPr/>
        <p:txBody>
          <a:bodyPr/>
          <a:lstStyle/>
          <a:p>
            <a:r>
              <a:rPr lang="en-US" dirty="0"/>
              <a:t>https://www.nytimes.com/2025/10/16/business/johnson-johnson-talc-lawsuit-uk.html</a:t>
            </a:r>
          </a:p>
        </p:txBody>
      </p:sp>
      <p:sp>
        <p:nvSpPr>
          <p:cNvPr id="4" name="Date Placeholder 3">
            <a:extLst>
              <a:ext uri="{FF2B5EF4-FFF2-40B4-BE49-F238E27FC236}">
                <a16:creationId xmlns:a16="http://schemas.microsoft.com/office/drawing/2014/main" id="{AA41BEE4-B026-5DBA-47AC-C93D06F8BF8D}"/>
              </a:ext>
            </a:extLst>
          </p:cNvPr>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a:extLst>
              <a:ext uri="{FF2B5EF4-FFF2-40B4-BE49-F238E27FC236}">
                <a16:creationId xmlns:a16="http://schemas.microsoft.com/office/drawing/2014/main" id="{3FE5B9CE-79F3-7114-D3DD-798A61DD1079}"/>
              </a:ext>
            </a:extLst>
          </p:cNvPr>
          <p:cNvSpPr>
            <a:spLocks noGrp="1"/>
          </p:cNvSpPr>
          <p:nvPr>
            <p:ph type="sldNum" sz="quarter" idx="5"/>
          </p:nvPr>
        </p:nvSpPr>
        <p:spPr/>
        <p:txBody>
          <a:bodyPr/>
          <a:lstStyle/>
          <a:p>
            <a:pPr>
              <a:defRPr/>
            </a:pPr>
            <a:fld id="{17815D0A-6945-40F0-849D-84A13EF4AA21}" type="slidenum">
              <a:rPr lang="en-US" altLang="en-US" smtClean="0"/>
              <a:pPr>
                <a:defRPr/>
              </a:pPr>
              <a:t>138</a:t>
            </a:fld>
            <a:endParaRPr lang="en-US" altLang="en-US"/>
          </a:p>
        </p:txBody>
      </p:sp>
    </p:spTree>
    <p:extLst>
      <p:ext uri="{BB962C8B-B14F-4D97-AF65-F5344CB8AC3E}">
        <p14:creationId xmlns:p14="http://schemas.microsoft.com/office/powerpoint/2010/main" val="9726099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https://www.nytimes.com/2025/10/16/business/johnson-johnson-talc-lawsuit-uk.html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139</a:t>
            </a:fld>
            <a:endParaRPr lang="en-US" altLang="en-US"/>
          </a:p>
        </p:txBody>
      </p:sp>
    </p:spTree>
    <p:extLst>
      <p:ext uri="{BB962C8B-B14F-4D97-AF65-F5344CB8AC3E}">
        <p14:creationId xmlns:p14="http://schemas.microsoft.com/office/powerpoint/2010/main" val="138657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B50185D-AC27-496E-A339-1FCCA4FC9024}" type="datetime1">
              <a:rPr kumimoji="0" lang="en-US" altLang="en-US" sz="1200"/>
              <a:pPr/>
              <a:t>11/5/2025</a:t>
            </a:fld>
            <a:endParaRPr kumimoji="0" lang="en-US" altLang="en-US" sz="1200"/>
          </a:p>
        </p:txBody>
      </p:sp>
      <p:sp>
        <p:nvSpPr>
          <p:cNvPr id="286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20A7C8C-CAF8-4082-A3F0-258DC00A0A07}" type="slidenum">
              <a:rPr kumimoji="0" lang="en-US" altLang="en-US" sz="1200"/>
              <a:pPr/>
              <a:t>12</a:t>
            </a:fld>
            <a:endParaRPr kumimoji="0" lang="en-US" altLang="en-US" sz="1200"/>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07131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6649BE-83A3-4A9E-B919-7CAFE46DCDF6}" type="datetime1">
              <a:rPr kumimoji="0" lang="en-US" altLang="en-US" sz="1200"/>
              <a:pPr/>
              <a:t>11/5/2025</a:t>
            </a:fld>
            <a:endParaRPr kumimoji="0" lang="en-US" altLang="en-US" sz="1200"/>
          </a:p>
        </p:txBody>
      </p:sp>
      <p:sp>
        <p:nvSpPr>
          <p:cNvPr id="307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A603D82-1BA3-4346-9DB1-A25CA3132D64}" type="slidenum">
              <a:rPr kumimoji="0" lang="en-US" altLang="en-US" sz="1200"/>
              <a:pPr/>
              <a:t>13</a:t>
            </a:fld>
            <a:endParaRPr kumimoji="0" lang="en-US" altLang="en-US" sz="1200"/>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76263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20A78C4-147A-49C9-B85F-CF5C8C9E2214}" type="datetime1">
              <a:rPr kumimoji="0" lang="en-US" altLang="en-US" sz="1200"/>
              <a:pPr/>
              <a:t>11/5/2025</a:t>
            </a:fld>
            <a:endParaRPr kumimoji="0" lang="en-US" altLang="en-US" sz="1200"/>
          </a:p>
        </p:txBody>
      </p:sp>
      <p:sp>
        <p:nvSpPr>
          <p:cNvPr id="327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BCE60A1-B2C4-483B-8868-197258DF8AD1}" type="slidenum">
              <a:rPr kumimoji="0" lang="en-US" altLang="en-US" sz="1200"/>
              <a:pPr/>
              <a:t>14</a:t>
            </a:fld>
            <a:endParaRPr kumimoji="0" lang="en-US" altLang="en-US" sz="1200"/>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6060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D4CB05D-B581-410F-9127-20AEA037C035}" type="datetime1">
              <a:rPr kumimoji="0" lang="en-US" altLang="en-US" sz="1200"/>
              <a:pPr/>
              <a:t>11/5/2025</a:t>
            </a:fld>
            <a:endParaRPr kumimoji="0" lang="en-US" altLang="en-US" sz="1200"/>
          </a:p>
        </p:txBody>
      </p:sp>
      <p:sp>
        <p:nvSpPr>
          <p:cNvPr id="348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5DAFB46-A12D-4F16-ADC7-D9EAE03B8F7B}" type="slidenum">
              <a:rPr kumimoji="0" lang="en-US" altLang="en-US" sz="1200"/>
              <a:pPr/>
              <a:t>18</a:t>
            </a:fld>
            <a:endParaRPr kumimoji="0" lang="en-US" altLang="en-US" sz="1200"/>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68080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DA41BA8-C5E7-434B-8760-41394CDBAF35}" type="datetime1">
              <a:rPr kumimoji="0" lang="en-US" altLang="en-US" sz="1200"/>
              <a:pPr/>
              <a:t>11/5/2025</a:t>
            </a:fld>
            <a:endParaRPr kumimoji="0" lang="en-US" altLang="en-US" sz="1200"/>
          </a:p>
        </p:txBody>
      </p:sp>
      <p:sp>
        <p:nvSpPr>
          <p:cNvPr id="368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90EE000-9FB8-4466-ADAB-20E4E7EB4E99}" type="slidenum">
              <a:rPr kumimoji="0" lang="en-US" altLang="en-US" sz="1200"/>
              <a:pPr/>
              <a:t>19</a:t>
            </a:fld>
            <a:endParaRPr kumimoji="0" lang="en-US" altLang="en-US" sz="1200"/>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56598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9970814-CC18-4581-A0D9-AD3B5A8B9245}" type="datetime1">
              <a:rPr kumimoji="0" lang="en-US" altLang="en-US" sz="1200"/>
              <a:pPr/>
              <a:t>11/5/2025</a:t>
            </a:fld>
            <a:endParaRPr kumimoji="0" lang="en-US" altLang="en-US" sz="1200"/>
          </a:p>
        </p:txBody>
      </p:sp>
      <p:sp>
        <p:nvSpPr>
          <p:cNvPr id="389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3579D8-F556-4C46-BD77-295122999515}" type="slidenum">
              <a:rPr kumimoji="0" lang="en-US" altLang="en-US" sz="1200"/>
              <a:pPr/>
              <a:t>20</a:t>
            </a:fld>
            <a:endParaRPr kumimoji="0" lang="en-US" altLang="en-US" sz="1200"/>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28636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64677F3-BF97-4B40-8700-F0702CD10820}" type="datetime1">
              <a:rPr kumimoji="0" lang="en-US" altLang="en-US" sz="1200"/>
              <a:pPr/>
              <a:t>11/5/2025</a:t>
            </a:fld>
            <a:endParaRPr kumimoji="0" lang="en-US" altLang="en-US" sz="1200"/>
          </a:p>
        </p:txBody>
      </p:sp>
      <p:sp>
        <p:nvSpPr>
          <p:cNvPr id="409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CF08C8-4282-4633-BA34-E7EB928ABFA7}" type="slidenum">
              <a:rPr kumimoji="0" lang="en-US" altLang="en-US" sz="1200"/>
              <a:pPr/>
              <a:t>21</a:t>
            </a:fld>
            <a:endParaRPr kumimoji="0" lang="en-US" altLang="en-US" sz="1200"/>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61535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C9682D1-7302-4962-BC99-A1FD8C240F5C}" type="datetime1">
              <a:rPr kumimoji="0" lang="en-US" altLang="en-US" sz="1200"/>
              <a:pPr/>
              <a:t>11/5/2025</a:t>
            </a:fld>
            <a:endParaRPr kumimoji="0" lang="en-US" altLang="en-US" sz="1200"/>
          </a:p>
        </p:txBody>
      </p:sp>
      <p:sp>
        <p:nvSpPr>
          <p:cNvPr id="430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DAF7DB5-F32A-4731-B72E-B79C9481DE29}" type="slidenum">
              <a:rPr kumimoji="0" lang="en-US" altLang="en-US" sz="1200"/>
              <a:pPr/>
              <a:t>22</a:t>
            </a:fld>
            <a:endParaRPr kumimoji="0" lang="en-US" altLang="en-US" sz="1200"/>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92515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1BC33A4-8ADC-4329-8673-3418D02C4298}" type="datetime1">
              <a:rPr kumimoji="0" lang="en-US" altLang="en-US" sz="1200"/>
              <a:pPr/>
              <a:t>11/5/2025</a:t>
            </a:fld>
            <a:endParaRPr kumimoji="0" lang="en-US" altLang="en-US" sz="1200"/>
          </a:p>
        </p:txBody>
      </p:sp>
      <p:sp>
        <p:nvSpPr>
          <p:cNvPr id="204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840257-93A9-487F-B350-E5CBC0707E11}" type="slidenum">
              <a:rPr kumimoji="0" lang="en-US" altLang="en-US" sz="1200"/>
              <a:pPr/>
              <a:t>2</a:t>
            </a:fld>
            <a:endParaRPr kumimoji="0" lang="en-US" altLang="en-US" sz="1200"/>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9484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650F02F-6861-4F74-9945-23E79BB93EB9}" type="datetime1">
              <a:rPr kumimoji="0" lang="en-US" altLang="en-US" sz="1200"/>
              <a:pPr/>
              <a:t>11/5/2025</a:t>
            </a:fld>
            <a:endParaRPr kumimoji="0" lang="en-US" altLang="en-US" sz="1200"/>
          </a:p>
        </p:txBody>
      </p:sp>
      <p:sp>
        <p:nvSpPr>
          <p:cNvPr id="450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F88589-51D2-465A-BDC3-34626373B1CB}" type="slidenum">
              <a:rPr kumimoji="0" lang="en-US" altLang="en-US" sz="1200"/>
              <a:pPr/>
              <a:t>23</a:t>
            </a:fld>
            <a:endParaRPr kumimoji="0" lang="en-US" altLang="en-US" sz="120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95040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F886BFC-E0F2-4A22-AF89-72FFF5509174}" type="datetime1">
              <a:rPr kumimoji="0" lang="en-US" altLang="en-US" sz="1200"/>
              <a:pPr/>
              <a:t>11/5/2025</a:t>
            </a:fld>
            <a:endParaRPr kumimoji="0" lang="en-US" altLang="en-US" sz="1200"/>
          </a:p>
        </p:txBody>
      </p:sp>
      <p:sp>
        <p:nvSpPr>
          <p:cNvPr id="4710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C760453-9419-4674-A522-59CE5F5A3868}" type="slidenum">
              <a:rPr kumimoji="0" lang="en-US" altLang="en-US" sz="1200"/>
              <a:pPr/>
              <a:t>24</a:t>
            </a:fld>
            <a:endParaRPr kumimoji="0" lang="en-US" altLang="en-US" sz="1200"/>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97673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25</a:t>
            </a:fld>
            <a:endParaRPr lang="en-US" altLang="en-US"/>
          </a:p>
        </p:txBody>
      </p:sp>
    </p:spTree>
    <p:extLst>
      <p:ext uri="{BB962C8B-B14F-4D97-AF65-F5344CB8AC3E}">
        <p14:creationId xmlns:p14="http://schemas.microsoft.com/office/powerpoint/2010/main" val="1946981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A5337B-D842-405A-BFA6-477F614F294C}" type="datetime1">
              <a:rPr kumimoji="0" lang="en-US" altLang="en-US" sz="1200"/>
              <a:pPr/>
              <a:t>11/5/2025</a:t>
            </a:fld>
            <a:endParaRPr kumimoji="0" lang="en-US" altLang="en-US" sz="1200"/>
          </a:p>
        </p:txBody>
      </p:sp>
      <p:sp>
        <p:nvSpPr>
          <p:cNvPr id="491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4E2E164-BA36-4B1D-A217-866181566E8C}" type="slidenum">
              <a:rPr kumimoji="0" lang="en-US" altLang="en-US" sz="1200"/>
              <a:pPr/>
              <a:t>26</a:t>
            </a:fld>
            <a:endParaRPr kumimoji="0" lang="en-US" altLang="en-US" sz="1200"/>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59003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C51E7E9-03F1-41C4-9E82-82312FAD3C8D}" type="datetime1">
              <a:rPr kumimoji="0" lang="en-US" altLang="en-US" sz="1200"/>
              <a:pPr/>
              <a:t>11/5/2025</a:t>
            </a:fld>
            <a:endParaRPr kumimoji="0" lang="en-US" altLang="en-US" sz="1200"/>
          </a:p>
        </p:txBody>
      </p:sp>
      <p:sp>
        <p:nvSpPr>
          <p:cNvPr id="512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87FDA24-20AF-450C-9312-68B60B9D6437}" type="slidenum">
              <a:rPr kumimoji="0" lang="en-US" altLang="en-US" sz="1200"/>
              <a:pPr/>
              <a:t>27</a:t>
            </a:fld>
            <a:endParaRPr kumimoji="0" lang="en-US" altLang="en-US" sz="1200"/>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30761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1BC33A4-8ADC-4329-8673-3418D02C4298}" type="datetime1">
              <a:rPr kumimoji="0" lang="en-US" altLang="en-US" sz="1200"/>
              <a:pPr/>
              <a:t>11/5/2025</a:t>
            </a:fld>
            <a:endParaRPr kumimoji="0" lang="en-US" altLang="en-US" sz="1200"/>
          </a:p>
        </p:txBody>
      </p:sp>
      <p:sp>
        <p:nvSpPr>
          <p:cNvPr id="204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840257-93A9-487F-B350-E5CBC0707E11}" type="slidenum">
              <a:rPr kumimoji="0" lang="en-US" altLang="en-US" sz="1200"/>
              <a:pPr/>
              <a:t>28</a:t>
            </a:fld>
            <a:endParaRPr kumimoji="0" lang="en-US" altLang="en-US" sz="1200"/>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09024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28AA4E1-8B22-4850-B5B9-28801E28DD28}" type="datetime1">
              <a:rPr kumimoji="0" lang="en-US" altLang="en-US" sz="1200"/>
              <a:pPr/>
              <a:t>11/5/2025</a:t>
            </a:fld>
            <a:endParaRPr kumimoji="0" lang="en-US" altLang="en-US" sz="1200"/>
          </a:p>
        </p:txBody>
      </p:sp>
      <p:sp>
        <p:nvSpPr>
          <p:cNvPr id="532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1A93918-F625-48B9-A6F4-458C42AB00F4}" type="slidenum">
              <a:rPr kumimoji="0" lang="en-US" altLang="en-US" sz="1200"/>
              <a:pPr/>
              <a:t>29</a:t>
            </a:fld>
            <a:endParaRPr kumimoji="0" lang="en-US" altLang="en-US" sz="120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98984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3891962-0C56-401A-9579-9B43858B8892}" type="datetime1">
              <a:rPr kumimoji="0" lang="en-US" altLang="en-US" sz="1200"/>
              <a:pPr/>
              <a:t>11/5/2025</a:t>
            </a:fld>
            <a:endParaRPr kumimoji="0" lang="en-US" altLang="en-US" sz="1200"/>
          </a:p>
        </p:txBody>
      </p:sp>
      <p:sp>
        <p:nvSpPr>
          <p:cNvPr id="552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1ECF445-D2E5-440B-8389-BEF09CB3334B}" type="slidenum">
              <a:rPr kumimoji="0" lang="en-US" altLang="en-US" sz="1200"/>
              <a:pPr/>
              <a:t>30</a:t>
            </a:fld>
            <a:endParaRPr kumimoji="0" lang="en-US" altLang="en-US" sz="1200"/>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29248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27720B0-8AC3-4439-B1F3-323DC6B7E919}" type="datetime1">
              <a:rPr kumimoji="0" lang="en-US" altLang="en-US" sz="1200"/>
              <a:pPr/>
              <a:t>11/5/2025</a:t>
            </a:fld>
            <a:endParaRPr kumimoji="0" lang="en-US" altLang="en-US" sz="1200"/>
          </a:p>
        </p:txBody>
      </p:sp>
      <p:sp>
        <p:nvSpPr>
          <p:cNvPr id="573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5A35518-B99E-484E-A420-1D0647BCAF1E}" type="slidenum">
              <a:rPr kumimoji="0" lang="en-US" altLang="en-US" sz="1200"/>
              <a:pPr/>
              <a:t>31</a:t>
            </a:fld>
            <a:endParaRPr kumimoji="0" lang="en-US" altLang="en-US" sz="1200"/>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23096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4417473-6088-4ECC-AC65-12D2E81CBF7F}" type="datetime1">
              <a:rPr kumimoji="0" lang="en-US" altLang="en-US" sz="1200"/>
              <a:pPr/>
              <a:t>11/5/2025</a:t>
            </a:fld>
            <a:endParaRPr kumimoji="0" lang="en-US" altLang="en-US" sz="1200"/>
          </a:p>
        </p:txBody>
      </p:sp>
      <p:sp>
        <p:nvSpPr>
          <p:cNvPr id="593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C7E842-4B2F-4672-8535-78DC9FFBDDD4}" type="slidenum">
              <a:rPr kumimoji="0" lang="en-US" altLang="en-US" sz="1200"/>
              <a:pPr/>
              <a:t>32</a:t>
            </a:fld>
            <a:endParaRPr kumimoji="0" lang="en-US" altLang="en-US" sz="1200"/>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6490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a:t>
            </a:fld>
            <a:endParaRPr lang="en-US" altLang="en-US"/>
          </a:p>
        </p:txBody>
      </p:sp>
    </p:spTree>
    <p:extLst>
      <p:ext uri="{BB962C8B-B14F-4D97-AF65-F5344CB8AC3E}">
        <p14:creationId xmlns:p14="http://schemas.microsoft.com/office/powerpoint/2010/main" val="238337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44680C-0C99-45A0-B269-E97518B76237}" type="datetime1">
              <a:rPr kumimoji="0" lang="en-US" altLang="en-US" sz="1200"/>
              <a:pPr/>
              <a:t>11/5/2025</a:t>
            </a:fld>
            <a:endParaRPr kumimoji="0" lang="en-US" altLang="en-US" sz="1200"/>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BC10A9-FDB8-4DB1-82A9-9414E0B60922}" type="slidenum">
              <a:rPr kumimoji="0" lang="en-US" altLang="en-US" sz="1200"/>
              <a:pPr/>
              <a:t>33</a:t>
            </a:fld>
            <a:endParaRPr kumimoji="0" lang="en-US" altLang="en-US" sz="1200"/>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111174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751F499-C9F0-4FEC-B4ED-290A13F53F0F}" type="datetime1">
              <a:rPr kumimoji="0" lang="en-US" altLang="en-US" sz="1200"/>
              <a:pPr/>
              <a:t>11/5/2025</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53499A7-0797-4ED2-BB2C-093C82C48019}" type="slidenum">
              <a:rPr kumimoji="0" lang="en-US" altLang="en-US" sz="1200"/>
              <a:pPr/>
              <a:t>34</a:t>
            </a:fld>
            <a:endParaRPr kumimoji="0" lang="en-US" altLang="en-US" sz="120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15559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9024755-BFB5-465A-B433-2EC890D2B858}" type="datetime1">
              <a:rPr kumimoji="0" lang="en-US" altLang="en-US" sz="1200"/>
              <a:pPr/>
              <a:t>11/5/2025</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BDEBF26-992B-4E24-898C-66EB4B1BCC77}" type="slidenum">
              <a:rPr kumimoji="0" lang="en-US" altLang="en-US" sz="1200"/>
              <a:pPr/>
              <a:t>35</a:t>
            </a:fld>
            <a:endParaRPr kumimoji="0" lang="en-US" altLang="en-US" sz="1200"/>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87438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892497A-B3D8-44AC-BF2D-496E0CCD877D}" type="datetime1">
              <a:rPr kumimoji="0" lang="en-US" altLang="en-US" sz="1200"/>
              <a:pPr/>
              <a:t>11/5/2025</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12A34BE-444F-4C92-B824-6AE023D09385}" type="slidenum">
              <a:rPr kumimoji="0" lang="en-US" altLang="en-US" sz="1200"/>
              <a:pPr/>
              <a:t>36</a:t>
            </a:fld>
            <a:endParaRPr kumimoji="0" lang="en-US" altLang="en-US" sz="1200"/>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68973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9E5A08-8BD2-41DE-BAD3-12E7B8E2A7E1}" type="datetime1">
              <a:rPr kumimoji="0" lang="en-US" altLang="en-US" sz="1200"/>
              <a:pPr/>
              <a:t>11/5/2025</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114D8D-38CD-454D-B0F7-2027B9CA57C1}" type="slidenum">
              <a:rPr kumimoji="0" lang="en-US" altLang="en-US" sz="1200"/>
              <a:pPr/>
              <a:t>37</a:t>
            </a:fld>
            <a:endParaRPr kumimoji="0" lang="en-US" altLang="en-US" sz="120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720627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2FFB695-47C1-48CE-A275-E153F3180286}" type="datetime1">
              <a:rPr kumimoji="0" lang="en-US" altLang="en-US" sz="1200"/>
              <a:pPr/>
              <a:t>11/5/2025</a:t>
            </a:fld>
            <a:endParaRPr kumimoji="0" lang="en-US" altLang="en-US" sz="120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1D8F212-5FAF-4EBB-90F7-89D8EEBE47DC}" type="slidenum">
              <a:rPr kumimoji="0" lang="en-US" altLang="en-US" sz="1200"/>
              <a:pPr/>
              <a:t>38</a:t>
            </a:fld>
            <a:endParaRPr kumimoji="0" lang="en-US" altLang="en-US" sz="1200"/>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69060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41ADAEB-E6BF-44D2-A513-B85A6A0C0AD5}" type="datetime1">
              <a:rPr kumimoji="0" lang="en-US" altLang="en-US" sz="1200"/>
              <a:pPr/>
              <a:t>11/5/2025</a:t>
            </a:fld>
            <a:endParaRPr kumimoji="0" lang="en-US" altLang="en-US" sz="120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CD15BD-183D-4B4E-9FF3-7718470BDB5D}" type="slidenum">
              <a:rPr kumimoji="0" lang="en-US" altLang="en-US" sz="1200"/>
              <a:pPr/>
              <a:t>39</a:t>
            </a:fld>
            <a:endParaRPr kumimoji="0" lang="en-US" altLang="en-US" sz="120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52850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9B4FC4B-0957-4E17-BF26-269D4C513953}" type="datetime1">
              <a:rPr kumimoji="0" lang="en-US" altLang="en-US" sz="1200"/>
              <a:t>11/5/2025</a:t>
            </a:fld>
            <a:endParaRPr kumimoji="0" lang="en-US" altLang="en-US" sz="1200"/>
          </a:p>
        </p:txBody>
      </p:sp>
      <p:sp>
        <p:nvSpPr>
          <p:cNvPr id="870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C0614F3-B487-4241-9721-67271F9446C2}" type="slidenum">
              <a:rPr kumimoji="0" lang="en-US" altLang="en-US" sz="1200"/>
              <a:pPr/>
              <a:t>40</a:t>
            </a:fld>
            <a:endParaRPr kumimoji="0" lang="en-US" altLang="en-US" sz="1200"/>
          </a:p>
        </p:txBody>
      </p:sp>
      <p:sp>
        <p:nvSpPr>
          <p:cNvPr id="87044" name="Rectangle 2"/>
          <p:cNvSpPr>
            <a:spLocks noGrp="1" noRot="1" noChangeAspect="1" noChangeArrowheads="1" noTextEdit="1"/>
          </p:cNvSpPr>
          <p:nvPr>
            <p:ph type="sldImg"/>
          </p:nvPr>
        </p:nvSpPr>
        <p:spPr>
          <a:xfrm>
            <a:off x="466725" y="703263"/>
            <a:ext cx="6234113" cy="3506787"/>
          </a:xfrm>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10912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C8D17C5-CB7A-4B40-AED6-21A99B337C33}" type="datetime1">
              <a:rPr kumimoji="0" lang="en-US" altLang="en-US" sz="1200"/>
              <a:t>11/5/2025</a:t>
            </a:fld>
            <a:endParaRPr kumimoji="0" lang="en-US" altLang="en-US" sz="1200"/>
          </a:p>
        </p:txBody>
      </p:sp>
      <p:sp>
        <p:nvSpPr>
          <p:cNvPr id="880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964819E-0496-49AB-A248-6DE5B82C83DB}" type="slidenum">
              <a:rPr kumimoji="0" lang="en-US" altLang="en-US" sz="1200"/>
              <a:pPr/>
              <a:t>41</a:t>
            </a:fld>
            <a:endParaRPr kumimoji="0" lang="en-US" altLang="en-US" sz="1200"/>
          </a:p>
        </p:txBody>
      </p:sp>
      <p:sp>
        <p:nvSpPr>
          <p:cNvPr id="88068" name="Rectangle 2"/>
          <p:cNvSpPr>
            <a:spLocks noGrp="1" noRot="1" noChangeAspect="1" noChangeArrowheads="1" noTextEdit="1"/>
          </p:cNvSpPr>
          <p:nvPr>
            <p:ph type="sldImg"/>
          </p:nvPr>
        </p:nvSpPr>
        <p:spPr>
          <a:xfrm>
            <a:off x="466725" y="703263"/>
            <a:ext cx="6234113" cy="3506787"/>
          </a:xfrm>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62022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7E8821F-465D-4906-8441-46B0634A1109}" type="datetime1">
              <a:rPr kumimoji="0" lang="en-US" altLang="en-US" sz="1200"/>
              <a:t>11/5/2025</a:t>
            </a:fld>
            <a:endParaRPr kumimoji="0" lang="en-US" altLang="en-US" sz="1200"/>
          </a:p>
        </p:txBody>
      </p:sp>
      <p:sp>
        <p:nvSpPr>
          <p:cNvPr id="890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F114D30-10F9-43A2-BF13-E4761E5247C5}" type="slidenum">
              <a:rPr kumimoji="0" lang="en-US" altLang="en-US" sz="1200"/>
              <a:pPr/>
              <a:t>42</a:t>
            </a:fld>
            <a:endParaRPr kumimoji="0" lang="en-US" altLang="en-US" sz="1200"/>
          </a:p>
        </p:txBody>
      </p:sp>
      <p:sp>
        <p:nvSpPr>
          <p:cNvPr id="89092" name="Rectangle 2"/>
          <p:cNvSpPr>
            <a:spLocks noGrp="1" noRot="1" noChangeAspect="1" noChangeArrowheads="1" noTextEdit="1"/>
          </p:cNvSpPr>
          <p:nvPr>
            <p:ph type="sldImg"/>
          </p:nvPr>
        </p:nvSpPr>
        <p:spPr>
          <a:xfrm>
            <a:off x="466725" y="703263"/>
            <a:ext cx="6234113" cy="3506787"/>
          </a:xfrm>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9425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a:t>
            </a:fld>
            <a:endParaRPr lang="en-US" altLang="en-US"/>
          </a:p>
        </p:txBody>
      </p:sp>
    </p:spTree>
    <p:extLst>
      <p:ext uri="{BB962C8B-B14F-4D97-AF65-F5344CB8AC3E}">
        <p14:creationId xmlns:p14="http://schemas.microsoft.com/office/powerpoint/2010/main" val="1674959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860A094-82F0-4E3C-848F-EA8FBFF53F43}" type="datetime1">
              <a:rPr kumimoji="0" lang="en-US" altLang="en-US" sz="1200"/>
              <a:t>11/5/2025</a:t>
            </a:fld>
            <a:endParaRPr kumimoji="0" lang="en-US" altLang="en-US" sz="1200"/>
          </a:p>
        </p:txBody>
      </p:sp>
      <p:sp>
        <p:nvSpPr>
          <p:cNvPr id="901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07">
              <a:defRPr kumimoji="1" sz="2400">
                <a:solidFill>
                  <a:schemeClr val="tx1"/>
                </a:solidFill>
                <a:latin typeface="Times New Roman" panose="02020603050405020304" pitchFamily="18" charset="0"/>
              </a:defRPr>
            </a:lvl1pPr>
            <a:lvl2pPr marL="753846" indent="-289940" defTabSz="942307">
              <a:defRPr kumimoji="1" sz="2400">
                <a:solidFill>
                  <a:schemeClr val="tx1"/>
                </a:solidFill>
                <a:latin typeface="Times New Roman" panose="02020603050405020304" pitchFamily="18" charset="0"/>
              </a:defRPr>
            </a:lvl2pPr>
            <a:lvl3pPr marL="1159763" indent="-231953" defTabSz="942307">
              <a:defRPr kumimoji="1" sz="2400">
                <a:solidFill>
                  <a:schemeClr val="tx1"/>
                </a:solidFill>
                <a:latin typeface="Times New Roman" panose="02020603050405020304" pitchFamily="18" charset="0"/>
              </a:defRPr>
            </a:lvl3pPr>
            <a:lvl4pPr marL="1623669" indent="-231953" defTabSz="942307">
              <a:defRPr kumimoji="1" sz="2400">
                <a:solidFill>
                  <a:schemeClr val="tx1"/>
                </a:solidFill>
                <a:latin typeface="Times New Roman" panose="02020603050405020304" pitchFamily="18" charset="0"/>
              </a:defRPr>
            </a:lvl4pPr>
            <a:lvl5pPr marL="2087574" indent="-231953" defTabSz="942307">
              <a:defRPr kumimoji="1" sz="2400">
                <a:solidFill>
                  <a:schemeClr val="tx1"/>
                </a:solidFill>
                <a:latin typeface="Times New Roman" panose="02020603050405020304" pitchFamily="18" charset="0"/>
              </a:defRPr>
            </a:lvl5pPr>
            <a:lvl6pPr marL="255148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6pPr>
            <a:lvl7pPr marL="301538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7pPr>
            <a:lvl8pPr marL="3479290"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8pPr>
            <a:lvl9pPr marL="3943195" indent="-231953" defTabSz="9423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7FDABE-FD22-4077-9F93-598BC2CDC924}" type="slidenum">
              <a:rPr kumimoji="0" lang="en-US" altLang="en-US" sz="1200"/>
              <a:pPr/>
              <a:t>43</a:t>
            </a:fld>
            <a:endParaRPr kumimoji="0" lang="en-US" altLang="en-US" sz="1200"/>
          </a:p>
        </p:txBody>
      </p:sp>
      <p:sp>
        <p:nvSpPr>
          <p:cNvPr id="90116" name="Rectangle 2"/>
          <p:cNvSpPr>
            <a:spLocks noGrp="1" noRot="1" noChangeAspect="1" noChangeArrowheads="1" noTextEdit="1"/>
          </p:cNvSpPr>
          <p:nvPr>
            <p:ph type="sldImg"/>
          </p:nvPr>
        </p:nvSpPr>
        <p:spPr>
          <a:xfrm>
            <a:off x="466725" y="703263"/>
            <a:ext cx="6234113" cy="3506787"/>
          </a:xfrm>
          <a:ln/>
        </p:spPr>
      </p:sp>
      <p:sp>
        <p:nvSpPr>
          <p:cNvPr id="901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85836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65D402-6E60-45BC-B7B2-4D0F4B414D0B}" type="datetime1">
              <a:rPr kumimoji="0" lang="en-US" altLang="en-US" sz="1200"/>
              <a:pPr/>
              <a:t>11/5/2025</a:t>
            </a:fld>
            <a:endParaRPr kumimoji="0" lang="en-US" altLang="en-US" sz="1200"/>
          </a:p>
        </p:txBody>
      </p:sp>
      <p:sp>
        <p:nvSpPr>
          <p:cNvPr id="757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7BFECEA-54FF-4893-85F4-BFCA01A493EB}" type="slidenum">
              <a:rPr kumimoji="0" lang="en-US" altLang="en-US" sz="1200"/>
              <a:pPr/>
              <a:t>44</a:t>
            </a:fld>
            <a:endParaRPr kumimoji="0" lang="en-US" altLang="en-US" sz="120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59318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45</a:t>
            </a:fld>
            <a:endParaRPr lang="en-US" altLang="en-US"/>
          </a:p>
        </p:txBody>
      </p:sp>
    </p:spTree>
    <p:extLst>
      <p:ext uri="{BB962C8B-B14F-4D97-AF65-F5344CB8AC3E}">
        <p14:creationId xmlns:p14="http://schemas.microsoft.com/office/powerpoint/2010/main" val="1141089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41715D5-1E09-453C-B1C2-06533BB92F87}" type="datetime1">
              <a:rPr kumimoji="0" lang="en-US" altLang="en-US" sz="1200"/>
              <a:pPr/>
              <a:t>11/5/2025</a:t>
            </a:fld>
            <a:endParaRPr kumimoji="0" lang="en-US" altLang="en-US" sz="1200"/>
          </a:p>
        </p:txBody>
      </p:sp>
      <p:sp>
        <p:nvSpPr>
          <p:cNvPr id="798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408CD63-CC35-43C9-AD03-F9A470E750D7}" type="slidenum">
              <a:rPr kumimoji="0" lang="en-US" altLang="en-US" sz="1200"/>
              <a:pPr/>
              <a:t>46</a:t>
            </a:fld>
            <a:endParaRPr kumimoji="0" lang="en-US" altLang="en-US" sz="1200"/>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98109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4DE06F2-99BD-4C2A-A390-D3214F0E7F27}" type="datetime1">
              <a:rPr kumimoji="0" lang="en-US" altLang="en-US" sz="1200"/>
              <a:pPr/>
              <a:t>11/5/2025</a:t>
            </a:fld>
            <a:endParaRPr kumimoji="0" lang="en-US" altLang="en-US" sz="1200"/>
          </a:p>
        </p:txBody>
      </p:sp>
      <p:sp>
        <p:nvSpPr>
          <p:cNvPr id="819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E1246E3-8E92-4512-88BD-8CFA8C27BC30}" type="slidenum">
              <a:rPr kumimoji="0" lang="en-US" altLang="en-US" sz="1200"/>
              <a:pPr/>
              <a:t>47</a:t>
            </a:fld>
            <a:endParaRPr kumimoji="0" lang="en-US" altLang="en-US" sz="1200"/>
          </a:p>
        </p:txBody>
      </p:sp>
      <p:sp>
        <p:nvSpPr>
          <p:cNvPr id="81924" name="Rectangle 2"/>
          <p:cNvSpPr>
            <a:spLocks noGrp="1" noRot="1" noChangeAspect="1" noChangeArrowheads="1" noTextEdit="1"/>
          </p:cNvSpPr>
          <p:nvPr>
            <p:ph type="sldImg"/>
          </p:nvPr>
        </p:nvSpPr>
        <p:spPr>
          <a:ln/>
        </p:spPr>
      </p:sp>
      <p:sp>
        <p:nvSpPr>
          <p:cNvPr id="81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93740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67D6695-1FFE-4E1A-BA00-F24769535D3C}" type="datetime1">
              <a:rPr kumimoji="0" lang="en-US" altLang="en-US" sz="1200"/>
              <a:pPr/>
              <a:t>11/5/2025</a:t>
            </a:fld>
            <a:endParaRPr kumimoji="0" lang="en-US" altLang="en-US" sz="1200"/>
          </a:p>
        </p:txBody>
      </p:sp>
      <p:sp>
        <p:nvSpPr>
          <p:cNvPr id="839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4A14171-A8CA-43E1-B017-DE0F7620E139}" type="slidenum">
              <a:rPr kumimoji="0" lang="en-US" altLang="en-US" sz="1200"/>
              <a:pPr/>
              <a:t>48</a:t>
            </a:fld>
            <a:endParaRPr kumimoji="0" lang="en-US" altLang="en-US" sz="1200"/>
          </a:p>
        </p:txBody>
      </p:sp>
      <p:sp>
        <p:nvSpPr>
          <p:cNvPr id="83972" name="Rectangle 2"/>
          <p:cNvSpPr>
            <a:spLocks noGrp="1" noRot="1" noChangeAspect="1" noChangeArrowheads="1" noTextEdit="1"/>
          </p:cNvSpPr>
          <p:nvPr>
            <p:ph type="sldImg"/>
          </p:nvPr>
        </p:nvSpPr>
        <p:spPr>
          <a:ln/>
        </p:spPr>
      </p:sp>
      <p:sp>
        <p:nvSpPr>
          <p:cNvPr id="83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903852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51E03B0-613D-44EC-8689-F7D3F86C2E84}" type="datetime1">
              <a:rPr kumimoji="0" lang="en-US" altLang="en-US" sz="1200"/>
              <a:pPr/>
              <a:t>11/5/2025</a:t>
            </a:fld>
            <a:endParaRPr kumimoji="0" lang="en-US" altLang="en-US" sz="1200"/>
          </a:p>
        </p:txBody>
      </p:sp>
      <p:sp>
        <p:nvSpPr>
          <p:cNvPr id="8601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C7D919D-551B-4EF3-8D1A-F24FF2FE4839}" type="slidenum">
              <a:rPr kumimoji="0" lang="en-US" altLang="en-US" sz="1200"/>
              <a:pPr/>
              <a:t>49</a:t>
            </a:fld>
            <a:endParaRPr kumimoji="0" lang="en-US" altLang="en-US" sz="1200"/>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536808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B81102-F2E0-49AE-BA84-76740308E980}" type="datetime1">
              <a:rPr kumimoji="0" lang="en-US" altLang="en-US" sz="1200"/>
              <a:pPr/>
              <a:t>11/5/2025</a:t>
            </a:fld>
            <a:endParaRPr kumimoji="0" lang="en-US" altLang="en-US" sz="1200"/>
          </a:p>
        </p:txBody>
      </p:sp>
      <p:sp>
        <p:nvSpPr>
          <p:cNvPr id="880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441BC7F-40C7-4DE3-8FAA-D2491A223C20}" type="slidenum">
              <a:rPr kumimoji="0" lang="en-US" altLang="en-US" sz="1200"/>
              <a:pPr/>
              <a:t>50</a:t>
            </a:fld>
            <a:endParaRPr kumimoji="0" lang="en-US" altLang="en-US" sz="1200"/>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664239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63AE92F-D0E1-46CE-8D37-5733056BA236}" type="datetime1">
              <a:rPr kumimoji="0" lang="en-US" altLang="en-US" sz="1200"/>
              <a:pPr/>
              <a:t>11/5/2025</a:t>
            </a:fld>
            <a:endParaRPr kumimoji="0" lang="en-US" altLang="en-US" sz="1200"/>
          </a:p>
        </p:txBody>
      </p:sp>
      <p:sp>
        <p:nvSpPr>
          <p:cNvPr id="901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81DDD89-6E3B-412C-8808-467A41617CFD}" type="slidenum">
              <a:rPr kumimoji="0" lang="en-US" altLang="en-US" sz="1200"/>
              <a:pPr/>
              <a:t>51</a:t>
            </a:fld>
            <a:endParaRPr kumimoji="0" lang="en-US" altLang="en-US" sz="1200"/>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7934050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175726-3BD7-4911-A324-7708D4E3AC62}" type="datetime1">
              <a:rPr kumimoji="0" lang="en-US" altLang="en-US" sz="1200"/>
              <a:pPr/>
              <a:t>11/5/2025</a:t>
            </a:fld>
            <a:endParaRPr kumimoji="0" lang="en-US" altLang="en-US" sz="1200"/>
          </a:p>
        </p:txBody>
      </p:sp>
      <p:sp>
        <p:nvSpPr>
          <p:cNvPr id="921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3C930B4-C175-44A7-A235-FEFCC32EA8BC}" type="slidenum">
              <a:rPr kumimoji="0" lang="en-US" altLang="en-US" sz="1200"/>
              <a:pPr/>
              <a:t>52</a:t>
            </a:fld>
            <a:endParaRPr kumimoji="0" lang="en-US" altLang="en-US" sz="1200"/>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9507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a:t>
            </a:fld>
            <a:endParaRPr lang="en-US" altLang="en-US"/>
          </a:p>
        </p:txBody>
      </p:sp>
    </p:spTree>
    <p:extLst>
      <p:ext uri="{BB962C8B-B14F-4D97-AF65-F5344CB8AC3E}">
        <p14:creationId xmlns:p14="http://schemas.microsoft.com/office/powerpoint/2010/main" val="2381561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D65D402-6E60-45BC-B7B2-4D0F4B414D0B}" type="datetime1">
              <a:rPr kumimoji="0" lang="en-US" altLang="en-US" sz="1200"/>
              <a:pPr/>
              <a:t>11/5/2025</a:t>
            </a:fld>
            <a:endParaRPr kumimoji="0" lang="en-US" altLang="en-US" sz="1200"/>
          </a:p>
        </p:txBody>
      </p:sp>
      <p:sp>
        <p:nvSpPr>
          <p:cNvPr id="757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7BFECEA-54FF-4893-85F4-BFCA01A493EB}" type="slidenum">
              <a:rPr kumimoji="0" lang="en-US" altLang="en-US" sz="1200"/>
              <a:pPr/>
              <a:t>53</a:t>
            </a:fld>
            <a:endParaRPr kumimoji="0" lang="en-US" altLang="en-US" sz="1200"/>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1343974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529AF61-2101-4276-8E44-7869AA687D9F}" type="datetime1">
              <a:rPr kumimoji="0" lang="en-US" altLang="en-US" sz="1200"/>
              <a:pPr/>
              <a:t>11/5/2025</a:t>
            </a:fld>
            <a:endParaRPr kumimoji="0" lang="en-US" altLang="en-US" sz="1200"/>
          </a:p>
        </p:txBody>
      </p:sp>
      <p:sp>
        <p:nvSpPr>
          <p:cNvPr id="9421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931D0F2-38A9-4314-BAA0-34DEEAA7A882}" type="slidenum">
              <a:rPr kumimoji="0" lang="en-US" altLang="en-US" sz="1200"/>
              <a:pPr/>
              <a:t>54</a:t>
            </a:fld>
            <a:endParaRPr kumimoji="0" lang="en-US" altLang="en-US" sz="1200"/>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29188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62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A006D6B-E8B9-44EF-BAAD-1C6AA5DB2069}" type="datetime1">
              <a:rPr kumimoji="0" lang="en-US" altLang="en-US" sz="1200"/>
              <a:pPr/>
              <a:t>11/5/2025</a:t>
            </a:fld>
            <a:endParaRPr kumimoji="0" lang="en-US" altLang="en-US" sz="1200"/>
          </a:p>
        </p:txBody>
      </p:sp>
      <p:sp>
        <p:nvSpPr>
          <p:cNvPr id="962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365D568-F7E3-4144-8662-C0C3E3692BF1}" type="slidenum">
              <a:rPr kumimoji="0" lang="en-US" altLang="en-US" sz="1200"/>
              <a:pPr/>
              <a:t>55</a:t>
            </a:fld>
            <a:endParaRPr kumimoji="0" lang="en-US" altLang="en-US" sz="1200"/>
          </a:p>
        </p:txBody>
      </p:sp>
    </p:spTree>
    <p:extLst>
      <p:ext uri="{BB962C8B-B14F-4D97-AF65-F5344CB8AC3E}">
        <p14:creationId xmlns:p14="http://schemas.microsoft.com/office/powerpoint/2010/main" val="217812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0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412A0D9-88D1-4191-91DB-CE10E02B8262}" type="datetime1">
              <a:rPr kumimoji="0" lang="en-US" altLang="en-US" sz="1200"/>
              <a:pPr/>
              <a:t>11/5/2025</a:t>
            </a:fld>
            <a:endParaRPr kumimoji="0" lang="en-US" altLang="en-US" sz="1200"/>
          </a:p>
        </p:txBody>
      </p:sp>
      <p:sp>
        <p:nvSpPr>
          <p:cNvPr id="10240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3BC66C-828B-44FF-8A43-21BC23DE7EF1}" type="slidenum">
              <a:rPr kumimoji="0" lang="en-US" altLang="en-US" sz="1200"/>
              <a:pPr/>
              <a:t>56</a:t>
            </a:fld>
            <a:endParaRPr kumimoji="0" lang="en-US" altLang="en-US" sz="1200"/>
          </a:p>
        </p:txBody>
      </p:sp>
    </p:spTree>
    <p:extLst>
      <p:ext uri="{BB962C8B-B14F-4D97-AF65-F5344CB8AC3E}">
        <p14:creationId xmlns:p14="http://schemas.microsoft.com/office/powerpoint/2010/main" val="726187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445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D79A56-A080-447F-842E-2AD2297A8887}" type="datetime1">
              <a:rPr kumimoji="0" lang="en-US" altLang="en-US" sz="1200"/>
              <a:pPr/>
              <a:t>11/5/2025</a:t>
            </a:fld>
            <a:endParaRPr kumimoji="0" lang="en-US" altLang="en-US" sz="1200"/>
          </a:p>
        </p:txBody>
      </p:sp>
      <p:sp>
        <p:nvSpPr>
          <p:cNvPr id="1044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2F1F992-C0EE-4C00-87F1-B0A36D9FEFCD}" type="slidenum">
              <a:rPr kumimoji="0" lang="en-US" altLang="en-US" sz="1200"/>
              <a:pPr/>
              <a:t>57</a:t>
            </a:fld>
            <a:endParaRPr kumimoji="0" lang="en-US" altLang="en-US" sz="1200"/>
          </a:p>
        </p:txBody>
      </p:sp>
    </p:spTree>
    <p:extLst>
      <p:ext uri="{BB962C8B-B14F-4D97-AF65-F5344CB8AC3E}">
        <p14:creationId xmlns:p14="http://schemas.microsoft.com/office/powerpoint/2010/main" val="3094019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F58E8A6-6CC7-4845-8809-9FC0D6872EE1}" type="datetime1">
              <a:rPr kumimoji="0" lang="en-US" altLang="en-US" sz="1200"/>
              <a:pPr/>
              <a:t>11/5/2025</a:t>
            </a:fld>
            <a:endParaRPr kumimoji="0" lang="en-US" altLang="en-US" sz="1200"/>
          </a:p>
        </p:txBody>
      </p:sp>
      <p:sp>
        <p:nvSpPr>
          <p:cNvPr id="12697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07362B4-B75F-4435-BDED-4B9C40B41EDA}" type="slidenum">
              <a:rPr kumimoji="0" lang="en-US" altLang="en-US" sz="1200"/>
              <a:pPr/>
              <a:t>58</a:t>
            </a:fld>
            <a:endParaRPr kumimoji="0" lang="en-US" altLang="en-US" sz="1200"/>
          </a:p>
        </p:txBody>
      </p:sp>
      <p:sp>
        <p:nvSpPr>
          <p:cNvPr id="126980" name="Rectangle 2"/>
          <p:cNvSpPr>
            <a:spLocks noGrp="1" noRot="1" noChangeAspect="1" noChangeArrowheads="1" noTextEdit="1"/>
          </p:cNvSpPr>
          <p:nvPr>
            <p:ph type="sldImg"/>
          </p:nvPr>
        </p:nvSpPr>
        <p:spPr>
          <a:xfrm>
            <a:off x="407988" y="700088"/>
            <a:ext cx="6194425" cy="3484562"/>
          </a:xfrm>
          <a:ln/>
        </p:spPr>
      </p:sp>
      <p:sp>
        <p:nvSpPr>
          <p:cNvPr id="126981" name="Rectangle 3"/>
          <p:cNvSpPr>
            <a:spLocks noGrp="1" noChangeArrowheads="1"/>
          </p:cNvSpPr>
          <p:nvPr>
            <p:ph type="body" idx="1"/>
          </p:nvPr>
        </p:nvSpPr>
        <p:spPr>
          <a:xfrm>
            <a:off x="934720" y="4416509"/>
            <a:ext cx="5140960" cy="41800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49462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8E4F0E4-7DA5-440E-9703-73AB015509E8}" type="datetime1">
              <a:rPr kumimoji="0" lang="en-US" altLang="en-US" sz="1200"/>
              <a:pPr/>
              <a:t>11/5/2025</a:t>
            </a:fld>
            <a:endParaRPr kumimoji="0" lang="en-US" altLang="en-US" sz="1200"/>
          </a:p>
        </p:txBody>
      </p:sp>
      <p:sp>
        <p:nvSpPr>
          <p:cNvPr id="12902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61851C4-C295-4CF5-BB85-F466E5391AA4}" type="slidenum">
              <a:rPr kumimoji="0" lang="en-US" altLang="en-US" sz="1200"/>
              <a:pPr/>
              <a:t>59</a:t>
            </a:fld>
            <a:endParaRPr kumimoji="0" lang="en-US" altLang="en-US" sz="1200"/>
          </a:p>
        </p:txBody>
      </p:sp>
      <p:sp>
        <p:nvSpPr>
          <p:cNvPr id="129028" name="Rectangle 2"/>
          <p:cNvSpPr>
            <a:spLocks noGrp="1" noRot="1" noChangeAspect="1" noChangeArrowheads="1" noTextEdit="1"/>
          </p:cNvSpPr>
          <p:nvPr>
            <p:ph type="sldImg"/>
          </p:nvPr>
        </p:nvSpPr>
        <p:spPr>
          <a:xfrm>
            <a:off x="407988" y="700088"/>
            <a:ext cx="6194425" cy="3484562"/>
          </a:xfrm>
          <a:ln/>
        </p:spPr>
      </p:sp>
      <p:sp>
        <p:nvSpPr>
          <p:cNvPr id="129029" name="Rectangle 3"/>
          <p:cNvSpPr>
            <a:spLocks noGrp="1" noChangeArrowheads="1"/>
          </p:cNvSpPr>
          <p:nvPr>
            <p:ph type="body" idx="1"/>
          </p:nvPr>
        </p:nvSpPr>
        <p:spPr>
          <a:xfrm>
            <a:off x="934720" y="4416509"/>
            <a:ext cx="5140960" cy="41800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619225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A47C161-C3D0-4535-A9EF-25AAA1C94182}" type="datetime1">
              <a:rPr kumimoji="0" lang="en-US" altLang="en-US" sz="1200"/>
              <a:pPr/>
              <a:t>11/5/2025</a:t>
            </a:fld>
            <a:endParaRPr kumimoji="0" lang="en-US" altLang="en-US" sz="1200"/>
          </a:p>
        </p:txBody>
      </p:sp>
      <p:sp>
        <p:nvSpPr>
          <p:cNvPr id="13107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107DF3C-66E4-421E-9F45-6EBDD42D632D}" type="slidenum">
              <a:rPr kumimoji="0" lang="en-US" altLang="en-US" sz="1200"/>
              <a:pPr/>
              <a:t>60</a:t>
            </a:fld>
            <a:endParaRPr kumimoji="0" lang="en-US" altLang="en-US" sz="1200"/>
          </a:p>
        </p:txBody>
      </p:sp>
      <p:sp>
        <p:nvSpPr>
          <p:cNvPr id="131076" name="Rectangle 2"/>
          <p:cNvSpPr>
            <a:spLocks noGrp="1" noRot="1" noChangeAspect="1" noChangeArrowheads="1" noTextEdit="1"/>
          </p:cNvSpPr>
          <p:nvPr>
            <p:ph type="sldImg"/>
          </p:nvPr>
        </p:nvSpPr>
        <p:spPr>
          <a:xfrm>
            <a:off x="407988" y="700088"/>
            <a:ext cx="6194425" cy="3484562"/>
          </a:xfrm>
          <a:ln/>
        </p:spPr>
      </p:sp>
      <p:sp>
        <p:nvSpPr>
          <p:cNvPr id="131077" name="Rectangle 3"/>
          <p:cNvSpPr>
            <a:spLocks noGrp="1" noChangeArrowheads="1"/>
          </p:cNvSpPr>
          <p:nvPr>
            <p:ph type="body" idx="1"/>
          </p:nvPr>
        </p:nvSpPr>
        <p:spPr>
          <a:xfrm>
            <a:off x="934720" y="4416509"/>
            <a:ext cx="5140960" cy="41800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1710569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68480E7-CD00-4C38-888E-11EF37D3270C}" type="datetime1">
              <a:rPr kumimoji="0" lang="en-US" altLang="en-US" sz="1200"/>
              <a:pPr/>
              <a:t>11/5/2025</a:t>
            </a:fld>
            <a:endParaRPr kumimoji="0" lang="en-US" altLang="en-US" sz="1200"/>
          </a:p>
        </p:txBody>
      </p:sp>
      <p:sp>
        <p:nvSpPr>
          <p:cNvPr id="1331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D1AB0DE-C4F7-4407-8BFD-4059B5564BF0}" type="slidenum">
              <a:rPr kumimoji="0" lang="en-US" altLang="en-US" sz="1200"/>
              <a:pPr/>
              <a:t>61</a:t>
            </a:fld>
            <a:endParaRPr kumimoji="0" lang="en-US" altLang="en-US" sz="1200"/>
          </a:p>
        </p:txBody>
      </p:sp>
      <p:sp>
        <p:nvSpPr>
          <p:cNvPr id="133124" name="Rectangle 2"/>
          <p:cNvSpPr>
            <a:spLocks noGrp="1" noRot="1" noChangeAspect="1" noChangeArrowheads="1" noTextEdit="1"/>
          </p:cNvSpPr>
          <p:nvPr>
            <p:ph type="sldImg"/>
          </p:nvPr>
        </p:nvSpPr>
        <p:spPr>
          <a:xfrm>
            <a:off x="407988" y="700088"/>
            <a:ext cx="6194425" cy="3484562"/>
          </a:xfrm>
          <a:ln/>
        </p:spPr>
      </p:sp>
      <p:sp>
        <p:nvSpPr>
          <p:cNvPr id="133125" name="Rectangle 3"/>
          <p:cNvSpPr>
            <a:spLocks noGrp="1" noChangeArrowheads="1"/>
          </p:cNvSpPr>
          <p:nvPr>
            <p:ph type="body" idx="1"/>
          </p:nvPr>
        </p:nvSpPr>
        <p:spPr>
          <a:xfrm>
            <a:off x="934720" y="4416509"/>
            <a:ext cx="5140960" cy="41800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48389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EDF74F3-A90F-4805-B1A9-B1115AA6274E}" type="datetime1">
              <a:rPr kumimoji="0" lang="en-US" altLang="en-US" sz="1200"/>
              <a:pPr/>
              <a:t>11/5/2025</a:t>
            </a:fld>
            <a:endParaRPr kumimoji="0" lang="en-US" altLang="en-US" sz="1200"/>
          </a:p>
        </p:txBody>
      </p:sp>
      <p:sp>
        <p:nvSpPr>
          <p:cNvPr id="1351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9FDDAF3-DD60-4118-870D-4ED786A3BF8A}" type="slidenum">
              <a:rPr kumimoji="0" lang="en-US" altLang="en-US" sz="1200"/>
              <a:pPr/>
              <a:t>62</a:t>
            </a:fld>
            <a:endParaRPr kumimoji="0" lang="en-US" altLang="en-US" sz="1200"/>
          </a:p>
        </p:txBody>
      </p:sp>
      <p:sp>
        <p:nvSpPr>
          <p:cNvPr id="135172" name="Rectangle 2"/>
          <p:cNvSpPr>
            <a:spLocks noGrp="1" noRot="1" noChangeAspect="1" noChangeArrowheads="1" noTextEdit="1"/>
          </p:cNvSpPr>
          <p:nvPr>
            <p:ph type="sldImg"/>
          </p:nvPr>
        </p:nvSpPr>
        <p:spPr>
          <a:ln/>
        </p:spPr>
      </p:sp>
      <p:sp>
        <p:nvSpPr>
          <p:cNvPr id="135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76488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https://www.nobelprize.org/prizes/economic-sciences/1990/summary/ </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6</a:t>
            </a:fld>
            <a:endParaRPr lang="en-US" altLang="en-US"/>
          </a:p>
        </p:txBody>
      </p:sp>
    </p:spTree>
    <p:extLst>
      <p:ext uri="{BB962C8B-B14F-4D97-AF65-F5344CB8AC3E}">
        <p14:creationId xmlns:p14="http://schemas.microsoft.com/office/powerpoint/2010/main" val="23446419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467034-20D1-4D24-865E-DE206767B650}" type="datetime1">
              <a:rPr kumimoji="0" lang="en-US" altLang="en-US" sz="1200"/>
              <a:pPr/>
              <a:t>11/5/2025</a:t>
            </a:fld>
            <a:endParaRPr kumimoji="0" lang="en-US" altLang="en-US" sz="1200"/>
          </a:p>
        </p:txBody>
      </p:sp>
      <p:sp>
        <p:nvSpPr>
          <p:cNvPr id="1126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C1FE897-21CC-47BF-91B7-2BE707536649}" type="slidenum">
              <a:rPr kumimoji="0" lang="en-US" altLang="en-US" sz="1200"/>
              <a:pPr/>
              <a:t>64</a:t>
            </a:fld>
            <a:endParaRPr kumimoji="0" lang="en-US" altLang="en-US" sz="1200"/>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439408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6EE3B9-F69C-4D14-8CE7-C2CB2728C5F9}" type="datetime1">
              <a:rPr kumimoji="0" lang="en-US" altLang="en-US" sz="1200"/>
              <a:pPr/>
              <a:t>11/5/2025</a:t>
            </a:fld>
            <a:endParaRPr kumimoji="0" lang="en-US" altLang="en-US" sz="1200"/>
          </a:p>
        </p:txBody>
      </p:sp>
      <p:sp>
        <p:nvSpPr>
          <p:cNvPr id="1146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6D6A480-4C45-49D0-95E1-B78A94E4B1C9}" type="slidenum">
              <a:rPr kumimoji="0" lang="en-US" altLang="en-US" sz="1200"/>
              <a:pPr/>
              <a:t>65</a:t>
            </a:fld>
            <a:endParaRPr kumimoji="0" lang="en-US" altLang="en-US" sz="1200"/>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73666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F9EDFBC-7A1E-4CFC-B473-AC705EDD1C08}" type="datetime1">
              <a:rPr kumimoji="0" lang="en-US" altLang="en-US" sz="1200"/>
              <a:pPr/>
              <a:t>11/5/2025</a:t>
            </a:fld>
            <a:endParaRPr kumimoji="0" lang="en-US" altLang="en-US" sz="1200"/>
          </a:p>
        </p:txBody>
      </p:sp>
      <p:sp>
        <p:nvSpPr>
          <p:cNvPr id="1167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984469-AF96-44D7-81E1-BC97CE4C6DFD}" type="slidenum">
              <a:rPr kumimoji="0" lang="en-US" altLang="en-US" sz="1200"/>
              <a:pPr/>
              <a:t>66</a:t>
            </a:fld>
            <a:endParaRPr kumimoji="0" lang="en-US" altLang="en-US" sz="1200"/>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33909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A367B95-BBD9-4879-BD83-3ACD20CCDCC9}" type="datetime1">
              <a:rPr kumimoji="0" lang="en-US" altLang="en-US" sz="1200"/>
              <a:pPr/>
              <a:t>11/5/2025</a:t>
            </a:fld>
            <a:endParaRPr kumimoji="0" lang="en-US" altLang="en-US" sz="1200"/>
          </a:p>
        </p:txBody>
      </p:sp>
      <p:sp>
        <p:nvSpPr>
          <p:cNvPr id="1187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C54B4E5-CEEC-4484-B39B-8EDC4171304A}" type="slidenum">
              <a:rPr kumimoji="0" lang="en-US" altLang="en-US" sz="1200"/>
              <a:pPr/>
              <a:t>67</a:t>
            </a:fld>
            <a:endParaRPr kumimoji="0" lang="en-US" altLang="en-US" sz="1200"/>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68678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9E35FBE-CB74-4593-B9CF-55FB3C2BA507}" type="datetime1">
              <a:rPr kumimoji="0" lang="en-US" altLang="en-US" sz="1200"/>
              <a:pPr/>
              <a:t>11/5/2025</a:t>
            </a:fld>
            <a:endParaRPr kumimoji="0" lang="en-US" altLang="en-US" sz="1200"/>
          </a:p>
        </p:txBody>
      </p:sp>
      <p:sp>
        <p:nvSpPr>
          <p:cNvPr id="1208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7B04F4-9599-470D-81BC-295B517E4389}" type="slidenum">
              <a:rPr kumimoji="0" lang="en-US" altLang="en-US" sz="1200"/>
              <a:pPr/>
              <a:t>68</a:t>
            </a:fld>
            <a:endParaRPr kumimoji="0" lang="en-US" altLang="en-US" sz="1200"/>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976267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5DD672-94D5-48CA-9853-4FF2F34D6ACD}" type="datetime1">
              <a:rPr kumimoji="0" lang="en-US" altLang="en-US" sz="1200"/>
              <a:pPr/>
              <a:t>11/5/2025</a:t>
            </a:fld>
            <a:endParaRPr kumimoji="0" lang="en-US" altLang="en-US" sz="1200"/>
          </a:p>
        </p:txBody>
      </p:sp>
      <p:sp>
        <p:nvSpPr>
          <p:cNvPr id="1228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E6265AB-47FA-4486-8E5E-561417AB45B0}" type="slidenum">
              <a:rPr kumimoji="0" lang="en-US" altLang="en-US" sz="1200"/>
              <a:pPr/>
              <a:t>69</a:t>
            </a:fld>
            <a:endParaRPr kumimoji="0" lang="en-US" altLang="en-US" sz="1200"/>
          </a:p>
        </p:txBody>
      </p:sp>
      <p:sp>
        <p:nvSpPr>
          <p:cNvPr id="122884" name="Rectangle 2"/>
          <p:cNvSpPr>
            <a:spLocks noGrp="1" noRot="1" noChangeAspect="1" noChangeArrowheads="1" noTextEdit="1"/>
          </p:cNvSpPr>
          <p:nvPr>
            <p:ph type="sldImg"/>
          </p:nvPr>
        </p:nvSpPr>
        <p:spPr>
          <a:ln/>
        </p:spPr>
      </p:sp>
      <p:sp>
        <p:nvSpPr>
          <p:cNvPr id="1228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9750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16EF9E-88F2-4964-816C-90A2696F8EFE}" type="datetime1">
              <a:rPr kumimoji="0" lang="en-US" altLang="en-US" sz="1200"/>
              <a:pPr/>
              <a:t>11/5/2025</a:t>
            </a:fld>
            <a:endParaRPr kumimoji="0" lang="en-US" altLang="en-US" sz="1200"/>
          </a:p>
        </p:txBody>
      </p:sp>
      <p:sp>
        <p:nvSpPr>
          <p:cNvPr id="1249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3DEC70-A324-4AE8-BC7B-266F6B5C5D60}" type="slidenum">
              <a:rPr kumimoji="0" lang="en-US" altLang="en-US" sz="1200"/>
              <a:pPr/>
              <a:t>70</a:t>
            </a:fld>
            <a:endParaRPr kumimoji="0" lang="en-US" altLang="en-US" sz="1200"/>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987711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B16EF9E-88F2-4964-816C-90A2696F8EFE}" type="datetime1">
              <a:rPr kumimoji="0" lang="en-US" altLang="en-US" sz="1200"/>
              <a:pPr/>
              <a:t>11/5/2025</a:t>
            </a:fld>
            <a:endParaRPr kumimoji="0" lang="en-US" altLang="en-US" sz="1200"/>
          </a:p>
        </p:txBody>
      </p:sp>
      <p:sp>
        <p:nvSpPr>
          <p:cNvPr id="1249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53DEC70-A324-4AE8-BC7B-266F6B5C5D60}" type="slidenum">
              <a:rPr kumimoji="0" lang="en-US" altLang="en-US" sz="1200"/>
              <a:pPr/>
              <a:t>71</a:t>
            </a:fld>
            <a:endParaRPr kumimoji="0" lang="en-US" altLang="en-US" sz="1200"/>
          </a:p>
        </p:txBody>
      </p:sp>
      <p:sp>
        <p:nvSpPr>
          <p:cNvPr id="124932" name="Rectangle 2"/>
          <p:cNvSpPr>
            <a:spLocks noGrp="1" noRot="1" noChangeAspect="1" noChangeArrowheads="1" noTextEdit="1"/>
          </p:cNvSpPr>
          <p:nvPr>
            <p:ph type="sldImg"/>
          </p:nvPr>
        </p:nvSpPr>
        <p:spPr>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91213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00F4CD9-6FDC-4AC1-ADE0-F4914C05670C}" type="datetime1">
              <a:rPr kumimoji="0" lang="en-US" altLang="en-US" sz="1200"/>
              <a:pPr/>
              <a:t>11/5/2025</a:t>
            </a:fld>
            <a:endParaRPr kumimoji="0" lang="en-US" altLang="en-US" sz="1200"/>
          </a:p>
        </p:txBody>
      </p:sp>
      <p:sp>
        <p:nvSpPr>
          <p:cNvPr id="1536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76C5922-C0FC-406D-B761-1B614F4B2AB9}" type="slidenum">
              <a:rPr kumimoji="0" lang="en-US" altLang="en-US" sz="1200"/>
              <a:pPr/>
              <a:t>72</a:t>
            </a:fld>
            <a:endParaRPr kumimoji="0" lang="en-US" altLang="en-US" sz="1200"/>
          </a:p>
        </p:txBody>
      </p:sp>
      <p:sp>
        <p:nvSpPr>
          <p:cNvPr id="153604" name="Rectangle 2"/>
          <p:cNvSpPr>
            <a:spLocks noGrp="1" noRot="1" noChangeAspect="1" noChangeArrowheads="1" noTextEdit="1"/>
          </p:cNvSpPr>
          <p:nvPr>
            <p:ph type="sldImg"/>
          </p:nvPr>
        </p:nvSpPr>
        <p:spPr>
          <a:ln/>
        </p:spPr>
      </p:sp>
      <p:sp>
        <p:nvSpPr>
          <p:cNvPr id="153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036029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A509608-3187-4714-A348-58844596C76C}" type="datetime1">
              <a:rPr kumimoji="0" lang="en-US" altLang="en-US" sz="1200"/>
              <a:pPr/>
              <a:t>11/5/2025</a:t>
            </a:fld>
            <a:endParaRPr kumimoji="0" lang="en-US" altLang="en-US" sz="1200"/>
          </a:p>
        </p:txBody>
      </p:sp>
      <p:sp>
        <p:nvSpPr>
          <p:cNvPr id="1556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C8B220-70AE-4D7E-B610-11DF128A2F50}" type="slidenum">
              <a:rPr kumimoji="0" lang="en-US" altLang="en-US" sz="1200"/>
              <a:pPr/>
              <a:t>73</a:t>
            </a:fld>
            <a:endParaRPr kumimoji="0" lang="en-US" altLang="en-US" sz="1200"/>
          </a:p>
        </p:txBody>
      </p:sp>
      <p:sp>
        <p:nvSpPr>
          <p:cNvPr id="155652" name="Rectangle 2"/>
          <p:cNvSpPr>
            <a:spLocks noGrp="1" noRot="1" noChangeAspect="1" noChangeArrowheads="1" noTextEdit="1"/>
          </p:cNvSpPr>
          <p:nvPr>
            <p:ph type="sldImg"/>
          </p:nvPr>
        </p:nvSpPr>
        <p:spPr>
          <a:ln/>
        </p:spPr>
      </p:sp>
      <p:sp>
        <p:nvSpPr>
          <p:cNvPr id="1556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00657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https://www.nobelprize.org/prizes/economic-sciences/1990/summary/ </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7</a:t>
            </a:fld>
            <a:endParaRPr lang="en-US" altLang="en-US"/>
          </a:p>
        </p:txBody>
      </p:sp>
    </p:spTree>
    <p:extLst>
      <p:ext uri="{BB962C8B-B14F-4D97-AF65-F5344CB8AC3E}">
        <p14:creationId xmlns:p14="http://schemas.microsoft.com/office/powerpoint/2010/main" val="12132519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8292618-B2A3-433A-A5BB-5E0B54ED88EC}" type="datetime1">
              <a:rPr kumimoji="0" lang="en-US" altLang="en-US" sz="1200"/>
              <a:pPr/>
              <a:t>11/5/2025</a:t>
            </a:fld>
            <a:endParaRPr kumimoji="0" lang="en-US" altLang="en-US" sz="1200"/>
          </a:p>
        </p:txBody>
      </p:sp>
      <p:sp>
        <p:nvSpPr>
          <p:cNvPr id="1576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676931C-767D-467E-90B0-6CF525585AB6}" type="slidenum">
              <a:rPr kumimoji="0" lang="en-US" altLang="en-US" sz="1200"/>
              <a:pPr/>
              <a:t>74</a:t>
            </a:fld>
            <a:endParaRPr kumimoji="0" lang="en-US" altLang="en-US" sz="1200"/>
          </a:p>
        </p:txBody>
      </p:sp>
      <p:sp>
        <p:nvSpPr>
          <p:cNvPr id="157700" name="Rectangle 2"/>
          <p:cNvSpPr>
            <a:spLocks noGrp="1" noRot="1" noChangeAspect="1" noChangeArrowheads="1" noTextEdit="1"/>
          </p:cNvSpPr>
          <p:nvPr>
            <p:ph type="sldImg"/>
          </p:nvPr>
        </p:nvSpPr>
        <p:spPr>
          <a:ln/>
        </p:spPr>
      </p:sp>
      <p:sp>
        <p:nvSpPr>
          <p:cNvPr id="1577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948067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2941EE3-C5CF-4BAD-A524-D3EF355CB482}" type="datetime1">
              <a:rPr kumimoji="0" lang="en-US" altLang="en-US" sz="1200"/>
              <a:pPr/>
              <a:t>11/5/2025</a:t>
            </a:fld>
            <a:endParaRPr kumimoji="0" lang="en-US" altLang="en-US" sz="1200"/>
          </a:p>
        </p:txBody>
      </p:sp>
      <p:sp>
        <p:nvSpPr>
          <p:cNvPr id="1597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B1ACE4B-5B63-44C4-B461-F9E5CD59C5A8}" type="slidenum">
              <a:rPr kumimoji="0" lang="en-US" altLang="en-US" sz="1200"/>
              <a:pPr/>
              <a:t>75</a:t>
            </a:fld>
            <a:endParaRPr kumimoji="0" lang="en-US" altLang="en-US" sz="1200"/>
          </a:p>
        </p:txBody>
      </p:sp>
      <p:sp>
        <p:nvSpPr>
          <p:cNvPr id="159748" name="Rectangle 2"/>
          <p:cNvSpPr>
            <a:spLocks noGrp="1" noRot="1" noChangeAspect="1" noChangeArrowheads="1" noTextEdit="1"/>
          </p:cNvSpPr>
          <p:nvPr>
            <p:ph type="sldImg"/>
          </p:nvPr>
        </p:nvSpPr>
        <p:spPr>
          <a:ln/>
        </p:spPr>
      </p:sp>
      <p:sp>
        <p:nvSpPr>
          <p:cNvPr id="159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5850894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56D57AA-E3F0-42B1-8FB8-0C0BAF1255E1}" type="datetime1">
              <a:rPr kumimoji="0" lang="en-US" altLang="en-US" sz="1200"/>
              <a:pPr/>
              <a:t>11/5/2025</a:t>
            </a:fld>
            <a:endParaRPr kumimoji="0" lang="en-US" altLang="en-US" sz="1200"/>
          </a:p>
        </p:txBody>
      </p:sp>
      <p:sp>
        <p:nvSpPr>
          <p:cNvPr id="1617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312240B-57AB-4DFC-A48C-4F562B2F26A9}" type="slidenum">
              <a:rPr kumimoji="0" lang="en-US" altLang="en-US" sz="1200"/>
              <a:pPr/>
              <a:t>76</a:t>
            </a:fld>
            <a:endParaRPr kumimoji="0" lang="en-US" altLang="en-US" sz="1200"/>
          </a:p>
        </p:txBody>
      </p:sp>
      <p:sp>
        <p:nvSpPr>
          <p:cNvPr id="161796" name="Rectangle 2"/>
          <p:cNvSpPr>
            <a:spLocks noGrp="1" noRot="1" noChangeAspect="1" noChangeArrowheads="1" noTextEdit="1"/>
          </p:cNvSpPr>
          <p:nvPr>
            <p:ph type="sldImg"/>
          </p:nvPr>
        </p:nvSpPr>
        <p:spPr>
          <a:ln/>
        </p:spPr>
      </p:sp>
      <p:sp>
        <p:nvSpPr>
          <p:cNvPr id="161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622927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6826E0-D8E1-4899-B50D-D0CC4C32A7F9}" type="datetime1">
              <a:rPr kumimoji="0" lang="en-US" altLang="en-US" sz="1200"/>
              <a:pPr/>
              <a:t>11/5/2025</a:t>
            </a:fld>
            <a:endParaRPr kumimoji="0" lang="en-US" altLang="en-US" sz="1200"/>
          </a:p>
        </p:txBody>
      </p:sp>
      <p:sp>
        <p:nvSpPr>
          <p:cNvPr id="163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BB87690-6F54-4ADD-89AF-3AD00C254608}" type="slidenum">
              <a:rPr kumimoji="0" lang="en-US" altLang="en-US" sz="1200"/>
              <a:pPr/>
              <a:t>77</a:t>
            </a:fld>
            <a:endParaRPr kumimoji="0" lang="en-US" altLang="en-US" sz="1200"/>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748179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589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6628FF-805F-4D73-BF7E-090480CE7C88}" type="datetime1">
              <a:rPr kumimoji="0" lang="en-US" altLang="en-US" sz="1200"/>
              <a:pPr/>
              <a:t>11/5/2025</a:t>
            </a:fld>
            <a:endParaRPr kumimoji="0" lang="en-US" altLang="en-US" sz="1200"/>
          </a:p>
        </p:txBody>
      </p:sp>
      <p:sp>
        <p:nvSpPr>
          <p:cNvPr id="1658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3A44780-F8A5-4942-AF9D-6981EA4AD8C8}" type="slidenum">
              <a:rPr kumimoji="0" lang="en-US" altLang="en-US" sz="1200"/>
              <a:pPr/>
              <a:t>78</a:t>
            </a:fld>
            <a:endParaRPr kumimoji="0" lang="en-US" altLang="en-US" sz="1200"/>
          </a:p>
        </p:txBody>
      </p:sp>
    </p:spTree>
    <p:extLst>
      <p:ext uri="{BB962C8B-B14F-4D97-AF65-F5344CB8AC3E}">
        <p14:creationId xmlns:p14="http://schemas.microsoft.com/office/powerpoint/2010/main" val="40366466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6406783-977A-4038-8EA2-6FA984EE17CF}" type="datetime1">
              <a:rPr kumimoji="0" lang="en-US" altLang="en-US" sz="1200"/>
              <a:pPr/>
              <a:t>11/5/2025</a:t>
            </a:fld>
            <a:endParaRPr kumimoji="0" lang="en-US" altLang="en-US" sz="1200"/>
          </a:p>
        </p:txBody>
      </p:sp>
      <p:sp>
        <p:nvSpPr>
          <p:cNvPr id="1679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3B705E9-3F37-49A6-BDA3-8E4EC4A1031F}" type="slidenum">
              <a:rPr kumimoji="0" lang="en-US" altLang="en-US" sz="1200"/>
              <a:pPr/>
              <a:t>79</a:t>
            </a:fld>
            <a:endParaRPr kumimoji="0" lang="en-US" altLang="en-US" sz="1200"/>
          </a:p>
        </p:txBody>
      </p:sp>
    </p:spTree>
    <p:extLst>
      <p:ext uri="{BB962C8B-B14F-4D97-AF65-F5344CB8AC3E}">
        <p14:creationId xmlns:p14="http://schemas.microsoft.com/office/powerpoint/2010/main" val="40874196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998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6EE2C19-D29C-4AF4-BD0B-6DE8F0A11050}" type="datetime1">
              <a:rPr kumimoji="0" lang="en-US" altLang="en-US" sz="1200"/>
              <a:pPr/>
              <a:t>11/5/2025</a:t>
            </a:fld>
            <a:endParaRPr kumimoji="0" lang="en-US" altLang="en-US" sz="1200"/>
          </a:p>
        </p:txBody>
      </p:sp>
      <p:sp>
        <p:nvSpPr>
          <p:cNvPr id="1699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D99DC34-887F-41A3-8C15-B075AD1D1CB8}" type="slidenum">
              <a:rPr kumimoji="0" lang="en-US" altLang="en-US" sz="1200"/>
              <a:pPr/>
              <a:t>80</a:t>
            </a:fld>
            <a:endParaRPr kumimoji="0" lang="en-US" altLang="en-US" sz="1200"/>
          </a:p>
        </p:txBody>
      </p:sp>
    </p:spTree>
    <p:extLst>
      <p:ext uri="{BB962C8B-B14F-4D97-AF65-F5344CB8AC3E}">
        <p14:creationId xmlns:p14="http://schemas.microsoft.com/office/powerpoint/2010/main" val="38861608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F7DEA8D-92AC-46AB-AF02-1392D5BD6777}" type="datetime1">
              <a:rPr kumimoji="0" lang="en-US" altLang="en-US" sz="1200"/>
              <a:pPr/>
              <a:t>11/5/2025</a:t>
            </a:fld>
            <a:endParaRPr kumimoji="0" lang="en-US" altLang="en-US" sz="1200"/>
          </a:p>
        </p:txBody>
      </p:sp>
      <p:sp>
        <p:nvSpPr>
          <p:cNvPr id="1720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E5277AC-4509-465F-8D5A-F744C2344459}" type="slidenum">
              <a:rPr kumimoji="0" lang="en-US" altLang="en-US" sz="1200"/>
              <a:pPr/>
              <a:t>81</a:t>
            </a:fld>
            <a:endParaRPr kumimoji="0" lang="en-US" altLang="en-US" sz="1200"/>
          </a:p>
        </p:txBody>
      </p:sp>
    </p:spTree>
    <p:extLst>
      <p:ext uri="{BB962C8B-B14F-4D97-AF65-F5344CB8AC3E}">
        <p14:creationId xmlns:p14="http://schemas.microsoft.com/office/powerpoint/2010/main" val="36191217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08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E697F53-59AC-40AF-9357-07966AEDDCAE}" type="datetime1">
              <a:rPr kumimoji="0" lang="en-US" altLang="en-US" sz="1200"/>
              <a:pPr/>
              <a:t>11/5/2025</a:t>
            </a:fld>
            <a:endParaRPr kumimoji="0" lang="en-US" altLang="en-US" sz="1200"/>
          </a:p>
        </p:txBody>
      </p:sp>
      <p:sp>
        <p:nvSpPr>
          <p:cNvPr id="1740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EC90DE-8E73-43EA-A489-D94BC858F5FF}" type="slidenum">
              <a:rPr kumimoji="0" lang="en-US" altLang="en-US" sz="1200"/>
              <a:pPr/>
              <a:t>82</a:t>
            </a:fld>
            <a:endParaRPr kumimoji="0" lang="en-US" altLang="en-US" sz="1200"/>
          </a:p>
        </p:txBody>
      </p:sp>
    </p:spTree>
    <p:extLst>
      <p:ext uri="{BB962C8B-B14F-4D97-AF65-F5344CB8AC3E}">
        <p14:creationId xmlns:p14="http://schemas.microsoft.com/office/powerpoint/2010/main" val="25652092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CB5B4BFD-C009-40AF-9905-4AB65C95B029}" type="datetime1">
              <a:rPr kumimoji="0" lang="en-US" altLang="en-US" sz="1200"/>
              <a:pPr/>
              <a:t>11/5/2025</a:t>
            </a:fld>
            <a:endParaRPr kumimoji="0" lang="en-US" altLang="en-US" sz="1200"/>
          </a:p>
        </p:txBody>
      </p:sp>
      <p:sp>
        <p:nvSpPr>
          <p:cNvPr id="1761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2A8D890-8462-4973-AE6A-D1D0A3B0295A}" type="slidenum">
              <a:rPr kumimoji="0" lang="en-US" altLang="en-US" sz="1200"/>
              <a:pPr/>
              <a:t>83</a:t>
            </a:fld>
            <a:endParaRPr kumimoji="0" lang="en-US" altLang="en-US" sz="1200"/>
          </a:p>
        </p:txBody>
      </p:sp>
      <p:sp>
        <p:nvSpPr>
          <p:cNvPr id="176132" name="Rectangle 2"/>
          <p:cNvSpPr>
            <a:spLocks noGrp="1" noRot="1" noChangeAspect="1" noChangeArrowheads="1" noTextEdit="1"/>
          </p:cNvSpPr>
          <p:nvPr>
            <p:ph type="sldImg"/>
          </p:nvPr>
        </p:nvSpPr>
        <p:spPr>
          <a:ln/>
        </p:spPr>
      </p:sp>
      <p:sp>
        <p:nvSpPr>
          <p:cNvPr id="176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273045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https://www.nobelprize.org/prizes/economic-sciences/1990/summary/ </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30127748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3A25DB-AFAB-47CC-BADC-88107D2F534E}" type="datetime1">
              <a:rPr kumimoji="0" lang="en-US" altLang="en-US" sz="1200"/>
              <a:pPr/>
              <a:t>11/5/2025</a:t>
            </a:fld>
            <a:endParaRPr kumimoji="0" lang="en-US" altLang="en-US" sz="1200"/>
          </a:p>
        </p:txBody>
      </p:sp>
      <p:sp>
        <p:nvSpPr>
          <p:cNvPr id="178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1AA73BF-30E5-4171-BB66-9E22119821D6}" type="slidenum">
              <a:rPr kumimoji="0" lang="en-US" altLang="en-US" sz="1200"/>
              <a:pPr/>
              <a:t>84</a:t>
            </a:fld>
            <a:endParaRPr kumimoji="0" lang="en-US" altLang="en-US" sz="1200"/>
          </a:p>
        </p:txBody>
      </p:sp>
    </p:spTree>
    <p:extLst>
      <p:ext uri="{BB962C8B-B14F-4D97-AF65-F5344CB8AC3E}">
        <p14:creationId xmlns:p14="http://schemas.microsoft.com/office/powerpoint/2010/main" val="8623514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02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8A9E203-DC99-4A23-B274-D0C2FE663360}" type="datetime1">
              <a:rPr kumimoji="0" lang="en-US" altLang="en-US" sz="1200"/>
              <a:pPr/>
              <a:t>11/5/2025</a:t>
            </a:fld>
            <a:endParaRPr kumimoji="0" lang="en-US" altLang="en-US" sz="1200"/>
          </a:p>
        </p:txBody>
      </p:sp>
      <p:sp>
        <p:nvSpPr>
          <p:cNvPr id="1802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1576925-0B79-459B-ACDD-E829EDEEFB4F}" type="slidenum">
              <a:rPr kumimoji="0" lang="en-US" altLang="en-US" sz="1200"/>
              <a:pPr/>
              <a:t>85</a:t>
            </a:fld>
            <a:endParaRPr kumimoji="0" lang="en-US" altLang="en-US" sz="1200"/>
          </a:p>
        </p:txBody>
      </p:sp>
    </p:spTree>
    <p:extLst>
      <p:ext uri="{BB962C8B-B14F-4D97-AF65-F5344CB8AC3E}">
        <p14:creationId xmlns:p14="http://schemas.microsoft.com/office/powerpoint/2010/main" val="13916294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6E59979-E307-4B89-86B0-86D700B5995C}" type="datetime1">
              <a:rPr kumimoji="0" lang="en-US" altLang="en-US" sz="1200"/>
              <a:pPr/>
              <a:t>11/5/2025</a:t>
            </a:fld>
            <a:endParaRPr kumimoji="0" lang="en-US" altLang="en-US" sz="1200"/>
          </a:p>
        </p:txBody>
      </p:sp>
      <p:sp>
        <p:nvSpPr>
          <p:cNvPr id="1822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ED38171-57B9-4133-9079-48CC1AF00A49}" type="slidenum">
              <a:rPr kumimoji="0" lang="en-US" altLang="en-US" sz="1200"/>
              <a:pPr/>
              <a:t>86</a:t>
            </a:fld>
            <a:endParaRPr kumimoji="0" lang="en-US" altLang="en-US" sz="1200"/>
          </a:p>
        </p:txBody>
      </p:sp>
    </p:spTree>
    <p:extLst>
      <p:ext uri="{BB962C8B-B14F-4D97-AF65-F5344CB8AC3E}">
        <p14:creationId xmlns:p14="http://schemas.microsoft.com/office/powerpoint/2010/main" val="22402753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B8C521D-CD45-4772-9AD3-9C85BDA0F51C}" type="datetime1">
              <a:rPr kumimoji="0" lang="en-US" altLang="en-US" sz="1200"/>
              <a:pPr/>
              <a:t>11/5/2025</a:t>
            </a:fld>
            <a:endParaRPr kumimoji="0" lang="en-US" altLang="en-US" sz="1200"/>
          </a:p>
        </p:txBody>
      </p:sp>
      <p:sp>
        <p:nvSpPr>
          <p:cNvPr id="18432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53A6195D-CE21-444F-A880-AD03E1BA1B05}" type="slidenum">
              <a:rPr kumimoji="0" lang="en-US" altLang="en-US" sz="1200"/>
              <a:pPr/>
              <a:t>87</a:t>
            </a:fld>
            <a:endParaRPr kumimoji="0" lang="en-US" altLang="en-US" sz="1200"/>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12757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2C803D4-A814-4FDF-998F-35B35AC91AF3}" type="datetime1">
              <a:rPr kumimoji="0" lang="en-US" altLang="en-US" sz="1200"/>
              <a:pPr/>
              <a:t>11/5/2025</a:t>
            </a:fld>
            <a:endParaRPr kumimoji="0" lang="en-US" altLang="en-US" sz="1200"/>
          </a:p>
        </p:txBody>
      </p:sp>
      <p:sp>
        <p:nvSpPr>
          <p:cNvPr id="18637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8896A6C-8BA2-4085-8B1A-6F3889660DDE}" type="slidenum">
              <a:rPr kumimoji="0" lang="en-US" altLang="en-US" sz="1200"/>
              <a:pPr/>
              <a:t>88</a:t>
            </a:fld>
            <a:endParaRPr kumimoji="0" lang="en-US" altLang="en-US" sz="1200"/>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064434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842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7BF8830-351D-46F2-A8CA-605C12EFA474}" type="datetime1">
              <a:rPr kumimoji="0" lang="en-US" altLang="en-US" sz="1200"/>
              <a:pPr/>
              <a:t>11/5/2025</a:t>
            </a:fld>
            <a:endParaRPr kumimoji="0" lang="en-US" altLang="en-US" sz="1200"/>
          </a:p>
        </p:txBody>
      </p:sp>
      <p:sp>
        <p:nvSpPr>
          <p:cNvPr id="1884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F2072E-5301-4FAD-86E2-2C7CF7F2CD85}" type="slidenum">
              <a:rPr kumimoji="0" lang="en-US" altLang="en-US" sz="1200"/>
              <a:pPr/>
              <a:t>89</a:t>
            </a:fld>
            <a:endParaRPr kumimoji="0" lang="en-US" altLang="en-US" sz="1200"/>
          </a:p>
        </p:txBody>
      </p:sp>
    </p:spTree>
    <p:extLst>
      <p:ext uri="{BB962C8B-B14F-4D97-AF65-F5344CB8AC3E}">
        <p14:creationId xmlns:p14="http://schemas.microsoft.com/office/powerpoint/2010/main" val="12154667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046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113BA1D-3C25-4B44-A879-BD66B60FA451}" type="datetime1">
              <a:rPr kumimoji="0" lang="en-US" altLang="en-US" sz="1200"/>
              <a:pPr/>
              <a:t>11/5/2025</a:t>
            </a:fld>
            <a:endParaRPr kumimoji="0" lang="en-US" altLang="en-US" sz="1200"/>
          </a:p>
        </p:txBody>
      </p:sp>
      <p:sp>
        <p:nvSpPr>
          <p:cNvPr id="19046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5FB204E-C67F-473A-8ECC-30A0BD5AD750}" type="slidenum">
              <a:rPr kumimoji="0" lang="en-US" altLang="en-US" sz="1200"/>
              <a:pPr/>
              <a:t>90</a:t>
            </a:fld>
            <a:endParaRPr kumimoji="0" lang="en-US" altLang="en-US" sz="1200"/>
          </a:p>
        </p:txBody>
      </p:sp>
    </p:spTree>
    <p:extLst>
      <p:ext uri="{BB962C8B-B14F-4D97-AF65-F5344CB8AC3E}">
        <p14:creationId xmlns:p14="http://schemas.microsoft.com/office/powerpoint/2010/main" val="39194940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251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0B509D1-15A9-4A7D-A4DD-5E2DE9C3B861}" type="datetime1">
              <a:rPr kumimoji="0" lang="en-US" altLang="en-US" sz="1200"/>
              <a:pPr/>
              <a:t>11/5/2025</a:t>
            </a:fld>
            <a:endParaRPr kumimoji="0" lang="en-US" altLang="en-US" sz="1200"/>
          </a:p>
        </p:txBody>
      </p:sp>
      <p:sp>
        <p:nvSpPr>
          <p:cNvPr id="1925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2EDAD65-AE77-4322-99BC-AFDBDD0AE7B1}" type="slidenum">
              <a:rPr kumimoji="0" lang="en-US" altLang="en-US" sz="1200"/>
              <a:pPr/>
              <a:t>91</a:t>
            </a:fld>
            <a:endParaRPr kumimoji="0" lang="en-US" altLang="en-US" sz="1200"/>
          </a:p>
        </p:txBody>
      </p:sp>
    </p:spTree>
    <p:extLst>
      <p:ext uri="{BB962C8B-B14F-4D97-AF65-F5344CB8AC3E}">
        <p14:creationId xmlns:p14="http://schemas.microsoft.com/office/powerpoint/2010/main" val="20388998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56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96B595A-0725-49A4-869E-5365154A7751}" type="datetime1">
              <a:rPr kumimoji="0" lang="en-US" altLang="en-US" sz="1200"/>
              <a:pPr/>
              <a:t>11/5/2025</a:t>
            </a:fld>
            <a:endParaRPr kumimoji="0" lang="en-US" altLang="en-US" sz="1200"/>
          </a:p>
        </p:txBody>
      </p:sp>
      <p:sp>
        <p:nvSpPr>
          <p:cNvPr id="1945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A53AE3C-62F7-4270-A4D9-6F73169B8841}" type="slidenum">
              <a:rPr kumimoji="0" lang="en-US" altLang="en-US" sz="1200"/>
              <a:pPr/>
              <a:t>92</a:t>
            </a:fld>
            <a:endParaRPr kumimoji="0" lang="en-US" altLang="en-US" sz="1200"/>
          </a:p>
        </p:txBody>
      </p:sp>
    </p:spTree>
    <p:extLst>
      <p:ext uri="{BB962C8B-B14F-4D97-AF65-F5344CB8AC3E}">
        <p14:creationId xmlns:p14="http://schemas.microsoft.com/office/powerpoint/2010/main" val="38821192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661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1775CC97-D28C-463D-B27F-0E79DD6DE851}" type="datetime1">
              <a:rPr kumimoji="0" lang="en-US" altLang="en-US" sz="1200"/>
              <a:pPr/>
              <a:t>11/5/2025</a:t>
            </a:fld>
            <a:endParaRPr kumimoji="0" lang="en-US" altLang="en-US" sz="1200"/>
          </a:p>
        </p:txBody>
      </p:sp>
      <p:sp>
        <p:nvSpPr>
          <p:cNvPr id="19661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B09E788-1738-4A0D-9953-4AB94DAE4576}" type="slidenum">
              <a:rPr kumimoji="0" lang="en-US" altLang="en-US" sz="1200"/>
              <a:pPr/>
              <a:t>93</a:t>
            </a:fld>
            <a:endParaRPr kumimoji="0" lang="en-US" altLang="en-US" sz="1200"/>
          </a:p>
        </p:txBody>
      </p:sp>
    </p:spTree>
    <p:extLst>
      <p:ext uri="{BB962C8B-B14F-4D97-AF65-F5344CB8AC3E}">
        <p14:creationId xmlns:p14="http://schemas.microsoft.com/office/powerpoint/2010/main" val="119940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CC512D2-AA89-4BC4-989F-80F066F2FEAD}" type="datetime1">
              <a:rPr kumimoji="0" lang="en-US" altLang="en-US" sz="1200"/>
              <a:pPr/>
              <a:t>11/5/2025</a:t>
            </a:fld>
            <a:endParaRPr kumimoji="0" lang="en-US" altLang="en-US" sz="1200"/>
          </a:p>
        </p:txBody>
      </p:sp>
      <p:sp>
        <p:nvSpPr>
          <p:cNvPr id="225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0ED1AB05-0BFF-45A9-A9AF-11F5701A44AF}" type="slidenum">
              <a:rPr kumimoji="0" lang="en-US" altLang="en-US" sz="1200"/>
              <a:pPr/>
              <a:t>9</a:t>
            </a:fld>
            <a:endParaRPr kumimoji="0" lang="en-US" altLang="en-US" sz="1200"/>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280978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866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BEFFCAB-2CC2-4659-9D2F-3B4246EB2A95}" type="datetime1">
              <a:rPr kumimoji="0" lang="en-US" altLang="en-US" sz="1200"/>
              <a:pPr/>
              <a:t>11/5/2025</a:t>
            </a:fld>
            <a:endParaRPr kumimoji="0" lang="en-US" altLang="en-US" sz="1200"/>
          </a:p>
        </p:txBody>
      </p:sp>
      <p:sp>
        <p:nvSpPr>
          <p:cNvPr id="1986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C377C47-14EA-4C3A-8BC7-E0CC7080BA82}" type="slidenum">
              <a:rPr kumimoji="0" lang="en-US" altLang="en-US" sz="1200"/>
              <a:pPr/>
              <a:t>94</a:t>
            </a:fld>
            <a:endParaRPr kumimoji="0" lang="en-US" altLang="en-US" sz="1200"/>
          </a:p>
        </p:txBody>
      </p:sp>
    </p:spTree>
    <p:extLst>
      <p:ext uri="{BB962C8B-B14F-4D97-AF65-F5344CB8AC3E}">
        <p14:creationId xmlns:p14="http://schemas.microsoft.com/office/powerpoint/2010/main" val="18719660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070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B50D39C-2F6B-4ACB-83EA-AD8749B2CF58}" type="datetime1">
              <a:rPr kumimoji="0" lang="en-US" altLang="en-US" sz="1200"/>
              <a:pPr/>
              <a:t>11/5/2025</a:t>
            </a:fld>
            <a:endParaRPr kumimoji="0" lang="en-US" altLang="en-US" sz="1200"/>
          </a:p>
        </p:txBody>
      </p:sp>
      <p:sp>
        <p:nvSpPr>
          <p:cNvPr id="2007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ED1AE00-85CF-47DE-903A-DD3E1F0657F6}" type="slidenum">
              <a:rPr kumimoji="0" lang="en-US" altLang="en-US" sz="1200"/>
              <a:pPr/>
              <a:t>95</a:t>
            </a:fld>
            <a:endParaRPr kumimoji="0" lang="en-US" altLang="en-US" sz="1200"/>
          </a:p>
        </p:txBody>
      </p:sp>
    </p:spTree>
    <p:extLst>
      <p:ext uri="{BB962C8B-B14F-4D97-AF65-F5344CB8AC3E}">
        <p14:creationId xmlns:p14="http://schemas.microsoft.com/office/powerpoint/2010/main" val="10511970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685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511180C-F0A1-420D-B239-7A2703912D4C}" type="datetime1">
              <a:rPr kumimoji="0" lang="en-US" altLang="en-US" sz="1200"/>
              <a:pPr/>
              <a:t>11/5/2025</a:t>
            </a:fld>
            <a:endParaRPr kumimoji="0" lang="en-US" altLang="en-US" sz="1200"/>
          </a:p>
        </p:txBody>
      </p:sp>
      <p:sp>
        <p:nvSpPr>
          <p:cNvPr id="2068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D7101C-B0EC-4EEE-BDC1-B2CA04CBC1C3}" type="slidenum">
              <a:rPr kumimoji="0" lang="en-US" altLang="en-US" sz="1200"/>
              <a:pPr/>
              <a:t>96</a:t>
            </a:fld>
            <a:endParaRPr kumimoji="0" lang="en-US" altLang="en-US" sz="1200"/>
          </a:p>
        </p:txBody>
      </p:sp>
    </p:spTree>
    <p:extLst>
      <p:ext uri="{BB962C8B-B14F-4D97-AF65-F5344CB8AC3E}">
        <p14:creationId xmlns:p14="http://schemas.microsoft.com/office/powerpoint/2010/main" val="3604627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890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0FBA1AA-6480-49A8-8C1E-FACD13D57006}" type="datetime1">
              <a:rPr kumimoji="0" lang="en-US" altLang="en-US" sz="1200"/>
              <a:pPr/>
              <a:t>11/5/2025</a:t>
            </a:fld>
            <a:endParaRPr kumimoji="0" lang="en-US" altLang="en-US" sz="1200"/>
          </a:p>
        </p:txBody>
      </p:sp>
      <p:sp>
        <p:nvSpPr>
          <p:cNvPr id="2089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9153508C-87D1-4774-9FCD-F8D35D95BA1D}" type="slidenum">
              <a:rPr kumimoji="0" lang="en-US" altLang="en-US" sz="1200"/>
              <a:pPr/>
              <a:t>97</a:t>
            </a:fld>
            <a:endParaRPr kumimoji="0" lang="en-US" altLang="en-US" sz="1200"/>
          </a:p>
        </p:txBody>
      </p:sp>
    </p:spTree>
    <p:extLst>
      <p:ext uri="{BB962C8B-B14F-4D97-AF65-F5344CB8AC3E}">
        <p14:creationId xmlns:p14="http://schemas.microsoft.com/office/powerpoint/2010/main" val="64057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09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F66EF241-EB5D-48DB-B7B3-0EC4AA6C1FB0}" type="datetime1">
              <a:rPr kumimoji="0" lang="en-US" altLang="en-US" sz="1200"/>
              <a:pPr/>
              <a:t>11/5/2025</a:t>
            </a:fld>
            <a:endParaRPr kumimoji="0" lang="en-US" altLang="en-US" sz="1200"/>
          </a:p>
        </p:txBody>
      </p:sp>
      <p:sp>
        <p:nvSpPr>
          <p:cNvPr id="2109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6F9BF7F8-F4BB-4E2F-B0B9-F08F8C6D2C6D}" type="slidenum">
              <a:rPr kumimoji="0" lang="en-US" altLang="en-US" sz="1200"/>
              <a:pPr/>
              <a:t>98</a:t>
            </a:fld>
            <a:endParaRPr kumimoji="0" lang="en-US" altLang="en-US" sz="1200"/>
          </a:p>
        </p:txBody>
      </p:sp>
    </p:spTree>
    <p:extLst>
      <p:ext uri="{BB962C8B-B14F-4D97-AF65-F5344CB8AC3E}">
        <p14:creationId xmlns:p14="http://schemas.microsoft.com/office/powerpoint/2010/main" val="34108937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29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D0BFEA7A-1A61-450F-ACDA-E561B109F181}" type="datetime1">
              <a:rPr kumimoji="0" lang="en-US" altLang="en-US" sz="1200"/>
              <a:pPr/>
              <a:t>11/5/2025</a:t>
            </a:fld>
            <a:endParaRPr kumimoji="0" lang="en-US" altLang="en-US" sz="1200"/>
          </a:p>
        </p:txBody>
      </p:sp>
      <p:sp>
        <p:nvSpPr>
          <p:cNvPr id="2129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AFF8D42-E254-4A22-8DED-7F4E2583EDD6}" type="slidenum">
              <a:rPr kumimoji="0" lang="en-US" altLang="en-US" sz="1200"/>
              <a:pPr/>
              <a:t>99</a:t>
            </a:fld>
            <a:endParaRPr kumimoji="0" lang="en-US" altLang="en-US" sz="1200"/>
          </a:p>
        </p:txBody>
      </p:sp>
    </p:spTree>
    <p:extLst>
      <p:ext uri="{BB962C8B-B14F-4D97-AF65-F5344CB8AC3E}">
        <p14:creationId xmlns:p14="http://schemas.microsoft.com/office/powerpoint/2010/main" val="23116539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5044"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F24CE60-8CCC-43E6-8810-C5A020403D3E}" type="datetime1">
              <a:rPr kumimoji="0" lang="en-US" altLang="en-US" sz="1200"/>
              <a:pPr/>
              <a:t>11/5/2025</a:t>
            </a:fld>
            <a:endParaRPr kumimoji="0" lang="en-US" altLang="en-US" sz="1200"/>
          </a:p>
        </p:txBody>
      </p:sp>
      <p:sp>
        <p:nvSpPr>
          <p:cNvPr id="215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8441D3C7-0686-414D-8700-14F24C429991}" type="slidenum">
              <a:rPr kumimoji="0" lang="en-US" altLang="en-US" sz="1200"/>
              <a:pPr/>
              <a:t>100</a:t>
            </a:fld>
            <a:endParaRPr kumimoji="0" lang="en-US" altLang="en-US" sz="1200"/>
          </a:p>
        </p:txBody>
      </p:sp>
    </p:spTree>
    <p:extLst>
      <p:ext uri="{BB962C8B-B14F-4D97-AF65-F5344CB8AC3E}">
        <p14:creationId xmlns:p14="http://schemas.microsoft.com/office/powerpoint/2010/main" val="9080418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6826E0-D8E1-4899-B50D-D0CC4C32A7F9}" type="datetime1">
              <a:rPr kumimoji="0" lang="en-US" altLang="en-US" sz="1200"/>
              <a:pPr/>
              <a:t>11/5/2025</a:t>
            </a:fld>
            <a:endParaRPr kumimoji="0" lang="en-US" altLang="en-US" sz="1200"/>
          </a:p>
        </p:txBody>
      </p:sp>
      <p:sp>
        <p:nvSpPr>
          <p:cNvPr id="163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3612" indent="-228401" defTabSz="929687">
              <a:defRPr kumimoji="1" sz="2400">
                <a:solidFill>
                  <a:schemeClr val="tx1"/>
                </a:solidFill>
                <a:latin typeface="Times New Roman" panose="02020603050405020304" pitchFamily="18" charset="0"/>
              </a:defRPr>
            </a:lvl3pPr>
            <a:lvl4pPr marL="1600413" indent="-228401" defTabSz="929687">
              <a:defRPr kumimoji="1" sz="2400">
                <a:solidFill>
                  <a:schemeClr val="tx1"/>
                </a:solidFill>
                <a:latin typeface="Times New Roman" panose="02020603050405020304" pitchFamily="18" charset="0"/>
              </a:defRPr>
            </a:lvl4pPr>
            <a:lvl5pPr marL="2058822" indent="-228401" defTabSz="929687">
              <a:defRPr kumimoji="1" sz="2400">
                <a:solidFill>
                  <a:schemeClr val="tx1"/>
                </a:solidFill>
                <a:latin typeface="Times New Roman" panose="02020603050405020304" pitchFamily="18" charset="0"/>
              </a:defRPr>
            </a:lvl5pPr>
            <a:lvl6pPr marL="2522057"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5292"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8528"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11763" indent="-228401"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BB87690-6F54-4ADD-89AF-3AD00C254608}" type="slidenum">
              <a:rPr kumimoji="0" lang="en-US" altLang="en-US" sz="1200"/>
              <a:pPr/>
              <a:t>101</a:t>
            </a:fld>
            <a:endParaRPr kumimoji="0" lang="en-US" altLang="en-US" sz="1200"/>
          </a:p>
        </p:txBody>
      </p:sp>
      <p:sp>
        <p:nvSpPr>
          <p:cNvPr id="163844" name="Rectangle 2"/>
          <p:cNvSpPr>
            <a:spLocks noGrp="1" noRot="1" noChangeAspect="1" noChangeArrowheads="1" noTextEdit="1"/>
          </p:cNvSpPr>
          <p:nvPr>
            <p:ph type="sldImg"/>
          </p:nvPr>
        </p:nvSpPr>
        <p:spPr>
          <a:ln/>
        </p:spPr>
      </p:sp>
      <p:sp>
        <p:nvSpPr>
          <p:cNvPr id="163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972828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https://www.nytimes.com/2018/12/14/business/baby-powder-asbestos-johnson-johnson.html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106</a:t>
            </a:fld>
            <a:endParaRPr lang="en-US" altLang="en-US"/>
          </a:p>
        </p:txBody>
      </p:sp>
    </p:spTree>
    <p:extLst>
      <p:ext uri="{BB962C8B-B14F-4D97-AF65-F5344CB8AC3E}">
        <p14:creationId xmlns:p14="http://schemas.microsoft.com/office/powerpoint/2010/main" val="4096317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https://www.nytimes.com/2018/12/14/business/baby-powder-asbestos-johnson-johnson.html</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11/5/2025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107</a:t>
            </a:fld>
            <a:endParaRPr lang="en-US" altLang="en-US"/>
          </a:p>
        </p:txBody>
      </p:sp>
    </p:spTree>
    <p:extLst>
      <p:ext uri="{BB962C8B-B14F-4D97-AF65-F5344CB8AC3E}">
        <p14:creationId xmlns:p14="http://schemas.microsoft.com/office/powerpoint/2010/main" val="2171414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alpha val="10000"/>
          </a:schemeClr>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November 5, 2025</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November 5,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November 5,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November 5, 2025</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November 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November 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November 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November 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November 5,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November 5, 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November 5, 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200"/>
            </a:lvl3pPr>
            <a:lvl4pPr marL="1600200" indent="-228600">
              <a:buFont typeface="Wingdings" panose="05000000000000000000" pitchFamily="2" charset="2"/>
              <a:buChar char="§"/>
              <a:defRPr sz="32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November 5, 2025</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November 5, 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November 5,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November 5, 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November 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November 5, 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November 5, 2025</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November 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November 5, 2025</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November 5, 2025</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November 5, 2025</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November 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November 5, 2025</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November 5, 2025</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November 5, 2025</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 Id="rId4" Type="http://schemas.openxmlformats.org/officeDocument/2006/relationships/image" Target="../media/image27.emf"/></Relationships>
</file>

<file path=ppt/slides/_rels/slide10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10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image" Target="../media/image32.tmp"/></Relationships>
</file>

<file path=ppt/slides/_rels/slide109.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35.tmp"/></Relationships>
</file>

<file path=ppt/slides/_rels/slide1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35.tmp"/></Relationships>
</file>

<file path=ppt/slides/_rels/slide1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37.tmp"/></Relationships>
</file>

<file path=ppt/slides/_rels/slide1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39.tmp"/></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media/image41.tmp"/></Relationships>
</file>

<file path=ppt/slides/_rels/slide1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41.tmp"/></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53.tm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13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openxmlformats.org/officeDocument/2006/relationships/image" Target="../media/image60.tmp"/></Relationships>
</file>

<file path=ppt/slides/_rels/slide1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openxmlformats.org/officeDocument/2006/relationships/image" Target="../media/image60.tmp"/></Relationships>
</file>

<file path=ppt/slides/_rels/slide136.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64.tmp"/></Relationships>
</file>

<file path=ppt/slides/_rels/slide1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openxmlformats.org/officeDocument/2006/relationships/image" Target="../media/image64.tm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tm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tmp"/></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r>
              <a:rPr lang="en-US" altLang="en-US" sz="2400" dirty="0"/>
              <a:t>Class 6: W11/5/2025; S11/8/2025</a:t>
            </a:r>
            <a:br>
              <a:rPr lang="en-US" altLang="en-US" sz="3200" dirty="0"/>
            </a:br>
            <a:r>
              <a:rPr lang="en-US" altLang="en-US" sz="2400" dirty="0"/>
              <a:t>Booth 42201: The Legal Infrastructure of Business</a:t>
            </a:r>
            <a:r>
              <a:rPr lang="en-US" altLang="en-US" sz="3200" dirty="0"/>
              <a:t> </a:t>
            </a:r>
            <a:br>
              <a:rPr lang="en-US" altLang="en-US" sz="3200" dirty="0"/>
            </a:br>
            <a:br>
              <a:rPr lang="en-US" altLang="en-US" sz="3200" dirty="0"/>
            </a:br>
            <a:r>
              <a:rPr lang="en-US" altLang="en-US" sz="4800" dirty="0"/>
              <a:t>Structuring Transactions, Finance and Bankruptcy</a:t>
            </a:r>
          </a:p>
        </p:txBody>
      </p:sp>
      <p:sp>
        <p:nvSpPr>
          <p:cNvPr id="17411" name="Rectangle 3"/>
          <p:cNvSpPr>
            <a:spLocks noGrp="1" noChangeArrowheads="1"/>
          </p:cNvSpPr>
          <p:nvPr>
            <p:ph type="subTitle" idx="1"/>
          </p:nvPr>
        </p:nvSpPr>
        <p:spPr>
          <a:xfrm>
            <a:off x="3581400" y="3581400"/>
            <a:ext cx="6858000" cy="1752600"/>
          </a:xfrm>
        </p:spPr>
        <p:txBody>
          <a:bodyPr/>
          <a:lstStyle/>
          <a:p>
            <a:r>
              <a:rPr lang="en-US" altLang="en-US" dirty="0">
                <a:solidFill>
                  <a:srgbClr val="0000FF"/>
                </a:solidFill>
              </a:rPr>
              <a:t>Randal C. Picker</a:t>
            </a:r>
          </a:p>
          <a:p>
            <a:r>
              <a:rPr lang="en-US" altLang="en-US" sz="2000" dirty="0">
                <a:solidFill>
                  <a:srgbClr val="0000FF"/>
                </a:solidFill>
              </a:rPr>
              <a:t>James Parker Hall Distinguished Service Professor of Law</a:t>
            </a:r>
          </a:p>
          <a:p>
            <a:endParaRPr lang="en-US" altLang="en-US" sz="1000" dirty="0">
              <a:solidFill>
                <a:srgbClr val="0000FF"/>
              </a:solidFill>
            </a:endParaRPr>
          </a:p>
          <a:p>
            <a:r>
              <a:rPr lang="en-US" altLang="en-US" dirty="0">
                <a:solidFill>
                  <a:srgbClr val="0000FF"/>
                </a:solidFill>
              </a:rPr>
              <a:t>The Law School</a:t>
            </a:r>
          </a:p>
          <a:p>
            <a:r>
              <a:rPr lang="en-US" altLang="en-US" dirty="0">
                <a:solidFill>
                  <a:srgbClr val="0000FF"/>
                </a:solidFill>
              </a:rPr>
              <a:t>The University of Chicago</a:t>
            </a:r>
          </a:p>
          <a:p>
            <a:endParaRPr lang="en-US" altLang="en-US" sz="1000" dirty="0">
              <a:solidFill>
                <a:srgbClr val="0000FF"/>
              </a:solidFill>
            </a:endParaRPr>
          </a:p>
          <a:p>
            <a:r>
              <a:rPr lang="en-US" altLang="en-US" sz="1600" dirty="0">
                <a:solidFill>
                  <a:srgbClr val="0000FF"/>
                </a:solidFill>
              </a:rPr>
              <a:t>Copyright © 2002-25 Randal C. Picker. All Rights Reserved.</a:t>
            </a:r>
          </a:p>
        </p:txBody>
      </p:sp>
    </p:spTree>
    <p:extLst>
      <p:ext uri="{BB962C8B-B14F-4D97-AF65-F5344CB8AC3E}">
        <p14:creationId xmlns:p14="http://schemas.microsoft.com/office/powerpoint/2010/main" val="1006631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10</a:t>
            </a:fld>
            <a:endParaRPr lang="en-US" altLang="en-US" sz="1400">
              <a:solidFill>
                <a:srgbClr val="000066"/>
              </a:solidFill>
            </a:endParaRPr>
          </a:p>
        </p:txBody>
      </p:sp>
      <p:sp>
        <p:nvSpPr>
          <p:cNvPr id="23556" name="Rectangle 2"/>
          <p:cNvSpPr>
            <a:spLocks noGrp="1" noChangeArrowheads="1"/>
          </p:cNvSpPr>
          <p:nvPr>
            <p:ph type="title"/>
          </p:nvPr>
        </p:nvSpPr>
        <p:spPr/>
        <p:txBody>
          <a:bodyPr/>
          <a:lstStyle/>
          <a:p>
            <a:r>
              <a:rPr lang="en-US" altLang="en-US" dirty="0"/>
              <a:t>The Irrelevance Theorem</a:t>
            </a:r>
          </a:p>
        </p:txBody>
      </p:sp>
      <p:sp>
        <p:nvSpPr>
          <p:cNvPr id="23557" name="Rectangle 3"/>
          <p:cNvSpPr>
            <a:spLocks noGrp="1" noChangeArrowheads="1"/>
          </p:cNvSpPr>
          <p:nvPr>
            <p:ph type="body" idx="1"/>
          </p:nvPr>
        </p:nvSpPr>
        <p:spPr/>
        <p:txBody>
          <a:bodyPr/>
          <a:lstStyle/>
          <a:p>
            <a:r>
              <a:rPr lang="en-US" altLang="en-US" dirty="0"/>
              <a:t>Intuition: Anything You Can Do I Can Do</a:t>
            </a:r>
          </a:p>
          <a:p>
            <a:pPr lvl="1"/>
            <a:r>
              <a:rPr lang="en-US" altLang="en-US" dirty="0">
                <a:cs typeface="Times New Roman" panose="02020603050405020304" pitchFamily="18" charset="0"/>
              </a:rPr>
              <a:t>The key to the theorem is that investors can replicate any debt/equity ratio created by the firm internally by externally creating a portfolio of stock of the pure-equity firm and, say, U.S. government bonds.</a:t>
            </a:r>
          </a:p>
        </p:txBody>
      </p:sp>
    </p:spTree>
    <p:extLst>
      <p:ext uri="{BB962C8B-B14F-4D97-AF65-F5344CB8AC3E}">
        <p14:creationId xmlns:p14="http://schemas.microsoft.com/office/powerpoint/2010/main" val="6887410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r>
              <a:rPr lang="en-US" altLang="en-US" dirty="0"/>
              <a:t>The Issues on Appeal</a:t>
            </a:r>
          </a:p>
        </p:txBody>
      </p:sp>
      <p:sp>
        <p:nvSpPr>
          <p:cNvPr id="214019" name="Content Placeholder 2"/>
          <p:cNvSpPr>
            <a:spLocks noGrp="1"/>
          </p:cNvSpPr>
          <p:nvPr>
            <p:ph idx="1"/>
          </p:nvPr>
        </p:nvSpPr>
        <p:spPr>
          <a:xfrm>
            <a:off x="508000" y="1612557"/>
            <a:ext cx="11176000" cy="4114800"/>
          </a:xfrm>
        </p:spPr>
        <p:txBody>
          <a:bodyPr/>
          <a:lstStyle/>
          <a:p>
            <a:pPr lvl="1"/>
            <a:r>
              <a:rPr lang="en-US" altLang="en-US" dirty="0"/>
              <a:t>The court looks at existing product liability claims; existing asbestos claims; and future claims</a:t>
            </a:r>
          </a:p>
          <a:p>
            <a:pPr lvl="2"/>
            <a:r>
              <a:rPr lang="en-US" altLang="en-US" dirty="0"/>
              <a:t>The court offers a broad sense of the power of bankruptcy to limit successor liability claims, especially as to existing claims.</a:t>
            </a:r>
          </a:p>
          <a:p>
            <a:pPr lvl="2"/>
            <a:r>
              <a:rPr lang="en-US" altLang="en-US" dirty="0"/>
              <a:t>The court leaves open the full extent of the power to do so as to future claims.</a:t>
            </a:r>
          </a:p>
        </p:txBody>
      </p:sp>
      <p:sp>
        <p:nvSpPr>
          <p:cNvPr id="21402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100</a:t>
            </a:fld>
            <a:endParaRPr lang="en-US" altLang="en-US" sz="1400">
              <a:solidFill>
                <a:srgbClr val="000066"/>
              </a:solidFill>
            </a:endParaRPr>
          </a:p>
        </p:txBody>
      </p:sp>
    </p:spTree>
    <p:extLst>
      <p:ext uri="{BB962C8B-B14F-4D97-AF65-F5344CB8AC3E}">
        <p14:creationId xmlns:p14="http://schemas.microsoft.com/office/powerpoint/2010/main" val="11621364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101</a:t>
            </a:fld>
            <a:endParaRPr lang="en-US" altLang="en-US" sz="1400">
              <a:solidFill>
                <a:srgbClr val="000066"/>
              </a:solidFill>
            </a:endParaRPr>
          </a:p>
        </p:txBody>
      </p:sp>
      <p:sp>
        <p:nvSpPr>
          <p:cNvPr id="162820" name="Rectangle 4"/>
          <p:cNvSpPr>
            <a:spLocks noChangeArrowheads="1"/>
          </p:cNvSpPr>
          <p:nvPr/>
        </p:nvSpPr>
        <p:spPr bwMode="auto">
          <a:xfrm>
            <a:off x="2628900" y="2967335"/>
            <a:ext cx="6934200" cy="92333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dirty="0">
                <a:solidFill>
                  <a:schemeClr val="bg1"/>
                </a:solidFill>
              </a:rPr>
              <a:t>LTL Management</a:t>
            </a:r>
          </a:p>
        </p:txBody>
      </p:sp>
      <p:sp>
        <p:nvSpPr>
          <p:cNvPr id="6" name="Title 1">
            <a:extLst>
              <a:ext uri="{FF2B5EF4-FFF2-40B4-BE49-F238E27FC236}">
                <a16:creationId xmlns:a16="http://schemas.microsoft.com/office/drawing/2014/main" id="{C7AC1449-1DD8-3749-A615-96CC157F9C54}"/>
              </a:ext>
            </a:extLst>
          </p:cNvPr>
          <p:cNvSpPr>
            <a:spLocks noGrp="1"/>
          </p:cNvSpPr>
          <p:nvPr>
            <p:ph type="title"/>
          </p:nvPr>
        </p:nvSpPr>
        <p:spPr>
          <a:xfrm>
            <a:off x="11332767" y="0"/>
            <a:ext cx="859232"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J&amp;J</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202875712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5757" y="-2"/>
            <a:ext cx="17362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J&amp;J at 125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102</a:t>
            </a:fld>
            <a:endParaRPr lang="en-US" altLang="en-US"/>
          </a:p>
        </p:txBody>
      </p:sp>
      <p:sp>
        <p:nvSpPr>
          <p:cNvPr id="6" name="Text Box 5"/>
          <p:cNvSpPr txBox="1">
            <a:spLocks noChangeArrowheads="1"/>
          </p:cNvSpPr>
          <p:nvPr/>
        </p:nvSpPr>
        <p:spPr bwMode="auto">
          <a:xfrm>
            <a:off x="10186664" y="6488668"/>
            <a:ext cx="2005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J&amp;J 2010 Annual</a:t>
            </a:r>
          </a:p>
        </p:txBody>
      </p:sp>
      <p:pic>
        <p:nvPicPr>
          <p:cNvPr id="8" name="Picture 7">
            <a:extLst>
              <a:ext uri="{FF2B5EF4-FFF2-40B4-BE49-F238E27FC236}">
                <a16:creationId xmlns:a16="http://schemas.microsoft.com/office/drawing/2014/main" id="{F0782A73-5F31-4005-CBC5-383370F61DCB}"/>
              </a:ext>
            </a:extLst>
          </p:cNvPr>
          <p:cNvPicPr>
            <a:picLocks noChangeAspect="1"/>
          </p:cNvPicPr>
          <p:nvPr/>
        </p:nvPicPr>
        <p:blipFill>
          <a:blip r:embed="rId2"/>
          <a:stretch>
            <a:fillRect/>
          </a:stretch>
        </p:blipFill>
        <p:spPr>
          <a:xfrm>
            <a:off x="3426588" y="0"/>
            <a:ext cx="5338823" cy="6858000"/>
          </a:xfrm>
          <a:prstGeom prst="rect">
            <a:avLst/>
          </a:prstGeom>
          <a:ln w="6350">
            <a:solidFill>
              <a:schemeClr val="tx1"/>
            </a:solidFill>
          </a:ln>
        </p:spPr>
      </p:pic>
    </p:spTree>
    <p:extLst>
      <p:ext uri="{BB962C8B-B14F-4D97-AF65-F5344CB8AC3E}">
        <p14:creationId xmlns:p14="http://schemas.microsoft.com/office/powerpoint/2010/main" val="359279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8825" y="-2"/>
            <a:ext cx="21431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Baby Powder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103</a:t>
            </a:fld>
            <a:endParaRPr lang="en-US" altLang="en-US"/>
          </a:p>
        </p:txBody>
      </p:sp>
      <p:sp>
        <p:nvSpPr>
          <p:cNvPr id="6" name="Text Box 5"/>
          <p:cNvSpPr txBox="1">
            <a:spLocks noChangeArrowheads="1"/>
          </p:cNvSpPr>
          <p:nvPr/>
        </p:nvSpPr>
        <p:spPr bwMode="auto">
          <a:xfrm>
            <a:off x="10186664" y="6488668"/>
            <a:ext cx="2005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J&amp;J 2010 Annual</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ED7101E8-4565-90BA-72D5-B9CEECD9A0BC}"/>
              </a:ext>
            </a:extLst>
          </p:cNvPr>
          <p:cNvPicPr>
            <a:picLocks noChangeAspect="1"/>
          </p:cNvPicPr>
          <p:nvPr/>
        </p:nvPicPr>
        <p:blipFill>
          <a:blip r:embed="rId2"/>
          <a:stretch>
            <a:fillRect/>
          </a:stretch>
        </p:blipFill>
        <p:spPr>
          <a:xfrm>
            <a:off x="232097" y="161098"/>
            <a:ext cx="5074382" cy="6539740"/>
          </a:xfrm>
          <a:prstGeom prst="rect">
            <a:avLst/>
          </a:prstGeom>
          <a:ln w="6350">
            <a:solidFill>
              <a:schemeClr val="tx1"/>
            </a:solidFill>
          </a:ln>
        </p:spPr>
      </p:pic>
      <p:pic>
        <p:nvPicPr>
          <p:cNvPr id="10" name="Picture 9">
            <a:extLst>
              <a:ext uri="{FF2B5EF4-FFF2-40B4-BE49-F238E27FC236}">
                <a16:creationId xmlns:a16="http://schemas.microsoft.com/office/drawing/2014/main" id="{964D2E5F-4401-0F31-E2C3-28244CFAE194}"/>
              </a:ext>
            </a:extLst>
          </p:cNvPr>
          <p:cNvPicPr>
            <a:picLocks noChangeAspect="1"/>
          </p:cNvPicPr>
          <p:nvPr/>
        </p:nvPicPr>
        <p:blipFill>
          <a:blip r:embed="rId3"/>
          <a:stretch>
            <a:fillRect/>
          </a:stretch>
        </p:blipFill>
        <p:spPr>
          <a:xfrm>
            <a:off x="3815750" y="986743"/>
            <a:ext cx="5240908" cy="5111730"/>
          </a:xfrm>
          <a:prstGeom prst="rect">
            <a:avLst/>
          </a:prstGeom>
          <a:ln w="6350">
            <a:solidFill>
              <a:schemeClr val="tx1"/>
            </a:solidFill>
          </a:ln>
        </p:spPr>
      </p:pic>
    </p:spTree>
    <p:extLst>
      <p:ext uri="{BB962C8B-B14F-4D97-AF65-F5344CB8AC3E}">
        <p14:creationId xmlns:p14="http://schemas.microsoft.com/office/powerpoint/2010/main" val="32682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8048" y="-2"/>
            <a:ext cx="29139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1920 Baby Powder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104</a:t>
            </a:fld>
            <a:endParaRPr lang="en-US" altLang="en-US"/>
          </a:p>
        </p:txBody>
      </p:sp>
      <p:sp>
        <p:nvSpPr>
          <p:cNvPr id="6" name="Text Box 5"/>
          <p:cNvSpPr txBox="1">
            <a:spLocks noChangeArrowheads="1"/>
          </p:cNvSpPr>
          <p:nvPr/>
        </p:nvSpPr>
        <p:spPr bwMode="auto">
          <a:xfrm>
            <a:off x="10186664" y="6488668"/>
            <a:ext cx="2005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J&amp;J 2010 Annual</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4AB5C2A-6D22-D76D-F5FC-C7FBA1FC3B12}"/>
              </a:ext>
            </a:extLst>
          </p:cNvPr>
          <p:cNvPicPr>
            <a:picLocks noChangeAspect="1"/>
          </p:cNvPicPr>
          <p:nvPr/>
        </p:nvPicPr>
        <p:blipFill>
          <a:blip r:embed="rId2"/>
          <a:stretch>
            <a:fillRect/>
          </a:stretch>
        </p:blipFill>
        <p:spPr>
          <a:xfrm>
            <a:off x="172574" y="207911"/>
            <a:ext cx="5044885" cy="6506057"/>
          </a:xfrm>
          <a:prstGeom prst="rect">
            <a:avLst/>
          </a:prstGeom>
          <a:ln w="6350">
            <a:solidFill>
              <a:schemeClr val="tx1"/>
            </a:solidFill>
          </a:ln>
        </p:spPr>
      </p:pic>
      <p:pic>
        <p:nvPicPr>
          <p:cNvPr id="9" name="Picture 8">
            <a:extLst>
              <a:ext uri="{FF2B5EF4-FFF2-40B4-BE49-F238E27FC236}">
                <a16:creationId xmlns:a16="http://schemas.microsoft.com/office/drawing/2014/main" id="{BACBDE53-B8F9-A2A0-3226-13E5C4B2C102}"/>
              </a:ext>
            </a:extLst>
          </p:cNvPr>
          <p:cNvPicPr>
            <a:picLocks noChangeAspect="1"/>
          </p:cNvPicPr>
          <p:nvPr/>
        </p:nvPicPr>
        <p:blipFill>
          <a:blip r:embed="rId3"/>
          <a:stretch>
            <a:fillRect/>
          </a:stretch>
        </p:blipFill>
        <p:spPr>
          <a:xfrm>
            <a:off x="9099216" y="797225"/>
            <a:ext cx="1854926" cy="5571309"/>
          </a:xfrm>
          <a:prstGeom prst="rect">
            <a:avLst/>
          </a:prstGeom>
          <a:ln w="6350">
            <a:solidFill>
              <a:schemeClr val="tx1"/>
            </a:solidFill>
          </a:ln>
        </p:spPr>
      </p:pic>
      <p:pic>
        <p:nvPicPr>
          <p:cNvPr id="11" name="Picture 10">
            <a:extLst>
              <a:ext uri="{FF2B5EF4-FFF2-40B4-BE49-F238E27FC236}">
                <a16:creationId xmlns:a16="http://schemas.microsoft.com/office/drawing/2014/main" id="{7799CA2E-2511-DB23-B2BA-06C1C6AA05D1}"/>
              </a:ext>
            </a:extLst>
          </p:cNvPr>
          <p:cNvPicPr>
            <a:picLocks noChangeAspect="1"/>
          </p:cNvPicPr>
          <p:nvPr/>
        </p:nvPicPr>
        <p:blipFill>
          <a:blip r:embed="rId4"/>
          <a:stretch>
            <a:fillRect/>
          </a:stretch>
        </p:blipFill>
        <p:spPr>
          <a:xfrm>
            <a:off x="3370161" y="2021412"/>
            <a:ext cx="5241535" cy="3875151"/>
          </a:xfrm>
          <a:prstGeom prst="rect">
            <a:avLst/>
          </a:prstGeom>
          <a:ln w="6350">
            <a:solidFill>
              <a:schemeClr val="tx1"/>
            </a:solidFill>
          </a:ln>
        </p:spPr>
      </p:pic>
    </p:spTree>
    <p:extLst>
      <p:ext uri="{BB962C8B-B14F-4D97-AF65-F5344CB8AC3E}">
        <p14:creationId xmlns:p14="http://schemas.microsoft.com/office/powerpoint/2010/main" val="10547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3093" y="-2"/>
            <a:ext cx="43789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Notes on Legal Proceedings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105</a:t>
            </a:fld>
            <a:endParaRPr lang="en-US" altLang="en-US"/>
          </a:p>
        </p:txBody>
      </p:sp>
      <p:sp>
        <p:nvSpPr>
          <p:cNvPr id="6" name="Text Box 5"/>
          <p:cNvSpPr txBox="1">
            <a:spLocks noChangeArrowheads="1"/>
          </p:cNvSpPr>
          <p:nvPr/>
        </p:nvSpPr>
        <p:spPr bwMode="auto">
          <a:xfrm>
            <a:off x="10186664" y="6488668"/>
            <a:ext cx="2005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J&amp;J 2010 Annual</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40F748D-D1C1-E1D9-DB82-058377EF5C09}"/>
              </a:ext>
            </a:extLst>
          </p:cNvPr>
          <p:cNvPicPr>
            <a:picLocks noChangeAspect="1"/>
          </p:cNvPicPr>
          <p:nvPr/>
        </p:nvPicPr>
        <p:blipFill>
          <a:blip r:embed="rId2"/>
          <a:stretch>
            <a:fillRect/>
          </a:stretch>
        </p:blipFill>
        <p:spPr>
          <a:xfrm>
            <a:off x="218465" y="130658"/>
            <a:ext cx="4999839" cy="6542676"/>
          </a:xfrm>
          <a:prstGeom prst="rect">
            <a:avLst/>
          </a:prstGeom>
          <a:ln w="6350">
            <a:solidFill>
              <a:schemeClr val="tx1"/>
            </a:solidFill>
          </a:ln>
        </p:spPr>
      </p:pic>
      <p:pic>
        <p:nvPicPr>
          <p:cNvPr id="8" name="Picture 7">
            <a:extLst>
              <a:ext uri="{FF2B5EF4-FFF2-40B4-BE49-F238E27FC236}">
                <a16:creationId xmlns:a16="http://schemas.microsoft.com/office/drawing/2014/main" id="{040DDF68-1482-D95C-31D0-F9922F30F203}"/>
              </a:ext>
            </a:extLst>
          </p:cNvPr>
          <p:cNvPicPr>
            <a:picLocks noChangeAspect="1"/>
          </p:cNvPicPr>
          <p:nvPr/>
        </p:nvPicPr>
        <p:blipFill rotWithShape="1">
          <a:blip r:embed="rId2"/>
          <a:srcRect l="2927" t="1877" r="50897" b="69073"/>
          <a:stretch/>
        </p:blipFill>
        <p:spPr>
          <a:xfrm>
            <a:off x="3353426" y="1074241"/>
            <a:ext cx="5485148" cy="4515598"/>
          </a:xfrm>
          <a:prstGeom prst="rect">
            <a:avLst/>
          </a:prstGeom>
          <a:ln w="6350">
            <a:solidFill>
              <a:schemeClr val="tx1"/>
            </a:solidFill>
          </a:ln>
        </p:spPr>
      </p:pic>
    </p:spTree>
    <p:extLst>
      <p:ext uri="{BB962C8B-B14F-4D97-AF65-F5344CB8AC3E}">
        <p14:creationId xmlns:p14="http://schemas.microsoft.com/office/powerpoint/2010/main" val="75855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bottle with a label on it&#10;&#10;Description automatically generated">
            <a:extLst>
              <a:ext uri="{FF2B5EF4-FFF2-40B4-BE49-F238E27FC236}">
                <a16:creationId xmlns:a16="http://schemas.microsoft.com/office/drawing/2014/main" id="{A6EFDFF8-596D-7484-D026-5FF24078A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21" y="172196"/>
            <a:ext cx="5941731" cy="6498767"/>
          </a:xfrm>
          <a:prstGeom prst="rect">
            <a:avLst/>
          </a:prstGeom>
          <a:ln w="6350">
            <a:solidFill>
              <a:schemeClr val="accent1"/>
            </a:solidFill>
          </a:ln>
        </p:spPr>
      </p:pic>
      <p:sp>
        <p:nvSpPr>
          <p:cNvPr id="2" name="Title 1"/>
          <p:cNvSpPr>
            <a:spLocks noGrp="1"/>
          </p:cNvSpPr>
          <p:nvPr>
            <p:ph type="title"/>
          </p:nvPr>
        </p:nvSpPr>
        <p:spPr>
          <a:xfrm>
            <a:off x="9388159" y="-2"/>
            <a:ext cx="28038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NYT Investigation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106</a:t>
            </a:fld>
            <a:endParaRPr lang="en-US" altLang="en-US"/>
          </a:p>
        </p:txBody>
      </p:sp>
      <p:sp>
        <p:nvSpPr>
          <p:cNvPr id="6" name="Text Box 5"/>
          <p:cNvSpPr txBox="1">
            <a:spLocks noChangeArrowheads="1"/>
          </p:cNvSpPr>
          <p:nvPr/>
        </p:nvSpPr>
        <p:spPr bwMode="auto">
          <a:xfrm>
            <a:off x="8761005" y="6488668"/>
            <a:ext cx="34309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(14 Dec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Graphical user interface, text&#10;&#10;Description automatically generated">
            <a:extLst>
              <a:ext uri="{FF2B5EF4-FFF2-40B4-BE49-F238E27FC236}">
                <a16:creationId xmlns:a16="http://schemas.microsoft.com/office/drawing/2014/main" id="{9D2B9FE3-D84D-6667-5543-5649DB8B1A8B}"/>
              </a:ext>
            </a:extLst>
          </p:cNvPr>
          <p:cNvPicPr>
            <a:picLocks noChangeAspect="1"/>
          </p:cNvPicPr>
          <p:nvPr/>
        </p:nvPicPr>
        <p:blipFill rotWithShape="1">
          <a:blip r:embed="rId4">
            <a:extLst>
              <a:ext uri="{28A0092B-C50C-407E-A947-70E740481C1C}">
                <a14:useLocalDpi xmlns:a14="http://schemas.microsoft.com/office/drawing/2010/main" val="0"/>
              </a:ext>
            </a:extLst>
          </a:blip>
          <a:srcRect l="24944" t="36021" r="26223" b="39128"/>
          <a:stretch/>
        </p:blipFill>
        <p:spPr>
          <a:xfrm>
            <a:off x="3172950" y="1449069"/>
            <a:ext cx="8051240" cy="4506670"/>
          </a:xfrm>
          <a:prstGeom prst="rect">
            <a:avLst/>
          </a:prstGeom>
          <a:ln w="6350">
            <a:solidFill>
              <a:schemeClr val="tx1"/>
            </a:solidFill>
          </a:ln>
        </p:spPr>
      </p:pic>
    </p:spTree>
    <p:extLst>
      <p:ext uri="{BB962C8B-B14F-4D97-AF65-F5344CB8AC3E}">
        <p14:creationId xmlns:p14="http://schemas.microsoft.com/office/powerpoint/2010/main" val="228536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ttle with a label on it&#10;&#10;Description automatically generated">
            <a:extLst>
              <a:ext uri="{FF2B5EF4-FFF2-40B4-BE49-F238E27FC236}">
                <a16:creationId xmlns:a16="http://schemas.microsoft.com/office/drawing/2014/main" id="{E4C6C25B-F15C-44BC-1AD9-50DD1A190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21" y="172196"/>
            <a:ext cx="5941731" cy="6498767"/>
          </a:xfrm>
          <a:prstGeom prst="rect">
            <a:avLst/>
          </a:prstGeom>
          <a:ln w="6350">
            <a:solidFill>
              <a:schemeClr val="accent1"/>
            </a:solidFill>
          </a:ln>
        </p:spPr>
      </p:pic>
      <p:sp>
        <p:nvSpPr>
          <p:cNvPr id="2" name="Title 1"/>
          <p:cNvSpPr>
            <a:spLocks noGrp="1"/>
          </p:cNvSpPr>
          <p:nvPr>
            <p:ph type="title"/>
          </p:nvPr>
        </p:nvSpPr>
        <p:spPr>
          <a:xfrm>
            <a:off x="9388159" y="-2"/>
            <a:ext cx="280384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NYT Investigation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107</a:t>
            </a:fld>
            <a:endParaRPr lang="en-US" altLang="en-US"/>
          </a:p>
        </p:txBody>
      </p:sp>
      <p:sp>
        <p:nvSpPr>
          <p:cNvPr id="6" name="Text Box 5"/>
          <p:cNvSpPr txBox="1">
            <a:spLocks noChangeArrowheads="1"/>
          </p:cNvSpPr>
          <p:nvPr/>
        </p:nvSpPr>
        <p:spPr bwMode="auto">
          <a:xfrm>
            <a:off x="8761005" y="6488668"/>
            <a:ext cx="34309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(14 Dec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Graphical user interface, text&#10;&#10;Description automatically generated">
            <a:extLst>
              <a:ext uri="{FF2B5EF4-FFF2-40B4-BE49-F238E27FC236}">
                <a16:creationId xmlns:a16="http://schemas.microsoft.com/office/drawing/2014/main" id="{9D2B9FE3-D84D-6667-5543-5649DB8B1A8B}"/>
              </a:ext>
            </a:extLst>
          </p:cNvPr>
          <p:cNvPicPr>
            <a:picLocks noChangeAspect="1"/>
          </p:cNvPicPr>
          <p:nvPr/>
        </p:nvPicPr>
        <p:blipFill rotWithShape="1">
          <a:blip r:embed="rId4">
            <a:extLst>
              <a:ext uri="{28A0092B-C50C-407E-A947-70E740481C1C}">
                <a14:useLocalDpi xmlns:a14="http://schemas.microsoft.com/office/drawing/2010/main" val="0"/>
              </a:ext>
            </a:extLst>
          </a:blip>
          <a:srcRect l="24944" t="60593" r="27758" b="11693"/>
          <a:stretch/>
        </p:blipFill>
        <p:spPr>
          <a:xfrm>
            <a:off x="2921932" y="1402718"/>
            <a:ext cx="7183222" cy="4629449"/>
          </a:xfrm>
          <a:prstGeom prst="rect">
            <a:avLst/>
          </a:prstGeom>
          <a:ln w="6350">
            <a:solidFill>
              <a:schemeClr val="tx1"/>
            </a:solidFill>
          </a:ln>
        </p:spPr>
      </p:pic>
    </p:spTree>
    <p:extLst>
      <p:ext uri="{BB962C8B-B14F-4D97-AF65-F5344CB8AC3E}">
        <p14:creationId xmlns:p14="http://schemas.microsoft.com/office/powerpoint/2010/main" val="96401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654" y="-2"/>
            <a:ext cx="52023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July 2018: $4.7 Billion Jury Verdict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108</a:t>
            </a:fld>
            <a:endParaRPr lang="en-US" altLang="en-US"/>
          </a:p>
        </p:txBody>
      </p:sp>
      <p:sp>
        <p:nvSpPr>
          <p:cNvPr id="6" name="Text Box 5"/>
          <p:cNvSpPr txBox="1">
            <a:spLocks noChangeArrowheads="1"/>
          </p:cNvSpPr>
          <p:nvPr/>
        </p:nvSpPr>
        <p:spPr bwMode="auto">
          <a:xfrm>
            <a:off x="8741855" y="6488668"/>
            <a:ext cx="34501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(12 July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application, Word&#10;&#10;Description automatically generated">
            <a:extLst>
              <a:ext uri="{FF2B5EF4-FFF2-40B4-BE49-F238E27FC236}">
                <a16:creationId xmlns:a16="http://schemas.microsoft.com/office/drawing/2014/main" id="{BC3125EF-7D34-2018-5769-C01803E10A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89" y="209004"/>
            <a:ext cx="5902220" cy="6491834"/>
          </a:xfrm>
          <a:prstGeom prst="rect">
            <a:avLst/>
          </a:prstGeom>
          <a:ln w="6350">
            <a:solidFill>
              <a:schemeClr val="tx1"/>
            </a:solidFill>
          </a:ln>
        </p:spPr>
      </p:pic>
      <p:pic>
        <p:nvPicPr>
          <p:cNvPr id="9" name="Picture 8" descr="Graphical user interface, application, Word&#10;&#10;Description automatically generated">
            <a:extLst>
              <a:ext uri="{FF2B5EF4-FFF2-40B4-BE49-F238E27FC236}">
                <a16:creationId xmlns:a16="http://schemas.microsoft.com/office/drawing/2014/main" id="{9E1D5286-ED03-0BE2-806E-DDFE0D9D2933}"/>
              </a:ext>
            </a:extLst>
          </p:cNvPr>
          <p:cNvPicPr>
            <a:picLocks noChangeAspect="1"/>
          </p:cNvPicPr>
          <p:nvPr/>
        </p:nvPicPr>
        <p:blipFill rotWithShape="1">
          <a:blip r:embed="rId4">
            <a:extLst>
              <a:ext uri="{28A0092B-C50C-407E-A947-70E740481C1C}">
                <a14:useLocalDpi xmlns:a14="http://schemas.microsoft.com/office/drawing/2010/main" val="0"/>
              </a:ext>
            </a:extLst>
          </a:blip>
          <a:srcRect l="24406" t="35323" r="25609" b="24328"/>
          <a:stretch/>
        </p:blipFill>
        <p:spPr>
          <a:xfrm>
            <a:off x="3801222" y="1053235"/>
            <a:ext cx="5988012" cy="5316545"/>
          </a:xfrm>
          <a:prstGeom prst="rect">
            <a:avLst/>
          </a:prstGeom>
          <a:ln w="6350">
            <a:solidFill>
              <a:schemeClr val="tx1"/>
            </a:solidFill>
          </a:ln>
        </p:spPr>
      </p:pic>
    </p:spTree>
    <p:extLst>
      <p:ext uri="{BB962C8B-B14F-4D97-AF65-F5344CB8AC3E}">
        <p14:creationId xmlns:p14="http://schemas.microsoft.com/office/powerpoint/2010/main" val="237647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8601" y="-2"/>
            <a:ext cx="49534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Coverup and Punitive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109</a:t>
            </a:fld>
            <a:endParaRPr lang="en-US" altLang="en-US"/>
          </a:p>
        </p:txBody>
      </p:sp>
      <p:sp>
        <p:nvSpPr>
          <p:cNvPr id="6" name="Text Box 5"/>
          <p:cNvSpPr txBox="1">
            <a:spLocks noChangeArrowheads="1"/>
          </p:cNvSpPr>
          <p:nvPr/>
        </p:nvSpPr>
        <p:spPr bwMode="auto">
          <a:xfrm>
            <a:off x="8741855" y="6488668"/>
            <a:ext cx="34501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(12 July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103A39F0-F574-4A3D-D456-7569B87360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11" y="209004"/>
            <a:ext cx="5902219" cy="6491834"/>
          </a:xfrm>
          <a:prstGeom prst="rect">
            <a:avLst/>
          </a:prstGeom>
          <a:ln w="6350">
            <a:solidFill>
              <a:schemeClr val="tx1"/>
            </a:solidFill>
          </a:ln>
        </p:spPr>
      </p:pic>
      <p:pic>
        <p:nvPicPr>
          <p:cNvPr id="8" name="Picture 7" descr="Graphical user interface, text, application, email&#10;&#10;Description automatically generated">
            <a:extLst>
              <a:ext uri="{FF2B5EF4-FFF2-40B4-BE49-F238E27FC236}">
                <a16:creationId xmlns:a16="http://schemas.microsoft.com/office/drawing/2014/main" id="{871000A3-C782-F7B6-EDAF-D2538541F39F}"/>
              </a:ext>
            </a:extLst>
          </p:cNvPr>
          <p:cNvPicPr>
            <a:picLocks noChangeAspect="1"/>
          </p:cNvPicPr>
          <p:nvPr/>
        </p:nvPicPr>
        <p:blipFill rotWithShape="1">
          <a:blip r:embed="rId3">
            <a:extLst>
              <a:ext uri="{28A0092B-C50C-407E-A947-70E740481C1C}">
                <a14:useLocalDpi xmlns:a14="http://schemas.microsoft.com/office/drawing/2010/main" val="0"/>
              </a:ext>
            </a:extLst>
          </a:blip>
          <a:srcRect l="24336" t="53817" r="25455" b="13680"/>
          <a:stretch/>
        </p:blipFill>
        <p:spPr>
          <a:xfrm>
            <a:off x="3143974" y="1269167"/>
            <a:ext cx="6568247" cy="4676826"/>
          </a:xfrm>
          <a:prstGeom prst="rect">
            <a:avLst/>
          </a:prstGeom>
          <a:ln w="6350">
            <a:solidFill>
              <a:schemeClr val="tx1"/>
            </a:solidFill>
          </a:ln>
        </p:spPr>
      </p:pic>
    </p:spTree>
    <p:extLst>
      <p:ext uri="{BB962C8B-B14F-4D97-AF65-F5344CB8AC3E}">
        <p14:creationId xmlns:p14="http://schemas.microsoft.com/office/powerpoint/2010/main" val="421885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11</a:t>
            </a:fld>
            <a:endParaRPr lang="en-US" altLang="en-US" sz="1400">
              <a:solidFill>
                <a:srgbClr val="000066"/>
              </a:solidFill>
            </a:endParaRPr>
          </a:p>
        </p:txBody>
      </p:sp>
      <p:sp>
        <p:nvSpPr>
          <p:cNvPr id="25604" name="Rectangle 2"/>
          <p:cNvSpPr>
            <a:spLocks noGrp="1" noChangeArrowheads="1"/>
          </p:cNvSpPr>
          <p:nvPr>
            <p:ph type="title"/>
          </p:nvPr>
        </p:nvSpPr>
        <p:spPr/>
        <p:txBody>
          <a:bodyPr/>
          <a:lstStyle/>
          <a:p>
            <a:r>
              <a:rPr lang="en-US" altLang="en-US" dirty="0">
                <a:cs typeface="Times New Roman" panose="02020603050405020304" pitchFamily="18" charset="0"/>
              </a:rPr>
              <a:t>The Key Idea</a:t>
            </a:r>
          </a:p>
        </p:txBody>
      </p:sp>
      <p:sp>
        <p:nvSpPr>
          <p:cNvPr id="25605" name="Rectangle 3"/>
          <p:cNvSpPr>
            <a:spLocks noGrp="1" noChangeArrowheads="1"/>
          </p:cNvSpPr>
          <p:nvPr>
            <p:ph type="body" idx="1"/>
          </p:nvPr>
        </p:nvSpPr>
        <p:spPr/>
        <p:txBody>
          <a:bodyPr/>
          <a:lstStyle/>
          <a:p>
            <a:r>
              <a:rPr lang="en-US" altLang="en-US" dirty="0">
                <a:cs typeface="Times New Roman" panose="02020603050405020304" pitchFamily="18" charset="0"/>
              </a:rPr>
              <a:t>Firm Add Debt? Investors Could Add Debt</a:t>
            </a:r>
          </a:p>
          <a:p>
            <a:pPr lvl="1"/>
            <a:r>
              <a:rPr lang="en-US" altLang="en-US" dirty="0">
                <a:cs typeface="Times New Roman" panose="02020603050405020304" pitchFamily="18" charset="0"/>
              </a:rPr>
              <a:t>If an all-equity firm could create market value by introducing debt into its capital structure—by issuing bonds and using the proceeds to buy back stock, for instance—investors in the firm could have done so by adding bonds to their investment portfolios.</a:t>
            </a:r>
          </a:p>
        </p:txBody>
      </p:sp>
    </p:spTree>
    <p:extLst>
      <p:ext uri="{BB962C8B-B14F-4D97-AF65-F5344CB8AC3E}">
        <p14:creationId xmlns:p14="http://schemas.microsoft.com/office/powerpoint/2010/main" val="6540279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1060" y="-2"/>
            <a:ext cx="467094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Does the Research Say?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110</a:t>
            </a:fld>
            <a:endParaRPr lang="en-US" altLang="en-US"/>
          </a:p>
        </p:txBody>
      </p:sp>
      <p:sp>
        <p:nvSpPr>
          <p:cNvPr id="6" name="Text Box 5"/>
          <p:cNvSpPr txBox="1">
            <a:spLocks noChangeArrowheads="1"/>
          </p:cNvSpPr>
          <p:nvPr/>
        </p:nvSpPr>
        <p:spPr bwMode="auto">
          <a:xfrm>
            <a:off x="8741855" y="6488668"/>
            <a:ext cx="34501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(12 July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Graphical user interface, application&#10;&#10;Description automatically generated">
            <a:extLst>
              <a:ext uri="{FF2B5EF4-FFF2-40B4-BE49-F238E27FC236}">
                <a16:creationId xmlns:a16="http://schemas.microsoft.com/office/drawing/2014/main" id="{15182FC8-EE9F-8226-0567-3992420B8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73" y="209004"/>
            <a:ext cx="5967443" cy="6563573"/>
          </a:xfrm>
          <a:prstGeom prst="rect">
            <a:avLst/>
          </a:prstGeom>
          <a:ln w="6350">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E7097C74-2DA5-3A39-6FF7-4A29B09CE6A8}"/>
              </a:ext>
            </a:extLst>
          </p:cNvPr>
          <p:cNvPicPr>
            <a:picLocks noChangeAspect="1"/>
          </p:cNvPicPr>
          <p:nvPr/>
        </p:nvPicPr>
        <p:blipFill rotWithShape="1">
          <a:blip r:embed="rId4">
            <a:extLst>
              <a:ext uri="{28A0092B-C50C-407E-A947-70E740481C1C}">
                <a14:useLocalDpi xmlns:a14="http://schemas.microsoft.com/office/drawing/2010/main" val="0"/>
              </a:ext>
            </a:extLst>
          </a:blip>
          <a:srcRect l="24231" t="30045" r="26591" b="46833"/>
          <a:stretch/>
        </p:blipFill>
        <p:spPr>
          <a:xfrm>
            <a:off x="2178282" y="1338837"/>
            <a:ext cx="8464736" cy="4377359"/>
          </a:xfrm>
          <a:prstGeom prst="rect">
            <a:avLst/>
          </a:prstGeom>
          <a:ln w="6350">
            <a:solidFill>
              <a:schemeClr val="tx1"/>
            </a:solidFill>
          </a:ln>
        </p:spPr>
      </p:pic>
    </p:spTree>
    <p:extLst>
      <p:ext uri="{BB962C8B-B14F-4D97-AF65-F5344CB8AC3E}">
        <p14:creationId xmlns:p14="http://schemas.microsoft.com/office/powerpoint/2010/main" val="6243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2373" y="-2"/>
            <a:ext cx="37996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Tort System at 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111</a:t>
            </a:fld>
            <a:endParaRPr lang="en-US" altLang="en-US"/>
          </a:p>
        </p:txBody>
      </p:sp>
      <p:sp>
        <p:nvSpPr>
          <p:cNvPr id="6" name="Text Box 5"/>
          <p:cNvSpPr txBox="1">
            <a:spLocks noChangeArrowheads="1"/>
          </p:cNvSpPr>
          <p:nvPr/>
        </p:nvSpPr>
        <p:spPr bwMode="auto">
          <a:xfrm>
            <a:off x="8741855" y="6488668"/>
            <a:ext cx="34501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(12 July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Graphical user interface, application&#10;&#10;Description automatically generated">
            <a:extLst>
              <a:ext uri="{FF2B5EF4-FFF2-40B4-BE49-F238E27FC236}">
                <a16:creationId xmlns:a16="http://schemas.microsoft.com/office/drawing/2014/main" id="{15182FC8-EE9F-8226-0567-3992420B8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73" y="209004"/>
            <a:ext cx="5967443" cy="6563573"/>
          </a:xfrm>
          <a:prstGeom prst="rect">
            <a:avLst/>
          </a:prstGeom>
          <a:ln w="6350">
            <a:solidFill>
              <a:schemeClr val="tx1"/>
            </a:solidFill>
          </a:ln>
        </p:spPr>
      </p:pic>
      <p:pic>
        <p:nvPicPr>
          <p:cNvPr id="11" name="Picture 10" descr="Graphical user interface, application&#10;&#10;Description automatically generated">
            <a:extLst>
              <a:ext uri="{FF2B5EF4-FFF2-40B4-BE49-F238E27FC236}">
                <a16:creationId xmlns:a16="http://schemas.microsoft.com/office/drawing/2014/main" id="{00F4E585-8B42-4120-DB45-D4F2F86C95B9}"/>
              </a:ext>
            </a:extLst>
          </p:cNvPr>
          <p:cNvPicPr>
            <a:picLocks noChangeAspect="1"/>
          </p:cNvPicPr>
          <p:nvPr/>
        </p:nvPicPr>
        <p:blipFill rotWithShape="1">
          <a:blip r:embed="rId4">
            <a:extLst>
              <a:ext uri="{28A0092B-C50C-407E-A947-70E740481C1C}">
                <a14:useLocalDpi xmlns:a14="http://schemas.microsoft.com/office/drawing/2010/main" val="0"/>
              </a:ext>
            </a:extLst>
          </a:blip>
          <a:srcRect l="23694" t="52017" r="26085" b="14722"/>
          <a:stretch/>
        </p:blipFill>
        <p:spPr>
          <a:xfrm>
            <a:off x="3166294" y="1113828"/>
            <a:ext cx="6973128" cy="5079469"/>
          </a:xfrm>
          <a:prstGeom prst="rect">
            <a:avLst/>
          </a:prstGeom>
          <a:ln w="6350">
            <a:solidFill>
              <a:schemeClr val="tx1"/>
            </a:solidFill>
          </a:ln>
        </p:spPr>
      </p:pic>
    </p:spTree>
    <p:extLst>
      <p:ext uri="{BB962C8B-B14F-4D97-AF65-F5344CB8AC3E}">
        <p14:creationId xmlns:p14="http://schemas.microsoft.com/office/powerpoint/2010/main" val="173168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2687" y="-2"/>
            <a:ext cx="39193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Verdict Upheld on Appeal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112</a:t>
            </a:fld>
            <a:endParaRPr lang="en-US" altLang="en-US"/>
          </a:p>
        </p:txBody>
      </p:sp>
      <p:sp>
        <p:nvSpPr>
          <p:cNvPr id="6" name="Text Box 5"/>
          <p:cNvSpPr txBox="1">
            <a:spLocks noChangeArrowheads="1"/>
          </p:cNvSpPr>
          <p:nvPr/>
        </p:nvSpPr>
        <p:spPr bwMode="auto">
          <a:xfrm>
            <a:off x="8741855" y="6488668"/>
            <a:ext cx="34501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(19 Dec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Graphical user interface, application, Word&#10;&#10;Description automatically generated">
            <a:extLst>
              <a:ext uri="{FF2B5EF4-FFF2-40B4-BE49-F238E27FC236}">
                <a16:creationId xmlns:a16="http://schemas.microsoft.com/office/drawing/2014/main" id="{E2112291-CE4C-BDFC-A955-BCF4B4E17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516" y="184666"/>
            <a:ext cx="5899341" cy="6488668"/>
          </a:xfrm>
          <a:prstGeom prst="rect">
            <a:avLst/>
          </a:prstGeom>
          <a:ln w="6350">
            <a:solidFill>
              <a:schemeClr val="tx1"/>
            </a:solidFill>
          </a:ln>
        </p:spPr>
      </p:pic>
      <p:pic>
        <p:nvPicPr>
          <p:cNvPr id="11" name="Picture 10" descr="Graphical user interface, application, Word&#10;&#10;Description automatically generated">
            <a:extLst>
              <a:ext uri="{FF2B5EF4-FFF2-40B4-BE49-F238E27FC236}">
                <a16:creationId xmlns:a16="http://schemas.microsoft.com/office/drawing/2014/main" id="{B9F89D5F-BD3E-5052-D03B-551FC3E18E63}"/>
              </a:ext>
            </a:extLst>
          </p:cNvPr>
          <p:cNvPicPr>
            <a:picLocks noChangeAspect="1"/>
          </p:cNvPicPr>
          <p:nvPr/>
        </p:nvPicPr>
        <p:blipFill rotWithShape="1">
          <a:blip r:embed="rId4">
            <a:extLst>
              <a:ext uri="{28A0092B-C50C-407E-A947-70E740481C1C}">
                <a14:useLocalDpi xmlns:a14="http://schemas.microsoft.com/office/drawing/2010/main" val="0"/>
              </a:ext>
            </a:extLst>
          </a:blip>
          <a:srcRect l="24048" t="64676" r="25800" b="4631"/>
          <a:stretch/>
        </p:blipFill>
        <p:spPr>
          <a:xfrm>
            <a:off x="3631125" y="1747412"/>
            <a:ext cx="6601219" cy="4443539"/>
          </a:xfrm>
          <a:prstGeom prst="rect">
            <a:avLst/>
          </a:prstGeom>
          <a:ln w="6350">
            <a:solidFill>
              <a:schemeClr val="tx1"/>
            </a:solidFill>
          </a:ln>
        </p:spPr>
      </p:pic>
    </p:spTree>
    <p:extLst>
      <p:ext uri="{BB962C8B-B14F-4D97-AF65-F5344CB8AC3E}">
        <p14:creationId xmlns:p14="http://schemas.microsoft.com/office/powerpoint/2010/main" val="1883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4818" y="-2"/>
            <a:ext cx="44671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J&amp;J Redesigns Baby Powder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113</a:t>
            </a:fld>
            <a:endParaRPr lang="en-US" altLang="en-US"/>
          </a:p>
        </p:txBody>
      </p:sp>
      <p:sp>
        <p:nvSpPr>
          <p:cNvPr id="6" name="Text Box 5"/>
          <p:cNvSpPr txBox="1">
            <a:spLocks noChangeArrowheads="1"/>
          </p:cNvSpPr>
          <p:nvPr/>
        </p:nvSpPr>
        <p:spPr bwMode="auto">
          <a:xfrm>
            <a:off x="8761005" y="6488668"/>
            <a:ext cx="34309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(11 Aug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Graphical user interface, website&#10;&#10;Description automatically generated">
            <a:extLst>
              <a:ext uri="{FF2B5EF4-FFF2-40B4-BE49-F238E27FC236}">
                <a16:creationId xmlns:a16="http://schemas.microsoft.com/office/drawing/2014/main" id="{CF73C4B9-44BE-48FD-1A51-CC33907E6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72" y="150966"/>
            <a:ext cx="5962401" cy="6558027"/>
          </a:xfrm>
          <a:prstGeom prst="rect">
            <a:avLst/>
          </a:prstGeom>
          <a:ln w="6350">
            <a:solidFill>
              <a:schemeClr val="tx1"/>
            </a:solidFill>
          </a:ln>
        </p:spPr>
      </p:pic>
      <p:pic>
        <p:nvPicPr>
          <p:cNvPr id="10" name="Picture 9" descr="Graphical user interface, website&#10;&#10;Description automatically generated">
            <a:extLst>
              <a:ext uri="{FF2B5EF4-FFF2-40B4-BE49-F238E27FC236}">
                <a16:creationId xmlns:a16="http://schemas.microsoft.com/office/drawing/2014/main" id="{39E336B4-C94A-FDD0-14B2-7463A669CF3D}"/>
              </a:ext>
            </a:extLst>
          </p:cNvPr>
          <p:cNvPicPr>
            <a:picLocks noChangeAspect="1"/>
          </p:cNvPicPr>
          <p:nvPr/>
        </p:nvPicPr>
        <p:blipFill rotWithShape="1">
          <a:blip r:embed="rId4">
            <a:extLst>
              <a:ext uri="{28A0092B-C50C-407E-A947-70E740481C1C}">
                <a14:useLocalDpi xmlns:a14="http://schemas.microsoft.com/office/drawing/2010/main" val="0"/>
              </a:ext>
            </a:extLst>
          </a:blip>
          <a:srcRect l="24341" t="69287" r="27707" b="1343"/>
          <a:stretch/>
        </p:blipFill>
        <p:spPr>
          <a:xfrm>
            <a:off x="3206606" y="1477108"/>
            <a:ext cx="6714316" cy="4523328"/>
          </a:xfrm>
          <a:prstGeom prst="rect">
            <a:avLst/>
          </a:prstGeom>
          <a:ln w="6350">
            <a:solidFill>
              <a:schemeClr val="tx1"/>
            </a:solidFill>
          </a:ln>
        </p:spPr>
      </p:pic>
    </p:spTree>
    <p:extLst>
      <p:ext uri="{BB962C8B-B14F-4D97-AF65-F5344CB8AC3E}">
        <p14:creationId xmlns:p14="http://schemas.microsoft.com/office/powerpoint/2010/main" val="5254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4076" y="-2"/>
            <a:ext cx="38879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“Evolving Global Trends”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114</a:t>
            </a:fld>
            <a:endParaRPr lang="en-US" altLang="en-US"/>
          </a:p>
        </p:txBody>
      </p:sp>
      <p:sp>
        <p:nvSpPr>
          <p:cNvPr id="6" name="Text Box 5"/>
          <p:cNvSpPr txBox="1">
            <a:spLocks noChangeArrowheads="1"/>
          </p:cNvSpPr>
          <p:nvPr/>
        </p:nvSpPr>
        <p:spPr bwMode="auto">
          <a:xfrm>
            <a:off x="8761005" y="6488668"/>
            <a:ext cx="34309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(11 Aug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D2C8B74A-3565-19DB-7BEC-A0AED271E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96" y="227021"/>
            <a:ext cx="5860833" cy="6446313"/>
          </a:xfrm>
          <a:prstGeom prst="rect">
            <a:avLst/>
          </a:prstGeom>
          <a:ln w="6350">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300279F3-C20A-0B93-35E6-EA13CB90AE09}"/>
              </a:ext>
            </a:extLst>
          </p:cNvPr>
          <p:cNvPicPr>
            <a:picLocks noChangeAspect="1"/>
          </p:cNvPicPr>
          <p:nvPr/>
        </p:nvPicPr>
        <p:blipFill rotWithShape="1">
          <a:blip r:embed="rId4">
            <a:extLst>
              <a:ext uri="{28A0092B-C50C-407E-A947-70E740481C1C}">
                <a14:useLocalDpi xmlns:a14="http://schemas.microsoft.com/office/drawing/2010/main" val="0"/>
              </a:ext>
            </a:extLst>
          </a:blip>
          <a:srcRect l="22330" t="19980" r="26204" b="51843"/>
          <a:stretch/>
        </p:blipFill>
        <p:spPr>
          <a:xfrm>
            <a:off x="2442410" y="1319880"/>
            <a:ext cx="7307180" cy="4400344"/>
          </a:xfrm>
          <a:prstGeom prst="rect">
            <a:avLst/>
          </a:prstGeom>
          <a:ln w="6350">
            <a:solidFill>
              <a:schemeClr val="tx1"/>
            </a:solidFill>
          </a:ln>
        </p:spPr>
      </p:pic>
    </p:spTree>
    <p:extLst>
      <p:ext uri="{BB962C8B-B14F-4D97-AF65-F5344CB8AC3E}">
        <p14:creationId xmlns:p14="http://schemas.microsoft.com/office/powerpoint/2010/main" val="100149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8454" y="-2"/>
            <a:ext cx="33735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Moving to Cornstarch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115</a:t>
            </a:fld>
            <a:endParaRPr lang="en-US" altLang="en-US"/>
          </a:p>
        </p:txBody>
      </p:sp>
      <p:sp>
        <p:nvSpPr>
          <p:cNvPr id="6" name="Text Box 5"/>
          <p:cNvSpPr txBox="1">
            <a:spLocks noChangeArrowheads="1"/>
          </p:cNvSpPr>
          <p:nvPr/>
        </p:nvSpPr>
        <p:spPr bwMode="auto">
          <a:xfrm>
            <a:off x="8761005" y="6488668"/>
            <a:ext cx="34309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(11 Aug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D2C8B74A-3565-19DB-7BEC-A0AED271E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96" y="227021"/>
            <a:ext cx="5860833" cy="6446313"/>
          </a:xfrm>
          <a:prstGeom prst="rect">
            <a:avLst/>
          </a:prstGeom>
          <a:ln w="6350">
            <a:solidFill>
              <a:schemeClr val="tx1"/>
            </a:solidFill>
          </a:ln>
        </p:spPr>
      </p:pic>
      <p:pic>
        <p:nvPicPr>
          <p:cNvPr id="8" name="Picture 7" descr="Graphical user interface, text, application&#10;&#10;Description automatically generated">
            <a:extLst>
              <a:ext uri="{FF2B5EF4-FFF2-40B4-BE49-F238E27FC236}">
                <a16:creationId xmlns:a16="http://schemas.microsoft.com/office/drawing/2014/main" id="{300279F3-C20A-0B93-35E6-EA13CB90AE09}"/>
              </a:ext>
            </a:extLst>
          </p:cNvPr>
          <p:cNvPicPr>
            <a:picLocks noChangeAspect="1"/>
          </p:cNvPicPr>
          <p:nvPr/>
        </p:nvPicPr>
        <p:blipFill rotWithShape="1">
          <a:blip r:embed="rId4">
            <a:extLst>
              <a:ext uri="{28A0092B-C50C-407E-A947-70E740481C1C}">
                <a14:useLocalDpi xmlns:a14="http://schemas.microsoft.com/office/drawing/2010/main" val="0"/>
              </a:ext>
            </a:extLst>
          </a:blip>
          <a:srcRect l="24419" t="62335" r="25590" b="3354"/>
          <a:stretch/>
        </p:blipFill>
        <p:spPr>
          <a:xfrm>
            <a:off x="3248305" y="1244700"/>
            <a:ext cx="6426397" cy="4851300"/>
          </a:xfrm>
          <a:prstGeom prst="rect">
            <a:avLst/>
          </a:prstGeom>
          <a:ln w="6350">
            <a:solidFill>
              <a:schemeClr val="tx1"/>
            </a:solidFill>
          </a:ln>
        </p:spPr>
      </p:pic>
    </p:spTree>
    <p:extLst>
      <p:ext uri="{BB962C8B-B14F-4D97-AF65-F5344CB8AC3E}">
        <p14:creationId xmlns:p14="http://schemas.microsoft.com/office/powerpoint/2010/main" val="40148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2489A235-7D14-4B66-A64F-D556CBCE391B}" type="slidenum">
              <a:rPr lang="en-US" altLang="en-US" sz="1400">
                <a:solidFill>
                  <a:srgbClr val="000066"/>
                </a:solidFill>
              </a:rPr>
              <a:pPr>
                <a:spcBef>
                  <a:spcPct val="0"/>
                </a:spcBef>
                <a:buClrTx/>
                <a:buSzTx/>
                <a:buFontTx/>
                <a:buNone/>
              </a:pPr>
              <a:t>116</a:t>
            </a:fld>
            <a:endParaRPr lang="en-US" altLang="en-US" sz="1400">
              <a:solidFill>
                <a:srgbClr val="000066"/>
              </a:solidFill>
            </a:endParaRPr>
          </a:p>
        </p:txBody>
      </p:sp>
      <p:sp>
        <p:nvSpPr>
          <p:cNvPr id="68612" name="Rectangle 2"/>
          <p:cNvSpPr>
            <a:spLocks noGrp="1" noChangeArrowheads="1"/>
          </p:cNvSpPr>
          <p:nvPr>
            <p:ph type="title"/>
          </p:nvPr>
        </p:nvSpPr>
        <p:spPr/>
        <p:txBody>
          <a:bodyPr/>
          <a:lstStyle/>
          <a:p>
            <a:r>
              <a:rPr lang="en-US" altLang="en-US" dirty="0"/>
              <a:t>Parents and Subs I</a:t>
            </a:r>
          </a:p>
        </p:txBody>
      </p:sp>
      <p:sp>
        <p:nvSpPr>
          <p:cNvPr id="601092" name="AutoShape 4"/>
          <p:cNvSpPr>
            <a:spLocks noChangeArrowheads="1"/>
          </p:cNvSpPr>
          <p:nvPr/>
        </p:nvSpPr>
        <p:spPr bwMode="auto">
          <a:xfrm>
            <a:off x="1564098" y="1790700"/>
            <a:ext cx="2286000" cy="1219200"/>
          </a:xfrm>
          <a:prstGeom prst="flowChartProcess">
            <a:avLst/>
          </a:prstGeom>
          <a:solidFill>
            <a:srgbClr val="00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a:solidFill>
                  <a:schemeClr val="tx1"/>
                </a:solidFill>
                <a:latin typeface="Times New Roman" panose="02020603050405020304" pitchFamily="18" charset="0"/>
              </a:rPr>
              <a:t>Parent</a:t>
            </a:r>
          </a:p>
        </p:txBody>
      </p:sp>
      <p:sp>
        <p:nvSpPr>
          <p:cNvPr id="601098" name="AutoShape 10"/>
          <p:cNvSpPr>
            <a:spLocks noChangeArrowheads="1"/>
          </p:cNvSpPr>
          <p:nvPr/>
        </p:nvSpPr>
        <p:spPr bwMode="auto">
          <a:xfrm>
            <a:off x="1564098" y="4619582"/>
            <a:ext cx="2286000" cy="1219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a:solidFill>
                  <a:schemeClr val="tx1"/>
                </a:solidFill>
                <a:latin typeface="Times New Roman" panose="02020603050405020304" pitchFamily="18" charset="0"/>
              </a:rPr>
              <a:t>Sub1</a:t>
            </a:r>
          </a:p>
        </p:txBody>
      </p:sp>
      <p:sp>
        <p:nvSpPr>
          <p:cNvPr id="601102" name="Rectangle 14"/>
          <p:cNvSpPr>
            <a:spLocks noChangeArrowheads="1"/>
          </p:cNvSpPr>
          <p:nvPr/>
        </p:nvSpPr>
        <p:spPr bwMode="auto">
          <a:xfrm>
            <a:off x="8729459" y="3063270"/>
            <a:ext cx="2771109"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dirty="0">
                <a:solidFill>
                  <a:srgbClr val="FF0000"/>
                </a:solidFill>
                <a:latin typeface="Times New Roman" panose="02020603050405020304" pitchFamily="18" charset="0"/>
                <a:cs typeface="Times New Roman" panose="02020603050405020304" pitchFamily="18" charset="0"/>
              </a:rPr>
              <a:t>Is this an appropriate situation for a bankruptcy filing? By which entities?</a:t>
            </a:r>
          </a:p>
        </p:txBody>
      </p:sp>
      <p:sp>
        <p:nvSpPr>
          <p:cNvPr id="19" name="Text Box 5"/>
          <p:cNvSpPr txBox="1">
            <a:spLocks noChangeArrowheads="1"/>
          </p:cNvSpPr>
          <p:nvPr/>
        </p:nvSpPr>
        <p:spPr bwMode="auto">
          <a:xfrm>
            <a:off x="10067976" y="0"/>
            <a:ext cx="212039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grpSp>
        <p:nvGrpSpPr>
          <p:cNvPr id="20" name="Group 4">
            <a:extLst>
              <a:ext uri="{FF2B5EF4-FFF2-40B4-BE49-F238E27FC236}">
                <a16:creationId xmlns:a16="http://schemas.microsoft.com/office/drawing/2014/main" id="{05FBB790-47C1-B09B-7209-BEF5ACA7763C}"/>
              </a:ext>
            </a:extLst>
          </p:cNvPr>
          <p:cNvGrpSpPr>
            <a:grpSpLocks/>
          </p:cNvGrpSpPr>
          <p:nvPr/>
        </p:nvGrpSpPr>
        <p:grpSpPr bwMode="auto">
          <a:xfrm>
            <a:off x="4654106" y="2341563"/>
            <a:ext cx="3097213" cy="1612899"/>
            <a:chOff x="606" y="1720"/>
            <a:chExt cx="1951" cy="1951"/>
          </a:xfrm>
        </p:grpSpPr>
        <p:sp>
          <p:nvSpPr>
            <p:cNvPr id="21" name="Line 5">
              <a:extLst>
                <a:ext uri="{FF2B5EF4-FFF2-40B4-BE49-F238E27FC236}">
                  <a16:creationId xmlns:a16="http://schemas.microsoft.com/office/drawing/2014/main" id="{012BFD6A-2631-1903-A3FA-CAF82548C5AE}"/>
                </a:ext>
              </a:extLst>
            </p:cNvPr>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6">
              <a:extLst>
                <a:ext uri="{FF2B5EF4-FFF2-40B4-BE49-F238E27FC236}">
                  <a16:creationId xmlns:a16="http://schemas.microsoft.com/office/drawing/2014/main" id="{DD4C66BE-084A-2726-8D93-928CDF1868DD}"/>
                </a:ext>
              </a:extLst>
            </p:cNvPr>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 name="Text Box 7">
            <a:extLst>
              <a:ext uri="{FF2B5EF4-FFF2-40B4-BE49-F238E27FC236}">
                <a16:creationId xmlns:a16="http://schemas.microsoft.com/office/drawing/2014/main" id="{0400A689-A691-CC6F-AF80-16904AF72BDB}"/>
              </a:ext>
            </a:extLst>
          </p:cNvPr>
          <p:cNvSpPr txBox="1">
            <a:spLocks noChangeArrowheads="1"/>
          </p:cNvSpPr>
          <p:nvPr/>
        </p:nvSpPr>
        <p:spPr bwMode="auto">
          <a:xfrm>
            <a:off x="4220227" y="2570946"/>
            <a:ext cx="17848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$90K</a:t>
            </a:r>
          </a:p>
          <a:p>
            <a:pPr algn="r">
              <a:spcBef>
                <a:spcPct val="0"/>
              </a:spcBef>
              <a:buClrTx/>
              <a:buSzTx/>
              <a:buFontTx/>
              <a:buNone/>
            </a:pPr>
            <a:r>
              <a:rPr lang="en-US" altLang="en-US" sz="2800" dirty="0">
                <a:solidFill>
                  <a:schemeClr val="tx1"/>
                </a:solidFill>
                <a:latin typeface="Times New Roman" panose="02020603050405020304" pitchFamily="18" charset="0"/>
              </a:rPr>
              <a:t>Sub1 stock</a:t>
            </a:r>
          </a:p>
        </p:txBody>
      </p:sp>
      <p:sp>
        <p:nvSpPr>
          <p:cNvPr id="24" name="Text Box 8">
            <a:extLst>
              <a:ext uri="{FF2B5EF4-FFF2-40B4-BE49-F238E27FC236}">
                <a16:creationId xmlns:a16="http://schemas.microsoft.com/office/drawing/2014/main" id="{EA78E441-9384-6F94-DCD6-21120512529D}"/>
              </a:ext>
            </a:extLst>
          </p:cNvPr>
          <p:cNvSpPr txBox="1">
            <a:spLocks noChangeArrowheads="1"/>
          </p:cNvSpPr>
          <p:nvPr/>
        </p:nvSpPr>
        <p:spPr bwMode="auto">
          <a:xfrm>
            <a:off x="6319393" y="2556637"/>
            <a:ext cx="1793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CP1: $25K</a:t>
            </a:r>
          </a:p>
          <a:p>
            <a:pPr>
              <a:spcBef>
                <a:spcPct val="0"/>
              </a:spcBef>
              <a:buClrTx/>
              <a:buSzTx/>
              <a:buFontTx/>
              <a:buNone/>
            </a:pPr>
            <a:r>
              <a:rPr lang="en-US" altLang="en-US" sz="2800" dirty="0">
                <a:solidFill>
                  <a:schemeClr val="tx1"/>
                </a:solidFill>
                <a:latin typeface="Times New Roman" panose="02020603050405020304" pitchFamily="18" charset="0"/>
              </a:rPr>
              <a:t>CP2: $25K</a:t>
            </a:r>
          </a:p>
        </p:txBody>
      </p:sp>
      <p:sp>
        <p:nvSpPr>
          <p:cNvPr id="25" name="Text Box 9">
            <a:extLst>
              <a:ext uri="{FF2B5EF4-FFF2-40B4-BE49-F238E27FC236}">
                <a16:creationId xmlns:a16="http://schemas.microsoft.com/office/drawing/2014/main" id="{B614CE3B-7A8C-86AE-0CCE-A809418951E5}"/>
              </a:ext>
            </a:extLst>
          </p:cNvPr>
          <p:cNvSpPr txBox="1">
            <a:spLocks noChangeArrowheads="1"/>
          </p:cNvSpPr>
          <p:nvPr/>
        </p:nvSpPr>
        <p:spPr bwMode="auto">
          <a:xfrm>
            <a:off x="5524056" y="1828800"/>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Parent</a:t>
            </a:r>
          </a:p>
        </p:txBody>
      </p:sp>
      <p:grpSp>
        <p:nvGrpSpPr>
          <p:cNvPr id="26" name="Group 4">
            <a:extLst>
              <a:ext uri="{FF2B5EF4-FFF2-40B4-BE49-F238E27FC236}">
                <a16:creationId xmlns:a16="http://schemas.microsoft.com/office/drawing/2014/main" id="{CEFED1E8-AFC7-598E-00EA-970AF4E4CE8B}"/>
              </a:ext>
            </a:extLst>
          </p:cNvPr>
          <p:cNvGrpSpPr>
            <a:grpSpLocks/>
          </p:cNvGrpSpPr>
          <p:nvPr/>
        </p:nvGrpSpPr>
        <p:grpSpPr bwMode="auto">
          <a:xfrm>
            <a:off x="4654106" y="4558604"/>
            <a:ext cx="3097213" cy="1612899"/>
            <a:chOff x="606" y="1720"/>
            <a:chExt cx="1951" cy="1951"/>
          </a:xfrm>
        </p:grpSpPr>
        <p:sp>
          <p:nvSpPr>
            <p:cNvPr id="27" name="Line 5">
              <a:extLst>
                <a:ext uri="{FF2B5EF4-FFF2-40B4-BE49-F238E27FC236}">
                  <a16:creationId xmlns:a16="http://schemas.microsoft.com/office/drawing/2014/main" id="{30FA2CE0-C26D-C785-FEFB-5875AF66167B}"/>
                </a:ext>
              </a:extLst>
            </p:cNvPr>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6">
              <a:extLst>
                <a:ext uri="{FF2B5EF4-FFF2-40B4-BE49-F238E27FC236}">
                  <a16:creationId xmlns:a16="http://schemas.microsoft.com/office/drawing/2014/main" id="{15E040D9-4B29-1BEC-F493-23EA28B966FD}"/>
                </a:ext>
              </a:extLst>
            </p:cNvPr>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 name="Text Box 7">
            <a:extLst>
              <a:ext uri="{FF2B5EF4-FFF2-40B4-BE49-F238E27FC236}">
                <a16:creationId xmlns:a16="http://schemas.microsoft.com/office/drawing/2014/main" id="{80A747B4-2677-A242-4455-5E846326D115}"/>
              </a:ext>
            </a:extLst>
          </p:cNvPr>
          <p:cNvSpPr txBox="1">
            <a:spLocks noChangeArrowheads="1"/>
          </p:cNvSpPr>
          <p:nvPr/>
        </p:nvSpPr>
        <p:spPr bwMode="auto">
          <a:xfrm>
            <a:off x="4946887" y="4767591"/>
            <a:ext cx="1149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$10K</a:t>
            </a:r>
          </a:p>
        </p:txBody>
      </p:sp>
      <p:sp>
        <p:nvSpPr>
          <p:cNvPr id="30" name="Text Box 8">
            <a:extLst>
              <a:ext uri="{FF2B5EF4-FFF2-40B4-BE49-F238E27FC236}">
                <a16:creationId xmlns:a16="http://schemas.microsoft.com/office/drawing/2014/main" id="{B0DBAF01-2A69-CA9D-520B-8A3ED064374B}"/>
              </a:ext>
            </a:extLst>
          </p:cNvPr>
          <p:cNvSpPr txBox="1">
            <a:spLocks noChangeArrowheads="1"/>
          </p:cNvSpPr>
          <p:nvPr/>
        </p:nvSpPr>
        <p:spPr bwMode="auto">
          <a:xfrm>
            <a:off x="6316703" y="4752128"/>
            <a:ext cx="1793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CS1: $10K</a:t>
            </a:r>
          </a:p>
          <a:p>
            <a:pPr>
              <a:spcBef>
                <a:spcPct val="0"/>
              </a:spcBef>
              <a:buClrTx/>
              <a:buSzTx/>
              <a:buFontTx/>
              <a:buNone/>
            </a:pPr>
            <a:r>
              <a:rPr lang="en-US" altLang="en-US" sz="2800" dirty="0">
                <a:solidFill>
                  <a:schemeClr val="tx1"/>
                </a:solidFill>
                <a:latin typeface="Times New Roman" panose="02020603050405020304" pitchFamily="18" charset="0"/>
              </a:rPr>
              <a:t>CS2: $10K</a:t>
            </a:r>
          </a:p>
        </p:txBody>
      </p:sp>
      <p:sp>
        <p:nvSpPr>
          <p:cNvPr id="31" name="Text Box 9">
            <a:extLst>
              <a:ext uri="{FF2B5EF4-FFF2-40B4-BE49-F238E27FC236}">
                <a16:creationId xmlns:a16="http://schemas.microsoft.com/office/drawing/2014/main" id="{89C18F1B-0E74-09DE-E9EE-FD1D08F4117F}"/>
              </a:ext>
            </a:extLst>
          </p:cNvPr>
          <p:cNvSpPr txBox="1">
            <a:spLocks noChangeArrowheads="1"/>
          </p:cNvSpPr>
          <p:nvPr/>
        </p:nvSpPr>
        <p:spPr bwMode="auto">
          <a:xfrm>
            <a:off x="5524056" y="4045841"/>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Sub1</a:t>
            </a:r>
          </a:p>
        </p:txBody>
      </p:sp>
      <p:cxnSp>
        <p:nvCxnSpPr>
          <p:cNvPr id="3" name="Straight Connector 2">
            <a:extLst>
              <a:ext uri="{FF2B5EF4-FFF2-40B4-BE49-F238E27FC236}">
                <a16:creationId xmlns:a16="http://schemas.microsoft.com/office/drawing/2014/main" id="{69115908-2425-ABC8-2926-C0BD2CB6F27F}"/>
              </a:ext>
            </a:extLst>
          </p:cNvPr>
          <p:cNvCxnSpPr>
            <a:cxnSpLocks/>
            <a:stCxn id="601092" idx="2"/>
            <a:endCxn id="601098" idx="0"/>
          </p:cNvCxnSpPr>
          <p:nvPr/>
        </p:nvCxnSpPr>
        <p:spPr bwMode="auto">
          <a:xfrm>
            <a:off x="2707098" y="3009900"/>
            <a:ext cx="0" cy="1609682"/>
          </a:xfrm>
          <a:prstGeom prst="line">
            <a:avLst/>
          </a:prstGeom>
          <a:solidFill>
            <a:schemeClr val="accent1"/>
          </a:solidFill>
          <a:ln w="3810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15333571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2489A235-7D14-4B66-A64F-D556CBCE391B}" type="slidenum">
              <a:rPr lang="en-US" altLang="en-US" sz="1400">
                <a:solidFill>
                  <a:srgbClr val="000066"/>
                </a:solidFill>
              </a:rPr>
              <a:pPr>
                <a:spcBef>
                  <a:spcPct val="0"/>
                </a:spcBef>
                <a:buClrTx/>
                <a:buSzTx/>
                <a:buFontTx/>
                <a:buNone/>
              </a:pPr>
              <a:t>117</a:t>
            </a:fld>
            <a:endParaRPr lang="en-US" altLang="en-US" sz="1400">
              <a:solidFill>
                <a:srgbClr val="000066"/>
              </a:solidFill>
            </a:endParaRPr>
          </a:p>
        </p:txBody>
      </p:sp>
      <p:sp>
        <p:nvSpPr>
          <p:cNvPr id="68612" name="Rectangle 2"/>
          <p:cNvSpPr>
            <a:spLocks noGrp="1" noChangeArrowheads="1"/>
          </p:cNvSpPr>
          <p:nvPr>
            <p:ph type="title"/>
          </p:nvPr>
        </p:nvSpPr>
        <p:spPr/>
        <p:txBody>
          <a:bodyPr/>
          <a:lstStyle/>
          <a:p>
            <a:r>
              <a:rPr lang="en-US" altLang="en-US" dirty="0"/>
              <a:t>Parents and Subs II</a:t>
            </a:r>
          </a:p>
        </p:txBody>
      </p:sp>
      <p:sp>
        <p:nvSpPr>
          <p:cNvPr id="601092" name="AutoShape 4"/>
          <p:cNvSpPr>
            <a:spLocks noChangeArrowheads="1"/>
          </p:cNvSpPr>
          <p:nvPr/>
        </p:nvSpPr>
        <p:spPr bwMode="auto">
          <a:xfrm>
            <a:off x="3810000" y="1798709"/>
            <a:ext cx="2286000" cy="1219200"/>
          </a:xfrm>
          <a:prstGeom prst="flowChartProcess">
            <a:avLst/>
          </a:prstGeom>
          <a:solidFill>
            <a:srgbClr val="00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a:solidFill>
                  <a:schemeClr val="tx1"/>
                </a:solidFill>
                <a:latin typeface="Times New Roman" panose="02020603050405020304" pitchFamily="18" charset="0"/>
              </a:rPr>
              <a:t>Parent</a:t>
            </a:r>
          </a:p>
        </p:txBody>
      </p:sp>
      <p:sp>
        <p:nvSpPr>
          <p:cNvPr id="601098" name="AutoShape 10"/>
          <p:cNvSpPr>
            <a:spLocks noChangeArrowheads="1"/>
          </p:cNvSpPr>
          <p:nvPr/>
        </p:nvSpPr>
        <p:spPr bwMode="auto">
          <a:xfrm>
            <a:off x="4171950" y="4627591"/>
            <a:ext cx="1577759" cy="880904"/>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a:solidFill>
                  <a:schemeClr val="tx1"/>
                </a:solidFill>
                <a:latin typeface="Times New Roman" panose="02020603050405020304" pitchFamily="18" charset="0"/>
              </a:rPr>
              <a:t>Sub1</a:t>
            </a:r>
          </a:p>
        </p:txBody>
      </p:sp>
      <p:sp>
        <p:nvSpPr>
          <p:cNvPr id="601102" name="Rectangle 14"/>
          <p:cNvSpPr>
            <a:spLocks noChangeArrowheads="1"/>
          </p:cNvSpPr>
          <p:nvPr/>
        </p:nvSpPr>
        <p:spPr bwMode="auto">
          <a:xfrm>
            <a:off x="7124497" y="1468260"/>
            <a:ext cx="4840395" cy="15696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dirty="0">
                <a:solidFill>
                  <a:srgbClr val="FF0000"/>
                </a:solidFill>
                <a:latin typeface="Times New Roman" panose="02020603050405020304" pitchFamily="18" charset="0"/>
                <a:cs typeface="Times New Roman" panose="02020603050405020304" pitchFamily="18" charset="0"/>
              </a:rPr>
              <a:t>How should we think about the transfer between Sub1 and Sub2? Is this an appropriate situation for a bankruptcy filing? By which entities?</a:t>
            </a:r>
          </a:p>
        </p:txBody>
      </p:sp>
      <p:sp>
        <p:nvSpPr>
          <p:cNvPr id="19" name="Text Box 5"/>
          <p:cNvSpPr txBox="1">
            <a:spLocks noChangeArrowheads="1"/>
          </p:cNvSpPr>
          <p:nvPr/>
        </p:nvSpPr>
        <p:spPr bwMode="auto">
          <a:xfrm>
            <a:off x="10067976" y="0"/>
            <a:ext cx="212039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grpSp>
        <p:nvGrpSpPr>
          <p:cNvPr id="20" name="Group 4">
            <a:extLst>
              <a:ext uri="{FF2B5EF4-FFF2-40B4-BE49-F238E27FC236}">
                <a16:creationId xmlns:a16="http://schemas.microsoft.com/office/drawing/2014/main" id="{05FBB790-47C1-B09B-7209-BEF5ACA7763C}"/>
              </a:ext>
            </a:extLst>
          </p:cNvPr>
          <p:cNvGrpSpPr>
            <a:grpSpLocks/>
          </p:cNvGrpSpPr>
          <p:nvPr/>
        </p:nvGrpSpPr>
        <p:grpSpPr bwMode="auto">
          <a:xfrm>
            <a:off x="216154" y="2143823"/>
            <a:ext cx="3097213" cy="1612899"/>
            <a:chOff x="606" y="1720"/>
            <a:chExt cx="1951" cy="1951"/>
          </a:xfrm>
        </p:grpSpPr>
        <p:sp>
          <p:nvSpPr>
            <p:cNvPr id="21" name="Line 5">
              <a:extLst>
                <a:ext uri="{FF2B5EF4-FFF2-40B4-BE49-F238E27FC236}">
                  <a16:creationId xmlns:a16="http://schemas.microsoft.com/office/drawing/2014/main" id="{012BFD6A-2631-1903-A3FA-CAF82548C5AE}"/>
                </a:ext>
              </a:extLst>
            </p:cNvPr>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6">
              <a:extLst>
                <a:ext uri="{FF2B5EF4-FFF2-40B4-BE49-F238E27FC236}">
                  <a16:creationId xmlns:a16="http://schemas.microsoft.com/office/drawing/2014/main" id="{DD4C66BE-084A-2726-8D93-928CDF1868DD}"/>
                </a:ext>
              </a:extLst>
            </p:cNvPr>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 name="Text Box 7">
            <a:extLst>
              <a:ext uri="{FF2B5EF4-FFF2-40B4-BE49-F238E27FC236}">
                <a16:creationId xmlns:a16="http://schemas.microsoft.com/office/drawing/2014/main" id="{0400A689-A691-CC6F-AF80-16904AF72BDB}"/>
              </a:ext>
            </a:extLst>
          </p:cNvPr>
          <p:cNvSpPr txBox="1">
            <a:spLocks noChangeArrowheads="1"/>
          </p:cNvSpPr>
          <p:nvPr/>
        </p:nvSpPr>
        <p:spPr bwMode="auto">
          <a:xfrm>
            <a:off x="-39729" y="2373206"/>
            <a:ext cx="17642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$90K</a:t>
            </a:r>
          </a:p>
          <a:p>
            <a:pPr algn="r">
              <a:spcBef>
                <a:spcPct val="0"/>
              </a:spcBef>
              <a:buClrTx/>
              <a:buSzTx/>
              <a:buFontTx/>
              <a:buNone/>
            </a:pPr>
            <a:r>
              <a:rPr lang="en-US" altLang="en-US" sz="2800" dirty="0">
                <a:solidFill>
                  <a:schemeClr val="tx1"/>
                </a:solidFill>
                <a:latin typeface="Times New Roman" panose="02020603050405020304" pitchFamily="18" charset="0"/>
              </a:rPr>
              <a:t>Sub1 stock</a:t>
            </a:r>
          </a:p>
        </p:txBody>
      </p:sp>
      <p:sp>
        <p:nvSpPr>
          <p:cNvPr id="24" name="Text Box 8">
            <a:extLst>
              <a:ext uri="{FF2B5EF4-FFF2-40B4-BE49-F238E27FC236}">
                <a16:creationId xmlns:a16="http://schemas.microsoft.com/office/drawing/2014/main" id="{EA78E441-9384-6F94-DCD6-21120512529D}"/>
              </a:ext>
            </a:extLst>
          </p:cNvPr>
          <p:cNvSpPr txBox="1">
            <a:spLocks noChangeArrowheads="1"/>
          </p:cNvSpPr>
          <p:nvPr/>
        </p:nvSpPr>
        <p:spPr bwMode="auto">
          <a:xfrm>
            <a:off x="1881441" y="2358897"/>
            <a:ext cx="1793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CP1: $25K</a:t>
            </a:r>
          </a:p>
          <a:p>
            <a:pPr>
              <a:spcBef>
                <a:spcPct val="0"/>
              </a:spcBef>
              <a:buClrTx/>
              <a:buSzTx/>
              <a:buFontTx/>
              <a:buNone/>
            </a:pPr>
            <a:r>
              <a:rPr lang="en-US" altLang="en-US" sz="2800" dirty="0">
                <a:solidFill>
                  <a:schemeClr val="tx1"/>
                </a:solidFill>
                <a:latin typeface="Times New Roman" panose="02020603050405020304" pitchFamily="18" charset="0"/>
              </a:rPr>
              <a:t>CP2: $25K</a:t>
            </a:r>
          </a:p>
        </p:txBody>
      </p:sp>
      <p:sp>
        <p:nvSpPr>
          <p:cNvPr id="25" name="Text Box 9">
            <a:extLst>
              <a:ext uri="{FF2B5EF4-FFF2-40B4-BE49-F238E27FC236}">
                <a16:creationId xmlns:a16="http://schemas.microsoft.com/office/drawing/2014/main" id="{B614CE3B-7A8C-86AE-0CCE-A809418951E5}"/>
              </a:ext>
            </a:extLst>
          </p:cNvPr>
          <p:cNvSpPr txBox="1">
            <a:spLocks noChangeArrowheads="1"/>
          </p:cNvSpPr>
          <p:nvPr/>
        </p:nvSpPr>
        <p:spPr bwMode="auto">
          <a:xfrm>
            <a:off x="1086104" y="1631060"/>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Parent</a:t>
            </a:r>
          </a:p>
        </p:txBody>
      </p:sp>
      <p:grpSp>
        <p:nvGrpSpPr>
          <p:cNvPr id="26" name="Group 4">
            <a:extLst>
              <a:ext uri="{FF2B5EF4-FFF2-40B4-BE49-F238E27FC236}">
                <a16:creationId xmlns:a16="http://schemas.microsoft.com/office/drawing/2014/main" id="{CEFED1E8-AFC7-598E-00EA-970AF4E4CE8B}"/>
              </a:ext>
            </a:extLst>
          </p:cNvPr>
          <p:cNvGrpSpPr>
            <a:grpSpLocks/>
          </p:cNvGrpSpPr>
          <p:nvPr/>
        </p:nvGrpSpPr>
        <p:grpSpPr bwMode="auto">
          <a:xfrm>
            <a:off x="216154" y="4360864"/>
            <a:ext cx="3097213" cy="1612899"/>
            <a:chOff x="606" y="1720"/>
            <a:chExt cx="1951" cy="1951"/>
          </a:xfrm>
        </p:grpSpPr>
        <p:sp>
          <p:nvSpPr>
            <p:cNvPr id="27" name="Line 5">
              <a:extLst>
                <a:ext uri="{FF2B5EF4-FFF2-40B4-BE49-F238E27FC236}">
                  <a16:creationId xmlns:a16="http://schemas.microsoft.com/office/drawing/2014/main" id="{30FA2CE0-C26D-C785-FEFB-5875AF66167B}"/>
                </a:ext>
              </a:extLst>
            </p:cNvPr>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6">
              <a:extLst>
                <a:ext uri="{FF2B5EF4-FFF2-40B4-BE49-F238E27FC236}">
                  <a16:creationId xmlns:a16="http://schemas.microsoft.com/office/drawing/2014/main" id="{15E040D9-4B29-1BEC-F493-23EA28B966FD}"/>
                </a:ext>
              </a:extLst>
            </p:cNvPr>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 name="Text Box 7">
            <a:extLst>
              <a:ext uri="{FF2B5EF4-FFF2-40B4-BE49-F238E27FC236}">
                <a16:creationId xmlns:a16="http://schemas.microsoft.com/office/drawing/2014/main" id="{80A747B4-2677-A242-4455-5E846326D115}"/>
              </a:ext>
            </a:extLst>
          </p:cNvPr>
          <p:cNvSpPr txBox="1">
            <a:spLocks noChangeArrowheads="1"/>
          </p:cNvSpPr>
          <p:nvPr/>
        </p:nvSpPr>
        <p:spPr bwMode="auto">
          <a:xfrm>
            <a:off x="508935" y="4569851"/>
            <a:ext cx="1149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$10K</a:t>
            </a:r>
          </a:p>
        </p:txBody>
      </p:sp>
      <p:sp>
        <p:nvSpPr>
          <p:cNvPr id="30" name="Text Box 8">
            <a:extLst>
              <a:ext uri="{FF2B5EF4-FFF2-40B4-BE49-F238E27FC236}">
                <a16:creationId xmlns:a16="http://schemas.microsoft.com/office/drawing/2014/main" id="{B0DBAF01-2A69-CA9D-520B-8A3ED064374B}"/>
              </a:ext>
            </a:extLst>
          </p:cNvPr>
          <p:cNvSpPr txBox="1">
            <a:spLocks noChangeArrowheads="1"/>
          </p:cNvSpPr>
          <p:nvPr/>
        </p:nvSpPr>
        <p:spPr bwMode="auto">
          <a:xfrm>
            <a:off x="1878751" y="4554388"/>
            <a:ext cx="1793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CS1: $10K</a:t>
            </a:r>
          </a:p>
          <a:p>
            <a:pPr>
              <a:spcBef>
                <a:spcPct val="0"/>
              </a:spcBef>
              <a:buClrTx/>
              <a:buSzTx/>
              <a:buFontTx/>
              <a:buNone/>
            </a:pPr>
            <a:r>
              <a:rPr lang="en-US" altLang="en-US" sz="2800" dirty="0">
                <a:solidFill>
                  <a:schemeClr val="tx1"/>
                </a:solidFill>
                <a:latin typeface="Times New Roman" panose="02020603050405020304" pitchFamily="18" charset="0"/>
              </a:rPr>
              <a:t>CS2: $10K</a:t>
            </a:r>
          </a:p>
        </p:txBody>
      </p:sp>
      <p:sp>
        <p:nvSpPr>
          <p:cNvPr id="31" name="Text Box 9">
            <a:extLst>
              <a:ext uri="{FF2B5EF4-FFF2-40B4-BE49-F238E27FC236}">
                <a16:creationId xmlns:a16="http://schemas.microsoft.com/office/drawing/2014/main" id="{89C18F1B-0E74-09DE-E9EE-FD1D08F4117F}"/>
              </a:ext>
            </a:extLst>
          </p:cNvPr>
          <p:cNvSpPr txBox="1">
            <a:spLocks noChangeArrowheads="1"/>
          </p:cNvSpPr>
          <p:nvPr/>
        </p:nvSpPr>
        <p:spPr bwMode="auto">
          <a:xfrm>
            <a:off x="1086104" y="3848101"/>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Sub1</a:t>
            </a:r>
          </a:p>
        </p:txBody>
      </p:sp>
      <p:cxnSp>
        <p:nvCxnSpPr>
          <p:cNvPr id="3" name="Straight Connector 2">
            <a:extLst>
              <a:ext uri="{FF2B5EF4-FFF2-40B4-BE49-F238E27FC236}">
                <a16:creationId xmlns:a16="http://schemas.microsoft.com/office/drawing/2014/main" id="{69115908-2425-ABC8-2926-C0BD2CB6F27F}"/>
              </a:ext>
            </a:extLst>
          </p:cNvPr>
          <p:cNvCxnSpPr>
            <a:cxnSpLocks/>
            <a:stCxn id="601092" idx="2"/>
            <a:endCxn id="601098" idx="0"/>
          </p:cNvCxnSpPr>
          <p:nvPr/>
        </p:nvCxnSpPr>
        <p:spPr bwMode="auto">
          <a:xfrm>
            <a:off x="4953000" y="3017909"/>
            <a:ext cx="7830" cy="1609682"/>
          </a:xfrm>
          <a:prstGeom prst="line">
            <a:avLst/>
          </a:prstGeom>
          <a:solidFill>
            <a:schemeClr val="accent1"/>
          </a:solidFill>
          <a:ln w="38100" cap="flat" cmpd="sng" algn="ctr">
            <a:solidFill>
              <a:schemeClr val="tx1"/>
            </a:solidFill>
            <a:prstDash val="dash"/>
            <a:round/>
            <a:headEnd type="none" w="med" len="med"/>
            <a:tailEnd type="none" w="med" len="med"/>
          </a:ln>
          <a:effectLst/>
        </p:spPr>
      </p:cxnSp>
      <p:sp>
        <p:nvSpPr>
          <p:cNvPr id="32" name="Rectangle 31">
            <a:extLst>
              <a:ext uri="{FF2B5EF4-FFF2-40B4-BE49-F238E27FC236}">
                <a16:creationId xmlns:a16="http://schemas.microsoft.com/office/drawing/2014/main" id="{04EE6042-E6F0-D057-3895-5C9BA431126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cxnSp>
        <p:nvCxnSpPr>
          <p:cNvPr id="34" name="Straight Connector 33">
            <a:extLst>
              <a:ext uri="{FF2B5EF4-FFF2-40B4-BE49-F238E27FC236}">
                <a16:creationId xmlns:a16="http://schemas.microsoft.com/office/drawing/2014/main" id="{7060B412-F7A0-931D-880C-5C2B6DAD5E01}"/>
              </a:ext>
            </a:extLst>
          </p:cNvPr>
          <p:cNvCxnSpPr>
            <a:cxnSpLocks/>
          </p:cNvCxnSpPr>
          <p:nvPr/>
        </p:nvCxnSpPr>
        <p:spPr bwMode="auto">
          <a:xfrm>
            <a:off x="6096000" y="3017909"/>
            <a:ext cx="2058733" cy="1609682"/>
          </a:xfrm>
          <a:prstGeom prst="line">
            <a:avLst/>
          </a:prstGeom>
          <a:solidFill>
            <a:schemeClr val="accent1"/>
          </a:solidFill>
          <a:ln w="38100" cap="flat" cmpd="sng" algn="ctr">
            <a:solidFill>
              <a:schemeClr val="tx1"/>
            </a:solidFill>
            <a:prstDash val="dash"/>
            <a:round/>
            <a:headEnd type="none" w="med" len="med"/>
            <a:tailEnd type="none" w="med" len="med"/>
          </a:ln>
          <a:effectLst/>
        </p:spPr>
      </p:cxnSp>
      <p:sp>
        <p:nvSpPr>
          <p:cNvPr id="35" name="AutoShape 10">
            <a:extLst>
              <a:ext uri="{FF2B5EF4-FFF2-40B4-BE49-F238E27FC236}">
                <a16:creationId xmlns:a16="http://schemas.microsoft.com/office/drawing/2014/main" id="{EFCFDED6-1AD6-9546-71BC-5DD11255D87A}"/>
              </a:ext>
            </a:extLst>
          </p:cNvPr>
          <p:cNvSpPr>
            <a:spLocks noChangeArrowheads="1"/>
          </p:cNvSpPr>
          <p:nvPr/>
        </p:nvSpPr>
        <p:spPr bwMode="auto">
          <a:xfrm>
            <a:off x="7469694" y="4627591"/>
            <a:ext cx="1577759" cy="880904"/>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a:solidFill>
                  <a:schemeClr val="tx1"/>
                </a:solidFill>
                <a:latin typeface="Times New Roman" panose="02020603050405020304" pitchFamily="18" charset="0"/>
              </a:rPr>
              <a:t>Sub2</a:t>
            </a:r>
          </a:p>
        </p:txBody>
      </p:sp>
      <p:grpSp>
        <p:nvGrpSpPr>
          <p:cNvPr id="12" name="Group 11">
            <a:extLst>
              <a:ext uri="{FF2B5EF4-FFF2-40B4-BE49-F238E27FC236}">
                <a16:creationId xmlns:a16="http://schemas.microsoft.com/office/drawing/2014/main" id="{4FCD779A-4A4B-8472-3BC0-3052A2E57F7D}"/>
              </a:ext>
            </a:extLst>
          </p:cNvPr>
          <p:cNvGrpSpPr/>
          <p:nvPr/>
        </p:nvGrpSpPr>
        <p:grpSpPr>
          <a:xfrm>
            <a:off x="8951442" y="3789746"/>
            <a:ext cx="3097213" cy="2125662"/>
            <a:chOff x="8713052" y="3773858"/>
            <a:chExt cx="3097213" cy="2125662"/>
          </a:xfrm>
        </p:grpSpPr>
        <p:grpSp>
          <p:nvGrpSpPr>
            <p:cNvPr id="36" name="Group 4">
              <a:extLst>
                <a:ext uri="{FF2B5EF4-FFF2-40B4-BE49-F238E27FC236}">
                  <a16:creationId xmlns:a16="http://schemas.microsoft.com/office/drawing/2014/main" id="{43E317F2-F91B-E3DA-FAB2-F4E68579541A}"/>
                </a:ext>
              </a:extLst>
            </p:cNvPr>
            <p:cNvGrpSpPr>
              <a:grpSpLocks/>
            </p:cNvGrpSpPr>
            <p:nvPr/>
          </p:nvGrpSpPr>
          <p:grpSpPr bwMode="auto">
            <a:xfrm>
              <a:off x="8713052" y="4286621"/>
              <a:ext cx="3097213" cy="1612899"/>
              <a:chOff x="606" y="1720"/>
              <a:chExt cx="1951" cy="1951"/>
            </a:xfrm>
          </p:grpSpPr>
          <p:sp>
            <p:nvSpPr>
              <p:cNvPr id="37" name="Line 5">
                <a:extLst>
                  <a:ext uri="{FF2B5EF4-FFF2-40B4-BE49-F238E27FC236}">
                    <a16:creationId xmlns:a16="http://schemas.microsoft.com/office/drawing/2014/main" id="{9F04CD98-FC3C-5EBE-2B42-4B740165B291}"/>
                  </a:ext>
                </a:extLst>
              </p:cNvPr>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a:extLst>
                  <a:ext uri="{FF2B5EF4-FFF2-40B4-BE49-F238E27FC236}">
                    <a16:creationId xmlns:a16="http://schemas.microsoft.com/office/drawing/2014/main" id="{35F72F3E-E4B1-D2DF-EAA3-EFDD0F979ECD}"/>
                  </a:ext>
                </a:extLst>
              </p:cNvPr>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9" name="Text Box 7">
              <a:extLst>
                <a:ext uri="{FF2B5EF4-FFF2-40B4-BE49-F238E27FC236}">
                  <a16:creationId xmlns:a16="http://schemas.microsoft.com/office/drawing/2014/main" id="{DC0E8207-E793-2611-111D-7F64293BF420}"/>
                </a:ext>
              </a:extLst>
            </p:cNvPr>
            <p:cNvSpPr txBox="1">
              <a:spLocks noChangeArrowheads="1"/>
            </p:cNvSpPr>
            <p:nvPr/>
          </p:nvSpPr>
          <p:spPr bwMode="auto">
            <a:xfrm>
              <a:off x="9005833" y="4495608"/>
              <a:ext cx="1149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$5K</a:t>
              </a:r>
            </a:p>
          </p:txBody>
        </p:sp>
        <p:sp>
          <p:nvSpPr>
            <p:cNvPr id="41" name="Text Box 9">
              <a:extLst>
                <a:ext uri="{FF2B5EF4-FFF2-40B4-BE49-F238E27FC236}">
                  <a16:creationId xmlns:a16="http://schemas.microsoft.com/office/drawing/2014/main" id="{808D43EB-E3A4-1B79-BF26-B5DED4EABAAD}"/>
                </a:ext>
              </a:extLst>
            </p:cNvPr>
            <p:cNvSpPr txBox="1">
              <a:spLocks noChangeArrowheads="1"/>
            </p:cNvSpPr>
            <p:nvPr/>
          </p:nvSpPr>
          <p:spPr bwMode="auto">
            <a:xfrm>
              <a:off x="9583002" y="3773858"/>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Sub2</a:t>
              </a:r>
            </a:p>
          </p:txBody>
        </p:sp>
      </p:grpSp>
      <p:sp>
        <p:nvSpPr>
          <p:cNvPr id="42" name="Text Box 7">
            <a:extLst>
              <a:ext uri="{FF2B5EF4-FFF2-40B4-BE49-F238E27FC236}">
                <a16:creationId xmlns:a16="http://schemas.microsoft.com/office/drawing/2014/main" id="{3FEB2A92-788D-ABCB-44A4-C9198C028E07}"/>
              </a:ext>
            </a:extLst>
          </p:cNvPr>
          <p:cNvSpPr txBox="1">
            <a:spLocks noChangeArrowheads="1"/>
          </p:cNvSpPr>
          <p:nvPr/>
        </p:nvSpPr>
        <p:spPr bwMode="auto">
          <a:xfrm>
            <a:off x="-30318" y="3204646"/>
            <a:ext cx="17642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Sub2 stock</a:t>
            </a:r>
          </a:p>
        </p:txBody>
      </p:sp>
      <p:sp>
        <p:nvSpPr>
          <p:cNvPr id="43" name="Text Box 7">
            <a:extLst>
              <a:ext uri="{FF2B5EF4-FFF2-40B4-BE49-F238E27FC236}">
                <a16:creationId xmlns:a16="http://schemas.microsoft.com/office/drawing/2014/main" id="{C4089FC2-66B2-A536-1B6F-FEEC5F896B1C}"/>
              </a:ext>
            </a:extLst>
          </p:cNvPr>
          <p:cNvSpPr txBox="1">
            <a:spLocks noChangeArrowheads="1"/>
          </p:cNvSpPr>
          <p:nvPr/>
        </p:nvSpPr>
        <p:spPr bwMode="auto">
          <a:xfrm>
            <a:off x="644021" y="4627591"/>
            <a:ext cx="1007168" cy="523220"/>
          </a:xfrm>
          <a:prstGeom prst="rect">
            <a:avLst/>
          </a:prstGeom>
          <a:solidFill>
            <a:schemeClr val="bg1">
              <a:lumMod val="85000"/>
            </a:schemeClr>
          </a:solidFill>
          <a:ln>
            <a:noFill/>
          </a:ln>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$5K</a:t>
            </a:r>
          </a:p>
        </p:txBody>
      </p:sp>
      <p:cxnSp>
        <p:nvCxnSpPr>
          <p:cNvPr id="44" name="AutoShape 6">
            <a:extLst>
              <a:ext uri="{FF2B5EF4-FFF2-40B4-BE49-F238E27FC236}">
                <a16:creationId xmlns:a16="http://schemas.microsoft.com/office/drawing/2014/main" id="{2625CC1B-509E-368F-A4EB-8566998550E5}"/>
              </a:ext>
            </a:extLst>
          </p:cNvPr>
          <p:cNvCxnSpPr>
            <a:cxnSpLocks noChangeShapeType="1"/>
            <a:stCxn id="35" idx="1"/>
            <a:endCxn id="601098" idx="3"/>
          </p:cNvCxnSpPr>
          <p:nvPr/>
        </p:nvCxnSpPr>
        <p:spPr bwMode="auto">
          <a:xfrm flipH="1">
            <a:off x="5749709" y="5068043"/>
            <a:ext cx="1719985" cy="0"/>
          </a:xfrm>
          <a:prstGeom prst="straightConnector1">
            <a:avLst/>
          </a:prstGeom>
          <a:noFill/>
          <a:ln w="63500">
            <a:solidFill>
              <a:schemeClr val="hlink"/>
            </a:solidFill>
            <a:round/>
            <a:headEnd type="triangle" w="med" len="med"/>
            <a:tailEnd/>
          </a:ln>
          <a:extLst>
            <a:ext uri="{909E8E84-426E-40DD-AFC4-6F175D3DCCD1}">
              <a14:hiddenFill xmlns:a14="http://schemas.microsoft.com/office/drawing/2010/main">
                <a:noFill/>
              </a14:hiddenFill>
            </a:ext>
          </a:extLst>
        </p:spPr>
      </p:cxnSp>
      <p:sp>
        <p:nvSpPr>
          <p:cNvPr id="45" name="Text Box 7">
            <a:extLst>
              <a:ext uri="{FF2B5EF4-FFF2-40B4-BE49-F238E27FC236}">
                <a16:creationId xmlns:a16="http://schemas.microsoft.com/office/drawing/2014/main" id="{7F6A976A-D039-092C-CE9A-6BB176CA50B4}"/>
              </a:ext>
            </a:extLst>
          </p:cNvPr>
          <p:cNvSpPr txBox="1">
            <a:spLocks noChangeArrowheads="1"/>
          </p:cNvSpPr>
          <p:nvPr/>
        </p:nvSpPr>
        <p:spPr bwMode="auto">
          <a:xfrm>
            <a:off x="6060681" y="5068043"/>
            <a:ext cx="8777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$5K</a:t>
            </a:r>
          </a:p>
        </p:txBody>
      </p:sp>
    </p:spTree>
    <p:extLst>
      <p:ext uri="{BB962C8B-B14F-4D97-AF65-F5344CB8AC3E}">
        <p14:creationId xmlns:p14="http://schemas.microsoft.com/office/powerpoint/2010/main" val="11707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601102"/>
                                        </p:tgtEl>
                                        <p:attrNameLst>
                                          <p:attrName>style.visibility</p:attrName>
                                        </p:attrNameLst>
                                      </p:cBhvr>
                                      <p:to>
                                        <p:strVal val="visible"/>
                                      </p:to>
                                    </p:set>
                                    <p:animEffect transition="in" filter="wipe(left)">
                                      <p:cBhvr>
                                        <p:cTn id="33" dur="500"/>
                                        <p:tgtEl>
                                          <p:spTgt spid="60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02" grpId="0" animBg="1"/>
      <p:bldP spid="32" grpId="0" animBg="1"/>
      <p:bldP spid="35" grpId="0" animBg="1"/>
      <p:bldP spid="42" grpId="0"/>
      <p:bldP spid="43" grpId="0" animBg="1"/>
      <p:bldP spid="4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2489A235-7D14-4B66-A64F-D556CBCE391B}" type="slidenum">
              <a:rPr lang="en-US" altLang="en-US" sz="1400">
                <a:solidFill>
                  <a:srgbClr val="000066"/>
                </a:solidFill>
              </a:rPr>
              <a:pPr>
                <a:spcBef>
                  <a:spcPct val="0"/>
                </a:spcBef>
                <a:buClrTx/>
                <a:buSzTx/>
                <a:buFontTx/>
                <a:buNone/>
              </a:pPr>
              <a:t>118</a:t>
            </a:fld>
            <a:endParaRPr lang="en-US" altLang="en-US" sz="1400">
              <a:solidFill>
                <a:srgbClr val="000066"/>
              </a:solidFill>
            </a:endParaRPr>
          </a:p>
        </p:txBody>
      </p:sp>
      <p:sp>
        <p:nvSpPr>
          <p:cNvPr id="68612" name="Rectangle 2"/>
          <p:cNvSpPr>
            <a:spLocks noGrp="1" noChangeArrowheads="1"/>
          </p:cNvSpPr>
          <p:nvPr>
            <p:ph type="title"/>
          </p:nvPr>
        </p:nvSpPr>
        <p:spPr/>
        <p:txBody>
          <a:bodyPr/>
          <a:lstStyle/>
          <a:p>
            <a:r>
              <a:rPr lang="en-US" altLang="en-US" dirty="0"/>
              <a:t>Parents and Subs III</a:t>
            </a:r>
          </a:p>
        </p:txBody>
      </p:sp>
      <p:sp>
        <p:nvSpPr>
          <p:cNvPr id="601092" name="AutoShape 4"/>
          <p:cNvSpPr>
            <a:spLocks noChangeArrowheads="1"/>
          </p:cNvSpPr>
          <p:nvPr/>
        </p:nvSpPr>
        <p:spPr bwMode="auto">
          <a:xfrm>
            <a:off x="3810000" y="1798709"/>
            <a:ext cx="2286000" cy="1219200"/>
          </a:xfrm>
          <a:prstGeom prst="flowChartProcess">
            <a:avLst/>
          </a:prstGeom>
          <a:solidFill>
            <a:srgbClr val="00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a:solidFill>
                  <a:schemeClr val="tx1"/>
                </a:solidFill>
                <a:latin typeface="Times New Roman" panose="02020603050405020304" pitchFamily="18" charset="0"/>
              </a:rPr>
              <a:t>Parent</a:t>
            </a:r>
          </a:p>
        </p:txBody>
      </p:sp>
      <p:sp>
        <p:nvSpPr>
          <p:cNvPr id="601098" name="AutoShape 10"/>
          <p:cNvSpPr>
            <a:spLocks noChangeArrowheads="1"/>
          </p:cNvSpPr>
          <p:nvPr/>
        </p:nvSpPr>
        <p:spPr bwMode="auto">
          <a:xfrm>
            <a:off x="4164120" y="4150537"/>
            <a:ext cx="1577759" cy="880904"/>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a:solidFill>
                  <a:schemeClr val="tx1"/>
                </a:solidFill>
                <a:latin typeface="Times New Roman" panose="02020603050405020304" pitchFamily="18" charset="0"/>
              </a:rPr>
              <a:t>Sub1</a:t>
            </a:r>
          </a:p>
        </p:txBody>
      </p:sp>
      <p:sp>
        <p:nvSpPr>
          <p:cNvPr id="601102" name="Rectangle 14"/>
          <p:cNvSpPr>
            <a:spLocks noChangeArrowheads="1"/>
          </p:cNvSpPr>
          <p:nvPr/>
        </p:nvSpPr>
        <p:spPr bwMode="auto">
          <a:xfrm>
            <a:off x="6776364" y="2693939"/>
            <a:ext cx="4829441" cy="267765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dirty="0">
                <a:solidFill>
                  <a:srgbClr val="FF0000"/>
                </a:solidFill>
                <a:latin typeface="Times New Roman" panose="02020603050405020304" pitchFamily="18" charset="0"/>
                <a:cs typeface="Times New Roman" panose="02020603050405020304" pitchFamily="18" charset="0"/>
              </a:rPr>
              <a:t>How should we think about the divisive merger that creates </a:t>
            </a:r>
            <a:r>
              <a:rPr lang="en-US" altLang="en-US" sz="2400" dirty="0" err="1">
                <a:solidFill>
                  <a:srgbClr val="FF0000"/>
                </a:solidFill>
                <a:latin typeface="Times New Roman" panose="02020603050405020304" pitchFamily="18" charset="0"/>
                <a:cs typeface="Times New Roman" panose="02020603050405020304" pitchFamily="18" charset="0"/>
              </a:rPr>
              <a:t>GoodCo</a:t>
            </a:r>
            <a:r>
              <a:rPr lang="en-US" altLang="en-US" sz="2400" dirty="0">
                <a:solidFill>
                  <a:srgbClr val="FF0000"/>
                </a:solidFill>
                <a:latin typeface="Times New Roman" panose="02020603050405020304" pitchFamily="18" charset="0"/>
                <a:cs typeface="Times New Roman" panose="02020603050405020304" pitchFamily="18" charset="0"/>
              </a:rPr>
              <a:t> and </a:t>
            </a:r>
            <a:r>
              <a:rPr lang="en-US" altLang="en-US" sz="2400" dirty="0" err="1">
                <a:solidFill>
                  <a:srgbClr val="FF0000"/>
                </a:solidFill>
                <a:latin typeface="Times New Roman" panose="02020603050405020304" pitchFamily="18" charset="0"/>
                <a:cs typeface="Times New Roman" panose="02020603050405020304" pitchFamily="18" charset="0"/>
              </a:rPr>
              <a:t>BadCo</a:t>
            </a:r>
            <a:r>
              <a:rPr lang="en-US" altLang="en-US" sz="2400" dirty="0">
                <a:solidFill>
                  <a:srgbClr val="FF0000"/>
                </a:solidFill>
                <a:latin typeface="Times New Roman" panose="02020603050405020304" pitchFamily="18" charset="0"/>
                <a:cs typeface="Times New Roman" panose="02020603050405020304" pitchFamily="18" charset="0"/>
              </a:rPr>
              <a:t>? Do you need to know something about their balance sheets when they are created? Is this an appropriate situation for a bankruptcy filing? By which entities?</a:t>
            </a:r>
          </a:p>
        </p:txBody>
      </p:sp>
      <p:sp>
        <p:nvSpPr>
          <p:cNvPr id="19" name="Text Box 5"/>
          <p:cNvSpPr txBox="1">
            <a:spLocks noChangeArrowheads="1"/>
          </p:cNvSpPr>
          <p:nvPr/>
        </p:nvSpPr>
        <p:spPr bwMode="auto">
          <a:xfrm>
            <a:off x="10067976" y="0"/>
            <a:ext cx="212039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grpSp>
        <p:nvGrpSpPr>
          <p:cNvPr id="20" name="Group 4">
            <a:extLst>
              <a:ext uri="{FF2B5EF4-FFF2-40B4-BE49-F238E27FC236}">
                <a16:creationId xmlns:a16="http://schemas.microsoft.com/office/drawing/2014/main" id="{05FBB790-47C1-B09B-7209-BEF5ACA7763C}"/>
              </a:ext>
            </a:extLst>
          </p:cNvPr>
          <p:cNvGrpSpPr>
            <a:grpSpLocks/>
          </p:cNvGrpSpPr>
          <p:nvPr/>
        </p:nvGrpSpPr>
        <p:grpSpPr bwMode="auto">
          <a:xfrm>
            <a:off x="216154" y="2143823"/>
            <a:ext cx="3097213" cy="1612899"/>
            <a:chOff x="606" y="1720"/>
            <a:chExt cx="1951" cy="1951"/>
          </a:xfrm>
        </p:grpSpPr>
        <p:sp>
          <p:nvSpPr>
            <p:cNvPr id="21" name="Line 5">
              <a:extLst>
                <a:ext uri="{FF2B5EF4-FFF2-40B4-BE49-F238E27FC236}">
                  <a16:creationId xmlns:a16="http://schemas.microsoft.com/office/drawing/2014/main" id="{012BFD6A-2631-1903-A3FA-CAF82548C5AE}"/>
                </a:ext>
              </a:extLst>
            </p:cNvPr>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6">
              <a:extLst>
                <a:ext uri="{FF2B5EF4-FFF2-40B4-BE49-F238E27FC236}">
                  <a16:creationId xmlns:a16="http://schemas.microsoft.com/office/drawing/2014/main" id="{DD4C66BE-084A-2726-8D93-928CDF1868DD}"/>
                </a:ext>
              </a:extLst>
            </p:cNvPr>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3" name="Text Box 7">
            <a:extLst>
              <a:ext uri="{FF2B5EF4-FFF2-40B4-BE49-F238E27FC236}">
                <a16:creationId xmlns:a16="http://schemas.microsoft.com/office/drawing/2014/main" id="{0400A689-A691-CC6F-AF80-16904AF72BDB}"/>
              </a:ext>
            </a:extLst>
          </p:cNvPr>
          <p:cNvSpPr txBox="1">
            <a:spLocks noChangeArrowheads="1"/>
          </p:cNvSpPr>
          <p:nvPr/>
        </p:nvSpPr>
        <p:spPr bwMode="auto">
          <a:xfrm>
            <a:off x="-39729" y="2373206"/>
            <a:ext cx="17642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$90K</a:t>
            </a:r>
          </a:p>
          <a:p>
            <a:pPr algn="r">
              <a:spcBef>
                <a:spcPct val="0"/>
              </a:spcBef>
              <a:buClrTx/>
              <a:buSzTx/>
              <a:buFontTx/>
              <a:buNone/>
            </a:pPr>
            <a:r>
              <a:rPr lang="en-US" altLang="en-US" sz="2800" dirty="0">
                <a:solidFill>
                  <a:schemeClr val="tx1"/>
                </a:solidFill>
                <a:latin typeface="Times New Roman" panose="02020603050405020304" pitchFamily="18" charset="0"/>
              </a:rPr>
              <a:t>Sub1 stock</a:t>
            </a:r>
          </a:p>
        </p:txBody>
      </p:sp>
      <p:sp>
        <p:nvSpPr>
          <p:cNvPr id="24" name="Text Box 8">
            <a:extLst>
              <a:ext uri="{FF2B5EF4-FFF2-40B4-BE49-F238E27FC236}">
                <a16:creationId xmlns:a16="http://schemas.microsoft.com/office/drawing/2014/main" id="{EA78E441-9384-6F94-DCD6-21120512529D}"/>
              </a:ext>
            </a:extLst>
          </p:cNvPr>
          <p:cNvSpPr txBox="1">
            <a:spLocks noChangeArrowheads="1"/>
          </p:cNvSpPr>
          <p:nvPr/>
        </p:nvSpPr>
        <p:spPr bwMode="auto">
          <a:xfrm>
            <a:off x="1881441" y="2358897"/>
            <a:ext cx="1793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CP1: $25K</a:t>
            </a:r>
          </a:p>
          <a:p>
            <a:pPr>
              <a:spcBef>
                <a:spcPct val="0"/>
              </a:spcBef>
              <a:buClrTx/>
              <a:buSzTx/>
              <a:buFontTx/>
              <a:buNone/>
            </a:pPr>
            <a:r>
              <a:rPr lang="en-US" altLang="en-US" sz="2800" dirty="0">
                <a:solidFill>
                  <a:schemeClr val="tx1"/>
                </a:solidFill>
                <a:latin typeface="Times New Roman" panose="02020603050405020304" pitchFamily="18" charset="0"/>
              </a:rPr>
              <a:t>CP2: $25K</a:t>
            </a:r>
          </a:p>
        </p:txBody>
      </p:sp>
      <p:sp>
        <p:nvSpPr>
          <p:cNvPr id="25" name="Text Box 9">
            <a:extLst>
              <a:ext uri="{FF2B5EF4-FFF2-40B4-BE49-F238E27FC236}">
                <a16:creationId xmlns:a16="http://schemas.microsoft.com/office/drawing/2014/main" id="{B614CE3B-7A8C-86AE-0CCE-A809418951E5}"/>
              </a:ext>
            </a:extLst>
          </p:cNvPr>
          <p:cNvSpPr txBox="1">
            <a:spLocks noChangeArrowheads="1"/>
          </p:cNvSpPr>
          <p:nvPr/>
        </p:nvSpPr>
        <p:spPr bwMode="auto">
          <a:xfrm>
            <a:off x="1086104" y="1631060"/>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Parent</a:t>
            </a:r>
          </a:p>
        </p:txBody>
      </p:sp>
      <p:grpSp>
        <p:nvGrpSpPr>
          <p:cNvPr id="26" name="Group 4">
            <a:extLst>
              <a:ext uri="{FF2B5EF4-FFF2-40B4-BE49-F238E27FC236}">
                <a16:creationId xmlns:a16="http://schemas.microsoft.com/office/drawing/2014/main" id="{CEFED1E8-AFC7-598E-00EA-970AF4E4CE8B}"/>
              </a:ext>
            </a:extLst>
          </p:cNvPr>
          <p:cNvGrpSpPr>
            <a:grpSpLocks/>
          </p:cNvGrpSpPr>
          <p:nvPr/>
        </p:nvGrpSpPr>
        <p:grpSpPr bwMode="auto">
          <a:xfrm>
            <a:off x="216154" y="4360864"/>
            <a:ext cx="3097213" cy="1612899"/>
            <a:chOff x="606" y="1720"/>
            <a:chExt cx="1951" cy="1951"/>
          </a:xfrm>
        </p:grpSpPr>
        <p:sp>
          <p:nvSpPr>
            <p:cNvPr id="27" name="Line 5">
              <a:extLst>
                <a:ext uri="{FF2B5EF4-FFF2-40B4-BE49-F238E27FC236}">
                  <a16:creationId xmlns:a16="http://schemas.microsoft.com/office/drawing/2014/main" id="{30FA2CE0-C26D-C785-FEFB-5875AF66167B}"/>
                </a:ext>
              </a:extLst>
            </p:cNvPr>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6">
              <a:extLst>
                <a:ext uri="{FF2B5EF4-FFF2-40B4-BE49-F238E27FC236}">
                  <a16:creationId xmlns:a16="http://schemas.microsoft.com/office/drawing/2014/main" id="{15E040D9-4B29-1BEC-F493-23EA28B966FD}"/>
                </a:ext>
              </a:extLst>
            </p:cNvPr>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 name="Text Box 7">
            <a:extLst>
              <a:ext uri="{FF2B5EF4-FFF2-40B4-BE49-F238E27FC236}">
                <a16:creationId xmlns:a16="http://schemas.microsoft.com/office/drawing/2014/main" id="{80A747B4-2677-A242-4455-5E846326D115}"/>
              </a:ext>
            </a:extLst>
          </p:cNvPr>
          <p:cNvSpPr txBox="1">
            <a:spLocks noChangeArrowheads="1"/>
          </p:cNvSpPr>
          <p:nvPr/>
        </p:nvSpPr>
        <p:spPr bwMode="auto">
          <a:xfrm>
            <a:off x="508935" y="4569851"/>
            <a:ext cx="1149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a:solidFill>
                  <a:schemeClr val="tx1"/>
                </a:solidFill>
                <a:latin typeface="Times New Roman" panose="02020603050405020304" pitchFamily="18" charset="0"/>
              </a:rPr>
              <a:t>$10K</a:t>
            </a:r>
          </a:p>
        </p:txBody>
      </p:sp>
      <p:sp>
        <p:nvSpPr>
          <p:cNvPr id="30" name="Text Box 8">
            <a:extLst>
              <a:ext uri="{FF2B5EF4-FFF2-40B4-BE49-F238E27FC236}">
                <a16:creationId xmlns:a16="http://schemas.microsoft.com/office/drawing/2014/main" id="{B0DBAF01-2A69-CA9D-520B-8A3ED064374B}"/>
              </a:ext>
            </a:extLst>
          </p:cNvPr>
          <p:cNvSpPr txBox="1">
            <a:spLocks noChangeArrowheads="1"/>
          </p:cNvSpPr>
          <p:nvPr/>
        </p:nvSpPr>
        <p:spPr bwMode="auto">
          <a:xfrm>
            <a:off x="1878751" y="4554388"/>
            <a:ext cx="17938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CS1: $10K</a:t>
            </a:r>
          </a:p>
          <a:p>
            <a:pPr>
              <a:spcBef>
                <a:spcPct val="0"/>
              </a:spcBef>
              <a:buClrTx/>
              <a:buSzTx/>
              <a:buFontTx/>
              <a:buNone/>
            </a:pPr>
            <a:r>
              <a:rPr lang="en-US" altLang="en-US" sz="2800" dirty="0">
                <a:solidFill>
                  <a:schemeClr val="tx1"/>
                </a:solidFill>
                <a:latin typeface="Times New Roman" panose="02020603050405020304" pitchFamily="18" charset="0"/>
              </a:rPr>
              <a:t>CS2: $10K</a:t>
            </a:r>
          </a:p>
        </p:txBody>
      </p:sp>
      <p:sp>
        <p:nvSpPr>
          <p:cNvPr id="31" name="Text Box 9">
            <a:extLst>
              <a:ext uri="{FF2B5EF4-FFF2-40B4-BE49-F238E27FC236}">
                <a16:creationId xmlns:a16="http://schemas.microsoft.com/office/drawing/2014/main" id="{89C18F1B-0E74-09DE-E9EE-FD1D08F4117F}"/>
              </a:ext>
            </a:extLst>
          </p:cNvPr>
          <p:cNvSpPr txBox="1">
            <a:spLocks noChangeArrowheads="1"/>
          </p:cNvSpPr>
          <p:nvPr/>
        </p:nvSpPr>
        <p:spPr bwMode="auto">
          <a:xfrm>
            <a:off x="1086104" y="3848101"/>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dirty="0">
                <a:solidFill>
                  <a:schemeClr val="tx1"/>
                </a:solidFill>
                <a:latin typeface="Times New Roman" panose="02020603050405020304" pitchFamily="18" charset="0"/>
              </a:rPr>
              <a:t>Sub1</a:t>
            </a:r>
          </a:p>
        </p:txBody>
      </p:sp>
      <p:cxnSp>
        <p:nvCxnSpPr>
          <p:cNvPr id="3" name="Straight Connector 2">
            <a:extLst>
              <a:ext uri="{FF2B5EF4-FFF2-40B4-BE49-F238E27FC236}">
                <a16:creationId xmlns:a16="http://schemas.microsoft.com/office/drawing/2014/main" id="{69115908-2425-ABC8-2926-C0BD2CB6F27F}"/>
              </a:ext>
            </a:extLst>
          </p:cNvPr>
          <p:cNvCxnSpPr>
            <a:cxnSpLocks/>
            <a:stCxn id="601092" idx="2"/>
            <a:endCxn id="601098" idx="0"/>
          </p:cNvCxnSpPr>
          <p:nvPr/>
        </p:nvCxnSpPr>
        <p:spPr bwMode="auto">
          <a:xfrm>
            <a:off x="4953000" y="3017909"/>
            <a:ext cx="0" cy="1132628"/>
          </a:xfrm>
          <a:prstGeom prst="line">
            <a:avLst/>
          </a:prstGeom>
          <a:solidFill>
            <a:schemeClr val="accent1"/>
          </a:solidFill>
          <a:ln w="38100" cap="flat" cmpd="sng" algn="ctr">
            <a:solidFill>
              <a:schemeClr val="tx1"/>
            </a:solidFill>
            <a:prstDash val="dash"/>
            <a:round/>
            <a:headEnd type="none" w="med" len="med"/>
            <a:tailEnd type="none" w="med" len="med"/>
          </a:ln>
          <a:effectLst/>
        </p:spPr>
      </p:cxnSp>
      <p:sp>
        <p:nvSpPr>
          <p:cNvPr id="32" name="Rectangle 31">
            <a:extLst>
              <a:ext uri="{FF2B5EF4-FFF2-40B4-BE49-F238E27FC236}">
                <a16:creationId xmlns:a16="http://schemas.microsoft.com/office/drawing/2014/main" id="{04EE6042-E6F0-D057-3895-5C9BA431126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40" name="AutoShape 10">
            <a:extLst>
              <a:ext uri="{FF2B5EF4-FFF2-40B4-BE49-F238E27FC236}">
                <a16:creationId xmlns:a16="http://schemas.microsoft.com/office/drawing/2014/main" id="{A658E1F1-E4CC-C0DC-9001-B477E32FAA6B}"/>
              </a:ext>
            </a:extLst>
          </p:cNvPr>
          <p:cNvSpPr>
            <a:spLocks noChangeArrowheads="1"/>
          </p:cNvSpPr>
          <p:nvPr/>
        </p:nvSpPr>
        <p:spPr bwMode="auto">
          <a:xfrm>
            <a:off x="2642205" y="5807948"/>
            <a:ext cx="1824803" cy="880904"/>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err="1">
                <a:solidFill>
                  <a:schemeClr val="tx1"/>
                </a:solidFill>
                <a:latin typeface="Times New Roman" panose="02020603050405020304" pitchFamily="18" charset="0"/>
              </a:rPr>
              <a:t>GoodCo</a:t>
            </a:r>
            <a:endParaRPr lang="en-US" altLang="en-US" sz="4000" dirty="0">
              <a:solidFill>
                <a:schemeClr val="tx1"/>
              </a:solidFill>
              <a:latin typeface="Times New Roman" panose="02020603050405020304" pitchFamily="18" charset="0"/>
            </a:endParaRPr>
          </a:p>
        </p:txBody>
      </p:sp>
      <p:sp>
        <p:nvSpPr>
          <p:cNvPr id="46" name="AutoShape 10">
            <a:extLst>
              <a:ext uri="{FF2B5EF4-FFF2-40B4-BE49-F238E27FC236}">
                <a16:creationId xmlns:a16="http://schemas.microsoft.com/office/drawing/2014/main" id="{8AAABE3F-D7E1-FCCF-5897-D030C779A350}"/>
              </a:ext>
            </a:extLst>
          </p:cNvPr>
          <p:cNvSpPr>
            <a:spLocks noChangeArrowheads="1"/>
          </p:cNvSpPr>
          <p:nvPr/>
        </p:nvSpPr>
        <p:spPr bwMode="auto">
          <a:xfrm>
            <a:off x="5655774" y="5807948"/>
            <a:ext cx="1824803" cy="880904"/>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dirty="0" err="1">
                <a:solidFill>
                  <a:schemeClr val="tx1"/>
                </a:solidFill>
                <a:latin typeface="Times New Roman" panose="02020603050405020304" pitchFamily="18" charset="0"/>
              </a:rPr>
              <a:t>BadCo</a:t>
            </a:r>
            <a:endParaRPr lang="en-US" altLang="en-US" sz="4000" dirty="0">
              <a:solidFill>
                <a:schemeClr val="tx1"/>
              </a:solidFill>
              <a:latin typeface="Times New Roman" panose="02020603050405020304" pitchFamily="18" charset="0"/>
            </a:endParaRPr>
          </a:p>
        </p:txBody>
      </p:sp>
      <p:cxnSp>
        <p:nvCxnSpPr>
          <p:cNvPr id="48" name="Straight Connector 47">
            <a:extLst>
              <a:ext uri="{FF2B5EF4-FFF2-40B4-BE49-F238E27FC236}">
                <a16:creationId xmlns:a16="http://schemas.microsoft.com/office/drawing/2014/main" id="{B8A6476B-A7AC-DFD2-266E-EF1BAEF7882C}"/>
              </a:ext>
            </a:extLst>
          </p:cNvPr>
          <p:cNvCxnSpPr>
            <a:cxnSpLocks/>
          </p:cNvCxnSpPr>
          <p:nvPr/>
        </p:nvCxnSpPr>
        <p:spPr bwMode="auto">
          <a:xfrm>
            <a:off x="4056952" y="3017909"/>
            <a:ext cx="0" cy="2722225"/>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49" name="Straight Connector 48">
            <a:extLst>
              <a:ext uri="{FF2B5EF4-FFF2-40B4-BE49-F238E27FC236}">
                <a16:creationId xmlns:a16="http://schemas.microsoft.com/office/drawing/2014/main" id="{21BDA6B4-B380-0496-D271-59C94AFD061D}"/>
              </a:ext>
            </a:extLst>
          </p:cNvPr>
          <p:cNvCxnSpPr>
            <a:cxnSpLocks/>
          </p:cNvCxnSpPr>
          <p:nvPr/>
        </p:nvCxnSpPr>
        <p:spPr bwMode="auto">
          <a:xfrm>
            <a:off x="5951978" y="3017909"/>
            <a:ext cx="0" cy="2722225"/>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50" name="Straight Connector 49">
            <a:extLst>
              <a:ext uri="{FF2B5EF4-FFF2-40B4-BE49-F238E27FC236}">
                <a16:creationId xmlns:a16="http://schemas.microsoft.com/office/drawing/2014/main" id="{594F322B-377A-5EF6-FE29-530259421116}"/>
              </a:ext>
            </a:extLst>
          </p:cNvPr>
          <p:cNvCxnSpPr>
            <a:cxnSpLocks/>
          </p:cNvCxnSpPr>
          <p:nvPr/>
        </p:nvCxnSpPr>
        <p:spPr bwMode="auto">
          <a:xfrm flipH="1">
            <a:off x="4467008" y="5031441"/>
            <a:ext cx="482824" cy="776507"/>
          </a:xfrm>
          <a:prstGeom prst="line">
            <a:avLst/>
          </a:prstGeom>
          <a:solidFill>
            <a:schemeClr val="accent1"/>
          </a:solidFill>
          <a:ln w="38100" cap="flat" cmpd="sng" algn="ctr">
            <a:solidFill>
              <a:schemeClr val="tx1"/>
            </a:solidFill>
            <a:prstDash val="dash"/>
            <a:round/>
            <a:headEnd type="none" w="med" len="med"/>
            <a:tailEnd type="arrow" w="med" len="med"/>
          </a:ln>
          <a:effectLst/>
        </p:spPr>
      </p:cxnSp>
      <p:cxnSp>
        <p:nvCxnSpPr>
          <p:cNvPr id="51" name="Straight Connector 50">
            <a:extLst>
              <a:ext uri="{FF2B5EF4-FFF2-40B4-BE49-F238E27FC236}">
                <a16:creationId xmlns:a16="http://schemas.microsoft.com/office/drawing/2014/main" id="{B73CF19E-30E0-D906-82BD-7FD1782D449D}"/>
              </a:ext>
            </a:extLst>
          </p:cNvPr>
          <p:cNvCxnSpPr>
            <a:cxnSpLocks/>
          </p:cNvCxnSpPr>
          <p:nvPr/>
        </p:nvCxnSpPr>
        <p:spPr bwMode="auto">
          <a:xfrm>
            <a:off x="4962437" y="5050461"/>
            <a:ext cx="716411" cy="757487"/>
          </a:xfrm>
          <a:prstGeom prst="line">
            <a:avLst/>
          </a:prstGeom>
          <a:solidFill>
            <a:schemeClr val="accent1"/>
          </a:solidFill>
          <a:ln w="38100" cap="flat" cmpd="sng" algn="ctr">
            <a:solidFill>
              <a:schemeClr val="tx1"/>
            </a:solidFill>
            <a:prstDash val="dash"/>
            <a:round/>
            <a:headEnd type="none" w="med" len="med"/>
            <a:tailEnd type="arrow" w="med" len="med"/>
          </a:ln>
          <a:effectLst/>
        </p:spPr>
      </p:cxnSp>
      <p:sp>
        <p:nvSpPr>
          <p:cNvPr id="47" name="AutoShape 10">
            <a:extLst>
              <a:ext uri="{FF2B5EF4-FFF2-40B4-BE49-F238E27FC236}">
                <a16:creationId xmlns:a16="http://schemas.microsoft.com/office/drawing/2014/main" id="{9B285333-6665-D013-8EF6-599ECD56A53B}"/>
              </a:ext>
            </a:extLst>
          </p:cNvPr>
          <p:cNvSpPr>
            <a:spLocks noChangeArrowheads="1"/>
          </p:cNvSpPr>
          <p:nvPr/>
        </p:nvSpPr>
        <p:spPr bwMode="auto">
          <a:xfrm>
            <a:off x="4128342" y="3017909"/>
            <a:ext cx="1704313" cy="2790039"/>
          </a:xfrm>
          <a:prstGeom prst="flowChartProcess">
            <a:avLst/>
          </a:prstGeom>
          <a:solidFill>
            <a:schemeClr val="bg1">
              <a:lumMod val="85000"/>
            </a:schemeClr>
          </a:solidFill>
          <a:ln w="9525">
            <a:no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endParaRPr lang="en-US" altLang="en-US" sz="4000" dirty="0">
              <a:solidFill>
                <a:schemeClr val="tx1"/>
              </a:solidFill>
              <a:latin typeface="Times New Roman" panose="02020603050405020304" pitchFamily="18" charset="0"/>
            </a:endParaRPr>
          </a:p>
        </p:txBody>
      </p:sp>
      <p:sp>
        <p:nvSpPr>
          <p:cNvPr id="53" name="Text Box 7">
            <a:extLst>
              <a:ext uri="{FF2B5EF4-FFF2-40B4-BE49-F238E27FC236}">
                <a16:creationId xmlns:a16="http://schemas.microsoft.com/office/drawing/2014/main" id="{4A088E57-1F22-9CB0-F7E7-3106598B50B0}"/>
              </a:ext>
            </a:extLst>
          </p:cNvPr>
          <p:cNvSpPr txBox="1">
            <a:spLocks noChangeArrowheads="1"/>
          </p:cNvSpPr>
          <p:nvPr/>
        </p:nvSpPr>
        <p:spPr bwMode="auto">
          <a:xfrm>
            <a:off x="-58551" y="2857208"/>
            <a:ext cx="1747829" cy="954107"/>
          </a:xfrm>
          <a:prstGeom prst="rect">
            <a:avLst/>
          </a:prstGeom>
          <a:solidFill>
            <a:schemeClr val="bg1">
              <a:lumMod val="85000"/>
            </a:schemeClr>
          </a:solidFill>
          <a:ln>
            <a:noFill/>
          </a:ln>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800" dirty="0" err="1">
                <a:solidFill>
                  <a:schemeClr val="tx1"/>
                </a:solidFill>
                <a:latin typeface="Times New Roman" panose="02020603050405020304" pitchFamily="18" charset="0"/>
              </a:rPr>
              <a:t>GCo</a:t>
            </a:r>
            <a:r>
              <a:rPr lang="en-US" altLang="en-US" sz="2800" dirty="0">
                <a:solidFill>
                  <a:schemeClr val="tx1"/>
                </a:solidFill>
                <a:latin typeface="Times New Roman" panose="02020603050405020304" pitchFamily="18" charset="0"/>
              </a:rPr>
              <a:t> stock</a:t>
            </a:r>
          </a:p>
          <a:p>
            <a:pPr algn="r">
              <a:spcBef>
                <a:spcPct val="0"/>
              </a:spcBef>
              <a:buClrTx/>
              <a:buSzTx/>
              <a:buFontTx/>
              <a:buNone/>
            </a:pPr>
            <a:r>
              <a:rPr lang="en-US" altLang="en-US" sz="2800" dirty="0" err="1">
                <a:solidFill>
                  <a:schemeClr val="tx1"/>
                </a:solidFill>
                <a:latin typeface="Times New Roman" panose="02020603050405020304" pitchFamily="18" charset="0"/>
              </a:rPr>
              <a:t>BCo</a:t>
            </a:r>
            <a:r>
              <a:rPr lang="en-US" altLang="en-US" sz="2800" dirty="0">
                <a:solidFill>
                  <a:schemeClr val="tx1"/>
                </a:solidFill>
                <a:latin typeface="Times New Roman" panose="02020603050405020304" pitchFamily="18" charset="0"/>
              </a:rPr>
              <a:t> stock</a:t>
            </a:r>
          </a:p>
        </p:txBody>
      </p:sp>
    </p:spTree>
    <p:extLst>
      <p:ext uri="{BB962C8B-B14F-4D97-AF65-F5344CB8AC3E}">
        <p14:creationId xmlns:p14="http://schemas.microsoft.com/office/powerpoint/2010/main" val="374437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up)">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up)">
                                      <p:cBhvr>
                                        <p:cTn id="19" dur="500"/>
                                        <p:tgtEl>
                                          <p:spTgt spid="51"/>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up)">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22" presetClass="entr" presetSubtype="8" fill="hold" grpId="0" nodeType="withEffect">
                                  <p:stCondLst>
                                    <p:cond delay="0"/>
                                  </p:stCondLst>
                                  <p:childTnLst>
                                    <p:set>
                                      <p:cBhvr>
                                        <p:cTn id="40" dur="1" fill="hold">
                                          <p:stCondLst>
                                            <p:cond delay="0"/>
                                          </p:stCondLst>
                                        </p:cTn>
                                        <p:tgtEl>
                                          <p:spTgt spid="601102"/>
                                        </p:tgtEl>
                                        <p:attrNameLst>
                                          <p:attrName>style.visibility</p:attrName>
                                        </p:attrNameLst>
                                      </p:cBhvr>
                                      <p:to>
                                        <p:strVal val="visible"/>
                                      </p:to>
                                    </p:set>
                                    <p:animEffect transition="in" filter="wipe(left)">
                                      <p:cBhvr>
                                        <p:cTn id="41" dur="500"/>
                                        <p:tgtEl>
                                          <p:spTgt spid="60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02" grpId="0" animBg="1"/>
      <p:bldP spid="32" grpId="0" animBg="1"/>
      <p:bldP spid="40" grpId="0" animBg="1"/>
      <p:bldP spid="46" grpId="0" animBg="1"/>
      <p:bldP spid="47" grpId="0" animBg="1"/>
      <p:bldP spid="5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437" y="-2"/>
            <a:ext cx="48145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14 Oct 2021: J&amp;J Press Release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119</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J&amp;J 8-K (19 Oct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DE11C4FB-D8AA-7640-1490-20BADEEA7423}"/>
              </a:ext>
            </a:extLst>
          </p:cNvPr>
          <p:cNvPicPr>
            <a:picLocks noChangeAspect="1"/>
          </p:cNvPicPr>
          <p:nvPr/>
        </p:nvPicPr>
        <p:blipFill>
          <a:blip r:embed="rId2"/>
          <a:stretch>
            <a:fillRect/>
          </a:stretch>
        </p:blipFill>
        <p:spPr>
          <a:xfrm>
            <a:off x="173220" y="167894"/>
            <a:ext cx="4748263" cy="6601837"/>
          </a:xfrm>
          <a:prstGeom prst="rect">
            <a:avLst/>
          </a:prstGeom>
          <a:ln w="6350">
            <a:solidFill>
              <a:schemeClr val="tx1"/>
            </a:solidFill>
          </a:ln>
        </p:spPr>
      </p:pic>
      <p:pic>
        <p:nvPicPr>
          <p:cNvPr id="10" name="Picture 9">
            <a:extLst>
              <a:ext uri="{FF2B5EF4-FFF2-40B4-BE49-F238E27FC236}">
                <a16:creationId xmlns:a16="http://schemas.microsoft.com/office/drawing/2014/main" id="{2B1FDE4C-2FCB-D17A-2302-1697A0E2ABA2}"/>
              </a:ext>
            </a:extLst>
          </p:cNvPr>
          <p:cNvPicPr>
            <a:picLocks noChangeAspect="1"/>
          </p:cNvPicPr>
          <p:nvPr/>
        </p:nvPicPr>
        <p:blipFill>
          <a:blip r:embed="rId3"/>
          <a:stretch>
            <a:fillRect/>
          </a:stretch>
        </p:blipFill>
        <p:spPr>
          <a:xfrm>
            <a:off x="1241580" y="1254203"/>
            <a:ext cx="10566596" cy="4710940"/>
          </a:xfrm>
          <a:prstGeom prst="rect">
            <a:avLst/>
          </a:prstGeom>
          <a:ln w="6350">
            <a:solidFill>
              <a:schemeClr val="tx1"/>
            </a:solidFill>
          </a:ln>
        </p:spPr>
      </p:pic>
    </p:spTree>
    <p:extLst>
      <p:ext uri="{BB962C8B-B14F-4D97-AF65-F5344CB8AC3E}">
        <p14:creationId xmlns:p14="http://schemas.microsoft.com/office/powerpoint/2010/main" val="92388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12</a:t>
            </a:fld>
            <a:endParaRPr lang="en-US" altLang="en-US" sz="1400" dirty="0">
              <a:solidFill>
                <a:srgbClr val="000066"/>
              </a:solidFill>
            </a:endParaRPr>
          </a:p>
        </p:txBody>
      </p:sp>
      <p:sp>
        <p:nvSpPr>
          <p:cNvPr id="27652" name="Rectangle 2"/>
          <p:cNvSpPr>
            <a:spLocks noGrp="1" noChangeArrowheads="1"/>
          </p:cNvSpPr>
          <p:nvPr>
            <p:ph type="title"/>
          </p:nvPr>
        </p:nvSpPr>
        <p:spPr>
          <a:xfrm>
            <a:off x="508000" y="317157"/>
            <a:ext cx="11176000" cy="1143000"/>
          </a:xfrm>
        </p:spPr>
        <p:txBody>
          <a:bodyPr/>
          <a:lstStyle/>
          <a:p>
            <a:r>
              <a:rPr lang="en-US" altLang="en-US" dirty="0">
                <a:cs typeface="Times New Roman" panose="02020603050405020304" pitchFamily="18" charset="0"/>
              </a:rPr>
              <a:t>The Key Idea</a:t>
            </a:r>
          </a:p>
        </p:txBody>
      </p:sp>
      <p:sp>
        <p:nvSpPr>
          <p:cNvPr id="27653" name="Rectangle 3"/>
          <p:cNvSpPr>
            <a:spLocks noGrp="1" noChangeArrowheads="1"/>
          </p:cNvSpPr>
          <p:nvPr>
            <p:ph type="body" idx="1"/>
          </p:nvPr>
        </p:nvSpPr>
        <p:spPr>
          <a:xfrm>
            <a:off x="812800" y="1371600"/>
            <a:ext cx="11176000" cy="4114800"/>
          </a:xfrm>
        </p:spPr>
        <p:txBody>
          <a:bodyPr/>
          <a:lstStyle/>
          <a:p>
            <a:pPr>
              <a:lnSpc>
                <a:spcPct val="90000"/>
              </a:lnSpc>
            </a:pPr>
            <a:r>
              <a:rPr lang="en-US" altLang="en-US" dirty="0">
                <a:cs typeface="Times New Roman" panose="02020603050405020304" pitchFamily="18" charset="0"/>
              </a:rPr>
              <a:t>Match or Offset</a:t>
            </a:r>
          </a:p>
          <a:p>
            <a:pPr lvl="1">
              <a:lnSpc>
                <a:spcPct val="90000"/>
              </a:lnSpc>
            </a:pPr>
            <a:r>
              <a:rPr lang="en-US" altLang="en-US" dirty="0">
                <a:cs typeface="Times New Roman" panose="02020603050405020304" pitchFamily="18" charset="0"/>
              </a:rPr>
              <a:t>Any internal debt move could be matched (or offset) by an external debt move, and so investors should not be willing to pay any premium for internal efforts to create an optimal debt/equity ratio.</a:t>
            </a:r>
          </a:p>
          <a:p>
            <a:pPr>
              <a:lnSpc>
                <a:spcPct val="90000"/>
              </a:lnSpc>
            </a:pPr>
            <a:r>
              <a:rPr lang="en-US" altLang="en-US" dirty="0">
                <a:cs typeface="Times New Roman" panose="02020603050405020304" pitchFamily="18" charset="0"/>
              </a:rPr>
              <a:t>Independent Value</a:t>
            </a:r>
          </a:p>
          <a:p>
            <a:pPr lvl="1">
              <a:lnSpc>
                <a:spcPct val="90000"/>
              </a:lnSpc>
            </a:pPr>
            <a:r>
              <a:rPr lang="en-US" altLang="en-US" dirty="0">
                <a:cs typeface="Times New Roman" panose="02020603050405020304" pitchFamily="18" charset="0"/>
              </a:rPr>
              <a:t>The value of the firm is therefore independent of its capital structure.</a:t>
            </a:r>
            <a:r>
              <a:rPr lang="en-US" altLang="en-US" dirty="0"/>
              <a:t> </a:t>
            </a:r>
          </a:p>
        </p:txBody>
      </p:sp>
    </p:spTree>
    <p:extLst>
      <p:ext uri="{BB962C8B-B14F-4D97-AF65-F5344CB8AC3E}">
        <p14:creationId xmlns:p14="http://schemas.microsoft.com/office/powerpoint/2010/main" val="24163925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7493" y="-2"/>
            <a:ext cx="34645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Admitting Liability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120</a:t>
            </a:fld>
            <a:endParaRPr lang="en-US" altLang="en-US"/>
          </a:p>
        </p:txBody>
      </p:sp>
      <p:sp>
        <p:nvSpPr>
          <p:cNvPr id="6" name="Text Box 5"/>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J&amp;J 8-K (19 Oct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DE11C4FB-D8AA-7640-1490-20BADEEA7423}"/>
              </a:ext>
            </a:extLst>
          </p:cNvPr>
          <p:cNvPicPr>
            <a:picLocks noChangeAspect="1"/>
          </p:cNvPicPr>
          <p:nvPr/>
        </p:nvPicPr>
        <p:blipFill>
          <a:blip r:embed="rId2"/>
          <a:stretch>
            <a:fillRect/>
          </a:stretch>
        </p:blipFill>
        <p:spPr>
          <a:xfrm>
            <a:off x="173220" y="167894"/>
            <a:ext cx="4748263" cy="6601837"/>
          </a:xfrm>
          <a:prstGeom prst="rect">
            <a:avLst/>
          </a:prstGeom>
          <a:ln w="6350">
            <a:solidFill>
              <a:schemeClr val="tx1"/>
            </a:solidFill>
          </a:ln>
        </p:spPr>
      </p:pic>
      <p:pic>
        <p:nvPicPr>
          <p:cNvPr id="5" name="Picture 4">
            <a:extLst>
              <a:ext uri="{FF2B5EF4-FFF2-40B4-BE49-F238E27FC236}">
                <a16:creationId xmlns:a16="http://schemas.microsoft.com/office/drawing/2014/main" id="{40F00731-6C25-C29D-A406-FCFEE4AB541B}"/>
              </a:ext>
            </a:extLst>
          </p:cNvPr>
          <p:cNvPicPr>
            <a:picLocks noChangeAspect="1"/>
          </p:cNvPicPr>
          <p:nvPr/>
        </p:nvPicPr>
        <p:blipFill>
          <a:blip r:embed="rId3"/>
          <a:stretch>
            <a:fillRect/>
          </a:stretch>
        </p:blipFill>
        <p:spPr>
          <a:xfrm>
            <a:off x="1381949" y="3077838"/>
            <a:ext cx="10557999" cy="3018162"/>
          </a:xfrm>
          <a:prstGeom prst="rect">
            <a:avLst/>
          </a:prstGeom>
          <a:ln w="6350">
            <a:solidFill>
              <a:schemeClr val="tx1"/>
            </a:solidFill>
          </a:ln>
        </p:spPr>
      </p:pic>
    </p:spTree>
    <p:extLst>
      <p:ext uri="{BB962C8B-B14F-4D97-AF65-F5344CB8AC3E}">
        <p14:creationId xmlns:p14="http://schemas.microsoft.com/office/powerpoint/2010/main" val="334914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1064" y="-2"/>
            <a:ext cx="27509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LTL Management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121</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64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84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2023)</a:t>
            </a:r>
          </a:p>
        </p:txBody>
      </p:sp>
      <p:pic>
        <p:nvPicPr>
          <p:cNvPr id="5" name="Picture 4">
            <a:extLst>
              <a:ext uri="{FF2B5EF4-FFF2-40B4-BE49-F238E27FC236}">
                <a16:creationId xmlns:a16="http://schemas.microsoft.com/office/drawing/2014/main" id="{5EF22F71-C514-E1A7-D3BC-A84905D1F1E7}"/>
              </a:ext>
            </a:extLst>
          </p:cNvPr>
          <p:cNvPicPr>
            <a:picLocks noChangeAspect="1"/>
          </p:cNvPicPr>
          <p:nvPr/>
        </p:nvPicPr>
        <p:blipFill>
          <a:blip r:embed="rId2"/>
          <a:stretch>
            <a:fillRect/>
          </a:stretch>
        </p:blipFill>
        <p:spPr>
          <a:xfrm>
            <a:off x="3757418" y="209004"/>
            <a:ext cx="3975788" cy="6419236"/>
          </a:xfrm>
          <a:prstGeom prst="rect">
            <a:avLst/>
          </a:prstGeom>
          <a:ln w="6350">
            <a:solidFill>
              <a:schemeClr val="bg2"/>
            </a:solidFill>
          </a:ln>
        </p:spPr>
      </p:pic>
    </p:spTree>
    <p:extLst>
      <p:ext uri="{BB962C8B-B14F-4D97-AF65-F5344CB8AC3E}">
        <p14:creationId xmlns:p14="http://schemas.microsoft.com/office/powerpoint/2010/main" val="41135117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FB40-8C2F-8121-52F2-8E48D810FD0B}"/>
              </a:ext>
            </a:extLst>
          </p:cNvPr>
          <p:cNvSpPr>
            <a:spLocks noGrp="1"/>
          </p:cNvSpPr>
          <p:nvPr>
            <p:ph type="title"/>
          </p:nvPr>
        </p:nvSpPr>
        <p:spPr/>
        <p:txBody>
          <a:bodyPr/>
          <a:lstStyle/>
          <a:p>
            <a:r>
              <a:rPr lang="en-US" dirty="0"/>
              <a:t>The LTL Bankruptcy Filing</a:t>
            </a:r>
          </a:p>
        </p:txBody>
      </p:sp>
      <p:sp>
        <p:nvSpPr>
          <p:cNvPr id="3" name="Content Placeholder 2">
            <a:extLst>
              <a:ext uri="{FF2B5EF4-FFF2-40B4-BE49-F238E27FC236}">
                <a16:creationId xmlns:a16="http://schemas.microsoft.com/office/drawing/2014/main" id="{6B4DF9BE-1E68-379D-5F5B-62760B90F5CA}"/>
              </a:ext>
            </a:extLst>
          </p:cNvPr>
          <p:cNvSpPr>
            <a:spLocks noGrp="1"/>
          </p:cNvSpPr>
          <p:nvPr>
            <p:ph idx="1"/>
          </p:nvPr>
        </p:nvSpPr>
        <p:spPr/>
        <p:txBody>
          <a:bodyPr/>
          <a:lstStyle/>
          <a:p>
            <a:r>
              <a:rPr lang="en-US" dirty="0"/>
              <a:t>Questions</a:t>
            </a:r>
          </a:p>
          <a:p>
            <a:pPr lvl="1"/>
            <a:r>
              <a:rPr lang="en-US" dirty="0"/>
              <a:t>Why did J&amp;J want to put LTL (and only LTL) in bankruptcy?</a:t>
            </a:r>
          </a:p>
          <a:p>
            <a:pPr lvl="1"/>
            <a:r>
              <a:rPr lang="en-US" dirty="0"/>
              <a:t>Is this about limiting liability? For whom?</a:t>
            </a:r>
          </a:p>
          <a:p>
            <a:pPr lvl="1"/>
            <a:r>
              <a:rPr lang="en-US" dirty="0"/>
              <a:t>Reducing the costs of mass torts?</a:t>
            </a:r>
          </a:p>
          <a:p>
            <a:pPr lvl="1"/>
            <a:endParaRPr lang="en-US" dirty="0"/>
          </a:p>
        </p:txBody>
      </p:sp>
      <p:sp>
        <p:nvSpPr>
          <p:cNvPr id="5" name="Slide Number Placeholder 4">
            <a:extLst>
              <a:ext uri="{FF2B5EF4-FFF2-40B4-BE49-F238E27FC236}">
                <a16:creationId xmlns:a16="http://schemas.microsoft.com/office/drawing/2014/main" id="{22D10EB7-CE1A-C93D-041D-C5DD5D6861FC}"/>
              </a:ext>
            </a:extLst>
          </p:cNvPr>
          <p:cNvSpPr>
            <a:spLocks noGrp="1"/>
          </p:cNvSpPr>
          <p:nvPr>
            <p:ph type="sldNum" sz="quarter" idx="11"/>
          </p:nvPr>
        </p:nvSpPr>
        <p:spPr/>
        <p:txBody>
          <a:bodyPr/>
          <a:lstStyle/>
          <a:p>
            <a:pPr>
              <a:defRPr/>
            </a:pPr>
            <a:fld id="{BC03FDE9-4CFE-4421-A501-434F5F61D1E4}" type="slidenum">
              <a:rPr lang="en-US" altLang="en-US" smtClean="0"/>
              <a:pPr>
                <a:defRPr/>
              </a:pPr>
              <a:t>122</a:t>
            </a:fld>
            <a:endParaRPr lang="en-US" altLang="en-US"/>
          </a:p>
        </p:txBody>
      </p:sp>
    </p:spTree>
    <p:extLst>
      <p:ext uri="{BB962C8B-B14F-4D97-AF65-F5344CB8AC3E}">
        <p14:creationId xmlns:p14="http://schemas.microsoft.com/office/powerpoint/2010/main" val="19457440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3801" y="-2"/>
            <a:ext cx="49882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Basis for Dismissal: “For Cause”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123</a:t>
            </a:fld>
            <a:endParaRPr lang="en-US" altLang="en-US"/>
          </a:p>
        </p:txBody>
      </p:sp>
      <p:sp>
        <p:nvSpPr>
          <p:cNvPr id="6" name="Text Box 5"/>
          <p:cNvSpPr txBox="1">
            <a:spLocks noChangeArrowheads="1"/>
          </p:cNvSpPr>
          <p:nvPr/>
        </p:nvSpPr>
        <p:spPr bwMode="auto">
          <a:xfrm>
            <a:off x="10360106" y="6488668"/>
            <a:ext cx="18318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11 U.S.C. 1112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39E240E-1F3D-8971-21EF-933B1598F600}"/>
              </a:ext>
            </a:extLst>
          </p:cNvPr>
          <p:cNvPicPr>
            <a:picLocks noChangeAspect="1"/>
          </p:cNvPicPr>
          <p:nvPr/>
        </p:nvPicPr>
        <p:blipFill>
          <a:blip r:embed="rId2"/>
          <a:stretch>
            <a:fillRect/>
          </a:stretch>
        </p:blipFill>
        <p:spPr>
          <a:xfrm>
            <a:off x="185697" y="209004"/>
            <a:ext cx="4941495" cy="6491834"/>
          </a:xfrm>
          <a:prstGeom prst="rect">
            <a:avLst/>
          </a:prstGeom>
          <a:ln w="6350">
            <a:solidFill>
              <a:schemeClr val="bg2"/>
            </a:solidFill>
          </a:ln>
        </p:spPr>
      </p:pic>
      <p:pic>
        <p:nvPicPr>
          <p:cNvPr id="8" name="Picture 7">
            <a:extLst>
              <a:ext uri="{FF2B5EF4-FFF2-40B4-BE49-F238E27FC236}">
                <a16:creationId xmlns:a16="http://schemas.microsoft.com/office/drawing/2014/main" id="{6BD56E13-8A20-A391-922D-AEB0F9B03E3F}"/>
              </a:ext>
            </a:extLst>
          </p:cNvPr>
          <p:cNvPicPr>
            <a:picLocks noChangeAspect="1"/>
          </p:cNvPicPr>
          <p:nvPr/>
        </p:nvPicPr>
        <p:blipFill rotWithShape="1">
          <a:blip r:embed="rId2"/>
          <a:srcRect l="5949" t="59568" r="8948" b="20341"/>
          <a:stretch/>
        </p:blipFill>
        <p:spPr>
          <a:xfrm>
            <a:off x="1893782" y="3063592"/>
            <a:ext cx="9777081" cy="3032408"/>
          </a:xfrm>
          <a:prstGeom prst="rect">
            <a:avLst/>
          </a:prstGeom>
          <a:ln w="6350">
            <a:solidFill>
              <a:schemeClr val="bg2"/>
            </a:solidFill>
          </a:ln>
        </p:spPr>
      </p:pic>
    </p:spTree>
    <p:extLst>
      <p:ext uri="{BB962C8B-B14F-4D97-AF65-F5344CB8AC3E}">
        <p14:creationId xmlns:p14="http://schemas.microsoft.com/office/powerpoint/2010/main" val="350846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175" y="-2"/>
            <a:ext cx="27908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Cause “includes”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124</a:t>
            </a:fld>
            <a:endParaRPr lang="en-US" altLang="en-US"/>
          </a:p>
        </p:txBody>
      </p:sp>
      <p:sp>
        <p:nvSpPr>
          <p:cNvPr id="6" name="Text Box 5"/>
          <p:cNvSpPr txBox="1">
            <a:spLocks noChangeArrowheads="1"/>
          </p:cNvSpPr>
          <p:nvPr/>
        </p:nvSpPr>
        <p:spPr bwMode="auto">
          <a:xfrm>
            <a:off x="10360106" y="6488668"/>
            <a:ext cx="18318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11 U.S.C. 1112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9FB376F-CF57-3ADA-C277-9A9AFF397551}"/>
              </a:ext>
            </a:extLst>
          </p:cNvPr>
          <p:cNvPicPr>
            <a:picLocks noChangeAspect="1"/>
          </p:cNvPicPr>
          <p:nvPr/>
        </p:nvPicPr>
        <p:blipFill>
          <a:blip r:embed="rId2"/>
          <a:stretch>
            <a:fillRect/>
          </a:stretch>
        </p:blipFill>
        <p:spPr>
          <a:xfrm>
            <a:off x="172811" y="209004"/>
            <a:ext cx="4936242" cy="6491834"/>
          </a:xfrm>
          <a:prstGeom prst="rect">
            <a:avLst/>
          </a:prstGeom>
          <a:ln w="6350">
            <a:solidFill>
              <a:schemeClr val="bg2"/>
            </a:solidFill>
          </a:ln>
        </p:spPr>
      </p:pic>
      <p:pic>
        <p:nvPicPr>
          <p:cNvPr id="8" name="Picture 7">
            <a:extLst>
              <a:ext uri="{FF2B5EF4-FFF2-40B4-BE49-F238E27FC236}">
                <a16:creationId xmlns:a16="http://schemas.microsoft.com/office/drawing/2014/main" id="{53DE9D1C-C9B4-C777-0BC6-E372C6EF94DD}"/>
              </a:ext>
            </a:extLst>
          </p:cNvPr>
          <p:cNvPicPr>
            <a:picLocks noChangeAspect="1"/>
          </p:cNvPicPr>
          <p:nvPr/>
        </p:nvPicPr>
        <p:blipFill rotWithShape="1">
          <a:blip r:embed="rId2"/>
          <a:srcRect l="6870" t="17183" r="8710" b="36232"/>
          <a:stretch/>
        </p:blipFill>
        <p:spPr>
          <a:xfrm>
            <a:off x="2571750" y="716212"/>
            <a:ext cx="7835625" cy="5686425"/>
          </a:xfrm>
          <a:prstGeom prst="rect">
            <a:avLst/>
          </a:prstGeom>
          <a:ln w="6350">
            <a:solidFill>
              <a:schemeClr val="bg2"/>
            </a:solidFill>
          </a:ln>
        </p:spPr>
      </p:pic>
    </p:spTree>
    <p:extLst>
      <p:ext uri="{BB962C8B-B14F-4D97-AF65-F5344CB8AC3E}">
        <p14:creationId xmlns:p14="http://schemas.microsoft.com/office/powerpoint/2010/main" val="3276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782" y="-2"/>
            <a:ext cx="9504219"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Good Faith Required to File (and That Means Financial Distress)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125</a:t>
            </a:fld>
            <a:endParaRPr lang="en-US" altLang="en-US"/>
          </a:p>
        </p:txBody>
      </p:sp>
      <p:sp>
        <p:nvSpPr>
          <p:cNvPr id="6" name="Text Box 5"/>
          <p:cNvSpPr txBox="1">
            <a:spLocks noChangeArrowheads="1"/>
          </p:cNvSpPr>
          <p:nvPr/>
        </p:nvSpPr>
        <p:spPr bwMode="auto">
          <a:xfrm>
            <a:off x="7910513" y="6488668"/>
            <a:ext cx="42814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LTL Management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31 Mar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0D55750-3E67-3BF9-D8AC-729EF38814C1}"/>
              </a:ext>
            </a:extLst>
          </p:cNvPr>
          <p:cNvPicPr>
            <a:picLocks noChangeAspect="1"/>
          </p:cNvPicPr>
          <p:nvPr/>
        </p:nvPicPr>
        <p:blipFill rotWithShape="1">
          <a:blip r:embed="rId2"/>
          <a:srcRect l="20315" t="14019" r="18859" b="3439"/>
          <a:stretch/>
        </p:blipFill>
        <p:spPr>
          <a:xfrm>
            <a:off x="174568" y="586046"/>
            <a:ext cx="3478876" cy="6123723"/>
          </a:xfrm>
          <a:prstGeom prst="rect">
            <a:avLst/>
          </a:prstGeom>
          <a:ln w="6350">
            <a:solidFill>
              <a:schemeClr val="bg2"/>
            </a:solidFill>
          </a:ln>
        </p:spPr>
      </p:pic>
      <p:sp>
        <p:nvSpPr>
          <p:cNvPr id="8" name="Text Box 5">
            <a:extLst>
              <a:ext uri="{FF2B5EF4-FFF2-40B4-BE49-F238E27FC236}">
                <a16:creationId xmlns:a16="http://schemas.microsoft.com/office/drawing/2014/main" id="{331844FD-1C07-3F4F-399E-CE53151529E4}"/>
              </a:ext>
            </a:extLst>
          </p:cNvPr>
          <p:cNvSpPr txBox="1">
            <a:spLocks noChangeArrowheads="1"/>
          </p:cNvSpPr>
          <p:nvPr/>
        </p:nvSpPr>
        <p:spPr bwMode="auto">
          <a:xfrm>
            <a:off x="2780785" y="2244209"/>
            <a:ext cx="8977828" cy="3539430"/>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50000"/>
              </a:spcBef>
              <a:buClrTx/>
              <a:buSzTx/>
              <a:buFontTx/>
              <a:buNone/>
            </a:pPr>
            <a:r>
              <a:rPr lang="en-US" altLang="en-US" dirty="0">
                <a:solidFill>
                  <a:schemeClr val="bg2"/>
                </a:solidFill>
                <a:latin typeface="Times New Roman" panose="02020603050405020304" pitchFamily="18" charset="0"/>
                <a:cs typeface="Times New Roman" panose="02020603050405020304" pitchFamily="18" charset="0"/>
              </a:rPr>
              <a:t>“</a:t>
            </a:r>
            <a:r>
              <a:rPr lang="en-US" b="1" dirty="0">
                <a:solidFill>
                  <a:schemeClr val="accent4">
                    <a:lumMod val="50000"/>
                    <a:lumOff val="50000"/>
                  </a:schemeClr>
                </a:solidFill>
                <a:latin typeface="Times New Roman" panose="02020603050405020304" pitchFamily="18" charset="0"/>
                <a:cs typeface="Times New Roman" panose="02020603050405020304" pitchFamily="18" charset="0"/>
              </a:rPr>
              <a:t>We start, and stay, with good faith</a:t>
            </a:r>
            <a:r>
              <a:rPr lang="en-US" dirty="0">
                <a:solidFill>
                  <a:schemeClr val="bg2"/>
                </a:solidFill>
                <a:latin typeface="Times New Roman" panose="02020603050405020304" pitchFamily="18" charset="0"/>
                <a:cs typeface="Times New Roman" panose="02020603050405020304" pitchFamily="18" charset="0"/>
              </a:rPr>
              <a:t>. Good intentions—such as to protect the J&amp;J brand or comprehensively resolve litigation—do not suffice alone. What counts to access the Bankruptcy Code’s safe harbor is to meet its intended purposes. </a:t>
            </a:r>
            <a:r>
              <a:rPr lang="en-US" b="1" dirty="0">
                <a:solidFill>
                  <a:schemeClr val="accent4">
                    <a:lumMod val="50000"/>
                    <a:lumOff val="50000"/>
                  </a:schemeClr>
                </a:solidFill>
                <a:latin typeface="Times New Roman" panose="02020603050405020304" pitchFamily="18" charset="0"/>
                <a:cs typeface="Times New Roman" panose="02020603050405020304" pitchFamily="18" charset="0"/>
              </a:rPr>
              <a:t>Only a putative debtor in financial distress can do so. LTL was not. Thus we dismiss its petition</a:t>
            </a:r>
            <a:r>
              <a:rPr lang="en-US" altLang="en-US" dirty="0">
                <a:solidFill>
                  <a:schemeClr val="bg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569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5018" y="-2"/>
            <a:ext cx="51769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Good Faith and Financial Distress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126</a:t>
            </a:fld>
            <a:endParaRPr lang="en-US" altLang="en-US"/>
          </a:p>
        </p:txBody>
      </p:sp>
      <p:sp>
        <p:nvSpPr>
          <p:cNvPr id="6" name="Text Box 5"/>
          <p:cNvSpPr txBox="1">
            <a:spLocks noChangeArrowheads="1"/>
          </p:cNvSpPr>
          <p:nvPr/>
        </p:nvSpPr>
        <p:spPr bwMode="auto">
          <a:xfrm>
            <a:off x="8670555" y="6488668"/>
            <a:ext cx="35214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LTL Management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4358D80-A595-4A44-CA22-2EB5A655CCC7}"/>
              </a:ext>
            </a:extLst>
          </p:cNvPr>
          <p:cNvPicPr>
            <a:picLocks noChangeAspect="1"/>
          </p:cNvPicPr>
          <p:nvPr/>
        </p:nvPicPr>
        <p:blipFill>
          <a:blip r:embed="rId2"/>
          <a:stretch>
            <a:fillRect/>
          </a:stretch>
        </p:blipFill>
        <p:spPr>
          <a:xfrm>
            <a:off x="176793" y="209004"/>
            <a:ext cx="4091056" cy="6491834"/>
          </a:xfrm>
          <a:prstGeom prst="rect">
            <a:avLst/>
          </a:prstGeom>
          <a:ln w="6350">
            <a:solidFill>
              <a:schemeClr val="bg2"/>
            </a:solidFill>
          </a:ln>
        </p:spPr>
      </p:pic>
      <p:sp>
        <p:nvSpPr>
          <p:cNvPr id="8" name="Text Box 5">
            <a:extLst>
              <a:ext uri="{FF2B5EF4-FFF2-40B4-BE49-F238E27FC236}">
                <a16:creationId xmlns:a16="http://schemas.microsoft.com/office/drawing/2014/main" id="{59F7DC55-4A79-0DF0-BEF5-38899726D366}"/>
              </a:ext>
            </a:extLst>
          </p:cNvPr>
          <p:cNvSpPr txBox="1">
            <a:spLocks noChangeArrowheads="1"/>
          </p:cNvSpPr>
          <p:nvPr/>
        </p:nvSpPr>
        <p:spPr bwMode="auto">
          <a:xfrm>
            <a:off x="1532106" y="4014044"/>
            <a:ext cx="10243012"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Our precedents show a debtor who does not suffer from financial distress cannot demonstrate its Chapter 11 petition serves a valid bankruptcy purpose supporting good faith</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01819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104" y="-2"/>
            <a:ext cx="3957897"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Insolvency Isn’t Required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127</a:t>
            </a:fld>
            <a:endParaRPr lang="en-US" altLang="en-US"/>
          </a:p>
        </p:txBody>
      </p:sp>
      <p:sp>
        <p:nvSpPr>
          <p:cNvPr id="6" name="Text Box 5"/>
          <p:cNvSpPr txBox="1">
            <a:spLocks noChangeArrowheads="1"/>
          </p:cNvSpPr>
          <p:nvPr/>
        </p:nvSpPr>
        <p:spPr bwMode="auto">
          <a:xfrm>
            <a:off x="7910513" y="6488668"/>
            <a:ext cx="42814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LTL Management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31 Mar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E2FDD18-F64D-5F37-3B05-B608FD893B0B}"/>
              </a:ext>
            </a:extLst>
          </p:cNvPr>
          <p:cNvPicPr>
            <a:picLocks noChangeAspect="1"/>
          </p:cNvPicPr>
          <p:nvPr/>
        </p:nvPicPr>
        <p:blipFill rotWithShape="1">
          <a:blip r:embed="rId2"/>
          <a:srcRect l="17259" t="14586" r="17610" b="1740"/>
          <a:stretch/>
        </p:blipFill>
        <p:spPr>
          <a:xfrm>
            <a:off x="276886" y="209004"/>
            <a:ext cx="3866723" cy="6491834"/>
          </a:xfrm>
          <a:prstGeom prst="rect">
            <a:avLst/>
          </a:prstGeom>
          <a:ln w="6350">
            <a:solidFill>
              <a:schemeClr val="bg2"/>
            </a:solidFill>
          </a:ln>
        </p:spPr>
      </p:pic>
      <p:sp>
        <p:nvSpPr>
          <p:cNvPr id="8" name="Text Box 5">
            <a:extLst>
              <a:ext uri="{FF2B5EF4-FFF2-40B4-BE49-F238E27FC236}">
                <a16:creationId xmlns:a16="http://schemas.microsoft.com/office/drawing/2014/main" id="{8E300C73-ECA8-08F3-7279-9A59C8AEE13F}"/>
              </a:ext>
            </a:extLst>
          </p:cNvPr>
          <p:cNvSpPr txBox="1">
            <a:spLocks noChangeArrowheads="1"/>
          </p:cNvSpPr>
          <p:nvPr/>
        </p:nvSpPr>
        <p:spPr bwMode="auto">
          <a:xfrm>
            <a:off x="1045814" y="1571685"/>
            <a:ext cx="11059667" cy="4524315"/>
          </a:xfrm>
          <a:prstGeom prst="rect">
            <a:avLst/>
          </a:prstGeom>
          <a:solidFill>
            <a:schemeClr val="bg1"/>
          </a:solidFill>
          <a:ln w="9525">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But what degree of financial distress justifies a debtor’s filing? To say, for example, that a debtor must be in financial distress is not to say it must necessarily be insolvent. We recognize as much, as </a:t>
            </a:r>
            <a:r>
              <a:rPr lang="en-US" sz="3200" b="1" i="0" dirty="0">
                <a:solidFill>
                  <a:schemeClr val="accent4">
                    <a:lumMod val="50000"/>
                    <a:lumOff val="50000"/>
                  </a:schemeClr>
                </a:solidFill>
              </a:rPr>
              <a:t>the Code conspicuously does not contain any particular insolvency requirement</a:t>
            </a:r>
            <a:r>
              <a:rPr lang="en-US" sz="3200" i="0" dirty="0"/>
              <a:t>. … And </a:t>
            </a:r>
            <a:r>
              <a:rPr lang="en-US" sz="3200" b="1" i="0" dirty="0">
                <a:solidFill>
                  <a:schemeClr val="accent4">
                    <a:lumMod val="50000"/>
                    <a:lumOff val="50000"/>
                  </a:schemeClr>
                </a:solidFill>
              </a:rPr>
              <a:t>we need not set out any specific test to apply rigidly when evaluating financial distress</a:t>
            </a:r>
            <a:r>
              <a:rPr lang="en-US" sz="3200" i="0" dirty="0"/>
              <a:t>. Nor does the Code direct us to apply one. </a:t>
            </a:r>
            <a:r>
              <a:rPr lang="en-US" sz="3200" b="1" i="0" dirty="0">
                <a:solidFill>
                  <a:schemeClr val="accent4">
                    <a:lumMod val="50000"/>
                    <a:lumOff val="50000"/>
                  </a:schemeClr>
                </a:solidFill>
              </a:rPr>
              <a:t>Instead, the good-faith gateway asks whether the debtor faces the kinds of problems that justify Chapter 11 relief</a:t>
            </a:r>
            <a:r>
              <a:rPr lang="en-US" sz="3200" i="0" dirty="0">
                <a:cs typeface="Times New Roman" panose="02020603050405020304" pitchFamily="18" charset="0"/>
              </a:rPr>
              <a:t>.”</a:t>
            </a:r>
          </a:p>
        </p:txBody>
      </p:sp>
    </p:spTree>
    <p:extLst>
      <p:ext uri="{BB962C8B-B14F-4D97-AF65-F5344CB8AC3E}">
        <p14:creationId xmlns:p14="http://schemas.microsoft.com/office/powerpoint/2010/main" val="345526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626" y="-2"/>
            <a:ext cx="44443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Financial Distress for LTL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128</a:t>
            </a:fld>
            <a:endParaRPr lang="en-US" altLang="en-US"/>
          </a:p>
        </p:txBody>
      </p:sp>
      <p:sp>
        <p:nvSpPr>
          <p:cNvPr id="6" name="Text Box 5"/>
          <p:cNvSpPr txBox="1">
            <a:spLocks noChangeArrowheads="1"/>
          </p:cNvSpPr>
          <p:nvPr/>
        </p:nvSpPr>
        <p:spPr bwMode="auto">
          <a:xfrm>
            <a:off x="8670555" y="6488668"/>
            <a:ext cx="35214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LTL Management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AB04C78-1D3A-3617-CD16-1A690154B742}"/>
              </a:ext>
            </a:extLst>
          </p:cNvPr>
          <p:cNvPicPr>
            <a:picLocks noChangeAspect="1"/>
          </p:cNvPicPr>
          <p:nvPr/>
        </p:nvPicPr>
        <p:blipFill>
          <a:blip r:embed="rId2"/>
          <a:stretch>
            <a:fillRect/>
          </a:stretch>
        </p:blipFill>
        <p:spPr>
          <a:xfrm>
            <a:off x="258668" y="209004"/>
            <a:ext cx="4146943" cy="6491834"/>
          </a:xfrm>
          <a:prstGeom prst="rect">
            <a:avLst/>
          </a:prstGeom>
          <a:ln w="6350">
            <a:solidFill>
              <a:schemeClr val="bg2"/>
            </a:solidFill>
          </a:ln>
        </p:spPr>
      </p:pic>
      <p:sp>
        <p:nvSpPr>
          <p:cNvPr id="8" name="Text Box 5">
            <a:extLst>
              <a:ext uri="{FF2B5EF4-FFF2-40B4-BE49-F238E27FC236}">
                <a16:creationId xmlns:a16="http://schemas.microsoft.com/office/drawing/2014/main" id="{3BA5C221-280D-C5DC-1316-94ED69A3CC2C}"/>
              </a:ext>
            </a:extLst>
          </p:cNvPr>
          <p:cNvSpPr txBox="1">
            <a:spLocks noChangeArrowheads="1"/>
          </p:cNvSpPr>
          <p:nvPr/>
        </p:nvSpPr>
        <p:spPr bwMode="auto">
          <a:xfrm>
            <a:off x="1536868" y="3623519"/>
            <a:ext cx="10243012"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After these course corrections, </a:t>
            </a:r>
            <a:r>
              <a:rPr lang="en-US" sz="3200" b="1" i="0" dirty="0">
                <a:solidFill>
                  <a:schemeClr val="accent4">
                    <a:lumMod val="50000"/>
                    <a:lumOff val="50000"/>
                  </a:schemeClr>
                </a:solidFill>
              </a:rPr>
              <a:t>we cannot agree LTL was in financial distress when it filed its Chapter 11 petition. The value and quality of its assets, which include a roughly $61.5 billion payment right against J&amp;J and New Consumer, make this holding untenable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413581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8775" y="-2"/>
            <a:ext cx="2943226"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2</a:t>
            </a:r>
            <a:r>
              <a:rPr lang="en-US" sz="2400" kern="1200" baseline="30000" dirty="0">
                <a:solidFill>
                  <a:schemeClr val="accent4">
                    <a:lumMod val="75000"/>
                    <a:lumOff val="25000"/>
                  </a:schemeClr>
                </a:solidFill>
                <a:latin typeface="+mn-lt"/>
                <a:cs typeface="Times New Roman" panose="02020603050405020304" pitchFamily="18" charset="0"/>
              </a:rPr>
              <a:t>nd</a:t>
            </a:r>
            <a:r>
              <a:rPr lang="en-US" sz="2400" kern="1200" dirty="0">
                <a:solidFill>
                  <a:schemeClr val="accent4">
                    <a:lumMod val="75000"/>
                    <a:lumOff val="25000"/>
                  </a:schemeClr>
                </a:solidFill>
                <a:latin typeface="+mn-lt"/>
                <a:cs typeface="Times New Roman" panose="02020603050405020304" pitchFamily="18" charset="0"/>
              </a:rPr>
              <a:t> Filing Bounced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129</a:t>
            </a:fld>
            <a:endParaRPr lang="en-US" altLang="en-US"/>
          </a:p>
        </p:txBody>
      </p:sp>
      <p:sp>
        <p:nvSpPr>
          <p:cNvPr id="6" name="Text Box 5"/>
          <p:cNvSpPr txBox="1">
            <a:spLocks noChangeArrowheads="1"/>
          </p:cNvSpPr>
          <p:nvPr/>
        </p:nvSpPr>
        <p:spPr bwMode="auto">
          <a:xfrm>
            <a:off x="9844088" y="6488668"/>
            <a:ext cx="2347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(28 July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4EDD09F-DC24-718A-AE0B-2141669FDB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148" y="212170"/>
            <a:ext cx="5932497" cy="6488668"/>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0D206A3C-5334-1476-BA2C-A273DEAF0689}"/>
              </a:ext>
            </a:extLst>
          </p:cNvPr>
          <p:cNvPicPr>
            <a:picLocks noChangeAspect="1"/>
          </p:cNvPicPr>
          <p:nvPr/>
        </p:nvPicPr>
        <p:blipFill rotWithShape="1">
          <a:blip r:embed="rId4">
            <a:extLst>
              <a:ext uri="{28A0092B-C50C-407E-A947-70E740481C1C}">
                <a14:useLocalDpi xmlns:a14="http://schemas.microsoft.com/office/drawing/2010/main" val="0"/>
              </a:ext>
            </a:extLst>
          </a:blip>
          <a:srcRect l="11263" t="62500" r="38379" b="5385"/>
          <a:stretch/>
        </p:blipFill>
        <p:spPr>
          <a:xfrm>
            <a:off x="3250396" y="1202225"/>
            <a:ext cx="7234546" cy="5046175"/>
          </a:xfrm>
          <a:prstGeom prst="rect">
            <a:avLst/>
          </a:prstGeom>
          <a:ln w="6350">
            <a:solidFill>
              <a:schemeClr val="bg2"/>
            </a:solidFill>
          </a:ln>
        </p:spPr>
      </p:pic>
    </p:spTree>
    <p:extLst>
      <p:ext uri="{BB962C8B-B14F-4D97-AF65-F5344CB8AC3E}">
        <p14:creationId xmlns:p14="http://schemas.microsoft.com/office/powerpoint/2010/main" val="270880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bwMode="auto">
          <a:xfrm>
            <a:off x="9880600" y="6243638"/>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13</a:t>
            </a:fld>
            <a:endParaRPr lang="en-US" altLang="en-US" sz="1400">
              <a:solidFill>
                <a:srgbClr val="000066"/>
              </a:solidFill>
            </a:endParaRPr>
          </a:p>
        </p:txBody>
      </p:sp>
      <p:grpSp>
        <p:nvGrpSpPr>
          <p:cNvPr id="29700" name="Group 2"/>
          <p:cNvGrpSpPr>
            <a:grpSpLocks/>
          </p:cNvGrpSpPr>
          <p:nvPr/>
        </p:nvGrpSpPr>
        <p:grpSpPr bwMode="auto">
          <a:xfrm>
            <a:off x="2971801" y="1981200"/>
            <a:ext cx="6500813" cy="3875088"/>
            <a:chOff x="576" y="1536"/>
            <a:chExt cx="4095" cy="2441"/>
          </a:xfrm>
        </p:grpSpPr>
        <p:grpSp>
          <p:nvGrpSpPr>
            <p:cNvPr id="29711" name="Group 3"/>
            <p:cNvGrpSpPr>
              <a:grpSpLocks/>
            </p:cNvGrpSpPr>
            <p:nvPr/>
          </p:nvGrpSpPr>
          <p:grpSpPr bwMode="auto">
            <a:xfrm>
              <a:off x="576" y="1536"/>
              <a:ext cx="4095" cy="2441"/>
              <a:chOff x="576" y="1536"/>
              <a:chExt cx="4095" cy="2441"/>
            </a:xfrm>
          </p:grpSpPr>
          <p:sp>
            <p:nvSpPr>
              <p:cNvPr id="29714" name="Line 4"/>
              <p:cNvSpPr>
                <a:spLocks noChangeShapeType="1"/>
              </p:cNvSpPr>
              <p:nvPr/>
            </p:nvSpPr>
            <p:spPr bwMode="auto">
              <a:xfrm>
                <a:off x="1661" y="1583"/>
                <a:ext cx="1" cy="213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5" name="Line 5"/>
              <p:cNvSpPr>
                <a:spLocks noChangeShapeType="1"/>
              </p:cNvSpPr>
              <p:nvPr/>
            </p:nvSpPr>
            <p:spPr bwMode="auto">
              <a:xfrm>
                <a:off x="1661" y="3721"/>
                <a:ext cx="2538" cy="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16" name="Rectangle 6"/>
              <p:cNvSpPr>
                <a:spLocks noChangeArrowheads="1"/>
              </p:cNvSpPr>
              <p:nvPr/>
            </p:nvSpPr>
            <p:spPr bwMode="auto">
              <a:xfrm>
                <a:off x="3552" y="3744"/>
                <a:ext cx="11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Project Value</a:t>
                </a:r>
                <a:endParaRPr lang="en-US" altLang="en-US" sz="2400">
                  <a:solidFill>
                    <a:schemeClr val="tx1"/>
                  </a:solidFill>
                  <a:latin typeface="Times New Roman" panose="02020603050405020304" pitchFamily="18" charset="0"/>
                </a:endParaRPr>
              </a:p>
            </p:txBody>
          </p:sp>
          <p:sp>
            <p:nvSpPr>
              <p:cNvPr id="29717" name="Rectangle 7"/>
              <p:cNvSpPr>
                <a:spLocks noChangeArrowheads="1"/>
              </p:cNvSpPr>
              <p:nvPr/>
            </p:nvSpPr>
            <p:spPr bwMode="auto">
              <a:xfrm>
                <a:off x="576" y="1536"/>
                <a:ext cx="1008"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400">
                    <a:solidFill>
                      <a:srgbClr val="000000"/>
                    </a:solidFill>
                    <a:latin typeface="Palatino" pitchFamily="18" charset="0"/>
                  </a:rPr>
                  <a:t>Outcome</a:t>
                </a:r>
              </a:p>
              <a:p>
                <a:pPr algn="r">
                  <a:spcBef>
                    <a:spcPct val="0"/>
                  </a:spcBef>
                  <a:buClrTx/>
                  <a:buSzTx/>
                  <a:buFontTx/>
                  <a:buNone/>
                </a:pPr>
                <a:r>
                  <a:rPr lang="en-US" altLang="en-US" sz="2400">
                    <a:solidFill>
                      <a:srgbClr val="000000"/>
                    </a:solidFill>
                    <a:latin typeface="Palatino" pitchFamily="18" charset="0"/>
                  </a:rPr>
                  <a:t>Probability</a:t>
                </a:r>
                <a:endParaRPr lang="en-US" altLang="en-US" sz="2400">
                  <a:solidFill>
                    <a:schemeClr val="tx1"/>
                  </a:solidFill>
                  <a:latin typeface="Times New Roman" panose="02020603050405020304" pitchFamily="18" charset="0"/>
                </a:endParaRPr>
              </a:p>
            </p:txBody>
          </p:sp>
        </p:grpSp>
        <p:sp>
          <p:nvSpPr>
            <p:cNvPr id="29712" name="Arc 8"/>
            <p:cNvSpPr>
              <a:spLocks/>
            </p:cNvSpPr>
            <p:nvPr/>
          </p:nvSpPr>
          <p:spPr bwMode="auto">
            <a:xfrm>
              <a:off x="1634" y="1543"/>
              <a:ext cx="57" cy="87"/>
            </a:xfrm>
            <a:custGeom>
              <a:avLst/>
              <a:gdLst>
                <a:gd name="T0" fmla="*/ 0 w 17379"/>
                <a:gd name="T1" fmla="*/ 0 h 21600"/>
                <a:gd name="T2" fmla="*/ 0 w 17379"/>
                <a:gd name="T3" fmla="*/ 0 h 21600"/>
                <a:gd name="T4" fmla="*/ 0 w 17379"/>
                <a:gd name="T5" fmla="*/ 0 h 21600"/>
                <a:gd name="T6" fmla="*/ 0 60000 65536"/>
                <a:gd name="T7" fmla="*/ 0 60000 65536"/>
                <a:gd name="T8" fmla="*/ 0 60000 65536"/>
                <a:gd name="T9" fmla="*/ 0 w 17379"/>
                <a:gd name="T10" fmla="*/ 0 h 21600"/>
                <a:gd name="T11" fmla="*/ 17379 w 17379"/>
                <a:gd name="T12" fmla="*/ 21600 h 21600"/>
              </a:gdLst>
              <a:ahLst/>
              <a:cxnLst>
                <a:cxn ang="T6">
                  <a:pos x="T0" y="T1"/>
                </a:cxn>
                <a:cxn ang="T7">
                  <a:pos x="T2" y="T3"/>
                </a:cxn>
                <a:cxn ang="T8">
                  <a:pos x="T4" y="T5"/>
                </a:cxn>
              </a:cxnLst>
              <a:rect l="T9" t="T10" r="T11" b="T12"/>
              <a:pathLst>
                <a:path w="17379" h="21600" fill="none" extrusionOk="0">
                  <a:moveTo>
                    <a:pt x="17379" y="19782"/>
                  </a:moveTo>
                  <a:cubicBezTo>
                    <a:pt x="14644" y="20981"/>
                    <a:pt x="11691" y="21599"/>
                    <a:pt x="8706" y="21600"/>
                  </a:cubicBezTo>
                  <a:cubicBezTo>
                    <a:pt x="5708" y="21600"/>
                    <a:pt x="2743" y="20976"/>
                    <a:pt x="0" y="19767"/>
                  </a:cubicBezTo>
                </a:path>
                <a:path w="17379" h="21600" stroke="0" extrusionOk="0">
                  <a:moveTo>
                    <a:pt x="17379" y="19782"/>
                  </a:moveTo>
                  <a:cubicBezTo>
                    <a:pt x="14644" y="20981"/>
                    <a:pt x="11691" y="21599"/>
                    <a:pt x="8706" y="21600"/>
                  </a:cubicBezTo>
                  <a:cubicBezTo>
                    <a:pt x="5708" y="21600"/>
                    <a:pt x="2743" y="20976"/>
                    <a:pt x="0" y="19767"/>
                  </a:cubicBezTo>
                  <a:lnTo>
                    <a:pt x="8706" y="0"/>
                  </a:lnTo>
                  <a:lnTo>
                    <a:pt x="17379" y="197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3" name="Arc 9"/>
            <p:cNvSpPr>
              <a:spLocks/>
            </p:cNvSpPr>
            <p:nvPr/>
          </p:nvSpPr>
          <p:spPr bwMode="auto">
            <a:xfrm>
              <a:off x="4161" y="3686"/>
              <a:ext cx="71" cy="70"/>
            </a:xfrm>
            <a:custGeom>
              <a:avLst/>
              <a:gdLst>
                <a:gd name="T0" fmla="*/ 0 w 21600"/>
                <a:gd name="T1" fmla="*/ 0 h 17360"/>
                <a:gd name="T2" fmla="*/ 0 w 21600"/>
                <a:gd name="T3" fmla="*/ 0 h 17360"/>
                <a:gd name="T4" fmla="*/ 0 w 21600"/>
                <a:gd name="T5" fmla="*/ 0 h 17360"/>
                <a:gd name="T6" fmla="*/ 0 60000 65536"/>
                <a:gd name="T7" fmla="*/ 0 60000 65536"/>
                <a:gd name="T8" fmla="*/ 0 60000 65536"/>
                <a:gd name="T9" fmla="*/ 0 w 21600"/>
                <a:gd name="T10" fmla="*/ 0 h 17360"/>
                <a:gd name="T11" fmla="*/ 21600 w 21600"/>
                <a:gd name="T12" fmla="*/ 17360 h 17360"/>
              </a:gdLst>
              <a:ahLst/>
              <a:cxnLst>
                <a:cxn ang="T6">
                  <a:pos x="T0" y="T1"/>
                </a:cxn>
                <a:cxn ang="T7">
                  <a:pos x="T2" y="T3"/>
                </a:cxn>
                <a:cxn ang="T8">
                  <a:pos x="T4" y="T5"/>
                </a:cxn>
              </a:cxnLst>
              <a:rect l="T9" t="T10" r="T11" b="T12"/>
              <a:pathLst>
                <a:path w="21600" h="17360" fill="none" extrusionOk="0">
                  <a:moveTo>
                    <a:pt x="1820" y="17360"/>
                  </a:moveTo>
                  <a:cubicBezTo>
                    <a:pt x="620" y="14623"/>
                    <a:pt x="0" y="11668"/>
                    <a:pt x="0" y="8680"/>
                  </a:cubicBezTo>
                  <a:cubicBezTo>
                    <a:pt x="-1" y="5691"/>
                    <a:pt x="620" y="2736"/>
                    <a:pt x="1820" y="-1"/>
                  </a:cubicBezTo>
                </a:path>
                <a:path w="21600" h="17360" stroke="0" extrusionOk="0">
                  <a:moveTo>
                    <a:pt x="1820" y="17360"/>
                  </a:moveTo>
                  <a:cubicBezTo>
                    <a:pt x="620" y="14623"/>
                    <a:pt x="0" y="11668"/>
                    <a:pt x="0" y="8680"/>
                  </a:cubicBezTo>
                  <a:cubicBezTo>
                    <a:pt x="-1" y="5691"/>
                    <a:pt x="620" y="2736"/>
                    <a:pt x="1820" y="-1"/>
                  </a:cubicBezTo>
                  <a:lnTo>
                    <a:pt x="21600" y="8680"/>
                  </a:lnTo>
                  <a:lnTo>
                    <a:pt x="1820" y="173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701" name="Rectangle 10"/>
          <p:cNvSpPr>
            <a:spLocks noGrp="1" noChangeArrowheads="1"/>
          </p:cNvSpPr>
          <p:nvPr>
            <p:ph type="title"/>
          </p:nvPr>
        </p:nvSpPr>
        <p:spPr/>
        <p:txBody>
          <a:bodyPr/>
          <a:lstStyle/>
          <a:p>
            <a:r>
              <a:rPr lang="en-US" altLang="en-US" dirty="0"/>
              <a:t>Hypo: $100 Investment Project</a:t>
            </a:r>
          </a:p>
        </p:txBody>
      </p:sp>
      <p:grpSp>
        <p:nvGrpSpPr>
          <p:cNvPr id="4" name="Group 12"/>
          <p:cNvGrpSpPr>
            <a:grpSpLocks/>
          </p:cNvGrpSpPr>
          <p:nvPr/>
        </p:nvGrpSpPr>
        <p:grpSpPr bwMode="auto">
          <a:xfrm>
            <a:off x="6051551" y="4000500"/>
            <a:ext cx="1839913" cy="1436688"/>
            <a:chOff x="2516" y="2808"/>
            <a:chExt cx="1159" cy="905"/>
          </a:xfrm>
        </p:grpSpPr>
        <p:sp>
          <p:nvSpPr>
            <p:cNvPr id="29709" name="Arc 13"/>
            <p:cNvSpPr>
              <a:spLocks/>
            </p:cNvSpPr>
            <p:nvPr/>
          </p:nvSpPr>
          <p:spPr bwMode="auto">
            <a:xfrm>
              <a:off x="2892" y="3193"/>
              <a:ext cx="783" cy="520"/>
            </a:xfrm>
            <a:custGeom>
              <a:avLst/>
              <a:gdLst>
                <a:gd name="T0" fmla="*/ 0 w 21600"/>
                <a:gd name="T1" fmla="*/ 0 h 21768"/>
                <a:gd name="T2" fmla="*/ 0 w 21600"/>
                <a:gd name="T3" fmla="*/ 0 h 21768"/>
                <a:gd name="T4" fmla="*/ 0 w 21600"/>
                <a:gd name="T5" fmla="*/ 0 h 21768"/>
                <a:gd name="T6" fmla="*/ 0 60000 65536"/>
                <a:gd name="T7" fmla="*/ 0 60000 65536"/>
                <a:gd name="T8" fmla="*/ 0 60000 65536"/>
                <a:gd name="T9" fmla="*/ 0 w 21600"/>
                <a:gd name="T10" fmla="*/ 0 h 21768"/>
                <a:gd name="T11" fmla="*/ 21600 w 21600"/>
                <a:gd name="T12" fmla="*/ 21768 h 21768"/>
              </a:gdLst>
              <a:ahLst/>
              <a:cxnLst>
                <a:cxn ang="T6">
                  <a:pos x="T0" y="T1"/>
                </a:cxn>
                <a:cxn ang="T7">
                  <a:pos x="T2" y="T3"/>
                </a:cxn>
                <a:cxn ang="T8">
                  <a:pos x="T4" y="T5"/>
                </a:cxn>
              </a:cxnLst>
              <a:rect l="T9" t="T10" r="T11" b="T12"/>
              <a:pathLst>
                <a:path w="21600" h="21768" fill="none" extrusionOk="0">
                  <a:moveTo>
                    <a:pt x="21572" y="21767"/>
                  </a:moveTo>
                  <a:cubicBezTo>
                    <a:pt x="9653" y="21752"/>
                    <a:pt x="0" y="12086"/>
                    <a:pt x="0" y="168"/>
                  </a:cubicBezTo>
                  <a:cubicBezTo>
                    <a:pt x="-1" y="111"/>
                    <a:pt x="0" y="55"/>
                    <a:pt x="0" y="-1"/>
                  </a:cubicBezTo>
                </a:path>
                <a:path w="21600" h="21768" stroke="0" extrusionOk="0">
                  <a:moveTo>
                    <a:pt x="21572" y="21767"/>
                  </a:moveTo>
                  <a:cubicBezTo>
                    <a:pt x="9653" y="21752"/>
                    <a:pt x="0" y="12086"/>
                    <a:pt x="0" y="168"/>
                  </a:cubicBezTo>
                  <a:cubicBezTo>
                    <a:pt x="-1" y="111"/>
                    <a:pt x="0" y="55"/>
                    <a:pt x="0" y="-1"/>
                  </a:cubicBezTo>
                  <a:lnTo>
                    <a:pt x="21600" y="168"/>
                  </a:lnTo>
                  <a:lnTo>
                    <a:pt x="21572" y="21767"/>
                  </a:lnTo>
                  <a:close/>
                </a:path>
              </a:pathLst>
            </a:cu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0" name="Arc 14"/>
            <p:cNvSpPr>
              <a:spLocks/>
            </p:cNvSpPr>
            <p:nvPr/>
          </p:nvSpPr>
          <p:spPr bwMode="auto">
            <a:xfrm>
              <a:off x="2516" y="2808"/>
              <a:ext cx="377" cy="396"/>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69" y="0"/>
                    <a:pt x="21514" y="9577"/>
                    <a:pt x="21599" y="21445"/>
                  </a:cubicBezTo>
                </a:path>
                <a:path w="21599" h="21600" stroke="0" extrusionOk="0">
                  <a:moveTo>
                    <a:pt x="-1" y="0"/>
                  </a:moveTo>
                  <a:cubicBezTo>
                    <a:pt x="11869" y="0"/>
                    <a:pt x="21514" y="9577"/>
                    <a:pt x="21599" y="21445"/>
                  </a:cubicBezTo>
                  <a:lnTo>
                    <a:pt x="0" y="21600"/>
                  </a:lnTo>
                  <a:lnTo>
                    <a:pt x="-1" y="0"/>
                  </a:lnTo>
                  <a:close/>
                </a:path>
              </a:pathLst>
            </a:cu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 name="Group 15"/>
          <p:cNvGrpSpPr>
            <a:grpSpLocks/>
          </p:cNvGrpSpPr>
          <p:nvPr/>
        </p:nvGrpSpPr>
        <p:grpSpPr bwMode="auto">
          <a:xfrm>
            <a:off x="4038601" y="2743202"/>
            <a:ext cx="3508375" cy="3162301"/>
            <a:chOff x="1248" y="2016"/>
            <a:chExt cx="2210" cy="1992"/>
          </a:xfrm>
        </p:grpSpPr>
        <p:sp>
          <p:nvSpPr>
            <p:cNvPr id="29705" name="Line 16"/>
            <p:cNvSpPr>
              <a:spLocks noChangeShapeType="1"/>
            </p:cNvSpPr>
            <p:nvPr/>
          </p:nvSpPr>
          <p:spPr bwMode="auto">
            <a:xfrm flipV="1">
              <a:off x="2527" y="2144"/>
              <a:ext cx="1" cy="1570"/>
            </a:xfrm>
            <a:prstGeom prst="line">
              <a:avLst/>
            </a:prstGeom>
            <a:noFill/>
            <a:ln w="5715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6" name="Rectangle 17"/>
            <p:cNvSpPr>
              <a:spLocks noChangeArrowheads="1"/>
            </p:cNvSpPr>
            <p:nvPr/>
          </p:nvSpPr>
          <p:spPr bwMode="auto">
            <a:xfrm>
              <a:off x="2348" y="3775"/>
              <a:ext cx="3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$100</a:t>
              </a:r>
              <a:endParaRPr lang="en-US" altLang="en-US" sz="2400">
                <a:solidFill>
                  <a:schemeClr val="tx1"/>
                </a:solidFill>
                <a:latin typeface="Times New Roman" panose="02020603050405020304" pitchFamily="18" charset="0"/>
              </a:endParaRPr>
            </a:p>
          </p:txBody>
        </p:sp>
        <p:sp>
          <p:nvSpPr>
            <p:cNvPr id="29707" name="Line 18"/>
            <p:cNvSpPr>
              <a:spLocks noChangeShapeType="1"/>
            </p:cNvSpPr>
            <p:nvPr/>
          </p:nvSpPr>
          <p:spPr bwMode="auto">
            <a:xfrm>
              <a:off x="1667" y="2138"/>
              <a:ext cx="179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8" name="Rectangle 19"/>
            <p:cNvSpPr>
              <a:spLocks noChangeArrowheads="1"/>
            </p:cNvSpPr>
            <p:nvPr/>
          </p:nvSpPr>
          <p:spPr bwMode="auto">
            <a:xfrm>
              <a:off x="1248" y="2016"/>
              <a:ext cx="3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50%</a:t>
              </a:r>
              <a:endParaRPr lang="en-US" altLang="en-US" sz="2400">
                <a:solidFill>
                  <a:schemeClr val="tx1"/>
                </a:solidFill>
                <a:latin typeface="Times New Roman" panose="02020603050405020304" pitchFamily="18" charset="0"/>
              </a:endParaRPr>
            </a:p>
          </p:txBody>
        </p:sp>
      </p:grpSp>
      <p:sp>
        <p:nvSpPr>
          <p:cNvPr id="23" name="Rectangle 5"/>
          <p:cNvSpPr>
            <a:spLocks noChangeArrowheads="1"/>
          </p:cNvSpPr>
          <p:nvPr/>
        </p:nvSpPr>
        <p:spPr bwMode="auto">
          <a:xfrm>
            <a:off x="12018963" y="6700838"/>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65489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5123" y="-2"/>
            <a:ext cx="18968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Third Filing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130</a:t>
            </a:fld>
            <a:endParaRPr lang="en-US" altLang="en-US"/>
          </a:p>
        </p:txBody>
      </p:sp>
      <p:sp>
        <p:nvSpPr>
          <p:cNvPr id="6" name="Text Box 5"/>
          <p:cNvSpPr txBox="1">
            <a:spLocks noChangeArrowheads="1"/>
          </p:cNvSpPr>
          <p:nvPr/>
        </p:nvSpPr>
        <p:spPr bwMode="auto">
          <a:xfrm>
            <a:off x="9844885" y="6488668"/>
            <a:ext cx="23471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(20 Sept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A703842-7D0C-A92B-6396-EFE7333B6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98" y="209004"/>
            <a:ext cx="5935391" cy="6491834"/>
          </a:xfrm>
          <a:prstGeom prst="rect">
            <a:avLst/>
          </a:prstGeom>
          <a:ln w="6350">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FE8FCD7B-170A-4B79-A308-1AFE366B2800}"/>
              </a:ext>
            </a:extLst>
          </p:cNvPr>
          <p:cNvPicPr>
            <a:picLocks noChangeAspect="1"/>
          </p:cNvPicPr>
          <p:nvPr/>
        </p:nvPicPr>
        <p:blipFill rotWithShape="1">
          <a:blip r:embed="rId4">
            <a:extLst>
              <a:ext uri="{28A0092B-C50C-407E-A947-70E740481C1C}">
                <a14:useLocalDpi xmlns:a14="http://schemas.microsoft.com/office/drawing/2010/main" val="0"/>
              </a:ext>
            </a:extLst>
          </a:blip>
          <a:srcRect l="11259" t="35532" r="38328" b="40779"/>
          <a:stretch/>
        </p:blipFill>
        <p:spPr>
          <a:xfrm>
            <a:off x="2487909" y="1776201"/>
            <a:ext cx="8405100" cy="4319799"/>
          </a:xfrm>
          <a:prstGeom prst="rect">
            <a:avLst/>
          </a:prstGeom>
          <a:ln w="6350">
            <a:solidFill>
              <a:schemeClr val="tx1"/>
            </a:solidFill>
          </a:ln>
        </p:spPr>
      </p:pic>
    </p:spTree>
    <p:extLst>
      <p:ext uri="{BB962C8B-B14F-4D97-AF65-F5344CB8AC3E}">
        <p14:creationId xmlns:p14="http://schemas.microsoft.com/office/powerpoint/2010/main" val="8968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5" y="-2"/>
            <a:ext cx="39528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Third-Party Plan Releases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131</a:t>
            </a:fld>
            <a:endParaRPr lang="en-US" altLang="en-US"/>
          </a:p>
        </p:txBody>
      </p:sp>
      <p:sp>
        <p:nvSpPr>
          <p:cNvPr id="6" name="Text Box 5"/>
          <p:cNvSpPr txBox="1">
            <a:spLocks noChangeArrowheads="1"/>
          </p:cNvSpPr>
          <p:nvPr/>
        </p:nvSpPr>
        <p:spPr bwMode="auto">
          <a:xfrm>
            <a:off x="8991600" y="6488668"/>
            <a:ext cx="3200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Purdue Pharma (U.S.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54DEBFF-5070-8B26-7352-2A8E7FCCD561}"/>
              </a:ext>
            </a:extLst>
          </p:cNvPr>
          <p:cNvPicPr>
            <a:picLocks noChangeAspect="1"/>
          </p:cNvPicPr>
          <p:nvPr/>
        </p:nvPicPr>
        <p:blipFill>
          <a:blip r:embed="rId2"/>
          <a:stretch>
            <a:fillRect/>
          </a:stretch>
        </p:blipFill>
        <p:spPr>
          <a:xfrm>
            <a:off x="430281" y="209004"/>
            <a:ext cx="4184451" cy="6491834"/>
          </a:xfrm>
          <a:prstGeom prst="rect">
            <a:avLst/>
          </a:prstGeom>
          <a:ln w="6350">
            <a:solidFill>
              <a:schemeClr val="tx1"/>
            </a:solidFill>
          </a:ln>
        </p:spPr>
      </p:pic>
      <p:pic>
        <p:nvPicPr>
          <p:cNvPr id="8" name="Picture 7">
            <a:extLst>
              <a:ext uri="{FF2B5EF4-FFF2-40B4-BE49-F238E27FC236}">
                <a16:creationId xmlns:a16="http://schemas.microsoft.com/office/drawing/2014/main" id="{8995EADE-C0CD-E8CE-19B7-502AD3BA3E32}"/>
              </a:ext>
            </a:extLst>
          </p:cNvPr>
          <p:cNvPicPr>
            <a:picLocks noChangeAspect="1"/>
          </p:cNvPicPr>
          <p:nvPr/>
        </p:nvPicPr>
        <p:blipFill rotWithShape="1">
          <a:blip r:embed="rId2"/>
          <a:srcRect l="4798" t="63393" r="4985" b="3668"/>
          <a:stretch/>
        </p:blipFill>
        <p:spPr>
          <a:xfrm>
            <a:off x="1997075" y="1338262"/>
            <a:ext cx="8533854" cy="4833938"/>
          </a:xfrm>
          <a:prstGeom prst="rect">
            <a:avLst/>
          </a:prstGeom>
          <a:ln w="6350">
            <a:solidFill>
              <a:schemeClr val="tx1"/>
            </a:solidFill>
          </a:ln>
        </p:spPr>
      </p:pic>
    </p:spTree>
    <p:extLst>
      <p:ext uri="{BB962C8B-B14F-4D97-AF65-F5344CB8AC3E}">
        <p14:creationId xmlns:p14="http://schemas.microsoft.com/office/powerpoint/2010/main" val="154619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5789" y="-2"/>
            <a:ext cx="22462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Permitted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132</a:t>
            </a:fld>
            <a:endParaRPr lang="en-US" altLang="en-US"/>
          </a:p>
        </p:txBody>
      </p:sp>
      <p:sp>
        <p:nvSpPr>
          <p:cNvPr id="6" name="Text Box 5"/>
          <p:cNvSpPr txBox="1">
            <a:spLocks noChangeArrowheads="1"/>
          </p:cNvSpPr>
          <p:nvPr/>
        </p:nvSpPr>
        <p:spPr bwMode="auto">
          <a:xfrm>
            <a:off x="8991600" y="6488668"/>
            <a:ext cx="3200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Purdue Pharma (U.S.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E1C55F9-E454-CF80-F063-D5FB0E7DF931}"/>
              </a:ext>
            </a:extLst>
          </p:cNvPr>
          <p:cNvPicPr>
            <a:picLocks noChangeAspect="1"/>
          </p:cNvPicPr>
          <p:nvPr/>
        </p:nvPicPr>
        <p:blipFill>
          <a:blip r:embed="rId2"/>
          <a:stretch>
            <a:fillRect/>
          </a:stretch>
        </p:blipFill>
        <p:spPr>
          <a:xfrm>
            <a:off x="241588" y="209004"/>
            <a:ext cx="4135110" cy="6491834"/>
          </a:xfrm>
          <a:prstGeom prst="rect">
            <a:avLst/>
          </a:prstGeom>
          <a:ln w="6350">
            <a:solidFill>
              <a:schemeClr val="tx1"/>
            </a:solidFill>
          </a:ln>
        </p:spPr>
      </p:pic>
      <p:pic>
        <p:nvPicPr>
          <p:cNvPr id="8" name="Picture 7">
            <a:extLst>
              <a:ext uri="{FF2B5EF4-FFF2-40B4-BE49-F238E27FC236}">
                <a16:creationId xmlns:a16="http://schemas.microsoft.com/office/drawing/2014/main" id="{055F8A50-5DFB-D44F-E14D-DE6C15866B85}"/>
              </a:ext>
            </a:extLst>
          </p:cNvPr>
          <p:cNvPicPr>
            <a:picLocks noChangeAspect="1"/>
          </p:cNvPicPr>
          <p:nvPr/>
        </p:nvPicPr>
        <p:blipFill rotWithShape="1">
          <a:blip r:embed="rId2"/>
          <a:srcRect l="6293" t="78945" r="4449" b="5795"/>
          <a:stretch/>
        </p:blipFill>
        <p:spPr>
          <a:xfrm>
            <a:off x="2095500" y="3450669"/>
            <a:ext cx="8925684" cy="2395538"/>
          </a:xfrm>
          <a:prstGeom prst="rect">
            <a:avLst/>
          </a:prstGeom>
          <a:ln w="6350">
            <a:solidFill>
              <a:schemeClr val="tx1"/>
            </a:solidFill>
          </a:ln>
        </p:spPr>
      </p:pic>
    </p:spTree>
    <p:extLst>
      <p:ext uri="{BB962C8B-B14F-4D97-AF65-F5344CB8AC3E}">
        <p14:creationId xmlns:p14="http://schemas.microsoft.com/office/powerpoint/2010/main" val="268539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7709" y="-2"/>
            <a:ext cx="20042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5-4 Decision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133</a:t>
            </a:fld>
            <a:endParaRPr lang="en-US" altLang="en-US"/>
          </a:p>
        </p:txBody>
      </p:sp>
      <p:sp>
        <p:nvSpPr>
          <p:cNvPr id="6" name="Text Box 5"/>
          <p:cNvSpPr txBox="1">
            <a:spLocks noChangeArrowheads="1"/>
          </p:cNvSpPr>
          <p:nvPr/>
        </p:nvSpPr>
        <p:spPr bwMode="auto">
          <a:xfrm>
            <a:off x="8991600" y="6488668"/>
            <a:ext cx="3200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Purdue Pharma (U.S.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5B5EAE6-736A-B155-D9A2-6A06CDF5318F}"/>
              </a:ext>
            </a:extLst>
          </p:cNvPr>
          <p:cNvPicPr>
            <a:picLocks noChangeAspect="1"/>
          </p:cNvPicPr>
          <p:nvPr/>
        </p:nvPicPr>
        <p:blipFill>
          <a:blip r:embed="rId2"/>
          <a:stretch>
            <a:fillRect/>
          </a:stretch>
        </p:blipFill>
        <p:spPr>
          <a:xfrm>
            <a:off x="243971" y="209004"/>
            <a:ext cx="3988353" cy="6491834"/>
          </a:xfrm>
          <a:prstGeom prst="rect">
            <a:avLst/>
          </a:prstGeom>
          <a:ln w="6350">
            <a:solidFill>
              <a:schemeClr val="tx1"/>
            </a:solidFill>
          </a:ln>
        </p:spPr>
      </p:pic>
      <p:pic>
        <p:nvPicPr>
          <p:cNvPr id="10" name="Picture 9">
            <a:extLst>
              <a:ext uri="{FF2B5EF4-FFF2-40B4-BE49-F238E27FC236}">
                <a16:creationId xmlns:a16="http://schemas.microsoft.com/office/drawing/2014/main" id="{FFB8E9D2-0B36-905F-E13E-0389319BC59A}"/>
              </a:ext>
            </a:extLst>
          </p:cNvPr>
          <p:cNvPicPr>
            <a:picLocks noChangeAspect="1"/>
          </p:cNvPicPr>
          <p:nvPr/>
        </p:nvPicPr>
        <p:blipFill rotWithShape="1">
          <a:blip r:embed="rId2"/>
          <a:srcRect l="6007" t="41955" r="2764" b="37944"/>
          <a:stretch/>
        </p:blipFill>
        <p:spPr>
          <a:xfrm>
            <a:off x="1524001" y="2557462"/>
            <a:ext cx="9866580" cy="3538538"/>
          </a:xfrm>
          <a:prstGeom prst="rect">
            <a:avLst/>
          </a:prstGeom>
          <a:ln w="6350">
            <a:solidFill>
              <a:schemeClr val="tx1"/>
            </a:solidFill>
          </a:ln>
        </p:spPr>
      </p:pic>
    </p:spTree>
    <p:extLst>
      <p:ext uri="{BB962C8B-B14F-4D97-AF65-F5344CB8AC3E}">
        <p14:creationId xmlns:p14="http://schemas.microsoft.com/office/powerpoint/2010/main" val="320481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F5D24-5982-2C7F-5290-D3788A731F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0724C-AB6A-5F38-94B4-8590C04A66B8}"/>
              </a:ext>
            </a:extLst>
          </p:cNvPr>
          <p:cNvSpPr>
            <a:spLocks noGrp="1"/>
          </p:cNvSpPr>
          <p:nvPr>
            <p:ph type="title"/>
          </p:nvPr>
        </p:nvSpPr>
        <p:spPr>
          <a:xfrm>
            <a:off x="9065623" y="-2"/>
            <a:ext cx="31263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a:t>
            </a:r>
            <a:r>
              <a:rPr lang="en-US" sz="2400" baseline="30000" dirty="0">
                <a:solidFill>
                  <a:schemeClr val="accent4">
                    <a:lumMod val="75000"/>
                    <a:lumOff val="25000"/>
                  </a:schemeClr>
                </a:solidFill>
                <a:latin typeface="+mn-lt"/>
                <a:cs typeface="Times New Roman" panose="02020603050405020304" pitchFamily="18" charset="0"/>
              </a:rPr>
              <a:t>rd</a:t>
            </a:r>
            <a:r>
              <a:rPr lang="en-US" sz="2400" dirty="0">
                <a:solidFill>
                  <a:schemeClr val="accent4">
                    <a:lumMod val="75000"/>
                    <a:lumOff val="25000"/>
                  </a:schemeClr>
                </a:solidFill>
                <a:latin typeface="+mn-lt"/>
                <a:cs typeface="Times New Roman" panose="02020603050405020304" pitchFamily="18" charset="0"/>
              </a:rPr>
              <a:t> Filing Dismissed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DA7BB52-6747-928D-26B1-F1BE66F6F9D1}"/>
              </a:ext>
            </a:extLst>
          </p:cNvPr>
          <p:cNvSpPr>
            <a:spLocks noGrp="1"/>
          </p:cNvSpPr>
          <p:nvPr>
            <p:ph type="sldNum" sz="quarter" idx="12"/>
          </p:nvPr>
        </p:nvSpPr>
        <p:spPr/>
        <p:txBody>
          <a:bodyPr/>
          <a:lstStyle/>
          <a:p>
            <a:pPr>
              <a:defRPr/>
            </a:pPr>
            <a:fld id="{B32496E5-8FFA-4061-92C3-71B1BA3DDA51}" type="slidenum">
              <a:rPr lang="en-US" altLang="en-US" smtClean="0"/>
              <a:pPr>
                <a:defRPr/>
              </a:pPr>
              <a:t>134</a:t>
            </a:fld>
            <a:endParaRPr lang="en-US" altLang="en-US"/>
          </a:p>
        </p:txBody>
      </p:sp>
      <p:sp>
        <p:nvSpPr>
          <p:cNvPr id="6" name="Text Box 5">
            <a:extLst>
              <a:ext uri="{FF2B5EF4-FFF2-40B4-BE49-F238E27FC236}">
                <a16:creationId xmlns:a16="http://schemas.microsoft.com/office/drawing/2014/main" id="{5BBE1292-E454-E310-F09F-C76982F92B99}"/>
              </a:ext>
            </a:extLst>
          </p:cNvPr>
          <p:cNvSpPr txBox="1">
            <a:spLocks noChangeArrowheads="1"/>
          </p:cNvSpPr>
          <p:nvPr/>
        </p:nvSpPr>
        <p:spPr bwMode="auto">
          <a:xfrm>
            <a:off x="9827491" y="6488668"/>
            <a:ext cx="23645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(31 Mar 2025)</a:t>
            </a:r>
          </a:p>
        </p:txBody>
      </p:sp>
      <p:sp>
        <p:nvSpPr>
          <p:cNvPr id="7" name="Rectangle 6">
            <a:extLst>
              <a:ext uri="{FF2B5EF4-FFF2-40B4-BE49-F238E27FC236}">
                <a16:creationId xmlns:a16="http://schemas.microsoft.com/office/drawing/2014/main" id="{84F0CC82-1803-C44E-4D38-AB4C227EF4D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B4E35B54-A156-F68B-44C5-9004CEFBE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00" y="209004"/>
            <a:ext cx="5969502" cy="6491834"/>
          </a:xfrm>
          <a:prstGeom prst="rect">
            <a:avLst/>
          </a:prstGeom>
          <a:ln w="6350">
            <a:solidFill>
              <a:schemeClr val="tx1"/>
            </a:solidFill>
          </a:ln>
        </p:spPr>
      </p:pic>
      <p:pic>
        <p:nvPicPr>
          <p:cNvPr id="9" name="Picture 8" descr="A screenshot of a news page&#10;&#10;AI-generated content may be incorrect.">
            <a:extLst>
              <a:ext uri="{FF2B5EF4-FFF2-40B4-BE49-F238E27FC236}">
                <a16:creationId xmlns:a16="http://schemas.microsoft.com/office/drawing/2014/main" id="{CFBB9F2F-C3F2-717F-590D-CB8666CAE1C2}"/>
              </a:ext>
            </a:extLst>
          </p:cNvPr>
          <p:cNvPicPr>
            <a:picLocks noChangeAspect="1"/>
          </p:cNvPicPr>
          <p:nvPr/>
        </p:nvPicPr>
        <p:blipFill>
          <a:blip r:embed="rId4">
            <a:extLst>
              <a:ext uri="{28A0092B-C50C-407E-A947-70E740481C1C}">
                <a14:useLocalDpi xmlns:a14="http://schemas.microsoft.com/office/drawing/2010/main" val="0"/>
              </a:ext>
            </a:extLst>
          </a:blip>
          <a:srcRect l="11260" t="50000" r="37917" b="23300"/>
          <a:stretch>
            <a:fillRect/>
          </a:stretch>
        </p:blipFill>
        <p:spPr>
          <a:xfrm>
            <a:off x="2590800" y="1692502"/>
            <a:ext cx="7763985" cy="4435764"/>
          </a:xfrm>
          <a:prstGeom prst="rect">
            <a:avLst/>
          </a:prstGeom>
          <a:ln>
            <a:solidFill>
              <a:schemeClr val="tx1"/>
            </a:solidFill>
          </a:ln>
        </p:spPr>
      </p:pic>
    </p:spTree>
    <p:extLst>
      <p:ext uri="{BB962C8B-B14F-4D97-AF65-F5344CB8AC3E}">
        <p14:creationId xmlns:p14="http://schemas.microsoft.com/office/powerpoint/2010/main" val="188560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8F7D7-198A-4A84-6857-CF786D344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EB1A5-0BD8-6EFD-057C-354E37E1DBF9}"/>
              </a:ext>
            </a:extLst>
          </p:cNvPr>
          <p:cNvSpPr>
            <a:spLocks noGrp="1"/>
          </p:cNvSpPr>
          <p:nvPr>
            <p:ph type="title"/>
          </p:nvPr>
        </p:nvSpPr>
        <p:spPr>
          <a:xfrm>
            <a:off x="9190182" y="-2"/>
            <a:ext cx="300181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Looking for Justice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6A36AFC-439E-4E4D-29F5-00391DA32223}"/>
              </a:ext>
            </a:extLst>
          </p:cNvPr>
          <p:cNvSpPr>
            <a:spLocks noGrp="1"/>
          </p:cNvSpPr>
          <p:nvPr>
            <p:ph type="sldNum" sz="quarter" idx="12"/>
          </p:nvPr>
        </p:nvSpPr>
        <p:spPr/>
        <p:txBody>
          <a:bodyPr/>
          <a:lstStyle/>
          <a:p>
            <a:pPr>
              <a:defRPr/>
            </a:pPr>
            <a:fld id="{B32496E5-8FFA-4061-92C3-71B1BA3DDA51}" type="slidenum">
              <a:rPr lang="en-US" altLang="en-US" smtClean="0"/>
              <a:pPr>
                <a:defRPr/>
              </a:pPr>
              <a:t>135</a:t>
            </a:fld>
            <a:endParaRPr lang="en-US" altLang="en-US"/>
          </a:p>
        </p:txBody>
      </p:sp>
      <p:sp>
        <p:nvSpPr>
          <p:cNvPr id="6" name="Text Box 5">
            <a:extLst>
              <a:ext uri="{FF2B5EF4-FFF2-40B4-BE49-F238E27FC236}">
                <a16:creationId xmlns:a16="http://schemas.microsoft.com/office/drawing/2014/main" id="{CE48CA7B-4C32-A78C-E6B0-ACA1FF30D6A9}"/>
              </a:ext>
            </a:extLst>
          </p:cNvPr>
          <p:cNvSpPr txBox="1">
            <a:spLocks noChangeArrowheads="1"/>
          </p:cNvSpPr>
          <p:nvPr/>
        </p:nvSpPr>
        <p:spPr bwMode="auto">
          <a:xfrm>
            <a:off x="9869055" y="6488668"/>
            <a:ext cx="23229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(31 Mar 2025)</a:t>
            </a:r>
          </a:p>
        </p:txBody>
      </p:sp>
      <p:sp>
        <p:nvSpPr>
          <p:cNvPr id="7" name="Rectangle 6">
            <a:extLst>
              <a:ext uri="{FF2B5EF4-FFF2-40B4-BE49-F238E27FC236}">
                <a16:creationId xmlns:a16="http://schemas.microsoft.com/office/drawing/2014/main" id="{B2E57176-53AA-3976-0DB1-F09AD6330CC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E1CE551E-D5D0-C0CC-FBDB-240CDFB574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00" y="209004"/>
            <a:ext cx="5969502" cy="6491834"/>
          </a:xfrm>
          <a:prstGeom prst="rect">
            <a:avLst/>
          </a:prstGeom>
          <a:ln w="6350">
            <a:solidFill>
              <a:schemeClr val="tx1"/>
            </a:solidFill>
          </a:ln>
        </p:spPr>
      </p:pic>
      <p:pic>
        <p:nvPicPr>
          <p:cNvPr id="9" name="Picture 8" descr="A screenshot of a news page&#10;&#10;AI-generated content may be incorrect.">
            <a:extLst>
              <a:ext uri="{FF2B5EF4-FFF2-40B4-BE49-F238E27FC236}">
                <a16:creationId xmlns:a16="http://schemas.microsoft.com/office/drawing/2014/main" id="{4672A042-6407-1E70-8960-92F94412F53C}"/>
              </a:ext>
            </a:extLst>
          </p:cNvPr>
          <p:cNvPicPr>
            <a:picLocks noChangeAspect="1"/>
          </p:cNvPicPr>
          <p:nvPr/>
        </p:nvPicPr>
        <p:blipFill>
          <a:blip r:embed="rId4">
            <a:extLst>
              <a:ext uri="{28A0092B-C50C-407E-A947-70E740481C1C}">
                <a14:useLocalDpi xmlns:a14="http://schemas.microsoft.com/office/drawing/2010/main" val="0"/>
              </a:ext>
            </a:extLst>
          </a:blip>
          <a:srcRect l="11114" t="75624" r="37916" b="4511"/>
          <a:stretch>
            <a:fillRect/>
          </a:stretch>
        </p:blipFill>
        <p:spPr>
          <a:xfrm>
            <a:off x="2299855" y="2239818"/>
            <a:ext cx="9010807" cy="3819236"/>
          </a:xfrm>
          <a:prstGeom prst="rect">
            <a:avLst/>
          </a:prstGeom>
          <a:ln>
            <a:solidFill>
              <a:schemeClr val="tx1"/>
            </a:solidFill>
          </a:ln>
        </p:spPr>
      </p:pic>
    </p:spTree>
    <p:extLst>
      <p:ext uri="{BB962C8B-B14F-4D97-AF65-F5344CB8AC3E}">
        <p14:creationId xmlns:p14="http://schemas.microsoft.com/office/powerpoint/2010/main" val="11649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B230-523D-2F8B-3070-0A19DC490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22B60A-A914-A1D2-FE03-147F88A75B80}"/>
              </a:ext>
            </a:extLst>
          </p:cNvPr>
          <p:cNvSpPr>
            <a:spLocks noGrp="1"/>
          </p:cNvSpPr>
          <p:nvPr>
            <p:ph type="title"/>
          </p:nvPr>
        </p:nvSpPr>
        <p:spPr>
          <a:xfrm>
            <a:off x="9541164" y="-2"/>
            <a:ext cx="26508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U.S. Verdict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A683225-4AE2-E7CA-7CE0-5995C852CBE9}"/>
              </a:ext>
            </a:extLst>
          </p:cNvPr>
          <p:cNvSpPr>
            <a:spLocks noGrp="1"/>
          </p:cNvSpPr>
          <p:nvPr>
            <p:ph type="sldNum" sz="quarter" idx="12"/>
          </p:nvPr>
        </p:nvSpPr>
        <p:spPr/>
        <p:txBody>
          <a:bodyPr/>
          <a:lstStyle/>
          <a:p>
            <a:pPr>
              <a:defRPr/>
            </a:pPr>
            <a:fld id="{B32496E5-8FFA-4061-92C3-71B1BA3DDA51}" type="slidenum">
              <a:rPr lang="en-US" altLang="en-US" smtClean="0"/>
              <a:pPr>
                <a:defRPr/>
              </a:pPr>
              <a:t>136</a:t>
            </a:fld>
            <a:endParaRPr lang="en-US" altLang="en-US"/>
          </a:p>
        </p:txBody>
      </p:sp>
      <p:sp>
        <p:nvSpPr>
          <p:cNvPr id="6" name="Text Box 5">
            <a:extLst>
              <a:ext uri="{FF2B5EF4-FFF2-40B4-BE49-F238E27FC236}">
                <a16:creationId xmlns:a16="http://schemas.microsoft.com/office/drawing/2014/main" id="{EA779163-8612-5DEB-C0C9-75A460A9F4FF}"/>
              </a:ext>
            </a:extLst>
          </p:cNvPr>
          <p:cNvSpPr txBox="1">
            <a:spLocks noChangeArrowheads="1"/>
          </p:cNvSpPr>
          <p:nvPr/>
        </p:nvSpPr>
        <p:spPr bwMode="auto">
          <a:xfrm>
            <a:off x="10109200" y="6488668"/>
            <a:ext cx="2082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(7 Oct 2025)</a:t>
            </a:r>
          </a:p>
        </p:txBody>
      </p:sp>
      <p:sp>
        <p:nvSpPr>
          <p:cNvPr id="7" name="Rectangle 6">
            <a:extLst>
              <a:ext uri="{FF2B5EF4-FFF2-40B4-BE49-F238E27FC236}">
                <a16:creationId xmlns:a16="http://schemas.microsoft.com/office/drawing/2014/main" id="{E8572745-7C80-70F4-AB45-460FB0A518D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close up of a bottle&#10;&#10;AI-generated content may be incorrect.">
            <a:extLst>
              <a:ext uri="{FF2B5EF4-FFF2-40B4-BE49-F238E27FC236}">
                <a16:creationId xmlns:a16="http://schemas.microsoft.com/office/drawing/2014/main" id="{9A0B6165-C53D-99A9-0713-2BF67AF675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69" y="209004"/>
            <a:ext cx="5931415" cy="6450414"/>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23F57EC0-A11E-BBEA-4A5D-5E202C54F890}"/>
              </a:ext>
            </a:extLst>
          </p:cNvPr>
          <p:cNvPicPr>
            <a:picLocks noChangeAspect="1"/>
          </p:cNvPicPr>
          <p:nvPr/>
        </p:nvPicPr>
        <p:blipFill>
          <a:blip r:embed="rId3">
            <a:extLst>
              <a:ext uri="{28A0092B-C50C-407E-A947-70E740481C1C}">
                <a14:useLocalDpi xmlns:a14="http://schemas.microsoft.com/office/drawing/2010/main" val="0"/>
              </a:ext>
            </a:extLst>
          </a:blip>
          <a:srcRect l="24076" t="44781" r="25906" b="30169"/>
          <a:stretch>
            <a:fillRect/>
          </a:stretch>
        </p:blipFill>
        <p:spPr>
          <a:xfrm>
            <a:off x="2156692" y="1429326"/>
            <a:ext cx="8941189" cy="4869873"/>
          </a:xfrm>
          <a:prstGeom prst="rect">
            <a:avLst/>
          </a:prstGeom>
          <a:ln>
            <a:solidFill>
              <a:schemeClr val="tx1"/>
            </a:solidFill>
          </a:ln>
        </p:spPr>
      </p:pic>
    </p:spTree>
    <p:extLst>
      <p:ext uri="{BB962C8B-B14F-4D97-AF65-F5344CB8AC3E}">
        <p14:creationId xmlns:p14="http://schemas.microsoft.com/office/powerpoint/2010/main" val="5503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E47A5-E33F-A778-5E3F-02BFC2081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C82BF-6A04-5459-3580-3FBBA3B5DFE3}"/>
              </a:ext>
            </a:extLst>
          </p:cNvPr>
          <p:cNvSpPr>
            <a:spLocks noGrp="1"/>
          </p:cNvSpPr>
          <p:nvPr>
            <p:ph type="title"/>
          </p:nvPr>
        </p:nvSpPr>
        <p:spPr>
          <a:xfrm>
            <a:off x="9541164" y="-2"/>
            <a:ext cx="26508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U.S. Verdict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6E1E22B-A99F-0748-7036-436E6363C821}"/>
              </a:ext>
            </a:extLst>
          </p:cNvPr>
          <p:cNvSpPr>
            <a:spLocks noGrp="1"/>
          </p:cNvSpPr>
          <p:nvPr>
            <p:ph type="sldNum" sz="quarter" idx="12"/>
          </p:nvPr>
        </p:nvSpPr>
        <p:spPr/>
        <p:txBody>
          <a:bodyPr/>
          <a:lstStyle/>
          <a:p>
            <a:pPr>
              <a:defRPr/>
            </a:pPr>
            <a:fld id="{B32496E5-8FFA-4061-92C3-71B1BA3DDA51}" type="slidenum">
              <a:rPr lang="en-US" altLang="en-US" smtClean="0"/>
              <a:pPr>
                <a:defRPr/>
              </a:pPr>
              <a:t>137</a:t>
            </a:fld>
            <a:endParaRPr lang="en-US" altLang="en-US"/>
          </a:p>
        </p:txBody>
      </p:sp>
      <p:sp>
        <p:nvSpPr>
          <p:cNvPr id="6" name="Text Box 5">
            <a:extLst>
              <a:ext uri="{FF2B5EF4-FFF2-40B4-BE49-F238E27FC236}">
                <a16:creationId xmlns:a16="http://schemas.microsoft.com/office/drawing/2014/main" id="{203E740B-4995-590F-2DBD-4905D4DE5C39}"/>
              </a:ext>
            </a:extLst>
          </p:cNvPr>
          <p:cNvSpPr txBox="1">
            <a:spLocks noChangeArrowheads="1"/>
          </p:cNvSpPr>
          <p:nvPr/>
        </p:nvSpPr>
        <p:spPr bwMode="auto">
          <a:xfrm>
            <a:off x="10109200" y="6488668"/>
            <a:ext cx="2082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(7 Oct 2025)</a:t>
            </a:r>
          </a:p>
        </p:txBody>
      </p:sp>
      <p:sp>
        <p:nvSpPr>
          <p:cNvPr id="7" name="Rectangle 6">
            <a:extLst>
              <a:ext uri="{FF2B5EF4-FFF2-40B4-BE49-F238E27FC236}">
                <a16:creationId xmlns:a16="http://schemas.microsoft.com/office/drawing/2014/main" id="{2884FD63-D32B-C5E2-A32E-5F194748F3D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close up of a bottle&#10;&#10;AI-generated content may be incorrect.">
            <a:extLst>
              <a:ext uri="{FF2B5EF4-FFF2-40B4-BE49-F238E27FC236}">
                <a16:creationId xmlns:a16="http://schemas.microsoft.com/office/drawing/2014/main" id="{C1432DF2-973B-F3B3-865B-11865EADC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369" y="209004"/>
            <a:ext cx="5931415" cy="6450414"/>
          </a:xfrm>
          <a:prstGeom prst="rect">
            <a:avLst/>
          </a:prstGeom>
          <a:ln w="6350">
            <a:solidFill>
              <a:schemeClr val="tx1"/>
            </a:solidFill>
          </a:ln>
        </p:spPr>
      </p:pic>
      <p:pic>
        <p:nvPicPr>
          <p:cNvPr id="11" name="Picture 10" descr="A screenshot of a computer&#10;&#10;AI-generated content may be incorrect.">
            <a:extLst>
              <a:ext uri="{FF2B5EF4-FFF2-40B4-BE49-F238E27FC236}">
                <a16:creationId xmlns:a16="http://schemas.microsoft.com/office/drawing/2014/main" id="{7715CBEA-C74E-875A-9D6C-60D074733F80}"/>
              </a:ext>
            </a:extLst>
          </p:cNvPr>
          <p:cNvPicPr>
            <a:picLocks noChangeAspect="1"/>
          </p:cNvPicPr>
          <p:nvPr/>
        </p:nvPicPr>
        <p:blipFill>
          <a:blip r:embed="rId3">
            <a:extLst>
              <a:ext uri="{28A0092B-C50C-407E-A947-70E740481C1C}">
                <a14:useLocalDpi xmlns:a14="http://schemas.microsoft.com/office/drawing/2010/main" val="0"/>
              </a:ext>
            </a:extLst>
          </a:blip>
          <a:srcRect l="24735" t="69092" r="25394" b="10706"/>
          <a:stretch>
            <a:fillRect/>
          </a:stretch>
        </p:blipFill>
        <p:spPr>
          <a:xfrm>
            <a:off x="2794458" y="2636982"/>
            <a:ext cx="8072124" cy="3556000"/>
          </a:xfrm>
          <a:prstGeom prst="rect">
            <a:avLst/>
          </a:prstGeom>
          <a:ln>
            <a:solidFill>
              <a:schemeClr val="tx1"/>
            </a:solidFill>
          </a:ln>
        </p:spPr>
      </p:pic>
    </p:spTree>
    <p:extLst>
      <p:ext uri="{BB962C8B-B14F-4D97-AF65-F5344CB8AC3E}">
        <p14:creationId xmlns:p14="http://schemas.microsoft.com/office/powerpoint/2010/main" val="314709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30082-7739-6C08-8F6F-473060A0A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CAAA2-DCAB-295D-5D03-02D9C33C70C5}"/>
              </a:ext>
            </a:extLst>
          </p:cNvPr>
          <p:cNvSpPr>
            <a:spLocks noGrp="1"/>
          </p:cNvSpPr>
          <p:nvPr>
            <p:ph type="title"/>
          </p:nvPr>
        </p:nvSpPr>
        <p:spPr>
          <a:xfrm>
            <a:off x="9224063" y="-2"/>
            <a:ext cx="29679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Now in the UK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1B20AD7-E407-09E0-C1DE-23824D15AAEA}"/>
              </a:ext>
            </a:extLst>
          </p:cNvPr>
          <p:cNvSpPr>
            <a:spLocks noGrp="1"/>
          </p:cNvSpPr>
          <p:nvPr>
            <p:ph type="sldNum" sz="quarter" idx="12"/>
          </p:nvPr>
        </p:nvSpPr>
        <p:spPr/>
        <p:txBody>
          <a:bodyPr/>
          <a:lstStyle/>
          <a:p>
            <a:pPr>
              <a:defRPr/>
            </a:pPr>
            <a:fld id="{B32496E5-8FFA-4061-92C3-71B1BA3DDA51}" type="slidenum">
              <a:rPr lang="en-US" altLang="en-US" smtClean="0"/>
              <a:pPr>
                <a:defRPr/>
              </a:pPr>
              <a:t>138</a:t>
            </a:fld>
            <a:endParaRPr lang="en-US" altLang="en-US"/>
          </a:p>
        </p:txBody>
      </p:sp>
      <p:sp>
        <p:nvSpPr>
          <p:cNvPr id="6" name="Text Box 5">
            <a:extLst>
              <a:ext uri="{FF2B5EF4-FFF2-40B4-BE49-F238E27FC236}">
                <a16:creationId xmlns:a16="http://schemas.microsoft.com/office/drawing/2014/main" id="{E37E595B-4CC3-6B93-7243-487B7FA54C44}"/>
              </a:ext>
            </a:extLst>
          </p:cNvPr>
          <p:cNvSpPr txBox="1">
            <a:spLocks noChangeArrowheads="1"/>
          </p:cNvSpPr>
          <p:nvPr/>
        </p:nvSpPr>
        <p:spPr bwMode="auto">
          <a:xfrm>
            <a:off x="9927771" y="6488668"/>
            <a:ext cx="22642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(16 Oct 2025)</a:t>
            </a:r>
          </a:p>
        </p:txBody>
      </p:sp>
      <p:sp>
        <p:nvSpPr>
          <p:cNvPr id="7" name="Rectangle 6">
            <a:extLst>
              <a:ext uri="{FF2B5EF4-FFF2-40B4-BE49-F238E27FC236}">
                <a16:creationId xmlns:a16="http://schemas.microsoft.com/office/drawing/2014/main" id="{26A93600-F63D-EB50-51BC-6BEB948AD7F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site&#10;&#10;AI-generated content may be incorrect.">
            <a:extLst>
              <a:ext uri="{FF2B5EF4-FFF2-40B4-BE49-F238E27FC236}">
                <a16:creationId xmlns:a16="http://schemas.microsoft.com/office/drawing/2014/main" id="{03B0AFF6-4F8A-9BD9-EDA5-2BD2B7B65C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37"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800683C8-D313-D973-CB1A-3EBDE432D865}"/>
              </a:ext>
            </a:extLst>
          </p:cNvPr>
          <p:cNvPicPr>
            <a:picLocks noChangeAspect="1"/>
          </p:cNvPicPr>
          <p:nvPr/>
        </p:nvPicPr>
        <p:blipFill>
          <a:blip r:embed="rId4">
            <a:extLst>
              <a:ext uri="{28A0092B-C50C-407E-A947-70E740481C1C}">
                <a14:useLocalDpi xmlns:a14="http://schemas.microsoft.com/office/drawing/2010/main" val="0"/>
              </a:ext>
            </a:extLst>
          </a:blip>
          <a:srcRect l="24736" t="44848" r="26638" b="32390"/>
          <a:stretch>
            <a:fillRect/>
          </a:stretch>
        </p:blipFill>
        <p:spPr>
          <a:xfrm>
            <a:off x="2244436" y="1796992"/>
            <a:ext cx="8254864" cy="4202025"/>
          </a:xfrm>
          <a:prstGeom prst="rect">
            <a:avLst/>
          </a:prstGeom>
          <a:ln>
            <a:solidFill>
              <a:schemeClr val="tx1"/>
            </a:solidFill>
          </a:ln>
        </p:spPr>
      </p:pic>
    </p:spTree>
    <p:extLst>
      <p:ext uri="{BB962C8B-B14F-4D97-AF65-F5344CB8AC3E}">
        <p14:creationId xmlns:p14="http://schemas.microsoft.com/office/powerpoint/2010/main" val="126852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30076-164A-47D2-1CF3-402FE0C63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6BB34-8B1C-734E-C009-D23512934D43}"/>
              </a:ext>
            </a:extLst>
          </p:cNvPr>
          <p:cNvSpPr>
            <a:spLocks noGrp="1"/>
          </p:cNvSpPr>
          <p:nvPr>
            <p:ph type="title"/>
          </p:nvPr>
        </p:nvSpPr>
        <p:spPr>
          <a:xfrm>
            <a:off x="9224063" y="-2"/>
            <a:ext cx="29679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Now in the UK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7D4AC97-181B-0BC1-C56D-D04BD2773685}"/>
              </a:ext>
            </a:extLst>
          </p:cNvPr>
          <p:cNvSpPr>
            <a:spLocks noGrp="1"/>
          </p:cNvSpPr>
          <p:nvPr>
            <p:ph type="sldNum" sz="quarter" idx="12"/>
          </p:nvPr>
        </p:nvSpPr>
        <p:spPr/>
        <p:txBody>
          <a:bodyPr/>
          <a:lstStyle/>
          <a:p>
            <a:pPr>
              <a:defRPr/>
            </a:pPr>
            <a:fld id="{B32496E5-8FFA-4061-92C3-71B1BA3DDA51}" type="slidenum">
              <a:rPr lang="en-US" altLang="en-US" smtClean="0"/>
              <a:pPr>
                <a:defRPr/>
              </a:pPr>
              <a:t>139</a:t>
            </a:fld>
            <a:endParaRPr lang="en-US" altLang="en-US"/>
          </a:p>
        </p:txBody>
      </p:sp>
      <p:sp>
        <p:nvSpPr>
          <p:cNvPr id="6" name="Text Box 5">
            <a:extLst>
              <a:ext uri="{FF2B5EF4-FFF2-40B4-BE49-F238E27FC236}">
                <a16:creationId xmlns:a16="http://schemas.microsoft.com/office/drawing/2014/main" id="{79801F01-258C-F51F-AE2E-EE1CD6309D97}"/>
              </a:ext>
            </a:extLst>
          </p:cNvPr>
          <p:cNvSpPr txBox="1">
            <a:spLocks noChangeArrowheads="1"/>
          </p:cNvSpPr>
          <p:nvPr/>
        </p:nvSpPr>
        <p:spPr bwMode="auto">
          <a:xfrm>
            <a:off x="9927771" y="6488668"/>
            <a:ext cx="22642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(16 Oct 2025)</a:t>
            </a:r>
          </a:p>
        </p:txBody>
      </p:sp>
      <p:sp>
        <p:nvSpPr>
          <p:cNvPr id="7" name="Rectangle 6">
            <a:extLst>
              <a:ext uri="{FF2B5EF4-FFF2-40B4-BE49-F238E27FC236}">
                <a16:creationId xmlns:a16="http://schemas.microsoft.com/office/drawing/2014/main" id="{A184527D-52D4-3D18-C53E-07C86A18C96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site&#10;&#10;AI-generated content may be incorrect.">
            <a:extLst>
              <a:ext uri="{FF2B5EF4-FFF2-40B4-BE49-F238E27FC236}">
                <a16:creationId xmlns:a16="http://schemas.microsoft.com/office/drawing/2014/main" id="{F90CC5AC-7A7A-12DC-6889-BB7FC140F6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37"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C084ED18-6106-8066-32A7-E31F37CB9C4D}"/>
              </a:ext>
            </a:extLst>
          </p:cNvPr>
          <p:cNvPicPr>
            <a:picLocks noChangeAspect="1"/>
          </p:cNvPicPr>
          <p:nvPr/>
        </p:nvPicPr>
        <p:blipFill>
          <a:blip r:embed="rId4">
            <a:extLst>
              <a:ext uri="{28A0092B-C50C-407E-A947-70E740481C1C}">
                <a14:useLocalDpi xmlns:a14="http://schemas.microsoft.com/office/drawing/2010/main" val="0"/>
              </a:ext>
            </a:extLst>
          </a:blip>
          <a:srcRect l="24661" t="66600" r="25101" b="3905"/>
          <a:stretch>
            <a:fillRect/>
          </a:stretch>
        </p:blipFill>
        <p:spPr>
          <a:xfrm>
            <a:off x="2932509" y="1131455"/>
            <a:ext cx="7775523" cy="4964545"/>
          </a:xfrm>
          <a:prstGeom prst="rect">
            <a:avLst/>
          </a:prstGeom>
          <a:ln>
            <a:solidFill>
              <a:schemeClr val="tx1"/>
            </a:solidFill>
          </a:ln>
        </p:spPr>
      </p:pic>
    </p:spTree>
    <p:extLst>
      <p:ext uri="{BB962C8B-B14F-4D97-AF65-F5344CB8AC3E}">
        <p14:creationId xmlns:p14="http://schemas.microsoft.com/office/powerpoint/2010/main" val="352146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747" name="Slide Number Placeholder 5"/>
          <p:cNvSpPr>
            <a:spLocks noGrp="1"/>
          </p:cNvSpPr>
          <p:nvPr>
            <p:ph type="sldNum" sz="quarter" idx="12"/>
          </p:nvPr>
        </p:nvSpPr>
        <p:spPr bwMode="auto">
          <a:xfrm>
            <a:off x="9880600" y="6243638"/>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14</a:t>
            </a:fld>
            <a:endParaRPr lang="en-US" altLang="en-US" sz="1400">
              <a:solidFill>
                <a:srgbClr val="000066"/>
              </a:solidFill>
            </a:endParaRPr>
          </a:p>
        </p:txBody>
      </p:sp>
      <p:grpSp>
        <p:nvGrpSpPr>
          <p:cNvPr id="31748" name="Group 2"/>
          <p:cNvGrpSpPr>
            <a:grpSpLocks/>
          </p:cNvGrpSpPr>
          <p:nvPr/>
        </p:nvGrpSpPr>
        <p:grpSpPr bwMode="auto">
          <a:xfrm>
            <a:off x="2971801" y="1981200"/>
            <a:ext cx="6958013" cy="3798888"/>
            <a:chOff x="288" y="1632"/>
            <a:chExt cx="4383" cy="2393"/>
          </a:xfrm>
        </p:grpSpPr>
        <p:grpSp>
          <p:nvGrpSpPr>
            <p:cNvPr id="31765" name="Group 3"/>
            <p:cNvGrpSpPr>
              <a:grpSpLocks/>
            </p:cNvGrpSpPr>
            <p:nvPr/>
          </p:nvGrpSpPr>
          <p:grpSpPr bwMode="auto">
            <a:xfrm>
              <a:off x="288" y="1632"/>
              <a:ext cx="4383" cy="2393"/>
              <a:chOff x="288" y="1632"/>
              <a:chExt cx="4383" cy="2393"/>
            </a:xfrm>
          </p:grpSpPr>
          <p:sp>
            <p:nvSpPr>
              <p:cNvPr id="31768" name="Line 4"/>
              <p:cNvSpPr>
                <a:spLocks noChangeShapeType="1"/>
              </p:cNvSpPr>
              <p:nvPr/>
            </p:nvSpPr>
            <p:spPr bwMode="auto">
              <a:xfrm>
                <a:off x="1358" y="1728"/>
                <a:ext cx="1" cy="20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9" name="Line 5"/>
              <p:cNvSpPr>
                <a:spLocks noChangeShapeType="1"/>
              </p:cNvSpPr>
              <p:nvPr/>
            </p:nvSpPr>
            <p:spPr bwMode="auto">
              <a:xfrm>
                <a:off x="1358" y="3760"/>
                <a:ext cx="2247" cy="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0" name="Rectangle 6"/>
              <p:cNvSpPr>
                <a:spLocks noChangeArrowheads="1"/>
              </p:cNvSpPr>
              <p:nvPr/>
            </p:nvSpPr>
            <p:spPr bwMode="auto">
              <a:xfrm>
                <a:off x="3552" y="3792"/>
                <a:ext cx="111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Project Value</a:t>
                </a:r>
                <a:endParaRPr lang="en-US" altLang="en-US" sz="2400">
                  <a:solidFill>
                    <a:schemeClr val="tx1"/>
                  </a:solidFill>
                  <a:latin typeface="Times New Roman" panose="02020603050405020304" pitchFamily="18" charset="0"/>
                </a:endParaRPr>
              </a:p>
            </p:txBody>
          </p:sp>
          <p:sp>
            <p:nvSpPr>
              <p:cNvPr id="31771" name="Rectangle 7"/>
              <p:cNvSpPr>
                <a:spLocks noChangeArrowheads="1"/>
              </p:cNvSpPr>
              <p:nvPr/>
            </p:nvSpPr>
            <p:spPr bwMode="auto">
              <a:xfrm>
                <a:off x="288" y="1632"/>
                <a:ext cx="1027"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r">
                  <a:spcBef>
                    <a:spcPct val="0"/>
                  </a:spcBef>
                  <a:buClrTx/>
                  <a:buSzTx/>
                  <a:buFontTx/>
                  <a:buNone/>
                </a:pPr>
                <a:r>
                  <a:rPr lang="en-US" altLang="en-US" sz="2400">
                    <a:solidFill>
                      <a:srgbClr val="000000"/>
                    </a:solidFill>
                    <a:latin typeface="Palatino" pitchFamily="18" charset="0"/>
                  </a:rPr>
                  <a:t>Outcome Probability</a:t>
                </a:r>
                <a:endParaRPr lang="en-US" altLang="en-US" sz="2400">
                  <a:solidFill>
                    <a:schemeClr val="tx1"/>
                  </a:solidFill>
                  <a:latin typeface="Times New Roman" panose="02020603050405020304" pitchFamily="18" charset="0"/>
                </a:endParaRPr>
              </a:p>
            </p:txBody>
          </p:sp>
        </p:grpSp>
        <p:sp>
          <p:nvSpPr>
            <p:cNvPr id="31766" name="Arc 8"/>
            <p:cNvSpPr>
              <a:spLocks/>
            </p:cNvSpPr>
            <p:nvPr/>
          </p:nvSpPr>
          <p:spPr bwMode="auto">
            <a:xfrm>
              <a:off x="1333" y="1677"/>
              <a:ext cx="50" cy="84"/>
            </a:xfrm>
            <a:custGeom>
              <a:avLst/>
              <a:gdLst>
                <a:gd name="T0" fmla="*/ 0 w 17410"/>
                <a:gd name="T1" fmla="*/ 0 h 21600"/>
                <a:gd name="T2" fmla="*/ 0 w 17410"/>
                <a:gd name="T3" fmla="*/ 0 h 21600"/>
                <a:gd name="T4" fmla="*/ 0 w 17410"/>
                <a:gd name="T5" fmla="*/ 0 h 21600"/>
                <a:gd name="T6" fmla="*/ 0 60000 65536"/>
                <a:gd name="T7" fmla="*/ 0 60000 65536"/>
                <a:gd name="T8" fmla="*/ 0 60000 65536"/>
                <a:gd name="T9" fmla="*/ 0 w 17410"/>
                <a:gd name="T10" fmla="*/ 0 h 21600"/>
                <a:gd name="T11" fmla="*/ 17410 w 17410"/>
                <a:gd name="T12" fmla="*/ 21600 h 21600"/>
              </a:gdLst>
              <a:ahLst/>
              <a:cxnLst>
                <a:cxn ang="T6">
                  <a:pos x="T0" y="T1"/>
                </a:cxn>
                <a:cxn ang="T7">
                  <a:pos x="T2" y="T3"/>
                </a:cxn>
                <a:cxn ang="T8">
                  <a:pos x="T4" y="T5"/>
                </a:cxn>
              </a:cxnLst>
              <a:rect l="T9" t="T10" r="T11" b="T12"/>
              <a:pathLst>
                <a:path w="17410" h="21600" fill="none" extrusionOk="0">
                  <a:moveTo>
                    <a:pt x="17409" y="19776"/>
                  </a:moveTo>
                  <a:cubicBezTo>
                    <a:pt x="14671" y="20979"/>
                    <a:pt x="11714" y="21599"/>
                    <a:pt x="8724" y="21600"/>
                  </a:cubicBezTo>
                  <a:cubicBezTo>
                    <a:pt x="5719" y="21600"/>
                    <a:pt x="2748" y="20973"/>
                    <a:pt x="0" y="19759"/>
                  </a:cubicBezTo>
                </a:path>
                <a:path w="17410" h="21600" stroke="0" extrusionOk="0">
                  <a:moveTo>
                    <a:pt x="17409" y="19776"/>
                  </a:moveTo>
                  <a:cubicBezTo>
                    <a:pt x="14671" y="20979"/>
                    <a:pt x="11714" y="21599"/>
                    <a:pt x="8724" y="21600"/>
                  </a:cubicBezTo>
                  <a:cubicBezTo>
                    <a:pt x="5719" y="21600"/>
                    <a:pt x="2748" y="20973"/>
                    <a:pt x="0" y="19759"/>
                  </a:cubicBezTo>
                  <a:lnTo>
                    <a:pt x="8724" y="0"/>
                  </a:lnTo>
                  <a:lnTo>
                    <a:pt x="17409" y="197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67" name="Arc 9"/>
            <p:cNvSpPr>
              <a:spLocks/>
            </p:cNvSpPr>
            <p:nvPr/>
          </p:nvSpPr>
          <p:spPr bwMode="auto">
            <a:xfrm>
              <a:off x="3572" y="3727"/>
              <a:ext cx="62" cy="67"/>
            </a:xfrm>
            <a:custGeom>
              <a:avLst/>
              <a:gdLst>
                <a:gd name="T0" fmla="*/ 0 w 21600"/>
                <a:gd name="T1" fmla="*/ 0 h 17352"/>
                <a:gd name="T2" fmla="*/ 0 w 21600"/>
                <a:gd name="T3" fmla="*/ 0 h 17352"/>
                <a:gd name="T4" fmla="*/ 0 w 21600"/>
                <a:gd name="T5" fmla="*/ 0 h 17352"/>
                <a:gd name="T6" fmla="*/ 0 60000 65536"/>
                <a:gd name="T7" fmla="*/ 0 60000 65536"/>
                <a:gd name="T8" fmla="*/ 0 60000 65536"/>
                <a:gd name="T9" fmla="*/ 0 w 21600"/>
                <a:gd name="T10" fmla="*/ 0 h 17352"/>
                <a:gd name="T11" fmla="*/ 21600 w 21600"/>
                <a:gd name="T12" fmla="*/ 17352 h 17352"/>
              </a:gdLst>
              <a:ahLst/>
              <a:cxnLst>
                <a:cxn ang="T6">
                  <a:pos x="T0" y="T1"/>
                </a:cxn>
                <a:cxn ang="T7">
                  <a:pos x="T2" y="T3"/>
                </a:cxn>
                <a:cxn ang="T8">
                  <a:pos x="T4" y="T5"/>
                </a:cxn>
              </a:cxnLst>
              <a:rect l="T9" t="T10" r="T11" b="T12"/>
              <a:pathLst>
                <a:path w="21600" h="17352" fill="none" extrusionOk="0">
                  <a:moveTo>
                    <a:pt x="1819" y="17351"/>
                  </a:moveTo>
                  <a:cubicBezTo>
                    <a:pt x="619" y="14616"/>
                    <a:pt x="0" y="11662"/>
                    <a:pt x="0" y="8676"/>
                  </a:cubicBezTo>
                  <a:cubicBezTo>
                    <a:pt x="-1" y="5689"/>
                    <a:pt x="619" y="2735"/>
                    <a:pt x="1819" y="0"/>
                  </a:cubicBezTo>
                </a:path>
                <a:path w="21600" h="17352" stroke="0" extrusionOk="0">
                  <a:moveTo>
                    <a:pt x="1819" y="17351"/>
                  </a:moveTo>
                  <a:cubicBezTo>
                    <a:pt x="619" y="14616"/>
                    <a:pt x="0" y="11662"/>
                    <a:pt x="0" y="8676"/>
                  </a:cubicBezTo>
                  <a:cubicBezTo>
                    <a:pt x="-1" y="5689"/>
                    <a:pt x="619" y="2735"/>
                    <a:pt x="1819" y="0"/>
                  </a:cubicBezTo>
                  <a:lnTo>
                    <a:pt x="21600" y="8676"/>
                  </a:lnTo>
                  <a:lnTo>
                    <a:pt x="1819" y="173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1749" name="Rectangle 10"/>
          <p:cNvSpPr>
            <a:spLocks noGrp="1" noChangeArrowheads="1"/>
          </p:cNvSpPr>
          <p:nvPr>
            <p:ph type="title"/>
          </p:nvPr>
        </p:nvSpPr>
        <p:spPr/>
        <p:txBody>
          <a:bodyPr/>
          <a:lstStyle/>
          <a:p>
            <a:r>
              <a:rPr lang="en-US" altLang="en-US" dirty="0"/>
              <a:t>Hypo: 2nd Project</a:t>
            </a:r>
          </a:p>
        </p:txBody>
      </p:sp>
      <p:grpSp>
        <p:nvGrpSpPr>
          <p:cNvPr id="4" name="Group 12"/>
          <p:cNvGrpSpPr>
            <a:grpSpLocks/>
          </p:cNvGrpSpPr>
          <p:nvPr/>
        </p:nvGrpSpPr>
        <p:grpSpPr bwMode="auto">
          <a:xfrm>
            <a:off x="5638800" y="3971927"/>
            <a:ext cx="1860550" cy="1731963"/>
            <a:chOff x="2592" y="2502"/>
            <a:chExt cx="1172" cy="1091"/>
          </a:xfrm>
        </p:grpSpPr>
        <p:grpSp>
          <p:nvGrpSpPr>
            <p:cNvPr id="31761" name="Group 13"/>
            <p:cNvGrpSpPr>
              <a:grpSpLocks/>
            </p:cNvGrpSpPr>
            <p:nvPr/>
          </p:nvGrpSpPr>
          <p:grpSpPr bwMode="auto">
            <a:xfrm>
              <a:off x="2739" y="2502"/>
              <a:ext cx="1025" cy="878"/>
              <a:chOff x="2115" y="2886"/>
              <a:chExt cx="1025" cy="878"/>
            </a:xfrm>
          </p:grpSpPr>
          <p:sp>
            <p:nvSpPr>
              <p:cNvPr id="31763" name="Arc 14"/>
              <p:cNvSpPr>
                <a:spLocks/>
              </p:cNvSpPr>
              <p:nvPr/>
            </p:nvSpPr>
            <p:spPr bwMode="auto">
              <a:xfrm>
                <a:off x="2447" y="3242"/>
                <a:ext cx="693" cy="52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4" name="Arc 15"/>
              <p:cNvSpPr>
                <a:spLocks/>
              </p:cNvSpPr>
              <p:nvPr/>
            </p:nvSpPr>
            <p:spPr bwMode="auto">
              <a:xfrm>
                <a:off x="2115" y="2886"/>
                <a:ext cx="333" cy="379"/>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66" y="0"/>
                      <a:pt x="21510" y="9572"/>
                      <a:pt x="21599" y="21438"/>
                    </a:cubicBezTo>
                  </a:path>
                  <a:path w="21599" h="21600" stroke="0" extrusionOk="0">
                    <a:moveTo>
                      <a:pt x="-1" y="0"/>
                    </a:moveTo>
                    <a:cubicBezTo>
                      <a:pt x="11866" y="0"/>
                      <a:pt x="21510" y="9572"/>
                      <a:pt x="21599" y="21438"/>
                    </a:cubicBezTo>
                    <a:lnTo>
                      <a:pt x="0" y="21600"/>
                    </a:lnTo>
                    <a:lnTo>
                      <a:pt x="-1" y="0"/>
                    </a:lnTo>
                    <a:close/>
                  </a:path>
                </a:pathLst>
              </a:cu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1762" name="Rectangle 16"/>
            <p:cNvSpPr>
              <a:spLocks noChangeArrowheads="1"/>
            </p:cNvSpPr>
            <p:nvPr/>
          </p:nvSpPr>
          <p:spPr bwMode="auto">
            <a:xfrm>
              <a:off x="2592" y="3360"/>
              <a:ext cx="38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$100</a:t>
              </a:r>
              <a:endParaRPr lang="en-US" altLang="en-US" sz="2400">
                <a:solidFill>
                  <a:schemeClr val="tx1"/>
                </a:solidFill>
                <a:latin typeface="Times New Roman" panose="02020603050405020304" pitchFamily="18" charset="0"/>
              </a:endParaRPr>
            </a:p>
          </p:txBody>
        </p:sp>
      </p:grpSp>
      <p:grpSp>
        <p:nvGrpSpPr>
          <p:cNvPr id="6" name="Group 17"/>
          <p:cNvGrpSpPr>
            <a:grpSpLocks/>
          </p:cNvGrpSpPr>
          <p:nvPr/>
        </p:nvGrpSpPr>
        <p:grpSpPr bwMode="auto">
          <a:xfrm>
            <a:off x="4038600" y="2895600"/>
            <a:ext cx="3149600" cy="2444750"/>
            <a:chOff x="960" y="2208"/>
            <a:chExt cx="1984" cy="1540"/>
          </a:xfrm>
        </p:grpSpPr>
        <p:sp>
          <p:nvSpPr>
            <p:cNvPr id="31758" name="Line 18"/>
            <p:cNvSpPr>
              <a:spLocks noChangeShapeType="1"/>
            </p:cNvSpPr>
            <p:nvPr/>
          </p:nvSpPr>
          <p:spPr bwMode="auto">
            <a:xfrm flipV="1">
              <a:off x="1392" y="2304"/>
              <a:ext cx="1" cy="1444"/>
            </a:xfrm>
            <a:prstGeom prst="line">
              <a:avLst/>
            </a:prstGeom>
            <a:noFill/>
            <a:ln w="5715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9" name="Line 19"/>
            <p:cNvSpPr>
              <a:spLocks noChangeShapeType="1"/>
            </p:cNvSpPr>
            <p:nvPr/>
          </p:nvSpPr>
          <p:spPr bwMode="auto">
            <a:xfrm>
              <a:off x="1358" y="2296"/>
              <a:ext cx="158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0" name="Rectangle 20"/>
            <p:cNvSpPr>
              <a:spLocks noChangeArrowheads="1"/>
            </p:cNvSpPr>
            <p:nvPr/>
          </p:nvSpPr>
          <p:spPr bwMode="auto">
            <a:xfrm>
              <a:off x="960" y="2208"/>
              <a:ext cx="3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49%</a:t>
              </a:r>
              <a:endParaRPr lang="en-US" altLang="en-US" sz="2400">
                <a:solidFill>
                  <a:schemeClr val="tx1"/>
                </a:solidFill>
                <a:latin typeface="Times New Roman" panose="02020603050405020304" pitchFamily="18" charset="0"/>
              </a:endParaRPr>
            </a:p>
          </p:txBody>
        </p:sp>
      </p:grpSp>
      <p:grpSp>
        <p:nvGrpSpPr>
          <p:cNvPr id="7" name="Group 21"/>
          <p:cNvGrpSpPr>
            <a:grpSpLocks/>
          </p:cNvGrpSpPr>
          <p:nvPr/>
        </p:nvGrpSpPr>
        <p:grpSpPr bwMode="auto">
          <a:xfrm>
            <a:off x="4114801" y="5029204"/>
            <a:ext cx="3840163" cy="719138"/>
            <a:chOff x="1008" y="3552"/>
            <a:chExt cx="2419" cy="453"/>
          </a:xfrm>
        </p:grpSpPr>
        <p:sp>
          <p:nvSpPr>
            <p:cNvPr id="31754" name="Line 22"/>
            <p:cNvSpPr>
              <a:spLocks noChangeShapeType="1"/>
            </p:cNvSpPr>
            <p:nvPr/>
          </p:nvSpPr>
          <p:spPr bwMode="auto">
            <a:xfrm>
              <a:off x="3313" y="3702"/>
              <a:ext cx="1" cy="58"/>
            </a:xfrm>
            <a:prstGeom prst="line">
              <a:avLst/>
            </a:prstGeom>
            <a:noFill/>
            <a:ln w="5715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5" name="Line 23"/>
            <p:cNvSpPr>
              <a:spLocks noChangeShapeType="1"/>
            </p:cNvSpPr>
            <p:nvPr/>
          </p:nvSpPr>
          <p:spPr bwMode="auto">
            <a:xfrm>
              <a:off x="1358" y="3690"/>
              <a:ext cx="200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6" name="Rectangle 24"/>
            <p:cNvSpPr>
              <a:spLocks noChangeArrowheads="1"/>
            </p:cNvSpPr>
            <p:nvPr/>
          </p:nvSpPr>
          <p:spPr bwMode="auto">
            <a:xfrm>
              <a:off x="1008" y="3552"/>
              <a:ext cx="26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1%</a:t>
              </a:r>
              <a:endParaRPr lang="en-US" altLang="en-US" sz="2400">
                <a:solidFill>
                  <a:schemeClr val="tx1"/>
                </a:solidFill>
                <a:latin typeface="Times New Roman" panose="02020603050405020304" pitchFamily="18" charset="0"/>
              </a:endParaRPr>
            </a:p>
          </p:txBody>
        </p:sp>
        <p:sp>
          <p:nvSpPr>
            <p:cNvPr id="31757" name="Rectangle 25"/>
            <p:cNvSpPr>
              <a:spLocks noChangeArrowheads="1"/>
            </p:cNvSpPr>
            <p:nvPr/>
          </p:nvSpPr>
          <p:spPr bwMode="auto">
            <a:xfrm>
              <a:off x="3298" y="3772"/>
              <a:ext cx="1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000000"/>
                  </a:solidFill>
                  <a:latin typeface="Palatino" pitchFamily="18" charset="0"/>
                </a:rPr>
                <a:t>X</a:t>
              </a:r>
              <a:endParaRPr lang="en-US" altLang="en-US" sz="2400">
                <a:solidFill>
                  <a:schemeClr val="tx1"/>
                </a:solidFill>
                <a:latin typeface="Times New Roman" panose="02020603050405020304" pitchFamily="18" charset="0"/>
              </a:endParaRPr>
            </a:p>
          </p:txBody>
        </p:sp>
      </p:grpSp>
      <p:sp>
        <p:nvSpPr>
          <p:cNvPr id="29" name="Rectangle 5"/>
          <p:cNvSpPr>
            <a:spLocks noChangeArrowheads="1"/>
          </p:cNvSpPr>
          <p:nvPr/>
        </p:nvSpPr>
        <p:spPr bwMode="auto">
          <a:xfrm>
            <a:off x="12018963" y="6696398"/>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386145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the Projects</a:t>
            </a:r>
          </a:p>
        </p:txBody>
      </p:sp>
      <p:sp>
        <p:nvSpPr>
          <p:cNvPr id="3" name="Content Placeholder 2"/>
          <p:cNvSpPr>
            <a:spLocks noGrp="1"/>
          </p:cNvSpPr>
          <p:nvPr>
            <p:ph idx="1"/>
          </p:nvPr>
        </p:nvSpPr>
        <p:spPr/>
        <p:txBody>
          <a:bodyPr/>
          <a:lstStyle/>
          <a:p>
            <a:r>
              <a:rPr lang="en-US" dirty="0"/>
              <a:t>Society</a:t>
            </a:r>
          </a:p>
          <a:p>
            <a:pPr lvl="1"/>
            <a:r>
              <a:rPr lang="en-US" dirty="0"/>
              <a:t>Value of curved part of two projects is identical, so a wash</a:t>
            </a:r>
          </a:p>
          <a:p>
            <a:pPr lvl="1"/>
            <a:r>
              <a:rPr lang="en-US" dirty="0"/>
              <a:t>Other parts of the project</a:t>
            </a:r>
          </a:p>
          <a:p>
            <a:pPr lvl="2"/>
            <a:r>
              <a:rPr lang="en-US" dirty="0"/>
              <a:t>Project 1: 50% of time 100 = expected value of 50</a:t>
            </a:r>
          </a:p>
          <a:p>
            <a:pPr lvl="2"/>
            <a:r>
              <a:rPr lang="en-US" dirty="0"/>
              <a:t>Project 2: 49% of time 0 + 1% of time X = .01X</a:t>
            </a:r>
          </a:p>
          <a:p>
            <a:pPr lvl="1"/>
            <a:r>
              <a:rPr lang="en-US" dirty="0"/>
              <a:t>1 vs 2: depends on size of X</a:t>
            </a:r>
          </a:p>
          <a:p>
            <a:pPr lvl="1"/>
            <a:endParaRPr lang="en-US" dirty="0"/>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15</a:t>
            </a:fld>
            <a:endParaRPr lang="en-US" altLang="en-US"/>
          </a:p>
        </p:txBody>
      </p:sp>
    </p:spTree>
    <p:extLst>
      <p:ext uri="{BB962C8B-B14F-4D97-AF65-F5344CB8AC3E}">
        <p14:creationId xmlns:p14="http://schemas.microsoft.com/office/powerpoint/2010/main" val="3875968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the Projects</a:t>
            </a:r>
          </a:p>
        </p:txBody>
      </p:sp>
      <p:sp>
        <p:nvSpPr>
          <p:cNvPr id="3" name="Content Placeholder 2"/>
          <p:cNvSpPr>
            <a:spLocks noGrp="1"/>
          </p:cNvSpPr>
          <p:nvPr>
            <p:ph idx="1"/>
          </p:nvPr>
        </p:nvSpPr>
        <p:spPr/>
        <p:txBody>
          <a:bodyPr/>
          <a:lstStyle/>
          <a:p>
            <a:r>
              <a:rPr lang="en-US" dirty="0"/>
              <a:t>Mangers of Firm After $100 Debt Investment to Fund Project Choice</a:t>
            </a:r>
          </a:p>
          <a:p>
            <a:pPr lvl="1"/>
            <a:r>
              <a:rPr lang="en-US" dirty="0"/>
              <a:t>Again, curves are a wash</a:t>
            </a:r>
          </a:p>
          <a:p>
            <a:pPr lvl="1"/>
            <a:r>
              <a:rPr lang="en-US" dirty="0"/>
              <a:t>On Project 1</a:t>
            </a:r>
          </a:p>
          <a:p>
            <a:pPr lvl="2"/>
            <a:r>
              <a:rPr lang="en-US" dirty="0"/>
              <a:t>In the other 50% of the time they get 0 (projects earns $100 and they pay off the debt in full with 0 net)</a:t>
            </a:r>
          </a:p>
          <a:p>
            <a:pPr lvl="1"/>
            <a:endParaRPr lang="en-US" dirty="0"/>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16</a:t>
            </a:fld>
            <a:endParaRPr lang="en-US" altLang="en-US"/>
          </a:p>
        </p:txBody>
      </p:sp>
    </p:spTree>
    <p:extLst>
      <p:ext uri="{BB962C8B-B14F-4D97-AF65-F5344CB8AC3E}">
        <p14:creationId xmlns:p14="http://schemas.microsoft.com/office/powerpoint/2010/main" val="911270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the Projects</a:t>
            </a:r>
          </a:p>
        </p:txBody>
      </p:sp>
      <p:sp>
        <p:nvSpPr>
          <p:cNvPr id="3" name="Content Placeholder 2"/>
          <p:cNvSpPr>
            <a:spLocks noGrp="1"/>
          </p:cNvSpPr>
          <p:nvPr>
            <p:ph idx="1"/>
          </p:nvPr>
        </p:nvSpPr>
        <p:spPr/>
        <p:txBody>
          <a:bodyPr/>
          <a:lstStyle/>
          <a:p>
            <a:pPr lvl="1"/>
            <a:r>
              <a:rPr lang="en-US" dirty="0"/>
              <a:t>On Project 2:</a:t>
            </a:r>
          </a:p>
          <a:p>
            <a:pPr lvl="2"/>
            <a:r>
              <a:rPr lang="en-US" dirty="0"/>
              <a:t>49% of time project is complete failure; debt holders get nothing and also true for equity</a:t>
            </a:r>
          </a:p>
          <a:p>
            <a:pPr lvl="2"/>
            <a:r>
              <a:rPr lang="en-US" dirty="0"/>
              <a:t>1% of time debt holders paid in full; equity holders get X – 100</a:t>
            </a:r>
          </a:p>
          <a:p>
            <a:pPr lvl="2"/>
            <a:r>
              <a:rPr lang="en-US" dirty="0"/>
              <a:t>.01*(X – 100) &gt; 0 so equity holders prefer project 2 over project 1 given debt investment</a:t>
            </a:r>
          </a:p>
          <a:p>
            <a:pPr lvl="2"/>
            <a:endParaRPr lang="en-US" dirty="0"/>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17</a:t>
            </a:fld>
            <a:endParaRPr lang="en-US" altLang="en-US"/>
          </a:p>
        </p:txBody>
      </p:sp>
    </p:spTree>
    <p:extLst>
      <p:ext uri="{BB962C8B-B14F-4D97-AF65-F5344CB8AC3E}">
        <p14:creationId xmlns:p14="http://schemas.microsoft.com/office/powerpoint/2010/main" val="577493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18</a:t>
            </a:fld>
            <a:endParaRPr lang="en-US" altLang="en-US" sz="1400">
              <a:solidFill>
                <a:srgbClr val="000066"/>
              </a:solidFill>
            </a:endParaRPr>
          </a:p>
        </p:txBody>
      </p:sp>
      <p:sp>
        <p:nvSpPr>
          <p:cNvPr id="33796" name="Rectangle 2"/>
          <p:cNvSpPr>
            <a:spLocks noGrp="1" noChangeArrowheads="1"/>
          </p:cNvSpPr>
          <p:nvPr>
            <p:ph type="title"/>
          </p:nvPr>
        </p:nvSpPr>
        <p:spPr>
          <a:xfrm>
            <a:off x="508000" y="236838"/>
            <a:ext cx="11176000" cy="1143000"/>
          </a:xfrm>
        </p:spPr>
        <p:txBody>
          <a:bodyPr/>
          <a:lstStyle/>
          <a:p>
            <a:r>
              <a:rPr lang="en-US" altLang="en-US" dirty="0"/>
              <a:t>Capital Structure Matters for Project Choice</a:t>
            </a:r>
          </a:p>
        </p:txBody>
      </p:sp>
      <p:sp>
        <p:nvSpPr>
          <p:cNvPr id="33797" name="Rectangle 3"/>
          <p:cNvSpPr>
            <a:spLocks noGrp="1" noChangeArrowheads="1"/>
          </p:cNvSpPr>
          <p:nvPr>
            <p:ph type="body" idx="1"/>
          </p:nvPr>
        </p:nvSpPr>
        <p:spPr>
          <a:xfrm>
            <a:off x="812800" y="1363362"/>
            <a:ext cx="11176000" cy="4114800"/>
          </a:xfrm>
        </p:spPr>
        <p:txBody>
          <a:bodyPr/>
          <a:lstStyle/>
          <a:p>
            <a:r>
              <a:rPr lang="en-US" altLang="en-US" dirty="0"/>
              <a:t>Society</a:t>
            </a:r>
          </a:p>
          <a:p>
            <a:pPr lvl="1"/>
            <a:r>
              <a:rPr lang="en-US" altLang="en-US" dirty="0"/>
              <a:t>Project 1 vs. Project 2 depends on the size of X</a:t>
            </a:r>
          </a:p>
          <a:p>
            <a:r>
              <a:rPr lang="en-US" altLang="en-US" dirty="0"/>
              <a:t>Equity</a:t>
            </a:r>
          </a:p>
          <a:p>
            <a:pPr lvl="2"/>
            <a:r>
              <a:rPr lang="en-US" altLang="en-US" dirty="0"/>
              <a:t>Once $100 is in hand and lenders have fixed payment, always prefer project 2</a:t>
            </a:r>
          </a:p>
          <a:p>
            <a:r>
              <a:rPr lang="en-US" altLang="en-US" dirty="0"/>
              <a:t>Why Modigliani-Miller is “Wrong”</a:t>
            </a:r>
          </a:p>
          <a:p>
            <a:pPr lvl="1"/>
            <a:r>
              <a:rPr lang="en-US" altLang="en-US" dirty="0"/>
              <a:t>Capital structure matters: it sets incentives for the use of assets</a:t>
            </a:r>
          </a:p>
        </p:txBody>
      </p:sp>
    </p:spTree>
    <p:extLst>
      <p:ext uri="{BB962C8B-B14F-4D97-AF65-F5344CB8AC3E}">
        <p14:creationId xmlns:p14="http://schemas.microsoft.com/office/powerpoint/2010/main" val="133160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19</a:t>
            </a:fld>
            <a:endParaRPr lang="en-US" altLang="en-US" sz="1400">
              <a:solidFill>
                <a:srgbClr val="000066"/>
              </a:solidFill>
            </a:endParaRPr>
          </a:p>
        </p:txBody>
      </p:sp>
      <p:sp>
        <p:nvSpPr>
          <p:cNvPr id="35844" name="Rectangle 4"/>
          <p:cNvSpPr>
            <a:spLocks noChangeArrowheads="1"/>
          </p:cNvSpPr>
          <p:nvPr/>
        </p:nvSpPr>
        <p:spPr bwMode="auto">
          <a:xfrm>
            <a:off x="1789670" y="2967335"/>
            <a:ext cx="8612659" cy="923330"/>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dirty="0">
                <a:solidFill>
                  <a:schemeClr val="bg1"/>
                </a:solidFill>
              </a:rPr>
              <a:t>Working with Debt Priority</a:t>
            </a:r>
          </a:p>
        </p:txBody>
      </p:sp>
      <p:sp>
        <p:nvSpPr>
          <p:cNvPr id="6" name="Title 1">
            <a:extLst>
              <a:ext uri="{FF2B5EF4-FFF2-40B4-BE49-F238E27FC236}">
                <a16:creationId xmlns:a16="http://schemas.microsoft.com/office/drawing/2014/main" id="{44045DCD-FD62-1C45-B604-17C7DE63E4B0}"/>
              </a:ext>
            </a:extLst>
          </p:cNvPr>
          <p:cNvSpPr>
            <a:spLocks noGrp="1"/>
          </p:cNvSpPr>
          <p:nvPr>
            <p:ph type="title"/>
          </p:nvPr>
        </p:nvSpPr>
        <p:spPr>
          <a:xfrm>
            <a:off x="10174251" y="0"/>
            <a:ext cx="2017749"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Debt Priority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36415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2">
            <a:alpha val="10000"/>
          </a:schemeClr>
        </a:solidFill>
        <a:effectLst/>
      </p:bgPr>
    </p:bg>
    <p:spTree>
      <p:nvGrpSpPr>
        <p:cNvPr id="1" name=""/>
        <p:cNvGrpSpPr/>
        <p:nvPr/>
      </p:nvGrpSpPr>
      <p:grpSpPr>
        <a:xfrm>
          <a:off x="0" y="0"/>
          <a:ext cx="0" cy="0"/>
          <a:chOff x="0" y="0"/>
          <a:chExt cx="0" cy="0"/>
        </a:xfrm>
      </p:grpSpPr>
      <p:sp>
        <p:nvSpPr>
          <p:cNvPr id="1945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a:t>
            </a:fld>
            <a:endParaRPr lang="en-US" altLang="en-US" sz="1400">
              <a:solidFill>
                <a:srgbClr val="000066"/>
              </a:solidFill>
            </a:endParaRPr>
          </a:p>
        </p:txBody>
      </p:sp>
      <p:sp>
        <p:nvSpPr>
          <p:cNvPr id="19460" name="Rectangle 4"/>
          <p:cNvSpPr>
            <a:spLocks noChangeArrowheads="1"/>
          </p:cNvSpPr>
          <p:nvPr/>
        </p:nvSpPr>
        <p:spPr bwMode="auto">
          <a:xfrm>
            <a:off x="1931773" y="2967335"/>
            <a:ext cx="8328454" cy="923330"/>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dirty="0">
                <a:solidFill>
                  <a:schemeClr val="bg1"/>
                </a:solidFill>
              </a:rPr>
              <a:t>Situating Capital Structure</a:t>
            </a:r>
          </a:p>
        </p:txBody>
      </p:sp>
      <p:sp>
        <p:nvSpPr>
          <p:cNvPr id="6" name="Title 1">
            <a:extLst>
              <a:ext uri="{FF2B5EF4-FFF2-40B4-BE49-F238E27FC236}">
                <a16:creationId xmlns:a16="http://schemas.microsoft.com/office/drawing/2014/main" id="{6762B771-225B-DA41-9C31-0FCB07E7B7A2}"/>
              </a:ext>
            </a:extLst>
          </p:cNvPr>
          <p:cNvSpPr>
            <a:spLocks noGrp="1"/>
          </p:cNvSpPr>
          <p:nvPr>
            <p:ph type="title"/>
          </p:nvPr>
        </p:nvSpPr>
        <p:spPr>
          <a:xfrm>
            <a:off x="8440615" y="0"/>
            <a:ext cx="375138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Capital Structure Theory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33448304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20</a:t>
            </a:fld>
            <a:endParaRPr lang="en-US" altLang="en-US" sz="1400">
              <a:solidFill>
                <a:srgbClr val="000066"/>
              </a:solidFill>
            </a:endParaRPr>
          </a:p>
        </p:txBody>
      </p:sp>
      <p:sp>
        <p:nvSpPr>
          <p:cNvPr id="37892" name="Rectangle 2"/>
          <p:cNvSpPr>
            <a:spLocks noGrp="1" noChangeArrowheads="1"/>
          </p:cNvSpPr>
          <p:nvPr>
            <p:ph type="title"/>
          </p:nvPr>
        </p:nvSpPr>
        <p:spPr/>
        <p:txBody>
          <a:bodyPr/>
          <a:lstStyle/>
          <a:p>
            <a:r>
              <a:rPr lang="en-US" altLang="en-US" dirty="0"/>
              <a:t>The Key Attributes of Security</a:t>
            </a:r>
          </a:p>
        </p:txBody>
      </p:sp>
      <p:sp>
        <p:nvSpPr>
          <p:cNvPr id="37893" name="Rectangle 3"/>
          <p:cNvSpPr>
            <a:spLocks noGrp="1" noChangeArrowheads="1"/>
          </p:cNvSpPr>
          <p:nvPr>
            <p:ph type="body" idx="1"/>
          </p:nvPr>
        </p:nvSpPr>
        <p:spPr/>
        <p:txBody>
          <a:bodyPr/>
          <a:lstStyle/>
          <a:p>
            <a:r>
              <a:rPr lang="en-US" altLang="en-US" dirty="0"/>
              <a:t>Property Rights</a:t>
            </a:r>
          </a:p>
          <a:p>
            <a:pPr lvl="1"/>
            <a:r>
              <a:rPr lang="en-US" altLang="en-US" dirty="0"/>
              <a:t>The secured creditor has the right to repossess the collateral after default (UCC 9-609)</a:t>
            </a:r>
          </a:p>
          <a:p>
            <a:pPr lvl="1"/>
            <a:r>
              <a:rPr lang="en-US" altLang="en-US" dirty="0"/>
              <a:t>Also has the right to sell the property (UCC 9-610) or kept it in satisfaction of the debt (UCC 9-620)</a:t>
            </a:r>
          </a:p>
        </p:txBody>
      </p:sp>
    </p:spTree>
    <p:extLst>
      <p:ext uri="{BB962C8B-B14F-4D97-AF65-F5344CB8AC3E}">
        <p14:creationId xmlns:p14="http://schemas.microsoft.com/office/powerpoint/2010/main" val="3596082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Slide Number Placeholder 5"/>
          <p:cNvSpPr>
            <a:spLocks noGrp="1"/>
          </p:cNvSpPr>
          <p:nvPr>
            <p:ph type="sldNum" sz="quarter" idx="12"/>
          </p:nvPr>
        </p:nvSpPr>
        <p:spPr bwMode="auto">
          <a:xfrm>
            <a:off x="9911492" y="6248400"/>
            <a:ext cx="1874108"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21</a:t>
            </a:fld>
            <a:endParaRPr lang="en-US" altLang="en-US" sz="1400">
              <a:solidFill>
                <a:srgbClr val="000066"/>
              </a:solidFill>
            </a:endParaRPr>
          </a:p>
        </p:txBody>
      </p:sp>
      <p:sp>
        <p:nvSpPr>
          <p:cNvPr id="39940" name="Rectangle 2"/>
          <p:cNvSpPr>
            <a:spLocks noGrp="1" noChangeArrowheads="1"/>
          </p:cNvSpPr>
          <p:nvPr>
            <p:ph type="title"/>
          </p:nvPr>
        </p:nvSpPr>
        <p:spPr/>
        <p:txBody>
          <a:bodyPr/>
          <a:lstStyle/>
          <a:p>
            <a:r>
              <a:rPr lang="en-US" altLang="en-US" dirty="0"/>
              <a:t>The Key Attributes of Security</a:t>
            </a:r>
          </a:p>
        </p:txBody>
      </p:sp>
      <p:sp>
        <p:nvSpPr>
          <p:cNvPr id="39941" name="Rectangle 3"/>
          <p:cNvSpPr>
            <a:spLocks noGrp="1" noChangeArrowheads="1"/>
          </p:cNvSpPr>
          <p:nvPr>
            <p:ph type="body" idx="1"/>
          </p:nvPr>
        </p:nvSpPr>
        <p:spPr/>
        <p:txBody>
          <a:bodyPr/>
          <a:lstStyle/>
          <a:p>
            <a:r>
              <a:rPr lang="en-US" altLang="en-US" dirty="0"/>
              <a:t>Priority Rights</a:t>
            </a:r>
          </a:p>
          <a:p>
            <a:pPr lvl="1"/>
            <a:r>
              <a:rPr lang="en-US" altLang="en-US" dirty="0"/>
              <a:t>The secured creditor has priority over unsecured creditors (UCC 9-201)</a:t>
            </a:r>
          </a:p>
        </p:txBody>
      </p:sp>
    </p:spTree>
    <p:extLst>
      <p:ext uri="{BB962C8B-B14F-4D97-AF65-F5344CB8AC3E}">
        <p14:creationId xmlns:p14="http://schemas.microsoft.com/office/powerpoint/2010/main" val="3041353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Slide Number Placeholder 5"/>
          <p:cNvSpPr>
            <a:spLocks noGrp="1"/>
          </p:cNvSpPr>
          <p:nvPr>
            <p:ph type="sldNum" sz="quarter" idx="12"/>
          </p:nvPr>
        </p:nvSpPr>
        <p:spPr bwMode="auto">
          <a:xfrm>
            <a:off x="9880600" y="6262816"/>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22</a:t>
            </a:fld>
            <a:endParaRPr lang="en-US" altLang="en-US" sz="1400">
              <a:solidFill>
                <a:srgbClr val="000066"/>
              </a:solidFill>
            </a:endParaRPr>
          </a:p>
        </p:txBody>
      </p:sp>
      <p:sp>
        <p:nvSpPr>
          <p:cNvPr id="41988" name="Rectangle 2"/>
          <p:cNvSpPr>
            <a:spLocks noGrp="1" noChangeArrowheads="1"/>
          </p:cNvSpPr>
          <p:nvPr>
            <p:ph type="title"/>
          </p:nvPr>
        </p:nvSpPr>
        <p:spPr/>
        <p:txBody>
          <a:bodyPr/>
          <a:lstStyle/>
          <a:p>
            <a:r>
              <a:rPr lang="en-US" altLang="en-US" dirty="0">
                <a:cs typeface="Times New Roman" panose="02020603050405020304" pitchFamily="18" charset="0"/>
              </a:rPr>
              <a:t>Attachment and Perfection of the Security Interest</a:t>
            </a:r>
            <a:r>
              <a:rPr lang="en-US" altLang="en-US" dirty="0"/>
              <a:t> </a:t>
            </a:r>
          </a:p>
        </p:txBody>
      </p:sp>
      <p:sp>
        <p:nvSpPr>
          <p:cNvPr id="41989" name="AutoShape 3"/>
          <p:cNvSpPr>
            <a:spLocks noChangeArrowheads="1"/>
          </p:cNvSpPr>
          <p:nvPr/>
        </p:nvSpPr>
        <p:spPr bwMode="auto">
          <a:xfrm>
            <a:off x="8001000" y="2667000"/>
            <a:ext cx="2667000" cy="1066800"/>
          </a:xfrm>
          <a:prstGeom prst="flowChartInputOutput">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Bank</a:t>
            </a:r>
          </a:p>
        </p:txBody>
      </p:sp>
      <p:sp>
        <p:nvSpPr>
          <p:cNvPr id="41990" name="AutoShape 4"/>
          <p:cNvSpPr>
            <a:spLocks noChangeArrowheads="1"/>
          </p:cNvSpPr>
          <p:nvPr/>
        </p:nvSpPr>
        <p:spPr bwMode="auto">
          <a:xfrm>
            <a:off x="1981200" y="2590800"/>
            <a:ext cx="1981200" cy="1219200"/>
          </a:xfrm>
          <a:prstGeom prst="flowChartProcess">
            <a:avLst/>
          </a:prstGeom>
          <a:solidFill>
            <a:srgbClr val="00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Debtor</a:t>
            </a:r>
          </a:p>
        </p:txBody>
      </p:sp>
      <p:sp>
        <p:nvSpPr>
          <p:cNvPr id="466949" name="AutoShape 5"/>
          <p:cNvSpPr>
            <a:spLocks noChangeArrowheads="1"/>
          </p:cNvSpPr>
          <p:nvPr/>
        </p:nvSpPr>
        <p:spPr bwMode="auto">
          <a:xfrm>
            <a:off x="5334000" y="2514600"/>
            <a:ext cx="1371600" cy="5334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1: Lends $</a:t>
            </a:r>
          </a:p>
        </p:txBody>
      </p:sp>
      <p:cxnSp>
        <p:nvCxnSpPr>
          <p:cNvPr id="466950" name="AutoShape 6"/>
          <p:cNvCxnSpPr>
            <a:cxnSpLocks noChangeShapeType="1"/>
            <a:stCxn id="41990" idx="3"/>
            <a:endCxn id="41989" idx="2"/>
          </p:cNvCxnSpPr>
          <p:nvPr/>
        </p:nvCxnSpPr>
        <p:spPr bwMode="auto">
          <a:xfrm>
            <a:off x="3962400" y="3200400"/>
            <a:ext cx="4305300" cy="0"/>
          </a:xfrm>
          <a:prstGeom prst="straightConnector1">
            <a:avLst/>
          </a:prstGeom>
          <a:noFill/>
          <a:ln w="190500">
            <a:solidFill>
              <a:schemeClr val="hlink"/>
            </a:solidFill>
            <a:round/>
            <a:headEnd type="triangle" w="med" len="med"/>
            <a:tailEnd/>
          </a:ln>
          <a:extLst>
            <a:ext uri="{909E8E84-426E-40DD-AFC4-6F175D3DCCD1}">
              <a14:hiddenFill xmlns:a14="http://schemas.microsoft.com/office/drawing/2010/main">
                <a:noFill/>
              </a14:hiddenFill>
            </a:ext>
          </a:extLst>
        </p:spPr>
      </p:cxnSp>
      <p:sp>
        <p:nvSpPr>
          <p:cNvPr id="466951" name="AutoShape 7"/>
          <p:cNvSpPr>
            <a:spLocks noChangeArrowheads="1"/>
          </p:cNvSpPr>
          <p:nvPr/>
        </p:nvSpPr>
        <p:spPr bwMode="auto">
          <a:xfrm>
            <a:off x="4495800" y="1524000"/>
            <a:ext cx="3124200" cy="3810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2: Promises to repay loan</a:t>
            </a:r>
          </a:p>
        </p:txBody>
      </p:sp>
      <p:cxnSp>
        <p:nvCxnSpPr>
          <p:cNvPr id="466952" name="AutoShape 8"/>
          <p:cNvCxnSpPr>
            <a:cxnSpLocks noChangeShapeType="1"/>
            <a:stCxn id="41990" idx="2"/>
            <a:endCxn id="41989" idx="3"/>
          </p:cNvCxnSpPr>
          <p:nvPr/>
        </p:nvCxnSpPr>
        <p:spPr bwMode="auto">
          <a:xfrm rot="5400000" flipH="1" flipV="1">
            <a:off x="5979319" y="726281"/>
            <a:ext cx="76200" cy="6091238"/>
          </a:xfrm>
          <a:prstGeom prst="curvedConnector3">
            <a:avLst>
              <a:gd name="adj1" fmla="val -1245838"/>
            </a:avLst>
          </a:prstGeom>
          <a:noFill/>
          <a:ln w="190500">
            <a:solidFill>
              <a:schemeClr val="hlink"/>
            </a:solidFill>
            <a:round/>
            <a:headEnd/>
            <a:tailEnd type="triangle" w="med" len="med"/>
          </a:ln>
          <a:extLst>
            <a:ext uri="{909E8E84-426E-40DD-AFC4-6F175D3DCCD1}">
              <a14:hiddenFill xmlns:a14="http://schemas.microsoft.com/office/drawing/2010/main">
                <a:noFill/>
              </a14:hiddenFill>
            </a:ext>
          </a:extLst>
        </p:spPr>
      </p:cxnSp>
      <p:sp>
        <p:nvSpPr>
          <p:cNvPr id="466953" name="AutoShape 9"/>
          <p:cNvSpPr>
            <a:spLocks noChangeArrowheads="1"/>
          </p:cNvSpPr>
          <p:nvPr/>
        </p:nvSpPr>
        <p:spPr bwMode="auto">
          <a:xfrm>
            <a:off x="4343400" y="3505200"/>
            <a:ext cx="3505200" cy="8382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3: Grants a security interest </a:t>
            </a:r>
          </a:p>
          <a:p>
            <a:pPr algn="ctr">
              <a:spcBef>
                <a:spcPct val="0"/>
              </a:spcBef>
              <a:buClrTx/>
              <a:buSzTx/>
              <a:buFontTx/>
              <a:buNone/>
            </a:pPr>
            <a:r>
              <a:rPr lang="en-US" altLang="en-US" sz="2400">
                <a:solidFill>
                  <a:schemeClr val="tx1"/>
                </a:solidFill>
                <a:latin typeface="Times New Roman" panose="02020603050405020304" pitchFamily="18" charset="0"/>
              </a:rPr>
              <a:t>in a particular asset</a:t>
            </a:r>
          </a:p>
        </p:txBody>
      </p:sp>
      <p:sp>
        <p:nvSpPr>
          <p:cNvPr id="466954" name="AutoShape 10"/>
          <p:cNvSpPr>
            <a:spLocks noChangeArrowheads="1"/>
          </p:cNvSpPr>
          <p:nvPr/>
        </p:nvSpPr>
        <p:spPr bwMode="auto">
          <a:xfrm>
            <a:off x="5105400" y="4953000"/>
            <a:ext cx="1752600" cy="1371600"/>
          </a:xfrm>
          <a:prstGeom prst="flowChartMagneticTape">
            <a:avLst/>
          </a:prstGeom>
          <a:solidFill>
            <a:srgbClr val="FF0066"/>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Public</a:t>
            </a:r>
          </a:p>
        </p:txBody>
      </p:sp>
      <p:cxnSp>
        <p:nvCxnSpPr>
          <p:cNvPr id="466955" name="AutoShape 11"/>
          <p:cNvCxnSpPr>
            <a:cxnSpLocks noChangeShapeType="1"/>
            <a:stCxn id="41990" idx="0"/>
            <a:endCxn id="41989" idx="1"/>
          </p:cNvCxnSpPr>
          <p:nvPr/>
        </p:nvCxnSpPr>
        <p:spPr bwMode="auto">
          <a:xfrm rot="5400000" flipV="1">
            <a:off x="6115050" y="-552450"/>
            <a:ext cx="76200" cy="6362700"/>
          </a:xfrm>
          <a:prstGeom prst="curvedConnector3">
            <a:avLst>
              <a:gd name="adj1" fmla="val -772921"/>
            </a:avLst>
          </a:prstGeom>
          <a:noFill/>
          <a:ln w="190500">
            <a:solidFill>
              <a:schemeClr val="hlink"/>
            </a:solidFill>
            <a:round/>
            <a:headEnd/>
            <a:tailEnd type="triangle" w="med" len="med"/>
          </a:ln>
          <a:extLst>
            <a:ext uri="{909E8E84-426E-40DD-AFC4-6F175D3DCCD1}">
              <a14:hiddenFill xmlns:a14="http://schemas.microsoft.com/office/drawing/2010/main">
                <a:noFill/>
              </a14:hiddenFill>
            </a:ext>
          </a:extLst>
        </p:spPr>
      </p:cxnSp>
      <p:cxnSp>
        <p:nvCxnSpPr>
          <p:cNvPr id="466956" name="AutoShape 12"/>
          <p:cNvCxnSpPr>
            <a:cxnSpLocks noChangeShapeType="1"/>
            <a:stCxn id="41989" idx="4"/>
            <a:endCxn id="466954" idx="3"/>
          </p:cNvCxnSpPr>
          <p:nvPr/>
        </p:nvCxnSpPr>
        <p:spPr bwMode="auto">
          <a:xfrm rot="5400000">
            <a:off x="7143750" y="3448050"/>
            <a:ext cx="1905000" cy="2476500"/>
          </a:xfrm>
          <a:prstGeom prst="curvedConnector2">
            <a:avLst/>
          </a:prstGeom>
          <a:noFill/>
          <a:ln w="190500">
            <a:solidFill>
              <a:schemeClr val="hlink"/>
            </a:solidFill>
            <a:round/>
            <a:headEnd/>
            <a:tailEnd type="triangle" w="med" len="med"/>
          </a:ln>
          <a:extLst>
            <a:ext uri="{909E8E84-426E-40DD-AFC4-6F175D3DCCD1}">
              <a14:hiddenFill xmlns:a14="http://schemas.microsoft.com/office/drawing/2010/main">
                <a:noFill/>
              </a14:hiddenFill>
            </a:ext>
          </a:extLst>
        </p:spPr>
      </p:cxnSp>
      <p:sp>
        <p:nvSpPr>
          <p:cNvPr id="466957" name="AutoShape 13"/>
          <p:cNvSpPr>
            <a:spLocks noChangeArrowheads="1"/>
          </p:cNvSpPr>
          <p:nvPr/>
        </p:nvSpPr>
        <p:spPr bwMode="auto">
          <a:xfrm>
            <a:off x="8305800" y="5334000"/>
            <a:ext cx="2209800" cy="9144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4: Gives notice of</a:t>
            </a:r>
          </a:p>
          <a:p>
            <a:pPr algn="ctr">
              <a:spcBef>
                <a:spcPct val="0"/>
              </a:spcBef>
              <a:buClrTx/>
              <a:buSzTx/>
              <a:buFontTx/>
              <a:buNone/>
            </a:pPr>
            <a:r>
              <a:rPr lang="en-US" altLang="en-US" sz="2400">
                <a:solidFill>
                  <a:schemeClr val="tx1"/>
                </a:solidFill>
                <a:latin typeface="Times New Roman" panose="02020603050405020304" pitchFamily="18" charset="0"/>
              </a:rPr>
              <a:t>security interest</a:t>
            </a:r>
          </a:p>
        </p:txBody>
      </p:sp>
      <p:sp>
        <p:nvSpPr>
          <p:cNvPr id="17" name="Rectangle 5"/>
          <p:cNvSpPr>
            <a:spLocks noChangeArrowheads="1"/>
          </p:cNvSpPr>
          <p:nvPr/>
        </p:nvSpPr>
        <p:spPr bwMode="auto">
          <a:xfrm>
            <a:off x="12018963" y="6705600"/>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23188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66950"/>
                                        </p:tgtEl>
                                        <p:attrNameLst>
                                          <p:attrName>style.visibility</p:attrName>
                                        </p:attrNameLst>
                                      </p:cBhvr>
                                      <p:to>
                                        <p:strVal val="visible"/>
                                      </p:to>
                                    </p:set>
                                    <p:animEffect transition="in" filter="wipe(right)">
                                      <p:cBhvr>
                                        <p:cTn id="7" dur="500"/>
                                        <p:tgtEl>
                                          <p:spTgt spid="46695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66949"/>
                                        </p:tgtEl>
                                        <p:attrNameLst>
                                          <p:attrName>style.visibility</p:attrName>
                                        </p:attrNameLst>
                                      </p:cBhvr>
                                      <p:to>
                                        <p:strVal val="visible"/>
                                      </p:to>
                                    </p:set>
                                    <p:animEffect transition="in" filter="dissolve">
                                      <p:cBhvr>
                                        <p:cTn id="11" dur="500"/>
                                        <p:tgtEl>
                                          <p:spTgt spid="46694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66955"/>
                                        </p:tgtEl>
                                        <p:attrNameLst>
                                          <p:attrName>style.visibility</p:attrName>
                                        </p:attrNameLst>
                                      </p:cBhvr>
                                      <p:to>
                                        <p:strVal val="visible"/>
                                      </p:to>
                                    </p:set>
                                    <p:animEffect transition="in" filter="wipe(left)">
                                      <p:cBhvr>
                                        <p:cTn id="15" dur="500"/>
                                        <p:tgtEl>
                                          <p:spTgt spid="46695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66951"/>
                                        </p:tgtEl>
                                        <p:attrNameLst>
                                          <p:attrName>style.visibility</p:attrName>
                                        </p:attrNameLst>
                                      </p:cBhvr>
                                      <p:to>
                                        <p:strVal val="visible"/>
                                      </p:to>
                                    </p:set>
                                    <p:animEffect transition="in" filter="dissolve">
                                      <p:cBhvr>
                                        <p:cTn id="19" dur="500"/>
                                        <p:tgtEl>
                                          <p:spTgt spid="46695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66952"/>
                                        </p:tgtEl>
                                        <p:attrNameLst>
                                          <p:attrName>style.visibility</p:attrName>
                                        </p:attrNameLst>
                                      </p:cBhvr>
                                      <p:to>
                                        <p:strVal val="visible"/>
                                      </p:to>
                                    </p:set>
                                    <p:animEffect transition="in" filter="wipe(left)">
                                      <p:cBhvr>
                                        <p:cTn id="24" dur="500"/>
                                        <p:tgtEl>
                                          <p:spTgt spid="466952"/>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466953"/>
                                        </p:tgtEl>
                                        <p:attrNameLst>
                                          <p:attrName>style.visibility</p:attrName>
                                        </p:attrNameLst>
                                      </p:cBhvr>
                                      <p:to>
                                        <p:strVal val="visible"/>
                                      </p:to>
                                    </p:set>
                                    <p:animEffect transition="in" filter="dissolve">
                                      <p:cBhvr>
                                        <p:cTn id="28" dur="500"/>
                                        <p:tgtEl>
                                          <p:spTgt spid="46695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22" presetClass="entr" presetSubtype="1" fill="hold" nodeType="withEffect">
                                  <p:stCondLst>
                                    <p:cond delay="0"/>
                                  </p:stCondLst>
                                  <p:childTnLst>
                                    <p:set>
                                      <p:cBhvr>
                                        <p:cTn id="34" dur="1" fill="hold">
                                          <p:stCondLst>
                                            <p:cond delay="0"/>
                                          </p:stCondLst>
                                        </p:cTn>
                                        <p:tgtEl>
                                          <p:spTgt spid="466956"/>
                                        </p:tgtEl>
                                        <p:attrNameLst>
                                          <p:attrName>style.visibility</p:attrName>
                                        </p:attrNameLst>
                                      </p:cBhvr>
                                      <p:to>
                                        <p:strVal val="visible"/>
                                      </p:to>
                                    </p:set>
                                    <p:animEffect transition="in" filter="wipe(up)">
                                      <p:cBhvr>
                                        <p:cTn id="35" dur="500"/>
                                        <p:tgtEl>
                                          <p:spTgt spid="466956"/>
                                        </p:tgtEl>
                                      </p:cBhvr>
                                    </p:animEffect>
                                  </p:childTnLst>
                                </p:cTn>
                              </p:par>
                            </p:childTnLst>
                          </p:cTn>
                        </p:par>
                        <p:par>
                          <p:cTn id="36" fill="hold" nodeType="afterGroup">
                            <p:stCondLst>
                              <p:cond delay="500"/>
                            </p:stCondLst>
                            <p:childTnLst>
                              <p:par>
                                <p:cTn id="37" presetID="23" presetClass="entr" presetSubtype="272" fill="hold" grpId="0" nodeType="afterEffect">
                                  <p:stCondLst>
                                    <p:cond delay="0"/>
                                  </p:stCondLst>
                                  <p:childTnLst>
                                    <p:set>
                                      <p:cBhvr>
                                        <p:cTn id="38" dur="1" fill="hold">
                                          <p:stCondLst>
                                            <p:cond delay="0"/>
                                          </p:stCondLst>
                                        </p:cTn>
                                        <p:tgtEl>
                                          <p:spTgt spid="466954"/>
                                        </p:tgtEl>
                                        <p:attrNameLst>
                                          <p:attrName>style.visibility</p:attrName>
                                        </p:attrNameLst>
                                      </p:cBhvr>
                                      <p:to>
                                        <p:strVal val="visible"/>
                                      </p:to>
                                    </p:set>
                                    <p:anim calcmode="lin" valueType="num">
                                      <p:cBhvr>
                                        <p:cTn id="39" dur="500" fill="hold"/>
                                        <p:tgtEl>
                                          <p:spTgt spid="466954"/>
                                        </p:tgtEl>
                                        <p:attrNameLst>
                                          <p:attrName>ppt_w</p:attrName>
                                        </p:attrNameLst>
                                      </p:cBhvr>
                                      <p:tavLst>
                                        <p:tav tm="0">
                                          <p:val>
                                            <p:strVal val="2/3*#ppt_w"/>
                                          </p:val>
                                        </p:tav>
                                        <p:tav tm="100000">
                                          <p:val>
                                            <p:strVal val="#ppt_w"/>
                                          </p:val>
                                        </p:tav>
                                      </p:tavLst>
                                    </p:anim>
                                    <p:anim calcmode="lin" valueType="num">
                                      <p:cBhvr>
                                        <p:cTn id="40" dur="500" fill="hold"/>
                                        <p:tgtEl>
                                          <p:spTgt spid="466954"/>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1000"/>
                            </p:stCondLst>
                            <p:childTnLst>
                              <p:par>
                                <p:cTn id="42" presetID="9" presetClass="entr" presetSubtype="0" fill="hold" grpId="0" nodeType="afterEffect">
                                  <p:stCondLst>
                                    <p:cond delay="0"/>
                                  </p:stCondLst>
                                  <p:childTnLst>
                                    <p:set>
                                      <p:cBhvr>
                                        <p:cTn id="43" dur="1" fill="hold">
                                          <p:stCondLst>
                                            <p:cond delay="0"/>
                                          </p:stCondLst>
                                        </p:cTn>
                                        <p:tgtEl>
                                          <p:spTgt spid="466957"/>
                                        </p:tgtEl>
                                        <p:attrNameLst>
                                          <p:attrName>style.visibility</p:attrName>
                                        </p:attrNameLst>
                                      </p:cBhvr>
                                      <p:to>
                                        <p:strVal val="visible"/>
                                      </p:to>
                                    </p:set>
                                    <p:animEffect transition="in" filter="dissolve">
                                      <p:cBhvr>
                                        <p:cTn id="44" dur="500"/>
                                        <p:tgtEl>
                                          <p:spTgt spid="466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9" grpId="0" animBg="1" autoUpdateAnimBg="0"/>
      <p:bldP spid="466951" grpId="0" animBg="1" autoUpdateAnimBg="0"/>
      <p:bldP spid="466953" grpId="0" animBg="1" autoUpdateAnimBg="0"/>
      <p:bldP spid="466954" grpId="0" animBg="1" autoUpdateAnimBg="0"/>
      <p:bldP spid="466957" grpId="0" animBg="1" autoUpdateAnimBg="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23</a:t>
            </a:fld>
            <a:endParaRPr lang="en-US" altLang="en-US" sz="1400">
              <a:solidFill>
                <a:srgbClr val="000066"/>
              </a:solidFill>
            </a:endParaRPr>
          </a:p>
        </p:txBody>
      </p:sp>
      <p:sp>
        <p:nvSpPr>
          <p:cNvPr id="44036" name="Rectangle 2"/>
          <p:cNvSpPr>
            <a:spLocks noGrp="1" noChangeArrowheads="1"/>
          </p:cNvSpPr>
          <p:nvPr>
            <p:ph type="title"/>
          </p:nvPr>
        </p:nvSpPr>
        <p:spPr/>
        <p:txBody>
          <a:bodyPr/>
          <a:lstStyle/>
          <a:p>
            <a:r>
              <a:rPr lang="en-US" altLang="en-US" dirty="0">
                <a:cs typeface="Times New Roman" panose="02020603050405020304" pitchFamily="18" charset="0"/>
              </a:rPr>
              <a:t>Article 9 Terminology</a:t>
            </a:r>
          </a:p>
        </p:txBody>
      </p:sp>
      <p:sp>
        <p:nvSpPr>
          <p:cNvPr id="44037" name="Rectangle 3"/>
          <p:cNvSpPr>
            <a:spLocks noGrp="1" noChangeArrowheads="1"/>
          </p:cNvSpPr>
          <p:nvPr>
            <p:ph type="body" idx="1"/>
          </p:nvPr>
        </p:nvSpPr>
        <p:spPr/>
        <p:txBody>
          <a:bodyPr/>
          <a:lstStyle/>
          <a:p>
            <a:r>
              <a:rPr lang="en-US" altLang="en-US" dirty="0">
                <a:cs typeface="Times New Roman" panose="02020603050405020304" pitchFamily="18" charset="0"/>
              </a:rPr>
              <a:t>Personal Property v. Realty</a:t>
            </a:r>
          </a:p>
          <a:p>
            <a:pPr lvl="1"/>
            <a:r>
              <a:rPr lang="en-US" altLang="en-US" dirty="0">
                <a:cs typeface="Times New Roman" panose="02020603050405020304" pitchFamily="18" charset="0"/>
              </a:rPr>
              <a:t>Note that Article 9 applies only to personal property—for a corporation, inventory, equipment, AR, general intangibles, etc.</a:t>
            </a:r>
          </a:p>
        </p:txBody>
      </p:sp>
    </p:spTree>
    <p:extLst>
      <p:ext uri="{BB962C8B-B14F-4D97-AF65-F5344CB8AC3E}">
        <p14:creationId xmlns:p14="http://schemas.microsoft.com/office/powerpoint/2010/main" val="1606700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Slide Number Placeholder 5"/>
          <p:cNvSpPr>
            <a:spLocks noGrp="1"/>
          </p:cNvSpPr>
          <p:nvPr>
            <p:ph type="sldNum" sz="quarter" idx="12"/>
          </p:nvPr>
        </p:nvSpPr>
        <p:spPr bwMode="auto">
          <a:xfrm>
            <a:off x="9886778"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24</a:t>
            </a:fld>
            <a:endParaRPr lang="en-US" altLang="en-US" sz="1400">
              <a:solidFill>
                <a:srgbClr val="000066"/>
              </a:solidFill>
            </a:endParaRPr>
          </a:p>
        </p:txBody>
      </p:sp>
      <p:sp>
        <p:nvSpPr>
          <p:cNvPr id="46084" name="Rectangle 2"/>
          <p:cNvSpPr>
            <a:spLocks noGrp="1" noChangeArrowheads="1"/>
          </p:cNvSpPr>
          <p:nvPr>
            <p:ph type="title"/>
          </p:nvPr>
        </p:nvSpPr>
        <p:spPr>
          <a:xfrm>
            <a:off x="508000" y="228600"/>
            <a:ext cx="11176000" cy="1143000"/>
          </a:xfrm>
        </p:spPr>
        <p:txBody>
          <a:bodyPr/>
          <a:lstStyle/>
          <a:p>
            <a:r>
              <a:rPr lang="en-US" altLang="en-US" dirty="0">
                <a:cs typeface="Times New Roman" panose="02020603050405020304" pitchFamily="18" charset="0"/>
              </a:rPr>
              <a:t>Article 9 Terminology</a:t>
            </a:r>
          </a:p>
        </p:txBody>
      </p:sp>
      <p:sp>
        <p:nvSpPr>
          <p:cNvPr id="46085" name="Rectangle 3"/>
          <p:cNvSpPr>
            <a:spLocks noGrp="1" noChangeArrowheads="1"/>
          </p:cNvSpPr>
          <p:nvPr>
            <p:ph type="body" idx="1"/>
          </p:nvPr>
        </p:nvSpPr>
        <p:spPr>
          <a:xfrm>
            <a:off x="812800" y="1371600"/>
            <a:ext cx="11176000" cy="4114800"/>
          </a:xfrm>
        </p:spPr>
        <p:txBody>
          <a:bodyPr/>
          <a:lstStyle/>
          <a:p>
            <a:pPr>
              <a:lnSpc>
                <a:spcPct val="90000"/>
              </a:lnSpc>
            </a:pPr>
            <a:r>
              <a:rPr lang="en-US" altLang="en-US" dirty="0">
                <a:cs typeface="Times New Roman" panose="02020603050405020304" pitchFamily="18" charset="0"/>
              </a:rPr>
              <a:t>Three Issues</a:t>
            </a:r>
          </a:p>
          <a:p>
            <a:pPr lvl="1">
              <a:lnSpc>
                <a:spcPct val="90000"/>
              </a:lnSpc>
            </a:pPr>
            <a:r>
              <a:rPr lang="en-US" altLang="en-US" dirty="0">
                <a:cs typeface="Times New Roman" panose="02020603050405020304" pitchFamily="18" charset="0"/>
              </a:rPr>
              <a:t>“Attachment” of the Security Interest</a:t>
            </a:r>
          </a:p>
          <a:p>
            <a:pPr lvl="2">
              <a:lnSpc>
                <a:spcPct val="90000"/>
              </a:lnSpc>
            </a:pPr>
            <a:r>
              <a:rPr lang="en-US" altLang="en-US" dirty="0">
                <a:cs typeface="Times New Roman" panose="02020603050405020304" pitchFamily="18" charset="0"/>
              </a:rPr>
              <a:t>Creation of the security interest usually through a written contract</a:t>
            </a:r>
          </a:p>
          <a:p>
            <a:pPr lvl="1">
              <a:lnSpc>
                <a:spcPct val="90000"/>
              </a:lnSpc>
            </a:pPr>
            <a:r>
              <a:rPr lang="en-US" altLang="en-US" dirty="0">
                <a:cs typeface="Times New Roman" panose="02020603050405020304" pitchFamily="18" charset="0"/>
              </a:rPr>
              <a:t>“Perfection” of the Security Interest</a:t>
            </a:r>
          </a:p>
          <a:p>
            <a:pPr lvl="2">
              <a:lnSpc>
                <a:spcPct val="90000"/>
              </a:lnSpc>
            </a:pPr>
            <a:r>
              <a:rPr lang="en-US" altLang="en-US" dirty="0">
                <a:cs typeface="Times New Roman" panose="02020603050405020304" pitchFamily="18" charset="0"/>
              </a:rPr>
              <a:t>Usually by making a public filing with the Secretary of State</a:t>
            </a:r>
          </a:p>
          <a:p>
            <a:pPr lvl="2">
              <a:lnSpc>
                <a:spcPct val="90000"/>
              </a:lnSpc>
            </a:pPr>
            <a:r>
              <a:rPr lang="en-US" altLang="en-US" dirty="0">
                <a:cs typeface="Times New Roman" panose="02020603050405020304" pitchFamily="18" charset="0"/>
              </a:rPr>
              <a:t>The filing is called a “financing statement”</a:t>
            </a:r>
          </a:p>
          <a:p>
            <a:pPr lvl="1">
              <a:lnSpc>
                <a:spcPct val="90000"/>
              </a:lnSpc>
            </a:pPr>
            <a:r>
              <a:rPr lang="en-US" altLang="en-US" dirty="0">
                <a:cs typeface="Times New Roman" panose="02020603050405020304" pitchFamily="18" charset="0"/>
              </a:rPr>
              <a:t>“Priority” of the Security Interest</a:t>
            </a:r>
          </a:p>
        </p:txBody>
      </p:sp>
    </p:spTree>
    <p:extLst>
      <p:ext uri="{BB962C8B-B14F-4D97-AF65-F5344CB8AC3E}">
        <p14:creationId xmlns:p14="http://schemas.microsoft.com/office/powerpoint/2010/main" val="2635855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100" y="-2"/>
            <a:ext cx="3390901" cy="75174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UCC1 Financing Statement (9-502(a))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3175373" y="0"/>
            <a:ext cx="5305737" cy="6854350"/>
          </a:xfrm>
          <a:prstGeom prst="rect">
            <a:avLst/>
          </a:prstGeom>
        </p:spPr>
      </p:pic>
      <p:pic>
        <p:nvPicPr>
          <p:cNvPr id="9" name="Picture 8"/>
          <p:cNvPicPr>
            <a:picLocks noChangeAspect="1"/>
          </p:cNvPicPr>
          <p:nvPr/>
        </p:nvPicPr>
        <p:blipFill>
          <a:blip r:embed="rId4"/>
          <a:stretch>
            <a:fillRect/>
          </a:stretch>
        </p:blipFill>
        <p:spPr>
          <a:xfrm>
            <a:off x="328728" y="1319510"/>
            <a:ext cx="7471801" cy="1027543"/>
          </a:xfrm>
          <a:prstGeom prst="rect">
            <a:avLst/>
          </a:prstGeom>
        </p:spPr>
      </p:pic>
      <p:pic>
        <p:nvPicPr>
          <p:cNvPr id="10" name="Picture 9"/>
          <p:cNvPicPr>
            <a:picLocks noChangeAspect="1"/>
          </p:cNvPicPr>
          <p:nvPr/>
        </p:nvPicPr>
        <p:blipFill>
          <a:blip r:embed="rId5"/>
          <a:stretch>
            <a:fillRect/>
          </a:stretch>
        </p:blipFill>
        <p:spPr>
          <a:xfrm>
            <a:off x="328728" y="2639020"/>
            <a:ext cx="5235344" cy="1027543"/>
          </a:xfrm>
          <a:prstGeom prst="rect">
            <a:avLst/>
          </a:prstGeom>
        </p:spPr>
      </p:pic>
      <p:pic>
        <p:nvPicPr>
          <p:cNvPr id="11" name="Picture 10"/>
          <p:cNvPicPr>
            <a:picLocks noChangeAspect="1"/>
          </p:cNvPicPr>
          <p:nvPr/>
        </p:nvPicPr>
        <p:blipFill>
          <a:blip r:embed="rId6"/>
          <a:stretch>
            <a:fillRect/>
          </a:stretch>
        </p:blipFill>
        <p:spPr>
          <a:xfrm>
            <a:off x="304800" y="3997042"/>
            <a:ext cx="6302744" cy="2740115"/>
          </a:xfrm>
          <a:prstGeom prst="rect">
            <a:avLst/>
          </a:prstGeom>
        </p:spPr>
      </p:pic>
      <p:pic>
        <p:nvPicPr>
          <p:cNvPr id="12" name="Picture 11"/>
          <p:cNvPicPr>
            <a:picLocks noChangeAspect="1"/>
          </p:cNvPicPr>
          <p:nvPr/>
        </p:nvPicPr>
        <p:blipFill>
          <a:blip r:embed="rId7"/>
          <a:stretch>
            <a:fillRect/>
          </a:stretch>
        </p:blipFill>
        <p:spPr>
          <a:xfrm>
            <a:off x="7480080" y="2660668"/>
            <a:ext cx="4625401" cy="2042400"/>
          </a:xfrm>
          <a:prstGeom prst="rect">
            <a:avLst/>
          </a:prstGeom>
        </p:spPr>
      </p:pic>
    </p:spTree>
    <p:extLst>
      <p:ext uri="{BB962C8B-B14F-4D97-AF65-F5344CB8AC3E}">
        <p14:creationId xmlns:p14="http://schemas.microsoft.com/office/powerpoint/2010/main" val="414022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2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Slide Number Placeholder 5"/>
          <p:cNvSpPr>
            <a:spLocks noGrp="1"/>
          </p:cNvSpPr>
          <p:nvPr>
            <p:ph type="sldNum" sz="quarter" idx="12"/>
          </p:nvPr>
        </p:nvSpPr>
        <p:spPr bwMode="auto">
          <a:xfrm>
            <a:off x="97790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26</a:t>
            </a:fld>
            <a:endParaRPr lang="en-US" altLang="en-US" sz="1400" dirty="0">
              <a:solidFill>
                <a:srgbClr val="000066"/>
              </a:solidFill>
            </a:endParaRPr>
          </a:p>
        </p:txBody>
      </p:sp>
      <p:sp>
        <p:nvSpPr>
          <p:cNvPr id="48132" name="Rectangle 2"/>
          <p:cNvSpPr>
            <a:spLocks noGrp="1" noChangeArrowheads="1"/>
          </p:cNvSpPr>
          <p:nvPr>
            <p:ph type="title"/>
          </p:nvPr>
        </p:nvSpPr>
        <p:spPr>
          <a:xfrm>
            <a:off x="508000" y="304800"/>
            <a:ext cx="11176000" cy="1143000"/>
          </a:xfrm>
        </p:spPr>
        <p:txBody>
          <a:bodyPr/>
          <a:lstStyle/>
          <a:p>
            <a:r>
              <a:rPr lang="en-US" altLang="en-US" dirty="0">
                <a:cs typeface="Times New Roman" panose="02020603050405020304" pitchFamily="18" charset="0"/>
              </a:rPr>
              <a:t>The First to File or Perfect Rule: 9-322</a:t>
            </a:r>
          </a:p>
        </p:txBody>
      </p:sp>
      <p:sp>
        <p:nvSpPr>
          <p:cNvPr id="48133" name="Rectangle 3"/>
          <p:cNvSpPr>
            <a:spLocks noGrp="1" noChangeArrowheads="1"/>
          </p:cNvSpPr>
          <p:nvPr>
            <p:ph type="body" idx="1"/>
          </p:nvPr>
        </p:nvSpPr>
        <p:spPr>
          <a:xfrm>
            <a:off x="812800" y="1447800"/>
            <a:ext cx="11176000" cy="4114800"/>
          </a:xfrm>
        </p:spPr>
        <p:txBody>
          <a:bodyPr/>
          <a:lstStyle/>
          <a:p>
            <a:r>
              <a:rPr lang="en-US" altLang="en-US" sz="3600" b="1" dirty="0">
                <a:cs typeface="Times New Roman" panose="02020603050405020304" pitchFamily="18" charset="0"/>
              </a:rPr>
              <a:t>SECTION 9‑322.  PRIORITIES AMONG CONFLICTING SECURITY INTERESTS IN AND AGRICULTURAL LIENS ON SAME COLLATERAL.</a:t>
            </a:r>
            <a:endParaRPr lang="en-US" altLang="en-US" sz="3600" dirty="0">
              <a:cs typeface="Times New Roman" panose="02020603050405020304" pitchFamily="18" charset="0"/>
            </a:endParaRPr>
          </a:p>
          <a:p>
            <a:pPr lvl="1"/>
            <a:r>
              <a:rPr lang="en-US" altLang="en-US" dirty="0">
                <a:cs typeface="Times New Roman" panose="02020603050405020304" pitchFamily="18" charset="0"/>
              </a:rPr>
              <a:t>(a)  </a:t>
            </a:r>
            <a:r>
              <a:rPr lang="en-US" altLang="en-US" b="1" dirty="0">
                <a:cs typeface="Times New Roman" panose="02020603050405020304" pitchFamily="18" charset="0"/>
              </a:rPr>
              <a:t>[General priority rules.]</a:t>
            </a:r>
            <a:r>
              <a:rPr lang="en-US" altLang="en-US" dirty="0">
                <a:cs typeface="Times New Roman" panose="02020603050405020304" pitchFamily="18" charset="0"/>
              </a:rPr>
              <a:t>  Except as otherwise provided in this section, priority among conflicting security interests and agricultural liens in the same collateral is determined according to the following rules:</a:t>
            </a:r>
          </a:p>
        </p:txBody>
      </p:sp>
    </p:spTree>
    <p:extLst>
      <p:ext uri="{BB962C8B-B14F-4D97-AF65-F5344CB8AC3E}">
        <p14:creationId xmlns:p14="http://schemas.microsoft.com/office/powerpoint/2010/main" val="2824954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27</a:t>
            </a:fld>
            <a:endParaRPr lang="en-US" altLang="en-US" sz="1400">
              <a:solidFill>
                <a:srgbClr val="000066"/>
              </a:solidFill>
            </a:endParaRPr>
          </a:p>
        </p:txBody>
      </p:sp>
      <p:sp>
        <p:nvSpPr>
          <p:cNvPr id="50180" name="Rectangle 2"/>
          <p:cNvSpPr>
            <a:spLocks noGrp="1" noChangeArrowheads="1"/>
          </p:cNvSpPr>
          <p:nvPr>
            <p:ph type="title"/>
          </p:nvPr>
        </p:nvSpPr>
        <p:spPr>
          <a:xfrm>
            <a:off x="508000" y="292443"/>
            <a:ext cx="11176000" cy="1143000"/>
          </a:xfrm>
        </p:spPr>
        <p:txBody>
          <a:bodyPr/>
          <a:lstStyle/>
          <a:p>
            <a:r>
              <a:rPr lang="en-US" altLang="en-US" dirty="0">
                <a:cs typeface="Times New Roman" panose="02020603050405020304" pitchFamily="18" charset="0"/>
              </a:rPr>
              <a:t>The First to File or Perfect Rule: 9-322</a:t>
            </a:r>
          </a:p>
        </p:txBody>
      </p:sp>
      <p:sp>
        <p:nvSpPr>
          <p:cNvPr id="50181" name="Rectangle 3"/>
          <p:cNvSpPr>
            <a:spLocks noGrp="1" noChangeArrowheads="1"/>
          </p:cNvSpPr>
          <p:nvPr>
            <p:ph type="body" idx="1"/>
          </p:nvPr>
        </p:nvSpPr>
        <p:spPr>
          <a:xfrm>
            <a:off x="508000" y="1612557"/>
            <a:ext cx="11176000" cy="4114800"/>
          </a:xfrm>
        </p:spPr>
        <p:txBody>
          <a:bodyPr/>
          <a:lstStyle/>
          <a:p>
            <a:pPr lvl="2"/>
            <a:r>
              <a:rPr lang="en-US" altLang="en-US" dirty="0">
                <a:cs typeface="Times New Roman" panose="02020603050405020304" pitchFamily="18" charset="0"/>
              </a:rPr>
              <a:t>(1)  Conflicting perfected security interests and agricultural liens rank according to priority in time of filing or perfection.  Priority dates from the earlier of the time a filing covering the collateral is first made or the security interest or agricultural lien is first perfected, if there is no period thereafter when there is neither filing nor perfection.</a:t>
            </a:r>
          </a:p>
        </p:txBody>
      </p:sp>
    </p:spTree>
    <p:extLst>
      <p:ext uri="{BB962C8B-B14F-4D97-AF65-F5344CB8AC3E}">
        <p14:creationId xmlns:p14="http://schemas.microsoft.com/office/powerpoint/2010/main" val="4126306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28</a:t>
            </a:fld>
            <a:endParaRPr lang="en-US" altLang="en-US" sz="1400">
              <a:solidFill>
                <a:srgbClr val="000066"/>
              </a:solidFill>
            </a:endParaRPr>
          </a:p>
        </p:txBody>
      </p:sp>
      <p:sp>
        <p:nvSpPr>
          <p:cNvPr id="19460" name="Rectangle 4"/>
          <p:cNvSpPr>
            <a:spLocks noChangeArrowheads="1"/>
          </p:cNvSpPr>
          <p:nvPr/>
        </p:nvSpPr>
        <p:spPr bwMode="auto">
          <a:xfrm>
            <a:off x="1931773" y="2967335"/>
            <a:ext cx="8328454" cy="923330"/>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dirty="0">
                <a:solidFill>
                  <a:schemeClr val="bg1"/>
                </a:solidFill>
              </a:rPr>
              <a:t>Puzzling Through Priority</a:t>
            </a:r>
          </a:p>
        </p:txBody>
      </p:sp>
      <p:sp>
        <p:nvSpPr>
          <p:cNvPr id="6" name="Title 1">
            <a:extLst>
              <a:ext uri="{FF2B5EF4-FFF2-40B4-BE49-F238E27FC236}">
                <a16:creationId xmlns:a16="http://schemas.microsoft.com/office/drawing/2014/main" id="{6762B771-225B-DA41-9C31-0FCB07E7B7A2}"/>
              </a:ext>
            </a:extLst>
          </p:cNvPr>
          <p:cNvSpPr>
            <a:spLocks noGrp="1"/>
          </p:cNvSpPr>
          <p:nvPr>
            <p:ph type="title"/>
          </p:nvPr>
        </p:nvSpPr>
        <p:spPr>
          <a:xfrm>
            <a:off x="8254425" y="0"/>
            <a:ext cx="393757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Puzzling Through Priority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409897127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29</a:t>
            </a:fld>
            <a:endParaRPr lang="en-US" altLang="en-US" sz="1400" dirty="0">
              <a:solidFill>
                <a:srgbClr val="000066"/>
              </a:solidFill>
            </a:endParaRPr>
          </a:p>
        </p:txBody>
      </p:sp>
      <p:sp>
        <p:nvSpPr>
          <p:cNvPr id="52228" name="Rectangle 2"/>
          <p:cNvSpPr>
            <a:spLocks noGrp="1" noChangeArrowheads="1"/>
          </p:cNvSpPr>
          <p:nvPr>
            <p:ph type="title"/>
          </p:nvPr>
        </p:nvSpPr>
        <p:spPr/>
        <p:txBody>
          <a:bodyPr/>
          <a:lstStyle/>
          <a:p>
            <a:r>
              <a:rPr lang="en-US" altLang="en-US" dirty="0">
                <a:cs typeface="Times New Roman" panose="02020603050405020304" pitchFamily="18" charset="0"/>
              </a:rPr>
              <a:t>The Reified Priority System</a:t>
            </a:r>
          </a:p>
        </p:txBody>
      </p:sp>
      <p:sp>
        <p:nvSpPr>
          <p:cNvPr id="468995" name="AutoShape 3"/>
          <p:cNvSpPr>
            <a:spLocks noChangeArrowheads="1"/>
          </p:cNvSpPr>
          <p:nvPr/>
        </p:nvSpPr>
        <p:spPr bwMode="auto">
          <a:xfrm>
            <a:off x="2362200" y="5181600"/>
            <a:ext cx="3124200" cy="1066800"/>
          </a:xfrm>
          <a:prstGeom prst="flowChartInputOutput">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Bank</a:t>
            </a:r>
          </a:p>
        </p:txBody>
      </p:sp>
      <p:sp>
        <p:nvSpPr>
          <p:cNvPr id="468996" name="AutoShape 4"/>
          <p:cNvSpPr>
            <a:spLocks noChangeArrowheads="1"/>
          </p:cNvSpPr>
          <p:nvPr/>
        </p:nvSpPr>
        <p:spPr bwMode="auto">
          <a:xfrm>
            <a:off x="2057400" y="1447800"/>
            <a:ext cx="2286000" cy="1219200"/>
          </a:xfrm>
          <a:prstGeom prst="flowChartProcess">
            <a:avLst/>
          </a:prstGeom>
          <a:solidFill>
            <a:srgbClr val="00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Corp</a:t>
            </a:r>
          </a:p>
        </p:txBody>
      </p:sp>
      <p:sp>
        <p:nvSpPr>
          <p:cNvPr id="468997" name="AutoShape 5"/>
          <p:cNvSpPr>
            <a:spLocks noChangeArrowheads="1"/>
          </p:cNvSpPr>
          <p:nvPr/>
        </p:nvSpPr>
        <p:spPr bwMode="auto">
          <a:xfrm>
            <a:off x="7696200" y="1524000"/>
            <a:ext cx="2590800" cy="1143000"/>
          </a:xfrm>
          <a:prstGeom prst="flowChartPreparation">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Finco</a:t>
            </a:r>
          </a:p>
        </p:txBody>
      </p:sp>
      <p:sp>
        <p:nvSpPr>
          <p:cNvPr id="468998" name="AutoShape 6"/>
          <p:cNvSpPr>
            <a:spLocks noChangeArrowheads="1"/>
          </p:cNvSpPr>
          <p:nvPr/>
        </p:nvSpPr>
        <p:spPr bwMode="auto">
          <a:xfrm>
            <a:off x="7391400" y="3733800"/>
            <a:ext cx="3048000" cy="1447800"/>
          </a:xfrm>
          <a:prstGeom prst="flowChartDecision">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Creditco</a:t>
            </a:r>
          </a:p>
        </p:txBody>
      </p:sp>
      <p:sp>
        <p:nvSpPr>
          <p:cNvPr id="468999" name="Line 7"/>
          <p:cNvSpPr>
            <a:spLocks noChangeShapeType="1"/>
          </p:cNvSpPr>
          <p:nvPr/>
        </p:nvSpPr>
        <p:spPr bwMode="auto">
          <a:xfrm flipH="1" flipV="1">
            <a:off x="3657600" y="2667000"/>
            <a:ext cx="3962400" cy="1600200"/>
          </a:xfrm>
          <a:prstGeom prst="line">
            <a:avLst/>
          </a:prstGeom>
          <a:noFill/>
          <a:ln w="1905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9000" name="AutoShape 8"/>
          <p:cNvSpPr>
            <a:spLocks noChangeArrowheads="1"/>
          </p:cNvSpPr>
          <p:nvPr/>
        </p:nvSpPr>
        <p:spPr bwMode="auto">
          <a:xfrm>
            <a:off x="7315200" y="3276600"/>
            <a:ext cx="3200400" cy="3048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3/1: $10K Unsecured</a:t>
            </a:r>
          </a:p>
        </p:txBody>
      </p:sp>
      <p:sp>
        <p:nvSpPr>
          <p:cNvPr id="469001" name="Line 9"/>
          <p:cNvSpPr>
            <a:spLocks noChangeShapeType="1"/>
          </p:cNvSpPr>
          <p:nvPr/>
        </p:nvSpPr>
        <p:spPr bwMode="auto">
          <a:xfrm flipH="1">
            <a:off x="4343400" y="1752600"/>
            <a:ext cx="3657600" cy="0"/>
          </a:xfrm>
          <a:prstGeom prst="line">
            <a:avLst/>
          </a:prstGeom>
          <a:noFill/>
          <a:ln w="190500">
            <a:solidFill>
              <a:srgbClr val="33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9002" name="AutoShape 10"/>
          <p:cNvSpPr>
            <a:spLocks noChangeArrowheads="1"/>
          </p:cNvSpPr>
          <p:nvPr/>
        </p:nvSpPr>
        <p:spPr bwMode="auto">
          <a:xfrm>
            <a:off x="5638800" y="1905000"/>
            <a:ext cx="990600" cy="14478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1/1</a:t>
            </a:r>
          </a:p>
          <a:p>
            <a:pPr algn="ctr">
              <a:spcBef>
                <a:spcPct val="0"/>
              </a:spcBef>
              <a:buClrTx/>
              <a:buSzTx/>
              <a:buFontTx/>
              <a:buNone/>
            </a:pPr>
            <a:r>
              <a:rPr lang="en-US" altLang="en-US" sz="2400">
                <a:solidFill>
                  <a:schemeClr val="tx1"/>
                </a:solidFill>
                <a:latin typeface="Times New Roman" panose="02020603050405020304" pitchFamily="18" charset="0"/>
              </a:rPr>
              <a:t>SA: EQ</a:t>
            </a:r>
          </a:p>
          <a:p>
            <a:pPr algn="ctr">
              <a:spcBef>
                <a:spcPct val="0"/>
              </a:spcBef>
              <a:buClrTx/>
              <a:buSzTx/>
              <a:buFontTx/>
              <a:buNone/>
            </a:pPr>
            <a:r>
              <a:rPr lang="en-US" altLang="en-US" sz="2400">
                <a:solidFill>
                  <a:schemeClr val="tx1"/>
                </a:solidFill>
                <a:latin typeface="Times New Roman" panose="02020603050405020304" pitchFamily="18" charset="0"/>
              </a:rPr>
              <a:t>FS: EQ</a:t>
            </a:r>
          </a:p>
          <a:p>
            <a:pPr algn="ctr">
              <a:spcBef>
                <a:spcPct val="0"/>
              </a:spcBef>
              <a:buClrTx/>
              <a:buSzTx/>
              <a:buFontTx/>
              <a:buNone/>
            </a:pPr>
            <a:r>
              <a:rPr lang="en-US" altLang="en-US" sz="2400">
                <a:solidFill>
                  <a:schemeClr val="tx1"/>
                </a:solidFill>
                <a:latin typeface="Times New Roman" panose="02020603050405020304" pitchFamily="18" charset="0"/>
              </a:rPr>
              <a:t>$10K</a:t>
            </a:r>
          </a:p>
        </p:txBody>
      </p:sp>
      <p:sp>
        <p:nvSpPr>
          <p:cNvPr id="469003" name="AutoShape 11"/>
          <p:cNvSpPr>
            <a:spLocks noChangeArrowheads="1"/>
          </p:cNvSpPr>
          <p:nvPr/>
        </p:nvSpPr>
        <p:spPr bwMode="auto">
          <a:xfrm>
            <a:off x="3352800" y="3276600"/>
            <a:ext cx="1143000" cy="13716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2/1 </a:t>
            </a:r>
          </a:p>
          <a:p>
            <a:pPr algn="ctr">
              <a:spcBef>
                <a:spcPct val="0"/>
              </a:spcBef>
              <a:buClrTx/>
              <a:buSzTx/>
              <a:buFontTx/>
              <a:buNone/>
            </a:pPr>
            <a:r>
              <a:rPr lang="en-US" altLang="en-US" sz="2400">
                <a:solidFill>
                  <a:schemeClr val="tx1"/>
                </a:solidFill>
                <a:latin typeface="Times New Roman" panose="02020603050405020304" pitchFamily="18" charset="0"/>
              </a:rPr>
              <a:t>SA: INV</a:t>
            </a:r>
          </a:p>
          <a:p>
            <a:pPr algn="ctr">
              <a:spcBef>
                <a:spcPct val="0"/>
              </a:spcBef>
              <a:buClrTx/>
              <a:buSzTx/>
              <a:buFontTx/>
              <a:buNone/>
            </a:pPr>
            <a:r>
              <a:rPr lang="en-US" altLang="en-US" sz="2400">
                <a:solidFill>
                  <a:schemeClr val="tx1"/>
                </a:solidFill>
                <a:latin typeface="Times New Roman" panose="02020603050405020304" pitchFamily="18" charset="0"/>
              </a:rPr>
              <a:t>FS: INV</a:t>
            </a:r>
          </a:p>
          <a:p>
            <a:pPr algn="ctr">
              <a:spcBef>
                <a:spcPct val="0"/>
              </a:spcBef>
              <a:buClrTx/>
              <a:buSzTx/>
              <a:buFontTx/>
              <a:buNone/>
            </a:pPr>
            <a:r>
              <a:rPr lang="en-US" altLang="en-US" sz="2400">
                <a:solidFill>
                  <a:schemeClr val="tx1"/>
                </a:solidFill>
                <a:latin typeface="Times New Roman" panose="02020603050405020304" pitchFamily="18" charset="0"/>
              </a:rPr>
              <a:t>$10K</a:t>
            </a:r>
          </a:p>
        </p:txBody>
      </p:sp>
      <p:sp>
        <p:nvSpPr>
          <p:cNvPr id="469004" name="Line 12"/>
          <p:cNvSpPr>
            <a:spLocks noChangeShapeType="1"/>
          </p:cNvSpPr>
          <p:nvPr/>
        </p:nvSpPr>
        <p:spPr bwMode="auto">
          <a:xfrm flipV="1">
            <a:off x="3124200" y="2667000"/>
            <a:ext cx="0" cy="2514600"/>
          </a:xfrm>
          <a:prstGeom prst="line">
            <a:avLst/>
          </a:prstGeom>
          <a:noFill/>
          <a:ln w="190500">
            <a:solidFill>
              <a:srgbClr val="3366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9005" name="AutoShape 13"/>
          <p:cNvSpPr>
            <a:spLocks noChangeArrowheads="1"/>
          </p:cNvSpPr>
          <p:nvPr/>
        </p:nvSpPr>
        <p:spPr bwMode="auto">
          <a:xfrm>
            <a:off x="5562600" y="4800600"/>
            <a:ext cx="2286000" cy="1066800"/>
          </a:xfrm>
          <a:prstGeom prst="flowChartProcess">
            <a:avLst/>
          </a:prstGeom>
          <a:solidFill>
            <a:srgbClr val="FF0066"/>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3/15</a:t>
            </a:r>
          </a:p>
          <a:p>
            <a:pPr algn="ctr">
              <a:spcBef>
                <a:spcPct val="0"/>
              </a:spcBef>
              <a:buClrTx/>
              <a:buSzTx/>
              <a:buFontTx/>
              <a:buNone/>
            </a:pPr>
            <a:r>
              <a:rPr lang="en-US" altLang="en-US" sz="2400">
                <a:solidFill>
                  <a:schemeClr val="tx1"/>
                </a:solidFill>
                <a:latin typeface="Times New Roman" panose="02020603050405020304" pitchFamily="18" charset="0"/>
              </a:rPr>
              <a:t>INV = $5000</a:t>
            </a:r>
          </a:p>
          <a:p>
            <a:pPr algn="ctr">
              <a:spcBef>
                <a:spcPct val="0"/>
              </a:spcBef>
              <a:buClrTx/>
              <a:buSzTx/>
              <a:buFontTx/>
              <a:buNone/>
            </a:pPr>
            <a:r>
              <a:rPr lang="en-US" altLang="en-US" sz="2400">
                <a:solidFill>
                  <a:schemeClr val="tx1"/>
                </a:solidFill>
                <a:latin typeface="Times New Roman" panose="02020603050405020304" pitchFamily="18" charset="0"/>
              </a:rPr>
              <a:t>EQ = $15000</a:t>
            </a:r>
          </a:p>
        </p:txBody>
      </p:sp>
      <p:sp>
        <p:nvSpPr>
          <p:cNvPr id="469006" name="Text Box 14"/>
          <p:cNvSpPr txBox="1">
            <a:spLocks noChangeArrowheads="1"/>
          </p:cNvSpPr>
          <p:nvPr/>
        </p:nvSpPr>
        <p:spPr bwMode="auto">
          <a:xfrm>
            <a:off x="8077200" y="5334000"/>
            <a:ext cx="2209800"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50000"/>
              </a:spcBef>
              <a:buClrTx/>
              <a:buSzTx/>
              <a:buFontTx/>
              <a:buNone/>
            </a:pPr>
            <a:r>
              <a:rPr lang="en-US" altLang="en-US" sz="2400">
                <a:solidFill>
                  <a:srgbClr val="FF0000"/>
                </a:solidFill>
                <a:latin typeface="Times New Roman" panose="02020603050405020304" pitchFamily="18" charset="0"/>
              </a:rPr>
              <a:t>3/15: Who has priority?</a:t>
            </a:r>
          </a:p>
        </p:txBody>
      </p:sp>
      <p:sp>
        <p:nvSpPr>
          <p:cNvPr id="18" name="Rectangle 5"/>
          <p:cNvSpPr>
            <a:spLocks noChangeArrowheads="1"/>
          </p:cNvSpPr>
          <p:nvPr/>
        </p:nvSpPr>
        <p:spPr bwMode="auto">
          <a:xfrm>
            <a:off x="12035418" y="6705600"/>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9" name="Text Box 5"/>
          <p:cNvSpPr txBox="1">
            <a:spLocks noChangeArrowheads="1"/>
          </p:cNvSpPr>
          <p:nvPr/>
        </p:nvSpPr>
        <p:spPr bwMode="auto">
          <a:xfrm>
            <a:off x="11142440" y="0"/>
            <a:ext cx="104956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2954134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additive="base">
                                        <p:cTn id="7" dur="500" fill="hold"/>
                                        <p:tgtEl>
                                          <p:spTgt spid="468996"/>
                                        </p:tgtEl>
                                        <p:attrNameLst>
                                          <p:attrName>ppt_x</p:attrName>
                                        </p:attrNameLst>
                                      </p:cBhvr>
                                      <p:tavLst>
                                        <p:tav tm="0">
                                          <p:val>
                                            <p:strVal val="0-#ppt_w/2"/>
                                          </p:val>
                                        </p:tav>
                                        <p:tav tm="100000">
                                          <p:val>
                                            <p:strVal val="#ppt_x"/>
                                          </p:val>
                                        </p:tav>
                                      </p:tavLst>
                                    </p:anim>
                                    <p:anim calcmode="lin" valueType="num">
                                      <p:cBhvr additive="base">
                                        <p:cTn id="8" dur="500" fill="hold"/>
                                        <p:tgtEl>
                                          <p:spTgt spid="46899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468997"/>
                                        </p:tgtEl>
                                        <p:attrNameLst>
                                          <p:attrName>style.visibility</p:attrName>
                                        </p:attrNameLst>
                                      </p:cBhvr>
                                      <p:to>
                                        <p:strVal val="visible"/>
                                      </p:to>
                                    </p:set>
                                    <p:anim calcmode="lin" valueType="num">
                                      <p:cBhvr>
                                        <p:cTn id="12" dur="500" fill="hold"/>
                                        <p:tgtEl>
                                          <p:spTgt spid="468997"/>
                                        </p:tgtEl>
                                        <p:attrNameLst>
                                          <p:attrName>ppt_w</p:attrName>
                                        </p:attrNameLst>
                                      </p:cBhvr>
                                      <p:tavLst>
                                        <p:tav tm="0">
                                          <p:val>
                                            <p:strVal val="2/3*#ppt_w"/>
                                          </p:val>
                                        </p:tav>
                                        <p:tav tm="100000">
                                          <p:val>
                                            <p:strVal val="#ppt_w"/>
                                          </p:val>
                                        </p:tav>
                                      </p:tavLst>
                                    </p:anim>
                                    <p:anim calcmode="lin" valueType="num">
                                      <p:cBhvr>
                                        <p:cTn id="13" dur="500" fill="hold"/>
                                        <p:tgtEl>
                                          <p:spTgt spid="468997"/>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469001"/>
                                        </p:tgtEl>
                                        <p:attrNameLst>
                                          <p:attrName>style.visibility</p:attrName>
                                        </p:attrNameLst>
                                      </p:cBhvr>
                                      <p:to>
                                        <p:strVal val="visible"/>
                                      </p:to>
                                    </p:set>
                                    <p:anim calcmode="lin" valueType="num">
                                      <p:cBhvr>
                                        <p:cTn id="17" dur="500" fill="hold"/>
                                        <p:tgtEl>
                                          <p:spTgt spid="469001"/>
                                        </p:tgtEl>
                                        <p:attrNameLst>
                                          <p:attrName>ppt_w</p:attrName>
                                        </p:attrNameLst>
                                      </p:cBhvr>
                                      <p:tavLst>
                                        <p:tav tm="0">
                                          <p:val>
                                            <p:strVal val="2/3*#ppt_w"/>
                                          </p:val>
                                        </p:tav>
                                        <p:tav tm="100000">
                                          <p:val>
                                            <p:strVal val="#ppt_w"/>
                                          </p:val>
                                        </p:tav>
                                      </p:tavLst>
                                    </p:anim>
                                    <p:anim calcmode="lin" valueType="num">
                                      <p:cBhvr>
                                        <p:cTn id="18" dur="500" fill="hold"/>
                                        <p:tgtEl>
                                          <p:spTgt spid="469001"/>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469002"/>
                                        </p:tgtEl>
                                        <p:attrNameLst>
                                          <p:attrName>style.visibility</p:attrName>
                                        </p:attrNameLst>
                                      </p:cBhvr>
                                      <p:to>
                                        <p:strVal val="visible"/>
                                      </p:to>
                                    </p:set>
                                    <p:animEffect transition="in" filter="dissolve">
                                      <p:cBhvr>
                                        <p:cTn id="22" dur="500"/>
                                        <p:tgtEl>
                                          <p:spTgt spid="46900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468995"/>
                                        </p:tgtEl>
                                        <p:attrNameLst>
                                          <p:attrName>style.visibility</p:attrName>
                                        </p:attrNameLst>
                                      </p:cBhvr>
                                      <p:to>
                                        <p:strVal val="visible"/>
                                      </p:to>
                                    </p:set>
                                    <p:anim calcmode="lin" valueType="num">
                                      <p:cBhvr>
                                        <p:cTn id="27" dur="500" fill="hold"/>
                                        <p:tgtEl>
                                          <p:spTgt spid="468995"/>
                                        </p:tgtEl>
                                        <p:attrNameLst>
                                          <p:attrName>ppt_w</p:attrName>
                                        </p:attrNameLst>
                                      </p:cBhvr>
                                      <p:tavLst>
                                        <p:tav tm="0">
                                          <p:val>
                                            <p:strVal val="2/3*#ppt_w"/>
                                          </p:val>
                                        </p:tav>
                                        <p:tav tm="100000">
                                          <p:val>
                                            <p:strVal val="#ppt_w"/>
                                          </p:val>
                                        </p:tav>
                                      </p:tavLst>
                                    </p:anim>
                                    <p:anim calcmode="lin" valueType="num">
                                      <p:cBhvr>
                                        <p:cTn id="28" dur="500" fill="hold"/>
                                        <p:tgtEl>
                                          <p:spTgt spid="468995"/>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500"/>
                            </p:stCondLst>
                            <p:childTnLst>
                              <p:par>
                                <p:cTn id="30" presetID="23" presetClass="entr" presetSubtype="272" fill="hold" grpId="0" nodeType="afterEffect">
                                  <p:stCondLst>
                                    <p:cond delay="0"/>
                                  </p:stCondLst>
                                  <p:childTnLst>
                                    <p:set>
                                      <p:cBhvr>
                                        <p:cTn id="31" dur="1" fill="hold">
                                          <p:stCondLst>
                                            <p:cond delay="0"/>
                                          </p:stCondLst>
                                        </p:cTn>
                                        <p:tgtEl>
                                          <p:spTgt spid="469004"/>
                                        </p:tgtEl>
                                        <p:attrNameLst>
                                          <p:attrName>style.visibility</p:attrName>
                                        </p:attrNameLst>
                                      </p:cBhvr>
                                      <p:to>
                                        <p:strVal val="visible"/>
                                      </p:to>
                                    </p:set>
                                    <p:anim calcmode="lin" valueType="num">
                                      <p:cBhvr>
                                        <p:cTn id="32" dur="500" fill="hold"/>
                                        <p:tgtEl>
                                          <p:spTgt spid="469004"/>
                                        </p:tgtEl>
                                        <p:attrNameLst>
                                          <p:attrName>ppt_w</p:attrName>
                                        </p:attrNameLst>
                                      </p:cBhvr>
                                      <p:tavLst>
                                        <p:tav tm="0">
                                          <p:val>
                                            <p:strVal val="2/3*#ppt_w"/>
                                          </p:val>
                                        </p:tav>
                                        <p:tav tm="100000">
                                          <p:val>
                                            <p:strVal val="#ppt_w"/>
                                          </p:val>
                                        </p:tav>
                                      </p:tavLst>
                                    </p:anim>
                                    <p:anim calcmode="lin" valueType="num">
                                      <p:cBhvr>
                                        <p:cTn id="33" dur="500" fill="hold"/>
                                        <p:tgtEl>
                                          <p:spTgt spid="469004"/>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469003"/>
                                        </p:tgtEl>
                                        <p:attrNameLst>
                                          <p:attrName>style.visibility</p:attrName>
                                        </p:attrNameLst>
                                      </p:cBhvr>
                                      <p:to>
                                        <p:strVal val="visible"/>
                                      </p:to>
                                    </p:set>
                                    <p:animEffect transition="in" filter="dissolve">
                                      <p:cBhvr>
                                        <p:cTn id="37" dur="500"/>
                                        <p:tgtEl>
                                          <p:spTgt spid="4690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272" fill="hold" grpId="0" nodeType="clickEffect">
                                  <p:stCondLst>
                                    <p:cond delay="0"/>
                                  </p:stCondLst>
                                  <p:childTnLst>
                                    <p:set>
                                      <p:cBhvr>
                                        <p:cTn id="41" dur="1" fill="hold">
                                          <p:stCondLst>
                                            <p:cond delay="0"/>
                                          </p:stCondLst>
                                        </p:cTn>
                                        <p:tgtEl>
                                          <p:spTgt spid="468998"/>
                                        </p:tgtEl>
                                        <p:attrNameLst>
                                          <p:attrName>style.visibility</p:attrName>
                                        </p:attrNameLst>
                                      </p:cBhvr>
                                      <p:to>
                                        <p:strVal val="visible"/>
                                      </p:to>
                                    </p:set>
                                    <p:anim calcmode="lin" valueType="num">
                                      <p:cBhvr>
                                        <p:cTn id="42" dur="500" fill="hold"/>
                                        <p:tgtEl>
                                          <p:spTgt spid="468998"/>
                                        </p:tgtEl>
                                        <p:attrNameLst>
                                          <p:attrName>ppt_w</p:attrName>
                                        </p:attrNameLst>
                                      </p:cBhvr>
                                      <p:tavLst>
                                        <p:tav tm="0">
                                          <p:val>
                                            <p:strVal val="2/3*#ppt_w"/>
                                          </p:val>
                                        </p:tav>
                                        <p:tav tm="100000">
                                          <p:val>
                                            <p:strVal val="#ppt_w"/>
                                          </p:val>
                                        </p:tav>
                                      </p:tavLst>
                                    </p:anim>
                                    <p:anim calcmode="lin" valueType="num">
                                      <p:cBhvr>
                                        <p:cTn id="43" dur="500" fill="hold"/>
                                        <p:tgtEl>
                                          <p:spTgt spid="468998"/>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468999"/>
                                        </p:tgtEl>
                                        <p:attrNameLst>
                                          <p:attrName>style.visibility</p:attrName>
                                        </p:attrNameLst>
                                      </p:cBhvr>
                                      <p:to>
                                        <p:strVal val="visible"/>
                                      </p:to>
                                    </p:set>
                                    <p:animEffect transition="in" filter="wipe(down)">
                                      <p:cBhvr>
                                        <p:cTn id="47" dur="500"/>
                                        <p:tgtEl>
                                          <p:spTgt spid="468999"/>
                                        </p:tgtEl>
                                      </p:cBhvr>
                                    </p:animEffect>
                                  </p:childTnLst>
                                </p:cTn>
                              </p:par>
                            </p:childTnLst>
                          </p:cTn>
                        </p:par>
                        <p:par>
                          <p:cTn id="48" fill="hold" nodeType="afterGroup">
                            <p:stCondLst>
                              <p:cond delay="1000"/>
                            </p:stCondLst>
                            <p:childTnLst>
                              <p:par>
                                <p:cTn id="49" presetID="9" presetClass="entr" presetSubtype="0" fill="hold" grpId="0" nodeType="afterEffect">
                                  <p:stCondLst>
                                    <p:cond delay="0"/>
                                  </p:stCondLst>
                                  <p:childTnLst>
                                    <p:set>
                                      <p:cBhvr>
                                        <p:cTn id="50" dur="1" fill="hold">
                                          <p:stCondLst>
                                            <p:cond delay="0"/>
                                          </p:stCondLst>
                                        </p:cTn>
                                        <p:tgtEl>
                                          <p:spTgt spid="469000"/>
                                        </p:tgtEl>
                                        <p:attrNameLst>
                                          <p:attrName>style.visibility</p:attrName>
                                        </p:attrNameLst>
                                      </p:cBhvr>
                                      <p:to>
                                        <p:strVal val="visible"/>
                                      </p:to>
                                    </p:set>
                                    <p:animEffect transition="in" filter="dissolve">
                                      <p:cBhvr>
                                        <p:cTn id="51" dur="500"/>
                                        <p:tgtEl>
                                          <p:spTgt spid="46900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hidden"/>
                                      </p:to>
                                    </p:set>
                                  </p:childTnLst>
                                </p:cTn>
                              </p:par>
                              <p:par>
                                <p:cTn id="56" presetID="18" presetClass="entr" presetSubtype="12" fill="hold" grpId="0" nodeType="withEffect">
                                  <p:stCondLst>
                                    <p:cond delay="0"/>
                                  </p:stCondLst>
                                  <p:childTnLst>
                                    <p:set>
                                      <p:cBhvr>
                                        <p:cTn id="57" dur="1" fill="hold">
                                          <p:stCondLst>
                                            <p:cond delay="0"/>
                                          </p:stCondLst>
                                        </p:cTn>
                                        <p:tgtEl>
                                          <p:spTgt spid="469005"/>
                                        </p:tgtEl>
                                        <p:attrNameLst>
                                          <p:attrName>style.visibility</p:attrName>
                                        </p:attrNameLst>
                                      </p:cBhvr>
                                      <p:to>
                                        <p:strVal val="visible"/>
                                      </p:to>
                                    </p:set>
                                    <p:animEffect transition="in" filter="strips(downLeft)">
                                      <p:cBhvr>
                                        <p:cTn id="58" dur="500"/>
                                        <p:tgtEl>
                                          <p:spTgt spid="469005"/>
                                        </p:tgtEl>
                                      </p:cBhvr>
                                    </p:animEffect>
                                  </p:childTnLst>
                                </p:cTn>
                              </p:par>
                            </p:childTnLst>
                          </p:cTn>
                        </p:par>
                        <p:par>
                          <p:cTn id="59" fill="hold" nodeType="afterGroup">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469006"/>
                                        </p:tgtEl>
                                        <p:attrNameLst>
                                          <p:attrName>style.visibility</p:attrName>
                                        </p:attrNameLst>
                                      </p:cBhvr>
                                      <p:to>
                                        <p:strVal val="visible"/>
                                      </p:to>
                                    </p:set>
                                    <p:animEffect transition="in" filter="dissolve">
                                      <p:cBhvr>
                                        <p:cTn id="62" dur="500"/>
                                        <p:tgtEl>
                                          <p:spTgt spid="469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5" grpId="0" animBg="1" autoUpdateAnimBg="0"/>
      <p:bldP spid="468996" grpId="0" animBg="1" autoUpdateAnimBg="0"/>
      <p:bldP spid="468997" grpId="0" animBg="1" autoUpdateAnimBg="0"/>
      <p:bldP spid="468998" grpId="0" animBg="1" autoUpdateAnimBg="0"/>
      <p:bldP spid="468999" grpId="0" animBg="1"/>
      <p:bldP spid="469000" grpId="0" animBg="1" autoUpdateAnimBg="0"/>
      <p:bldP spid="469001" grpId="0" animBg="1"/>
      <p:bldP spid="469002" grpId="0" animBg="1" autoUpdateAnimBg="0"/>
      <p:bldP spid="469003" grpId="0" animBg="1" autoUpdateAnimBg="0"/>
      <p:bldP spid="469004" grpId="0" animBg="1"/>
      <p:bldP spid="469005" grpId="0" animBg="1" autoUpdateAnimBg="0"/>
      <p:bldP spid="469006" grpId="0" animBg="1" autoUpdateAnimBg="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35" y="-2"/>
            <a:ext cx="26323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Modigliani-Miller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682654" y="6488668"/>
            <a:ext cx="15093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AER (1958)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9791" y="209004"/>
            <a:ext cx="4239890" cy="6491834"/>
          </a:xfrm>
          <a:prstGeom prst="rect">
            <a:avLst/>
          </a:prstGeom>
          <a:ln w="6350">
            <a:solidFill>
              <a:schemeClr val="bg2"/>
            </a:solidFill>
          </a:ln>
        </p:spPr>
      </p:pic>
      <p:pic>
        <p:nvPicPr>
          <p:cNvPr id="8" name="Picture 7"/>
          <p:cNvPicPr>
            <a:picLocks noChangeAspect="1"/>
          </p:cNvPicPr>
          <p:nvPr/>
        </p:nvPicPr>
        <p:blipFill>
          <a:blip r:embed="rId4"/>
          <a:stretch>
            <a:fillRect/>
          </a:stretch>
        </p:blipFill>
        <p:spPr>
          <a:xfrm>
            <a:off x="1077838" y="1856359"/>
            <a:ext cx="10521209" cy="4275500"/>
          </a:xfrm>
          <a:prstGeom prst="rect">
            <a:avLst/>
          </a:prstGeom>
          <a:ln w="6350">
            <a:solidFill>
              <a:schemeClr val="tx1"/>
            </a:solidFill>
          </a:ln>
        </p:spPr>
      </p:pic>
    </p:spTree>
    <p:extLst>
      <p:ext uri="{BB962C8B-B14F-4D97-AF65-F5344CB8AC3E}">
        <p14:creationId xmlns:p14="http://schemas.microsoft.com/office/powerpoint/2010/main" val="313950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30</a:t>
            </a:fld>
            <a:endParaRPr lang="en-US" altLang="en-US" sz="1400">
              <a:solidFill>
                <a:srgbClr val="000066"/>
              </a:solidFill>
            </a:endParaRPr>
          </a:p>
        </p:txBody>
      </p:sp>
      <p:sp>
        <p:nvSpPr>
          <p:cNvPr id="54276" name="Rectangle 2"/>
          <p:cNvSpPr>
            <a:spLocks noGrp="1" noChangeArrowheads="1"/>
          </p:cNvSpPr>
          <p:nvPr>
            <p:ph type="title"/>
          </p:nvPr>
        </p:nvSpPr>
        <p:spPr/>
        <p:txBody>
          <a:bodyPr/>
          <a:lstStyle/>
          <a:p>
            <a:r>
              <a:rPr lang="en-US" altLang="en-US" dirty="0"/>
              <a:t>Implementing the Reified System</a:t>
            </a:r>
          </a:p>
        </p:txBody>
      </p:sp>
      <p:sp>
        <p:nvSpPr>
          <p:cNvPr id="54277" name="Rectangle 3"/>
          <p:cNvSpPr>
            <a:spLocks noGrp="1" noChangeArrowheads="1"/>
          </p:cNvSpPr>
          <p:nvPr>
            <p:ph type="body" idx="1"/>
          </p:nvPr>
        </p:nvSpPr>
        <p:spPr/>
        <p:txBody>
          <a:bodyPr/>
          <a:lstStyle/>
          <a:p>
            <a:r>
              <a:rPr lang="en-US" altLang="en-US" dirty="0">
                <a:cs typeface="Times New Roman" panose="02020603050405020304" pitchFamily="18" charset="0"/>
              </a:rPr>
              <a:t>The Key Idea</a:t>
            </a:r>
          </a:p>
          <a:p>
            <a:pPr lvl="1"/>
            <a:r>
              <a:rPr lang="en-US" altLang="en-US" dirty="0">
                <a:cs typeface="Times New Roman" panose="02020603050405020304" pitchFamily="18" charset="0"/>
              </a:rPr>
              <a:t>Priority is not tied only to time in line, but rather to time in line as to particular assets</a:t>
            </a:r>
          </a:p>
          <a:p>
            <a:pPr lvl="1"/>
            <a:r>
              <a:rPr lang="en-US" altLang="en-US" dirty="0">
                <a:cs typeface="Times New Roman" panose="02020603050405020304" pitchFamily="18" charset="0"/>
              </a:rPr>
              <a:t>Having a special property right in one asset, say equipment, creates no special rights in another asset, say, inventory</a:t>
            </a:r>
          </a:p>
        </p:txBody>
      </p:sp>
    </p:spTree>
    <p:extLst>
      <p:ext uri="{BB962C8B-B14F-4D97-AF65-F5344CB8AC3E}">
        <p14:creationId xmlns:p14="http://schemas.microsoft.com/office/powerpoint/2010/main" val="1992387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31</a:t>
            </a:fld>
            <a:endParaRPr lang="en-US" altLang="en-US" sz="1400">
              <a:solidFill>
                <a:srgbClr val="000066"/>
              </a:solidFill>
            </a:endParaRPr>
          </a:p>
        </p:txBody>
      </p:sp>
      <p:sp>
        <p:nvSpPr>
          <p:cNvPr id="56324" name="Rectangle 2"/>
          <p:cNvSpPr>
            <a:spLocks noGrp="1" noChangeArrowheads="1"/>
          </p:cNvSpPr>
          <p:nvPr>
            <p:ph type="title"/>
          </p:nvPr>
        </p:nvSpPr>
        <p:spPr>
          <a:xfrm>
            <a:off x="508000" y="317157"/>
            <a:ext cx="11176000" cy="1143000"/>
          </a:xfrm>
        </p:spPr>
        <p:txBody>
          <a:bodyPr/>
          <a:lstStyle/>
          <a:p>
            <a:r>
              <a:rPr lang="en-US" altLang="en-US" dirty="0"/>
              <a:t>Implementing the Reified System</a:t>
            </a:r>
            <a:endParaRPr lang="en-US" altLang="en-US" dirty="0">
              <a:cs typeface="Times New Roman" panose="02020603050405020304" pitchFamily="18" charset="0"/>
            </a:endParaRPr>
          </a:p>
        </p:txBody>
      </p:sp>
      <p:sp>
        <p:nvSpPr>
          <p:cNvPr id="56325" name="Rectangle 3"/>
          <p:cNvSpPr>
            <a:spLocks noGrp="1" noChangeArrowheads="1"/>
          </p:cNvSpPr>
          <p:nvPr>
            <p:ph type="body" idx="1"/>
          </p:nvPr>
        </p:nvSpPr>
        <p:spPr/>
        <p:txBody>
          <a:bodyPr/>
          <a:lstStyle/>
          <a:p>
            <a:r>
              <a:rPr lang="en-US" altLang="en-US" dirty="0">
                <a:cs typeface="Times New Roman" panose="02020603050405020304" pitchFamily="18" charset="0"/>
              </a:rPr>
              <a:t>Priority Rule</a:t>
            </a:r>
          </a:p>
          <a:p>
            <a:pPr lvl="1"/>
            <a:r>
              <a:rPr lang="en-US" altLang="en-US" dirty="0">
                <a:cs typeface="Times New Roman" panose="02020603050405020304" pitchFamily="18" charset="0"/>
              </a:rPr>
              <a:t>In most situations, the creditor that files the first financing statement for a class of assets will have priority as to those assets. (9-322(a)(1))</a:t>
            </a:r>
          </a:p>
          <a:p>
            <a:pPr lvl="1"/>
            <a:r>
              <a:rPr lang="en-US" altLang="en-US" dirty="0">
                <a:cs typeface="Times New Roman" panose="02020603050405020304" pitchFamily="18" charset="0"/>
              </a:rPr>
              <a:t>This rule matters when creditors have competing security interests in the same assets</a:t>
            </a:r>
            <a:endParaRPr lang="en-US" altLang="en-US" dirty="0"/>
          </a:p>
        </p:txBody>
      </p:sp>
    </p:spTree>
    <p:extLst>
      <p:ext uri="{BB962C8B-B14F-4D97-AF65-F5344CB8AC3E}">
        <p14:creationId xmlns:p14="http://schemas.microsoft.com/office/powerpoint/2010/main" val="3318510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32</a:t>
            </a:fld>
            <a:endParaRPr lang="en-US" altLang="en-US" sz="1400">
              <a:solidFill>
                <a:srgbClr val="000066"/>
              </a:solidFill>
            </a:endParaRPr>
          </a:p>
        </p:txBody>
      </p:sp>
      <p:sp>
        <p:nvSpPr>
          <p:cNvPr id="58372" name="Rectangle 2"/>
          <p:cNvSpPr>
            <a:spLocks noGrp="1" noChangeArrowheads="1"/>
          </p:cNvSpPr>
          <p:nvPr>
            <p:ph type="title"/>
          </p:nvPr>
        </p:nvSpPr>
        <p:spPr/>
        <p:txBody>
          <a:bodyPr/>
          <a:lstStyle/>
          <a:p>
            <a:r>
              <a:rPr lang="en-US" altLang="en-US" dirty="0"/>
              <a:t>Applying this Here</a:t>
            </a:r>
          </a:p>
        </p:txBody>
      </p:sp>
      <p:sp>
        <p:nvSpPr>
          <p:cNvPr id="58373" name="Rectangle 3"/>
          <p:cNvSpPr>
            <a:spLocks noGrp="1" noChangeArrowheads="1"/>
          </p:cNvSpPr>
          <p:nvPr>
            <p:ph type="body" idx="1"/>
          </p:nvPr>
        </p:nvSpPr>
        <p:spPr/>
        <p:txBody>
          <a:bodyPr/>
          <a:lstStyle/>
          <a:p>
            <a:r>
              <a:rPr lang="en-US" altLang="en-US" dirty="0"/>
              <a:t>Security Interests</a:t>
            </a:r>
          </a:p>
          <a:p>
            <a:pPr lvl="1"/>
            <a:r>
              <a:rPr lang="en-US" altLang="en-US" dirty="0" err="1"/>
              <a:t>Finco</a:t>
            </a:r>
            <a:r>
              <a:rPr lang="en-US" altLang="en-US" dirty="0"/>
              <a:t>: SI in EQ worth $15K, owed $10K</a:t>
            </a:r>
          </a:p>
          <a:p>
            <a:pPr lvl="1"/>
            <a:r>
              <a:rPr lang="en-US" altLang="en-US" dirty="0"/>
              <a:t>Bank: SI in INV worth $5K, owed $10K</a:t>
            </a:r>
          </a:p>
          <a:p>
            <a:pPr lvl="1"/>
            <a:r>
              <a:rPr lang="en-US" altLang="en-US" dirty="0" err="1"/>
              <a:t>Finco</a:t>
            </a:r>
            <a:r>
              <a:rPr lang="en-US" altLang="en-US" dirty="0"/>
              <a:t> gets $10K, Bank $5K</a:t>
            </a:r>
          </a:p>
          <a:p>
            <a:r>
              <a:rPr lang="en-US" altLang="en-US" dirty="0"/>
              <a:t>What should we do with the other $5K in EQ?</a:t>
            </a:r>
          </a:p>
        </p:txBody>
      </p:sp>
    </p:spTree>
    <p:extLst>
      <p:ext uri="{BB962C8B-B14F-4D97-AF65-F5344CB8AC3E}">
        <p14:creationId xmlns:p14="http://schemas.microsoft.com/office/powerpoint/2010/main" val="362784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33</a:t>
            </a:fld>
            <a:endParaRPr lang="en-US" altLang="en-US" sz="1400">
              <a:solidFill>
                <a:srgbClr val="000066"/>
              </a:solidFill>
            </a:endParaRPr>
          </a:p>
        </p:txBody>
      </p:sp>
      <p:sp>
        <p:nvSpPr>
          <p:cNvPr id="60420" name="Rectangle 1026"/>
          <p:cNvSpPr>
            <a:spLocks noGrp="1" noChangeArrowheads="1"/>
          </p:cNvSpPr>
          <p:nvPr>
            <p:ph type="title"/>
          </p:nvPr>
        </p:nvSpPr>
        <p:spPr>
          <a:xfrm>
            <a:off x="812800" y="201828"/>
            <a:ext cx="11176000" cy="1143000"/>
          </a:xfrm>
        </p:spPr>
        <p:txBody>
          <a:bodyPr/>
          <a:lstStyle/>
          <a:p>
            <a:r>
              <a:rPr lang="en-US" altLang="en-US" dirty="0"/>
              <a:t>Applying this Here</a:t>
            </a:r>
          </a:p>
        </p:txBody>
      </p:sp>
      <p:sp>
        <p:nvSpPr>
          <p:cNvPr id="60421" name="Rectangle 1027"/>
          <p:cNvSpPr>
            <a:spLocks noGrp="1" noChangeArrowheads="1"/>
          </p:cNvSpPr>
          <p:nvPr>
            <p:ph type="body" idx="1"/>
          </p:nvPr>
        </p:nvSpPr>
        <p:spPr>
          <a:xfrm>
            <a:off x="812800" y="1167714"/>
            <a:ext cx="11176000" cy="4114800"/>
          </a:xfrm>
        </p:spPr>
        <p:txBody>
          <a:bodyPr/>
          <a:lstStyle/>
          <a:p>
            <a:r>
              <a:rPr lang="en-US" altLang="en-US" dirty="0"/>
              <a:t>Unsecured Debts</a:t>
            </a:r>
          </a:p>
          <a:p>
            <a:pPr lvl="1"/>
            <a:r>
              <a:rPr lang="en-US" altLang="en-US" dirty="0" err="1"/>
              <a:t>Finco</a:t>
            </a:r>
            <a:r>
              <a:rPr lang="en-US" altLang="en-US" dirty="0"/>
              <a:t>: $0</a:t>
            </a:r>
          </a:p>
          <a:p>
            <a:pPr lvl="1"/>
            <a:r>
              <a:rPr lang="en-US" altLang="en-US" dirty="0"/>
              <a:t>Bank: $5K</a:t>
            </a:r>
          </a:p>
          <a:p>
            <a:pPr lvl="1"/>
            <a:r>
              <a:rPr lang="en-US" altLang="en-US" dirty="0" err="1"/>
              <a:t>Creditco</a:t>
            </a:r>
            <a:r>
              <a:rPr lang="en-US" altLang="en-US" dirty="0"/>
              <a:t>: $10K</a:t>
            </a:r>
          </a:p>
          <a:p>
            <a:r>
              <a:rPr lang="en-US" altLang="en-US" dirty="0"/>
              <a:t>Assets: $5K in EQ</a:t>
            </a:r>
          </a:p>
          <a:p>
            <a:r>
              <a:rPr lang="en-US" altLang="en-US" dirty="0"/>
              <a:t>Fair Division Among Unsecured Creditors</a:t>
            </a:r>
          </a:p>
          <a:p>
            <a:pPr lvl="1"/>
            <a:r>
              <a:rPr lang="en-US" altLang="en-US" dirty="0"/>
              <a:t>Bankruptcy Code implements pro rata rule in BC 726(b)</a:t>
            </a:r>
          </a:p>
        </p:txBody>
      </p:sp>
    </p:spTree>
    <p:extLst>
      <p:ext uri="{BB962C8B-B14F-4D97-AF65-F5344CB8AC3E}">
        <p14:creationId xmlns:p14="http://schemas.microsoft.com/office/powerpoint/2010/main" val="611487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34</a:t>
            </a:fld>
            <a:endParaRPr lang="en-US" altLang="en-US" sz="1400" dirty="0">
              <a:solidFill>
                <a:srgbClr val="000066"/>
              </a:solidFill>
            </a:endParaRPr>
          </a:p>
        </p:txBody>
      </p:sp>
      <p:sp>
        <p:nvSpPr>
          <p:cNvPr id="62468" name="Rectangle 2"/>
          <p:cNvSpPr>
            <a:spLocks noGrp="1" noChangeArrowheads="1"/>
          </p:cNvSpPr>
          <p:nvPr>
            <p:ph type="title"/>
          </p:nvPr>
        </p:nvSpPr>
        <p:spPr>
          <a:xfrm>
            <a:off x="508000" y="280086"/>
            <a:ext cx="11176000" cy="1143000"/>
          </a:xfrm>
        </p:spPr>
        <p:txBody>
          <a:bodyPr/>
          <a:lstStyle/>
          <a:p>
            <a:r>
              <a:rPr lang="en-US" altLang="en-US" dirty="0"/>
              <a:t>The Pro Rata Rule</a:t>
            </a:r>
          </a:p>
        </p:txBody>
      </p:sp>
      <p:sp>
        <p:nvSpPr>
          <p:cNvPr id="62469" name="Rectangle 3"/>
          <p:cNvSpPr>
            <a:spLocks noGrp="1" noChangeArrowheads="1"/>
          </p:cNvSpPr>
          <p:nvPr>
            <p:ph type="body" idx="1"/>
          </p:nvPr>
        </p:nvSpPr>
        <p:spPr/>
        <p:txBody>
          <a:bodyPr/>
          <a:lstStyle/>
          <a:p>
            <a:r>
              <a:rPr lang="en-US" altLang="en-US" dirty="0"/>
              <a:t>Three Steps</a:t>
            </a:r>
          </a:p>
          <a:p>
            <a:pPr lvl="1"/>
            <a:r>
              <a:rPr lang="en-US" altLang="en-US" dirty="0"/>
              <a:t>1: </a:t>
            </a:r>
            <a:r>
              <a:rPr lang="en-US" altLang="en-US" dirty="0">
                <a:cs typeface="Times New Roman" panose="02020603050405020304" pitchFamily="18" charset="0"/>
              </a:rPr>
              <a:t>Total the unsecured claims against the assets</a:t>
            </a:r>
          </a:p>
          <a:p>
            <a:pPr lvl="1"/>
            <a:r>
              <a:rPr lang="en-US" altLang="en-US" dirty="0">
                <a:cs typeface="Times New Roman" panose="02020603050405020304" pitchFamily="18" charset="0"/>
              </a:rPr>
              <a:t>2: Total the assets</a:t>
            </a:r>
          </a:p>
          <a:p>
            <a:pPr lvl="1"/>
            <a:r>
              <a:rPr lang="en-US" altLang="en-US" dirty="0">
                <a:cs typeface="Times New Roman" panose="02020603050405020304" pitchFamily="18" charset="0"/>
              </a:rPr>
              <a:t>3: For each creditor, give that creditor the fraction of the assets that that creditor holds of the claims</a:t>
            </a:r>
          </a:p>
        </p:txBody>
      </p:sp>
    </p:spTree>
    <p:extLst>
      <p:ext uri="{BB962C8B-B14F-4D97-AF65-F5344CB8AC3E}">
        <p14:creationId xmlns:p14="http://schemas.microsoft.com/office/powerpoint/2010/main" val="188829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35</a:t>
            </a:fld>
            <a:endParaRPr lang="en-US" altLang="en-US" sz="1400">
              <a:solidFill>
                <a:srgbClr val="000066"/>
              </a:solidFill>
            </a:endParaRPr>
          </a:p>
        </p:txBody>
      </p:sp>
      <p:sp>
        <p:nvSpPr>
          <p:cNvPr id="64516" name="Rectangle 2"/>
          <p:cNvSpPr>
            <a:spLocks noGrp="1" noChangeArrowheads="1"/>
          </p:cNvSpPr>
          <p:nvPr>
            <p:ph type="title"/>
          </p:nvPr>
        </p:nvSpPr>
        <p:spPr>
          <a:xfrm>
            <a:off x="508000" y="304800"/>
            <a:ext cx="11176000" cy="1143000"/>
          </a:xfrm>
        </p:spPr>
        <p:txBody>
          <a:bodyPr/>
          <a:lstStyle/>
          <a:p>
            <a:r>
              <a:rPr lang="en-US" altLang="en-US" dirty="0"/>
              <a:t>The Pro Rata Rule</a:t>
            </a:r>
            <a:endParaRPr lang="en-US" altLang="en-US" dirty="0">
              <a:cs typeface="Times New Roman" panose="02020603050405020304" pitchFamily="18" charset="0"/>
            </a:endParaRPr>
          </a:p>
        </p:txBody>
      </p:sp>
      <p:sp>
        <p:nvSpPr>
          <p:cNvPr id="64517" name="Rectangle 3"/>
          <p:cNvSpPr>
            <a:spLocks noGrp="1" noChangeArrowheads="1"/>
          </p:cNvSpPr>
          <p:nvPr>
            <p:ph type="body" idx="1"/>
          </p:nvPr>
        </p:nvSpPr>
        <p:spPr/>
        <p:txBody>
          <a:bodyPr/>
          <a:lstStyle/>
          <a:p>
            <a:r>
              <a:rPr lang="en-US" altLang="en-US" dirty="0"/>
              <a:t>Doing That Here</a:t>
            </a:r>
          </a:p>
          <a:p>
            <a:pPr lvl="1"/>
            <a:r>
              <a:rPr lang="en-US" altLang="en-US" dirty="0"/>
              <a:t>1: Total Debts: 0 + 5 + 10 = 15</a:t>
            </a:r>
          </a:p>
          <a:p>
            <a:pPr lvl="1"/>
            <a:r>
              <a:rPr lang="en-US" altLang="en-US" dirty="0"/>
              <a:t>2: Total Assets: 5</a:t>
            </a:r>
          </a:p>
          <a:p>
            <a:pPr lvl="1"/>
            <a:r>
              <a:rPr lang="en-US" altLang="en-US" dirty="0"/>
              <a:t>3</a:t>
            </a:r>
          </a:p>
          <a:p>
            <a:pPr lvl="2"/>
            <a:r>
              <a:rPr lang="en-US" altLang="en-US" dirty="0"/>
              <a:t>Bank gets (5/15) x 5 = $1,667</a:t>
            </a:r>
          </a:p>
          <a:p>
            <a:pPr lvl="2"/>
            <a:r>
              <a:rPr lang="en-US" altLang="en-US" dirty="0" err="1"/>
              <a:t>Creditco</a:t>
            </a:r>
            <a:r>
              <a:rPr lang="en-US" altLang="en-US" dirty="0"/>
              <a:t> get (10/15) x 5 = $3,333</a:t>
            </a:r>
          </a:p>
        </p:txBody>
      </p:sp>
    </p:spTree>
    <p:extLst>
      <p:ext uri="{BB962C8B-B14F-4D97-AF65-F5344CB8AC3E}">
        <p14:creationId xmlns:p14="http://schemas.microsoft.com/office/powerpoint/2010/main" val="145834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4294967295"/>
          </p:nvPr>
        </p:nvSpPr>
        <p:spPr bwMode="auto">
          <a:xfrm>
            <a:off x="9880600" y="6256638"/>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36</a:t>
            </a:fld>
            <a:endParaRPr lang="en-US" altLang="en-US" sz="1400">
              <a:solidFill>
                <a:srgbClr val="000066"/>
              </a:solidFill>
            </a:endParaRPr>
          </a:p>
        </p:txBody>
      </p:sp>
      <p:sp>
        <p:nvSpPr>
          <p:cNvPr id="66564" name="Rectangle 2"/>
          <p:cNvSpPr>
            <a:spLocks noGrp="1" noChangeArrowheads="1"/>
          </p:cNvSpPr>
          <p:nvPr>
            <p:ph type="title"/>
          </p:nvPr>
        </p:nvSpPr>
        <p:spPr>
          <a:xfrm>
            <a:off x="508000" y="304800"/>
            <a:ext cx="11176000" cy="1143000"/>
          </a:xfrm>
        </p:spPr>
        <p:txBody>
          <a:bodyPr/>
          <a:lstStyle/>
          <a:p>
            <a:r>
              <a:rPr lang="en-US" altLang="en-US" dirty="0"/>
              <a:t>Final Distribution</a:t>
            </a:r>
          </a:p>
        </p:txBody>
      </p:sp>
      <p:sp>
        <p:nvSpPr>
          <p:cNvPr id="66565" name="Rectangle 3"/>
          <p:cNvSpPr>
            <a:spLocks noGrp="1" noChangeArrowheads="1"/>
          </p:cNvSpPr>
          <p:nvPr>
            <p:ph type="body" idx="1"/>
          </p:nvPr>
        </p:nvSpPr>
        <p:spPr/>
        <p:txBody>
          <a:bodyPr/>
          <a:lstStyle/>
          <a:p>
            <a:r>
              <a:rPr lang="en-US" altLang="en-US" dirty="0" err="1"/>
              <a:t>Finco</a:t>
            </a:r>
            <a:r>
              <a:rPr lang="en-US" altLang="en-US" dirty="0"/>
              <a:t> gets $10K</a:t>
            </a:r>
          </a:p>
          <a:p>
            <a:r>
              <a:rPr lang="en-US" altLang="en-US" dirty="0"/>
              <a:t>Bank gets $5K + $1,667 = $6,667</a:t>
            </a:r>
          </a:p>
          <a:p>
            <a:r>
              <a:rPr lang="en-US" altLang="en-US" dirty="0" err="1"/>
              <a:t>Creditco</a:t>
            </a:r>
            <a:r>
              <a:rPr lang="en-US" altLang="en-US" dirty="0"/>
              <a:t> gets $3,333</a:t>
            </a:r>
          </a:p>
        </p:txBody>
      </p:sp>
    </p:spTree>
    <p:extLst>
      <p:ext uri="{BB962C8B-B14F-4D97-AF65-F5344CB8AC3E}">
        <p14:creationId xmlns:p14="http://schemas.microsoft.com/office/powerpoint/2010/main" val="3568033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2489A235-7D14-4B66-A64F-D556CBCE391B}" type="slidenum">
              <a:rPr lang="en-US" altLang="en-US" sz="1400">
                <a:solidFill>
                  <a:srgbClr val="000066"/>
                </a:solidFill>
              </a:rPr>
              <a:pPr>
                <a:spcBef>
                  <a:spcPct val="0"/>
                </a:spcBef>
                <a:buClrTx/>
                <a:buSzTx/>
                <a:buFontTx/>
                <a:buNone/>
              </a:pPr>
              <a:t>37</a:t>
            </a:fld>
            <a:endParaRPr lang="en-US" altLang="en-US" sz="1400">
              <a:solidFill>
                <a:srgbClr val="000066"/>
              </a:solidFill>
            </a:endParaRPr>
          </a:p>
        </p:txBody>
      </p:sp>
      <p:sp>
        <p:nvSpPr>
          <p:cNvPr id="68612" name="Rectangle 2"/>
          <p:cNvSpPr>
            <a:spLocks noGrp="1" noChangeArrowheads="1"/>
          </p:cNvSpPr>
          <p:nvPr>
            <p:ph type="title"/>
          </p:nvPr>
        </p:nvSpPr>
        <p:spPr/>
        <p:txBody>
          <a:bodyPr/>
          <a:lstStyle/>
          <a:p>
            <a:r>
              <a:rPr lang="en-US" altLang="en-US" sz="5400" dirty="0"/>
              <a:t>Subordinated Debt</a:t>
            </a:r>
          </a:p>
        </p:txBody>
      </p:sp>
      <p:sp>
        <p:nvSpPr>
          <p:cNvPr id="601091" name="AutoShape 3"/>
          <p:cNvSpPr>
            <a:spLocks noChangeArrowheads="1"/>
          </p:cNvSpPr>
          <p:nvPr/>
        </p:nvSpPr>
        <p:spPr bwMode="auto">
          <a:xfrm>
            <a:off x="7772400" y="1524000"/>
            <a:ext cx="2667000" cy="1066800"/>
          </a:xfrm>
          <a:prstGeom prst="flowChartInputOutput">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C2</a:t>
            </a:r>
          </a:p>
        </p:txBody>
      </p:sp>
      <p:sp>
        <p:nvSpPr>
          <p:cNvPr id="601092" name="AutoShape 4"/>
          <p:cNvSpPr>
            <a:spLocks noChangeArrowheads="1"/>
          </p:cNvSpPr>
          <p:nvPr/>
        </p:nvSpPr>
        <p:spPr bwMode="auto">
          <a:xfrm>
            <a:off x="2057400" y="1447800"/>
            <a:ext cx="2286000" cy="1219200"/>
          </a:xfrm>
          <a:prstGeom prst="flowChartProcess">
            <a:avLst/>
          </a:prstGeom>
          <a:solidFill>
            <a:srgbClr val="00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Corp</a:t>
            </a:r>
          </a:p>
        </p:txBody>
      </p:sp>
      <p:sp>
        <p:nvSpPr>
          <p:cNvPr id="601093" name="AutoShape 5"/>
          <p:cNvSpPr>
            <a:spLocks noChangeArrowheads="1"/>
          </p:cNvSpPr>
          <p:nvPr/>
        </p:nvSpPr>
        <p:spPr bwMode="auto">
          <a:xfrm>
            <a:off x="2133600" y="5029200"/>
            <a:ext cx="2362200" cy="1219200"/>
          </a:xfrm>
          <a:prstGeom prst="flowChartPreparation">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C1</a:t>
            </a:r>
          </a:p>
        </p:txBody>
      </p:sp>
      <p:sp>
        <p:nvSpPr>
          <p:cNvPr id="601094" name="Line 6"/>
          <p:cNvSpPr>
            <a:spLocks noChangeShapeType="1"/>
          </p:cNvSpPr>
          <p:nvPr/>
        </p:nvSpPr>
        <p:spPr bwMode="auto">
          <a:xfrm>
            <a:off x="4343400" y="1828800"/>
            <a:ext cx="3810000" cy="0"/>
          </a:xfrm>
          <a:prstGeom prst="line">
            <a:avLst/>
          </a:prstGeom>
          <a:noFill/>
          <a:ln w="1905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1095" name="AutoShape 7"/>
          <p:cNvSpPr>
            <a:spLocks noChangeArrowheads="1"/>
          </p:cNvSpPr>
          <p:nvPr/>
        </p:nvSpPr>
        <p:spPr bwMode="auto">
          <a:xfrm>
            <a:off x="4572000" y="2133600"/>
            <a:ext cx="3048000" cy="6858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2/1: $100 USC</a:t>
            </a:r>
          </a:p>
        </p:txBody>
      </p:sp>
      <p:sp>
        <p:nvSpPr>
          <p:cNvPr id="601096" name="Line 8"/>
          <p:cNvSpPr>
            <a:spLocks noChangeShapeType="1"/>
          </p:cNvSpPr>
          <p:nvPr/>
        </p:nvSpPr>
        <p:spPr bwMode="auto">
          <a:xfrm>
            <a:off x="3276600" y="2667000"/>
            <a:ext cx="0" cy="2362200"/>
          </a:xfrm>
          <a:prstGeom prst="line">
            <a:avLst/>
          </a:prstGeom>
          <a:noFill/>
          <a:ln w="1905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1097" name="AutoShape 9"/>
          <p:cNvSpPr>
            <a:spLocks noChangeArrowheads="1"/>
          </p:cNvSpPr>
          <p:nvPr/>
        </p:nvSpPr>
        <p:spPr bwMode="auto">
          <a:xfrm>
            <a:off x="1676400" y="3276600"/>
            <a:ext cx="1447800" cy="10668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1/1</a:t>
            </a:r>
          </a:p>
          <a:p>
            <a:pPr algn="ctr">
              <a:spcBef>
                <a:spcPct val="0"/>
              </a:spcBef>
              <a:buClrTx/>
              <a:buSzTx/>
              <a:buFontTx/>
              <a:buNone/>
            </a:pPr>
            <a:r>
              <a:rPr lang="en-US" altLang="en-US" sz="2400">
                <a:solidFill>
                  <a:schemeClr val="tx1"/>
                </a:solidFill>
                <a:latin typeface="Times New Roman" panose="02020603050405020304" pitchFamily="18" charset="0"/>
              </a:rPr>
              <a:t>$100 USC</a:t>
            </a:r>
          </a:p>
        </p:txBody>
      </p:sp>
      <p:sp>
        <p:nvSpPr>
          <p:cNvPr id="601098" name="AutoShape 10"/>
          <p:cNvSpPr>
            <a:spLocks noChangeArrowheads="1"/>
          </p:cNvSpPr>
          <p:nvPr/>
        </p:nvSpPr>
        <p:spPr bwMode="auto">
          <a:xfrm>
            <a:off x="5334000" y="5029200"/>
            <a:ext cx="2286000" cy="1219200"/>
          </a:xfrm>
          <a:prstGeom prst="flowChartProcess">
            <a:avLst/>
          </a:prstGeom>
          <a:solidFill>
            <a:srgbClr val="FFFF00"/>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000">
                <a:solidFill>
                  <a:schemeClr val="tx1"/>
                </a:solidFill>
                <a:latin typeface="Times New Roman" panose="02020603050405020304" pitchFamily="18" charset="0"/>
              </a:rPr>
              <a:t>C3</a:t>
            </a:r>
          </a:p>
        </p:txBody>
      </p:sp>
      <p:sp>
        <p:nvSpPr>
          <p:cNvPr id="601099" name="Line 11"/>
          <p:cNvSpPr>
            <a:spLocks noChangeShapeType="1"/>
          </p:cNvSpPr>
          <p:nvPr/>
        </p:nvSpPr>
        <p:spPr bwMode="auto">
          <a:xfrm>
            <a:off x="3733800" y="2667000"/>
            <a:ext cx="1600200" cy="2362200"/>
          </a:xfrm>
          <a:prstGeom prst="line">
            <a:avLst/>
          </a:prstGeom>
          <a:noFill/>
          <a:ln w="1905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1100" name="AutoShape 12"/>
          <p:cNvSpPr>
            <a:spLocks noChangeArrowheads="1"/>
          </p:cNvSpPr>
          <p:nvPr/>
        </p:nvSpPr>
        <p:spPr bwMode="auto">
          <a:xfrm>
            <a:off x="5029200" y="3581400"/>
            <a:ext cx="2133600" cy="685800"/>
          </a:xfrm>
          <a:prstGeom prst="flowChartAlternateProcess">
            <a:avLst/>
          </a:prstGeom>
          <a:solidFill>
            <a:srgbClr val="00FF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2400">
                <a:solidFill>
                  <a:schemeClr val="tx1"/>
                </a:solidFill>
                <a:latin typeface="Times New Roman" panose="02020603050405020304" pitchFamily="18" charset="0"/>
              </a:rPr>
              <a:t>2/1: $100 USC</a:t>
            </a:r>
          </a:p>
        </p:txBody>
      </p:sp>
      <p:sp>
        <p:nvSpPr>
          <p:cNvPr id="601101" name="AutoShape 13"/>
          <p:cNvSpPr>
            <a:spLocks noChangeArrowheads="1"/>
          </p:cNvSpPr>
          <p:nvPr/>
        </p:nvSpPr>
        <p:spPr bwMode="auto">
          <a:xfrm>
            <a:off x="8001000" y="2667000"/>
            <a:ext cx="2438400" cy="2209800"/>
          </a:xfrm>
          <a:prstGeom prst="flowChartProcess">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chemeClr val="tx1"/>
                </a:solidFill>
                <a:latin typeface="Times New Roman" panose="02020603050405020304" pitchFamily="18" charset="0"/>
              </a:rPr>
              <a:t>Contract between C2 and C3: C2 debt is contractually subordinated to C3 debt </a:t>
            </a:r>
          </a:p>
        </p:txBody>
      </p:sp>
      <p:sp>
        <p:nvSpPr>
          <p:cNvPr id="601102" name="Rectangle 14"/>
          <p:cNvSpPr>
            <a:spLocks noChangeArrowheads="1"/>
          </p:cNvSpPr>
          <p:nvPr/>
        </p:nvSpPr>
        <p:spPr bwMode="auto">
          <a:xfrm>
            <a:off x="8305800" y="5029201"/>
            <a:ext cx="1828800" cy="1196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400">
                <a:solidFill>
                  <a:srgbClr val="FF0000"/>
                </a:solidFill>
                <a:latin typeface="Times New Roman" panose="02020603050405020304" pitchFamily="18" charset="0"/>
                <a:cs typeface="Times New Roman" panose="02020603050405020304" pitchFamily="18" charset="0"/>
              </a:rPr>
              <a:t>3/1: $100 in assets: Who has priority?</a:t>
            </a:r>
          </a:p>
        </p:txBody>
      </p:sp>
      <p:sp>
        <p:nvSpPr>
          <p:cNvPr id="18" name="Rectangle 5"/>
          <p:cNvSpPr>
            <a:spLocks noChangeArrowheads="1"/>
          </p:cNvSpPr>
          <p:nvPr/>
        </p:nvSpPr>
        <p:spPr bwMode="auto">
          <a:xfrm>
            <a:off x="12015334" y="6700838"/>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9" name="Text Box 5"/>
          <p:cNvSpPr txBox="1">
            <a:spLocks noChangeArrowheads="1"/>
          </p:cNvSpPr>
          <p:nvPr/>
        </p:nvSpPr>
        <p:spPr bwMode="auto">
          <a:xfrm>
            <a:off x="11150714" y="0"/>
            <a:ext cx="103765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3159045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1092"/>
                                        </p:tgtEl>
                                        <p:attrNameLst>
                                          <p:attrName>style.visibility</p:attrName>
                                        </p:attrNameLst>
                                      </p:cBhvr>
                                      <p:to>
                                        <p:strVal val="visible"/>
                                      </p:to>
                                    </p:set>
                                    <p:anim calcmode="lin" valueType="num">
                                      <p:cBhvr additive="base">
                                        <p:cTn id="7" dur="500" fill="hold"/>
                                        <p:tgtEl>
                                          <p:spTgt spid="601092"/>
                                        </p:tgtEl>
                                        <p:attrNameLst>
                                          <p:attrName>ppt_x</p:attrName>
                                        </p:attrNameLst>
                                      </p:cBhvr>
                                      <p:tavLst>
                                        <p:tav tm="0">
                                          <p:val>
                                            <p:strVal val="0-#ppt_w/2"/>
                                          </p:val>
                                        </p:tav>
                                        <p:tav tm="100000">
                                          <p:val>
                                            <p:strVal val="#ppt_x"/>
                                          </p:val>
                                        </p:tav>
                                      </p:tavLst>
                                    </p:anim>
                                    <p:anim calcmode="lin" valueType="num">
                                      <p:cBhvr additive="base">
                                        <p:cTn id="8" dur="500" fill="hold"/>
                                        <p:tgtEl>
                                          <p:spTgt spid="6010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601093"/>
                                        </p:tgtEl>
                                        <p:attrNameLst>
                                          <p:attrName>style.visibility</p:attrName>
                                        </p:attrNameLst>
                                      </p:cBhvr>
                                      <p:to>
                                        <p:strVal val="visible"/>
                                      </p:to>
                                    </p:set>
                                    <p:anim calcmode="lin" valueType="num">
                                      <p:cBhvr>
                                        <p:cTn id="12" dur="500" fill="hold"/>
                                        <p:tgtEl>
                                          <p:spTgt spid="601093"/>
                                        </p:tgtEl>
                                        <p:attrNameLst>
                                          <p:attrName>ppt_w</p:attrName>
                                        </p:attrNameLst>
                                      </p:cBhvr>
                                      <p:tavLst>
                                        <p:tav tm="0">
                                          <p:val>
                                            <p:strVal val="2/3*#ppt_w"/>
                                          </p:val>
                                        </p:tav>
                                        <p:tav tm="100000">
                                          <p:val>
                                            <p:strVal val="#ppt_w"/>
                                          </p:val>
                                        </p:tav>
                                      </p:tavLst>
                                    </p:anim>
                                    <p:anim calcmode="lin" valueType="num">
                                      <p:cBhvr>
                                        <p:cTn id="13" dur="500" fill="hold"/>
                                        <p:tgtEl>
                                          <p:spTgt spid="601093"/>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601096"/>
                                        </p:tgtEl>
                                        <p:attrNameLst>
                                          <p:attrName>style.visibility</p:attrName>
                                        </p:attrNameLst>
                                      </p:cBhvr>
                                      <p:to>
                                        <p:strVal val="visible"/>
                                      </p:to>
                                    </p:set>
                                    <p:anim calcmode="lin" valueType="num">
                                      <p:cBhvr>
                                        <p:cTn id="17" dur="500" fill="hold"/>
                                        <p:tgtEl>
                                          <p:spTgt spid="601096"/>
                                        </p:tgtEl>
                                        <p:attrNameLst>
                                          <p:attrName>ppt_w</p:attrName>
                                        </p:attrNameLst>
                                      </p:cBhvr>
                                      <p:tavLst>
                                        <p:tav tm="0">
                                          <p:val>
                                            <p:strVal val="2/3*#ppt_w"/>
                                          </p:val>
                                        </p:tav>
                                        <p:tav tm="100000">
                                          <p:val>
                                            <p:strVal val="#ppt_w"/>
                                          </p:val>
                                        </p:tav>
                                      </p:tavLst>
                                    </p:anim>
                                    <p:anim calcmode="lin" valueType="num">
                                      <p:cBhvr>
                                        <p:cTn id="18" dur="500" fill="hold"/>
                                        <p:tgtEl>
                                          <p:spTgt spid="601096"/>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601097"/>
                                        </p:tgtEl>
                                        <p:attrNameLst>
                                          <p:attrName>style.visibility</p:attrName>
                                        </p:attrNameLst>
                                      </p:cBhvr>
                                      <p:to>
                                        <p:strVal val="visible"/>
                                      </p:to>
                                    </p:set>
                                    <p:animEffect transition="in" filter="dissolve">
                                      <p:cBhvr>
                                        <p:cTn id="22" dur="500"/>
                                        <p:tgtEl>
                                          <p:spTgt spid="6010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23" presetClass="entr" presetSubtype="272" fill="hold" grpId="0" nodeType="withEffect">
                                  <p:stCondLst>
                                    <p:cond delay="0"/>
                                  </p:stCondLst>
                                  <p:childTnLst>
                                    <p:set>
                                      <p:cBhvr>
                                        <p:cTn id="28" dur="1" fill="hold">
                                          <p:stCondLst>
                                            <p:cond delay="0"/>
                                          </p:stCondLst>
                                        </p:cTn>
                                        <p:tgtEl>
                                          <p:spTgt spid="601091"/>
                                        </p:tgtEl>
                                        <p:attrNameLst>
                                          <p:attrName>style.visibility</p:attrName>
                                        </p:attrNameLst>
                                      </p:cBhvr>
                                      <p:to>
                                        <p:strVal val="visible"/>
                                      </p:to>
                                    </p:set>
                                    <p:anim calcmode="lin" valueType="num">
                                      <p:cBhvr>
                                        <p:cTn id="29" dur="500" fill="hold"/>
                                        <p:tgtEl>
                                          <p:spTgt spid="601091"/>
                                        </p:tgtEl>
                                        <p:attrNameLst>
                                          <p:attrName>ppt_w</p:attrName>
                                        </p:attrNameLst>
                                      </p:cBhvr>
                                      <p:tavLst>
                                        <p:tav tm="0">
                                          <p:val>
                                            <p:strVal val="2/3*#ppt_w"/>
                                          </p:val>
                                        </p:tav>
                                        <p:tav tm="100000">
                                          <p:val>
                                            <p:strVal val="#ppt_w"/>
                                          </p:val>
                                        </p:tav>
                                      </p:tavLst>
                                    </p:anim>
                                    <p:anim calcmode="lin" valueType="num">
                                      <p:cBhvr>
                                        <p:cTn id="30" dur="500" fill="hold"/>
                                        <p:tgtEl>
                                          <p:spTgt spid="601091"/>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601094"/>
                                        </p:tgtEl>
                                        <p:attrNameLst>
                                          <p:attrName>style.visibility</p:attrName>
                                        </p:attrNameLst>
                                      </p:cBhvr>
                                      <p:to>
                                        <p:strVal val="visible"/>
                                      </p:to>
                                    </p:set>
                                    <p:anim calcmode="lin" valueType="num">
                                      <p:cBhvr>
                                        <p:cTn id="34" dur="500" fill="hold"/>
                                        <p:tgtEl>
                                          <p:spTgt spid="601094"/>
                                        </p:tgtEl>
                                        <p:attrNameLst>
                                          <p:attrName>ppt_w</p:attrName>
                                        </p:attrNameLst>
                                      </p:cBhvr>
                                      <p:tavLst>
                                        <p:tav tm="0">
                                          <p:val>
                                            <p:strVal val="2/3*#ppt_w"/>
                                          </p:val>
                                        </p:tav>
                                        <p:tav tm="100000">
                                          <p:val>
                                            <p:strVal val="#ppt_w"/>
                                          </p:val>
                                        </p:tav>
                                      </p:tavLst>
                                    </p:anim>
                                    <p:anim calcmode="lin" valueType="num">
                                      <p:cBhvr>
                                        <p:cTn id="35" dur="500" fill="hold"/>
                                        <p:tgtEl>
                                          <p:spTgt spid="60109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9" presetClass="entr" presetSubtype="0" fill="hold" grpId="0" nodeType="afterEffect">
                                  <p:stCondLst>
                                    <p:cond delay="0"/>
                                  </p:stCondLst>
                                  <p:childTnLst>
                                    <p:set>
                                      <p:cBhvr>
                                        <p:cTn id="38" dur="1" fill="hold">
                                          <p:stCondLst>
                                            <p:cond delay="0"/>
                                          </p:stCondLst>
                                        </p:cTn>
                                        <p:tgtEl>
                                          <p:spTgt spid="601095"/>
                                        </p:tgtEl>
                                        <p:attrNameLst>
                                          <p:attrName>style.visibility</p:attrName>
                                        </p:attrNameLst>
                                      </p:cBhvr>
                                      <p:to>
                                        <p:strVal val="visible"/>
                                      </p:to>
                                    </p:set>
                                    <p:animEffect transition="in" filter="dissolve">
                                      <p:cBhvr>
                                        <p:cTn id="39" dur="500"/>
                                        <p:tgtEl>
                                          <p:spTgt spid="601095"/>
                                        </p:tgtEl>
                                      </p:cBhvr>
                                    </p:animEffect>
                                  </p:childTnLst>
                                </p:cTn>
                              </p:par>
                            </p:childTnLst>
                          </p:cTn>
                        </p:par>
                        <p:par>
                          <p:cTn id="40" fill="hold" nodeType="afterGroup">
                            <p:stCondLst>
                              <p:cond delay="1500"/>
                            </p:stCondLst>
                            <p:childTnLst>
                              <p:par>
                                <p:cTn id="41" presetID="2" presetClass="entr" presetSubtype="8" fill="hold" grpId="0" nodeType="afterEffect">
                                  <p:stCondLst>
                                    <p:cond delay="0"/>
                                  </p:stCondLst>
                                  <p:childTnLst>
                                    <p:set>
                                      <p:cBhvr>
                                        <p:cTn id="42" dur="1" fill="hold">
                                          <p:stCondLst>
                                            <p:cond delay="0"/>
                                          </p:stCondLst>
                                        </p:cTn>
                                        <p:tgtEl>
                                          <p:spTgt spid="601098"/>
                                        </p:tgtEl>
                                        <p:attrNameLst>
                                          <p:attrName>style.visibility</p:attrName>
                                        </p:attrNameLst>
                                      </p:cBhvr>
                                      <p:to>
                                        <p:strVal val="visible"/>
                                      </p:to>
                                    </p:set>
                                    <p:anim calcmode="lin" valueType="num">
                                      <p:cBhvr additive="base">
                                        <p:cTn id="43" dur="500" fill="hold"/>
                                        <p:tgtEl>
                                          <p:spTgt spid="601098"/>
                                        </p:tgtEl>
                                        <p:attrNameLst>
                                          <p:attrName>ppt_x</p:attrName>
                                        </p:attrNameLst>
                                      </p:cBhvr>
                                      <p:tavLst>
                                        <p:tav tm="0">
                                          <p:val>
                                            <p:strVal val="0-#ppt_w/2"/>
                                          </p:val>
                                        </p:tav>
                                        <p:tav tm="100000">
                                          <p:val>
                                            <p:strVal val="#ppt_x"/>
                                          </p:val>
                                        </p:tav>
                                      </p:tavLst>
                                    </p:anim>
                                    <p:anim calcmode="lin" valueType="num">
                                      <p:cBhvr additive="base">
                                        <p:cTn id="44" dur="500" fill="hold"/>
                                        <p:tgtEl>
                                          <p:spTgt spid="601098"/>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00"/>
                            </p:stCondLst>
                            <p:childTnLst>
                              <p:par>
                                <p:cTn id="46" presetID="23" presetClass="entr" presetSubtype="272" fill="hold" grpId="0" nodeType="afterEffect">
                                  <p:stCondLst>
                                    <p:cond delay="0"/>
                                  </p:stCondLst>
                                  <p:childTnLst>
                                    <p:set>
                                      <p:cBhvr>
                                        <p:cTn id="47" dur="1" fill="hold">
                                          <p:stCondLst>
                                            <p:cond delay="0"/>
                                          </p:stCondLst>
                                        </p:cTn>
                                        <p:tgtEl>
                                          <p:spTgt spid="601099"/>
                                        </p:tgtEl>
                                        <p:attrNameLst>
                                          <p:attrName>style.visibility</p:attrName>
                                        </p:attrNameLst>
                                      </p:cBhvr>
                                      <p:to>
                                        <p:strVal val="visible"/>
                                      </p:to>
                                    </p:set>
                                    <p:anim calcmode="lin" valueType="num">
                                      <p:cBhvr>
                                        <p:cTn id="48" dur="500" fill="hold"/>
                                        <p:tgtEl>
                                          <p:spTgt spid="601099"/>
                                        </p:tgtEl>
                                        <p:attrNameLst>
                                          <p:attrName>ppt_w</p:attrName>
                                        </p:attrNameLst>
                                      </p:cBhvr>
                                      <p:tavLst>
                                        <p:tav tm="0">
                                          <p:val>
                                            <p:strVal val="2/3*#ppt_w"/>
                                          </p:val>
                                        </p:tav>
                                        <p:tav tm="100000">
                                          <p:val>
                                            <p:strVal val="#ppt_w"/>
                                          </p:val>
                                        </p:tav>
                                      </p:tavLst>
                                    </p:anim>
                                    <p:anim calcmode="lin" valueType="num">
                                      <p:cBhvr>
                                        <p:cTn id="49" dur="500" fill="hold"/>
                                        <p:tgtEl>
                                          <p:spTgt spid="601099"/>
                                        </p:tgtEl>
                                        <p:attrNameLst>
                                          <p:attrName>ppt_h</p:attrName>
                                        </p:attrNameLst>
                                      </p:cBhvr>
                                      <p:tavLst>
                                        <p:tav tm="0">
                                          <p:val>
                                            <p:strVal val="2/3*#ppt_h"/>
                                          </p:val>
                                        </p:tav>
                                        <p:tav tm="100000">
                                          <p:val>
                                            <p:strVal val="#ppt_h"/>
                                          </p:val>
                                        </p:tav>
                                      </p:tavLst>
                                    </p:anim>
                                  </p:childTnLst>
                                </p:cTn>
                              </p:par>
                            </p:childTnLst>
                          </p:cTn>
                        </p:par>
                        <p:par>
                          <p:cTn id="50" fill="hold" nodeType="afterGroup">
                            <p:stCondLst>
                              <p:cond delay="2500"/>
                            </p:stCondLst>
                            <p:childTnLst>
                              <p:par>
                                <p:cTn id="51" presetID="9" presetClass="entr" presetSubtype="0" fill="hold" grpId="0" nodeType="afterEffect">
                                  <p:stCondLst>
                                    <p:cond delay="0"/>
                                  </p:stCondLst>
                                  <p:childTnLst>
                                    <p:set>
                                      <p:cBhvr>
                                        <p:cTn id="52" dur="1" fill="hold">
                                          <p:stCondLst>
                                            <p:cond delay="0"/>
                                          </p:stCondLst>
                                        </p:cTn>
                                        <p:tgtEl>
                                          <p:spTgt spid="601100"/>
                                        </p:tgtEl>
                                        <p:attrNameLst>
                                          <p:attrName>style.visibility</p:attrName>
                                        </p:attrNameLst>
                                      </p:cBhvr>
                                      <p:to>
                                        <p:strVal val="visible"/>
                                      </p:to>
                                    </p:set>
                                    <p:animEffect transition="in" filter="dissolve">
                                      <p:cBhvr>
                                        <p:cTn id="53" dur="500"/>
                                        <p:tgtEl>
                                          <p:spTgt spid="601100"/>
                                        </p:tgtEl>
                                      </p:cBhvr>
                                    </p:animEffect>
                                  </p:childTnLst>
                                </p:cTn>
                              </p:par>
                            </p:childTnLst>
                          </p:cTn>
                        </p:par>
                        <p:par>
                          <p:cTn id="54" fill="hold" nodeType="afterGroup">
                            <p:stCondLst>
                              <p:cond delay="3000"/>
                            </p:stCondLst>
                            <p:childTnLst>
                              <p:par>
                                <p:cTn id="55" presetID="22" presetClass="entr" presetSubtype="1" fill="hold" grpId="0" nodeType="afterEffect">
                                  <p:stCondLst>
                                    <p:cond delay="0"/>
                                  </p:stCondLst>
                                  <p:childTnLst>
                                    <p:set>
                                      <p:cBhvr>
                                        <p:cTn id="56" dur="1" fill="hold">
                                          <p:stCondLst>
                                            <p:cond delay="0"/>
                                          </p:stCondLst>
                                        </p:cTn>
                                        <p:tgtEl>
                                          <p:spTgt spid="601101"/>
                                        </p:tgtEl>
                                        <p:attrNameLst>
                                          <p:attrName>style.visibility</p:attrName>
                                        </p:attrNameLst>
                                      </p:cBhvr>
                                      <p:to>
                                        <p:strVal val="visible"/>
                                      </p:to>
                                    </p:set>
                                    <p:animEffect transition="in" filter="wipe(up)">
                                      <p:cBhvr>
                                        <p:cTn id="57" dur="500"/>
                                        <p:tgtEl>
                                          <p:spTgt spid="601101"/>
                                        </p:tgtEl>
                                      </p:cBhvr>
                                    </p:animEffect>
                                  </p:childTnLst>
                                </p:cTn>
                              </p:par>
                            </p:childTnLst>
                          </p:cTn>
                        </p:par>
                        <p:par>
                          <p:cTn id="58" fill="hold" nodeType="afterGroup">
                            <p:stCondLst>
                              <p:cond delay="3500"/>
                            </p:stCondLst>
                            <p:childTnLst>
                              <p:par>
                                <p:cTn id="59" presetID="9" presetClass="entr" presetSubtype="0" fill="hold" grpId="0" nodeType="afterEffect">
                                  <p:stCondLst>
                                    <p:cond delay="0"/>
                                  </p:stCondLst>
                                  <p:childTnLst>
                                    <p:set>
                                      <p:cBhvr>
                                        <p:cTn id="60" dur="1" fill="hold">
                                          <p:stCondLst>
                                            <p:cond delay="0"/>
                                          </p:stCondLst>
                                        </p:cTn>
                                        <p:tgtEl>
                                          <p:spTgt spid="601102"/>
                                        </p:tgtEl>
                                        <p:attrNameLst>
                                          <p:attrName>style.visibility</p:attrName>
                                        </p:attrNameLst>
                                      </p:cBhvr>
                                      <p:to>
                                        <p:strVal val="visible"/>
                                      </p:to>
                                    </p:set>
                                    <p:animEffect transition="in" filter="dissolve">
                                      <p:cBhvr>
                                        <p:cTn id="61" dur="500"/>
                                        <p:tgtEl>
                                          <p:spTgt spid="60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1" grpId="0" animBg="1" autoUpdateAnimBg="0"/>
      <p:bldP spid="601092" grpId="0" animBg="1" autoUpdateAnimBg="0"/>
      <p:bldP spid="601093" grpId="0" animBg="1" autoUpdateAnimBg="0"/>
      <p:bldP spid="601094" grpId="0" animBg="1"/>
      <p:bldP spid="601095" grpId="0" animBg="1" autoUpdateAnimBg="0"/>
      <p:bldP spid="601096" grpId="0" animBg="1"/>
      <p:bldP spid="601097" grpId="0" animBg="1" autoUpdateAnimBg="0"/>
      <p:bldP spid="601098" grpId="0" animBg="1" autoUpdateAnimBg="0"/>
      <p:bldP spid="601099" grpId="0" animBg="1"/>
      <p:bldP spid="601100" grpId="0" animBg="1" autoUpdateAnimBg="0"/>
      <p:bldP spid="601101" grpId="0" animBg="1" autoUpdateAnimBg="0"/>
      <p:bldP spid="601102" grpId="0" animBg="1" autoUpdateAnimBg="0"/>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05A90914-AA23-4601-AF6A-279CCD3FC82E}" type="slidenum">
              <a:rPr lang="en-US" altLang="en-US" sz="1400">
                <a:solidFill>
                  <a:srgbClr val="000066"/>
                </a:solidFill>
              </a:rPr>
              <a:pPr>
                <a:spcBef>
                  <a:spcPct val="0"/>
                </a:spcBef>
                <a:buClrTx/>
                <a:buSzTx/>
                <a:buFontTx/>
                <a:buNone/>
              </a:pPr>
              <a:t>38</a:t>
            </a:fld>
            <a:endParaRPr lang="en-US" altLang="en-US" sz="1400">
              <a:solidFill>
                <a:srgbClr val="000066"/>
              </a:solidFill>
            </a:endParaRPr>
          </a:p>
        </p:txBody>
      </p:sp>
      <p:sp>
        <p:nvSpPr>
          <p:cNvPr id="70660" name="Rectangle 2"/>
          <p:cNvSpPr>
            <a:spLocks noGrp="1" noChangeArrowheads="1"/>
          </p:cNvSpPr>
          <p:nvPr>
            <p:ph type="title"/>
          </p:nvPr>
        </p:nvSpPr>
        <p:spPr>
          <a:xfrm>
            <a:off x="508000" y="292443"/>
            <a:ext cx="11176000" cy="1143000"/>
          </a:xfrm>
        </p:spPr>
        <p:txBody>
          <a:bodyPr/>
          <a:lstStyle/>
          <a:p>
            <a:r>
              <a:rPr lang="en-US" altLang="en-US" sz="5400" dirty="0"/>
              <a:t>Wrong Answer</a:t>
            </a:r>
          </a:p>
        </p:txBody>
      </p:sp>
      <p:sp>
        <p:nvSpPr>
          <p:cNvPr id="70661" name="Rectangle 16"/>
          <p:cNvSpPr>
            <a:spLocks noGrp="1" noChangeArrowheads="1"/>
          </p:cNvSpPr>
          <p:nvPr>
            <p:ph type="body" idx="4294967295"/>
          </p:nvPr>
        </p:nvSpPr>
        <p:spPr/>
        <p:txBody>
          <a:bodyPr/>
          <a:lstStyle/>
          <a:p>
            <a:pPr>
              <a:buFont typeface="Wingdings" panose="05000000000000000000" pitchFamily="2" charset="2"/>
              <a:buChar char="§"/>
            </a:pPr>
            <a:r>
              <a:rPr lang="en-US" altLang="en-US" dirty="0">
                <a:solidFill>
                  <a:srgbClr val="0000FF"/>
                </a:solidFill>
              </a:rPr>
              <a:t>C1 = C2</a:t>
            </a:r>
          </a:p>
          <a:p>
            <a:pPr lvl="1">
              <a:buFont typeface="Wingdings" panose="05000000000000000000" pitchFamily="2" charset="2"/>
              <a:buChar char="§"/>
            </a:pPr>
            <a:r>
              <a:rPr lang="en-US" altLang="en-US" dirty="0"/>
              <a:t>Have the same priority</a:t>
            </a:r>
          </a:p>
          <a:p>
            <a:pPr>
              <a:buFont typeface="Wingdings" panose="05000000000000000000" pitchFamily="2" charset="2"/>
              <a:buChar char="§"/>
            </a:pPr>
            <a:r>
              <a:rPr lang="en-US" altLang="en-US" dirty="0">
                <a:solidFill>
                  <a:srgbClr val="0000FF"/>
                </a:solidFill>
              </a:rPr>
              <a:t>C3 &gt; C2</a:t>
            </a:r>
          </a:p>
          <a:p>
            <a:pPr lvl="1">
              <a:buFont typeface="Wingdings" panose="05000000000000000000" pitchFamily="2" charset="2"/>
              <a:buChar char="§"/>
            </a:pPr>
            <a:r>
              <a:rPr lang="en-US" altLang="en-US" dirty="0"/>
              <a:t>C3 is senior</a:t>
            </a:r>
          </a:p>
          <a:p>
            <a:pPr lvl="1">
              <a:buFont typeface="Wingdings" panose="05000000000000000000" pitchFamily="2" charset="2"/>
              <a:buChar char="§"/>
            </a:pPr>
            <a:r>
              <a:rPr lang="en-US" altLang="en-US" dirty="0"/>
              <a:t>This means, C3 &gt; C2 = C1</a:t>
            </a:r>
          </a:p>
          <a:p>
            <a:pPr lvl="1">
              <a:buFont typeface="Wingdings" panose="05000000000000000000" pitchFamily="2" charset="2"/>
              <a:buChar char="§"/>
            </a:pPr>
            <a:r>
              <a:rPr lang="en-US" altLang="en-US" dirty="0"/>
              <a:t>So give $100K to C3</a:t>
            </a:r>
          </a:p>
        </p:txBody>
      </p:sp>
    </p:spTree>
    <p:extLst>
      <p:ext uri="{BB962C8B-B14F-4D97-AF65-F5344CB8AC3E}">
        <p14:creationId xmlns:p14="http://schemas.microsoft.com/office/powerpoint/2010/main" val="1835545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AEAA5D32-6786-43EB-80D5-9224EF8A7175}" type="slidenum">
              <a:rPr lang="en-US" altLang="en-US" sz="1400">
                <a:solidFill>
                  <a:srgbClr val="000066"/>
                </a:solidFill>
              </a:rPr>
              <a:pPr>
                <a:spcBef>
                  <a:spcPct val="0"/>
                </a:spcBef>
                <a:buClrTx/>
                <a:buSzTx/>
                <a:buFontTx/>
                <a:buNone/>
              </a:pPr>
              <a:t>39</a:t>
            </a:fld>
            <a:endParaRPr lang="en-US" altLang="en-US" sz="1400" dirty="0">
              <a:solidFill>
                <a:srgbClr val="000066"/>
              </a:solidFill>
            </a:endParaRPr>
          </a:p>
        </p:txBody>
      </p:sp>
      <p:sp>
        <p:nvSpPr>
          <p:cNvPr id="72708" name="Rectangle 2"/>
          <p:cNvSpPr>
            <a:spLocks noGrp="1" noChangeArrowheads="1"/>
          </p:cNvSpPr>
          <p:nvPr>
            <p:ph type="title"/>
          </p:nvPr>
        </p:nvSpPr>
        <p:spPr>
          <a:xfrm>
            <a:off x="508000" y="292443"/>
            <a:ext cx="11176000" cy="1143000"/>
          </a:xfrm>
        </p:spPr>
        <p:txBody>
          <a:bodyPr/>
          <a:lstStyle/>
          <a:p>
            <a:r>
              <a:rPr lang="en-US" altLang="en-US" dirty="0"/>
              <a:t>Right Answer</a:t>
            </a:r>
          </a:p>
        </p:txBody>
      </p:sp>
      <p:sp>
        <p:nvSpPr>
          <p:cNvPr id="72709" name="Rectangle 16"/>
          <p:cNvSpPr>
            <a:spLocks noGrp="1" noChangeArrowheads="1"/>
          </p:cNvSpPr>
          <p:nvPr>
            <p:ph type="body" idx="4294967295"/>
          </p:nvPr>
        </p:nvSpPr>
        <p:spPr/>
        <p:txBody>
          <a:bodyPr/>
          <a:lstStyle/>
          <a:p>
            <a:pPr>
              <a:buFont typeface="Wingdings" panose="05000000000000000000" pitchFamily="2" charset="2"/>
              <a:buChar char="§"/>
            </a:pPr>
            <a:r>
              <a:rPr lang="en-US" altLang="en-US" dirty="0">
                <a:solidFill>
                  <a:srgbClr val="0000FF"/>
                </a:solidFill>
              </a:rPr>
              <a:t>All three creditors are unsecured; divide pro rata</a:t>
            </a:r>
          </a:p>
          <a:p>
            <a:pPr>
              <a:buFont typeface="Wingdings" panose="05000000000000000000" pitchFamily="2" charset="2"/>
              <a:buChar char="§"/>
            </a:pPr>
            <a:r>
              <a:rPr lang="en-US" altLang="en-US" dirty="0">
                <a:solidFill>
                  <a:srgbClr val="0000FF"/>
                </a:solidFill>
              </a:rPr>
              <a:t>First round: C1 = C2 = C3 = 33.33K</a:t>
            </a:r>
          </a:p>
          <a:p>
            <a:pPr>
              <a:buFont typeface="Wingdings" panose="05000000000000000000" pitchFamily="2" charset="2"/>
              <a:buChar char="§"/>
            </a:pPr>
            <a:r>
              <a:rPr lang="en-US" altLang="en-US" dirty="0">
                <a:solidFill>
                  <a:srgbClr val="0000FF"/>
                </a:solidFill>
              </a:rPr>
              <a:t>Second round: C2 is subordinated to C3, so turn over assets</a:t>
            </a:r>
          </a:p>
          <a:p>
            <a:pPr>
              <a:buFont typeface="Wingdings" panose="05000000000000000000" pitchFamily="2" charset="2"/>
              <a:buChar char="§"/>
            </a:pPr>
            <a:r>
              <a:rPr lang="en-US" altLang="en-US" dirty="0">
                <a:solidFill>
                  <a:srgbClr val="0000FF"/>
                </a:solidFill>
              </a:rPr>
              <a:t>Final answer: C1, 33.33K; C2, 0; C3, 66.67K</a:t>
            </a:r>
          </a:p>
        </p:txBody>
      </p:sp>
    </p:spTree>
    <p:extLst>
      <p:ext uri="{BB962C8B-B14F-4D97-AF65-F5344CB8AC3E}">
        <p14:creationId xmlns:p14="http://schemas.microsoft.com/office/powerpoint/2010/main" val="2557415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345" y="-2"/>
            <a:ext cx="800065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Value of Firm Independent of Capital Structure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682654" y="6488668"/>
            <a:ext cx="15093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AER (1958)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9415" y="214067"/>
            <a:ext cx="3854107" cy="6486771"/>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870056" y="1730252"/>
            <a:ext cx="9695535" cy="4204109"/>
          </a:xfrm>
          <a:prstGeom prst="rect">
            <a:avLst/>
          </a:prstGeom>
          <a:ln w="6350">
            <a:solidFill>
              <a:schemeClr val="tx1"/>
            </a:solidFill>
          </a:ln>
        </p:spPr>
      </p:pic>
    </p:spTree>
    <p:extLst>
      <p:ext uri="{BB962C8B-B14F-4D97-AF65-F5344CB8AC3E}">
        <p14:creationId xmlns:p14="http://schemas.microsoft.com/office/powerpoint/2010/main" val="153147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lvl1pPr>
              <a:defRPr kumimoji="1" sz="1800">
                <a:solidFill>
                  <a:schemeClr val="tx1"/>
                </a:solidFill>
                <a:latin typeface="Times New Roman" panose="02020603050405020304" pitchFamily="18" charset="0"/>
              </a:defRPr>
            </a:lvl1pPr>
            <a:lvl2pPr marL="557213" indent="-214313">
              <a:defRPr kumimoji="1" sz="1800">
                <a:solidFill>
                  <a:schemeClr val="tx1"/>
                </a:solidFill>
                <a:latin typeface="Times New Roman" panose="02020603050405020304" pitchFamily="18" charset="0"/>
              </a:defRPr>
            </a:lvl2pPr>
            <a:lvl3pPr marL="857250" indent="-171450">
              <a:defRPr kumimoji="1" sz="1800">
                <a:solidFill>
                  <a:schemeClr val="tx1"/>
                </a:solidFill>
                <a:latin typeface="Times New Roman" panose="02020603050405020304" pitchFamily="18" charset="0"/>
              </a:defRPr>
            </a:lvl3pPr>
            <a:lvl4pPr marL="1200150" indent="-171450">
              <a:defRPr kumimoji="1" sz="1800">
                <a:solidFill>
                  <a:schemeClr val="tx1"/>
                </a:solidFill>
                <a:latin typeface="Times New Roman" panose="02020603050405020304" pitchFamily="18" charset="0"/>
              </a:defRPr>
            </a:lvl4pPr>
            <a:lvl5pPr marL="1543050" indent="-171450">
              <a:defRPr kumimoji="1" sz="1800">
                <a:solidFill>
                  <a:schemeClr val="tx1"/>
                </a:solidFill>
                <a:latin typeface="Times New Roman" panose="02020603050405020304" pitchFamily="18" charset="0"/>
              </a:defRPr>
            </a:lvl5pPr>
            <a:lvl6pPr marL="1885950" indent="-171450" eaLnBrk="0" fontAlgn="base" hangingPunct="0">
              <a:spcBef>
                <a:spcPct val="0"/>
              </a:spcBef>
              <a:spcAft>
                <a:spcPct val="0"/>
              </a:spcAft>
              <a:defRPr kumimoji="1" sz="1800">
                <a:solidFill>
                  <a:schemeClr val="tx1"/>
                </a:solidFill>
                <a:latin typeface="Times New Roman" panose="02020603050405020304" pitchFamily="18" charset="0"/>
              </a:defRPr>
            </a:lvl6pPr>
            <a:lvl7pPr marL="2228850" indent="-171450" eaLnBrk="0" fontAlgn="base" hangingPunct="0">
              <a:spcBef>
                <a:spcPct val="0"/>
              </a:spcBef>
              <a:spcAft>
                <a:spcPct val="0"/>
              </a:spcAft>
              <a:defRPr kumimoji="1" sz="1800">
                <a:solidFill>
                  <a:schemeClr val="tx1"/>
                </a:solidFill>
                <a:latin typeface="Times New Roman" panose="02020603050405020304" pitchFamily="18" charset="0"/>
              </a:defRPr>
            </a:lvl7pPr>
            <a:lvl8pPr marL="2571750" indent="-171450" eaLnBrk="0" fontAlgn="base" hangingPunct="0">
              <a:spcBef>
                <a:spcPct val="0"/>
              </a:spcBef>
              <a:spcAft>
                <a:spcPct val="0"/>
              </a:spcAft>
              <a:defRPr kumimoji="1" sz="1800">
                <a:solidFill>
                  <a:schemeClr val="tx1"/>
                </a:solidFill>
                <a:latin typeface="Times New Roman" panose="02020603050405020304" pitchFamily="18" charset="0"/>
              </a:defRPr>
            </a:lvl8pPr>
            <a:lvl9pPr marL="2914650" indent="-171450" eaLnBrk="0" fontAlgn="base" hangingPunct="0">
              <a:spcBef>
                <a:spcPct val="0"/>
              </a:spcBef>
              <a:spcAft>
                <a:spcPct val="0"/>
              </a:spcAft>
              <a:defRPr kumimoji="1" sz="1800">
                <a:solidFill>
                  <a:schemeClr val="tx1"/>
                </a:solidFill>
                <a:latin typeface="Times New Roman" panose="02020603050405020304" pitchFamily="18" charset="0"/>
              </a:defRPr>
            </a:lvl9pPr>
          </a:lstStyle>
          <a:p>
            <a:fld id="{E7DC364C-3E01-43C5-A295-BB75A9E649BB}" type="slidenum">
              <a:rPr lang="en-US" altLang="en-US" sz="1200">
                <a:solidFill>
                  <a:srgbClr val="000066"/>
                </a:solidFill>
                <a:latin typeface="Arial" panose="020B0604020202020204" pitchFamily="34" charset="0"/>
              </a:rPr>
              <a:pPr/>
              <a:t>40</a:t>
            </a:fld>
            <a:endParaRPr lang="en-US" altLang="en-US" sz="1050" dirty="0">
              <a:solidFill>
                <a:srgbClr val="000066"/>
              </a:solidFill>
              <a:latin typeface="Arial" panose="020B0604020202020204" pitchFamily="34" charset="0"/>
            </a:endParaRPr>
          </a:p>
        </p:txBody>
      </p:sp>
      <p:sp>
        <p:nvSpPr>
          <p:cNvPr id="38917" name="Rectangle 2"/>
          <p:cNvSpPr>
            <a:spLocks noGrp="1" noChangeArrowheads="1"/>
          </p:cNvSpPr>
          <p:nvPr>
            <p:ph type="title"/>
          </p:nvPr>
        </p:nvSpPr>
        <p:spPr/>
        <p:txBody>
          <a:bodyPr/>
          <a:lstStyle/>
          <a:p>
            <a:r>
              <a:rPr lang="en-US" altLang="en-US" sz="5400" dirty="0"/>
              <a:t>Negative Pledges</a:t>
            </a:r>
          </a:p>
        </p:txBody>
      </p:sp>
      <p:sp>
        <p:nvSpPr>
          <p:cNvPr id="1401859" name="AutoShape 3"/>
          <p:cNvSpPr>
            <a:spLocks noChangeArrowheads="1"/>
          </p:cNvSpPr>
          <p:nvPr/>
        </p:nvSpPr>
        <p:spPr bwMode="auto">
          <a:xfrm>
            <a:off x="7976907" y="2000250"/>
            <a:ext cx="2000250" cy="800100"/>
          </a:xfrm>
          <a:prstGeom prst="flowChartInputOutpu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altLang="en-US" sz="3000"/>
              <a:t>Finco</a:t>
            </a:r>
          </a:p>
        </p:txBody>
      </p:sp>
      <p:sp>
        <p:nvSpPr>
          <p:cNvPr id="1401860" name="AutoShape 4"/>
          <p:cNvSpPr>
            <a:spLocks noChangeArrowheads="1"/>
          </p:cNvSpPr>
          <p:nvPr/>
        </p:nvSpPr>
        <p:spPr bwMode="auto">
          <a:xfrm>
            <a:off x="2690533" y="1943100"/>
            <a:ext cx="1714500" cy="914400"/>
          </a:xfrm>
          <a:prstGeom prst="flowChartProcess">
            <a:avLst/>
          </a:prstGeom>
          <a:solidFill>
            <a:srgbClr val="00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altLang="en-US" sz="3000"/>
              <a:t>Corp</a:t>
            </a:r>
          </a:p>
        </p:txBody>
      </p:sp>
      <p:sp>
        <p:nvSpPr>
          <p:cNvPr id="1401861" name="AutoShape 5"/>
          <p:cNvSpPr>
            <a:spLocks noChangeArrowheads="1"/>
          </p:cNvSpPr>
          <p:nvPr/>
        </p:nvSpPr>
        <p:spPr bwMode="auto">
          <a:xfrm>
            <a:off x="3124200" y="4629150"/>
            <a:ext cx="1771650" cy="914400"/>
          </a:xfrm>
          <a:prstGeom prst="flowChartPreparation">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altLang="en-US" sz="3000"/>
              <a:t>Creditco</a:t>
            </a:r>
          </a:p>
        </p:txBody>
      </p:sp>
      <p:sp>
        <p:nvSpPr>
          <p:cNvPr id="1401862" name="Line 6"/>
          <p:cNvSpPr>
            <a:spLocks noChangeShapeType="1"/>
          </p:cNvSpPr>
          <p:nvPr/>
        </p:nvSpPr>
        <p:spPr bwMode="auto">
          <a:xfrm>
            <a:off x="4463375" y="2228850"/>
            <a:ext cx="3790878" cy="0"/>
          </a:xfrm>
          <a:prstGeom prst="line">
            <a:avLst/>
          </a:prstGeom>
          <a:noFill/>
          <a:ln w="1905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1401863" name="AutoShape 7"/>
          <p:cNvSpPr>
            <a:spLocks noChangeArrowheads="1"/>
          </p:cNvSpPr>
          <p:nvPr/>
        </p:nvSpPr>
        <p:spPr bwMode="auto">
          <a:xfrm>
            <a:off x="5087493" y="1910835"/>
            <a:ext cx="2542645" cy="919401"/>
          </a:xfrm>
          <a:prstGeom prst="flowChartAlternateProcess">
            <a:avLst/>
          </a:prstGeom>
          <a:solidFill>
            <a:srgbClr val="00FFFF"/>
          </a:solidFill>
          <a:ln w="9525">
            <a:solidFill>
              <a:schemeClr val="tx1"/>
            </a:solidFill>
            <a:miter lim="800000"/>
            <a:headEnd/>
            <a:tailEnd/>
          </a:ln>
        </p:spPr>
        <p:txBody>
          <a:bodyPr wrap="square" anchor="ctr">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altLang="en-US" dirty="0"/>
              <a:t>2/1: $20,000 w/negative pledge</a:t>
            </a:r>
          </a:p>
        </p:txBody>
      </p:sp>
      <p:sp>
        <p:nvSpPr>
          <p:cNvPr id="1401864" name="Line 8"/>
          <p:cNvSpPr>
            <a:spLocks noChangeShapeType="1"/>
          </p:cNvSpPr>
          <p:nvPr/>
        </p:nvSpPr>
        <p:spPr bwMode="auto">
          <a:xfrm>
            <a:off x="3981450" y="2857500"/>
            <a:ext cx="0" cy="1771650"/>
          </a:xfrm>
          <a:prstGeom prst="line">
            <a:avLst/>
          </a:prstGeom>
          <a:noFill/>
          <a:ln w="190500">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1401865" name="AutoShape 9"/>
          <p:cNvSpPr>
            <a:spLocks noChangeArrowheads="1"/>
          </p:cNvSpPr>
          <p:nvPr/>
        </p:nvSpPr>
        <p:spPr bwMode="auto">
          <a:xfrm>
            <a:off x="2068606" y="3314700"/>
            <a:ext cx="1798544" cy="800100"/>
          </a:xfrm>
          <a:prstGeom prst="flowChartAlternateProcess">
            <a:avLst/>
          </a:prstGeom>
          <a:solidFill>
            <a:srgbClr val="00FF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altLang="en-US" dirty="0"/>
              <a:t>1/1</a:t>
            </a:r>
          </a:p>
          <a:p>
            <a:pPr algn="ctr"/>
            <a:r>
              <a:rPr lang="en-US" altLang="en-US" dirty="0"/>
              <a:t>$10,000 USC</a:t>
            </a:r>
          </a:p>
        </p:txBody>
      </p:sp>
      <p:sp>
        <p:nvSpPr>
          <p:cNvPr id="1401866" name="AutoShape 10"/>
          <p:cNvSpPr>
            <a:spLocks noChangeArrowheads="1"/>
          </p:cNvSpPr>
          <p:nvPr/>
        </p:nvSpPr>
        <p:spPr bwMode="auto">
          <a:xfrm>
            <a:off x="5524500" y="4629150"/>
            <a:ext cx="1714500" cy="914400"/>
          </a:xfrm>
          <a:prstGeom prst="flowChartProcess">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altLang="en-US" sz="3000"/>
              <a:t>Bank</a:t>
            </a:r>
          </a:p>
        </p:txBody>
      </p:sp>
      <p:sp>
        <p:nvSpPr>
          <p:cNvPr id="1401867" name="Line 11"/>
          <p:cNvSpPr>
            <a:spLocks noChangeShapeType="1"/>
          </p:cNvSpPr>
          <p:nvPr/>
        </p:nvSpPr>
        <p:spPr bwMode="auto">
          <a:xfrm>
            <a:off x="4324350" y="2857500"/>
            <a:ext cx="1200150" cy="1771650"/>
          </a:xfrm>
          <a:prstGeom prst="line">
            <a:avLst/>
          </a:prstGeom>
          <a:noFill/>
          <a:ln w="190500">
            <a:solidFill>
              <a:srgbClr val="008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1401868" name="AutoShape 12"/>
          <p:cNvSpPr>
            <a:spLocks noChangeArrowheads="1"/>
          </p:cNvSpPr>
          <p:nvPr/>
        </p:nvSpPr>
        <p:spPr bwMode="auto">
          <a:xfrm>
            <a:off x="5158068" y="3228975"/>
            <a:ext cx="2553332" cy="1028700"/>
          </a:xfrm>
          <a:prstGeom prst="flowChartAlternateProcess">
            <a:avLst/>
          </a:prstGeom>
          <a:solidFill>
            <a:srgbClr val="00FF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algn="ctr"/>
            <a:r>
              <a:rPr lang="en-US" altLang="en-US" dirty="0"/>
              <a:t>3/1: SA: All Assets</a:t>
            </a:r>
          </a:p>
          <a:p>
            <a:pPr algn="ctr"/>
            <a:r>
              <a:rPr lang="en-US" altLang="en-US" dirty="0"/>
              <a:t>FS: Same</a:t>
            </a:r>
          </a:p>
          <a:p>
            <a:pPr algn="ctr"/>
            <a:r>
              <a:rPr lang="en-US" altLang="en-US" dirty="0"/>
              <a:t>$30,000</a:t>
            </a:r>
          </a:p>
        </p:txBody>
      </p:sp>
      <p:sp>
        <p:nvSpPr>
          <p:cNvPr id="1401869" name="AutoShape 13"/>
          <p:cNvSpPr>
            <a:spLocks noChangeArrowheads="1"/>
          </p:cNvSpPr>
          <p:nvPr/>
        </p:nvSpPr>
        <p:spPr bwMode="auto">
          <a:xfrm>
            <a:off x="7937898" y="2959298"/>
            <a:ext cx="2352324" cy="1766888"/>
          </a:xfrm>
          <a:prstGeom prst="flowChartProcess">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dirty="0"/>
              <a:t>“Corp promises that it will not grant a security interest in any of its assets” </a:t>
            </a:r>
          </a:p>
        </p:txBody>
      </p:sp>
      <p:sp>
        <p:nvSpPr>
          <p:cNvPr id="1401870" name="Rectangle 14"/>
          <p:cNvSpPr>
            <a:spLocks noChangeArrowheads="1"/>
          </p:cNvSpPr>
          <p:nvPr/>
        </p:nvSpPr>
        <p:spPr bwMode="auto">
          <a:xfrm>
            <a:off x="7353301" y="4885135"/>
            <a:ext cx="3247465" cy="1338828"/>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r>
              <a:rPr lang="en-US" altLang="en-US" sz="2700" dirty="0">
                <a:solidFill>
                  <a:srgbClr val="FF0000"/>
                </a:solidFill>
                <a:cs typeface="Times New Roman" panose="02020603050405020304" pitchFamily="18" charset="0"/>
              </a:rPr>
              <a:t>3/1: $40,000 in assets: Who has priority?</a:t>
            </a:r>
          </a:p>
        </p:txBody>
      </p:sp>
      <p:sp>
        <p:nvSpPr>
          <p:cNvPr id="18" name="Rectangle 7"/>
          <p:cNvSpPr>
            <a:spLocks noChangeArrowheads="1"/>
          </p:cNvSpPr>
          <p:nvPr/>
        </p:nvSpPr>
        <p:spPr bwMode="auto">
          <a:xfrm>
            <a:off x="12058593" y="6740128"/>
            <a:ext cx="129778" cy="117872"/>
          </a:xfrm>
          <a:prstGeom prst="rect">
            <a:avLst/>
          </a:prstGeom>
          <a:solidFill>
            <a:srgbClr val="3366FF"/>
          </a:solidFill>
          <a:ln w="9525">
            <a:solidFill>
              <a:schemeClr val="tx1"/>
            </a:solidFill>
            <a:miter lim="800000"/>
            <a:headEnd/>
            <a:tailEnd/>
          </a:ln>
        </p:spPr>
        <p:txBody>
          <a:bodyPr wrap="none" anchor="ct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endParaRPr lang="en-US" altLang="en-US" sz="1800"/>
          </a:p>
        </p:txBody>
      </p:sp>
      <p:sp>
        <p:nvSpPr>
          <p:cNvPr id="19" name="Text Box 5"/>
          <p:cNvSpPr txBox="1">
            <a:spLocks noChangeArrowheads="1"/>
          </p:cNvSpPr>
          <p:nvPr/>
        </p:nvSpPr>
        <p:spPr bwMode="auto">
          <a:xfrm>
            <a:off x="11175540" y="0"/>
            <a:ext cx="101283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1847378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01860"/>
                                        </p:tgtEl>
                                        <p:attrNameLst>
                                          <p:attrName>style.visibility</p:attrName>
                                        </p:attrNameLst>
                                      </p:cBhvr>
                                      <p:to>
                                        <p:strVal val="visible"/>
                                      </p:to>
                                    </p:set>
                                    <p:anim calcmode="lin" valueType="num">
                                      <p:cBhvr additive="base">
                                        <p:cTn id="7" dur="500" fill="hold"/>
                                        <p:tgtEl>
                                          <p:spTgt spid="1401860"/>
                                        </p:tgtEl>
                                        <p:attrNameLst>
                                          <p:attrName>ppt_x</p:attrName>
                                        </p:attrNameLst>
                                      </p:cBhvr>
                                      <p:tavLst>
                                        <p:tav tm="0">
                                          <p:val>
                                            <p:strVal val="0-#ppt_w/2"/>
                                          </p:val>
                                        </p:tav>
                                        <p:tav tm="100000">
                                          <p:val>
                                            <p:strVal val="#ppt_x"/>
                                          </p:val>
                                        </p:tav>
                                      </p:tavLst>
                                    </p:anim>
                                    <p:anim calcmode="lin" valueType="num">
                                      <p:cBhvr additive="base">
                                        <p:cTn id="8" dur="500" fill="hold"/>
                                        <p:tgtEl>
                                          <p:spTgt spid="140186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1401861"/>
                                        </p:tgtEl>
                                        <p:attrNameLst>
                                          <p:attrName>style.visibility</p:attrName>
                                        </p:attrNameLst>
                                      </p:cBhvr>
                                      <p:to>
                                        <p:strVal val="visible"/>
                                      </p:to>
                                    </p:set>
                                    <p:anim calcmode="lin" valueType="num">
                                      <p:cBhvr>
                                        <p:cTn id="12" dur="500" fill="hold"/>
                                        <p:tgtEl>
                                          <p:spTgt spid="1401861"/>
                                        </p:tgtEl>
                                        <p:attrNameLst>
                                          <p:attrName>ppt_w</p:attrName>
                                        </p:attrNameLst>
                                      </p:cBhvr>
                                      <p:tavLst>
                                        <p:tav tm="0">
                                          <p:val>
                                            <p:strVal val="2/3*#ppt_w"/>
                                          </p:val>
                                        </p:tav>
                                        <p:tav tm="100000">
                                          <p:val>
                                            <p:strVal val="#ppt_w"/>
                                          </p:val>
                                        </p:tav>
                                      </p:tavLst>
                                    </p:anim>
                                    <p:anim calcmode="lin" valueType="num">
                                      <p:cBhvr>
                                        <p:cTn id="13" dur="500" fill="hold"/>
                                        <p:tgtEl>
                                          <p:spTgt spid="1401861"/>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401864"/>
                                        </p:tgtEl>
                                        <p:attrNameLst>
                                          <p:attrName>style.visibility</p:attrName>
                                        </p:attrNameLst>
                                      </p:cBhvr>
                                      <p:to>
                                        <p:strVal val="visible"/>
                                      </p:to>
                                    </p:set>
                                    <p:anim calcmode="lin" valueType="num">
                                      <p:cBhvr>
                                        <p:cTn id="17" dur="500" fill="hold"/>
                                        <p:tgtEl>
                                          <p:spTgt spid="1401864"/>
                                        </p:tgtEl>
                                        <p:attrNameLst>
                                          <p:attrName>ppt_w</p:attrName>
                                        </p:attrNameLst>
                                      </p:cBhvr>
                                      <p:tavLst>
                                        <p:tav tm="0">
                                          <p:val>
                                            <p:fltVal val="0"/>
                                          </p:val>
                                        </p:tav>
                                        <p:tav tm="100000">
                                          <p:val>
                                            <p:strVal val="#ppt_w"/>
                                          </p:val>
                                        </p:tav>
                                      </p:tavLst>
                                    </p:anim>
                                    <p:anim calcmode="lin" valueType="num">
                                      <p:cBhvr>
                                        <p:cTn id="18" dur="500" fill="hold"/>
                                        <p:tgtEl>
                                          <p:spTgt spid="140186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1401865"/>
                                        </p:tgtEl>
                                        <p:attrNameLst>
                                          <p:attrName>style.visibility</p:attrName>
                                        </p:attrNameLst>
                                      </p:cBhvr>
                                      <p:to>
                                        <p:strVal val="visible"/>
                                      </p:to>
                                    </p:set>
                                    <p:animEffect transition="in" filter="dissolve">
                                      <p:cBhvr>
                                        <p:cTn id="22" dur="500"/>
                                        <p:tgtEl>
                                          <p:spTgt spid="140186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1401859"/>
                                        </p:tgtEl>
                                        <p:attrNameLst>
                                          <p:attrName>style.visibility</p:attrName>
                                        </p:attrNameLst>
                                      </p:cBhvr>
                                      <p:to>
                                        <p:strVal val="visible"/>
                                      </p:to>
                                    </p:set>
                                    <p:anim calcmode="lin" valueType="num">
                                      <p:cBhvr>
                                        <p:cTn id="27" dur="500" fill="hold"/>
                                        <p:tgtEl>
                                          <p:spTgt spid="1401859"/>
                                        </p:tgtEl>
                                        <p:attrNameLst>
                                          <p:attrName>ppt_w</p:attrName>
                                        </p:attrNameLst>
                                      </p:cBhvr>
                                      <p:tavLst>
                                        <p:tav tm="0">
                                          <p:val>
                                            <p:strVal val="2/3*#ppt_w"/>
                                          </p:val>
                                        </p:tav>
                                        <p:tav tm="100000">
                                          <p:val>
                                            <p:strVal val="#ppt_w"/>
                                          </p:val>
                                        </p:tav>
                                      </p:tavLst>
                                    </p:anim>
                                    <p:anim calcmode="lin" valueType="num">
                                      <p:cBhvr>
                                        <p:cTn id="28" dur="500" fill="hold"/>
                                        <p:tgtEl>
                                          <p:spTgt spid="1401859"/>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500"/>
                            </p:stCondLst>
                            <p:childTnLst>
                              <p:par>
                                <p:cTn id="30" presetID="23" presetClass="entr" presetSubtype="16" fill="hold" grpId="0" nodeType="afterEffect">
                                  <p:stCondLst>
                                    <p:cond delay="0"/>
                                  </p:stCondLst>
                                  <p:childTnLst>
                                    <p:set>
                                      <p:cBhvr>
                                        <p:cTn id="31" dur="1" fill="hold">
                                          <p:stCondLst>
                                            <p:cond delay="0"/>
                                          </p:stCondLst>
                                        </p:cTn>
                                        <p:tgtEl>
                                          <p:spTgt spid="1401862"/>
                                        </p:tgtEl>
                                        <p:attrNameLst>
                                          <p:attrName>style.visibility</p:attrName>
                                        </p:attrNameLst>
                                      </p:cBhvr>
                                      <p:to>
                                        <p:strVal val="visible"/>
                                      </p:to>
                                    </p:set>
                                    <p:anim calcmode="lin" valueType="num">
                                      <p:cBhvr>
                                        <p:cTn id="32" dur="500" fill="hold"/>
                                        <p:tgtEl>
                                          <p:spTgt spid="1401862"/>
                                        </p:tgtEl>
                                        <p:attrNameLst>
                                          <p:attrName>ppt_w</p:attrName>
                                        </p:attrNameLst>
                                      </p:cBhvr>
                                      <p:tavLst>
                                        <p:tav tm="0">
                                          <p:val>
                                            <p:fltVal val="0"/>
                                          </p:val>
                                        </p:tav>
                                        <p:tav tm="100000">
                                          <p:val>
                                            <p:strVal val="#ppt_w"/>
                                          </p:val>
                                        </p:tav>
                                      </p:tavLst>
                                    </p:anim>
                                    <p:anim calcmode="lin" valueType="num">
                                      <p:cBhvr>
                                        <p:cTn id="33" dur="500" fill="hold"/>
                                        <p:tgtEl>
                                          <p:spTgt spid="1401862"/>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1401863"/>
                                        </p:tgtEl>
                                        <p:attrNameLst>
                                          <p:attrName>style.visibility</p:attrName>
                                        </p:attrNameLst>
                                      </p:cBhvr>
                                      <p:to>
                                        <p:strVal val="visible"/>
                                      </p:to>
                                    </p:set>
                                    <p:animEffect transition="in" filter="dissolve">
                                      <p:cBhvr>
                                        <p:cTn id="37" dur="500"/>
                                        <p:tgtEl>
                                          <p:spTgt spid="1401863"/>
                                        </p:tgtEl>
                                      </p:cBhvr>
                                    </p:animEffect>
                                  </p:childTnLst>
                                </p:cTn>
                              </p:par>
                            </p:childTnLst>
                          </p:cTn>
                        </p:par>
                        <p:par>
                          <p:cTn id="38" fill="hold" nodeType="afterGroup">
                            <p:stCondLst>
                              <p:cond delay="1500"/>
                            </p:stCondLst>
                            <p:childTnLst>
                              <p:par>
                                <p:cTn id="39" presetID="22" presetClass="entr" presetSubtype="1" fill="hold" grpId="0" nodeType="afterEffect">
                                  <p:stCondLst>
                                    <p:cond delay="0"/>
                                  </p:stCondLst>
                                  <p:childTnLst>
                                    <p:set>
                                      <p:cBhvr>
                                        <p:cTn id="40" dur="1" fill="hold">
                                          <p:stCondLst>
                                            <p:cond delay="0"/>
                                          </p:stCondLst>
                                        </p:cTn>
                                        <p:tgtEl>
                                          <p:spTgt spid="1401869"/>
                                        </p:tgtEl>
                                        <p:attrNameLst>
                                          <p:attrName>style.visibility</p:attrName>
                                        </p:attrNameLst>
                                      </p:cBhvr>
                                      <p:to>
                                        <p:strVal val="visible"/>
                                      </p:to>
                                    </p:set>
                                    <p:animEffect transition="in" filter="wipe(up)">
                                      <p:cBhvr>
                                        <p:cTn id="41" dur="500"/>
                                        <p:tgtEl>
                                          <p:spTgt spid="140186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hidden"/>
                                      </p:to>
                                    </p:set>
                                  </p:childTnLst>
                                </p:cTn>
                              </p:par>
                              <p:par>
                                <p:cTn id="46" presetID="23" presetClass="entr" presetSubtype="272" fill="hold" grpId="0" nodeType="withEffect">
                                  <p:stCondLst>
                                    <p:cond delay="0"/>
                                  </p:stCondLst>
                                  <p:childTnLst>
                                    <p:set>
                                      <p:cBhvr>
                                        <p:cTn id="47" dur="1" fill="hold">
                                          <p:stCondLst>
                                            <p:cond delay="0"/>
                                          </p:stCondLst>
                                        </p:cTn>
                                        <p:tgtEl>
                                          <p:spTgt spid="1401866"/>
                                        </p:tgtEl>
                                        <p:attrNameLst>
                                          <p:attrName>style.visibility</p:attrName>
                                        </p:attrNameLst>
                                      </p:cBhvr>
                                      <p:to>
                                        <p:strVal val="visible"/>
                                      </p:to>
                                    </p:set>
                                    <p:anim calcmode="lin" valueType="num">
                                      <p:cBhvr>
                                        <p:cTn id="48" dur="500" fill="hold"/>
                                        <p:tgtEl>
                                          <p:spTgt spid="1401866"/>
                                        </p:tgtEl>
                                        <p:attrNameLst>
                                          <p:attrName>ppt_w</p:attrName>
                                        </p:attrNameLst>
                                      </p:cBhvr>
                                      <p:tavLst>
                                        <p:tav tm="0">
                                          <p:val>
                                            <p:strVal val="2/3*#ppt_w"/>
                                          </p:val>
                                        </p:tav>
                                        <p:tav tm="100000">
                                          <p:val>
                                            <p:strVal val="#ppt_w"/>
                                          </p:val>
                                        </p:tav>
                                      </p:tavLst>
                                    </p:anim>
                                    <p:anim calcmode="lin" valueType="num">
                                      <p:cBhvr>
                                        <p:cTn id="49" dur="500" fill="hold"/>
                                        <p:tgtEl>
                                          <p:spTgt spid="1401866"/>
                                        </p:tgtEl>
                                        <p:attrNameLst>
                                          <p:attrName>ppt_h</p:attrName>
                                        </p:attrNameLst>
                                      </p:cBhvr>
                                      <p:tavLst>
                                        <p:tav tm="0">
                                          <p:val>
                                            <p:strVal val="2/3*#ppt_h"/>
                                          </p:val>
                                        </p:tav>
                                        <p:tav tm="100000">
                                          <p:val>
                                            <p:strVal val="#ppt_h"/>
                                          </p:val>
                                        </p:tav>
                                      </p:tavLst>
                                    </p:anim>
                                  </p:childTnLst>
                                </p:cTn>
                              </p:par>
                            </p:childTnLst>
                          </p:cTn>
                        </p:par>
                        <p:par>
                          <p:cTn id="50" fill="hold" nodeType="afterGroup">
                            <p:stCondLst>
                              <p:cond delay="500"/>
                            </p:stCondLst>
                            <p:childTnLst>
                              <p:par>
                                <p:cTn id="51" presetID="23" presetClass="entr" presetSubtype="16" fill="hold" grpId="0" nodeType="afterEffect">
                                  <p:stCondLst>
                                    <p:cond delay="0"/>
                                  </p:stCondLst>
                                  <p:childTnLst>
                                    <p:set>
                                      <p:cBhvr>
                                        <p:cTn id="52" dur="1" fill="hold">
                                          <p:stCondLst>
                                            <p:cond delay="0"/>
                                          </p:stCondLst>
                                        </p:cTn>
                                        <p:tgtEl>
                                          <p:spTgt spid="1401867"/>
                                        </p:tgtEl>
                                        <p:attrNameLst>
                                          <p:attrName>style.visibility</p:attrName>
                                        </p:attrNameLst>
                                      </p:cBhvr>
                                      <p:to>
                                        <p:strVal val="visible"/>
                                      </p:to>
                                    </p:set>
                                    <p:anim calcmode="lin" valueType="num">
                                      <p:cBhvr>
                                        <p:cTn id="53" dur="500" fill="hold"/>
                                        <p:tgtEl>
                                          <p:spTgt spid="1401867"/>
                                        </p:tgtEl>
                                        <p:attrNameLst>
                                          <p:attrName>ppt_w</p:attrName>
                                        </p:attrNameLst>
                                      </p:cBhvr>
                                      <p:tavLst>
                                        <p:tav tm="0">
                                          <p:val>
                                            <p:fltVal val="0"/>
                                          </p:val>
                                        </p:tav>
                                        <p:tav tm="100000">
                                          <p:val>
                                            <p:strVal val="#ppt_w"/>
                                          </p:val>
                                        </p:tav>
                                      </p:tavLst>
                                    </p:anim>
                                    <p:anim calcmode="lin" valueType="num">
                                      <p:cBhvr>
                                        <p:cTn id="54" dur="500" fill="hold"/>
                                        <p:tgtEl>
                                          <p:spTgt spid="1401867"/>
                                        </p:tgtEl>
                                        <p:attrNameLst>
                                          <p:attrName>ppt_h</p:attrName>
                                        </p:attrNameLst>
                                      </p:cBhvr>
                                      <p:tavLst>
                                        <p:tav tm="0">
                                          <p:val>
                                            <p:fltVal val="0"/>
                                          </p:val>
                                        </p:tav>
                                        <p:tav tm="100000">
                                          <p:val>
                                            <p:strVal val="#ppt_h"/>
                                          </p:val>
                                        </p:tav>
                                      </p:tavLst>
                                    </p:anim>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1401868"/>
                                        </p:tgtEl>
                                        <p:attrNameLst>
                                          <p:attrName>style.visibility</p:attrName>
                                        </p:attrNameLst>
                                      </p:cBhvr>
                                      <p:to>
                                        <p:strVal val="visible"/>
                                      </p:to>
                                    </p:set>
                                    <p:animEffect transition="in" filter="dissolve">
                                      <p:cBhvr>
                                        <p:cTn id="58" dur="500"/>
                                        <p:tgtEl>
                                          <p:spTgt spid="1401868"/>
                                        </p:tgtEl>
                                      </p:cBhvr>
                                    </p:animEffect>
                                  </p:childTnLst>
                                </p:cTn>
                              </p:par>
                            </p:childTnLst>
                          </p:cTn>
                        </p:par>
                        <p:par>
                          <p:cTn id="59" fill="hold" nodeType="afterGroup">
                            <p:stCondLst>
                              <p:cond delay="1500"/>
                            </p:stCondLst>
                            <p:childTnLst>
                              <p:par>
                                <p:cTn id="60" presetID="9" presetClass="entr" presetSubtype="0" fill="hold" grpId="0" nodeType="afterEffect">
                                  <p:stCondLst>
                                    <p:cond delay="0"/>
                                  </p:stCondLst>
                                  <p:childTnLst>
                                    <p:set>
                                      <p:cBhvr>
                                        <p:cTn id="61" dur="1" fill="hold">
                                          <p:stCondLst>
                                            <p:cond delay="0"/>
                                          </p:stCondLst>
                                        </p:cTn>
                                        <p:tgtEl>
                                          <p:spTgt spid="1401870"/>
                                        </p:tgtEl>
                                        <p:attrNameLst>
                                          <p:attrName>style.visibility</p:attrName>
                                        </p:attrNameLst>
                                      </p:cBhvr>
                                      <p:to>
                                        <p:strVal val="visible"/>
                                      </p:to>
                                    </p:set>
                                    <p:animEffect transition="in" filter="dissolve">
                                      <p:cBhvr>
                                        <p:cTn id="62" dur="500"/>
                                        <p:tgtEl>
                                          <p:spTgt spid="1401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859" grpId="0" animBg="1" autoUpdateAnimBg="0"/>
      <p:bldP spid="1401860" grpId="0" animBg="1" autoUpdateAnimBg="0"/>
      <p:bldP spid="1401861" grpId="0" animBg="1" autoUpdateAnimBg="0"/>
      <p:bldP spid="1401862" grpId="0" animBg="1"/>
      <p:bldP spid="1401863" grpId="0" animBg="1" autoUpdateAnimBg="0"/>
      <p:bldP spid="1401864" grpId="0" animBg="1"/>
      <p:bldP spid="1401865" grpId="0" animBg="1" autoUpdateAnimBg="0"/>
      <p:bldP spid="1401866" grpId="0" animBg="1" autoUpdateAnimBg="0"/>
      <p:bldP spid="1401867" grpId="0" animBg="1"/>
      <p:bldP spid="1401868" grpId="0" animBg="1" autoUpdateAnimBg="0"/>
      <p:bldP spid="1401869" grpId="0" animBg="1" autoUpdateAnimBg="0"/>
      <p:bldP spid="1401870" grpId="0" animBg="1" autoUpdateAnimBg="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225C2EBB-5454-4317-8452-4A86623F6B96}" type="slidenum">
              <a:rPr lang="en-US" altLang="en-US" smtClean="0"/>
              <a:pPr>
                <a:defRPr/>
              </a:pPr>
              <a:t>41</a:t>
            </a:fld>
            <a:endParaRPr lang="en-US" altLang="en-US" sz="1050">
              <a:solidFill>
                <a:srgbClr val="000066"/>
              </a:solidFill>
              <a:latin typeface="Arial" panose="020B0604020202020204" pitchFamily="34" charset="0"/>
            </a:endParaRPr>
          </a:p>
        </p:txBody>
      </p:sp>
      <p:sp>
        <p:nvSpPr>
          <p:cNvPr id="39941" name="Rectangle 2"/>
          <p:cNvSpPr>
            <a:spLocks noGrp="1" noChangeArrowheads="1"/>
          </p:cNvSpPr>
          <p:nvPr>
            <p:ph type="title"/>
          </p:nvPr>
        </p:nvSpPr>
        <p:spPr>
          <a:xfrm>
            <a:off x="508000" y="190500"/>
            <a:ext cx="11176000" cy="1143000"/>
          </a:xfrm>
        </p:spPr>
        <p:txBody>
          <a:bodyPr/>
          <a:lstStyle/>
          <a:p>
            <a:r>
              <a:rPr lang="en-US" altLang="en-US" dirty="0"/>
              <a:t>Try This</a:t>
            </a:r>
          </a:p>
        </p:txBody>
      </p:sp>
      <p:sp>
        <p:nvSpPr>
          <p:cNvPr id="39942" name="Rectangle 3"/>
          <p:cNvSpPr>
            <a:spLocks noGrp="1" noChangeArrowheads="1"/>
          </p:cNvSpPr>
          <p:nvPr>
            <p:ph type="body" idx="1"/>
          </p:nvPr>
        </p:nvSpPr>
        <p:spPr/>
        <p:txBody>
          <a:bodyPr/>
          <a:lstStyle/>
          <a:p>
            <a:r>
              <a:rPr lang="en-US" altLang="en-US" dirty="0"/>
              <a:t>Separate property rights from purely contractual rights</a:t>
            </a:r>
          </a:p>
          <a:p>
            <a:r>
              <a:rPr lang="en-US" altLang="en-US" dirty="0"/>
              <a:t>Step 1: Distribute $30,000 to Bank on its security interest</a:t>
            </a:r>
          </a:p>
        </p:txBody>
      </p:sp>
    </p:spTree>
    <p:extLst>
      <p:ext uri="{BB962C8B-B14F-4D97-AF65-F5344CB8AC3E}">
        <p14:creationId xmlns:p14="http://schemas.microsoft.com/office/powerpoint/2010/main" val="23116659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225C2EBB-5454-4317-8452-4A86623F6B96}" type="slidenum">
              <a:rPr lang="en-US" altLang="en-US" smtClean="0"/>
              <a:pPr>
                <a:defRPr/>
              </a:pPr>
              <a:t>42</a:t>
            </a:fld>
            <a:endParaRPr lang="en-US" altLang="en-US" sz="1050">
              <a:solidFill>
                <a:srgbClr val="000066"/>
              </a:solidFill>
              <a:latin typeface="Arial" panose="020B0604020202020204" pitchFamily="34" charset="0"/>
            </a:endParaRPr>
          </a:p>
        </p:txBody>
      </p:sp>
      <p:sp>
        <p:nvSpPr>
          <p:cNvPr id="40965" name="Rectangle 2"/>
          <p:cNvSpPr>
            <a:spLocks noGrp="1" noChangeArrowheads="1"/>
          </p:cNvSpPr>
          <p:nvPr>
            <p:ph type="title"/>
          </p:nvPr>
        </p:nvSpPr>
        <p:spPr>
          <a:xfrm>
            <a:off x="508000" y="304800"/>
            <a:ext cx="11176000" cy="1143000"/>
          </a:xfrm>
        </p:spPr>
        <p:txBody>
          <a:bodyPr/>
          <a:lstStyle/>
          <a:p>
            <a:r>
              <a:rPr lang="en-US" altLang="en-US" dirty="0"/>
              <a:t>Try This</a:t>
            </a:r>
          </a:p>
        </p:txBody>
      </p:sp>
      <p:sp>
        <p:nvSpPr>
          <p:cNvPr id="40966" name="Rectangle 3"/>
          <p:cNvSpPr>
            <a:spLocks noGrp="1" noChangeArrowheads="1"/>
          </p:cNvSpPr>
          <p:nvPr>
            <p:ph type="body" idx="1"/>
          </p:nvPr>
        </p:nvSpPr>
        <p:spPr/>
        <p:txBody>
          <a:bodyPr/>
          <a:lstStyle/>
          <a:p>
            <a:r>
              <a:rPr lang="en-US" altLang="en-US" dirty="0"/>
              <a:t>Step 2: Distribute remaining $10,000 pro rata to </a:t>
            </a:r>
            <a:r>
              <a:rPr lang="en-US" altLang="en-US" dirty="0" err="1"/>
              <a:t>Credito</a:t>
            </a:r>
            <a:r>
              <a:rPr lang="en-US" altLang="en-US" dirty="0"/>
              <a:t> and </a:t>
            </a:r>
            <a:r>
              <a:rPr lang="en-US" altLang="en-US" dirty="0" err="1"/>
              <a:t>Finco</a:t>
            </a:r>
            <a:r>
              <a:rPr lang="en-US" altLang="en-US" dirty="0"/>
              <a:t> as unsecured creditors ($3,333/$6,667)</a:t>
            </a:r>
          </a:p>
        </p:txBody>
      </p:sp>
    </p:spTree>
    <p:extLst>
      <p:ext uri="{BB962C8B-B14F-4D97-AF65-F5344CB8AC3E}">
        <p14:creationId xmlns:p14="http://schemas.microsoft.com/office/powerpoint/2010/main" val="3187511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defRPr/>
            </a:pPr>
            <a:fld id="{225C2EBB-5454-4317-8452-4A86623F6B96}" type="slidenum">
              <a:rPr lang="en-US" altLang="en-US" smtClean="0"/>
              <a:pPr>
                <a:defRPr/>
              </a:pPr>
              <a:t>43</a:t>
            </a:fld>
            <a:endParaRPr lang="en-US" altLang="en-US" sz="1050">
              <a:solidFill>
                <a:srgbClr val="000066"/>
              </a:solidFill>
              <a:latin typeface="Arial" panose="020B0604020202020204" pitchFamily="34" charset="0"/>
            </a:endParaRPr>
          </a:p>
        </p:txBody>
      </p:sp>
      <p:sp>
        <p:nvSpPr>
          <p:cNvPr id="41989" name="Rectangle 2"/>
          <p:cNvSpPr>
            <a:spLocks noGrp="1" noChangeArrowheads="1"/>
          </p:cNvSpPr>
          <p:nvPr>
            <p:ph type="title"/>
          </p:nvPr>
        </p:nvSpPr>
        <p:spPr/>
        <p:txBody>
          <a:bodyPr/>
          <a:lstStyle/>
          <a:p>
            <a:r>
              <a:rPr lang="en-US" altLang="en-US" dirty="0"/>
              <a:t>Try This</a:t>
            </a:r>
          </a:p>
        </p:txBody>
      </p:sp>
      <p:sp>
        <p:nvSpPr>
          <p:cNvPr id="41990" name="Rectangle 3"/>
          <p:cNvSpPr>
            <a:spLocks noGrp="1" noChangeArrowheads="1"/>
          </p:cNvSpPr>
          <p:nvPr>
            <p:ph type="body" idx="1"/>
          </p:nvPr>
        </p:nvSpPr>
        <p:spPr/>
        <p:txBody>
          <a:bodyPr/>
          <a:lstStyle/>
          <a:p>
            <a:r>
              <a:rPr lang="en-US" altLang="en-US" dirty="0"/>
              <a:t>Step 3: Treat the negative pledge as a contractual right of parity between </a:t>
            </a:r>
            <a:r>
              <a:rPr lang="en-US" altLang="en-US" dirty="0" err="1"/>
              <a:t>Finco</a:t>
            </a:r>
            <a:r>
              <a:rPr lang="en-US" altLang="en-US" dirty="0"/>
              <a:t> and Bank, so reallocate their funds ($36,667) pro rata ($14,667 to </a:t>
            </a:r>
            <a:r>
              <a:rPr lang="en-US" altLang="en-US" dirty="0" err="1"/>
              <a:t>Finco</a:t>
            </a:r>
            <a:r>
              <a:rPr lang="en-US" altLang="en-US" dirty="0"/>
              <a:t> and $22,000 to Bank)</a:t>
            </a:r>
          </a:p>
        </p:txBody>
      </p:sp>
    </p:spTree>
    <p:extLst>
      <p:ext uri="{BB962C8B-B14F-4D97-AF65-F5344CB8AC3E}">
        <p14:creationId xmlns:p14="http://schemas.microsoft.com/office/powerpoint/2010/main" val="4250610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44</a:t>
            </a:fld>
            <a:endParaRPr lang="en-US" altLang="en-US" sz="1400">
              <a:solidFill>
                <a:srgbClr val="000066"/>
              </a:solidFill>
            </a:endParaRPr>
          </a:p>
        </p:txBody>
      </p:sp>
      <p:sp>
        <p:nvSpPr>
          <p:cNvPr id="74756" name="Rectangle 4"/>
          <p:cNvSpPr>
            <a:spLocks noChangeArrowheads="1"/>
          </p:cNvSpPr>
          <p:nvPr/>
        </p:nvSpPr>
        <p:spPr bwMode="auto">
          <a:xfrm>
            <a:off x="2160373" y="2967335"/>
            <a:ext cx="7871254" cy="923330"/>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dirty="0">
                <a:solidFill>
                  <a:schemeClr val="bg1"/>
                </a:solidFill>
              </a:rPr>
              <a:t>Bankruptcy Basics</a:t>
            </a:r>
          </a:p>
        </p:txBody>
      </p:sp>
      <p:sp>
        <p:nvSpPr>
          <p:cNvPr id="6" name="Title 1">
            <a:extLst>
              <a:ext uri="{FF2B5EF4-FFF2-40B4-BE49-F238E27FC236}">
                <a16:creationId xmlns:a16="http://schemas.microsoft.com/office/drawing/2014/main" id="{B2695963-D080-6447-AD5F-1738F3076774}"/>
              </a:ext>
            </a:extLst>
          </p:cNvPr>
          <p:cNvSpPr>
            <a:spLocks noGrp="1"/>
          </p:cNvSpPr>
          <p:nvPr>
            <p:ph type="title"/>
          </p:nvPr>
        </p:nvSpPr>
        <p:spPr>
          <a:xfrm>
            <a:off x="9210201" y="0"/>
            <a:ext cx="2981799"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Bankruptcy Basics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28034063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2"/>
            <a:ext cx="4191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Bankruptcy Code Overview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2810" y="209004"/>
            <a:ext cx="4726368" cy="6491834"/>
          </a:xfrm>
          <a:prstGeom prst="rect">
            <a:avLst/>
          </a:prstGeom>
          <a:ln w="6350">
            <a:solidFill>
              <a:schemeClr val="tx1"/>
            </a:solidFill>
          </a:ln>
        </p:spPr>
      </p:pic>
      <p:pic>
        <p:nvPicPr>
          <p:cNvPr id="8" name="Picture 7"/>
          <p:cNvPicPr>
            <a:picLocks noChangeAspect="1"/>
          </p:cNvPicPr>
          <p:nvPr/>
        </p:nvPicPr>
        <p:blipFill rotWithShape="1">
          <a:blip r:embed="rId3"/>
          <a:srcRect l="3460" t="1063" r="3957" b="64905"/>
          <a:stretch/>
        </p:blipFill>
        <p:spPr>
          <a:xfrm>
            <a:off x="1738548" y="1226267"/>
            <a:ext cx="9424047" cy="4758105"/>
          </a:xfrm>
          <a:prstGeom prst="rect">
            <a:avLst/>
          </a:prstGeom>
          <a:ln w="6350">
            <a:solidFill>
              <a:schemeClr val="tx1"/>
            </a:solidFill>
          </a:ln>
        </p:spPr>
      </p:pic>
    </p:spTree>
    <p:extLst>
      <p:ext uri="{BB962C8B-B14F-4D97-AF65-F5344CB8AC3E}">
        <p14:creationId xmlns:p14="http://schemas.microsoft.com/office/powerpoint/2010/main" val="128090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Slide Number Placeholder 5"/>
          <p:cNvSpPr>
            <a:spLocks noGrp="1"/>
          </p:cNvSpPr>
          <p:nvPr>
            <p:ph type="sldNum" sz="quarter" idx="4294967295"/>
          </p:nvPr>
        </p:nvSpPr>
        <p:spPr bwMode="auto">
          <a:xfrm>
            <a:off x="9880600" y="6231924"/>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46</a:t>
            </a:fld>
            <a:endParaRPr lang="en-US" altLang="en-US" sz="1400">
              <a:solidFill>
                <a:srgbClr val="000066"/>
              </a:solidFill>
            </a:endParaRPr>
          </a:p>
        </p:txBody>
      </p:sp>
      <p:sp>
        <p:nvSpPr>
          <p:cNvPr id="78852" name="Rectangle 2"/>
          <p:cNvSpPr>
            <a:spLocks noGrp="1" noChangeArrowheads="1"/>
          </p:cNvSpPr>
          <p:nvPr>
            <p:ph type="title"/>
          </p:nvPr>
        </p:nvSpPr>
        <p:spPr/>
        <p:txBody>
          <a:bodyPr/>
          <a:lstStyle/>
          <a:p>
            <a:r>
              <a:rPr lang="en-US" altLang="en-US" dirty="0"/>
              <a:t>Case Commencement</a:t>
            </a:r>
          </a:p>
        </p:txBody>
      </p:sp>
      <p:sp>
        <p:nvSpPr>
          <p:cNvPr id="78853" name="Rectangle 3"/>
          <p:cNvSpPr>
            <a:spLocks noGrp="1" noChangeArrowheads="1"/>
          </p:cNvSpPr>
          <p:nvPr>
            <p:ph type="body" idx="1"/>
          </p:nvPr>
        </p:nvSpPr>
        <p:spPr/>
        <p:txBody>
          <a:bodyPr/>
          <a:lstStyle/>
          <a:p>
            <a:r>
              <a:rPr lang="en-US" altLang="en-US" dirty="0"/>
              <a:t>Voluntary Cases</a:t>
            </a:r>
          </a:p>
          <a:p>
            <a:pPr lvl="1"/>
            <a:r>
              <a:rPr lang="en-US" altLang="en-US" dirty="0"/>
              <a:t>Under Sec. 301, just file petition, no requirement of insolvency</a:t>
            </a:r>
          </a:p>
          <a:p>
            <a:pPr lvl="1"/>
            <a:r>
              <a:rPr lang="en-US" altLang="en-US" dirty="0"/>
              <a:t>Some limits under Sec. 109</a:t>
            </a:r>
          </a:p>
          <a:p>
            <a:pPr lvl="2"/>
            <a:r>
              <a:rPr lang="en-US" altLang="en-US" dirty="0"/>
              <a:t>Railroads can’t file Ch. 7, can only file Ch. 11</a:t>
            </a:r>
          </a:p>
          <a:p>
            <a:pPr lvl="2"/>
            <a:r>
              <a:rPr lang="en-US" altLang="en-US" dirty="0"/>
              <a:t>Domestic insurance companies, banks and S&amp;Ls can’t file at all</a:t>
            </a:r>
          </a:p>
        </p:txBody>
      </p:sp>
    </p:spTree>
    <p:extLst>
      <p:ext uri="{BB962C8B-B14F-4D97-AF65-F5344CB8AC3E}">
        <p14:creationId xmlns:p14="http://schemas.microsoft.com/office/powerpoint/2010/main" val="3536535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47</a:t>
            </a:fld>
            <a:endParaRPr lang="en-US" altLang="en-US" sz="1400">
              <a:solidFill>
                <a:srgbClr val="000066"/>
              </a:solidFill>
            </a:endParaRPr>
          </a:p>
        </p:txBody>
      </p:sp>
      <p:sp>
        <p:nvSpPr>
          <p:cNvPr id="80900" name="Rectangle 2"/>
          <p:cNvSpPr>
            <a:spLocks noGrp="1" noChangeArrowheads="1"/>
          </p:cNvSpPr>
          <p:nvPr>
            <p:ph type="title"/>
          </p:nvPr>
        </p:nvSpPr>
        <p:spPr/>
        <p:txBody>
          <a:bodyPr/>
          <a:lstStyle/>
          <a:p>
            <a:r>
              <a:rPr lang="en-US" altLang="en-US" dirty="0"/>
              <a:t>Case Commencement</a:t>
            </a:r>
          </a:p>
        </p:txBody>
      </p:sp>
      <p:sp>
        <p:nvSpPr>
          <p:cNvPr id="80901" name="Rectangle 3"/>
          <p:cNvSpPr>
            <a:spLocks noGrp="1" noChangeArrowheads="1"/>
          </p:cNvSpPr>
          <p:nvPr>
            <p:ph type="body" idx="1"/>
          </p:nvPr>
        </p:nvSpPr>
        <p:spPr/>
        <p:txBody>
          <a:bodyPr/>
          <a:lstStyle/>
          <a:p>
            <a:r>
              <a:rPr lang="en-US" altLang="en-US" dirty="0"/>
              <a:t>Involuntary Cases under Sec. 303</a:t>
            </a:r>
          </a:p>
          <a:p>
            <a:pPr lvl="1"/>
            <a:r>
              <a:rPr lang="en-US" altLang="en-US" dirty="0"/>
              <a:t>Takes three unsecured creditors owed at least $[14,425]</a:t>
            </a:r>
          </a:p>
          <a:p>
            <a:pPr lvl="1"/>
            <a:r>
              <a:rPr lang="en-US" altLang="en-US" dirty="0"/>
              <a:t>Debtor can dispute</a:t>
            </a:r>
          </a:p>
          <a:p>
            <a:pPr lvl="1"/>
            <a:r>
              <a:rPr lang="en-US" altLang="en-US" dirty="0"/>
              <a:t>Standard to be evaluated</a:t>
            </a:r>
          </a:p>
          <a:p>
            <a:pPr lvl="2"/>
            <a:r>
              <a:rPr lang="en-US" altLang="en-US" dirty="0"/>
              <a:t>“Is the debtor generally not paying such debtor’s debts as such debts become due?” (303(h)(1)) </a:t>
            </a:r>
          </a:p>
        </p:txBody>
      </p:sp>
    </p:spTree>
    <p:extLst>
      <p:ext uri="{BB962C8B-B14F-4D97-AF65-F5344CB8AC3E}">
        <p14:creationId xmlns:p14="http://schemas.microsoft.com/office/powerpoint/2010/main" val="3525045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48</a:t>
            </a:fld>
            <a:endParaRPr lang="en-US" altLang="en-US" sz="1400">
              <a:solidFill>
                <a:srgbClr val="000066"/>
              </a:solidFill>
            </a:endParaRPr>
          </a:p>
        </p:txBody>
      </p:sp>
      <p:sp>
        <p:nvSpPr>
          <p:cNvPr id="82948" name="Rectangle 2"/>
          <p:cNvSpPr>
            <a:spLocks noGrp="1" noChangeArrowheads="1"/>
          </p:cNvSpPr>
          <p:nvPr>
            <p:ph type="title"/>
          </p:nvPr>
        </p:nvSpPr>
        <p:spPr/>
        <p:txBody>
          <a:bodyPr/>
          <a:lstStyle/>
          <a:p>
            <a:r>
              <a:rPr lang="en-US" altLang="en-US" dirty="0"/>
              <a:t>The DIP and the Trustee</a:t>
            </a:r>
          </a:p>
        </p:txBody>
      </p:sp>
      <p:sp>
        <p:nvSpPr>
          <p:cNvPr id="82949" name="Rectangle 3"/>
          <p:cNvSpPr>
            <a:spLocks noGrp="1" noChangeArrowheads="1"/>
          </p:cNvSpPr>
          <p:nvPr>
            <p:ph type="body" idx="1"/>
          </p:nvPr>
        </p:nvSpPr>
        <p:spPr/>
        <p:txBody>
          <a:bodyPr/>
          <a:lstStyle/>
          <a:p>
            <a:pPr>
              <a:lnSpc>
                <a:spcPct val="80000"/>
              </a:lnSpc>
            </a:pPr>
            <a:r>
              <a:rPr lang="en-US" altLang="en-US" dirty="0"/>
              <a:t>Key Question</a:t>
            </a:r>
          </a:p>
          <a:p>
            <a:pPr lvl="1">
              <a:lnSpc>
                <a:spcPct val="80000"/>
              </a:lnSpc>
            </a:pPr>
            <a:r>
              <a:rPr lang="en-US" altLang="en-US" dirty="0"/>
              <a:t>Should the prepetition control group remain in control?</a:t>
            </a:r>
          </a:p>
          <a:p>
            <a:pPr lvl="1">
              <a:lnSpc>
                <a:spcPct val="80000"/>
              </a:lnSpc>
            </a:pPr>
            <a:r>
              <a:rPr lang="en-US" altLang="en-US" dirty="0"/>
              <a:t>If so, debtor in possession under 1101(1), see also 1107 and 1108</a:t>
            </a:r>
          </a:p>
          <a:p>
            <a:pPr lvl="1">
              <a:lnSpc>
                <a:spcPct val="80000"/>
              </a:lnSpc>
            </a:pPr>
            <a:r>
              <a:rPr lang="en-US" altLang="en-US" dirty="0"/>
              <a:t>If not, trustee under 1104 with duties under 1106</a:t>
            </a:r>
          </a:p>
          <a:p>
            <a:pPr>
              <a:lnSpc>
                <a:spcPct val="80000"/>
              </a:lnSpc>
            </a:pPr>
            <a:r>
              <a:rPr lang="en-US" altLang="en-US" dirty="0"/>
              <a:t>History</a:t>
            </a:r>
          </a:p>
          <a:p>
            <a:pPr lvl="1">
              <a:lnSpc>
                <a:spcPct val="80000"/>
              </a:lnSpc>
            </a:pPr>
            <a:r>
              <a:rPr lang="en-US" altLang="en-US" dirty="0"/>
              <a:t>Ch X practice: mandatory trustee</a:t>
            </a:r>
          </a:p>
          <a:p>
            <a:pPr lvl="1">
              <a:lnSpc>
                <a:spcPct val="80000"/>
              </a:lnSpc>
            </a:pPr>
            <a:r>
              <a:rPr lang="en-US" altLang="en-US" dirty="0"/>
              <a:t>Ch XI practice: debtor-in-possession</a:t>
            </a:r>
          </a:p>
        </p:txBody>
      </p:sp>
    </p:spTree>
    <p:extLst>
      <p:ext uri="{BB962C8B-B14F-4D97-AF65-F5344CB8AC3E}">
        <p14:creationId xmlns:p14="http://schemas.microsoft.com/office/powerpoint/2010/main" val="616838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49</a:t>
            </a:fld>
            <a:endParaRPr lang="en-US" altLang="en-US" sz="1400" dirty="0">
              <a:solidFill>
                <a:srgbClr val="000066"/>
              </a:solidFill>
            </a:endParaRPr>
          </a:p>
        </p:txBody>
      </p:sp>
      <p:sp>
        <p:nvSpPr>
          <p:cNvPr id="84996" name="Rectangle 2"/>
          <p:cNvSpPr>
            <a:spLocks noGrp="1" noChangeArrowheads="1"/>
          </p:cNvSpPr>
          <p:nvPr>
            <p:ph type="title"/>
          </p:nvPr>
        </p:nvSpPr>
        <p:spPr/>
        <p:txBody>
          <a:bodyPr/>
          <a:lstStyle/>
          <a:p>
            <a:r>
              <a:rPr lang="en-US" altLang="en-US" dirty="0"/>
              <a:t>Consequences of Filing</a:t>
            </a:r>
          </a:p>
        </p:txBody>
      </p:sp>
      <p:sp>
        <p:nvSpPr>
          <p:cNvPr id="84997" name="Rectangle 3"/>
          <p:cNvSpPr>
            <a:spLocks noGrp="1" noChangeArrowheads="1"/>
          </p:cNvSpPr>
          <p:nvPr>
            <p:ph type="body" idx="1"/>
          </p:nvPr>
        </p:nvSpPr>
        <p:spPr>
          <a:xfrm>
            <a:off x="812800" y="1371600"/>
            <a:ext cx="11176000" cy="4114800"/>
          </a:xfrm>
        </p:spPr>
        <p:txBody>
          <a:bodyPr/>
          <a:lstStyle/>
          <a:p>
            <a:r>
              <a:rPr lang="en-US" altLang="en-US" dirty="0"/>
              <a:t>Three Key Consequences</a:t>
            </a:r>
          </a:p>
          <a:p>
            <a:pPr lvl="1"/>
            <a:r>
              <a:rPr lang="en-US" altLang="en-US" dirty="0"/>
              <a:t>The Automatic Stay (Sec. 362)</a:t>
            </a:r>
          </a:p>
          <a:p>
            <a:pPr lvl="2"/>
            <a:r>
              <a:rPr lang="en-US" altLang="en-US" dirty="0"/>
              <a:t>Freezes all actions that creditors can take against the firm</a:t>
            </a:r>
          </a:p>
          <a:p>
            <a:pPr lvl="1"/>
            <a:r>
              <a:rPr lang="en-US" altLang="en-US" dirty="0"/>
              <a:t>Separation between Pre- and Post-Petition</a:t>
            </a:r>
          </a:p>
          <a:p>
            <a:pPr lvl="2"/>
            <a:r>
              <a:rPr lang="en-US" altLang="en-US" dirty="0"/>
              <a:t>Most directly through the creation of the bankruptcy estate (Sec. 541)</a:t>
            </a:r>
          </a:p>
          <a:p>
            <a:pPr lvl="1"/>
            <a:r>
              <a:rPr lang="en-US" altLang="en-US" dirty="0"/>
              <a:t>Extensive Role for Bankruptcy Court</a:t>
            </a:r>
          </a:p>
        </p:txBody>
      </p:sp>
    </p:spTree>
    <p:extLst>
      <p:ext uri="{BB962C8B-B14F-4D97-AF65-F5344CB8AC3E}">
        <p14:creationId xmlns:p14="http://schemas.microsoft.com/office/powerpoint/2010/main" val="110123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013" y="-2"/>
            <a:ext cx="18049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Said Again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10682654" y="6488668"/>
            <a:ext cx="15093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AER (1958)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01954" y="209004"/>
            <a:ext cx="4020785" cy="6491834"/>
          </a:xfrm>
          <a:prstGeom prst="rect">
            <a:avLst/>
          </a:prstGeom>
          <a:ln w="6350">
            <a:solidFill>
              <a:schemeClr val="tx1"/>
            </a:solidFill>
          </a:ln>
        </p:spPr>
      </p:pic>
      <p:grpSp>
        <p:nvGrpSpPr>
          <p:cNvPr id="11" name="Group 10"/>
          <p:cNvGrpSpPr/>
          <p:nvPr/>
        </p:nvGrpSpPr>
        <p:grpSpPr>
          <a:xfrm>
            <a:off x="1355442" y="2569727"/>
            <a:ext cx="10347431" cy="1325484"/>
            <a:chOff x="1343030" y="2544901"/>
            <a:chExt cx="10347431" cy="1325484"/>
          </a:xfrm>
        </p:grpSpPr>
        <p:pic>
          <p:nvPicPr>
            <p:cNvPr id="8" name="Picture 7"/>
            <p:cNvPicPr>
              <a:picLocks noChangeAspect="1"/>
            </p:cNvPicPr>
            <p:nvPr/>
          </p:nvPicPr>
          <p:blipFill>
            <a:blip r:embed="rId4"/>
            <a:stretch>
              <a:fillRect/>
            </a:stretch>
          </p:blipFill>
          <p:spPr>
            <a:xfrm>
              <a:off x="1343030" y="3005888"/>
              <a:ext cx="10347431" cy="864497"/>
            </a:xfrm>
            <a:prstGeom prst="rect">
              <a:avLst/>
            </a:prstGeom>
            <a:ln w="6350">
              <a:solidFill>
                <a:schemeClr val="tx1"/>
              </a:solidFill>
            </a:ln>
          </p:spPr>
        </p:pic>
        <p:pic>
          <p:nvPicPr>
            <p:cNvPr id="9" name="Picture 8"/>
            <p:cNvPicPr>
              <a:picLocks noChangeAspect="1"/>
            </p:cNvPicPr>
            <p:nvPr/>
          </p:nvPicPr>
          <p:blipFill>
            <a:blip r:embed="rId5"/>
            <a:stretch>
              <a:fillRect/>
            </a:stretch>
          </p:blipFill>
          <p:spPr>
            <a:xfrm>
              <a:off x="1367904" y="2544901"/>
              <a:ext cx="10297684" cy="526216"/>
            </a:xfrm>
            <a:prstGeom prst="rect">
              <a:avLst/>
            </a:prstGeom>
            <a:ln w="6350">
              <a:solidFill>
                <a:schemeClr val="tx1"/>
              </a:solidFill>
            </a:ln>
          </p:spPr>
        </p:pic>
      </p:grpSp>
    </p:spTree>
    <p:extLst>
      <p:ext uri="{BB962C8B-B14F-4D97-AF65-F5344CB8AC3E}">
        <p14:creationId xmlns:p14="http://schemas.microsoft.com/office/powerpoint/2010/main" val="42259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50</a:t>
            </a:fld>
            <a:endParaRPr lang="en-US" altLang="en-US" sz="1400">
              <a:solidFill>
                <a:srgbClr val="000066"/>
              </a:solidFill>
            </a:endParaRPr>
          </a:p>
        </p:txBody>
      </p:sp>
      <p:sp>
        <p:nvSpPr>
          <p:cNvPr id="87044" name="Rectangle 2"/>
          <p:cNvSpPr>
            <a:spLocks noGrp="1" noChangeArrowheads="1"/>
          </p:cNvSpPr>
          <p:nvPr>
            <p:ph type="title"/>
          </p:nvPr>
        </p:nvSpPr>
        <p:spPr/>
        <p:txBody>
          <a:bodyPr/>
          <a:lstStyle/>
          <a:p>
            <a:r>
              <a:rPr lang="en-US" altLang="en-US" dirty="0"/>
              <a:t>Operating in Chapter 11</a:t>
            </a:r>
          </a:p>
        </p:txBody>
      </p:sp>
      <p:sp>
        <p:nvSpPr>
          <p:cNvPr id="87045" name="Rectangle 3"/>
          <p:cNvSpPr>
            <a:spLocks noGrp="1" noChangeArrowheads="1"/>
          </p:cNvSpPr>
          <p:nvPr>
            <p:ph type="body" idx="1"/>
          </p:nvPr>
        </p:nvSpPr>
        <p:spPr/>
        <p:txBody>
          <a:bodyPr/>
          <a:lstStyle/>
          <a:p>
            <a:r>
              <a:rPr lang="en-US" altLang="en-US" sz="3600" dirty="0"/>
              <a:t>Key Questions</a:t>
            </a:r>
          </a:p>
          <a:p>
            <a:pPr lvl="1"/>
            <a:r>
              <a:rPr lang="en-US" altLang="en-US" dirty="0"/>
              <a:t>Who gets to make decisions?</a:t>
            </a:r>
          </a:p>
          <a:p>
            <a:pPr lvl="1"/>
            <a:r>
              <a:rPr lang="en-US" altLang="en-US" dirty="0"/>
              <a:t>The apartment project is half completed; the debtor has some cash; should the debtor be able to use the cash to complete the project?</a:t>
            </a:r>
          </a:p>
          <a:p>
            <a:pPr lvl="1"/>
            <a:r>
              <a:rPr lang="en-US" altLang="en-US" dirty="0"/>
              <a:t>Whose cash is the debtor using?</a:t>
            </a:r>
          </a:p>
        </p:txBody>
      </p:sp>
    </p:spTree>
    <p:extLst>
      <p:ext uri="{BB962C8B-B14F-4D97-AF65-F5344CB8AC3E}">
        <p14:creationId xmlns:p14="http://schemas.microsoft.com/office/powerpoint/2010/main" val="1489933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51</a:t>
            </a:fld>
            <a:endParaRPr lang="en-US" altLang="en-US" sz="1400">
              <a:solidFill>
                <a:srgbClr val="000066"/>
              </a:solidFill>
            </a:endParaRPr>
          </a:p>
        </p:txBody>
      </p:sp>
      <p:sp>
        <p:nvSpPr>
          <p:cNvPr id="89092" name="Rectangle 2"/>
          <p:cNvSpPr>
            <a:spLocks noGrp="1" noChangeArrowheads="1"/>
          </p:cNvSpPr>
          <p:nvPr>
            <p:ph type="title"/>
          </p:nvPr>
        </p:nvSpPr>
        <p:spPr/>
        <p:txBody>
          <a:bodyPr/>
          <a:lstStyle/>
          <a:p>
            <a:r>
              <a:rPr lang="en-US" altLang="en-US" dirty="0"/>
              <a:t>Operating in Chapter 11</a:t>
            </a:r>
          </a:p>
        </p:txBody>
      </p:sp>
      <p:sp>
        <p:nvSpPr>
          <p:cNvPr id="89093" name="Rectangle 3"/>
          <p:cNvSpPr>
            <a:spLocks noGrp="1" noChangeArrowheads="1"/>
          </p:cNvSpPr>
          <p:nvPr>
            <p:ph type="body" idx="1"/>
          </p:nvPr>
        </p:nvSpPr>
        <p:spPr/>
        <p:txBody>
          <a:bodyPr/>
          <a:lstStyle/>
          <a:p>
            <a:pPr lvl="1"/>
            <a:r>
              <a:rPr lang="en-US" altLang="en-US" dirty="0"/>
              <a:t>Adequate protection under 361 and 362(d): relief from stay to remove assets from the estate</a:t>
            </a:r>
          </a:p>
          <a:p>
            <a:pPr lvl="1"/>
            <a:r>
              <a:rPr lang="en-US" altLang="en-US" dirty="0"/>
              <a:t>Use of cash and sales of assets under 363</a:t>
            </a:r>
          </a:p>
          <a:p>
            <a:pPr lvl="1"/>
            <a:r>
              <a:rPr lang="en-US" altLang="en-US" dirty="0"/>
              <a:t>New money: DIP financing under section 364: again, who bears the risks?</a:t>
            </a:r>
          </a:p>
        </p:txBody>
      </p:sp>
    </p:spTree>
    <p:extLst>
      <p:ext uri="{BB962C8B-B14F-4D97-AF65-F5344CB8AC3E}">
        <p14:creationId xmlns:p14="http://schemas.microsoft.com/office/powerpoint/2010/main" val="3250134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52</a:t>
            </a:fld>
            <a:endParaRPr lang="en-US" altLang="en-US" sz="1400">
              <a:solidFill>
                <a:srgbClr val="000066"/>
              </a:solidFill>
            </a:endParaRPr>
          </a:p>
        </p:txBody>
      </p:sp>
      <p:sp>
        <p:nvSpPr>
          <p:cNvPr id="91140" name="Rectangle 2"/>
          <p:cNvSpPr>
            <a:spLocks noGrp="1" noChangeArrowheads="1"/>
          </p:cNvSpPr>
          <p:nvPr>
            <p:ph type="title"/>
          </p:nvPr>
        </p:nvSpPr>
        <p:spPr/>
        <p:txBody>
          <a:bodyPr/>
          <a:lstStyle/>
          <a:p>
            <a:r>
              <a:rPr lang="en-US" altLang="en-US" dirty="0"/>
              <a:t>Identifying Prepetition Rights</a:t>
            </a:r>
          </a:p>
        </p:txBody>
      </p:sp>
      <p:sp>
        <p:nvSpPr>
          <p:cNvPr id="91141" name="Rectangle 3"/>
          <p:cNvSpPr>
            <a:spLocks noGrp="1" noChangeArrowheads="1"/>
          </p:cNvSpPr>
          <p:nvPr>
            <p:ph type="body" idx="1"/>
          </p:nvPr>
        </p:nvSpPr>
        <p:spPr/>
        <p:txBody>
          <a:bodyPr/>
          <a:lstStyle/>
          <a:p>
            <a:r>
              <a:rPr lang="en-US" altLang="en-US" dirty="0"/>
              <a:t>Who Holds a Claim under Sec. 101(5)?</a:t>
            </a:r>
          </a:p>
          <a:p>
            <a:pPr lvl="1"/>
            <a:r>
              <a:rPr lang="en-US" altLang="en-US" dirty="0"/>
              <a:t>“(A) right to payment, whether or not such right is reduced to judgment, liquidated, unliquidated, fixed, contingent, matured, unmatured, disputed, undisputed, legal, equitable, secured, or unsecured;”</a:t>
            </a:r>
          </a:p>
        </p:txBody>
      </p:sp>
    </p:spTree>
    <p:extLst>
      <p:ext uri="{BB962C8B-B14F-4D97-AF65-F5344CB8AC3E}">
        <p14:creationId xmlns:p14="http://schemas.microsoft.com/office/powerpoint/2010/main" val="111060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53</a:t>
            </a:fld>
            <a:endParaRPr lang="en-US" altLang="en-US" sz="1400">
              <a:solidFill>
                <a:srgbClr val="000066"/>
              </a:solidFill>
            </a:endParaRPr>
          </a:p>
        </p:txBody>
      </p:sp>
      <p:sp>
        <p:nvSpPr>
          <p:cNvPr id="74756" name="Rectangle 4"/>
          <p:cNvSpPr>
            <a:spLocks noChangeArrowheads="1"/>
          </p:cNvSpPr>
          <p:nvPr/>
        </p:nvSpPr>
        <p:spPr bwMode="auto">
          <a:xfrm>
            <a:off x="2160373" y="2551837"/>
            <a:ext cx="7871254" cy="1754326"/>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dirty="0">
                <a:solidFill>
                  <a:schemeClr val="bg1"/>
                </a:solidFill>
              </a:rPr>
              <a:t>Bankruptcy Plans of Reorganization</a:t>
            </a:r>
          </a:p>
        </p:txBody>
      </p:sp>
      <p:sp>
        <p:nvSpPr>
          <p:cNvPr id="6" name="Title 1">
            <a:extLst>
              <a:ext uri="{FF2B5EF4-FFF2-40B4-BE49-F238E27FC236}">
                <a16:creationId xmlns:a16="http://schemas.microsoft.com/office/drawing/2014/main" id="{B2695963-D080-6447-AD5F-1738F3076774}"/>
              </a:ext>
            </a:extLst>
          </p:cNvPr>
          <p:cNvSpPr>
            <a:spLocks noGrp="1"/>
          </p:cNvSpPr>
          <p:nvPr>
            <p:ph type="title"/>
          </p:nvPr>
        </p:nvSpPr>
        <p:spPr>
          <a:xfrm>
            <a:off x="8643356" y="0"/>
            <a:ext cx="3548644"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Plan of </a:t>
            </a:r>
            <a:r>
              <a:rPr lang="en-US" sz="2400" dirty="0" err="1">
                <a:solidFill>
                  <a:schemeClr val="accent4">
                    <a:lumMod val="75000"/>
                    <a:lumOff val="25000"/>
                  </a:schemeClr>
                </a:solidFill>
                <a:latin typeface="+mn-lt"/>
                <a:cs typeface="Times New Roman" panose="02020603050405020304" pitchFamily="18" charset="0"/>
              </a:rPr>
              <a:t>Reorganziation</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55199905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54</a:t>
            </a:fld>
            <a:endParaRPr lang="en-US" altLang="en-US" sz="1400">
              <a:solidFill>
                <a:srgbClr val="000066"/>
              </a:solidFill>
            </a:endParaRPr>
          </a:p>
        </p:txBody>
      </p:sp>
      <p:sp>
        <p:nvSpPr>
          <p:cNvPr id="93188" name="Rectangle 2"/>
          <p:cNvSpPr>
            <a:spLocks noGrp="1" noChangeArrowheads="1"/>
          </p:cNvSpPr>
          <p:nvPr>
            <p:ph type="title"/>
          </p:nvPr>
        </p:nvSpPr>
        <p:spPr/>
        <p:txBody>
          <a:bodyPr/>
          <a:lstStyle/>
          <a:p>
            <a:r>
              <a:rPr lang="en-US" altLang="en-US" dirty="0"/>
              <a:t>Plan Basics</a:t>
            </a:r>
          </a:p>
        </p:txBody>
      </p:sp>
      <p:sp>
        <p:nvSpPr>
          <p:cNvPr id="93189" name="Rectangle 3"/>
          <p:cNvSpPr>
            <a:spLocks noGrp="1" noChangeArrowheads="1"/>
          </p:cNvSpPr>
          <p:nvPr>
            <p:ph type="body" idx="1"/>
          </p:nvPr>
        </p:nvSpPr>
        <p:spPr/>
        <p:txBody>
          <a:bodyPr/>
          <a:lstStyle/>
          <a:p>
            <a:r>
              <a:rPr lang="en-US" altLang="en-US" dirty="0"/>
              <a:t>Three Central Steps</a:t>
            </a:r>
          </a:p>
          <a:p>
            <a:pPr lvl="1"/>
            <a:r>
              <a:rPr lang="en-US" altLang="en-US" dirty="0"/>
              <a:t>Alteration of the Business</a:t>
            </a:r>
          </a:p>
          <a:p>
            <a:pPr lvl="1"/>
            <a:r>
              <a:rPr lang="en-US" altLang="en-US" dirty="0"/>
              <a:t>Creation of a New Capital Structure</a:t>
            </a:r>
          </a:p>
          <a:p>
            <a:pPr lvl="1"/>
            <a:r>
              <a:rPr lang="en-US" altLang="en-US" dirty="0"/>
              <a:t>Allocation of the New Rights to Prepetition Creditors</a:t>
            </a:r>
          </a:p>
        </p:txBody>
      </p:sp>
    </p:spTree>
    <p:extLst>
      <p:ext uri="{BB962C8B-B14F-4D97-AF65-F5344CB8AC3E}">
        <p14:creationId xmlns:p14="http://schemas.microsoft.com/office/powerpoint/2010/main" val="3118357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55</a:t>
            </a:fld>
            <a:endParaRPr lang="en-US" altLang="en-US" sz="1400" dirty="0">
              <a:solidFill>
                <a:srgbClr val="000066"/>
              </a:solidFill>
            </a:endParaRPr>
          </a:p>
        </p:txBody>
      </p:sp>
      <p:sp>
        <p:nvSpPr>
          <p:cNvPr id="95236" name="Rectangle 2"/>
          <p:cNvSpPr>
            <a:spLocks noGrp="1" noChangeArrowheads="1"/>
          </p:cNvSpPr>
          <p:nvPr>
            <p:ph type="title"/>
          </p:nvPr>
        </p:nvSpPr>
        <p:spPr/>
        <p:txBody>
          <a:bodyPr/>
          <a:lstStyle/>
          <a:p>
            <a:r>
              <a:rPr lang="en-US" altLang="en-US" dirty="0"/>
              <a:t>1121: Exclusivity Period</a:t>
            </a:r>
          </a:p>
        </p:txBody>
      </p:sp>
      <p:sp>
        <p:nvSpPr>
          <p:cNvPr id="95237" name="Rectangle 3"/>
          <p:cNvSpPr>
            <a:spLocks noGrp="1" noChangeArrowheads="1"/>
          </p:cNvSpPr>
          <p:nvPr>
            <p:ph type="body" idx="1"/>
          </p:nvPr>
        </p:nvSpPr>
        <p:spPr/>
        <p:txBody>
          <a:bodyPr/>
          <a:lstStyle/>
          <a:p>
            <a:pPr>
              <a:lnSpc>
                <a:spcPct val="90000"/>
              </a:lnSpc>
            </a:pPr>
            <a:r>
              <a:rPr lang="en-US" altLang="en-US" dirty="0"/>
              <a:t>Who may file a plan</a:t>
            </a:r>
          </a:p>
          <a:p>
            <a:pPr lvl="1">
              <a:lnSpc>
                <a:spcPct val="90000"/>
              </a:lnSpc>
            </a:pPr>
            <a:r>
              <a:rPr lang="en-US" altLang="en-US" dirty="0"/>
              <a:t>(a) The debtor may file a plan with a petition commencing a voluntary case, or at any time in a voluntary case or an involuntary case.</a:t>
            </a:r>
          </a:p>
          <a:p>
            <a:pPr lvl="1">
              <a:lnSpc>
                <a:spcPct val="90000"/>
              </a:lnSpc>
            </a:pPr>
            <a:r>
              <a:rPr lang="en-US" altLang="en-US" dirty="0"/>
              <a:t>(b) Except as otherwise provided in this section, </a:t>
            </a:r>
            <a:r>
              <a:rPr lang="en-US" altLang="en-US" dirty="0">
                <a:solidFill>
                  <a:schemeClr val="accent4">
                    <a:lumMod val="50000"/>
                    <a:lumOff val="50000"/>
                  </a:schemeClr>
                </a:solidFill>
              </a:rPr>
              <a:t>only the debtor </a:t>
            </a:r>
            <a:r>
              <a:rPr lang="en-US" altLang="en-US" dirty="0"/>
              <a:t>may file a plan until after 120 days after the date of the order for relief under this chapter.</a:t>
            </a:r>
          </a:p>
        </p:txBody>
      </p:sp>
    </p:spTree>
    <p:extLst>
      <p:ext uri="{BB962C8B-B14F-4D97-AF65-F5344CB8AC3E}">
        <p14:creationId xmlns:p14="http://schemas.microsoft.com/office/powerpoint/2010/main" val="3960765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56</a:t>
            </a:fld>
            <a:endParaRPr lang="en-US" altLang="en-US" sz="1400" dirty="0">
              <a:solidFill>
                <a:srgbClr val="000066"/>
              </a:solidFill>
            </a:endParaRPr>
          </a:p>
        </p:txBody>
      </p:sp>
      <p:sp>
        <p:nvSpPr>
          <p:cNvPr id="101380" name="Rectangle 2"/>
          <p:cNvSpPr>
            <a:spLocks noGrp="1" noChangeArrowheads="1"/>
          </p:cNvSpPr>
          <p:nvPr>
            <p:ph type="title"/>
          </p:nvPr>
        </p:nvSpPr>
        <p:spPr>
          <a:xfrm>
            <a:off x="812800" y="152400"/>
            <a:ext cx="11176000" cy="1143000"/>
          </a:xfrm>
        </p:spPr>
        <p:txBody>
          <a:bodyPr/>
          <a:lstStyle/>
          <a:p>
            <a:r>
              <a:rPr lang="en-US" altLang="en-US" dirty="0"/>
              <a:t>Classification</a:t>
            </a:r>
          </a:p>
        </p:txBody>
      </p:sp>
      <p:sp>
        <p:nvSpPr>
          <p:cNvPr id="101381" name="Rectangle 3"/>
          <p:cNvSpPr>
            <a:spLocks noGrp="1" noChangeArrowheads="1"/>
          </p:cNvSpPr>
          <p:nvPr>
            <p:ph type="body" idx="1"/>
          </p:nvPr>
        </p:nvSpPr>
        <p:spPr>
          <a:xfrm>
            <a:off x="812800" y="1093573"/>
            <a:ext cx="11176000" cy="4114800"/>
          </a:xfrm>
        </p:spPr>
        <p:txBody>
          <a:bodyPr/>
          <a:lstStyle/>
          <a:p>
            <a:pPr>
              <a:lnSpc>
                <a:spcPct val="90000"/>
              </a:lnSpc>
            </a:pPr>
            <a:r>
              <a:rPr lang="en-US" altLang="en-US" dirty="0"/>
              <a:t>Why Do We Care About Classes?</a:t>
            </a:r>
          </a:p>
          <a:p>
            <a:pPr lvl="1">
              <a:lnSpc>
                <a:spcPct val="90000"/>
              </a:lnSpc>
            </a:pPr>
            <a:r>
              <a:rPr lang="en-US" altLang="en-US" dirty="0"/>
              <a:t>Classes of creditors and shareholders vote on the plan</a:t>
            </a:r>
          </a:p>
          <a:p>
            <a:pPr lvl="1">
              <a:lnSpc>
                <a:spcPct val="90000"/>
              </a:lnSpc>
            </a:pPr>
            <a:r>
              <a:rPr lang="en-US" altLang="en-US" dirty="0"/>
              <a:t>Individuals vote through their classes on the plan, but not directly</a:t>
            </a:r>
          </a:p>
          <a:p>
            <a:pPr>
              <a:lnSpc>
                <a:spcPct val="90000"/>
              </a:lnSpc>
            </a:pPr>
            <a:r>
              <a:rPr lang="en-US" altLang="en-US" dirty="0"/>
              <a:t>Voting Rules (Sec. 1126)</a:t>
            </a:r>
          </a:p>
          <a:p>
            <a:pPr lvl="1">
              <a:lnSpc>
                <a:spcPct val="90000"/>
              </a:lnSpc>
            </a:pPr>
            <a:r>
              <a:rPr lang="en-US" altLang="en-US" dirty="0"/>
              <a:t>Creditors: at least two-thirds in amount and more than one half in number</a:t>
            </a:r>
          </a:p>
          <a:p>
            <a:pPr lvl="1">
              <a:lnSpc>
                <a:spcPct val="90000"/>
              </a:lnSpc>
            </a:pPr>
            <a:r>
              <a:rPr lang="en-US" altLang="en-US" dirty="0"/>
              <a:t>Interests: at least two-thirds in amount</a:t>
            </a:r>
          </a:p>
        </p:txBody>
      </p:sp>
    </p:spTree>
    <p:extLst>
      <p:ext uri="{BB962C8B-B14F-4D97-AF65-F5344CB8AC3E}">
        <p14:creationId xmlns:p14="http://schemas.microsoft.com/office/powerpoint/2010/main" val="3274991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57</a:t>
            </a:fld>
            <a:endParaRPr lang="en-US" altLang="en-US" sz="1400">
              <a:solidFill>
                <a:srgbClr val="000066"/>
              </a:solidFill>
            </a:endParaRPr>
          </a:p>
        </p:txBody>
      </p:sp>
      <p:sp>
        <p:nvSpPr>
          <p:cNvPr id="103428" name="Rectangle 2"/>
          <p:cNvSpPr>
            <a:spLocks noGrp="1" noChangeArrowheads="1"/>
          </p:cNvSpPr>
          <p:nvPr>
            <p:ph type="title"/>
          </p:nvPr>
        </p:nvSpPr>
        <p:spPr/>
        <p:txBody>
          <a:bodyPr/>
          <a:lstStyle/>
          <a:p>
            <a:r>
              <a:rPr lang="en-US" altLang="en-US" dirty="0"/>
              <a:t>Plan Confirmation</a:t>
            </a:r>
          </a:p>
        </p:txBody>
      </p:sp>
      <p:sp>
        <p:nvSpPr>
          <p:cNvPr id="103429" name="Rectangle 3"/>
          <p:cNvSpPr>
            <a:spLocks noGrp="1" noChangeArrowheads="1"/>
          </p:cNvSpPr>
          <p:nvPr>
            <p:ph type="body" idx="1"/>
          </p:nvPr>
        </p:nvSpPr>
        <p:spPr/>
        <p:txBody>
          <a:bodyPr/>
          <a:lstStyle/>
          <a:p>
            <a:pPr>
              <a:lnSpc>
                <a:spcPct val="90000"/>
              </a:lnSpc>
            </a:pPr>
            <a:r>
              <a:rPr lang="en-US" altLang="en-US" dirty="0"/>
              <a:t>Two Key Paths</a:t>
            </a:r>
          </a:p>
          <a:p>
            <a:pPr lvl="1">
              <a:lnSpc>
                <a:spcPct val="90000"/>
              </a:lnSpc>
            </a:pPr>
            <a:r>
              <a:rPr lang="en-US" altLang="en-US" dirty="0"/>
              <a:t>Consensual Plan (1129(a))</a:t>
            </a:r>
          </a:p>
          <a:p>
            <a:pPr lvl="2">
              <a:lnSpc>
                <a:spcPct val="90000"/>
              </a:lnSpc>
            </a:pPr>
            <a:r>
              <a:rPr lang="en-US" altLang="en-US" dirty="0"/>
              <a:t>Each class of claims and interests has accepted or is not impaired (1129(a)(8))</a:t>
            </a:r>
          </a:p>
          <a:p>
            <a:pPr lvl="1">
              <a:lnSpc>
                <a:spcPct val="90000"/>
              </a:lnSpc>
            </a:pPr>
            <a:r>
              <a:rPr lang="en-US" altLang="en-US" dirty="0"/>
              <a:t>Cramdown (1129(b))</a:t>
            </a:r>
          </a:p>
          <a:p>
            <a:pPr lvl="2">
              <a:lnSpc>
                <a:spcPct val="90000"/>
              </a:lnSpc>
            </a:pPr>
            <a:r>
              <a:rPr lang="en-US" altLang="en-US" dirty="0"/>
              <a:t>Confirmation over the objection of at least one class</a:t>
            </a:r>
          </a:p>
          <a:p>
            <a:pPr lvl="2">
              <a:lnSpc>
                <a:spcPct val="90000"/>
              </a:lnSpc>
            </a:pPr>
            <a:r>
              <a:rPr lang="en-US" altLang="en-US" dirty="0"/>
              <a:t>At least one impaired class must approve (1129(a)(10))</a:t>
            </a:r>
          </a:p>
        </p:txBody>
      </p:sp>
    </p:spTree>
    <p:extLst>
      <p:ext uri="{BB962C8B-B14F-4D97-AF65-F5344CB8AC3E}">
        <p14:creationId xmlns:p14="http://schemas.microsoft.com/office/powerpoint/2010/main" val="2607396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58</a:t>
            </a:fld>
            <a:endParaRPr lang="en-US" altLang="en-US" sz="1400">
              <a:solidFill>
                <a:srgbClr val="000066"/>
              </a:solidFill>
            </a:endParaRPr>
          </a:p>
        </p:txBody>
      </p:sp>
      <p:sp>
        <p:nvSpPr>
          <p:cNvPr id="125956" name="Rectangle 2"/>
          <p:cNvSpPr>
            <a:spLocks noGrp="1" noChangeArrowheads="1"/>
          </p:cNvSpPr>
          <p:nvPr>
            <p:ph type="title"/>
          </p:nvPr>
        </p:nvSpPr>
        <p:spPr/>
        <p:txBody>
          <a:bodyPr/>
          <a:lstStyle/>
          <a:p>
            <a:r>
              <a:rPr lang="en-US" altLang="en-US" dirty="0"/>
              <a:t>1129: Best Interest of Creditors</a:t>
            </a:r>
          </a:p>
        </p:txBody>
      </p:sp>
      <p:sp>
        <p:nvSpPr>
          <p:cNvPr id="125957" name="Rectangle 3"/>
          <p:cNvSpPr>
            <a:spLocks noGrp="1" noChangeArrowheads="1"/>
          </p:cNvSpPr>
          <p:nvPr>
            <p:ph type="body" idx="1"/>
          </p:nvPr>
        </p:nvSpPr>
        <p:spPr/>
        <p:txBody>
          <a:bodyPr/>
          <a:lstStyle/>
          <a:p>
            <a:r>
              <a:rPr lang="en-US" altLang="en-US" dirty="0"/>
              <a:t>Confirmation of Plan</a:t>
            </a:r>
          </a:p>
          <a:p>
            <a:pPr lvl="1"/>
            <a:r>
              <a:rPr lang="en-US" altLang="en-US" dirty="0"/>
              <a:t> (a)(7) With respect to each impaired class of claims or interests -</a:t>
            </a:r>
          </a:p>
          <a:p>
            <a:pPr lvl="2"/>
            <a:r>
              <a:rPr lang="en-US" altLang="en-US" sz="3000" dirty="0"/>
              <a:t>(A) </a:t>
            </a:r>
            <a:r>
              <a:rPr lang="en-US" altLang="en-US" sz="3000" dirty="0">
                <a:solidFill>
                  <a:schemeClr val="accent4">
                    <a:lumMod val="50000"/>
                    <a:lumOff val="50000"/>
                  </a:schemeClr>
                </a:solidFill>
              </a:rPr>
              <a:t>each holder </a:t>
            </a:r>
            <a:r>
              <a:rPr lang="en-US" altLang="en-US" sz="3000" dirty="0"/>
              <a:t>of a claim or interest of such class -</a:t>
            </a:r>
          </a:p>
          <a:p>
            <a:pPr lvl="3"/>
            <a:r>
              <a:rPr lang="en-US" altLang="en-US" sz="3000" dirty="0"/>
              <a:t>(i) </a:t>
            </a:r>
            <a:r>
              <a:rPr lang="en-US" altLang="en-US" sz="3000" dirty="0">
                <a:solidFill>
                  <a:schemeClr val="accent4">
                    <a:lumMod val="50000"/>
                    <a:lumOff val="50000"/>
                  </a:schemeClr>
                </a:solidFill>
              </a:rPr>
              <a:t>has accepted the plan</a:t>
            </a:r>
            <a:r>
              <a:rPr lang="en-US" altLang="en-US" sz="3000" dirty="0"/>
              <a:t>; or</a:t>
            </a:r>
          </a:p>
        </p:txBody>
      </p:sp>
    </p:spTree>
    <p:extLst>
      <p:ext uri="{BB962C8B-B14F-4D97-AF65-F5344CB8AC3E}">
        <p14:creationId xmlns:p14="http://schemas.microsoft.com/office/powerpoint/2010/main" val="1076814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Slide Number Placeholder 5"/>
          <p:cNvSpPr>
            <a:spLocks noGrp="1"/>
          </p:cNvSpPr>
          <p:nvPr>
            <p:ph type="sldNum" sz="quarter" idx="4294967295"/>
          </p:nvPr>
        </p:nvSpPr>
        <p:spPr bwMode="auto">
          <a:xfrm>
            <a:off x="9880600" y="6194854"/>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59</a:t>
            </a:fld>
            <a:endParaRPr lang="en-US" altLang="en-US" sz="1400">
              <a:solidFill>
                <a:srgbClr val="000066"/>
              </a:solidFill>
            </a:endParaRPr>
          </a:p>
        </p:txBody>
      </p:sp>
      <p:sp>
        <p:nvSpPr>
          <p:cNvPr id="128004" name="Rectangle 2"/>
          <p:cNvSpPr>
            <a:spLocks noGrp="1" noChangeArrowheads="1"/>
          </p:cNvSpPr>
          <p:nvPr>
            <p:ph type="title"/>
          </p:nvPr>
        </p:nvSpPr>
        <p:spPr/>
        <p:txBody>
          <a:bodyPr/>
          <a:lstStyle/>
          <a:p>
            <a:r>
              <a:rPr lang="en-US" altLang="en-US" dirty="0"/>
              <a:t>1129: Best Interest of Creditors</a:t>
            </a:r>
          </a:p>
        </p:txBody>
      </p:sp>
      <p:sp>
        <p:nvSpPr>
          <p:cNvPr id="128005" name="Rectangle 3"/>
          <p:cNvSpPr>
            <a:spLocks noGrp="1" noChangeArrowheads="1"/>
          </p:cNvSpPr>
          <p:nvPr>
            <p:ph type="body" idx="1"/>
          </p:nvPr>
        </p:nvSpPr>
        <p:spPr/>
        <p:txBody>
          <a:bodyPr/>
          <a:lstStyle/>
          <a:p>
            <a:pPr lvl="3"/>
            <a:r>
              <a:rPr lang="en-US" altLang="en-US" sz="3000" dirty="0"/>
              <a:t>(ii) will receive or retain under the plan on account of such claim or interest </a:t>
            </a:r>
            <a:r>
              <a:rPr lang="en-US" altLang="en-US" sz="3000" dirty="0">
                <a:solidFill>
                  <a:schemeClr val="accent4">
                    <a:lumMod val="50000"/>
                    <a:lumOff val="50000"/>
                  </a:schemeClr>
                </a:solidFill>
              </a:rPr>
              <a:t>property of a value, as of the effective date of the plan, that is not less than the amount that such holder would so receive or retain if the debtor were liquidated under chapter 7 of this title on such date</a:t>
            </a:r>
            <a:r>
              <a:rPr lang="en-US" altLang="en-US" sz="3000" dirty="0"/>
              <a:t>; or</a:t>
            </a:r>
          </a:p>
        </p:txBody>
      </p:sp>
    </p:spTree>
    <p:extLst>
      <p:ext uri="{BB962C8B-B14F-4D97-AF65-F5344CB8AC3E}">
        <p14:creationId xmlns:p14="http://schemas.microsoft.com/office/powerpoint/2010/main" val="4005420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049" y="-2"/>
            <a:ext cx="26479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1990 Econ Nobel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0405696" y="6488668"/>
            <a:ext cx="1786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Nobelprize.org</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Sveriges Riksbank Prize in Economic Sciences in Memory of Alfred Nobel 1990 - NobelPrize.org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83" y="160848"/>
            <a:ext cx="6022435" cy="6620607"/>
          </a:xfrm>
          <a:prstGeom prst="rect">
            <a:avLst/>
          </a:prstGeom>
          <a:ln w="6350">
            <a:solidFill>
              <a:schemeClr val="tx1"/>
            </a:solidFill>
          </a:ln>
        </p:spPr>
      </p:pic>
      <p:pic>
        <p:nvPicPr>
          <p:cNvPr id="8" name="Picture 7" descr="The Sveriges Riksbank Prize in Economic Sciences in Memory of Alfred Nobel 1990 - NobelPrize.org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8764" t="28945" r="7681" b="2876"/>
          <a:stretch/>
        </p:blipFill>
        <p:spPr>
          <a:xfrm>
            <a:off x="3661738" y="830872"/>
            <a:ext cx="4703884" cy="5547212"/>
          </a:xfrm>
          <a:prstGeom prst="rect">
            <a:avLst/>
          </a:prstGeom>
          <a:ln w="6350">
            <a:solidFill>
              <a:schemeClr val="tx1"/>
            </a:solidFill>
          </a:ln>
        </p:spPr>
      </p:pic>
    </p:spTree>
    <p:extLst>
      <p:ext uri="{BB962C8B-B14F-4D97-AF65-F5344CB8AC3E}">
        <p14:creationId xmlns:p14="http://schemas.microsoft.com/office/powerpoint/2010/main" val="357737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60</a:t>
            </a:fld>
            <a:endParaRPr lang="en-US" altLang="en-US" sz="1400">
              <a:solidFill>
                <a:srgbClr val="000066"/>
              </a:solidFill>
            </a:endParaRPr>
          </a:p>
        </p:txBody>
      </p:sp>
      <p:sp>
        <p:nvSpPr>
          <p:cNvPr id="130052" name="Rectangle 2"/>
          <p:cNvSpPr>
            <a:spLocks noGrp="1" noChangeArrowheads="1"/>
          </p:cNvSpPr>
          <p:nvPr>
            <p:ph type="title"/>
          </p:nvPr>
        </p:nvSpPr>
        <p:spPr/>
        <p:txBody>
          <a:bodyPr/>
          <a:lstStyle/>
          <a:p>
            <a:r>
              <a:rPr lang="en-US" altLang="en-US" dirty="0"/>
              <a:t>1129: Class Approval</a:t>
            </a:r>
          </a:p>
        </p:txBody>
      </p:sp>
      <p:sp>
        <p:nvSpPr>
          <p:cNvPr id="130053" name="Rectangle 3"/>
          <p:cNvSpPr>
            <a:spLocks noGrp="1" noChangeArrowheads="1"/>
          </p:cNvSpPr>
          <p:nvPr>
            <p:ph type="body" idx="1"/>
          </p:nvPr>
        </p:nvSpPr>
        <p:spPr/>
        <p:txBody>
          <a:bodyPr/>
          <a:lstStyle/>
          <a:p>
            <a:r>
              <a:rPr lang="en-US" altLang="en-US" dirty="0"/>
              <a:t>Confirmation of plan (cont.)</a:t>
            </a:r>
          </a:p>
          <a:p>
            <a:pPr lvl="1"/>
            <a:r>
              <a:rPr lang="en-US" altLang="en-US" dirty="0"/>
              <a:t>(a)(8) With respect to each class of claims or interests -</a:t>
            </a:r>
          </a:p>
          <a:p>
            <a:pPr lvl="2"/>
            <a:r>
              <a:rPr lang="en-US" altLang="en-US" sz="3000" dirty="0"/>
              <a:t>(A) such class has accepted the plan; or</a:t>
            </a:r>
          </a:p>
          <a:p>
            <a:pPr lvl="2"/>
            <a:r>
              <a:rPr lang="en-US" altLang="en-US" sz="3000" dirty="0"/>
              <a:t>(B) such class is not impaired under the plan.</a:t>
            </a:r>
          </a:p>
        </p:txBody>
      </p:sp>
    </p:spTree>
    <p:extLst>
      <p:ext uri="{BB962C8B-B14F-4D97-AF65-F5344CB8AC3E}">
        <p14:creationId xmlns:p14="http://schemas.microsoft.com/office/powerpoint/2010/main" val="1337387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61</a:t>
            </a:fld>
            <a:endParaRPr lang="en-US" altLang="en-US" sz="1400">
              <a:solidFill>
                <a:srgbClr val="000066"/>
              </a:solidFill>
            </a:endParaRPr>
          </a:p>
        </p:txBody>
      </p:sp>
      <p:sp>
        <p:nvSpPr>
          <p:cNvPr id="132100" name="Rectangle 2"/>
          <p:cNvSpPr>
            <a:spLocks noGrp="1" noChangeArrowheads="1"/>
          </p:cNvSpPr>
          <p:nvPr>
            <p:ph type="title"/>
          </p:nvPr>
        </p:nvSpPr>
        <p:spPr/>
        <p:txBody>
          <a:bodyPr/>
          <a:lstStyle/>
          <a:p>
            <a:r>
              <a:rPr lang="en-US" altLang="en-US" dirty="0"/>
              <a:t>1129: Acceptance by Impaired Class of Creditors</a:t>
            </a:r>
          </a:p>
        </p:txBody>
      </p:sp>
      <p:sp>
        <p:nvSpPr>
          <p:cNvPr id="132101" name="Rectangle 3"/>
          <p:cNvSpPr>
            <a:spLocks noGrp="1" noChangeArrowheads="1"/>
          </p:cNvSpPr>
          <p:nvPr>
            <p:ph type="body" idx="1"/>
          </p:nvPr>
        </p:nvSpPr>
        <p:spPr/>
        <p:txBody>
          <a:bodyPr/>
          <a:lstStyle/>
          <a:p>
            <a:r>
              <a:rPr lang="en-US" altLang="en-US" dirty="0"/>
              <a:t>Confirmation of plan (cont.)</a:t>
            </a:r>
          </a:p>
          <a:p>
            <a:pPr lvl="1"/>
            <a:r>
              <a:rPr lang="en-US" altLang="en-US" dirty="0"/>
              <a:t> (a)(cont.)</a:t>
            </a:r>
          </a:p>
          <a:p>
            <a:pPr lvl="2"/>
            <a:r>
              <a:rPr lang="en-US" altLang="en-US" sz="3000" dirty="0"/>
              <a:t>(10) If a class of claims is impaired under the plan, </a:t>
            </a:r>
            <a:r>
              <a:rPr lang="en-US" altLang="en-US" sz="3000" dirty="0">
                <a:solidFill>
                  <a:schemeClr val="accent4">
                    <a:lumMod val="50000"/>
                    <a:lumOff val="50000"/>
                  </a:schemeClr>
                </a:solidFill>
              </a:rPr>
              <a:t>at least one class of claims that is impaired under the plan has accepted the plan, determined without including any acceptance of the plan by any insider</a:t>
            </a:r>
            <a:r>
              <a:rPr lang="en-US" altLang="en-US" sz="3000" dirty="0"/>
              <a:t>.</a:t>
            </a:r>
          </a:p>
        </p:txBody>
      </p:sp>
    </p:spTree>
    <p:extLst>
      <p:ext uri="{BB962C8B-B14F-4D97-AF65-F5344CB8AC3E}">
        <p14:creationId xmlns:p14="http://schemas.microsoft.com/office/powerpoint/2010/main" val="2585742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Slide Number Placeholder 5"/>
          <p:cNvSpPr>
            <a:spLocks noGrp="1"/>
          </p:cNvSpPr>
          <p:nvPr>
            <p:ph type="sldNum" sz="quarter" idx="4294967295"/>
          </p:nvPr>
        </p:nvSpPr>
        <p:spPr bwMode="auto">
          <a:xfrm>
            <a:off x="100838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62</a:t>
            </a:fld>
            <a:endParaRPr lang="en-US" altLang="en-US" sz="1400" dirty="0">
              <a:solidFill>
                <a:srgbClr val="000066"/>
              </a:solidFill>
            </a:endParaRPr>
          </a:p>
        </p:txBody>
      </p:sp>
      <p:sp>
        <p:nvSpPr>
          <p:cNvPr id="134148" name="Rectangle 2"/>
          <p:cNvSpPr>
            <a:spLocks noGrp="1" noChangeArrowheads="1"/>
          </p:cNvSpPr>
          <p:nvPr>
            <p:ph type="title"/>
          </p:nvPr>
        </p:nvSpPr>
        <p:spPr/>
        <p:txBody>
          <a:bodyPr/>
          <a:lstStyle/>
          <a:p>
            <a:pPr>
              <a:lnSpc>
                <a:spcPct val="80000"/>
              </a:lnSpc>
            </a:pPr>
            <a:r>
              <a:rPr lang="en-US" altLang="en-US" dirty="0"/>
              <a:t>Cramdown Under Sec. 1129(b)</a:t>
            </a:r>
          </a:p>
        </p:txBody>
      </p:sp>
      <p:sp>
        <p:nvSpPr>
          <p:cNvPr id="134149" name="Rectangle 3"/>
          <p:cNvSpPr>
            <a:spLocks noGrp="1" noChangeArrowheads="1"/>
          </p:cNvSpPr>
          <p:nvPr>
            <p:ph type="body" idx="1"/>
          </p:nvPr>
        </p:nvSpPr>
        <p:spPr/>
        <p:txBody>
          <a:bodyPr/>
          <a:lstStyle/>
          <a:p>
            <a:pPr>
              <a:lnSpc>
                <a:spcPct val="80000"/>
              </a:lnSpc>
            </a:pPr>
            <a:r>
              <a:rPr lang="en-US" altLang="en-US" dirty="0"/>
              <a:t>As to Impaired Classes that Disapprove</a:t>
            </a:r>
          </a:p>
          <a:p>
            <a:pPr lvl="1">
              <a:lnSpc>
                <a:spcPct val="80000"/>
              </a:lnSpc>
            </a:pPr>
            <a:r>
              <a:rPr lang="en-US" altLang="en-US" dirty="0"/>
              <a:t>Must not discriminate unfairly</a:t>
            </a:r>
          </a:p>
          <a:p>
            <a:pPr lvl="1">
              <a:lnSpc>
                <a:spcPct val="80000"/>
              </a:lnSpc>
            </a:pPr>
            <a:r>
              <a:rPr lang="en-US" altLang="en-US" dirty="0"/>
              <a:t>Must be fair and equitable</a:t>
            </a:r>
          </a:p>
          <a:p>
            <a:pPr lvl="1">
              <a:lnSpc>
                <a:spcPct val="80000"/>
              </a:lnSpc>
            </a:pPr>
            <a:r>
              <a:rPr lang="en-US" altLang="en-US" dirty="0"/>
              <a:t>Fair and equitable includes the requirements of 1129(b)(2), which is absolute priority</a:t>
            </a:r>
            <a:endParaRPr lang="en-US" altLang="en-US" i="1" dirty="0"/>
          </a:p>
        </p:txBody>
      </p:sp>
    </p:spTree>
    <p:extLst>
      <p:ext uri="{BB962C8B-B14F-4D97-AF65-F5344CB8AC3E}">
        <p14:creationId xmlns:p14="http://schemas.microsoft.com/office/powerpoint/2010/main" val="1178588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80D-6243-EF0A-ADC3-CFA1F18EE7EA}"/>
              </a:ext>
            </a:extLst>
          </p:cNvPr>
          <p:cNvSpPr>
            <a:spLocks noGrp="1"/>
          </p:cNvSpPr>
          <p:nvPr>
            <p:ph type="title"/>
          </p:nvPr>
        </p:nvSpPr>
        <p:spPr/>
        <p:txBody>
          <a:bodyPr/>
          <a:lstStyle/>
          <a:p>
            <a:r>
              <a:rPr lang="en-US" dirty="0"/>
              <a:t>1129(b) Cramdown</a:t>
            </a:r>
          </a:p>
        </p:txBody>
      </p:sp>
      <p:sp>
        <p:nvSpPr>
          <p:cNvPr id="3" name="Content Placeholder 2">
            <a:extLst>
              <a:ext uri="{FF2B5EF4-FFF2-40B4-BE49-F238E27FC236}">
                <a16:creationId xmlns:a16="http://schemas.microsoft.com/office/drawing/2014/main" id="{6EC8FD64-89D2-CBCA-02F2-15828735F18C}"/>
              </a:ext>
            </a:extLst>
          </p:cNvPr>
          <p:cNvSpPr>
            <a:spLocks noGrp="1"/>
          </p:cNvSpPr>
          <p:nvPr>
            <p:ph idx="1"/>
          </p:nvPr>
        </p:nvSpPr>
        <p:spPr/>
        <p:txBody>
          <a:bodyPr/>
          <a:lstStyle/>
          <a:p>
            <a:r>
              <a:rPr lang="en-US" dirty="0"/>
              <a:t>Key Simplifying Ideas regarding Fair and Equitable</a:t>
            </a:r>
          </a:p>
          <a:p>
            <a:pPr lvl="1"/>
            <a:r>
              <a:rPr lang="en-US" dirty="0"/>
              <a:t>Has the objecting class been paid in full?</a:t>
            </a:r>
          </a:p>
          <a:p>
            <a:pPr lvl="1"/>
            <a:r>
              <a:rPr lang="en-US" dirty="0"/>
              <a:t>If so, move on to next class below it</a:t>
            </a:r>
          </a:p>
          <a:p>
            <a:pPr lvl="1"/>
            <a:r>
              <a:rPr lang="en-US" dirty="0"/>
              <a:t>If not, can’t give money to classes below it</a:t>
            </a:r>
          </a:p>
          <a:p>
            <a:r>
              <a:rPr lang="en-US" dirty="0"/>
              <a:t>But language matters (see 203 N. LaSalle) </a:t>
            </a:r>
          </a:p>
        </p:txBody>
      </p:sp>
      <p:sp>
        <p:nvSpPr>
          <p:cNvPr id="5" name="Slide Number Placeholder 4">
            <a:extLst>
              <a:ext uri="{FF2B5EF4-FFF2-40B4-BE49-F238E27FC236}">
                <a16:creationId xmlns:a16="http://schemas.microsoft.com/office/drawing/2014/main" id="{9D7D9ED2-FB15-766D-C22B-687AA1E41F03}"/>
              </a:ext>
            </a:extLst>
          </p:cNvPr>
          <p:cNvSpPr>
            <a:spLocks noGrp="1"/>
          </p:cNvSpPr>
          <p:nvPr>
            <p:ph type="sldNum" sz="quarter" idx="11"/>
          </p:nvPr>
        </p:nvSpPr>
        <p:spPr/>
        <p:txBody>
          <a:bodyPr/>
          <a:lstStyle/>
          <a:p>
            <a:pPr>
              <a:defRPr/>
            </a:pPr>
            <a:fld id="{BC03FDE9-4CFE-4421-A501-434F5F61D1E4}" type="slidenum">
              <a:rPr lang="en-US" altLang="en-US" smtClean="0"/>
              <a:pPr>
                <a:defRPr/>
              </a:pPr>
              <a:t>63</a:t>
            </a:fld>
            <a:endParaRPr lang="en-US" altLang="en-US"/>
          </a:p>
        </p:txBody>
      </p:sp>
    </p:spTree>
    <p:extLst>
      <p:ext uri="{BB962C8B-B14F-4D97-AF65-F5344CB8AC3E}">
        <p14:creationId xmlns:p14="http://schemas.microsoft.com/office/powerpoint/2010/main" val="3465173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64</a:t>
            </a:fld>
            <a:endParaRPr lang="en-US" altLang="en-US" sz="1400">
              <a:solidFill>
                <a:srgbClr val="000066"/>
              </a:solidFill>
            </a:endParaRPr>
          </a:p>
        </p:txBody>
      </p:sp>
      <p:sp>
        <p:nvSpPr>
          <p:cNvPr id="111620" name="Rectangle 4"/>
          <p:cNvSpPr>
            <a:spLocks noChangeArrowheads="1"/>
          </p:cNvSpPr>
          <p:nvPr/>
        </p:nvSpPr>
        <p:spPr bwMode="auto">
          <a:xfrm>
            <a:off x="843348" y="2967335"/>
            <a:ext cx="10505303" cy="923330"/>
          </a:xfrm>
          <a:prstGeom prst="rect">
            <a:avLst/>
          </a:prstGeom>
          <a:solidFill>
            <a:srgbClr val="0000FF"/>
          </a:solidFill>
          <a:ln w="9525">
            <a:solidFill>
              <a:schemeClr val="tx1"/>
            </a:solidFill>
            <a:miter lim="800000"/>
            <a:headEnd/>
            <a:tailEnd/>
          </a:ln>
        </p:spPr>
        <p:txBody>
          <a:bodyPr wrap="square"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a:solidFill>
                  <a:schemeClr val="bg1"/>
                </a:solidFill>
              </a:rPr>
              <a:t>Absolute Priority and Cramdown</a:t>
            </a:r>
          </a:p>
        </p:txBody>
      </p:sp>
      <p:sp>
        <p:nvSpPr>
          <p:cNvPr id="6" name="Title 1">
            <a:extLst>
              <a:ext uri="{FF2B5EF4-FFF2-40B4-BE49-F238E27FC236}">
                <a16:creationId xmlns:a16="http://schemas.microsoft.com/office/drawing/2014/main" id="{A9CB79BB-B019-B94C-B479-21DCC683E41A}"/>
              </a:ext>
            </a:extLst>
          </p:cNvPr>
          <p:cNvSpPr>
            <a:spLocks noGrp="1"/>
          </p:cNvSpPr>
          <p:nvPr>
            <p:ph type="title"/>
          </p:nvPr>
        </p:nvSpPr>
        <p:spPr>
          <a:xfrm>
            <a:off x="9493135" y="0"/>
            <a:ext cx="2698865"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Absolute Priority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66303161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65</a:t>
            </a:fld>
            <a:endParaRPr lang="en-US" altLang="en-US" sz="1400">
              <a:solidFill>
                <a:srgbClr val="000066"/>
              </a:solidFill>
            </a:endParaRPr>
          </a:p>
        </p:txBody>
      </p:sp>
      <p:sp>
        <p:nvSpPr>
          <p:cNvPr id="113668" name="Rectangle 2"/>
          <p:cNvSpPr>
            <a:spLocks noGrp="1" noChangeArrowheads="1"/>
          </p:cNvSpPr>
          <p:nvPr>
            <p:ph type="title"/>
          </p:nvPr>
        </p:nvSpPr>
        <p:spPr/>
        <p:txBody>
          <a:bodyPr/>
          <a:lstStyle/>
          <a:p>
            <a:r>
              <a:rPr lang="en-US" altLang="en-US" dirty="0"/>
              <a:t>203 N. LaSalle</a:t>
            </a:r>
          </a:p>
        </p:txBody>
      </p:sp>
      <p:sp>
        <p:nvSpPr>
          <p:cNvPr id="113669" name="Rectangle 3"/>
          <p:cNvSpPr>
            <a:spLocks noGrp="1" noChangeArrowheads="1"/>
          </p:cNvSpPr>
          <p:nvPr>
            <p:ph type="body" idx="1"/>
          </p:nvPr>
        </p:nvSpPr>
        <p:spPr/>
        <p:txBody>
          <a:bodyPr/>
          <a:lstStyle/>
          <a:p>
            <a:r>
              <a:rPr lang="en-US" altLang="en-US" dirty="0"/>
              <a:t>Organizing Our Thinking</a:t>
            </a:r>
          </a:p>
          <a:p>
            <a:pPr lvl="1"/>
            <a:r>
              <a:rPr lang="en-US" altLang="en-US" dirty="0"/>
              <a:t>How should the assets of the firm be used?</a:t>
            </a:r>
          </a:p>
          <a:p>
            <a:pPr lvl="1"/>
            <a:r>
              <a:rPr lang="en-US" altLang="en-US" dirty="0"/>
              <a:t>What does the pre-petition capital structure look like?</a:t>
            </a:r>
          </a:p>
          <a:p>
            <a:pPr lvl="1"/>
            <a:r>
              <a:rPr lang="en-US" altLang="en-US" dirty="0"/>
              <a:t>What capital structure going forward will the debtor’s business support?</a:t>
            </a:r>
          </a:p>
        </p:txBody>
      </p:sp>
    </p:spTree>
    <p:extLst>
      <p:ext uri="{BB962C8B-B14F-4D97-AF65-F5344CB8AC3E}">
        <p14:creationId xmlns:p14="http://schemas.microsoft.com/office/powerpoint/2010/main" val="446511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66</a:t>
            </a:fld>
            <a:endParaRPr lang="en-US" altLang="en-US" sz="1400">
              <a:solidFill>
                <a:srgbClr val="000066"/>
              </a:solidFill>
            </a:endParaRPr>
          </a:p>
        </p:txBody>
      </p:sp>
      <p:sp>
        <p:nvSpPr>
          <p:cNvPr id="115716" name="Rectangle 2"/>
          <p:cNvSpPr>
            <a:spLocks noGrp="1" noChangeArrowheads="1"/>
          </p:cNvSpPr>
          <p:nvPr>
            <p:ph type="title"/>
          </p:nvPr>
        </p:nvSpPr>
        <p:spPr/>
        <p:txBody>
          <a:bodyPr/>
          <a:lstStyle/>
          <a:p>
            <a:r>
              <a:rPr lang="en-US" altLang="en-US" dirty="0"/>
              <a:t>Use of the Firm’s Assets</a:t>
            </a:r>
          </a:p>
        </p:txBody>
      </p:sp>
      <p:sp>
        <p:nvSpPr>
          <p:cNvPr id="115717" name="Rectangle 3"/>
          <p:cNvSpPr>
            <a:spLocks noGrp="1" noChangeArrowheads="1"/>
          </p:cNvSpPr>
          <p:nvPr>
            <p:ph type="body" idx="1"/>
          </p:nvPr>
        </p:nvSpPr>
        <p:spPr/>
        <p:txBody>
          <a:bodyPr/>
          <a:lstStyle/>
          <a:p>
            <a:pPr>
              <a:lnSpc>
                <a:spcPct val="90000"/>
              </a:lnSpc>
            </a:pPr>
            <a:r>
              <a:rPr lang="en-US" altLang="en-US" dirty="0"/>
              <a:t>Key Asset</a:t>
            </a:r>
          </a:p>
          <a:p>
            <a:pPr lvl="1">
              <a:lnSpc>
                <a:spcPct val="90000"/>
              </a:lnSpc>
            </a:pPr>
            <a:r>
              <a:rPr lang="en-US" altLang="en-US" dirty="0"/>
              <a:t>15 floors in downtown Chicago office building</a:t>
            </a:r>
          </a:p>
          <a:p>
            <a:pPr lvl="1">
              <a:lnSpc>
                <a:spcPct val="90000"/>
              </a:lnSpc>
            </a:pPr>
            <a:r>
              <a:rPr lang="en-US" altLang="en-US" dirty="0"/>
              <a:t>This is a single-asset real estate case (SARE)</a:t>
            </a:r>
          </a:p>
          <a:p>
            <a:pPr>
              <a:lnSpc>
                <a:spcPct val="90000"/>
              </a:lnSpc>
            </a:pPr>
            <a:r>
              <a:rPr lang="en-US" altLang="en-US" dirty="0"/>
              <a:t>Likely Use Going Forward</a:t>
            </a:r>
          </a:p>
          <a:p>
            <a:pPr lvl="1">
              <a:lnSpc>
                <a:spcPct val="90000"/>
              </a:lnSpc>
            </a:pPr>
            <a:r>
              <a:rPr lang="en-US" altLang="en-US" dirty="0"/>
              <a:t>15 floors in downtown Chicago office building</a:t>
            </a:r>
          </a:p>
          <a:p>
            <a:pPr lvl="1">
              <a:lnSpc>
                <a:spcPct val="90000"/>
              </a:lnSpc>
            </a:pPr>
            <a:r>
              <a:rPr lang="en-US" altLang="en-US" dirty="0"/>
              <a:t>Fight about tenants etc. but small stuff</a:t>
            </a:r>
          </a:p>
        </p:txBody>
      </p:sp>
    </p:spTree>
    <p:extLst>
      <p:ext uri="{BB962C8B-B14F-4D97-AF65-F5344CB8AC3E}">
        <p14:creationId xmlns:p14="http://schemas.microsoft.com/office/powerpoint/2010/main" val="9086045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67</a:t>
            </a:fld>
            <a:endParaRPr lang="en-US" altLang="en-US" sz="1400">
              <a:solidFill>
                <a:srgbClr val="000066"/>
              </a:solidFill>
            </a:endParaRPr>
          </a:p>
        </p:txBody>
      </p:sp>
      <p:sp>
        <p:nvSpPr>
          <p:cNvPr id="117764" name="Rectangle 2"/>
          <p:cNvSpPr>
            <a:spLocks noGrp="1" noChangeArrowheads="1"/>
          </p:cNvSpPr>
          <p:nvPr>
            <p:ph type="title"/>
          </p:nvPr>
        </p:nvSpPr>
        <p:spPr/>
        <p:txBody>
          <a:bodyPr/>
          <a:lstStyle/>
          <a:p>
            <a:r>
              <a:rPr lang="en-US" altLang="en-US" dirty="0"/>
              <a:t>The Pre-Petition Capital Structure</a:t>
            </a:r>
          </a:p>
        </p:txBody>
      </p:sp>
      <p:sp>
        <p:nvSpPr>
          <p:cNvPr id="117765" name="Rectangle 3"/>
          <p:cNvSpPr>
            <a:spLocks noGrp="1" noChangeArrowheads="1"/>
          </p:cNvSpPr>
          <p:nvPr>
            <p:ph type="body" idx="1"/>
          </p:nvPr>
        </p:nvSpPr>
        <p:spPr/>
        <p:txBody>
          <a:bodyPr/>
          <a:lstStyle/>
          <a:p>
            <a:r>
              <a:rPr lang="en-US" altLang="en-US" sz="2800" dirty="0"/>
              <a:t>Bank of America</a:t>
            </a:r>
          </a:p>
          <a:p>
            <a:pPr lvl="1"/>
            <a:r>
              <a:rPr lang="en-US" altLang="en-US" sz="2600" dirty="0"/>
              <a:t>$93 million nonrecourse loan</a:t>
            </a:r>
          </a:p>
          <a:p>
            <a:pPr lvl="1"/>
            <a:r>
              <a:rPr lang="en-US" altLang="en-US" sz="2600" dirty="0"/>
              <a:t>Space is worth $54.5 million</a:t>
            </a:r>
          </a:p>
          <a:p>
            <a:pPr lvl="1"/>
            <a:r>
              <a:rPr lang="en-US" altLang="en-US" sz="2600" dirty="0"/>
              <a:t>Treat </a:t>
            </a:r>
            <a:r>
              <a:rPr lang="en-US" altLang="en-US" sz="2600" dirty="0" err="1"/>
              <a:t>BoA</a:t>
            </a:r>
            <a:r>
              <a:rPr lang="en-US" altLang="en-US" sz="2600" dirty="0"/>
              <a:t> as having secured loan for $54.5 million and unsecured loan for $38.5 million</a:t>
            </a:r>
          </a:p>
          <a:p>
            <a:r>
              <a:rPr lang="en-US" altLang="en-US" sz="2800" dirty="0"/>
              <a:t>Trade Creditors</a:t>
            </a:r>
          </a:p>
          <a:p>
            <a:pPr lvl="1"/>
            <a:r>
              <a:rPr lang="en-US" altLang="en-US" sz="2600" dirty="0"/>
              <a:t>Originally: $160K</a:t>
            </a:r>
          </a:p>
          <a:p>
            <a:pPr lvl="1"/>
            <a:r>
              <a:rPr lang="en-US" altLang="en-US" sz="2600" dirty="0"/>
              <a:t>After purchases: $90K outsiders, $70K insiders</a:t>
            </a:r>
          </a:p>
          <a:p>
            <a:r>
              <a:rPr lang="en-US" altLang="en-US" sz="2800" dirty="0"/>
              <a:t>Equity: Limited Partnership</a:t>
            </a:r>
          </a:p>
        </p:txBody>
      </p:sp>
    </p:spTree>
    <p:extLst>
      <p:ext uri="{BB962C8B-B14F-4D97-AF65-F5344CB8AC3E}">
        <p14:creationId xmlns:p14="http://schemas.microsoft.com/office/powerpoint/2010/main" val="4233262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68</a:t>
            </a:fld>
            <a:endParaRPr lang="en-US" altLang="en-US" sz="1400">
              <a:solidFill>
                <a:srgbClr val="000066"/>
              </a:solidFill>
            </a:endParaRPr>
          </a:p>
        </p:txBody>
      </p:sp>
      <p:sp>
        <p:nvSpPr>
          <p:cNvPr id="119812" name="Rectangle 2"/>
          <p:cNvSpPr>
            <a:spLocks noGrp="1" noChangeArrowheads="1"/>
          </p:cNvSpPr>
          <p:nvPr>
            <p:ph type="title"/>
          </p:nvPr>
        </p:nvSpPr>
        <p:spPr/>
        <p:txBody>
          <a:bodyPr/>
          <a:lstStyle/>
          <a:p>
            <a:r>
              <a:rPr lang="en-US" altLang="en-US" dirty="0"/>
              <a:t>The Proposed Plan</a:t>
            </a:r>
          </a:p>
        </p:txBody>
      </p:sp>
      <p:sp>
        <p:nvSpPr>
          <p:cNvPr id="119813" name="Rectangle 3"/>
          <p:cNvSpPr>
            <a:spLocks noGrp="1" noChangeArrowheads="1"/>
          </p:cNvSpPr>
          <p:nvPr>
            <p:ph type="body" idx="1"/>
          </p:nvPr>
        </p:nvSpPr>
        <p:spPr>
          <a:xfrm>
            <a:off x="812800" y="1180071"/>
            <a:ext cx="11176000" cy="4114800"/>
          </a:xfrm>
        </p:spPr>
        <p:txBody>
          <a:bodyPr/>
          <a:lstStyle/>
          <a:p>
            <a:r>
              <a:rPr lang="en-US" altLang="en-US" dirty="0"/>
              <a:t>Class 1: </a:t>
            </a:r>
            <a:r>
              <a:rPr lang="en-US" altLang="en-US" dirty="0" err="1"/>
              <a:t>BoA</a:t>
            </a:r>
            <a:r>
              <a:rPr lang="en-US" altLang="en-US" dirty="0"/>
              <a:t> Secured Claim</a:t>
            </a:r>
          </a:p>
          <a:p>
            <a:pPr lvl="1"/>
            <a:r>
              <a:rPr lang="en-US" altLang="en-US" dirty="0"/>
              <a:t>Pay $1,149,500 in cash now, pay balance in 7 to 10 years under secured note</a:t>
            </a:r>
          </a:p>
          <a:p>
            <a:r>
              <a:rPr lang="en-US" altLang="en-US" dirty="0"/>
              <a:t>Class 2A: </a:t>
            </a:r>
            <a:r>
              <a:rPr lang="en-US" altLang="en-US" dirty="0" err="1"/>
              <a:t>BoA</a:t>
            </a:r>
            <a:r>
              <a:rPr lang="en-US" altLang="en-US" dirty="0"/>
              <a:t> Unsecured Claim</a:t>
            </a:r>
          </a:p>
          <a:p>
            <a:pPr lvl="1"/>
            <a:r>
              <a:rPr lang="en-US" altLang="en-US" dirty="0"/>
              <a:t>Based on sale or refinancing in 10 years, pay $19 million, or 15% of PV</a:t>
            </a:r>
          </a:p>
          <a:p>
            <a:r>
              <a:rPr lang="en-US" altLang="en-US" dirty="0"/>
              <a:t>Class 2B: General Unsecured Creditors</a:t>
            </a:r>
          </a:p>
          <a:p>
            <a:pPr lvl="1"/>
            <a:r>
              <a:rPr lang="en-US" altLang="en-US" dirty="0"/>
              <a:t>Pay principal but not interest in full</a:t>
            </a:r>
          </a:p>
        </p:txBody>
      </p:sp>
    </p:spTree>
    <p:extLst>
      <p:ext uri="{BB962C8B-B14F-4D97-AF65-F5344CB8AC3E}">
        <p14:creationId xmlns:p14="http://schemas.microsoft.com/office/powerpoint/2010/main" val="27041861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69</a:t>
            </a:fld>
            <a:endParaRPr lang="en-US" altLang="en-US" sz="1400">
              <a:solidFill>
                <a:srgbClr val="000066"/>
              </a:solidFill>
            </a:endParaRPr>
          </a:p>
        </p:txBody>
      </p:sp>
      <p:sp>
        <p:nvSpPr>
          <p:cNvPr id="121860" name="Rectangle 2"/>
          <p:cNvSpPr>
            <a:spLocks noGrp="1" noChangeArrowheads="1"/>
          </p:cNvSpPr>
          <p:nvPr>
            <p:ph type="title"/>
          </p:nvPr>
        </p:nvSpPr>
        <p:spPr/>
        <p:txBody>
          <a:bodyPr/>
          <a:lstStyle/>
          <a:p>
            <a:r>
              <a:rPr lang="en-US" altLang="en-US" dirty="0"/>
              <a:t>The Proposed Plan</a:t>
            </a:r>
          </a:p>
        </p:txBody>
      </p:sp>
      <p:sp>
        <p:nvSpPr>
          <p:cNvPr id="121861" name="Rectangle 3"/>
          <p:cNvSpPr>
            <a:spLocks noGrp="1" noChangeArrowheads="1"/>
          </p:cNvSpPr>
          <p:nvPr>
            <p:ph type="body" idx="1"/>
          </p:nvPr>
        </p:nvSpPr>
        <p:spPr/>
        <p:txBody>
          <a:bodyPr/>
          <a:lstStyle/>
          <a:p>
            <a:r>
              <a:rPr lang="en-US" altLang="en-US" dirty="0"/>
              <a:t>Class 3: Equity</a:t>
            </a:r>
          </a:p>
          <a:p>
            <a:pPr lvl="1"/>
            <a:r>
              <a:rPr lang="en-US" altLang="en-US" dirty="0"/>
              <a:t>???</a:t>
            </a:r>
          </a:p>
          <a:p>
            <a:pPr lvl="1"/>
            <a:r>
              <a:rPr lang="en-US" altLang="en-US" dirty="0"/>
              <a:t>Some of the partnership interests would contribute $6.125 million over 5 years in exchange for partnership interests</a:t>
            </a:r>
          </a:p>
          <a:p>
            <a:pPr lvl="1"/>
            <a:r>
              <a:rPr lang="en-US" altLang="en-US" dirty="0"/>
              <a:t>Tax consequence: preserves tax shelter</a:t>
            </a:r>
          </a:p>
        </p:txBody>
      </p:sp>
    </p:spTree>
    <p:extLst>
      <p:ext uri="{BB962C8B-B14F-4D97-AF65-F5344CB8AC3E}">
        <p14:creationId xmlns:p14="http://schemas.microsoft.com/office/powerpoint/2010/main" val="237530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049" y="-2"/>
            <a:ext cx="26479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1990 Econ Nobel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405696" y="6488668"/>
            <a:ext cx="1786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Nobelprize.org</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The Prize in Economics 1990 - Press releas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83" y="184665"/>
            <a:ext cx="5981951" cy="6576101"/>
          </a:xfrm>
          <a:prstGeom prst="rect">
            <a:avLst/>
          </a:prstGeom>
          <a:ln w="6350">
            <a:solidFill>
              <a:schemeClr val="tx1"/>
            </a:solidFill>
          </a:ln>
        </p:spPr>
      </p:pic>
      <p:pic>
        <p:nvPicPr>
          <p:cNvPr id="10" name="Picture 9" descr="The Prize in Economics 1990 - Press releas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8297" t="13731" r="8051" b="37865"/>
          <a:stretch/>
        </p:blipFill>
        <p:spPr>
          <a:xfrm>
            <a:off x="2707584" y="823449"/>
            <a:ext cx="6776832" cy="5665219"/>
          </a:xfrm>
          <a:prstGeom prst="rect">
            <a:avLst/>
          </a:prstGeom>
          <a:ln w="6350">
            <a:solidFill>
              <a:schemeClr val="tx1"/>
            </a:solidFill>
          </a:ln>
        </p:spPr>
      </p:pic>
    </p:spTree>
    <p:extLst>
      <p:ext uri="{BB962C8B-B14F-4D97-AF65-F5344CB8AC3E}">
        <p14:creationId xmlns:p14="http://schemas.microsoft.com/office/powerpoint/2010/main" val="348694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70</a:t>
            </a:fld>
            <a:endParaRPr lang="en-US" altLang="en-US" sz="1400">
              <a:solidFill>
                <a:srgbClr val="000066"/>
              </a:solidFill>
            </a:endParaRPr>
          </a:p>
        </p:txBody>
      </p:sp>
      <p:sp>
        <p:nvSpPr>
          <p:cNvPr id="123908" name="Rectangle 2"/>
          <p:cNvSpPr>
            <a:spLocks noGrp="1" noChangeArrowheads="1"/>
          </p:cNvSpPr>
          <p:nvPr>
            <p:ph type="title"/>
          </p:nvPr>
        </p:nvSpPr>
        <p:spPr/>
        <p:txBody>
          <a:bodyPr/>
          <a:lstStyle/>
          <a:p>
            <a:r>
              <a:rPr lang="en-US" altLang="en-US" dirty="0"/>
              <a:t>Approval of the Plan</a:t>
            </a:r>
          </a:p>
        </p:txBody>
      </p:sp>
      <p:sp>
        <p:nvSpPr>
          <p:cNvPr id="123909" name="Rectangle 3"/>
          <p:cNvSpPr>
            <a:spLocks noGrp="1" noChangeArrowheads="1"/>
          </p:cNvSpPr>
          <p:nvPr>
            <p:ph type="body" idx="1"/>
          </p:nvPr>
        </p:nvSpPr>
        <p:spPr/>
        <p:txBody>
          <a:bodyPr/>
          <a:lstStyle/>
          <a:p>
            <a:r>
              <a:rPr lang="en-US" altLang="en-US" dirty="0"/>
              <a:t>Votes</a:t>
            </a:r>
          </a:p>
          <a:p>
            <a:pPr lvl="1"/>
            <a:r>
              <a:rPr lang="en-US" altLang="en-US" dirty="0" err="1"/>
              <a:t>BoA</a:t>
            </a:r>
            <a:r>
              <a:rPr lang="en-US" altLang="en-US" dirty="0"/>
              <a:t> opposes</a:t>
            </a:r>
          </a:p>
          <a:p>
            <a:pPr lvl="1"/>
            <a:r>
              <a:rPr lang="en-US" altLang="en-US" dirty="0"/>
              <a:t>General </a:t>
            </a:r>
            <a:r>
              <a:rPr lang="en-US" altLang="en-US" dirty="0" err="1"/>
              <a:t>Unsecureds</a:t>
            </a:r>
            <a:r>
              <a:rPr lang="en-US" altLang="en-US" dirty="0"/>
              <a:t> favor</a:t>
            </a:r>
          </a:p>
          <a:p>
            <a:pPr lvl="1"/>
            <a:r>
              <a:rPr lang="en-US" altLang="en-US" dirty="0"/>
              <a:t>Equity favors</a:t>
            </a:r>
          </a:p>
          <a:p>
            <a:r>
              <a:rPr lang="en-US" altLang="en-US" dirty="0"/>
              <a:t>Be B of A. How do they understand their situation? What should they have done differently?</a:t>
            </a:r>
          </a:p>
        </p:txBody>
      </p:sp>
      <p:sp>
        <p:nvSpPr>
          <p:cNvPr id="6" name="Text Box 5">
            <a:extLst>
              <a:ext uri="{FF2B5EF4-FFF2-40B4-BE49-F238E27FC236}">
                <a16:creationId xmlns:a16="http://schemas.microsoft.com/office/drawing/2014/main" id="{81801E5B-0F1D-CBAB-D590-3DB7089C686E}"/>
              </a:ext>
            </a:extLst>
          </p:cNvPr>
          <p:cNvSpPr txBox="1">
            <a:spLocks noChangeArrowheads="1"/>
          </p:cNvSpPr>
          <p:nvPr/>
        </p:nvSpPr>
        <p:spPr bwMode="auto">
          <a:xfrm>
            <a:off x="10116326" y="7419"/>
            <a:ext cx="207476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3668311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71</a:t>
            </a:fld>
            <a:endParaRPr lang="en-US" altLang="en-US" sz="1400">
              <a:solidFill>
                <a:srgbClr val="000066"/>
              </a:solidFill>
            </a:endParaRPr>
          </a:p>
        </p:txBody>
      </p:sp>
      <p:sp>
        <p:nvSpPr>
          <p:cNvPr id="123908" name="Rectangle 2"/>
          <p:cNvSpPr>
            <a:spLocks noGrp="1" noChangeArrowheads="1"/>
          </p:cNvSpPr>
          <p:nvPr>
            <p:ph type="title"/>
          </p:nvPr>
        </p:nvSpPr>
        <p:spPr/>
        <p:txBody>
          <a:bodyPr/>
          <a:lstStyle/>
          <a:p>
            <a:r>
              <a:rPr lang="en-US" altLang="en-US" dirty="0"/>
              <a:t>Approval of the Plan</a:t>
            </a:r>
          </a:p>
        </p:txBody>
      </p:sp>
      <p:sp>
        <p:nvSpPr>
          <p:cNvPr id="123909" name="Rectangle 3"/>
          <p:cNvSpPr>
            <a:spLocks noGrp="1" noChangeArrowheads="1"/>
          </p:cNvSpPr>
          <p:nvPr>
            <p:ph type="body" idx="1"/>
          </p:nvPr>
        </p:nvSpPr>
        <p:spPr/>
        <p:txBody>
          <a:bodyPr/>
          <a:lstStyle/>
          <a:p>
            <a:r>
              <a:rPr lang="en-US" altLang="en-US" dirty="0"/>
              <a:t>Switch: Is this plan confirmable under 1129(a)?</a:t>
            </a:r>
          </a:p>
        </p:txBody>
      </p:sp>
      <p:sp>
        <p:nvSpPr>
          <p:cNvPr id="6" name="Text Box 5">
            <a:extLst>
              <a:ext uri="{FF2B5EF4-FFF2-40B4-BE49-F238E27FC236}">
                <a16:creationId xmlns:a16="http://schemas.microsoft.com/office/drawing/2014/main" id="{81801E5B-0F1D-CBAB-D590-3DB7089C686E}"/>
              </a:ext>
            </a:extLst>
          </p:cNvPr>
          <p:cNvSpPr txBox="1">
            <a:spLocks noChangeArrowheads="1"/>
          </p:cNvSpPr>
          <p:nvPr/>
        </p:nvSpPr>
        <p:spPr bwMode="auto">
          <a:xfrm>
            <a:off x="10116326" y="7419"/>
            <a:ext cx="207476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2095376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72</a:t>
            </a:fld>
            <a:endParaRPr lang="en-US" altLang="en-US" sz="1400">
              <a:solidFill>
                <a:srgbClr val="000066"/>
              </a:solidFill>
            </a:endParaRPr>
          </a:p>
        </p:txBody>
      </p:sp>
      <p:sp>
        <p:nvSpPr>
          <p:cNvPr id="152580" name="Rectangle 2"/>
          <p:cNvSpPr>
            <a:spLocks noGrp="1" noChangeArrowheads="1"/>
          </p:cNvSpPr>
          <p:nvPr>
            <p:ph type="title"/>
          </p:nvPr>
        </p:nvSpPr>
        <p:spPr/>
        <p:txBody>
          <a:bodyPr/>
          <a:lstStyle/>
          <a:p>
            <a:r>
              <a:rPr lang="en-US" altLang="en-US" dirty="0"/>
              <a:t>Is the Plan Confirmable in 203 N. LaSalle</a:t>
            </a:r>
          </a:p>
        </p:txBody>
      </p:sp>
      <p:sp>
        <p:nvSpPr>
          <p:cNvPr id="152581" name="Rectangle 3"/>
          <p:cNvSpPr>
            <a:spLocks noGrp="1" noChangeArrowheads="1"/>
          </p:cNvSpPr>
          <p:nvPr>
            <p:ph type="body" idx="1"/>
          </p:nvPr>
        </p:nvSpPr>
        <p:spPr/>
        <p:txBody>
          <a:bodyPr/>
          <a:lstStyle/>
          <a:p>
            <a:r>
              <a:rPr lang="en-US" altLang="en-US" dirty="0"/>
              <a:t>Class Approval Under 1129(a)(8)</a:t>
            </a:r>
          </a:p>
          <a:p>
            <a:pPr lvl="1"/>
            <a:r>
              <a:rPr lang="en-US" altLang="en-US" dirty="0"/>
              <a:t>Classes 1 and 2A oppose</a:t>
            </a:r>
          </a:p>
          <a:p>
            <a:pPr lvl="1"/>
            <a:r>
              <a:rPr lang="en-US" altLang="en-US" dirty="0"/>
              <a:t>Class 2B approves</a:t>
            </a:r>
          </a:p>
          <a:p>
            <a:pPr lvl="1"/>
            <a:r>
              <a:rPr lang="en-US" altLang="en-US" dirty="0"/>
              <a:t>Class 3, according to proponent view, would be deemed to oppose</a:t>
            </a:r>
          </a:p>
          <a:p>
            <a:pPr lvl="1"/>
            <a:r>
              <a:rPr lang="en-US" altLang="en-US" dirty="0"/>
              <a:t>1129(a)(8) not satisfied</a:t>
            </a:r>
          </a:p>
          <a:p>
            <a:pPr lvl="1"/>
            <a:r>
              <a:rPr lang="en-US" altLang="en-US" dirty="0"/>
              <a:t>Mean cannot confirm under 1129(a)</a:t>
            </a:r>
          </a:p>
        </p:txBody>
      </p:sp>
    </p:spTree>
    <p:extLst>
      <p:ext uri="{BB962C8B-B14F-4D97-AF65-F5344CB8AC3E}">
        <p14:creationId xmlns:p14="http://schemas.microsoft.com/office/powerpoint/2010/main" val="779751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73</a:t>
            </a:fld>
            <a:endParaRPr lang="en-US" altLang="en-US" sz="1400">
              <a:solidFill>
                <a:srgbClr val="000066"/>
              </a:solidFill>
            </a:endParaRPr>
          </a:p>
        </p:txBody>
      </p:sp>
      <p:sp>
        <p:nvSpPr>
          <p:cNvPr id="154628" name="Rectangle 2"/>
          <p:cNvSpPr>
            <a:spLocks noGrp="1" noChangeArrowheads="1"/>
          </p:cNvSpPr>
          <p:nvPr>
            <p:ph type="title"/>
          </p:nvPr>
        </p:nvSpPr>
        <p:spPr/>
        <p:txBody>
          <a:bodyPr/>
          <a:lstStyle/>
          <a:p>
            <a:r>
              <a:rPr lang="en-US" altLang="en-US" dirty="0"/>
              <a:t>Confirmable Under 1129(b)?</a:t>
            </a:r>
          </a:p>
        </p:txBody>
      </p:sp>
      <p:sp>
        <p:nvSpPr>
          <p:cNvPr id="154629" name="Rectangle 3"/>
          <p:cNvSpPr>
            <a:spLocks noGrp="1" noChangeArrowheads="1"/>
          </p:cNvSpPr>
          <p:nvPr>
            <p:ph type="body" idx="1"/>
          </p:nvPr>
        </p:nvSpPr>
        <p:spPr/>
        <p:txBody>
          <a:bodyPr/>
          <a:lstStyle/>
          <a:p>
            <a:r>
              <a:rPr lang="en-US" altLang="en-US" dirty="0"/>
              <a:t>Need Impaired Class to Say Yes (1129(a)(10))</a:t>
            </a:r>
          </a:p>
          <a:p>
            <a:pPr lvl="1"/>
            <a:r>
              <a:rPr lang="en-US" altLang="en-US" dirty="0"/>
              <a:t>General unsecured impaired as not getting interest payments</a:t>
            </a:r>
          </a:p>
          <a:p>
            <a:pPr lvl="1"/>
            <a:r>
              <a:rPr lang="en-US" altLang="en-US" dirty="0"/>
              <a:t>Said yes, so plan can move on to 1129(b) cramdown</a:t>
            </a:r>
          </a:p>
          <a:p>
            <a:pPr lvl="1"/>
            <a:r>
              <a:rPr lang="en-US" altLang="en-US" dirty="0"/>
              <a:t>How should we assess this?</a:t>
            </a:r>
          </a:p>
        </p:txBody>
      </p:sp>
    </p:spTree>
    <p:extLst>
      <p:ext uri="{BB962C8B-B14F-4D97-AF65-F5344CB8AC3E}">
        <p14:creationId xmlns:p14="http://schemas.microsoft.com/office/powerpoint/2010/main" val="2067138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74</a:t>
            </a:fld>
            <a:endParaRPr lang="en-US" altLang="en-US" sz="1400">
              <a:solidFill>
                <a:srgbClr val="000066"/>
              </a:solidFill>
            </a:endParaRPr>
          </a:p>
        </p:txBody>
      </p:sp>
      <p:sp>
        <p:nvSpPr>
          <p:cNvPr id="156676" name="Rectangle 2"/>
          <p:cNvSpPr>
            <a:spLocks noGrp="1" noChangeArrowheads="1"/>
          </p:cNvSpPr>
          <p:nvPr>
            <p:ph type="title"/>
          </p:nvPr>
        </p:nvSpPr>
        <p:spPr/>
        <p:txBody>
          <a:bodyPr/>
          <a:lstStyle/>
          <a:p>
            <a:r>
              <a:rPr lang="en-US" altLang="en-US" dirty="0"/>
              <a:t>Answer</a:t>
            </a:r>
          </a:p>
        </p:txBody>
      </p:sp>
      <p:sp>
        <p:nvSpPr>
          <p:cNvPr id="156677" name="Rectangle 3"/>
          <p:cNvSpPr>
            <a:spLocks noGrp="1" noChangeArrowheads="1"/>
          </p:cNvSpPr>
          <p:nvPr>
            <p:ph type="body" idx="1"/>
          </p:nvPr>
        </p:nvSpPr>
        <p:spPr>
          <a:xfrm>
            <a:off x="812800" y="1105929"/>
            <a:ext cx="11176000" cy="4114800"/>
          </a:xfrm>
        </p:spPr>
        <p:txBody>
          <a:bodyPr/>
          <a:lstStyle/>
          <a:p>
            <a:pPr>
              <a:lnSpc>
                <a:spcPct val="90000"/>
              </a:lnSpc>
            </a:pPr>
            <a:r>
              <a:rPr lang="en-US" altLang="en-US" dirty="0"/>
              <a:t>Key Question</a:t>
            </a:r>
          </a:p>
          <a:p>
            <a:pPr lvl="1">
              <a:lnSpc>
                <a:spcPct val="90000"/>
              </a:lnSpc>
            </a:pPr>
            <a:r>
              <a:rPr lang="en-US" altLang="en-US" dirty="0"/>
              <a:t>What role does creditor consent play in this process?</a:t>
            </a:r>
          </a:p>
          <a:p>
            <a:pPr lvl="1">
              <a:lnSpc>
                <a:spcPct val="90000"/>
              </a:lnSpc>
            </a:pPr>
            <a:r>
              <a:rPr lang="en-US" altLang="en-US" dirty="0"/>
              <a:t>Can unsecured consents for </a:t>
            </a:r>
            <a:r>
              <a:rPr lang="en-US" altLang="en-US" dirty="0" err="1"/>
              <a:t>BoA</a:t>
            </a:r>
            <a:r>
              <a:rPr lang="en-US" altLang="en-US" dirty="0"/>
              <a:t>?</a:t>
            </a:r>
          </a:p>
          <a:p>
            <a:pPr>
              <a:lnSpc>
                <a:spcPct val="90000"/>
              </a:lnSpc>
            </a:pPr>
            <a:r>
              <a:rPr lang="en-US" altLang="en-US" dirty="0"/>
              <a:t>Classification Issue</a:t>
            </a:r>
          </a:p>
          <a:p>
            <a:pPr lvl="1">
              <a:lnSpc>
                <a:spcPct val="90000"/>
              </a:lnSpc>
            </a:pPr>
            <a:r>
              <a:rPr lang="en-US" altLang="en-US" dirty="0"/>
              <a:t>Had unsecured claims of </a:t>
            </a:r>
            <a:r>
              <a:rPr lang="en-US" altLang="en-US" dirty="0" err="1"/>
              <a:t>BoA</a:t>
            </a:r>
            <a:r>
              <a:rPr lang="en-US" altLang="en-US" dirty="0"/>
              <a:t> and generals been put together, class would vote against</a:t>
            </a:r>
          </a:p>
          <a:p>
            <a:pPr lvl="1">
              <a:lnSpc>
                <a:spcPct val="90000"/>
              </a:lnSpc>
            </a:pPr>
            <a:r>
              <a:rPr lang="en-US" altLang="en-US" dirty="0"/>
              <a:t>Could not satisfy 1129(a)(10), so no cramdown possible</a:t>
            </a:r>
          </a:p>
        </p:txBody>
      </p:sp>
    </p:spTree>
    <p:extLst>
      <p:ext uri="{BB962C8B-B14F-4D97-AF65-F5344CB8AC3E}">
        <p14:creationId xmlns:p14="http://schemas.microsoft.com/office/powerpoint/2010/main" val="938908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75</a:t>
            </a:fld>
            <a:endParaRPr lang="en-US" altLang="en-US" sz="1400">
              <a:solidFill>
                <a:srgbClr val="000066"/>
              </a:solidFill>
            </a:endParaRPr>
          </a:p>
        </p:txBody>
      </p:sp>
      <p:sp>
        <p:nvSpPr>
          <p:cNvPr id="158724" name="Rectangle 2"/>
          <p:cNvSpPr>
            <a:spLocks noGrp="1" noChangeArrowheads="1"/>
          </p:cNvSpPr>
          <p:nvPr>
            <p:ph type="title"/>
          </p:nvPr>
        </p:nvSpPr>
        <p:spPr/>
        <p:txBody>
          <a:bodyPr/>
          <a:lstStyle/>
          <a:p>
            <a:r>
              <a:rPr lang="en-US" altLang="en-US" dirty="0"/>
              <a:t>Cramdown Under 1129(b)</a:t>
            </a:r>
          </a:p>
        </p:txBody>
      </p:sp>
      <p:sp>
        <p:nvSpPr>
          <p:cNvPr id="158725" name="Rectangle 3"/>
          <p:cNvSpPr>
            <a:spLocks noGrp="1" noChangeArrowheads="1"/>
          </p:cNvSpPr>
          <p:nvPr>
            <p:ph type="body" idx="1"/>
          </p:nvPr>
        </p:nvSpPr>
        <p:spPr/>
        <p:txBody>
          <a:bodyPr/>
          <a:lstStyle/>
          <a:p>
            <a:pPr>
              <a:lnSpc>
                <a:spcPct val="90000"/>
              </a:lnSpc>
            </a:pPr>
            <a:r>
              <a:rPr lang="en-US" altLang="en-US" dirty="0"/>
              <a:t>The Absolute Priority Rule</a:t>
            </a:r>
          </a:p>
          <a:p>
            <a:pPr lvl="1">
              <a:lnSpc>
                <a:spcPct val="90000"/>
              </a:lnSpc>
            </a:pPr>
            <a:r>
              <a:rPr lang="en-US" altLang="en-US" dirty="0"/>
              <a:t>General idea that higher levels in capital structure are entitled to full payment before junior levels</a:t>
            </a:r>
          </a:p>
          <a:p>
            <a:pPr>
              <a:lnSpc>
                <a:spcPct val="90000"/>
              </a:lnSpc>
            </a:pPr>
            <a:r>
              <a:rPr lang="en-US" altLang="en-US" dirty="0"/>
              <a:t>New Value “Exception”</a:t>
            </a:r>
          </a:p>
          <a:p>
            <a:pPr lvl="1">
              <a:lnSpc>
                <a:spcPct val="90000"/>
              </a:lnSpc>
            </a:pPr>
            <a:r>
              <a:rPr lang="en-US" altLang="en-US" dirty="0"/>
              <a:t>Cases seem to support some sort of idea that juniors can make new investments to get/retain equity even if seniors not paid in full</a:t>
            </a:r>
          </a:p>
        </p:txBody>
      </p:sp>
    </p:spTree>
    <p:extLst>
      <p:ext uri="{BB962C8B-B14F-4D97-AF65-F5344CB8AC3E}">
        <p14:creationId xmlns:p14="http://schemas.microsoft.com/office/powerpoint/2010/main" val="1982584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077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76</a:t>
            </a:fld>
            <a:endParaRPr lang="en-US" altLang="en-US" sz="1400" dirty="0">
              <a:solidFill>
                <a:srgbClr val="000066"/>
              </a:solidFill>
            </a:endParaRPr>
          </a:p>
        </p:txBody>
      </p:sp>
      <p:sp>
        <p:nvSpPr>
          <p:cNvPr id="160772" name="Rectangle 2"/>
          <p:cNvSpPr>
            <a:spLocks noGrp="1" noChangeArrowheads="1"/>
          </p:cNvSpPr>
          <p:nvPr>
            <p:ph type="title"/>
          </p:nvPr>
        </p:nvSpPr>
        <p:spPr/>
        <p:txBody>
          <a:bodyPr/>
          <a:lstStyle/>
          <a:p>
            <a:r>
              <a:rPr lang="en-US" altLang="en-US" dirty="0"/>
              <a:t>Reading 1129(b)</a:t>
            </a:r>
          </a:p>
        </p:txBody>
      </p:sp>
      <p:sp>
        <p:nvSpPr>
          <p:cNvPr id="160773" name="Rectangle 3"/>
          <p:cNvSpPr>
            <a:spLocks noGrp="1" noChangeArrowheads="1"/>
          </p:cNvSpPr>
          <p:nvPr>
            <p:ph type="body" idx="1"/>
          </p:nvPr>
        </p:nvSpPr>
        <p:spPr/>
        <p:txBody>
          <a:bodyPr/>
          <a:lstStyle/>
          <a:p>
            <a:pPr>
              <a:lnSpc>
                <a:spcPct val="90000"/>
              </a:lnSpc>
            </a:pPr>
            <a:r>
              <a:rPr lang="en-US" altLang="en-US" dirty="0"/>
              <a:t>Secured Claims</a:t>
            </a:r>
          </a:p>
          <a:p>
            <a:pPr lvl="1">
              <a:lnSpc>
                <a:spcPct val="90000"/>
              </a:lnSpc>
            </a:pPr>
            <a:r>
              <a:rPr lang="en-US" altLang="en-US" dirty="0"/>
              <a:t>Present value of payments promised must be in amount of secured claim (here $54.5 million)</a:t>
            </a:r>
          </a:p>
          <a:p>
            <a:pPr>
              <a:lnSpc>
                <a:spcPct val="90000"/>
              </a:lnSpc>
            </a:pPr>
            <a:r>
              <a:rPr lang="en-US" altLang="en-US" dirty="0"/>
              <a:t>Unsecured Claims</a:t>
            </a:r>
          </a:p>
          <a:p>
            <a:pPr lvl="1">
              <a:lnSpc>
                <a:spcPct val="90000"/>
              </a:lnSpc>
            </a:pPr>
            <a:r>
              <a:rPr lang="en-US" altLang="en-US" dirty="0"/>
              <a:t>Pay in full, or,</a:t>
            </a:r>
          </a:p>
          <a:p>
            <a:pPr lvl="1">
              <a:lnSpc>
                <a:spcPct val="90000"/>
              </a:lnSpc>
            </a:pPr>
            <a:r>
              <a:rPr lang="en-US" altLang="en-US" dirty="0"/>
              <a:t>Juniors must “not receive or retain under the plan </a:t>
            </a:r>
            <a:r>
              <a:rPr lang="en-US" altLang="en-US" dirty="0">
                <a:solidFill>
                  <a:schemeClr val="accent4">
                    <a:lumMod val="50000"/>
                    <a:lumOff val="50000"/>
                  </a:schemeClr>
                </a:solidFill>
              </a:rPr>
              <a:t>on account of </a:t>
            </a:r>
            <a:r>
              <a:rPr lang="en-US" altLang="en-US" dirty="0"/>
              <a:t>such junior claim or interest any property”</a:t>
            </a:r>
          </a:p>
        </p:txBody>
      </p:sp>
    </p:spTree>
    <p:extLst>
      <p:ext uri="{BB962C8B-B14F-4D97-AF65-F5344CB8AC3E}">
        <p14:creationId xmlns:p14="http://schemas.microsoft.com/office/powerpoint/2010/main" val="338926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77</a:t>
            </a:fld>
            <a:endParaRPr lang="en-US" altLang="en-US" sz="1400">
              <a:solidFill>
                <a:srgbClr val="000066"/>
              </a:solidFill>
            </a:endParaRPr>
          </a:p>
        </p:txBody>
      </p:sp>
      <p:sp>
        <p:nvSpPr>
          <p:cNvPr id="162820" name="Rectangle 4"/>
          <p:cNvSpPr>
            <a:spLocks noChangeArrowheads="1"/>
          </p:cNvSpPr>
          <p:nvPr/>
        </p:nvSpPr>
        <p:spPr bwMode="auto">
          <a:xfrm>
            <a:off x="2628900" y="2967335"/>
            <a:ext cx="6934200" cy="92333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5400">
                <a:solidFill>
                  <a:schemeClr val="bg1"/>
                </a:solidFill>
              </a:rPr>
              <a:t>Chrysler</a:t>
            </a:r>
          </a:p>
        </p:txBody>
      </p:sp>
      <p:sp>
        <p:nvSpPr>
          <p:cNvPr id="6" name="Title 1">
            <a:extLst>
              <a:ext uri="{FF2B5EF4-FFF2-40B4-BE49-F238E27FC236}">
                <a16:creationId xmlns:a16="http://schemas.microsoft.com/office/drawing/2014/main" id="{C7AC1449-1DD8-3749-A615-96CC157F9C54}"/>
              </a:ext>
            </a:extLst>
          </p:cNvPr>
          <p:cNvSpPr>
            <a:spLocks noGrp="1"/>
          </p:cNvSpPr>
          <p:nvPr>
            <p:ph type="title"/>
          </p:nvPr>
        </p:nvSpPr>
        <p:spPr>
          <a:xfrm>
            <a:off x="10599126" y="0"/>
            <a:ext cx="1592873"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Chrysler</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66273568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dirty="0"/>
              <a:t>Can You Put Cars under the TARP?</a:t>
            </a:r>
          </a:p>
        </p:txBody>
      </p:sp>
      <p:sp>
        <p:nvSpPr>
          <p:cNvPr id="164867" name="Content Placeholder 2"/>
          <p:cNvSpPr>
            <a:spLocks noGrp="1"/>
          </p:cNvSpPr>
          <p:nvPr>
            <p:ph idx="1"/>
          </p:nvPr>
        </p:nvSpPr>
        <p:spPr/>
        <p:txBody>
          <a:bodyPr/>
          <a:lstStyle/>
          <a:p>
            <a:r>
              <a:rPr lang="en-US" altLang="en-US" dirty="0"/>
              <a:t>Definition of Financial Institution in TARP</a:t>
            </a:r>
          </a:p>
          <a:p>
            <a:pPr lvl="1"/>
            <a:r>
              <a:rPr lang="en-US" altLang="en-US" sz="2800" dirty="0"/>
              <a:t>(5) FINANCIAL INSTITUTION.-The term ‘‘financial institution’’ means any institution, including, but not limited to, any bank, savings association, credit union, security broker or dealer, or insurance company, established and regulated under the laws of the United States or any State, territory, or possession of the United States, the District of Columbia, Commonwealth of Puerto Rico, Commonwealth of Northern Mariana Islands, Guam, American Samoa or the United States Virgin Islands, and having significant operations in the United States, </a:t>
            </a:r>
          </a:p>
        </p:txBody>
      </p:sp>
      <p:sp>
        <p:nvSpPr>
          <p:cNvPr id="16486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78</a:t>
            </a:fld>
            <a:endParaRPr lang="en-US" altLang="en-US" sz="1400">
              <a:solidFill>
                <a:srgbClr val="000066"/>
              </a:solidFill>
            </a:endParaRPr>
          </a:p>
        </p:txBody>
      </p:sp>
    </p:spTree>
    <p:extLst>
      <p:ext uri="{BB962C8B-B14F-4D97-AF65-F5344CB8AC3E}">
        <p14:creationId xmlns:p14="http://schemas.microsoft.com/office/powerpoint/2010/main" val="8500828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altLang="en-US" dirty="0"/>
              <a:t>Can You Put Cars under the TARP?</a:t>
            </a:r>
          </a:p>
        </p:txBody>
      </p:sp>
      <p:sp>
        <p:nvSpPr>
          <p:cNvPr id="166915" name="Content Placeholder 2"/>
          <p:cNvSpPr>
            <a:spLocks noGrp="1"/>
          </p:cNvSpPr>
          <p:nvPr>
            <p:ph idx="1"/>
          </p:nvPr>
        </p:nvSpPr>
        <p:spPr>
          <a:xfrm>
            <a:off x="182605" y="1637270"/>
            <a:ext cx="11176000" cy="4114800"/>
          </a:xfrm>
        </p:spPr>
        <p:txBody>
          <a:bodyPr/>
          <a:lstStyle/>
          <a:p>
            <a:pPr lvl="2"/>
            <a:r>
              <a:rPr lang="en-US" altLang="en-US" dirty="0"/>
              <a:t>but excluding any central bank of, or institution owned by, a foreign government.</a:t>
            </a:r>
          </a:p>
        </p:txBody>
      </p:sp>
      <p:sp>
        <p:nvSpPr>
          <p:cNvPr id="166917" name="Slide Number Placeholder 5"/>
          <p:cNvSpPr>
            <a:spLocks noGrp="1"/>
          </p:cNvSpPr>
          <p:nvPr>
            <p:ph type="sldNum" sz="quarter" idx="12"/>
          </p:nvPr>
        </p:nvSpPr>
        <p:spPr bwMode="auto">
          <a:xfrm>
            <a:off x="100838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79</a:t>
            </a:fld>
            <a:endParaRPr lang="en-US" altLang="en-US" sz="1400">
              <a:solidFill>
                <a:srgbClr val="000066"/>
              </a:solidFill>
            </a:endParaRPr>
          </a:p>
        </p:txBody>
      </p:sp>
    </p:spTree>
    <p:extLst>
      <p:ext uri="{BB962C8B-B14F-4D97-AF65-F5344CB8AC3E}">
        <p14:creationId xmlns:p14="http://schemas.microsoft.com/office/powerpoint/2010/main" val="1712963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049" y="-2"/>
            <a:ext cx="26479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1990 Econ Nobel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10405696" y="6488668"/>
            <a:ext cx="17863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Nobelprize.org</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Prize in Economics 1990 - Press releas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98" y="209004"/>
            <a:ext cx="5905297" cy="6491834"/>
          </a:xfrm>
          <a:prstGeom prst="rect">
            <a:avLst/>
          </a:prstGeom>
          <a:ln w="6350">
            <a:solidFill>
              <a:schemeClr val="tx1"/>
            </a:solidFill>
          </a:ln>
        </p:spPr>
      </p:pic>
      <p:pic>
        <p:nvPicPr>
          <p:cNvPr id="10" name="Picture 9" descr="The Prize in Economics 1990 - Press releas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8062" t="17164" r="7548" b="49687"/>
          <a:stretch/>
        </p:blipFill>
        <p:spPr>
          <a:xfrm>
            <a:off x="2114551" y="1060966"/>
            <a:ext cx="8953867" cy="5067300"/>
          </a:xfrm>
          <a:prstGeom prst="rect">
            <a:avLst/>
          </a:prstGeom>
          <a:ln w="6350">
            <a:solidFill>
              <a:schemeClr val="tx1"/>
            </a:solidFill>
          </a:ln>
        </p:spPr>
      </p:pic>
    </p:spTree>
    <p:extLst>
      <p:ext uri="{BB962C8B-B14F-4D97-AF65-F5344CB8AC3E}">
        <p14:creationId xmlns:p14="http://schemas.microsoft.com/office/powerpoint/2010/main" val="38760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Title 1"/>
          <p:cNvSpPr>
            <a:spLocks noGrp="1"/>
          </p:cNvSpPr>
          <p:nvPr>
            <p:ph type="title"/>
          </p:nvPr>
        </p:nvSpPr>
        <p:spPr>
          <a:xfrm>
            <a:off x="812800" y="0"/>
            <a:ext cx="11176000" cy="1143000"/>
          </a:xfrm>
        </p:spPr>
        <p:txBody>
          <a:bodyPr/>
          <a:lstStyle/>
          <a:p>
            <a:r>
              <a:rPr lang="en-US" altLang="en-US" dirty="0"/>
              <a:t>Timeline</a:t>
            </a:r>
          </a:p>
        </p:txBody>
      </p:sp>
      <p:sp>
        <p:nvSpPr>
          <p:cNvPr id="168963" name="Content Placeholder 2"/>
          <p:cNvSpPr>
            <a:spLocks noGrp="1"/>
          </p:cNvSpPr>
          <p:nvPr>
            <p:ph idx="1"/>
          </p:nvPr>
        </p:nvSpPr>
        <p:spPr>
          <a:xfrm>
            <a:off x="812800" y="828932"/>
            <a:ext cx="11176000" cy="4114800"/>
          </a:xfrm>
        </p:spPr>
        <p:txBody>
          <a:bodyPr/>
          <a:lstStyle/>
          <a:p>
            <a:r>
              <a:rPr lang="en-US" altLang="en-US" dirty="0"/>
              <a:t>Key Dates</a:t>
            </a:r>
          </a:p>
          <a:p>
            <a:pPr lvl="1"/>
            <a:r>
              <a:rPr lang="en-US" altLang="en-US" dirty="0"/>
              <a:t>April 30, 2009: Chapter 11 case filed</a:t>
            </a:r>
          </a:p>
          <a:p>
            <a:pPr lvl="1"/>
            <a:r>
              <a:rPr lang="en-US" altLang="en-US" dirty="0"/>
              <a:t>June 1, 2009: Sale Order approved in bankruptcy court</a:t>
            </a:r>
          </a:p>
          <a:p>
            <a:pPr lvl="1"/>
            <a:r>
              <a:rPr lang="en-US" altLang="en-US" dirty="0"/>
              <a:t>June 2, 2009: Order stayed by 2</a:t>
            </a:r>
            <a:r>
              <a:rPr lang="en-US" altLang="en-US" baseline="30000" dirty="0"/>
              <a:t>nd</a:t>
            </a:r>
            <a:r>
              <a:rPr lang="en-US" altLang="en-US" dirty="0"/>
              <a:t> Circuit and direct appeal—skipping district court—to 2</a:t>
            </a:r>
            <a:r>
              <a:rPr lang="en-US" altLang="en-US" baseline="30000" dirty="0"/>
              <a:t>nd</a:t>
            </a:r>
            <a:r>
              <a:rPr lang="en-US" altLang="en-US" dirty="0"/>
              <a:t> Circuit allowed</a:t>
            </a:r>
          </a:p>
          <a:p>
            <a:pPr lvl="1"/>
            <a:r>
              <a:rPr lang="en-US" altLang="en-US" dirty="0"/>
              <a:t>June 5, 2009: 2</a:t>
            </a:r>
            <a:r>
              <a:rPr lang="en-US" altLang="en-US" baseline="30000" dirty="0"/>
              <a:t>nd</a:t>
            </a:r>
            <a:r>
              <a:rPr lang="en-US" altLang="en-US" dirty="0"/>
              <a:t> Circuit affirms approval</a:t>
            </a:r>
          </a:p>
          <a:p>
            <a:pPr lvl="1"/>
            <a:r>
              <a:rPr lang="en-US" altLang="en-US" dirty="0"/>
              <a:t>June 10, 2009: Sale closed</a:t>
            </a:r>
          </a:p>
        </p:txBody>
      </p:sp>
      <p:sp>
        <p:nvSpPr>
          <p:cNvPr id="168965" name="Slide Number Placeholder 5"/>
          <p:cNvSpPr>
            <a:spLocks noGrp="1"/>
          </p:cNvSpPr>
          <p:nvPr>
            <p:ph type="sldNum" sz="quarter" idx="12"/>
          </p:nvPr>
        </p:nvSpPr>
        <p:spPr bwMode="auto">
          <a:xfrm>
            <a:off x="9880600" y="6244281"/>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80</a:t>
            </a:fld>
            <a:endParaRPr lang="en-US" altLang="en-US" sz="1400" dirty="0">
              <a:solidFill>
                <a:srgbClr val="000066"/>
              </a:solidFill>
            </a:endParaRPr>
          </a:p>
        </p:txBody>
      </p:sp>
    </p:spTree>
    <p:extLst>
      <p:ext uri="{BB962C8B-B14F-4D97-AF65-F5344CB8AC3E}">
        <p14:creationId xmlns:p14="http://schemas.microsoft.com/office/powerpoint/2010/main" val="2881320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altLang="en-US" dirty="0"/>
              <a:t>Structure of the Deal</a:t>
            </a:r>
          </a:p>
        </p:txBody>
      </p:sp>
      <p:sp>
        <p:nvSpPr>
          <p:cNvPr id="171011" name="Content Placeholder 2"/>
          <p:cNvSpPr>
            <a:spLocks noGrp="1"/>
          </p:cNvSpPr>
          <p:nvPr>
            <p:ph idx="1"/>
          </p:nvPr>
        </p:nvSpPr>
        <p:spPr/>
        <p:txBody>
          <a:bodyPr/>
          <a:lstStyle/>
          <a:p>
            <a:r>
              <a:rPr lang="en-US" altLang="en-US" dirty="0"/>
              <a:t>Key Features</a:t>
            </a:r>
          </a:p>
          <a:p>
            <a:pPr lvl="1"/>
            <a:r>
              <a:rPr lang="en-US" altLang="en-US" sz="3200" dirty="0"/>
              <a:t>Transfer of many assets of Old Chrysler to new entity, New Chrysler</a:t>
            </a:r>
          </a:p>
          <a:p>
            <a:pPr lvl="1"/>
            <a:r>
              <a:rPr lang="en-US" altLang="en-US" sz="3200" dirty="0"/>
              <a:t>Payment by New Chrysler of $2 billion in cash</a:t>
            </a:r>
          </a:p>
          <a:p>
            <a:pPr lvl="1"/>
            <a:r>
              <a:rPr lang="en-US" altLang="en-US" sz="3200" dirty="0"/>
              <a:t>Technology, asset and management contribution by Fiat</a:t>
            </a:r>
          </a:p>
          <a:p>
            <a:pPr lvl="1"/>
            <a:r>
              <a:rPr lang="en-US" altLang="en-US" sz="3200" dirty="0"/>
              <a:t>Assumption by New Chrysler of modified labor agreements and some dealer agreements</a:t>
            </a:r>
          </a:p>
        </p:txBody>
      </p:sp>
      <p:sp>
        <p:nvSpPr>
          <p:cNvPr id="17101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81</a:t>
            </a:fld>
            <a:endParaRPr lang="en-US" altLang="en-US" sz="1400">
              <a:solidFill>
                <a:srgbClr val="000066"/>
              </a:solidFill>
            </a:endParaRPr>
          </a:p>
        </p:txBody>
      </p:sp>
    </p:spTree>
    <p:extLst>
      <p:ext uri="{BB962C8B-B14F-4D97-AF65-F5344CB8AC3E}">
        <p14:creationId xmlns:p14="http://schemas.microsoft.com/office/powerpoint/2010/main" val="22933177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altLang="en-US" dirty="0"/>
              <a:t>Structure of the Deal</a:t>
            </a:r>
          </a:p>
        </p:txBody>
      </p:sp>
      <p:sp>
        <p:nvSpPr>
          <p:cNvPr id="173059" name="Content Placeholder 2"/>
          <p:cNvSpPr>
            <a:spLocks noGrp="1"/>
          </p:cNvSpPr>
          <p:nvPr>
            <p:ph idx="1"/>
          </p:nvPr>
        </p:nvSpPr>
        <p:spPr/>
        <p:txBody>
          <a:bodyPr/>
          <a:lstStyle/>
          <a:p>
            <a:pPr lvl="1"/>
            <a:r>
              <a:rPr lang="en-US" altLang="en-US" dirty="0"/>
              <a:t>New financing by US Gov’t and Export Development Canada</a:t>
            </a:r>
          </a:p>
          <a:p>
            <a:pPr lvl="2"/>
            <a:r>
              <a:rPr lang="en-US" altLang="en-US" dirty="0"/>
              <a:t>$6 billion in senior secured financing</a:t>
            </a:r>
          </a:p>
          <a:p>
            <a:pPr lvl="2"/>
            <a:r>
              <a:rPr lang="en-US" altLang="en-US" dirty="0"/>
              <a:t>$5 billion in debtor-in-possession financing</a:t>
            </a:r>
          </a:p>
          <a:p>
            <a:r>
              <a:rPr lang="en-US" altLang="en-US" dirty="0"/>
              <a:t>Equity Split</a:t>
            </a:r>
          </a:p>
          <a:p>
            <a:pPr lvl="1"/>
            <a:r>
              <a:rPr lang="en-US" altLang="en-US" dirty="0"/>
              <a:t>55% to UAW; 8% US Gov’t; 2% Canada Gov’t</a:t>
            </a:r>
          </a:p>
          <a:p>
            <a:pPr lvl="1"/>
            <a:r>
              <a:rPr lang="en-US" altLang="en-US" dirty="0"/>
              <a:t>20% to Fiat and possibly going up from there</a:t>
            </a:r>
          </a:p>
        </p:txBody>
      </p:sp>
      <p:sp>
        <p:nvSpPr>
          <p:cNvPr id="17306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82</a:t>
            </a:fld>
            <a:endParaRPr lang="en-US" altLang="en-US" sz="1400">
              <a:solidFill>
                <a:srgbClr val="000066"/>
              </a:solidFill>
            </a:endParaRPr>
          </a:p>
        </p:txBody>
      </p:sp>
    </p:spTree>
    <p:extLst>
      <p:ext uri="{BB962C8B-B14F-4D97-AF65-F5344CB8AC3E}">
        <p14:creationId xmlns:p14="http://schemas.microsoft.com/office/powerpoint/2010/main" val="1160053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7"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BB9959B6-E131-41A7-A884-742CC2B29C13}" type="slidenum">
              <a:rPr lang="en-US" altLang="en-US" sz="1400">
                <a:solidFill>
                  <a:srgbClr val="000066"/>
                </a:solidFill>
              </a:rPr>
              <a:pPr>
                <a:spcBef>
                  <a:spcPct val="0"/>
                </a:spcBef>
                <a:buClrTx/>
                <a:buSzTx/>
                <a:buFontTx/>
                <a:buNone/>
              </a:pPr>
              <a:t>83</a:t>
            </a:fld>
            <a:endParaRPr lang="en-US" altLang="en-US" sz="1400">
              <a:solidFill>
                <a:srgbClr val="000066"/>
              </a:solidFill>
            </a:endParaRPr>
          </a:p>
        </p:txBody>
      </p:sp>
      <p:pic>
        <p:nvPicPr>
          <p:cNvPr id="175109"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195243" y="183862"/>
            <a:ext cx="4915253" cy="6521737"/>
          </a:xfrm>
          <a:noFill/>
          <a:ln w="6350"/>
        </p:spPr>
      </p:pic>
      <p:sp>
        <p:nvSpPr>
          <p:cNvPr id="8" name="Text Box 5"/>
          <p:cNvSpPr txBox="1">
            <a:spLocks noChangeArrowheads="1"/>
          </p:cNvSpPr>
          <p:nvPr/>
        </p:nvSpPr>
        <p:spPr bwMode="auto">
          <a:xfrm>
            <a:off x="9853827" y="6488668"/>
            <a:ext cx="23381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Chrysler Sale Order</a:t>
            </a:r>
          </a:p>
        </p:txBody>
      </p:sp>
      <p:sp>
        <p:nvSpPr>
          <p:cNvPr id="10" name="Title 1">
            <a:extLst>
              <a:ext uri="{FF2B5EF4-FFF2-40B4-BE49-F238E27FC236}">
                <a16:creationId xmlns:a16="http://schemas.microsoft.com/office/drawing/2014/main" id="{3290DE3B-9E91-304C-BF5D-F10BEF0E994A}"/>
              </a:ext>
            </a:extLst>
          </p:cNvPr>
          <p:cNvSpPr>
            <a:spLocks noGrp="1"/>
          </p:cNvSpPr>
          <p:nvPr>
            <p:ph type="title"/>
          </p:nvPr>
        </p:nvSpPr>
        <p:spPr>
          <a:xfrm>
            <a:off x="9115037" y="0"/>
            <a:ext cx="3076963"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Chrysler Sale Order</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4217225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84</a:t>
            </a:fld>
            <a:endParaRPr lang="en-US" altLang="en-US" sz="1400" dirty="0">
              <a:solidFill>
                <a:srgbClr val="000066"/>
              </a:solidFill>
            </a:endParaRPr>
          </a:p>
        </p:txBody>
      </p:sp>
      <p:sp>
        <p:nvSpPr>
          <p:cNvPr id="177156" name="Rectangle 2"/>
          <p:cNvSpPr>
            <a:spLocks noGrp="1" noChangeArrowheads="1"/>
          </p:cNvSpPr>
          <p:nvPr>
            <p:ph type="title"/>
          </p:nvPr>
        </p:nvSpPr>
        <p:spPr>
          <a:xfrm>
            <a:off x="812800" y="457200"/>
            <a:ext cx="11176000" cy="1143000"/>
          </a:xfrm>
        </p:spPr>
        <p:txBody>
          <a:bodyPr/>
          <a:lstStyle/>
          <a:p>
            <a:r>
              <a:rPr lang="en-US" altLang="en-US" dirty="0"/>
              <a:t>363</a:t>
            </a:r>
          </a:p>
        </p:txBody>
      </p:sp>
      <p:sp>
        <p:nvSpPr>
          <p:cNvPr id="177157" name="Rectangle 3"/>
          <p:cNvSpPr>
            <a:spLocks noGrp="1" noChangeArrowheads="1"/>
          </p:cNvSpPr>
          <p:nvPr>
            <p:ph type="body" idx="1"/>
          </p:nvPr>
        </p:nvSpPr>
        <p:spPr/>
        <p:txBody>
          <a:bodyPr/>
          <a:lstStyle/>
          <a:p>
            <a:r>
              <a:rPr lang="en-US" altLang="en-US" dirty="0"/>
              <a:t>Use, sale, or lease of property</a:t>
            </a:r>
          </a:p>
          <a:p>
            <a:pPr lvl="1"/>
            <a:r>
              <a:rPr lang="en-US" altLang="en-US" dirty="0"/>
              <a:t>(b)(1) The trustee, after notice and a hearing, may use, sell, or lease, other than in the ordinary course of business, property of the estate … .</a:t>
            </a:r>
          </a:p>
        </p:txBody>
      </p:sp>
    </p:spTree>
    <p:extLst>
      <p:ext uri="{BB962C8B-B14F-4D97-AF65-F5344CB8AC3E}">
        <p14:creationId xmlns:p14="http://schemas.microsoft.com/office/powerpoint/2010/main" val="35745684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85</a:t>
            </a:fld>
            <a:endParaRPr lang="en-US" altLang="en-US" sz="1400">
              <a:solidFill>
                <a:srgbClr val="000066"/>
              </a:solidFill>
            </a:endParaRPr>
          </a:p>
        </p:txBody>
      </p:sp>
      <p:sp>
        <p:nvSpPr>
          <p:cNvPr id="179204" name="Rectangle 2"/>
          <p:cNvSpPr>
            <a:spLocks noGrp="1" noChangeArrowheads="1"/>
          </p:cNvSpPr>
          <p:nvPr>
            <p:ph type="title"/>
          </p:nvPr>
        </p:nvSpPr>
        <p:spPr>
          <a:xfrm>
            <a:off x="812800" y="495300"/>
            <a:ext cx="11176000" cy="1143000"/>
          </a:xfrm>
        </p:spPr>
        <p:txBody>
          <a:bodyPr/>
          <a:lstStyle/>
          <a:p>
            <a:r>
              <a:rPr lang="en-US" altLang="en-US" dirty="0"/>
              <a:t>363 (cont.)</a:t>
            </a:r>
          </a:p>
        </p:txBody>
      </p:sp>
      <p:sp>
        <p:nvSpPr>
          <p:cNvPr id="179205" name="Rectangle 3"/>
          <p:cNvSpPr>
            <a:spLocks noGrp="1" noChangeArrowheads="1"/>
          </p:cNvSpPr>
          <p:nvPr>
            <p:ph type="body" idx="1"/>
          </p:nvPr>
        </p:nvSpPr>
        <p:spPr/>
        <p:txBody>
          <a:bodyPr/>
          <a:lstStyle/>
          <a:p>
            <a:pPr>
              <a:lnSpc>
                <a:spcPct val="90000"/>
              </a:lnSpc>
            </a:pPr>
            <a:r>
              <a:rPr lang="en-US" altLang="en-US" dirty="0"/>
              <a:t>Use, sale, or lease of property</a:t>
            </a:r>
          </a:p>
          <a:p>
            <a:pPr lvl="1">
              <a:lnSpc>
                <a:spcPct val="90000"/>
              </a:lnSpc>
            </a:pPr>
            <a:r>
              <a:rPr lang="en-US" altLang="en-US" dirty="0"/>
              <a:t>(f) The trustee may sell property under subsection (b) or (c) of this section </a:t>
            </a:r>
            <a:r>
              <a:rPr lang="en-US" altLang="en-US" dirty="0">
                <a:solidFill>
                  <a:schemeClr val="accent4">
                    <a:lumMod val="50000"/>
                    <a:lumOff val="50000"/>
                  </a:schemeClr>
                </a:solidFill>
              </a:rPr>
              <a:t>free and clear of any interest in such property of an entity other than the estate</a:t>
            </a:r>
            <a:r>
              <a:rPr lang="en-US" altLang="en-US" dirty="0"/>
              <a:t>, only if -</a:t>
            </a:r>
          </a:p>
          <a:p>
            <a:pPr lvl="2">
              <a:lnSpc>
                <a:spcPct val="90000"/>
              </a:lnSpc>
            </a:pPr>
            <a:r>
              <a:rPr lang="en-US" altLang="en-US" dirty="0"/>
              <a:t>(1) applicable </a:t>
            </a:r>
            <a:r>
              <a:rPr lang="en-US" altLang="en-US" dirty="0" err="1"/>
              <a:t>nonbankruptcy</a:t>
            </a:r>
            <a:r>
              <a:rPr lang="en-US" altLang="en-US" dirty="0"/>
              <a:t> law permits sale of such property free and clear of such interest;</a:t>
            </a:r>
          </a:p>
          <a:p>
            <a:pPr lvl="2">
              <a:lnSpc>
                <a:spcPct val="90000"/>
              </a:lnSpc>
            </a:pPr>
            <a:r>
              <a:rPr lang="en-US" altLang="en-US" dirty="0"/>
              <a:t>(2) such entity consents;</a:t>
            </a:r>
          </a:p>
        </p:txBody>
      </p:sp>
    </p:spTree>
    <p:extLst>
      <p:ext uri="{BB962C8B-B14F-4D97-AF65-F5344CB8AC3E}">
        <p14:creationId xmlns:p14="http://schemas.microsoft.com/office/powerpoint/2010/main" val="438915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86</a:t>
            </a:fld>
            <a:endParaRPr lang="en-US" altLang="en-US" sz="1400">
              <a:solidFill>
                <a:srgbClr val="000066"/>
              </a:solidFill>
            </a:endParaRPr>
          </a:p>
        </p:txBody>
      </p:sp>
      <p:sp>
        <p:nvSpPr>
          <p:cNvPr id="181252" name="Rectangle 2"/>
          <p:cNvSpPr>
            <a:spLocks noGrp="1" noChangeArrowheads="1"/>
          </p:cNvSpPr>
          <p:nvPr>
            <p:ph type="title"/>
          </p:nvPr>
        </p:nvSpPr>
        <p:spPr>
          <a:xfrm>
            <a:off x="812800" y="457200"/>
            <a:ext cx="11176000" cy="1143000"/>
          </a:xfrm>
        </p:spPr>
        <p:txBody>
          <a:bodyPr/>
          <a:lstStyle/>
          <a:p>
            <a:r>
              <a:rPr lang="en-US" altLang="en-US" dirty="0"/>
              <a:t>363 (cont.)</a:t>
            </a:r>
          </a:p>
        </p:txBody>
      </p:sp>
      <p:sp>
        <p:nvSpPr>
          <p:cNvPr id="181253" name="Rectangle 3"/>
          <p:cNvSpPr>
            <a:spLocks noGrp="1" noChangeArrowheads="1"/>
          </p:cNvSpPr>
          <p:nvPr>
            <p:ph type="body" idx="1"/>
          </p:nvPr>
        </p:nvSpPr>
        <p:spPr/>
        <p:txBody>
          <a:bodyPr/>
          <a:lstStyle/>
          <a:p>
            <a:pPr lvl="2"/>
            <a:r>
              <a:rPr lang="en-US" altLang="en-US"/>
              <a:t>(3) such interest is a lien and the price at which such property is to be sold is greater than the aggregate value of all liens on such property;</a:t>
            </a:r>
          </a:p>
          <a:p>
            <a:pPr lvl="2"/>
            <a:r>
              <a:rPr lang="en-US" altLang="en-US"/>
              <a:t>(4) such interest is in bona fide dispute; or</a:t>
            </a:r>
          </a:p>
          <a:p>
            <a:pPr lvl="2"/>
            <a:r>
              <a:rPr lang="en-US" altLang="en-US"/>
              <a:t>(5) such entity could be compelled, in a legal or equitable proceeding, to accept a money satisfaction of such interest.</a:t>
            </a:r>
          </a:p>
        </p:txBody>
      </p:sp>
    </p:spTree>
    <p:extLst>
      <p:ext uri="{BB962C8B-B14F-4D97-AF65-F5344CB8AC3E}">
        <p14:creationId xmlns:p14="http://schemas.microsoft.com/office/powerpoint/2010/main" val="3635766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9"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9BF87ECA-20BF-4FE8-A10B-236283D360E1}" type="slidenum">
              <a:rPr lang="en-US" altLang="en-US" sz="1400">
                <a:solidFill>
                  <a:srgbClr val="000066"/>
                </a:solidFill>
              </a:rPr>
              <a:pPr>
                <a:spcBef>
                  <a:spcPct val="0"/>
                </a:spcBef>
                <a:buClrTx/>
                <a:buSzTx/>
                <a:buFontTx/>
                <a:buNone/>
              </a:pPr>
              <a:t>87</a:t>
            </a:fld>
            <a:endParaRPr lang="en-US" altLang="en-US" sz="1400">
              <a:solidFill>
                <a:srgbClr val="000066"/>
              </a:solidFill>
            </a:endParaRPr>
          </a:p>
        </p:txBody>
      </p:sp>
      <p:pic>
        <p:nvPicPr>
          <p:cNvPr id="183301"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26808" y="184666"/>
            <a:ext cx="4949903" cy="6516172"/>
          </a:xfrm>
          <a:noFill/>
          <a:ln w="6350"/>
        </p:spPr>
      </p:pic>
      <p:sp>
        <p:nvSpPr>
          <p:cNvPr id="3171333" name="Text Box 5"/>
          <p:cNvSpPr txBox="1">
            <a:spLocks noChangeArrowheads="1"/>
          </p:cNvSpPr>
          <p:nvPr/>
        </p:nvSpPr>
        <p:spPr bwMode="auto">
          <a:xfrm>
            <a:off x="2526453" y="1377665"/>
            <a:ext cx="8548817" cy="4430011"/>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50000"/>
              </a:spcBef>
              <a:buClrTx/>
              <a:buSzTx/>
              <a:buFontTx/>
              <a:buNone/>
            </a:pPr>
            <a:r>
              <a:rPr lang="en-US" altLang="en-US" sz="2800" dirty="0">
                <a:solidFill>
                  <a:srgbClr val="000000"/>
                </a:solidFill>
                <a:latin typeface="Times New Roman" panose="02020603050405020304" pitchFamily="18" charset="0"/>
              </a:rPr>
              <a:t>“(e) UAW and GMAC Agreements. Contingent upon the approval of the sale of the Purchased Assets to the Purchaser and concurrently with the consummation of the sale of the Purchased Assets (without prejudice to the conditions thereto set forth in the Purchase Agreement), (i) each of the UAW CBA Assignment and the GMAC MAFA Documents (as such term is defined in the Bidding Procedures attached hereto as Exhibit A) shall be deemed to be Confirmed Agreements as to which no Assignment Notice or Confirmation Notice shall be sent,”</a:t>
            </a:r>
          </a:p>
        </p:txBody>
      </p:sp>
      <p:sp>
        <p:nvSpPr>
          <p:cNvPr id="11" name="Rectangle 7"/>
          <p:cNvSpPr>
            <a:spLocks noChangeArrowheads="1"/>
          </p:cNvSpPr>
          <p:nvPr/>
        </p:nvSpPr>
        <p:spPr bwMode="auto">
          <a:xfrm>
            <a:off x="12010704" y="6700838"/>
            <a:ext cx="173037" cy="157162"/>
          </a:xfrm>
          <a:prstGeom prst="rect">
            <a:avLst/>
          </a:prstGeom>
          <a:solidFill>
            <a:srgbClr val="3366FF"/>
          </a:solidFill>
          <a:ln w="9525">
            <a:solidFill>
              <a:schemeClr val="tx1"/>
            </a:solidFill>
            <a:miter lim="800000"/>
            <a:headEnd/>
            <a:tailEnd/>
          </a:ln>
        </p:spPr>
        <p:txBody>
          <a:bodyPr wrap="none" anchor="ct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endParaRPr lang="en-US" altLang="en-US" sz="2400">
              <a:solidFill>
                <a:schemeClr val="tx1"/>
              </a:solidFill>
              <a:latin typeface="Times New Roman" panose="02020603050405020304" pitchFamily="18" charset="0"/>
            </a:endParaRPr>
          </a:p>
        </p:txBody>
      </p:sp>
      <p:sp>
        <p:nvSpPr>
          <p:cNvPr id="10" name="Text Box 5"/>
          <p:cNvSpPr txBox="1">
            <a:spLocks noChangeArrowheads="1"/>
          </p:cNvSpPr>
          <p:nvPr/>
        </p:nvSpPr>
        <p:spPr bwMode="auto">
          <a:xfrm>
            <a:off x="10248728" y="6504243"/>
            <a:ext cx="194327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Sale Agreement</a:t>
            </a:r>
          </a:p>
        </p:txBody>
      </p:sp>
      <p:sp>
        <p:nvSpPr>
          <p:cNvPr id="9" name="Title 1">
            <a:extLst>
              <a:ext uri="{FF2B5EF4-FFF2-40B4-BE49-F238E27FC236}">
                <a16:creationId xmlns:a16="http://schemas.microsoft.com/office/drawing/2014/main" id="{542C231C-A837-8D44-8B5D-C11A38FFB74A}"/>
              </a:ext>
            </a:extLst>
          </p:cNvPr>
          <p:cNvSpPr>
            <a:spLocks noGrp="1"/>
          </p:cNvSpPr>
          <p:nvPr>
            <p:ph type="title"/>
          </p:nvPr>
        </p:nvSpPr>
        <p:spPr>
          <a:xfrm>
            <a:off x="7116597" y="0"/>
            <a:ext cx="507540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19(e): UAW Contract Assumption</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151442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83301"/>
                                        </p:tgtEl>
                                        <p:attrNameLst>
                                          <p:attrName>style.opacity</p:attrName>
                                        </p:attrNameLst>
                                      </p:cBhvr>
                                      <p:to>
                                        <p:strVal val="0.5"/>
                                      </p:to>
                                    </p:set>
                                    <p:animEffect filter="image" prLst="opacity: 0.5">
                                      <p:cBhvr rctx="IE">
                                        <p:cTn id="9" dur="indefinite"/>
                                        <p:tgtEl>
                                          <p:spTgt spid="18330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171333"/>
                                        </p:tgtEl>
                                        <p:attrNameLst>
                                          <p:attrName>style.visibility</p:attrName>
                                        </p:attrNameLst>
                                      </p:cBhvr>
                                      <p:to>
                                        <p:strVal val="visible"/>
                                      </p:to>
                                    </p:set>
                                    <p:animEffect transition="in" filter="wipe(left)">
                                      <p:cBhvr>
                                        <p:cTn id="12" dur="500"/>
                                        <p:tgtEl>
                                          <p:spTgt spid="3171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1333"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7"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fld id="{7A2855D2-9AC4-46E4-9104-5D82AA145442}" type="slidenum">
              <a:rPr lang="en-US" altLang="en-US" sz="1400">
                <a:solidFill>
                  <a:srgbClr val="000066"/>
                </a:solidFill>
              </a:rPr>
              <a:pPr>
                <a:spcBef>
                  <a:spcPct val="0"/>
                </a:spcBef>
                <a:buClrTx/>
                <a:buSzTx/>
                <a:buFontTx/>
                <a:buNone/>
              </a:pPr>
              <a:t>88</a:t>
            </a:fld>
            <a:endParaRPr lang="en-US" altLang="en-US" sz="1400">
              <a:solidFill>
                <a:srgbClr val="000066"/>
              </a:solidFill>
            </a:endParaRPr>
          </a:p>
        </p:txBody>
      </p:sp>
      <p:pic>
        <p:nvPicPr>
          <p:cNvPr id="185349"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89102" y="184666"/>
            <a:ext cx="4945650" cy="6506778"/>
          </a:xfrm>
          <a:noFill/>
          <a:ln w="6350"/>
        </p:spPr>
      </p:pic>
      <p:sp>
        <p:nvSpPr>
          <p:cNvPr id="3171333" name="Text Box 5"/>
          <p:cNvSpPr txBox="1">
            <a:spLocks noChangeArrowheads="1"/>
          </p:cNvSpPr>
          <p:nvPr/>
        </p:nvSpPr>
        <p:spPr bwMode="auto">
          <a:xfrm>
            <a:off x="2761735" y="1963222"/>
            <a:ext cx="8001000" cy="3108543"/>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50000"/>
              </a:spcBef>
              <a:buClrTx/>
              <a:buSzTx/>
              <a:buFontTx/>
              <a:buNone/>
            </a:pPr>
            <a:r>
              <a:rPr lang="en-US" altLang="en-US" sz="2800">
                <a:solidFill>
                  <a:srgbClr val="000066"/>
                </a:solidFill>
                <a:latin typeface="Times New Roman" panose="02020603050405020304" pitchFamily="18" charset="0"/>
              </a:rPr>
              <a:t>“</a:t>
            </a:r>
            <a:r>
              <a:rPr lang="en-US" altLang="en-US" sz="2800">
                <a:solidFill>
                  <a:schemeClr val="tx1"/>
                </a:solidFill>
                <a:latin typeface="Times New Roman" panose="02020603050405020304" pitchFamily="18" charset="0"/>
              </a:rPr>
              <a:t>(ii) the Debtors shall assign to Purchaser, and Purchaser shall be deemed to have assumed, each such agreement as of the Closing Date, and each non-Debtor party to each such agreement shall be deemed to have consented to such assumption and assignment and (iii) the Court order approving such sale shall reflect such assumption and assignment.</a:t>
            </a:r>
            <a:r>
              <a:rPr lang="en-US" altLang="en-US" sz="2800">
                <a:solidFill>
                  <a:srgbClr val="000066"/>
                </a:solidFill>
                <a:latin typeface="Times New Roman" panose="02020603050405020304" pitchFamily="18" charset="0"/>
              </a:rPr>
              <a:t>”</a:t>
            </a:r>
          </a:p>
        </p:txBody>
      </p:sp>
      <p:sp>
        <p:nvSpPr>
          <p:cNvPr id="9" name="Rectangle 8"/>
          <p:cNvSpPr>
            <a:spLocks noChangeArrowheads="1"/>
          </p:cNvSpPr>
          <p:nvPr/>
        </p:nvSpPr>
        <p:spPr bwMode="auto">
          <a:xfrm>
            <a:off x="12052611" y="6691444"/>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11" name="Text Box 5"/>
          <p:cNvSpPr txBox="1">
            <a:spLocks noChangeArrowheads="1"/>
          </p:cNvSpPr>
          <p:nvPr/>
        </p:nvSpPr>
        <p:spPr bwMode="auto">
          <a:xfrm>
            <a:off x="10259735" y="6477000"/>
            <a:ext cx="19370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Sale Agreement</a:t>
            </a:r>
          </a:p>
        </p:txBody>
      </p:sp>
      <p:sp>
        <p:nvSpPr>
          <p:cNvPr id="10" name="Title 1">
            <a:extLst>
              <a:ext uri="{FF2B5EF4-FFF2-40B4-BE49-F238E27FC236}">
                <a16:creationId xmlns:a16="http://schemas.microsoft.com/office/drawing/2014/main" id="{906F17B0-0DCF-DD4C-B6CA-0C3EA57F5C54}"/>
              </a:ext>
            </a:extLst>
          </p:cNvPr>
          <p:cNvSpPr>
            <a:spLocks noGrp="1"/>
          </p:cNvSpPr>
          <p:nvPr>
            <p:ph type="title"/>
          </p:nvPr>
        </p:nvSpPr>
        <p:spPr>
          <a:xfrm>
            <a:off x="7327613" y="0"/>
            <a:ext cx="486438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Assignment of UAW Agreement</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1205938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85349"/>
                                        </p:tgtEl>
                                        <p:attrNameLst>
                                          <p:attrName>style.opacity</p:attrName>
                                        </p:attrNameLst>
                                      </p:cBhvr>
                                      <p:to>
                                        <p:strVal val="0.5"/>
                                      </p:to>
                                    </p:set>
                                    <p:animEffect filter="image" prLst="opacity: 0.5">
                                      <p:cBhvr rctx="IE">
                                        <p:cTn id="9" dur="indefinite"/>
                                        <p:tgtEl>
                                          <p:spTgt spid="18534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171333"/>
                                        </p:tgtEl>
                                        <p:attrNameLst>
                                          <p:attrName>style.visibility</p:attrName>
                                        </p:attrNameLst>
                                      </p:cBhvr>
                                      <p:to>
                                        <p:strVal val="visible"/>
                                      </p:to>
                                    </p:set>
                                    <p:animEffect transition="in" filter="wipe(left)">
                                      <p:cBhvr>
                                        <p:cTn id="12" dur="500"/>
                                        <p:tgtEl>
                                          <p:spTgt spid="3171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1333" grpId="0" animBg="1"/>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5" name="Slide Number Placeholder 5"/>
          <p:cNvSpPr>
            <a:spLocks noGrp="1"/>
          </p:cNvSpPr>
          <p:nvPr>
            <p:ph type="sldNum" sz="quarter" idx="12"/>
          </p:nvPr>
        </p:nvSpPr>
        <p:spPr bwMode="auto">
          <a:xfrm>
            <a:off x="9880600" y="6256638"/>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89</a:t>
            </a:fld>
            <a:endParaRPr lang="en-US" altLang="en-US" sz="1400" dirty="0">
              <a:solidFill>
                <a:srgbClr val="000066"/>
              </a:solidFill>
            </a:endParaRPr>
          </a:p>
        </p:txBody>
      </p:sp>
      <p:sp>
        <p:nvSpPr>
          <p:cNvPr id="187396" name="Rectangle 2"/>
          <p:cNvSpPr>
            <a:spLocks noGrp="1" noChangeArrowheads="1"/>
          </p:cNvSpPr>
          <p:nvPr>
            <p:ph type="title"/>
          </p:nvPr>
        </p:nvSpPr>
        <p:spPr/>
        <p:txBody>
          <a:bodyPr/>
          <a:lstStyle/>
          <a:p>
            <a:r>
              <a:rPr lang="en-US" altLang="en-US" dirty="0"/>
              <a:t>Assumption</a:t>
            </a:r>
          </a:p>
        </p:txBody>
      </p:sp>
      <p:sp>
        <p:nvSpPr>
          <p:cNvPr id="187397" name="Rectangle 3"/>
          <p:cNvSpPr>
            <a:spLocks noGrp="1" noChangeArrowheads="1"/>
          </p:cNvSpPr>
          <p:nvPr>
            <p:ph type="body" idx="1"/>
          </p:nvPr>
        </p:nvSpPr>
        <p:spPr/>
        <p:txBody>
          <a:bodyPr/>
          <a:lstStyle/>
          <a:p>
            <a:r>
              <a:rPr lang="en-US" altLang="en-US" dirty="0"/>
              <a:t>Meaning</a:t>
            </a:r>
          </a:p>
          <a:p>
            <a:pPr lvl="1"/>
            <a:r>
              <a:rPr lang="en-US" altLang="en-US" dirty="0"/>
              <a:t>Estate has choice about whether to perform debtor’s prepetition contract</a:t>
            </a:r>
          </a:p>
          <a:p>
            <a:pPr lvl="1"/>
            <a:r>
              <a:rPr lang="en-US" altLang="en-US" dirty="0"/>
              <a:t>Assumption means estate accepts obligation to perform under contract</a:t>
            </a:r>
          </a:p>
        </p:txBody>
      </p:sp>
    </p:spTree>
    <p:extLst>
      <p:ext uri="{BB962C8B-B14F-4D97-AF65-F5344CB8AC3E}">
        <p14:creationId xmlns:p14="http://schemas.microsoft.com/office/powerpoint/2010/main" val="405346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a:t>
            </a:fld>
            <a:endParaRPr lang="en-US" altLang="en-US" sz="1400">
              <a:solidFill>
                <a:srgbClr val="000066"/>
              </a:solidFill>
            </a:endParaRPr>
          </a:p>
        </p:txBody>
      </p:sp>
      <p:sp>
        <p:nvSpPr>
          <p:cNvPr id="21508" name="Rectangle 2"/>
          <p:cNvSpPr>
            <a:spLocks noGrp="1" noChangeArrowheads="1"/>
          </p:cNvSpPr>
          <p:nvPr>
            <p:ph type="title"/>
          </p:nvPr>
        </p:nvSpPr>
        <p:spPr/>
        <p:txBody>
          <a:bodyPr/>
          <a:lstStyle/>
          <a:p>
            <a:r>
              <a:rPr lang="en-US" altLang="en-US" dirty="0"/>
              <a:t>The Modigliani-Miller Theorem</a:t>
            </a:r>
          </a:p>
        </p:txBody>
      </p:sp>
      <p:sp>
        <p:nvSpPr>
          <p:cNvPr id="21509" name="Rectangle 3"/>
          <p:cNvSpPr>
            <a:spLocks noGrp="1" noChangeArrowheads="1"/>
          </p:cNvSpPr>
          <p:nvPr>
            <p:ph type="body" idx="1"/>
          </p:nvPr>
        </p:nvSpPr>
        <p:spPr/>
        <p:txBody>
          <a:bodyPr/>
          <a:lstStyle/>
          <a:p>
            <a:r>
              <a:rPr lang="en-US" altLang="en-US" dirty="0"/>
              <a:t>Yogi Berra and the Pizza</a:t>
            </a:r>
          </a:p>
          <a:p>
            <a:pPr lvl="1"/>
            <a:r>
              <a:rPr lang="en-US" altLang="en-US" dirty="0"/>
              <a:t>The size of the pie is independent of how many slices it is cut into</a:t>
            </a:r>
          </a:p>
          <a:p>
            <a:pPr lvl="1"/>
            <a:r>
              <a:rPr lang="en-US" altLang="en-US" dirty="0"/>
              <a:t>Corporate capital structure is irrelevant for the value of the firm</a:t>
            </a:r>
          </a:p>
        </p:txBody>
      </p:sp>
    </p:spTree>
    <p:extLst>
      <p:ext uri="{BB962C8B-B14F-4D97-AF65-F5344CB8AC3E}">
        <p14:creationId xmlns:p14="http://schemas.microsoft.com/office/powerpoint/2010/main" val="24112752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944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90</a:t>
            </a:fld>
            <a:endParaRPr lang="en-US" altLang="en-US" sz="1400">
              <a:solidFill>
                <a:srgbClr val="000066"/>
              </a:solidFill>
            </a:endParaRPr>
          </a:p>
        </p:txBody>
      </p:sp>
      <p:sp>
        <p:nvSpPr>
          <p:cNvPr id="189444" name="Rectangle 2"/>
          <p:cNvSpPr>
            <a:spLocks noGrp="1" noChangeArrowheads="1"/>
          </p:cNvSpPr>
          <p:nvPr>
            <p:ph type="title"/>
          </p:nvPr>
        </p:nvSpPr>
        <p:spPr/>
        <p:txBody>
          <a:bodyPr/>
          <a:lstStyle/>
          <a:p>
            <a:r>
              <a:rPr lang="en-US" altLang="en-US" dirty="0"/>
              <a:t>Mechanics</a:t>
            </a:r>
          </a:p>
        </p:txBody>
      </p:sp>
      <p:sp>
        <p:nvSpPr>
          <p:cNvPr id="189445" name="Rectangle 3"/>
          <p:cNvSpPr>
            <a:spLocks noGrp="1" noChangeArrowheads="1"/>
          </p:cNvSpPr>
          <p:nvPr>
            <p:ph type="body" idx="1"/>
          </p:nvPr>
        </p:nvSpPr>
        <p:spPr/>
        <p:txBody>
          <a:bodyPr/>
          <a:lstStyle/>
          <a:p>
            <a:r>
              <a:rPr lang="en-US" altLang="en-US" dirty="0"/>
              <a:t>To assume a contract (365(b))</a:t>
            </a:r>
          </a:p>
          <a:p>
            <a:pPr lvl="1"/>
            <a:r>
              <a:rPr lang="en-US" altLang="en-US" dirty="0"/>
              <a:t>Trustee must cure—fix—most prepetition defaults;</a:t>
            </a:r>
          </a:p>
          <a:p>
            <a:pPr lvl="1"/>
            <a:r>
              <a:rPr lang="en-US" altLang="en-US" dirty="0"/>
              <a:t>Compensate for actual pecuniary losses from the default; and </a:t>
            </a:r>
          </a:p>
          <a:p>
            <a:pPr lvl="1"/>
            <a:r>
              <a:rPr lang="en-US" altLang="en-US" dirty="0"/>
              <a:t>Provide adequate assurance of future performance</a:t>
            </a:r>
          </a:p>
        </p:txBody>
      </p:sp>
    </p:spTree>
    <p:extLst>
      <p:ext uri="{BB962C8B-B14F-4D97-AF65-F5344CB8AC3E}">
        <p14:creationId xmlns:p14="http://schemas.microsoft.com/office/powerpoint/2010/main" val="33134705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1"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91</a:t>
            </a:fld>
            <a:endParaRPr lang="en-US" altLang="en-US" sz="1400">
              <a:solidFill>
                <a:srgbClr val="000066"/>
              </a:solidFill>
            </a:endParaRPr>
          </a:p>
        </p:txBody>
      </p:sp>
      <p:sp>
        <p:nvSpPr>
          <p:cNvPr id="191492" name="Rectangle 2"/>
          <p:cNvSpPr>
            <a:spLocks noGrp="1" noChangeArrowheads="1"/>
          </p:cNvSpPr>
          <p:nvPr>
            <p:ph type="title"/>
          </p:nvPr>
        </p:nvSpPr>
        <p:spPr/>
        <p:txBody>
          <a:bodyPr/>
          <a:lstStyle/>
          <a:p>
            <a:r>
              <a:rPr lang="en-US" altLang="en-US" dirty="0"/>
              <a:t>365: Rejection</a:t>
            </a:r>
          </a:p>
        </p:txBody>
      </p:sp>
      <p:sp>
        <p:nvSpPr>
          <p:cNvPr id="191493" name="Rectangle 3"/>
          <p:cNvSpPr>
            <a:spLocks noGrp="1" noChangeArrowheads="1"/>
          </p:cNvSpPr>
          <p:nvPr>
            <p:ph type="body" idx="1"/>
          </p:nvPr>
        </p:nvSpPr>
        <p:spPr/>
        <p:txBody>
          <a:bodyPr/>
          <a:lstStyle/>
          <a:p>
            <a:r>
              <a:rPr lang="en-US" altLang="en-US" dirty="0"/>
              <a:t>Executory contracts and unexpired leases (cont.)</a:t>
            </a:r>
          </a:p>
          <a:p>
            <a:pPr lvl="1"/>
            <a:r>
              <a:rPr lang="en-US" altLang="en-US" dirty="0"/>
              <a:t>(g) Except as provided in subsections (h)(2) and (</a:t>
            </a:r>
            <a:r>
              <a:rPr lang="en-US" altLang="en-US" dirty="0" err="1"/>
              <a:t>i</a:t>
            </a:r>
            <a:r>
              <a:rPr lang="en-US" altLang="en-US" dirty="0"/>
              <a:t>)(2) of this section, the </a:t>
            </a:r>
            <a:r>
              <a:rPr lang="en-US" altLang="en-US" dirty="0">
                <a:solidFill>
                  <a:schemeClr val="accent4">
                    <a:lumMod val="50000"/>
                    <a:lumOff val="50000"/>
                  </a:schemeClr>
                </a:solidFill>
              </a:rPr>
              <a:t>rejection</a:t>
            </a:r>
            <a:r>
              <a:rPr lang="en-US" altLang="en-US" dirty="0"/>
              <a:t> of an executory contract or unexpired lease of the debtor </a:t>
            </a:r>
            <a:r>
              <a:rPr lang="en-US" altLang="en-US" dirty="0">
                <a:solidFill>
                  <a:schemeClr val="accent4">
                    <a:lumMod val="50000"/>
                    <a:lumOff val="50000"/>
                  </a:schemeClr>
                </a:solidFill>
              </a:rPr>
              <a:t>constitutes a breach of such contract or lease </a:t>
            </a:r>
            <a:r>
              <a:rPr lang="en-US" altLang="en-US" dirty="0"/>
              <a:t>-</a:t>
            </a:r>
          </a:p>
        </p:txBody>
      </p:sp>
    </p:spTree>
    <p:extLst>
      <p:ext uri="{BB962C8B-B14F-4D97-AF65-F5344CB8AC3E}">
        <p14:creationId xmlns:p14="http://schemas.microsoft.com/office/powerpoint/2010/main" val="36879830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92</a:t>
            </a:fld>
            <a:endParaRPr lang="en-US" altLang="en-US" sz="1400">
              <a:solidFill>
                <a:srgbClr val="000066"/>
              </a:solidFill>
            </a:endParaRPr>
          </a:p>
        </p:txBody>
      </p:sp>
      <p:sp>
        <p:nvSpPr>
          <p:cNvPr id="193540" name="Rectangle 2"/>
          <p:cNvSpPr>
            <a:spLocks noGrp="1" noChangeArrowheads="1"/>
          </p:cNvSpPr>
          <p:nvPr>
            <p:ph type="title"/>
          </p:nvPr>
        </p:nvSpPr>
        <p:spPr/>
        <p:txBody>
          <a:bodyPr/>
          <a:lstStyle/>
          <a:p>
            <a:r>
              <a:rPr lang="en-US" altLang="en-US"/>
              <a:t>365: Rejection</a:t>
            </a:r>
          </a:p>
        </p:txBody>
      </p:sp>
      <p:sp>
        <p:nvSpPr>
          <p:cNvPr id="193541" name="Rectangle 3"/>
          <p:cNvSpPr>
            <a:spLocks noGrp="1" noChangeArrowheads="1"/>
          </p:cNvSpPr>
          <p:nvPr>
            <p:ph type="body" idx="1"/>
          </p:nvPr>
        </p:nvSpPr>
        <p:spPr>
          <a:xfrm>
            <a:off x="508000" y="1600200"/>
            <a:ext cx="11176000" cy="4114800"/>
          </a:xfrm>
        </p:spPr>
        <p:txBody>
          <a:bodyPr/>
          <a:lstStyle/>
          <a:p>
            <a:pPr lvl="2"/>
            <a:r>
              <a:rPr lang="en-US" altLang="en-US" sz="3000" dirty="0"/>
              <a:t>(1) if such contract or lease has not been assumed under this section or under a plan confirmed under chapter 9, 11, 12, or 13 of this title, immediately before the date of the filing of the petition; or</a:t>
            </a:r>
          </a:p>
        </p:txBody>
      </p:sp>
    </p:spTree>
    <p:extLst>
      <p:ext uri="{BB962C8B-B14F-4D97-AF65-F5344CB8AC3E}">
        <p14:creationId xmlns:p14="http://schemas.microsoft.com/office/powerpoint/2010/main" val="33754428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587" name="Slide Number Placeholder 5"/>
          <p:cNvSpPr>
            <a:spLocks noGrp="1"/>
          </p:cNvSpPr>
          <p:nvPr>
            <p:ph type="sldNum" sz="quarter" idx="12"/>
          </p:nvPr>
        </p:nvSpPr>
        <p:spPr bwMode="auto">
          <a:xfrm>
            <a:off x="100838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93</a:t>
            </a:fld>
            <a:endParaRPr lang="en-US" altLang="en-US" sz="1400">
              <a:solidFill>
                <a:srgbClr val="000066"/>
              </a:solidFill>
            </a:endParaRPr>
          </a:p>
        </p:txBody>
      </p:sp>
      <p:sp>
        <p:nvSpPr>
          <p:cNvPr id="195588" name="Rectangle 2"/>
          <p:cNvSpPr>
            <a:spLocks noGrp="1" noChangeArrowheads="1"/>
          </p:cNvSpPr>
          <p:nvPr>
            <p:ph type="title"/>
          </p:nvPr>
        </p:nvSpPr>
        <p:spPr/>
        <p:txBody>
          <a:bodyPr/>
          <a:lstStyle/>
          <a:p>
            <a:r>
              <a:rPr lang="en-US" altLang="en-US" dirty="0"/>
              <a:t>Understanding the Sale Order: Starting Points</a:t>
            </a:r>
          </a:p>
        </p:txBody>
      </p:sp>
      <p:sp>
        <p:nvSpPr>
          <p:cNvPr id="195589" name="Rectangle 3"/>
          <p:cNvSpPr>
            <a:spLocks noGrp="1" noChangeArrowheads="1"/>
          </p:cNvSpPr>
          <p:nvPr>
            <p:ph type="body" idx="1"/>
          </p:nvPr>
        </p:nvSpPr>
        <p:spPr/>
        <p:txBody>
          <a:bodyPr/>
          <a:lstStyle/>
          <a:p>
            <a:r>
              <a:rPr lang="en-US" altLang="en-US" dirty="0"/>
              <a:t>Hypo 1</a:t>
            </a:r>
          </a:p>
        </p:txBody>
      </p:sp>
      <p:grpSp>
        <p:nvGrpSpPr>
          <p:cNvPr id="195590" name="Group 4"/>
          <p:cNvGrpSpPr>
            <a:grpSpLocks/>
          </p:cNvGrpSpPr>
          <p:nvPr/>
        </p:nvGrpSpPr>
        <p:grpSpPr bwMode="auto">
          <a:xfrm>
            <a:off x="2486026" y="2730501"/>
            <a:ext cx="3097213" cy="3097213"/>
            <a:chOff x="606" y="1720"/>
            <a:chExt cx="1951" cy="1951"/>
          </a:xfrm>
        </p:grpSpPr>
        <p:sp>
          <p:nvSpPr>
            <p:cNvPr id="195595" name="Line 5"/>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596" name="Line 6"/>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5591" name="Text Box 7"/>
          <p:cNvSpPr txBox="1">
            <a:spLocks noChangeArrowheads="1"/>
          </p:cNvSpPr>
          <p:nvPr/>
        </p:nvSpPr>
        <p:spPr bwMode="auto">
          <a:xfrm>
            <a:off x="1803401" y="2971801"/>
            <a:ext cx="1897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Cash $120</a:t>
            </a:r>
          </a:p>
        </p:txBody>
      </p:sp>
      <p:sp>
        <p:nvSpPr>
          <p:cNvPr id="195592" name="Text Box 8"/>
          <p:cNvSpPr txBox="1">
            <a:spLocks noChangeArrowheads="1"/>
          </p:cNvSpPr>
          <p:nvPr/>
        </p:nvSpPr>
        <p:spPr bwMode="auto">
          <a:xfrm>
            <a:off x="4149725" y="3044825"/>
            <a:ext cx="1587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U1: $100</a:t>
            </a:r>
          </a:p>
          <a:p>
            <a:pPr>
              <a:spcBef>
                <a:spcPct val="0"/>
              </a:spcBef>
              <a:buClrTx/>
              <a:buSzTx/>
              <a:buFontTx/>
              <a:buNone/>
            </a:pPr>
            <a:r>
              <a:rPr lang="en-US" altLang="en-US" sz="2800">
                <a:solidFill>
                  <a:schemeClr val="tx1"/>
                </a:solidFill>
                <a:latin typeface="Times New Roman" panose="02020603050405020304" pitchFamily="18" charset="0"/>
              </a:rPr>
              <a:t>U2: $100</a:t>
            </a:r>
          </a:p>
          <a:p>
            <a:pPr>
              <a:spcBef>
                <a:spcPct val="0"/>
              </a:spcBef>
              <a:buClrTx/>
              <a:buSzTx/>
              <a:buFontTx/>
              <a:buNone/>
            </a:pPr>
            <a:r>
              <a:rPr lang="en-US" altLang="en-US" sz="2800">
                <a:solidFill>
                  <a:schemeClr val="tx1"/>
                </a:solidFill>
                <a:latin typeface="Times New Roman" panose="02020603050405020304" pitchFamily="18" charset="0"/>
              </a:rPr>
              <a:t>U3: $100</a:t>
            </a:r>
          </a:p>
        </p:txBody>
      </p:sp>
      <p:sp>
        <p:nvSpPr>
          <p:cNvPr id="195593" name="Text Box 9"/>
          <p:cNvSpPr txBox="1">
            <a:spLocks noChangeArrowheads="1"/>
          </p:cNvSpPr>
          <p:nvPr/>
        </p:nvSpPr>
        <p:spPr bwMode="auto">
          <a:xfrm>
            <a:off x="3355976" y="2217738"/>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Debtor</a:t>
            </a:r>
          </a:p>
        </p:txBody>
      </p:sp>
      <p:sp>
        <p:nvSpPr>
          <p:cNvPr id="195594" name="Rectangle 5"/>
          <p:cNvSpPr>
            <a:spLocks noChangeArrowheads="1"/>
          </p:cNvSpPr>
          <p:nvPr/>
        </p:nvSpPr>
        <p:spPr bwMode="auto">
          <a:xfrm>
            <a:off x="6761162" y="3233738"/>
            <a:ext cx="4618037" cy="1200150"/>
          </a:xfrm>
          <a:prstGeom prst="rect">
            <a:avLst/>
          </a:prstGeom>
          <a:solidFill>
            <a:srgbClr val="0000FF"/>
          </a:solidFill>
          <a:ln w="9525">
            <a:solidFill>
              <a:schemeClr val="tx1"/>
            </a:solidFill>
            <a:miter lim="800000"/>
            <a:headEnd/>
            <a:tailEnd/>
          </a:ln>
        </p:spPr>
        <p:txBody>
          <a:bodyPr anchor="ctr">
            <a:spAutoFit/>
          </a:bodyPr>
          <a:lstStyle>
            <a:lvl1pPr marL="457200" indent="-457200">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3600">
                <a:solidFill>
                  <a:schemeClr val="bg1"/>
                </a:solidFill>
              </a:rPr>
              <a:t>How should we divide the assets?</a:t>
            </a:r>
          </a:p>
        </p:txBody>
      </p:sp>
      <p:sp>
        <p:nvSpPr>
          <p:cNvPr id="13" name="Text Box 5"/>
          <p:cNvSpPr txBox="1">
            <a:spLocks noChangeArrowheads="1"/>
          </p:cNvSpPr>
          <p:nvPr/>
        </p:nvSpPr>
        <p:spPr bwMode="auto">
          <a:xfrm>
            <a:off x="10115551" y="7419"/>
            <a:ext cx="207554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4620867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94</a:t>
            </a:fld>
            <a:endParaRPr lang="en-US" altLang="en-US" sz="1400">
              <a:solidFill>
                <a:srgbClr val="000066"/>
              </a:solidFill>
            </a:endParaRPr>
          </a:p>
        </p:txBody>
      </p:sp>
      <p:sp>
        <p:nvSpPr>
          <p:cNvPr id="197636" name="Rectangle 2"/>
          <p:cNvSpPr>
            <a:spLocks noGrp="1" noChangeArrowheads="1"/>
          </p:cNvSpPr>
          <p:nvPr>
            <p:ph type="title"/>
          </p:nvPr>
        </p:nvSpPr>
        <p:spPr/>
        <p:txBody>
          <a:bodyPr/>
          <a:lstStyle/>
          <a:p>
            <a:r>
              <a:rPr lang="en-US" altLang="en-US" dirty="0"/>
              <a:t>USO: Sale Instead</a:t>
            </a:r>
          </a:p>
        </p:txBody>
      </p:sp>
      <p:sp>
        <p:nvSpPr>
          <p:cNvPr id="197637" name="Rectangle 3"/>
          <p:cNvSpPr>
            <a:spLocks noGrp="1" noChangeArrowheads="1"/>
          </p:cNvSpPr>
          <p:nvPr>
            <p:ph type="body" idx="1"/>
          </p:nvPr>
        </p:nvSpPr>
        <p:spPr/>
        <p:txBody>
          <a:bodyPr/>
          <a:lstStyle/>
          <a:p>
            <a:r>
              <a:rPr lang="en-US" altLang="en-US" dirty="0"/>
              <a:t>Hypo 2</a:t>
            </a:r>
          </a:p>
        </p:txBody>
      </p:sp>
      <p:grpSp>
        <p:nvGrpSpPr>
          <p:cNvPr id="197638" name="Group 4"/>
          <p:cNvGrpSpPr>
            <a:grpSpLocks/>
          </p:cNvGrpSpPr>
          <p:nvPr/>
        </p:nvGrpSpPr>
        <p:grpSpPr bwMode="auto">
          <a:xfrm>
            <a:off x="2486026" y="2730501"/>
            <a:ext cx="3097213" cy="3097213"/>
            <a:chOff x="606" y="1720"/>
            <a:chExt cx="1951" cy="1951"/>
          </a:xfrm>
        </p:grpSpPr>
        <p:sp>
          <p:nvSpPr>
            <p:cNvPr id="197643" name="Line 5"/>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644" name="Line 6"/>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7639" name="Text Box 7"/>
          <p:cNvSpPr txBox="1">
            <a:spLocks noChangeArrowheads="1"/>
          </p:cNvSpPr>
          <p:nvPr/>
        </p:nvSpPr>
        <p:spPr bwMode="auto">
          <a:xfrm>
            <a:off x="1803401" y="2971801"/>
            <a:ext cx="1897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Asset $120</a:t>
            </a:r>
          </a:p>
        </p:txBody>
      </p:sp>
      <p:sp>
        <p:nvSpPr>
          <p:cNvPr id="197640" name="Text Box 8"/>
          <p:cNvSpPr txBox="1">
            <a:spLocks noChangeArrowheads="1"/>
          </p:cNvSpPr>
          <p:nvPr/>
        </p:nvSpPr>
        <p:spPr bwMode="auto">
          <a:xfrm>
            <a:off x="4149725" y="3044825"/>
            <a:ext cx="1587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U1: $100</a:t>
            </a:r>
          </a:p>
          <a:p>
            <a:pPr>
              <a:spcBef>
                <a:spcPct val="0"/>
              </a:spcBef>
              <a:buClrTx/>
              <a:buSzTx/>
              <a:buFontTx/>
              <a:buNone/>
            </a:pPr>
            <a:r>
              <a:rPr lang="en-US" altLang="en-US" sz="2800">
                <a:solidFill>
                  <a:schemeClr val="tx1"/>
                </a:solidFill>
                <a:latin typeface="Times New Roman" panose="02020603050405020304" pitchFamily="18" charset="0"/>
              </a:rPr>
              <a:t>U2: $100</a:t>
            </a:r>
          </a:p>
          <a:p>
            <a:pPr>
              <a:spcBef>
                <a:spcPct val="0"/>
              </a:spcBef>
              <a:buClrTx/>
              <a:buSzTx/>
              <a:buFontTx/>
              <a:buNone/>
            </a:pPr>
            <a:r>
              <a:rPr lang="en-US" altLang="en-US" sz="2800">
                <a:solidFill>
                  <a:schemeClr val="tx1"/>
                </a:solidFill>
                <a:latin typeface="Times New Roman" panose="02020603050405020304" pitchFamily="18" charset="0"/>
              </a:rPr>
              <a:t>U3: $100</a:t>
            </a:r>
          </a:p>
        </p:txBody>
      </p:sp>
      <p:sp>
        <p:nvSpPr>
          <p:cNvPr id="197641" name="Text Box 9"/>
          <p:cNvSpPr txBox="1">
            <a:spLocks noChangeArrowheads="1"/>
          </p:cNvSpPr>
          <p:nvPr/>
        </p:nvSpPr>
        <p:spPr bwMode="auto">
          <a:xfrm>
            <a:off x="3355976" y="2217738"/>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Debtor</a:t>
            </a:r>
          </a:p>
        </p:txBody>
      </p:sp>
      <p:sp>
        <p:nvSpPr>
          <p:cNvPr id="197642" name="Rectangle 5"/>
          <p:cNvSpPr>
            <a:spLocks noChangeArrowheads="1"/>
          </p:cNvSpPr>
          <p:nvPr/>
        </p:nvSpPr>
        <p:spPr bwMode="auto">
          <a:xfrm>
            <a:off x="6423819" y="2730501"/>
            <a:ext cx="4724400" cy="2862263"/>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3600">
                <a:solidFill>
                  <a:schemeClr val="bg1"/>
                </a:solidFill>
              </a:rPr>
              <a:t>Does anything change if we have an asset instead of cash and the asset is sold to a third party first?</a:t>
            </a:r>
          </a:p>
        </p:txBody>
      </p:sp>
      <p:sp>
        <p:nvSpPr>
          <p:cNvPr id="13" name="Text Box 5"/>
          <p:cNvSpPr txBox="1">
            <a:spLocks noChangeArrowheads="1"/>
          </p:cNvSpPr>
          <p:nvPr/>
        </p:nvSpPr>
        <p:spPr bwMode="auto">
          <a:xfrm>
            <a:off x="10102363" y="0"/>
            <a:ext cx="208963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1757476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95</a:t>
            </a:fld>
            <a:endParaRPr lang="en-US" altLang="en-US" sz="1400">
              <a:solidFill>
                <a:srgbClr val="000066"/>
              </a:solidFill>
            </a:endParaRPr>
          </a:p>
        </p:txBody>
      </p:sp>
      <p:sp>
        <p:nvSpPr>
          <p:cNvPr id="199684" name="Rectangle 2"/>
          <p:cNvSpPr>
            <a:spLocks noGrp="1" noChangeArrowheads="1"/>
          </p:cNvSpPr>
          <p:nvPr>
            <p:ph type="title"/>
          </p:nvPr>
        </p:nvSpPr>
        <p:spPr/>
        <p:txBody>
          <a:bodyPr/>
          <a:lstStyle/>
          <a:p>
            <a:r>
              <a:rPr lang="en-US" altLang="en-US" dirty="0"/>
              <a:t>USO: Sale w/Assumption</a:t>
            </a:r>
          </a:p>
        </p:txBody>
      </p:sp>
      <p:sp>
        <p:nvSpPr>
          <p:cNvPr id="199685" name="Rectangle 3"/>
          <p:cNvSpPr>
            <a:spLocks noGrp="1" noChangeArrowheads="1"/>
          </p:cNvSpPr>
          <p:nvPr>
            <p:ph type="body" idx="1"/>
          </p:nvPr>
        </p:nvSpPr>
        <p:spPr/>
        <p:txBody>
          <a:bodyPr/>
          <a:lstStyle/>
          <a:p>
            <a:r>
              <a:rPr lang="en-US" altLang="en-US" dirty="0"/>
              <a:t>Hypo 3</a:t>
            </a:r>
          </a:p>
        </p:txBody>
      </p:sp>
      <p:grpSp>
        <p:nvGrpSpPr>
          <p:cNvPr id="199686" name="Group 4"/>
          <p:cNvGrpSpPr>
            <a:grpSpLocks/>
          </p:cNvGrpSpPr>
          <p:nvPr/>
        </p:nvGrpSpPr>
        <p:grpSpPr bwMode="auto">
          <a:xfrm>
            <a:off x="2486026" y="2730501"/>
            <a:ext cx="3097213" cy="3097213"/>
            <a:chOff x="606" y="1720"/>
            <a:chExt cx="1951" cy="1951"/>
          </a:xfrm>
        </p:grpSpPr>
        <p:sp>
          <p:nvSpPr>
            <p:cNvPr id="199691" name="Line 5"/>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692" name="Line 6"/>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9687" name="Text Box 7"/>
          <p:cNvSpPr txBox="1">
            <a:spLocks noChangeArrowheads="1"/>
          </p:cNvSpPr>
          <p:nvPr/>
        </p:nvSpPr>
        <p:spPr bwMode="auto">
          <a:xfrm>
            <a:off x="1803401" y="2971801"/>
            <a:ext cx="1897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Asset $120</a:t>
            </a:r>
          </a:p>
        </p:txBody>
      </p:sp>
      <p:sp>
        <p:nvSpPr>
          <p:cNvPr id="199688" name="Text Box 8"/>
          <p:cNvSpPr txBox="1">
            <a:spLocks noChangeArrowheads="1"/>
          </p:cNvSpPr>
          <p:nvPr/>
        </p:nvSpPr>
        <p:spPr bwMode="auto">
          <a:xfrm>
            <a:off x="4149725" y="3044825"/>
            <a:ext cx="1587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U1: $100</a:t>
            </a:r>
          </a:p>
          <a:p>
            <a:pPr>
              <a:spcBef>
                <a:spcPct val="0"/>
              </a:spcBef>
              <a:buClrTx/>
              <a:buSzTx/>
              <a:buFontTx/>
              <a:buNone/>
            </a:pPr>
            <a:r>
              <a:rPr lang="en-US" altLang="en-US" sz="2800">
                <a:solidFill>
                  <a:schemeClr val="tx1"/>
                </a:solidFill>
                <a:latin typeface="Times New Roman" panose="02020603050405020304" pitchFamily="18" charset="0"/>
              </a:rPr>
              <a:t>U2: $100</a:t>
            </a:r>
          </a:p>
          <a:p>
            <a:pPr>
              <a:spcBef>
                <a:spcPct val="0"/>
              </a:spcBef>
              <a:buClrTx/>
              <a:buSzTx/>
              <a:buFontTx/>
              <a:buNone/>
            </a:pPr>
            <a:r>
              <a:rPr lang="en-US" altLang="en-US" sz="2800">
                <a:solidFill>
                  <a:schemeClr val="tx1"/>
                </a:solidFill>
                <a:latin typeface="Times New Roman" panose="02020603050405020304" pitchFamily="18" charset="0"/>
              </a:rPr>
              <a:t>U3: $100</a:t>
            </a:r>
          </a:p>
        </p:txBody>
      </p:sp>
      <p:sp>
        <p:nvSpPr>
          <p:cNvPr id="199689" name="Text Box 9"/>
          <p:cNvSpPr txBox="1">
            <a:spLocks noChangeArrowheads="1"/>
          </p:cNvSpPr>
          <p:nvPr/>
        </p:nvSpPr>
        <p:spPr bwMode="auto">
          <a:xfrm>
            <a:off x="3355976" y="2217738"/>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Debtor</a:t>
            </a:r>
          </a:p>
        </p:txBody>
      </p:sp>
      <p:sp>
        <p:nvSpPr>
          <p:cNvPr id="199690" name="Rectangle 5"/>
          <p:cNvSpPr>
            <a:spLocks noChangeArrowheads="1"/>
          </p:cNvSpPr>
          <p:nvPr/>
        </p:nvSpPr>
        <p:spPr bwMode="auto">
          <a:xfrm>
            <a:off x="6400800" y="2730501"/>
            <a:ext cx="4724400" cy="2308225"/>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3600">
                <a:solidFill>
                  <a:schemeClr val="bg1"/>
                </a:solidFill>
              </a:rPr>
              <a:t>Suppose that we require the buyer to assume U3’s debt: what happens?</a:t>
            </a:r>
          </a:p>
        </p:txBody>
      </p:sp>
      <p:sp>
        <p:nvSpPr>
          <p:cNvPr id="13" name="Text Box 5"/>
          <p:cNvSpPr txBox="1">
            <a:spLocks noChangeArrowheads="1"/>
          </p:cNvSpPr>
          <p:nvPr/>
        </p:nvSpPr>
        <p:spPr bwMode="auto">
          <a:xfrm>
            <a:off x="10119947" y="0"/>
            <a:ext cx="207114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40720781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96</a:t>
            </a:fld>
            <a:endParaRPr lang="en-US" altLang="en-US" sz="1400" dirty="0">
              <a:solidFill>
                <a:srgbClr val="000066"/>
              </a:solidFill>
            </a:endParaRPr>
          </a:p>
        </p:txBody>
      </p:sp>
      <p:sp>
        <p:nvSpPr>
          <p:cNvPr id="205828" name="Rectangle 2"/>
          <p:cNvSpPr>
            <a:spLocks noGrp="1" noChangeArrowheads="1"/>
          </p:cNvSpPr>
          <p:nvPr>
            <p:ph type="title"/>
          </p:nvPr>
        </p:nvSpPr>
        <p:spPr/>
        <p:txBody>
          <a:bodyPr/>
          <a:lstStyle/>
          <a:p>
            <a:r>
              <a:rPr lang="en-US" altLang="en-US" dirty="0"/>
              <a:t>USO: Absolute Priority?</a:t>
            </a:r>
          </a:p>
        </p:txBody>
      </p:sp>
      <p:sp>
        <p:nvSpPr>
          <p:cNvPr id="205829" name="Rectangle 3"/>
          <p:cNvSpPr>
            <a:spLocks noGrp="1" noChangeArrowheads="1"/>
          </p:cNvSpPr>
          <p:nvPr>
            <p:ph type="body" idx="1"/>
          </p:nvPr>
        </p:nvSpPr>
        <p:spPr/>
        <p:txBody>
          <a:bodyPr/>
          <a:lstStyle/>
          <a:p>
            <a:r>
              <a:rPr lang="en-US" altLang="en-US" dirty="0"/>
              <a:t>Hypo 6</a:t>
            </a:r>
          </a:p>
        </p:txBody>
      </p:sp>
      <p:grpSp>
        <p:nvGrpSpPr>
          <p:cNvPr id="205830" name="Group 4"/>
          <p:cNvGrpSpPr>
            <a:grpSpLocks/>
          </p:cNvGrpSpPr>
          <p:nvPr/>
        </p:nvGrpSpPr>
        <p:grpSpPr bwMode="auto">
          <a:xfrm>
            <a:off x="2486026" y="2730501"/>
            <a:ext cx="3097213" cy="3097213"/>
            <a:chOff x="606" y="1720"/>
            <a:chExt cx="1951" cy="1951"/>
          </a:xfrm>
        </p:grpSpPr>
        <p:sp>
          <p:nvSpPr>
            <p:cNvPr id="205835" name="Line 5"/>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836" name="Line 6"/>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5831" name="Text Box 7"/>
          <p:cNvSpPr txBox="1">
            <a:spLocks noChangeArrowheads="1"/>
          </p:cNvSpPr>
          <p:nvPr/>
        </p:nvSpPr>
        <p:spPr bwMode="auto">
          <a:xfrm>
            <a:off x="1803401" y="2971801"/>
            <a:ext cx="1897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Asset $120</a:t>
            </a:r>
          </a:p>
        </p:txBody>
      </p:sp>
      <p:sp>
        <p:nvSpPr>
          <p:cNvPr id="205832" name="Text Box 8"/>
          <p:cNvSpPr txBox="1">
            <a:spLocks noChangeArrowheads="1"/>
          </p:cNvSpPr>
          <p:nvPr/>
        </p:nvSpPr>
        <p:spPr bwMode="auto">
          <a:xfrm>
            <a:off x="4149725" y="3044826"/>
            <a:ext cx="15875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Senior: $200</a:t>
            </a:r>
          </a:p>
          <a:p>
            <a:pPr>
              <a:spcBef>
                <a:spcPct val="0"/>
              </a:spcBef>
              <a:buClrTx/>
              <a:buSzTx/>
              <a:buFontTx/>
              <a:buNone/>
            </a:pPr>
            <a:r>
              <a:rPr lang="en-US" altLang="en-US" sz="2800">
                <a:solidFill>
                  <a:schemeClr val="tx1"/>
                </a:solidFill>
                <a:latin typeface="Times New Roman" panose="02020603050405020304" pitchFamily="18" charset="0"/>
              </a:rPr>
              <a:t>U1: $100</a:t>
            </a:r>
          </a:p>
          <a:p>
            <a:pPr>
              <a:spcBef>
                <a:spcPct val="0"/>
              </a:spcBef>
              <a:buClrTx/>
              <a:buSzTx/>
              <a:buFontTx/>
              <a:buNone/>
            </a:pPr>
            <a:r>
              <a:rPr lang="en-US" altLang="en-US" sz="2800">
                <a:solidFill>
                  <a:schemeClr val="tx1"/>
                </a:solidFill>
                <a:latin typeface="Times New Roman" panose="02020603050405020304" pitchFamily="18" charset="0"/>
              </a:rPr>
              <a:t>U2: $100</a:t>
            </a:r>
          </a:p>
          <a:p>
            <a:pPr>
              <a:spcBef>
                <a:spcPct val="0"/>
              </a:spcBef>
              <a:buClrTx/>
              <a:buSzTx/>
              <a:buFontTx/>
              <a:buNone/>
            </a:pPr>
            <a:r>
              <a:rPr lang="en-US" altLang="en-US" sz="2800">
                <a:solidFill>
                  <a:schemeClr val="tx1"/>
                </a:solidFill>
                <a:latin typeface="Times New Roman" panose="02020603050405020304" pitchFamily="18" charset="0"/>
              </a:rPr>
              <a:t>U3: $100</a:t>
            </a:r>
          </a:p>
        </p:txBody>
      </p:sp>
      <p:sp>
        <p:nvSpPr>
          <p:cNvPr id="205833" name="Text Box 9"/>
          <p:cNvSpPr txBox="1">
            <a:spLocks noChangeArrowheads="1"/>
          </p:cNvSpPr>
          <p:nvPr/>
        </p:nvSpPr>
        <p:spPr bwMode="auto">
          <a:xfrm>
            <a:off x="3355976" y="2217738"/>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Debtor</a:t>
            </a:r>
          </a:p>
        </p:txBody>
      </p:sp>
      <p:sp>
        <p:nvSpPr>
          <p:cNvPr id="205834" name="Rectangle 5"/>
          <p:cNvSpPr>
            <a:spLocks noChangeArrowheads="1"/>
          </p:cNvSpPr>
          <p:nvPr/>
        </p:nvSpPr>
        <p:spPr bwMode="auto">
          <a:xfrm>
            <a:off x="6400800" y="2730501"/>
            <a:ext cx="4724400" cy="2308225"/>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3600">
                <a:solidFill>
                  <a:schemeClr val="bg1"/>
                </a:solidFill>
              </a:rPr>
              <a:t>Senior wants to claim asset and assume debt of U3: what happens?</a:t>
            </a:r>
          </a:p>
        </p:txBody>
      </p:sp>
      <p:sp>
        <p:nvSpPr>
          <p:cNvPr id="13" name="Text Box 5"/>
          <p:cNvSpPr txBox="1">
            <a:spLocks noChangeArrowheads="1"/>
          </p:cNvSpPr>
          <p:nvPr/>
        </p:nvSpPr>
        <p:spPr bwMode="auto">
          <a:xfrm>
            <a:off x="10054245" y="0"/>
            <a:ext cx="213775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9345222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97</a:t>
            </a:fld>
            <a:endParaRPr lang="en-US" altLang="en-US" sz="1400">
              <a:solidFill>
                <a:srgbClr val="000066"/>
              </a:solidFill>
            </a:endParaRPr>
          </a:p>
        </p:txBody>
      </p:sp>
      <p:sp>
        <p:nvSpPr>
          <p:cNvPr id="207876" name="Rectangle 2"/>
          <p:cNvSpPr>
            <a:spLocks noGrp="1" noChangeArrowheads="1"/>
          </p:cNvSpPr>
          <p:nvPr>
            <p:ph type="title"/>
          </p:nvPr>
        </p:nvSpPr>
        <p:spPr/>
        <p:txBody>
          <a:bodyPr/>
          <a:lstStyle/>
          <a:p>
            <a:r>
              <a:rPr lang="en-US" altLang="en-US" dirty="0"/>
              <a:t>USO: Voluntary Assumption By Buyer</a:t>
            </a:r>
          </a:p>
        </p:txBody>
      </p:sp>
      <p:sp>
        <p:nvSpPr>
          <p:cNvPr id="207877" name="Rectangle 3"/>
          <p:cNvSpPr>
            <a:spLocks noGrp="1" noChangeArrowheads="1"/>
          </p:cNvSpPr>
          <p:nvPr>
            <p:ph type="body" idx="1"/>
          </p:nvPr>
        </p:nvSpPr>
        <p:spPr/>
        <p:txBody>
          <a:bodyPr/>
          <a:lstStyle/>
          <a:p>
            <a:r>
              <a:rPr lang="en-US" altLang="en-US" dirty="0"/>
              <a:t>Hypo 7</a:t>
            </a:r>
          </a:p>
        </p:txBody>
      </p:sp>
      <p:grpSp>
        <p:nvGrpSpPr>
          <p:cNvPr id="207878" name="Group 4"/>
          <p:cNvGrpSpPr>
            <a:grpSpLocks/>
          </p:cNvGrpSpPr>
          <p:nvPr/>
        </p:nvGrpSpPr>
        <p:grpSpPr bwMode="auto">
          <a:xfrm>
            <a:off x="2486026" y="2730501"/>
            <a:ext cx="3097213" cy="3097213"/>
            <a:chOff x="606" y="1720"/>
            <a:chExt cx="1951" cy="1951"/>
          </a:xfrm>
        </p:grpSpPr>
        <p:sp>
          <p:nvSpPr>
            <p:cNvPr id="207883" name="Line 5"/>
            <p:cNvSpPr>
              <a:spLocks noChangeShapeType="1"/>
            </p:cNvSpPr>
            <p:nvPr/>
          </p:nvSpPr>
          <p:spPr bwMode="auto">
            <a:xfrm>
              <a:off x="606" y="1728"/>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884" name="Line 6"/>
            <p:cNvSpPr>
              <a:spLocks noChangeShapeType="1"/>
            </p:cNvSpPr>
            <p:nvPr/>
          </p:nvSpPr>
          <p:spPr bwMode="auto">
            <a:xfrm rot="-5400000">
              <a:off x="595" y="2693"/>
              <a:ext cx="1951" cy="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7879" name="Text Box 7"/>
          <p:cNvSpPr txBox="1">
            <a:spLocks noChangeArrowheads="1"/>
          </p:cNvSpPr>
          <p:nvPr/>
        </p:nvSpPr>
        <p:spPr bwMode="auto">
          <a:xfrm>
            <a:off x="1803401" y="2971801"/>
            <a:ext cx="1897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Asset $120</a:t>
            </a:r>
          </a:p>
        </p:txBody>
      </p:sp>
      <p:sp>
        <p:nvSpPr>
          <p:cNvPr id="207880" name="Text Box 8"/>
          <p:cNvSpPr txBox="1">
            <a:spLocks noChangeArrowheads="1"/>
          </p:cNvSpPr>
          <p:nvPr/>
        </p:nvSpPr>
        <p:spPr bwMode="auto">
          <a:xfrm>
            <a:off x="4149725" y="3044825"/>
            <a:ext cx="1587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U1: $100</a:t>
            </a:r>
          </a:p>
          <a:p>
            <a:pPr>
              <a:spcBef>
                <a:spcPct val="0"/>
              </a:spcBef>
              <a:buClrTx/>
              <a:buSzTx/>
              <a:buFontTx/>
              <a:buNone/>
            </a:pPr>
            <a:r>
              <a:rPr lang="en-US" altLang="en-US" sz="2800">
                <a:solidFill>
                  <a:schemeClr val="tx1"/>
                </a:solidFill>
                <a:latin typeface="Times New Roman" panose="02020603050405020304" pitchFamily="18" charset="0"/>
              </a:rPr>
              <a:t>U2: $100</a:t>
            </a:r>
          </a:p>
          <a:p>
            <a:pPr>
              <a:spcBef>
                <a:spcPct val="0"/>
              </a:spcBef>
              <a:buClrTx/>
              <a:buSzTx/>
              <a:buFontTx/>
              <a:buNone/>
            </a:pPr>
            <a:r>
              <a:rPr lang="en-US" altLang="en-US" sz="2800">
                <a:solidFill>
                  <a:schemeClr val="tx1"/>
                </a:solidFill>
                <a:latin typeface="Times New Roman" panose="02020603050405020304" pitchFamily="18" charset="0"/>
              </a:rPr>
              <a:t>U3: $100</a:t>
            </a:r>
          </a:p>
        </p:txBody>
      </p:sp>
      <p:sp>
        <p:nvSpPr>
          <p:cNvPr id="207881" name="Text Box 9"/>
          <p:cNvSpPr txBox="1">
            <a:spLocks noChangeArrowheads="1"/>
          </p:cNvSpPr>
          <p:nvPr/>
        </p:nvSpPr>
        <p:spPr bwMode="auto">
          <a:xfrm>
            <a:off x="3355976" y="2217738"/>
            <a:ext cx="1692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2800">
                <a:solidFill>
                  <a:schemeClr val="tx1"/>
                </a:solidFill>
                <a:latin typeface="Times New Roman" panose="02020603050405020304" pitchFamily="18" charset="0"/>
              </a:rPr>
              <a:t>Debtor</a:t>
            </a:r>
          </a:p>
        </p:txBody>
      </p:sp>
      <p:sp>
        <p:nvSpPr>
          <p:cNvPr id="207882" name="Rectangle 5"/>
          <p:cNvSpPr>
            <a:spLocks noChangeArrowheads="1"/>
          </p:cNvSpPr>
          <p:nvPr/>
        </p:nvSpPr>
        <p:spPr bwMode="auto">
          <a:xfrm>
            <a:off x="6349315" y="2730501"/>
            <a:ext cx="4724400" cy="2308225"/>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spcBef>
                <a:spcPct val="0"/>
              </a:spcBef>
              <a:buClrTx/>
              <a:buSzTx/>
              <a:buFontTx/>
              <a:buNone/>
            </a:pPr>
            <a:r>
              <a:rPr lang="en-US" altLang="en-US" sz="3600">
                <a:solidFill>
                  <a:schemeClr val="bg1"/>
                </a:solidFill>
              </a:rPr>
              <a:t>Buyer pays $120 and voluntarily assumes U3 debt: what happens?</a:t>
            </a:r>
          </a:p>
        </p:txBody>
      </p:sp>
      <p:sp>
        <p:nvSpPr>
          <p:cNvPr id="13" name="Text Box 5"/>
          <p:cNvSpPr txBox="1">
            <a:spLocks noChangeArrowheads="1"/>
          </p:cNvSpPr>
          <p:nvPr/>
        </p:nvSpPr>
        <p:spPr bwMode="auto">
          <a:xfrm>
            <a:off x="10062557" y="0"/>
            <a:ext cx="21285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33904119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altLang="en-US" dirty="0"/>
              <a:t>The Issues on Appeal</a:t>
            </a:r>
          </a:p>
        </p:txBody>
      </p:sp>
      <p:sp>
        <p:nvSpPr>
          <p:cNvPr id="209923" name="Content Placeholder 2"/>
          <p:cNvSpPr>
            <a:spLocks noGrp="1"/>
          </p:cNvSpPr>
          <p:nvPr>
            <p:ph idx="1"/>
          </p:nvPr>
        </p:nvSpPr>
        <p:spPr>
          <a:xfrm>
            <a:off x="812800" y="1241854"/>
            <a:ext cx="11176000" cy="4114800"/>
          </a:xfrm>
        </p:spPr>
        <p:txBody>
          <a:bodyPr/>
          <a:lstStyle/>
          <a:p>
            <a:r>
              <a:rPr lang="en-US" altLang="en-US" dirty="0"/>
              <a:t>1. “Sub Rosa” Plan</a:t>
            </a:r>
          </a:p>
          <a:p>
            <a:pPr lvl="1"/>
            <a:r>
              <a:rPr lang="en-US" altLang="en-US" dirty="0"/>
              <a:t>Can you sell the entire company outside of a Chapter 11 plan?</a:t>
            </a:r>
          </a:p>
          <a:p>
            <a:pPr lvl="1"/>
            <a:r>
              <a:rPr lang="en-US" altLang="en-US" dirty="0"/>
              <a:t>Does this particular sale somehow violate Sec. 1129’s absolute priority rule?</a:t>
            </a:r>
          </a:p>
          <a:p>
            <a:r>
              <a:rPr lang="en-US" altLang="en-US" dirty="0"/>
              <a:t>2. Can the assets be sold free and clear of the senior liens?</a:t>
            </a:r>
          </a:p>
          <a:p>
            <a:pPr lvl="1"/>
            <a:r>
              <a:rPr lang="en-US" altLang="en-US" dirty="0"/>
              <a:t>Yes, with consent and Indiana bound</a:t>
            </a:r>
          </a:p>
        </p:txBody>
      </p:sp>
      <p:sp>
        <p:nvSpPr>
          <p:cNvPr id="209925" name="Slide Number Placeholder 5"/>
          <p:cNvSpPr>
            <a:spLocks noGrp="1"/>
          </p:cNvSpPr>
          <p:nvPr>
            <p:ph type="sldNum" sz="quarter" idx="12"/>
          </p:nvPr>
        </p:nvSpPr>
        <p:spPr bwMode="auto">
          <a:xfrm>
            <a:off x="9880600" y="6293708"/>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98</a:t>
            </a:fld>
            <a:endParaRPr lang="en-US" altLang="en-US" sz="1400">
              <a:solidFill>
                <a:srgbClr val="000066"/>
              </a:solidFill>
            </a:endParaRPr>
          </a:p>
        </p:txBody>
      </p:sp>
    </p:spTree>
    <p:extLst>
      <p:ext uri="{BB962C8B-B14F-4D97-AF65-F5344CB8AC3E}">
        <p14:creationId xmlns:p14="http://schemas.microsoft.com/office/powerpoint/2010/main" val="16776875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altLang="en-US" dirty="0"/>
              <a:t>The Issues on Appeal</a:t>
            </a:r>
          </a:p>
        </p:txBody>
      </p:sp>
      <p:sp>
        <p:nvSpPr>
          <p:cNvPr id="211971" name="Content Placeholder 2"/>
          <p:cNvSpPr>
            <a:spLocks noGrp="1"/>
          </p:cNvSpPr>
          <p:nvPr>
            <p:ph idx="1"/>
          </p:nvPr>
        </p:nvSpPr>
        <p:spPr>
          <a:xfrm>
            <a:off x="812800" y="1180070"/>
            <a:ext cx="11176000" cy="4114800"/>
          </a:xfrm>
        </p:spPr>
        <p:txBody>
          <a:bodyPr/>
          <a:lstStyle/>
          <a:p>
            <a:r>
              <a:rPr lang="en-US" altLang="en-US" dirty="0"/>
              <a:t>3. Does using TARP funds here violate the statute or the Constitution?</a:t>
            </a:r>
          </a:p>
          <a:p>
            <a:pPr lvl="1"/>
            <a:r>
              <a:rPr lang="en-US" altLang="en-US" dirty="0"/>
              <a:t>Indiana found not to have standing</a:t>
            </a:r>
          </a:p>
          <a:p>
            <a:r>
              <a:rPr lang="en-US" altLang="en-US" dirty="0"/>
              <a:t>4. Can the Sale Order ensure that New Chrysler doesn’t face successor liability claims?</a:t>
            </a:r>
          </a:p>
          <a:p>
            <a:pPr lvl="1"/>
            <a:r>
              <a:rPr lang="en-US" altLang="en-US" dirty="0"/>
              <a:t>This turns on our understanding of “interest in property” under 11 USC 363(f)</a:t>
            </a:r>
          </a:p>
        </p:txBody>
      </p:sp>
      <p:sp>
        <p:nvSpPr>
          <p:cNvPr id="211973" name="Slide Number Placeholder 5"/>
          <p:cNvSpPr>
            <a:spLocks noGrp="1"/>
          </p:cNvSpPr>
          <p:nvPr>
            <p:ph type="sldNum" sz="quarter" idx="12"/>
          </p:nvPr>
        </p:nvSpPr>
        <p:spPr bwMode="auto">
          <a:xfrm>
            <a:off x="9874422"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225C2EBB-5454-4317-8452-4A86623F6B96}" type="slidenum">
              <a:rPr lang="en-US" altLang="en-US" smtClean="0"/>
              <a:pPr>
                <a:spcBef>
                  <a:spcPct val="0"/>
                </a:spcBef>
                <a:buClrTx/>
                <a:buSzTx/>
                <a:buFontTx/>
                <a:buNone/>
                <a:defRPr/>
              </a:pPr>
              <a:t>99</a:t>
            </a:fld>
            <a:endParaRPr lang="en-US" altLang="en-US" sz="1400">
              <a:solidFill>
                <a:srgbClr val="000066"/>
              </a:solidFill>
            </a:endParaRPr>
          </a:p>
        </p:txBody>
      </p:sp>
    </p:spTree>
    <p:extLst>
      <p:ext uri="{BB962C8B-B14F-4D97-AF65-F5344CB8AC3E}">
        <p14:creationId xmlns:p14="http://schemas.microsoft.com/office/powerpoint/2010/main" val="2489367976"/>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9800</TotalTime>
  <Words>5757</Words>
  <Application>Microsoft Office PowerPoint</Application>
  <PresentationFormat>Widescreen</PresentationFormat>
  <Paragraphs>1025</Paragraphs>
  <Slides>139</Slides>
  <Notes>116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139</vt:i4>
      </vt:variant>
    </vt:vector>
  </HeadingPairs>
  <TitlesOfParts>
    <vt:vector size="148" baseType="lpstr">
      <vt:lpstr>Arial</vt:lpstr>
      <vt:lpstr>Calibri</vt:lpstr>
      <vt:lpstr>Helvetica</vt:lpstr>
      <vt:lpstr>Monotype Sorts</vt:lpstr>
      <vt:lpstr>Palatino</vt:lpstr>
      <vt:lpstr>Times New Roman</vt:lpstr>
      <vt:lpstr>Wingdings</vt:lpstr>
      <vt:lpstr>Generic (Standard)</vt:lpstr>
      <vt:lpstr>Custom Design</vt:lpstr>
      <vt:lpstr>Class 6: W11/5/2025; S11/8/2025 Booth 42201: The Legal Infrastructure of Business   Structuring Transactions, Finance and Bankruptcy</vt:lpstr>
      <vt:lpstr>Capital Structure Theory</vt:lpstr>
      <vt:lpstr>Modigliani-Miller</vt:lpstr>
      <vt:lpstr>Market Value of Firm Independent of Capital Structure</vt:lpstr>
      <vt:lpstr>Said Again</vt:lpstr>
      <vt:lpstr>1990 Econ Nobel</vt:lpstr>
      <vt:lpstr>1990 Econ Nobel</vt:lpstr>
      <vt:lpstr>1990 Econ Nobel</vt:lpstr>
      <vt:lpstr>The Modigliani-Miller Theorem</vt:lpstr>
      <vt:lpstr>The Irrelevance Theorem</vt:lpstr>
      <vt:lpstr>The Key Idea</vt:lpstr>
      <vt:lpstr>The Key Idea</vt:lpstr>
      <vt:lpstr>Hypo: $100 Investment Project</vt:lpstr>
      <vt:lpstr>Hypo: 2nd Project</vt:lpstr>
      <vt:lpstr>Comparing the Projects</vt:lpstr>
      <vt:lpstr>Comparing the Projects</vt:lpstr>
      <vt:lpstr>Comparing the Projects</vt:lpstr>
      <vt:lpstr>Capital Structure Matters for Project Choice</vt:lpstr>
      <vt:lpstr>Debt Priority</vt:lpstr>
      <vt:lpstr>The Key Attributes of Security</vt:lpstr>
      <vt:lpstr>The Key Attributes of Security</vt:lpstr>
      <vt:lpstr>Attachment and Perfection of the Security Interest </vt:lpstr>
      <vt:lpstr>Article 9 Terminology</vt:lpstr>
      <vt:lpstr>Article 9 Terminology</vt:lpstr>
      <vt:lpstr>UCC1 Financing Statement (9-502(a))</vt:lpstr>
      <vt:lpstr>The First to File or Perfect Rule: 9-322</vt:lpstr>
      <vt:lpstr>The First to File or Perfect Rule: 9-322</vt:lpstr>
      <vt:lpstr>Puzzling Through Priority</vt:lpstr>
      <vt:lpstr>The Reified Priority System</vt:lpstr>
      <vt:lpstr>Implementing the Reified System</vt:lpstr>
      <vt:lpstr>Implementing the Reified System</vt:lpstr>
      <vt:lpstr>Applying this Here</vt:lpstr>
      <vt:lpstr>Applying this Here</vt:lpstr>
      <vt:lpstr>The Pro Rata Rule</vt:lpstr>
      <vt:lpstr>The Pro Rata Rule</vt:lpstr>
      <vt:lpstr>Final Distribution</vt:lpstr>
      <vt:lpstr>Subordinated Debt</vt:lpstr>
      <vt:lpstr>Wrong Answer</vt:lpstr>
      <vt:lpstr>Right Answer</vt:lpstr>
      <vt:lpstr>Negative Pledges</vt:lpstr>
      <vt:lpstr>Try This</vt:lpstr>
      <vt:lpstr>Try This</vt:lpstr>
      <vt:lpstr>Try This</vt:lpstr>
      <vt:lpstr>Bankruptcy Basics</vt:lpstr>
      <vt:lpstr>Bankruptcy Code Overview</vt:lpstr>
      <vt:lpstr>Case Commencement</vt:lpstr>
      <vt:lpstr>Case Commencement</vt:lpstr>
      <vt:lpstr>The DIP and the Trustee</vt:lpstr>
      <vt:lpstr>Consequences of Filing</vt:lpstr>
      <vt:lpstr>Operating in Chapter 11</vt:lpstr>
      <vt:lpstr>Operating in Chapter 11</vt:lpstr>
      <vt:lpstr>Identifying Prepetition Rights</vt:lpstr>
      <vt:lpstr>Plan of Reorganziation</vt:lpstr>
      <vt:lpstr>Plan Basics</vt:lpstr>
      <vt:lpstr>1121: Exclusivity Period</vt:lpstr>
      <vt:lpstr>Classification</vt:lpstr>
      <vt:lpstr>Plan Confirmation</vt:lpstr>
      <vt:lpstr>1129: Best Interest of Creditors</vt:lpstr>
      <vt:lpstr>1129: Best Interest of Creditors</vt:lpstr>
      <vt:lpstr>1129: Class Approval</vt:lpstr>
      <vt:lpstr>1129: Acceptance by Impaired Class of Creditors</vt:lpstr>
      <vt:lpstr>Cramdown Under Sec. 1129(b)</vt:lpstr>
      <vt:lpstr>1129(b) Cramdown</vt:lpstr>
      <vt:lpstr>Absolute Priority</vt:lpstr>
      <vt:lpstr>203 N. LaSalle</vt:lpstr>
      <vt:lpstr>Use of the Firm’s Assets</vt:lpstr>
      <vt:lpstr>The Pre-Petition Capital Structure</vt:lpstr>
      <vt:lpstr>The Proposed Plan</vt:lpstr>
      <vt:lpstr>The Proposed Plan</vt:lpstr>
      <vt:lpstr>Approval of the Plan</vt:lpstr>
      <vt:lpstr>Approval of the Plan</vt:lpstr>
      <vt:lpstr>Is the Plan Confirmable in 203 N. LaSalle</vt:lpstr>
      <vt:lpstr>Confirmable Under 1129(b)?</vt:lpstr>
      <vt:lpstr>Answer</vt:lpstr>
      <vt:lpstr>Cramdown Under 1129(b)</vt:lpstr>
      <vt:lpstr>Reading 1129(b)</vt:lpstr>
      <vt:lpstr>Chrysler</vt:lpstr>
      <vt:lpstr>Can You Put Cars under the TARP?</vt:lpstr>
      <vt:lpstr>Can You Put Cars under the TARP?</vt:lpstr>
      <vt:lpstr>Timeline</vt:lpstr>
      <vt:lpstr>Structure of the Deal</vt:lpstr>
      <vt:lpstr>Structure of the Deal</vt:lpstr>
      <vt:lpstr>Chrysler Sale Order</vt:lpstr>
      <vt:lpstr>363</vt:lpstr>
      <vt:lpstr>363 (cont.)</vt:lpstr>
      <vt:lpstr>363 (cont.)</vt:lpstr>
      <vt:lpstr>19(e): UAW Contract Assumption</vt:lpstr>
      <vt:lpstr>Assignment of UAW Agreement</vt:lpstr>
      <vt:lpstr>Assumption</vt:lpstr>
      <vt:lpstr>Mechanics</vt:lpstr>
      <vt:lpstr>365: Rejection</vt:lpstr>
      <vt:lpstr>365: Rejection</vt:lpstr>
      <vt:lpstr>Understanding the Sale Order: Starting Points</vt:lpstr>
      <vt:lpstr>USO: Sale Instead</vt:lpstr>
      <vt:lpstr>USO: Sale w/Assumption</vt:lpstr>
      <vt:lpstr>USO: Absolute Priority?</vt:lpstr>
      <vt:lpstr>USO: Voluntary Assumption By Buyer</vt:lpstr>
      <vt:lpstr>The Issues on Appeal</vt:lpstr>
      <vt:lpstr>The Issues on Appeal</vt:lpstr>
      <vt:lpstr>The Issues on Appeal</vt:lpstr>
      <vt:lpstr>J&amp;J</vt:lpstr>
      <vt:lpstr>J&amp;J at 125</vt:lpstr>
      <vt:lpstr>Baby Powder</vt:lpstr>
      <vt:lpstr>1920 Baby Powder</vt:lpstr>
      <vt:lpstr>Notes on Legal Proceedings</vt:lpstr>
      <vt:lpstr>NYT Investigation</vt:lpstr>
      <vt:lpstr>NYT Investigation</vt:lpstr>
      <vt:lpstr>July 2018: $4.7 Billion Jury Verdict</vt:lpstr>
      <vt:lpstr>Coverup and Punitive Damages?</vt:lpstr>
      <vt:lpstr>What Does the Research Say?</vt:lpstr>
      <vt:lpstr>The Tort System at Work</vt:lpstr>
      <vt:lpstr>Verdict Upheld on Appeal</vt:lpstr>
      <vt:lpstr>J&amp;J Redesigns Baby Powder</vt:lpstr>
      <vt:lpstr>“Evolving Global Trends”</vt:lpstr>
      <vt:lpstr>Moving to Cornstarch</vt:lpstr>
      <vt:lpstr>Parents and Subs I</vt:lpstr>
      <vt:lpstr>Parents and Subs II</vt:lpstr>
      <vt:lpstr>Parents and Subs III</vt:lpstr>
      <vt:lpstr>14 Oct 2021: J&amp;J Press Release</vt:lpstr>
      <vt:lpstr>Not Admitting Liability</vt:lpstr>
      <vt:lpstr>LTL Management</vt:lpstr>
      <vt:lpstr>The LTL Bankruptcy Filing</vt:lpstr>
      <vt:lpstr>Basis for Dismissal: “For Cause”</vt:lpstr>
      <vt:lpstr>Cause “includes”</vt:lpstr>
      <vt:lpstr>Good Faith Required to File (and That Means Financial Distress)</vt:lpstr>
      <vt:lpstr>Good Faith and Financial Distress</vt:lpstr>
      <vt:lpstr>Insolvency Isn’t Required</vt:lpstr>
      <vt:lpstr>No Financial Distress for LTL</vt:lpstr>
      <vt:lpstr>2nd Filing Bounced</vt:lpstr>
      <vt:lpstr>Third Filing</vt:lpstr>
      <vt:lpstr>Third-Party Plan Releases</vt:lpstr>
      <vt:lpstr>Not Permitted</vt:lpstr>
      <vt:lpstr>5-4 Decision</vt:lpstr>
      <vt:lpstr>3rd Filing Dismissed</vt:lpstr>
      <vt:lpstr>Looking for Justice</vt:lpstr>
      <vt:lpstr>New U.S. Verdict</vt:lpstr>
      <vt:lpstr>New U.S. Verdict</vt:lpstr>
      <vt:lpstr>And Now in the UK</vt:lpstr>
      <vt:lpstr>And Now in the UK</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1048</cp:revision>
  <cp:lastPrinted>2022-11-02T18:27:06Z</cp:lastPrinted>
  <dcterms:created xsi:type="dcterms:W3CDTF">1999-10-27T15:27:59Z</dcterms:created>
  <dcterms:modified xsi:type="dcterms:W3CDTF">2025-11-05T20:00:35Z</dcterms:modified>
</cp:coreProperties>
</file>