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152"/>
  </p:notesMasterIdLst>
  <p:handoutMasterIdLst>
    <p:handoutMasterId r:id="rId153"/>
  </p:handoutMasterIdLst>
  <p:sldIdLst>
    <p:sldId id="473" r:id="rId3"/>
    <p:sldId id="2950" r:id="rId4"/>
    <p:sldId id="1748" r:id="rId5"/>
    <p:sldId id="1794" r:id="rId6"/>
    <p:sldId id="1795" r:id="rId7"/>
    <p:sldId id="1796" r:id="rId8"/>
    <p:sldId id="1797" r:id="rId9"/>
    <p:sldId id="1798" r:id="rId10"/>
    <p:sldId id="1799" r:id="rId11"/>
    <p:sldId id="1800" r:id="rId12"/>
    <p:sldId id="1803" r:id="rId13"/>
    <p:sldId id="1804" r:id="rId14"/>
    <p:sldId id="1805" r:id="rId15"/>
    <p:sldId id="1806" r:id="rId16"/>
    <p:sldId id="1807" r:id="rId17"/>
    <p:sldId id="1818" r:id="rId18"/>
    <p:sldId id="2957" r:id="rId19"/>
    <p:sldId id="2967" r:id="rId20"/>
    <p:sldId id="2965" r:id="rId21"/>
    <p:sldId id="2969" r:id="rId22"/>
    <p:sldId id="2952" r:id="rId23"/>
    <p:sldId id="2953" r:id="rId24"/>
    <p:sldId id="2955" r:id="rId25"/>
    <p:sldId id="2958" r:id="rId26"/>
    <p:sldId id="2959" r:id="rId27"/>
    <p:sldId id="2954" r:id="rId28"/>
    <p:sldId id="2960" r:id="rId29"/>
    <p:sldId id="2966" r:id="rId30"/>
    <p:sldId id="2956" r:id="rId31"/>
    <p:sldId id="2961" r:id="rId32"/>
    <p:sldId id="2962" r:id="rId33"/>
    <p:sldId id="2963" r:id="rId34"/>
    <p:sldId id="2972" r:id="rId35"/>
    <p:sldId id="2975" r:id="rId36"/>
    <p:sldId id="2964" r:id="rId37"/>
    <p:sldId id="2970" r:id="rId38"/>
    <p:sldId id="2980" r:id="rId39"/>
    <p:sldId id="2981" r:id="rId40"/>
    <p:sldId id="2982" r:id="rId41"/>
    <p:sldId id="2983" r:id="rId42"/>
    <p:sldId id="2985" r:id="rId43"/>
    <p:sldId id="2988" r:id="rId44"/>
    <p:sldId id="2989" r:id="rId45"/>
    <p:sldId id="2986" r:id="rId46"/>
    <p:sldId id="2603" r:id="rId47"/>
    <p:sldId id="2984" r:id="rId48"/>
    <p:sldId id="2987" r:id="rId49"/>
    <p:sldId id="2979" r:id="rId50"/>
    <p:sldId id="1692" r:id="rId51"/>
    <p:sldId id="1693" r:id="rId52"/>
    <p:sldId id="1694" r:id="rId53"/>
    <p:sldId id="1695" r:id="rId54"/>
    <p:sldId id="1696" r:id="rId55"/>
    <p:sldId id="1697" r:id="rId56"/>
    <p:sldId id="1698" r:id="rId57"/>
    <p:sldId id="1699" r:id="rId58"/>
    <p:sldId id="1700" r:id="rId59"/>
    <p:sldId id="1701" r:id="rId60"/>
    <p:sldId id="1702" r:id="rId61"/>
    <p:sldId id="1703" r:id="rId62"/>
    <p:sldId id="1704" r:id="rId63"/>
    <p:sldId id="1705" r:id="rId64"/>
    <p:sldId id="1706" r:id="rId65"/>
    <p:sldId id="1707" r:id="rId66"/>
    <p:sldId id="1680" r:id="rId67"/>
    <p:sldId id="1668" r:id="rId68"/>
    <p:sldId id="1669" r:id="rId69"/>
    <p:sldId id="1670" r:id="rId70"/>
    <p:sldId id="1672" r:id="rId71"/>
    <p:sldId id="1673" r:id="rId72"/>
    <p:sldId id="1675" r:id="rId73"/>
    <p:sldId id="1676" r:id="rId74"/>
    <p:sldId id="1677" r:id="rId75"/>
    <p:sldId id="1678" r:id="rId76"/>
    <p:sldId id="1679" r:id="rId77"/>
    <p:sldId id="1681" r:id="rId78"/>
    <p:sldId id="1682" r:id="rId79"/>
    <p:sldId id="1683" r:id="rId80"/>
    <p:sldId id="1684" r:id="rId81"/>
    <p:sldId id="1685" r:id="rId82"/>
    <p:sldId id="1686" r:id="rId83"/>
    <p:sldId id="1687" r:id="rId84"/>
    <p:sldId id="1688" r:id="rId85"/>
    <p:sldId id="1689" r:id="rId86"/>
    <p:sldId id="1690" r:id="rId87"/>
    <p:sldId id="1691" r:id="rId88"/>
    <p:sldId id="2897" r:id="rId89"/>
    <p:sldId id="2904" r:id="rId90"/>
    <p:sldId id="2905" r:id="rId91"/>
    <p:sldId id="2990" r:id="rId92"/>
    <p:sldId id="2992" r:id="rId93"/>
    <p:sldId id="2994" r:id="rId94"/>
    <p:sldId id="2995" r:id="rId95"/>
    <p:sldId id="2996" r:id="rId96"/>
    <p:sldId id="2906" r:id="rId97"/>
    <p:sldId id="2907" r:id="rId98"/>
    <p:sldId id="2909" r:id="rId99"/>
    <p:sldId id="1623" r:id="rId100"/>
    <p:sldId id="1633" r:id="rId101"/>
    <p:sldId id="2637" r:id="rId102"/>
    <p:sldId id="2638" r:id="rId103"/>
    <p:sldId id="1625" r:id="rId104"/>
    <p:sldId id="2600" r:id="rId105"/>
    <p:sldId id="1626" r:id="rId106"/>
    <p:sldId id="1627" r:id="rId107"/>
    <p:sldId id="1628" r:id="rId108"/>
    <p:sldId id="650" r:id="rId109"/>
    <p:sldId id="651" r:id="rId110"/>
    <p:sldId id="652" r:id="rId111"/>
    <p:sldId id="653" r:id="rId112"/>
    <p:sldId id="654" r:id="rId113"/>
    <p:sldId id="655" r:id="rId114"/>
    <p:sldId id="656" r:id="rId115"/>
    <p:sldId id="657" r:id="rId116"/>
    <p:sldId id="1397" r:id="rId117"/>
    <p:sldId id="1327" r:id="rId118"/>
    <p:sldId id="1331" r:id="rId119"/>
    <p:sldId id="1334" r:id="rId120"/>
    <p:sldId id="1335" r:id="rId121"/>
    <p:sldId id="1338" r:id="rId122"/>
    <p:sldId id="1341" r:id="rId123"/>
    <p:sldId id="2910" r:id="rId124"/>
    <p:sldId id="2911" r:id="rId125"/>
    <p:sldId id="2939" r:id="rId126"/>
    <p:sldId id="2940" r:id="rId127"/>
    <p:sldId id="1708" r:id="rId128"/>
    <p:sldId id="1709" r:id="rId129"/>
    <p:sldId id="1710" r:id="rId130"/>
    <p:sldId id="1711" r:id="rId131"/>
    <p:sldId id="1720" r:id="rId132"/>
    <p:sldId id="1721" r:id="rId133"/>
    <p:sldId id="1725" r:id="rId134"/>
    <p:sldId id="1726" r:id="rId135"/>
    <p:sldId id="1400" r:id="rId136"/>
    <p:sldId id="1401" r:id="rId137"/>
    <p:sldId id="1402" r:id="rId138"/>
    <p:sldId id="1403" r:id="rId139"/>
    <p:sldId id="1404" r:id="rId140"/>
    <p:sldId id="1405" r:id="rId141"/>
    <p:sldId id="1406" r:id="rId142"/>
    <p:sldId id="2674" r:id="rId143"/>
    <p:sldId id="2677" r:id="rId144"/>
    <p:sldId id="2678" r:id="rId145"/>
    <p:sldId id="2675" r:id="rId146"/>
    <p:sldId id="2676" r:id="rId147"/>
    <p:sldId id="2679" r:id="rId148"/>
    <p:sldId id="2690" r:id="rId149"/>
    <p:sldId id="2912" r:id="rId150"/>
    <p:sldId id="2634" r:id="rId151"/>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009999"/>
    <a:srgbClr val="339966"/>
    <a:srgbClr val="008080"/>
    <a:srgbClr val="3366FF"/>
    <a:srgbClr val="0000FF"/>
    <a:srgbClr val="CC0099"/>
    <a:srgbClr val="CC0066"/>
    <a:srgbClr val="CC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98" autoAdjust="0"/>
    <p:restoredTop sz="86395" autoAdjust="0"/>
  </p:normalViewPr>
  <p:slideViewPr>
    <p:cSldViewPr snapToGrid="0">
      <p:cViewPr varScale="1">
        <p:scale>
          <a:sx n="132" d="100"/>
          <a:sy n="132" d="100"/>
        </p:scale>
        <p:origin x="64" y="488"/>
      </p:cViewPr>
      <p:guideLst>
        <p:guide orient="horz" pos="2160"/>
        <p:guide pos="3840"/>
      </p:guideLst>
    </p:cSldViewPr>
  </p:slideViewPr>
  <p:outlineViewPr>
    <p:cViewPr>
      <p:scale>
        <a:sx n="50" d="100"/>
        <a:sy n="50" d="100"/>
      </p:scale>
      <p:origin x="0" y="-7135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25" d="100"/>
          <a:sy n="125" d="100"/>
        </p:scale>
        <p:origin x="4868" y="64"/>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10/22/2025</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dirty="0"/>
              <a:t>Booth 42201: The Legal Infrastructure of Business</a:t>
            </a:r>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10/22/2025</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nasdaq.com/markets/ipos/filing.ashx?filingid=1249014"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nasdaq.com/markets/ipos/filing.ashx?filingid=1249014"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press.aboutamazon.com/news-releases/news-release-details/amazoncom-launches-three-innovations-advance-e-commerce-shoppers/"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press.aboutamazon.com/news-releases/news-release-details/amazoncom-announces-third-quarter-financial-results-net-sales-24"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FC9026-E97E-49BD-BC50-7E54951A248A}" type="datetime1">
              <a:rPr kumimoji="0" lang="en-US" altLang="en-US" sz="1200"/>
              <a:pPr/>
              <a:t>10/22/2025</a:t>
            </a:fld>
            <a:endParaRPr kumimoji="0" lang="en-US" altLang="en-US" sz="1200"/>
          </a:p>
        </p:txBody>
      </p:sp>
      <p:sp>
        <p:nvSpPr>
          <p:cNvPr id="18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CA10D6-78D1-48B6-9137-C11BC1C83D0F}" type="slidenum">
              <a:rPr kumimoji="0" lang="en-US" altLang="en-US" sz="1200"/>
              <a:pPr/>
              <a:t>1</a:t>
            </a:fld>
            <a:endParaRPr kumimoji="0" lang="en-US" altLang="en-US" sz="1200"/>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64217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10/22/2025</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49</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65861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50</a:t>
            </a:fld>
            <a:endParaRPr lang="en-US" altLang="en-US"/>
          </a:p>
        </p:txBody>
      </p:sp>
    </p:spTree>
    <p:extLst>
      <p:ext uri="{BB962C8B-B14F-4D97-AF65-F5344CB8AC3E}">
        <p14:creationId xmlns:p14="http://schemas.microsoft.com/office/powerpoint/2010/main" val="61383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51</a:t>
            </a:fld>
            <a:endParaRPr lang="en-US" altLang="en-US"/>
          </a:p>
        </p:txBody>
      </p:sp>
    </p:spTree>
    <p:extLst>
      <p:ext uri="{BB962C8B-B14F-4D97-AF65-F5344CB8AC3E}">
        <p14:creationId xmlns:p14="http://schemas.microsoft.com/office/powerpoint/2010/main" val="1454561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52</a:t>
            </a:fld>
            <a:endParaRPr lang="en-US" altLang="en-US"/>
          </a:p>
        </p:txBody>
      </p:sp>
    </p:spTree>
    <p:extLst>
      <p:ext uri="{BB962C8B-B14F-4D97-AF65-F5344CB8AC3E}">
        <p14:creationId xmlns:p14="http://schemas.microsoft.com/office/powerpoint/2010/main" val="104036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53</a:t>
            </a:fld>
            <a:endParaRPr lang="en-US" altLang="en-US"/>
          </a:p>
        </p:txBody>
      </p:sp>
    </p:spTree>
    <p:extLst>
      <p:ext uri="{BB962C8B-B14F-4D97-AF65-F5344CB8AC3E}">
        <p14:creationId xmlns:p14="http://schemas.microsoft.com/office/powerpoint/2010/main" val="282417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54</a:t>
            </a:fld>
            <a:endParaRPr lang="en-US" altLang="en-US"/>
          </a:p>
        </p:txBody>
      </p:sp>
    </p:spTree>
    <p:extLst>
      <p:ext uri="{BB962C8B-B14F-4D97-AF65-F5344CB8AC3E}">
        <p14:creationId xmlns:p14="http://schemas.microsoft.com/office/powerpoint/2010/main" val="3197568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55</a:t>
            </a:fld>
            <a:endParaRPr lang="en-US" altLang="en-US"/>
          </a:p>
        </p:txBody>
      </p:sp>
    </p:spTree>
    <p:extLst>
      <p:ext uri="{BB962C8B-B14F-4D97-AF65-F5344CB8AC3E}">
        <p14:creationId xmlns:p14="http://schemas.microsoft.com/office/powerpoint/2010/main" val="2422560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56</a:t>
            </a:fld>
            <a:endParaRPr lang="en-US" altLang="en-US"/>
          </a:p>
        </p:txBody>
      </p:sp>
    </p:spTree>
    <p:extLst>
      <p:ext uri="{BB962C8B-B14F-4D97-AF65-F5344CB8AC3E}">
        <p14:creationId xmlns:p14="http://schemas.microsoft.com/office/powerpoint/2010/main" val="232125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57</a:t>
            </a:fld>
            <a:endParaRPr lang="en-US" altLang="en-US"/>
          </a:p>
        </p:txBody>
      </p:sp>
    </p:spTree>
    <p:extLst>
      <p:ext uri="{BB962C8B-B14F-4D97-AF65-F5344CB8AC3E}">
        <p14:creationId xmlns:p14="http://schemas.microsoft.com/office/powerpoint/2010/main" val="246547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58</a:t>
            </a:fld>
            <a:endParaRPr lang="en-US" altLang="en-US"/>
          </a:p>
        </p:txBody>
      </p:sp>
    </p:spTree>
    <p:extLst>
      <p:ext uri="{BB962C8B-B14F-4D97-AF65-F5344CB8AC3E}">
        <p14:creationId xmlns:p14="http://schemas.microsoft.com/office/powerpoint/2010/main" val="11110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CC84-4E8B-E766-8CAA-AF85F74F6769}"/>
            </a:ext>
          </a:extLst>
        </p:cNvPr>
        <p:cNvGrpSpPr/>
        <p:nvPr/>
      </p:nvGrpSpPr>
      <p:grpSpPr>
        <a:xfrm>
          <a:off x="0" y="0"/>
          <a:ext cx="0" cy="0"/>
          <a:chOff x="0" y="0"/>
          <a:chExt cx="0" cy="0"/>
        </a:xfrm>
      </p:grpSpPr>
      <p:sp>
        <p:nvSpPr>
          <p:cNvPr id="20482" name="Rectangle 11">
            <a:extLst>
              <a:ext uri="{FF2B5EF4-FFF2-40B4-BE49-F238E27FC236}">
                <a16:creationId xmlns:a16="http://schemas.microsoft.com/office/drawing/2014/main" id="{EDD51038-DFDE-52CF-789D-E64C9CCED48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8B47F1E-1179-4BA7-AF2F-00852183B36A}" type="datetime1">
              <a:rPr kumimoji="0" lang="en-US" altLang="en-US" sz="1200"/>
              <a:pPr/>
              <a:t>10/22/2025</a:t>
            </a:fld>
            <a:endParaRPr kumimoji="0" lang="en-US" altLang="en-US" sz="1200"/>
          </a:p>
        </p:txBody>
      </p:sp>
      <p:sp>
        <p:nvSpPr>
          <p:cNvPr id="20483" name="Rectangle 13">
            <a:extLst>
              <a:ext uri="{FF2B5EF4-FFF2-40B4-BE49-F238E27FC236}">
                <a16:creationId xmlns:a16="http://schemas.microsoft.com/office/drawing/2014/main" id="{C66AB557-9C5B-E6BB-7676-B674329E28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79C234-CE84-4F3D-9993-F333199A45FF}" type="slidenum">
              <a:rPr kumimoji="0" lang="en-US" altLang="en-US" sz="1200"/>
              <a:pPr/>
              <a:t>2</a:t>
            </a:fld>
            <a:endParaRPr kumimoji="0" lang="en-US" altLang="en-US" sz="1200"/>
          </a:p>
        </p:txBody>
      </p:sp>
      <p:sp>
        <p:nvSpPr>
          <p:cNvPr id="20484" name="Rectangle 2">
            <a:extLst>
              <a:ext uri="{FF2B5EF4-FFF2-40B4-BE49-F238E27FC236}">
                <a16:creationId xmlns:a16="http://schemas.microsoft.com/office/drawing/2014/main" id="{5D5B71D6-708C-7D43-3D7C-D5FD2312C482}"/>
              </a:ext>
            </a:extLst>
          </p:cNvPr>
          <p:cNvSpPr>
            <a:spLocks noGrp="1" noRot="1" noChangeAspect="1" noChangeArrowheads="1" noTextEdit="1"/>
          </p:cNvSpPr>
          <p:nvPr>
            <p:ph type="sldImg"/>
          </p:nvPr>
        </p:nvSpPr>
        <p:spPr>
          <a:ln/>
        </p:spPr>
      </p:sp>
      <p:sp>
        <p:nvSpPr>
          <p:cNvPr id="20485" name="Rectangle 3">
            <a:extLst>
              <a:ext uri="{FF2B5EF4-FFF2-40B4-BE49-F238E27FC236}">
                <a16:creationId xmlns:a16="http://schemas.microsoft.com/office/drawing/2014/main" id="{E7519A98-5AA2-1F64-3216-68D9B556A9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888152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59</a:t>
            </a:fld>
            <a:endParaRPr lang="en-US" altLang="en-US"/>
          </a:p>
        </p:txBody>
      </p:sp>
    </p:spTree>
    <p:extLst>
      <p:ext uri="{BB962C8B-B14F-4D97-AF65-F5344CB8AC3E}">
        <p14:creationId xmlns:p14="http://schemas.microsoft.com/office/powerpoint/2010/main" val="720222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60</a:t>
            </a:fld>
            <a:endParaRPr lang="en-US" altLang="en-US"/>
          </a:p>
        </p:txBody>
      </p:sp>
    </p:spTree>
    <p:extLst>
      <p:ext uri="{BB962C8B-B14F-4D97-AF65-F5344CB8AC3E}">
        <p14:creationId xmlns:p14="http://schemas.microsoft.com/office/powerpoint/2010/main" val="3906323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https://www.w3.org/History/1989/proposal.html </a:t>
            </a:r>
          </a:p>
        </p:txBody>
      </p:sp>
      <p:sp>
        <p:nvSpPr>
          <p:cNvPr id="4" name="Header Placeholder 3"/>
          <p:cNvSpPr>
            <a:spLocks noGrp="1"/>
          </p:cNvSpPr>
          <p:nvPr>
            <p:ph type="hdr" sz="quarter" idx="10"/>
          </p:nvPr>
        </p:nvSpPr>
        <p:spPr/>
        <p:txBody>
          <a:bodyPr/>
          <a:lstStyle/>
          <a:p>
            <a:pPr>
              <a:defRPr/>
            </a:pPr>
            <a:r>
              <a:rPr lang="en-US" altLang="en-US"/>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10/22/2025</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61</a:t>
            </a:fld>
            <a:endParaRPr lang="en-US" altLang="en-US"/>
          </a:p>
        </p:txBody>
      </p:sp>
    </p:spTree>
    <p:extLst>
      <p:ext uri="{BB962C8B-B14F-4D97-AF65-F5344CB8AC3E}">
        <p14:creationId xmlns:p14="http://schemas.microsoft.com/office/powerpoint/2010/main" val="3387665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https://www.w3.org/History/1989/proposal.html </a:t>
            </a:r>
          </a:p>
        </p:txBody>
      </p:sp>
      <p:sp>
        <p:nvSpPr>
          <p:cNvPr id="4" name="Header Placeholder 3"/>
          <p:cNvSpPr>
            <a:spLocks noGrp="1"/>
          </p:cNvSpPr>
          <p:nvPr>
            <p:ph type="hdr" sz="quarter" idx="10"/>
          </p:nvPr>
        </p:nvSpPr>
        <p:spPr/>
        <p:txBody>
          <a:bodyPr/>
          <a:lstStyle/>
          <a:p>
            <a:pPr>
              <a:defRPr/>
            </a:pPr>
            <a:r>
              <a:rPr lang="en-US" altLang="en-US"/>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10/22/2025</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62</a:t>
            </a:fld>
            <a:endParaRPr lang="en-US" altLang="en-US"/>
          </a:p>
        </p:txBody>
      </p:sp>
    </p:spTree>
    <p:extLst>
      <p:ext uri="{BB962C8B-B14F-4D97-AF65-F5344CB8AC3E}">
        <p14:creationId xmlns:p14="http://schemas.microsoft.com/office/powerpoint/2010/main" val="3196245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63</a:t>
            </a:fld>
            <a:endParaRPr lang="en-US" altLang="en-US"/>
          </a:p>
        </p:txBody>
      </p:sp>
    </p:spTree>
    <p:extLst>
      <p:ext uri="{BB962C8B-B14F-4D97-AF65-F5344CB8AC3E}">
        <p14:creationId xmlns:p14="http://schemas.microsoft.com/office/powerpoint/2010/main" val="2748544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64</a:t>
            </a:fld>
            <a:endParaRPr lang="en-US" altLang="en-US"/>
          </a:p>
        </p:txBody>
      </p:sp>
    </p:spTree>
    <p:extLst>
      <p:ext uri="{BB962C8B-B14F-4D97-AF65-F5344CB8AC3E}">
        <p14:creationId xmlns:p14="http://schemas.microsoft.com/office/powerpoint/2010/main" val="2128406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10/22/2025</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65</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417619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66</a:t>
            </a:fld>
            <a:endParaRPr lang="en-US" altLang="en-US"/>
          </a:p>
        </p:txBody>
      </p:sp>
    </p:spTree>
    <p:extLst>
      <p:ext uri="{BB962C8B-B14F-4D97-AF65-F5344CB8AC3E}">
        <p14:creationId xmlns:p14="http://schemas.microsoft.com/office/powerpoint/2010/main" val="4241671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67</a:t>
            </a:fld>
            <a:endParaRPr lang="en-US" altLang="en-US"/>
          </a:p>
        </p:txBody>
      </p:sp>
    </p:spTree>
    <p:extLst>
      <p:ext uri="{BB962C8B-B14F-4D97-AF65-F5344CB8AC3E}">
        <p14:creationId xmlns:p14="http://schemas.microsoft.com/office/powerpoint/2010/main" val="2472290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68</a:t>
            </a:fld>
            <a:endParaRPr lang="en-US" altLang="en-US"/>
          </a:p>
        </p:txBody>
      </p:sp>
    </p:spTree>
    <p:extLst>
      <p:ext uri="{BB962C8B-B14F-4D97-AF65-F5344CB8AC3E}">
        <p14:creationId xmlns:p14="http://schemas.microsoft.com/office/powerpoint/2010/main" val="183990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https://x.com/BrendanCarrFCC/status/1968449919221416427</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39</a:t>
            </a:fld>
            <a:endParaRPr lang="en-US" altLang="en-US"/>
          </a:p>
        </p:txBody>
      </p:sp>
    </p:spTree>
    <p:extLst>
      <p:ext uri="{BB962C8B-B14F-4D97-AF65-F5344CB8AC3E}">
        <p14:creationId xmlns:p14="http://schemas.microsoft.com/office/powerpoint/2010/main" val="2546808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69</a:t>
            </a:fld>
            <a:endParaRPr lang="en-US" altLang="en-US"/>
          </a:p>
        </p:txBody>
      </p:sp>
    </p:spTree>
    <p:extLst>
      <p:ext uri="{BB962C8B-B14F-4D97-AF65-F5344CB8AC3E}">
        <p14:creationId xmlns:p14="http://schemas.microsoft.com/office/powerpoint/2010/main" val="3423683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70</a:t>
            </a:fld>
            <a:endParaRPr lang="en-US" altLang="en-US"/>
          </a:p>
        </p:txBody>
      </p:sp>
    </p:spTree>
    <p:extLst>
      <p:ext uri="{BB962C8B-B14F-4D97-AF65-F5344CB8AC3E}">
        <p14:creationId xmlns:p14="http://schemas.microsoft.com/office/powerpoint/2010/main" val="4221413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71</a:t>
            </a:fld>
            <a:endParaRPr lang="en-US" altLang="en-US"/>
          </a:p>
        </p:txBody>
      </p:sp>
    </p:spTree>
    <p:extLst>
      <p:ext uri="{BB962C8B-B14F-4D97-AF65-F5344CB8AC3E}">
        <p14:creationId xmlns:p14="http://schemas.microsoft.com/office/powerpoint/2010/main" val="669639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https://docs.fcc.gov/public/attachments/DOC-284286A1.pdf </a:t>
            </a:r>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72</a:t>
            </a:fld>
            <a:endParaRPr lang="en-US" altLang="en-US"/>
          </a:p>
        </p:txBody>
      </p:sp>
    </p:spTree>
    <p:extLst>
      <p:ext uri="{BB962C8B-B14F-4D97-AF65-F5344CB8AC3E}">
        <p14:creationId xmlns:p14="http://schemas.microsoft.com/office/powerpoint/2010/main" val="1590348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73</a:t>
            </a:fld>
            <a:endParaRPr lang="en-US" altLang="en-US"/>
          </a:p>
        </p:txBody>
      </p:sp>
    </p:spTree>
    <p:extLst>
      <p:ext uri="{BB962C8B-B14F-4D97-AF65-F5344CB8AC3E}">
        <p14:creationId xmlns:p14="http://schemas.microsoft.com/office/powerpoint/2010/main" val="3665437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74</a:t>
            </a:fld>
            <a:endParaRPr lang="en-US" altLang="en-US"/>
          </a:p>
        </p:txBody>
      </p:sp>
    </p:spTree>
    <p:extLst>
      <p:ext uri="{BB962C8B-B14F-4D97-AF65-F5344CB8AC3E}">
        <p14:creationId xmlns:p14="http://schemas.microsoft.com/office/powerpoint/2010/main" val="2569485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75</a:t>
            </a:fld>
            <a:endParaRPr lang="en-US" altLang="en-US"/>
          </a:p>
        </p:txBody>
      </p:sp>
    </p:spTree>
    <p:extLst>
      <p:ext uri="{BB962C8B-B14F-4D97-AF65-F5344CB8AC3E}">
        <p14:creationId xmlns:p14="http://schemas.microsoft.com/office/powerpoint/2010/main" val="2435301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76</a:t>
            </a:fld>
            <a:endParaRPr lang="en-US" altLang="en-US"/>
          </a:p>
        </p:txBody>
      </p:sp>
    </p:spTree>
    <p:extLst>
      <p:ext uri="{BB962C8B-B14F-4D97-AF65-F5344CB8AC3E}">
        <p14:creationId xmlns:p14="http://schemas.microsoft.com/office/powerpoint/2010/main" val="2662704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77</a:t>
            </a:fld>
            <a:endParaRPr lang="en-US" altLang="en-US"/>
          </a:p>
        </p:txBody>
      </p:sp>
    </p:spTree>
    <p:extLst>
      <p:ext uri="{BB962C8B-B14F-4D97-AF65-F5344CB8AC3E}">
        <p14:creationId xmlns:p14="http://schemas.microsoft.com/office/powerpoint/2010/main" val="3265176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78</a:t>
            </a:fld>
            <a:endParaRPr lang="en-US" altLang="en-US"/>
          </a:p>
        </p:txBody>
      </p:sp>
    </p:spTree>
    <p:extLst>
      <p:ext uri="{BB962C8B-B14F-4D97-AF65-F5344CB8AC3E}">
        <p14:creationId xmlns:p14="http://schemas.microsoft.com/office/powerpoint/2010/main" val="2205152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https://x.com/BrendanCarrFCC/status/1968449919221416427</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40</a:t>
            </a:fld>
            <a:endParaRPr lang="en-US" altLang="en-US"/>
          </a:p>
        </p:txBody>
      </p:sp>
    </p:spTree>
    <p:extLst>
      <p:ext uri="{BB962C8B-B14F-4D97-AF65-F5344CB8AC3E}">
        <p14:creationId xmlns:p14="http://schemas.microsoft.com/office/powerpoint/2010/main" val="1392752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79</a:t>
            </a:fld>
            <a:endParaRPr lang="en-US" altLang="en-US"/>
          </a:p>
        </p:txBody>
      </p:sp>
    </p:spTree>
    <p:extLst>
      <p:ext uri="{BB962C8B-B14F-4D97-AF65-F5344CB8AC3E}">
        <p14:creationId xmlns:p14="http://schemas.microsoft.com/office/powerpoint/2010/main" val="269441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80</a:t>
            </a:fld>
            <a:endParaRPr lang="en-US" altLang="en-US"/>
          </a:p>
        </p:txBody>
      </p:sp>
    </p:spTree>
    <p:extLst>
      <p:ext uri="{BB962C8B-B14F-4D97-AF65-F5344CB8AC3E}">
        <p14:creationId xmlns:p14="http://schemas.microsoft.com/office/powerpoint/2010/main" val="1161396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81</a:t>
            </a:fld>
            <a:endParaRPr lang="en-US" altLang="en-US"/>
          </a:p>
        </p:txBody>
      </p:sp>
    </p:spTree>
    <p:extLst>
      <p:ext uri="{BB962C8B-B14F-4D97-AF65-F5344CB8AC3E}">
        <p14:creationId xmlns:p14="http://schemas.microsoft.com/office/powerpoint/2010/main" val="321028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82</a:t>
            </a:fld>
            <a:endParaRPr lang="en-US" altLang="en-US"/>
          </a:p>
        </p:txBody>
      </p:sp>
    </p:spTree>
    <p:extLst>
      <p:ext uri="{BB962C8B-B14F-4D97-AF65-F5344CB8AC3E}">
        <p14:creationId xmlns:p14="http://schemas.microsoft.com/office/powerpoint/2010/main" val="2542029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83</a:t>
            </a:fld>
            <a:endParaRPr lang="en-US" altLang="en-US"/>
          </a:p>
        </p:txBody>
      </p:sp>
    </p:spTree>
    <p:extLst>
      <p:ext uri="{BB962C8B-B14F-4D97-AF65-F5344CB8AC3E}">
        <p14:creationId xmlns:p14="http://schemas.microsoft.com/office/powerpoint/2010/main" val="4157193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84</a:t>
            </a:fld>
            <a:endParaRPr lang="en-US" altLang="en-US"/>
          </a:p>
        </p:txBody>
      </p:sp>
    </p:spTree>
    <p:extLst>
      <p:ext uri="{BB962C8B-B14F-4D97-AF65-F5344CB8AC3E}">
        <p14:creationId xmlns:p14="http://schemas.microsoft.com/office/powerpoint/2010/main" val="1198326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85</a:t>
            </a:fld>
            <a:endParaRPr lang="en-US" altLang="en-US"/>
          </a:p>
        </p:txBody>
      </p:sp>
    </p:spTree>
    <p:extLst>
      <p:ext uri="{BB962C8B-B14F-4D97-AF65-F5344CB8AC3E}">
        <p14:creationId xmlns:p14="http://schemas.microsoft.com/office/powerpoint/2010/main" val="1303880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86</a:t>
            </a:fld>
            <a:endParaRPr lang="en-US" altLang="en-US"/>
          </a:p>
        </p:txBody>
      </p:sp>
    </p:spTree>
    <p:extLst>
      <p:ext uri="{BB962C8B-B14F-4D97-AF65-F5344CB8AC3E}">
        <p14:creationId xmlns:p14="http://schemas.microsoft.com/office/powerpoint/2010/main" val="381399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https://www.nytimes.com/2025/01/02/technology/net-neutrality-rules-fcc.html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93</a:t>
            </a:fld>
            <a:endParaRPr lang="en-US" altLang="en-US"/>
          </a:p>
        </p:txBody>
      </p:sp>
    </p:spTree>
    <p:extLst>
      <p:ext uri="{BB962C8B-B14F-4D97-AF65-F5344CB8AC3E}">
        <p14:creationId xmlns:p14="http://schemas.microsoft.com/office/powerpoint/2010/main" val="36387787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7408-93B2-B458-0D32-935078640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41121-59CB-EC68-51D6-2DAAD94F3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1B963-11D8-70A0-1713-D3D02BE1DD1C}"/>
              </a:ext>
            </a:extLst>
          </p:cNvPr>
          <p:cNvSpPr>
            <a:spLocks noGrp="1"/>
          </p:cNvSpPr>
          <p:nvPr>
            <p:ph type="body" idx="1"/>
          </p:nvPr>
        </p:nvSpPr>
        <p:spPr/>
        <p:txBody>
          <a:bodyPr/>
          <a:lstStyle/>
          <a:p>
            <a:r>
              <a:rPr lang="en-US" dirty="0"/>
              <a:t>https://www.nytimes.com/2025/01/02/technology/net-neutrality-rules-fcc.html</a:t>
            </a:r>
          </a:p>
        </p:txBody>
      </p:sp>
      <p:sp>
        <p:nvSpPr>
          <p:cNvPr id="4" name="Date Placeholder 3">
            <a:extLst>
              <a:ext uri="{FF2B5EF4-FFF2-40B4-BE49-F238E27FC236}">
                <a16:creationId xmlns:a16="http://schemas.microsoft.com/office/drawing/2014/main" id="{9407BF4D-61B2-5C86-99F2-57D257C61548}"/>
              </a:ext>
            </a:extLst>
          </p:cNvPr>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a:extLst>
              <a:ext uri="{FF2B5EF4-FFF2-40B4-BE49-F238E27FC236}">
                <a16:creationId xmlns:a16="http://schemas.microsoft.com/office/drawing/2014/main" id="{DF55BF72-88AD-558B-42B7-8FDCCAA6F9A1}"/>
              </a:ext>
            </a:extLst>
          </p:cNvPr>
          <p:cNvSpPr>
            <a:spLocks noGrp="1"/>
          </p:cNvSpPr>
          <p:nvPr>
            <p:ph type="sldNum" sz="quarter" idx="5"/>
          </p:nvPr>
        </p:nvSpPr>
        <p:spPr/>
        <p:txBody>
          <a:bodyPr/>
          <a:lstStyle/>
          <a:p>
            <a:pPr>
              <a:defRPr/>
            </a:pPr>
            <a:fld id="{17815D0A-6945-40F0-849D-84A13EF4AA21}" type="slidenum">
              <a:rPr lang="en-US" altLang="en-US" smtClean="0"/>
              <a:pPr>
                <a:defRPr/>
              </a:pPr>
              <a:t>94</a:t>
            </a:fld>
            <a:endParaRPr lang="en-US" altLang="en-US"/>
          </a:p>
        </p:txBody>
      </p:sp>
    </p:spTree>
    <p:extLst>
      <p:ext uri="{BB962C8B-B14F-4D97-AF65-F5344CB8AC3E}">
        <p14:creationId xmlns:p14="http://schemas.microsoft.com/office/powerpoint/2010/main" val="43651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https://www.nytimes.com/2025/08/19/business/media/nexstar-tegna-deal.html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41</a:t>
            </a:fld>
            <a:endParaRPr lang="en-US" altLang="en-US"/>
          </a:p>
        </p:txBody>
      </p:sp>
    </p:spTree>
    <p:extLst>
      <p:ext uri="{BB962C8B-B14F-4D97-AF65-F5344CB8AC3E}">
        <p14:creationId xmlns:p14="http://schemas.microsoft.com/office/powerpoint/2010/main" val="1685859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10/22/2025</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98</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778377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https://www.justice.gov/sites/default/files/atr/legacy/2006/04/27/2121.pdf</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99</a:t>
            </a:fld>
            <a:endParaRPr lang="en-US" altLang="en-US"/>
          </a:p>
        </p:txBody>
      </p:sp>
    </p:spTree>
    <p:extLst>
      <p:ext uri="{BB962C8B-B14F-4D97-AF65-F5344CB8AC3E}">
        <p14:creationId xmlns:p14="http://schemas.microsoft.com/office/powerpoint/2010/main" val="3211125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http://www.dvdforum.org/about-mission.htm</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102</a:t>
            </a:fld>
            <a:endParaRPr lang="en-US" altLang="en-US"/>
          </a:p>
        </p:txBody>
      </p:sp>
    </p:spTree>
    <p:extLst>
      <p:ext uri="{BB962C8B-B14F-4D97-AF65-F5344CB8AC3E}">
        <p14:creationId xmlns:p14="http://schemas.microsoft.com/office/powerpoint/2010/main" val="2538305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103</a:t>
            </a:fld>
            <a:endParaRPr lang="en-US" altLang="en-US"/>
          </a:p>
        </p:txBody>
      </p:sp>
    </p:spTree>
    <p:extLst>
      <p:ext uri="{BB962C8B-B14F-4D97-AF65-F5344CB8AC3E}">
        <p14:creationId xmlns:p14="http://schemas.microsoft.com/office/powerpoint/2010/main" val="2479816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104</a:t>
            </a:fld>
            <a:endParaRPr lang="en-US" altLang="en-US"/>
          </a:p>
        </p:txBody>
      </p:sp>
    </p:spTree>
    <p:extLst>
      <p:ext uri="{BB962C8B-B14F-4D97-AF65-F5344CB8AC3E}">
        <p14:creationId xmlns:p14="http://schemas.microsoft.com/office/powerpoint/2010/main" val="2731623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105</a:t>
            </a:fld>
            <a:endParaRPr lang="en-US" altLang="en-US"/>
          </a:p>
        </p:txBody>
      </p:sp>
    </p:spTree>
    <p:extLst>
      <p:ext uri="{BB962C8B-B14F-4D97-AF65-F5344CB8AC3E}">
        <p14:creationId xmlns:p14="http://schemas.microsoft.com/office/powerpoint/2010/main" val="2871626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106</a:t>
            </a:fld>
            <a:endParaRPr lang="en-US" altLang="en-US"/>
          </a:p>
        </p:txBody>
      </p:sp>
    </p:spTree>
    <p:extLst>
      <p:ext uri="{BB962C8B-B14F-4D97-AF65-F5344CB8AC3E}">
        <p14:creationId xmlns:p14="http://schemas.microsoft.com/office/powerpoint/2010/main" val="1814417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F2FDFC-0F6B-4F21-906D-43F2072EB70C}" type="datetime1">
              <a:rPr kumimoji="0" lang="en-US" altLang="en-US" sz="1200"/>
              <a:pPr/>
              <a:t>10/22/2025</a:t>
            </a:fld>
            <a:endParaRPr kumimoji="0" lang="en-US" altLang="en-US" sz="1200"/>
          </a:p>
        </p:txBody>
      </p:sp>
      <p:sp>
        <p:nvSpPr>
          <p:cNvPr id="1024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4299C1FB-9EDD-4704-95EA-23A153BFF61B}" type="slidenum">
              <a:rPr kumimoji="0" lang="en-US" altLang="en-US" sz="1200"/>
              <a:pPr/>
              <a:t>107</a:t>
            </a:fld>
            <a:endParaRPr kumimoji="0" lang="en-US" altLang="en-US" sz="120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573701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F89D16C-1485-4ED8-B701-2B10361751CA}" type="datetime1">
              <a:rPr kumimoji="0" lang="en-US" altLang="en-US" sz="1200"/>
              <a:pPr/>
              <a:t>10/22/2025</a:t>
            </a:fld>
            <a:endParaRPr kumimoji="0" lang="en-US" altLang="en-US" sz="1200"/>
          </a:p>
        </p:txBody>
      </p:sp>
      <p:sp>
        <p:nvSpPr>
          <p:cNvPr id="1044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E15262-DF37-4659-93B0-8576F06CAB3E}" type="slidenum">
              <a:rPr kumimoji="0" lang="en-US" altLang="en-US" sz="1200"/>
              <a:pPr/>
              <a:t>108</a:t>
            </a:fld>
            <a:endParaRPr kumimoji="0" lang="en-US" altLang="en-US" sz="1200"/>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72137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81A710-E88D-458F-A58A-BB8C45D032E8}" type="datetime1">
              <a:rPr kumimoji="0" lang="en-US" altLang="en-US" sz="1200"/>
              <a:pPr/>
              <a:t>10/22/2025</a:t>
            </a:fld>
            <a:endParaRPr kumimoji="0" lang="en-US" altLang="en-US" sz="1200"/>
          </a:p>
        </p:txBody>
      </p:sp>
      <p:sp>
        <p:nvSpPr>
          <p:cNvPr id="1064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8B76178-BA47-4D89-99D0-C649F819CFA3}" type="slidenum">
              <a:rPr kumimoji="0" lang="en-US" altLang="en-US" sz="1200"/>
              <a:pPr/>
              <a:t>109</a:t>
            </a:fld>
            <a:endParaRPr kumimoji="0" lang="en-US" altLang="en-US" sz="12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8199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https://www.nytimes.com/2025/08/19/business/media/nexstar-tegna-deal.html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42</a:t>
            </a:fld>
            <a:endParaRPr lang="en-US" altLang="en-US"/>
          </a:p>
        </p:txBody>
      </p:sp>
    </p:spTree>
    <p:extLst>
      <p:ext uri="{BB962C8B-B14F-4D97-AF65-F5344CB8AC3E}">
        <p14:creationId xmlns:p14="http://schemas.microsoft.com/office/powerpoint/2010/main" val="880668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F555B355-1EA9-4B41-8919-4A08ED83BDE2}" type="datetime1">
              <a:rPr kumimoji="0" lang="en-US" altLang="en-US" sz="1200"/>
              <a:pPr/>
              <a:t>10/22/2025</a:t>
            </a:fld>
            <a:endParaRPr kumimoji="0" lang="en-US" altLang="en-US" sz="1200"/>
          </a:p>
        </p:txBody>
      </p:sp>
      <p:sp>
        <p:nvSpPr>
          <p:cNvPr id="1085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FBF7187-BA68-45B3-BD86-83BF3AA6AC83}" type="slidenum">
              <a:rPr kumimoji="0" lang="en-US" altLang="en-US" sz="1200"/>
              <a:pPr/>
              <a:t>110</a:t>
            </a:fld>
            <a:endParaRPr kumimoji="0" lang="en-US" altLang="en-US" sz="1200"/>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534304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A8FBFB-6DB3-4BDA-A8D7-279B98ED1DCE}" type="datetime1">
              <a:rPr kumimoji="0" lang="en-US" altLang="en-US" sz="1200"/>
              <a:pPr/>
              <a:t>10/22/2025</a:t>
            </a:fld>
            <a:endParaRPr kumimoji="0" lang="en-US" altLang="en-US" sz="1200"/>
          </a:p>
        </p:txBody>
      </p:sp>
      <p:sp>
        <p:nvSpPr>
          <p:cNvPr id="1105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A07C1BA-C8B8-4AE2-98B8-2E5819CD9200}" type="slidenum">
              <a:rPr kumimoji="0" lang="en-US" altLang="en-US" sz="1200"/>
              <a:pPr/>
              <a:t>111</a:t>
            </a:fld>
            <a:endParaRPr kumimoji="0" lang="en-US" altLang="en-US" sz="1200"/>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484862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42D9DED-AF3F-42A5-BD49-17A1C8F05489}" type="datetime1">
              <a:rPr kumimoji="0" lang="en-US" altLang="en-US" sz="1200"/>
              <a:pPr/>
              <a:t>10/22/2025</a:t>
            </a:fld>
            <a:endParaRPr kumimoji="0" lang="en-US" altLang="en-US" sz="1200"/>
          </a:p>
        </p:txBody>
      </p:sp>
      <p:sp>
        <p:nvSpPr>
          <p:cNvPr id="1126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B200F9-01EA-401E-8F34-267BA4629E19}" type="slidenum">
              <a:rPr kumimoji="0" lang="en-US" altLang="en-US" sz="1200"/>
              <a:pPr/>
              <a:t>112</a:t>
            </a:fld>
            <a:endParaRPr kumimoji="0" lang="en-US" altLang="en-US" sz="1200"/>
          </a:p>
        </p:txBody>
      </p:sp>
      <p:sp>
        <p:nvSpPr>
          <p:cNvPr id="112644" name="Rectangle 2"/>
          <p:cNvSpPr>
            <a:spLocks noGrp="1" noRot="1" noChangeAspect="1" noChangeArrowheads="1" noTextEdit="1"/>
          </p:cNvSpPr>
          <p:nvPr>
            <p:ph type="sldImg"/>
          </p:nvPr>
        </p:nvSpPr>
        <p:spPr>
          <a:ln/>
        </p:spPr>
      </p:sp>
      <p:sp>
        <p:nvSpPr>
          <p:cNvPr id="112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739736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354004A-F29C-4850-B44F-EC58670B8660}" type="datetime1">
              <a:rPr kumimoji="0" lang="en-US" altLang="en-US" sz="1200"/>
              <a:pPr/>
              <a:t>10/22/2025</a:t>
            </a:fld>
            <a:endParaRPr kumimoji="0" lang="en-US" altLang="en-US" sz="1200"/>
          </a:p>
        </p:txBody>
      </p:sp>
      <p:sp>
        <p:nvSpPr>
          <p:cNvPr id="1146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F7F9B5D-3987-4104-A3A6-987C0BCC2D06}" type="slidenum">
              <a:rPr kumimoji="0" lang="en-US" altLang="en-US" sz="1200"/>
              <a:pPr/>
              <a:t>113</a:t>
            </a:fld>
            <a:endParaRPr kumimoji="0" lang="en-US" altLang="en-US" sz="1200"/>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072828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C4F1BCCA-29B1-43F4-B9B8-D02BC9A4FB70}" type="datetime1">
              <a:rPr kumimoji="0" lang="en-US" altLang="en-US" sz="1200"/>
              <a:pPr/>
              <a:t>10/22/2025</a:t>
            </a:fld>
            <a:endParaRPr kumimoji="0" lang="en-US" altLang="en-US" sz="1200"/>
          </a:p>
        </p:txBody>
      </p:sp>
      <p:sp>
        <p:nvSpPr>
          <p:cNvPr id="1167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B2A6821-B00C-4CE4-8DF3-11BFFE839F52}" type="slidenum">
              <a:rPr kumimoji="0" lang="en-US" altLang="en-US" sz="1200"/>
              <a:pPr/>
              <a:t>114</a:t>
            </a:fld>
            <a:endParaRPr kumimoji="0" lang="en-US" altLang="en-US" sz="1200"/>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655001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10/22/2025</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115</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376962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https://www.nasdaq.com/markets/ipos/filing.ashx?filingid=1249014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116</a:t>
            </a:fld>
            <a:endParaRPr lang="en-US" altLang="en-US"/>
          </a:p>
        </p:txBody>
      </p:sp>
    </p:spTree>
    <p:extLst>
      <p:ext uri="{BB962C8B-B14F-4D97-AF65-F5344CB8AC3E}">
        <p14:creationId xmlns:p14="http://schemas.microsoft.com/office/powerpoint/2010/main" val="26818185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https://www.nasdaq.com/markets/ipos/filing.ashx?filingid=1249014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117</a:t>
            </a:fld>
            <a:endParaRPr lang="en-US" altLang="en-US"/>
          </a:p>
        </p:txBody>
      </p:sp>
    </p:spTree>
    <p:extLst>
      <p:ext uri="{BB962C8B-B14F-4D97-AF65-F5344CB8AC3E}">
        <p14:creationId xmlns:p14="http://schemas.microsoft.com/office/powerpoint/2010/main" val="97819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118</a:t>
            </a:fld>
            <a:endParaRPr lang="en-US" altLang="en-US"/>
          </a:p>
        </p:txBody>
      </p:sp>
    </p:spTree>
    <p:extLst>
      <p:ext uri="{BB962C8B-B14F-4D97-AF65-F5344CB8AC3E}">
        <p14:creationId xmlns:p14="http://schemas.microsoft.com/office/powerpoint/2010/main" val="13439016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https://press.aboutamazon.com/news-releases/news-release-details/amazoncom-launches-three-innovations-advance-e-commerce-shoppers/</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119</a:t>
            </a:fld>
            <a:endParaRPr lang="en-US" altLang="en-US"/>
          </a:p>
        </p:txBody>
      </p:sp>
    </p:spTree>
    <p:extLst>
      <p:ext uri="{BB962C8B-B14F-4D97-AF65-F5344CB8AC3E}">
        <p14:creationId xmlns:p14="http://schemas.microsoft.com/office/powerpoint/2010/main" val="3997071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0255D-FC77-BD96-E804-16A81F121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52C8C-7E48-B154-A1F6-253E34E14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427AA-D159-775E-9B56-2C6339DAA40E}"/>
              </a:ext>
            </a:extLst>
          </p:cNvPr>
          <p:cNvSpPr>
            <a:spLocks noGrp="1"/>
          </p:cNvSpPr>
          <p:nvPr>
            <p:ph type="body" idx="1"/>
          </p:nvPr>
        </p:nvSpPr>
        <p:spPr/>
        <p:txBody>
          <a:bodyPr/>
          <a:lstStyle/>
          <a:p>
            <a:r>
              <a:rPr lang="en-US" dirty="0"/>
              <a:t>https://www.nytimes.com/interactive/2025/09/19/business/media/abc-nexstar-kimmel.html</a:t>
            </a:r>
          </a:p>
        </p:txBody>
      </p:sp>
      <p:sp>
        <p:nvSpPr>
          <p:cNvPr id="4" name="Date Placeholder 3">
            <a:extLst>
              <a:ext uri="{FF2B5EF4-FFF2-40B4-BE49-F238E27FC236}">
                <a16:creationId xmlns:a16="http://schemas.microsoft.com/office/drawing/2014/main" id="{744CE615-6573-A6BE-32A5-74D9E96985ED}"/>
              </a:ext>
            </a:extLst>
          </p:cNvPr>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a:extLst>
              <a:ext uri="{FF2B5EF4-FFF2-40B4-BE49-F238E27FC236}">
                <a16:creationId xmlns:a16="http://schemas.microsoft.com/office/drawing/2014/main" id="{CA8D174B-09F3-5B63-F3C1-1A24A022DDC8}"/>
              </a:ext>
            </a:extLst>
          </p:cNvPr>
          <p:cNvSpPr>
            <a:spLocks noGrp="1"/>
          </p:cNvSpPr>
          <p:nvPr>
            <p:ph type="sldNum" sz="quarter" idx="5"/>
          </p:nvPr>
        </p:nvSpPr>
        <p:spPr/>
        <p:txBody>
          <a:bodyPr/>
          <a:lstStyle/>
          <a:p>
            <a:pPr>
              <a:defRPr/>
            </a:pPr>
            <a:fld id="{17815D0A-6945-40F0-849D-84A13EF4AA21}" type="slidenum">
              <a:rPr lang="en-US" altLang="en-US" smtClean="0"/>
              <a:pPr>
                <a:defRPr/>
              </a:pPr>
              <a:t>43</a:t>
            </a:fld>
            <a:endParaRPr lang="en-US" altLang="en-US"/>
          </a:p>
        </p:txBody>
      </p:sp>
    </p:spTree>
    <p:extLst>
      <p:ext uri="{BB962C8B-B14F-4D97-AF65-F5344CB8AC3E}">
        <p14:creationId xmlns:p14="http://schemas.microsoft.com/office/powerpoint/2010/main" val="34263829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https://press.aboutamazon.com/news-releases/news-release-details/amazoncom-announces-third-quarter-financial-results-net-sales-24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120</a:t>
            </a:fld>
            <a:endParaRPr lang="en-US" altLang="en-US"/>
          </a:p>
        </p:txBody>
      </p:sp>
    </p:spTree>
    <p:extLst>
      <p:ext uri="{BB962C8B-B14F-4D97-AF65-F5344CB8AC3E}">
        <p14:creationId xmlns:p14="http://schemas.microsoft.com/office/powerpoint/2010/main" val="42649305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121</a:t>
            </a:fld>
            <a:endParaRPr lang="en-US" altLang="en-US"/>
          </a:p>
        </p:txBody>
      </p:sp>
    </p:spTree>
    <p:extLst>
      <p:ext uri="{BB962C8B-B14F-4D97-AF65-F5344CB8AC3E}">
        <p14:creationId xmlns:p14="http://schemas.microsoft.com/office/powerpoint/2010/main" val="18774905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126</a:t>
            </a:fld>
            <a:endParaRPr lang="en-US" altLang="en-US"/>
          </a:p>
        </p:txBody>
      </p:sp>
    </p:spTree>
    <p:extLst>
      <p:ext uri="{BB962C8B-B14F-4D97-AF65-F5344CB8AC3E}">
        <p14:creationId xmlns:p14="http://schemas.microsoft.com/office/powerpoint/2010/main" val="1991988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127</a:t>
            </a:fld>
            <a:endParaRPr lang="en-US" altLang="en-US"/>
          </a:p>
        </p:txBody>
      </p:sp>
    </p:spTree>
    <p:extLst>
      <p:ext uri="{BB962C8B-B14F-4D97-AF65-F5344CB8AC3E}">
        <p14:creationId xmlns:p14="http://schemas.microsoft.com/office/powerpoint/2010/main" val="13804456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128</a:t>
            </a:fld>
            <a:endParaRPr lang="en-US" altLang="en-US"/>
          </a:p>
        </p:txBody>
      </p:sp>
    </p:spTree>
    <p:extLst>
      <p:ext uri="{BB962C8B-B14F-4D97-AF65-F5344CB8AC3E}">
        <p14:creationId xmlns:p14="http://schemas.microsoft.com/office/powerpoint/2010/main" val="37850844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129</a:t>
            </a:fld>
            <a:endParaRPr lang="en-US" altLang="en-US"/>
          </a:p>
        </p:txBody>
      </p:sp>
    </p:spTree>
    <p:extLst>
      <p:ext uri="{BB962C8B-B14F-4D97-AF65-F5344CB8AC3E}">
        <p14:creationId xmlns:p14="http://schemas.microsoft.com/office/powerpoint/2010/main" val="31344976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130</a:t>
            </a:fld>
            <a:endParaRPr lang="en-US" altLang="en-US"/>
          </a:p>
        </p:txBody>
      </p:sp>
    </p:spTree>
    <p:extLst>
      <p:ext uri="{BB962C8B-B14F-4D97-AF65-F5344CB8AC3E}">
        <p14:creationId xmlns:p14="http://schemas.microsoft.com/office/powerpoint/2010/main" val="19287641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131</a:t>
            </a:fld>
            <a:endParaRPr lang="en-US" altLang="en-US"/>
          </a:p>
        </p:txBody>
      </p:sp>
    </p:spTree>
    <p:extLst>
      <p:ext uri="{BB962C8B-B14F-4D97-AF65-F5344CB8AC3E}">
        <p14:creationId xmlns:p14="http://schemas.microsoft.com/office/powerpoint/2010/main" val="1997392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132</a:t>
            </a:fld>
            <a:endParaRPr lang="en-US" altLang="en-US"/>
          </a:p>
        </p:txBody>
      </p:sp>
    </p:spTree>
    <p:extLst>
      <p:ext uri="{BB962C8B-B14F-4D97-AF65-F5344CB8AC3E}">
        <p14:creationId xmlns:p14="http://schemas.microsoft.com/office/powerpoint/2010/main" val="34006758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133</a:t>
            </a:fld>
            <a:endParaRPr lang="en-US" altLang="en-US"/>
          </a:p>
        </p:txBody>
      </p:sp>
    </p:spTree>
    <p:extLst>
      <p:ext uri="{BB962C8B-B14F-4D97-AF65-F5344CB8AC3E}">
        <p14:creationId xmlns:p14="http://schemas.microsoft.com/office/powerpoint/2010/main" val="366437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https://www.nytimes.com/interactive/2025/09/19/business/media/abc-nexstar-kimmel.html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44</a:t>
            </a:fld>
            <a:endParaRPr lang="en-US" altLang="en-US"/>
          </a:p>
        </p:txBody>
      </p:sp>
    </p:spTree>
    <p:extLst>
      <p:ext uri="{BB962C8B-B14F-4D97-AF65-F5344CB8AC3E}">
        <p14:creationId xmlns:p14="http://schemas.microsoft.com/office/powerpoint/2010/main" val="22370512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134</a:t>
            </a:fld>
            <a:endParaRPr lang="en-US" altLang="en-US"/>
          </a:p>
        </p:txBody>
      </p:sp>
    </p:spTree>
    <p:extLst>
      <p:ext uri="{BB962C8B-B14F-4D97-AF65-F5344CB8AC3E}">
        <p14:creationId xmlns:p14="http://schemas.microsoft.com/office/powerpoint/2010/main" val="34220867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135</a:t>
            </a:fld>
            <a:endParaRPr lang="en-US" altLang="en-US"/>
          </a:p>
        </p:txBody>
      </p:sp>
    </p:spTree>
    <p:extLst>
      <p:ext uri="{BB962C8B-B14F-4D97-AF65-F5344CB8AC3E}">
        <p14:creationId xmlns:p14="http://schemas.microsoft.com/office/powerpoint/2010/main" val="37210327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136</a:t>
            </a:fld>
            <a:endParaRPr lang="en-US" altLang="en-US"/>
          </a:p>
        </p:txBody>
      </p:sp>
    </p:spTree>
    <p:extLst>
      <p:ext uri="{BB962C8B-B14F-4D97-AF65-F5344CB8AC3E}">
        <p14:creationId xmlns:p14="http://schemas.microsoft.com/office/powerpoint/2010/main" val="26640334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137</a:t>
            </a:fld>
            <a:endParaRPr lang="en-US" altLang="en-US"/>
          </a:p>
        </p:txBody>
      </p:sp>
    </p:spTree>
    <p:extLst>
      <p:ext uri="{BB962C8B-B14F-4D97-AF65-F5344CB8AC3E}">
        <p14:creationId xmlns:p14="http://schemas.microsoft.com/office/powerpoint/2010/main" val="6884212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138</a:t>
            </a:fld>
            <a:endParaRPr lang="en-US" altLang="en-US"/>
          </a:p>
        </p:txBody>
      </p:sp>
    </p:spTree>
    <p:extLst>
      <p:ext uri="{BB962C8B-B14F-4D97-AF65-F5344CB8AC3E}">
        <p14:creationId xmlns:p14="http://schemas.microsoft.com/office/powerpoint/2010/main" val="14241763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139</a:t>
            </a:fld>
            <a:endParaRPr lang="en-US" altLang="en-US"/>
          </a:p>
        </p:txBody>
      </p:sp>
    </p:spTree>
    <p:extLst>
      <p:ext uri="{BB962C8B-B14F-4D97-AF65-F5344CB8AC3E}">
        <p14:creationId xmlns:p14="http://schemas.microsoft.com/office/powerpoint/2010/main" val="26904102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140</a:t>
            </a:fld>
            <a:endParaRPr lang="en-US" altLang="en-US"/>
          </a:p>
        </p:txBody>
      </p:sp>
    </p:spTree>
    <p:extLst>
      <p:ext uri="{BB962C8B-B14F-4D97-AF65-F5344CB8AC3E}">
        <p14:creationId xmlns:p14="http://schemas.microsoft.com/office/powerpoint/2010/main" val="36623614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148</a:t>
            </a:fld>
            <a:endParaRPr lang="en-US" altLang="en-US"/>
          </a:p>
        </p:txBody>
      </p:sp>
    </p:spTree>
    <p:extLst>
      <p:ext uri="{BB962C8B-B14F-4D97-AF65-F5344CB8AC3E}">
        <p14:creationId xmlns:p14="http://schemas.microsoft.com/office/powerpoint/2010/main" val="20619126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https://www.nytimes.com/2025/10/21/technology/inside-amazons-plans-to-replace-workers-with-robots.html?searchResultPosition=1</a:t>
            </a:r>
          </a:p>
        </p:txBody>
      </p:sp>
      <p:sp>
        <p:nvSpPr>
          <p:cNvPr id="4" name="Date Placeholder 3"/>
          <p:cNvSpPr>
            <a:spLocks noGrp="1"/>
          </p:cNvSpPr>
          <p:nvPr>
            <p:ph type="dt" idx="1"/>
          </p:nvPr>
        </p:nvSpPr>
        <p:spPr/>
        <p:txBody>
          <a:bodyPr/>
          <a:lstStyle/>
          <a:p>
            <a:pPr>
              <a:defRPr/>
            </a:pPr>
            <a:fld id="{95084F22-9954-4A97-A457-AD530F758227}" type="datetime1">
              <a:rPr lang="en-US" altLang="en-US" smtClean="0"/>
              <a:t>10/22/2025</a:t>
            </a:fld>
            <a:endParaRPr lang="en-US" altLang="en-US" dirty="0"/>
          </a:p>
        </p:txBody>
      </p:sp>
      <p:sp>
        <p:nvSpPr>
          <p:cNvPr id="5" name="Slide Number Placeholder 4"/>
          <p:cNvSpPr>
            <a:spLocks noGrp="1"/>
          </p:cNvSpPr>
          <p:nvPr>
            <p:ph type="sldNum" sz="quarter" idx="5"/>
          </p:nvPr>
        </p:nvSpPr>
        <p:spPr/>
        <p:txBody>
          <a:bodyPr/>
          <a:lstStyle/>
          <a:p>
            <a:fld id="{1C48D61A-788E-4823-8ED0-B586D5659389}" type="slidenum">
              <a:rPr lang="en-US" altLang="en-US" smtClean="0"/>
              <a:pPr/>
              <a:t>149</a:t>
            </a:fld>
            <a:endParaRPr lang="en-US" altLang="en-US" dirty="0"/>
          </a:p>
        </p:txBody>
      </p:sp>
    </p:spTree>
    <p:extLst>
      <p:ext uri="{BB962C8B-B14F-4D97-AF65-F5344CB8AC3E}">
        <p14:creationId xmlns:p14="http://schemas.microsoft.com/office/powerpoint/2010/main" val="198013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https://www.nytimes.com/2025/10/20/business/media/disney-subscription-cancellations-kimmel.html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10/22/2025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48</a:t>
            </a:fld>
            <a:endParaRPr lang="en-US" altLang="en-US"/>
          </a:p>
        </p:txBody>
      </p:sp>
    </p:spTree>
    <p:extLst>
      <p:ext uri="{BB962C8B-B14F-4D97-AF65-F5344CB8AC3E}">
        <p14:creationId xmlns:p14="http://schemas.microsoft.com/office/powerpoint/2010/main" val="168025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alpha val="10000"/>
          </a:schemeClr>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October 22, 2025</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October 22,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October 22,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October 22, 2025</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October 22,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October 22,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October 22,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October 22,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October 22,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October 22, 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October 22, 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200"/>
            </a:lvl3pPr>
            <a:lvl4pPr marL="1600200" indent="-228600">
              <a:buFont typeface="Wingdings" panose="05000000000000000000" pitchFamily="2" charset="2"/>
              <a:buChar char="§"/>
              <a:defRPr sz="32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October 22, 2025</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October 22, 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October 22,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October 22,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October 22,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October 22,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October 22,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October 22,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October 22, 2025</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October 22, 2025</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October 22, 2025</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October 22,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October 22,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October 22, 2025</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October 22, 2025</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tmp"/><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tmp"/><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26.emf"/></Relationships>
</file>

<file path=ppt/slides/_rels/slide1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28.tmp"/></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tmp"/><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30.tmp"/></Relationships>
</file>

<file path=ppt/slides/_rels/slide12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32.emf"/></Relationships>
</file>

<file path=ppt/slides/_rels/slide122.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38.png"/></Relationships>
</file>

<file path=ppt/slides/_rels/slide1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40.png"/></Relationships>
</file>

<file path=ppt/slides/_rels/slide128.xml.rels><?xml version="1.0" encoding="UTF-8" standalone="yes"?>
<Relationships xmlns="http://schemas.openxmlformats.org/package/2006/relationships"><Relationship Id="rId3" Type="http://schemas.openxmlformats.org/officeDocument/2006/relationships/image" Target="../media/image141.tmp"/><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144.tmp"/><Relationship Id="rId5" Type="http://schemas.openxmlformats.org/officeDocument/2006/relationships/image" Target="../media/image143.tmp"/><Relationship Id="rId4" Type="http://schemas.openxmlformats.org/officeDocument/2006/relationships/image" Target="../media/image142.tmp"/></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openxmlformats.org/officeDocument/2006/relationships/image" Target="../media/image147.png"/><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49.emf"/></Relationships>
</file>

<file path=ppt/slides/_rels/slide131.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51.emf"/></Relationships>
</file>

<file path=ppt/slides/_rels/slide132.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52.emf"/></Relationships>
</file>

<file path=ppt/slides/_rels/slide13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154.emf"/><Relationship Id="rId4" Type="http://schemas.openxmlformats.org/officeDocument/2006/relationships/image" Target="../media/image153.emf"/></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image" Target="../media/image155.emf"/><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5.emf"/><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5.emf"/><Relationship Id="rId1" Type="http://schemas.openxmlformats.org/officeDocument/2006/relationships/slideLayout" Target="../slideLayouts/slideLayout6.xml"/><Relationship Id="rId4" Type="http://schemas.openxmlformats.org/officeDocument/2006/relationships/image" Target="../media/image159.emf"/></Relationships>
</file>

<file path=ppt/slides/_rels/slide144.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167.tmp"/></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4.tmp"/></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6.tmp"/></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9.tmp"/></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9.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3.tm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6.emf"/></Relationships>
</file>

<file path=ppt/slides/_rels/slide5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5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2.emf"/></Relationships>
</file>

<file path=ppt/slides/_rels/slide5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5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5.emf"/></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5.emf"/></Relationships>
</file>

<file path=ppt/slides/_rels/slide6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1.emf"/></Relationships>
</file>

<file path=ppt/slides/_rels/slide7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85.emf"/><Relationship Id="rId4" Type="http://schemas.openxmlformats.org/officeDocument/2006/relationships/image" Target="../media/image84.emf"/></Relationships>
</file>

<file path=ppt/slides/_rels/slide7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7.emf"/></Relationships>
</file>

<file path=ppt/slides/_rels/slide7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93.emf"/><Relationship Id="rId4" Type="http://schemas.openxmlformats.org/officeDocument/2006/relationships/image" Target="../media/image92.emf"/></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5.emf"/></Relationships>
</file>

<file path=ppt/slides/_rels/slide8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7.emf"/></Relationships>
</file>

<file path=ppt/slides/_rels/slide8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8.emf"/></Relationships>
</file>

<file path=ppt/slides/_rels/slide8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0.emf"/></Relationships>
</file>

<file path=ppt/slides/_rels/slide8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3.emf"/></Relationships>
</file>

<file path=ppt/slides/_rels/slide8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05.emf"/></Relationships>
</file>

<file path=ppt/slides/_rels/slide8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13.tmp"/></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14.tmp"/></Relationships>
</file>

<file path=ppt/slides/_rels/slide95.xml.rels><?xml version="1.0" encoding="UTF-8" standalone="yes"?>
<Relationships xmlns="http://schemas.openxmlformats.org/package/2006/relationships"><Relationship Id="rId3" Type="http://schemas.openxmlformats.org/officeDocument/2006/relationships/image" Target="../media/image116.tmp"/><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r>
              <a:rPr lang="en-US" altLang="en-US" sz="2800" dirty="0"/>
              <a:t>Class 4: W10/22/2025; S10/25/2025</a:t>
            </a:r>
            <a:br>
              <a:rPr lang="en-US" altLang="en-US" sz="3600" dirty="0"/>
            </a:br>
            <a:r>
              <a:rPr lang="en-US" altLang="en-US" sz="2800" dirty="0"/>
              <a:t>Booth 42201: The Legal Infrastructure of Business</a:t>
            </a:r>
            <a:r>
              <a:rPr lang="en-US" altLang="en-US" sz="3600" dirty="0"/>
              <a:t> </a:t>
            </a:r>
            <a:br>
              <a:rPr lang="en-US" altLang="en-US" sz="3600" dirty="0"/>
            </a:br>
            <a:br>
              <a:rPr lang="en-US" altLang="en-US" sz="3600" dirty="0"/>
            </a:br>
            <a:r>
              <a:rPr lang="en-US" altLang="en-US" sz="5400" dirty="0"/>
              <a:t>Platforms, Networks and Standards</a:t>
            </a:r>
          </a:p>
        </p:txBody>
      </p:sp>
      <p:sp>
        <p:nvSpPr>
          <p:cNvPr id="17411" name="Rectangle 3"/>
          <p:cNvSpPr>
            <a:spLocks noGrp="1" noChangeArrowheads="1"/>
          </p:cNvSpPr>
          <p:nvPr>
            <p:ph type="subTitle" idx="1"/>
          </p:nvPr>
        </p:nvSpPr>
        <p:spPr>
          <a:xfrm>
            <a:off x="3581400" y="3581400"/>
            <a:ext cx="6858000" cy="1752600"/>
          </a:xfrm>
        </p:spPr>
        <p:txBody>
          <a:bodyPr/>
          <a:lstStyle/>
          <a:p>
            <a:r>
              <a:rPr lang="en-US" altLang="en-US" dirty="0">
                <a:solidFill>
                  <a:srgbClr val="0000FF"/>
                </a:solidFill>
              </a:rPr>
              <a:t>Randal C. Picker</a:t>
            </a:r>
          </a:p>
          <a:p>
            <a:r>
              <a:rPr lang="en-US" altLang="en-US" sz="2000" dirty="0">
                <a:solidFill>
                  <a:srgbClr val="0000FF"/>
                </a:solidFill>
              </a:rPr>
              <a:t>James Parker Hall Distinguished Service Professor of Law</a:t>
            </a:r>
          </a:p>
          <a:p>
            <a:endParaRPr lang="en-US" altLang="en-US" sz="1000" dirty="0">
              <a:solidFill>
                <a:srgbClr val="0000FF"/>
              </a:solidFill>
            </a:endParaRPr>
          </a:p>
          <a:p>
            <a:r>
              <a:rPr lang="en-US" altLang="en-US" dirty="0">
                <a:solidFill>
                  <a:srgbClr val="0000FF"/>
                </a:solidFill>
              </a:rPr>
              <a:t>The Law School</a:t>
            </a:r>
          </a:p>
          <a:p>
            <a:r>
              <a:rPr lang="en-US" altLang="en-US" dirty="0">
                <a:solidFill>
                  <a:srgbClr val="0000FF"/>
                </a:solidFill>
              </a:rPr>
              <a:t>The University of Chicago</a:t>
            </a:r>
          </a:p>
          <a:p>
            <a:endParaRPr lang="en-US" altLang="en-US" sz="1000" dirty="0">
              <a:solidFill>
                <a:srgbClr val="0000FF"/>
              </a:solidFill>
            </a:endParaRPr>
          </a:p>
          <a:p>
            <a:r>
              <a:rPr lang="en-US" altLang="en-US" sz="1600" dirty="0">
                <a:solidFill>
                  <a:srgbClr val="0000FF"/>
                </a:solidFill>
              </a:rPr>
              <a:t>Copyright </a:t>
            </a:r>
            <a:r>
              <a:rPr lang="en-US" altLang="en-US" sz="1600">
                <a:solidFill>
                  <a:srgbClr val="0000FF"/>
                </a:solidFill>
              </a:rPr>
              <a:t>© 2002-25 </a:t>
            </a:r>
            <a:r>
              <a:rPr lang="en-US" altLang="en-US" sz="1600" dirty="0">
                <a:solidFill>
                  <a:srgbClr val="0000FF"/>
                </a:solidFill>
              </a:rPr>
              <a:t>Randal C. Picker. All Rights Reserved.</a:t>
            </a:r>
          </a:p>
        </p:txBody>
      </p:sp>
    </p:spTree>
    <p:extLst>
      <p:ext uri="{BB962C8B-B14F-4D97-AF65-F5344CB8AC3E}">
        <p14:creationId xmlns:p14="http://schemas.microsoft.com/office/powerpoint/2010/main" val="257538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3575" y="-2"/>
            <a:ext cx="2638426"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Herzel</a:t>
            </a:r>
            <a:r>
              <a:rPr lang="en-US" sz="2400" dirty="0">
                <a:solidFill>
                  <a:schemeClr val="accent4">
                    <a:lumMod val="75000"/>
                    <a:lumOff val="25000"/>
                  </a:schemeClr>
                </a:solidFill>
                <a:latin typeface="+mn-lt"/>
                <a:cs typeface="Times New Roman" panose="02020603050405020304" pitchFamily="18" charset="0"/>
              </a:rPr>
              <a:t> Comment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7896224" y="6488668"/>
            <a:ext cx="42957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Leo </a:t>
            </a:r>
            <a:r>
              <a:rPr lang="en-US" sz="1800" i="0" dirty="0" err="1">
                <a:solidFill>
                  <a:schemeClr val="accent4">
                    <a:lumMod val="75000"/>
                    <a:lumOff val="25000"/>
                  </a:schemeClr>
                </a:solidFill>
                <a:latin typeface="+mn-lt"/>
                <a:cs typeface="Times New Roman" panose="02020603050405020304" pitchFamily="18" charset="0"/>
              </a:rPr>
              <a:t>Herzel</a:t>
            </a:r>
            <a:r>
              <a:rPr lang="en-US" sz="1800" i="0" dirty="0">
                <a:solidFill>
                  <a:schemeClr val="accent4">
                    <a:lumMod val="75000"/>
                    <a:lumOff val="25000"/>
                  </a:schemeClr>
                </a:solidFill>
                <a:latin typeface="+mn-lt"/>
                <a:cs typeface="Times New Roman" panose="02020603050405020304" pitchFamily="18" charset="0"/>
              </a:rPr>
              <a:t>, 18 U Chi L Rev 802 (1951)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5457" y="209004"/>
            <a:ext cx="3679828" cy="6491834"/>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2007889" y="1628176"/>
            <a:ext cx="8461056" cy="4056344"/>
          </a:xfrm>
          <a:prstGeom prst="rect">
            <a:avLst/>
          </a:prstGeom>
          <a:ln>
            <a:solidFill>
              <a:schemeClr val="tx1"/>
            </a:solidFill>
          </a:ln>
        </p:spPr>
      </p:pic>
    </p:spTree>
    <p:extLst>
      <p:ext uri="{BB962C8B-B14F-4D97-AF65-F5344CB8AC3E}">
        <p14:creationId xmlns:p14="http://schemas.microsoft.com/office/powerpoint/2010/main" val="112630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6C38-19B9-7056-9008-5A4025157F26}"/>
              </a:ext>
            </a:extLst>
          </p:cNvPr>
          <p:cNvSpPr>
            <a:spLocks noGrp="1"/>
          </p:cNvSpPr>
          <p:nvPr>
            <p:ph type="title"/>
          </p:nvPr>
        </p:nvSpPr>
        <p:spPr/>
        <p:txBody>
          <a:bodyPr/>
          <a:lstStyle/>
          <a:p>
            <a:r>
              <a:rPr lang="en-US" dirty="0"/>
              <a:t>Constructing a New Product and Market</a:t>
            </a:r>
          </a:p>
        </p:txBody>
      </p:sp>
      <p:sp>
        <p:nvSpPr>
          <p:cNvPr id="3" name="Content Placeholder 2">
            <a:extLst>
              <a:ext uri="{FF2B5EF4-FFF2-40B4-BE49-F238E27FC236}">
                <a16:creationId xmlns:a16="http://schemas.microsoft.com/office/drawing/2014/main" id="{6D318F67-BB4A-BC09-4D3B-7BE8A75D7AC5}"/>
              </a:ext>
            </a:extLst>
          </p:cNvPr>
          <p:cNvSpPr>
            <a:spLocks noGrp="1"/>
          </p:cNvSpPr>
          <p:nvPr>
            <p:ph idx="1"/>
          </p:nvPr>
        </p:nvSpPr>
        <p:spPr/>
        <p:txBody>
          <a:bodyPr/>
          <a:lstStyle/>
          <a:p>
            <a:r>
              <a:rPr lang="en-US" dirty="0"/>
              <a:t>Hypo</a:t>
            </a:r>
          </a:p>
          <a:p>
            <a:pPr lvl="1"/>
            <a:r>
              <a:rPr lang="en-US" dirty="0"/>
              <a:t>It is 1998. A new tech is on the horizon to perhaps supplant the VCR. You have some sense of the competition that took place between two different VCR formats Beta (Sony) and VHS (Matsushita and others).</a:t>
            </a:r>
          </a:p>
          <a:p>
            <a:pPr lvl="1"/>
            <a:r>
              <a:rPr lang="en-US" dirty="0"/>
              <a:t>You understand that there are a bunch of relevant patents </a:t>
            </a:r>
          </a:p>
        </p:txBody>
      </p:sp>
      <p:sp>
        <p:nvSpPr>
          <p:cNvPr id="5" name="Slide Number Placeholder 4">
            <a:extLst>
              <a:ext uri="{FF2B5EF4-FFF2-40B4-BE49-F238E27FC236}">
                <a16:creationId xmlns:a16="http://schemas.microsoft.com/office/drawing/2014/main" id="{B8E60D02-FD58-556E-4FC4-0FF02A9A9D78}"/>
              </a:ext>
            </a:extLst>
          </p:cNvPr>
          <p:cNvSpPr>
            <a:spLocks noGrp="1"/>
          </p:cNvSpPr>
          <p:nvPr>
            <p:ph type="sldNum" sz="quarter" idx="11"/>
          </p:nvPr>
        </p:nvSpPr>
        <p:spPr/>
        <p:txBody>
          <a:bodyPr/>
          <a:lstStyle/>
          <a:p>
            <a:pPr>
              <a:defRPr/>
            </a:pPr>
            <a:fld id="{BC03FDE9-4CFE-4421-A501-434F5F61D1E4}" type="slidenum">
              <a:rPr lang="en-US" altLang="en-US" smtClean="0"/>
              <a:pPr>
                <a:defRPr/>
              </a:pPr>
              <a:t>100</a:t>
            </a:fld>
            <a:endParaRPr lang="en-US" altLang="en-US"/>
          </a:p>
        </p:txBody>
      </p:sp>
      <p:sp>
        <p:nvSpPr>
          <p:cNvPr id="6" name="Text Box 5">
            <a:extLst>
              <a:ext uri="{FF2B5EF4-FFF2-40B4-BE49-F238E27FC236}">
                <a16:creationId xmlns:a16="http://schemas.microsoft.com/office/drawing/2014/main" id="{46105CDD-8734-4617-4AF5-8282069F32E3}"/>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28790877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6C38-19B9-7056-9008-5A4025157F26}"/>
              </a:ext>
            </a:extLst>
          </p:cNvPr>
          <p:cNvSpPr>
            <a:spLocks noGrp="1"/>
          </p:cNvSpPr>
          <p:nvPr>
            <p:ph type="title"/>
          </p:nvPr>
        </p:nvSpPr>
        <p:spPr/>
        <p:txBody>
          <a:bodyPr/>
          <a:lstStyle/>
          <a:p>
            <a:r>
              <a:rPr lang="en-US" dirty="0"/>
              <a:t>Constructing a New Product and Market</a:t>
            </a:r>
          </a:p>
        </p:txBody>
      </p:sp>
      <p:sp>
        <p:nvSpPr>
          <p:cNvPr id="3" name="Content Placeholder 2">
            <a:extLst>
              <a:ext uri="{FF2B5EF4-FFF2-40B4-BE49-F238E27FC236}">
                <a16:creationId xmlns:a16="http://schemas.microsoft.com/office/drawing/2014/main" id="{6D318F67-BB4A-BC09-4D3B-7BE8A75D7AC5}"/>
              </a:ext>
            </a:extLst>
          </p:cNvPr>
          <p:cNvSpPr>
            <a:spLocks noGrp="1"/>
          </p:cNvSpPr>
          <p:nvPr>
            <p:ph idx="1"/>
          </p:nvPr>
        </p:nvSpPr>
        <p:spPr/>
        <p:txBody>
          <a:bodyPr/>
          <a:lstStyle/>
          <a:p>
            <a:r>
              <a:rPr lang="en-US" dirty="0"/>
              <a:t>Questions</a:t>
            </a:r>
          </a:p>
          <a:p>
            <a:pPr lvl="1"/>
            <a:r>
              <a:rPr lang="en-US" dirty="0"/>
              <a:t>What are the issues that you confront as you think about this new market?</a:t>
            </a:r>
          </a:p>
          <a:p>
            <a:pPr lvl="1"/>
            <a:r>
              <a:rPr lang="en-US" dirty="0"/>
              <a:t>If you could design the market, what would you do?</a:t>
            </a:r>
          </a:p>
          <a:p>
            <a:pPr lvl="1"/>
            <a:r>
              <a:rPr lang="en-US" dirty="0"/>
              <a:t>What legal tools are relevant to that process?</a:t>
            </a:r>
          </a:p>
        </p:txBody>
      </p:sp>
      <p:sp>
        <p:nvSpPr>
          <p:cNvPr id="5" name="Slide Number Placeholder 4">
            <a:extLst>
              <a:ext uri="{FF2B5EF4-FFF2-40B4-BE49-F238E27FC236}">
                <a16:creationId xmlns:a16="http://schemas.microsoft.com/office/drawing/2014/main" id="{B8E60D02-FD58-556E-4FC4-0FF02A9A9D78}"/>
              </a:ext>
            </a:extLst>
          </p:cNvPr>
          <p:cNvSpPr>
            <a:spLocks noGrp="1"/>
          </p:cNvSpPr>
          <p:nvPr>
            <p:ph type="sldNum" sz="quarter" idx="11"/>
          </p:nvPr>
        </p:nvSpPr>
        <p:spPr/>
        <p:txBody>
          <a:bodyPr/>
          <a:lstStyle/>
          <a:p>
            <a:pPr>
              <a:defRPr/>
            </a:pPr>
            <a:fld id="{BC03FDE9-4CFE-4421-A501-434F5F61D1E4}" type="slidenum">
              <a:rPr lang="en-US" altLang="en-US" smtClean="0"/>
              <a:pPr>
                <a:defRPr/>
              </a:pPr>
              <a:t>101</a:t>
            </a:fld>
            <a:endParaRPr lang="en-US" altLang="en-US"/>
          </a:p>
        </p:txBody>
      </p:sp>
      <p:sp>
        <p:nvSpPr>
          <p:cNvPr id="6" name="Text Box 5">
            <a:extLst>
              <a:ext uri="{FF2B5EF4-FFF2-40B4-BE49-F238E27FC236}">
                <a16:creationId xmlns:a16="http://schemas.microsoft.com/office/drawing/2014/main" id="{F8D18A5A-C1C6-0524-B7CB-63E18051E23D}"/>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2904156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103" y="-2"/>
            <a:ext cx="19428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DVD Forum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840" y="418010"/>
            <a:ext cx="8583600" cy="62828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213" t="21308" r="30038" b="14606"/>
          <a:stretch/>
        </p:blipFill>
        <p:spPr bwMode="auto">
          <a:xfrm>
            <a:off x="3856387" y="1198581"/>
            <a:ext cx="6148412" cy="5173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25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38" y="-2"/>
            <a:ext cx="42719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Format and Logo Licensing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103</a:t>
            </a:fld>
            <a:endParaRPr lang="en-US" altLang="en-US"/>
          </a:p>
        </p:txBody>
      </p:sp>
      <p:sp>
        <p:nvSpPr>
          <p:cNvPr id="6" name="Text Box 5"/>
          <p:cNvSpPr txBox="1">
            <a:spLocks noChangeArrowheads="1"/>
          </p:cNvSpPr>
          <p:nvPr/>
        </p:nvSpPr>
        <p:spPr bwMode="auto">
          <a:xfrm>
            <a:off x="10620374" y="6488668"/>
            <a:ext cx="15716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DVD Forum</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15" y="560086"/>
            <a:ext cx="8389499" cy="6140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511" t="21478" r="32810" b="35038"/>
          <a:stretch/>
        </p:blipFill>
        <p:spPr bwMode="auto">
          <a:xfrm>
            <a:off x="3002412" y="1385238"/>
            <a:ext cx="8131186" cy="49126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38" y="-2"/>
            <a:ext cx="42719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Format and Logo Licensing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104</a:t>
            </a:fld>
            <a:endParaRPr lang="en-US" altLang="en-US"/>
          </a:p>
        </p:txBody>
      </p:sp>
      <p:sp>
        <p:nvSpPr>
          <p:cNvPr id="6" name="Text Box 5"/>
          <p:cNvSpPr txBox="1">
            <a:spLocks noChangeArrowheads="1"/>
          </p:cNvSpPr>
          <p:nvPr/>
        </p:nvSpPr>
        <p:spPr bwMode="auto">
          <a:xfrm>
            <a:off x="10620374" y="6488668"/>
            <a:ext cx="15716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DVD Forum</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15" y="560086"/>
            <a:ext cx="8389499" cy="6140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511" t="64669" r="32810" b="3898"/>
          <a:stretch/>
        </p:blipFill>
        <p:spPr bwMode="auto">
          <a:xfrm>
            <a:off x="2311532" y="2001520"/>
            <a:ext cx="9503183" cy="41503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59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1" y="-2"/>
            <a:ext cx="38862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Second DVD Patent Pool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044" y="478244"/>
            <a:ext cx="8296792" cy="62225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15" t="14624" r="50310" b="33461"/>
          <a:stretch/>
        </p:blipFill>
        <p:spPr bwMode="auto">
          <a:xfrm>
            <a:off x="3539184" y="1049333"/>
            <a:ext cx="6579541" cy="51990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8253" y="-2"/>
            <a:ext cx="27837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Patent Pool FAQs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106</a:t>
            </a:fld>
            <a:endParaRPr lang="en-US" altLang="en-US"/>
          </a:p>
        </p:txBody>
      </p:sp>
      <p:sp>
        <p:nvSpPr>
          <p:cNvPr id="6" name="Text Box 5"/>
          <p:cNvSpPr txBox="1">
            <a:spLocks noChangeArrowheads="1"/>
          </p:cNvSpPr>
          <p:nvPr/>
        </p:nvSpPr>
        <p:spPr bwMode="auto">
          <a:xfrm>
            <a:off x="9786938" y="6488668"/>
            <a:ext cx="24050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DVD 6C Patent Pool</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83" y="490222"/>
            <a:ext cx="8581676" cy="62814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521" t="26225" r="9693" b="21066"/>
          <a:stretch/>
        </p:blipFill>
        <p:spPr bwMode="auto">
          <a:xfrm>
            <a:off x="1573089" y="1390648"/>
            <a:ext cx="9416380" cy="4857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107</a:t>
            </a:fld>
            <a:endParaRPr lang="en-US" altLang="en-US" sz="1400">
              <a:solidFill>
                <a:srgbClr val="000066"/>
              </a:solidFill>
            </a:endParaRPr>
          </a:p>
        </p:txBody>
      </p:sp>
      <p:sp>
        <p:nvSpPr>
          <p:cNvPr id="101380" name="Rectangle 2"/>
          <p:cNvSpPr>
            <a:spLocks noGrp="1" noChangeArrowheads="1"/>
          </p:cNvSpPr>
          <p:nvPr>
            <p:ph type="title"/>
          </p:nvPr>
        </p:nvSpPr>
        <p:spPr/>
        <p:txBody>
          <a:bodyPr/>
          <a:lstStyle/>
          <a:p>
            <a:r>
              <a:rPr lang="en-US" altLang="en-US" dirty="0">
                <a:cs typeface="Times New Roman" panose="02020603050405020304" pitchFamily="18" charset="0"/>
              </a:rPr>
              <a:t>What is the purpose of the DVD patent pool?</a:t>
            </a:r>
          </a:p>
        </p:txBody>
      </p:sp>
      <p:sp>
        <p:nvSpPr>
          <p:cNvPr id="101381" name="Rectangle 3"/>
          <p:cNvSpPr>
            <a:spLocks noGrp="1" noChangeArrowheads="1"/>
          </p:cNvSpPr>
          <p:nvPr>
            <p:ph type="body" idx="1"/>
          </p:nvPr>
        </p:nvSpPr>
        <p:spPr/>
        <p:txBody>
          <a:bodyPr/>
          <a:lstStyle/>
          <a:p>
            <a:r>
              <a:rPr lang="en-US" altLang="en-US" dirty="0">
                <a:cs typeface="Times New Roman" panose="02020603050405020304" pitchFamily="18" charset="0"/>
              </a:rPr>
              <a:t>Structure Market</a:t>
            </a:r>
          </a:p>
          <a:p>
            <a:r>
              <a:rPr lang="en-US" altLang="en-US" dirty="0">
                <a:cs typeface="Times New Roman" panose="02020603050405020304" pitchFamily="18" charset="0"/>
              </a:rPr>
              <a:t>Lower Transaction Costs</a:t>
            </a:r>
          </a:p>
          <a:p>
            <a:r>
              <a:rPr lang="en-US" altLang="en-US" dirty="0">
                <a:cs typeface="Times New Roman" panose="02020603050405020304" pitchFamily="18" charset="0"/>
              </a:rPr>
              <a:t>Establish Payments to Patent Holders</a:t>
            </a:r>
          </a:p>
        </p:txBody>
      </p:sp>
    </p:spTree>
    <p:extLst>
      <p:ext uri="{BB962C8B-B14F-4D97-AF65-F5344CB8AC3E}">
        <p14:creationId xmlns:p14="http://schemas.microsoft.com/office/powerpoint/2010/main" val="16597615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108</a:t>
            </a:fld>
            <a:endParaRPr lang="en-US" altLang="en-US" sz="1400">
              <a:solidFill>
                <a:srgbClr val="000066"/>
              </a:solidFill>
            </a:endParaRPr>
          </a:p>
        </p:txBody>
      </p:sp>
      <p:sp>
        <p:nvSpPr>
          <p:cNvPr id="103428" name="Rectangle 2"/>
          <p:cNvSpPr>
            <a:spLocks noGrp="1" noChangeArrowheads="1"/>
          </p:cNvSpPr>
          <p:nvPr>
            <p:ph type="title"/>
          </p:nvPr>
        </p:nvSpPr>
        <p:spPr/>
        <p:txBody>
          <a:bodyPr/>
          <a:lstStyle/>
          <a:p>
            <a:r>
              <a:rPr lang="en-US" altLang="en-US" dirty="0">
                <a:cs typeface="Times New Roman" panose="02020603050405020304" pitchFamily="18" charset="0"/>
              </a:rPr>
              <a:t>DVD Patent Pool: Key Features</a:t>
            </a:r>
          </a:p>
        </p:txBody>
      </p:sp>
      <p:sp>
        <p:nvSpPr>
          <p:cNvPr id="103429" name="Rectangle 3"/>
          <p:cNvSpPr>
            <a:spLocks noGrp="1" noChangeArrowheads="1"/>
          </p:cNvSpPr>
          <p:nvPr>
            <p:ph type="body" idx="1"/>
          </p:nvPr>
        </p:nvSpPr>
        <p:spPr/>
        <p:txBody>
          <a:bodyPr/>
          <a:lstStyle/>
          <a:p>
            <a:r>
              <a:rPr lang="en-US" altLang="en-US" dirty="0">
                <a:cs typeface="Times New Roman" panose="02020603050405020304" pitchFamily="18" charset="0"/>
              </a:rPr>
              <a:t>Unification</a:t>
            </a:r>
          </a:p>
          <a:p>
            <a:pPr lvl="1"/>
            <a:r>
              <a:rPr lang="en-US" altLang="en-US" dirty="0">
                <a:cs typeface="Times New Roman" panose="02020603050405020304" pitchFamily="18" charset="0"/>
              </a:rPr>
              <a:t>License of essential patents by Sony and Pioneer to Philips.</a:t>
            </a:r>
          </a:p>
          <a:p>
            <a:r>
              <a:rPr lang="en-US" altLang="en-US" dirty="0">
                <a:cs typeface="Times New Roman" panose="02020603050405020304" pitchFamily="18" charset="0"/>
              </a:rPr>
              <a:t>Essential Patents</a:t>
            </a:r>
          </a:p>
          <a:p>
            <a:pPr lvl="1"/>
            <a:r>
              <a:rPr lang="en-US" altLang="en-US" dirty="0">
                <a:cs typeface="Times New Roman" panose="02020603050405020304" pitchFamily="18" charset="0"/>
              </a:rPr>
              <a:t>Definition of essential intended to capture those patents required to enable licensee to implement DVD-ROM Standard Specifications.</a:t>
            </a:r>
          </a:p>
        </p:txBody>
      </p:sp>
    </p:spTree>
    <p:extLst>
      <p:ext uri="{BB962C8B-B14F-4D97-AF65-F5344CB8AC3E}">
        <p14:creationId xmlns:p14="http://schemas.microsoft.com/office/powerpoint/2010/main" val="33680584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109</a:t>
            </a:fld>
            <a:endParaRPr lang="en-US" altLang="en-US" sz="1400">
              <a:solidFill>
                <a:srgbClr val="000066"/>
              </a:solidFill>
            </a:endParaRPr>
          </a:p>
        </p:txBody>
      </p:sp>
      <p:sp>
        <p:nvSpPr>
          <p:cNvPr id="105476" name="Rectangle 2"/>
          <p:cNvSpPr>
            <a:spLocks noGrp="1" noChangeArrowheads="1"/>
          </p:cNvSpPr>
          <p:nvPr>
            <p:ph type="title"/>
          </p:nvPr>
        </p:nvSpPr>
        <p:spPr/>
        <p:txBody>
          <a:bodyPr/>
          <a:lstStyle/>
          <a:p>
            <a:r>
              <a:rPr lang="en-US" altLang="en-US" dirty="0">
                <a:cs typeface="Times New Roman" panose="02020603050405020304" pitchFamily="18" charset="0"/>
              </a:rPr>
              <a:t>DVD Patent Pool: Key Features</a:t>
            </a:r>
          </a:p>
        </p:txBody>
      </p:sp>
      <p:sp>
        <p:nvSpPr>
          <p:cNvPr id="105477" name="Rectangle 3"/>
          <p:cNvSpPr>
            <a:spLocks noGrp="1" noChangeArrowheads="1"/>
          </p:cNvSpPr>
          <p:nvPr>
            <p:ph type="body" idx="1"/>
          </p:nvPr>
        </p:nvSpPr>
        <p:spPr/>
        <p:txBody>
          <a:bodyPr/>
          <a:lstStyle/>
          <a:p>
            <a:r>
              <a:rPr lang="en-US" altLang="en-US" dirty="0">
                <a:cs typeface="Times New Roman" panose="02020603050405020304" pitchFamily="18" charset="0"/>
              </a:rPr>
              <a:t>Right to License Outside Pool</a:t>
            </a:r>
          </a:p>
          <a:p>
            <a:pPr lvl="1"/>
            <a:r>
              <a:rPr lang="en-US" altLang="en-US" dirty="0">
                <a:cs typeface="Times New Roman" panose="02020603050405020304" pitchFamily="18" charset="0"/>
              </a:rPr>
              <a:t>Mitigate potential anti-competitive features of pool by having individual patent holders retain the right to license separately.</a:t>
            </a:r>
          </a:p>
          <a:p>
            <a:r>
              <a:rPr lang="en-US" altLang="en-US" dirty="0" err="1">
                <a:cs typeface="Times New Roman" panose="02020603050405020304" pitchFamily="18" charset="0"/>
              </a:rPr>
              <a:t>Grantback</a:t>
            </a:r>
            <a:endParaRPr lang="en-US" altLang="en-US" dirty="0">
              <a:cs typeface="Times New Roman" panose="02020603050405020304" pitchFamily="18" charset="0"/>
            </a:endParaRPr>
          </a:p>
          <a:p>
            <a:pPr lvl="1"/>
            <a:r>
              <a:rPr lang="en-US" altLang="en-US" dirty="0">
                <a:cs typeface="Times New Roman" panose="02020603050405020304" pitchFamily="18" charset="0"/>
              </a:rPr>
              <a:t>Include “</a:t>
            </a:r>
            <a:r>
              <a:rPr lang="en-US" altLang="en-US" dirty="0" err="1">
                <a:cs typeface="Times New Roman" panose="02020603050405020304" pitchFamily="18" charset="0"/>
              </a:rPr>
              <a:t>grantback</a:t>
            </a:r>
            <a:r>
              <a:rPr lang="en-US" altLang="en-US" dirty="0">
                <a:cs typeface="Times New Roman" panose="02020603050405020304" pitchFamily="18" charset="0"/>
              </a:rPr>
              <a:t>” provision to bring into the pool patents later found to be essential</a:t>
            </a:r>
          </a:p>
        </p:txBody>
      </p:sp>
    </p:spTree>
    <p:extLst>
      <p:ext uri="{BB962C8B-B14F-4D97-AF65-F5344CB8AC3E}">
        <p14:creationId xmlns:p14="http://schemas.microsoft.com/office/powerpoint/2010/main" val="534040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031" y="-2"/>
            <a:ext cx="56889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 Markets?: Lease to Highest Bidder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7896224" y="6488668"/>
            <a:ext cx="42957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Leo </a:t>
            </a:r>
            <a:r>
              <a:rPr lang="en-US" sz="1800" i="0" dirty="0" err="1">
                <a:solidFill>
                  <a:schemeClr val="accent4">
                    <a:lumMod val="75000"/>
                    <a:lumOff val="25000"/>
                  </a:schemeClr>
                </a:solidFill>
                <a:latin typeface="+mn-lt"/>
                <a:cs typeface="Times New Roman" panose="02020603050405020304" pitchFamily="18" charset="0"/>
              </a:rPr>
              <a:t>Herzel</a:t>
            </a:r>
            <a:r>
              <a:rPr lang="en-US" sz="1800" i="0" dirty="0">
                <a:solidFill>
                  <a:schemeClr val="accent4">
                    <a:lumMod val="75000"/>
                    <a:lumOff val="25000"/>
                  </a:schemeClr>
                </a:solidFill>
                <a:latin typeface="+mn-lt"/>
                <a:cs typeface="Times New Roman" panose="02020603050405020304" pitchFamily="18" charset="0"/>
              </a:rPr>
              <a:t>, 18 U Chi L Rev 802 (1951)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0477" y="209004"/>
            <a:ext cx="3677268" cy="6491834"/>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1724245" y="1261317"/>
            <a:ext cx="9289323" cy="4551033"/>
          </a:xfrm>
          <a:prstGeom prst="rect">
            <a:avLst/>
          </a:prstGeom>
          <a:ln>
            <a:solidFill>
              <a:schemeClr val="tx1"/>
            </a:solidFill>
          </a:ln>
        </p:spPr>
      </p:pic>
    </p:spTree>
    <p:extLst>
      <p:ext uri="{BB962C8B-B14F-4D97-AF65-F5344CB8AC3E}">
        <p14:creationId xmlns:p14="http://schemas.microsoft.com/office/powerpoint/2010/main" val="366850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110</a:t>
            </a:fld>
            <a:endParaRPr lang="en-US" altLang="en-US" sz="1400">
              <a:solidFill>
                <a:srgbClr val="000066"/>
              </a:solidFill>
            </a:endParaRPr>
          </a:p>
        </p:txBody>
      </p:sp>
      <p:sp>
        <p:nvSpPr>
          <p:cNvPr id="107524" name="Rectangle 2"/>
          <p:cNvSpPr>
            <a:spLocks noGrp="1" noChangeArrowheads="1"/>
          </p:cNvSpPr>
          <p:nvPr>
            <p:ph type="title"/>
          </p:nvPr>
        </p:nvSpPr>
        <p:spPr/>
        <p:txBody>
          <a:bodyPr/>
          <a:lstStyle/>
          <a:p>
            <a:r>
              <a:rPr lang="en-US" altLang="en-US" dirty="0">
                <a:cs typeface="Times New Roman" panose="02020603050405020304" pitchFamily="18" charset="0"/>
              </a:rPr>
              <a:t>DVD Patent Pool: Key Features</a:t>
            </a:r>
          </a:p>
        </p:txBody>
      </p:sp>
      <p:sp>
        <p:nvSpPr>
          <p:cNvPr id="107525" name="Rectangle 3"/>
          <p:cNvSpPr>
            <a:spLocks noGrp="1" noChangeArrowheads="1"/>
          </p:cNvSpPr>
          <p:nvPr>
            <p:ph type="body" idx="1"/>
          </p:nvPr>
        </p:nvSpPr>
        <p:spPr/>
        <p:txBody>
          <a:bodyPr/>
          <a:lstStyle/>
          <a:p>
            <a:pPr lvl="1"/>
            <a:r>
              <a:rPr lang="en-US" altLang="en-US" dirty="0">
                <a:cs typeface="Times New Roman" panose="02020603050405020304" pitchFamily="18" charset="0"/>
              </a:rPr>
              <a:t>This mitigates the holdout problem posed by someone later found to hold an essential patent.</a:t>
            </a:r>
          </a:p>
        </p:txBody>
      </p:sp>
    </p:spTree>
    <p:extLst>
      <p:ext uri="{BB962C8B-B14F-4D97-AF65-F5344CB8AC3E}">
        <p14:creationId xmlns:p14="http://schemas.microsoft.com/office/powerpoint/2010/main" val="13261071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1" name="Slide Number Placeholder 5"/>
          <p:cNvSpPr>
            <a:spLocks noGrp="1"/>
          </p:cNvSpPr>
          <p:nvPr>
            <p:ph type="sldNum" sz="quarter" idx="12"/>
          </p:nvPr>
        </p:nvSpPr>
        <p:spPr bwMode="auto">
          <a:xfrm>
            <a:off x="9880600" y="6153665"/>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111</a:t>
            </a:fld>
            <a:endParaRPr lang="en-US" altLang="en-US" sz="1400">
              <a:solidFill>
                <a:srgbClr val="000066"/>
              </a:solidFill>
            </a:endParaRPr>
          </a:p>
        </p:txBody>
      </p:sp>
      <p:sp>
        <p:nvSpPr>
          <p:cNvPr id="109572" name="Rectangle 2"/>
          <p:cNvSpPr>
            <a:spLocks noGrp="1" noChangeArrowheads="1"/>
          </p:cNvSpPr>
          <p:nvPr>
            <p:ph type="title"/>
          </p:nvPr>
        </p:nvSpPr>
        <p:spPr/>
        <p:txBody>
          <a:bodyPr/>
          <a:lstStyle/>
          <a:p>
            <a:r>
              <a:rPr lang="en-US" altLang="en-US" dirty="0"/>
              <a:t>Lower Transaction Costs</a:t>
            </a:r>
          </a:p>
        </p:txBody>
      </p:sp>
      <p:sp>
        <p:nvSpPr>
          <p:cNvPr id="109573" name="Rectangle 3"/>
          <p:cNvSpPr>
            <a:spLocks noGrp="1" noChangeArrowheads="1"/>
          </p:cNvSpPr>
          <p:nvPr>
            <p:ph type="body" idx="1"/>
          </p:nvPr>
        </p:nvSpPr>
        <p:spPr/>
        <p:txBody>
          <a:bodyPr/>
          <a:lstStyle/>
          <a:p>
            <a:r>
              <a:rPr lang="en-US" altLang="en-US" dirty="0">
                <a:cs typeface="Times New Roman" panose="02020603050405020304" pitchFamily="18" charset="0"/>
              </a:rPr>
              <a:t>Absent the pool, how would a firm license the right to make DVDs?</a:t>
            </a:r>
          </a:p>
          <a:p>
            <a:pPr lvl="1"/>
            <a:r>
              <a:rPr lang="en-US" altLang="en-US" dirty="0">
                <a:cs typeface="Times New Roman" panose="02020603050405020304" pitchFamily="18" charset="0"/>
              </a:rPr>
              <a:t>Many transactions (115 essential patents for player, 95 for disc)</a:t>
            </a:r>
          </a:p>
          <a:p>
            <a:pPr lvl="1"/>
            <a:r>
              <a:rPr lang="en-US" altLang="en-US" dirty="0">
                <a:cs typeface="Times New Roman" panose="02020603050405020304" pitchFamily="18" charset="0"/>
              </a:rPr>
              <a:t>Risk of Holdout problem</a:t>
            </a:r>
          </a:p>
        </p:txBody>
      </p:sp>
    </p:spTree>
    <p:extLst>
      <p:ext uri="{BB962C8B-B14F-4D97-AF65-F5344CB8AC3E}">
        <p14:creationId xmlns:p14="http://schemas.microsoft.com/office/powerpoint/2010/main" val="41965127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112</a:t>
            </a:fld>
            <a:endParaRPr lang="en-US" altLang="en-US" sz="1400">
              <a:solidFill>
                <a:srgbClr val="000066"/>
              </a:solidFill>
            </a:endParaRPr>
          </a:p>
        </p:txBody>
      </p:sp>
      <p:sp>
        <p:nvSpPr>
          <p:cNvPr id="111620" name="Rectangle 2"/>
          <p:cNvSpPr>
            <a:spLocks noGrp="1" noChangeArrowheads="1"/>
          </p:cNvSpPr>
          <p:nvPr>
            <p:ph type="title"/>
          </p:nvPr>
        </p:nvSpPr>
        <p:spPr/>
        <p:txBody>
          <a:bodyPr/>
          <a:lstStyle/>
          <a:p>
            <a:r>
              <a:rPr lang="en-US" altLang="en-US" dirty="0"/>
              <a:t>Lower Transaction Costs</a:t>
            </a:r>
            <a:endParaRPr lang="en-US" altLang="en-US" dirty="0">
              <a:cs typeface="Times New Roman" panose="02020603050405020304" pitchFamily="18" charset="0"/>
            </a:endParaRPr>
          </a:p>
        </p:txBody>
      </p:sp>
      <p:sp>
        <p:nvSpPr>
          <p:cNvPr id="111621" name="Rectangle 3"/>
          <p:cNvSpPr>
            <a:spLocks noGrp="1" noChangeArrowheads="1"/>
          </p:cNvSpPr>
          <p:nvPr>
            <p:ph type="body" idx="1"/>
          </p:nvPr>
        </p:nvSpPr>
        <p:spPr/>
        <p:txBody>
          <a:bodyPr/>
          <a:lstStyle/>
          <a:p>
            <a:r>
              <a:rPr lang="en-US" altLang="en-US" dirty="0">
                <a:cs typeface="Times New Roman" panose="02020603050405020304" pitchFamily="18" charset="0"/>
              </a:rPr>
              <a:t>Patent Pool Advantages</a:t>
            </a:r>
          </a:p>
          <a:p>
            <a:pPr lvl="1"/>
            <a:r>
              <a:rPr lang="en-US" altLang="en-US" dirty="0">
                <a:cs typeface="Times New Roman" panose="02020603050405020304" pitchFamily="18" charset="0"/>
              </a:rPr>
              <a:t>Single Stop Shopping, Sort Of</a:t>
            </a:r>
          </a:p>
          <a:p>
            <a:pPr lvl="2"/>
            <a:r>
              <a:rPr lang="en-US" altLang="en-US" dirty="0">
                <a:cs typeface="Times New Roman" panose="02020603050405020304" pitchFamily="18" charset="0"/>
              </a:rPr>
              <a:t>Unite complementary patents into single package to lower the cost of negotiating individual licenses.</a:t>
            </a:r>
          </a:p>
          <a:p>
            <a:pPr lvl="2"/>
            <a:r>
              <a:rPr lang="en-US" altLang="en-US" dirty="0">
                <a:cs typeface="Times New Roman" panose="02020603050405020304" pitchFamily="18" charset="0"/>
              </a:rPr>
              <a:t>But not patents that might be needed as to which there are substitutes</a:t>
            </a:r>
          </a:p>
        </p:txBody>
      </p:sp>
    </p:spTree>
    <p:extLst>
      <p:ext uri="{BB962C8B-B14F-4D97-AF65-F5344CB8AC3E}">
        <p14:creationId xmlns:p14="http://schemas.microsoft.com/office/powerpoint/2010/main" val="38930993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7" name="Slide Number Placeholder 5"/>
          <p:cNvSpPr>
            <a:spLocks noGrp="1"/>
          </p:cNvSpPr>
          <p:nvPr>
            <p:ph type="sldNum" sz="quarter" idx="12"/>
          </p:nvPr>
        </p:nvSpPr>
        <p:spPr bwMode="auto">
          <a:xfrm>
            <a:off x="9874422" y="6231924"/>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113</a:t>
            </a:fld>
            <a:endParaRPr lang="en-US" altLang="en-US" sz="1400">
              <a:solidFill>
                <a:srgbClr val="000066"/>
              </a:solidFill>
            </a:endParaRPr>
          </a:p>
        </p:txBody>
      </p:sp>
      <p:sp>
        <p:nvSpPr>
          <p:cNvPr id="113668" name="Rectangle 2"/>
          <p:cNvSpPr>
            <a:spLocks noGrp="1" noChangeArrowheads="1"/>
          </p:cNvSpPr>
          <p:nvPr>
            <p:ph type="title"/>
          </p:nvPr>
        </p:nvSpPr>
        <p:spPr/>
        <p:txBody>
          <a:bodyPr/>
          <a:lstStyle/>
          <a:p>
            <a:r>
              <a:rPr lang="en-US" altLang="en-US" dirty="0"/>
              <a:t>Lower Transaction Costs</a:t>
            </a:r>
            <a:endParaRPr lang="en-US" altLang="en-US" dirty="0">
              <a:cs typeface="Times New Roman" panose="02020603050405020304" pitchFamily="18" charset="0"/>
            </a:endParaRPr>
          </a:p>
        </p:txBody>
      </p:sp>
      <p:sp>
        <p:nvSpPr>
          <p:cNvPr id="113669" name="Rectangle 3"/>
          <p:cNvSpPr>
            <a:spLocks noGrp="1" noChangeArrowheads="1"/>
          </p:cNvSpPr>
          <p:nvPr>
            <p:ph type="body" idx="1"/>
          </p:nvPr>
        </p:nvSpPr>
        <p:spPr/>
        <p:txBody>
          <a:bodyPr/>
          <a:lstStyle/>
          <a:p>
            <a:pPr lvl="1"/>
            <a:r>
              <a:rPr lang="en-US" altLang="en-US" dirty="0">
                <a:cs typeface="Times New Roman" panose="02020603050405020304" pitchFamily="18" charset="0"/>
              </a:rPr>
              <a:t>Mitigate the threat of infringement litigation by assembling essential patents.</a:t>
            </a:r>
          </a:p>
          <a:p>
            <a:pPr lvl="2"/>
            <a:r>
              <a:rPr lang="en-US" altLang="en-US" dirty="0">
                <a:cs typeface="Times New Roman" panose="02020603050405020304" pitchFamily="18" charset="0"/>
              </a:rPr>
              <a:t>Compare land assembly problem of real estate developer.</a:t>
            </a:r>
          </a:p>
        </p:txBody>
      </p:sp>
    </p:spTree>
    <p:extLst>
      <p:ext uri="{BB962C8B-B14F-4D97-AF65-F5344CB8AC3E}">
        <p14:creationId xmlns:p14="http://schemas.microsoft.com/office/powerpoint/2010/main" val="22991191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114</a:t>
            </a:fld>
            <a:endParaRPr lang="en-US" altLang="en-US" sz="1400">
              <a:solidFill>
                <a:srgbClr val="000066"/>
              </a:solidFill>
            </a:endParaRPr>
          </a:p>
        </p:txBody>
      </p:sp>
      <p:sp>
        <p:nvSpPr>
          <p:cNvPr id="115716" name="Rectangle 2"/>
          <p:cNvSpPr>
            <a:spLocks noGrp="1" noChangeArrowheads="1"/>
          </p:cNvSpPr>
          <p:nvPr>
            <p:ph type="title"/>
          </p:nvPr>
        </p:nvSpPr>
        <p:spPr/>
        <p:txBody>
          <a:bodyPr/>
          <a:lstStyle/>
          <a:p>
            <a:r>
              <a:rPr lang="en-US" altLang="en-US" dirty="0"/>
              <a:t>Payments to Patent Holders</a:t>
            </a:r>
          </a:p>
        </p:txBody>
      </p:sp>
      <p:sp>
        <p:nvSpPr>
          <p:cNvPr id="115717" name="Rectangle 3"/>
          <p:cNvSpPr>
            <a:spLocks noGrp="1" noChangeArrowheads="1"/>
          </p:cNvSpPr>
          <p:nvPr>
            <p:ph type="body" idx="1"/>
          </p:nvPr>
        </p:nvSpPr>
        <p:spPr/>
        <p:txBody>
          <a:bodyPr/>
          <a:lstStyle/>
          <a:p>
            <a:r>
              <a:rPr lang="en-US" altLang="en-US" dirty="0"/>
              <a:t>How would patent holders realize value absent the pool?</a:t>
            </a:r>
          </a:p>
          <a:p>
            <a:r>
              <a:rPr lang="en-US" altLang="en-US" dirty="0"/>
              <a:t>How might a pool change the royalty rates sought by patent holders?</a:t>
            </a:r>
          </a:p>
        </p:txBody>
      </p:sp>
    </p:spTree>
    <p:extLst>
      <p:ext uri="{BB962C8B-B14F-4D97-AF65-F5344CB8AC3E}">
        <p14:creationId xmlns:p14="http://schemas.microsoft.com/office/powerpoint/2010/main" val="1652401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115</a:t>
            </a:fld>
            <a:endParaRPr lang="en-US" altLang="en-US" sz="1400">
              <a:solidFill>
                <a:srgbClr val="000066"/>
              </a:solidFill>
            </a:endParaRPr>
          </a:p>
        </p:txBody>
      </p:sp>
      <p:sp>
        <p:nvSpPr>
          <p:cNvPr id="150532" name="Rectangle 4"/>
          <p:cNvSpPr>
            <a:spLocks noChangeArrowheads="1"/>
          </p:cNvSpPr>
          <p:nvPr/>
        </p:nvSpPr>
        <p:spPr bwMode="auto">
          <a:xfrm>
            <a:off x="3100388" y="2702968"/>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Amazon</a:t>
            </a:r>
          </a:p>
        </p:txBody>
      </p:sp>
      <p:sp>
        <p:nvSpPr>
          <p:cNvPr id="6" name="Text Box 5">
            <a:extLst>
              <a:ext uri="{FF2B5EF4-FFF2-40B4-BE49-F238E27FC236}">
                <a16:creationId xmlns:a16="http://schemas.microsoft.com/office/drawing/2014/main" id="{09602D71-36B3-744A-9F14-52A2F87240A3}"/>
              </a:ext>
            </a:extLst>
          </p:cNvPr>
          <p:cNvSpPr txBox="1">
            <a:spLocks noGrp="1" noChangeArrowheads="1"/>
          </p:cNvSpPr>
          <p:nvPr>
            <p:ph type="title"/>
          </p:nvPr>
        </p:nvSpPr>
        <p:spPr bwMode="auto">
          <a:xfrm>
            <a:off x="10757387" y="0"/>
            <a:ext cx="1399601" cy="462307"/>
          </a:xfrm>
          <a:prstGeom prst="rect">
            <a:avLst/>
          </a:prstGeom>
          <a:solidFill>
            <a:schemeClr val="bg2">
              <a:alpha val="10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defPPr>
              <a:defRPr lang="en-US"/>
            </a:defPPr>
            <a:lvl1pPr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1pPr>
            <a:lvl2pPr marL="4572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2pPr>
            <a:lvl3pPr marL="9144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3pPr>
            <a:lvl4pPr marL="13716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4pPr>
            <a:lvl5pPr marL="18288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5pPr>
            <a:lvl6pPr marL="22860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6pPr>
            <a:lvl7pPr marL="27432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7pPr>
            <a:lvl8pPr marL="32004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8pPr>
            <a:lvl9pPr marL="36576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Amazon</a:t>
            </a:r>
          </a:p>
        </p:txBody>
      </p:sp>
    </p:spTree>
    <p:extLst>
      <p:ext uri="{BB962C8B-B14F-4D97-AF65-F5344CB8AC3E}">
        <p14:creationId xmlns:p14="http://schemas.microsoft.com/office/powerpoint/2010/main" val="156407779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49741" y="1"/>
            <a:ext cx="4142259" cy="42656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1997: Amazon Goes Public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116</a:t>
            </a:fld>
            <a:endParaRPr lang="en-US" altLang="en-US"/>
          </a:p>
        </p:txBody>
      </p:sp>
      <p:sp>
        <p:nvSpPr>
          <p:cNvPr id="6" name="Text Box 5"/>
          <p:cNvSpPr txBox="1">
            <a:spLocks noChangeArrowheads="1"/>
          </p:cNvSpPr>
          <p:nvPr/>
        </p:nvSpPr>
        <p:spPr bwMode="auto">
          <a:xfrm>
            <a:off x="9347200" y="6490295"/>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Form S-1 (24 Mar 1997)</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AMAZON COM INC (Form: S-1, Received: 03/24/1997 00:00:0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601" t="7259" r="2873" b="4297"/>
          <a:stretch/>
        </p:blipFill>
        <p:spPr>
          <a:xfrm>
            <a:off x="260999" y="228600"/>
            <a:ext cx="4026985" cy="6410960"/>
          </a:xfrm>
          <a:prstGeom prst="rect">
            <a:avLst/>
          </a:prstGeom>
          <a:ln w="6350">
            <a:solidFill>
              <a:schemeClr val="tx1"/>
            </a:solidFill>
          </a:ln>
        </p:spPr>
      </p:pic>
      <p:pic>
        <p:nvPicPr>
          <p:cNvPr id="8" name="Picture 7" descr="AMAZON COM INC (Form: S-1, Received: 03/24/1997 00:00:0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601" t="7258" r="2873" b="49867"/>
          <a:stretch/>
        </p:blipFill>
        <p:spPr>
          <a:xfrm>
            <a:off x="1635369" y="730182"/>
            <a:ext cx="9011405" cy="5671798"/>
          </a:xfrm>
          <a:prstGeom prst="rect">
            <a:avLst/>
          </a:prstGeom>
          <a:ln w="6350">
            <a:solidFill>
              <a:schemeClr val="tx1"/>
            </a:solidFill>
          </a:ln>
        </p:spPr>
      </p:pic>
    </p:spTree>
    <p:extLst>
      <p:ext uri="{BB962C8B-B14F-4D97-AF65-F5344CB8AC3E}">
        <p14:creationId xmlns:p14="http://schemas.microsoft.com/office/powerpoint/2010/main" val="5196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26680" y="11873"/>
            <a:ext cx="446532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Amazon’s Financials 1994-96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117</a:t>
            </a:fld>
            <a:endParaRPr lang="en-US" altLang="en-US"/>
          </a:p>
        </p:txBody>
      </p:sp>
      <p:sp>
        <p:nvSpPr>
          <p:cNvPr id="6" name="Text Box 5"/>
          <p:cNvSpPr txBox="1">
            <a:spLocks noChangeArrowheads="1"/>
          </p:cNvSpPr>
          <p:nvPr/>
        </p:nvSpPr>
        <p:spPr bwMode="auto">
          <a:xfrm>
            <a:off x="9453880" y="6476795"/>
            <a:ext cx="2738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Form S-1 (24 Mar 1997)</a:t>
            </a:r>
          </a:p>
        </p:txBody>
      </p:sp>
      <p:sp>
        <p:nvSpPr>
          <p:cNvPr id="7" name="Rectangle 6"/>
          <p:cNvSpPr>
            <a:spLocks noChangeArrowheads="1"/>
          </p:cNvSpPr>
          <p:nvPr/>
        </p:nvSpPr>
        <p:spPr bwMode="auto">
          <a:xfrm>
            <a:off x="12062222" y="6728255"/>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descr="AMAZON COM INC (Form: S-1, Received: 03/24/1997 00:00:0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090" t="13482" r="1274" b="21481"/>
          <a:stretch/>
        </p:blipFill>
        <p:spPr>
          <a:xfrm>
            <a:off x="254000" y="240473"/>
            <a:ext cx="5586872" cy="6399087"/>
          </a:xfrm>
          <a:prstGeom prst="rect">
            <a:avLst/>
          </a:prstGeom>
          <a:ln w="6350">
            <a:solidFill>
              <a:schemeClr val="tx1"/>
            </a:solidFill>
          </a:ln>
        </p:spPr>
      </p:pic>
      <p:pic>
        <p:nvPicPr>
          <p:cNvPr id="9" name="Picture 8" descr="AMAZON COM INC (Form: S-1, Received: 03/24/1997 00:00:0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7868" t="32768" r="10316" b="38796"/>
          <a:stretch/>
        </p:blipFill>
        <p:spPr>
          <a:xfrm>
            <a:off x="1191804" y="729292"/>
            <a:ext cx="9808391" cy="5399416"/>
          </a:xfrm>
          <a:prstGeom prst="rect">
            <a:avLst/>
          </a:prstGeom>
          <a:ln w="6350">
            <a:solidFill>
              <a:schemeClr val="tx1"/>
            </a:solidFill>
          </a:ln>
        </p:spPr>
      </p:pic>
    </p:spTree>
    <p:extLst>
      <p:ext uri="{BB962C8B-B14F-4D97-AF65-F5344CB8AC3E}">
        <p14:creationId xmlns:p14="http://schemas.microsoft.com/office/powerpoint/2010/main" val="263472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35092" y="0"/>
            <a:ext cx="3956908"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Product Line Expansions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118</a:t>
            </a:fld>
            <a:endParaRPr lang="en-US" altLang="en-US"/>
          </a:p>
        </p:txBody>
      </p:sp>
      <p:sp>
        <p:nvSpPr>
          <p:cNvPr id="6" name="Text Box 5"/>
          <p:cNvSpPr txBox="1">
            <a:spLocks noChangeArrowheads="1"/>
          </p:cNvSpPr>
          <p:nvPr/>
        </p:nvSpPr>
        <p:spPr bwMode="auto">
          <a:xfrm>
            <a:off x="9161585" y="6488668"/>
            <a:ext cx="30304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1999 Amazon Ann Report</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p:cNvPicPr>
            <a:picLocks noChangeAspect="1"/>
          </p:cNvPicPr>
          <p:nvPr/>
        </p:nvPicPr>
        <p:blipFill>
          <a:blip r:embed="rId3"/>
          <a:stretch>
            <a:fillRect/>
          </a:stretch>
        </p:blipFill>
        <p:spPr>
          <a:xfrm>
            <a:off x="322893" y="218440"/>
            <a:ext cx="4828884" cy="6487160"/>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1427285" y="713545"/>
            <a:ext cx="9337429" cy="5430909"/>
          </a:xfrm>
          <a:prstGeom prst="rect">
            <a:avLst/>
          </a:prstGeom>
          <a:ln w="6350">
            <a:solidFill>
              <a:schemeClr val="tx1"/>
            </a:solidFill>
          </a:ln>
        </p:spPr>
      </p:pic>
    </p:spTree>
    <p:extLst>
      <p:ext uri="{BB962C8B-B14F-4D97-AF65-F5344CB8AC3E}">
        <p14:creationId xmlns:p14="http://schemas.microsoft.com/office/powerpoint/2010/main" val="19966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0"/>
            <a:ext cx="6934200"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zShops Introduction, Shopping Search Engine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119</a:t>
            </a:fld>
            <a:endParaRPr lang="en-US" altLang="en-US"/>
          </a:p>
        </p:txBody>
      </p:sp>
      <p:sp>
        <p:nvSpPr>
          <p:cNvPr id="6" name="Text Box 5"/>
          <p:cNvSpPr txBox="1">
            <a:spLocks noChangeArrowheads="1"/>
          </p:cNvSpPr>
          <p:nvPr/>
        </p:nvSpPr>
        <p:spPr bwMode="auto">
          <a:xfrm>
            <a:off x="9161585" y="6486885"/>
            <a:ext cx="30304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PR (30 Sept 1999)</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Amazon.com Launches Three Innovations to Advance E-Commerce for Shoppers, Sellers | Amazon.com, Inc. - Press 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39" y="224430"/>
            <a:ext cx="3769241" cy="6481170"/>
          </a:xfrm>
          <a:prstGeom prst="rect">
            <a:avLst/>
          </a:prstGeom>
          <a:ln w="6350">
            <a:solidFill>
              <a:schemeClr val="tx1"/>
            </a:solidFill>
          </a:ln>
        </p:spPr>
      </p:pic>
      <p:pic>
        <p:nvPicPr>
          <p:cNvPr id="8" name="Picture 7" descr="Amazon.com Launches Three Innovations to Advance E-Commerce for Shoppers, Sellers | Amazon.com, Inc. - Press 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554" t="22672" r="3638" b="42739"/>
          <a:stretch/>
        </p:blipFill>
        <p:spPr>
          <a:xfrm>
            <a:off x="1333598" y="861746"/>
            <a:ext cx="9504532" cy="5357155"/>
          </a:xfrm>
          <a:prstGeom prst="rect">
            <a:avLst/>
          </a:prstGeom>
          <a:ln w="6350">
            <a:solidFill>
              <a:schemeClr val="tx1"/>
            </a:solidFill>
          </a:ln>
        </p:spPr>
      </p:pic>
    </p:spTree>
    <p:extLst>
      <p:ext uri="{BB962C8B-B14F-4D97-AF65-F5344CB8AC3E}">
        <p14:creationId xmlns:p14="http://schemas.microsoft.com/office/powerpoint/2010/main" val="296876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6887" y="-2"/>
            <a:ext cx="6785114" cy="7610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Role Should the FCC Play? (And a Rough Draft of </a:t>
            </a:r>
            <a:r>
              <a:rPr lang="en-US" sz="2400" i="1" dirty="0">
                <a:solidFill>
                  <a:schemeClr val="accent4">
                    <a:lumMod val="75000"/>
                    <a:lumOff val="25000"/>
                  </a:schemeClr>
                </a:solidFill>
                <a:latin typeface="+mn-lt"/>
                <a:cs typeface="Times New Roman" panose="02020603050405020304" pitchFamily="18" charset="0"/>
              </a:rPr>
              <a:t>The Problem of Social Cost</a:t>
            </a:r>
            <a:r>
              <a:rPr lang="en-US" sz="2400" dirty="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148638" y="6488668"/>
            <a:ext cx="40433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Coase, 2 J Law &amp; Econ 1 (Oct 1959)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208886"/>
            <a:ext cx="3712718" cy="6491951"/>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1530831" y="2731512"/>
            <a:ext cx="10167908" cy="3181608"/>
          </a:xfrm>
          <a:prstGeom prst="rect">
            <a:avLst/>
          </a:prstGeom>
          <a:ln>
            <a:solidFill>
              <a:schemeClr val="tx1"/>
            </a:solidFill>
          </a:ln>
        </p:spPr>
      </p:pic>
    </p:spTree>
    <p:extLst>
      <p:ext uri="{BB962C8B-B14F-4D97-AF65-F5344CB8AC3E}">
        <p14:creationId xmlns:p14="http://schemas.microsoft.com/office/powerpoint/2010/main" val="17420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82640" y="3039"/>
            <a:ext cx="6314648" cy="4070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Video, Fulfillment by A, Cloud Computing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120</a:t>
            </a:fld>
            <a:endParaRPr lang="en-US" altLang="en-US"/>
          </a:p>
        </p:txBody>
      </p:sp>
      <p:sp>
        <p:nvSpPr>
          <p:cNvPr id="6" name="Text Box 5"/>
          <p:cNvSpPr txBox="1">
            <a:spLocks noChangeArrowheads="1"/>
          </p:cNvSpPr>
          <p:nvPr/>
        </p:nvSpPr>
        <p:spPr bwMode="auto">
          <a:xfrm>
            <a:off x="9161585" y="6485123"/>
            <a:ext cx="30304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PR (24 Oct 2006)</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Amazon.com Announces Third Quarter Financial Results -- Net Sales up 24% Year over Year -- Expects Record Holiday Season | Amazon.com, Inc. - Press 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36" y="256404"/>
            <a:ext cx="3750644" cy="6449196"/>
          </a:xfrm>
          <a:prstGeom prst="rect">
            <a:avLst/>
          </a:prstGeom>
          <a:ln w="6350">
            <a:solidFill>
              <a:schemeClr val="tx1"/>
            </a:solidFill>
          </a:ln>
        </p:spPr>
      </p:pic>
      <p:pic>
        <p:nvPicPr>
          <p:cNvPr id="8" name="Picture 7" descr="Amazon.com Announces Third Quarter Financial Results -- Net Sales up 24% Year over Year -- Expects Record Holiday Season | Amazon.com, Inc. - Press 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18" t="40592" r="3383" b="29185"/>
          <a:stretch/>
        </p:blipFill>
        <p:spPr>
          <a:xfrm>
            <a:off x="1005254" y="921207"/>
            <a:ext cx="10181492" cy="5337144"/>
          </a:xfrm>
          <a:prstGeom prst="rect">
            <a:avLst/>
          </a:prstGeom>
          <a:ln w="6350">
            <a:solidFill>
              <a:schemeClr val="tx1"/>
            </a:solidFill>
          </a:ln>
        </p:spPr>
      </p:pic>
    </p:spTree>
    <p:extLst>
      <p:ext uri="{BB962C8B-B14F-4D97-AF65-F5344CB8AC3E}">
        <p14:creationId xmlns:p14="http://schemas.microsoft.com/office/powerpoint/2010/main" val="142879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78389" y="0"/>
            <a:ext cx="6613611"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 As a Platform for Third-Party Sales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121</a:t>
            </a:fld>
            <a:endParaRPr lang="en-US" altLang="en-US"/>
          </a:p>
        </p:txBody>
      </p:sp>
      <p:sp>
        <p:nvSpPr>
          <p:cNvPr id="6" name="Text Box 5"/>
          <p:cNvSpPr txBox="1">
            <a:spLocks noChangeArrowheads="1"/>
          </p:cNvSpPr>
          <p:nvPr/>
        </p:nvSpPr>
        <p:spPr bwMode="auto">
          <a:xfrm>
            <a:off x="9214338" y="6511751"/>
            <a:ext cx="2977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2018 Amazon Ann Report</a:t>
            </a:r>
          </a:p>
        </p:txBody>
      </p:sp>
      <p:sp>
        <p:nvSpPr>
          <p:cNvPr id="7" name="Rectangle 6"/>
          <p:cNvSpPr>
            <a:spLocks noChangeArrowheads="1"/>
          </p:cNvSpPr>
          <p:nvPr/>
        </p:nvSpPr>
        <p:spPr bwMode="auto">
          <a:xfrm>
            <a:off x="12062222" y="6763211"/>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248137" y="228600"/>
            <a:ext cx="4670437" cy="6441440"/>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752102" y="766719"/>
            <a:ext cx="8687795" cy="5357583"/>
          </a:xfrm>
          <a:prstGeom prst="rect">
            <a:avLst/>
          </a:prstGeom>
          <a:ln w="6350">
            <a:solidFill>
              <a:schemeClr val="tx1"/>
            </a:solidFill>
          </a:ln>
        </p:spPr>
      </p:pic>
    </p:spTree>
    <p:extLst>
      <p:ext uri="{BB962C8B-B14F-4D97-AF65-F5344CB8AC3E}">
        <p14:creationId xmlns:p14="http://schemas.microsoft.com/office/powerpoint/2010/main" val="272319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167" y="-2"/>
            <a:ext cx="2389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2022 Revenues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122</a:t>
            </a:fld>
            <a:endParaRPr lang="en-US" altLang="en-US"/>
          </a:p>
        </p:txBody>
      </p:sp>
      <p:sp>
        <p:nvSpPr>
          <p:cNvPr id="6" name="Text Box 5"/>
          <p:cNvSpPr txBox="1">
            <a:spLocks noChangeArrowheads="1"/>
          </p:cNvSpPr>
          <p:nvPr/>
        </p:nvSpPr>
        <p:spPr bwMode="auto">
          <a:xfrm>
            <a:off x="8979031" y="6488668"/>
            <a:ext cx="3212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2022 Amazon Annual Report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A9E47BCA-AA22-D32F-1003-906529A2D006}"/>
              </a:ext>
            </a:extLst>
          </p:cNvPr>
          <p:cNvPicPr>
            <a:picLocks noChangeAspect="1"/>
          </p:cNvPicPr>
          <p:nvPr/>
        </p:nvPicPr>
        <p:blipFill>
          <a:blip r:embed="rId2"/>
          <a:stretch>
            <a:fillRect/>
          </a:stretch>
        </p:blipFill>
        <p:spPr>
          <a:xfrm>
            <a:off x="126433" y="160255"/>
            <a:ext cx="5021271" cy="6540583"/>
          </a:xfrm>
          <a:prstGeom prst="rect">
            <a:avLst/>
          </a:prstGeom>
          <a:ln w="6350">
            <a:solidFill>
              <a:schemeClr val="bg2"/>
            </a:solidFill>
          </a:ln>
        </p:spPr>
      </p:pic>
      <p:pic>
        <p:nvPicPr>
          <p:cNvPr id="9" name="Picture 8">
            <a:extLst>
              <a:ext uri="{FF2B5EF4-FFF2-40B4-BE49-F238E27FC236}">
                <a16:creationId xmlns:a16="http://schemas.microsoft.com/office/drawing/2014/main" id="{72534BE9-2330-BE9B-0870-CFE092AB53EB}"/>
              </a:ext>
            </a:extLst>
          </p:cNvPr>
          <p:cNvPicPr>
            <a:picLocks noChangeAspect="1"/>
          </p:cNvPicPr>
          <p:nvPr/>
        </p:nvPicPr>
        <p:blipFill rotWithShape="1">
          <a:blip r:embed="rId2"/>
          <a:srcRect l="5003" t="37391" r="4445" b="18824"/>
          <a:stretch/>
        </p:blipFill>
        <p:spPr>
          <a:xfrm>
            <a:off x="2105129" y="711757"/>
            <a:ext cx="8790632" cy="5536643"/>
          </a:xfrm>
          <a:prstGeom prst="rect">
            <a:avLst/>
          </a:prstGeom>
          <a:ln w="6350">
            <a:solidFill>
              <a:schemeClr val="bg2"/>
            </a:solidFill>
          </a:ln>
        </p:spPr>
      </p:pic>
    </p:spTree>
    <p:extLst>
      <p:ext uri="{BB962C8B-B14F-4D97-AF65-F5344CB8AC3E}">
        <p14:creationId xmlns:p14="http://schemas.microsoft.com/office/powerpoint/2010/main" val="36293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2619" y="-2"/>
            <a:ext cx="326938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2022 Profits (Losses)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123</a:t>
            </a:fld>
            <a:endParaRPr lang="en-US" altLang="en-US"/>
          </a:p>
        </p:txBody>
      </p:sp>
      <p:sp>
        <p:nvSpPr>
          <p:cNvPr id="6" name="Text Box 5"/>
          <p:cNvSpPr txBox="1">
            <a:spLocks noChangeArrowheads="1"/>
          </p:cNvSpPr>
          <p:nvPr/>
        </p:nvSpPr>
        <p:spPr bwMode="auto">
          <a:xfrm>
            <a:off x="8979031" y="6488668"/>
            <a:ext cx="3212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2022 Amazon Annual Report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D7AC6E4-66CE-BFC2-6625-B36F9E0B3795}"/>
              </a:ext>
            </a:extLst>
          </p:cNvPr>
          <p:cNvPicPr>
            <a:picLocks noChangeAspect="1"/>
          </p:cNvPicPr>
          <p:nvPr/>
        </p:nvPicPr>
        <p:blipFill>
          <a:blip r:embed="rId2"/>
          <a:stretch>
            <a:fillRect/>
          </a:stretch>
        </p:blipFill>
        <p:spPr>
          <a:xfrm>
            <a:off x="133728" y="204537"/>
            <a:ext cx="4949878" cy="6448926"/>
          </a:xfrm>
          <a:prstGeom prst="rect">
            <a:avLst/>
          </a:prstGeom>
          <a:ln w="6350">
            <a:solidFill>
              <a:schemeClr val="bg2"/>
            </a:solidFill>
          </a:ln>
        </p:spPr>
      </p:pic>
      <p:pic>
        <p:nvPicPr>
          <p:cNvPr id="10" name="Picture 9">
            <a:extLst>
              <a:ext uri="{FF2B5EF4-FFF2-40B4-BE49-F238E27FC236}">
                <a16:creationId xmlns:a16="http://schemas.microsoft.com/office/drawing/2014/main" id="{ACB970C0-B6B3-F87E-9060-EFBE4315DE87}"/>
              </a:ext>
            </a:extLst>
          </p:cNvPr>
          <p:cNvPicPr>
            <a:picLocks noChangeAspect="1"/>
          </p:cNvPicPr>
          <p:nvPr/>
        </p:nvPicPr>
        <p:blipFill rotWithShape="1">
          <a:blip r:embed="rId2"/>
          <a:srcRect l="4594" t="14792" r="4562" b="36828"/>
          <a:stretch/>
        </p:blipFill>
        <p:spPr>
          <a:xfrm>
            <a:off x="2532186" y="542456"/>
            <a:ext cx="8350180" cy="5793812"/>
          </a:xfrm>
          <a:prstGeom prst="rect">
            <a:avLst/>
          </a:prstGeom>
          <a:ln w="6350">
            <a:solidFill>
              <a:schemeClr val="bg2"/>
            </a:solidFill>
          </a:ln>
        </p:spPr>
      </p:pic>
    </p:spTree>
    <p:extLst>
      <p:ext uri="{BB962C8B-B14F-4D97-AF65-F5344CB8AC3E}">
        <p14:creationId xmlns:p14="http://schemas.microsoft.com/office/powerpoint/2010/main" val="41261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167" y="-2"/>
            <a:ext cx="2389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2023 Revenues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124</a:t>
            </a:fld>
            <a:endParaRPr lang="en-US" altLang="en-US"/>
          </a:p>
        </p:txBody>
      </p:sp>
      <p:sp>
        <p:nvSpPr>
          <p:cNvPr id="6" name="Text Box 5"/>
          <p:cNvSpPr txBox="1">
            <a:spLocks noChangeArrowheads="1"/>
          </p:cNvSpPr>
          <p:nvPr/>
        </p:nvSpPr>
        <p:spPr bwMode="auto">
          <a:xfrm>
            <a:off x="8979031" y="6488668"/>
            <a:ext cx="3212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Amazon Annual Report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A35FDD4-96F2-1A3E-026B-A19CA888B3C1}"/>
              </a:ext>
            </a:extLst>
          </p:cNvPr>
          <p:cNvPicPr>
            <a:picLocks noChangeAspect="1"/>
          </p:cNvPicPr>
          <p:nvPr/>
        </p:nvPicPr>
        <p:blipFill>
          <a:blip r:embed="rId2"/>
          <a:stretch>
            <a:fillRect/>
          </a:stretch>
        </p:blipFill>
        <p:spPr>
          <a:xfrm>
            <a:off x="250376" y="212170"/>
            <a:ext cx="4952021" cy="6488668"/>
          </a:xfrm>
          <a:prstGeom prst="rect">
            <a:avLst/>
          </a:prstGeom>
          <a:ln w="6350">
            <a:solidFill>
              <a:schemeClr val="tx1"/>
            </a:solidFill>
          </a:ln>
        </p:spPr>
      </p:pic>
      <p:pic>
        <p:nvPicPr>
          <p:cNvPr id="10" name="Picture 9">
            <a:extLst>
              <a:ext uri="{FF2B5EF4-FFF2-40B4-BE49-F238E27FC236}">
                <a16:creationId xmlns:a16="http://schemas.microsoft.com/office/drawing/2014/main" id="{0E64E85E-F8A6-8113-01A6-4C5107799B0F}"/>
              </a:ext>
            </a:extLst>
          </p:cNvPr>
          <p:cNvPicPr>
            <a:picLocks noChangeAspect="1"/>
          </p:cNvPicPr>
          <p:nvPr/>
        </p:nvPicPr>
        <p:blipFill rotWithShape="1">
          <a:blip r:embed="rId2"/>
          <a:srcRect t="33314" b="23326"/>
          <a:stretch/>
        </p:blipFill>
        <p:spPr>
          <a:xfrm>
            <a:off x="1805189" y="723481"/>
            <a:ext cx="9373468" cy="5325627"/>
          </a:xfrm>
          <a:prstGeom prst="rect">
            <a:avLst/>
          </a:prstGeom>
          <a:ln w="6350">
            <a:solidFill>
              <a:schemeClr val="tx1"/>
            </a:solidFill>
          </a:ln>
        </p:spPr>
      </p:pic>
    </p:spTree>
    <p:extLst>
      <p:ext uri="{BB962C8B-B14F-4D97-AF65-F5344CB8AC3E}">
        <p14:creationId xmlns:p14="http://schemas.microsoft.com/office/powerpoint/2010/main" val="36183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2646" y="-2"/>
            <a:ext cx="33293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2023 Profits (Losses)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125</a:t>
            </a:fld>
            <a:endParaRPr lang="en-US" altLang="en-US"/>
          </a:p>
        </p:txBody>
      </p:sp>
      <p:sp>
        <p:nvSpPr>
          <p:cNvPr id="6" name="Text Box 5"/>
          <p:cNvSpPr txBox="1">
            <a:spLocks noChangeArrowheads="1"/>
          </p:cNvSpPr>
          <p:nvPr/>
        </p:nvSpPr>
        <p:spPr bwMode="auto">
          <a:xfrm>
            <a:off x="8979031" y="6488668"/>
            <a:ext cx="3212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2023 Amazon Annual Report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87477356-1AB1-5970-3ACC-179473A3EF4A}"/>
              </a:ext>
            </a:extLst>
          </p:cNvPr>
          <p:cNvPicPr>
            <a:picLocks noChangeAspect="1"/>
          </p:cNvPicPr>
          <p:nvPr/>
        </p:nvPicPr>
        <p:blipFill>
          <a:blip r:embed="rId2"/>
          <a:stretch>
            <a:fillRect/>
          </a:stretch>
        </p:blipFill>
        <p:spPr>
          <a:xfrm>
            <a:off x="130817" y="212170"/>
            <a:ext cx="5008797" cy="6488668"/>
          </a:xfrm>
          <a:prstGeom prst="rect">
            <a:avLst/>
          </a:prstGeom>
          <a:ln w="6350">
            <a:solidFill>
              <a:schemeClr val="tx1"/>
            </a:solidFill>
          </a:ln>
        </p:spPr>
      </p:pic>
      <p:pic>
        <p:nvPicPr>
          <p:cNvPr id="9" name="Picture 8">
            <a:extLst>
              <a:ext uri="{FF2B5EF4-FFF2-40B4-BE49-F238E27FC236}">
                <a16:creationId xmlns:a16="http://schemas.microsoft.com/office/drawing/2014/main" id="{5AC2880A-5C88-2406-9691-0E98CECC1419}"/>
              </a:ext>
            </a:extLst>
          </p:cNvPr>
          <p:cNvPicPr>
            <a:picLocks noChangeAspect="1"/>
          </p:cNvPicPr>
          <p:nvPr/>
        </p:nvPicPr>
        <p:blipFill rotWithShape="1">
          <a:blip r:embed="rId2"/>
          <a:srcRect l="4290" t="6697" r="4230" b="50639"/>
          <a:stretch/>
        </p:blipFill>
        <p:spPr>
          <a:xfrm>
            <a:off x="2230734" y="778748"/>
            <a:ext cx="8618022" cy="5206721"/>
          </a:xfrm>
          <a:prstGeom prst="rect">
            <a:avLst/>
          </a:prstGeom>
          <a:ln w="6350">
            <a:solidFill>
              <a:schemeClr val="tx1"/>
            </a:solidFill>
          </a:ln>
        </p:spPr>
      </p:pic>
    </p:spTree>
    <p:extLst>
      <p:ext uri="{BB962C8B-B14F-4D97-AF65-F5344CB8AC3E}">
        <p14:creationId xmlns:p14="http://schemas.microsoft.com/office/powerpoint/2010/main" val="251234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126</a:t>
            </a:fld>
            <a:endParaRPr lang="en-US" altLang="en-US"/>
          </a:p>
        </p:txBody>
      </p:sp>
      <p:sp>
        <p:nvSpPr>
          <p:cNvPr id="6" name="Text Box 5"/>
          <p:cNvSpPr txBox="1">
            <a:spLocks noChangeArrowheads="1"/>
          </p:cNvSpPr>
          <p:nvPr/>
        </p:nvSpPr>
        <p:spPr bwMode="auto">
          <a:xfrm>
            <a:off x="9781778" y="6493594"/>
            <a:ext cx="24102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(15 May 2019)</a:t>
            </a:r>
          </a:p>
        </p:txBody>
      </p:sp>
      <p:sp>
        <p:nvSpPr>
          <p:cNvPr id="7" name="Rectangle 6"/>
          <p:cNvSpPr>
            <a:spLocks noChangeArrowheads="1"/>
          </p:cNvSpPr>
          <p:nvPr/>
        </p:nvSpPr>
        <p:spPr bwMode="auto">
          <a:xfrm>
            <a:off x="12062222" y="6728683"/>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Hardcover Fiction Books - Best Sellers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3" y="125059"/>
            <a:ext cx="6037599" cy="6603623"/>
          </a:xfrm>
          <a:prstGeom prst="rect">
            <a:avLst/>
          </a:prstGeom>
          <a:ln w="6350">
            <a:solidFill>
              <a:schemeClr val="tx1"/>
            </a:solidFill>
          </a:ln>
        </p:spPr>
      </p:pic>
      <p:pic>
        <p:nvPicPr>
          <p:cNvPr id="8" name="Picture 7" descr="Hardcover Fiction Books - Best Sellers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8452" t="20178" r="34874" b="9253"/>
          <a:stretch/>
        </p:blipFill>
        <p:spPr>
          <a:xfrm>
            <a:off x="3167735" y="405973"/>
            <a:ext cx="6128413" cy="6071027"/>
          </a:xfrm>
          <a:prstGeom prst="rect">
            <a:avLst/>
          </a:prstGeom>
          <a:ln w="6350">
            <a:solidFill>
              <a:schemeClr val="tx1"/>
            </a:solidFill>
          </a:ln>
        </p:spPr>
      </p:pic>
      <p:sp>
        <p:nvSpPr>
          <p:cNvPr id="10" name="Text Box 5">
            <a:extLst>
              <a:ext uri="{FF2B5EF4-FFF2-40B4-BE49-F238E27FC236}">
                <a16:creationId xmlns:a16="http://schemas.microsoft.com/office/drawing/2014/main" id="{ABDC712C-AF81-F047-9D13-BB78333335E6}"/>
              </a:ext>
            </a:extLst>
          </p:cNvPr>
          <p:cNvSpPr txBox="1">
            <a:spLocks noGrp="1" noChangeArrowheads="1"/>
          </p:cNvSpPr>
          <p:nvPr>
            <p:ph type="title"/>
          </p:nvPr>
        </p:nvSpPr>
        <p:spPr bwMode="auto">
          <a:xfrm>
            <a:off x="10195090" y="0"/>
            <a:ext cx="199691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Book Prices</a:t>
            </a:r>
          </a:p>
        </p:txBody>
      </p:sp>
    </p:spTree>
    <p:extLst>
      <p:ext uri="{BB962C8B-B14F-4D97-AF65-F5344CB8AC3E}">
        <p14:creationId xmlns:p14="http://schemas.microsoft.com/office/powerpoint/2010/main" val="12520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924" y="0"/>
            <a:ext cx="2412076"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 Prices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127</a:t>
            </a:fld>
            <a:endParaRPr lang="en-US" altLang="en-US"/>
          </a:p>
        </p:txBody>
      </p:sp>
      <p:sp>
        <p:nvSpPr>
          <p:cNvPr id="6" name="Text Box 5"/>
          <p:cNvSpPr txBox="1">
            <a:spLocks noChangeArrowheads="1"/>
          </p:cNvSpPr>
          <p:nvPr/>
        </p:nvSpPr>
        <p:spPr bwMode="auto">
          <a:xfrm>
            <a:off x="9478108" y="6488668"/>
            <a:ext cx="27138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(15 May 2019)</a:t>
            </a:r>
          </a:p>
        </p:txBody>
      </p:sp>
      <p:sp>
        <p:nvSpPr>
          <p:cNvPr id="7" name="Rectangle 6"/>
          <p:cNvSpPr>
            <a:spLocks noChangeArrowheads="1"/>
          </p:cNvSpPr>
          <p:nvPr/>
        </p:nvSpPr>
        <p:spPr bwMode="auto">
          <a:xfrm>
            <a:off x="12062222" y="6763211"/>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Amazon.com: The New York Times® Best Sellers: Book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280" y="228600"/>
            <a:ext cx="5921830" cy="6477000"/>
          </a:xfrm>
          <a:prstGeom prst="rect">
            <a:avLst/>
          </a:prstGeom>
          <a:ln w="6350">
            <a:solidFill>
              <a:schemeClr val="tx1"/>
            </a:solidFill>
          </a:ln>
        </p:spPr>
      </p:pic>
      <p:pic>
        <p:nvPicPr>
          <p:cNvPr id="9" name="Picture 8" descr="Amazon.com: The New York Times® Best Sellers: Book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504" t="29675" r="6492" b="31644"/>
          <a:stretch/>
        </p:blipFill>
        <p:spPr>
          <a:xfrm>
            <a:off x="1471637" y="789718"/>
            <a:ext cx="9472246" cy="5204264"/>
          </a:xfrm>
          <a:prstGeom prst="rect">
            <a:avLst/>
          </a:prstGeom>
          <a:ln w="6350">
            <a:solidFill>
              <a:schemeClr val="tx1"/>
            </a:solidFill>
          </a:ln>
        </p:spPr>
      </p:pic>
    </p:spTree>
    <p:extLst>
      <p:ext uri="{BB962C8B-B14F-4D97-AF65-F5344CB8AC3E}">
        <p14:creationId xmlns:p14="http://schemas.microsoft.com/office/powerpoint/2010/main" val="343493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0418" y="0"/>
            <a:ext cx="2611582" cy="457200"/>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SemCoop</a:t>
            </a:r>
            <a:r>
              <a:rPr lang="en-US" sz="2400" dirty="0">
                <a:solidFill>
                  <a:schemeClr val="accent4">
                    <a:lumMod val="75000"/>
                    <a:lumOff val="25000"/>
                  </a:schemeClr>
                </a:solidFill>
                <a:latin typeface="+mn-lt"/>
                <a:cs typeface="Times New Roman" panose="02020603050405020304" pitchFamily="18" charset="0"/>
              </a:rPr>
              <a:t> Prices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128</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SemCoop (15 May 2019)</a:t>
            </a:r>
          </a:p>
        </p:txBody>
      </p:sp>
      <p:pic>
        <p:nvPicPr>
          <p:cNvPr id="5" name="Picture 4" descr="Search | Seminary Co-op Bookstore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9820" t="31699" r="51823" b="43867"/>
          <a:stretch/>
        </p:blipFill>
        <p:spPr>
          <a:xfrm>
            <a:off x="1833770" y="761999"/>
            <a:ext cx="4008022" cy="2798294"/>
          </a:xfrm>
          <a:prstGeom prst="rect">
            <a:avLst/>
          </a:prstGeom>
          <a:ln w="6350">
            <a:solidFill>
              <a:schemeClr val="tx1"/>
            </a:solidFill>
          </a:ln>
        </p:spPr>
      </p:pic>
      <p:pic>
        <p:nvPicPr>
          <p:cNvPr id="8" name="Picture 7" descr="Search | Seminary Co-op Bookstor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111" t="31528" r="55545" b="43264"/>
          <a:stretch/>
        </p:blipFill>
        <p:spPr>
          <a:xfrm>
            <a:off x="6146005" y="761999"/>
            <a:ext cx="4008022" cy="2798294"/>
          </a:xfrm>
          <a:prstGeom prst="rect">
            <a:avLst/>
          </a:prstGeom>
          <a:ln w="6350">
            <a:solidFill>
              <a:schemeClr val="tx1"/>
            </a:solidFill>
          </a:ln>
        </p:spPr>
      </p:pic>
      <p:pic>
        <p:nvPicPr>
          <p:cNvPr id="9" name="Picture 8" descr="Search | Seminary Co-op Bookstores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0428" t="55625" r="52582" b="23820"/>
          <a:stretch/>
        </p:blipFill>
        <p:spPr>
          <a:xfrm>
            <a:off x="1832611" y="3659208"/>
            <a:ext cx="4009181" cy="2436793"/>
          </a:xfrm>
          <a:prstGeom prst="rect">
            <a:avLst/>
          </a:prstGeom>
          <a:ln w="6350">
            <a:solidFill>
              <a:schemeClr val="tx1"/>
            </a:solidFill>
          </a:ln>
        </p:spPr>
      </p:pic>
      <p:pic>
        <p:nvPicPr>
          <p:cNvPr id="10" name="Picture 9" descr="Search | Seminary Co-op Bookstores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0655" t="31875" r="48861" b="43611"/>
          <a:stretch/>
        </p:blipFill>
        <p:spPr>
          <a:xfrm>
            <a:off x="6146005" y="3659207"/>
            <a:ext cx="4008021" cy="2436793"/>
          </a:xfrm>
          <a:prstGeom prst="rect">
            <a:avLst/>
          </a:prstGeom>
          <a:ln w="6350">
            <a:solidFill>
              <a:schemeClr val="tx1"/>
            </a:solidFill>
          </a:ln>
        </p:spPr>
      </p:pic>
    </p:spTree>
    <p:extLst>
      <p:ext uri="{BB962C8B-B14F-4D97-AF65-F5344CB8AC3E}">
        <p14:creationId xmlns:p14="http://schemas.microsoft.com/office/powerpoint/2010/main" val="5917243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083" y="1"/>
            <a:ext cx="539691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Competing Sellers and the Buy Box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129</a:t>
            </a:fld>
            <a:endParaRPr lang="en-US" altLang="en-US"/>
          </a:p>
        </p:txBody>
      </p:sp>
      <p:sp>
        <p:nvSpPr>
          <p:cNvPr id="6" name="Text Box 5"/>
          <p:cNvSpPr txBox="1">
            <a:spLocks noChangeArrowheads="1"/>
          </p:cNvSpPr>
          <p:nvPr/>
        </p:nvSpPr>
        <p:spPr bwMode="auto">
          <a:xfrm>
            <a:off x="8564694" y="6493476"/>
            <a:ext cx="36315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Search (15 May 2019)</a:t>
            </a:r>
          </a:p>
        </p:txBody>
      </p:sp>
      <p:sp>
        <p:nvSpPr>
          <p:cNvPr id="7" name="Rectangle 6"/>
          <p:cNvSpPr>
            <a:spLocks noChangeArrowheads="1"/>
          </p:cNvSpPr>
          <p:nvPr/>
        </p:nvSpPr>
        <p:spPr bwMode="auto">
          <a:xfrm>
            <a:off x="12062222" y="6735410"/>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Where the Crawdads Sing: Delia Owens: 9780735219090: Amazon.com: Book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43" y="228600"/>
            <a:ext cx="5986852" cy="6548120"/>
          </a:xfrm>
          <a:prstGeom prst="rect">
            <a:avLst/>
          </a:prstGeom>
          <a:ln w="6350">
            <a:solidFill>
              <a:schemeClr val="tx1"/>
            </a:solidFill>
          </a:ln>
        </p:spPr>
      </p:pic>
      <p:pic>
        <p:nvPicPr>
          <p:cNvPr id="8" name="Picture 7" descr="Where the Crawdads Sing: Delia Owens: 9780735219090: Amazon.com: Book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42" t="21463" r="2327" b="45880"/>
          <a:stretch/>
        </p:blipFill>
        <p:spPr>
          <a:xfrm>
            <a:off x="2294122" y="1075541"/>
            <a:ext cx="8045632" cy="2594833"/>
          </a:xfrm>
          <a:prstGeom prst="rect">
            <a:avLst/>
          </a:prstGeom>
          <a:ln w="6350">
            <a:solidFill>
              <a:schemeClr val="tx1"/>
            </a:solidFill>
          </a:ln>
        </p:spPr>
      </p:pic>
      <p:pic>
        <p:nvPicPr>
          <p:cNvPr id="9" name="Picture 8" descr="Where the Crawdads Sing: Delia Owens: 9780735219090: Amazon.com: Books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73692" t="64110" b="11004"/>
          <a:stretch/>
        </p:blipFill>
        <p:spPr>
          <a:xfrm>
            <a:off x="4721552" y="3761595"/>
            <a:ext cx="3582824" cy="2906007"/>
          </a:xfrm>
          <a:prstGeom prst="rect">
            <a:avLst/>
          </a:prstGeom>
        </p:spPr>
      </p:pic>
    </p:spTree>
    <p:extLst>
      <p:ext uri="{BB962C8B-B14F-4D97-AF65-F5344CB8AC3E}">
        <p14:creationId xmlns:p14="http://schemas.microsoft.com/office/powerpoint/2010/main" val="39713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316" y="-2"/>
            <a:ext cx="48256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More Limited FCC Is Possible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148638" y="6488668"/>
            <a:ext cx="40433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Coase, 2 J Law &amp; Econ 1 (Oct 1959)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35950" y="160209"/>
            <a:ext cx="3949626" cy="6540629"/>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2635548" y="853128"/>
            <a:ext cx="7812234" cy="5321042"/>
          </a:xfrm>
          <a:prstGeom prst="rect">
            <a:avLst/>
          </a:prstGeom>
          <a:ln>
            <a:solidFill>
              <a:schemeClr val="tx1"/>
            </a:solidFill>
          </a:ln>
        </p:spPr>
      </p:pic>
    </p:spTree>
    <p:extLst>
      <p:ext uri="{BB962C8B-B14F-4D97-AF65-F5344CB8AC3E}">
        <p14:creationId xmlns:p14="http://schemas.microsoft.com/office/powerpoint/2010/main" val="37419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1632" y="-2"/>
            <a:ext cx="49403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Opens Amazon Investigation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130</a:t>
            </a:fld>
            <a:endParaRPr lang="en-US" altLang="en-US"/>
          </a:p>
        </p:txBody>
      </p:sp>
      <p:sp>
        <p:nvSpPr>
          <p:cNvPr id="6" name="Text Box 5"/>
          <p:cNvSpPr txBox="1">
            <a:spLocks noChangeArrowheads="1"/>
          </p:cNvSpPr>
          <p:nvPr/>
        </p:nvSpPr>
        <p:spPr bwMode="auto">
          <a:xfrm>
            <a:off x="8126913" y="6488668"/>
            <a:ext cx="4065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(17 July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78872" y="209004"/>
            <a:ext cx="4490374" cy="64918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051518" y="2913360"/>
            <a:ext cx="10967445" cy="2910438"/>
          </a:xfrm>
          <a:prstGeom prst="rect">
            <a:avLst/>
          </a:prstGeom>
          <a:ln w="6350">
            <a:solidFill>
              <a:schemeClr val="tx1"/>
            </a:solidFill>
          </a:ln>
        </p:spPr>
      </p:pic>
    </p:spTree>
    <p:extLst>
      <p:ext uri="{BB962C8B-B14F-4D97-AF65-F5344CB8AC3E}">
        <p14:creationId xmlns:p14="http://schemas.microsoft.com/office/powerpoint/2010/main" val="356292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4221" y="-2"/>
            <a:ext cx="30577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Amazon Update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131</a:t>
            </a:fld>
            <a:endParaRPr lang="en-US" altLang="en-US"/>
          </a:p>
        </p:txBody>
      </p:sp>
      <p:sp>
        <p:nvSpPr>
          <p:cNvPr id="6" name="Text Box 5"/>
          <p:cNvSpPr txBox="1">
            <a:spLocks noChangeArrowheads="1"/>
          </p:cNvSpPr>
          <p:nvPr/>
        </p:nvSpPr>
        <p:spPr bwMode="auto">
          <a:xfrm>
            <a:off x="8158294" y="6488668"/>
            <a:ext cx="40337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(10 Nov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33911" y="209004"/>
            <a:ext cx="4446779" cy="6491834"/>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383514" y="2463514"/>
            <a:ext cx="10380134" cy="3632486"/>
          </a:xfrm>
          <a:prstGeom prst="rect">
            <a:avLst/>
          </a:prstGeom>
          <a:ln w="6350">
            <a:solidFill>
              <a:schemeClr val="tx1"/>
            </a:solidFill>
          </a:ln>
        </p:spPr>
      </p:pic>
    </p:spTree>
    <p:extLst>
      <p:ext uri="{BB962C8B-B14F-4D97-AF65-F5344CB8AC3E}">
        <p14:creationId xmlns:p14="http://schemas.microsoft.com/office/powerpoint/2010/main" val="148775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 of Seller Data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132</a:t>
            </a:fld>
            <a:endParaRPr lang="en-US" altLang="en-US"/>
          </a:p>
        </p:txBody>
      </p:sp>
      <p:sp>
        <p:nvSpPr>
          <p:cNvPr id="6" name="Text Box 5"/>
          <p:cNvSpPr txBox="1">
            <a:spLocks noChangeArrowheads="1"/>
          </p:cNvSpPr>
          <p:nvPr/>
        </p:nvSpPr>
        <p:spPr bwMode="auto">
          <a:xfrm>
            <a:off x="8158294" y="6488668"/>
            <a:ext cx="40337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(10 Nov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33911" y="209004"/>
            <a:ext cx="4446779" cy="64918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656735" y="1284395"/>
            <a:ext cx="9060507" cy="5099497"/>
          </a:xfrm>
          <a:prstGeom prst="rect">
            <a:avLst/>
          </a:prstGeom>
          <a:ln w="6350">
            <a:solidFill>
              <a:schemeClr val="tx1"/>
            </a:solidFill>
          </a:ln>
        </p:spPr>
      </p:pic>
    </p:spTree>
    <p:extLst>
      <p:ext uri="{BB962C8B-B14F-4D97-AF65-F5344CB8AC3E}">
        <p14:creationId xmlns:p14="http://schemas.microsoft.com/office/powerpoint/2010/main" val="30203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507" y="-2"/>
            <a:ext cx="60614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Preferential Treatment and the Buy Box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133</a:t>
            </a:fld>
            <a:endParaRPr lang="en-US" altLang="en-US"/>
          </a:p>
        </p:txBody>
      </p:sp>
      <p:sp>
        <p:nvSpPr>
          <p:cNvPr id="6" name="Text Box 5"/>
          <p:cNvSpPr txBox="1">
            <a:spLocks noChangeArrowheads="1"/>
          </p:cNvSpPr>
          <p:nvPr/>
        </p:nvSpPr>
        <p:spPr bwMode="auto">
          <a:xfrm>
            <a:off x="8158294" y="6488668"/>
            <a:ext cx="40337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(10 Nov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3751" y="209004"/>
            <a:ext cx="4446779" cy="6491834"/>
          </a:xfrm>
          <a:prstGeom prst="rect">
            <a:avLst/>
          </a:prstGeom>
          <a:ln w="6350">
            <a:solidFill>
              <a:schemeClr val="tx1"/>
            </a:solidFill>
          </a:ln>
        </p:spPr>
      </p:pic>
      <p:grpSp>
        <p:nvGrpSpPr>
          <p:cNvPr id="10" name="Group 9"/>
          <p:cNvGrpSpPr>
            <a:grpSpLocks noChangeAspect="1"/>
          </p:cNvGrpSpPr>
          <p:nvPr/>
        </p:nvGrpSpPr>
        <p:grpSpPr>
          <a:xfrm>
            <a:off x="1582321" y="1314869"/>
            <a:ext cx="9484751" cy="5053665"/>
            <a:chOff x="3549143" y="3101173"/>
            <a:chExt cx="5161471" cy="2750135"/>
          </a:xfrm>
        </p:grpSpPr>
        <p:pic>
          <p:nvPicPr>
            <p:cNvPr id="8" name="Picture 7"/>
            <p:cNvPicPr>
              <a:picLocks noChangeAspect="1"/>
            </p:cNvPicPr>
            <p:nvPr/>
          </p:nvPicPr>
          <p:blipFill>
            <a:blip r:embed="rId4"/>
            <a:stretch>
              <a:fillRect/>
            </a:stretch>
          </p:blipFill>
          <p:spPr>
            <a:xfrm>
              <a:off x="3549143" y="3101173"/>
              <a:ext cx="5142420" cy="624986"/>
            </a:xfrm>
            <a:prstGeom prst="rect">
              <a:avLst/>
            </a:prstGeom>
            <a:ln w="6350">
              <a:solidFill>
                <a:schemeClr val="tx1"/>
              </a:solidFill>
            </a:ln>
          </p:spPr>
        </p:pic>
        <p:pic>
          <p:nvPicPr>
            <p:cNvPr id="9" name="Picture 8"/>
            <p:cNvPicPr>
              <a:picLocks noChangeAspect="1"/>
            </p:cNvPicPr>
            <p:nvPr/>
          </p:nvPicPr>
          <p:blipFill rotWithShape="1">
            <a:blip r:embed="rId5"/>
            <a:srcRect r="853"/>
            <a:stretch/>
          </p:blipFill>
          <p:spPr>
            <a:xfrm>
              <a:off x="3549144" y="3738533"/>
              <a:ext cx="5161470" cy="2112775"/>
            </a:xfrm>
            <a:prstGeom prst="rect">
              <a:avLst/>
            </a:prstGeom>
            <a:ln w="6350">
              <a:solidFill>
                <a:schemeClr val="tx1"/>
              </a:solidFill>
            </a:ln>
          </p:spPr>
        </p:pic>
      </p:grpSp>
    </p:spTree>
    <p:extLst>
      <p:ext uri="{BB962C8B-B14F-4D97-AF65-F5344CB8AC3E}">
        <p14:creationId xmlns:p14="http://schemas.microsoft.com/office/powerpoint/2010/main" val="313559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1. </a:t>
            </a:r>
            <a:r>
              <a:rPr lang="en-US" i="1" dirty="0"/>
              <a:t>Inventory</a:t>
            </a:r>
            <a:r>
              <a:rPr lang="en-US" dirty="0"/>
              <a:t>. Amazon has to buy inventory from third parties and can sell only that purchased inventory</a:t>
            </a:r>
          </a:p>
          <a:p>
            <a:pPr lvl="2"/>
            <a:r>
              <a:rPr lang="en-US" dirty="0"/>
              <a:t>Meaning cannot vertically integrate into production of goods and create Amazon brands</a:t>
            </a:r>
          </a:p>
          <a:p>
            <a:pPr lvl="2"/>
            <a:r>
              <a:rPr lang="en-US" dirty="0"/>
              <a:t>Can’t establish a platform for sales by third parties</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134</a:t>
            </a:fld>
            <a:endParaRPr lang="en-US" altLang="en-US"/>
          </a:p>
        </p:txBody>
      </p:sp>
      <p:sp>
        <p:nvSpPr>
          <p:cNvPr id="6" name="Text Box 5">
            <a:extLst>
              <a:ext uri="{FF2B5EF4-FFF2-40B4-BE49-F238E27FC236}">
                <a16:creationId xmlns:a16="http://schemas.microsoft.com/office/drawing/2014/main" id="{7BFFB363-BBA6-17B7-5C38-0009D92E4B24}"/>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7)</a:t>
            </a:r>
          </a:p>
        </p:txBody>
      </p:sp>
    </p:spTree>
    <p:extLst>
      <p:ext uri="{BB962C8B-B14F-4D97-AF65-F5344CB8AC3E}">
        <p14:creationId xmlns:p14="http://schemas.microsoft.com/office/powerpoint/2010/main" val="28469499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2. </a:t>
            </a:r>
            <a:r>
              <a:rPr lang="en-US" i="1" dirty="0"/>
              <a:t>Platform as Inventory Common Carrier</a:t>
            </a:r>
            <a:r>
              <a:rPr lang="en-US" dirty="0"/>
              <a:t>. Online shelf space is unlimited so any ecommerce platform has to carry all items presented by third party merchants</a:t>
            </a:r>
          </a:p>
          <a:p>
            <a:pPr lvl="2"/>
            <a:r>
              <a:rPr lang="en-US" dirty="0"/>
              <a:t>Also can’t prioritize them but has to fill slots at random from all merchants offering the good on the platform</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135</a:t>
            </a:fld>
            <a:endParaRPr lang="en-US" altLang="en-US"/>
          </a:p>
        </p:txBody>
      </p:sp>
      <p:sp>
        <p:nvSpPr>
          <p:cNvPr id="6" name="Text Box 5">
            <a:extLst>
              <a:ext uri="{FF2B5EF4-FFF2-40B4-BE49-F238E27FC236}">
                <a16:creationId xmlns:a16="http://schemas.microsoft.com/office/drawing/2014/main" id="{10A72D94-36FE-CEE7-F4DE-9BA80F482416}"/>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7)</a:t>
            </a:r>
          </a:p>
        </p:txBody>
      </p:sp>
    </p:spTree>
    <p:extLst>
      <p:ext uri="{BB962C8B-B14F-4D97-AF65-F5344CB8AC3E}">
        <p14:creationId xmlns:p14="http://schemas.microsoft.com/office/powerpoint/2010/main" val="6276494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3. </a:t>
            </a:r>
            <a:r>
              <a:rPr lang="en-US" i="1" dirty="0"/>
              <a:t>Only One Business Model</a:t>
            </a:r>
            <a:r>
              <a:rPr lang="en-US" dirty="0"/>
              <a:t>. Amazon can run an own-inventory website or a platform for third parties, but not both</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136</a:t>
            </a:fld>
            <a:endParaRPr lang="en-US" altLang="en-US"/>
          </a:p>
        </p:txBody>
      </p:sp>
      <p:sp>
        <p:nvSpPr>
          <p:cNvPr id="6" name="Text Box 5">
            <a:extLst>
              <a:ext uri="{FF2B5EF4-FFF2-40B4-BE49-F238E27FC236}">
                <a16:creationId xmlns:a16="http://schemas.microsoft.com/office/drawing/2014/main" id="{23D42BC5-1AD9-8D26-7491-5496AA6DA808}"/>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7)</a:t>
            </a:r>
          </a:p>
        </p:txBody>
      </p:sp>
    </p:spTree>
    <p:extLst>
      <p:ext uri="{BB962C8B-B14F-4D97-AF65-F5344CB8AC3E}">
        <p14:creationId xmlns:p14="http://schemas.microsoft.com/office/powerpoint/2010/main" val="690078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4. </a:t>
            </a:r>
            <a:r>
              <a:rPr lang="en-US" i="1" dirty="0"/>
              <a:t>Nondiscrimination</a:t>
            </a:r>
            <a:r>
              <a:rPr lang="en-US" dirty="0"/>
              <a:t>. Amazon can sell its own inventory or act as a platform for third-party inventory but it needs to treat each of those by rules not tied to ownership</a:t>
            </a:r>
          </a:p>
          <a:p>
            <a:pPr lvl="2"/>
            <a:r>
              <a:rPr lang="en-US" dirty="0"/>
              <a:t>Best price? Randomization across merchants? Some sort of algorithm?</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137</a:t>
            </a:fld>
            <a:endParaRPr lang="en-US" altLang="en-US"/>
          </a:p>
        </p:txBody>
      </p:sp>
      <p:sp>
        <p:nvSpPr>
          <p:cNvPr id="6" name="Text Box 5">
            <a:extLst>
              <a:ext uri="{FF2B5EF4-FFF2-40B4-BE49-F238E27FC236}">
                <a16:creationId xmlns:a16="http://schemas.microsoft.com/office/drawing/2014/main" id="{8D6F5A22-F35D-583E-7C88-C5607080FFCB}"/>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7)</a:t>
            </a:r>
          </a:p>
        </p:txBody>
      </p:sp>
    </p:spTree>
    <p:extLst>
      <p:ext uri="{BB962C8B-B14F-4D97-AF65-F5344CB8AC3E}">
        <p14:creationId xmlns:p14="http://schemas.microsoft.com/office/powerpoint/2010/main" val="2348124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5. </a:t>
            </a:r>
            <a:r>
              <a:rPr lang="en-US" i="1" dirty="0"/>
              <a:t>Entry Limits</a:t>
            </a:r>
            <a:endParaRPr lang="en-US" dirty="0"/>
          </a:p>
          <a:p>
            <a:pPr lvl="2"/>
            <a:r>
              <a:rPr lang="en-US" dirty="0"/>
              <a:t>Amazon cannot sell any item in competition with any third-party seller on the platform.</a:t>
            </a:r>
          </a:p>
          <a:p>
            <a:pPr lvl="2"/>
            <a:r>
              <a:rPr lang="en-US" dirty="0"/>
              <a:t>Amazon cannot enter other businesses other than sales (no video, no AWS and so on)</a:t>
            </a:r>
          </a:p>
          <a:p>
            <a:pPr lvl="2"/>
            <a:r>
              <a:rPr lang="en-US" dirty="0"/>
              <a:t>Amazon can’t use data on the platform to decide which businesses to enter</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138</a:t>
            </a:fld>
            <a:endParaRPr lang="en-US" altLang="en-US"/>
          </a:p>
        </p:txBody>
      </p:sp>
      <p:sp>
        <p:nvSpPr>
          <p:cNvPr id="6" name="Text Box 5">
            <a:extLst>
              <a:ext uri="{FF2B5EF4-FFF2-40B4-BE49-F238E27FC236}">
                <a16:creationId xmlns:a16="http://schemas.microsoft.com/office/drawing/2014/main" id="{0E51D45B-3CD4-6CD0-2998-C128429B51C5}"/>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7)</a:t>
            </a:r>
          </a:p>
        </p:txBody>
      </p:sp>
    </p:spTree>
    <p:extLst>
      <p:ext uri="{BB962C8B-B14F-4D97-AF65-F5344CB8AC3E}">
        <p14:creationId xmlns:p14="http://schemas.microsoft.com/office/powerpoint/2010/main" val="38216327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6. </a:t>
            </a:r>
            <a:r>
              <a:rPr lang="en-US" i="1" dirty="0"/>
              <a:t>Amazon Prime</a:t>
            </a:r>
            <a:endParaRPr lang="en-US" dirty="0"/>
          </a:p>
          <a:p>
            <a:pPr lvl="2"/>
            <a:r>
              <a:rPr lang="en-US" dirty="0"/>
              <a:t>Force Amazon to unbundle and set separate prices for each item in the bundle</a:t>
            </a:r>
          </a:p>
          <a:p>
            <a:pPr lvl="2"/>
            <a:r>
              <a:rPr lang="en-US" dirty="0"/>
              <a:t>Ban Amazon from selling paid-in-advance bulk shipping as doing so distorts competition for the marginal sale at other websites</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139</a:t>
            </a:fld>
            <a:endParaRPr lang="en-US" altLang="en-US"/>
          </a:p>
        </p:txBody>
      </p:sp>
      <p:sp>
        <p:nvSpPr>
          <p:cNvPr id="6" name="Text Box 5">
            <a:extLst>
              <a:ext uri="{FF2B5EF4-FFF2-40B4-BE49-F238E27FC236}">
                <a16:creationId xmlns:a16="http://schemas.microsoft.com/office/drawing/2014/main" id="{7E509286-5068-1A29-2C9C-627ABCEA9005}"/>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(6 of 7)</a:t>
            </a:r>
          </a:p>
        </p:txBody>
      </p:sp>
    </p:spTree>
    <p:extLst>
      <p:ext uri="{BB962C8B-B14F-4D97-AF65-F5344CB8AC3E}">
        <p14:creationId xmlns:p14="http://schemas.microsoft.com/office/powerpoint/2010/main" val="104888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102" y="-2"/>
            <a:ext cx="32978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Prices and Spectrum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148638" y="6488668"/>
            <a:ext cx="40433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Coase, 2 J Law &amp; Econ 1 (Oct 1959)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399" y="239287"/>
            <a:ext cx="3793725" cy="6461551"/>
          </a:xfrm>
          <a:prstGeom prst="rect">
            <a:avLst/>
          </a:prstGeom>
          <a:ln>
            <a:solidFill>
              <a:schemeClr val="tx1"/>
            </a:solidFill>
          </a:ln>
        </p:spPr>
      </p:pic>
      <p:pic>
        <p:nvPicPr>
          <p:cNvPr id="9" name="Picture 8"/>
          <p:cNvPicPr>
            <a:picLocks noChangeAspect="1"/>
          </p:cNvPicPr>
          <p:nvPr/>
        </p:nvPicPr>
        <p:blipFill>
          <a:blip r:embed="rId3"/>
          <a:stretch>
            <a:fillRect/>
          </a:stretch>
        </p:blipFill>
        <p:spPr>
          <a:xfrm>
            <a:off x="1350764" y="1753633"/>
            <a:ext cx="10441732" cy="4172748"/>
          </a:xfrm>
          <a:prstGeom prst="rect">
            <a:avLst/>
          </a:prstGeom>
          <a:ln>
            <a:solidFill>
              <a:schemeClr val="tx1"/>
            </a:solidFill>
          </a:ln>
        </p:spPr>
      </p:pic>
    </p:spTree>
    <p:extLst>
      <p:ext uri="{BB962C8B-B14F-4D97-AF65-F5344CB8AC3E}">
        <p14:creationId xmlns:p14="http://schemas.microsoft.com/office/powerpoint/2010/main" val="412745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7. </a:t>
            </a:r>
            <a:r>
              <a:rPr lang="en-US" i="1" dirty="0"/>
              <a:t>Transaction Neutrality</a:t>
            </a:r>
            <a:endParaRPr lang="en-US" dirty="0"/>
          </a:p>
          <a:p>
            <a:pPr lvl="2"/>
            <a:r>
              <a:rPr lang="en-US" dirty="0"/>
              <a:t>Amazon can’t remember anything</a:t>
            </a:r>
          </a:p>
          <a:p>
            <a:pPr lvl="3"/>
            <a:r>
              <a:rPr lang="en-US" dirty="0"/>
              <a:t>Have to forget and not record your transaction history</a:t>
            </a:r>
          </a:p>
          <a:p>
            <a:pPr lvl="3"/>
            <a:r>
              <a:rPr lang="en-US" dirty="0"/>
              <a:t>Can’t store payment info, so that you have to enter it each time as you would with a new website</a:t>
            </a: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140</a:t>
            </a:fld>
            <a:endParaRPr lang="en-US" altLang="en-US"/>
          </a:p>
        </p:txBody>
      </p:sp>
      <p:sp>
        <p:nvSpPr>
          <p:cNvPr id="6" name="Text Box 5">
            <a:extLst>
              <a:ext uri="{FF2B5EF4-FFF2-40B4-BE49-F238E27FC236}">
                <a16:creationId xmlns:a16="http://schemas.microsoft.com/office/drawing/2014/main" id="{04D6A0E5-50DE-54C6-5FFE-53906224F11E}"/>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(7 of 7)</a:t>
            </a:r>
          </a:p>
        </p:txBody>
      </p:sp>
    </p:spTree>
    <p:extLst>
      <p:ext uri="{BB962C8B-B14F-4D97-AF65-F5344CB8AC3E}">
        <p14:creationId xmlns:p14="http://schemas.microsoft.com/office/powerpoint/2010/main" val="32530425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6838" y="-1"/>
            <a:ext cx="4675164" cy="40327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Limits on Third-Party Data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141</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6EF2AF1-EFF8-84E4-313C-E893BA14F45C}"/>
              </a:ext>
            </a:extLst>
          </p:cNvPr>
          <p:cNvPicPr>
            <a:picLocks noChangeAspect="1"/>
          </p:cNvPicPr>
          <p:nvPr/>
        </p:nvPicPr>
        <p:blipFill>
          <a:blip r:embed="rId2"/>
          <a:stretch>
            <a:fillRect/>
          </a:stretch>
        </p:blipFill>
        <p:spPr>
          <a:xfrm>
            <a:off x="304799" y="209004"/>
            <a:ext cx="4577945" cy="6491834"/>
          </a:xfrm>
          <a:prstGeom prst="rect">
            <a:avLst/>
          </a:prstGeom>
        </p:spPr>
      </p:pic>
      <p:pic>
        <p:nvPicPr>
          <p:cNvPr id="9" name="Picture 8">
            <a:extLst>
              <a:ext uri="{FF2B5EF4-FFF2-40B4-BE49-F238E27FC236}">
                <a16:creationId xmlns:a16="http://schemas.microsoft.com/office/drawing/2014/main" id="{BC0993A1-2301-8E3F-B626-4D8CFB4C00CD}"/>
              </a:ext>
            </a:extLst>
          </p:cNvPr>
          <p:cNvPicPr>
            <a:picLocks noChangeAspect="1"/>
          </p:cNvPicPr>
          <p:nvPr/>
        </p:nvPicPr>
        <p:blipFill>
          <a:blip r:embed="rId3"/>
          <a:stretch>
            <a:fillRect/>
          </a:stretch>
        </p:blipFill>
        <p:spPr>
          <a:xfrm>
            <a:off x="1203861" y="2819734"/>
            <a:ext cx="10372247" cy="2812032"/>
          </a:xfrm>
          <a:prstGeom prst="rect">
            <a:avLst/>
          </a:prstGeom>
        </p:spPr>
      </p:pic>
    </p:spTree>
    <p:extLst>
      <p:ext uri="{BB962C8B-B14F-4D97-AF65-F5344CB8AC3E}">
        <p14:creationId xmlns:p14="http://schemas.microsoft.com/office/powerpoint/2010/main" val="91441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
            <a:ext cx="60960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Buy Box: Equal Treatment; Second Offer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142</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6EF2AF1-EFF8-84E4-313C-E893BA14F45C}"/>
              </a:ext>
            </a:extLst>
          </p:cNvPr>
          <p:cNvPicPr>
            <a:picLocks noChangeAspect="1"/>
          </p:cNvPicPr>
          <p:nvPr/>
        </p:nvPicPr>
        <p:blipFill>
          <a:blip r:embed="rId2"/>
          <a:stretch>
            <a:fillRect/>
          </a:stretch>
        </p:blipFill>
        <p:spPr>
          <a:xfrm>
            <a:off x="304799" y="209004"/>
            <a:ext cx="4577945" cy="6491834"/>
          </a:xfrm>
          <a:prstGeom prst="rect">
            <a:avLst/>
          </a:prstGeom>
        </p:spPr>
      </p:pic>
      <p:pic>
        <p:nvPicPr>
          <p:cNvPr id="8" name="Picture 7">
            <a:extLst>
              <a:ext uri="{FF2B5EF4-FFF2-40B4-BE49-F238E27FC236}">
                <a16:creationId xmlns:a16="http://schemas.microsoft.com/office/drawing/2014/main" id="{92F70D18-8AE1-2DCD-DE7D-AD9A39E2BC62}"/>
              </a:ext>
            </a:extLst>
          </p:cNvPr>
          <p:cNvPicPr>
            <a:picLocks noChangeAspect="1"/>
          </p:cNvPicPr>
          <p:nvPr/>
        </p:nvPicPr>
        <p:blipFill>
          <a:blip r:embed="rId3"/>
          <a:stretch>
            <a:fillRect/>
          </a:stretch>
        </p:blipFill>
        <p:spPr>
          <a:xfrm>
            <a:off x="1390091" y="3937447"/>
            <a:ext cx="10110132" cy="2003809"/>
          </a:xfrm>
          <a:prstGeom prst="rect">
            <a:avLst/>
          </a:prstGeom>
        </p:spPr>
      </p:pic>
    </p:spTree>
    <p:extLst>
      <p:ext uri="{BB962C8B-B14F-4D97-AF65-F5344CB8AC3E}">
        <p14:creationId xmlns:p14="http://schemas.microsoft.com/office/powerpoint/2010/main" val="31558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5257" y="-2"/>
            <a:ext cx="243674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Open Up Prime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143</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6EF2AF1-EFF8-84E4-313C-E893BA14F45C}"/>
              </a:ext>
            </a:extLst>
          </p:cNvPr>
          <p:cNvPicPr>
            <a:picLocks noChangeAspect="1"/>
          </p:cNvPicPr>
          <p:nvPr/>
        </p:nvPicPr>
        <p:blipFill>
          <a:blip r:embed="rId2"/>
          <a:stretch>
            <a:fillRect/>
          </a:stretch>
        </p:blipFill>
        <p:spPr>
          <a:xfrm>
            <a:off x="304799" y="209004"/>
            <a:ext cx="4577945" cy="6491834"/>
          </a:xfrm>
          <a:prstGeom prst="rect">
            <a:avLst/>
          </a:prstGeom>
        </p:spPr>
      </p:pic>
      <p:grpSp>
        <p:nvGrpSpPr>
          <p:cNvPr id="11" name="Group 10">
            <a:extLst>
              <a:ext uri="{FF2B5EF4-FFF2-40B4-BE49-F238E27FC236}">
                <a16:creationId xmlns:a16="http://schemas.microsoft.com/office/drawing/2014/main" id="{C5DFC05E-A965-4A25-2FA7-779C19CC5146}"/>
              </a:ext>
            </a:extLst>
          </p:cNvPr>
          <p:cNvGrpSpPr>
            <a:grpSpLocks noChangeAspect="1"/>
          </p:cNvGrpSpPr>
          <p:nvPr/>
        </p:nvGrpSpPr>
        <p:grpSpPr>
          <a:xfrm>
            <a:off x="1030565" y="3722993"/>
            <a:ext cx="10536359" cy="2170911"/>
            <a:chOff x="5219909" y="2788715"/>
            <a:chExt cx="5826035" cy="1200396"/>
          </a:xfrm>
        </p:grpSpPr>
        <p:pic>
          <p:nvPicPr>
            <p:cNvPr id="8" name="Picture 7">
              <a:extLst>
                <a:ext uri="{FF2B5EF4-FFF2-40B4-BE49-F238E27FC236}">
                  <a16:creationId xmlns:a16="http://schemas.microsoft.com/office/drawing/2014/main" id="{ED35C93A-391F-89BB-08EC-52F6A922A667}"/>
                </a:ext>
              </a:extLst>
            </p:cNvPr>
            <p:cNvPicPr>
              <a:picLocks noChangeAspect="1"/>
            </p:cNvPicPr>
            <p:nvPr/>
          </p:nvPicPr>
          <p:blipFill rotWithShape="1">
            <a:blip r:embed="rId3"/>
            <a:srcRect l="1491" r="4017"/>
            <a:stretch/>
          </p:blipFill>
          <p:spPr>
            <a:xfrm>
              <a:off x="5219909" y="2788715"/>
              <a:ext cx="5826035" cy="770709"/>
            </a:xfrm>
            <a:prstGeom prst="rect">
              <a:avLst/>
            </a:prstGeom>
          </p:spPr>
        </p:pic>
        <p:pic>
          <p:nvPicPr>
            <p:cNvPr id="10" name="Picture 9">
              <a:extLst>
                <a:ext uri="{FF2B5EF4-FFF2-40B4-BE49-F238E27FC236}">
                  <a16:creationId xmlns:a16="http://schemas.microsoft.com/office/drawing/2014/main" id="{6C4156FC-E407-CF03-91D6-6A577DD78F94}"/>
                </a:ext>
              </a:extLst>
            </p:cNvPr>
            <p:cNvPicPr>
              <a:picLocks noChangeAspect="1"/>
            </p:cNvPicPr>
            <p:nvPr/>
          </p:nvPicPr>
          <p:blipFill>
            <a:blip r:embed="rId4"/>
            <a:stretch>
              <a:fillRect/>
            </a:stretch>
          </p:blipFill>
          <p:spPr>
            <a:xfrm>
              <a:off x="5219910" y="3525380"/>
              <a:ext cx="5826034" cy="463731"/>
            </a:xfrm>
            <a:prstGeom prst="rect">
              <a:avLst/>
            </a:prstGeom>
          </p:spPr>
        </p:pic>
      </p:grpSp>
    </p:spTree>
    <p:extLst>
      <p:ext uri="{BB962C8B-B14F-4D97-AF65-F5344CB8AC3E}">
        <p14:creationId xmlns:p14="http://schemas.microsoft.com/office/powerpoint/2010/main" val="3985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576" y="-2"/>
            <a:ext cx="40294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Results of the Market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144</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982033D-05E6-24D6-DFD3-123BBFB0D5ED}"/>
              </a:ext>
            </a:extLst>
          </p:cNvPr>
          <p:cNvPicPr>
            <a:picLocks noChangeAspect="1"/>
          </p:cNvPicPr>
          <p:nvPr/>
        </p:nvPicPr>
        <p:blipFill>
          <a:blip r:embed="rId2"/>
          <a:stretch>
            <a:fillRect/>
          </a:stretch>
        </p:blipFill>
        <p:spPr>
          <a:xfrm>
            <a:off x="228139" y="209004"/>
            <a:ext cx="4610489" cy="6491834"/>
          </a:xfrm>
          <a:prstGeom prst="rect">
            <a:avLst/>
          </a:prstGeom>
        </p:spPr>
      </p:pic>
      <p:pic>
        <p:nvPicPr>
          <p:cNvPr id="9" name="Picture 8">
            <a:extLst>
              <a:ext uri="{FF2B5EF4-FFF2-40B4-BE49-F238E27FC236}">
                <a16:creationId xmlns:a16="http://schemas.microsoft.com/office/drawing/2014/main" id="{3C911BCE-41C4-DD84-6436-B7E2EC8BDE7C}"/>
              </a:ext>
            </a:extLst>
          </p:cNvPr>
          <p:cNvPicPr>
            <a:picLocks noChangeAspect="1"/>
          </p:cNvPicPr>
          <p:nvPr/>
        </p:nvPicPr>
        <p:blipFill>
          <a:blip r:embed="rId3"/>
          <a:stretch>
            <a:fillRect/>
          </a:stretch>
        </p:blipFill>
        <p:spPr>
          <a:xfrm>
            <a:off x="1977262" y="1042994"/>
            <a:ext cx="8237476" cy="4692353"/>
          </a:xfrm>
          <a:prstGeom prst="rect">
            <a:avLst/>
          </a:prstGeom>
        </p:spPr>
      </p:pic>
    </p:spTree>
    <p:extLst>
      <p:ext uri="{BB962C8B-B14F-4D97-AF65-F5344CB8AC3E}">
        <p14:creationId xmlns:p14="http://schemas.microsoft.com/office/powerpoint/2010/main" val="18415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3242" y="-1"/>
            <a:ext cx="336875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Desktop Presentation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145</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91744FDF-BAAD-D48B-5C29-7A89EE332046}"/>
              </a:ext>
            </a:extLst>
          </p:cNvPr>
          <p:cNvPicPr>
            <a:picLocks noChangeAspect="1"/>
          </p:cNvPicPr>
          <p:nvPr/>
        </p:nvPicPr>
        <p:blipFill>
          <a:blip r:embed="rId2"/>
          <a:stretch>
            <a:fillRect/>
          </a:stretch>
        </p:blipFill>
        <p:spPr>
          <a:xfrm>
            <a:off x="435988" y="1524079"/>
            <a:ext cx="5515706" cy="3440490"/>
          </a:xfrm>
          <a:prstGeom prst="rect">
            <a:avLst/>
          </a:prstGeom>
        </p:spPr>
      </p:pic>
      <p:pic>
        <p:nvPicPr>
          <p:cNvPr id="11" name="Picture 10">
            <a:extLst>
              <a:ext uri="{FF2B5EF4-FFF2-40B4-BE49-F238E27FC236}">
                <a16:creationId xmlns:a16="http://schemas.microsoft.com/office/drawing/2014/main" id="{592AE967-71AC-0BD5-6A18-FB096767D86D}"/>
              </a:ext>
            </a:extLst>
          </p:cNvPr>
          <p:cNvPicPr>
            <a:picLocks noChangeAspect="1"/>
          </p:cNvPicPr>
          <p:nvPr/>
        </p:nvPicPr>
        <p:blipFill>
          <a:blip r:embed="rId3"/>
          <a:stretch>
            <a:fillRect/>
          </a:stretch>
        </p:blipFill>
        <p:spPr>
          <a:xfrm>
            <a:off x="6240307" y="1524079"/>
            <a:ext cx="5439510" cy="3440490"/>
          </a:xfrm>
          <a:prstGeom prst="rect">
            <a:avLst/>
          </a:prstGeom>
        </p:spPr>
      </p:pic>
    </p:spTree>
    <p:extLst>
      <p:ext uri="{BB962C8B-B14F-4D97-AF65-F5344CB8AC3E}">
        <p14:creationId xmlns:p14="http://schemas.microsoft.com/office/powerpoint/2010/main" val="16206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2188" y="-2"/>
            <a:ext cx="311981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Mobile Presentation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146</a:t>
            </a:fld>
            <a:endParaRPr lang="en-US" altLang="en-US"/>
          </a:p>
        </p:txBody>
      </p:sp>
      <p:sp>
        <p:nvSpPr>
          <p:cNvPr id="6" name="Text Box 5"/>
          <p:cNvSpPr txBox="1">
            <a:spLocks noChangeArrowheads="1"/>
          </p:cNvSpPr>
          <p:nvPr/>
        </p:nvSpPr>
        <p:spPr bwMode="auto">
          <a:xfrm>
            <a:off x="8143426" y="6488668"/>
            <a:ext cx="40485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pic>
        <p:nvPicPr>
          <p:cNvPr id="5" name="Picture 4">
            <a:extLst>
              <a:ext uri="{FF2B5EF4-FFF2-40B4-BE49-F238E27FC236}">
                <a16:creationId xmlns:a16="http://schemas.microsoft.com/office/drawing/2014/main" id="{0C4741E1-AF26-B82F-9725-EA627C4DB56B}"/>
              </a:ext>
            </a:extLst>
          </p:cNvPr>
          <p:cNvPicPr>
            <a:picLocks noChangeAspect="1"/>
          </p:cNvPicPr>
          <p:nvPr/>
        </p:nvPicPr>
        <p:blipFill>
          <a:blip r:embed="rId2"/>
          <a:stretch>
            <a:fillRect/>
          </a:stretch>
        </p:blipFill>
        <p:spPr>
          <a:xfrm>
            <a:off x="136520" y="1609142"/>
            <a:ext cx="11918960" cy="3752785"/>
          </a:xfrm>
          <a:prstGeom prst="rect">
            <a:avLst/>
          </a:prstGeom>
        </p:spPr>
      </p:pic>
    </p:spTree>
    <p:extLst>
      <p:ext uri="{BB962C8B-B14F-4D97-AF65-F5344CB8AC3E}">
        <p14:creationId xmlns:p14="http://schemas.microsoft.com/office/powerpoint/2010/main" val="7346833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9692-3EE0-4907-6B8F-38E71AC81900}"/>
              </a:ext>
            </a:extLst>
          </p:cNvPr>
          <p:cNvSpPr>
            <a:spLocks noGrp="1"/>
          </p:cNvSpPr>
          <p:nvPr>
            <p:ph type="title"/>
          </p:nvPr>
        </p:nvSpPr>
        <p:spPr/>
        <p:txBody>
          <a:bodyPr/>
          <a:lstStyle/>
          <a:p>
            <a:r>
              <a:rPr lang="en-US" dirty="0"/>
              <a:t>Let’s Go Shopping Again</a:t>
            </a:r>
          </a:p>
        </p:txBody>
      </p:sp>
      <p:sp>
        <p:nvSpPr>
          <p:cNvPr id="3" name="Content Placeholder 2">
            <a:extLst>
              <a:ext uri="{FF2B5EF4-FFF2-40B4-BE49-F238E27FC236}">
                <a16:creationId xmlns:a16="http://schemas.microsoft.com/office/drawing/2014/main" id="{D425B6E9-CF7A-BF5D-42BF-032EA268C309}"/>
              </a:ext>
            </a:extLst>
          </p:cNvPr>
          <p:cNvSpPr>
            <a:spLocks noGrp="1"/>
          </p:cNvSpPr>
          <p:nvPr>
            <p:ph idx="1"/>
          </p:nvPr>
        </p:nvSpPr>
        <p:spPr/>
        <p:txBody>
          <a:bodyPr/>
          <a:lstStyle/>
          <a:p>
            <a:r>
              <a:rPr lang="en-US" dirty="0"/>
              <a:t>Questions</a:t>
            </a:r>
          </a:p>
          <a:p>
            <a:pPr lvl="1"/>
            <a:r>
              <a:rPr lang="en-US" dirty="0"/>
              <a:t>How do we think these remedies will function?</a:t>
            </a:r>
          </a:p>
          <a:p>
            <a:pPr lvl="1"/>
            <a:r>
              <a:rPr lang="en-US" dirty="0"/>
              <a:t>Would it be cleaner for Amazon to just auction off the Buy Box? Highest bidder (including possibly Amazon gets it)?</a:t>
            </a:r>
          </a:p>
          <a:p>
            <a:pPr lvl="1"/>
            <a:r>
              <a:rPr lang="en-US" dirty="0"/>
              <a:t>Shouldn’t Amazon put in the Buy Box whatever offering makes it the most money? Is that anti-competitive if it does so?</a:t>
            </a:r>
          </a:p>
        </p:txBody>
      </p:sp>
      <p:sp>
        <p:nvSpPr>
          <p:cNvPr id="4" name="Slide Number Placeholder 3">
            <a:extLst>
              <a:ext uri="{FF2B5EF4-FFF2-40B4-BE49-F238E27FC236}">
                <a16:creationId xmlns:a16="http://schemas.microsoft.com/office/drawing/2014/main" id="{854CB369-4319-718F-A372-D329815F8BB0}"/>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507536B5-22D6-4A18-8C4B-39F933024B6F}" type="slidenum">
              <a:rPr lang="en-US" altLang="en-US" smtClean="0"/>
              <a:pPr/>
              <a:t>147</a:t>
            </a:fld>
            <a:endParaRPr lang="en-US" altLang="en-US"/>
          </a:p>
        </p:txBody>
      </p:sp>
    </p:spTree>
    <p:extLst>
      <p:ext uri="{BB962C8B-B14F-4D97-AF65-F5344CB8AC3E}">
        <p14:creationId xmlns:p14="http://schemas.microsoft.com/office/powerpoint/2010/main" val="28717279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0093" y="-2"/>
            <a:ext cx="4231908"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Pending U.S. Antitrust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148</a:t>
            </a:fld>
            <a:endParaRPr lang="en-US" altLang="en-US"/>
          </a:p>
        </p:txBody>
      </p:sp>
      <p:sp>
        <p:nvSpPr>
          <p:cNvPr id="6" name="Text Box 5"/>
          <p:cNvSpPr txBox="1">
            <a:spLocks noChangeArrowheads="1"/>
          </p:cNvSpPr>
          <p:nvPr/>
        </p:nvSpPr>
        <p:spPr bwMode="auto">
          <a:xfrm>
            <a:off x="8872695" y="6488668"/>
            <a:ext cx="33193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Complaint (26 Sept 2023)</a:t>
            </a:r>
          </a:p>
        </p:txBody>
      </p:sp>
      <p:pic>
        <p:nvPicPr>
          <p:cNvPr id="5" name="Picture 4">
            <a:extLst>
              <a:ext uri="{FF2B5EF4-FFF2-40B4-BE49-F238E27FC236}">
                <a16:creationId xmlns:a16="http://schemas.microsoft.com/office/drawing/2014/main" id="{588F6CF2-4528-15EB-17EC-0312003FF4C9}"/>
              </a:ext>
            </a:extLst>
          </p:cNvPr>
          <p:cNvPicPr>
            <a:picLocks noChangeAspect="1"/>
          </p:cNvPicPr>
          <p:nvPr/>
        </p:nvPicPr>
        <p:blipFill>
          <a:blip r:embed="rId3"/>
          <a:stretch>
            <a:fillRect/>
          </a:stretch>
        </p:blipFill>
        <p:spPr>
          <a:xfrm>
            <a:off x="2800887" y="209004"/>
            <a:ext cx="5005505" cy="6491834"/>
          </a:xfrm>
          <a:prstGeom prst="rect">
            <a:avLst/>
          </a:prstGeom>
          <a:ln w="6350">
            <a:solidFill>
              <a:schemeClr val="bg2"/>
            </a:solidFill>
          </a:ln>
        </p:spPr>
      </p:pic>
    </p:spTree>
    <p:extLst>
      <p:ext uri="{BB962C8B-B14F-4D97-AF65-F5344CB8AC3E}">
        <p14:creationId xmlns:p14="http://schemas.microsoft.com/office/powerpoint/2010/main" val="35356555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C51B3-AF13-756E-DD9D-195E7E924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186B6-ED43-E26D-D591-2BABA09EE21B}"/>
              </a:ext>
            </a:extLst>
          </p:cNvPr>
          <p:cNvSpPr>
            <a:spLocks noGrp="1"/>
          </p:cNvSpPr>
          <p:nvPr>
            <p:ph type="title"/>
          </p:nvPr>
        </p:nvSpPr>
        <p:spPr>
          <a:xfrm>
            <a:off x="9601199" y="-2"/>
            <a:ext cx="2590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 Robots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F98AA57-221F-20C9-DF65-39E823664DB0}"/>
              </a:ext>
            </a:extLst>
          </p:cNvPr>
          <p:cNvSpPr>
            <a:spLocks noGrp="1"/>
          </p:cNvSpPr>
          <p:nvPr>
            <p:ph type="sldNum" sz="quarter" idx="12"/>
          </p:nvPr>
        </p:nvSpPr>
        <p:spPr/>
        <p:txBody>
          <a:bodyPr/>
          <a:lstStyle/>
          <a:p>
            <a:pPr>
              <a:defRPr/>
            </a:pPr>
            <a:fld id="{B32496E5-8FFA-4061-92C3-71B1BA3DDA51}" type="slidenum">
              <a:rPr lang="en-US" altLang="en-US" smtClean="0"/>
              <a:pPr>
                <a:defRPr/>
              </a:pPr>
              <a:t>149</a:t>
            </a:fld>
            <a:endParaRPr lang="en-US" altLang="en-US"/>
          </a:p>
        </p:txBody>
      </p:sp>
      <p:sp>
        <p:nvSpPr>
          <p:cNvPr id="6" name="Text Box 5">
            <a:extLst>
              <a:ext uri="{FF2B5EF4-FFF2-40B4-BE49-F238E27FC236}">
                <a16:creationId xmlns:a16="http://schemas.microsoft.com/office/drawing/2014/main" id="{30A76C8B-1221-7597-1F91-1EE6DF623833}"/>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(21 Oct 2025)</a:t>
            </a:r>
          </a:p>
        </p:txBody>
      </p:sp>
      <p:sp>
        <p:nvSpPr>
          <p:cNvPr id="7" name="Rectangle 6">
            <a:extLst>
              <a:ext uri="{FF2B5EF4-FFF2-40B4-BE49-F238E27FC236}">
                <a16:creationId xmlns:a16="http://schemas.microsoft.com/office/drawing/2014/main" id="{4E5E1853-F44B-8BF3-D6AE-C01E9352899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04E8AD47-AF50-C4CE-9A2D-33E006592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CC65C005-BDC5-B7D9-C721-2DC18042CFF7}"/>
              </a:ext>
            </a:extLst>
          </p:cNvPr>
          <p:cNvPicPr>
            <a:picLocks noChangeAspect="1"/>
          </p:cNvPicPr>
          <p:nvPr/>
        </p:nvPicPr>
        <p:blipFill>
          <a:blip r:embed="rId4">
            <a:extLst>
              <a:ext uri="{28A0092B-C50C-407E-A947-70E740481C1C}">
                <a14:useLocalDpi xmlns:a14="http://schemas.microsoft.com/office/drawing/2010/main" val="0"/>
              </a:ext>
            </a:extLst>
          </a:blip>
          <a:srcRect l="23232" t="47506" r="25588" b="27394"/>
          <a:stretch>
            <a:fillRect/>
          </a:stretch>
        </p:blipFill>
        <p:spPr>
          <a:xfrm>
            <a:off x="5183843" y="418011"/>
            <a:ext cx="5310072" cy="2832038"/>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198307F6-88B6-4519-D133-9FD62935F29F}"/>
              </a:ext>
            </a:extLst>
          </p:cNvPr>
          <p:cNvPicPr>
            <a:picLocks noChangeAspect="1"/>
          </p:cNvPicPr>
          <p:nvPr/>
        </p:nvPicPr>
        <p:blipFill>
          <a:blip r:embed="rId4">
            <a:extLst>
              <a:ext uri="{28A0092B-C50C-407E-A947-70E740481C1C}">
                <a14:useLocalDpi xmlns:a14="http://schemas.microsoft.com/office/drawing/2010/main" val="0"/>
              </a:ext>
            </a:extLst>
          </a:blip>
          <a:srcRect l="24105" t="71558" r="26965" b="1473"/>
          <a:stretch>
            <a:fillRect/>
          </a:stretch>
        </p:blipFill>
        <p:spPr>
          <a:xfrm>
            <a:off x="5183843" y="3297151"/>
            <a:ext cx="5304939" cy="3179815"/>
          </a:xfrm>
          <a:prstGeom prst="rect">
            <a:avLst/>
          </a:prstGeom>
          <a:ln w="6350">
            <a:solidFill>
              <a:schemeClr val="tx1"/>
            </a:solidFill>
          </a:ln>
        </p:spPr>
      </p:pic>
    </p:spTree>
    <p:extLst>
      <p:ext uri="{BB962C8B-B14F-4D97-AF65-F5344CB8AC3E}">
        <p14:creationId xmlns:p14="http://schemas.microsoft.com/office/powerpoint/2010/main" val="329839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0772" y="-1"/>
            <a:ext cx="9141230"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Tech Doesn’t Necessarily Require New Regulatory Tools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148638" y="6488668"/>
            <a:ext cx="40433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Coase, 2 J Law &amp; Econ 1 (Oct 1959)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3460" y="546858"/>
            <a:ext cx="3626797" cy="6153980"/>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1780644" y="2341262"/>
            <a:ext cx="10028799" cy="3367697"/>
          </a:xfrm>
          <a:prstGeom prst="rect">
            <a:avLst/>
          </a:prstGeom>
          <a:ln>
            <a:solidFill>
              <a:schemeClr val="tx1"/>
            </a:solidFill>
          </a:ln>
        </p:spPr>
      </p:pic>
    </p:spTree>
    <p:extLst>
      <p:ext uri="{BB962C8B-B14F-4D97-AF65-F5344CB8AC3E}">
        <p14:creationId xmlns:p14="http://schemas.microsoft.com/office/powerpoint/2010/main" val="11425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3299" y="-1"/>
            <a:ext cx="3118702" cy="37179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2016 NTIA (magnify)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pic>
        <p:nvPicPr>
          <p:cNvPr id="5" name="Picture 4"/>
          <p:cNvPicPr>
            <a:picLocks noChangeAspect="1"/>
          </p:cNvPicPr>
          <p:nvPr/>
        </p:nvPicPr>
        <p:blipFill>
          <a:blip r:embed="rId2"/>
          <a:stretch>
            <a:fillRect/>
          </a:stretch>
        </p:blipFill>
        <p:spPr>
          <a:xfrm>
            <a:off x="967345" y="436246"/>
            <a:ext cx="9710082" cy="6200134"/>
          </a:xfrm>
          <a:prstGeom prst="rect">
            <a:avLst/>
          </a:prstGeom>
          <a:ln>
            <a:solidFill>
              <a:schemeClr val="tx1"/>
            </a:solidFill>
          </a:ln>
        </p:spPr>
      </p:pic>
    </p:spTree>
    <p:extLst>
      <p:ext uri="{BB962C8B-B14F-4D97-AF65-F5344CB8AC3E}">
        <p14:creationId xmlns:p14="http://schemas.microsoft.com/office/powerpoint/2010/main" val="3142775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4A7E3-3B7F-CCC4-FD1E-9A2CE2F4A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3050E3-EFB9-7C53-9E8A-93E1AD8CF817}"/>
              </a:ext>
            </a:extLst>
          </p:cNvPr>
          <p:cNvSpPr>
            <a:spLocks noGrp="1"/>
          </p:cNvSpPr>
          <p:nvPr>
            <p:ph type="title"/>
          </p:nvPr>
        </p:nvSpPr>
        <p:spPr>
          <a:xfrm>
            <a:off x="8205537" y="-2"/>
            <a:ext cx="39864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Radio Neutrality; Fairness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E47E4FD-4D66-BA0C-2BE3-3E7A3ABBBB58}"/>
              </a:ext>
            </a:extLst>
          </p:cNvPr>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a:extLst>
              <a:ext uri="{FF2B5EF4-FFF2-40B4-BE49-F238E27FC236}">
                <a16:creationId xmlns:a16="http://schemas.microsoft.com/office/drawing/2014/main" id="{27A76F82-4C38-4681-6FCD-DE0838EB4AC7}"/>
              </a:ext>
            </a:extLst>
          </p:cNvPr>
          <p:cNvSpPr txBox="1">
            <a:spLocks noChangeArrowheads="1"/>
          </p:cNvSpPr>
          <p:nvPr/>
        </p:nvSpPr>
        <p:spPr bwMode="auto">
          <a:xfrm>
            <a:off x="9063872" y="6488668"/>
            <a:ext cx="31281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Columbia L Rev (July 1948)</a:t>
            </a:r>
          </a:p>
        </p:txBody>
      </p:sp>
      <p:sp>
        <p:nvSpPr>
          <p:cNvPr id="7" name="Rectangle 6">
            <a:extLst>
              <a:ext uri="{FF2B5EF4-FFF2-40B4-BE49-F238E27FC236}">
                <a16:creationId xmlns:a16="http://schemas.microsoft.com/office/drawing/2014/main" id="{5C107641-52C9-5627-0003-D29073F6522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258303C-9F8A-2EC8-70C2-01F9AB65C979}"/>
              </a:ext>
            </a:extLst>
          </p:cNvPr>
          <p:cNvPicPr>
            <a:picLocks noChangeAspect="1"/>
          </p:cNvPicPr>
          <p:nvPr/>
        </p:nvPicPr>
        <p:blipFill>
          <a:blip r:embed="rId2"/>
          <a:stretch>
            <a:fillRect/>
          </a:stretch>
        </p:blipFill>
        <p:spPr>
          <a:xfrm>
            <a:off x="172358" y="209004"/>
            <a:ext cx="3888547" cy="6491834"/>
          </a:xfrm>
          <a:prstGeom prst="rect">
            <a:avLst/>
          </a:prstGeom>
          <a:ln w="6350">
            <a:solidFill>
              <a:schemeClr val="tx1"/>
            </a:solidFill>
          </a:ln>
        </p:spPr>
      </p:pic>
      <p:pic>
        <p:nvPicPr>
          <p:cNvPr id="8" name="Picture 7">
            <a:extLst>
              <a:ext uri="{FF2B5EF4-FFF2-40B4-BE49-F238E27FC236}">
                <a16:creationId xmlns:a16="http://schemas.microsoft.com/office/drawing/2014/main" id="{B0F2D209-4E7C-6816-4623-BA8F01AF4899}"/>
              </a:ext>
            </a:extLst>
          </p:cNvPr>
          <p:cNvPicPr>
            <a:picLocks noChangeAspect="1"/>
          </p:cNvPicPr>
          <p:nvPr/>
        </p:nvPicPr>
        <p:blipFill>
          <a:blip r:embed="rId2"/>
          <a:srcRect l="4301" t="34218" r="4361" b="38130"/>
          <a:stretch>
            <a:fillRect/>
          </a:stretch>
        </p:blipFill>
        <p:spPr>
          <a:xfrm>
            <a:off x="1920239" y="1482290"/>
            <a:ext cx="8712667" cy="4403558"/>
          </a:xfrm>
          <a:prstGeom prst="rect">
            <a:avLst/>
          </a:prstGeom>
          <a:ln w="6350">
            <a:solidFill>
              <a:schemeClr val="tx1"/>
            </a:solidFill>
          </a:ln>
        </p:spPr>
      </p:pic>
    </p:spTree>
    <p:extLst>
      <p:ext uri="{BB962C8B-B14F-4D97-AF65-F5344CB8AC3E}">
        <p14:creationId xmlns:p14="http://schemas.microsoft.com/office/powerpoint/2010/main" val="3162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AD1F-C175-ED13-A14B-FEC3D696D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25F86-503C-ABD0-D754-6011B36B517E}"/>
              </a:ext>
            </a:extLst>
          </p:cNvPr>
          <p:cNvSpPr>
            <a:spLocks noGrp="1"/>
          </p:cNvSpPr>
          <p:nvPr>
            <p:ph type="title"/>
          </p:nvPr>
        </p:nvSpPr>
        <p:spPr>
          <a:xfrm>
            <a:off x="6556342" y="-2"/>
            <a:ext cx="56356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 Statements: Neutrality; Fairness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D5BBD21-6904-8607-AB9C-00F72F29C8C8}"/>
              </a:ext>
            </a:extLst>
          </p:cNvPr>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a:extLst>
              <a:ext uri="{FF2B5EF4-FFF2-40B4-BE49-F238E27FC236}">
                <a16:creationId xmlns:a16="http://schemas.microsoft.com/office/drawing/2014/main" id="{B5D059C1-DB3D-0D92-34F8-7E7C24109EF9}"/>
              </a:ext>
            </a:extLst>
          </p:cNvPr>
          <p:cNvSpPr txBox="1">
            <a:spLocks noChangeArrowheads="1"/>
          </p:cNvSpPr>
          <p:nvPr/>
        </p:nvSpPr>
        <p:spPr bwMode="auto">
          <a:xfrm>
            <a:off x="9063872" y="6488668"/>
            <a:ext cx="31281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Columbia L Rev (July 1948)</a:t>
            </a:r>
          </a:p>
        </p:txBody>
      </p:sp>
      <p:sp>
        <p:nvSpPr>
          <p:cNvPr id="7" name="Rectangle 6">
            <a:extLst>
              <a:ext uri="{FF2B5EF4-FFF2-40B4-BE49-F238E27FC236}">
                <a16:creationId xmlns:a16="http://schemas.microsoft.com/office/drawing/2014/main" id="{C49FBE8C-5D26-F1AB-2EE9-90B0E7EE8C4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8D0428E-7117-474F-B518-CED93E63EED4}"/>
              </a:ext>
            </a:extLst>
          </p:cNvPr>
          <p:cNvPicPr>
            <a:picLocks noChangeAspect="1"/>
          </p:cNvPicPr>
          <p:nvPr/>
        </p:nvPicPr>
        <p:blipFill>
          <a:blip r:embed="rId2"/>
          <a:stretch>
            <a:fillRect/>
          </a:stretch>
        </p:blipFill>
        <p:spPr>
          <a:xfrm>
            <a:off x="172358" y="209004"/>
            <a:ext cx="3888547" cy="6491834"/>
          </a:xfrm>
          <a:prstGeom prst="rect">
            <a:avLst/>
          </a:prstGeom>
          <a:ln w="6350">
            <a:solidFill>
              <a:schemeClr val="tx1"/>
            </a:solidFill>
          </a:ln>
        </p:spPr>
      </p:pic>
      <p:pic>
        <p:nvPicPr>
          <p:cNvPr id="8" name="Picture 7">
            <a:extLst>
              <a:ext uri="{FF2B5EF4-FFF2-40B4-BE49-F238E27FC236}">
                <a16:creationId xmlns:a16="http://schemas.microsoft.com/office/drawing/2014/main" id="{98027CCD-5F85-3C65-30A4-5A59BEC796C5}"/>
              </a:ext>
            </a:extLst>
          </p:cNvPr>
          <p:cNvPicPr>
            <a:picLocks noChangeAspect="1"/>
          </p:cNvPicPr>
          <p:nvPr/>
        </p:nvPicPr>
        <p:blipFill>
          <a:blip r:embed="rId2"/>
          <a:srcRect l="3558" t="75882" r="4361" b="7661"/>
          <a:stretch>
            <a:fillRect/>
          </a:stretch>
        </p:blipFill>
        <p:spPr>
          <a:xfrm>
            <a:off x="1583088" y="2911642"/>
            <a:ext cx="9709547" cy="2897203"/>
          </a:xfrm>
          <a:prstGeom prst="rect">
            <a:avLst/>
          </a:prstGeom>
          <a:ln w="6350">
            <a:solidFill>
              <a:schemeClr val="tx1"/>
            </a:solidFill>
          </a:ln>
        </p:spPr>
      </p:pic>
    </p:spTree>
    <p:extLst>
      <p:ext uri="{BB962C8B-B14F-4D97-AF65-F5344CB8AC3E}">
        <p14:creationId xmlns:p14="http://schemas.microsoft.com/office/powerpoint/2010/main" val="389726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1A853-D545-CAE8-5BCA-8EAB7FA15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2A6F4-D0EC-C3FD-6DDA-9C31EE5CA446}"/>
              </a:ext>
            </a:extLst>
          </p:cNvPr>
          <p:cNvSpPr>
            <a:spLocks noGrp="1"/>
          </p:cNvSpPr>
          <p:nvPr>
            <p:ph type="title"/>
          </p:nvPr>
        </p:nvSpPr>
        <p:spPr>
          <a:xfrm>
            <a:off x="10454326" y="-2"/>
            <a:ext cx="17376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TV in 1949</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2D2C49D-7FFB-6CE6-ABC4-34853808BAB4}"/>
              </a:ext>
            </a:extLst>
          </p:cNvPr>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a:extLst>
              <a:ext uri="{FF2B5EF4-FFF2-40B4-BE49-F238E27FC236}">
                <a16:creationId xmlns:a16="http://schemas.microsoft.com/office/drawing/2014/main" id="{EFD3EFDF-EAEC-1B22-15D5-08127BEB40C0}"/>
              </a:ext>
            </a:extLst>
          </p:cNvPr>
          <p:cNvSpPr txBox="1">
            <a:spLocks noChangeArrowheads="1"/>
          </p:cNvSpPr>
          <p:nvPr/>
        </p:nvSpPr>
        <p:spPr bwMode="auto">
          <a:xfrm>
            <a:off x="9813303" y="6488668"/>
            <a:ext cx="23786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(12 June 1949)</a:t>
            </a:r>
          </a:p>
        </p:txBody>
      </p:sp>
      <p:sp>
        <p:nvSpPr>
          <p:cNvPr id="7" name="Rectangle 6">
            <a:extLst>
              <a:ext uri="{FF2B5EF4-FFF2-40B4-BE49-F238E27FC236}">
                <a16:creationId xmlns:a16="http://schemas.microsoft.com/office/drawing/2014/main" id="{58C9CEE9-F5AE-0F6E-8A48-5E23C9F336C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9F8132A-FCDC-211A-55B0-369ACBD42218}"/>
              </a:ext>
            </a:extLst>
          </p:cNvPr>
          <p:cNvPicPr>
            <a:picLocks noChangeAspect="1"/>
          </p:cNvPicPr>
          <p:nvPr/>
        </p:nvPicPr>
        <p:blipFill>
          <a:blip r:embed="rId2"/>
          <a:stretch>
            <a:fillRect/>
          </a:stretch>
        </p:blipFill>
        <p:spPr>
          <a:xfrm>
            <a:off x="175755" y="171640"/>
            <a:ext cx="5150389" cy="6607779"/>
          </a:xfrm>
          <a:prstGeom prst="rect">
            <a:avLst/>
          </a:prstGeom>
          <a:ln w="6350">
            <a:solidFill>
              <a:schemeClr val="tx1"/>
            </a:solidFill>
          </a:ln>
        </p:spPr>
      </p:pic>
      <p:pic>
        <p:nvPicPr>
          <p:cNvPr id="8" name="Picture 7">
            <a:extLst>
              <a:ext uri="{FF2B5EF4-FFF2-40B4-BE49-F238E27FC236}">
                <a16:creationId xmlns:a16="http://schemas.microsoft.com/office/drawing/2014/main" id="{A8C48B1F-F680-476C-F97D-CF421C0714FF}"/>
              </a:ext>
            </a:extLst>
          </p:cNvPr>
          <p:cNvPicPr>
            <a:picLocks noChangeAspect="1"/>
          </p:cNvPicPr>
          <p:nvPr/>
        </p:nvPicPr>
        <p:blipFill>
          <a:blip r:embed="rId2"/>
          <a:srcRect l="62889" t="42988" r="1237" b="27553"/>
          <a:stretch>
            <a:fillRect/>
          </a:stretch>
        </p:blipFill>
        <p:spPr>
          <a:xfrm>
            <a:off x="2965829" y="1517716"/>
            <a:ext cx="4370843" cy="4604994"/>
          </a:xfrm>
          <a:prstGeom prst="rect">
            <a:avLst/>
          </a:prstGeom>
          <a:ln w="6350">
            <a:solidFill>
              <a:schemeClr val="tx1"/>
            </a:solidFill>
          </a:ln>
        </p:spPr>
      </p:pic>
      <p:pic>
        <p:nvPicPr>
          <p:cNvPr id="9" name="Picture 8">
            <a:extLst>
              <a:ext uri="{FF2B5EF4-FFF2-40B4-BE49-F238E27FC236}">
                <a16:creationId xmlns:a16="http://schemas.microsoft.com/office/drawing/2014/main" id="{4D70A044-D14F-6148-0A5D-13B567FA1F80}"/>
              </a:ext>
            </a:extLst>
          </p:cNvPr>
          <p:cNvPicPr>
            <a:picLocks noChangeAspect="1"/>
          </p:cNvPicPr>
          <p:nvPr/>
        </p:nvPicPr>
        <p:blipFill>
          <a:blip r:embed="rId2"/>
          <a:srcRect l="62889" t="71449" r="1237" b="3086"/>
          <a:stretch>
            <a:fillRect/>
          </a:stretch>
        </p:blipFill>
        <p:spPr>
          <a:xfrm>
            <a:off x="7572393" y="1517716"/>
            <a:ext cx="4368124" cy="3978111"/>
          </a:xfrm>
          <a:prstGeom prst="rect">
            <a:avLst/>
          </a:prstGeom>
          <a:ln w="6350">
            <a:solidFill>
              <a:schemeClr val="tx1"/>
            </a:solidFill>
          </a:ln>
        </p:spPr>
      </p:pic>
    </p:spTree>
    <p:extLst>
      <p:ext uri="{BB962C8B-B14F-4D97-AF65-F5344CB8AC3E}">
        <p14:creationId xmlns:p14="http://schemas.microsoft.com/office/powerpoint/2010/main" val="25930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1F713-D3B4-AF64-4A6C-6C819127C448}"/>
            </a:ext>
          </a:extLst>
        </p:cNvPr>
        <p:cNvGrpSpPr/>
        <p:nvPr/>
      </p:nvGrpSpPr>
      <p:grpSpPr>
        <a:xfrm>
          <a:off x="0" y="0"/>
          <a:ext cx="0" cy="0"/>
          <a:chOff x="0" y="0"/>
          <a:chExt cx="0" cy="0"/>
        </a:xfrm>
      </p:grpSpPr>
      <p:sp>
        <p:nvSpPr>
          <p:cNvPr id="19459" name="Slide Number Placeholder 5">
            <a:extLst>
              <a:ext uri="{FF2B5EF4-FFF2-40B4-BE49-F238E27FC236}">
                <a16:creationId xmlns:a16="http://schemas.microsoft.com/office/drawing/2014/main" id="{979F6786-84A9-7B19-6B2A-CEC018E78EBE}"/>
              </a:ext>
            </a:extLst>
          </p:cNvPr>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a:t>
            </a:fld>
            <a:endParaRPr lang="en-US" altLang="en-US" sz="1400">
              <a:solidFill>
                <a:srgbClr val="000066"/>
              </a:solidFill>
            </a:endParaRPr>
          </a:p>
        </p:txBody>
      </p:sp>
      <p:sp>
        <p:nvSpPr>
          <p:cNvPr id="19460" name="Rectangle 4">
            <a:extLst>
              <a:ext uri="{FF2B5EF4-FFF2-40B4-BE49-F238E27FC236}">
                <a16:creationId xmlns:a16="http://schemas.microsoft.com/office/drawing/2014/main" id="{C5635FD3-732E-78D0-493C-A10512F7D2ED}"/>
              </a:ext>
            </a:extLst>
          </p:cNvPr>
          <p:cNvSpPr>
            <a:spLocks noChangeArrowheads="1"/>
          </p:cNvSpPr>
          <p:nvPr/>
        </p:nvSpPr>
        <p:spPr bwMode="auto">
          <a:xfrm>
            <a:off x="3100388" y="2702967"/>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Spectrum</a:t>
            </a:r>
          </a:p>
        </p:txBody>
      </p:sp>
      <p:sp>
        <p:nvSpPr>
          <p:cNvPr id="6" name="Title 1">
            <a:extLst>
              <a:ext uri="{FF2B5EF4-FFF2-40B4-BE49-F238E27FC236}">
                <a16:creationId xmlns:a16="http://schemas.microsoft.com/office/drawing/2014/main" id="{A3605302-2ACD-7771-17C0-E87824F20241}"/>
              </a:ext>
            </a:extLst>
          </p:cNvPr>
          <p:cNvSpPr>
            <a:spLocks noGrp="1"/>
          </p:cNvSpPr>
          <p:nvPr>
            <p:ph type="title"/>
          </p:nvPr>
        </p:nvSpPr>
        <p:spPr>
          <a:xfrm>
            <a:off x="10580914" y="0"/>
            <a:ext cx="1611086" cy="4045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Spectrum</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4674577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9709A-399E-A93D-B708-AE1FE73C6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F97F5B-13C8-FD9B-8E28-ABF2DBCAD683}"/>
              </a:ext>
            </a:extLst>
          </p:cNvPr>
          <p:cNvSpPr>
            <a:spLocks noGrp="1"/>
          </p:cNvSpPr>
          <p:nvPr>
            <p:ph type="title"/>
          </p:nvPr>
        </p:nvSpPr>
        <p:spPr>
          <a:xfrm>
            <a:off x="6801439" y="-2"/>
            <a:ext cx="53905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Neutrality Gone, Fairness Required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57506E3-CE93-A6C2-3BBA-F32864070E6F}"/>
              </a:ext>
            </a:extLst>
          </p:cNvPr>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a:extLst>
              <a:ext uri="{FF2B5EF4-FFF2-40B4-BE49-F238E27FC236}">
                <a16:creationId xmlns:a16="http://schemas.microsoft.com/office/drawing/2014/main" id="{8F772B48-9465-2CB6-CD35-887335D6A8EA}"/>
              </a:ext>
            </a:extLst>
          </p:cNvPr>
          <p:cNvSpPr txBox="1">
            <a:spLocks noChangeArrowheads="1"/>
          </p:cNvSpPr>
          <p:nvPr/>
        </p:nvSpPr>
        <p:spPr bwMode="auto">
          <a:xfrm>
            <a:off x="9813303" y="6488668"/>
            <a:ext cx="23786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(12 June 1949)</a:t>
            </a:r>
          </a:p>
        </p:txBody>
      </p:sp>
      <p:sp>
        <p:nvSpPr>
          <p:cNvPr id="7" name="Rectangle 6">
            <a:extLst>
              <a:ext uri="{FF2B5EF4-FFF2-40B4-BE49-F238E27FC236}">
                <a16:creationId xmlns:a16="http://schemas.microsoft.com/office/drawing/2014/main" id="{A8573260-B81B-7050-9767-552EED733A6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5231357-1689-88CC-63F6-181BA620C743}"/>
              </a:ext>
            </a:extLst>
          </p:cNvPr>
          <p:cNvPicPr>
            <a:picLocks noChangeAspect="1"/>
          </p:cNvPicPr>
          <p:nvPr/>
        </p:nvPicPr>
        <p:blipFill>
          <a:blip r:embed="rId2"/>
          <a:stretch>
            <a:fillRect/>
          </a:stretch>
        </p:blipFill>
        <p:spPr>
          <a:xfrm>
            <a:off x="175755" y="171640"/>
            <a:ext cx="5150389" cy="6607779"/>
          </a:xfrm>
          <a:prstGeom prst="rect">
            <a:avLst/>
          </a:prstGeom>
          <a:ln w="6350">
            <a:solidFill>
              <a:schemeClr val="tx1"/>
            </a:solidFill>
          </a:ln>
        </p:spPr>
      </p:pic>
      <p:pic>
        <p:nvPicPr>
          <p:cNvPr id="9" name="Picture 8">
            <a:extLst>
              <a:ext uri="{FF2B5EF4-FFF2-40B4-BE49-F238E27FC236}">
                <a16:creationId xmlns:a16="http://schemas.microsoft.com/office/drawing/2014/main" id="{215E2DB3-5538-38FD-713C-443D02CEDF16}"/>
              </a:ext>
            </a:extLst>
          </p:cNvPr>
          <p:cNvPicPr>
            <a:picLocks noChangeAspect="1"/>
          </p:cNvPicPr>
          <p:nvPr/>
        </p:nvPicPr>
        <p:blipFill>
          <a:blip r:embed="rId3"/>
          <a:stretch>
            <a:fillRect/>
          </a:stretch>
        </p:blipFill>
        <p:spPr>
          <a:xfrm>
            <a:off x="2855065" y="653143"/>
            <a:ext cx="7132320" cy="5551714"/>
          </a:xfrm>
          <a:prstGeom prst="rect">
            <a:avLst/>
          </a:prstGeom>
          <a:ln w="6350">
            <a:solidFill>
              <a:schemeClr val="tx1"/>
            </a:solidFill>
          </a:ln>
        </p:spPr>
      </p:pic>
    </p:spTree>
    <p:extLst>
      <p:ext uri="{BB962C8B-B14F-4D97-AF65-F5344CB8AC3E}">
        <p14:creationId xmlns:p14="http://schemas.microsoft.com/office/powerpoint/2010/main" val="93372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A57CE-C442-57BB-A32B-797101E1A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07D4F-891F-6692-BBC2-7F185D51A08D}"/>
              </a:ext>
            </a:extLst>
          </p:cNvPr>
          <p:cNvSpPr>
            <a:spLocks noGrp="1"/>
          </p:cNvSpPr>
          <p:nvPr>
            <p:ph type="title"/>
          </p:nvPr>
        </p:nvSpPr>
        <p:spPr>
          <a:xfrm>
            <a:off x="6777872" y="-2"/>
            <a:ext cx="541412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Red Lion: Fairness Doctrine Upheld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7E1AB69-9CAE-F668-8685-BF5B317EB3CB}"/>
              </a:ext>
            </a:extLst>
          </p:cNvPr>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a:extLst>
              <a:ext uri="{FF2B5EF4-FFF2-40B4-BE49-F238E27FC236}">
                <a16:creationId xmlns:a16="http://schemas.microsoft.com/office/drawing/2014/main" id="{39F3F905-14E9-69B8-4454-D8623FE6BD98}"/>
              </a:ext>
            </a:extLst>
          </p:cNvPr>
          <p:cNvSpPr txBox="1">
            <a:spLocks noChangeArrowheads="1"/>
          </p:cNvSpPr>
          <p:nvPr/>
        </p:nvSpPr>
        <p:spPr bwMode="auto">
          <a:xfrm>
            <a:off x="9830853" y="6488668"/>
            <a:ext cx="23611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(10 June 1969)</a:t>
            </a:r>
          </a:p>
        </p:txBody>
      </p:sp>
      <p:sp>
        <p:nvSpPr>
          <p:cNvPr id="7" name="Rectangle 6">
            <a:extLst>
              <a:ext uri="{FF2B5EF4-FFF2-40B4-BE49-F238E27FC236}">
                <a16:creationId xmlns:a16="http://schemas.microsoft.com/office/drawing/2014/main" id="{16530A70-2CC3-1E11-487C-CD7A9C37163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F34E7DB-83B1-FC92-7C66-58467709EBDC}"/>
              </a:ext>
            </a:extLst>
          </p:cNvPr>
          <p:cNvPicPr>
            <a:picLocks noChangeAspect="1"/>
          </p:cNvPicPr>
          <p:nvPr/>
        </p:nvPicPr>
        <p:blipFill>
          <a:blip r:embed="rId2"/>
          <a:stretch>
            <a:fillRect/>
          </a:stretch>
        </p:blipFill>
        <p:spPr>
          <a:xfrm>
            <a:off x="209168" y="209004"/>
            <a:ext cx="5736172" cy="6491834"/>
          </a:xfrm>
          <a:prstGeom prst="rect">
            <a:avLst/>
          </a:prstGeom>
          <a:ln w="6350">
            <a:solidFill>
              <a:schemeClr val="tx1"/>
            </a:solidFill>
          </a:ln>
        </p:spPr>
      </p:pic>
      <p:pic>
        <p:nvPicPr>
          <p:cNvPr id="9" name="Picture 8">
            <a:extLst>
              <a:ext uri="{FF2B5EF4-FFF2-40B4-BE49-F238E27FC236}">
                <a16:creationId xmlns:a16="http://schemas.microsoft.com/office/drawing/2014/main" id="{71D3D098-2EBF-9853-4002-000314E9D19D}"/>
              </a:ext>
            </a:extLst>
          </p:cNvPr>
          <p:cNvPicPr>
            <a:picLocks noChangeAspect="1"/>
          </p:cNvPicPr>
          <p:nvPr/>
        </p:nvPicPr>
        <p:blipFill>
          <a:blip r:embed="rId3"/>
          <a:srcRect b="39893"/>
          <a:stretch>
            <a:fillRect/>
          </a:stretch>
        </p:blipFill>
        <p:spPr>
          <a:xfrm>
            <a:off x="5600106" y="513433"/>
            <a:ext cx="2887260" cy="6042212"/>
          </a:xfrm>
          <a:prstGeom prst="rect">
            <a:avLst/>
          </a:prstGeom>
          <a:ln w="6350">
            <a:solidFill>
              <a:schemeClr val="tx1"/>
            </a:solidFill>
          </a:ln>
        </p:spPr>
      </p:pic>
      <p:pic>
        <p:nvPicPr>
          <p:cNvPr id="10" name="Picture 9">
            <a:extLst>
              <a:ext uri="{FF2B5EF4-FFF2-40B4-BE49-F238E27FC236}">
                <a16:creationId xmlns:a16="http://schemas.microsoft.com/office/drawing/2014/main" id="{E9ED2106-8AF6-72CB-37BB-C6A9D99A037A}"/>
              </a:ext>
            </a:extLst>
          </p:cNvPr>
          <p:cNvPicPr>
            <a:picLocks noChangeAspect="1"/>
          </p:cNvPicPr>
          <p:nvPr/>
        </p:nvPicPr>
        <p:blipFill>
          <a:blip r:embed="rId3"/>
          <a:srcRect t="59168"/>
          <a:stretch>
            <a:fillRect/>
          </a:stretch>
        </p:blipFill>
        <p:spPr>
          <a:xfrm>
            <a:off x="8670002" y="513433"/>
            <a:ext cx="2916797" cy="4146584"/>
          </a:xfrm>
          <a:prstGeom prst="rect">
            <a:avLst/>
          </a:prstGeom>
          <a:ln w="6350">
            <a:solidFill>
              <a:schemeClr val="tx1"/>
            </a:solidFill>
          </a:ln>
        </p:spPr>
      </p:pic>
    </p:spTree>
    <p:extLst>
      <p:ext uri="{BB962C8B-B14F-4D97-AF65-F5344CB8AC3E}">
        <p14:creationId xmlns:p14="http://schemas.microsoft.com/office/powerpoint/2010/main" val="244832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F599-961B-DC10-050A-6BF1A5E25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73F5F-0B20-C8EA-5C36-5ACE54F5516F}"/>
              </a:ext>
            </a:extLst>
          </p:cNvPr>
          <p:cNvSpPr>
            <a:spLocks noGrp="1"/>
          </p:cNvSpPr>
          <p:nvPr>
            <p:ph type="title"/>
          </p:nvPr>
        </p:nvSpPr>
        <p:spPr>
          <a:xfrm>
            <a:off x="7948246" y="-2"/>
            <a:ext cx="42437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Press Right of Reply Statue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BADE288-A87B-E907-9A65-D7B49040D2BF}"/>
              </a:ext>
            </a:extLst>
          </p:cNvPr>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a:extLst>
              <a:ext uri="{FF2B5EF4-FFF2-40B4-BE49-F238E27FC236}">
                <a16:creationId xmlns:a16="http://schemas.microsoft.com/office/drawing/2014/main" id="{6CEF5DC7-3098-19B5-448C-FC7B690276CE}"/>
              </a:ext>
            </a:extLst>
          </p:cNvPr>
          <p:cNvSpPr txBox="1">
            <a:spLocks noChangeArrowheads="1"/>
          </p:cNvSpPr>
          <p:nvPr/>
        </p:nvSpPr>
        <p:spPr bwMode="auto">
          <a:xfrm>
            <a:off x="9807191" y="6488668"/>
            <a:ext cx="23848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(26 June 1974)</a:t>
            </a:r>
          </a:p>
        </p:txBody>
      </p:sp>
      <p:sp>
        <p:nvSpPr>
          <p:cNvPr id="7" name="Rectangle 6">
            <a:extLst>
              <a:ext uri="{FF2B5EF4-FFF2-40B4-BE49-F238E27FC236}">
                <a16:creationId xmlns:a16="http://schemas.microsoft.com/office/drawing/2014/main" id="{E6A4D2C3-7089-0C5A-B838-87AD12DD649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4D16C46-5E1C-0273-CCC5-A7BF7D8E09D1}"/>
              </a:ext>
            </a:extLst>
          </p:cNvPr>
          <p:cNvPicPr>
            <a:picLocks noChangeAspect="1"/>
          </p:cNvPicPr>
          <p:nvPr/>
        </p:nvPicPr>
        <p:blipFill>
          <a:blip r:embed="rId2"/>
          <a:stretch>
            <a:fillRect/>
          </a:stretch>
        </p:blipFill>
        <p:spPr>
          <a:xfrm>
            <a:off x="238226" y="193003"/>
            <a:ext cx="6678942" cy="6471748"/>
          </a:xfrm>
          <a:prstGeom prst="rect">
            <a:avLst/>
          </a:prstGeom>
          <a:ln w="6350">
            <a:solidFill>
              <a:schemeClr val="tx1"/>
            </a:solidFill>
          </a:ln>
        </p:spPr>
      </p:pic>
      <p:pic>
        <p:nvPicPr>
          <p:cNvPr id="9" name="Picture 8">
            <a:extLst>
              <a:ext uri="{FF2B5EF4-FFF2-40B4-BE49-F238E27FC236}">
                <a16:creationId xmlns:a16="http://schemas.microsoft.com/office/drawing/2014/main" id="{83428521-3A68-A260-FA89-74DFBB561C93}"/>
              </a:ext>
            </a:extLst>
          </p:cNvPr>
          <p:cNvPicPr>
            <a:picLocks noChangeAspect="1"/>
          </p:cNvPicPr>
          <p:nvPr/>
        </p:nvPicPr>
        <p:blipFill>
          <a:blip r:embed="rId3"/>
          <a:srcRect b="52820"/>
          <a:stretch>
            <a:fillRect/>
          </a:stretch>
        </p:blipFill>
        <p:spPr>
          <a:xfrm>
            <a:off x="5821666" y="859133"/>
            <a:ext cx="3040980" cy="4351087"/>
          </a:xfrm>
          <a:prstGeom prst="rect">
            <a:avLst/>
          </a:prstGeom>
          <a:ln w="6350">
            <a:solidFill>
              <a:schemeClr val="tx1"/>
            </a:solidFill>
          </a:ln>
        </p:spPr>
      </p:pic>
      <p:pic>
        <p:nvPicPr>
          <p:cNvPr id="10" name="Picture 9">
            <a:extLst>
              <a:ext uri="{FF2B5EF4-FFF2-40B4-BE49-F238E27FC236}">
                <a16:creationId xmlns:a16="http://schemas.microsoft.com/office/drawing/2014/main" id="{0EED10C9-D518-4E4D-E416-A5E0B5B2351E}"/>
              </a:ext>
            </a:extLst>
          </p:cNvPr>
          <p:cNvPicPr>
            <a:picLocks noChangeAspect="1"/>
          </p:cNvPicPr>
          <p:nvPr/>
        </p:nvPicPr>
        <p:blipFill>
          <a:blip r:embed="rId3"/>
          <a:srcRect t="46347"/>
          <a:stretch>
            <a:fillRect/>
          </a:stretch>
        </p:blipFill>
        <p:spPr>
          <a:xfrm>
            <a:off x="8983007" y="859133"/>
            <a:ext cx="3040980" cy="4948075"/>
          </a:xfrm>
          <a:prstGeom prst="rect">
            <a:avLst/>
          </a:prstGeom>
          <a:ln w="6350">
            <a:solidFill>
              <a:schemeClr val="tx1"/>
            </a:solidFill>
          </a:ln>
        </p:spPr>
      </p:pic>
    </p:spTree>
    <p:extLst>
      <p:ext uri="{BB962C8B-B14F-4D97-AF65-F5344CB8AC3E}">
        <p14:creationId xmlns:p14="http://schemas.microsoft.com/office/powerpoint/2010/main" val="49244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C9675-74E3-EC06-8A9F-216E96198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6263D-CEB8-E4E6-90C4-70ECC40DB44C}"/>
              </a:ext>
            </a:extLst>
          </p:cNvPr>
          <p:cNvSpPr>
            <a:spLocks noGrp="1"/>
          </p:cNvSpPr>
          <p:nvPr>
            <p:ph type="title"/>
          </p:nvPr>
        </p:nvSpPr>
        <p:spPr>
          <a:xfrm>
            <a:off x="8648299" y="-1"/>
            <a:ext cx="3543702" cy="369332"/>
          </a:xfrm>
          <a:solidFill>
            <a:schemeClr val="bg2">
              <a:alpha val="10000"/>
            </a:schemeClr>
          </a:solidFill>
        </p:spPr>
        <p:txBody>
          <a:bodyPr/>
          <a:lstStyle/>
          <a:p>
            <a:pPr algn="r">
              <a:lnSpc>
                <a:spcPct val="100000"/>
              </a:lnSpc>
            </a:pPr>
            <a:r>
              <a:rPr lang="en-US" sz="2400" i="1" dirty="0">
                <a:solidFill>
                  <a:schemeClr val="accent4">
                    <a:lumMod val="75000"/>
                    <a:lumOff val="25000"/>
                  </a:schemeClr>
                </a:solidFill>
                <a:latin typeface="+mn-lt"/>
                <a:cs typeface="Times New Roman" panose="02020603050405020304" pitchFamily="18" charset="0"/>
              </a:rPr>
              <a:t>Red Lion </a:t>
            </a:r>
            <a:r>
              <a:rPr lang="en-US" sz="2400" dirty="0">
                <a:solidFill>
                  <a:schemeClr val="accent4">
                    <a:lumMod val="75000"/>
                    <a:lumOff val="25000"/>
                  </a:schemeClr>
                </a:solidFill>
                <a:latin typeface="+mn-lt"/>
                <a:cs typeface="Times New Roman" panose="02020603050405020304" pitchFamily="18" charset="0"/>
              </a:rPr>
              <a:t>and </a:t>
            </a:r>
            <a:r>
              <a:rPr lang="en-US" sz="2400" i="1" dirty="0">
                <a:solidFill>
                  <a:schemeClr val="accent4">
                    <a:lumMod val="75000"/>
                    <a:lumOff val="25000"/>
                  </a:schemeClr>
                </a:solidFill>
                <a:latin typeface="+mn-lt"/>
                <a:cs typeface="Times New Roman" panose="02020603050405020304" pitchFamily="18" charset="0"/>
              </a:rPr>
              <a:t>Tornillo</a:t>
            </a:r>
            <a:r>
              <a:rPr lang="en-US" sz="2400" dirty="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2B1D0C3-8CB1-1457-9543-F9039169C9E5}"/>
              </a:ext>
            </a:extLst>
          </p:cNvPr>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a:extLst>
              <a:ext uri="{FF2B5EF4-FFF2-40B4-BE49-F238E27FC236}">
                <a16:creationId xmlns:a16="http://schemas.microsoft.com/office/drawing/2014/main" id="{AD32715E-B4E0-9F82-43B0-C36C27B955AA}"/>
              </a:ext>
            </a:extLst>
          </p:cNvPr>
          <p:cNvSpPr txBox="1">
            <a:spLocks noChangeArrowheads="1"/>
          </p:cNvSpPr>
          <p:nvPr/>
        </p:nvSpPr>
        <p:spPr bwMode="auto">
          <a:xfrm>
            <a:off x="10539663" y="6488668"/>
            <a:ext cx="1652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Geller (1975)</a:t>
            </a:r>
          </a:p>
        </p:txBody>
      </p:sp>
      <p:sp>
        <p:nvSpPr>
          <p:cNvPr id="7" name="Rectangle 6">
            <a:extLst>
              <a:ext uri="{FF2B5EF4-FFF2-40B4-BE49-F238E27FC236}">
                <a16:creationId xmlns:a16="http://schemas.microsoft.com/office/drawing/2014/main" id="{879464EB-468B-CDFC-D8D5-3ACD9C47F95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4A518CB-1A54-6756-90D2-9FDC2E7515AC}"/>
              </a:ext>
            </a:extLst>
          </p:cNvPr>
          <p:cNvPicPr>
            <a:picLocks noChangeAspect="1"/>
          </p:cNvPicPr>
          <p:nvPr/>
        </p:nvPicPr>
        <p:blipFill>
          <a:blip r:embed="rId2"/>
          <a:stretch>
            <a:fillRect/>
          </a:stretch>
        </p:blipFill>
        <p:spPr>
          <a:xfrm>
            <a:off x="175069" y="168442"/>
            <a:ext cx="4183389" cy="6532396"/>
          </a:xfrm>
          <a:prstGeom prst="rect">
            <a:avLst/>
          </a:prstGeom>
          <a:ln w="6350">
            <a:solidFill>
              <a:schemeClr val="tx1"/>
            </a:solidFill>
          </a:ln>
        </p:spPr>
      </p:pic>
      <p:pic>
        <p:nvPicPr>
          <p:cNvPr id="8" name="Picture 7">
            <a:extLst>
              <a:ext uri="{FF2B5EF4-FFF2-40B4-BE49-F238E27FC236}">
                <a16:creationId xmlns:a16="http://schemas.microsoft.com/office/drawing/2014/main" id="{9EAE54C8-5E75-70A7-9D71-EBB5AC7F9342}"/>
              </a:ext>
            </a:extLst>
          </p:cNvPr>
          <p:cNvPicPr>
            <a:picLocks noChangeAspect="1"/>
          </p:cNvPicPr>
          <p:nvPr/>
        </p:nvPicPr>
        <p:blipFill>
          <a:blip r:embed="rId2"/>
          <a:srcRect l="2456" t="8930" r="5281" b="52023"/>
          <a:stretch>
            <a:fillRect/>
          </a:stretch>
        </p:blipFill>
        <p:spPr>
          <a:xfrm>
            <a:off x="2512194" y="871086"/>
            <a:ext cx="7741308" cy="5115828"/>
          </a:xfrm>
          <a:prstGeom prst="rect">
            <a:avLst/>
          </a:prstGeom>
          <a:ln w="6350">
            <a:solidFill>
              <a:schemeClr val="tx1"/>
            </a:solidFill>
          </a:ln>
        </p:spPr>
      </p:pic>
    </p:spTree>
    <p:extLst>
      <p:ext uri="{BB962C8B-B14F-4D97-AF65-F5344CB8AC3E}">
        <p14:creationId xmlns:p14="http://schemas.microsoft.com/office/powerpoint/2010/main" val="164781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886BA-DB2E-0216-A3F3-FEE2ADCC7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60AFC6-4685-2D56-9845-AE21D402D801}"/>
              </a:ext>
            </a:extLst>
          </p:cNvPr>
          <p:cNvSpPr>
            <a:spLocks noGrp="1"/>
          </p:cNvSpPr>
          <p:nvPr>
            <p:ph type="title"/>
          </p:nvPr>
        </p:nvSpPr>
        <p:spPr>
          <a:xfrm>
            <a:off x="8648299" y="-2"/>
            <a:ext cx="3543702" cy="418013"/>
          </a:xfrm>
          <a:solidFill>
            <a:schemeClr val="bg2">
              <a:alpha val="10000"/>
            </a:schemeClr>
          </a:solidFill>
        </p:spPr>
        <p:txBody>
          <a:bodyPr/>
          <a:lstStyle/>
          <a:p>
            <a:pPr algn="r">
              <a:lnSpc>
                <a:spcPct val="100000"/>
              </a:lnSpc>
            </a:pPr>
            <a:r>
              <a:rPr lang="en-US" sz="2400" i="1" dirty="0">
                <a:solidFill>
                  <a:schemeClr val="accent4">
                    <a:lumMod val="75000"/>
                    <a:lumOff val="25000"/>
                  </a:schemeClr>
                </a:solidFill>
                <a:latin typeface="+mn-lt"/>
                <a:cs typeface="Times New Roman" panose="02020603050405020304" pitchFamily="18" charset="0"/>
              </a:rPr>
              <a:t>Red Lion </a:t>
            </a:r>
            <a:r>
              <a:rPr lang="en-US" sz="2400" dirty="0">
                <a:solidFill>
                  <a:schemeClr val="accent4">
                    <a:lumMod val="75000"/>
                    <a:lumOff val="25000"/>
                  </a:schemeClr>
                </a:solidFill>
                <a:latin typeface="+mn-lt"/>
                <a:cs typeface="Times New Roman" panose="02020603050405020304" pitchFamily="18" charset="0"/>
              </a:rPr>
              <a:t>and </a:t>
            </a:r>
            <a:r>
              <a:rPr lang="en-US" sz="2400" i="1" dirty="0">
                <a:solidFill>
                  <a:schemeClr val="accent4">
                    <a:lumMod val="75000"/>
                    <a:lumOff val="25000"/>
                  </a:schemeClr>
                </a:solidFill>
                <a:latin typeface="+mn-lt"/>
                <a:cs typeface="Times New Roman" panose="02020603050405020304" pitchFamily="18" charset="0"/>
              </a:rPr>
              <a:t>Tornillo</a:t>
            </a:r>
            <a:r>
              <a:rPr lang="en-US" sz="2400" dirty="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CB58B07-42EE-690E-1CCB-BD07D0782E52}"/>
              </a:ext>
            </a:extLst>
          </p:cNvPr>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a:extLst>
              <a:ext uri="{FF2B5EF4-FFF2-40B4-BE49-F238E27FC236}">
                <a16:creationId xmlns:a16="http://schemas.microsoft.com/office/drawing/2014/main" id="{8C8DEBD1-3890-CC03-5FF5-5B35A90FB117}"/>
              </a:ext>
            </a:extLst>
          </p:cNvPr>
          <p:cNvSpPr txBox="1">
            <a:spLocks noChangeArrowheads="1"/>
          </p:cNvSpPr>
          <p:nvPr/>
        </p:nvSpPr>
        <p:spPr bwMode="auto">
          <a:xfrm>
            <a:off x="10539663" y="6488668"/>
            <a:ext cx="1652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Geller (1975)</a:t>
            </a:r>
          </a:p>
        </p:txBody>
      </p:sp>
      <p:sp>
        <p:nvSpPr>
          <p:cNvPr id="7" name="Rectangle 6">
            <a:extLst>
              <a:ext uri="{FF2B5EF4-FFF2-40B4-BE49-F238E27FC236}">
                <a16:creationId xmlns:a16="http://schemas.microsoft.com/office/drawing/2014/main" id="{4047B763-6BB1-1DD6-2CAB-58E47F647ED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AB20DC2-FD55-85F9-2CD6-CBF8CD3ABC7B}"/>
              </a:ext>
            </a:extLst>
          </p:cNvPr>
          <p:cNvPicPr>
            <a:picLocks noChangeAspect="1"/>
          </p:cNvPicPr>
          <p:nvPr/>
        </p:nvPicPr>
        <p:blipFill>
          <a:blip r:embed="rId2"/>
          <a:stretch>
            <a:fillRect/>
          </a:stretch>
        </p:blipFill>
        <p:spPr>
          <a:xfrm>
            <a:off x="175069" y="168442"/>
            <a:ext cx="4183389" cy="6532396"/>
          </a:xfrm>
          <a:prstGeom prst="rect">
            <a:avLst/>
          </a:prstGeom>
          <a:ln w="6350">
            <a:solidFill>
              <a:schemeClr val="tx1"/>
            </a:solidFill>
          </a:ln>
        </p:spPr>
      </p:pic>
      <p:pic>
        <p:nvPicPr>
          <p:cNvPr id="8" name="Picture 7">
            <a:extLst>
              <a:ext uri="{FF2B5EF4-FFF2-40B4-BE49-F238E27FC236}">
                <a16:creationId xmlns:a16="http://schemas.microsoft.com/office/drawing/2014/main" id="{626B38D7-BAB1-9898-638C-939056117545}"/>
              </a:ext>
            </a:extLst>
          </p:cNvPr>
          <p:cNvPicPr>
            <a:picLocks noChangeAspect="1"/>
          </p:cNvPicPr>
          <p:nvPr/>
        </p:nvPicPr>
        <p:blipFill>
          <a:blip r:embed="rId2"/>
          <a:srcRect l="2226" t="44883" r="4591" b="29847"/>
          <a:stretch>
            <a:fillRect/>
          </a:stretch>
        </p:blipFill>
        <p:spPr>
          <a:xfrm>
            <a:off x="1564105" y="1515979"/>
            <a:ext cx="9467136" cy="4008921"/>
          </a:xfrm>
          <a:prstGeom prst="rect">
            <a:avLst/>
          </a:prstGeom>
          <a:ln w="6350">
            <a:solidFill>
              <a:schemeClr val="tx1"/>
            </a:solidFill>
          </a:ln>
        </p:spPr>
      </p:pic>
    </p:spTree>
    <p:extLst>
      <p:ext uri="{BB962C8B-B14F-4D97-AF65-F5344CB8AC3E}">
        <p14:creationId xmlns:p14="http://schemas.microsoft.com/office/powerpoint/2010/main" val="177745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F71EF-0080-8168-D8FF-9FA8F57F69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B0374B-09F8-A553-E21B-596A6341E025}"/>
              </a:ext>
            </a:extLst>
          </p:cNvPr>
          <p:cNvSpPr>
            <a:spLocks noGrp="1"/>
          </p:cNvSpPr>
          <p:nvPr>
            <p:ph type="title"/>
          </p:nvPr>
        </p:nvSpPr>
        <p:spPr>
          <a:xfrm>
            <a:off x="8648299" y="-2"/>
            <a:ext cx="3543702" cy="418013"/>
          </a:xfrm>
          <a:solidFill>
            <a:schemeClr val="bg2">
              <a:alpha val="10000"/>
            </a:schemeClr>
          </a:solidFill>
        </p:spPr>
        <p:txBody>
          <a:bodyPr/>
          <a:lstStyle/>
          <a:p>
            <a:pPr algn="r">
              <a:lnSpc>
                <a:spcPct val="100000"/>
              </a:lnSpc>
            </a:pPr>
            <a:r>
              <a:rPr lang="en-US" sz="2400" i="1" dirty="0">
                <a:solidFill>
                  <a:schemeClr val="accent4">
                    <a:lumMod val="75000"/>
                    <a:lumOff val="25000"/>
                  </a:schemeClr>
                </a:solidFill>
                <a:latin typeface="+mn-lt"/>
                <a:cs typeface="Times New Roman" panose="02020603050405020304" pitchFamily="18" charset="0"/>
              </a:rPr>
              <a:t>Red Lion </a:t>
            </a:r>
            <a:r>
              <a:rPr lang="en-US" sz="2400" dirty="0">
                <a:solidFill>
                  <a:schemeClr val="accent4">
                    <a:lumMod val="75000"/>
                    <a:lumOff val="25000"/>
                  </a:schemeClr>
                </a:solidFill>
                <a:latin typeface="+mn-lt"/>
                <a:cs typeface="Times New Roman" panose="02020603050405020304" pitchFamily="18" charset="0"/>
              </a:rPr>
              <a:t>and </a:t>
            </a:r>
            <a:r>
              <a:rPr lang="en-US" sz="2400" i="1" dirty="0">
                <a:solidFill>
                  <a:schemeClr val="accent4">
                    <a:lumMod val="75000"/>
                    <a:lumOff val="25000"/>
                  </a:schemeClr>
                </a:solidFill>
                <a:latin typeface="+mn-lt"/>
                <a:cs typeface="Times New Roman" panose="02020603050405020304" pitchFamily="18" charset="0"/>
              </a:rPr>
              <a:t>Tornillo</a:t>
            </a:r>
            <a:r>
              <a:rPr lang="en-US" sz="2400" dirty="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36295FC-3E5D-37E6-D41A-DF91310862D0}"/>
              </a:ext>
            </a:extLst>
          </p:cNvPr>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a:extLst>
              <a:ext uri="{FF2B5EF4-FFF2-40B4-BE49-F238E27FC236}">
                <a16:creationId xmlns:a16="http://schemas.microsoft.com/office/drawing/2014/main" id="{F73D11EB-3E4C-4F0B-E806-F7FA34BEDC32}"/>
              </a:ext>
            </a:extLst>
          </p:cNvPr>
          <p:cNvSpPr txBox="1">
            <a:spLocks noChangeArrowheads="1"/>
          </p:cNvSpPr>
          <p:nvPr/>
        </p:nvSpPr>
        <p:spPr bwMode="auto">
          <a:xfrm>
            <a:off x="10539663" y="6488668"/>
            <a:ext cx="1652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Geller (1975)</a:t>
            </a:r>
          </a:p>
        </p:txBody>
      </p:sp>
      <p:sp>
        <p:nvSpPr>
          <p:cNvPr id="7" name="Rectangle 6">
            <a:extLst>
              <a:ext uri="{FF2B5EF4-FFF2-40B4-BE49-F238E27FC236}">
                <a16:creationId xmlns:a16="http://schemas.microsoft.com/office/drawing/2014/main" id="{9D03637D-084A-4A13-427B-B1B288CD6F0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8EFDBAE-2E3C-D53E-0E88-67990A38B6AD}"/>
              </a:ext>
            </a:extLst>
          </p:cNvPr>
          <p:cNvPicPr>
            <a:picLocks noChangeAspect="1"/>
          </p:cNvPicPr>
          <p:nvPr/>
        </p:nvPicPr>
        <p:blipFill>
          <a:blip r:embed="rId2"/>
          <a:stretch>
            <a:fillRect/>
          </a:stretch>
        </p:blipFill>
        <p:spPr>
          <a:xfrm>
            <a:off x="175069" y="168442"/>
            <a:ext cx="4183389" cy="6532396"/>
          </a:xfrm>
          <a:prstGeom prst="rect">
            <a:avLst/>
          </a:prstGeom>
          <a:ln w="6350">
            <a:solidFill>
              <a:schemeClr val="tx1"/>
            </a:solidFill>
          </a:ln>
        </p:spPr>
      </p:pic>
      <p:pic>
        <p:nvPicPr>
          <p:cNvPr id="8" name="Picture 7">
            <a:extLst>
              <a:ext uri="{FF2B5EF4-FFF2-40B4-BE49-F238E27FC236}">
                <a16:creationId xmlns:a16="http://schemas.microsoft.com/office/drawing/2014/main" id="{C0A06ED4-F2CE-A8DE-36E7-CFD298E95AE7}"/>
              </a:ext>
            </a:extLst>
          </p:cNvPr>
          <p:cNvPicPr>
            <a:picLocks noChangeAspect="1"/>
          </p:cNvPicPr>
          <p:nvPr/>
        </p:nvPicPr>
        <p:blipFill>
          <a:blip r:embed="rId2"/>
          <a:srcRect l="3492" t="67132" r="5626" b="10766"/>
          <a:stretch>
            <a:fillRect/>
          </a:stretch>
        </p:blipFill>
        <p:spPr>
          <a:xfrm>
            <a:off x="1814362" y="1732545"/>
            <a:ext cx="9340196" cy="3546911"/>
          </a:xfrm>
          <a:prstGeom prst="rect">
            <a:avLst/>
          </a:prstGeom>
          <a:ln w="6350">
            <a:solidFill>
              <a:schemeClr val="tx1"/>
            </a:solidFill>
          </a:ln>
        </p:spPr>
      </p:pic>
    </p:spTree>
    <p:extLst>
      <p:ext uri="{BB962C8B-B14F-4D97-AF65-F5344CB8AC3E}">
        <p14:creationId xmlns:p14="http://schemas.microsoft.com/office/powerpoint/2010/main" val="319884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E03B6-FBCD-DC30-79C6-29BCFA4BD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A758B-6194-373A-AD94-B91964832FD9}"/>
              </a:ext>
            </a:extLst>
          </p:cNvPr>
          <p:cNvSpPr>
            <a:spLocks noGrp="1"/>
          </p:cNvSpPr>
          <p:nvPr>
            <p:ph type="title"/>
          </p:nvPr>
        </p:nvSpPr>
        <p:spPr>
          <a:xfrm>
            <a:off x="10162095" y="-2"/>
            <a:ext cx="20299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FCC Doubts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9ABE3DB-2F2A-CAC4-D7F8-B6A715038F5C}"/>
              </a:ext>
            </a:extLst>
          </p:cNvPr>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a:extLst>
              <a:ext uri="{FF2B5EF4-FFF2-40B4-BE49-F238E27FC236}">
                <a16:creationId xmlns:a16="http://schemas.microsoft.com/office/drawing/2014/main" id="{FB9E604A-4B37-6B7A-7E4F-AF40E6FEEDE0}"/>
              </a:ext>
            </a:extLst>
          </p:cNvPr>
          <p:cNvSpPr txBox="1">
            <a:spLocks noChangeArrowheads="1"/>
          </p:cNvSpPr>
          <p:nvPr/>
        </p:nvSpPr>
        <p:spPr bwMode="auto">
          <a:xfrm>
            <a:off x="10015979" y="6488668"/>
            <a:ext cx="21760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(8 Aug 1985)</a:t>
            </a:r>
          </a:p>
        </p:txBody>
      </p:sp>
      <p:sp>
        <p:nvSpPr>
          <p:cNvPr id="7" name="Rectangle 6">
            <a:extLst>
              <a:ext uri="{FF2B5EF4-FFF2-40B4-BE49-F238E27FC236}">
                <a16:creationId xmlns:a16="http://schemas.microsoft.com/office/drawing/2014/main" id="{C1F0AEB7-074B-79EF-8AAA-EE886A94806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417EB2D-E3DF-6046-5B7C-7BD945F7BC12}"/>
              </a:ext>
            </a:extLst>
          </p:cNvPr>
          <p:cNvPicPr>
            <a:picLocks noChangeAspect="1"/>
          </p:cNvPicPr>
          <p:nvPr/>
        </p:nvPicPr>
        <p:blipFill>
          <a:blip r:embed="rId2"/>
          <a:stretch>
            <a:fillRect/>
          </a:stretch>
        </p:blipFill>
        <p:spPr>
          <a:xfrm>
            <a:off x="220307" y="209004"/>
            <a:ext cx="7465320" cy="6491834"/>
          </a:xfrm>
          <a:prstGeom prst="rect">
            <a:avLst/>
          </a:prstGeom>
          <a:ln w="6350">
            <a:solidFill>
              <a:schemeClr val="tx1"/>
            </a:solidFill>
          </a:ln>
        </p:spPr>
      </p:pic>
      <p:pic>
        <p:nvPicPr>
          <p:cNvPr id="9" name="Picture 8">
            <a:extLst>
              <a:ext uri="{FF2B5EF4-FFF2-40B4-BE49-F238E27FC236}">
                <a16:creationId xmlns:a16="http://schemas.microsoft.com/office/drawing/2014/main" id="{CF735B93-6573-CA98-C8B8-F3E85AB3F13D}"/>
              </a:ext>
            </a:extLst>
          </p:cNvPr>
          <p:cNvPicPr>
            <a:picLocks noChangeAspect="1"/>
          </p:cNvPicPr>
          <p:nvPr/>
        </p:nvPicPr>
        <p:blipFill>
          <a:blip r:embed="rId3"/>
          <a:srcRect b="36448"/>
          <a:stretch>
            <a:fillRect/>
          </a:stretch>
        </p:blipFill>
        <p:spPr>
          <a:xfrm>
            <a:off x="4885286" y="933466"/>
            <a:ext cx="3523916" cy="5543534"/>
          </a:xfrm>
          <a:prstGeom prst="rect">
            <a:avLst/>
          </a:prstGeom>
          <a:ln>
            <a:solidFill>
              <a:schemeClr val="tx1"/>
            </a:solidFill>
          </a:ln>
        </p:spPr>
      </p:pic>
      <p:pic>
        <p:nvPicPr>
          <p:cNvPr id="10" name="Picture 9">
            <a:extLst>
              <a:ext uri="{FF2B5EF4-FFF2-40B4-BE49-F238E27FC236}">
                <a16:creationId xmlns:a16="http://schemas.microsoft.com/office/drawing/2014/main" id="{48D8674B-6099-5636-D20D-B26C921DFACE}"/>
              </a:ext>
            </a:extLst>
          </p:cNvPr>
          <p:cNvPicPr>
            <a:picLocks noChangeAspect="1"/>
          </p:cNvPicPr>
          <p:nvPr/>
        </p:nvPicPr>
        <p:blipFill>
          <a:blip r:embed="rId3"/>
          <a:srcRect t="62592"/>
          <a:stretch>
            <a:fillRect/>
          </a:stretch>
        </p:blipFill>
        <p:spPr>
          <a:xfrm>
            <a:off x="8581565" y="945134"/>
            <a:ext cx="3523916" cy="3263004"/>
          </a:xfrm>
          <a:prstGeom prst="rect">
            <a:avLst/>
          </a:prstGeom>
          <a:ln>
            <a:solidFill>
              <a:schemeClr val="tx1"/>
            </a:solidFill>
          </a:ln>
        </p:spPr>
      </p:pic>
    </p:spTree>
    <p:extLst>
      <p:ext uri="{BB962C8B-B14F-4D97-AF65-F5344CB8AC3E}">
        <p14:creationId xmlns:p14="http://schemas.microsoft.com/office/powerpoint/2010/main" val="108351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1826-DC7E-F0BB-B1DE-2D5ADCB509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5CC26-03E5-ECA5-358A-9DCD5BC31B4E}"/>
              </a:ext>
            </a:extLst>
          </p:cNvPr>
          <p:cNvSpPr>
            <a:spLocks noGrp="1"/>
          </p:cNvSpPr>
          <p:nvPr>
            <p:ph type="title"/>
          </p:nvPr>
        </p:nvSpPr>
        <p:spPr>
          <a:xfrm>
            <a:off x="6583680" y="-2"/>
            <a:ext cx="56083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Fairness In Broadcasting Act of 1987</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17D40BD-C0B8-0AA6-C7DD-A082386254C2}"/>
              </a:ext>
            </a:extLst>
          </p:cNvPr>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a:extLst>
              <a:ext uri="{FF2B5EF4-FFF2-40B4-BE49-F238E27FC236}">
                <a16:creationId xmlns:a16="http://schemas.microsoft.com/office/drawing/2014/main" id="{34E20D13-FE16-889B-45F8-F04943AF6A01}"/>
              </a:ext>
            </a:extLst>
          </p:cNvPr>
          <p:cNvSpPr txBox="1">
            <a:spLocks noChangeArrowheads="1"/>
          </p:cNvSpPr>
          <p:nvPr/>
        </p:nvSpPr>
        <p:spPr bwMode="auto">
          <a:xfrm>
            <a:off x="10404909" y="6488668"/>
            <a:ext cx="17870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Congress.gov</a:t>
            </a:r>
          </a:p>
        </p:txBody>
      </p:sp>
      <p:sp>
        <p:nvSpPr>
          <p:cNvPr id="7" name="Rectangle 6">
            <a:extLst>
              <a:ext uri="{FF2B5EF4-FFF2-40B4-BE49-F238E27FC236}">
                <a16:creationId xmlns:a16="http://schemas.microsoft.com/office/drawing/2014/main" id="{2BA70940-98C6-8EE1-79CE-2CC19FCCB20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web page&#10;&#10;AI-generated content may be incorrect.">
            <a:extLst>
              <a:ext uri="{FF2B5EF4-FFF2-40B4-BE49-F238E27FC236}">
                <a16:creationId xmlns:a16="http://schemas.microsoft.com/office/drawing/2014/main" id="{592A94FB-CAC8-E3BB-27F5-0988924A5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96" y="209004"/>
            <a:ext cx="5969503" cy="6491834"/>
          </a:xfrm>
          <a:prstGeom prst="rect">
            <a:avLst/>
          </a:prstGeom>
          <a:ln w="6350">
            <a:solidFill>
              <a:schemeClr val="tx1"/>
            </a:solidFill>
          </a:ln>
        </p:spPr>
      </p:pic>
      <p:pic>
        <p:nvPicPr>
          <p:cNvPr id="8" name="Picture 7" descr="A screenshot of a web page&#10;&#10;AI-generated content may be incorrect.">
            <a:extLst>
              <a:ext uri="{FF2B5EF4-FFF2-40B4-BE49-F238E27FC236}">
                <a16:creationId xmlns:a16="http://schemas.microsoft.com/office/drawing/2014/main" id="{2DE74EE8-1F94-BC82-585A-1148C151D391}"/>
              </a:ext>
            </a:extLst>
          </p:cNvPr>
          <p:cNvPicPr>
            <a:picLocks noChangeAspect="1"/>
          </p:cNvPicPr>
          <p:nvPr/>
        </p:nvPicPr>
        <p:blipFill>
          <a:blip r:embed="rId2">
            <a:extLst>
              <a:ext uri="{28A0092B-C50C-407E-A947-70E740481C1C}">
                <a14:useLocalDpi xmlns:a14="http://schemas.microsoft.com/office/drawing/2010/main" val="0"/>
              </a:ext>
            </a:extLst>
          </a:blip>
          <a:srcRect l="1729" t="8353" r="2655" b="52653"/>
          <a:stretch>
            <a:fillRect/>
          </a:stretch>
        </p:blipFill>
        <p:spPr>
          <a:xfrm>
            <a:off x="1246473" y="1134819"/>
            <a:ext cx="10345621" cy="4588361"/>
          </a:xfrm>
          <a:prstGeom prst="rect">
            <a:avLst/>
          </a:prstGeom>
          <a:ln w="6350">
            <a:solidFill>
              <a:schemeClr val="tx1"/>
            </a:solidFill>
          </a:ln>
        </p:spPr>
      </p:pic>
    </p:spTree>
    <p:extLst>
      <p:ext uri="{BB962C8B-B14F-4D97-AF65-F5344CB8AC3E}">
        <p14:creationId xmlns:p14="http://schemas.microsoft.com/office/powerpoint/2010/main" val="311879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1C55C-45D6-6D5B-3C01-C8DDBC58D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F1DE3-7320-1E00-4C12-39A47305CC34}"/>
              </a:ext>
            </a:extLst>
          </p:cNvPr>
          <p:cNvSpPr>
            <a:spLocks noGrp="1"/>
          </p:cNvSpPr>
          <p:nvPr>
            <p:ph type="title"/>
          </p:nvPr>
        </p:nvSpPr>
        <p:spPr>
          <a:xfrm>
            <a:off x="6583680" y="-2"/>
            <a:ext cx="560832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Fairness In Broadcasting Act of 1987</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039B22B-8AE0-D3C7-7E1F-67E9E79E7AD6}"/>
              </a:ext>
            </a:extLst>
          </p:cNvPr>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a:extLst>
              <a:ext uri="{FF2B5EF4-FFF2-40B4-BE49-F238E27FC236}">
                <a16:creationId xmlns:a16="http://schemas.microsoft.com/office/drawing/2014/main" id="{2FAF3A10-4A8C-12B3-1E58-778397DB2553}"/>
              </a:ext>
            </a:extLst>
          </p:cNvPr>
          <p:cNvSpPr txBox="1">
            <a:spLocks noChangeArrowheads="1"/>
          </p:cNvSpPr>
          <p:nvPr/>
        </p:nvSpPr>
        <p:spPr bwMode="auto">
          <a:xfrm>
            <a:off x="10404909" y="6488668"/>
            <a:ext cx="17870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 gov</a:t>
            </a:r>
          </a:p>
        </p:txBody>
      </p:sp>
      <p:sp>
        <p:nvSpPr>
          <p:cNvPr id="7" name="Rectangle 6">
            <a:extLst>
              <a:ext uri="{FF2B5EF4-FFF2-40B4-BE49-F238E27FC236}">
                <a16:creationId xmlns:a16="http://schemas.microsoft.com/office/drawing/2014/main" id="{91C5357F-1BFF-610C-1181-B64FE2329EA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web page&#10;&#10;AI-generated content may be incorrect.">
            <a:extLst>
              <a:ext uri="{FF2B5EF4-FFF2-40B4-BE49-F238E27FC236}">
                <a16:creationId xmlns:a16="http://schemas.microsoft.com/office/drawing/2014/main" id="{54A2E27F-66E5-7A93-E357-3C44F0329D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696" y="209004"/>
            <a:ext cx="5969503" cy="6491834"/>
          </a:xfrm>
          <a:prstGeom prst="rect">
            <a:avLst/>
          </a:prstGeom>
          <a:ln w="6350">
            <a:solidFill>
              <a:schemeClr val="tx1"/>
            </a:solidFill>
          </a:ln>
        </p:spPr>
      </p:pic>
      <p:pic>
        <p:nvPicPr>
          <p:cNvPr id="8" name="Picture 7" descr="A screenshot of a web page&#10;&#10;AI-generated content may be incorrect.">
            <a:extLst>
              <a:ext uri="{FF2B5EF4-FFF2-40B4-BE49-F238E27FC236}">
                <a16:creationId xmlns:a16="http://schemas.microsoft.com/office/drawing/2014/main" id="{7DCC0761-B77C-8D89-AF34-F4A863390E6A}"/>
              </a:ext>
            </a:extLst>
          </p:cNvPr>
          <p:cNvPicPr>
            <a:picLocks noChangeAspect="1"/>
          </p:cNvPicPr>
          <p:nvPr/>
        </p:nvPicPr>
        <p:blipFill>
          <a:blip r:embed="rId2">
            <a:extLst>
              <a:ext uri="{28A0092B-C50C-407E-A947-70E740481C1C}">
                <a14:useLocalDpi xmlns:a14="http://schemas.microsoft.com/office/drawing/2010/main" val="0"/>
              </a:ext>
            </a:extLst>
          </a:blip>
          <a:srcRect l="3664" t="49719" r="4268" b="26633"/>
          <a:stretch>
            <a:fillRect/>
          </a:stretch>
        </p:blipFill>
        <p:spPr>
          <a:xfrm>
            <a:off x="1361975" y="2820200"/>
            <a:ext cx="10251207" cy="2863517"/>
          </a:xfrm>
          <a:prstGeom prst="rect">
            <a:avLst/>
          </a:prstGeom>
          <a:ln w="6350">
            <a:solidFill>
              <a:schemeClr val="tx1"/>
            </a:solidFill>
          </a:ln>
        </p:spPr>
      </p:pic>
    </p:spTree>
    <p:extLst>
      <p:ext uri="{BB962C8B-B14F-4D97-AF65-F5344CB8AC3E}">
        <p14:creationId xmlns:p14="http://schemas.microsoft.com/office/powerpoint/2010/main" val="20322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7A773-26C8-758E-7A60-FB6A8495D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12EE8-C09F-4D79-F943-B5236F5F5BAC}"/>
              </a:ext>
            </a:extLst>
          </p:cNvPr>
          <p:cNvSpPr>
            <a:spLocks noGrp="1"/>
          </p:cNvSpPr>
          <p:nvPr>
            <p:ph type="title"/>
          </p:nvPr>
        </p:nvSpPr>
        <p:spPr>
          <a:xfrm>
            <a:off x="10053588" y="-2"/>
            <a:ext cx="21384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Reagan Veto</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4B48125-9539-CFD1-86C9-B0F1186C82DC}"/>
              </a:ext>
            </a:extLst>
          </p:cNvPr>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a:extLst>
              <a:ext uri="{FF2B5EF4-FFF2-40B4-BE49-F238E27FC236}">
                <a16:creationId xmlns:a16="http://schemas.microsoft.com/office/drawing/2014/main" id="{7F59EC4A-E57A-7557-0564-AEAEB7FDA06A}"/>
              </a:ext>
            </a:extLst>
          </p:cNvPr>
          <p:cNvSpPr txBox="1">
            <a:spLocks noChangeArrowheads="1"/>
          </p:cNvSpPr>
          <p:nvPr/>
        </p:nvSpPr>
        <p:spPr bwMode="auto">
          <a:xfrm>
            <a:off x="9822730" y="6488668"/>
            <a:ext cx="23692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(21 June 1987)</a:t>
            </a:r>
          </a:p>
        </p:txBody>
      </p:sp>
      <p:sp>
        <p:nvSpPr>
          <p:cNvPr id="7" name="Rectangle 6">
            <a:extLst>
              <a:ext uri="{FF2B5EF4-FFF2-40B4-BE49-F238E27FC236}">
                <a16:creationId xmlns:a16="http://schemas.microsoft.com/office/drawing/2014/main" id="{2F02AB64-526C-37D4-67DF-FCDEDFA7D71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765029C-69F1-3E6A-47D9-BB44B9D9A51F}"/>
              </a:ext>
            </a:extLst>
          </p:cNvPr>
          <p:cNvPicPr>
            <a:picLocks noChangeAspect="1"/>
          </p:cNvPicPr>
          <p:nvPr/>
        </p:nvPicPr>
        <p:blipFill>
          <a:blip r:embed="rId2"/>
          <a:stretch>
            <a:fillRect/>
          </a:stretch>
        </p:blipFill>
        <p:spPr>
          <a:xfrm>
            <a:off x="194938" y="209004"/>
            <a:ext cx="7126542" cy="6491834"/>
          </a:xfrm>
          <a:prstGeom prst="rect">
            <a:avLst/>
          </a:prstGeom>
          <a:ln w="6350">
            <a:solidFill>
              <a:schemeClr val="tx1"/>
            </a:solidFill>
          </a:ln>
        </p:spPr>
      </p:pic>
      <p:pic>
        <p:nvPicPr>
          <p:cNvPr id="9" name="Picture 8">
            <a:extLst>
              <a:ext uri="{FF2B5EF4-FFF2-40B4-BE49-F238E27FC236}">
                <a16:creationId xmlns:a16="http://schemas.microsoft.com/office/drawing/2014/main" id="{F5D456D5-7907-427C-53E2-94BF03AAFBB8}"/>
              </a:ext>
            </a:extLst>
          </p:cNvPr>
          <p:cNvPicPr>
            <a:picLocks noChangeAspect="1"/>
          </p:cNvPicPr>
          <p:nvPr/>
        </p:nvPicPr>
        <p:blipFill>
          <a:blip r:embed="rId3"/>
          <a:stretch>
            <a:fillRect/>
          </a:stretch>
        </p:blipFill>
        <p:spPr>
          <a:xfrm>
            <a:off x="5394003" y="410791"/>
            <a:ext cx="5223197" cy="6036417"/>
          </a:xfrm>
          <a:prstGeom prst="rect">
            <a:avLst/>
          </a:prstGeom>
          <a:ln>
            <a:solidFill>
              <a:schemeClr val="tx1"/>
            </a:solidFill>
          </a:ln>
        </p:spPr>
      </p:pic>
    </p:spTree>
    <p:extLst>
      <p:ext uri="{BB962C8B-B14F-4D97-AF65-F5344CB8AC3E}">
        <p14:creationId xmlns:p14="http://schemas.microsoft.com/office/powerpoint/2010/main" val="24993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Tell Me About Breakfast</a:t>
            </a: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5" name="Text Box 5"/>
          <p:cNvSpPr txBox="1">
            <a:spLocks noChangeArrowheads="1"/>
          </p:cNvSpPr>
          <p:nvPr/>
        </p:nvSpPr>
        <p:spPr bwMode="auto">
          <a:xfrm>
            <a:off x="11351029" y="0"/>
            <a:ext cx="84097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TTM</a:t>
            </a:r>
          </a:p>
        </p:txBody>
      </p:sp>
    </p:spTree>
    <p:extLst>
      <p:ext uri="{BB962C8B-B14F-4D97-AF65-F5344CB8AC3E}">
        <p14:creationId xmlns:p14="http://schemas.microsoft.com/office/powerpoint/2010/main" val="4069013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F3E0D-99C9-429E-DBBB-1722C7149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0ACAB2-1424-0BFF-F040-1913BF6B4468}"/>
              </a:ext>
            </a:extLst>
          </p:cNvPr>
          <p:cNvSpPr>
            <a:spLocks noGrp="1"/>
          </p:cNvSpPr>
          <p:nvPr>
            <p:ph type="title"/>
          </p:nvPr>
        </p:nvSpPr>
        <p:spPr>
          <a:xfrm>
            <a:off x="7936029" y="-2"/>
            <a:ext cx="42559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FCC Kills Fairness Doctrine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295F8EB-437B-BF3F-2E0C-083C8EC78D71}"/>
              </a:ext>
            </a:extLst>
          </p:cNvPr>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a:extLst>
              <a:ext uri="{FF2B5EF4-FFF2-40B4-BE49-F238E27FC236}">
                <a16:creationId xmlns:a16="http://schemas.microsoft.com/office/drawing/2014/main" id="{3C014959-0C21-3E4D-1836-0FDC8144E5A3}"/>
              </a:ext>
            </a:extLst>
          </p:cNvPr>
          <p:cNvSpPr txBox="1">
            <a:spLocks noChangeArrowheads="1"/>
          </p:cNvSpPr>
          <p:nvPr/>
        </p:nvSpPr>
        <p:spPr bwMode="auto">
          <a:xfrm>
            <a:off x="10005461" y="6488668"/>
            <a:ext cx="21865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(5 Aug 1987)</a:t>
            </a:r>
          </a:p>
        </p:txBody>
      </p:sp>
      <p:sp>
        <p:nvSpPr>
          <p:cNvPr id="7" name="Rectangle 6">
            <a:extLst>
              <a:ext uri="{FF2B5EF4-FFF2-40B4-BE49-F238E27FC236}">
                <a16:creationId xmlns:a16="http://schemas.microsoft.com/office/drawing/2014/main" id="{5084CED5-D2C2-E2BB-2267-D38F0F75D55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6BA7378-8655-99C8-6F17-5C1E9FA7D8F9}"/>
              </a:ext>
            </a:extLst>
          </p:cNvPr>
          <p:cNvPicPr>
            <a:picLocks noChangeAspect="1"/>
          </p:cNvPicPr>
          <p:nvPr/>
        </p:nvPicPr>
        <p:blipFill>
          <a:blip r:embed="rId2"/>
          <a:stretch>
            <a:fillRect/>
          </a:stretch>
        </p:blipFill>
        <p:spPr>
          <a:xfrm>
            <a:off x="363386" y="522790"/>
            <a:ext cx="7495641" cy="6178048"/>
          </a:xfrm>
          <a:prstGeom prst="rect">
            <a:avLst/>
          </a:prstGeom>
          <a:ln w="6350">
            <a:solidFill>
              <a:schemeClr val="tx1"/>
            </a:solidFill>
          </a:ln>
        </p:spPr>
      </p:pic>
      <p:pic>
        <p:nvPicPr>
          <p:cNvPr id="9" name="Picture 8">
            <a:extLst>
              <a:ext uri="{FF2B5EF4-FFF2-40B4-BE49-F238E27FC236}">
                <a16:creationId xmlns:a16="http://schemas.microsoft.com/office/drawing/2014/main" id="{F5000F95-81F4-FDB3-332E-FF9D4D08499C}"/>
              </a:ext>
            </a:extLst>
          </p:cNvPr>
          <p:cNvPicPr>
            <a:picLocks noChangeAspect="1"/>
          </p:cNvPicPr>
          <p:nvPr/>
        </p:nvPicPr>
        <p:blipFill>
          <a:blip r:embed="rId3"/>
          <a:srcRect b="44491"/>
          <a:stretch>
            <a:fillRect/>
          </a:stretch>
        </p:blipFill>
        <p:spPr>
          <a:xfrm>
            <a:off x="7054679" y="914400"/>
            <a:ext cx="2469858" cy="5334000"/>
          </a:xfrm>
          <a:prstGeom prst="rect">
            <a:avLst/>
          </a:prstGeom>
          <a:ln w="6350">
            <a:solidFill>
              <a:schemeClr val="tx1"/>
            </a:solidFill>
          </a:ln>
        </p:spPr>
      </p:pic>
      <p:pic>
        <p:nvPicPr>
          <p:cNvPr id="10" name="Picture 9">
            <a:extLst>
              <a:ext uri="{FF2B5EF4-FFF2-40B4-BE49-F238E27FC236}">
                <a16:creationId xmlns:a16="http://schemas.microsoft.com/office/drawing/2014/main" id="{CF58785F-147A-A827-1604-D8272A8F9EFF}"/>
              </a:ext>
            </a:extLst>
          </p:cNvPr>
          <p:cNvPicPr>
            <a:picLocks noChangeAspect="1"/>
          </p:cNvPicPr>
          <p:nvPr/>
        </p:nvPicPr>
        <p:blipFill>
          <a:blip r:embed="rId3"/>
          <a:srcRect t="54970"/>
          <a:stretch>
            <a:fillRect/>
          </a:stretch>
        </p:blipFill>
        <p:spPr>
          <a:xfrm>
            <a:off x="9635649" y="914400"/>
            <a:ext cx="2420332" cy="4240260"/>
          </a:xfrm>
          <a:prstGeom prst="rect">
            <a:avLst/>
          </a:prstGeom>
          <a:ln>
            <a:solidFill>
              <a:schemeClr val="tx1"/>
            </a:solidFill>
          </a:ln>
        </p:spPr>
      </p:pic>
    </p:spTree>
    <p:extLst>
      <p:ext uri="{BB962C8B-B14F-4D97-AF65-F5344CB8AC3E}">
        <p14:creationId xmlns:p14="http://schemas.microsoft.com/office/powerpoint/2010/main" val="8009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0A79-98C1-FFFE-C3EA-7719A4D5E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46CF3-C0B6-9E8E-30D3-3BB57245DFB2}"/>
              </a:ext>
            </a:extLst>
          </p:cNvPr>
          <p:cNvSpPr>
            <a:spLocks noGrp="1"/>
          </p:cNvSpPr>
          <p:nvPr>
            <p:ph type="title"/>
          </p:nvPr>
        </p:nvSpPr>
        <p:spPr>
          <a:xfrm>
            <a:off x="7852528" y="-2"/>
            <a:ext cx="43394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But On the Books Until 2011</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3D226B5-5EC6-3503-EEC0-F9F90465FF71}"/>
              </a:ext>
            </a:extLst>
          </p:cNvPr>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a:extLst>
              <a:ext uri="{FF2B5EF4-FFF2-40B4-BE49-F238E27FC236}">
                <a16:creationId xmlns:a16="http://schemas.microsoft.com/office/drawing/2014/main" id="{CDED3042-0B48-7277-52F2-5278D50C4117}"/>
              </a:ext>
            </a:extLst>
          </p:cNvPr>
          <p:cNvSpPr txBox="1">
            <a:spLocks noChangeArrowheads="1"/>
          </p:cNvSpPr>
          <p:nvPr/>
        </p:nvSpPr>
        <p:spPr bwMode="auto">
          <a:xfrm>
            <a:off x="9544639" y="6488668"/>
            <a:ext cx="26473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Politico (22 Aug 2011)</a:t>
            </a:r>
          </a:p>
        </p:txBody>
      </p:sp>
      <p:sp>
        <p:nvSpPr>
          <p:cNvPr id="7" name="Rectangle 6">
            <a:extLst>
              <a:ext uri="{FF2B5EF4-FFF2-40B4-BE49-F238E27FC236}">
                <a16:creationId xmlns:a16="http://schemas.microsoft.com/office/drawing/2014/main" id="{B6584DF2-4F70-F489-33D3-531C11FBEA4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80C8DFA5-4584-7ECB-7D0F-B5D0C8BAC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82" y="209004"/>
            <a:ext cx="5969502"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C302EBA2-D803-7343-9DB0-01C9735536F7}"/>
              </a:ext>
            </a:extLst>
          </p:cNvPr>
          <p:cNvPicPr>
            <a:picLocks noChangeAspect="1"/>
          </p:cNvPicPr>
          <p:nvPr/>
        </p:nvPicPr>
        <p:blipFill>
          <a:blip r:embed="rId3">
            <a:extLst>
              <a:ext uri="{28A0092B-C50C-407E-A947-70E740481C1C}">
                <a14:useLocalDpi xmlns:a14="http://schemas.microsoft.com/office/drawing/2010/main" val="0"/>
              </a:ext>
            </a:extLst>
          </a:blip>
          <a:srcRect l="9741" t="44251" r="37292" b="18682"/>
          <a:stretch>
            <a:fillRect/>
          </a:stretch>
        </p:blipFill>
        <p:spPr>
          <a:xfrm>
            <a:off x="2926080" y="658279"/>
            <a:ext cx="7500026" cy="5707781"/>
          </a:xfrm>
          <a:prstGeom prst="rect">
            <a:avLst/>
          </a:prstGeom>
          <a:ln w="6350">
            <a:solidFill>
              <a:schemeClr val="tx1"/>
            </a:solidFill>
          </a:ln>
        </p:spPr>
      </p:pic>
    </p:spTree>
    <p:extLst>
      <p:ext uri="{BB962C8B-B14F-4D97-AF65-F5344CB8AC3E}">
        <p14:creationId xmlns:p14="http://schemas.microsoft.com/office/powerpoint/2010/main" val="362570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2018-D03F-C6F1-71E2-948DF9CBE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DCD6A-9F8F-95A5-BDD1-07B67487A768}"/>
              </a:ext>
            </a:extLst>
          </p:cNvPr>
          <p:cNvSpPr>
            <a:spLocks noGrp="1"/>
          </p:cNvSpPr>
          <p:nvPr>
            <p:ph type="title"/>
          </p:nvPr>
        </p:nvSpPr>
        <p:spPr>
          <a:xfrm>
            <a:off x="7230924" y="-1"/>
            <a:ext cx="496107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Social Media and 1</a:t>
            </a:r>
            <a:r>
              <a:rPr lang="en-US" sz="2400" baseline="30000" dirty="0">
                <a:solidFill>
                  <a:schemeClr val="accent4">
                    <a:lumMod val="75000"/>
                    <a:lumOff val="25000"/>
                  </a:schemeClr>
                </a:solidFill>
                <a:latin typeface="+mn-lt"/>
                <a:cs typeface="Times New Roman" panose="02020603050405020304" pitchFamily="18" charset="0"/>
              </a:rPr>
              <a:t>st</a:t>
            </a:r>
            <a:r>
              <a:rPr lang="en-US" sz="2400" dirty="0">
                <a:solidFill>
                  <a:schemeClr val="accent4">
                    <a:lumMod val="75000"/>
                    <a:lumOff val="25000"/>
                  </a:schemeClr>
                </a:solidFill>
                <a:latin typeface="+mn-lt"/>
                <a:cs typeface="Times New Roman" panose="02020603050405020304" pitchFamily="18" charset="0"/>
              </a:rPr>
              <a:t> Amendment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BC1986B-B63A-2F29-04FC-8CFDB9A25C64}"/>
              </a:ext>
            </a:extLst>
          </p:cNvPr>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a:extLst>
              <a:ext uri="{FF2B5EF4-FFF2-40B4-BE49-F238E27FC236}">
                <a16:creationId xmlns:a16="http://schemas.microsoft.com/office/drawing/2014/main" id="{DDD96F42-A655-40BE-2536-B860E97B8BA6}"/>
              </a:ext>
            </a:extLst>
          </p:cNvPr>
          <p:cNvSpPr txBox="1">
            <a:spLocks noChangeArrowheads="1"/>
          </p:cNvSpPr>
          <p:nvPr/>
        </p:nvSpPr>
        <p:spPr bwMode="auto">
          <a:xfrm>
            <a:off x="9898144" y="6488668"/>
            <a:ext cx="22938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Moody (U.S. 2024))</a:t>
            </a:r>
          </a:p>
        </p:txBody>
      </p:sp>
      <p:sp>
        <p:nvSpPr>
          <p:cNvPr id="7" name="Rectangle 6">
            <a:extLst>
              <a:ext uri="{FF2B5EF4-FFF2-40B4-BE49-F238E27FC236}">
                <a16:creationId xmlns:a16="http://schemas.microsoft.com/office/drawing/2014/main" id="{A98C8788-17EF-1299-5B05-46D349D3B25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6868BC2-8C86-A5EA-0ABF-65A24DBED8FE}"/>
              </a:ext>
            </a:extLst>
          </p:cNvPr>
          <p:cNvPicPr>
            <a:picLocks noChangeAspect="1"/>
          </p:cNvPicPr>
          <p:nvPr/>
        </p:nvPicPr>
        <p:blipFill>
          <a:blip r:embed="rId2"/>
          <a:stretch>
            <a:fillRect/>
          </a:stretch>
        </p:blipFill>
        <p:spPr>
          <a:xfrm>
            <a:off x="148665" y="209004"/>
            <a:ext cx="4032818" cy="6491834"/>
          </a:xfrm>
          <a:prstGeom prst="rect">
            <a:avLst/>
          </a:prstGeom>
          <a:ln w="6350">
            <a:solidFill>
              <a:schemeClr val="tx1"/>
            </a:solidFill>
          </a:ln>
        </p:spPr>
      </p:pic>
      <p:pic>
        <p:nvPicPr>
          <p:cNvPr id="9" name="Picture 8">
            <a:extLst>
              <a:ext uri="{FF2B5EF4-FFF2-40B4-BE49-F238E27FC236}">
                <a16:creationId xmlns:a16="http://schemas.microsoft.com/office/drawing/2014/main" id="{B2F21D86-40D3-47B8-6D8D-098333276B78}"/>
              </a:ext>
            </a:extLst>
          </p:cNvPr>
          <p:cNvPicPr>
            <a:picLocks noChangeAspect="1"/>
          </p:cNvPicPr>
          <p:nvPr/>
        </p:nvPicPr>
        <p:blipFill>
          <a:blip r:embed="rId3"/>
          <a:stretch>
            <a:fillRect/>
          </a:stretch>
        </p:blipFill>
        <p:spPr>
          <a:xfrm>
            <a:off x="2908667" y="209004"/>
            <a:ext cx="4116115" cy="6491834"/>
          </a:xfrm>
          <a:prstGeom prst="rect">
            <a:avLst/>
          </a:prstGeom>
          <a:ln>
            <a:solidFill>
              <a:schemeClr val="tx1"/>
            </a:solidFill>
          </a:ln>
        </p:spPr>
      </p:pic>
      <p:pic>
        <p:nvPicPr>
          <p:cNvPr id="11" name="Picture 10">
            <a:extLst>
              <a:ext uri="{FF2B5EF4-FFF2-40B4-BE49-F238E27FC236}">
                <a16:creationId xmlns:a16="http://schemas.microsoft.com/office/drawing/2014/main" id="{1F6E45DF-0A99-1B3B-E6F0-602C62833A23}"/>
              </a:ext>
            </a:extLst>
          </p:cNvPr>
          <p:cNvPicPr>
            <a:picLocks noChangeAspect="1"/>
          </p:cNvPicPr>
          <p:nvPr/>
        </p:nvPicPr>
        <p:blipFill>
          <a:blip r:embed="rId3"/>
          <a:srcRect l="4178" t="47440" r="3804" b="5634"/>
          <a:stretch>
            <a:fillRect/>
          </a:stretch>
        </p:blipFill>
        <p:spPr>
          <a:xfrm>
            <a:off x="4307010" y="1111717"/>
            <a:ext cx="6452246" cy="5189672"/>
          </a:xfrm>
          <a:prstGeom prst="rect">
            <a:avLst/>
          </a:prstGeom>
          <a:ln>
            <a:solidFill>
              <a:schemeClr val="tx1"/>
            </a:solidFill>
          </a:ln>
        </p:spPr>
      </p:pic>
    </p:spTree>
    <p:extLst>
      <p:ext uri="{BB962C8B-B14F-4D97-AF65-F5344CB8AC3E}">
        <p14:creationId xmlns:p14="http://schemas.microsoft.com/office/powerpoint/2010/main" val="401014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2F5AD-91FF-E6A2-D4A7-5DD642D38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27CB5-27E7-CB49-DEFB-F982DC9585D1}"/>
              </a:ext>
            </a:extLst>
          </p:cNvPr>
          <p:cNvSpPr>
            <a:spLocks noGrp="1"/>
          </p:cNvSpPr>
          <p:nvPr>
            <p:ph type="title"/>
          </p:nvPr>
        </p:nvSpPr>
        <p:spPr>
          <a:xfrm>
            <a:off x="6096000" y="-2"/>
            <a:ext cx="6096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States Can’t Regulate to Create Fairness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A03F4E3-61BA-2D93-6C28-316B102F2703}"/>
              </a:ext>
            </a:extLst>
          </p:cNvPr>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a:extLst>
              <a:ext uri="{FF2B5EF4-FFF2-40B4-BE49-F238E27FC236}">
                <a16:creationId xmlns:a16="http://schemas.microsoft.com/office/drawing/2014/main" id="{0EAF5F18-A13A-F0F9-5A02-89D10434290C}"/>
              </a:ext>
            </a:extLst>
          </p:cNvPr>
          <p:cNvSpPr txBox="1">
            <a:spLocks noChangeArrowheads="1"/>
          </p:cNvSpPr>
          <p:nvPr/>
        </p:nvSpPr>
        <p:spPr bwMode="auto">
          <a:xfrm>
            <a:off x="9776074" y="6488668"/>
            <a:ext cx="241592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Moody (U.S. 2024))</a:t>
            </a:r>
          </a:p>
        </p:txBody>
      </p:sp>
      <p:sp>
        <p:nvSpPr>
          <p:cNvPr id="7" name="Rectangle 6">
            <a:extLst>
              <a:ext uri="{FF2B5EF4-FFF2-40B4-BE49-F238E27FC236}">
                <a16:creationId xmlns:a16="http://schemas.microsoft.com/office/drawing/2014/main" id="{D49E8C9B-C7EF-B7F0-98AF-2DF4872859B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A78DEAA-FCDC-90F5-615E-EC7A4558811E}"/>
              </a:ext>
            </a:extLst>
          </p:cNvPr>
          <p:cNvPicPr>
            <a:picLocks noChangeAspect="1"/>
          </p:cNvPicPr>
          <p:nvPr/>
        </p:nvPicPr>
        <p:blipFill>
          <a:blip r:embed="rId2"/>
          <a:stretch>
            <a:fillRect/>
          </a:stretch>
        </p:blipFill>
        <p:spPr>
          <a:xfrm>
            <a:off x="219599" y="209004"/>
            <a:ext cx="3981867" cy="6491834"/>
          </a:xfrm>
          <a:prstGeom prst="rect">
            <a:avLst/>
          </a:prstGeom>
          <a:ln w="6350">
            <a:solidFill>
              <a:schemeClr val="tx1"/>
            </a:solidFill>
          </a:ln>
        </p:spPr>
      </p:pic>
      <p:pic>
        <p:nvPicPr>
          <p:cNvPr id="8" name="Picture 7">
            <a:extLst>
              <a:ext uri="{FF2B5EF4-FFF2-40B4-BE49-F238E27FC236}">
                <a16:creationId xmlns:a16="http://schemas.microsoft.com/office/drawing/2014/main" id="{E5FC1043-1510-2C19-3699-ED2DC45547FB}"/>
              </a:ext>
            </a:extLst>
          </p:cNvPr>
          <p:cNvPicPr>
            <a:picLocks noChangeAspect="1"/>
          </p:cNvPicPr>
          <p:nvPr/>
        </p:nvPicPr>
        <p:blipFill>
          <a:blip r:embed="rId2"/>
          <a:srcRect l="2665" t="35330" r="4149" b="35147"/>
          <a:stretch>
            <a:fillRect/>
          </a:stretch>
        </p:blipFill>
        <p:spPr>
          <a:xfrm>
            <a:off x="2281118" y="1191125"/>
            <a:ext cx="8665254" cy="4475749"/>
          </a:xfrm>
          <a:prstGeom prst="rect">
            <a:avLst/>
          </a:prstGeom>
          <a:ln w="6350">
            <a:solidFill>
              <a:schemeClr val="tx1"/>
            </a:solidFill>
          </a:ln>
        </p:spPr>
      </p:pic>
    </p:spTree>
    <p:extLst>
      <p:ext uri="{BB962C8B-B14F-4D97-AF65-F5344CB8AC3E}">
        <p14:creationId xmlns:p14="http://schemas.microsoft.com/office/powerpoint/2010/main" val="182126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04C50-0276-6B7F-1906-5A4EA0126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1BBD5-93A2-CA96-2DD8-9293D8054C9A}"/>
              </a:ext>
            </a:extLst>
          </p:cNvPr>
          <p:cNvSpPr>
            <a:spLocks noGrp="1"/>
          </p:cNvSpPr>
          <p:nvPr>
            <p:ph type="title"/>
          </p:nvPr>
        </p:nvSpPr>
        <p:spPr>
          <a:xfrm>
            <a:off x="6096000" y="-2"/>
            <a:ext cx="6096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States Can’t Regulate to Create Fairness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8AD3B7F-EAB2-B92A-A108-C99C8887FCCE}"/>
              </a:ext>
            </a:extLst>
          </p:cNvPr>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a:extLst>
              <a:ext uri="{FF2B5EF4-FFF2-40B4-BE49-F238E27FC236}">
                <a16:creationId xmlns:a16="http://schemas.microsoft.com/office/drawing/2014/main" id="{8AC2578F-2514-A784-EB1C-E27B88E4F1B6}"/>
              </a:ext>
            </a:extLst>
          </p:cNvPr>
          <p:cNvSpPr txBox="1">
            <a:spLocks noChangeArrowheads="1"/>
          </p:cNvSpPr>
          <p:nvPr/>
        </p:nvSpPr>
        <p:spPr bwMode="auto">
          <a:xfrm>
            <a:off x="9776074" y="6488668"/>
            <a:ext cx="241592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Moody (U.S. 2024))</a:t>
            </a:r>
          </a:p>
        </p:txBody>
      </p:sp>
      <p:sp>
        <p:nvSpPr>
          <p:cNvPr id="7" name="Rectangle 6">
            <a:extLst>
              <a:ext uri="{FF2B5EF4-FFF2-40B4-BE49-F238E27FC236}">
                <a16:creationId xmlns:a16="http://schemas.microsoft.com/office/drawing/2014/main" id="{36683593-CA30-37A8-E506-C2FF424C7BD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8C74FDC-470A-17F4-B043-56B1625DF883}"/>
              </a:ext>
            </a:extLst>
          </p:cNvPr>
          <p:cNvPicPr>
            <a:picLocks noChangeAspect="1"/>
          </p:cNvPicPr>
          <p:nvPr/>
        </p:nvPicPr>
        <p:blipFill>
          <a:blip r:embed="rId2"/>
          <a:stretch>
            <a:fillRect/>
          </a:stretch>
        </p:blipFill>
        <p:spPr>
          <a:xfrm>
            <a:off x="219599" y="209004"/>
            <a:ext cx="3981867" cy="6491834"/>
          </a:xfrm>
          <a:prstGeom prst="rect">
            <a:avLst/>
          </a:prstGeom>
          <a:ln w="6350">
            <a:solidFill>
              <a:schemeClr val="tx1"/>
            </a:solidFill>
          </a:ln>
        </p:spPr>
      </p:pic>
      <p:pic>
        <p:nvPicPr>
          <p:cNvPr id="8" name="Picture 7">
            <a:extLst>
              <a:ext uri="{FF2B5EF4-FFF2-40B4-BE49-F238E27FC236}">
                <a16:creationId xmlns:a16="http://schemas.microsoft.com/office/drawing/2014/main" id="{CA6F3741-E998-8B45-B807-B92286B8EEAA}"/>
              </a:ext>
            </a:extLst>
          </p:cNvPr>
          <p:cNvPicPr>
            <a:picLocks noChangeAspect="1"/>
          </p:cNvPicPr>
          <p:nvPr/>
        </p:nvPicPr>
        <p:blipFill>
          <a:blip r:embed="rId2"/>
          <a:srcRect l="2665" t="61763" r="4149" b="6252"/>
          <a:stretch>
            <a:fillRect/>
          </a:stretch>
        </p:blipFill>
        <p:spPr>
          <a:xfrm>
            <a:off x="2358189" y="1443788"/>
            <a:ext cx="8041313" cy="4499811"/>
          </a:xfrm>
          <a:prstGeom prst="rect">
            <a:avLst/>
          </a:prstGeom>
          <a:ln w="6350">
            <a:solidFill>
              <a:schemeClr val="tx1"/>
            </a:solidFill>
          </a:ln>
        </p:spPr>
      </p:pic>
    </p:spTree>
    <p:extLst>
      <p:ext uri="{BB962C8B-B14F-4D97-AF65-F5344CB8AC3E}">
        <p14:creationId xmlns:p14="http://schemas.microsoft.com/office/powerpoint/2010/main" val="46735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A9C9C-EEF3-4DF0-D696-7C2FD0A56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9EA63-986D-C871-4192-9DF3A2F07855}"/>
              </a:ext>
            </a:extLst>
          </p:cNvPr>
          <p:cNvSpPr>
            <a:spLocks noGrp="1"/>
          </p:cNvSpPr>
          <p:nvPr>
            <p:ph type="title"/>
          </p:nvPr>
        </p:nvSpPr>
        <p:spPr>
          <a:xfrm>
            <a:off x="4283241" y="-2"/>
            <a:ext cx="79087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Gov’t Can’t Coerce Third Parties to Suppress Speech</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29B768F-BA94-19A9-345C-9BF00C2A07D6}"/>
              </a:ext>
            </a:extLst>
          </p:cNvPr>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a:extLst>
              <a:ext uri="{FF2B5EF4-FFF2-40B4-BE49-F238E27FC236}">
                <a16:creationId xmlns:a16="http://schemas.microsoft.com/office/drawing/2014/main" id="{3C307534-C688-8F96-BFD3-AC5EA3BB7F64}"/>
              </a:ext>
            </a:extLst>
          </p:cNvPr>
          <p:cNvSpPr txBox="1">
            <a:spLocks noChangeArrowheads="1"/>
          </p:cNvSpPr>
          <p:nvPr/>
        </p:nvSpPr>
        <p:spPr bwMode="auto">
          <a:xfrm>
            <a:off x="10119674" y="6488668"/>
            <a:ext cx="207232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Vullo (U.S. 2024)</a:t>
            </a:r>
          </a:p>
        </p:txBody>
      </p:sp>
      <p:sp>
        <p:nvSpPr>
          <p:cNvPr id="7" name="Rectangle 6">
            <a:extLst>
              <a:ext uri="{FF2B5EF4-FFF2-40B4-BE49-F238E27FC236}">
                <a16:creationId xmlns:a16="http://schemas.microsoft.com/office/drawing/2014/main" id="{87C99E4B-7757-F240-DD99-3E49485E5D2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3F2317D-2886-09B5-4328-97D7A7EA7BA9}"/>
              </a:ext>
            </a:extLst>
          </p:cNvPr>
          <p:cNvPicPr>
            <a:picLocks noChangeAspect="1"/>
          </p:cNvPicPr>
          <p:nvPr/>
        </p:nvPicPr>
        <p:blipFill>
          <a:blip r:embed="rId2"/>
          <a:stretch>
            <a:fillRect/>
          </a:stretch>
        </p:blipFill>
        <p:spPr>
          <a:xfrm>
            <a:off x="126122" y="209004"/>
            <a:ext cx="3992882" cy="6491834"/>
          </a:xfrm>
          <a:prstGeom prst="rect">
            <a:avLst/>
          </a:prstGeom>
          <a:ln w="6350">
            <a:solidFill>
              <a:schemeClr val="tx1"/>
            </a:solidFill>
          </a:ln>
        </p:spPr>
      </p:pic>
      <p:pic>
        <p:nvPicPr>
          <p:cNvPr id="10" name="Picture 9">
            <a:extLst>
              <a:ext uri="{FF2B5EF4-FFF2-40B4-BE49-F238E27FC236}">
                <a16:creationId xmlns:a16="http://schemas.microsoft.com/office/drawing/2014/main" id="{D99F0A10-72AD-136C-1A51-0F7B9CFE2FC9}"/>
              </a:ext>
            </a:extLst>
          </p:cNvPr>
          <p:cNvPicPr>
            <a:picLocks noChangeAspect="1"/>
          </p:cNvPicPr>
          <p:nvPr/>
        </p:nvPicPr>
        <p:blipFill>
          <a:blip r:embed="rId2"/>
          <a:srcRect l="2712" t="40040" r="3998" b="35719"/>
          <a:stretch>
            <a:fillRect/>
          </a:stretch>
        </p:blipFill>
        <p:spPr>
          <a:xfrm>
            <a:off x="1795905" y="1814362"/>
            <a:ext cx="8987793" cy="3797166"/>
          </a:xfrm>
          <a:prstGeom prst="rect">
            <a:avLst/>
          </a:prstGeom>
          <a:ln w="6350">
            <a:solidFill>
              <a:schemeClr val="tx1"/>
            </a:solidFill>
          </a:ln>
        </p:spPr>
      </p:pic>
    </p:spTree>
    <p:extLst>
      <p:ext uri="{BB962C8B-B14F-4D97-AF65-F5344CB8AC3E}">
        <p14:creationId xmlns:p14="http://schemas.microsoft.com/office/powerpoint/2010/main" val="362043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68304-9C1D-2371-9857-A7EB897AA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ED630-59F5-9571-B7B3-21F45AA2FE91}"/>
              </a:ext>
            </a:extLst>
          </p:cNvPr>
          <p:cNvSpPr>
            <a:spLocks noGrp="1"/>
          </p:cNvSpPr>
          <p:nvPr>
            <p:ph type="title"/>
          </p:nvPr>
        </p:nvSpPr>
        <p:spPr>
          <a:xfrm>
            <a:off x="10118690" y="-2"/>
            <a:ext cx="207331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FCC Threats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8551305-B755-586F-B5CC-58FCCC51E694}"/>
              </a:ext>
            </a:extLst>
          </p:cNvPr>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a:extLst>
              <a:ext uri="{FF2B5EF4-FFF2-40B4-BE49-F238E27FC236}">
                <a16:creationId xmlns:a16="http://schemas.microsoft.com/office/drawing/2014/main" id="{4CA4C7A4-80C6-3904-2B3A-CC1F2ED1F47A}"/>
              </a:ext>
            </a:extLst>
          </p:cNvPr>
          <p:cNvSpPr txBox="1">
            <a:spLocks noChangeArrowheads="1"/>
          </p:cNvSpPr>
          <p:nvPr/>
        </p:nvSpPr>
        <p:spPr bwMode="auto">
          <a:xfrm>
            <a:off x="9860437" y="6488668"/>
            <a:ext cx="23315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(19 Sept 2025)</a:t>
            </a:r>
          </a:p>
        </p:txBody>
      </p:sp>
      <p:sp>
        <p:nvSpPr>
          <p:cNvPr id="7" name="Rectangle 6">
            <a:extLst>
              <a:ext uri="{FF2B5EF4-FFF2-40B4-BE49-F238E27FC236}">
                <a16:creationId xmlns:a16="http://schemas.microsoft.com/office/drawing/2014/main" id="{7E1CE77F-8783-9A8D-F226-F2325993C78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C9432634-6863-CAF3-861F-D520E8688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209005"/>
            <a:ext cx="5969503" cy="6491834"/>
          </a:xfrm>
          <a:prstGeom prst="rect">
            <a:avLst/>
          </a:prstGeom>
          <a:ln w="6350">
            <a:solidFill>
              <a:schemeClr val="bg2"/>
            </a:solidFill>
          </a:ln>
        </p:spPr>
      </p:pic>
      <p:pic>
        <p:nvPicPr>
          <p:cNvPr id="11" name="Picture 10" descr="A screenshot of a computer&#10;&#10;AI-generated content may be incorrect.">
            <a:extLst>
              <a:ext uri="{FF2B5EF4-FFF2-40B4-BE49-F238E27FC236}">
                <a16:creationId xmlns:a16="http://schemas.microsoft.com/office/drawing/2014/main" id="{5DF88528-F16C-BAEA-CE92-DADB0F97AEE9}"/>
              </a:ext>
            </a:extLst>
          </p:cNvPr>
          <p:cNvPicPr>
            <a:picLocks noChangeAspect="1"/>
          </p:cNvPicPr>
          <p:nvPr/>
        </p:nvPicPr>
        <p:blipFill>
          <a:blip r:embed="rId3">
            <a:extLst>
              <a:ext uri="{28A0092B-C50C-407E-A947-70E740481C1C}">
                <a14:useLocalDpi xmlns:a14="http://schemas.microsoft.com/office/drawing/2010/main" val="0"/>
              </a:ext>
            </a:extLst>
          </a:blip>
          <a:srcRect l="23762" t="17069" r="25966" b="36557"/>
          <a:stretch>
            <a:fillRect/>
          </a:stretch>
        </p:blipFill>
        <p:spPr>
          <a:xfrm>
            <a:off x="4099727" y="1185705"/>
            <a:ext cx="5158552" cy="5174902"/>
          </a:xfrm>
          <a:prstGeom prst="rect">
            <a:avLst/>
          </a:prstGeom>
          <a:ln w="6350">
            <a:solidFill>
              <a:schemeClr val="bg2"/>
            </a:solidFill>
          </a:ln>
        </p:spPr>
      </p:pic>
    </p:spTree>
    <p:extLst>
      <p:ext uri="{BB962C8B-B14F-4D97-AF65-F5344CB8AC3E}">
        <p14:creationId xmlns:p14="http://schemas.microsoft.com/office/powerpoint/2010/main" val="40290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C9854-418C-5354-757E-7F139EAB7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C24DF-64A7-1791-CB3F-A4C68E29EC26}"/>
              </a:ext>
            </a:extLst>
          </p:cNvPr>
          <p:cNvSpPr>
            <a:spLocks noGrp="1"/>
          </p:cNvSpPr>
          <p:nvPr>
            <p:ph type="title"/>
          </p:nvPr>
        </p:nvSpPr>
        <p:spPr>
          <a:xfrm>
            <a:off x="9420330" y="-2"/>
            <a:ext cx="27716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Pull the Licenses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DFCAB8D-4C79-AF66-D0ED-42080E526D0F}"/>
              </a:ext>
            </a:extLst>
          </p:cNvPr>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a:extLst>
              <a:ext uri="{FF2B5EF4-FFF2-40B4-BE49-F238E27FC236}">
                <a16:creationId xmlns:a16="http://schemas.microsoft.com/office/drawing/2014/main" id="{84BB8F27-5A2F-FBE0-5B53-83F101D85EF3}"/>
              </a:ext>
            </a:extLst>
          </p:cNvPr>
          <p:cNvSpPr txBox="1">
            <a:spLocks noChangeArrowheads="1"/>
          </p:cNvSpPr>
          <p:nvPr/>
        </p:nvSpPr>
        <p:spPr bwMode="auto">
          <a:xfrm>
            <a:off x="9860437" y="6488668"/>
            <a:ext cx="23315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(19 Sept 2025)</a:t>
            </a:r>
          </a:p>
        </p:txBody>
      </p:sp>
      <p:sp>
        <p:nvSpPr>
          <p:cNvPr id="7" name="Rectangle 6">
            <a:extLst>
              <a:ext uri="{FF2B5EF4-FFF2-40B4-BE49-F238E27FC236}">
                <a16:creationId xmlns:a16="http://schemas.microsoft.com/office/drawing/2014/main" id="{E02FD6DE-9DFF-849C-372A-44E9B4B5605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1339903C-94DA-FFA7-FEFC-F613A07B22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209005"/>
            <a:ext cx="5969503" cy="6491834"/>
          </a:xfrm>
          <a:prstGeom prst="rect">
            <a:avLst/>
          </a:prstGeom>
          <a:ln w="6350">
            <a:solidFill>
              <a:schemeClr val="bg2"/>
            </a:solidFill>
          </a:ln>
        </p:spPr>
      </p:pic>
      <p:pic>
        <p:nvPicPr>
          <p:cNvPr id="5" name="Picture 4" descr="A screenshot of a computer&#10;&#10;AI-generated content may be incorrect.">
            <a:extLst>
              <a:ext uri="{FF2B5EF4-FFF2-40B4-BE49-F238E27FC236}">
                <a16:creationId xmlns:a16="http://schemas.microsoft.com/office/drawing/2014/main" id="{D41C598E-34C0-6DEB-5A0D-34B5BD32DF68}"/>
              </a:ext>
            </a:extLst>
          </p:cNvPr>
          <p:cNvPicPr>
            <a:picLocks noChangeAspect="1"/>
          </p:cNvPicPr>
          <p:nvPr/>
        </p:nvPicPr>
        <p:blipFill>
          <a:blip r:embed="rId3">
            <a:extLst>
              <a:ext uri="{28A0092B-C50C-407E-A947-70E740481C1C}">
                <a14:useLocalDpi xmlns:a14="http://schemas.microsoft.com/office/drawing/2010/main" val="0"/>
              </a:ext>
            </a:extLst>
          </a:blip>
          <a:srcRect l="24154" t="37754" r="25325" b="26807"/>
          <a:stretch>
            <a:fillRect/>
          </a:stretch>
        </p:blipFill>
        <p:spPr>
          <a:xfrm>
            <a:off x="3414887" y="1289609"/>
            <a:ext cx="6445550" cy="4916923"/>
          </a:xfrm>
          <a:prstGeom prst="rect">
            <a:avLst/>
          </a:prstGeom>
          <a:ln w="6350">
            <a:solidFill>
              <a:schemeClr val="tx1"/>
            </a:solidFill>
          </a:ln>
        </p:spPr>
      </p:pic>
    </p:spTree>
    <p:extLst>
      <p:ext uri="{BB962C8B-B14F-4D97-AF65-F5344CB8AC3E}">
        <p14:creationId xmlns:p14="http://schemas.microsoft.com/office/powerpoint/2010/main" val="16641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9E93-048D-9FDF-8B71-467BF88C98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5027A-3DC3-16A5-8A2D-A3CBA4C6C73E}"/>
              </a:ext>
            </a:extLst>
          </p:cNvPr>
          <p:cNvSpPr>
            <a:spLocks noGrp="1"/>
          </p:cNvSpPr>
          <p:nvPr>
            <p:ph type="title"/>
          </p:nvPr>
        </p:nvSpPr>
        <p:spPr>
          <a:xfrm>
            <a:off x="9555637" y="-2"/>
            <a:ext cx="26363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Apply </a:t>
            </a:r>
            <a:r>
              <a:rPr lang="en-US" sz="2400" i="1" dirty="0">
                <a:solidFill>
                  <a:schemeClr val="accent4">
                    <a:lumMod val="75000"/>
                    <a:lumOff val="25000"/>
                  </a:schemeClr>
                </a:solidFill>
                <a:latin typeface="+mn-lt"/>
                <a:cs typeface="Times New Roman" panose="02020603050405020304" pitchFamily="18" charset="0"/>
              </a:rPr>
              <a:t>Vullo</a:t>
            </a:r>
            <a:r>
              <a:rPr lang="en-US" sz="2400" dirty="0">
                <a:solidFill>
                  <a:schemeClr val="accent4">
                    <a:lumMod val="75000"/>
                    <a:lumOff val="25000"/>
                  </a:schemeClr>
                </a:solidFill>
                <a:latin typeface="+mn-lt"/>
                <a:cs typeface="Times New Roman" panose="02020603050405020304" pitchFamily="18" charset="0"/>
              </a:rPr>
              <a:t> Here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9F17D96-B700-D36F-ADEA-09198922355F}"/>
              </a:ext>
            </a:extLst>
          </p:cNvPr>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a:extLst>
              <a:ext uri="{FF2B5EF4-FFF2-40B4-BE49-F238E27FC236}">
                <a16:creationId xmlns:a16="http://schemas.microsoft.com/office/drawing/2014/main" id="{DF7D9CC3-D318-6CEC-F099-1E8CF359E33E}"/>
              </a:ext>
            </a:extLst>
          </p:cNvPr>
          <p:cNvSpPr txBox="1">
            <a:spLocks noChangeArrowheads="1"/>
          </p:cNvSpPr>
          <p:nvPr/>
        </p:nvSpPr>
        <p:spPr bwMode="auto">
          <a:xfrm>
            <a:off x="9860437" y="6488668"/>
            <a:ext cx="23315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(19 Sept 2025)</a:t>
            </a:r>
          </a:p>
        </p:txBody>
      </p:sp>
      <p:sp>
        <p:nvSpPr>
          <p:cNvPr id="7" name="Rectangle 6">
            <a:extLst>
              <a:ext uri="{FF2B5EF4-FFF2-40B4-BE49-F238E27FC236}">
                <a16:creationId xmlns:a16="http://schemas.microsoft.com/office/drawing/2014/main" id="{9D75FE77-D411-22D6-3531-E847B9BCBD3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D91DECA0-1077-6ED6-D585-AA8DEF58C0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209005"/>
            <a:ext cx="5969503" cy="6491834"/>
          </a:xfrm>
          <a:prstGeom prst="rect">
            <a:avLst/>
          </a:prstGeom>
          <a:ln w="6350">
            <a:solidFill>
              <a:schemeClr val="bg2"/>
            </a:solidFill>
          </a:ln>
        </p:spPr>
      </p:pic>
      <p:pic>
        <p:nvPicPr>
          <p:cNvPr id="5" name="Picture 4" descr="A screenshot of a computer&#10;&#10;AI-generated content may be incorrect.">
            <a:extLst>
              <a:ext uri="{FF2B5EF4-FFF2-40B4-BE49-F238E27FC236}">
                <a16:creationId xmlns:a16="http://schemas.microsoft.com/office/drawing/2014/main" id="{0E35C8E8-C30B-72D2-8BD3-D3AC476E2A73}"/>
              </a:ext>
            </a:extLst>
          </p:cNvPr>
          <p:cNvPicPr>
            <a:picLocks noChangeAspect="1"/>
          </p:cNvPicPr>
          <p:nvPr/>
        </p:nvPicPr>
        <p:blipFill>
          <a:blip r:embed="rId3">
            <a:extLst>
              <a:ext uri="{28A0092B-C50C-407E-A947-70E740481C1C}">
                <a14:useLocalDpi xmlns:a14="http://schemas.microsoft.com/office/drawing/2010/main" val="0"/>
              </a:ext>
            </a:extLst>
          </a:blip>
          <a:srcRect l="24536" t="47579" r="25782" b="8000"/>
          <a:stretch>
            <a:fillRect/>
          </a:stretch>
        </p:blipFill>
        <p:spPr>
          <a:xfrm>
            <a:off x="3857005" y="904950"/>
            <a:ext cx="5698632" cy="5541067"/>
          </a:xfrm>
          <a:prstGeom prst="rect">
            <a:avLst/>
          </a:prstGeom>
          <a:ln w="6350">
            <a:solidFill>
              <a:schemeClr val="tx1"/>
            </a:solidFill>
          </a:ln>
        </p:spPr>
      </p:pic>
    </p:spTree>
    <p:extLst>
      <p:ext uri="{BB962C8B-B14F-4D97-AF65-F5344CB8AC3E}">
        <p14:creationId xmlns:p14="http://schemas.microsoft.com/office/powerpoint/2010/main" val="266964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44D8-FAA8-AA01-FDEF-525DC6F77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0F3C07-5D04-0877-C58D-6CA9848C545A}"/>
              </a:ext>
            </a:extLst>
          </p:cNvPr>
          <p:cNvSpPr>
            <a:spLocks noGrp="1"/>
          </p:cNvSpPr>
          <p:nvPr>
            <p:ph type="title"/>
          </p:nvPr>
        </p:nvSpPr>
        <p:spPr>
          <a:xfrm>
            <a:off x="8195912" y="-2"/>
            <a:ext cx="399608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Local Affiliate Preemption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CEFF7EF-7DE4-18F3-39BC-7827EA6B0EE1}"/>
              </a:ext>
            </a:extLst>
          </p:cNvPr>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a:extLst>
              <a:ext uri="{FF2B5EF4-FFF2-40B4-BE49-F238E27FC236}">
                <a16:creationId xmlns:a16="http://schemas.microsoft.com/office/drawing/2014/main" id="{0E4EC210-FC48-025E-C42B-7B13C2C59BC7}"/>
              </a:ext>
            </a:extLst>
          </p:cNvPr>
          <p:cNvSpPr txBox="1">
            <a:spLocks noChangeArrowheads="1"/>
          </p:cNvSpPr>
          <p:nvPr/>
        </p:nvSpPr>
        <p:spPr bwMode="auto">
          <a:xfrm>
            <a:off x="7637647" y="6488668"/>
            <a:ext cx="45543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Brendan Carr on Twitter/X (17 Sept 2025)</a:t>
            </a:r>
          </a:p>
        </p:txBody>
      </p:sp>
      <p:sp>
        <p:nvSpPr>
          <p:cNvPr id="7" name="Rectangle 6">
            <a:extLst>
              <a:ext uri="{FF2B5EF4-FFF2-40B4-BE49-F238E27FC236}">
                <a16:creationId xmlns:a16="http://schemas.microsoft.com/office/drawing/2014/main" id="{53C3A263-5D42-ADDD-DD96-C35FA025482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563A4084-1E27-6267-90F6-AA1BB9EA8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75"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DE03AC3C-CFCA-499B-D8C8-F4751125761B}"/>
              </a:ext>
            </a:extLst>
          </p:cNvPr>
          <p:cNvPicPr>
            <a:picLocks noChangeAspect="1"/>
          </p:cNvPicPr>
          <p:nvPr/>
        </p:nvPicPr>
        <p:blipFill>
          <a:blip r:embed="rId4">
            <a:extLst>
              <a:ext uri="{28A0092B-C50C-407E-A947-70E740481C1C}">
                <a14:useLocalDpi xmlns:a14="http://schemas.microsoft.com/office/drawing/2010/main" val="0"/>
              </a:ext>
            </a:extLst>
          </a:blip>
          <a:srcRect l="26487" t="10718" r="35380" b="72009"/>
          <a:stretch>
            <a:fillRect/>
          </a:stretch>
        </p:blipFill>
        <p:spPr>
          <a:xfrm>
            <a:off x="3441031" y="914400"/>
            <a:ext cx="4093567" cy="201649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4D772365-D019-D0A5-34A8-20DC5D7D98FE}"/>
              </a:ext>
            </a:extLst>
          </p:cNvPr>
          <p:cNvPicPr>
            <a:picLocks noChangeAspect="1"/>
          </p:cNvPicPr>
          <p:nvPr/>
        </p:nvPicPr>
        <p:blipFill>
          <a:blip r:embed="rId4">
            <a:extLst>
              <a:ext uri="{28A0092B-C50C-407E-A947-70E740481C1C}">
                <a14:useLocalDpi xmlns:a14="http://schemas.microsoft.com/office/drawing/2010/main" val="0"/>
              </a:ext>
            </a:extLst>
          </a:blip>
          <a:srcRect l="26487" t="26533" r="35380" b="26713"/>
          <a:stretch>
            <a:fillRect/>
          </a:stretch>
        </p:blipFill>
        <p:spPr>
          <a:xfrm>
            <a:off x="7755034" y="914400"/>
            <a:ext cx="4078707" cy="5438275"/>
          </a:xfrm>
          <a:prstGeom prst="rect">
            <a:avLst/>
          </a:prstGeom>
          <a:ln w="6350">
            <a:solidFill>
              <a:schemeClr val="tx1"/>
            </a:solidFill>
          </a:ln>
        </p:spPr>
      </p:pic>
    </p:spTree>
    <p:extLst>
      <p:ext uri="{BB962C8B-B14F-4D97-AF65-F5344CB8AC3E}">
        <p14:creationId xmlns:p14="http://schemas.microsoft.com/office/powerpoint/2010/main" val="284724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256" y="-1"/>
            <a:ext cx="5167746" cy="43642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Licensing by Federal Government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629422" y="6472425"/>
            <a:ext cx="25625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Radio Act of 1912</a:t>
            </a:r>
          </a:p>
        </p:txBody>
      </p:sp>
      <p:pic>
        <p:nvPicPr>
          <p:cNvPr id="9" name="Picture 8"/>
          <p:cNvPicPr>
            <a:picLocks noChangeAspect="1"/>
          </p:cNvPicPr>
          <p:nvPr/>
        </p:nvPicPr>
        <p:blipFill>
          <a:blip r:embed="rId2"/>
          <a:stretch>
            <a:fillRect/>
          </a:stretch>
        </p:blipFill>
        <p:spPr>
          <a:xfrm>
            <a:off x="344447" y="218208"/>
            <a:ext cx="4142903" cy="6441753"/>
          </a:xfrm>
          <a:prstGeom prst="rect">
            <a:avLst/>
          </a:prstGeom>
          <a:ln w="6350">
            <a:solidFill>
              <a:schemeClr val="tx1"/>
            </a:solidFill>
          </a:ln>
        </p:spPr>
      </p:pic>
      <p:sp>
        <p:nvSpPr>
          <p:cNvPr id="10" name="Rectangle 9"/>
          <p:cNvSpPr/>
          <p:nvPr/>
        </p:nvSpPr>
        <p:spPr bwMode="auto">
          <a:xfrm>
            <a:off x="2051311" y="1504083"/>
            <a:ext cx="9404466" cy="353943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That a person, company, or corporation within the jurisdiction of the United States </a:t>
            </a:r>
            <a:r>
              <a:rPr lang="en-US" sz="3200" b="1" dirty="0">
                <a:solidFill>
                  <a:schemeClr val="accent4">
                    <a:lumMod val="50000"/>
                    <a:lumOff val="50000"/>
                  </a:schemeClr>
                </a:solidFill>
              </a:rPr>
              <a:t>shall not use or operate any apparatus for radio communication </a:t>
            </a:r>
            <a:r>
              <a:rPr lang="en-US" sz="3200" dirty="0">
                <a:solidFill>
                  <a:schemeClr val="bg2"/>
                </a:solidFill>
              </a:rPr>
              <a:t>as a means of commercial intercourse among the several States … the effect of which extends beyond the jurisdiction of the State or Territory in which the same are made,”</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08816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0504D-4AE8-F28C-7829-1D3DB0C3E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A77DC-2FE7-D258-CBCC-7CD949DAA580}"/>
              </a:ext>
            </a:extLst>
          </p:cNvPr>
          <p:cNvSpPr>
            <a:spLocks noGrp="1"/>
          </p:cNvSpPr>
          <p:nvPr>
            <p:ph type="title"/>
          </p:nvPr>
        </p:nvSpPr>
        <p:spPr>
          <a:xfrm>
            <a:off x="10530038" y="-2"/>
            <a:ext cx="16619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2019 Carr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DDD66E8-18BC-5FEA-88A7-D7E57729C1D5}"/>
              </a:ext>
            </a:extLst>
          </p:cNvPr>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a:extLst>
              <a:ext uri="{FF2B5EF4-FFF2-40B4-BE49-F238E27FC236}">
                <a16:creationId xmlns:a16="http://schemas.microsoft.com/office/drawing/2014/main" id="{D163DE29-E676-A914-D995-002098F99D93}"/>
              </a:ext>
            </a:extLst>
          </p:cNvPr>
          <p:cNvSpPr txBox="1">
            <a:spLocks noChangeArrowheads="1"/>
          </p:cNvSpPr>
          <p:nvPr/>
        </p:nvSpPr>
        <p:spPr bwMode="auto">
          <a:xfrm>
            <a:off x="9181707" y="6488668"/>
            <a:ext cx="30102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Brendan Carr on Twitter/X</a:t>
            </a:r>
          </a:p>
        </p:txBody>
      </p:sp>
      <p:sp>
        <p:nvSpPr>
          <p:cNvPr id="7" name="Rectangle 6">
            <a:extLst>
              <a:ext uri="{FF2B5EF4-FFF2-40B4-BE49-F238E27FC236}">
                <a16:creationId xmlns:a16="http://schemas.microsoft.com/office/drawing/2014/main" id="{B1F55800-191C-7DDF-BB25-D322CBDFF68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74C71488-FB9B-15EC-7578-6FDAF6549E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75"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88F76628-4CCA-3382-4B96-75136FB4E309}"/>
              </a:ext>
            </a:extLst>
          </p:cNvPr>
          <p:cNvPicPr>
            <a:picLocks noChangeAspect="1"/>
          </p:cNvPicPr>
          <p:nvPr/>
        </p:nvPicPr>
        <p:blipFill>
          <a:blip r:embed="rId4">
            <a:extLst>
              <a:ext uri="{28A0092B-C50C-407E-A947-70E740481C1C}">
                <a14:useLocalDpi xmlns:a14="http://schemas.microsoft.com/office/drawing/2010/main" val="0"/>
              </a:ext>
            </a:extLst>
          </a:blip>
          <a:srcRect l="26567" t="76104" r="34735" b="7883"/>
          <a:stretch>
            <a:fillRect/>
          </a:stretch>
        </p:blipFill>
        <p:spPr>
          <a:xfrm>
            <a:off x="2440004" y="2054994"/>
            <a:ext cx="7828549" cy="3522846"/>
          </a:xfrm>
          <a:prstGeom prst="rect">
            <a:avLst/>
          </a:prstGeom>
          <a:ln w="6350">
            <a:solidFill>
              <a:schemeClr val="tx1"/>
            </a:solidFill>
          </a:ln>
        </p:spPr>
      </p:pic>
    </p:spTree>
    <p:extLst>
      <p:ext uri="{BB962C8B-B14F-4D97-AF65-F5344CB8AC3E}">
        <p14:creationId xmlns:p14="http://schemas.microsoft.com/office/powerpoint/2010/main" val="39331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3A80C-9405-2B90-9C2F-9ACA6581C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DFA03-67B3-5280-47B3-3B9CF621B8D1}"/>
              </a:ext>
            </a:extLst>
          </p:cNvPr>
          <p:cNvSpPr>
            <a:spLocks noGrp="1"/>
          </p:cNvSpPr>
          <p:nvPr>
            <p:ph type="title"/>
          </p:nvPr>
        </p:nvSpPr>
        <p:spPr>
          <a:xfrm>
            <a:off x="10067827" y="-2"/>
            <a:ext cx="212417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Nexstar Deal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D1E0C9E-BEDB-2EFB-A640-BB085F9FA809}"/>
              </a:ext>
            </a:extLst>
          </p:cNvPr>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a:extLst>
              <a:ext uri="{FF2B5EF4-FFF2-40B4-BE49-F238E27FC236}">
                <a16:creationId xmlns:a16="http://schemas.microsoft.com/office/drawing/2014/main" id="{3DB58766-5EF4-C86E-AD20-39B76B8464EA}"/>
              </a:ext>
            </a:extLst>
          </p:cNvPr>
          <p:cNvSpPr txBox="1">
            <a:spLocks noChangeArrowheads="1"/>
          </p:cNvSpPr>
          <p:nvPr/>
        </p:nvSpPr>
        <p:spPr bwMode="auto">
          <a:xfrm>
            <a:off x="9902858" y="6488668"/>
            <a:ext cx="22891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(19 Aug 2025)</a:t>
            </a:r>
          </a:p>
        </p:txBody>
      </p:sp>
      <p:sp>
        <p:nvSpPr>
          <p:cNvPr id="7" name="Rectangle 6">
            <a:extLst>
              <a:ext uri="{FF2B5EF4-FFF2-40B4-BE49-F238E27FC236}">
                <a16:creationId xmlns:a16="http://schemas.microsoft.com/office/drawing/2014/main" id="{38DC72F3-CCAC-1DB6-1430-9D5578BA3D1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1B354F45-4BDB-B8E4-7B60-5DDCEB189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96" y="209004"/>
            <a:ext cx="5969503"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7636BFC8-F66B-CA71-21D7-A4E667A6D19D}"/>
              </a:ext>
            </a:extLst>
          </p:cNvPr>
          <p:cNvPicPr>
            <a:picLocks noChangeAspect="1"/>
          </p:cNvPicPr>
          <p:nvPr/>
        </p:nvPicPr>
        <p:blipFill>
          <a:blip r:embed="rId4">
            <a:extLst>
              <a:ext uri="{28A0092B-C50C-407E-A947-70E740481C1C}">
                <a14:useLocalDpi xmlns:a14="http://schemas.microsoft.com/office/drawing/2010/main" val="0"/>
              </a:ext>
            </a:extLst>
          </a:blip>
          <a:srcRect l="23925" t="45825" r="25401" b="13193"/>
          <a:stretch>
            <a:fillRect/>
          </a:stretch>
        </p:blipFill>
        <p:spPr>
          <a:xfrm>
            <a:off x="3994485" y="1213364"/>
            <a:ext cx="5783796" cy="5086952"/>
          </a:xfrm>
          <a:prstGeom prst="rect">
            <a:avLst/>
          </a:prstGeom>
          <a:ln w="6350">
            <a:solidFill>
              <a:schemeClr val="tx1"/>
            </a:solidFill>
          </a:ln>
        </p:spPr>
      </p:pic>
    </p:spTree>
    <p:extLst>
      <p:ext uri="{BB962C8B-B14F-4D97-AF65-F5344CB8AC3E}">
        <p14:creationId xmlns:p14="http://schemas.microsoft.com/office/powerpoint/2010/main" val="312733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D452D-8256-148E-076D-03B806775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47A55-726D-5632-E051-0B7F6AF0E07C}"/>
              </a:ext>
            </a:extLst>
          </p:cNvPr>
          <p:cNvSpPr>
            <a:spLocks noGrp="1"/>
          </p:cNvSpPr>
          <p:nvPr>
            <p:ph type="title"/>
          </p:nvPr>
        </p:nvSpPr>
        <p:spPr>
          <a:xfrm>
            <a:off x="7370466" y="-2"/>
            <a:ext cx="48215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Driven by Regulatory Changes?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B1C3C53-B31F-EBB1-D9EA-6DE3CD13EBA7}"/>
              </a:ext>
            </a:extLst>
          </p:cNvPr>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a:extLst>
              <a:ext uri="{FF2B5EF4-FFF2-40B4-BE49-F238E27FC236}">
                <a16:creationId xmlns:a16="http://schemas.microsoft.com/office/drawing/2014/main" id="{2B688AFB-FBDB-9C29-8FF3-37EAF64F44AB}"/>
              </a:ext>
            </a:extLst>
          </p:cNvPr>
          <p:cNvSpPr txBox="1">
            <a:spLocks noChangeArrowheads="1"/>
          </p:cNvSpPr>
          <p:nvPr/>
        </p:nvSpPr>
        <p:spPr bwMode="auto">
          <a:xfrm>
            <a:off x="9902858" y="6488668"/>
            <a:ext cx="22891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(19 Aug 2025)</a:t>
            </a:r>
          </a:p>
        </p:txBody>
      </p:sp>
      <p:sp>
        <p:nvSpPr>
          <p:cNvPr id="7" name="Rectangle 6">
            <a:extLst>
              <a:ext uri="{FF2B5EF4-FFF2-40B4-BE49-F238E27FC236}">
                <a16:creationId xmlns:a16="http://schemas.microsoft.com/office/drawing/2014/main" id="{A4B081DB-BBB7-C036-74D0-066CDC845C2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F643405A-2861-E50B-E540-06B6D4E7D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96"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2E7AD10D-1D9C-65B7-BC17-FC27697AF551}"/>
              </a:ext>
            </a:extLst>
          </p:cNvPr>
          <p:cNvPicPr>
            <a:picLocks noChangeAspect="1"/>
          </p:cNvPicPr>
          <p:nvPr/>
        </p:nvPicPr>
        <p:blipFill>
          <a:blip r:embed="rId4">
            <a:extLst>
              <a:ext uri="{28A0092B-C50C-407E-A947-70E740481C1C}">
                <a14:useLocalDpi xmlns:a14="http://schemas.microsoft.com/office/drawing/2010/main" val="0"/>
              </a:ext>
            </a:extLst>
          </a:blip>
          <a:srcRect l="24189" t="31272" r="25958" b="37870"/>
          <a:stretch>
            <a:fillRect/>
          </a:stretch>
        </p:blipFill>
        <p:spPr>
          <a:xfrm>
            <a:off x="3072586" y="1305560"/>
            <a:ext cx="7251817" cy="4881657"/>
          </a:xfrm>
          <a:prstGeom prst="rect">
            <a:avLst/>
          </a:prstGeom>
          <a:ln w="6350">
            <a:solidFill>
              <a:schemeClr val="tx1"/>
            </a:solidFill>
          </a:ln>
        </p:spPr>
      </p:pic>
    </p:spTree>
    <p:extLst>
      <p:ext uri="{BB962C8B-B14F-4D97-AF65-F5344CB8AC3E}">
        <p14:creationId xmlns:p14="http://schemas.microsoft.com/office/powerpoint/2010/main" val="365990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65999-C6FB-BB24-6053-5B56C794F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E88C7-0B61-AB53-C3BC-FBFE0198DC30}"/>
              </a:ext>
            </a:extLst>
          </p:cNvPr>
          <p:cNvSpPr>
            <a:spLocks noGrp="1"/>
          </p:cNvSpPr>
          <p:nvPr>
            <p:ph type="title"/>
          </p:nvPr>
        </p:nvSpPr>
        <p:spPr>
          <a:xfrm>
            <a:off x="7796463" y="-2"/>
            <a:ext cx="43955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Kimmel and the Nexstar Deal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7DBE579-3C17-7A11-3EC3-4A98237309CC}"/>
              </a:ext>
            </a:extLst>
          </p:cNvPr>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a:extLst>
              <a:ext uri="{FF2B5EF4-FFF2-40B4-BE49-F238E27FC236}">
                <a16:creationId xmlns:a16="http://schemas.microsoft.com/office/drawing/2014/main" id="{E968DDBE-2676-37A8-13D9-CA40ACCC60BB}"/>
              </a:ext>
            </a:extLst>
          </p:cNvPr>
          <p:cNvSpPr txBox="1">
            <a:spLocks noChangeArrowheads="1"/>
          </p:cNvSpPr>
          <p:nvPr/>
        </p:nvSpPr>
        <p:spPr bwMode="auto">
          <a:xfrm>
            <a:off x="9793705" y="6488668"/>
            <a:ext cx="23982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(19 Sept 2025)</a:t>
            </a:r>
          </a:p>
        </p:txBody>
      </p:sp>
      <p:sp>
        <p:nvSpPr>
          <p:cNvPr id="7" name="Rectangle 6">
            <a:extLst>
              <a:ext uri="{FF2B5EF4-FFF2-40B4-BE49-F238E27FC236}">
                <a16:creationId xmlns:a16="http://schemas.microsoft.com/office/drawing/2014/main" id="{F6620785-3F00-8E27-BC35-BA897F7E0E2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news page&#10;&#10;AI-generated content may be incorrect.">
            <a:extLst>
              <a:ext uri="{FF2B5EF4-FFF2-40B4-BE49-F238E27FC236}">
                <a16:creationId xmlns:a16="http://schemas.microsoft.com/office/drawing/2014/main" id="{04B07E0D-FEF0-9CEF-939D-309DAAD71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46" y="209004"/>
            <a:ext cx="5969502" cy="6491834"/>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4CB921E6-5EDF-661C-F32C-85D52BF8D427}"/>
              </a:ext>
            </a:extLst>
          </p:cNvPr>
          <p:cNvPicPr>
            <a:picLocks noChangeAspect="1"/>
          </p:cNvPicPr>
          <p:nvPr/>
        </p:nvPicPr>
        <p:blipFill>
          <a:blip r:embed="rId4">
            <a:extLst>
              <a:ext uri="{28A0092B-C50C-407E-A947-70E740481C1C}">
                <a14:useLocalDpi xmlns:a14="http://schemas.microsoft.com/office/drawing/2010/main" val="0"/>
              </a:ext>
            </a:extLst>
          </a:blip>
          <a:srcRect l="23591" t="13402" r="25061" b="48798"/>
          <a:stretch>
            <a:fillRect/>
          </a:stretch>
        </p:blipFill>
        <p:spPr>
          <a:xfrm>
            <a:off x="3801825" y="1220770"/>
            <a:ext cx="6342762" cy="5077905"/>
          </a:xfrm>
          <a:prstGeom prst="rect">
            <a:avLst/>
          </a:prstGeom>
          <a:ln w="6350">
            <a:solidFill>
              <a:schemeClr val="tx1"/>
            </a:solidFill>
          </a:ln>
        </p:spPr>
      </p:pic>
    </p:spTree>
    <p:extLst>
      <p:ext uri="{BB962C8B-B14F-4D97-AF65-F5344CB8AC3E}">
        <p14:creationId xmlns:p14="http://schemas.microsoft.com/office/powerpoint/2010/main" val="345896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56BC5-A406-40AC-BF56-A9AAA6338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AE285-5D49-E444-E155-F86114A32C0C}"/>
              </a:ext>
            </a:extLst>
          </p:cNvPr>
          <p:cNvSpPr>
            <a:spLocks noGrp="1"/>
          </p:cNvSpPr>
          <p:nvPr>
            <p:ph type="title"/>
          </p:nvPr>
        </p:nvSpPr>
        <p:spPr>
          <a:xfrm>
            <a:off x="7796463" y="-2"/>
            <a:ext cx="43955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Kimmel and the Nexstar Deal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04BEBE8-9FEA-B8AB-FEEE-955A391AB5B1}"/>
              </a:ext>
            </a:extLst>
          </p:cNvPr>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a:extLst>
              <a:ext uri="{FF2B5EF4-FFF2-40B4-BE49-F238E27FC236}">
                <a16:creationId xmlns:a16="http://schemas.microsoft.com/office/drawing/2014/main" id="{2E25270C-6843-D17A-623D-EDFCDFE9B7FF}"/>
              </a:ext>
            </a:extLst>
          </p:cNvPr>
          <p:cNvSpPr txBox="1">
            <a:spLocks noChangeArrowheads="1"/>
          </p:cNvSpPr>
          <p:nvPr/>
        </p:nvSpPr>
        <p:spPr bwMode="auto">
          <a:xfrm>
            <a:off x="9793705" y="6488668"/>
            <a:ext cx="23982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(19 Sept 2025)</a:t>
            </a:r>
          </a:p>
        </p:txBody>
      </p:sp>
      <p:sp>
        <p:nvSpPr>
          <p:cNvPr id="7" name="Rectangle 6">
            <a:extLst>
              <a:ext uri="{FF2B5EF4-FFF2-40B4-BE49-F238E27FC236}">
                <a16:creationId xmlns:a16="http://schemas.microsoft.com/office/drawing/2014/main" id="{4DF8D5A4-F4F2-269F-4E5B-DFB550F68ED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news page&#10;&#10;AI-generated content may be incorrect.">
            <a:extLst>
              <a:ext uri="{FF2B5EF4-FFF2-40B4-BE49-F238E27FC236}">
                <a16:creationId xmlns:a16="http://schemas.microsoft.com/office/drawing/2014/main" id="{3B7A5433-D5C7-63B9-8EE6-39E9B05D6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46" y="209004"/>
            <a:ext cx="5969502" cy="6491834"/>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DE1F45B4-E6F2-E55E-4FA4-B28F8CA8E773}"/>
              </a:ext>
            </a:extLst>
          </p:cNvPr>
          <p:cNvPicPr>
            <a:picLocks noChangeAspect="1"/>
          </p:cNvPicPr>
          <p:nvPr/>
        </p:nvPicPr>
        <p:blipFill>
          <a:blip r:embed="rId4">
            <a:extLst>
              <a:ext uri="{28A0092B-C50C-407E-A947-70E740481C1C}">
                <a14:useLocalDpi xmlns:a14="http://schemas.microsoft.com/office/drawing/2010/main" val="0"/>
              </a:ext>
            </a:extLst>
          </a:blip>
          <a:srcRect l="23442" t="50928" r="24837" b="3642"/>
          <a:stretch>
            <a:fillRect/>
          </a:stretch>
        </p:blipFill>
        <p:spPr>
          <a:xfrm>
            <a:off x="3973397" y="989815"/>
            <a:ext cx="5618377" cy="5366688"/>
          </a:xfrm>
          <a:prstGeom prst="rect">
            <a:avLst/>
          </a:prstGeom>
          <a:ln w="6350">
            <a:solidFill>
              <a:schemeClr val="tx1"/>
            </a:solidFill>
          </a:ln>
        </p:spPr>
      </p:pic>
    </p:spTree>
    <p:extLst>
      <p:ext uri="{BB962C8B-B14F-4D97-AF65-F5344CB8AC3E}">
        <p14:creationId xmlns:p14="http://schemas.microsoft.com/office/powerpoint/2010/main" val="178033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9A10-3D69-ADED-6CD6-0D8C4615EC6F}"/>
              </a:ext>
            </a:extLst>
          </p:cNvPr>
          <p:cNvSpPr>
            <a:spLocks noGrp="1"/>
          </p:cNvSpPr>
          <p:nvPr>
            <p:ph type="title"/>
          </p:nvPr>
        </p:nvSpPr>
        <p:spPr/>
        <p:txBody>
          <a:bodyPr/>
          <a:lstStyle/>
          <a:p>
            <a:r>
              <a:rPr lang="en-US" dirty="0"/>
              <a:t>The Kimmel Monologue</a:t>
            </a:r>
          </a:p>
        </p:txBody>
      </p:sp>
      <p:sp>
        <p:nvSpPr>
          <p:cNvPr id="3" name="Content Placeholder 2">
            <a:extLst>
              <a:ext uri="{FF2B5EF4-FFF2-40B4-BE49-F238E27FC236}">
                <a16:creationId xmlns:a16="http://schemas.microsoft.com/office/drawing/2014/main" id="{D0E8EE77-286D-B921-9A43-7543F30FD14E}"/>
              </a:ext>
            </a:extLst>
          </p:cNvPr>
          <p:cNvSpPr>
            <a:spLocks noGrp="1"/>
          </p:cNvSpPr>
          <p:nvPr>
            <p:ph idx="1"/>
          </p:nvPr>
        </p:nvSpPr>
        <p:spPr/>
        <p:txBody>
          <a:bodyPr/>
          <a:lstStyle/>
          <a:p>
            <a:r>
              <a:rPr lang="en-US" dirty="0"/>
              <a:t>Situation</a:t>
            </a:r>
          </a:p>
          <a:p>
            <a:pPr lvl="1"/>
            <a:r>
              <a:rPr lang="en-US" dirty="0"/>
              <a:t>Jimmy Kimmel delivers his monologue on Monday</a:t>
            </a:r>
          </a:p>
          <a:p>
            <a:pPr lvl="1"/>
            <a:r>
              <a:rPr lang="en-US" dirty="0"/>
              <a:t>On a podcast Wednesday morning, FCC Chair Carr says the above</a:t>
            </a:r>
          </a:p>
          <a:p>
            <a:pPr lvl="1"/>
            <a:r>
              <a:rPr lang="en-US" dirty="0"/>
              <a:t>Kimmel is planning a responsive monologue for Wednesday evening</a:t>
            </a:r>
          </a:p>
          <a:p>
            <a:pPr lvl="1"/>
            <a:endParaRPr lang="en-US" dirty="0"/>
          </a:p>
        </p:txBody>
      </p:sp>
      <p:sp>
        <p:nvSpPr>
          <p:cNvPr id="5" name="Slide Number Placeholder 4">
            <a:extLst>
              <a:ext uri="{FF2B5EF4-FFF2-40B4-BE49-F238E27FC236}">
                <a16:creationId xmlns:a16="http://schemas.microsoft.com/office/drawing/2014/main" id="{C6642CD1-F0A5-294A-89D0-23EBE9AF391A}"/>
              </a:ext>
            </a:extLst>
          </p:cNvPr>
          <p:cNvSpPr>
            <a:spLocks noGrp="1"/>
          </p:cNvSpPr>
          <p:nvPr>
            <p:ph type="sldNum" sz="quarter" idx="11"/>
          </p:nvPr>
        </p:nvSpPr>
        <p:spPr/>
        <p:txBody>
          <a:bodyPr/>
          <a:lstStyle/>
          <a:p>
            <a:pPr>
              <a:defRPr/>
            </a:pPr>
            <a:fld id="{BC03FDE9-4CFE-4421-A501-434F5F61D1E4}" type="slidenum">
              <a:rPr lang="en-US" altLang="en-US" smtClean="0"/>
              <a:pPr>
                <a:defRPr/>
              </a:pPr>
              <a:t>45</a:t>
            </a:fld>
            <a:endParaRPr lang="en-US" altLang="en-US"/>
          </a:p>
        </p:txBody>
      </p:sp>
      <p:sp>
        <p:nvSpPr>
          <p:cNvPr id="6" name="Text Box 5">
            <a:extLst>
              <a:ext uri="{FF2B5EF4-FFF2-40B4-BE49-F238E27FC236}">
                <a16:creationId xmlns:a16="http://schemas.microsoft.com/office/drawing/2014/main" id="{3E881C05-AB26-FC54-ECEC-EA5B7801411B}"/>
              </a:ext>
            </a:extLst>
          </p:cNvPr>
          <p:cNvSpPr txBox="1">
            <a:spLocks noChangeArrowheads="1"/>
          </p:cNvSpPr>
          <p:nvPr/>
        </p:nvSpPr>
        <p:spPr bwMode="auto">
          <a:xfrm>
            <a:off x="10145027" y="0"/>
            <a:ext cx="207237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1614561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41507-4D37-1C00-209E-D1DE99F470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97D43-7426-BE68-5DE1-068AF712EA2E}"/>
              </a:ext>
            </a:extLst>
          </p:cNvPr>
          <p:cNvSpPr>
            <a:spLocks noGrp="1"/>
          </p:cNvSpPr>
          <p:nvPr>
            <p:ph type="title"/>
          </p:nvPr>
        </p:nvSpPr>
        <p:spPr/>
        <p:txBody>
          <a:bodyPr/>
          <a:lstStyle/>
          <a:p>
            <a:r>
              <a:rPr lang="en-US" dirty="0"/>
              <a:t>The Kimmel Monologue</a:t>
            </a:r>
          </a:p>
        </p:txBody>
      </p:sp>
      <p:sp>
        <p:nvSpPr>
          <p:cNvPr id="3" name="Content Placeholder 2">
            <a:extLst>
              <a:ext uri="{FF2B5EF4-FFF2-40B4-BE49-F238E27FC236}">
                <a16:creationId xmlns:a16="http://schemas.microsoft.com/office/drawing/2014/main" id="{3FBEE247-8C3E-55B7-129B-494076CD4ACE}"/>
              </a:ext>
            </a:extLst>
          </p:cNvPr>
          <p:cNvSpPr>
            <a:spLocks noGrp="1"/>
          </p:cNvSpPr>
          <p:nvPr>
            <p:ph idx="1"/>
          </p:nvPr>
        </p:nvSpPr>
        <p:spPr/>
        <p:txBody>
          <a:bodyPr/>
          <a:lstStyle/>
          <a:p>
            <a:r>
              <a:rPr lang="en-US" dirty="0"/>
              <a:t>Situation</a:t>
            </a:r>
          </a:p>
          <a:p>
            <a:pPr lvl="1"/>
            <a:r>
              <a:rPr lang="en-US" dirty="0"/>
              <a:t>Local affiliates </a:t>
            </a:r>
            <a:r>
              <a:rPr lang="en-US"/>
              <a:t>are also threatening </a:t>
            </a:r>
            <a:r>
              <a:rPr lang="en-US" dirty="0"/>
              <a:t>to preempt Kimmel’s show</a:t>
            </a:r>
          </a:p>
          <a:p>
            <a:r>
              <a:rPr lang="en-US" dirty="0"/>
              <a:t>You are the CEO of Disney: What do you do?</a:t>
            </a:r>
          </a:p>
          <a:p>
            <a:pPr lvl="1"/>
            <a:endParaRPr lang="en-US" dirty="0"/>
          </a:p>
        </p:txBody>
      </p:sp>
      <p:sp>
        <p:nvSpPr>
          <p:cNvPr id="5" name="Slide Number Placeholder 4">
            <a:extLst>
              <a:ext uri="{FF2B5EF4-FFF2-40B4-BE49-F238E27FC236}">
                <a16:creationId xmlns:a16="http://schemas.microsoft.com/office/drawing/2014/main" id="{2B376DFF-C192-6867-BB50-20BE2D5920D9}"/>
              </a:ext>
            </a:extLst>
          </p:cNvPr>
          <p:cNvSpPr>
            <a:spLocks noGrp="1"/>
          </p:cNvSpPr>
          <p:nvPr>
            <p:ph type="sldNum" sz="quarter" idx="11"/>
          </p:nvPr>
        </p:nvSpPr>
        <p:spPr/>
        <p:txBody>
          <a:bodyPr/>
          <a:lstStyle/>
          <a:p>
            <a:pPr>
              <a:defRPr/>
            </a:pPr>
            <a:fld id="{BC03FDE9-4CFE-4421-A501-434F5F61D1E4}"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C33D7888-3BF7-D797-5989-5FCBAF7B024C}"/>
              </a:ext>
            </a:extLst>
          </p:cNvPr>
          <p:cNvSpPr txBox="1">
            <a:spLocks noChangeArrowheads="1"/>
          </p:cNvSpPr>
          <p:nvPr/>
        </p:nvSpPr>
        <p:spPr bwMode="auto">
          <a:xfrm>
            <a:off x="10140215" y="0"/>
            <a:ext cx="207718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3267586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928D4-6669-DCE4-C04A-B5ED80DB6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4EA594-83A5-1E86-C783-3DE0BC563E5C}"/>
              </a:ext>
            </a:extLst>
          </p:cNvPr>
          <p:cNvSpPr>
            <a:spLocks noGrp="1"/>
          </p:cNvSpPr>
          <p:nvPr>
            <p:ph type="title"/>
          </p:nvPr>
        </p:nvSpPr>
        <p:spPr>
          <a:xfrm>
            <a:off x="10048352" y="-2"/>
            <a:ext cx="2143649"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Boycott Over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6973222-6766-6529-9E65-ACD56902D314}"/>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3A1FC610-B904-1E06-3A01-386904D2D749}"/>
              </a:ext>
            </a:extLst>
          </p:cNvPr>
          <p:cNvSpPr txBox="1">
            <a:spLocks noChangeArrowheads="1"/>
          </p:cNvSpPr>
          <p:nvPr/>
        </p:nvSpPr>
        <p:spPr bwMode="auto">
          <a:xfrm>
            <a:off x="9968845" y="6488668"/>
            <a:ext cx="22231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(3 Sept 1976)</a:t>
            </a:r>
          </a:p>
        </p:txBody>
      </p:sp>
      <p:sp>
        <p:nvSpPr>
          <p:cNvPr id="7" name="Rectangle 6">
            <a:extLst>
              <a:ext uri="{FF2B5EF4-FFF2-40B4-BE49-F238E27FC236}">
                <a16:creationId xmlns:a16="http://schemas.microsoft.com/office/drawing/2014/main" id="{E92DFB9E-609A-5583-117C-55FF5EB0E00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erson sitting at a desk&#10;&#10;AI-generated content may be incorrect.">
            <a:extLst>
              <a:ext uri="{FF2B5EF4-FFF2-40B4-BE49-F238E27FC236}">
                <a16:creationId xmlns:a16="http://schemas.microsoft.com/office/drawing/2014/main" id="{D93B0A25-E06A-9910-1087-CCD71BA329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21" y="209004"/>
            <a:ext cx="5875879" cy="6390018"/>
          </a:xfrm>
          <a:prstGeom prst="rect">
            <a:avLst/>
          </a:prstGeom>
          <a:ln w="6350">
            <a:solidFill>
              <a:schemeClr val="tx1"/>
            </a:solidFill>
          </a:ln>
        </p:spPr>
      </p:pic>
      <p:pic>
        <p:nvPicPr>
          <p:cNvPr id="9" name="Picture 8" descr="A screenshot of a news article&#10;&#10;AI-generated content may be incorrect.">
            <a:extLst>
              <a:ext uri="{FF2B5EF4-FFF2-40B4-BE49-F238E27FC236}">
                <a16:creationId xmlns:a16="http://schemas.microsoft.com/office/drawing/2014/main" id="{5E6F908E-5599-AC7C-1E4F-D2C09D09D806}"/>
              </a:ext>
            </a:extLst>
          </p:cNvPr>
          <p:cNvPicPr>
            <a:picLocks noChangeAspect="1"/>
          </p:cNvPicPr>
          <p:nvPr/>
        </p:nvPicPr>
        <p:blipFill>
          <a:blip r:embed="rId3">
            <a:extLst>
              <a:ext uri="{28A0092B-C50C-407E-A947-70E740481C1C}">
                <a14:useLocalDpi xmlns:a14="http://schemas.microsoft.com/office/drawing/2010/main" val="0"/>
              </a:ext>
            </a:extLst>
          </a:blip>
          <a:srcRect l="23925" t="45825" r="25477" b="15158"/>
          <a:stretch>
            <a:fillRect/>
          </a:stretch>
        </p:blipFill>
        <p:spPr>
          <a:xfrm>
            <a:off x="3893419" y="1296202"/>
            <a:ext cx="5905228" cy="4952198"/>
          </a:xfrm>
          <a:prstGeom prst="rect">
            <a:avLst/>
          </a:prstGeom>
          <a:ln w="6350">
            <a:solidFill>
              <a:schemeClr val="tx1"/>
            </a:solidFill>
          </a:ln>
        </p:spPr>
      </p:pic>
    </p:spTree>
    <p:extLst>
      <p:ext uri="{BB962C8B-B14F-4D97-AF65-F5344CB8AC3E}">
        <p14:creationId xmlns:p14="http://schemas.microsoft.com/office/powerpoint/2010/main" val="392146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B616F-6310-2B6C-E7B7-AAAF0B1D2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14F41-B646-8485-B70A-EF7DBFF9B649}"/>
              </a:ext>
            </a:extLst>
          </p:cNvPr>
          <p:cNvSpPr>
            <a:spLocks noGrp="1"/>
          </p:cNvSpPr>
          <p:nvPr>
            <p:ph type="title"/>
          </p:nvPr>
        </p:nvSpPr>
        <p:spPr>
          <a:xfrm>
            <a:off x="9973559" y="-2"/>
            <a:ext cx="22184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Cancellations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C282F19-A9F9-4014-FD23-FABD1294C457}"/>
              </a:ext>
            </a:extLst>
          </p:cNvPr>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a:extLst>
              <a:ext uri="{FF2B5EF4-FFF2-40B4-BE49-F238E27FC236}">
                <a16:creationId xmlns:a16="http://schemas.microsoft.com/office/drawing/2014/main" id="{1CC1196E-1586-589F-67A9-718EE94A1581}"/>
              </a:ext>
            </a:extLst>
          </p:cNvPr>
          <p:cNvSpPr txBox="1">
            <a:spLocks noChangeArrowheads="1"/>
          </p:cNvSpPr>
          <p:nvPr/>
        </p:nvSpPr>
        <p:spPr bwMode="auto">
          <a:xfrm>
            <a:off x="9898144" y="6488668"/>
            <a:ext cx="22938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(20 Oct 2025)</a:t>
            </a:r>
          </a:p>
        </p:txBody>
      </p:sp>
      <p:sp>
        <p:nvSpPr>
          <p:cNvPr id="7" name="Rectangle 6">
            <a:extLst>
              <a:ext uri="{FF2B5EF4-FFF2-40B4-BE49-F238E27FC236}">
                <a16:creationId xmlns:a16="http://schemas.microsoft.com/office/drawing/2014/main" id="{6921A822-BF5C-AAAF-DB7D-68651CEABED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ADE7A979-90F2-282C-DBCB-28AA1860D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983" y="209004"/>
            <a:ext cx="5969502"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5FF68CE8-7F54-FB58-3095-F5E54F27F554}"/>
              </a:ext>
            </a:extLst>
          </p:cNvPr>
          <p:cNvPicPr>
            <a:picLocks noChangeAspect="1"/>
          </p:cNvPicPr>
          <p:nvPr/>
        </p:nvPicPr>
        <p:blipFill>
          <a:blip r:embed="rId4">
            <a:extLst>
              <a:ext uri="{28A0092B-C50C-407E-A947-70E740481C1C}">
                <a14:useLocalDpi xmlns:a14="http://schemas.microsoft.com/office/drawing/2010/main" val="0"/>
              </a:ext>
            </a:extLst>
          </a:blip>
          <a:srcRect l="24638" t="43024" r="26332" b="17870"/>
          <a:stretch>
            <a:fillRect/>
          </a:stretch>
        </p:blipFill>
        <p:spPr>
          <a:xfrm>
            <a:off x="3864990" y="1384169"/>
            <a:ext cx="5607971" cy="4864231"/>
          </a:xfrm>
          <a:prstGeom prst="rect">
            <a:avLst/>
          </a:prstGeom>
          <a:ln>
            <a:solidFill>
              <a:schemeClr val="tx1"/>
            </a:solidFill>
          </a:ln>
        </p:spPr>
      </p:pic>
    </p:spTree>
    <p:extLst>
      <p:ext uri="{BB962C8B-B14F-4D97-AF65-F5344CB8AC3E}">
        <p14:creationId xmlns:p14="http://schemas.microsoft.com/office/powerpoint/2010/main" val="35290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49</a:t>
            </a:fld>
            <a:endParaRPr lang="en-US" altLang="en-US" sz="1400">
              <a:solidFill>
                <a:srgbClr val="000066"/>
              </a:solidFill>
            </a:endParaRPr>
          </a:p>
        </p:txBody>
      </p:sp>
      <p:sp>
        <p:nvSpPr>
          <p:cNvPr id="150532" name="Rectangle 4"/>
          <p:cNvSpPr>
            <a:spLocks noChangeArrowheads="1"/>
          </p:cNvSpPr>
          <p:nvPr/>
        </p:nvSpPr>
        <p:spPr bwMode="auto">
          <a:xfrm>
            <a:off x="3100388" y="2364413"/>
            <a:ext cx="6227762" cy="1446550"/>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A (Very) Short Internet History</a:t>
            </a:r>
          </a:p>
        </p:txBody>
      </p:sp>
      <p:sp>
        <p:nvSpPr>
          <p:cNvPr id="6" name="Title 1">
            <a:extLst>
              <a:ext uri="{FF2B5EF4-FFF2-40B4-BE49-F238E27FC236}">
                <a16:creationId xmlns:a16="http://schemas.microsoft.com/office/drawing/2014/main" id="{EFDC446E-91FE-564C-A467-D465D288EDA8}"/>
              </a:ext>
            </a:extLst>
          </p:cNvPr>
          <p:cNvSpPr>
            <a:spLocks noGrp="1"/>
          </p:cNvSpPr>
          <p:nvPr>
            <p:ph type="title"/>
          </p:nvPr>
        </p:nvSpPr>
        <p:spPr>
          <a:xfrm>
            <a:off x="9693479" y="0"/>
            <a:ext cx="2498522"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Internet History</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69953336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256" y="-1"/>
            <a:ext cx="5167746" cy="43642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Licensing by Federal Government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629422" y="6472425"/>
            <a:ext cx="25625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Radio Act of 1912</a:t>
            </a:r>
          </a:p>
        </p:txBody>
      </p:sp>
      <p:pic>
        <p:nvPicPr>
          <p:cNvPr id="11" name="Picture 10"/>
          <p:cNvPicPr>
            <a:picLocks noChangeAspect="1"/>
          </p:cNvPicPr>
          <p:nvPr/>
        </p:nvPicPr>
        <p:blipFill>
          <a:blip r:embed="rId2"/>
          <a:stretch>
            <a:fillRect/>
          </a:stretch>
        </p:blipFill>
        <p:spPr>
          <a:xfrm>
            <a:off x="168407" y="184006"/>
            <a:ext cx="4158610" cy="6466176"/>
          </a:xfrm>
          <a:prstGeom prst="rect">
            <a:avLst/>
          </a:prstGeom>
          <a:ln>
            <a:solidFill>
              <a:schemeClr val="tx1"/>
            </a:solidFill>
          </a:ln>
        </p:spPr>
      </p:pic>
      <p:sp>
        <p:nvSpPr>
          <p:cNvPr id="12" name="Rectangle 11"/>
          <p:cNvSpPr/>
          <p:nvPr/>
        </p:nvSpPr>
        <p:spPr bwMode="auto">
          <a:xfrm>
            <a:off x="2045516" y="1438607"/>
            <a:ext cx="9404466" cy="304698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or where interference would be caused thereby with the receipt of messages or signals from beyond the jurisdiction of the said State or Territory, </a:t>
            </a:r>
            <a:r>
              <a:rPr lang="en-US" sz="3200" b="1" dirty="0">
                <a:solidFill>
                  <a:schemeClr val="accent4">
                    <a:lumMod val="50000"/>
                    <a:lumOff val="50000"/>
                  </a:schemeClr>
                </a:solidFill>
              </a:rPr>
              <a:t>except under </a:t>
            </a:r>
            <a:r>
              <a:rPr lang="en-US" sz="3200" dirty="0">
                <a:solidFill>
                  <a:schemeClr val="bg2"/>
                </a:solidFill>
              </a:rPr>
              <a:t>and in accordance with a </a:t>
            </a:r>
            <a:r>
              <a:rPr lang="en-US" sz="3200" b="1" dirty="0">
                <a:solidFill>
                  <a:schemeClr val="accent4">
                    <a:lumMod val="50000"/>
                    <a:lumOff val="50000"/>
                  </a:schemeClr>
                </a:solidFill>
              </a:rPr>
              <a:t>license</a:t>
            </a:r>
            <a:r>
              <a:rPr lang="en-US" sz="3200" dirty="0">
                <a:solidFill>
                  <a:schemeClr val="bg2"/>
                </a:solidFill>
              </a:rPr>
              <a:t>, revocable for cause, in that behalf </a:t>
            </a:r>
            <a:r>
              <a:rPr lang="en-US" sz="3200" b="1" dirty="0">
                <a:solidFill>
                  <a:schemeClr val="accent4">
                    <a:lumMod val="50000"/>
                    <a:lumOff val="50000"/>
                  </a:schemeClr>
                </a:solidFill>
              </a:rPr>
              <a:t>granted by the Secretary of Commerce and Labor </a:t>
            </a:r>
            <a:r>
              <a:rPr lang="en-US" sz="3200" dirty="0">
                <a:solidFill>
                  <a:schemeClr val="bg2"/>
                </a:solidFill>
              </a:rPr>
              <a:t>upon application therefor; … .”</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8292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50</a:t>
            </a:fld>
            <a:endParaRPr lang="en-US" altLang="en-US" dirty="0"/>
          </a:p>
        </p:txBody>
      </p:sp>
      <p:sp>
        <p:nvSpPr>
          <p:cNvPr id="5"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descr="https://www.darpa.mil/about-us/timeline/where-the-future-becomes-now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3" y="605622"/>
            <a:ext cx="10892157" cy="6171098"/>
          </a:xfrm>
          <a:prstGeom prst="rect">
            <a:avLst/>
          </a:prstGeom>
          <a:ln w="6350">
            <a:solidFill>
              <a:schemeClr val="tx1"/>
            </a:solidFill>
          </a:ln>
        </p:spPr>
      </p:pic>
      <p:sp>
        <p:nvSpPr>
          <p:cNvPr id="9" name="Rectangle 8"/>
          <p:cNvSpPr/>
          <p:nvPr/>
        </p:nvSpPr>
        <p:spPr bwMode="auto">
          <a:xfrm>
            <a:off x="2061381" y="3047111"/>
            <a:ext cx="9673419" cy="2839239"/>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600" dirty="0">
                <a:solidFill>
                  <a:srgbClr val="000000"/>
                </a:solidFill>
              </a:rPr>
              <a:t>“The Defense </a:t>
            </a:r>
            <a:r>
              <a:rPr lang="en-US" sz="3600" b="1" dirty="0">
                <a:solidFill>
                  <a:schemeClr val="accent4">
                    <a:lumMod val="50000"/>
                    <a:lumOff val="50000"/>
                  </a:schemeClr>
                </a:solidFill>
              </a:rPr>
              <a:t>Advanced Research Projects Agency was created with a national sense of urgency in February 1958 </a:t>
            </a:r>
            <a:r>
              <a:rPr lang="en-US" sz="3600" dirty="0">
                <a:solidFill>
                  <a:srgbClr val="000000"/>
                </a:solidFill>
              </a:rPr>
              <a:t>amidst one of the most dramatic moments in the </a:t>
            </a:r>
            <a:r>
              <a:rPr lang="en-US" sz="3600" b="1" dirty="0">
                <a:solidFill>
                  <a:schemeClr val="accent4">
                    <a:lumMod val="50000"/>
                    <a:lumOff val="50000"/>
                  </a:schemeClr>
                </a:solidFill>
              </a:rPr>
              <a:t>history of the Cold War </a:t>
            </a:r>
            <a:r>
              <a:rPr lang="en-US" sz="3600" dirty="0">
                <a:solidFill>
                  <a:srgbClr val="000000"/>
                </a:solidFill>
              </a:rPr>
              <a:t>and the already-accelerating pace of technology.”</a:t>
            </a:r>
          </a:p>
        </p:txBody>
      </p:sp>
      <p:sp>
        <p:nvSpPr>
          <p:cNvPr id="10" name="Text Box 5">
            <a:extLst>
              <a:ext uri="{FF2B5EF4-FFF2-40B4-BE49-F238E27FC236}">
                <a16:creationId xmlns:a16="http://schemas.microsoft.com/office/drawing/2014/main" id="{2A2AABBF-B17F-BF49-BA60-EF6686D9F2B5}"/>
              </a:ext>
            </a:extLst>
          </p:cNvPr>
          <p:cNvSpPr txBox="1">
            <a:spLocks noGrp="1" noChangeArrowheads="1"/>
          </p:cNvSpPr>
          <p:nvPr>
            <p:ph type="title"/>
          </p:nvPr>
        </p:nvSpPr>
        <p:spPr bwMode="auto">
          <a:xfrm>
            <a:off x="9801224" y="0"/>
            <a:ext cx="239077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DARPA History</a:t>
            </a:r>
          </a:p>
        </p:txBody>
      </p:sp>
    </p:spTree>
    <p:extLst>
      <p:ext uri="{BB962C8B-B14F-4D97-AF65-F5344CB8AC3E}">
        <p14:creationId xmlns:p14="http://schemas.microsoft.com/office/powerpoint/2010/main" val="346014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7775" y="271792"/>
            <a:ext cx="4777271" cy="6436167"/>
          </a:xfrm>
          <a:prstGeom prst="rect">
            <a:avLst/>
          </a:prstGeom>
          <a:ln w="6350">
            <a:solidFill>
              <a:schemeClr val="tx1"/>
            </a:solidFill>
          </a:ln>
        </p:spPr>
      </p:pic>
      <p:pic>
        <p:nvPicPr>
          <p:cNvPr id="3" name="Picture 2"/>
          <p:cNvPicPr>
            <a:picLocks noChangeAspect="1"/>
          </p:cNvPicPr>
          <p:nvPr/>
        </p:nvPicPr>
        <p:blipFill>
          <a:blip r:embed="rId4"/>
          <a:stretch>
            <a:fillRect/>
          </a:stretch>
        </p:blipFill>
        <p:spPr>
          <a:xfrm>
            <a:off x="4500441" y="704726"/>
            <a:ext cx="3594200" cy="5881482"/>
          </a:xfrm>
          <a:prstGeom prst="rect">
            <a:avLst/>
          </a:prstGeom>
          <a:ln w="6350">
            <a:solidFill>
              <a:schemeClr val="tx1"/>
            </a:solidFill>
          </a:ln>
        </p:spPr>
      </p:pic>
      <p:sp>
        <p:nvSpPr>
          <p:cNvPr id="4" name="Text Box 5"/>
          <p:cNvSpPr txBox="1">
            <a:spLocks noChangeArrowheads="1"/>
          </p:cNvSpPr>
          <p:nvPr/>
        </p:nvSpPr>
        <p:spPr bwMode="auto">
          <a:xfrm>
            <a:off x="8823960" y="6488668"/>
            <a:ext cx="3368040" cy="369332"/>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Arial" panose="020B0604020202020204" pitchFamily="34" charset="0"/>
                <a:cs typeface="Arial" panose="020B0604020202020204" pitchFamily="34" charset="0"/>
              </a:rPr>
              <a:t>New York Times (13 Oct 1957)</a:t>
            </a:r>
          </a:p>
        </p:txBody>
      </p:sp>
      <p:sp>
        <p:nvSpPr>
          <p:cNvPr id="5" name="Rectangle 7"/>
          <p:cNvSpPr>
            <a:spLocks noChangeArrowheads="1"/>
          </p:cNvSpPr>
          <p:nvPr/>
        </p:nvSpPr>
        <p:spPr bwMode="auto">
          <a:xfrm>
            <a:off x="12062222" y="6707959"/>
            <a:ext cx="129778" cy="117872"/>
          </a:xfrm>
          <a:prstGeom prst="rect">
            <a:avLst/>
          </a:prstGeom>
          <a:solidFill>
            <a:srgbClr val="0000FF"/>
          </a:solidFill>
          <a:ln w="9525">
            <a:solidFill>
              <a:schemeClr val="tx1"/>
            </a:solidFill>
            <a:miter lim="800000"/>
            <a:headEnd/>
            <a:tailEnd/>
          </a:ln>
        </p:spPr>
        <p:txBody>
          <a:bodyPr wrap="none" anchor="ctr"/>
          <a:lstStyle/>
          <a:p>
            <a:endParaRPr lang="en-US" sz="1800"/>
          </a:p>
        </p:txBody>
      </p:sp>
      <p:sp>
        <p:nvSpPr>
          <p:cNvPr id="8" name="Text Box 5">
            <a:extLst>
              <a:ext uri="{FF2B5EF4-FFF2-40B4-BE49-F238E27FC236}">
                <a16:creationId xmlns:a16="http://schemas.microsoft.com/office/drawing/2014/main" id="{AEAAD27A-AE10-DB42-B364-360B1654BBEA}"/>
              </a:ext>
            </a:extLst>
          </p:cNvPr>
          <p:cNvSpPr txBox="1">
            <a:spLocks noGrp="1" noChangeArrowheads="1"/>
          </p:cNvSpPr>
          <p:nvPr>
            <p:ph type="title"/>
          </p:nvPr>
        </p:nvSpPr>
        <p:spPr bwMode="auto">
          <a:xfrm>
            <a:off x="7862476" y="0"/>
            <a:ext cx="4329524" cy="462307"/>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Arial" panose="020B0604020202020204" pitchFamily="34" charset="0"/>
                <a:cs typeface="Arial" panose="020B0604020202020204" pitchFamily="34" charset="0"/>
              </a:rPr>
              <a:t>Sputnik and Soviet Missiles</a:t>
            </a:r>
          </a:p>
        </p:txBody>
      </p:sp>
    </p:spTree>
    <p:extLst>
      <p:ext uri="{BB962C8B-B14F-4D97-AF65-F5344CB8AC3E}">
        <p14:creationId xmlns:p14="http://schemas.microsoft.com/office/powerpoint/2010/main" val="116548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671" y="185811"/>
            <a:ext cx="4328221" cy="6522147"/>
          </a:xfrm>
          <a:prstGeom prst="rect">
            <a:avLst/>
          </a:prstGeom>
          <a:ln w="6350">
            <a:solidFill>
              <a:schemeClr val="tx1"/>
            </a:solidFill>
          </a:ln>
        </p:spPr>
      </p:pic>
      <p:pic>
        <p:nvPicPr>
          <p:cNvPr id="3" name="Picture 2"/>
          <p:cNvPicPr>
            <a:picLocks noChangeAspect="1"/>
          </p:cNvPicPr>
          <p:nvPr/>
        </p:nvPicPr>
        <p:blipFill>
          <a:blip r:embed="rId4"/>
          <a:stretch>
            <a:fillRect/>
          </a:stretch>
        </p:blipFill>
        <p:spPr>
          <a:xfrm>
            <a:off x="3759200" y="794014"/>
            <a:ext cx="5433646" cy="5636185"/>
          </a:xfrm>
          <a:prstGeom prst="rect">
            <a:avLst/>
          </a:prstGeom>
          <a:ln w="6350">
            <a:solidFill>
              <a:schemeClr val="tx1"/>
            </a:solidFill>
          </a:ln>
        </p:spPr>
      </p:pic>
      <p:sp>
        <p:nvSpPr>
          <p:cNvPr id="7" name="Text Box 5"/>
          <p:cNvSpPr txBox="1">
            <a:spLocks noChangeArrowheads="1"/>
          </p:cNvSpPr>
          <p:nvPr/>
        </p:nvSpPr>
        <p:spPr bwMode="auto">
          <a:xfrm>
            <a:off x="8704385" y="6488668"/>
            <a:ext cx="3487615" cy="369332"/>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Arial" panose="020B0604020202020204" pitchFamily="34" charset="0"/>
                <a:cs typeface="Arial" panose="020B0604020202020204" pitchFamily="34" charset="0"/>
              </a:rPr>
              <a:t>New York Times (13 Oct 1957)</a:t>
            </a:r>
          </a:p>
        </p:txBody>
      </p:sp>
      <p:sp>
        <p:nvSpPr>
          <p:cNvPr id="8" name="Rectangle 7"/>
          <p:cNvSpPr>
            <a:spLocks noChangeArrowheads="1"/>
          </p:cNvSpPr>
          <p:nvPr/>
        </p:nvSpPr>
        <p:spPr bwMode="auto">
          <a:xfrm>
            <a:off x="12057136" y="6707959"/>
            <a:ext cx="129778" cy="117872"/>
          </a:xfrm>
          <a:prstGeom prst="rect">
            <a:avLst/>
          </a:prstGeom>
          <a:solidFill>
            <a:srgbClr val="0000FF"/>
          </a:solidFill>
          <a:ln w="9525">
            <a:solidFill>
              <a:schemeClr val="tx1"/>
            </a:solidFill>
            <a:miter lim="800000"/>
            <a:headEnd/>
            <a:tailEnd/>
          </a:ln>
        </p:spPr>
        <p:txBody>
          <a:bodyPr wrap="none" anchor="ctr"/>
          <a:lstStyle/>
          <a:p>
            <a:endParaRPr lang="en-US" sz="1800"/>
          </a:p>
        </p:txBody>
      </p:sp>
      <p:sp>
        <p:nvSpPr>
          <p:cNvPr id="10" name="Text Box 5">
            <a:extLst>
              <a:ext uri="{FF2B5EF4-FFF2-40B4-BE49-F238E27FC236}">
                <a16:creationId xmlns:a16="http://schemas.microsoft.com/office/drawing/2014/main" id="{D37349DA-F3D0-B44A-AC9F-2A444946BDC5}"/>
              </a:ext>
            </a:extLst>
          </p:cNvPr>
          <p:cNvSpPr txBox="1">
            <a:spLocks noGrp="1" noChangeArrowheads="1"/>
          </p:cNvSpPr>
          <p:nvPr>
            <p:ph type="title"/>
          </p:nvPr>
        </p:nvSpPr>
        <p:spPr bwMode="auto">
          <a:xfrm>
            <a:off x="7965440" y="0"/>
            <a:ext cx="4221474" cy="462307"/>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Arial" panose="020B0604020202020204" pitchFamily="34" charset="0"/>
                <a:cs typeface="Arial" panose="020B0604020202020204" pitchFamily="34" charset="0"/>
              </a:rPr>
              <a:t>Sputnik and Soviet Missiles</a:t>
            </a:r>
          </a:p>
        </p:txBody>
      </p:sp>
    </p:spTree>
    <p:extLst>
      <p:ext uri="{BB962C8B-B14F-4D97-AF65-F5344CB8AC3E}">
        <p14:creationId xmlns:p14="http://schemas.microsoft.com/office/powerpoint/2010/main" val="274170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53</a:t>
            </a:fld>
            <a:endParaRPr lang="en-US" altLang="en-US" dirty="0"/>
          </a:p>
        </p:txBody>
      </p:sp>
      <p:pic>
        <p:nvPicPr>
          <p:cNvPr id="3" name="Picture 2"/>
          <p:cNvPicPr>
            <a:picLocks noChangeAspect="1"/>
          </p:cNvPicPr>
          <p:nvPr/>
        </p:nvPicPr>
        <p:blipFill>
          <a:blip r:embed="rId3"/>
          <a:stretch>
            <a:fillRect/>
          </a:stretch>
        </p:blipFill>
        <p:spPr>
          <a:xfrm>
            <a:off x="445477" y="211651"/>
            <a:ext cx="4445312" cy="6338834"/>
          </a:xfrm>
          <a:prstGeom prst="rect">
            <a:avLst/>
          </a:prstGeom>
          <a:ln w="6350">
            <a:solidFill>
              <a:schemeClr val="tx1"/>
            </a:solidFill>
          </a:ln>
        </p:spPr>
      </p:pic>
      <p:sp>
        <p:nvSpPr>
          <p:cNvPr id="5" name="Rectangle 7"/>
          <p:cNvSpPr>
            <a:spLocks noChangeArrowheads="1"/>
          </p:cNvSpPr>
          <p:nvPr/>
        </p:nvSpPr>
        <p:spPr bwMode="auto">
          <a:xfrm>
            <a:off x="12062222" y="6741972"/>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7" name="Picture 6"/>
          <p:cNvPicPr>
            <a:picLocks noChangeAspect="1"/>
          </p:cNvPicPr>
          <p:nvPr/>
        </p:nvPicPr>
        <p:blipFill>
          <a:blip r:embed="rId4"/>
          <a:stretch>
            <a:fillRect/>
          </a:stretch>
        </p:blipFill>
        <p:spPr>
          <a:xfrm>
            <a:off x="1048972" y="1567908"/>
            <a:ext cx="10319223" cy="3722183"/>
          </a:xfrm>
          <a:prstGeom prst="rect">
            <a:avLst/>
          </a:prstGeom>
          <a:ln w="6350">
            <a:solidFill>
              <a:schemeClr val="tx1"/>
            </a:solidFill>
          </a:ln>
        </p:spPr>
      </p:pic>
      <p:sp>
        <p:nvSpPr>
          <p:cNvPr id="8" name="Text Box 5">
            <a:extLst>
              <a:ext uri="{FF2B5EF4-FFF2-40B4-BE49-F238E27FC236}">
                <a16:creationId xmlns:a16="http://schemas.microsoft.com/office/drawing/2014/main" id="{B8F58701-C6C1-D34C-B558-0BAAD55D8398}"/>
              </a:ext>
            </a:extLst>
          </p:cNvPr>
          <p:cNvSpPr txBox="1">
            <a:spLocks noGrp="1" noChangeArrowheads="1"/>
          </p:cNvSpPr>
          <p:nvPr>
            <p:ph type="title"/>
          </p:nvPr>
        </p:nvSpPr>
        <p:spPr bwMode="auto">
          <a:xfrm>
            <a:off x="6344920" y="-19502"/>
            <a:ext cx="584708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err="1">
                <a:solidFill>
                  <a:schemeClr val="accent4">
                    <a:lumMod val="75000"/>
                    <a:lumOff val="25000"/>
                  </a:schemeClr>
                </a:solidFill>
                <a:latin typeface="+mn-lt"/>
                <a:cs typeface="Times New Roman" panose="02020603050405020304" pitchFamily="18" charset="0"/>
              </a:rPr>
              <a:t>Licklider</a:t>
            </a:r>
            <a:r>
              <a:rPr lang="en-US" b="1" i="0" dirty="0">
                <a:solidFill>
                  <a:schemeClr val="accent4">
                    <a:lumMod val="75000"/>
                    <a:lumOff val="25000"/>
                  </a:schemeClr>
                </a:solidFill>
                <a:latin typeface="+mn-lt"/>
                <a:cs typeface="Times New Roman" panose="02020603050405020304" pitchFamily="18" charset="0"/>
              </a:rPr>
              <a:t> Intergalactic Computer Memo</a:t>
            </a:r>
          </a:p>
        </p:txBody>
      </p:sp>
    </p:spTree>
    <p:extLst>
      <p:ext uri="{BB962C8B-B14F-4D97-AF65-F5344CB8AC3E}">
        <p14:creationId xmlns:p14="http://schemas.microsoft.com/office/powerpoint/2010/main" val="149429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7320280" y="6488668"/>
            <a:ext cx="48717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Licklider</a:t>
            </a:r>
            <a:r>
              <a:rPr lang="en-US" sz="1800" i="0" dirty="0">
                <a:solidFill>
                  <a:schemeClr val="accent4">
                    <a:lumMod val="75000"/>
                    <a:lumOff val="25000"/>
                  </a:schemeClr>
                </a:solidFill>
                <a:latin typeface="+mn-lt"/>
                <a:cs typeface="Times New Roman" panose="02020603050405020304" pitchFamily="18" charset="0"/>
              </a:rPr>
              <a:t> Intergalactic Computer Memo (1963)</a:t>
            </a:r>
          </a:p>
        </p:txBody>
      </p:sp>
      <p:sp>
        <p:nvSpPr>
          <p:cNvPr id="2" name="Slide Number Placeholder 1"/>
          <p:cNvSpPr>
            <a:spLocks noGrp="1"/>
          </p:cNvSpPr>
          <p:nvPr>
            <p:ph type="sldNum" sz="quarter" idx="12"/>
          </p:nvPr>
        </p:nvSpPr>
        <p:spPr>
          <a:xfrm>
            <a:off x="9251271" y="6119027"/>
            <a:ext cx="2540000" cy="457200"/>
          </a:xfrm>
        </p:spPr>
        <p:txBody>
          <a:bodyPr/>
          <a:lstStyle/>
          <a:p>
            <a:fld id="{C491F945-C11D-423F-9A26-A89AB4A0FF39}" type="slidenum">
              <a:rPr lang="en-US" altLang="en-US" smtClean="0"/>
              <a:pPr/>
              <a:t>54</a:t>
            </a:fld>
            <a:endParaRPr lang="en-US" altLang="en-US" dirty="0"/>
          </a:p>
        </p:txBody>
      </p:sp>
      <p:sp>
        <p:nvSpPr>
          <p:cNvPr id="5"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4" name="Picture 3"/>
          <p:cNvPicPr>
            <a:picLocks noChangeAspect="1"/>
          </p:cNvPicPr>
          <p:nvPr/>
        </p:nvPicPr>
        <p:blipFill>
          <a:blip r:embed="rId3"/>
          <a:stretch>
            <a:fillRect/>
          </a:stretch>
        </p:blipFill>
        <p:spPr>
          <a:xfrm>
            <a:off x="284480" y="209035"/>
            <a:ext cx="4414520" cy="6407637"/>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897587" y="1306599"/>
            <a:ext cx="10547853" cy="4244799"/>
          </a:xfrm>
          <a:prstGeom prst="rect">
            <a:avLst/>
          </a:prstGeom>
          <a:ln w="6350">
            <a:solidFill>
              <a:schemeClr val="tx1"/>
            </a:solidFill>
          </a:ln>
        </p:spPr>
      </p:pic>
      <p:sp>
        <p:nvSpPr>
          <p:cNvPr id="10" name="Text Box 5">
            <a:extLst>
              <a:ext uri="{FF2B5EF4-FFF2-40B4-BE49-F238E27FC236}">
                <a16:creationId xmlns:a16="http://schemas.microsoft.com/office/drawing/2014/main" id="{EF4F95E3-FC07-F547-B8D2-96554ECC29AF}"/>
              </a:ext>
            </a:extLst>
          </p:cNvPr>
          <p:cNvSpPr txBox="1">
            <a:spLocks noGrp="1" noChangeArrowheads="1"/>
          </p:cNvSpPr>
          <p:nvPr>
            <p:ph type="title"/>
          </p:nvPr>
        </p:nvSpPr>
        <p:spPr bwMode="auto">
          <a:xfrm>
            <a:off x="6171514" y="-22118"/>
            <a:ext cx="602048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How to Control a Network of Computers</a:t>
            </a:r>
          </a:p>
        </p:txBody>
      </p:sp>
    </p:spTree>
    <p:extLst>
      <p:ext uri="{BB962C8B-B14F-4D97-AF65-F5344CB8AC3E}">
        <p14:creationId xmlns:p14="http://schemas.microsoft.com/office/powerpoint/2010/main" val="263051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55</a:t>
            </a:fld>
            <a:endParaRPr lang="en-US" altLang="en-US" dirty="0"/>
          </a:p>
        </p:txBody>
      </p:sp>
      <p:sp>
        <p:nvSpPr>
          <p:cNvPr id="4" name="Text Box 5"/>
          <p:cNvSpPr txBox="1">
            <a:spLocks noChangeArrowheads="1"/>
          </p:cNvSpPr>
          <p:nvPr/>
        </p:nvSpPr>
        <p:spPr bwMode="auto">
          <a:xfrm>
            <a:off x="8827477" y="6477000"/>
            <a:ext cx="3364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IEEE Publication (March 1964)</a:t>
            </a:r>
          </a:p>
        </p:txBody>
      </p:sp>
      <p:sp>
        <p:nvSpPr>
          <p:cNvPr id="5"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6" name="Picture 5"/>
          <p:cNvPicPr>
            <a:picLocks noChangeAspect="1"/>
          </p:cNvPicPr>
          <p:nvPr/>
        </p:nvPicPr>
        <p:blipFill>
          <a:blip r:embed="rId3"/>
          <a:stretch>
            <a:fillRect/>
          </a:stretch>
        </p:blipFill>
        <p:spPr>
          <a:xfrm>
            <a:off x="174667" y="381258"/>
            <a:ext cx="4781443" cy="6324342"/>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1171762" y="1405336"/>
            <a:ext cx="10153276" cy="4392768"/>
          </a:xfrm>
          <a:prstGeom prst="rect">
            <a:avLst/>
          </a:prstGeom>
          <a:ln w="6350">
            <a:solidFill>
              <a:schemeClr val="tx1"/>
            </a:solidFill>
          </a:ln>
        </p:spPr>
      </p:pic>
      <p:sp>
        <p:nvSpPr>
          <p:cNvPr id="9" name="Text Box 5">
            <a:extLst>
              <a:ext uri="{FF2B5EF4-FFF2-40B4-BE49-F238E27FC236}">
                <a16:creationId xmlns:a16="http://schemas.microsoft.com/office/drawing/2014/main" id="{74EB938C-2225-1841-A534-16A44E1E7844}"/>
              </a:ext>
            </a:extLst>
          </p:cNvPr>
          <p:cNvSpPr txBox="1">
            <a:spLocks noGrp="1" noChangeArrowheads="1"/>
          </p:cNvSpPr>
          <p:nvPr>
            <p:ph type="title"/>
          </p:nvPr>
        </p:nvSpPr>
        <p:spPr bwMode="auto">
          <a:xfrm>
            <a:off x="5003800" y="-20089"/>
            <a:ext cx="71882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err="1">
                <a:solidFill>
                  <a:schemeClr val="accent4">
                    <a:lumMod val="75000"/>
                    <a:lumOff val="25000"/>
                  </a:schemeClr>
                </a:solidFill>
                <a:latin typeface="+mn-lt"/>
                <a:cs typeface="Times New Roman" panose="02020603050405020304" pitchFamily="18" charset="0"/>
              </a:rPr>
              <a:t>Baran</a:t>
            </a:r>
            <a:r>
              <a:rPr lang="en-US" b="1" i="0" dirty="0">
                <a:solidFill>
                  <a:schemeClr val="accent4">
                    <a:lumMod val="75000"/>
                    <a:lumOff val="25000"/>
                  </a:schemeClr>
                </a:solidFill>
                <a:latin typeface="+mn-lt"/>
                <a:cs typeface="Times New Roman" panose="02020603050405020304" pitchFamily="18" charset="0"/>
              </a:rPr>
              <a:t>, On Distributed Communication Networks</a:t>
            </a:r>
          </a:p>
        </p:txBody>
      </p:sp>
    </p:spTree>
    <p:extLst>
      <p:ext uri="{BB962C8B-B14F-4D97-AF65-F5344CB8AC3E}">
        <p14:creationId xmlns:p14="http://schemas.microsoft.com/office/powerpoint/2010/main" val="351618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56</a:t>
            </a:fld>
            <a:endParaRPr lang="en-US" altLang="en-US" dirty="0"/>
          </a:p>
        </p:txBody>
      </p:sp>
      <p:sp>
        <p:nvSpPr>
          <p:cNvPr id="4" name="Text Box 5"/>
          <p:cNvSpPr txBox="1">
            <a:spLocks noChangeArrowheads="1"/>
          </p:cNvSpPr>
          <p:nvPr/>
        </p:nvSpPr>
        <p:spPr bwMode="auto">
          <a:xfrm>
            <a:off x="8854907" y="6488668"/>
            <a:ext cx="33370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IEEE Publication (March 1964)</a:t>
            </a:r>
          </a:p>
        </p:txBody>
      </p:sp>
      <p:sp>
        <p:nvSpPr>
          <p:cNvPr id="5" name="Rectangle 7"/>
          <p:cNvSpPr>
            <a:spLocks noChangeArrowheads="1"/>
          </p:cNvSpPr>
          <p:nvPr/>
        </p:nvSpPr>
        <p:spPr bwMode="auto">
          <a:xfrm>
            <a:off x="12062222" y="6735424"/>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6" name="Picture 5"/>
          <p:cNvPicPr>
            <a:picLocks noChangeAspect="1"/>
          </p:cNvPicPr>
          <p:nvPr/>
        </p:nvPicPr>
        <p:blipFill>
          <a:blip r:embed="rId3"/>
          <a:stretch>
            <a:fillRect/>
          </a:stretch>
        </p:blipFill>
        <p:spPr>
          <a:xfrm>
            <a:off x="246290" y="533400"/>
            <a:ext cx="4635590" cy="6131424"/>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1767524" y="1057414"/>
            <a:ext cx="9124312" cy="5190986"/>
          </a:xfrm>
          <a:prstGeom prst="rect">
            <a:avLst/>
          </a:prstGeom>
          <a:ln w="6350">
            <a:solidFill>
              <a:schemeClr val="tx1"/>
            </a:solidFill>
          </a:ln>
        </p:spPr>
      </p:pic>
      <p:sp>
        <p:nvSpPr>
          <p:cNvPr id="9" name="Text Box 5">
            <a:extLst>
              <a:ext uri="{FF2B5EF4-FFF2-40B4-BE49-F238E27FC236}">
                <a16:creationId xmlns:a16="http://schemas.microsoft.com/office/drawing/2014/main" id="{50521712-5C38-8F41-8DAB-890897D02FCA}"/>
              </a:ext>
            </a:extLst>
          </p:cNvPr>
          <p:cNvSpPr txBox="1">
            <a:spLocks noGrp="1" noChangeArrowheads="1"/>
          </p:cNvSpPr>
          <p:nvPr>
            <p:ph type="title"/>
          </p:nvPr>
        </p:nvSpPr>
        <p:spPr bwMode="auto">
          <a:xfrm>
            <a:off x="4978400" y="0"/>
            <a:ext cx="72136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err="1">
                <a:solidFill>
                  <a:schemeClr val="accent4">
                    <a:lumMod val="75000"/>
                    <a:lumOff val="25000"/>
                  </a:schemeClr>
                </a:solidFill>
                <a:latin typeface="+mn-lt"/>
                <a:cs typeface="Times New Roman" panose="02020603050405020304" pitchFamily="18" charset="0"/>
              </a:rPr>
              <a:t>Baran</a:t>
            </a:r>
            <a:r>
              <a:rPr lang="en-US" b="1" i="0" dirty="0">
                <a:solidFill>
                  <a:schemeClr val="accent4">
                    <a:lumMod val="75000"/>
                    <a:lumOff val="25000"/>
                  </a:schemeClr>
                </a:solidFill>
                <a:latin typeface="+mn-lt"/>
                <a:cs typeface="Times New Roman" panose="02020603050405020304" pitchFamily="18" charset="0"/>
              </a:rPr>
              <a:t>, On Distributed Communication Networks</a:t>
            </a:r>
          </a:p>
        </p:txBody>
      </p:sp>
    </p:spTree>
    <p:extLst>
      <p:ext uri="{BB962C8B-B14F-4D97-AF65-F5344CB8AC3E}">
        <p14:creationId xmlns:p14="http://schemas.microsoft.com/office/powerpoint/2010/main" val="12901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57</a:t>
            </a:fld>
            <a:endParaRPr lang="en-US" altLang="en-US" dirty="0"/>
          </a:p>
        </p:txBody>
      </p:sp>
      <p:pic>
        <p:nvPicPr>
          <p:cNvPr id="3" name="Picture 2"/>
          <p:cNvPicPr>
            <a:picLocks noChangeAspect="1"/>
          </p:cNvPicPr>
          <p:nvPr/>
        </p:nvPicPr>
        <p:blipFill>
          <a:blip r:embed="rId3"/>
          <a:stretch>
            <a:fillRect/>
          </a:stretch>
        </p:blipFill>
        <p:spPr>
          <a:xfrm>
            <a:off x="251725" y="210871"/>
            <a:ext cx="4518522" cy="6433769"/>
          </a:xfrm>
          <a:prstGeom prst="rect">
            <a:avLst/>
          </a:prstGeom>
          <a:ln w="6350">
            <a:solidFill>
              <a:schemeClr val="tx1"/>
            </a:solidFill>
          </a:ln>
        </p:spPr>
      </p:pic>
      <p:sp>
        <p:nvSpPr>
          <p:cNvPr id="5" name="Text Box 5"/>
          <p:cNvSpPr txBox="1">
            <a:spLocks noChangeArrowheads="1"/>
          </p:cNvSpPr>
          <p:nvPr/>
        </p:nvSpPr>
        <p:spPr bwMode="auto">
          <a:xfrm>
            <a:off x="7666892" y="6488668"/>
            <a:ext cx="45251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Source: BBN Report No. 4799 (April 1981)</a:t>
            </a:r>
          </a:p>
        </p:txBody>
      </p:sp>
      <p:sp>
        <p:nvSpPr>
          <p:cNvPr id="6"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7" name="Picture 6"/>
          <p:cNvPicPr>
            <a:picLocks noChangeAspect="1"/>
          </p:cNvPicPr>
          <p:nvPr/>
        </p:nvPicPr>
        <p:blipFill rotWithShape="1">
          <a:blip r:embed="rId3"/>
          <a:srcRect l="9938" t="31176" r="7699" b="32045"/>
          <a:stretch/>
        </p:blipFill>
        <p:spPr>
          <a:xfrm>
            <a:off x="1577477" y="974211"/>
            <a:ext cx="9364475" cy="5121789"/>
          </a:xfrm>
          <a:prstGeom prst="rect">
            <a:avLst/>
          </a:prstGeom>
          <a:ln w="6350">
            <a:solidFill>
              <a:schemeClr val="tx1"/>
            </a:solidFill>
          </a:ln>
        </p:spPr>
      </p:pic>
      <p:sp>
        <p:nvSpPr>
          <p:cNvPr id="9" name="Text Box 5">
            <a:extLst>
              <a:ext uri="{FF2B5EF4-FFF2-40B4-BE49-F238E27FC236}">
                <a16:creationId xmlns:a16="http://schemas.microsoft.com/office/drawing/2014/main" id="{408B881E-228E-054B-87BC-AFEB254E2F94}"/>
              </a:ext>
            </a:extLst>
          </p:cNvPr>
          <p:cNvSpPr txBox="1">
            <a:spLocks noGrp="1" noChangeArrowheads="1"/>
          </p:cNvSpPr>
          <p:nvPr>
            <p:ph type="title"/>
          </p:nvPr>
        </p:nvSpPr>
        <p:spPr bwMode="auto">
          <a:xfrm>
            <a:off x="7442200" y="0"/>
            <a:ext cx="47498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Dec 1969: ARPANET Goes Live</a:t>
            </a:r>
          </a:p>
        </p:txBody>
      </p:sp>
    </p:spTree>
    <p:extLst>
      <p:ext uri="{BB962C8B-B14F-4D97-AF65-F5344CB8AC3E}">
        <p14:creationId xmlns:p14="http://schemas.microsoft.com/office/powerpoint/2010/main" val="278179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3280" y="-1"/>
            <a:ext cx="6268721"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Dec 1982: Lax Report on Supercomputers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263062" y="6488668"/>
            <a:ext cx="29289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Lax Report (26 Dec 1982)</a:t>
            </a:r>
          </a:p>
        </p:txBody>
      </p:sp>
      <p:pic>
        <p:nvPicPr>
          <p:cNvPr id="5" name="Picture 4" descr="lax_report1982.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2108" t="15416" r="20592" b="26389"/>
          <a:stretch/>
        </p:blipFill>
        <p:spPr>
          <a:xfrm>
            <a:off x="3438084" y="527939"/>
            <a:ext cx="4775917" cy="6214625"/>
          </a:xfrm>
          <a:prstGeom prst="rect">
            <a:avLst/>
          </a:prstGeom>
          <a:ln w="6350">
            <a:solidFill>
              <a:schemeClr val="tx1"/>
            </a:solidFill>
          </a:ln>
        </p:spPr>
      </p:pic>
    </p:spTree>
    <p:extLst>
      <p:ext uri="{BB962C8B-B14F-4D97-AF65-F5344CB8AC3E}">
        <p14:creationId xmlns:p14="http://schemas.microsoft.com/office/powerpoint/2010/main" val="1064029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9889" y="-2"/>
            <a:ext cx="8672113"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Supercomputers and a Network to Tie Them Together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263062" y="6488668"/>
            <a:ext cx="29289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Lax Report (26 Dec 1982)</a:t>
            </a:r>
          </a:p>
        </p:txBody>
      </p:sp>
      <p:pic>
        <p:nvPicPr>
          <p:cNvPr id="7" name="Picture 6" descr="lax_report1982.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2468" t="15764" r="19272" b="26250"/>
          <a:stretch/>
        </p:blipFill>
        <p:spPr>
          <a:xfrm>
            <a:off x="338538" y="557213"/>
            <a:ext cx="4769164" cy="6107747"/>
          </a:xfrm>
          <a:prstGeom prst="rect">
            <a:avLst/>
          </a:prstGeom>
          <a:ln w="6350">
            <a:solidFill>
              <a:schemeClr val="tx1"/>
            </a:solidFill>
          </a:ln>
        </p:spPr>
      </p:pic>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lax_report1982.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16391" t="28820" r="27554" b="54305"/>
          <a:stretch/>
        </p:blipFill>
        <p:spPr>
          <a:xfrm>
            <a:off x="1945087" y="1354851"/>
            <a:ext cx="8672113" cy="4512469"/>
          </a:xfrm>
          <a:prstGeom prst="rect">
            <a:avLst/>
          </a:prstGeom>
          <a:ln w="6350">
            <a:solidFill>
              <a:schemeClr val="tx1"/>
            </a:solidFill>
          </a:ln>
        </p:spPr>
      </p:pic>
    </p:spTree>
    <p:extLst>
      <p:ext uri="{BB962C8B-B14F-4D97-AF65-F5344CB8AC3E}">
        <p14:creationId xmlns:p14="http://schemas.microsoft.com/office/powerpoint/2010/main" val="298298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2775" y="-2"/>
            <a:ext cx="5229226" cy="41910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Control Radio and Radio Channels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39350" y="6477000"/>
            <a:ext cx="2152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Radio Act of 1927</a:t>
            </a:r>
          </a:p>
        </p:txBody>
      </p:sp>
      <p:pic>
        <p:nvPicPr>
          <p:cNvPr id="9" name="Picture 8"/>
          <p:cNvPicPr>
            <a:picLocks noChangeAspect="1"/>
          </p:cNvPicPr>
          <p:nvPr/>
        </p:nvPicPr>
        <p:blipFill>
          <a:blip r:embed="rId2"/>
          <a:stretch>
            <a:fillRect/>
          </a:stretch>
        </p:blipFill>
        <p:spPr>
          <a:xfrm>
            <a:off x="243638" y="209549"/>
            <a:ext cx="4336200" cy="6455302"/>
          </a:xfrm>
          <a:prstGeom prst="rect">
            <a:avLst/>
          </a:prstGeom>
          <a:ln>
            <a:solidFill>
              <a:schemeClr val="tx1"/>
            </a:solidFill>
          </a:ln>
        </p:spPr>
      </p:pic>
      <p:sp>
        <p:nvSpPr>
          <p:cNvPr id="10" name="Rectangle 9"/>
          <p:cNvSpPr/>
          <p:nvPr/>
        </p:nvSpPr>
        <p:spPr bwMode="auto">
          <a:xfrm>
            <a:off x="1761336" y="1852232"/>
            <a:ext cx="9916314" cy="255454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That this Act is intended to </a:t>
            </a:r>
            <a:r>
              <a:rPr lang="en-US" sz="3200" b="1" dirty="0">
                <a:solidFill>
                  <a:schemeClr val="accent4">
                    <a:lumMod val="50000"/>
                    <a:lumOff val="50000"/>
                  </a:schemeClr>
                </a:solidFill>
              </a:rPr>
              <a:t>regulate</a:t>
            </a:r>
            <a:r>
              <a:rPr lang="en-US" sz="3200" dirty="0">
                <a:solidFill>
                  <a:schemeClr val="bg2"/>
                </a:solidFill>
              </a:rPr>
              <a:t> all forms of interstate and foreign </a:t>
            </a:r>
            <a:r>
              <a:rPr lang="en-US" sz="3200" b="1" dirty="0">
                <a:solidFill>
                  <a:schemeClr val="accent4">
                    <a:lumMod val="50000"/>
                    <a:lumOff val="50000"/>
                  </a:schemeClr>
                </a:solidFill>
              </a:rPr>
              <a:t>radio transmissions</a:t>
            </a:r>
            <a:r>
              <a:rPr lang="en-US" sz="3200" b="1" dirty="0">
                <a:solidFill>
                  <a:schemeClr val="bg2"/>
                </a:solidFill>
              </a:rPr>
              <a:t> </a:t>
            </a:r>
            <a:r>
              <a:rPr lang="en-US" sz="3200" dirty="0">
                <a:solidFill>
                  <a:schemeClr val="bg2"/>
                </a:solidFill>
              </a:rPr>
              <a:t>and communications within the United States, its Territories and possessions; to </a:t>
            </a:r>
            <a:r>
              <a:rPr lang="en-US" sz="3200" b="1" dirty="0">
                <a:solidFill>
                  <a:schemeClr val="accent4">
                    <a:lumMod val="50000"/>
                    <a:lumOff val="50000"/>
                  </a:schemeClr>
                </a:solidFill>
              </a:rPr>
              <a:t>maintain the control </a:t>
            </a:r>
            <a:r>
              <a:rPr lang="en-US" sz="3200" dirty="0">
                <a:solidFill>
                  <a:schemeClr val="bg2"/>
                </a:solidFill>
              </a:rPr>
              <a:t>of the United States </a:t>
            </a:r>
            <a:r>
              <a:rPr lang="en-US" sz="3200" b="1" dirty="0">
                <a:solidFill>
                  <a:schemeClr val="accent4">
                    <a:lumMod val="50000"/>
                    <a:lumOff val="50000"/>
                  </a:schemeClr>
                </a:solidFill>
              </a:rPr>
              <a:t>over all the channels of </a:t>
            </a:r>
            <a:r>
              <a:rPr lang="en-US" sz="3200" dirty="0">
                <a:solidFill>
                  <a:schemeClr val="bg2"/>
                </a:solidFill>
              </a:rPr>
              <a:t>interstate and foreign </a:t>
            </a:r>
            <a:r>
              <a:rPr lang="en-US" sz="3200" b="1" dirty="0">
                <a:solidFill>
                  <a:schemeClr val="accent4">
                    <a:lumMod val="50000"/>
                    <a:lumOff val="50000"/>
                  </a:schemeClr>
                </a:solidFill>
              </a:rPr>
              <a:t>radio transmission</a:t>
            </a:r>
            <a:r>
              <a:rPr lang="en-US" sz="320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55471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520" y="-2"/>
            <a:ext cx="8285481"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NSFNET: Bridge from ARPANET to Commercial Internet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pic>
        <p:nvPicPr>
          <p:cNvPr id="5" name="Picture 4"/>
          <p:cNvPicPr>
            <a:picLocks noChangeAspect="1"/>
          </p:cNvPicPr>
          <p:nvPr/>
        </p:nvPicPr>
        <p:blipFill>
          <a:blip r:embed="rId3"/>
          <a:stretch>
            <a:fillRect/>
          </a:stretch>
        </p:blipFill>
        <p:spPr>
          <a:xfrm>
            <a:off x="3358395" y="513079"/>
            <a:ext cx="4690865" cy="6192521"/>
          </a:xfrm>
          <a:prstGeom prst="rect">
            <a:avLst/>
          </a:prstGeom>
          <a:ln w="6350">
            <a:solidFill>
              <a:schemeClr val="tx1"/>
            </a:solidFill>
          </a:ln>
        </p:spPr>
      </p:pic>
    </p:spTree>
    <p:extLst>
      <p:ext uri="{BB962C8B-B14F-4D97-AF65-F5344CB8AC3E}">
        <p14:creationId xmlns:p14="http://schemas.microsoft.com/office/powerpoint/2010/main" val="328863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61</a:t>
            </a:fld>
            <a:endParaRPr lang="en-US" altLang="en-US" dirty="0"/>
          </a:p>
        </p:txBody>
      </p:sp>
      <p:pic>
        <p:nvPicPr>
          <p:cNvPr id="4" name="Picture 3"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2564"/>
          <a:stretch/>
        </p:blipFill>
        <p:spPr>
          <a:xfrm>
            <a:off x="173265" y="524445"/>
            <a:ext cx="6435879" cy="6110035"/>
          </a:xfrm>
          <a:prstGeom prst="rect">
            <a:avLst/>
          </a:prstGeom>
          <a:ln w="6350">
            <a:solidFill>
              <a:schemeClr val="tx1"/>
            </a:solidFill>
          </a:ln>
        </p:spPr>
      </p:pic>
      <p:sp>
        <p:nvSpPr>
          <p:cNvPr id="5" name="Text Box 5"/>
          <p:cNvSpPr txBox="1">
            <a:spLocks noChangeArrowheads="1"/>
          </p:cNvSpPr>
          <p:nvPr/>
        </p:nvSpPr>
        <p:spPr bwMode="auto">
          <a:xfrm>
            <a:off x="10637520" y="6486309"/>
            <a:ext cx="1554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www.w3.org</a:t>
            </a:r>
          </a:p>
        </p:txBody>
      </p:sp>
      <p:sp>
        <p:nvSpPr>
          <p:cNvPr id="6" name="Rectangle 7"/>
          <p:cNvSpPr>
            <a:spLocks noChangeArrowheads="1"/>
          </p:cNvSpPr>
          <p:nvPr/>
        </p:nvSpPr>
        <p:spPr bwMode="auto">
          <a:xfrm>
            <a:off x="12062222" y="6737769"/>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63437"/>
          <a:stretch/>
        </p:blipFill>
        <p:spPr>
          <a:xfrm>
            <a:off x="1340478" y="2314329"/>
            <a:ext cx="10546722" cy="3608951"/>
          </a:xfrm>
          <a:prstGeom prst="rect">
            <a:avLst/>
          </a:prstGeom>
          <a:ln w="6350">
            <a:solidFill>
              <a:schemeClr val="tx1"/>
            </a:solidFill>
          </a:ln>
        </p:spPr>
      </p:pic>
      <p:sp>
        <p:nvSpPr>
          <p:cNvPr id="9" name="Text Box 5">
            <a:extLst>
              <a:ext uri="{FF2B5EF4-FFF2-40B4-BE49-F238E27FC236}">
                <a16:creationId xmlns:a16="http://schemas.microsoft.com/office/drawing/2014/main" id="{E2A906C5-3D3B-3544-9F54-72C60531612F}"/>
              </a:ext>
            </a:extLst>
          </p:cNvPr>
          <p:cNvSpPr txBox="1">
            <a:spLocks noGrp="1" noChangeArrowheads="1"/>
          </p:cNvSpPr>
          <p:nvPr>
            <p:ph type="title"/>
          </p:nvPr>
        </p:nvSpPr>
        <p:spPr bwMode="auto">
          <a:xfrm>
            <a:off x="6405562" y="0"/>
            <a:ext cx="5786437"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Mar 1989: Berners-Lee Mesh Proposal</a:t>
            </a:r>
          </a:p>
        </p:txBody>
      </p:sp>
    </p:spTree>
    <p:extLst>
      <p:ext uri="{BB962C8B-B14F-4D97-AF65-F5344CB8AC3E}">
        <p14:creationId xmlns:p14="http://schemas.microsoft.com/office/powerpoint/2010/main" val="403654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62</a:t>
            </a:fld>
            <a:endParaRPr lang="en-US" altLang="en-US" dirty="0"/>
          </a:p>
        </p:txBody>
      </p:sp>
      <p:pic>
        <p:nvPicPr>
          <p:cNvPr id="4" name="Picture 3"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2564"/>
          <a:stretch/>
        </p:blipFill>
        <p:spPr>
          <a:xfrm>
            <a:off x="304800" y="626661"/>
            <a:ext cx="6621295" cy="6078939"/>
          </a:xfrm>
          <a:prstGeom prst="rect">
            <a:avLst/>
          </a:prstGeom>
          <a:ln w="6350">
            <a:solidFill>
              <a:schemeClr val="tx1"/>
            </a:solidFill>
          </a:ln>
        </p:spPr>
      </p:pic>
      <p:sp>
        <p:nvSpPr>
          <p:cNvPr id="5" name="Text Box 5"/>
          <p:cNvSpPr txBox="1">
            <a:spLocks noChangeArrowheads="1"/>
          </p:cNvSpPr>
          <p:nvPr/>
        </p:nvSpPr>
        <p:spPr bwMode="auto">
          <a:xfrm>
            <a:off x="10617200" y="6488668"/>
            <a:ext cx="157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www.w3.org</a:t>
            </a:r>
          </a:p>
        </p:txBody>
      </p:sp>
      <p:sp>
        <p:nvSpPr>
          <p:cNvPr id="6"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16986" t="37159" r="18137" b="3224"/>
          <a:stretch/>
        </p:blipFill>
        <p:spPr>
          <a:xfrm>
            <a:off x="2870836" y="1005179"/>
            <a:ext cx="7811076" cy="5385461"/>
          </a:xfrm>
          <a:prstGeom prst="rect">
            <a:avLst/>
          </a:prstGeom>
          <a:ln w="6350">
            <a:solidFill>
              <a:schemeClr val="tx1"/>
            </a:solidFill>
          </a:ln>
        </p:spPr>
      </p:pic>
      <p:sp>
        <p:nvSpPr>
          <p:cNvPr id="10" name="Text Box 5">
            <a:extLst>
              <a:ext uri="{FF2B5EF4-FFF2-40B4-BE49-F238E27FC236}">
                <a16:creationId xmlns:a16="http://schemas.microsoft.com/office/drawing/2014/main" id="{8652AFC0-EE15-204D-B45F-40BAE11A4A91}"/>
              </a:ext>
            </a:extLst>
          </p:cNvPr>
          <p:cNvSpPr txBox="1">
            <a:spLocks noGrp="1" noChangeArrowheads="1"/>
          </p:cNvSpPr>
          <p:nvPr>
            <p:ph type="title"/>
          </p:nvPr>
        </p:nvSpPr>
        <p:spPr bwMode="auto">
          <a:xfrm>
            <a:off x="7943850" y="0"/>
            <a:ext cx="426086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Berners-Lee Mesh Proposal</a:t>
            </a:r>
          </a:p>
        </p:txBody>
      </p:sp>
    </p:spTree>
    <p:extLst>
      <p:ext uri="{BB962C8B-B14F-4D97-AF65-F5344CB8AC3E}">
        <p14:creationId xmlns:p14="http://schemas.microsoft.com/office/powerpoint/2010/main" val="123389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63</a:t>
            </a:fld>
            <a:endParaRPr lang="en-US" altLang="en-US" dirty="0"/>
          </a:p>
        </p:txBody>
      </p:sp>
      <p:pic>
        <p:nvPicPr>
          <p:cNvPr id="3" name="Picture 2"/>
          <p:cNvPicPr>
            <a:picLocks noChangeAspect="1"/>
          </p:cNvPicPr>
          <p:nvPr/>
        </p:nvPicPr>
        <p:blipFill>
          <a:blip r:embed="rId3"/>
          <a:stretch>
            <a:fillRect/>
          </a:stretch>
        </p:blipFill>
        <p:spPr>
          <a:xfrm>
            <a:off x="259041" y="550118"/>
            <a:ext cx="8242099" cy="4910882"/>
          </a:xfrm>
          <a:prstGeom prst="rect">
            <a:avLst/>
          </a:prstGeom>
          <a:ln w="6350">
            <a:solidFill>
              <a:schemeClr val="tx1"/>
            </a:solidFill>
          </a:ln>
        </p:spPr>
      </p:pic>
      <p:sp>
        <p:nvSpPr>
          <p:cNvPr id="4" name="Text Box 5"/>
          <p:cNvSpPr txBox="1">
            <a:spLocks noChangeArrowheads="1"/>
          </p:cNvSpPr>
          <p:nvPr/>
        </p:nvSpPr>
        <p:spPr bwMode="auto">
          <a:xfrm>
            <a:off x="8919058" y="6482137"/>
            <a:ext cx="32729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(8 Dec 1993)</a:t>
            </a:r>
          </a:p>
        </p:txBody>
      </p:sp>
      <p:sp>
        <p:nvSpPr>
          <p:cNvPr id="5" name="Rectangle 7"/>
          <p:cNvSpPr>
            <a:spLocks noChangeArrowheads="1"/>
          </p:cNvSpPr>
          <p:nvPr/>
        </p:nvSpPr>
        <p:spPr bwMode="auto">
          <a:xfrm>
            <a:off x="12041560" y="6733597"/>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7" name="Picture 6"/>
          <p:cNvPicPr>
            <a:picLocks noChangeAspect="1"/>
          </p:cNvPicPr>
          <p:nvPr/>
        </p:nvPicPr>
        <p:blipFill rotWithShape="1">
          <a:blip r:embed="rId3"/>
          <a:srcRect t="26010" r="67660" b="15031"/>
          <a:stretch/>
        </p:blipFill>
        <p:spPr>
          <a:xfrm>
            <a:off x="3793172" y="860047"/>
            <a:ext cx="5834063" cy="5555503"/>
          </a:xfrm>
          <a:prstGeom prst="rect">
            <a:avLst/>
          </a:prstGeom>
          <a:ln w="6350">
            <a:solidFill>
              <a:schemeClr val="tx1"/>
            </a:solidFill>
          </a:ln>
        </p:spPr>
      </p:pic>
      <p:sp>
        <p:nvSpPr>
          <p:cNvPr id="9" name="Text Box 5">
            <a:extLst>
              <a:ext uri="{FF2B5EF4-FFF2-40B4-BE49-F238E27FC236}">
                <a16:creationId xmlns:a16="http://schemas.microsoft.com/office/drawing/2014/main" id="{3B8EF3C3-A7C1-2C48-A23E-C891485CE5B5}"/>
              </a:ext>
            </a:extLst>
          </p:cNvPr>
          <p:cNvSpPr txBox="1">
            <a:spLocks noGrp="1" noChangeArrowheads="1"/>
          </p:cNvSpPr>
          <p:nvPr>
            <p:ph type="title"/>
          </p:nvPr>
        </p:nvSpPr>
        <p:spPr bwMode="auto">
          <a:xfrm>
            <a:off x="10911840" y="6531"/>
            <a:ext cx="1259498"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Mosaic</a:t>
            </a:r>
          </a:p>
        </p:txBody>
      </p:sp>
    </p:spTree>
    <p:extLst>
      <p:ext uri="{BB962C8B-B14F-4D97-AF65-F5344CB8AC3E}">
        <p14:creationId xmlns:p14="http://schemas.microsoft.com/office/powerpoint/2010/main" val="41656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64</a:t>
            </a:fld>
            <a:endParaRPr lang="en-US" altLang="en-US" dirty="0"/>
          </a:p>
        </p:txBody>
      </p:sp>
      <p:sp>
        <p:nvSpPr>
          <p:cNvPr id="4" name="Text Box 5"/>
          <p:cNvSpPr txBox="1">
            <a:spLocks noChangeArrowheads="1"/>
          </p:cNvSpPr>
          <p:nvPr/>
        </p:nvSpPr>
        <p:spPr bwMode="auto">
          <a:xfrm>
            <a:off x="8834438" y="6488668"/>
            <a:ext cx="335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(8 Dec 1993)</a:t>
            </a:r>
          </a:p>
        </p:txBody>
      </p:sp>
      <p:pic>
        <p:nvPicPr>
          <p:cNvPr id="8" name="Picture 7"/>
          <p:cNvPicPr>
            <a:picLocks noChangeAspect="1"/>
          </p:cNvPicPr>
          <p:nvPr/>
        </p:nvPicPr>
        <p:blipFill>
          <a:blip r:embed="rId3"/>
          <a:stretch>
            <a:fillRect/>
          </a:stretch>
        </p:blipFill>
        <p:spPr>
          <a:xfrm>
            <a:off x="203589" y="314986"/>
            <a:ext cx="5467360" cy="6425141"/>
          </a:xfrm>
          <a:prstGeom prst="rect">
            <a:avLst/>
          </a:prstGeom>
          <a:ln w="6350">
            <a:solidFill>
              <a:schemeClr val="tx1"/>
            </a:solidFill>
          </a:ln>
        </p:spPr>
      </p:pic>
      <p:sp>
        <p:nvSpPr>
          <p:cNvPr id="7"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rotWithShape="1">
          <a:blip r:embed="rId3"/>
          <a:srcRect t="16066" b="41551"/>
          <a:stretch/>
        </p:blipFill>
        <p:spPr>
          <a:xfrm>
            <a:off x="1457772" y="1291138"/>
            <a:ext cx="9952730" cy="4957262"/>
          </a:xfrm>
          <a:prstGeom prst="rect">
            <a:avLst/>
          </a:prstGeom>
          <a:ln w="6350">
            <a:solidFill>
              <a:schemeClr val="tx1"/>
            </a:solidFill>
          </a:ln>
        </p:spPr>
      </p:pic>
      <p:sp>
        <p:nvSpPr>
          <p:cNvPr id="10" name="Text Box 5">
            <a:extLst>
              <a:ext uri="{FF2B5EF4-FFF2-40B4-BE49-F238E27FC236}">
                <a16:creationId xmlns:a16="http://schemas.microsoft.com/office/drawing/2014/main" id="{769F2454-CB40-5545-A316-583D8C5D698A}"/>
              </a:ext>
            </a:extLst>
          </p:cNvPr>
          <p:cNvSpPr txBox="1">
            <a:spLocks noGrp="1" noChangeArrowheads="1"/>
          </p:cNvSpPr>
          <p:nvPr>
            <p:ph type="title"/>
          </p:nvPr>
        </p:nvSpPr>
        <p:spPr bwMode="auto">
          <a:xfrm>
            <a:off x="10916920" y="0"/>
            <a:ext cx="127508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Mosaic</a:t>
            </a:r>
          </a:p>
        </p:txBody>
      </p:sp>
    </p:spTree>
    <p:extLst>
      <p:ext uri="{BB962C8B-B14F-4D97-AF65-F5344CB8AC3E}">
        <p14:creationId xmlns:p14="http://schemas.microsoft.com/office/powerpoint/2010/main" val="15357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65</a:t>
            </a:fld>
            <a:endParaRPr lang="en-US" altLang="en-US" sz="1400">
              <a:solidFill>
                <a:srgbClr val="000066"/>
              </a:solidFill>
            </a:endParaRPr>
          </a:p>
        </p:txBody>
      </p:sp>
      <p:sp>
        <p:nvSpPr>
          <p:cNvPr id="150532" name="Rectangle 4"/>
          <p:cNvSpPr>
            <a:spLocks noChangeArrowheads="1"/>
          </p:cNvSpPr>
          <p:nvPr/>
        </p:nvSpPr>
        <p:spPr bwMode="auto">
          <a:xfrm>
            <a:off x="3100388" y="2702967"/>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Net Neutrality</a:t>
            </a:r>
          </a:p>
        </p:txBody>
      </p:sp>
      <p:sp>
        <p:nvSpPr>
          <p:cNvPr id="6" name="Text Box 5">
            <a:extLst>
              <a:ext uri="{FF2B5EF4-FFF2-40B4-BE49-F238E27FC236}">
                <a16:creationId xmlns:a16="http://schemas.microsoft.com/office/drawing/2014/main" id="{73FA4070-C497-0047-9C30-0F36DD1B3D65}"/>
              </a:ext>
            </a:extLst>
          </p:cNvPr>
          <p:cNvSpPr txBox="1">
            <a:spLocks noGrp="1" noChangeArrowheads="1"/>
          </p:cNvSpPr>
          <p:nvPr>
            <p:ph type="title"/>
          </p:nvPr>
        </p:nvSpPr>
        <p:spPr bwMode="auto">
          <a:xfrm>
            <a:off x="10022840" y="0"/>
            <a:ext cx="2169161"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Net Neutrality</a:t>
            </a:r>
          </a:p>
        </p:txBody>
      </p:sp>
    </p:spTree>
    <p:extLst>
      <p:ext uri="{BB962C8B-B14F-4D97-AF65-F5344CB8AC3E}">
        <p14:creationId xmlns:p14="http://schemas.microsoft.com/office/powerpoint/2010/main" val="18589328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0406A73-CE76-4E46-B1F1-72FFF594ACBD}" type="slidenum">
              <a:rPr lang="en-US" altLang="en-US" sz="1400">
                <a:solidFill>
                  <a:srgbClr val="000066"/>
                </a:solidFill>
                <a:latin typeface="Arial" panose="020B0604020202020204" pitchFamily="34" charset="0"/>
              </a:rPr>
              <a:pPr/>
              <a:t>66</a:t>
            </a:fld>
            <a:endParaRPr lang="en-US" altLang="en-US" sz="1400">
              <a:solidFill>
                <a:srgbClr val="000066"/>
              </a:solidFill>
              <a:latin typeface="Arial" panose="020B0604020202020204" pitchFamily="34" charset="0"/>
            </a:endParaRPr>
          </a:p>
        </p:txBody>
      </p:sp>
      <p:pic>
        <p:nvPicPr>
          <p:cNvPr id="1566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94" y="964223"/>
            <a:ext cx="10694012" cy="4929553"/>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F5B16683-F43B-C743-9568-AFD52D6CE194}"/>
              </a:ext>
            </a:extLst>
          </p:cNvPr>
          <p:cNvSpPr txBox="1">
            <a:spLocks noGrp="1" noChangeArrowheads="1"/>
          </p:cNvSpPr>
          <p:nvPr>
            <p:ph type="title"/>
          </p:nvPr>
        </p:nvSpPr>
        <p:spPr bwMode="auto">
          <a:xfrm>
            <a:off x="7332785" y="0"/>
            <a:ext cx="485921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Comcast Acceptable Use Policy</a:t>
            </a:r>
          </a:p>
        </p:txBody>
      </p:sp>
    </p:spTree>
    <p:extLst>
      <p:ext uri="{BB962C8B-B14F-4D97-AF65-F5344CB8AC3E}">
        <p14:creationId xmlns:p14="http://schemas.microsoft.com/office/powerpoint/2010/main" val="1970247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3D6EF38-5CBE-49B2-9D62-3C9DE81CDA75}" type="slidenum">
              <a:rPr lang="en-US" altLang="en-US" sz="1400">
                <a:solidFill>
                  <a:srgbClr val="000066"/>
                </a:solidFill>
                <a:latin typeface="Arial" panose="020B0604020202020204" pitchFamily="34" charset="0"/>
              </a:rPr>
              <a:pPr/>
              <a:t>67</a:t>
            </a:fld>
            <a:endParaRPr lang="en-US" altLang="en-US" sz="1400">
              <a:solidFill>
                <a:srgbClr val="000066"/>
              </a:solidFill>
              <a:latin typeface="Arial" panose="020B0604020202020204" pitchFamily="34" charset="0"/>
            </a:endParaRPr>
          </a:p>
        </p:txBody>
      </p:sp>
      <p:grpSp>
        <p:nvGrpSpPr>
          <p:cNvPr id="157700" name="Group 6"/>
          <p:cNvGrpSpPr>
            <a:grpSpLocks noChangeAspect="1"/>
          </p:cNvGrpSpPr>
          <p:nvPr/>
        </p:nvGrpSpPr>
        <p:grpSpPr bwMode="auto">
          <a:xfrm>
            <a:off x="730494" y="621100"/>
            <a:ext cx="10731011" cy="5615800"/>
            <a:chOff x="2106957" y="814838"/>
            <a:chExt cx="8996658" cy="4708182"/>
          </a:xfrm>
        </p:grpSpPr>
        <p:pic>
          <p:nvPicPr>
            <p:cNvPr id="15770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6957" y="814838"/>
              <a:ext cx="5337001" cy="62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770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6957" y="1450905"/>
              <a:ext cx="8996658" cy="40721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Text Box 5"/>
          <p:cNvSpPr txBox="1">
            <a:spLocks noChangeArrowheads="1"/>
          </p:cNvSpPr>
          <p:nvPr/>
        </p:nvSpPr>
        <p:spPr bwMode="auto">
          <a:xfrm>
            <a:off x="6499108" y="6488668"/>
            <a:ext cx="5696183"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10" name="Text Box 5">
            <a:extLst>
              <a:ext uri="{FF2B5EF4-FFF2-40B4-BE49-F238E27FC236}">
                <a16:creationId xmlns:a16="http://schemas.microsoft.com/office/drawing/2014/main" id="{1AD081A0-27A7-1C42-9DEC-E740AFC127B9}"/>
              </a:ext>
            </a:extLst>
          </p:cNvPr>
          <p:cNvSpPr txBox="1">
            <a:spLocks noGrp="1" noChangeArrowheads="1"/>
          </p:cNvSpPr>
          <p:nvPr>
            <p:ph type="title"/>
          </p:nvPr>
        </p:nvSpPr>
        <p:spPr bwMode="auto">
          <a:xfrm>
            <a:off x="9609992" y="0"/>
            <a:ext cx="2582008"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Prohibited Uses</a:t>
            </a:r>
          </a:p>
        </p:txBody>
      </p:sp>
    </p:spTree>
    <p:extLst>
      <p:ext uri="{BB962C8B-B14F-4D97-AF65-F5344CB8AC3E}">
        <p14:creationId xmlns:p14="http://schemas.microsoft.com/office/powerpoint/2010/main" val="3564224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441C7D-09B5-439E-B183-57898A0E493D}" type="slidenum">
              <a:rPr lang="en-US" altLang="en-US" sz="1400">
                <a:solidFill>
                  <a:srgbClr val="000066"/>
                </a:solidFill>
                <a:latin typeface="Arial" panose="020B0604020202020204" pitchFamily="34" charset="0"/>
              </a:rPr>
              <a:pPr/>
              <a:t>68</a:t>
            </a:fld>
            <a:endParaRPr lang="en-US" altLang="en-US" sz="1400">
              <a:solidFill>
                <a:srgbClr val="000066"/>
              </a:solidFill>
              <a:latin typeface="Arial" panose="020B0604020202020204" pitchFamily="34" charset="0"/>
            </a:endParaRPr>
          </a:p>
        </p:txBody>
      </p:sp>
      <p:pic>
        <p:nvPicPr>
          <p:cNvPr id="1587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880" y="1304885"/>
            <a:ext cx="11050239" cy="42482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6453554" y="6488668"/>
            <a:ext cx="573844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8" name="Text Box 5">
            <a:extLst>
              <a:ext uri="{FF2B5EF4-FFF2-40B4-BE49-F238E27FC236}">
                <a16:creationId xmlns:a16="http://schemas.microsoft.com/office/drawing/2014/main" id="{84EBBF6A-54D3-9E4C-8532-55D73BEE44F6}"/>
              </a:ext>
            </a:extLst>
          </p:cNvPr>
          <p:cNvSpPr txBox="1">
            <a:spLocks noGrp="1" noChangeArrowheads="1"/>
          </p:cNvSpPr>
          <p:nvPr>
            <p:ph type="title"/>
          </p:nvPr>
        </p:nvSpPr>
        <p:spPr bwMode="auto">
          <a:xfrm>
            <a:off x="8849459" y="0"/>
            <a:ext cx="334254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More Prohibited Uses</a:t>
            </a:r>
          </a:p>
        </p:txBody>
      </p:sp>
    </p:spTree>
    <p:extLst>
      <p:ext uri="{BB962C8B-B14F-4D97-AF65-F5344CB8AC3E}">
        <p14:creationId xmlns:p14="http://schemas.microsoft.com/office/powerpoint/2010/main" val="1109934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7E65A9-6275-4038-8328-0E0DED6393CE}" type="slidenum">
              <a:rPr lang="en-US" altLang="en-US" sz="1400">
                <a:solidFill>
                  <a:srgbClr val="000066"/>
                </a:solidFill>
                <a:latin typeface="Arial" panose="020B0604020202020204" pitchFamily="34" charset="0"/>
              </a:rPr>
              <a:pPr/>
              <a:t>69</a:t>
            </a:fld>
            <a:endParaRPr lang="en-US" altLang="en-US" sz="1400">
              <a:solidFill>
                <a:srgbClr val="000066"/>
              </a:solidFill>
              <a:latin typeface="Arial" panose="020B0604020202020204" pitchFamily="34" charset="0"/>
            </a:endParaRPr>
          </a:p>
        </p:txBody>
      </p:sp>
      <p:pic>
        <p:nvPicPr>
          <p:cNvPr id="1617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92" y="896815"/>
            <a:ext cx="11133016" cy="50643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6418385" y="6488668"/>
            <a:ext cx="5773615"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8" name="Text Box 5">
            <a:extLst>
              <a:ext uri="{FF2B5EF4-FFF2-40B4-BE49-F238E27FC236}">
                <a16:creationId xmlns:a16="http://schemas.microsoft.com/office/drawing/2014/main" id="{F2515FC6-7A4E-EA4E-92C7-C3B2E421593F}"/>
              </a:ext>
            </a:extLst>
          </p:cNvPr>
          <p:cNvSpPr txBox="1">
            <a:spLocks noGrp="1" noChangeArrowheads="1"/>
          </p:cNvSpPr>
          <p:nvPr>
            <p:ph type="title"/>
          </p:nvPr>
        </p:nvSpPr>
        <p:spPr bwMode="auto">
          <a:xfrm>
            <a:off x="5816112" y="0"/>
            <a:ext cx="6375889"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Comcast Reserves Right to Block Content</a:t>
            </a:r>
          </a:p>
        </p:txBody>
      </p:sp>
    </p:spTree>
    <p:extLst>
      <p:ext uri="{BB962C8B-B14F-4D97-AF65-F5344CB8AC3E}">
        <p14:creationId xmlns:p14="http://schemas.microsoft.com/office/powerpoint/2010/main" val="2185516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5288" y="-2"/>
            <a:ext cx="4176713" cy="47625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Federally-Defined Licenses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63163" y="6477000"/>
            <a:ext cx="21288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Radio Act of 1927</a:t>
            </a:r>
          </a:p>
        </p:txBody>
      </p:sp>
      <p:pic>
        <p:nvPicPr>
          <p:cNvPr id="9" name="Picture 8"/>
          <p:cNvPicPr>
            <a:picLocks noChangeAspect="1"/>
          </p:cNvPicPr>
          <p:nvPr/>
        </p:nvPicPr>
        <p:blipFill>
          <a:blip r:embed="rId2"/>
          <a:stretch>
            <a:fillRect/>
          </a:stretch>
        </p:blipFill>
        <p:spPr>
          <a:xfrm>
            <a:off x="215062" y="185737"/>
            <a:ext cx="4376369" cy="6515101"/>
          </a:xfrm>
          <a:prstGeom prst="rect">
            <a:avLst/>
          </a:prstGeom>
          <a:ln>
            <a:solidFill>
              <a:schemeClr val="tx1"/>
            </a:solidFill>
          </a:ln>
        </p:spPr>
      </p:pic>
      <p:sp>
        <p:nvSpPr>
          <p:cNvPr id="10" name="Rectangle 9"/>
          <p:cNvSpPr/>
          <p:nvPr/>
        </p:nvSpPr>
        <p:spPr bwMode="auto">
          <a:xfrm>
            <a:off x="1913735" y="1980274"/>
            <a:ext cx="9973465" cy="304698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and to </a:t>
            </a:r>
            <a:r>
              <a:rPr lang="en-US" sz="3200" b="1" dirty="0">
                <a:solidFill>
                  <a:schemeClr val="accent4">
                    <a:lumMod val="50000"/>
                    <a:lumOff val="50000"/>
                  </a:schemeClr>
                </a:solidFill>
              </a:rPr>
              <a:t>provide for the use </a:t>
            </a:r>
            <a:r>
              <a:rPr lang="en-US" sz="3200" dirty="0">
                <a:solidFill>
                  <a:schemeClr val="bg2"/>
                </a:solidFill>
              </a:rPr>
              <a:t>of such channels, </a:t>
            </a:r>
            <a:r>
              <a:rPr lang="en-US" sz="3200" b="1" dirty="0">
                <a:solidFill>
                  <a:schemeClr val="accent4">
                    <a:lumMod val="50000"/>
                    <a:lumOff val="50000"/>
                  </a:schemeClr>
                </a:solidFill>
              </a:rPr>
              <a:t>but not the ownership thereof</a:t>
            </a:r>
            <a:r>
              <a:rPr lang="en-US" sz="3200" dirty="0">
                <a:solidFill>
                  <a:schemeClr val="bg2"/>
                </a:solidFill>
              </a:rPr>
              <a:t>, by individuals, firms, or corporations, </a:t>
            </a:r>
            <a:r>
              <a:rPr lang="en-US" sz="3200" b="1" dirty="0">
                <a:solidFill>
                  <a:schemeClr val="accent4">
                    <a:lumMod val="50000"/>
                    <a:lumOff val="50000"/>
                  </a:schemeClr>
                </a:solidFill>
              </a:rPr>
              <a:t>for limited periods of time, under licenses</a:t>
            </a:r>
            <a:r>
              <a:rPr lang="en-US" sz="3200" b="1" dirty="0">
                <a:solidFill>
                  <a:schemeClr val="bg2"/>
                </a:solidFill>
              </a:rPr>
              <a:t> </a:t>
            </a:r>
            <a:r>
              <a:rPr lang="en-US" sz="3200" dirty="0">
                <a:solidFill>
                  <a:schemeClr val="bg2"/>
                </a:solidFill>
              </a:rPr>
              <a:t>granted by Federal authority, and no such license shall be construed to create any right, beyond the terms, conditions, and periods of the license.”</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5309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1BE9889-0953-4D33-B416-E2267379DD5C}" type="slidenum">
              <a:rPr lang="en-US" altLang="en-US" sz="1400">
                <a:solidFill>
                  <a:srgbClr val="000066"/>
                </a:solidFill>
                <a:latin typeface="Arial" panose="020B0604020202020204" pitchFamily="34" charset="0"/>
              </a:rPr>
              <a:pPr/>
              <a:t>70</a:t>
            </a:fld>
            <a:endParaRPr lang="en-US" altLang="en-US" sz="1400">
              <a:solidFill>
                <a:srgbClr val="000066"/>
              </a:solidFill>
              <a:latin typeface="Arial" panose="020B0604020202020204" pitchFamily="34" charset="0"/>
            </a:endParaRPr>
          </a:p>
        </p:txBody>
      </p:sp>
      <p:pic>
        <p:nvPicPr>
          <p:cNvPr id="162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69" y="854604"/>
            <a:ext cx="11184862" cy="51487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6453554" y="6488668"/>
            <a:ext cx="573844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8" name="Text Box 5">
            <a:extLst>
              <a:ext uri="{FF2B5EF4-FFF2-40B4-BE49-F238E27FC236}">
                <a16:creationId xmlns:a16="http://schemas.microsoft.com/office/drawing/2014/main" id="{358B4EE3-8261-3146-A5A4-85A451C28FE7}"/>
              </a:ext>
            </a:extLst>
          </p:cNvPr>
          <p:cNvSpPr txBox="1">
            <a:spLocks noGrp="1" noChangeArrowheads="1"/>
          </p:cNvSpPr>
          <p:nvPr>
            <p:ph type="title"/>
          </p:nvPr>
        </p:nvSpPr>
        <p:spPr bwMode="auto">
          <a:xfrm>
            <a:off x="7126165" y="0"/>
            <a:ext cx="506583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Manage Network for Benefit of All</a:t>
            </a:r>
          </a:p>
        </p:txBody>
      </p:sp>
    </p:spTree>
    <p:extLst>
      <p:ext uri="{BB962C8B-B14F-4D97-AF65-F5344CB8AC3E}">
        <p14:creationId xmlns:p14="http://schemas.microsoft.com/office/powerpoint/2010/main" val="778533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978AB5A-01EC-41A1-A387-72776D43CEB2}" type="slidenum">
              <a:rPr lang="en-US" altLang="en-US" sz="1400">
                <a:solidFill>
                  <a:srgbClr val="000066"/>
                </a:solidFill>
                <a:latin typeface="Arial" panose="020B0604020202020204" pitchFamily="34" charset="0"/>
              </a:rPr>
              <a:pPr/>
              <a:t>71</a:t>
            </a:fld>
            <a:endParaRPr lang="en-US" altLang="en-US" sz="1400">
              <a:solidFill>
                <a:srgbClr val="000066"/>
              </a:solidFill>
              <a:latin typeface="Arial" panose="020B0604020202020204" pitchFamily="34" charset="0"/>
            </a:endParaRPr>
          </a:p>
        </p:txBody>
      </p:sp>
      <p:pic>
        <p:nvPicPr>
          <p:cNvPr id="1648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71929"/>
            <a:ext cx="11380457" cy="4714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6453554" y="6477000"/>
            <a:ext cx="573844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8" name="Text Box 5">
            <a:extLst>
              <a:ext uri="{FF2B5EF4-FFF2-40B4-BE49-F238E27FC236}">
                <a16:creationId xmlns:a16="http://schemas.microsoft.com/office/drawing/2014/main" id="{8A25FFD5-9573-E74E-877F-F033CBB72AE4}"/>
              </a:ext>
            </a:extLst>
          </p:cNvPr>
          <p:cNvSpPr txBox="1">
            <a:spLocks noGrp="1" noChangeArrowheads="1"/>
          </p:cNvSpPr>
          <p:nvPr>
            <p:ph type="title"/>
          </p:nvPr>
        </p:nvSpPr>
        <p:spPr bwMode="auto">
          <a:xfrm>
            <a:off x="7099788" y="0"/>
            <a:ext cx="509221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Lots of Tools Including Throttling</a:t>
            </a:r>
          </a:p>
        </p:txBody>
      </p:sp>
    </p:spTree>
    <p:extLst>
      <p:ext uri="{BB962C8B-B14F-4D97-AF65-F5344CB8AC3E}">
        <p14:creationId xmlns:p14="http://schemas.microsoft.com/office/powerpoint/2010/main" val="3113273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35B03ED-1253-4C3B-90E7-ED9074D4701B}" type="slidenum">
              <a:rPr lang="en-US" altLang="en-US" sz="1400">
                <a:solidFill>
                  <a:srgbClr val="000066"/>
                </a:solidFill>
                <a:latin typeface="Arial" panose="020B0604020202020204" pitchFamily="34" charset="0"/>
              </a:rPr>
              <a:pPr/>
              <a:t>72</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8528538" y="6488668"/>
            <a:ext cx="3663462" cy="369332"/>
          </a:xfrm>
          <a:prstGeom prst="rect">
            <a:avLst/>
          </a:prstGeom>
          <a:solidFill>
            <a:srgbClr val="000000">
              <a:alpha val="10000"/>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FCC Comcast Order (1 Aug 2008)</a:t>
            </a:r>
          </a:p>
        </p:txBody>
      </p:sp>
      <p:sp>
        <p:nvSpPr>
          <p:cNvPr id="7" name="Text Box 5">
            <a:extLst>
              <a:ext uri="{FF2B5EF4-FFF2-40B4-BE49-F238E27FC236}">
                <a16:creationId xmlns:a16="http://schemas.microsoft.com/office/drawing/2014/main" id="{7D1746E5-18DD-E24E-AD2F-AB7A5B70EF5B}"/>
              </a:ext>
            </a:extLst>
          </p:cNvPr>
          <p:cNvSpPr txBox="1">
            <a:spLocks noGrp="1" noChangeArrowheads="1"/>
          </p:cNvSpPr>
          <p:nvPr>
            <p:ph type="title"/>
          </p:nvPr>
        </p:nvSpPr>
        <p:spPr bwMode="auto">
          <a:xfrm>
            <a:off x="5684520" y="0"/>
            <a:ext cx="650748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Aug 2008: FCC Order re Comcast Practices</a:t>
            </a:r>
          </a:p>
        </p:txBody>
      </p:sp>
      <p:pic>
        <p:nvPicPr>
          <p:cNvPr id="3" name="Picture 2"/>
          <p:cNvPicPr>
            <a:picLocks noChangeAspect="1"/>
          </p:cNvPicPr>
          <p:nvPr/>
        </p:nvPicPr>
        <p:blipFill>
          <a:blip r:embed="rId3"/>
          <a:stretch>
            <a:fillRect/>
          </a:stretch>
        </p:blipFill>
        <p:spPr>
          <a:xfrm>
            <a:off x="212097" y="231153"/>
            <a:ext cx="4794866" cy="6383007"/>
          </a:xfrm>
          <a:prstGeom prst="rect">
            <a:avLst/>
          </a:prstGeom>
          <a:ln w="6350">
            <a:solidFill>
              <a:schemeClr val="tx1"/>
            </a:solidFill>
          </a:ln>
        </p:spPr>
      </p:pic>
      <p:pic>
        <p:nvPicPr>
          <p:cNvPr id="4" name="Picture 3"/>
          <p:cNvPicPr>
            <a:picLocks noChangeAspect="1"/>
          </p:cNvPicPr>
          <p:nvPr/>
        </p:nvPicPr>
        <p:blipFill>
          <a:blip r:embed="rId4"/>
          <a:stretch>
            <a:fillRect/>
          </a:stretch>
        </p:blipFill>
        <p:spPr>
          <a:xfrm>
            <a:off x="1499026" y="1659429"/>
            <a:ext cx="9651548" cy="4291037"/>
          </a:xfrm>
          <a:prstGeom prst="rect">
            <a:avLst/>
          </a:prstGeom>
          <a:ln w="6350">
            <a:solidFill>
              <a:schemeClr val="tx1"/>
            </a:solidFill>
          </a:ln>
        </p:spPr>
      </p:pic>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8850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8187D94-177B-43E2-BBB5-B2EEBE625BAD}" type="slidenum">
              <a:rPr lang="en-US" altLang="en-US" sz="1400">
                <a:solidFill>
                  <a:srgbClr val="000066"/>
                </a:solidFill>
                <a:latin typeface="Arial" panose="020B0604020202020204" pitchFamily="34" charset="0"/>
              </a:rPr>
              <a:pPr/>
              <a:t>73</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7396480" y="6488668"/>
            <a:ext cx="4795520" cy="369332"/>
          </a:xfrm>
          <a:prstGeom prst="rect">
            <a:avLst/>
          </a:prstGeom>
          <a:solidFill>
            <a:srgbClr val="000000">
              <a:alpha val="10000"/>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Comcast v. FCC, 600 F.3d 642 (CADC 2010)</a:t>
            </a:r>
          </a:p>
        </p:txBody>
      </p:sp>
      <p:sp>
        <p:nvSpPr>
          <p:cNvPr id="7" name="Text Box 5">
            <a:extLst>
              <a:ext uri="{FF2B5EF4-FFF2-40B4-BE49-F238E27FC236}">
                <a16:creationId xmlns:a16="http://schemas.microsoft.com/office/drawing/2014/main" id="{CF1F1619-2163-1044-8D83-8929905F822A}"/>
              </a:ext>
            </a:extLst>
          </p:cNvPr>
          <p:cNvSpPr txBox="1">
            <a:spLocks noGrp="1" noChangeArrowheads="1"/>
          </p:cNvSpPr>
          <p:nvPr>
            <p:ph type="title"/>
          </p:nvPr>
        </p:nvSpPr>
        <p:spPr bwMode="auto">
          <a:xfrm>
            <a:off x="9525000" y="0"/>
            <a:ext cx="26670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Comcast Appeal</a:t>
            </a:r>
          </a:p>
        </p:txBody>
      </p:sp>
      <p:pic>
        <p:nvPicPr>
          <p:cNvPr id="3" name="Picture 2"/>
          <p:cNvPicPr>
            <a:picLocks noChangeAspect="1"/>
          </p:cNvPicPr>
          <p:nvPr/>
        </p:nvPicPr>
        <p:blipFill>
          <a:blip r:embed="rId3"/>
          <a:stretch>
            <a:fillRect/>
          </a:stretch>
        </p:blipFill>
        <p:spPr>
          <a:xfrm>
            <a:off x="3608995" y="231153"/>
            <a:ext cx="4203988" cy="6073127"/>
          </a:xfrm>
          <a:prstGeom prst="rect">
            <a:avLst/>
          </a:prstGeom>
          <a:ln w="6350">
            <a:solidFill>
              <a:schemeClr val="tx1"/>
            </a:solidFill>
          </a:ln>
        </p:spPr>
      </p:pic>
    </p:spTree>
    <p:extLst>
      <p:ext uri="{BB962C8B-B14F-4D97-AF65-F5344CB8AC3E}">
        <p14:creationId xmlns:p14="http://schemas.microsoft.com/office/powerpoint/2010/main" val="1019586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B1D439-6860-46D5-8F59-88124FEED4F4}" type="slidenum">
              <a:rPr lang="en-US" altLang="en-US" sz="1400">
                <a:solidFill>
                  <a:srgbClr val="000066"/>
                </a:solidFill>
                <a:latin typeface="Arial" panose="020B0604020202020204" pitchFamily="34" charset="0"/>
              </a:rPr>
              <a:pPr/>
              <a:t>74</a:t>
            </a:fld>
            <a:endParaRPr lang="en-US" altLang="en-US" sz="1400">
              <a:solidFill>
                <a:srgbClr val="000066"/>
              </a:solidFill>
              <a:latin typeface="Arial" panose="020B0604020202020204" pitchFamily="34" charset="0"/>
            </a:endParaRPr>
          </a:p>
        </p:txBody>
      </p:sp>
      <p:sp>
        <p:nvSpPr>
          <p:cNvPr id="8" name="Text Box 5"/>
          <p:cNvSpPr txBox="1">
            <a:spLocks noChangeArrowheads="1"/>
          </p:cNvSpPr>
          <p:nvPr/>
        </p:nvSpPr>
        <p:spPr bwMode="auto">
          <a:xfrm>
            <a:off x="7364057" y="6488668"/>
            <a:ext cx="4851156" cy="369332"/>
          </a:xfrm>
          <a:prstGeom prst="rect">
            <a:avLst/>
          </a:prstGeom>
          <a:solidFill>
            <a:srgbClr val="000000">
              <a:alpha val="10000"/>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Comcast v. FCC, 600 F.3d 642 (CADC 2010)</a:t>
            </a:r>
          </a:p>
        </p:txBody>
      </p:sp>
      <p:sp>
        <p:nvSpPr>
          <p:cNvPr id="9" name="Text Box 5">
            <a:extLst>
              <a:ext uri="{FF2B5EF4-FFF2-40B4-BE49-F238E27FC236}">
                <a16:creationId xmlns:a16="http://schemas.microsoft.com/office/drawing/2014/main" id="{359CBA99-22B2-4E40-99D3-42F2AF5DC15E}"/>
              </a:ext>
            </a:extLst>
          </p:cNvPr>
          <p:cNvSpPr txBox="1">
            <a:spLocks noGrp="1" noChangeArrowheads="1"/>
          </p:cNvSpPr>
          <p:nvPr>
            <p:ph type="title"/>
          </p:nvPr>
        </p:nvSpPr>
        <p:spPr bwMode="auto">
          <a:xfrm>
            <a:off x="8494143" y="0"/>
            <a:ext cx="370738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Scope of FCC Authority</a:t>
            </a:r>
          </a:p>
        </p:txBody>
      </p:sp>
      <p:pic>
        <p:nvPicPr>
          <p:cNvPr id="3" name="Picture 2"/>
          <p:cNvPicPr>
            <a:picLocks noChangeAspect="1"/>
          </p:cNvPicPr>
          <p:nvPr/>
        </p:nvPicPr>
        <p:blipFill>
          <a:blip r:embed="rId3"/>
          <a:stretch>
            <a:fillRect/>
          </a:stretch>
        </p:blipFill>
        <p:spPr>
          <a:xfrm>
            <a:off x="284047" y="231152"/>
            <a:ext cx="4237270" cy="6469685"/>
          </a:xfrm>
          <a:prstGeom prst="rect">
            <a:avLst/>
          </a:prstGeom>
          <a:ln w="6350">
            <a:solidFill>
              <a:schemeClr val="tx1"/>
            </a:solidFill>
          </a:ln>
        </p:spPr>
      </p:pic>
      <p:grpSp>
        <p:nvGrpSpPr>
          <p:cNvPr id="6" name="Group 5"/>
          <p:cNvGrpSpPr>
            <a:grpSpLocks noChangeAspect="1"/>
          </p:cNvGrpSpPr>
          <p:nvPr/>
        </p:nvGrpSpPr>
        <p:grpSpPr>
          <a:xfrm>
            <a:off x="2804117" y="1052397"/>
            <a:ext cx="6753621" cy="5075869"/>
            <a:chOff x="4700588" y="2882166"/>
            <a:chExt cx="2846662" cy="2139487"/>
          </a:xfrm>
        </p:grpSpPr>
        <p:pic>
          <p:nvPicPr>
            <p:cNvPr id="4" name="Picture 3"/>
            <p:cNvPicPr>
              <a:picLocks noChangeAspect="1"/>
            </p:cNvPicPr>
            <p:nvPr/>
          </p:nvPicPr>
          <p:blipFill rotWithShape="1">
            <a:blip r:embed="rId4"/>
            <a:srcRect l="1924"/>
            <a:stretch/>
          </p:blipFill>
          <p:spPr>
            <a:xfrm>
              <a:off x="4700588" y="2882166"/>
              <a:ext cx="2846662" cy="1093667"/>
            </a:xfrm>
            <a:prstGeom prst="rect">
              <a:avLst/>
            </a:prstGeom>
            <a:ln w="6350">
              <a:solidFill>
                <a:schemeClr val="tx1"/>
              </a:solidFill>
            </a:ln>
          </p:spPr>
        </p:pic>
        <p:pic>
          <p:nvPicPr>
            <p:cNvPr id="5" name="Picture 4"/>
            <p:cNvPicPr>
              <a:picLocks noChangeAspect="1"/>
            </p:cNvPicPr>
            <p:nvPr/>
          </p:nvPicPr>
          <p:blipFill>
            <a:blip r:embed="rId5"/>
            <a:stretch>
              <a:fillRect/>
            </a:stretch>
          </p:blipFill>
          <p:spPr>
            <a:xfrm>
              <a:off x="4712250" y="3922320"/>
              <a:ext cx="2835000" cy="1099333"/>
            </a:xfrm>
            <a:prstGeom prst="rect">
              <a:avLst/>
            </a:prstGeom>
            <a:ln w="6350">
              <a:solidFill>
                <a:schemeClr val="tx1"/>
              </a:solidFill>
            </a:ln>
          </p:spPr>
        </p:pic>
      </p:grpSp>
      <p:sp>
        <p:nvSpPr>
          <p:cNvPr id="13" name="Rectangle 12"/>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6842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B2CBB3A-E079-4E14-A5C5-D4D191D84C44}" type="slidenum">
              <a:rPr lang="en-US" altLang="en-US" sz="1400">
                <a:solidFill>
                  <a:srgbClr val="000066"/>
                </a:solidFill>
                <a:latin typeface="Arial" panose="020B0604020202020204" pitchFamily="34" charset="0"/>
              </a:rPr>
              <a:pPr/>
              <a:t>75</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7420708" y="6488668"/>
            <a:ext cx="4771292" cy="369332"/>
          </a:xfrm>
          <a:prstGeom prst="rect">
            <a:avLst/>
          </a:prstGeom>
          <a:solidFill>
            <a:srgbClr val="000000">
              <a:alpha val="10000"/>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Comcast v. FCC, 600 F.3d 642 (CADC 2010)</a:t>
            </a:r>
          </a:p>
        </p:txBody>
      </p:sp>
      <p:sp>
        <p:nvSpPr>
          <p:cNvPr id="7" name="Text Box 5">
            <a:extLst>
              <a:ext uri="{FF2B5EF4-FFF2-40B4-BE49-F238E27FC236}">
                <a16:creationId xmlns:a16="http://schemas.microsoft.com/office/drawing/2014/main" id="{586F4317-4776-744F-91E5-10C7C21D8688}"/>
              </a:ext>
            </a:extLst>
          </p:cNvPr>
          <p:cNvSpPr txBox="1">
            <a:spLocks noGrp="1" noChangeArrowheads="1"/>
          </p:cNvSpPr>
          <p:nvPr>
            <p:ph type="title"/>
          </p:nvPr>
        </p:nvSpPr>
        <p:spPr bwMode="auto">
          <a:xfrm>
            <a:off x="9347201" y="0"/>
            <a:ext cx="28448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No Authority Here</a:t>
            </a:r>
          </a:p>
        </p:txBody>
      </p:sp>
      <p:pic>
        <p:nvPicPr>
          <p:cNvPr id="3" name="Picture 2"/>
          <p:cNvPicPr>
            <a:picLocks noChangeAspect="1"/>
          </p:cNvPicPr>
          <p:nvPr/>
        </p:nvPicPr>
        <p:blipFill>
          <a:blip r:embed="rId3"/>
          <a:stretch>
            <a:fillRect/>
          </a:stretch>
        </p:blipFill>
        <p:spPr>
          <a:xfrm>
            <a:off x="320241" y="231153"/>
            <a:ext cx="4114725" cy="6469685"/>
          </a:xfrm>
          <a:prstGeom prst="rect">
            <a:avLst/>
          </a:prstGeom>
          <a:ln w="6350">
            <a:solidFill>
              <a:schemeClr val="tx1"/>
            </a:solidFill>
          </a:ln>
        </p:spPr>
      </p:pic>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4"/>
          <a:stretch>
            <a:fillRect/>
          </a:stretch>
        </p:blipFill>
        <p:spPr>
          <a:xfrm>
            <a:off x="2291429" y="1773123"/>
            <a:ext cx="7609141" cy="3774237"/>
          </a:xfrm>
          <a:prstGeom prst="rect">
            <a:avLst/>
          </a:prstGeom>
          <a:ln w="6350">
            <a:solidFill>
              <a:schemeClr val="tx1"/>
            </a:solidFill>
          </a:ln>
        </p:spPr>
      </p:pic>
    </p:spTree>
    <p:extLst>
      <p:ext uri="{BB962C8B-B14F-4D97-AF65-F5344CB8AC3E}">
        <p14:creationId xmlns:p14="http://schemas.microsoft.com/office/powerpoint/2010/main" val="29538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76</a:t>
            </a:fld>
            <a:endParaRPr lang="en-US" altLang="en-US" dirty="0"/>
          </a:p>
        </p:txBody>
      </p:sp>
      <p:pic>
        <p:nvPicPr>
          <p:cNvPr id="3" name="Picture 2"/>
          <p:cNvPicPr>
            <a:picLocks noChangeAspect="1"/>
          </p:cNvPicPr>
          <p:nvPr/>
        </p:nvPicPr>
        <p:blipFill>
          <a:blip r:embed="rId3"/>
          <a:stretch>
            <a:fillRect/>
          </a:stretch>
        </p:blipFill>
        <p:spPr>
          <a:xfrm>
            <a:off x="2736485" y="102870"/>
            <a:ext cx="4835890" cy="6691462"/>
          </a:xfrm>
          <a:prstGeom prst="rect">
            <a:avLst/>
          </a:prstGeom>
          <a:ln w="6350">
            <a:solidFill>
              <a:schemeClr val="tx1"/>
            </a:solidFill>
          </a:ln>
        </p:spPr>
      </p:pic>
      <p:sp>
        <p:nvSpPr>
          <p:cNvPr id="4" name="Text Box 5"/>
          <p:cNvSpPr txBox="1">
            <a:spLocks noChangeArrowheads="1"/>
          </p:cNvSpPr>
          <p:nvPr/>
        </p:nvSpPr>
        <p:spPr bwMode="auto">
          <a:xfrm>
            <a:off x="7889240" y="6488668"/>
            <a:ext cx="4302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Open Internet Order (12 Mar 2015)</a:t>
            </a:r>
          </a:p>
        </p:txBody>
      </p:sp>
      <p:sp>
        <p:nvSpPr>
          <p:cNvPr id="9" name="Text Box 5">
            <a:extLst>
              <a:ext uri="{FF2B5EF4-FFF2-40B4-BE49-F238E27FC236}">
                <a16:creationId xmlns:a16="http://schemas.microsoft.com/office/drawing/2014/main" id="{D41384CD-C3E5-E343-AD66-5C0571665061}"/>
              </a:ext>
            </a:extLst>
          </p:cNvPr>
          <p:cNvSpPr txBox="1">
            <a:spLocks noGrp="1" noChangeArrowheads="1"/>
          </p:cNvSpPr>
          <p:nvPr>
            <p:ph type="title"/>
          </p:nvPr>
        </p:nvSpPr>
        <p:spPr bwMode="auto">
          <a:xfrm>
            <a:off x="9098280" y="0"/>
            <a:ext cx="309372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400 Page Download</a:t>
            </a:r>
          </a:p>
        </p:txBody>
      </p:sp>
    </p:spTree>
    <p:extLst>
      <p:ext uri="{BB962C8B-B14F-4D97-AF65-F5344CB8AC3E}">
        <p14:creationId xmlns:p14="http://schemas.microsoft.com/office/powerpoint/2010/main" val="37932643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77</a:t>
            </a:fld>
            <a:endParaRPr lang="en-US" altLang="en-US" dirty="0"/>
          </a:p>
        </p:txBody>
      </p:sp>
      <p:pic>
        <p:nvPicPr>
          <p:cNvPr id="3" name="Picture 2"/>
          <p:cNvPicPr>
            <a:picLocks noChangeAspect="1"/>
          </p:cNvPicPr>
          <p:nvPr/>
        </p:nvPicPr>
        <p:blipFill>
          <a:blip r:embed="rId3"/>
          <a:stretch>
            <a:fillRect/>
          </a:stretch>
        </p:blipFill>
        <p:spPr>
          <a:xfrm>
            <a:off x="304801" y="547264"/>
            <a:ext cx="4349314" cy="6192864"/>
          </a:xfrm>
          <a:prstGeom prst="rect">
            <a:avLst/>
          </a:prstGeom>
          <a:ln w="6350">
            <a:solidFill>
              <a:schemeClr val="tx1"/>
            </a:solidFill>
          </a:ln>
        </p:spPr>
      </p:pic>
      <p:sp>
        <p:nvSpPr>
          <p:cNvPr id="4" name="Text Box 5"/>
          <p:cNvSpPr txBox="1">
            <a:spLocks noChangeArrowheads="1"/>
          </p:cNvSpPr>
          <p:nvPr/>
        </p:nvSpPr>
        <p:spPr bwMode="auto">
          <a:xfrm>
            <a:off x="7870212" y="6488668"/>
            <a:ext cx="43140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Open Internet Order (12 Mar 2015)</a:t>
            </a:r>
          </a:p>
        </p:txBody>
      </p:sp>
      <p:sp>
        <p:nvSpPr>
          <p:cNvPr id="5" name="Rectangle 4"/>
          <p:cNvSpPr>
            <a:spLocks noChangeArrowheads="1"/>
          </p:cNvSpPr>
          <p:nvPr/>
        </p:nvSpPr>
        <p:spPr bwMode="auto">
          <a:xfrm>
            <a:off x="12054526"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7" name="Rectangle 6"/>
          <p:cNvSpPr/>
          <p:nvPr/>
        </p:nvSpPr>
        <p:spPr bwMode="auto">
          <a:xfrm>
            <a:off x="1522931" y="2596917"/>
            <a:ext cx="10335338" cy="3393237"/>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600" dirty="0">
                <a:solidFill>
                  <a:schemeClr val="bg2"/>
                </a:solidFill>
              </a:rPr>
              <a:t>“Because the record overwhelmingly supports adopting rules and demonstrates that </a:t>
            </a:r>
            <a:r>
              <a:rPr lang="en-US" sz="3600" b="1" dirty="0">
                <a:solidFill>
                  <a:schemeClr val="accent4">
                    <a:lumMod val="50000"/>
                    <a:lumOff val="50000"/>
                  </a:schemeClr>
                </a:solidFill>
              </a:rPr>
              <a:t>three specific practices invariably harm the open Internet—Blocking, Throttling, and Paid Prioritization</a:t>
            </a:r>
            <a:r>
              <a:rPr lang="en-US" sz="3600" dirty="0">
                <a:solidFill>
                  <a:schemeClr val="bg2"/>
                </a:solidFill>
              </a:rPr>
              <a:t>—this Order bans each of them, </a:t>
            </a:r>
            <a:r>
              <a:rPr lang="en-US" sz="3600" b="1" dirty="0">
                <a:solidFill>
                  <a:schemeClr val="accent4">
                    <a:lumMod val="50000"/>
                    <a:lumOff val="50000"/>
                  </a:schemeClr>
                </a:solidFill>
              </a:rPr>
              <a:t>applying the same rules to both fixed and mobile broadband Internet access service</a:t>
            </a:r>
            <a:r>
              <a:rPr lang="en-US" sz="3600" dirty="0">
                <a:solidFill>
                  <a:schemeClr val="bg2"/>
                </a:solidFill>
              </a:rPr>
              <a:t>.”</a:t>
            </a:r>
          </a:p>
        </p:txBody>
      </p:sp>
      <p:sp>
        <p:nvSpPr>
          <p:cNvPr id="9" name="Text Box 5">
            <a:extLst>
              <a:ext uri="{FF2B5EF4-FFF2-40B4-BE49-F238E27FC236}">
                <a16:creationId xmlns:a16="http://schemas.microsoft.com/office/drawing/2014/main" id="{018EE8CC-D956-8546-A906-673308D42AF7}"/>
              </a:ext>
            </a:extLst>
          </p:cNvPr>
          <p:cNvSpPr txBox="1">
            <a:spLocks noGrp="1" noChangeArrowheads="1"/>
          </p:cNvSpPr>
          <p:nvPr>
            <p:ph type="title"/>
          </p:nvPr>
        </p:nvSpPr>
        <p:spPr bwMode="auto">
          <a:xfrm>
            <a:off x="4001385" y="0"/>
            <a:ext cx="8182919"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Three Problems (and Same Rules for Fixed and Mobile)</a:t>
            </a:r>
          </a:p>
        </p:txBody>
      </p:sp>
    </p:spTree>
    <p:extLst>
      <p:ext uri="{BB962C8B-B14F-4D97-AF65-F5344CB8AC3E}">
        <p14:creationId xmlns:p14="http://schemas.microsoft.com/office/powerpoint/2010/main" val="72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78</a:t>
            </a:fld>
            <a:endParaRPr lang="en-US" altLang="en-US"/>
          </a:p>
        </p:txBody>
      </p:sp>
      <p:sp>
        <p:nvSpPr>
          <p:cNvPr id="5"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USTA v FCC (CADC 14 June 2016)</a:t>
            </a:r>
          </a:p>
        </p:txBody>
      </p:sp>
      <p:sp>
        <p:nvSpPr>
          <p:cNvPr id="9" name="Text Box 5">
            <a:extLst>
              <a:ext uri="{FF2B5EF4-FFF2-40B4-BE49-F238E27FC236}">
                <a16:creationId xmlns:a16="http://schemas.microsoft.com/office/drawing/2014/main" id="{C8E10376-1957-0244-B89A-CFA7202EB997}"/>
              </a:ext>
            </a:extLst>
          </p:cNvPr>
          <p:cNvSpPr txBox="1">
            <a:spLocks noGrp="1" noChangeArrowheads="1"/>
          </p:cNvSpPr>
          <p:nvPr>
            <p:ph type="title"/>
          </p:nvPr>
        </p:nvSpPr>
        <p:spPr bwMode="auto">
          <a:xfrm>
            <a:off x="7877175" y="0"/>
            <a:ext cx="431482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More Net Neutrality Appeals</a:t>
            </a:r>
          </a:p>
        </p:txBody>
      </p:sp>
      <p:pic>
        <p:nvPicPr>
          <p:cNvPr id="8" name="Picture 7"/>
          <p:cNvPicPr>
            <a:picLocks noChangeAspect="1"/>
          </p:cNvPicPr>
          <p:nvPr/>
        </p:nvPicPr>
        <p:blipFill>
          <a:blip r:embed="rId3"/>
          <a:stretch>
            <a:fillRect/>
          </a:stretch>
        </p:blipFill>
        <p:spPr>
          <a:xfrm>
            <a:off x="3420494" y="133036"/>
            <a:ext cx="4386038" cy="6441385"/>
          </a:xfrm>
          <a:prstGeom prst="rect">
            <a:avLst/>
          </a:prstGeom>
          <a:ln w="6350">
            <a:solidFill>
              <a:schemeClr val="tx1"/>
            </a:solidFill>
          </a:ln>
        </p:spPr>
      </p:pic>
    </p:spTree>
    <p:extLst>
      <p:ext uri="{BB962C8B-B14F-4D97-AF65-F5344CB8AC3E}">
        <p14:creationId xmlns:p14="http://schemas.microsoft.com/office/powerpoint/2010/main" val="3242090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79</a:t>
            </a:fld>
            <a:endParaRPr lang="en-US" altLang="en-US"/>
          </a:p>
        </p:txBody>
      </p:sp>
      <p:sp>
        <p:nvSpPr>
          <p:cNvPr id="5"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USTA v FCC (CADC 14 June 2016)</a:t>
            </a:r>
          </a:p>
        </p:txBody>
      </p:sp>
      <p:sp>
        <p:nvSpPr>
          <p:cNvPr id="6" name="Rectangle 5"/>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C8E10376-1957-0244-B89A-CFA7202EB997}"/>
              </a:ext>
            </a:extLst>
          </p:cNvPr>
          <p:cNvSpPr txBox="1">
            <a:spLocks noGrp="1" noChangeArrowheads="1"/>
          </p:cNvSpPr>
          <p:nvPr>
            <p:ph type="title"/>
          </p:nvPr>
        </p:nvSpPr>
        <p:spPr bwMode="auto">
          <a:xfrm>
            <a:off x="7902429" y="0"/>
            <a:ext cx="428957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Third Appeal in Seven Years</a:t>
            </a:r>
          </a:p>
        </p:txBody>
      </p:sp>
      <p:pic>
        <p:nvPicPr>
          <p:cNvPr id="4" name="Picture 3"/>
          <p:cNvPicPr>
            <a:picLocks noChangeAspect="1"/>
          </p:cNvPicPr>
          <p:nvPr/>
        </p:nvPicPr>
        <p:blipFill>
          <a:blip r:embed="rId3"/>
          <a:stretch>
            <a:fillRect/>
          </a:stretch>
        </p:blipFill>
        <p:spPr>
          <a:xfrm>
            <a:off x="248180" y="231152"/>
            <a:ext cx="3942546" cy="6428727"/>
          </a:xfrm>
          <a:prstGeom prst="rect">
            <a:avLst/>
          </a:prstGeom>
          <a:ln w="6350">
            <a:solidFill>
              <a:schemeClr val="tx1"/>
            </a:solidFill>
          </a:ln>
        </p:spPr>
      </p:pic>
      <p:grpSp>
        <p:nvGrpSpPr>
          <p:cNvPr id="10" name="Group 9"/>
          <p:cNvGrpSpPr>
            <a:grpSpLocks noChangeAspect="1"/>
          </p:cNvGrpSpPr>
          <p:nvPr/>
        </p:nvGrpSpPr>
        <p:grpSpPr>
          <a:xfrm>
            <a:off x="1411856" y="1801176"/>
            <a:ext cx="9791804" cy="4447224"/>
            <a:chOff x="4633500" y="3083333"/>
            <a:chExt cx="2925000" cy="1328471"/>
          </a:xfrm>
        </p:grpSpPr>
        <p:pic>
          <p:nvPicPr>
            <p:cNvPr id="7" name="Picture 6"/>
            <p:cNvPicPr>
              <a:picLocks noChangeAspect="1"/>
            </p:cNvPicPr>
            <p:nvPr/>
          </p:nvPicPr>
          <p:blipFill>
            <a:blip r:embed="rId4"/>
            <a:stretch>
              <a:fillRect/>
            </a:stretch>
          </p:blipFill>
          <p:spPr>
            <a:xfrm>
              <a:off x="4633500" y="3083333"/>
              <a:ext cx="2925000" cy="691333"/>
            </a:xfrm>
            <a:prstGeom prst="rect">
              <a:avLst/>
            </a:prstGeom>
            <a:ln w="6350">
              <a:solidFill>
                <a:schemeClr val="tx1"/>
              </a:solidFill>
            </a:ln>
          </p:spPr>
        </p:pic>
        <p:pic>
          <p:nvPicPr>
            <p:cNvPr id="8" name="Picture 7"/>
            <p:cNvPicPr>
              <a:picLocks noChangeAspect="1"/>
            </p:cNvPicPr>
            <p:nvPr/>
          </p:nvPicPr>
          <p:blipFill>
            <a:blip r:embed="rId5"/>
            <a:stretch>
              <a:fillRect/>
            </a:stretch>
          </p:blipFill>
          <p:spPr>
            <a:xfrm>
              <a:off x="4633500" y="3731804"/>
              <a:ext cx="2925000" cy="680000"/>
            </a:xfrm>
            <a:prstGeom prst="rect">
              <a:avLst/>
            </a:prstGeom>
            <a:ln w="6350">
              <a:solidFill>
                <a:schemeClr val="tx1"/>
              </a:solidFill>
            </a:ln>
          </p:spPr>
        </p:pic>
      </p:grpSp>
    </p:spTree>
    <p:extLst>
      <p:ext uri="{BB962C8B-B14F-4D97-AF65-F5344CB8AC3E}">
        <p14:creationId xmlns:p14="http://schemas.microsoft.com/office/powerpoint/2010/main" val="220224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8625" y="-2"/>
            <a:ext cx="41433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Federal Radio Commission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082213" y="6477000"/>
            <a:ext cx="21097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Radio Act of 1927</a:t>
            </a:r>
          </a:p>
        </p:txBody>
      </p:sp>
      <p:pic>
        <p:nvPicPr>
          <p:cNvPr id="9" name="Picture 8"/>
          <p:cNvPicPr>
            <a:picLocks noChangeAspect="1"/>
          </p:cNvPicPr>
          <p:nvPr/>
        </p:nvPicPr>
        <p:blipFill>
          <a:blip r:embed="rId2"/>
          <a:stretch>
            <a:fillRect/>
          </a:stretch>
        </p:blipFill>
        <p:spPr>
          <a:xfrm>
            <a:off x="304800" y="209005"/>
            <a:ext cx="4360739" cy="6491834"/>
          </a:xfrm>
          <a:prstGeom prst="rect">
            <a:avLst/>
          </a:prstGeom>
          <a:ln>
            <a:solidFill>
              <a:schemeClr val="tx1"/>
            </a:solidFill>
          </a:ln>
        </p:spPr>
      </p:pic>
      <p:sp>
        <p:nvSpPr>
          <p:cNvPr id="10" name="Rectangle 9"/>
          <p:cNvSpPr/>
          <p:nvPr/>
        </p:nvSpPr>
        <p:spPr bwMode="auto">
          <a:xfrm>
            <a:off x="1595438" y="2407952"/>
            <a:ext cx="10020104" cy="206210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That a commission is hereby created and established to be known as the </a:t>
            </a:r>
            <a:r>
              <a:rPr lang="en-US" sz="3200" b="1" dirty="0">
                <a:solidFill>
                  <a:schemeClr val="accent4">
                    <a:lumMod val="50000"/>
                    <a:lumOff val="50000"/>
                  </a:schemeClr>
                </a:solidFill>
              </a:rPr>
              <a:t>Federal Radio Commission</a:t>
            </a:r>
            <a:r>
              <a:rPr lang="en-US" sz="3200" dirty="0">
                <a:solidFill>
                  <a:schemeClr val="bg2"/>
                </a:solidFill>
              </a:rPr>
              <a:t>, hereinafter referred to as the commission, which shall be composed of five commissioners Appointed by the President … .”</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27517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80</a:t>
            </a:fld>
            <a:endParaRPr lang="en-US" altLang="en-US"/>
          </a:p>
        </p:txBody>
      </p:sp>
      <p:sp>
        <p:nvSpPr>
          <p:cNvPr id="5"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USTA v FCC (CADC 14 June 2016)</a:t>
            </a:r>
          </a:p>
        </p:txBody>
      </p:sp>
      <p:sp>
        <p:nvSpPr>
          <p:cNvPr id="6" name="Rectangle 5"/>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C8E10376-1957-0244-B89A-CFA7202EB997}"/>
              </a:ext>
            </a:extLst>
          </p:cNvPr>
          <p:cNvSpPr txBox="1">
            <a:spLocks noGrp="1" noChangeArrowheads="1"/>
          </p:cNvSpPr>
          <p:nvPr>
            <p:ph type="title"/>
          </p:nvPr>
        </p:nvSpPr>
        <p:spPr bwMode="auto">
          <a:xfrm>
            <a:off x="5482206" y="0"/>
            <a:ext cx="670979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Using Title II: Third Time the Charm (Sort Of)</a:t>
            </a:r>
            <a:endParaRPr lang="en-US" b="1"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16843" y="231153"/>
            <a:ext cx="4013087" cy="6433807"/>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2958370" y="989630"/>
            <a:ext cx="6139038" cy="5304410"/>
          </a:xfrm>
          <a:prstGeom prst="rect">
            <a:avLst/>
          </a:prstGeom>
          <a:ln w="6350">
            <a:solidFill>
              <a:schemeClr val="tx1"/>
            </a:solidFill>
          </a:ln>
        </p:spPr>
      </p:pic>
    </p:spTree>
    <p:extLst>
      <p:ext uri="{BB962C8B-B14F-4D97-AF65-F5344CB8AC3E}">
        <p14:creationId xmlns:p14="http://schemas.microsoft.com/office/powerpoint/2010/main" val="278857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81</a:t>
            </a:fld>
            <a:endParaRPr lang="en-US" altLang="en-US"/>
          </a:p>
        </p:txBody>
      </p:sp>
      <p:sp>
        <p:nvSpPr>
          <p:cNvPr id="5" name="Text Box 5"/>
          <p:cNvSpPr txBox="1">
            <a:spLocks noChangeArrowheads="1"/>
          </p:cNvSpPr>
          <p:nvPr/>
        </p:nvSpPr>
        <p:spPr bwMode="auto">
          <a:xfrm>
            <a:off x="6414800" y="6488668"/>
            <a:ext cx="5777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Restoring Internet Freedom Order (14 Dec 2017)</a:t>
            </a:r>
          </a:p>
        </p:txBody>
      </p:sp>
      <p:sp>
        <p:nvSpPr>
          <p:cNvPr id="6" name="Rectangle 5"/>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CAAAEB57-35A2-E744-8108-44B920C319D8}"/>
              </a:ext>
            </a:extLst>
          </p:cNvPr>
          <p:cNvSpPr txBox="1">
            <a:spLocks noGrp="1" noChangeArrowheads="1"/>
          </p:cNvSpPr>
          <p:nvPr>
            <p:ph type="title"/>
          </p:nvPr>
        </p:nvSpPr>
        <p:spPr bwMode="auto">
          <a:xfrm>
            <a:off x="7203439" y="0"/>
            <a:ext cx="4988561"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Dec 2017: FCC Reverses Course</a:t>
            </a:r>
          </a:p>
        </p:txBody>
      </p:sp>
      <p:pic>
        <p:nvPicPr>
          <p:cNvPr id="8" name="Picture 7"/>
          <p:cNvPicPr>
            <a:picLocks noChangeAspect="1"/>
          </p:cNvPicPr>
          <p:nvPr/>
        </p:nvPicPr>
        <p:blipFill>
          <a:blip r:embed="rId3"/>
          <a:stretch>
            <a:fillRect/>
          </a:stretch>
        </p:blipFill>
        <p:spPr>
          <a:xfrm>
            <a:off x="375919" y="231153"/>
            <a:ext cx="4510833" cy="6474447"/>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775168" y="2427647"/>
            <a:ext cx="8863385" cy="3493972"/>
          </a:xfrm>
          <a:prstGeom prst="rect">
            <a:avLst/>
          </a:prstGeom>
          <a:ln w="6350">
            <a:solidFill>
              <a:schemeClr val="tx1"/>
            </a:solidFill>
          </a:ln>
        </p:spPr>
      </p:pic>
    </p:spTree>
    <p:extLst>
      <p:ext uri="{BB962C8B-B14F-4D97-AF65-F5344CB8AC3E}">
        <p14:creationId xmlns:p14="http://schemas.microsoft.com/office/powerpoint/2010/main" val="135720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82</a:t>
            </a:fld>
            <a:endParaRPr lang="en-US" altLang="en-US"/>
          </a:p>
        </p:txBody>
      </p:sp>
      <p:sp>
        <p:nvSpPr>
          <p:cNvPr id="5" name="Text Box 5"/>
          <p:cNvSpPr txBox="1">
            <a:spLocks noChangeArrowheads="1"/>
          </p:cNvSpPr>
          <p:nvPr/>
        </p:nvSpPr>
        <p:spPr bwMode="auto">
          <a:xfrm>
            <a:off x="6414800" y="6488668"/>
            <a:ext cx="5777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Restoring Internet Freedom Order (14 Dec 2017)</a:t>
            </a:r>
          </a:p>
        </p:txBody>
      </p:sp>
      <p:sp>
        <p:nvSpPr>
          <p:cNvPr id="6" name="Rectangle 5"/>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CAAAEB57-35A2-E744-8108-44B920C319D8}"/>
              </a:ext>
            </a:extLst>
          </p:cNvPr>
          <p:cNvSpPr txBox="1">
            <a:spLocks noGrp="1" noChangeArrowheads="1"/>
          </p:cNvSpPr>
          <p:nvPr>
            <p:ph type="title"/>
          </p:nvPr>
        </p:nvSpPr>
        <p:spPr bwMode="auto">
          <a:xfrm>
            <a:off x="7223759" y="0"/>
            <a:ext cx="4968241"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Dec 2017: FCC Reverses Course</a:t>
            </a:r>
          </a:p>
        </p:txBody>
      </p:sp>
      <p:pic>
        <p:nvPicPr>
          <p:cNvPr id="8" name="Picture 7"/>
          <p:cNvPicPr>
            <a:picLocks noChangeAspect="1"/>
          </p:cNvPicPr>
          <p:nvPr/>
        </p:nvPicPr>
        <p:blipFill>
          <a:blip r:embed="rId3"/>
          <a:stretch>
            <a:fillRect/>
          </a:stretch>
        </p:blipFill>
        <p:spPr>
          <a:xfrm>
            <a:off x="223519" y="231153"/>
            <a:ext cx="4510833" cy="6474447"/>
          </a:xfrm>
          <a:prstGeom prst="rect">
            <a:avLst/>
          </a:prstGeom>
          <a:ln w="6350">
            <a:solidFill>
              <a:schemeClr val="tx1"/>
            </a:solidFill>
          </a:ln>
        </p:spPr>
      </p:pic>
      <p:pic>
        <p:nvPicPr>
          <p:cNvPr id="4" name="Picture 3"/>
          <p:cNvPicPr>
            <a:picLocks noChangeAspect="1"/>
          </p:cNvPicPr>
          <p:nvPr/>
        </p:nvPicPr>
        <p:blipFill>
          <a:blip r:embed="rId4"/>
          <a:stretch>
            <a:fillRect/>
          </a:stretch>
        </p:blipFill>
        <p:spPr>
          <a:xfrm>
            <a:off x="1532967" y="2209723"/>
            <a:ext cx="10207390" cy="3778010"/>
          </a:xfrm>
          <a:prstGeom prst="rect">
            <a:avLst/>
          </a:prstGeom>
          <a:ln w="6350">
            <a:solidFill>
              <a:schemeClr val="tx1"/>
            </a:solidFill>
          </a:ln>
        </p:spPr>
      </p:pic>
    </p:spTree>
    <p:extLst>
      <p:ext uri="{BB962C8B-B14F-4D97-AF65-F5344CB8AC3E}">
        <p14:creationId xmlns:p14="http://schemas.microsoft.com/office/powerpoint/2010/main" val="76847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83</a:t>
            </a:fld>
            <a:endParaRPr lang="en-US" altLang="en-US"/>
          </a:p>
        </p:txBody>
      </p:sp>
      <p:sp>
        <p:nvSpPr>
          <p:cNvPr id="6" name="Text Box 5"/>
          <p:cNvSpPr txBox="1">
            <a:spLocks noChangeArrowheads="1"/>
          </p:cNvSpPr>
          <p:nvPr/>
        </p:nvSpPr>
        <p:spPr bwMode="auto">
          <a:xfrm>
            <a:off x="8961120" y="6492954"/>
            <a:ext cx="32308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Pai Statement (14 Dec 2017)</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3EC44B0D-0D7E-8747-90F4-5D57213E1004}"/>
              </a:ext>
            </a:extLst>
          </p:cNvPr>
          <p:cNvSpPr txBox="1">
            <a:spLocks noGrp="1" noChangeArrowheads="1"/>
          </p:cNvSpPr>
          <p:nvPr>
            <p:ph type="title"/>
          </p:nvPr>
        </p:nvSpPr>
        <p:spPr bwMode="auto">
          <a:xfrm>
            <a:off x="7577138" y="0"/>
            <a:ext cx="4614862" cy="462307"/>
          </a:xfrm>
          <a:prstGeom prst="rect">
            <a:avLst/>
          </a:prstGeom>
          <a:solidFill>
            <a:schemeClr val="bg2">
              <a:alpha val="10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defPPr>
              <a:defRPr lang="en-US"/>
            </a:defPPr>
            <a:lvl1pPr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1pPr>
            <a:lvl2pPr marL="4572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2pPr>
            <a:lvl3pPr marL="9144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3pPr>
            <a:lvl4pPr marL="13716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4pPr>
            <a:lvl5pPr marL="18288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5pPr>
            <a:lvl6pPr marL="22860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6pPr>
            <a:lvl7pPr marL="27432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7pPr>
            <a:lvl8pPr marL="32004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8pPr>
            <a:lvl9pPr marL="36576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err="1">
                <a:solidFill>
                  <a:schemeClr val="accent4">
                    <a:lumMod val="75000"/>
                    <a:lumOff val="25000"/>
                  </a:schemeClr>
                </a:solidFill>
                <a:latin typeface="+mn-lt"/>
                <a:cs typeface="Times New Roman" panose="02020603050405020304" pitchFamily="18" charset="0"/>
              </a:rPr>
              <a:t>Pai</a:t>
            </a:r>
            <a:r>
              <a:rPr lang="en-US" i="0" dirty="0">
                <a:solidFill>
                  <a:schemeClr val="accent4">
                    <a:lumMod val="75000"/>
                    <a:lumOff val="25000"/>
                  </a:schemeClr>
                </a:solidFill>
                <a:latin typeface="+mn-lt"/>
                <a:cs typeface="Times New Roman" panose="02020603050405020304" pitchFamily="18" charset="0"/>
              </a:rPr>
              <a:t> on Reasons for New Order</a:t>
            </a:r>
          </a:p>
        </p:txBody>
      </p:sp>
      <p:pic>
        <p:nvPicPr>
          <p:cNvPr id="8" name="Picture 7"/>
          <p:cNvPicPr>
            <a:picLocks noChangeAspect="1"/>
          </p:cNvPicPr>
          <p:nvPr/>
        </p:nvPicPr>
        <p:blipFill>
          <a:blip r:embed="rId3"/>
          <a:stretch>
            <a:fillRect/>
          </a:stretch>
        </p:blipFill>
        <p:spPr>
          <a:xfrm>
            <a:off x="229338" y="231153"/>
            <a:ext cx="4754920" cy="6418567"/>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971300" y="1929012"/>
            <a:ext cx="8895145" cy="4086502"/>
          </a:xfrm>
          <a:prstGeom prst="rect">
            <a:avLst/>
          </a:prstGeom>
          <a:ln w="6350">
            <a:solidFill>
              <a:schemeClr val="tx1"/>
            </a:solidFill>
          </a:ln>
        </p:spPr>
      </p:pic>
    </p:spTree>
    <p:extLst>
      <p:ext uri="{BB962C8B-B14F-4D97-AF65-F5344CB8AC3E}">
        <p14:creationId xmlns:p14="http://schemas.microsoft.com/office/powerpoint/2010/main" val="352194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1425" y="2058"/>
            <a:ext cx="4600575"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2019 Net Neutrality Ruling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9126415" y="6488668"/>
            <a:ext cx="3065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Mozilla (CADC 1 Oct 2019)</a:t>
            </a:r>
          </a:p>
        </p:txBody>
      </p:sp>
      <p:pic>
        <p:nvPicPr>
          <p:cNvPr id="5" name="Picture 4"/>
          <p:cNvPicPr>
            <a:picLocks noChangeAspect="1"/>
          </p:cNvPicPr>
          <p:nvPr/>
        </p:nvPicPr>
        <p:blipFill>
          <a:blip r:embed="rId3"/>
          <a:stretch>
            <a:fillRect/>
          </a:stretch>
        </p:blipFill>
        <p:spPr>
          <a:xfrm>
            <a:off x="2946400" y="198321"/>
            <a:ext cx="4501088" cy="6475013"/>
          </a:xfrm>
          <a:prstGeom prst="rect">
            <a:avLst/>
          </a:prstGeom>
          <a:ln w="6350">
            <a:solidFill>
              <a:schemeClr val="tx1"/>
            </a:solidFill>
          </a:ln>
        </p:spPr>
      </p:pic>
    </p:spTree>
    <p:extLst>
      <p:ext uri="{BB962C8B-B14F-4D97-AF65-F5344CB8AC3E}">
        <p14:creationId xmlns:p14="http://schemas.microsoft.com/office/powerpoint/2010/main" val="1541106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0"/>
            <a:ext cx="7162800"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Net Neutrality Ruling on Internet Freedom Order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9108831" y="6488668"/>
            <a:ext cx="30831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Mozilla (CADC 1 Oct 2019)</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344234" y="223520"/>
            <a:ext cx="3877117" cy="6410960"/>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635749" y="1817720"/>
            <a:ext cx="8897285" cy="4197317"/>
          </a:xfrm>
          <a:prstGeom prst="rect">
            <a:avLst/>
          </a:prstGeom>
          <a:ln w="6350">
            <a:solidFill>
              <a:schemeClr val="tx1"/>
            </a:solidFill>
          </a:ln>
        </p:spPr>
      </p:pic>
    </p:spTree>
    <p:extLst>
      <p:ext uri="{BB962C8B-B14F-4D97-AF65-F5344CB8AC3E}">
        <p14:creationId xmlns:p14="http://schemas.microsoft.com/office/powerpoint/2010/main" val="401289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24" y="23083"/>
            <a:ext cx="395287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Order Mainly Upheld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86</a:t>
            </a:fld>
            <a:endParaRPr lang="en-US" altLang="en-US"/>
          </a:p>
        </p:txBody>
      </p:sp>
      <p:sp>
        <p:nvSpPr>
          <p:cNvPr id="6" name="Text Box 5"/>
          <p:cNvSpPr txBox="1">
            <a:spLocks noChangeArrowheads="1"/>
          </p:cNvSpPr>
          <p:nvPr/>
        </p:nvSpPr>
        <p:spPr bwMode="auto">
          <a:xfrm>
            <a:off x="9171400" y="6488668"/>
            <a:ext cx="3020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Mozilla (CADC 1 Oct 2019)</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270120" y="251683"/>
            <a:ext cx="4174591" cy="6337077"/>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2204623" y="1374809"/>
            <a:ext cx="6966777" cy="4629434"/>
          </a:xfrm>
          <a:prstGeom prst="rect">
            <a:avLst/>
          </a:prstGeom>
          <a:ln w="6350">
            <a:solidFill>
              <a:schemeClr val="tx1"/>
            </a:solidFill>
          </a:ln>
        </p:spPr>
      </p:pic>
    </p:spTree>
    <p:extLst>
      <p:ext uri="{BB962C8B-B14F-4D97-AF65-F5344CB8AC3E}">
        <p14:creationId xmlns:p14="http://schemas.microsoft.com/office/powerpoint/2010/main" val="41236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040" y="-2"/>
            <a:ext cx="45589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2023: Restoring Net Neutrality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87</a:t>
            </a:fld>
            <a:endParaRPr lang="en-US" altLang="en-US"/>
          </a:p>
        </p:txBody>
      </p:sp>
      <p:sp>
        <p:nvSpPr>
          <p:cNvPr id="6" name="Text Box 5"/>
          <p:cNvSpPr txBox="1">
            <a:spLocks noChangeArrowheads="1"/>
          </p:cNvSpPr>
          <p:nvPr/>
        </p:nvSpPr>
        <p:spPr bwMode="auto">
          <a:xfrm>
            <a:off x="8657439" y="6488668"/>
            <a:ext cx="3534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Fact Sheet (26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BED1A8E4-73FF-EBCE-5550-56C2C73AA2C7}"/>
              </a:ext>
            </a:extLst>
          </p:cNvPr>
          <p:cNvPicPr>
            <a:picLocks noChangeAspect="1"/>
          </p:cNvPicPr>
          <p:nvPr/>
        </p:nvPicPr>
        <p:blipFill>
          <a:blip r:embed="rId2"/>
          <a:stretch>
            <a:fillRect/>
          </a:stretch>
        </p:blipFill>
        <p:spPr>
          <a:xfrm>
            <a:off x="197707" y="209004"/>
            <a:ext cx="4957470" cy="6430882"/>
          </a:xfrm>
          <a:prstGeom prst="rect">
            <a:avLst/>
          </a:prstGeom>
          <a:ln w="6350">
            <a:solidFill>
              <a:schemeClr val="bg2"/>
            </a:solidFill>
          </a:ln>
        </p:spPr>
      </p:pic>
      <p:pic>
        <p:nvPicPr>
          <p:cNvPr id="9" name="Picture 8">
            <a:extLst>
              <a:ext uri="{FF2B5EF4-FFF2-40B4-BE49-F238E27FC236}">
                <a16:creationId xmlns:a16="http://schemas.microsoft.com/office/drawing/2014/main" id="{7E741F40-9EAD-0754-66FA-21400A9AFF7F}"/>
              </a:ext>
            </a:extLst>
          </p:cNvPr>
          <p:cNvPicPr>
            <a:picLocks noChangeAspect="1"/>
          </p:cNvPicPr>
          <p:nvPr/>
        </p:nvPicPr>
        <p:blipFill rotWithShape="1">
          <a:blip r:embed="rId2"/>
          <a:srcRect l="13060" t="41295" r="12076" b="23196"/>
          <a:stretch/>
        </p:blipFill>
        <p:spPr>
          <a:xfrm>
            <a:off x="2268884" y="907475"/>
            <a:ext cx="8485185" cy="5220791"/>
          </a:xfrm>
          <a:prstGeom prst="rect">
            <a:avLst/>
          </a:prstGeom>
          <a:ln w="6350">
            <a:solidFill>
              <a:schemeClr val="bg2"/>
            </a:solidFill>
          </a:ln>
        </p:spPr>
      </p:pic>
    </p:spTree>
    <p:extLst>
      <p:ext uri="{BB962C8B-B14F-4D97-AF65-F5344CB8AC3E}">
        <p14:creationId xmlns:p14="http://schemas.microsoft.com/office/powerpoint/2010/main" val="77392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1436" y="-2"/>
            <a:ext cx="31105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Net Neutrality?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88</a:t>
            </a:fld>
            <a:endParaRPr lang="en-US" altLang="en-US"/>
          </a:p>
        </p:txBody>
      </p:sp>
      <p:sp>
        <p:nvSpPr>
          <p:cNvPr id="6" name="Text Box 5"/>
          <p:cNvSpPr txBox="1">
            <a:spLocks noChangeArrowheads="1"/>
          </p:cNvSpPr>
          <p:nvPr/>
        </p:nvSpPr>
        <p:spPr bwMode="auto">
          <a:xfrm>
            <a:off x="8186286" y="6488668"/>
            <a:ext cx="40057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Rosenworcel</a:t>
            </a:r>
            <a:r>
              <a:rPr lang="en-US" sz="1800" i="0" dirty="0">
                <a:solidFill>
                  <a:schemeClr val="accent4">
                    <a:lumMod val="75000"/>
                    <a:lumOff val="25000"/>
                  </a:schemeClr>
                </a:solidFill>
                <a:latin typeface="+mn-lt"/>
                <a:cs typeface="Times New Roman" panose="02020603050405020304" pitchFamily="18" charset="0"/>
              </a:rPr>
              <a:t> Speech (26 Sept 2023)</a:t>
            </a:r>
          </a:p>
        </p:txBody>
      </p:sp>
      <p:pic>
        <p:nvPicPr>
          <p:cNvPr id="8" name="Picture 7">
            <a:extLst>
              <a:ext uri="{FF2B5EF4-FFF2-40B4-BE49-F238E27FC236}">
                <a16:creationId xmlns:a16="http://schemas.microsoft.com/office/drawing/2014/main" id="{5C655D60-F52F-69F5-11E2-A177AFAC1390}"/>
              </a:ext>
            </a:extLst>
          </p:cNvPr>
          <p:cNvPicPr>
            <a:picLocks noChangeAspect="1"/>
          </p:cNvPicPr>
          <p:nvPr/>
        </p:nvPicPr>
        <p:blipFill>
          <a:blip r:embed="rId2"/>
          <a:stretch>
            <a:fillRect/>
          </a:stretch>
        </p:blipFill>
        <p:spPr>
          <a:xfrm>
            <a:off x="2914345" y="200552"/>
            <a:ext cx="5088626" cy="6578867"/>
          </a:xfrm>
          <a:prstGeom prst="rect">
            <a:avLst/>
          </a:prstGeom>
          <a:ln w="6350">
            <a:solidFill>
              <a:schemeClr val="bg2"/>
            </a:solidFill>
          </a:ln>
        </p:spPr>
      </p:pic>
    </p:spTree>
    <p:extLst>
      <p:ext uri="{BB962C8B-B14F-4D97-AF65-F5344CB8AC3E}">
        <p14:creationId xmlns:p14="http://schemas.microsoft.com/office/powerpoint/2010/main" val="21872120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776" y="-2"/>
            <a:ext cx="35102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Discourse and Protest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89</a:t>
            </a:fld>
            <a:endParaRPr lang="en-US" altLang="en-US"/>
          </a:p>
        </p:txBody>
      </p:sp>
      <p:sp>
        <p:nvSpPr>
          <p:cNvPr id="6" name="Text Box 5"/>
          <p:cNvSpPr txBox="1">
            <a:spLocks noChangeArrowheads="1"/>
          </p:cNvSpPr>
          <p:nvPr/>
        </p:nvSpPr>
        <p:spPr bwMode="auto">
          <a:xfrm>
            <a:off x="8186286" y="6488668"/>
            <a:ext cx="40057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Rosenworcel</a:t>
            </a:r>
            <a:r>
              <a:rPr lang="en-US" sz="1800" i="0" dirty="0">
                <a:solidFill>
                  <a:schemeClr val="accent4">
                    <a:lumMod val="75000"/>
                    <a:lumOff val="25000"/>
                  </a:schemeClr>
                </a:solidFill>
                <a:latin typeface="+mn-lt"/>
                <a:cs typeface="Times New Roman" panose="02020603050405020304" pitchFamily="18" charset="0"/>
              </a:rPr>
              <a:t> Speech (26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AC89A89-1335-A73B-9718-AE6420FF6526}"/>
              </a:ext>
            </a:extLst>
          </p:cNvPr>
          <p:cNvPicPr>
            <a:picLocks noChangeAspect="1"/>
          </p:cNvPicPr>
          <p:nvPr/>
        </p:nvPicPr>
        <p:blipFill>
          <a:blip r:embed="rId2"/>
          <a:stretch>
            <a:fillRect/>
          </a:stretch>
        </p:blipFill>
        <p:spPr>
          <a:xfrm>
            <a:off x="43227" y="209004"/>
            <a:ext cx="5010169" cy="6491834"/>
          </a:xfrm>
          <a:prstGeom prst="rect">
            <a:avLst/>
          </a:prstGeom>
          <a:ln w="6350">
            <a:solidFill>
              <a:schemeClr val="bg2"/>
            </a:solidFill>
          </a:ln>
        </p:spPr>
      </p:pic>
      <p:pic>
        <p:nvPicPr>
          <p:cNvPr id="9" name="Picture 8">
            <a:extLst>
              <a:ext uri="{FF2B5EF4-FFF2-40B4-BE49-F238E27FC236}">
                <a16:creationId xmlns:a16="http://schemas.microsoft.com/office/drawing/2014/main" id="{773C26C4-6296-21B4-D988-A433EBFF918C}"/>
              </a:ext>
            </a:extLst>
          </p:cNvPr>
          <p:cNvPicPr>
            <a:picLocks noChangeAspect="1"/>
          </p:cNvPicPr>
          <p:nvPr/>
        </p:nvPicPr>
        <p:blipFill rotWithShape="1">
          <a:blip r:embed="rId2"/>
          <a:srcRect l="9816" t="19972" r="10232" b="57506"/>
          <a:stretch/>
        </p:blipFill>
        <p:spPr>
          <a:xfrm>
            <a:off x="954593" y="1723291"/>
            <a:ext cx="10475431" cy="3823399"/>
          </a:xfrm>
          <a:prstGeom prst="rect">
            <a:avLst/>
          </a:prstGeom>
          <a:ln w="6350">
            <a:solidFill>
              <a:schemeClr val="bg2"/>
            </a:solidFill>
          </a:ln>
        </p:spPr>
      </p:pic>
    </p:spTree>
    <p:extLst>
      <p:ext uri="{BB962C8B-B14F-4D97-AF65-F5344CB8AC3E}">
        <p14:creationId xmlns:p14="http://schemas.microsoft.com/office/powerpoint/2010/main" val="39598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2050" y="-2"/>
            <a:ext cx="34099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1934: Creation of FCC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73-416 (19 June 1934)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8093" y="161796"/>
            <a:ext cx="4526592" cy="6539041"/>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2946400" y="742568"/>
            <a:ext cx="6983232" cy="5311870"/>
          </a:xfrm>
          <a:prstGeom prst="rect">
            <a:avLst/>
          </a:prstGeom>
          <a:ln>
            <a:solidFill>
              <a:schemeClr val="tx1"/>
            </a:solidFill>
          </a:ln>
        </p:spPr>
      </p:pic>
    </p:spTree>
    <p:extLst>
      <p:ext uri="{BB962C8B-B14F-4D97-AF65-F5344CB8AC3E}">
        <p14:creationId xmlns:p14="http://schemas.microsoft.com/office/powerpoint/2010/main" val="169695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B0B92-9C76-1FEA-F3BA-A9798F493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98A0E-BE2E-97DD-0949-C916DDA19ACA}"/>
              </a:ext>
            </a:extLst>
          </p:cNvPr>
          <p:cNvSpPr>
            <a:spLocks noGrp="1"/>
          </p:cNvSpPr>
          <p:nvPr>
            <p:ph type="title"/>
          </p:nvPr>
        </p:nvSpPr>
        <p:spPr>
          <a:xfrm>
            <a:off x="9119937" y="-2"/>
            <a:ext cx="30720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Net Neutrality Gone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998C7DB-0B16-A960-7D84-A1BEB9D96ADA}"/>
              </a:ext>
            </a:extLst>
          </p:cNvPr>
          <p:cNvSpPr>
            <a:spLocks noGrp="1"/>
          </p:cNvSpPr>
          <p:nvPr>
            <p:ph type="sldNum" sz="quarter" idx="12"/>
          </p:nvPr>
        </p:nvSpPr>
        <p:spPr/>
        <p:txBody>
          <a:bodyPr/>
          <a:lstStyle/>
          <a:p>
            <a:pPr>
              <a:defRPr/>
            </a:pPr>
            <a:fld id="{B32496E5-8FFA-4061-92C3-71B1BA3DDA51}" type="slidenum">
              <a:rPr lang="en-US" altLang="en-US" smtClean="0"/>
              <a:pPr>
                <a:defRPr/>
              </a:pPr>
              <a:t>90</a:t>
            </a:fld>
            <a:endParaRPr lang="en-US" altLang="en-US"/>
          </a:p>
        </p:txBody>
      </p:sp>
      <p:sp>
        <p:nvSpPr>
          <p:cNvPr id="6" name="Text Box 5">
            <a:extLst>
              <a:ext uri="{FF2B5EF4-FFF2-40B4-BE49-F238E27FC236}">
                <a16:creationId xmlns:a16="http://schemas.microsoft.com/office/drawing/2014/main" id="{E255D56E-EEB4-3E24-E75E-7EF90265A5B2}"/>
              </a:ext>
            </a:extLst>
          </p:cNvPr>
          <p:cNvSpPr txBox="1">
            <a:spLocks noChangeArrowheads="1"/>
          </p:cNvSpPr>
          <p:nvPr/>
        </p:nvSpPr>
        <p:spPr bwMode="auto">
          <a:xfrm>
            <a:off x="8069344" y="6488668"/>
            <a:ext cx="41226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Ohio Telecom </a:t>
            </a:r>
            <a:r>
              <a:rPr lang="en-US" sz="1800" i="0" dirty="0" err="1">
                <a:solidFill>
                  <a:schemeClr val="accent4">
                    <a:lumMod val="75000"/>
                    <a:lumOff val="25000"/>
                  </a:schemeClr>
                </a:solidFill>
                <a:latin typeface="+mn-lt"/>
                <a:cs typeface="Times New Roman" panose="02020603050405020304" pitchFamily="18" charset="0"/>
              </a:rPr>
              <a:t>Ass’n</a:t>
            </a:r>
            <a:r>
              <a:rPr lang="en-US" sz="1800" i="0" dirty="0">
                <a:solidFill>
                  <a:schemeClr val="accent4">
                    <a:lumMod val="75000"/>
                    <a:lumOff val="25000"/>
                  </a:schemeClr>
                </a:solidFill>
                <a:latin typeface="+mn-lt"/>
                <a:cs typeface="Times New Roman" panose="02020603050405020304" pitchFamily="18" charset="0"/>
              </a:rPr>
              <a:t> (CA6 2 Jan 2025)</a:t>
            </a:r>
          </a:p>
        </p:txBody>
      </p:sp>
      <p:sp>
        <p:nvSpPr>
          <p:cNvPr id="7" name="Rectangle 6">
            <a:extLst>
              <a:ext uri="{FF2B5EF4-FFF2-40B4-BE49-F238E27FC236}">
                <a16:creationId xmlns:a16="http://schemas.microsoft.com/office/drawing/2014/main" id="{0CEA36CA-AA13-4F2D-B2CC-A52EA7A7B29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F867B68-D980-D264-D1E7-FD495EFD0BEF}"/>
              </a:ext>
            </a:extLst>
          </p:cNvPr>
          <p:cNvPicPr>
            <a:picLocks noChangeAspect="1"/>
          </p:cNvPicPr>
          <p:nvPr/>
        </p:nvPicPr>
        <p:blipFill>
          <a:blip r:embed="rId2"/>
          <a:stretch>
            <a:fillRect/>
          </a:stretch>
        </p:blipFill>
        <p:spPr>
          <a:xfrm>
            <a:off x="144014" y="209004"/>
            <a:ext cx="4837259" cy="6491834"/>
          </a:xfrm>
          <a:prstGeom prst="rect">
            <a:avLst/>
          </a:prstGeom>
          <a:ln w="6350">
            <a:solidFill>
              <a:schemeClr val="tx1"/>
            </a:solidFill>
          </a:ln>
        </p:spPr>
      </p:pic>
      <p:pic>
        <p:nvPicPr>
          <p:cNvPr id="9" name="Picture 8">
            <a:extLst>
              <a:ext uri="{FF2B5EF4-FFF2-40B4-BE49-F238E27FC236}">
                <a16:creationId xmlns:a16="http://schemas.microsoft.com/office/drawing/2014/main" id="{1734ED84-A428-3782-7D00-D6E4A102D789}"/>
              </a:ext>
            </a:extLst>
          </p:cNvPr>
          <p:cNvPicPr>
            <a:picLocks noChangeAspect="1"/>
          </p:cNvPicPr>
          <p:nvPr/>
        </p:nvPicPr>
        <p:blipFill>
          <a:blip r:embed="rId3"/>
          <a:stretch>
            <a:fillRect/>
          </a:stretch>
        </p:blipFill>
        <p:spPr>
          <a:xfrm>
            <a:off x="3072164" y="209004"/>
            <a:ext cx="4692893" cy="6491834"/>
          </a:xfrm>
          <a:prstGeom prst="rect">
            <a:avLst/>
          </a:prstGeom>
          <a:ln>
            <a:solidFill>
              <a:schemeClr val="tx1"/>
            </a:solidFill>
          </a:ln>
        </p:spPr>
      </p:pic>
      <p:pic>
        <p:nvPicPr>
          <p:cNvPr id="10" name="Picture 9">
            <a:extLst>
              <a:ext uri="{FF2B5EF4-FFF2-40B4-BE49-F238E27FC236}">
                <a16:creationId xmlns:a16="http://schemas.microsoft.com/office/drawing/2014/main" id="{0C7CE5BE-9C97-6201-2486-39931D1EC1FE}"/>
              </a:ext>
            </a:extLst>
          </p:cNvPr>
          <p:cNvPicPr>
            <a:picLocks noChangeAspect="1"/>
          </p:cNvPicPr>
          <p:nvPr/>
        </p:nvPicPr>
        <p:blipFill>
          <a:blip r:embed="rId3"/>
          <a:srcRect l="3463" t="71976" r="1266" b="4004"/>
          <a:stretch>
            <a:fillRect/>
          </a:stretch>
        </p:blipFill>
        <p:spPr>
          <a:xfrm>
            <a:off x="3749041" y="3269564"/>
            <a:ext cx="8196712" cy="2858702"/>
          </a:xfrm>
          <a:prstGeom prst="rect">
            <a:avLst/>
          </a:prstGeom>
          <a:ln>
            <a:solidFill>
              <a:schemeClr val="tx1"/>
            </a:solidFill>
          </a:ln>
        </p:spPr>
      </p:pic>
    </p:spTree>
    <p:extLst>
      <p:ext uri="{BB962C8B-B14F-4D97-AF65-F5344CB8AC3E}">
        <p14:creationId xmlns:p14="http://schemas.microsoft.com/office/powerpoint/2010/main" val="10490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595AF-C493-4181-F648-B6E6805BE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CCA4E-F9F0-D776-FD03-163A8329C199}"/>
              </a:ext>
            </a:extLst>
          </p:cNvPr>
          <p:cNvSpPr>
            <a:spLocks noGrp="1"/>
          </p:cNvSpPr>
          <p:nvPr>
            <p:ph type="title"/>
          </p:nvPr>
        </p:nvSpPr>
        <p:spPr>
          <a:xfrm>
            <a:off x="9129562" y="-2"/>
            <a:ext cx="30624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Life Under </a:t>
            </a:r>
            <a:r>
              <a:rPr lang="en-US" sz="2400" i="1" dirty="0">
                <a:solidFill>
                  <a:schemeClr val="accent4">
                    <a:lumMod val="75000"/>
                    <a:lumOff val="25000"/>
                  </a:schemeClr>
                </a:solidFill>
                <a:latin typeface="+mn-lt"/>
                <a:cs typeface="Times New Roman" panose="02020603050405020304" pitchFamily="18" charset="0"/>
              </a:rPr>
              <a:t>Chevron</a:t>
            </a:r>
            <a:endParaRPr lang="en-US" sz="2400" i="1"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ABA66F0-21EE-83A4-6183-BB1B44486693}"/>
              </a:ext>
            </a:extLst>
          </p:cNvPr>
          <p:cNvSpPr>
            <a:spLocks noGrp="1"/>
          </p:cNvSpPr>
          <p:nvPr>
            <p:ph type="sldNum" sz="quarter" idx="12"/>
          </p:nvPr>
        </p:nvSpPr>
        <p:spPr/>
        <p:txBody>
          <a:bodyPr/>
          <a:lstStyle/>
          <a:p>
            <a:pPr>
              <a:defRPr/>
            </a:pPr>
            <a:fld id="{B32496E5-8FFA-4061-92C3-71B1BA3DDA51}" type="slidenum">
              <a:rPr lang="en-US" altLang="en-US" smtClean="0"/>
              <a:pPr>
                <a:defRPr/>
              </a:pPr>
              <a:t>91</a:t>
            </a:fld>
            <a:endParaRPr lang="en-US" altLang="en-US"/>
          </a:p>
        </p:txBody>
      </p:sp>
      <p:sp>
        <p:nvSpPr>
          <p:cNvPr id="6" name="Text Box 5">
            <a:extLst>
              <a:ext uri="{FF2B5EF4-FFF2-40B4-BE49-F238E27FC236}">
                <a16:creationId xmlns:a16="http://schemas.microsoft.com/office/drawing/2014/main" id="{B32BFBD6-2761-06BB-5619-BBF77404BC95}"/>
              </a:ext>
            </a:extLst>
          </p:cNvPr>
          <p:cNvSpPr txBox="1">
            <a:spLocks noChangeArrowheads="1"/>
          </p:cNvSpPr>
          <p:nvPr/>
        </p:nvSpPr>
        <p:spPr bwMode="auto">
          <a:xfrm>
            <a:off x="8069344" y="6488668"/>
            <a:ext cx="41226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Ohio Telecom </a:t>
            </a:r>
            <a:r>
              <a:rPr lang="en-US" sz="1800" i="0" dirty="0" err="1">
                <a:solidFill>
                  <a:schemeClr val="accent4">
                    <a:lumMod val="75000"/>
                    <a:lumOff val="25000"/>
                  </a:schemeClr>
                </a:solidFill>
                <a:latin typeface="+mn-lt"/>
                <a:cs typeface="Times New Roman" panose="02020603050405020304" pitchFamily="18" charset="0"/>
              </a:rPr>
              <a:t>Ass’n</a:t>
            </a:r>
            <a:r>
              <a:rPr lang="en-US" sz="1800" i="0" dirty="0">
                <a:solidFill>
                  <a:schemeClr val="accent4">
                    <a:lumMod val="75000"/>
                    <a:lumOff val="25000"/>
                  </a:schemeClr>
                </a:solidFill>
                <a:latin typeface="+mn-lt"/>
                <a:cs typeface="Times New Roman" panose="02020603050405020304" pitchFamily="18" charset="0"/>
              </a:rPr>
              <a:t> (CA6 2 Jan 2025)</a:t>
            </a:r>
          </a:p>
        </p:txBody>
      </p:sp>
      <p:sp>
        <p:nvSpPr>
          <p:cNvPr id="7" name="Rectangle 6">
            <a:extLst>
              <a:ext uri="{FF2B5EF4-FFF2-40B4-BE49-F238E27FC236}">
                <a16:creationId xmlns:a16="http://schemas.microsoft.com/office/drawing/2014/main" id="{FF79BDC8-7911-C258-047C-213CBF5831B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263DA9B-33F6-03EE-8246-70A2A7C2AE86}"/>
              </a:ext>
            </a:extLst>
          </p:cNvPr>
          <p:cNvPicPr>
            <a:picLocks noChangeAspect="1"/>
          </p:cNvPicPr>
          <p:nvPr/>
        </p:nvPicPr>
        <p:blipFill>
          <a:blip r:embed="rId2"/>
          <a:stretch>
            <a:fillRect/>
          </a:stretch>
        </p:blipFill>
        <p:spPr>
          <a:xfrm>
            <a:off x="193753" y="209004"/>
            <a:ext cx="4824442" cy="6554147"/>
          </a:xfrm>
          <a:prstGeom prst="rect">
            <a:avLst/>
          </a:prstGeom>
          <a:ln w="6350">
            <a:solidFill>
              <a:schemeClr val="tx1"/>
            </a:solidFill>
          </a:ln>
        </p:spPr>
      </p:pic>
      <p:pic>
        <p:nvPicPr>
          <p:cNvPr id="8" name="Picture 7">
            <a:extLst>
              <a:ext uri="{FF2B5EF4-FFF2-40B4-BE49-F238E27FC236}">
                <a16:creationId xmlns:a16="http://schemas.microsoft.com/office/drawing/2014/main" id="{481E2543-2D61-1FD5-A293-FDD6F791B560}"/>
              </a:ext>
            </a:extLst>
          </p:cNvPr>
          <p:cNvPicPr>
            <a:picLocks noChangeAspect="1"/>
          </p:cNvPicPr>
          <p:nvPr/>
        </p:nvPicPr>
        <p:blipFill>
          <a:blip r:embed="rId2"/>
          <a:srcRect l="2112" t="9046" r="2323" b="47044"/>
          <a:stretch>
            <a:fillRect/>
          </a:stretch>
        </p:blipFill>
        <p:spPr>
          <a:xfrm>
            <a:off x="1833612" y="698013"/>
            <a:ext cx="9084211" cy="5670521"/>
          </a:xfrm>
          <a:prstGeom prst="rect">
            <a:avLst/>
          </a:prstGeom>
          <a:ln w="6350">
            <a:solidFill>
              <a:schemeClr val="tx1"/>
            </a:solidFill>
          </a:ln>
        </p:spPr>
      </p:pic>
    </p:spTree>
    <p:extLst>
      <p:ext uri="{BB962C8B-B14F-4D97-AF65-F5344CB8AC3E}">
        <p14:creationId xmlns:p14="http://schemas.microsoft.com/office/powerpoint/2010/main" val="26828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BAD5A-D7B9-950B-17C6-CBEC078FA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4BC31-420D-3302-5D67-2CD5CD96E779}"/>
              </a:ext>
            </a:extLst>
          </p:cNvPr>
          <p:cNvSpPr>
            <a:spLocks noGrp="1"/>
          </p:cNvSpPr>
          <p:nvPr>
            <p:ph type="title"/>
          </p:nvPr>
        </p:nvSpPr>
        <p:spPr>
          <a:xfrm>
            <a:off x="9347200"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FCC Authority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6981017-4B6C-2B05-6007-188357B9A33D}"/>
              </a:ext>
            </a:extLst>
          </p:cNvPr>
          <p:cNvSpPr>
            <a:spLocks noGrp="1"/>
          </p:cNvSpPr>
          <p:nvPr>
            <p:ph type="sldNum" sz="quarter" idx="12"/>
          </p:nvPr>
        </p:nvSpPr>
        <p:spPr/>
        <p:txBody>
          <a:bodyPr/>
          <a:lstStyle/>
          <a:p>
            <a:pPr>
              <a:defRPr/>
            </a:pPr>
            <a:fld id="{B32496E5-8FFA-4061-92C3-71B1BA3DDA51}" type="slidenum">
              <a:rPr lang="en-US" altLang="en-US" smtClean="0"/>
              <a:pPr>
                <a:defRPr/>
              </a:pPr>
              <a:t>92</a:t>
            </a:fld>
            <a:endParaRPr lang="en-US" altLang="en-US"/>
          </a:p>
        </p:txBody>
      </p:sp>
      <p:sp>
        <p:nvSpPr>
          <p:cNvPr id="6" name="Text Box 5">
            <a:extLst>
              <a:ext uri="{FF2B5EF4-FFF2-40B4-BE49-F238E27FC236}">
                <a16:creationId xmlns:a16="http://schemas.microsoft.com/office/drawing/2014/main" id="{A163EF16-F7FC-01EE-1A57-DD82A22BA4BD}"/>
              </a:ext>
            </a:extLst>
          </p:cNvPr>
          <p:cNvSpPr txBox="1">
            <a:spLocks noChangeArrowheads="1"/>
          </p:cNvSpPr>
          <p:nvPr/>
        </p:nvSpPr>
        <p:spPr bwMode="auto">
          <a:xfrm>
            <a:off x="8069344" y="6488668"/>
            <a:ext cx="41226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Ohio Telecom </a:t>
            </a:r>
            <a:r>
              <a:rPr lang="en-US" sz="1800" i="0" dirty="0" err="1">
                <a:solidFill>
                  <a:schemeClr val="accent4">
                    <a:lumMod val="75000"/>
                    <a:lumOff val="25000"/>
                  </a:schemeClr>
                </a:solidFill>
                <a:latin typeface="+mn-lt"/>
                <a:cs typeface="Times New Roman" panose="02020603050405020304" pitchFamily="18" charset="0"/>
              </a:rPr>
              <a:t>Ass’n</a:t>
            </a:r>
            <a:r>
              <a:rPr lang="en-US" sz="1800" i="0" dirty="0">
                <a:solidFill>
                  <a:schemeClr val="accent4">
                    <a:lumMod val="75000"/>
                    <a:lumOff val="25000"/>
                  </a:schemeClr>
                </a:solidFill>
                <a:latin typeface="+mn-lt"/>
                <a:cs typeface="Times New Roman" panose="02020603050405020304" pitchFamily="18" charset="0"/>
              </a:rPr>
              <a:t> (CA6 2 Jan 2025)</a:t>
            </a:r>
          </a:p>
        </p:txBody>
      </p:sp>
      <p:sp>
        <p:nvSpPr>
          <p:cNvPr id="7" name="Rectangle 6">
            <a:extLst>
              <a:ext uri="{FF2B5EF4-FFF2-40B4-BE49-F238E27FC236}">
                <a16:creationId xmlns:a16="http://schemas.microsoft.com/office/drawing/2014/main" id="{358D0B5C-1938-3430-A27A-BA3D46BC0DD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71158E0-123D-26CF-ECB6-D54143E617BE}"/>
              </a:ext>
            </a:extLst>
          </p:cNvPr>
          <p:cNvPicPr>
            <a:picLocks noChangeAspect="1"/>
          </p:cNvPicPr>
          <p:nvPr/>
        </p:nvPicPr>
        <p:blipFill>
          <a:blip r:embed="rId2"/>
          <a:stretch>
            <a:fillRect/>
          </a:stretch>
        </p:blipFill>
        <p:spPr>
          <a:xfrm>
            <a:off x="193753" y="209004"/>
            <a:ext cx="4824442" cy="6554147"/>
          </a:xfrm>
          <a:prstGeom prst="rect">
            <a:avLst/>
          </a:prstGeom>
          <a:ln w="6350">
            <a:solidFill>
              <a:schemeClr val="tx1"/>
            </a:solidFill>
          </a:ln>
        </p:spPr>
      </p:pic>
      <p:pic>
        <p:nvPicPr>
          <p:cNvPr id="8" name="Picture 7">
            <a:extLst>
              <a:ext uri="{FF2B5EF4-FFF2-40B4-BE49-F238E27FC236}">
                <a16:creationId xmlns:a16="http://schemas.microsoft.com/office/drawing/2014/main" id="{0496932D-EDCA-C95E-E863-8EF8FDA93DE5}"/>
              </a:ext>
            </a:extLst>
          </p:cNvPr>
          <p:cNvPicPr>
            <a:picLocks noChangeAspect="1"/>
          </p:cNvPicPr>
          <p:nvPr/>
        </p:nvPicPr>
        <p:blipFill>
          <a:blip r:embed="rId2"/>
          <a:srcRect t="52588" b="2767"/>
          <a:stretch>
            <a:fillRect/>
          </a:stretch>
        </p:blipFill>
        <p:spPr>
          <a:xfrm>
            <a:off x="1849097" y="827099"/>
            <a:ext cx="8768103" cy="5317956"/>
          </a:xfrm>
          <a:prstGeom prst="rect">
            <a:avLst/>
          </a:prstGeom>
          <a:ln w="6350">
            <a:solidFill>
              <a:schemeClr val="tx1"/>
            </a:solidFill>
          </a:ln>
        </p:spPr>
      </p:pic>
    </p:spTree>
    <p:extLst>
      <p:ext uri="{BB962C8B-B14F-4D97-AF65-F5344CB8AC3E}">
        <p14:creationId xmlns:p14="http://schemas.microsoft.com/office/powerpoint/2010/main" val="6667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649A-53DD-C52C-ADC1-D6B31A5DE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654A7-C662-672A-DFA6-5A38F10C5DDC}"/>
              </a:ext>
            </a:extLst>
          </p:cNvPr>
          <p:cNvSpPr>
            <a:spLocks noGrp="1"/>
          </p:cNvSpPr>
          <p:nvPr>
            <p:ph type="title"/>
          </p:nvPr>
        </p:nvSpPr>
        <p:spPr>
          <a:xfrm>
            <a:off x="11292635" y="-2"/>
            <a:ext cx="8993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xxx</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56626A5-C9A0-E0AA-6CE5-F1799EBBB5AF}"/>
              </a:ext>
            </a:extLst>
          </p:cNvPr>
          <p:cNvSpPr>
            <a:spLocks noGrp="1"/>
          </p:cNvSpPr>
          <p:nvPr>
            <p:ph type="sldNum" sz="quarter" idx="12"/>
          </p:nvPr>
        </p:nvSpPr>
        <p:spPr/>
        <p:txBody>
          <a:bodyPr/>
          <a:lstStyle/>
          <a:p>
            <a:pPr>
              <a:defRPr/>
            </a:pPr>
            <a:fld id="{B32496E5-8FFA-4061-92C3-71B1BA3DDA51}" type="slidenum">
              <a:rPr lang="en-US" altLang="en-US" smtClean="0"/>
              <a:pPr>
                <a:defRPr/>
              </a:pPr>
              <a:t>93</a:t>
            </a:fld>
            <a:endParaRPr lang="en-US" altLang="en-US"/>
          </a:p>
        </p:txBody>
      </p:sp>
      <p:sp>
        <p:nvSpPr>
          <p:cNvPr id="6" name="Text Box 5">
            <a:extLst>
              <a:ext uri="{FF2B5EF4-FFF2-40B4-BE49-F238E27FC236}">
                <a16:creationId xmlns:a16="http://schemas.microsoft.com/office/drawing/2014/main" id="{5EE70F2A-CDC8-0DEE-6F8B-C1E4FC6CC7FB}"/>
              </a:ext>
            </a:extLst>
          </p:cNvPr>
          <p:cNvSpPr txBox="1">
            <a:spLocks noChangeArrowheads="1"/>
          </p:cNvSpPr>
          <p:nvPr/>
        </p:nvSpPr>
        <p:spPr bwMode="auto">
          <a:xfrm>
            <a:off x="10006553" y="6488668"/>
            <a:ext cx="21854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 Jan 2025)</a:t>
            </a:r>
          </a:p>
        </p:txBody>
      </p:sp>
      <p:sp>
        <p:nvSpPr>
          <p:cNvPr id="7" name="Rectangle 6">
            <a:extLst>
              <a:ext uri="{FF2B5EF4-FFF2-40B4-BE49-F238E27FC236}">
                <a16:creationId xmlns:a16="http://schemas.microsoft.com/office/drawing/2014/main" id="{59C41B7C-58B0-A056-3919-CD70F8818BF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CC00E2FB-6048-17A5-D790-09D9EAECE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908" y="209004"/>
            <a:ext cx="5969502" cy="6491834"/>
          </a:xfrm>
          <a:prstGeom prst="rect">
            <a:avLst/>
          </a:prstGeom>
          <a:ln w="6350">
            <a:solidFill>
              <a:schemeClr val="tx1"/>
            </a:solidFill>
          </a:ln>
        </p:spPr>
      </p:pic>
      <p:pic>
        <p:nvPicPr>
          <p:cNvPr id="11" name="Picture 10" descr="A screenshot of a web page&#10;&#10;AI-generated content may be incorrect.">
            <a:extLst>
              <a:ext uri="{FF2B5EF4-FFF2-40B4-BE49-F238E27FC236}">
                <a16:creationId xmlns:a16="http://schemas.microsoft.com/office/drawing/2014/main" id="{7AD07950-C4EC-7AFF-0831-ABC917148214}"/>
              </a:ext>
            </a:extLst>
          </p:cNvPr>
          <p:cNvPicPr>
            <a:picLocks noChangeAspect="1"/>
          </p:cNvPicPr>
          <p:nvPr/>
        </p:nvPicPr>
        <p:blipFill>
          <a:blip r:embed="rId4">
            <a:extLst>
              <a:ext uri="{28A0092B-C50C-407E-A947-70E740481C1C}">
                <a14:useLocalDpi xmlns:a14="http://schemas.microsoft.com/office/drawing/2010/main" val="0"/>
              </a:ext>
            </a:extLst>
          </a:blip>
          <a:srcRect l="24078" t="53474" r="25554" b="14316"/>
          <a:stretch>
            <a:fillRect/>
          </a:stretch>
        </p:blipFill>
        <p:spPr>
          <a:xfrm>
            <a:off x="2509228" y="866589"/>
            <a:ext cx="7683164" cy="5343291"/>
          </a:xfrm>
          <a:prstGeom prst="rect">
            <a:avLst/>
          </a:prstGeom>
          <a:ln w="6350">
            <a:solidFill>
              <a:schemeClr val="tx1"/>
            </a:solidFill>
          </a:ln>
        </p:spPr>
      </p:pic>
    </p:spTree>
    <p:extLst>
      <p:ext uri="{BB962C8B-B14F-4D97-AF65-F5344CB8AC3E}">
        <p14:creationId xmlns:p14="http://schemas.microsoft.com/office/powerpoint/2010/main" val="8313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A8803-4054-54CF-DBC9-99A29BBCA0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20794-A026-9161-E24F-DAC8201AB9E6}"/>
              </a:ext>
            </a:extLst>
          </p:cNvPr>
          <p:cNvSpPr>
            <a:spLocks noGrp="1"/>
          </p:cNvSpPr>
          <p:nvPr>
            <p:ph type="title"/>
          </p:nvPr>
        </p:nvSpPr>
        <p:spPr>
          <a:xfrm>
            <a:off x="8378792" y="-2"/>
            <a:ext cx="381320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But State Laws Continue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A761F2F-E70E-D7A9-3914-4DB1CC78CE80}"/>
              </a:ext>
            </a:extLst>
          </p:cNvPr>
          <p:cNvSpPr>
            <a:spLocks noGrp="1"/>
          </p:cNvSpPr>
          <p:nvPr>
            <p:ph type="sldNum" sz="quarter" idx="12"/>
          </p:nvPr>
        </p:nvSpPr>
        <p:spPr/>
        <p:txBody>
          <a:bodyPr/>
          <a:lstStyle/>
          <a:p>
            <a:pPr>
              <a:defRPr/>
            </a:pPr>
            <a:fld id="{B32496E5-8FFA-4061-92C3-71B1BA3DDA51}" type="slidenum">
              <a:rPr lang="en-US" altLang="en-US" smtClean="0"/>
              <a:pPr>
                <a:defRPr/>
              </a:pPr>
              <a:t>94</a:t>
            </a:fld>
            <a:endParaRPr lang="en-US" altLang="en-US"/>
          </a:p>
        </p:txBody>
      </p:sp>
      <p:sp>
        <p:nvSpPr>
          <p:cNvPr id="6" name="Text Box 5">
            <a:extLst>
              <a:ext uri="{FF2B5EF4-FFF2-40B4-BE49-F238E27FC236}">
                <a16:creationId xmlns:a16="http://schemas.microsoft.com/office/drawing/2014/main" id="{B0F2EBB4-C4B3-E41B-F839-CF24B8E34067}"/>
              </a:ext>
            </a:extLst>
          </p:cNvPr>
          <p:cNvSpPr txBox="1">
            <a:spLocks noChangeArrowheads="1"/>
          </p:cNvSpPr>
          <p:nvPr/>
        </p:nvSpPr>
        <p:spPr bwMode="auto">
          <a:xfrm>
            <a:off x="10006553" y="6488668"/>
            <a:ext cx="21854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(2 Jan 2025)</a:t>
            </a:r>
          </a:p>
        </p:txBody>
      </p:sp>
      <p:sp>
        <p:nvSpPr>
          <p:cNvPr id="7" name="Rectangle 6">
            <a:extLst>
              <a:ext uri="{FF2B5EF4-FFF2-40B4-BE49-F238E27FC236}">
                <a16:creationId xmlns:a16="http://schemas.microsoft.com/office/drawing/2014/main" id="{6A04779A-B05A-7E57-A335-85FA40D21C1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A153DBF2-0BA9-9386-150F-B02EF5A66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908" y="209004"/>
            <a:ext cx="5969502" cy="6491834"/>
          </a:xfrm>
          <a:prstGeom prst="rect">
            <a:avLst/>
          </a:prstGeom>
          <a:ln w="6350">
            <a:solidFill>
              <a:schemeClr val="tx1"/>
            </a:solidFill>
          </a:ln>
        </p:spPr>
      </p:pic>
      <p:pic>
        <p:nvPicPr>
          <p:cNvPr id="5" name="Picture 4" descr="A screenshot of a computer&#10;&#10;AI-generated content may be incorrect.">
            <a:extLst>
              <a:ext uri="{FF2B5EF4-FFF2-40B4-BE49-F238E27FC236}">
                <a16:creationId xmlns:a16="http://schemas.microsoft.com/office/drawing/2014/main" id="{53F36F90-1E16-CBEC-DC6F-12A0813ED82F}"/>
              </a:ext>
            </a:extLst>
          </p:cNvPr>
          <p:cNvPicPr>
            <a:picLocks noChangeAspect="1"/>
          </p:cNvPicPr>
          <p:nvPr/>
        </p:nvPicPr>
        <p:blipFill>
          <a:blip r:embed="rId4">
            <a:extLst>
              <a:ext uri="{28A0092B-C50C-407E-A947-70E740481C1C}">
                <a14:useLocalDpi xmlns:a14="http://schemas.microsoft.com/office/drawing/2010/main" val="0"/>
              </a:ext>
            </a:extLst>
          </a:blip>
          <a:srcRect l="24002" t="16210" r="25095" b="43509"/>
          <a:stretch>
            <a:fillRect/>
          </a:stretch>
        </p:blipFill>
        <p:spPr>
          <a:xfrm>
            <a:off x="3129978" y="960990"/>
            <a:ext cx="6268628" cy="5394591"/>
          </a:xfrm>
          <a:prstGeom prst="rect">
            <a:avLst/>
          </a:prstGeom>
          <a:ln w="6350">
            <a:solidFill>
              <a:schemeClr val="tx1"/>
            </a:solidFill>
          </a:ln>
        </p:spPr>
      </p:pic>
    </p:spTree>
    <p:extLst>
      <p:ext uri="{BB962C8B-B14F-4D97-AF65-F5344CB8AC3E}">
        <p14:creationId xmlns:p14="http://schemas.microsoft.com/office/powerpoint/2010/main" val="167312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5534" y="-2"/>
            <a:ext cx="20864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Few Facts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95</a:t>
            </a:fld>
            <a:endParaRPr lang="en-US" altLang="en-US"/>
          </a:p>
        </p:txBody>
      </p:sp>
      <p:sp>
        <p:nvSpPr>
          <p:cNvPr id="6" name="Text Box 5"/>
          <p:cNvSpPr txBox="1">
            <a:spLocks noChangeArrowheads="1"/>
          </p:cNvSpPr>
          <p:nvPr/>
        </p:nvSpPr>
        <p:spPr bwMode="auto">
          <a:xfrm>
            <a:off x="9288379" y="6488668"/>
            <a:ext cx="29036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Bloomberg (17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A screenshot of a computer&#10;&#10;Description automatically generated">
            <a:extLst>
              <a:ext uri="{FF2B5EF4-FFF2-40B4-BE49-F238E27FC236}">
                <a16:creationId xmlns:a16="http://schemas.microsoft.com/office/drawing/2014/main" id="{95CA6E7B-1492-68A5-043E-FDA64727C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608" y="209004"/>
            <a:ext cx="5935392" cy="6491834"/>
          </a:xfrm>
          <a:prstGeom prst="rect">
            <a:avLst/>
          </a:prstGeom>
          <a:ln w="6350">
            <a:solidFill>
              <a:schemeClr val="bg2"/>
            </a:solidFill>
          </a:ln>
        </p:spPr>
      </p:pic>
      <p:pic>
        <p:nvPicPr>
          <p:cNvPr id="12" name="Picture 11" descr="A screenshot of a computer&#10;&#10;Description automatically generated">
            <a:extLst>
              <a:ext uri="{FF2B5EF4-FFF2-40B4-BE49-F238E27FC236}">
                <a16:creationId xmlns:a16="http://schemas.microsoft.com/office/drawing/2014/main" id="{C6A47538-BE63-B3D8-3EF6-1BAFEE635C93}"/>
              </a:ext>
            </a:extLst>
          </p:cNvPr>
          <p:cNvPicPr>
            <a:picLocks noChangeAspect="1"/>
          </p:cNvPicPr>
          <p:nvPr/>
        </p:nvPicPr>
        <p:blipFill rotWithShape="1">
          <a:blip r:embed="rId3">
            <a:extLst>
              <a:ext uri="{28A0092B-C50C-407E-A947-70E740481C1C}">
                <a14:useLocalDpi xmlns:a14="http://schemas.microsoft.com/office/drawing/2010/main" val="0"/>
              </a:ext>
            </a:extLst>
          </a:blip>
          <a:srcRect l="12233" t="49304" r="37286" b="8889"/>
          <a:stretch/>
        </p:blipFill>
        <p:spPr>
          <a:xfrm>
            <a:off x="3662624" y="880029"/>
            <a:ext cx="6059156" cy="5488505"/>
          </a:xfrm>
          <a:prstGeom prst="rect">
            <a:avLst/>
          </a:prstGeom>
          <a:ln w="6350">
            <a:solidFill>
              <a:schemeClr val="bg2"/>
            </a:solidFill>
          </a:ln>
        </p:spPr>
      </p:pic>
    </p:spTree>
    <p:extLst>
      <p:ext uri="{BB962C8B-B14F-4D97-AF65-F5344CB8AC3E}">
        <p14:creationId xmlns:p14="http://schemas.microsoft.com/office/powerpoint/2010/main" val="261798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03" y="-2"/>
            <a:ext cx="33896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Has Happened?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96</a:t>
            </a:fld>
            <a:endParaRPr lang="en-US" altLang="en-US"/>
          </a:p>
        </p:txBody>
      </p:sp>
      <p:sp>
        <p:nvSpPr>
          <p:cNvPr id="6" name="Text Box 5"/>
          <p:cNvSpPr txBox="1">
            <a:spLocks noChangeArrowheads="1"/>
          </p:cNvSpPr>
          <p:nvPr/>
        </p:nvSpPr>
        <p:spPr bwMode="auto">
          <a:xfrm>
            <a:off x="9288379" y="6488668"/>
            <a:ext cx="29036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Bloomberg (17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4D8A935-FDCE-7B09-1EDD-6D63D919B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03" y="115503"/>
            <a:ext cx="5932497" cy="648866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EBB301C-83BD-92FB-E23D-71A977126991}"/>
              </a:ext>
            </a:extLst>
          </p:cNvPr>
          <p:cNvPicPr>
            <a:picLocks noChangeAspect="1"/>
          </p:cNvPicPr>
          <p:nvPr/>
        </p:nvPicPr>
        <p:blipFill rotWithShape="1">
          <a:blip r:embed="rId2">
            <a:extLst>
              <a:ext uri="{28A0092B-C50C-407E-A947-70E740481C1C}">
                <a14:useLocalDpi xmlns:a14="http://schemas.microsoft.com/office/drawing/2010/main" val="0"/>
              </a:ext>
            </a:extLst>
          </a:blip>
          <a:srcRect l="12545" t="13938" r="37997" b="61129"/>
          <a:stretch/>
        </p:blipFill>
        <p:spPr>
          <a:xfrm>
            <a:off x="1783583" y="859134"/>
            <a:ext cx="9321751" cy="5139732"/>
          </a:xfrm>
          <a:prstGeom prst="rect">
            <a:avLst/>
          </a:prstGeom>
          <a:ln w="6350">
            <a:solidFill>
              <a:schemeClr val="bg2"/>
            </a:solidFill>
          </a:ln>
        </p:spPr>
      </p:pic>
    </p:spTree>
    <p:extLst>
      <p:ext uri="{BB962C8B-B14F-4D97-AF65-F5344CB8AC3E}">
        <p14:creationId xmlns:p14="http://schemas.microsoft.com/office/powerpoint/2010/main" val="34931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03" y="-2"/>
            <a:ext cx="33896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Has Happened?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97</a:t>
            </a:fld>
            <a:endParaRPr lang="en-US" altLang="en-US"/>
          </a:p>
        </p:txBody>
      </p:sp>
      <p:sp>
        <p:nvSpPr>
          <p:cNvPr id="6" name="Text Box 5"/>
          <p:cNvSpPr txBox="1">
            <a:spLocks noChangeArrowheads="1"/>
          </p:cNvSpPr>
          <p:nvPr/>
        </p:nvSpPr>
        <p:spPr bwMode="auto">
          <a:xfrm>
            <a:off x="9288379" y="6488668"/>
            <a:ext cx="29036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Bloomberg (17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4D8A935-FDCE-7B09-1EDD-6D63D919B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03" y="115503"/>
            <a:ext cx="5932497" cy="648866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EBB301C-83BD-92FB-E23D-71A977126991}"/>
              </a:ext>
            </a:extLst>
          </p:cNvPr>
          <p:cNvPicPr>
            <a:picLocks noChangeAspect="1"/>
          </p:cNvPicPr>
          <p:nvPr/>
        </p:nvPicPr>
        <p:blipFill rotWithShape="1">
          <a:blip r:embed="rId2">
            <a:extLst>
              <a:ext uri="{28A0092B-C50C-407E-A947-70E740481C1C}">
                <a14:useLocalDpi xmlns:a14="http://schemas.microsoft.com/office/drawing/2010/main" val="0"/>
              </a:ext>
            </a:extLst>
          </a:blip>
          <a:srcRect l="11355" t="39310" r="39160" b="28203"/>
          <a:stretch/>
        </p:blipFill>
        <p:spPr>
          <a:xfrm>
            <a:off x="2353376" y="1092950"/>
            <a:ext cx="7128069" cy="5118189"/>
          </a:xfrm>
          <a:prstGeom prst="rect">
            <a:avLst/>
          </a:prstGeom>
          <a:ln w="6350">
            <a:solidFill>
              <a:schemeClr val="bg2"/>
            </a:solidFill>
          </a:ln>
        </p:spPr>
      </p:pic>
    </p:spTree>
    <p:extLst>
      <p:ext uri="{BB962C8B-B14F-4D97-AF65-F5344CB8AC3E}">
        <p14:creationId xmlns:p14="http://schemas.microsoft.com/office/powerpoint/2010/main" val="367557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98</a:t>
            </a:fld>
            <a:endParaRPr lang="en-US" altLang="en-US" sz="1400">
              <a:solidFill>
                <a:srgbClr val="000066"/>
              </a:solidFill>
            </a:endParaRPr>
          </a:p>
        </p:txBody>
      </p:sp>
      <p:sp>
        <p:nvSpPr>
          <p:cNvPr id="150532" name="Rectangle 4"/>
          <p:cNvSpPr>
            <a:spLocks noChangeArrowheads="1"/>
          </p:cNvSpPr>
          <p:nvPr/>
        </p:nvSpPr>
        <p:spPr bwMode="auto">
          <a:xfrm>
            <a:off x="3100388" y="2364414"/>
            <a:ext cx="6227762" cy="1446550"/>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The Legal Infrastructure of the DVD</a:t>
            </a:r>
          </a:p>
        </p:txBody>
      </p:sp>
      <p:sp>
        <p:nvSpPr>
          <p:cNvPr id="6" name="Text Box 5">
            <a:extLst>
              <a:ext uri="{FF2B5EF4-FFF2-40B4-BE49-F238E27FC236}">
                <a16:creationId xmlns:a16="http://schemas.microsoft.com/office/drawing/2014/main" id="{09602D71-36B3-744A-9F14-52A2F87240A3}"/>
              </a:ext>
            </a:extLst>
          </p:cNvPr>
          <p:cNvSpPr txBox="1">
            <a:spLocks noGrp="1" noChangeArrowheads="1"/>
          </p:cNvSpPr>
          <p:nvPr>
            <p:ph type="title"/>
          </p:nvPr>
        </p:nvSpPr>
        <p:spPr bwMode="auto">
          <a:xfrm>
            <a:off x="11157437" y="0"/>
            <a:ext cx="999551" cy="462307"/>
          </a:xfrm>
          <a:prstGeom prst="rect">
            <a:avLst/>
          </a:prstGeom>
          <a:solidFill>
            <a:schemeClr val="bg2">
              <a:alpha val="10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defPPr>
              <a:defRPr lang="en-US"/>
            </a:defPPr>
            <a:lvl1pPr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1pPr>
            <a:lvl2pPr marL="4572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2pPr>
            <a:lvl3pPr marL="9144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3pPr>
            <a:lvl4pPr marL="13716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4pPr>
            <a:lvl5pPr marL="18288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5pPr>
            <a:lvl6pPr marL="22860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6pPr>
            <a:lvl7pPr marL="27432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7pPr>
            <a:lvl8pPr marL="32004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8pPr>
            <a:lvl9pPr marL="36576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DVDs</a:t>
            </a:r>
          </a:p>
        </p:txBody>
      </p:sp>
    </p:spTree>
    <p:extLst>
      <p:ext uri="{BB962C8B-B14F-4D97-AF65-F5344CB8AC3E}">
        <p14:creationId xmlns:p14="http://schemas.microsoft.com/office/powerpoint/2010/main" val="45687714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240" y="-2"/>
            <a:ext cx="531876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1998 DVD Business Review Letters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99</a:t>
            </a:fld>
            <a:endParaRPr lang="en-US" altLang="en-US"/>
          </a:p>
        </p:txBody>
      </p:sp>
      <p:sp>
        <p:nvSpPr>
          <p:cNvPr id="6" name="Text Box 5"/>
          <p:cNvSpPr txBox="1">
            <a:spLocks noChangeArrowheads="1"/>
          </p:cNvSpPr>
          <p:nvPr/>
        </p:nvSpPr>
        <p:spPr bwMode="auto">
          <a:xfrm>
            <a:off x="9467850" y="6488668"/>
            <a:ext cx="27241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DOJ (16 Dec 1998)</a:t>
            </a:r>
          </a:p>
        </p:txBody>
      </p:sp>
      <p:pic>
        <p:nvPicPr>
          <p:cNvPr id="5" name="Picture 4"/>
          <p:cNvPicPr>
            <a:picLocks noChangeAspect="1"/>
          </p:cNvPicPr>
          <p:nvPr/>
        </p:nvPicPr>
        <p:blipFill>
          <a:blip r:embed="rId3"/>
          <a:stretch>
            <a:fillRect/>
          </a:stretch>
        </p:blipFill>
        <p:spPr>
          <a:xfrm>
            <a:off x="3351809" y="440450"/>
            <a:ext cx="4826991" cy="6283548"/>
          </a:xfrm>
          <a:prstGeom prst="rect">
            <a:avLst/>
          </a:prstGeom>
          <a:ln w="6350">
            <a:solidFill>
              <a:schemeClr val="tx1"/>
            </a:solidFill>
          </a:ln>
        </p:spPr>
      </p:pic>
    </p:spTree>
    <p:extLst>
      <p:ext uri="{BB962C8B-B14F-4D97-AF65-F5344CB8AC3E}">
        <p14:creationId xmlns:p14="http://schemas.microsoft.com/office/powerpoint/2010/main" val="1096632882"/>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14608</TotalTime>
  <Words>3311</Words>
  <Application>Microsoft Office PowerPoint</Application>
  <PresentationFormat>Widescreen</PresentationFormat>
  <Paragraphs>705</Paragraphs>
  <Slides>149</Slides>
  <Notes>88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149</vt:i4>
      </vt:variant>
    </vt:vector>
  </HeadingPairs>
  <TitlesOfParts>
    <vt:vector size="157" baseType="lpstr">
      <vt:lpstr>Arial</vt:lpstr>
      <vt:lpstr>Calibri</vt:lpstr>
      <vt:lpstr>Helvetica</vt:lpstr>
      <vt:lpstr>Monotype Sorts</vt:lpstr>
      <vt:lpstr>Times New Roman</vt:lpstr>
      <vt:lpstr>Wingdings</vt:lpstr>
      <vt:lpstr>Generic (Standard)</vt:lpstr>
      <vt:lpstr>Custom Design</vt:lpstr>
      <vt:lpstr>Class 4: W10/22/2025; S10/25/2025 Booth 42201: The Legal Infrastructure of Business   Platforms, Networks and Standards</vt:lpstr>
      <vt:lpstr>Spectrum</vt:lpstr>
      <vt:lpstr>Tell Me About Breakfast</vt:lpstr>
      <vt:lpstr>Licensing by Federal Government</vt:lpstr>
      <vt:lpstr>Licensing by Federal Government</vt:lpstr>
      <vt:lpstr>Control Radio and Radio Channels</vt:lpstr>
      <vt:lpstr>Federally-Defined Licenses</vt:lpstr>
      <vt:lpstr>Federal Radio Commission</vt:lpstr>
      <vt:lpstr>1934: Creation of FCC</vt:lpstr>
      <vt:lpstr>Herzel Comment</vt:lpstr>
      <vt:lpstr>Or Markets?: Lease to Highest Bidder</vt:lpstr>
      <vt:lpstr>What Role Should the FCC Play? (And a Rough Draft of The Problem of Social Cost?)</vt:lpstr>
      <vt:lpstr>A More Limited FCC Is Possible</vt:lpstr>
      <vt:lpstr>Prices and Spectrum</vt:lpstr>
      <vt:lpstr>New Tech Doesn’t Necessarily Require New Regulatory Tools</vt:lpstr>
      <vt:lpstr>2016 NTIA (magnify)</vt:lpstr>
      <vt:lpstr>Radio Neutrality; Fairness</vt:lpstr>
      <vt:lpstr>Two Statements: Neutrality; Fairness</vt:lpstr>
      <vt:lpstr>TV in 1949</vt:lpstr>
      <vt:lpstr>Neutrality Gone, Fairness Required</vt:lpstr>
      <vt:lpstr>Red Lion: Fairness Doctrine Upheld</vt:lpstr>
      <vt:lpstr>Press Right of Reply Statue</vt:lpstr>
      <vt:lpstr>Red Lion and Tornillo?</vt:lpstr>
      <vt:lpstr>Red Lion and Tornillo?</vt:lpstr>
      <vt:lpstr>Red Lion and Tornillo?</vt:lpstr>
      <vt:lpstr>FCC Doubts</vt:lpstr>
      <vt:lpstr>Fairness In Broadcasting Act of 1987</vt:lpstr>
      <vt:lpstr>Fairness In Broadcasting Act of 1987</vt:lpstr>
      <vt:lpstr>Reagan Veto</vt:lpstr>
      <vt:lpstr>FCC Kills Fairness Doctrine</vt:lpstr>
      <vt:lpstr>But On the Books Until 2011</vt:lpstr>
      <vt:lpstr>Social Media and 1st Amendment</vt:lpstr>
      <vt:lpstr>States Can’t Regulate to Create Fairness</vt:lpstr>
      <vt:lpstr>States Can’t Regulate to Create Fairness</vt:lpstr>
      <vt:lpstr>Gov’t Can’t Coerce Third Parties to Suppress Speech</vt:lpstr>
      <vt:lpstr>FCC Threats</vt:lpstr>
      <vt:lpstr>Pull the Licenses</vt:lpstr>
      <vt:lpstr>Apply Vullo Here</vt:lpstr>
      <vt:lpstr>Local Affiliate Preemption</vt:lpstr>
      <vt:lpstr>2019 Carr</vt:lpstr>
      <vt:lpstr>Nexstar Deal</vt:lpstr>
      <vt:lpstr>Driven by Regulatory Changes?</vt:lpstr>
      <vt:lpstr>Kimmel and the Nexstar Deal</vt:lpstr>
      <vt:lpstr>Kimmel and the Nexstar Deal</vt:lpstr>
      <vt:lpstr>The Kimmel Monologue</vt:lpstr>
      <vt:lpstr>The Kimmel Monologue</vt:lpstr>
      <vt:lpstr>Boycott Over</vt:lpstr>
      <vt:lpstr>Cancellations</vt:lpstr>
      <vt:lpstr>Internet History</vt:lpstr>
      <vt:lpstr>DARPA History</vt:lpstr>
      <vt:lpstr>Sputnik and Soviet Missiles</vt:lpstr>
      <vt:lpstr>Sputnik and Soviet Missiles</vt:lpstr>
      <vt:lpstr>Licklider Intergalactic Computer Memo</vt:lpstr>
      <vt:lpstr>How to Control a Network of Computers</vt:lpstr>
      <vt:lpstr>Baran, On Distributed Communication Networks</vt:lpstr>
      <vt:lpstr>Baran, On Distributed Communication Networks</vt:lpstr>
      <vt:lpstr>Dec 1969: ARPANET Goes Live</vt:lpstr>
      <vt:lpstr>Dec 1982: Lax Report on Supercomputers</vt:lpstr>
      <vt:lpstr>New Supercomputers and a Network to Tie Them Together</vt:lpstr>
      <vt:lpstr>NSFNET: Bridge from ARPANET to Commercial Internet</vt:lpstr>
      <vt:lpstr>Mar 1989: Berners-Lee Mesh Proposal</vt:lpstr>
      <vt:lpstr>Berners-Lee Mesh Proposal</vt:lpstr>
      <vt:lpstr>Mosaic</vt:lpstr>
      <vt:lpstr>Mosaic</vt:lpstr>
      <vt:lpstr>Net Neutrality</vt:lpstr>
      <vt:lpstr>Comcast Acceptable Use Policy</vt:lpstr>
      <vt:lpstr>Prohibited Uses</vt:lpstr>
      <vt:lpstr>More Prohibited Uses</vt:lpstr>
      <vt:lpstr>Comcast Reserves Right to Block Content</vt:lpstr>
      <vt:lpstr>Manage Network for Benefit of All</vt:lpstr>
      <vt:lpstr>Lots of Tools Including Throttling</vt:lpstr>
      <vt:lpstr>Aug 2008: FCC Order re Comcast Practices</vt:lpstr>
      <vt:lpstr>Comcast Appeal</vt:lpstr>
      <vt:lpstr>Scope of FCC Authority</vt:lpstr>
      <vt:lpstr>No Authority Here</vt:lpstr>
      <vt:lpstr>400 Page Download</vt:lpstr>
      <vt:lpstr>Three Problems (and Same Rules for Fixed and Mobile)</vt:lpstr>
      <vt:lpstr>More Net Neutrality Appeals</vt:lpstr>
      <vt:lpstr>Third Appeal in Seven Years</vt:lpstr>
      <vt:lpstr>Using Title II: Third Time the Charm (Sort Of)</vt:lpstr>
      <vt:lpstr>Dec 2017: FCC Reverses Course</vt:lpstr>
      <vt:lpstr>Dec 2017: FCC Reverses Course</vt:lpstr>
      <vt:lpstr>Pai on Reasons for New Order</vt:lpstr>
      <vt:lpstr>Oct 2019 Net Neutrality Ruling</vt:lpstr>
      <vt:lpstr>Net Neutrality Ruling on Internet Freedom Order</vt:lpstr>
      <vt:lpstr>New Order Mainly Upheld</vt:lpstr>
      <vt:lpstr>2023: Restoring Net Neutrality</vt:lpstr>
      <vt:lpstr>Why Net Neutrality?</vt:lpstr>
      <vt:lpstr>Discourse and Protest</vt:lpstr>
      <vt:lpstr>Net Neutrality Gone</vt:lpstr>
      <vt:lpstr>Life Under Chevron</vt:lpstr>
      <vt:lpstr>No FCC Authority</vt:lpstr>
      <vt:lpstr>xxx</vt:lpstr>
      <vt:lpstr>But State Laws Continue</vt:lpstr>
      <vt:lpstr>A Few Facts</vt:lpstr>
      <vt:lpstr>What Has Happened?</vt:lpstr>
      <vt:lpstr>What Has Happened?</vt:lpstr>
      <vt:lpstr>DVDs</vt:lpstr>
      <vt:lpstr>1998 DVD Business Review Letters</vt:lpstr>
      <vt:lpstr>Constructing a New Product and Market</vt:lpstr>
      <vt:lpstr>Constructing a New Product and Market</vt:lpstr>
      <vt:lpstr>DVD Forum</vt:lpstr>
      <vt:lpstr>Format and Logo Licensing</vt:lpstr>
      <vt:lpstr>Format and Logo Licensing</vt:lpstr>
      <vt:lpstr>Second DVD Patent Pool</vt:lpstr>
      <vt:lpstr>Patent Pool FAQs</vt:lpstr>
      <vt:lpstr>What is the purpose of the DVD patent pool?</vt:lpstr>
      <vt:lpstr>DVD Patent Pool: Key Features</vt:lpstr>
      <vt:lpstr>DVD Patent Pool: Key Features</vt:lpstr>
      <vt:lpstr>DVD Patent Pool: Key Features</vt:lpstr>
      <vt:lpstr>Lower Transaction Costs</vt:lpstr>
      <vt:lpstr>Lower Transaction Costs</vt:lpstr>
      <vt:lpstr>Lower Transaction Costs</vt:lpstr>
      <vt:lpstr>Payments to Patent Holders</vt:lpstr>
      <vt:lpstr>Amazon</vt:lpstr>
      <vt:lpstr>1997: Amazon Goes Public</vt:lpstr>
      <vt:lpstr>Amazon’s Financials 1994-96</vt:lpstr>
      <vt:lpstr>Product Line Expansions</vt:lpstr>
      <vt:lpstr>zShops Introduction, Shopping Search Engine</vt:lpstr>
      <vt:lpstr>Video, Fulfillment by A, Cloud Computing</vt:lpstr>
      <vt:lpstr>Amazon As a Platform for Third-Party Sales</vt:lpstr>
      <vt:lpstr>2022 Revenues</vt:lpstr>
      <vt:lpstr>2022 Profits (Losses)</vt:lpstr>
      <vt:lpstr>2023 Revenues</vt:lpstr>
      <vt:lpstr>2023 Profits (Losses)</vt:lpstr>
      <vt:lpstr>Book Prices</vt:lpstr>
      <vt:lpstr>Amazon Prices</vt:lpstr>
      <vt:lpstr>SemCoop Prices</vt:lpstr>
      <vt:lpstr>Competing Sellers and the Buy Box</vt:lpstr>
      <vt:lpstr>EC Opens Amazon Investigation</vt:lpstr>
      <vt:lpstr>EC Amazon Update</vt:lpstr>
      <vt:lpstr>Use of Seller Data</vt:lpstr>
      <vt:lpstr>Preferential Treatment and the Buy Box</vt:lpstr>
      <vt:lpstr>Possible Amazon Laws?</vt:lpstr>
      <vt:lpstr>Possible Amazon Laws?</vt:lpstr>
      <vt:lpstr>Possible Amazon Laws?</vt:lpstr>
      <vt:lpstr>Possible Amazon Laws?</vt:lpstr>
      <vt:lpstr>Possible Amazon Laws?</vt:lpstr>
      <vt:lpstr>Possible Amazon Laws?</vt:lpstr>
      <vt:lpstr>Possible Amazon Laws?</vt:lpstr>
      <vt:lpstr>Limits on Third-Party Data Use</vt:lpstr>
      <vt:lpstr>Buy Box: Equal Treatment; Second Offer</vt:lpstr>
      <vt:lpstr>Open Up Prime</vt:lpstr>
      <vt:lpstr>Results of the Market Test</vt:lpstr>
      <vt:lpstr>Desktop Presentation</vt:lpstr>
      <vt:lpstr>Mobile Presentation</vt:lpstr>
      <vt:lpstr>Let’s Go Shopping Again</vt:lpstr>
      <vt:lpstr>Pending U.S. Antitrust Case</vt:lpstr>
      <vt:lpstr>Amazon Robots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1128</cp:revision>
  <cp:lastPrinted>2019-02-28T20:33:29Z</cp:lastPrinted>
  <dcterms:created xsi:type="dcterms:W3CDTF">1999-10-27T15:27:59Z</dcterms:created>
  <dcterms:modified xsi:type="dcterms:W3CDTF">2025-10-22T16:34:13Z</dcterms:modified>
</cp:coreProperties>
</file>