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47"/>
  </p:notesMasterIdLst>
  <p:handoutMasterIdLst>
    <p:handoutMasterId r:id="rId148"/>
  </p:handoutMasterIdLst>
  <p:sldIdLst>
    <p:sldId id="473" r:id="rId3"/>
    <p:sldId id="814" r:id="rId4"/>
    <p:sldId id="1689" r:id="rId5"/>
    <p:sldId id="1691" r:id="rId6"/>
    <p:sldId id="1692" r:id="rId7"/>
    <p:sldId id="1693" r:id="rId8"/>
    <p:sldId id="1694" r:id="rId9"/>
    <p:sldId id="1697" r:id="rId10"/>
    <p:sldId id="1698" r:id="rId11"/>
    <p:sldId id="1703" r:id="rId12"/>
    <p:sldId id="1704" r:id="rId13"/>
    <p:sldId id="1705" r:id="rId14"/>
    <p:sldId id="1706" r:id="rId15"/>
    <p:sldId id="582" r:id="rId16"/>
    <p:sldId id="583" r:id="rId17"/>
    <p:sldId id="610" r:id="rId18"/>
    <p:sldId id="584" r:id="rId19"/>
    <p:sldId id="585" r:id="rId20"/>
    <p:sldId id="653" r:id="rId21"/>
    <p:sldId id="586" r:id="rId22"/>
    <p:sldId id="587" r:id="rId23"/>
    <p:sldId id="816" r:id="rId24"/>
    <p:sldId id="710" r:id="rId25"/>
    <p:sldId id="713" r:id="rId26"/>
    <p:sldId id="717" r:id="rId27"/>
    <p:sldId id="718" r:id="rId28"/>
    <p:sldId id="2928" r:id="rId29"/>
    <p:sldId id="1651" r:id="rId30"/>
    <p:sldId id="1652" r:id="rId31"/>
    <p:sldId id="2929" r:id="rId32"/>
    <p:sldId id="1654" r:id="rId33"/>
    <p:sldId id="1655" r:id="rId34"/>
    <p:sldId id="1656" r:id="rId35"/>
    <p:sldId id="2143" r:id="rId36"/>
    <p:sldId id="2914" r:id="rId37"/>
    <p:sldId id="2915" r:id="rId38"/>
    <p:sldId id="2925" r:id="rId39"/>
    <p:sldId id="2926" r:id="rId40"/>
    <p:sldId id="2927" r:id="rId41"/>
    <p:sldId id="1151" r:id="rId42"/>
    <p:sldId id="1282" r:id="rId43"/>
    <p:sldId id="1582" r:id="rId44"/>
    <p:sldId id="1583" r:id="rId45"/>
    <p:sldId id="1584" r:id="rId46"/>
    <p:sldId id="2603" r:id="rId47"/>
    <p:sldId id="2604" r:id="rId48"/>
    <p:sldId id="1585" r:id="rId49"/>
    <p:sldId id="1586" r:id="rId50"/>
    <p:sldId id="1587" r:id="rId51"/>
    <p:sldId id="1590" r:id="rId52"/>
    <p:sldId id="1591" r:id="rId53"/>
    <p:sldId id="1592" r:id="rId54"/>
    <p:sldId id="1593" r:id="rId55"/>
    <p:sldId id="1594" r:id="rId56"/>
    <p:sldId id="1595" r:id="rId57"/>
    <p:sldId id="1600" r:id="rId58"/>
    <p:sldId id="1601" r:id="rId59"/>
    <p:sldId id="1602" r:id="rId60"/>
    <p:sldId id="1728" r:id="rId61"/>
    <p:sldId id="1653" r:id="rId62"/>
    <p:sldId id="1708" r:id="rId63"/>
    <p:sldId id="1709" r:id="rId64"/>
    <p:sldId id="1710" r:id="rId65"/>
    <p:sldId id="1711" r:id="rId66"/>
    <p:sldId id="1713" r:id="rId67"/>
    <p:sldId id="1714" r:id="rId68"/>
    <p:sldId id="1715" r:id="rId69"/>
    <p:sldId id="1723" r:id="rId70"/>
    <p:sldId id="1724" r:id="rId71"/>
    <p:sldId id="1725" r:id="rId72"/>
    <p:sldId id="1726" r:id="rId73"/>
    <p:sldId id="1727" r:id="rId74"/>
    <p:sldId id="1742" r:id="rId75"/>
    <p:sldId id="1733" r:id="rId76"/>
    <p:sldId id="1734" r:id="rId77"/>
    <p:sldId id="1735" r:id="rId78"/>
    <p:sldId id="1736" r:id="rId79"/>
    <p:sldId id="1768" r:id="rId80"/>
    <p:sldId id="1737" r:id="rId81"/>
    <p:sldId id="1738" r:id="rId82"/>
    <p:sldId id="1739" r:id="rId83"/>
    <p:sldId id="1740" r:id="rId84"/>
    <p:sldId id="1741" r:id="rId85"/>
    <p:sldId id="1769" r:id="rId86"/>
    <p:sldId id="1770" r:id="rId87"/>
    <p:sldId id="1771" r:id="rId88"/>
    <p:sldId id="1747" r:id="rId89"/>
    <p:sldId id="1767" r:id="rId90"/>
    <p:sldId id="1752" r:id="rId91"/>
    <p:sldId id="1748" r:id="rId92"/>
    <p:sldId id="2608" r:id="rId93"/>
    <p:sldId id="2610" r:id="rId94"/>
    <p:sldId id="2619" r:id="rId95"/>
    <p:sldId id="2611" r:id="rId96"/>
    <p:sldId id="2612" r:id="rId97"/>
    <p:sldId id="2613" r:id="rId98"/>
    <p:sldId id="2614" r:id="rId99"/>
    <p:sldId id="2615" r:id="rId100"/>
    <p:sldId id="2616" r:id="rId101"/>
    <p:sldId id="2617" r:id="rId102"/>
    <p:sldId id="2618" r:id="rId103"/>
    <p:sldId id="2913" r:id="rId104"/>
    <p:sldId id="2931" r:id="rId105"/>
    <p:sldId id="1116" r:id="rId106"/>
    <p:sldId id="1603" r:id="rId107"/>
    <p:sldId id="1604" r:id="rId108"/>
    <p:sldId id="1605" r:id="rId109"/>
    <p:sldId id="1613" r:id="rId110"/>
    <p:sldId id="1117" r:id="rId111"/>
    <p:sldId id="1146" r:id="rId112"/>
    <p:sldId id="2620" r:id="rId113"/>
    <p:sldId id="2899" r:id="rId114"/>
    <p:sldId id="2621" r:id="rId115"/>
    <p:sldId id="2930" r:id="rId116"/>
    <p:sldId id="2627" r:id="rId117"/>
    <p:sldId id="2904" r:id="rId118"/>
    <p:sldId id="2934" r:id="rId119"/>
    <p:sldId id="2935" r:id="rId120"/>
    <p:sldId id="2941" r:id="rId121"/>
    <p:sldId id="2942" r:id="rId122"/>
    <p:sldId id="2944" r:id="rId123"/>
    <p:sldId id="2943" r:id="rId124"/>
    <p:sldId id="2949" r:id="rId125"/>
    <p:sldId id="2950" r:id="rId126"/>
    <p:sldId id="2951" r:id="rId127"/>
    <p:sldId id="2952" r:id="rId128"/>
    <p:sldId id="2622" r:id="rId129"/>
    <p:sldId id="2624" r:id="rId130"/>
    <p:sldId id="2625" r:id="rId131"/>
    <p:sldId id="2635" r:id="rId132"/>
    <p:sldId id="2897" r:id="rId133"/>
    <p:sldId id="2898" r:id="rId134"/>
    <p:sldId id="2905" r:id="rId135"/>
    <p:sldId id="2909" r:id="rId136"/>
    <p:sldId id="2912" r:id="rId137"/>
    <p:sldId id="2953" r:id="rId138"/>
    <p:sldId id="2955" r:id="rId139"/>
    <p:sldId id="2628" r:id="rId140"/>
    <p:sldId id="2626" r:id="rId141"/>
    <p:sldId id="2633" r:id="rId142"/>
    <p:sldId id="2634" r:id="rId143"/>
    <p:sldId id="2630" r:id="rId144"/>
    <p:sldId id="2954" r:id="rId145"/>
    <p:sldId id="2956" r:id="rId146"/>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66FF"/>
    <a:srgbClr val="009999"/>
    <a:srgbClr val="339966"/>
    <a:srgbClr val="008080"/>
    <a:srgbClr val="3366FF"/>
    <a:srgbClr val="0000FF"/>
    <a:srgbClr val="CC0099"/>
    <a:srgbClr val="CC0066"/>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58" autoAdjust="0"/>
    <p:restoredTop sz="86312" autoAdjust="0"/>
  </p:normalViewPr>
  <p:slideViewPr>
    <p:cSldViewPr snapToGrid="0">
      <p:cViewPr varScale="1">
        <p:scale>
          <a:sx n="151" d="100"/>
          <a:sy n="151" d="100"/>
        </p:scale>
        <p:origin x="132" y="80"/>
      </p:cViewPr>
      <p:guideLst>
        <p:guide orient="horz" pos="2160"/>
        <p:guide pos="3840"/>
      </p:guideLst>
    </p:cSldViewPr>
  </p:slideViewPr>
  <p:outlineViewPr>
    <p:cViewPr>
      <p:scale>
        <a:sx n="50" d="100"/>
        <a:sy n="50" d="100"/>
      </p:scale>
      <p:origin x="0" y="-4248"/>
    </p:cViewPr>
  </p:outlineViewPr>
  <p:notesTextViewPr>
    <p:cViewPr>
      <p:scale>
        <a:sx n="100" d="100"/>
        <a:sy n="100" d="100"/>
      </p:scale>
      <p:origin x="0" y="0"/>
    </p:cViewPr>
  </p:notesTextViewPr>
  <p:sorterViewPr>
    <p:cViewPr varScale="1">
      <p:scale>
        <a:sx n="1" d="1"/>
        <a:sy n="1" d="1"/>
      </p:scale>
      <p:origin x="0" y="-21712"/>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10/15/2025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a:t>Booth 42201: The Legal Infrastructure </a:t>
            </a:r>
            <a:r>
              <a:rPr lang="en-US" altLang="en-US"/>
              <a:t>of Business</a:t>
            </a:r>
            <a:endParaRPr lang="en-US" altLang="en-US" dirty="0"/>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10/15/2025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ensortower.com/blog/app-revenue-and-downloads-1h-202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ensortower.com/blog/app-revenue-and-downloads-1h-2020"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2602DE-421C-4E4F-BE6B-0EF9ED53B5CC}" type="datetime1">
              <a:rPr kumimoji="0" lang="en-US" altLang="en-US" sz="1200"/>
              <a:pPr/>
              <a:t>10/15/2025</a:t>
            </a:fld>
            <a:endParaRPr kumimoji="0" lang="en-US" altLang="en-US" sz="1200" dirty="0"/>
          </a:p>
        </p:txBody>
      </p:sp>
      <p:sp>
        <p:nvSpPr>
          <p:cNvPr id="174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3CA1C184-BC23-4853-94BE-B1D06281DEAD}" type="slidenum">
              <a:rPr kumimoji="0" lang="en-US" altLang="en-US" sz="1200"/>
              <a:pPr/>
              <a:t>1</a:t>
            </a:fld>
            <a:endParaRPr kumimoji="0" lang="en-US" altLang="en-US" sz="1200" dirty="0"/>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06194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5EBCA8BB-C79E-4F7D-8CCC-CC9DF0BA7AA6}" type="datetime1">
              <a:rPr kumimoji="0" lang="en-US" altLang="en-US" sz="1200"/>
              <a:pPr/>
              <a:t>10/15/2025</a:t>
            </a:fld>
            <a:endParaRPr kumimoji="0" lang="en-US" altLang="en-US" sz="120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98A6E73-A3A8-4C36-8517-56CC7F4CE5C0}" type="slidenum">
              <a:rPr kumimoji="0" lang="en-US" altLang="en-US" sz="1200"/>
              <a:pPr/>
              <a:t>21</a:t>
            </a:fld>
            <a:endParaRPr kumimoji="0" lang="en-US" altLang="en-US" sz="120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end crowns the work.</a:t>
            </a:r>
          </a:p>
        </p:txBody>
      </p:sp>
    </p:spTree>
    <p:extLst>
      <p:ext uri="{BB962C8B-B14F-4D97-AF65-F5344CB8AC3E}">
        <p14:creationId xmlns:p14="http://schemas.microsoft.com/office/powerpoint/2010/main" val="223001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269F4D7-AEDE-4901-AB1E-A45AAF09314D}" type="datetime1">
              <a:rPr kumimoji="0" lang="en-US" altLang="en-US" sz="1200"/>
              <a:pPr/>
              <a:t>10/15/2025</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C1B04D6-6B0E-414D-86C1-D2378FC09AB6}" type="slidenum">
              <a:rPr kumimoji="0" lang="en-US" altLang="en-US" sz="1200"/>
              <a:pPr/>
              <a:t>22</a:t>
            </a:fld>
            <a:endParaRPr kumimoji="0" lang="en-US" altLang="en-US" sz="1200"/>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95773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6B8198F-6D39-4040-9D17-3A8D3BA4BC2F}" type="datetime1">
              <a:rPr kumimoji="0" lang="en-US" altLang="en-US" sz="1200"/>
              <a:pPr/>
              <a:t>10/15/2025</a:t>
            </a:fld>
            <a:endParaRPr kumimoji="0" lang="en-US" altLang="en-US" sz="1200"/>
          </a:p>
        </p:txBody>
      </p:sp>
      <p:sp>
        <p:nvSpPr>
          <p:cNvPr id="686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8700FE-8A51-4B05-8C55-04017D098C85}" type="slidenum">
              <a:rPr kumimoji="0" lang="en-US" altLang="en-US" sz="1200"/>
              <a:pPr/>
              <a:t>23</a:t>
            </a:fld>
            <a:endParaRPr kumimoji="0" lang="en-US" altLang="en-US" sz="1200"/>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49611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B9A0041B-2038-4098-A208-4BEB850ABAF0}" type="datetime1">
              <a:rPr kumimoji="0" lang="en-US" altLang="en-US" sz="1200"/>
              <a:pPr/>
              <a:t>10/15/2025</a:t>
            </a:fld>
            <a:endParaRPr kumimoji="0" lang="en-US" altLang="en-US" sz="1200"/>
          </a:p>
        </p:txBody>
      </p:sp>
      <p:sp>
        <p:nvSpPr>
          <p:cNvPr id="706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8DC3C0-1533-4ADF-ADEF-DF967B1566F4}" type="slidenum">
              <a:rPr kumimoji="0" lang="en-US" altLang="en-US" sz="1200"/>
              <a:pPr/>
              <a:t>24</a:t>
            </a:fld>
            <a:endParaRPr kumimoji="0" lang="en-US" altLang="en-US" sz="120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2148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6D16C11-D6E7-40FA-AADB-12D9BBD0C9A2}" type="datetime1">
              <a:rPr kumimoji="0" lang="en-US" altLang="en-US" sz="1200"/>
              <a:pPr/>
              <a:t>10/15/2025</a:t>
            </a:fld>
            <a:endParaRPr kumimoji="0" lang="en-US" altLang="en-US" sz="1200"/>
          </a:p>
        </p:txBody>
      </p:sp>
      <p:sp>
        <p:nvSpPr>
          <p:cNvPr id="768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008FD3A7-A0CD-4594-B735-EDB8B6E7C2EA}" type="slidenum">
              <a:rPr kumimoji="0" lang="en-US" altLang="en-US" sz="1200"/>
              <a:pPr/>
              <a:t>25</a:t>
            </a:fld>
            <a:endParaRPr kumimoji="0" lang="en-US" altLang="en-US" sz="1200"/>
          </a:p>
        </p:txBody>
      </p:sp>
      <p:sp>
        <p:nvSpPr>
          <p:cNvPr id="76804" name="Rectangle 2"/>
          <p:cNvSpPr>
            <a:spLocks noGrp="1" noRot="1" noChangeAspect="1" noChangeArrowheads="1" noTextEdit="1"/>
          </p:cNvSpPr>
          <p:nvPr>
            <p:ph type="sldImg"/>
          </p:nvPr>
        </p:nvSpPr>
        <p:spPr>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7266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2973258-4321-4FB0-B148-68F67E293956}" type="datetime1">
              <a:rPr kumimoji="0" lang="en-US" altLang="en-US" sz="1200"/>
              <a:pPr/>
              <a:t>10/15/2025</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041E29-E536-492B-8AE6-FA4937C2BFFD}" type="slidenum">
              <a:rPr kumimoji="0" lang="en-US" altLang="en-US" sz="1200"/>
              <a:pPr/>
              <a:t>26</a:t>
            </a:fld>
            <a:endParaRPr kumimoji="0" lang="en-US" altLang="en-US" sz="1200"/>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8161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0371-6C41-5376-69B6-F6D4497EE0C5}"/>
            </a:ext>
          </a:extLst>
        </p:cNvPr>
        <p:cNvGrpSpPr/>
        <p:nvPr/>
      </p:nvGrpSpPr>
      <p:grpSpPr>
        <a:xfrm>
          <a:off x="0" y="0"/>
          <a:ext cx="0" cy="0"/>
          <a:chOff x="0" y="0"/>
          <a:chExt cx="0" cy="0"/>
        </a:xfrm>
      </p:grpSpPr>
      <p:sp>
        <p:nvSpPr>
          <p:cNvPr id="19458" name="Rectangle 11">
            <a:extLst>
              <a:ext uri="{FF2B5EF4-FFF2-40B4-BE49-F238E27FC236}">
                <a16:creationId xmlns:a16="http://schemas.microsoft.com/office/drawing/2014/main" id="{67EE4337-325F-3959-7F08-39967D6677E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9DD7115-3493-45A4-9AD6-F59C1658578C}" type="datetime1">
              <a:rPr kumimoji="0" lang="en-US" altLang="en-US" sz="1200"/>
              <a:pPr/>
              <a:t>10/15/2025</a:t>
            </a:fld>
            <a:endParaRPr kumimoji="0" lang="en-US" altLang="en-US" sz="1200" dirty="0"/>
          </a:p>
        </p:txBody>
      </p:sp>
      <p:sp>
        <p:nvSpPr>
          <p:cNvPr id="19459" name="Rectangle 13">
            <a:extLst>
              <a:ext uri="{FF2B5EF4-FFF2-40B4-BE49-F238E27FC236}">
                <a16:creationId xmlns:a16="http://schemas.microsoft.com/office/drawing/2014/main" id="{1401E8E5-B2A4-3146-EDC9-DBFD2374B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5DDE357-9CC9-466E-998B-3AED813EE79D}" type="slidenum">
              <a:rPr kumimoji="0" lang="en-US" altLang="en-US" sz="1200"/>
              <a:pPr/>
              <a:t>27</a:t>
            </a:fld>
            <a:endParaRPr kumimoji="0" lang="en-US" altLang="en-US" sz="1200" dirty="0"/>
          </a:p>
        </p:txBody>
      </p:sp>
      <p:sp>
        <p:nvSpPr>
          <p:cNvPr id="19460" name="Rectangle 2">
            <a:extLst>
              <a:ext uri="{FF2B5EF4-FFF2-40B4-BE49-F238E27FC236}">
                <a16:creationId xmlns:a16="http://schemas.microsoft.com/office/drawing/2014/main" id="{A8A2B8A0-D22C-F8CA-223C-ADF307CDB9D7}"/>
              </a:ext>
            </a:extLst>
          </p:cNvPr>
          <p:cNvSpPr>
            <a:spLocks noGrp="1" noRot="1" noChangeAspect="1" noChangeArrowheads="1" noTextEdit="1"/>
          </p:cNvSpPr>
          <p:nvPr>
            <p:ph type="sldImg"/>
          </p:nvPr>
        </p:nvSpPr>
        <p:spPr>
          <a:ln/>
        </p:spPr>
      </p:sp>
      <p:sp>
        <p:nvSpPr>
          <p:cNvPr id="19461" name="Rectangle 3">
            <a:extLst>
              <a:ext uri="{FF2B5EF4-FFF2-40B4-BE49-F238E27FC236}">
                <a16:creationId xmlns:a16="http://schemas.microsoft.com/office/drawing/2014/main" id="{152B1790-8BD4-2FAD-B40A-99803F4413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477117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10/15/2025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28</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2363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845250-1B20-456C-8321-AFD17F796218}" type="datetime1">
              <a:rPr kumimoji="0" lang="en-US" altLang="en-US" sz="1200"/>
              <a:t>10/15/2025</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3B0CD5-4C6C-420B-86EA-E92FC5ED2F07}" type="slidenum">
              <a:rPr kumimoji="0" lang="en-US" altLang="en-US" sz="1200"/>
              <a:pPr/>
              <a:t>29</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5665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F65B82-0C98-4F2D-BF6A-D307348411E7}" type="datetime1">
              <a:rPr kumimoji="0" lang="en-US" altLang="en-US" sz="1200"/>
              <a:t>10/15/2025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FCBF4E-A2BC-40E1-85AE-A3914DE7F89D}" type="slidenum">
              <a:rPr kumimoji="0" lang="en-US" altLang="en-US" sz="1200"/>
              <a:pPr/>
              <a:t>30</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1331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9DD7115-3493-45A4-9AD6-F59C1658578C}" type="datetime1">
              <a:rPr kumimoji="0" lang="en-US" altLang="en-US" sz="1200"/>
              <a:pPr/>
              <a:t>10/15/2025</a:t>
            </a:fld>
            <a:endParaRPr kumimoji="0" lang="en-US" altLang="en-US" sz="1200" dirty="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3106" indent="-284697" defTabSz="929687">
              <a:defRPr kumimoji="1" sz="2400">
                <a:solidFill>
                  <a:schemeClr val="tx1"/>
                </a:solidFill>
                <a:latin typeface="Times New Roman" panose="02020603050405020304" pitchFamily="18" charset="0"/>
              </a:defRPr>
            </a:lvl2pPr>
            <a:lvl3pPr marL="1143612" indent="-226793" defTabSz="929687">
              <a:defRPr kumimoji="1" sz="2400">
                <a:solidFill>
                  <a:schemeClr val="tx1"/>
                </a:solidFill>
                <a:latin typeface="Times New Roman" panose="02020603050405020304" pitchFamily="18" charset="0"/>
              </a:defRPr>
            </a:lvl3pPr>
            <a:lvl4pPr marL="1600413" indent="-226793" defTabSz="929687">
              <a:defRPr kumimoji="1" sz="2400">
                <a:solidFill>
                  <a:schemeClr val="tx1"/>
                </a:solidFill>
                <a:latin typeface="Times New Roman" panose="02020603050405020304" pitchFamily="18" charset="0"/>
              </a:defRPr>
            </a:lvl4pPr>
            <a:lvl5pPr marL="2058822" indent="-226793" defTabSz="929687">
              <a:defRPr kumimoji="1" sz="2400">
                <a:solidFill>
                  <a:schemeClr val="tx1"/>
                </a:solidFill>
                <a:latin typeface="Times New Roman" panose="02020603050405020304" pitchFamily="18" charset="0"/>
              </a:defRPr>
            </a:lvl5pPr>
            <a:lvl6pPr marL="2522057"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5DDE357-9CC9-466E-998B-3AED813EE79D}" type="slidenum">
              <a:rPr kumimoji="0" lang="en-US" altLang="en-US" sz="1200"/>
              <a:pPr/>
              <a:t>2</a:t>
            </a:fld>
            <a:endParaRPr kumimoji="0" lang="en-US" altLang="en-US" sz="1200" dirty="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201842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91823A-CFC3-405F-AFFC-D2ABB9AE7758}" type="datetime1">
              <a:rPr kumimoji="0" lang="en-US" altLang="en-US" sz="1200"/>
              <a:t>10/15/2025</a:t>
            </a:fld>
            <a:endParaRPr kumimoji="0" lang="en-US" altLang="en-US" sz="1200"/>
          </a:p>
        </p:txBody>
      </p:sp>
      <p:sp>
        <p:nvSpPr>
          <p:cNvPr id="645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A223E7-D83A-4E0C-A783-5FCE4508A17D}" type="slidenum">
              <a:rPr kumimoji="0" lang="en-US" altLang="en-US" sz="1200"/>
              <a:pPr/>
              <a:t>31</a:t>
            </a:fld>
            <a:endParaRPr kumimoji="0" lang="en-US" altLang="en-US" sz="1200"/>
          </a:p>
        </p:txBody>
      </p:sp>
      <p:sp>
        <p:nvSpPr>
          <p:cNvPr id="64516" name="Rectangle 2"/>
          <p:cNvSpPr>
            <a:spLocks noGrp="1" noRot="1" noChangeAspect="1" noChangeArrowheads="1" noTextEdit="1"/>
          </p:cNvSpPr>
          <p:nvPr>
            <p:ph type="sldImg"/>
          </p:nvPr>
        </p:nvSpPr>
        <p:spPr>
          <a:xfrm>
            <a:off x="406400" y="698500"/>
            <a:ext cx="6197600" cy="3486150"/>
          </a:xfrm>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6962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891BF6-06FB-4928-A713-BB7C8F17E147}" type="datetime1">
              <a:rPr kumimoji="0" lang="en-US" altLang="en-US" sz="1200"/>
              <a:t>10/15/2025</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938717-893E-4EC6-BB97-334574E8063A}" type="slidenum">
              <a:rPr kumimoji="0" lang="en-US" altLang="en-US" sz="1200"/>
              <a:pPr/>
              <a:t>32</a:t>
            </a:fld>
            <a:endParaRPr kumimoji="0" lang="en-US" altLang="en-US" sz="120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93012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41C99B-AA4E-4A28-AFB3-566E5809DD83}" type="datetime1">
              <a:rPr kumimoji="0" lang="en-US" altLang="en-US" sz="1200"/>
              <a:t>10/15/2025</a:t>
            </a:fld>
            <a:endParaRPr kumimoji="0" lang="en-US" altLang="en-US" sz="1200"/>
          </a:p>
        </p:txBody>
      </p:sp>
      <p:sp>
        <p:nvSpPr>
          <p:cNvPr id="665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34">
              <a:defRPr kumimoji="1" sz="2400">
                <a:solidFill>
                  <a:schemeClr val="tx1"/>
                </a:solidFill>
                <a:latin typeface="Times New Roman" panose="02020603050405020304" pitchFamily="18" charset="0"/>
              </a:defRPr>
            </a:lvl1pPr>
            <a:lvl2pPr marL="743955" indent="-286137" defTabSz="931534">
              <a:defRPr kumimoji="1" sz="2400">
                <a:solidFill>
                  <a:schemeClr val="tx1"/>
                </a:solidFill>
                <a:latin typeface="Times New Roman" panose="02020603050405020304" pitchFamily="18" charset="0"/>
              </a:defRPr>
            </a:lvl2pPr>
            <a:lvl3pPr marL="1144547" indent="-228909" defTabSz="931534">
              <a:defRPr kumimoji="1" sz="2400">
                <a:solidFill>
                  <a:schemeClr val="tx1"/>
                </a:solidFill>
                <a:latin typeface="Times New Roman" panose="02020603050405020304" pitchFamily="18" charset="0"/>
              </a:defRPr>
            </a:lvl3pPr>
            <a:lvl4pPr marL="1602366" indent="-228909" defTabSz="931534">
              <a:defRPr kumimoji="1" sz="2400">
                <a:solidFill>
                  <a:schemeClr val="tx1"/>
                </a:solidFill>
                <a:latin typeface="Times New Roman" panose="02020603050405020304" pitchFamily="18" charset="0"/>
              </a:defRPr>
            </a:lvl4pPr>
            <a:lvl5pPr marL="2060186" indent="-228909" defTabSz="931534">
              <a:defRPr kumimoji="1" sz="2400">
                <a:solidFill>
                  <a:schemeClr val="tx1"/>
                </a:solidFill>
                <a:latin typeface="Times New Roman" panose="02020603050405020304" pitchFamily="18" charset="0"/>
              </a:defRPr>
            </a:lvl5pPr>
            <a:lvl6pPr marL="2518005"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6pPr>
            <a:lvl7pPr marL="297582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7pPr>
            <a:lvl8pPr marL="3433644"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8pPr>
            <a:lvl9pPr marL="3891461" indent="-228909" defTabSz="931534" eaLnBrk="0" fontAlgn="base" hangingPunct="0">
              <a:spcBef>
                <a:spcPct val="0"/>
              </a:spcBef>
              <a:spcAft>
                <a:spcPct val="0"/>
              </a:spcAft>
              <a:defRPr kumimoji="1" sz="2400">
                <a:solidFill>
                  <a:schemeClr val="tx1"/>
                </a:solidFill>
                <a:latin typeface="Times New Roman" panose="02020603050405020304" pitchFamily="18" charset="0"/>
              </a:defRPr>
            </a:lvl9pPr>
          </a:lstStyle>
          <a:p>
            <a:fld id="{3C6BAB27-3F4E-4594-8B46-CA9D52301F63}" type="slidenum">
              <a:rPr kumimoji="0" lang="en-US" altLang="en-US" sz="1200"/>
              <a:pPr/>
              <a:t>33</a:t>
            </a:fld>
            <a:endParaRPr kumimoji="0" lang="en-US" altLang="en-US" sz="1200"/>
          </a:p>
        </p:txBody>
      </p:sp>
      <p:sp>
        <p:nvSpPr>
          <p:cNvPr id="66564" name="Rectangle 2"/>
          <p:cNvSpPr>
            <a:spLocks noGrp="1" noRot="1" noChangeAspect="1" noChangeArrowheads="1" noTextEdit="1"/>
          </p:cNvSpPr>
          <p:nvPr>
            <p:ph type="sldImg"/>
          </p:nvPr>
        </p:nvSpPr>
        <p:spPr>
          <a:xfrm>
            <a:off x="406400" y="698500"/>
            <a:ext cx="6197600" cy="348615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9234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0638EBF-91B4-455D-A065-6422FC3F9596}" type="datetime1">
              <a:rPr kumimoji="0" lang="en-US" altLang="en-US" sz="1200"/>
              <a:pPr/>
              <a:t>10/15/2025</a:t>
            </a:fld>
            <a:endParaRPr kumimoji="0" lang="en-US" altLang="en-US" sz="1200"/>
          </a:p>
        </p:txBody>
      </p:sp>
      <p:sp>
        <p:nvSpPr>
          <p:cNvPr id="1013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890F2F0B-B520-43B8-9D92-04573CD94702}" type="slidenum">
              <a:rPr kumimoji="0" lang="en-US" altLang="en-US" sz="1200"/>
              <a:pPr/>
              <a:t>40</a:t>
            </a:fld>
            <a:endParaRPr kumimoji="0" lang="en-US" altLang="en-US" sz="120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370924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CD15A131-8012-46FD-BAEB-E860843F0A30}"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0A23C66E-5F5B-4ACC-9591-E229F41B426F}" type="slidenum">
              <a:rPr lang="en-US" altLang="en-US" smtClean="0"/>
              <a:pPr>
                <a:defRPr/>
              </a:pPr>
              <a:t>41</a:t>
            </a:fld>
            <a:endParaRPr lang="en-US" altLang="en-US"/>
          </a:p>
        </p:txBody>
      </p:sp>
    </p:spTree>
    <p:extLst>
      <p:ext uri="{BB962C8B-B14F-4D97-AF65-F5344CB8AC3E}">
        <p14:creationId xmlns:p14="http://schemas.microsoft.com/office/powerpoint/2010/main" val="3466264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https://www.apple.com/newsroom/2010/01/27Apple-Launches-iPad/</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56</a:t>
            </a:fld>
            <a:endParaRPr lang="en-US" altLang="en-US"/>
          </a:p>
        </p:txBody>
      </p:sp>
    </p:spTree>
    <p:extLst>
      <p:ext uri="{BB962C8B-B14F-4D97-AF65-F5344CB8AC3E}">
        <p14:creationId xmlns:p14="http://schemas.microsoft.com/office/powerpoint/2010/main" val="1652506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8ED4F5-8969-458B-8863-43D7F008BDEE}" type="datetime1">
              <a:rPr kumimoji="0" lang="en-US" altLang="en-US" sz="1200"/>
              <a:pPr/>
              <a:t>10/15/2025</a:t>
            </a:fld>
            <a:endParaRPr kumimoji="0" lang="en-US" altLang="en-US" sz="1200"/>
          </a:p>
        </p:txBody>
      </p:sp>
      <p:sp>
        <p:nvSpPr>
          <p:cNvPr id="179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DBFDF8-715A-4E66-95C6-74E8E5523636}" type="slidenum">
              <a:rPr kumimoji="0" lang="en-US" altLang="en-US" sz="1200"/>
              <a:pPr/>
              <a:t>59</a:t>
            </a:fld>
            <a:endParaRPr kumimoji="0" lang="en-US" alt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2838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https://www.apple.com/newsroom/2007/01/09Apple-Reinvents-the-Phone-with-iPhone/</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61</a:t>
            </a:fld>
            <a:endParaRPr lang="en-US" altLang="en-US"/>
          </a:p>
        </p:txBody>
      </p:sp>
    </p:spTree>
    <p:extLst>
      <p:ext uri="{BB962C8B-B14F-4D97-AF65-F5344CB8AC3E}">
        <p14:creationId xmlns:p14="http://schemas.microsoft.com/office/powerpoint/2010/main" val="2980352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64</a:t>
            </a:fld>
            <a:endParaRPr lang="en-US" altLang="en-US"/>
          </a:p>
        </p:txBody>
      </p:sp>
    </p:spTree>
    <p:extLst>
      <p:ext uri="{BB962C8B-B14F-4D97-AF65-F5344CB8AC3E}">
        <p14:creationId xmlns:p14="http://schemas.microsoft.com/office/powerpoint/2010/main" val="633983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65</a:t>
            </a:fld>
            <a:endParaRPr lang="en-US" altLang="en-US"/>
          </a:p>
        </p:txBody>
      </p:sp>
    </p:spTree>
    <p:extLst>
      <p:ext uri="{BB962C8B-B14F-4D97-AF65-F5344CB8AC3E}">
        <p14:creationId xmlns:p14="http://schemas.microsoft.com/office/powerpoint/2010/main" val="313036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AE1861C-0ABD-4C69-9CE2-2F39F797F8E2}" type="datetime1">
              <a:rPr kumimoji="0" lang="en-US" altLang="en-US" sz="1200"/>
              <a:pPr/>
              <a:t>10/15/2025</a:t>
            </a:fld>
            <a:endParaRPr kumimoji="0" lang="en-US" altLang="en-US" sz="120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1A392B0-B55B-4473-A8A3-90779C74197B}" type="slidenum">
              <a:rPr kumimoji="0" lang="en-US" altLang="en-US" sz="1200"/>
              <a:pPr/>
              <a:t>14</a:t>
            </a:fld>
            <a:endParaRPr kumimoji="0" lang="en-US" altLang="en-US" sz="1200"/>
          </a:p>
        </p:txBody>
      </p:sp>
      <p:sp>
        <p:nvSpPr>
          <p:cNvPr id="37892" name="Rectangle 2"/>
          <p:cNvSpPr>
            <a:spLocks noGrp="1" noRot="1" noChangeAspect="1" noChangeArrowheads="1" noTextEdit="1"/>
          </p:cNvSpPr>
          <p:nvPr>
            <p:ph type="sldImg"/>
          </p:nvPr>
        </p:nvSpPr>
        <p:spPr>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7362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66</a:t>
            </a:fld>
            <a:endParaRPr lang="en-US" altLang="en-US"/>
          </a:p>
        </p:txBody>
      </p:sp>
    </p:spTree>
    <p:extLst>
      <p:ext uri="{BB962C8B-B14F-4D97-AF65-F5344CB8AC3E}">
        <p14:creationId xmlns:p14="http://schemas.microsoft.com/office/powerpoint/2010/main" val="322241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38:44 of https://www.youtube.com/watch?v=vN4U5FqrOdQ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67</a:t>
            </a:fld>
            <a:endParaRPr lang="en-US" altLang="en-US"/>
          </a:p>
        </p:txBody>
      </p:sp>
    </p:spTree>
    <p:extLst>
      <p:ext uri="{BB962C8B-B14F-4D97-AF65-F5344CB8AC3E}">
        <p14:creationId xmlns:p14="http://schemas.microsoft.com/office/powerpoint/2010/main" val="772779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https://www.apple.com/newsroom/2008/07/10iPhone-3G-on-Sale-Tomorrow/</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68</a:t>
            </a:fld>
            <a:endParaRPr lang="en-US" altLang="en-US"/>
          </a:p>
        </p:txBody>
      </p:sp>
    </p:spTree>
    <p:extLst>
      <p:ext uri="{BB962C8B-B14F-4D97-AF65-F5344CB8AC3E}">
        <p14:creationId xmlns:p14="http://schemas.microsoft.com/office/powerpoint/2010/main" val="2534232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8ED4F5-8969-458B-8863-43D7F008BDEE}" type="datetime1">
              <a:rPr kumimoji="0" lang="en-US" altLang="en-US" sz="1200"/>
              <a:pPr/>
              <a:t>10/15/2025</a:t>
            </a:fld>
            <a:endParaRPr kumimoji="0" lang="en-US" altLang="en-US" sz="1200"/>
          </a:p>
        </p:txBody>
      </p:sp>
      <p:sp>
        <p:nvSpPr>
          <p:cNvPr id="179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DBFDF8-715A-4E66-95C6-74E8E5523636}" type="slidenum">
              <a:rPr kumimoji="0" lang="en-US" altLang="en-US" sz="1200"/>
              <a:pPr/>
              <a:t>73</a:t>
            </a:fld>
            <a:endParaRPr kumimoji="0" lang="en-US" alt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97196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https://sensortower.com/blog/app-revenue-and-downloads-1h-2020</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74</a:t>
            </a:fld>
            <a:endParaRPr lang="en-US" altLang="en-US"/>
          </a:p>
        </p:txBody>
      </p:sp>
    </p:spTree>
    <p:extLst>
      <p:ext uri="{BB962C8B-B14F-4D97-AF65-F5344CB8AC3E}">
        <p14:creationId xmlns:p14="http://schemas.microsoft.com/office/powerpoint/2010/main" val="13601711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https://sensortower.com/blog/app-revenue-and-downloads-1h-2020</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75</a:t>
            </a:fld>
            <a:endParaRPr lang="en-US" altLang="en-US"/>
          </a:p>
        </p:txBody>
      </p:sp>
    </p:spTree>
    <p:extLst>
      <p:ext uri="{BB962C8B-B14F-4D97-AF65-F5344CB8AC3E}">
        <p14:creationId xmlns:p14="http://schemas.microsoft.com/office/powerpoint/2010/main" val="2842585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87</a:t>
            </a:fld>
            <a:endParaRPr lang="en-US" altLang="en-US"/>
          </a:p>
        </p:txBody>
      </p:sp>
    </p:spTree>
    <p:extLst>
      <p:ext uri="{BB962C8B-B14F-4D97-AF65-F5344CB8AC3E}">
        <p14:creationId xmlns:p14="http://schemas.microsoft.com/office/powerpoint/2010/main" val="18714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88</a:t>
            </a:fld>
            <a:endParaRPr lang="en-US" altLang="en-US"/>
          </a:p>
        </p:txBody>
      </p:sp>
    </p:spTree>
    <p:extLst>
      <p:ext uri="{BB962C8B-B14F-4D97-AF65-F5344CB8AC3E}">
        <p14:creationId xmlns:p14="http://schemas.microsoft.com/office/powerpoint/2010/main" val="1916714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89</a:t>
            </a:fld>
            <a:endParaRPr lang="en-US" altLang="en-US"/>
          </a:p>
        </p:txBody>
      </p:sp>
    </p:spTree>
    <p:extLst>
      <p:ext uri="{BB962C8B-B14F-4D97-AF65-F5344CB8AC3E}">
        <p14:creationId xmlns:p14="http://schemas.microsoft.com/office/powerpoint/2010/main" val="1687477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https://www.youtube.com/watch?v=euiSHuaw6Q4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90</a:t>
            </a:fld>
            <a:endParaRPr lang="en-US" altLang="en-US"/>
          </a:p>
        </p:txBody>
      </p:sp>
    </p:spTree>
    <p:extLst>
      <p:ext uri="{BB962C8B-B14F-4D97-AF65-F5344CB8AC3E}">
        <p14:creationId xmlns:p14="http://schemas.microsoft.com/office/powerpoint/2010/main" val="223435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4F349BF-2106-40B3-B24D-409FC51D3C67}" type="datetime1">
              <a:rPr kumimoji="0" lang="en-US" altLang="en-US" sz="1200"/>
              <a:pPr/>
              <a:t>10/15/2025</a:t>
            </a:fld>
            <a:endParaRPr kumimoji="0" lang="en-US" altLang="en-US" sz="1200"/>
          </a:p>
        </p:txBody>
      </p:sp>
      <p:sp>
        <p:nvSpPr>
          <p:cNvPr id="399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45F796E8-CC17-417C-8777-1B3D09EAB0FE}" type="slidenum">
              <a:rPr kumimoji="0" lang="en-US" altLang="en-US" sz="1200"/>
              <a:pPr/>
              <a:t>15</a:t>
            </a:fld>
            <a:endParaRPr kumimoji="0" lang="en-US" altLang="en-US" sz="1200"/>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31287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https://www.nytimes.com/2025/10/06/us/politics/supreme-court-google-fortnite.html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103</a:t>
            </a:fld>
            <a:endParaRPr lang="en-US" altLang="en-US"/>
          </a:p>
        </p:txBody>
      </p:sp>
    </p:spTree>
    <p:extLst>
      <p:ext uri="{BB962C8B-B14F-4D97-AF65-F5344CB8AC3E}">
        <p14:creationId xmlns:p14="http://schemas.microsoft.com/office/powerpoint/2010/main" val="3908490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8ED4F5-8969-458B-8863-43D7F008BDEE}" type="datetime1">
              <a:rPr kumimoji="0" lang="en-US" altLang="en-US" sz="1200"/>
              <a:pPr/>
              <a:t>10/15/2025</a:t>
            </a:fld>
            <a:endParaRPr kumimoji="0" lang="en-US" altLang="en-US" sz="1200"/>
          </a:p>
        </p:txBody>
      </p:sp>
      <p:sp>
        <p:nvSpPr>
          <p:cNvPr id="179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DBFDF8-715A-4E66-95C6-74E8E5523636}" type="slidenum">
              <a:rPr kumimoji="0" lang="en-US" altLang="en-US" sz="1200"/>
              <a:pPr/>
              <a:t>104</a:t>
            </a:fld>
            <a:endParaRPr kumimoji="0" lang="en-US" alt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26743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105</a:t>
            </a:fld>
            <a:endParaRPr lang="en-US" altLang="en-US"/>
          </a:p>
        </p:txBody>
      </p:sp>
    </p:spTree>
    <p:extLst>
      <p:ext uri="{BB962C8B-B14F-4D97-AF65-F5344CB8AC3E}">
        <p14:creationId xmlns:p14="http://schemas.microsoft.com/office/powerpoint/2010/main" val="128462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106</a:t>
            </a:fld>
            <a:endParaRPr lang="en-US" altLang="en-US"/>
          </a:p>
        </p:txBody>
      </p:sp>
    </p:spTree>
    <p:extLst>
      <p:ext uri="{BB962C8B-B14F-4D97-AF65-F5344CB8AC3E}">
        <p14:creationId xmlns:p14="http://schemas.microsoft.com/office/powerpoint/2010/main" val="246720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107</a:t>
            </a:fld>
            <a:endParaRPr lang="en-US" altLang="en-US"/>
          </a:p>
        </p:txBody>
      </p:sp>
    </p:spTree>
    <p:extLst>
      <p:ext uri="{BB962C8B-B14F-4D97-AF65-F5344CB8AC3E}">
        <p14:creationId xmlns:p14="http://schemas.microsoft.com/office/powerpoint/2010/main" val="522902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AE593987-11BD-4DC9-886A-2EC81069C5A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DC762C45-6CF3-41C2-AE5C-CD04213AAF28}" type="slidenum">
              <a:rPr lang="en-US" altLang="en-US" smtClean="0"/>
              <a:pPr/>
              <a:t>108</a:t>
            </a:fld>
            <a:endParaRPr lang="en-US" altLang="en-US"/>
          </a:p>
        </p:txBody>
      </p:sp>
    </p:spTree>
    <p:extLst>
      <p:ext uri="{BB962C8B-B14F-4D97-AF65-F5344CB8AC3E}">
        <p14:creationId xmlns:p14="http://schemas.microsoft.com/office/powerpoint/2010/main" val="2992759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CF878C7-607D-4850-93C6-ABA9D06336C0}" type="datetime1">
              <a:rPr kumimoji="0" lang="en-US" altLang="en-US" sz="1200"/>
              <a:pPr/>
              <a:t>10/15/2025</a:t>
            </a:fld>
            <a:endParaRPr kumimoji="0" lang="en-US" altLang="en-US" sz="1200"/>
          </a:p>
        </p:txBody>
      </p:sp>
      <p:sp>
        <p:nvSpPr>
          <p:cNvPr id="1812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692DAAB-F75F-4EA7-997F-1F3955ECE6F2}" type="slidenum">
              <a:rPr kumimoji="0" lang="en-US" altLang="en-US" sz="1200"/>
              <a:pPr/>
              <a:t>109</a:t>
            </a:fld>
            <a:endParaRPr kumimoji="0" lang="en-US" altLang="en-US"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2434648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7EC3D4-811B-4570-B417-ED784A0D5904}" type="datetime1">
              <a:rPr kumimoji="0" lang="en-US" altLang="en-US" sz="1200"/>
              <a:pPr/>
              <a:t>10/15/2025</a:t>
            </a:fld>
            <a:endParaRPr kumimoji="0" lang="en-US" altLang="en-US" sz="1200"/>
          </a:p>
        </p:txBody>
      </p:sp>
      <p:sp>
        <p:nvSpPr>
          <p:cNvPr id="183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5CACA28-CDAC-44DD-AE90-C228A118D37C}" type="slidenum">
              <a:rPr kumimoji="0" lang="en-US" altLang="en-US" sz="1200"/>
              <a:pPr/>
              <a:t>110</a:t>
            </a:fld>
            <a:endParaRPr kumimoji="0" lang="en-US" alt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3822852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https://www.wsj.com/articles/SB10001424052748704188104575084062149453280</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111</a:t>
            </a:fld>
            <a:endParaRPr lang="en-US" altLang="en-US"/>
          </a:p>
        </p:txBody>
      </p:sp>
    </p:spTree>
    <p:extLst>
      <p:ext uri="{BB962C8B-B14F-4D97-AF65-F5344CB8AC3E}">
        <p14:creationId xmlns:p14="http://schemas.microsoft.com/office/powerpoint/2010/main" val="843011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https://www.wsj.com/articles/SB10001424127887323874204578219592520327884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113</a:t>
            </a:fld>
            <a:endParaRPr lang="en-US" altLang="en-US"/>
          </a:p>
        </p:txBody>
      </p:sp>
    </p:spTree>
    <p:extLst>
      <p:ext uri="{BB962C8B-B14F-4D97-AF65-F5344CB8AC3E}">
        <p14:creationId xmlns:p14="http://schemas.microsoft.com/office/powerpoint/2010/main" val="32663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3F1DE9-4AA7-4BC5-8FDB-F4F6892CE2F6}" type="datetime1">
              <a:rPr kumimoji="0" lang="en-US" altLang="en-US" sz="1200"/>
              <a:pPr/>
              <a:t>10/15/2025</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9BD62C7-EF0F-4F6A-8562-89188A4AEDEE}" type="slidenum">
              <a:rPr kumimoji="0" lang="en-US" altLang="en-US" sz="1200"/>
              <a:pPr/>
              <a:t>16</a:t>
            </a:fld>
            <a:endParaRPr kumimoji="0" lang="en-US" altLang="en-US" sz="1200"/>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505838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https://www.nytimes.com/2017/06/27/technology/eu-google-fine.html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114</a:t>
            </a:fld>
            <a:endParaRPr lang="en-US" altLang="en-US"/>
          </a:p>
        </p:txBody>
      </p:sp>
    </p:spTree>
    <p:extLst>
      <p:ext uri="{BB962C8B-B14F-4D97-AF65-F5344CB8AC3E}">
        <p14:creationId xmlns:p14="http://schemas.microsoft.com/office/powerpoint/2010/main" val="4051502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8ED4F5-8969-458B-8863-43D7F008BDEE}" type="datetime1">
              <a:rPr kumimoji="0" lang="en-US" altLang="en-US" sz="1200"/>
              <a:pPr/>
              <a:t>10/15/2025</a:t>
            </a:fld>
            <a:endParaRPr kumimoji="0" lang="en-US" altLang="en-US" sz="1200"/>
          </a:p>
        </p:txBody>
      </p:sp>
      <p:sp>
        <p:nvSpPr>
          <p:cNvPr id="179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DBFDF8-715A-4E66-95C6-74E8E5523636}" type="slidenum">
              <a:rPr kumimoji="0" lang="en-US" altLang="en-US" sz="1200"/>
              <a:pPr/>
              <a:t>115</a:t>
            </a:fld>
            <a:endParaRPr kumimoji="0" lang="en-US" alt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81727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https://gs.statcounter.com/platform-market-share/desktop-mobile-tablet/united-states-of-america#monthly-200901-202410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118</a:t>
            </a:fld>
            <a:endParaRPr lang="en-US" altLang="en-US"/>
          </a:p>
        </p:txBody>
      </p:sp>
    </p:spTree>
    <p:extLst>
      <p:ext uri="{BB962C8B-B14F-4D97-AF65-F5344CB8AC3E}">
        <p14:creationId xmlns:p14="http://schemas.microsoft.com/office/powerpoint/2010/main" val="1147728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https://gs.statcounter.com/os-market-share/desktop/united-states-of-america#monthly-200901-202410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119</a:t>
            </a:fld>
            <a:endParaRPr lang="en-US" altLang="en-US"/>
          </a:p>
        </p:txBody>
      </p:sp>
    </p:spTree>
    <p:extLst>
      <p:ext uri="{BB962C8B-B14F-4D97-AF65-F5344CB8AC3E}">
        <p14:creationId xmlns:p14="http://schemas.microsoft.com/office/powerpoint/2010/main" val="3973164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https://gs.statcounter.com/browser-market-share/all/united-states-of-america/#monthly-200901-202410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120</a:t>
            </a:fld>
            <a:endParaRPr lang="en-US" altLang="en-US"/>
          </a:p>
        </p:txBody>
      </p:sp>
    </p:spTree>
    <p:extLst>
      <p:ext uri="{BB962C8B-B14F-4D97-AF65-F5344CB8AC3E}">
        <p14:creationId xmlns:p14="http://schemas.microsoft.com/office/powerpoint/2010/main" val="6963508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https://www.google.com/search?q=Internet%20Explorer%20default%20search%20engine%202008&amp;client=app-meta-metaai-sa-r</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121</a:t>
            </a:fld>
            <a:endParaRPr lang="en-US" altLang="en-US"/>
          </a:p>
        </p:txBody>
      </p:sp>
    </p:spTree>
    <p:extLst>
      <p:ext uri="{BB962C8B-B14F-4D97-AF65-F5344CB8AC3E}">
        <p14:creationId xmlns:p14="http://schemas.microsoft.com/office/powerpoint/2010/main" val="4069226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https://gs.statcounter.com/search-engine-market-share/all/united-states-of-america/#monthly-200901-202410</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10/15/2025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122</a:t>
            </a:fld>
            <a:endParaRPr lang="en-US" altLang="en-US"/>
          </a:p>
        </p:txBody>
      </p:sp>
    </p:spTree>
    <p:extLst>
      <p:ext uri="{BB962C8B-B14F-4D97-AF65-F5344CB8AC3E}">
        <p14:creationId xmlns:p14="http://schemas.microsoft.com/office/powerpoint/2010/main" val="523367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https://www.justice.gov/opa/pr/justice-department-sues-monopolist-google-violating-antitrust-laws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127</a:t>
            </a:fld>
            <a:endParaRPr lang="en-US" altLang="en-US"/>
          </a:p>
        </p:txBody>
      </p:sp>
    </p:spTree>
    <p:extLst>
      <p:ext uri="{BB962C8B-B14F-4D97-AF65-F5344CB8AC3E}">
        <p14:creationId xmlns:p14="http://schemas.microsoft.com/office/powerpoint/2010/main" val="4133552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128</a:t>
            </a:fld>
            <a:endParaRPr lang="en-US" altLang="en-US"/>
          </a:p>
        </p:txBody>
      </p:sp>
    </p:spTree>
    <p:extLst>
      <p:ext uri="{BB962C8B-B14F-4D97-AF65-F5344CB8AC3E}">
        <p14:creationId xmlns:p14="http://schemas.microsoft.com/office/powerpoint/2010/main" val="564015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129</a:t>
            </a:fld>
            <a:endParaRPr lang="en-US" altLang="en-US"/>
          </a:p>
        </p:txBody>
      </p:sp>
    </p:spTree>
    <p:extLst>
      <p:ext uri="{BB962C8B-B14F-4D97-AF65-F5344CB8AC3E}">
        <p14:creationId xmlns:p14="http://schemas.microsoft.com/office/powerpoint/2010/main" val="73363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69EDB655-FA2D-4415-B4F7-A76A7F4422C8}" type="datetime1">
              <a:rPr kumimoji="0" lang="en-US" altLang="en-US" sz="1200"/>
              <a:pPr/>
              <a:t>10/15/2025</a:t>
            </a:fld>
            <a:endParaRPr kumimoji="0" lang="en-US" altLang="en-US" sz="1200"/>
          </a:p>
        </p:txBody>
      </p:sp>
      <p:sp>
        <p:nvSpPr>
          <p:cNvPr id="440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424B0F-0678-4D21-9285-8CE3DE33478F}" type="slidenum">
              <a:rPr kumimoji="0" lang="en-US" altLang="en-US" sz="1200"/>
              <a:pPr/>
              <a:t>17</a:t>
            </a:fld>
            <a:endParaRPr kumimoji="0" lang="en-US" altLang="en-US" sz="1200"/>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94928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https://www.nytimes.com/2023/09/12/technology/google-monopoly-antitrust-trial.html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130</a:t>
            </a:fld>
            <a:endParaRPr lang="en-US" altLang="en-US"/>
          </a:p>
        </p:txBody>
      </p:sp>
    </p:spTree>
    <p:extLst>
      <p:ext uri="{BB962C8B-B14F-4D97-AF65-F5344CB8AC3E}">
        <p14:creationId xmlns:p14="http://schemas.microsoft.com/office/powerpoint/2010/main" val="26898532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https://www.wsj.com/tech/apples-easy-google-money-may-get-harder-to-keep-7fe55409?mod=itp_wsj</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131</a:t>
            </a:fld>
            <a:endParaRPr lang="en-US" altLang="en-US"/>
          </a:p>
        </p:txBody>
      </p:sp>
    </p:spTree>
    <p:extLst>
      <p:ext uri="{BB962C8B-B14F-4D97-AF65-F5344CB8AC3E}">
        <p14:creationId xmlns:p14="http://schemas.microsoft.com/office/powerpoint/2010/main" val="1264337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https://www.wsj.com/tech/apples-easy-google-money-may-get-harder-to-keep-7fe55409?mod=itp_wsj</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132</a:t>
            </a:fld>
            <a:endParaRPr lang="en-US" altLang="en-US"/>
          </a:p>
        </p:txBody>
      </p:sp>
    </p:spTree>
    <p:extLst>
      <p:ext uri="{BB962C8B-B14F-4D97-AF65-F5344CB8AC3E}">
        <p14:creationId xmlns:p14="http://schemas.microsoft.com/office/powerpoint/2010/main" val="1640161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https://www.nytimes.com/2025/09/02/technology/google-search-antitrust-decision.html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136</a:t>
            </a:fld>
            <a:endParaRPr lang="en-US" altLang="en-US"/>
          </a:p>
        </p:txBody>
      </p:sp>
    </p:spTree>
    <p:extLst>
      <p:ext uri="{BB962C8B-B14F-4D97-AF65-F5344CB8AC3E}">
        <p14:creationId xmlns:p14="http://schemas.microsoft.com/office/powerpoint/2010/main" val="9796052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BDFE-98BA-E620-B453-E89570D4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BE0EF-1A1A-B857-C6CC-BD607A2950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B1DB1-2661-8AF0-100C-3292C9792D1A}"/>
              </a:ext>
            </a:extLst>
          </p:cNvPr>
          <p:cNvSpPr>
            <a:spLocks noGrp="1"/>
          </p:cNvSpPr>
          <p:nvPr>
            <p:ph type="body" idx="1"/>
          </p:nvPr>
        </p:nvSpPr>
        <p:spPr/>
        <p:txBody>
          <a:bodyPr/>
          <a:lstStyle/>
          <a:p>
            <a:r>
              <a:rPr lang="en-US" dirty="0"/>
              <a:t>https://www.nytimes.com/2025/09/02/technology/google-search-antitrust-decision.html</a:t>
            </a:r>
          </a:p>
        </p:txBody>
      </p:sp>
      <p:sp>
        <p:nvSpPr>
          <p:cNvPr id="4" name="Date Placeholder 3">
            <a:extLst>
              <a:ext uri="{FF2B5EF4-FFF2-40B4-BE49-F238E27FC236}">
                <a16:creationId xmlns:a16="http://schemas.microsoft.com/office/drawing/2014/main" id="{C4263FBF-4B11-6AD9-7407-C259F1E76C2F}"/>
              </a:ext>
            </a:extLst>
          </p:cNvPr>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a:extLst>
              <a:ext uri="{FF2B5EF4-FFF2-40B4-BE49-F238E27FC236}">
                <a16:creationId xmlns:a16="http://schemas.microsoft.com/office/drawing/2014/main" id="{DBF25277-2679-13CE-4545-FE481F923A91}"/>
              </a:ext>
            </a:extLst>
          </p:cNvPr>
          <p:cNvSpPr>
            <a:spLocks noGrp="1"/>
          </p:cNvSpPr>
          <p:nvPr>
            <p:ph type="sldNum" sz="quarter" idx="5"/>
          </p:nvPr>
        </p:nvSpPr>
        <p:spPr/>
        <p:txBody>
          <a:bodyPr/>
          <a:lstStyle/>
          <a:p>
            <a:pPr>
              <a:defRPr/>
            </a:pPr>
            <a:fld id="{17815D0A-6945-40F0-849D-84A13EF4AA21}" type="slidenum">
              <a:rPr lang="en-US" altLang="en-US" smtClean="0"/>
              <a:pPr>
                <a:defRPr/>
              </a:pPr>
              <a:t>137</a:t>
            </a:fld>
            <a:endParaRPr lang="en-US" altLang="en-US"/>
          </a:p>
        </p:txBody>
      </p:sp>
    </p:spTree>
    <p:extLst>
      <p:ext uri="{BB962C8B-B14F-4D97-AF65-F5344CB8AC3E}">
        <p14:creationId xmlns:p14="http://schemas.microsoft.com/office/powerpoint/2010/main" val="1396535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8ED4F5-8969-458B-8863-43D7F008BDEE}" type="datetime1">
              <a:rPr kumimoji="0" lang="en-US" altLang="en-US" sz="1200"/>
              <a:pPr/>
              <a:t>10/15/2025</a:t>
            </a:fld>
            <a:endParaRPr kumimoji="0" lang="en-US" altLang="en-US" sz="1200"/>
          </a:p>
        </p:txBody>
      </p:sp>
      <p:sp>
        <p:nvSpPr>
          <p:cNvPr id="179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3088" defTabSz="928079">
              <a:defRPr kumimoji="1" sz="2400">
                <a:solidFill>
                  <a:schemeClr val="tx1"/>
                </a:solidFill>
                <a:latin typeface="Times New Roman" panose="02020603050405020304" pitchFamily="18" charset="0"/>
              </a:defRPr>
            </a:lvl2pPr>
            <a:lvl3pPr marL="1140395" indent="-225184" defTabSz="928079">
              <a:defRPr kumimoji="1" sz="2400">
                <a:solidFill>
                  <a:schemeClr val="tx1"/>
                </a:solidFill>
                <a:latin typeface="Times New Roman" panose="02020603050405020304" pitchFamily="18" charset="0"/>
              </a:defRPr>
            </a:lvl3pPr>
            <a:lvl4pPr marL="1597196" indent="-225184" defTabSz="928079">
              <a:defRPr kumimoji="1" sz="2400">
                <a:solidFill>
                  <a:schemeClr val="tx1"/>
                </a:solidFill>
                <a:latin typeface="Times New Roman" panose="02020603050405020304" pitchFamily="18" charset="0"/>
              </a:defRPr>
            </a:lvl4pPr>
            <a:lvl5pPr marL="2053998" indent="-225184" defTabSz="928079">
              <a:defRPr kumimoji="1" sz="2400">
                <a:solidFill>
                  <a:schemeClr val="tx1"/>
                </a:solidFill>
                <a:latin typeface="Times New Roman" panose="02020603050405020304" pitchFamily="18" charset="0"/>
              </a:defRPr>
            </a:lvl5pPr>
            <a:lvl6pPr marL="251723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046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3703"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6938" indent="-225184"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DBFDF8-715A-4E66-95C6-74E8E5523636}" type="slidenum">
              <a:rPr kumimoji="0" lang="en-US" altLang="en-US" sz="1200"/>
              <a:pPr/>
              <a:t>138</a:t>
            </a:fld>
            <a:endParaRPr kumimoji="0" lang="en-US" alt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796803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139</a:t>
            </a:fld>
            <a:endParaRPr lang="en-US" altLang="en-US"/>
          </a:p>
        </p:txBody>
      </p:sp>
    </p:spTree>
    <p:extLst>
      <p:ext uri="{BB962C8B-B14F-4D97-AF65-F5344CB8AC3E}">
        <p14:creationId xmlns:p14="http://schemas.microsoft.com/office/powerpoint/2010/main" val="23627242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140</a:t>
            </a:fld>
            <a:endParaRPr lang="en-US" altLang="en-US"/>
          </a:p>
        </p:txBody>
      </p:sp>
    </p:spTree>
    <p:extLst>
      <p:ext uri="{BB962C8B-B14F-4D97-AF65-F5344CB8AC3E}">
        <p14:creationId xmlns:p14="http://schemas.microsoft.com/office/powerpoint/2010/main" val="3005365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141</a:t>
            </a:fld>
            <a:endParaRPr lang="en-US" altLang="en-US"/>
          </a:p>
        </p:txBody>
      </p:sp>
    </p:spTree>
    <p:extLst>
      <p:ext uri="{BB962C8B-B14F-4D97-AF65-F5344CB8AC3E}">
        <p14:creationId xmlns:p14="http://schemas.microsoft.com/office/powerpoint/2010/main" val="3128560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https://www.justice.gov/opa/pr/justice-department-sues-google-monopolizing-digital-advertising-technologies</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142</a:t>
            </a:fld>
            <a:endParaRPr lang="en-US" altLang="en-US"/>
          </a:p>
        </p:txBody>
      </p:sp>
    </p:spTree>
    <p:extLst>
      <p:ext uri="{BB962C8B-B14F-4D97-AF65-F5344CB8AC3E}">
        <p14:creationId xmlns:p14="http://schemas.microsoft.com/office/powerpoint/2010/main" val="29107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7DE1B944-0DA6-4CCA-AFDC-D980D3AFC4F9}" type="datetime1">
              <a:rPr kumimoji="0" lang="en-US" altLang="en-US" sz="1200"/>
              <a:pPr/>
              <a:t>10/15/2025</a:t>
            </a:fld>
            <a:endParaRPr kumimoji="0" lang="en-US" altLang="en-US" sz="1200"/>
          </a:p>
        </p:txBody>
      </p:sp>
      <p:sp>
        <p:nvSpPr>
          <p:cNvPr id="460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DF2198F-0310-4A62-BC24-476C91CA68E1}" type="slidenum">
              <a:rPr kumimoji="0" lang="en-US" altLang="en-US" sz="1200"/>
              <a:pPr/>
              <a:t>18</a:t>
            </a:fld>
            <a:endParaRPr kumimoji="0" lang="en-US" altLang="en-US" sz="1200"/>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6467294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https://www.nytimes.com/2025/04/17/technology/google-ad-tech-antitrust-ruling.html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143</a:t>
            </a:fld>
            <a:endParaRPr lang="en-US" altLang="en-US"/>
          </a:p>
        </p:txBody>
      </p:sp>
    </p:spTree>
    <p:extLst>
      <p:ext uri="{BB962C8B-B14F-4D97-AF65-F5344CB8AC3E}">
        <p14:creationId xmlns:p14="http://schemas.microsoft.com/office/powerpoint/2010/main" val="218006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https://www.nytimes.com/2025/10/06/technology/google-ad-tech-arguments.html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144</a:t>
            </a:fld>
            <a:endParaRPr lang="en-US" altLang="en-US"/>
          </a:p>
        </p:txBody>
      </p:sp>
    </p:spTree>
    <p:extLst>
      <p:ext uri="{BB962C8B-B14F-4D97-AF65-F5344CB8AC3E}">
        <p14:creationId xmlns:p14="http://schemas.microsoft.com/office/powerpoint/2010/main" val="16445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4A1C9D-AF34-4433-B65F-179C81545B03}" type="datetime1">
              <a:rPr kumimoji="0" lang="en-US" altLang="en-US" sz="1200"/>
              <a:pPr/>
              <a:t>10/15/2025</a:t>
            </a:fld>
            <a:endParaRPr kumimoji="0" lang="en-US" altLang="en-US" sz="120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49D4ECA2-C8E2-4A16-9F8A-3096E3AA3F94}" type="slidenum">
              <a:rPr kumimoji="0" lang="en-US" altLang="en-US" sz="1200"/>
              <a:pPr/>
              <a:t>19</a:t>
            </a:fld>
            <a:endParaRPr kumimoji="0" lang="en-US" altLang="en-US" sz="120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5229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7B32A6-73AB-4207-8B44-20097A7A8BD5}" type="datetime1">
              <a:rPr kumimoji="0" lang="en-US" altLang="en-US" sz="1200"/>
              <a:pPr/>
              <a:t>10/15/2025</a:t>
            </a:fld>
            <a:endParaRPr kumimoji="0" lang="en-US" altLang="en-US" sz="1200"/>
          </a:p>
        </p:txBody>
      </p:sp>
      <p:sp>
        <p:nvSpPr>
          <p:cNvPr id="501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3106" indent="-284697" defTabSz="928079">
              <a:defRPr kumimoji="1" sz="2400">
                <a:solidFill>
                  <a:schemeClr val="tx1"/>
                </a:solidFill>
                <a:latin typeface="Times New Roman" panose="02020603050405020304" pitchFamily="18" charset="0"/>
              </a:defRPr>
            </a:lvl2pPr>
            <a:lvl3pPr marL="1143612" indent="-226793" defTabSz="928079">
              <a:defRPr kumimoji="1" sz="2400">
                <a:solidFill>
                  <a:schemeClr val="tx1"/>
                </a:solidFill>
                <a:latin typeface="Times New Roman" panose="02020603050405020304" pitchFamily="18" charset="0"/>
              </a:defRPr>
            </a:lvl3pPr>
            <a:lvl4pPr marL="1600413" indent="-226793" defTabSz="928079">
              <a:defRPr kumimoji="1" sz="2400">
                <a:solidFill>
                  <a:schemeClr val="tx1"/>
                </a:solidFill>
                <a:latin typeface="Times New Roman" panose="02020603050405020304" pitchFamily="18" charset="0"/>
              </a:defRPr>
            </a:lvl4pPr>
            <a:lvl5pPr marL="2058822" indent="-226793" defTabSz="928079">
              <a:defRPr kumimoji="1" sz="2400">
                <a:solidFill>
                  <a:schemeClr val="tx1"/>
                </a:solidFill>
                <a:latin typeface="Times New Roman" panose="02020603050405020304" pitchFamily="18" charset="0"/>
              </a:defRPr>
            </a:lvl5pPr>
            <a:lvl6pPr marL="2522057"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C5AE3EC2-AC83-4C19-817F-2AB0F4582EC1}" type="slidenum">
              <a:rPr kumimoji="0" lang="en-US" altLang="en-US" sz="1200"/>
              <a:pPr/>
              <a:t>20</a:t>
            </a:fld>
            <a:endParaRPr kumimoji="0" lang="en-US" altLang="en-US" sz="120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23185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October 15,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October 15,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October 15,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October 15,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October 15,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October 15,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October 15,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October 15,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October 15,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October 15,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October 15,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October 15,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October 15,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October 15,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October 15,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October 15,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October 15,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October 15,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October 15,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October 15,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October 15,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October 15,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October 15,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October 15,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October 15,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October 15,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5" Type="http://schemas.openxmlformats.org/officeDocument/2006/relationships/image" Target="../media/image109.emf"/><Relationship Id="rId4" Type="http://schemas.openxmlformats.org/officeDocument/2006/relationships/image" Target="../media/image108.emf"/></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11.tmp"/></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7.tmp"/></Relationships>
</file>

<file path=ppt/slides/_rels/slide112.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20.tmp"/></Relationships>
</file>

<file path=ppt/slides/_rels/slide11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22.tmp"/></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27.tmp"/></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29.tmp"/></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31.tmp"/></Relationships>
</file>

<file path=ppt/slides/_rels/slide121.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34.tmp"/></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tmp"/><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tmp"/><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39.tmp"/></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41.tmp"/></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42.tmp"/></Relationships>
</file>

<file path=ppt/slides/_rels/slide13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46.tmp"/></Relationships>
</file>

<file path=ppt/slides/_rels/slide1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47.tmp"/></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49.tmp"/></Relationships>
</file>

<file path=ppt/slides/_rels/slide141.xml.rels><?xml version="1.0" encoding="UTF-8" standalone="yes"?>
<Relationships xmlns="http://schemas.openxmlformats.org/package/2006/relationships"><Relationship Id="rId3" Type="http://schemas.openxmlformats.org/officeDocument/2006/relationships/image" Target="../media/image150.tmp"/><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tmp"/><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52.tmp"/></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54.tm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7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7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 Id="rId4" Type="http://schemas.openxmlformats.org/officeDocument/2006/relationships/image" Target="../media/image65.emf"/></Relationships>
</file>

<file path=ppt/slides/_rels/slide7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8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2.emf"/></Relationships>
</file>

<file path=ppt/slides/_rels/slide8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3.emf"/></Relationships>
</file>

<file path=ppt/slides/_rels/slide8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euiSHuaw6Q4"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9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p:txBody>
          <a:bodyPr/>
          <a:lstStyle/>
          <a:p>
            <a:r>
              <a:rPr lang="en-US" altLang="en-US" sz="2800" dirty="0"/>
              <a:t>Class 3</a:t>
            </a:r>
            <a:r>
              <a:rPr lang="en-US" altLang="en-US" sz="3600" dirty="0"/>
              <a:t>: </a:t>
            </a:r>
            <a:r>
              <a:rPr lang="en-US" altLang="en-US" sz="2800" dirty="0"/>
              <a:t>W10/15/2025; S10/18/2024</a:t>
            </a:r>
            <a:br>
              <a:rPr lang="en-US" altLang="en-US" sz="3600" dirty="0"/>
            </a:br>
            <a:r>
              <a:rPr lang="en-US" altLang="en-US" sz="2800" dirty="0"/>
              <a:t>Booth 42201: The Legal Infrastructure of Business</a:t>
            </a:r>
            <a:br>
              <a:rPr lang="en-US" altLang="en-US" sz="3600" dirty="0"/>
            </a:br>
            <a:br>
              <a:rPr lang="en-US" altLang="en-US" sz="3600" dirty="0"/>
            </a:br>
            <a:br>
              <a:rPr lang="en-US" altLang="en-US" sz="3600" dirty="0"/>
            </a:br>
            <a:r>
              <a:rPr lang="en-US" altLang="en-US" sz="5400" dirty="0"/>
              <a:t>Antitrust and Competition</a:t>
            </a:r>
          </a:p>
        </p:txBody>
      </p:sp>
      <p:sp>
        <p:nvSpPr>
          <p:cNvPr id="16387" name="Rectangle 3"/>
          <p:cNvSpPr>
            <a:spLocks noGrp="1" noChangeArrowheads="1"/>
          </p:cNvSpPr>
          <p:nvPr>
            <p:ph type="subTitle" idx="1"/>
          </p:nvPr>
        </p:nvSpPr>
        <p:spPr>
          <a:xfrm>
            <a:off x="4267200" y="3581400"/>
            <a:ext cx="6172200" cy="1752600"/>
          </a:xfrm>
        </p:spPr>
        <p:txBody>
          <a:bodyPr/>
          <a:lstStyle/>
          <a:p>
            <a:r>
              <a:rPr lang="en-US" altLang="en-US" dirty="0">
                <a:solidFill>
                  <a:schemeClr val="accent4">
                    <a:lumMod val="50000"/>
                    <a:lumOff val="50000"/>
                  </a:schemeClr>
                </a:solidFill>
              </a:rPr>
              <a:t>Randal C. Picker</a:t>
            </a:r>
          </a:p>
          <a:p>
            <a:r>
              <a:rPr lang="en-US" altLang="en-US" sz="2000" dirty="0">
                <a:solidFill>
                  <a:schemeClr val="accent4">
                    <a:lumMod val="50000"/>
                    <a:lumOff val="50000"/>
                  </a:schemeClr>
                </a:solidFill>
              </a:rPr>
              <a:t>James Parker Hall Distinguished Service Professor of Law</a:t>
            </a:r>
          </a:p>
          <a:p>
            <a:endParaRPr lang="en-US" altLang="en-US" sz="1000" dirty="0">
              <a:solidFill>
                <a:schemeClr val="accent4">
                  <a:lumMod val="50000"/>
                  <a:lumOff val="50000"/>
                </a:schemeClr>
              </a:solidFill>
            </a:endParaRPr>
          </a:p>
          <a:p>
            <a:r>
              <a:rPr lang="en-US" altLang="en-US" dirty="0">
                <a:solidFill>
                  <a:schemeClr val="accent4">
                    <a:lumMod val="50000"/>
                    <a:lumOff val="50000"/>
                  </a:schemeClr>
                </a:solidFill>
              </a:rPr>
              <a:t>The Law School</a:t>
            </a:r>
          </a:p>
          <a:p>
            <a:r>
              <a:rPr lang="en-US" altLang="en-US" dirty="0">
                <a:solidFill>
                  <a:schemeClr val="accent4">
                    <a:lumMod val="50000"/>
                    <a:lumOff val="50000"/>
                  </a:schemeClr>
                </a:solidFill>
              </a:rPr>
              <a:t>The University of Chicago</a:t>
            </a:r>
          </a:p>
          <a:p>
            <a:endParaRPr lang="en-US" altLang="en-US" sz="1000" dirty="0">
              <a:solidFill>
                <a:schemeClr val="accent4">
                  <a:lumMod val="50000"/>
                  <a:lumOff val="50000"/>
                </a:schemeClr>
              </a:solidFill>
            </a:endParaRPr>
          </a:p>
          <a:p>
            <a:r>
              <a:rPr lang="en-US" altLang="en-US" sz="1600" dirty="0">
                <a:solidFill>
                  <a:schemeClr val="accent4">
                    <a:lumMod val="50000"/>
                    <a:lumOff val="50000"/>
                  </a:schemeClr>
                </a:solidFill>
              </a:rPr>
              <a:t>Copyright © 2003-25 Randal C. Picker. All Rights Reserved.</a:t>
            </a:r>
          </a:p>
        </p:txBody>
      </p:sp>
    </p:spTree>
    <p:extLst>
      <p:ext uri="{BB962C8B-B14F-4D97-AF65-F5344CB8AC3E}">
        <p14:creationId xmlns:p14="http://schemas.microsoft.com/office/powerpoint/2010/main" val="220820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8218" y="-1"/>
            <a:ext cx="5803784"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Creation of Federal Trade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43464" y="6488668"/>
            <a:ext cx="3148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717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64051"/>
            <a:ext cx="4043226" cy="6433890"/>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148969" y="2436805"/>
            <a:ext cx="10485544" cy="2393717"/>
          </a:xfrm>
          <a:prstGeom prst="rect">
            <a:avLst/>
          </a:prstGeom>
          <a:ln w="6350">
            <a:solidFill>
              <a:schemeClr val="tx1"/>
            </a:solidFill>
          </a:ln>
        </p:spPr>
      </p:pic>
    </p:spTree>
    <p:extLst>
      <p:ext uri="{BB962C8B-B14F-4D97-AF65-F5344CB8AC3E}">
        <p14:creationId xmlns:p14="http://schemas.microsoft.com/office/powerpoint/2010/main" val="33073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641" y="-2"/>
            <a:ext cx="69943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Non-Price Features as Key Part of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100</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1D450FA3-27B8-D1A1-E9A9-01D3199BE1DB}"/>
              </a:ext>
            </a:extLst>
          </p:cNvPr>
          <p:cNvPicPr>
            <a:picLocks noChangeAspect="1"/>
          </p:cNvPicPr>
          <p:nvPr/>
        </p:nvPicPr>
        <p:blipFill>
          <a:blip r:embed="rId2"/>
          <a:stretch>
            <a:fillRect/>
          </a:stretch>
        </p:blipFill>
        <p:spPr>
          <a:xfrm>
            <a:off x="220885" y="209004"/>
            <a:ext cx="4095461" cy="6491834"/>
          </a:xfrm>
          <a:prstGeom prst="rect">
            <a:avLst/>
          </a:prstGeom>
          <a:ln w="6350">
            <a:solidFill>
              <a:schemeClr val="tx1">
                <a:lumMod val="95000"/>
                <a:lumOff val="5000"/>
              </a:schemeClr>
            </a:solidFill>
          </a:ln>
        </p:spPr>
      </p:pic>
      <p:pic>
        <p:nvPicPr>
          <p:cNvPr id="5" name="Picture 4">
            <a:extLst>
              <a:ext uri="{FF2B5EF4-FFF2-40B4-BE49-F238E27FC236}">
                <a16:creationId xmlns:a16="http://schemas.microsoft.com/office/drawing/2014/main" id="{26CB2E1C-B92C-53DE-D08B-40F204066309}"/>
              </a:ext>
            </a:extLst>
          </p:cNvPr>
          <p:cNvPicPr>
            <a:picLocks noChangeAspect="1"/>
          </p:cNvPicPr>
          <p:nvPr/>
        </p:nvPicPr>
        <p:blipFill>
          <a:blip r:embed="rId3"/>
          <a:stretch>
            <a:fillRect/>
          </a:stretch>
        </p:blipFill>
        <p:spPr>
          <a:xfrm>
            <a:off x="2141079" y="1742495"/>
            <a:ext cx="9241680" cy="3570649"/>
          </a:xfrm>
          <a:prstGeom prst="rect">
            <a:avLst/>
          </a:prstGeom>
          <a:ln w="6350">
            <a:solidFill>
              <a:schemeClr val="tx1">
                <a:lumMod val="95000"/>
                <a:lumOff val="5000"/>
              </a:schemeClr>
            </a:solidFill>
          </a:ln>
        </p:spPr>
      </p:pic>
    </p:spTree>
    <p:extLst>
      <p:ext uri="{BB962C8B-B14F-4D97-AF65-F5344CB8AC3E}">
        <p14:creationId xmlns:p14="http://schemas.microsoft.com/office/powerpoint/2010/main" val="11480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962" y="-2"/>
            <a:ext cx="67200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Inadequate Proof on IP Payment Alternatives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101</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5F33B635-7EF6-DA2B-EF1C-F1200F776717}"/>
              </a:ext>
            </a:extLst>
          </p:cNvPr>
          <p:cNvPicPr>
            <a:picLocks noChangeAspect="1"/>
          </p:cNvPicPr>
          <p:nvPr/>
        </p:nvPicPr>
        <p:blipFill>
          <a:blip r:embed="rId2"/>
          <a:stretch>
            <a:fillRect/>
          </a:stretch>
        </p:blipFill>
        <p:spPr>
          <a:xfrm>
            <a:off x="303019" y="209004"/>
            <a:ext cx="4105719" cy="6491834"/>
          </a:xfrm>
          <a:prstGeom prst="rect">
            <a:avLst/>
          </a:prstGeom>
          <a:ln w="6350">
            <a:solidFill>
              <a:schemeClr val="tx1"/>
            </a:solidFill>
          </a:ln>
        </p:spPr>
      </p:pic>
      <p:pic>
        <p:nvPicPr>
          <p:cNvPr id="5" name="Picture 4">
            <a:extLst>
              <a:ext uri="{FF2B5EF4-FFF2-40B4-BE49-F238E27FC236}">
                <a16:creationId xmlns:a16="http://schemas.microsoft.com/office/drawing/2014/main" id="{5AD5618D-36DD-822A-5421-ECE01F4B359A}"/>
              </a:ext>
            </a:extLst>
          </p:cNvPr>
          <p:cNvPicPr>
            <a:picLocks noChangeAspect="1"/>
          </p:cNvPicPr>
          <p:nvPr/>
        </p:nvPicPr>
        <p:blipFill>
          <a:blip r:embed="rId3"/>
          <a:stretch>
            <a:fillRect/>
          </a:stretch>
        </p:blipFill>
        <p:spPr>
          <a:xfrm>
            <a:off x="2865350" y="1639077"/>
            <a:ext cx="6839260" cy="4323774"/>
          </a:xfrm>
          <a:prstGeom prst="rect">
            <a:avLst/>
          </a:prstGeom>
          <a:ln w="6350">
            <a:solidFill>
              <a:schemeClr val="tx1"/>
            </a:solidFill>
          </a:ln>
        </p:spPr>
      </p:pic>
    </p:spTree>
    <p:extLst>
      <p:ext uri="{BB962C8B-B14F-4D97-AF65-F5344CB8AC3E}">
        <p14:creationId xmlns:p14="http://schemas.microsoft.com/office/powerpoint/2010/main" val="299298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410" y="-2"/>
            <a:ext cx="35325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www.ca9.uscourts.gov</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102</a:t>
            </a:fld>
            <a:endParaRPr lang="en-US" altLang="en-US"/>
          </a:p>
        </p:txBody>
      </p:sp>
      <p:sp>
        <p:nvSpPr>
          <p:cNvPr id="6" name="Text Box 5"/>
          <p:cNvSpPr txBox="1">
            <a:spLocks noChangeArrowheads="1"/>
          </p:cNvSpPr>
          <p:nvPr/>
        </p:nvSpPr>
        <p:spPr bwMode="auto">
          <a:xfrm>
            <a:off x="8398153" y="6488668"/>
            <a:ext cx="37938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(CA9 31 July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B393DB-847E-F901-9C2F-0503B148DF7F}"/>
              </a:ext>
            </a:extLst>
          </p:cNvPr>
          <p:cNvPicPr>
            <a:picLocks noChangeAspect="1"/>
          </p:cNvPicPr>
          <p:nvPr/>
        </p:nvPicPr>
        <p:blipFill>
          <a:blip r:embed="rId2"/>
          <a:stretch>
            <a:fillRect/>
          </a:stretch>
        </p:blipFill>
        <p:spPr>
          <a:xfrm>
            <a:off x="241147" y="209004"/>
            <a:ext cx="4391225" cy="6491834"/>
          </a:xfrm>
          <a:prstGeom prst="rect">
            <a:avLst/>
          </a:prstGeom>
          <a:ln w="6350">
            <a:solidFill>
              <a:schemeClr val="tx1"/>
            </a:solidFill>
          </a:ln>
        </p:spPr>
      </p:pic>
      <p:pic>
        <p:nvPicPr>
          <p:cNvPr id="9" name="Picture 8">
            <a:extLst>
              <a:ext uri="{FF2B5EF4-FFF2-40B4-BE49-F238E27FC236}">
                <a16:creationId xmlns:a16="http://schemas.microsoft.com/office/drawing/2014/main" id="{066F9CFB-2D7A-2376-3449-B64FB4FD4E74}"/>
              </a:ext>
            </a:extLst>
          </p:cNvPr>
          <p:cNvPicPr>
            <a:picLocks noChangeAspect="1"/>
          </p:cNvPicPr>
          <p:nvPr/>
        </p:nvPicPr>
        <p:blipFill>
          <a:blip r:embed="rId3"/>
          <a:stretch>
            <a:fillRect/>
          </a:stretch>
        </p:blipFill>
        <p:spPr>
          <a:xfrm>
            <a:off x="1574211" y="209004"/>
            <a:ext cx="4070555" cy="6491834"/>
          </a:xfrm>
          <a:prstGeom prst="rect">
            <a:avLst/>
          </a:prstGeom>
          <a:ln>
            <a:solidFill>
              <a:schemeClr val="tx1"/>
            </a:solidFill>
          </a:ln>
        </p:spPr>
      </p:pic>
      <p:pic>
        <p:nvPicPr>
          <p:cNvPr id="11" name="Picture 10">
            <a:extLst>
              <a:ext uri="{FF2B5EF4-FFF2-40B4-BE49-F238E27FC236}">
                <a16:creationId xmlns:a16="http://schemas.microsoft.com/office/drawing/2014/main" id="{CE279258-EC94-CA76-E655-623328468A9F}"/>
              </a:ext>
            </a:extLst>
          </p:cNvPr>
          <p:cNvPicPr>
            <a:picLocks noChangeAspect="1"/>
          </p:cNvPicPr>
          <p:nvPr/>
        </p:nvPicPr>
        <p:blipFill>
          <a:blip r:embed="rId4"/>
          <a:stretch>
            <a:fillRect/>
          </a:stretch>
        </p:blipFill>
        <p:spPr>
          <a:xfrm>
            <a:off x="2933525" y="209004"/>
            <a:ext cx="3944920" cy="6491834"/>
          </a:xfrm>
          <a:prstGeom prst="rect">
            <a:avLst/>
          </a:prstGeom>
          <a:ln>
            <a:solidFill>
              <a:schemeClr val="tx1"/>
            </a:solidFill>
          </a:ln>
        </p:spPr>
      </p:pic>
      <p:pic>
        <p:nvPicPr>
          <p:cNvPr id="13" name="Picture 12">
            <a:extLst>
              <a:ext uri="{FF2B5EF4-FFF2-40B4-BE49-F238E27FC236}">
                <a16:creationId xmlns:a16="http://schemas.microsoft.com/office/drawing/2014/main" id="{C7D66B8A-FED8-950C-D8F2-27CAB096F970}"/>
              </a:ext>
            </a:extLst>
          </p:cNvPr>
          <p:cNvPicPr>
            <a:picLocks noChangeAspect="1"/>
          </p:cNvPicPr>
          <p:nvPr/>
        </p:nvPicPr>
        <p:blipFill>
          <a:blip r:embed="rId5"/>
          <a:stretch>
            <a:fillRect/>
          </a:stretch>
        </p:blipFill>
        <p:spPr>
          <a:xfrm>
            <a:off x="4483703" y="209004"/>
            <a:ext cx="3870907" cy="6491834"/>
          </a:xfrm>
          <a:prstGeom prst="rect">
            <a:avLst/>
          </a:prstGeom>
          <a:ln>
            <a:solidFill>
              <a:schemeClr val="tx1"/>
            </a:solidFill>
          </a:ln>
        </p:spPr>
      </p:pic>
    </p:spTree>
    <p:extLst>
      <p:ext uri="{BB962C8B-B14F-4D97-AF65-F5344CB8AC3E}">
        <p14:creationId xmlns:p14="http://schemas.microsoft.com/office/powerpoint/2010/main" val="16563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B92B-ED7A-80AE-6F7D-DBBFB98225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3CE1B-3D35-8463-A180-DCFC3870F516}"/>
              </a:ext>
            </a:extLst>
          </p:cNvPr>
          <p:cNvSpPr>
            <a:spLocks noGrp="1"/>
          </p:cNvSpPr>
          <p:nvPr>
            <p:ph type="title"/>
          </p:nvPr>
        </p:nvSpPr>
        <p:spPr>
          <a:xfrm>
            <a:off x="9128927" y="-2"/>
            <a:ext cx="30630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Sup Ct Denies Stay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86DC068-861B-14E2-CD58-CBAC6F9EF2BC}"/>
              </a:ext>
            </a:extLst>
          </p:cNvPr>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a:extLst>
              <a:ext uri="{FF2B5EF4-FFF2-40B4-BE49-F238E27FC236}">
                <a16:creationId xmlns:a16="http://schemas.microsoft.com/office/drawing/2014/main" id="{3D2F02B6-DB24-0264-0D45-3A61CB75245F}"/>
              </a:ext>
            </a:extLst>
          </p:cNvPr>
          <p:cNvSpPr txBox="1">
            <a:spLocks noChangeArrowheads="1"/>
          </p:cNvSpPr>
          <p:nvPr/>
        </p:nvSpPr>
        <p:spPr bwMode="auto">
          <a:xfrm>
            <a:off x="10096107" y="6488668"/>
            <a:ext cx="20958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(6 Oct 2025)</a:t>
            </a:r>
          </a:p>
        </p:txBody>
      </p:sp>
      <p:sp>
        <p:nvSpPr>
          <p:cNvPr id="7" name="Rectangle 6">
            <a:extLst>
              <a:ext uri="{FF2B5EF4-FFF2-40B4-BE49-F238E27FC236}">
                <a16:creationId xmlns:a16="http://schemas.microsoft.com/office/drawing/2014/main" id="{7C3CE94D-D664-14EE-7A0C-17131EBD887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249EE12-4934-E6A1-9E91-05C598D10C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77"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458F8C40-BABB-72AD-0FDC-039DC77CD874}"/>
              </a:ext>
            </a:extLst>
          </p:cNvPr>
          <p:cNvPicPr>
            <a:picLocks noChangeAspect="1"/>
          </p:cNvPicPr>
          <p:nvPr/>
        </p:nvPicPr>
        <p:blipFill>
          <a:blip r:embed="rId4">
            <a:extLst>
              <a:ext uri="{28A0092B-C50C-407E-A947-70E740481C1C}">
                <a14:useLocalDpi xmlns:a14="http://schemas.microsoft.com/office/drawing/2010/main" val="0"/>
              </a:ext>
            </a:extLst>
          </a:blip>
          <a:srcRect l="24001" t="45787" r="26126" b="9597"/>
          <a:stretch>
            <a:fillRect/>
          </a:stretch>
        </p:blipFill>
        <p:spPr>
          <a:xfrm>
            <a:off x="4387352" y="869183"/>
            <a:ext cx="5708755" cy="5553725"/>
          </a:xfrm>
          <a:prstGeom prst="rect">
            <a:avLst/>
          </a:prstGeom>
          <a:ln>
            <a:solidFill>
              <a:schemeClr val="tx1"/>
            </a:solidFill>
          </a:ln>
        </p:spPr>
      </p:pic>
    </p:spTree>
    <p:extLst>
      <p:ext uri="{BB962C8B-B14F-4D97-AF65-F5344CB8AC3E}">
        <p14:creationId xmlns:p14="http://schemas.microsoft.com/office/powerpoint/2010/main" val="77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64E0E1BD-0066-41B1-A515-6E93FEBF7A4D}" type="datetime4">
              <a:rPr lang="en-US"/>
              <a:pPr>
                <a:defRPr/>
              </a:pPr>
              <a:t>October 15, 2025</a:t>
            </a:fld>
            <a:endParaRPr lang="en-US" altLang="en-US">
              <a:solidFill>
                <a:schemeClr val="bg2"/>
              </a:solidFill>
            </a:endParaRPr>
          </a:p>
        </p:txBody>
      </p:sp>
      <p:sp>
        <p:nvSpPr>
          <p:cNvPr id="17817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104</a:t>
            </a:fld>
            <a:endParaRPr lang="en-US" altLang="en-US" sz="1400" dirty="0">
              <a:solidFill>
                <a:srgbClr val="000066"/>
              </a:solidFill>
            </a:endParaRPr>
          </a:p>
        </p:txBody>
      </p:sp>
      <p:sp>
        <p:nvSpPr>
          <p:cNvPr id="178180" name="Rectangle 4"/>
          <p:cNvSpPr>
            <a:spLocks noChangeArrowheads="1"/>
          </p:cNvSpPr>
          <p:nvPr/>
        </p:nvSpPr>
        <p:spPr bwMode="auto">
          <a:xfrm>
            <a:off x="3313906" y="3044825"/>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a:solidFill>
                  <a:schemeClr val="bg1"/>
                </a:solidFill>
              </a:rPr>
              <a:t>Google</a:t>
            </a:r>
          </a:p>
        </p:txBody>
      </p:sp>
      <p:sp>
        <p:nvSpPr>
          <p:cNvPr id="6" name="Title 1">
            <a:extLst>
              <a:ext uri="{FF2B5EF4-FFF2-40B4-BE49-F238E27FC236}">
                <a16:creationId xmlns:a16="http://schemas.microsoft.com/office/drawing/2014/main" id="{19F6D51B-5E03-7441-A897-F3A2BAF53D56}"/>
              </a:ext>
            </a:extLst>
          </p:cNvPr>
          <p:cNvSpPr txBox="1">
            <a:spLocks noGrp="1"/>
          </p:cNvSpPr>
          <p:nvPr>
            <p:ph type="title"/>
          </p:nvPr>
        </p:nvSpPr>
        <p:spPr>
          <a:xfrm>
            <a:off x="10937630" y="9939"/>
            <a:ext cx="1254369" cy="457200"/>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Google</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4927914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70" y="-1"/>
            <a:ext cx="4147931" cy="41106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 Prototype Search Engine</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6" name="Text Box 5"/>
          <p:cNvSpPr txBox="1">
            <a:spLocks noChangeArrowheads="1"/>
          </p:cNvSpPr>
          <p:nvPr/>
        </p:nvSpPr>
        <p:spPr bwMode="auto">
          <a:xfrm>
            <a:off x="9936480" y="6488668"/>
            <a:ext cx="22555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5FCC48E8-9432-C049-B604-E7875D63AA04}"/>
              </a:ext>
            </a:extLst>
          </p:cNvPr>
          <p:cNvPicPr>
            <a:picLocks noChangeAspect="1"/>
          </p:cNvPicPr>
          <p:nvPr/>
        </p:nvPicPr>
        <p:blipFill>
          <a:blip r:embed="rId3"/>
          <a:stretch>
            <a:fillRect/>
          </a:stretch>
        </p:blipFill>
        <p:spPr>
          <a:xfrm>
            <a:off x="302172" y="205530"/>
            <a:ext cx="5277317" cy="6495308"/>
          </a:xfrm>
          <a:prstGeom prst="rect">
            <a:avLst/>
          </a:prstGeom>
          <a:ln w="6350">
            <a:solidFill>
              <a:schemeClr val="tx1"/>
            </a:solidFill>
          </a:ln>
        </p:spPr>
      </p:pic>
      <p:sp>
        <p:nvSpPr>
          <p:cNvPr id="10" name="Rectangle 9">
            <a:extLst>
              <a:ext uri="{FF2B5EF4-FFF2-40B4-BE49-F238E27FC236}">
                <a16:creationId xmlns:a16="http://schemas.microsoft.com/office/drawing/2014/main" id="{3CA8032F-0EFB-4F42-B746-5E9728313B76}"/>
              </a:ext>
            </a:extLst>
          </p:cNvPr>
          <p:cNvSpPr/>
          <p:nvPr/>
        </p:nvSpPr>
        <p:spPr bwMode="auto">
          <a:xfrm>
            <a:off x="1645920" y="2599584"/>
            <a:ext cx="9950045" cy="1754326"/>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600" i="0" u="none" strike="noStrike" cap="none" normalizeH="0" baseline="0" dirty="0">
                <a:ln>
                  <a:noFill/>
                </a:ln>
                <a:solidFill>
                  <a:schemeClr val="bg2"/>
                </a:solidFill>
                <a:effectLst/>
              </a:rPr>
              <a:t>“</a:t>
            </a:r>
            <a:r>
              <a:rPr lang="en-US" sz="3600" dirty="0">
                <a:solidFill>
                  <a:schemeClr val="bg2"/>
                </a:solidFill>
              </a:rPr>
              <a:t>In this paper, we present </a:t>
            </a:r>
            <a:r>
              <a:rPr lang="en-US" sz="3600" b="1" dirty="0">
                <a:solidFill>
                  <a:schemeClr val="accent4">
                    <a:lumMod val="50000"/>
                    <a:lumOff val="50000"/>
                  </a:schemeClr>
                </a:solidFill>
              </a:rPr>
              <a:t>Google, a prototype of a large-scale search engine </a:t>
            </a:r>
            <a:r>
              <a:rPr lang="en-US" sz="3600" dirty="0">
                <a:solidFill>
                  <a:schemeClr val="bg2"/>
                </a:solidFill>
              </a:rPr>
              <a:t>which makes heavy use of the structure present in hypertext.”</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57025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974" y="-1"/>
            <a:ext cx="4731027" cy="43732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Advertising and Mixed Motives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106</a:t>
            </a:fld>
            <a:endParaRPr lang="en-US" altLang="en-US"/>
          </a:p>
        </p:txBody>
      </p:sp>
      <p:sp>
        <p:nvSpPr>
          <p:cNvPr id="6" name="Text Box 5"/>
          <p:cNvSpPr txBox="1">
            <a:spLocks noChangeArrowheads="1"/>
          </p:cNvSpPr>
          <p:nvPr/>
        </p:nvSpPr>
        <p:spPr bwMode="auto">
          <a:xfrm>
            <a:off x="9962606" y="6488668"/>
            <a:ext cx="22293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259165" y="218661"/>
            <a:ext cx="5242822" cy="6482177"/>
          </a:xfrm>
          <a:prstGeom prst="rect">
            <a:avLst/>
          </a:prstGeom>
        </p:spPr>
      </p:pic>
      <p:sp>
        <p:nvSpPr>
          <p:cNvPr id="11" name="Rectangle 10">
            <a:extLst>
              <a:ext uri="{FF2B5EF4-FFF2-40B4-BE49-F238E27FC236}">
                <a16:creationId xmlns:a16="http://schemas.microsoft.com/office/drawing/2014/main" id="{AA0E1DB3-A594-4D43-AECF-D46C7CC3B25A}"/>
              </a:ext>
            </a:extLst>
          </p:cNvPr>
          <p:cNvSpPr/>
          <p:nvPr/>
        </p:nvSpPr>
        <p:spPr bwMode="auto">
          <a:xfrm>
            <a:off x="1449134" y="2179052"/>
            <a:ext cx="10063597"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kumimoji="1" lang="en-US" sz="3600" i="0" u="none" strike="noStrike" cap="none" normalizeH="0" baseline="0" dirty="0">
                <a:ln>
                  <a:noFill/>
                </a:ln>
                <a:solidFill>
                  <a:schemeClr val="bg2"/>
                </a:solidFill>
                <a:effectLst/>
              </a:rPr>
              <a:t>“</a:t>
            </a:r>
            <a:r>
              <a:rPr lang="en-US" sz="3600" dirty="0">
                <a:solidFill>
                  <a:schemeClr val="bg2"/>
                </a:solidFill>
              </a:rPr>
              <a:t>Currently, the </a:t>
            </a:r>
            <a:r>
              <a:rPr lang="en-US" sz="3600" b="1" dirty="0">
                <a:solidFill>
                  <a:schemeClr val="accent4">
                    <a:lumMod val="50000"/>
                    <a:lumOff val="50000"/>
                  </a:schemeClr>
                </a:solidFill>
              </a:rPr>
              <a:t>predominant business model for commercial search engines is advertising</a:t>
            </a:r>
            <a:r>
              <a:rPr lang="en-US" sz="3600" dirty="0">
                <a:solidFill>
                  <a:schemeClr val="bg2"/>
                </a:solidFill>
              </a:rPr>
              <a:t>. The </a:t>
            </a:r>
            <a:r>
              <a:rPr lang="en-US" sz="3600" b="1" dirty="0">
                <a:solidFill>
                  <a:schemeClr val="accent4">
                    <a:lumMod val="50000"/>
                    <a:lumOff val="50000"/>
                  </a:schemeClr>
                </a:solidFill>
              </a:rPr>
              <a:t>goals of the advertising business model do not always correspond to providing quality search to users</a:t>
            </a:r>
            <a:r>
              <a:rPr lang="en-US" sz="3600" dirty="0">
                <a:solidFill>
                  <a:schemeClr val="bg2"/>
                </a:solidFill>
              </a:rPr>
              <a:t>.”</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5294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974" y="-1"/>
            <a:ext cx="4731027" cy="43732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Advertising and Mixed Motives</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107</a:t>
            </a:fld>
            <a:endParaRPr lang="en-US" altLang="en-US"/>
          </a:p>
        </p:txBody>
      </p:sp>
      <p:sp>
        <p:nvSpPr>
          <p:cNvPr id="6" name="Text Box 5"/>
          <p:cNvSpPr txBox="1">
            <a:spLocks noChangeArrowheads="1"/>
          </p:cNvSpPr>
          <p:nvPr/>
        </p:nvSpPr>
        <p:spPr bwMode="auto">
          <a:xfrm>
            <a:off x="9962606" y="6488668"/>
            <a:ext cx="22293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53DB95A-19D6-784F-96EF-C0C82F4D9DDB}"/>
              </a:ext>
            </a:extLst>
          </p:cNvPr>
          <p:cNvPicPr>
            <a:picLocks noChangeAspect="1"/>
          </p:cNvPicPr>
          <p:nvPr/>
        </p:nvPicPr>
        <p:blipFill>
          <a:blip r:embed="rId3"/>
          <a:stretch>
            <a:fillRect/>
          </a:stretch>
        </p:blipFill>
        <p:spPr>
          <a:xfrm>
            <a:off x="368222" y="218661"/>
            <a:ext cx="5179953" cy="6404447"/>
          </a:xfrm>
          <a:prstGeom prst="rect">
            <a:avLst/>
          </a:prstGeom>
          <a:ln w="6350">
            <a:solidFill>
              <a:schemeClr val="tx1"/>
            </a:solidFill>
          </a:ln>
        </p:spPr>
      </p:pic>
      <p:sp>
        <p:nvSpPr>
          <p:cNvPr id="11" name="Rectangle 10">
            <a:extLst>
              <a:ext uri="{FF2B5EF4-FFF2-40B4-BE49-F238E27FC236}">
                <a16:creationId xmlns:a16="http://schemas.microsoft.com/office/drawing/2014/main" id="{AA0E1DB3-A594-4D43-AECF-D46C7CC3B25A}"/>
              </a:ext>
            </a:extLst>
          </p:cNvPr>
          <p:cNvSpPr/>
          <p:nvPr/>
        </p:nvSpPr>
        <p:spPr bwMode="auto">
          <a:xfrm>
            <a:off x="1919397" y="2492783"/>
            <a:ext cx="9845883" cy="2308324"/>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600" dirty="0">
                <a:solidFill>
                  <a:schemeClr val="bg2"/>
                </a:solidFill>
              </a:rPr>
              <a:t>“For this type of reason …, </a:t>
            </a:r>
            <a:r>
              <a:rPr lang="en-US" sz="3600" b="1" dirty="0">
                <a:solidFill>
                  <a:schemeClr val="accent4">
                    <a:lumMod val="50000"/>
                    <a:lumOff val="50000"/>
                  </a:schemeClr>
                </a:solidFill>
              </a:rPr>
              <a:t>we expect that advertising funded search engines will be inherently biased towards the advertisers and away from the needs of the consumers</a:t>
            </a:r>
            <a:r>
              <a:rPr lang="en-US" sz="3600" dirty="0">
                <a:solidFill>
                  <a:schemeClr val="bg2"/>
                </a:solidFill>
              </a:rPr>
              <a:t>.”</a:t>
            </a:r>
          </a:p>
        </p:txBody>
      </p:sp>
    </p:spTree>
    <p:extLst>
      <p:ext uri="{BB962C8B-B14F-4D97-AF65-F5344CB8AC3E}">
        <p14:creationId xmlns:p14="http://schemas.microsoft.com/office/powerpoint/2010/main" val="378247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06057" y="218661"/>
            <a:ext cx="5209809" cy="6482177"/>
          </a:xfrm>
          <a:prstGeom prst="rect">
            <a:avLst/>
          </a:prstGeom>
          <a:ln w="6350">
            <a:solidFill>
              <a:schemeClr val="tx1"/>
            </a:solidFill>
          </a:ln>
        </p:spPr>
      </p:pic>
      <p:sp>
        <p:nvSpPr>
          <p:cNvPr id="2" name="Title 1"/>
          <p:cNvSpPr>
            <a:spLocks noGrp="1"/>
          </p:cNvSpPr>
          <p:nvPr>
            <p:ph type="title"/>
          </p:nvPr>
        </p:nvSpPr>
        <p:spPr>
          <a:xfrm>
            <a:off x="10084904" y="-1"/>
            <a:ext cx="2107096" cy="437324"/>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rPr>
              <a:t>Conclusion?</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108</a:t>
            </a:fld>
            <a:endParaRPr lang="en-US" altLang="en-US"/>
          </a:p>
        </p:txBody>
      </p:sp>
      <p:sp>
        <p:nvSpPr>
          <p:cNvPr id="6" name="Text Box 5"/>
          <p:cNvSpPr txBox="1">
            <a:spLocks noChangeArrowheads="1"/>
          </p:cNvSpPr>
          <p:nvPr/>
        </p:nvSpPr>
        <p:spPr bwMode="auto">
          <a:xfrm>
            <a:off x="9972675" y="6488668"/>
            <a:ext cx="22193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Brin</a:t>
            </a:r>
            <a:r>
              <a:rPr lang="en-US" sz="1800" i="0" dirty="0">
                <a:solidFill>
                  <a:schemeClr val="accent4">
                    <a:lumMod val="75000"/>
                    <a:lumOff val="25000"/>
                  </a:schemeClr>
                </a:solidFill>
                <a:latin typeface="+mn-lt"/>
                <a:cs typeface="Times New Roman" panose="02020603050405020304" pitchFamily="18" charset="0"/>
              </a:rPr>
              <a:t> &amp; Page (1998)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a:extLst>
              <a:ext uri="{FF2B5EF4-FFF2-40B4-BE49-F238E27FC236}">
                <a16:creationId xmlns:a16="http://schemas.microsoft.com/office/drawing/2014/main" id="{AA0E1DB3-A594-4D43-AECF-D46C7CC3B25A}"/>
              </a:ext>
            </a:extLst>
          </p:cNvPr>
          <p:cNvSpPr/>
          <p:nvPr/>
        </p:nvSpPr>
        <p:spPr bwMode="auto">
          <a:xfrm>
            <a:off x="2062722" y="1569452"/>
            <a:ext cx="9493141" cy="2308324"/>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n-US" sz="3600" dirty="0">
                <a:solidFill>
                  <a:schemeClr val="bg2"/>
                </a:solidFill>
              </a:rPr>
              <a:t>“But we believe the issue of advertising causes enough mixed incentives that it is </a:t>
            </a:r>
            <a:r>
              <a:rPr lang="en-US" sz="3600" b="1" dirty="0">
                <a:solidFill>
                  <a:schemeClr val="accent4">
                    <a:lumMod val="50000"/>
                    <a:lumOff val="50000"/>
                  </a:schemeClr>
                </a:solidFill>
              </a:rPr>
              <a:t>crucial to have a competitive search engine that is transparent and in the academic realm</a:t>
            </a:r>
            <a:r>
              <a:rPr lang="en-US" sz="3600" dirty="0">
                <a:solidFill>
                  <a:schemeClr val="bg2"/>
                </a:solidFill>
              </a:rPr>
              <a:t>.”</a:t>
            </a:r>
          </a:p>
        </p:txBody>
      </p:sp>
    </p:spTree>
    <p:extLst>
      <p:ext uri="{BB962C8B-B14F-4D97-AF65-F5344CB8AC3E}">
        <p14:creationId xmlns:p14="http://schemas.microsoft.com/office/powerpoint/2010/main" val="38744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a:spLocks noGrp="1"/>
          </p:cNvSpPr>
          <p:nvPr>
            <p:ph type="dt" sz="half" idx="10"/>
          </p:nvPr>
        </p:nvSpPr>
        <p:spPr/>
        <p:txBody>
          <a:bodyPr/>
          <a:lstStyle/>
          <a:p>
            <a:pPr>
              <a:defRPr/>
            </a:pPr>
            <a:fld id="{BC12792A-C19B-4C61-9D3A-F0C32BB55870}" type="datetime4">
              <a:rPr lang="en-US"/>
              <a:pPr>
                <a:defRPr/>
              </a:pPr>
              <a:t>October 15, 2025</a:t>
            </a:fld>
            <a:endParaRPr lang="en-US" altLang="en-US">
              <a:solidFill>
                <a:schemeClr val="bg2"/>
              </a:solidFill>
            </a:endParaRPr>
          </a:p>
        </p:txBody>
      </p:sp>
      <p:sp>
        <p:nvSpPr>
          <p:cNvPr id="18022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601B806C-6D69-4CF9-9ED2-B4315DD55EE1}" type="slidenum">
              <a:rPr lang="en-US" altLang="en-US" sz="1400">
                <a:solidFill>
                  <a:srgbClr val="000066"/>
                </a:solidFill>
              </a:rPr>
              <a:pPr>
                <a:spcBef>
                  <a:spcPct val="0"/>
                </a:spcBef>
                <a:buClrTx/>
                <a:buSzTx/>
                <a:buFontTx/>
                <a:buNone/>
              </a:pPr>
              <a:t>109</a:t>
            </a:fld>
            <a:endParaRPr lang="en-US" altLang="en-US" sz="1400">
              <a:solidFill>
                <a:srgbClr val="000066"/>
              </a:solidFill>
            </a:endParaRPr>
          </a:p>
        </p:txBody>
      </p:sp>
      <p:pic>
        <p:nvPicPr>
          <p:cNvPr id="180228" name="Picture 2"/>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750888" y="594276"/>
            <a:ext cx="9131478" cy="568124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7513983" y="6488668"/>
            <a:ext cx="4671012"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Original Google Homepage (11 Nov 1998)</a:t>
            </a:r>
          </a:p>
        </p:txBody>
      </p:sp>
      <p:sp>
        <p:nvSpPr>
          <p:cNvPr id="7" name="Text Box 5"/>
          <p:cNvSpPr txBox="1">
            <a:spLocks noChangeArrowheads="1"/>
          </p:cNvSpPr>
          <p:nvPr/>
        </p:nvSpPr>
        <p:spPr bwMode="auto">
          <a:xfrm>
            <a:off x="6263920" y="1959181"/>
            <a:ext cx="5497512" cy="522287"/>
          </a:xfrm>
          <a:prstGeom prst="rect">
            <a:avLst/>
          </a:prstGeom>
          <a:solidFill>
            <a:schemeClr val="accent4">
              <a:lumMod val="50000"/>
              <a:lumOff val="50000"/>
            </a:schemeClr>
          </a:solidFill>
          <a:ln w="6350">
            <a:solidFill>
              <a:srgbClr val="002060"/>
            </a:solidFill>
            <a:miter lim="800000"/>
            <a:headEnd/>
            <a:tailEnd/>
          </a:ln>
        </p:spPr>
        <p:txBody>
          <a:bodyPr>
            <a:spAutoFit/>
          </a:bodyPr>
          <a:lstStyle/>
          <a:p>
            <a:pPr>
              <a:defRPr/>
            </a:pPr>
            <a:r>
              <a:rPr lang="en-US" sz="2800" b="1" dirty="0">
                <a:solidFill>
                  <a:schemeClr val="bg1"/>
                </a:solidFill>
                <a:latin typeface="+mn-lt"/>
              </a:rPr>
              <a:t>Data Model: Crawl, index, rank</a:t>
            </a:r>
          </a:p>
        </p:txBody>
      </p:sp>
      <p:sp>
        <p:nvSpPr>
          <p:cNvPr id="9" name="Rectangle 8"/>
          <p:cNvSpPr>
            <a:spLocks noChangeArrowheads="1"/>
          </p:cNvSpPr>
          <p:nvPr/>
        </p:nvSpPr>
        <p:spPr bwMode="auto">
          <a:xfrm>
            <a:off x="12011958" y="6700838"/>
            <a:ext cx="173037" cy="157162"/>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0" name="Text Box 5"/>
          <p:cNvSpPr txBox="1">
            <a:spLocks noChangeArrowheads="1"/>
          </p:cNvSpPr>
          <p:nvPr/>
        </p:nvSpPr>
        <p:spPr bwMode="auto">
          <a:xfrm>
            <a:off x="6819545" y="2913245"/>
            <a:ext cx="4941887" cy="522288"/>
          </a:xfrm>
          <a:prstGeom prst="rect">
            <a:avLst/>
          </a:prstGeom>
          <a:solidFill>
            <a:schemeClr val="accent4">
              <a:lumMod val="50000"/>
              <a:lumOff val="50000"/>
            </a:schemeClr>
          </a:solidFill>
          <a:ln w="6350">
            <a:solidFill>
              <a:srgbClr val="002060"/>
            </a:solidFill>
            <a:miter lim="800000"/>
            <a:headEnd/>
            <a:tailEnd/>
          </a:ln>
        </p:spPr>
        <p:txBody>
          <a:bodyPr>
            <a:spAutoFit/>
          </a:bodyPr>
          <a:lstStyle/>
          <a:p>
            <a:pPr>
              <a:defRPr/>
            </a:pPr>
            <a:r>
              <a:rPr lang="en-US" sz="2800" b="1" dirty="0">
                <a:solidFill>
                  <a:schemeClr val="bg1"/>
                </a:solidFill>
                <a:latin typeface="+mn-lt"/>
              </a:rPr>
              <a:t>Goal: Build a great product</a:t>
            </a:r>
          </a:p>
        </p:txBody>
      </p:sp>
      <p:sp>
        <p:nvSpPr>
          <p:cNvPr id="11" name="Text Box 5"/>
          <p:cNvSpPr txBox="1">
            <a:spLocks noChangeArrowheads="1"/>
          </p:cNvSpPr>
          <p:nvPr/>
        </p:nvSpPr>
        <p:spPr bwMode="auto">
          <a:xfrm>
            <a:off x="6513157" y="3899489"/>
            <a:ext cx="5248275" cy="954087"/>
          </a:xfrm>
          <a:prstGeom prst="rect">
            <a:avLst/>
          </a:prstGeom>
          <a:solidFill>
            <a:schemeClr val="accent4">
              <a:lumMod val="50000"/>
              <a:lumOff val="50000"/>
            </a:schemeClr>
          </a:solidFill>
          <a:ln w="6350">
            <a:solidFill>
              <a:srgbClr val="002060"/>
            </a:solidFill>
            <a:miter lim="800000"/>
            <a:headEnd/>
            <a:tailEnd/>
          </a:ln>
        </p:spPr>
        <p:txBody>
          <a:bodyPr>
            <a:spAutoFit/>
          </a:bodyPr>
          <a:lstStyle/>
          <a:p>
            <a:pPr>
              <a:defRPr/>
            </a:pPr>
            <a:r>
              <a:rPr lang="en-US" sz="2800" b="1" dirty="0">
                <a:solidFill>
                  <a:schemeClr val="bg1"/>
                </a:solidFill>
                <a:latin typeface="+mn-lt"/>
              </a:rPr>
              <a:t>Natural Result: Market power (and no apologies for that)</a:t>
            </a:r>
          </a:p>
        </p:txBody>
      </p:sp>
      <p:sp>
        <p:nvSpPr>
          <p:cNvPr id="12" name="Title 1">
            <a:extLst>
              <a:ext uri="{FF2B5EF4-FFF2-40B4-BE49-F238E27FC236}">
                <a16:creationId xmlns:a16="http://schemas.microsoft.com/office/drawing/2014/main" id="{48C70015-478B-3549-825C-558BBFAD37D5}"/>
              </a:ext>
            </a:extLst>
          </p:cNvPr>
          <p:cNvSpPr txBox="1">
            <a:spLocks noGrp="1"/>
          </p:cNvSpPr>
          <p:nvPr>
            <p:ph type="title"/>
          </p:nvPr>
        </p:nvSpPr>
        <p:spPr>
          <a:xfrm>
            <a:off x="9456951" y="0"/>
            <a:ext cx="2735050" cy="457201"/>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In the Beginning</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15716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par>
                          <p:cTn id="17" fill="hold" nodeType="afterGroup">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04" y="-2"/>
            <a:ext cx="739349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Unfair Methods of Competition Declared Unlawful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43464" y="6488668"/>
            <a:ext cx="3148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717 (26 Sept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54793" y="184664"/>
            <a:ext cx="4382651" cy="6484584"/>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951127" y="2408080"/>
            <a:ext cx="10936073" cy="2159133"/>
          </a:xfrm>
          <a:prstGeom prst="rect">
            <a:avLst/>
          </a:prstGeom>
          <a:ln w="6350">
            <a:solidFill>
              <a:schemeClr val="tx1"/>
            </a:solidFill>
          </a:ln>
        </p:spPr>
      </p:pic>
    </p:spTree>
    <p:extLst>
      <p:ext uri="{BB962C8B-B14F-4D97-AF65-F5344CB8AC3E}">
        <p14:creationId xmlns:p14="http://schemas.microsoft.com/office/powerpoint/2010/main" val="30910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p:cNvSpPr>
            <a:spLocks noGrp="1"/>
          </p:cNvSpPr>
          <p:nvPr>
            <p:ph type="dt" sz="half" idx="10"/>
          </p:nvPr>
        </p:nvSpPr>
        <p:spPr/>
        <p:txBody>
          <a:bodyPr/>
          <a:lstStyle/>
          <a:p>
            <a:pPr>
              <a:defRPr/>
            </a:pPr>
            <a:fld id="{A00AB598-BE12-46F7-85F6-C897F6276E47}" type="datetime4">
              <a:rPr lang="en-US"/>
              <a:pPr>
                <a:defRPr/>
              </a:pPr>
              <a:t>October 15, 2025</a:t>
            </a:fld>
            <a:endParaRPr lang="en-US" altLang="en-US">
              <a:solidFill>
                <a:schemeClr val="bg2"/>
              </a:solidFill>
            </a:endParaRPr>
          </a:p>
        </p:txBody>
      </p:sp>
      <p:sp>
        <p:nvSpPr>
          <p:cNvPr id="182275"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CD4093EF-2293-4647-B11B-2BF4E9AEE2A2}" type="slidenum">
              <a:rPr lang="en-US" altLang="en-US" sz="1400">
                <a:solidFill>
                  <a:srgbClr val="000066"/>
                </a:solidFill>
              </a:rPr>
              <a:pPr>
                <a:spcBef>
                  <a:spcPct val="0"/>
                </a:spcBef>
                <a:buClrTx/>
                <a:buSzTx/>
                <a:buFontTx/>
                <a:buNone/>
              </a:pPr>
              <a:t>110</a:t>
            </a:fld>
            <a:endParaRPr lang="en-US" altLang="en-US" sz="1400">
              <a:solidFill>
                <a:srgbClr val="000066"/>
              </a:solidFill>
            </a:endParaRPr>
          </a:p>
        </p:txBody>
      </p:sp>
      <p:pic>
        <p:nvPicPr>
          <p:cNvPr id="182276" name="Picture 2"/>
          <p:cNvPicPr>
            <a:picLocks noChangeAspect="1" noChangeArrowheads="1"/>
          </p:cNvPicPr>
          <p:nvPr/>
        </p:nvPicPr>
        <p:blipFill>
          <a:blip r:embed="rId3">
            <a:extLst>
              <a:ext uri="{28A0092B-C50C-407E-A947-70E740481C1C}">
                <a14:useLocalDpi xmlns:a14="http://schemas.microsoft.com/office/drawing/2010/main" val="0"/>
              </a:ext>
            </a:extLst>
          </a:blip>
          <a:srcRect l="9033" t="13318" r="33655" b="42107"/>
          <a:stretch>
            <a:fillRect/>
          </a:stretch>
        </p:blipFill>
        <p:spPr bwMode="auto">
          <a:xfrm>
            <a:off x="281884" y="568525"/>
            <a:ext cx="9065316" cy="564008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7739270" y="6489951"/>
            <a:ext cx="4452730" cy="369332"/>
          </a:xfrm>
          <a:prstGeom prst="rect">
            <a:avLst/>
          </a:prstGeom>
          <a:solidFill>
            <a:srgbClr val="000000">
              <a:alpha val="10196"/>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Original Google Homepage (11 Nov 1998)</a:t>
            </a:r>
          </a:p>
        </p:txBody>
      </p:sp>
      <p:sp>
        <p:nvSpPr>
          <p:cNvPr id="13" name="Text Box 5"/>
          <p:cNvSpPr txBox="1">
            <a:spLocks noChangeArrowheads="1"/>
          </p:cNvSpPr>
          <p:nvPr/>
        </p:nvSpPr>
        <p:spPr bwMode="auto">
          <a:xfrm>
            <a:off x="4287518" y="2479353"/>
            <a:ext cx="7512050" cy="1446212"/>
          </a:xfrm>
          <a:prstGeom prst="rect">
            <a:avLst/>
          </a:prstGeom>
          <a:solidFill>
            <a:schemeClr val="accent4">
              <a:lumMod val="50000"/>
              <a:lumOff val="50000"/>
            </a:schemeClr>
          </a:solidFill>
          <a:ln w="6350">
            <a:solidFill>
              <a:srgbClr val="002060"/>
            </a:solidFill>
            <a:miter lim="800000"/>
            <a:headEnd/>
            <a:tailEnd/>
          </a:ln>
        </p:spPr>
        <p:txBody>
          <a:bodyPr>
            <a:spAutoFit/>
          </a:bodyPr>
          <a:lstStyle/>
          <a:p>
            <a:pPr>
              <a:defRPr/>
            </a:pPr>
            <a:r>
              <a:rPr lang="en-US" sz="3200" b="1" dirty="0">
                <a:solidFill>
                  <a:schemeClr val="bg1"/>
                </a:solidFill>
                <a:latin typeface="+mn-lt"/>
              </a:rPr>
              <a:t>Media markets such as radio and TV</a:t>
            </a:r>
          </a:p>
          <a:p>
            <a:pPr>
              <a:defRPr/>
            </a:pPr>
            <a:r>
              <a:rPr lang="en-US" sz="2800" b="1" dirty="0">
                <a:solidFill>
                  <a:schemeClr val="bg1"/>
                </a:solidFill>
                <a:latin typeface="+mn-lt"/>
              </a:rPr>
              <a:t>Competition always a click away and (historically) zero cash price to viewers</a:t>
            </a:r>
          </a:p>
        </p:txBody>
      </p:sp>
      <p:sp>
        <p:nvSpPr>
          <p:cNvPr id="14" name="Text Box 5"/>
          <p:cNvSpPr txBox="1">
            <a:spLocks noChangeArrowheads="1"/>
          </p:cNvSpPr>
          <p:nvPr/>
        </p:nvSpPr>
        <p:spPr bwMode="auto">
          <a:xfrm>
            <a:off x="4287518" y="4202906"/>
            <a:ext cx="7512050" cy="1570038"/>
          </a:xfrm>
          <a:prstGeom prst="rect">
            <a:avLst/>
          </a:prstGeom>
          <a:solidFill>
            <a:schemeClr val="accent4">
              <a:lumMod val="50000"/>
              <a:lumOff val="50000"/>
            </a:schemeClr>
          </a:solidFill>
          <a:ln w="6350">
            <a:solidFill>
              <a:srgbClr val="002060"/>
            </a:solidFill>
            <a:miter lim="800000"/>
            <a:headEnd/>
            <a:tailEnd/>
          </a:ln>
        </p:spPr>
        <p:txBody>
          <a:bodyPr>
            <a:spAutoFit/>
          </a:bodyPr>
          <a:lstStyle/>
          <a:p>
            <a:pPr>
              <a:defRPr/>
            </a:pPr>
            <a:r>
              <a:rPr lang="en-US" sz="3200" b="1" dirty="0">
                <a:solidFill>
                  <a:schemeClr val="bg1"/>
                </a:solidFill>
                <a:latin typeface="+mn-lt"/>
              </a:rPr>
              <a:t>Exercise market power (raise prices to consumers) through advertising volume and intensity</a:t>
            </a:r>
            <a:endParaRPr lang="en-US" sz="2800" b="1" dirty="0">
              <a:solidFill>
                <a:schemeClr val="bg1"/>
              </a:solidFill>
              <a:latin typeface="+mn-lt"/>
            </a:endParaRPr>
          </a:p>
        </p:txBody>
      </p:sp>
      <p:sp>
        <p:nvSpPr>
          <p:cNvPr id="9" name="Title 1">
            <a:extLst>
              <a:ext uri="{FF2B5EF4-FFF2-40B4-BE49-F238E27FC236}">
                <a16:creationId xmlns:a16="http://schemas.microsoft.com/office/drawing/2014/main" id="{B1079678-22D5-FE43-AEBE-562475E90757}"/>
              </a:ext>
            </a:extLst>
          </p:cNvPr>
          <p:cNvSpPr txBox="1">
            <a:spLocks noGrp="1"/>
          </p:cNvSpPr>
          <p:nvPr>
            <p:ph type="title"/>
          </p:nvPr>
        </p:nvSpPr>
        <p:spPr>
          <a:xfrm>
            <a:off x="7344539" y="0"/>
            <a:ext cx="4847461" cy="457201"/>
          </a:xfrm>
          <a:prstGeom prst="rect">
            <a:avLst/>
          </a:prstGeom>
          <a:solidFill>
            <a:schemeClr val="bg2">
              <a:alpha val="10000"/>
            </a:schemeClr>
          </a:solidFill>
        </p:spPr>
        <p:txBody>
          <a:bodyPr/>
          <a:lst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latin typeface="+mn-lt"/>
                <a:cs typeface="Times New Roman" panose="02020603050405020304" pitchFamily="18" charset="0"/>
              </a:rPr>
              <a:t>Market Power in Media Markets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8485026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4582" y="-2"/>
            <a:ext cx="46274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2010: Europe Looks at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111</a:t>
            </a:fld>
            <a:endParaRPr lang="en-US" altLang="en-US"/>
          </a:p>
        </p:txBody>
      </p:sp>
      <p:sp>
        <p:nvSpPr>
          <p:cNvPr id="6" name="Text Box 5"/>
          <p:cNvSpPr txBox="1">
            <a:spLocks noChangeArrowheads="1"/>
          </p:cNvSpPr>
          <p:nvPr/>
        </p:nvSpPr>
        <p:spPr bwMode="auto">
          <a:xfrm>
            <a:off x="8045043" y="6488668"/>
            <a:ext cx="41469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(25 Feb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2776FCA-39F0-08F1-B165-91CBE23B8D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63" y="130029"/>
            <a:ext cx="5932497" cy="6488668"/>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7FCDBADE-CCF2-56C7-9785-FBFD8F057BF7}"/>
              </a:ext>
            </a:extLst>
          </p:cNvPr>
          <p:cNvPicPr>
            <a:picLocks noChangeAspect="1"/>
          </p:cNvPicPr>
          <p:nvPr/>
        </p:nvPicPr>
        <p:blipFill rotWithShape="1">
          <a:blip r:embed="rId4">
            <a:extLst>
              <a:ext uri="{28A0092B-C50C-407E-A947-70E740481C1C}">
                <a14:useLocalDpi xmlns:a14="http://schemas.microsoft.com/office/drawing/2010/main" val="0"/>
              </a:ext>
            </a:extLst>
          </a:blip>
          <a:srcRect l="11007" t="25024" r="38797" b="36015"/>
          <a:stretch/>
        </p:blipFill>
        <p:spPr>
          <a:xfrm>
            <a:off x="2998568" y="933959"/>
            <a:ext cx="6076784" cy="5158781"/>
          </a:xfrm>
          <a:prstGeom prst="rect">
            <a:avLst/>
          </a:prstGeom>
          <a:ln w="6350">
            <a:solidFill>
              <a:schemeClr val="bg2"/>
            </a:solidFill>
          </a:ln>
        </p:spPr>
      </p:pic>
    </p:spTree>
    <p:extLst>
      <p:ext uri="{BB962C8B-B14F-4D97-AF65-F5344CB8AC3E}">
        <p14:creationId xmlns:p14="http://schemas.microsoft.com/office/powerpoint/2010/main" val="20957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6248" y="-2"/>
            <a:ext cx="31057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Look at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112</a:t>
            </a:fld>
            <a:endParaRPr lang="en-US" altLang="en-US"/>
          </a:p>
        </p:txBody>
      </p:sp>
      <p:sp>
        <p:nvSpPr>
          <p:cNvPr id="6" name="Text Box 5"/>
          <p:cNvSpPr txBox="1">
            <a:spLocks noChangeArrowheads="1"/>
          </p:cNvSpPr>
          <p:nvPr/>
        </p:nvSpPr>
        <p:spPr bwMode="auto">
          <a:xfrm>
            <a:off x="9903204" y="6488668"/>
            <a:ext cx="2288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(24 June 2011)</a:t>
            </a:r>
          </a:p>
        </p:txBody>
      </p:sp>
      <p:pic>
        <p:nvPicPr>
          <p:cNvPr id="8" name="Picture 7">
            <a:extLst>
              <a:ext uri="{FF2B5EF4-FFF2-40B4-BE49-F238E27FC236}">
                <a16:creationId xmlns:a16="http://schemas.microsoft.com/office/drawing/2014/main" id="{D1400087-7190-027A-4F8E-8044556CBB85}"/>
              </a:ext>
            </a:extLst>
          </p:cNvPr>
          <p:cNvPicPr>
            <a:picLocks noChangeAspect="1"/>
          </p:cNvPicPr>
          <p:nvPr/>
        </p:nvPicPr>
        <p:blipFill>
          <a:blip r:embed="rId2"/>
          <a:stretch>
            <a:fillRect/>
          </a:stretch>
        </p:blipFill>
        <p:spPr>
          <a:xfrm>
            <a:off x="1822875" y="477422"/>
            <a:ext cx="7961736" cy="6316248"/>
          </a:xfrm>
          <a:prstGeom prst="rect">
            <a:avLst/>
          </a:prstGeom>
          <a:ln w="6350">
            <a:solidFill>
              <a:schemeClr val="bg2"/>
            </a:solidFill>
          </a:ln>
        </p:spPr>
      </p:pic>
    </p:spTree>
    <p:extLst>
      <p:ext uri="{BB962C8B-B14F-4D97-AF65-F5344CB8AC3E}">
        <p14:creationId xmlns:p14="http://schemas.microsoft.com/office/powerpoint/2010/main" val="24765121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833" y="-2"/>
            <a:ext cx="53591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Jan 2013: FTC Ends Google Inquiry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113</a:t>
            </a:fld>
            <a:endParaRPr lang="en-US" altLang="en-US"/>
          </a:p>
        </p:txBody>
      </p:sp>
      <p:sp>
        <p:nvSpPr>
          <p:cNvPr id="6" name="Text Box 5"/>
          <p:cNvSpPr txBox="1">
            <a:spLocks noChangeArrowheads="1"/>
          </p:cNvSpPr>
          <p:nvPr/>
        </p:nvSpPr>
        <p:spPr bwMode="auto">
          <a:xfrm>
            <a:off x="8170877" y="6488668"/>
            <a:ext cx="40211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Wall Street Journal (3 Jan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2A47A2FE-1530-A23D-C98B-79A033079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98" y="209004"/>
            <a:ext cx="5941160" cy="6491834"/>
          </a:xfrm>
          <a:prstGeom prst="rect">
            <a:avLst/>
          </a:prstGeom>
          <a:ln w="6350">
            <a:solidFill>
              <a:srgbClr val="000000"/>
            </a:solidFill>
          </a:ln>
        </p:spPr>
      </p:pic>
      <p:pic>
        <p:nvPicPr>
          <p:cNvPr id="10" name="Picture 9" descr="A screenshot of a computer&#10;&#10;Description automatically generated">
            <a:extLst>
              <a:ext uri="{FF2B5EF4-FFF2-40B4-BE49-F238E27FC236}">
                <a16:creationId xmlns:a16="http://schemas.microsoft.com/office/drawing/2014/main" id="{B44CFD3F-C689-D5B3-27B9-12FBD756278C}"/>
              </a:ext>
            </a:extLst>
          </p:cNvPr>
          <p:cNvPicPr>
            <a:picLocks noChangeAspect="1"/>
          </p:cNvPicPr>
          <p:nvPr/>
        </p:nvPicPr>
        <p:blipFill rotWithShape="1">
          <a:blip r:embed="rId4">
            <a:extLst>
              <a:ext uri="{28A0092B-C50C-407E-A947-70E740481C1C}">
                <a14:useLocalDpi xmlns:a14="http://schemas.microsoft.com/office/drawing/2010/main" val="0"/>
              </a:ext>
            </a:extLst>
          </a:blip>
          <a:srcRect l="11724" t="30398" r="37988" b="23655"/>
          <a:stretch/>
        </p:blipFill>
        <p:spPr>
          <a:xfrm>
            <a:off x="3455989" y="997526"/>
            <a:ext cx="5426827" cy="5417943"/>
          </a:xfrm>
          <a:prstGeom prst="rect">
            <a:avLst/>
          </a:prstGeom>
          <a:ln w="6350">
            <a:solidFill>
              <a:srgbClr val="000000"/>
            </a:solidFill>
          </a:ln>
        </p:spPr>
      </p:pic>
    </p:spTree>
    <p:extLst>
      <p:ext uri="{BB962C8B-B14F-4D97-AF65-F5344CB8AC3E}">
        <p14:creationId xmlns:p14="http://schemas.microsoft.com/office/powerpoint/2010/main" val="42696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548E-5ADD-5AD5-8345-2AD394BFA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2750B-3F57-86B5-0421-713E515086BB}"/>
              </a:ext>
            </a:extLst>
          </p:cNvPr>
          <p:cNvSpPr>
            <a:spLocks noGrp="1"/>
          </p:cNvSpPr>
          <p:nvPr>
            <p:ph type="title"/>
          </p:nvPr>
        </p:nvSpPr>
        <p:spPr>
          <a:xfrm>
            <a:off x="6261234" y="-2"/>
            <a:ext cx="59307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June 2017: EC Google Shopping Result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0467263-51DF-73E8-E305-A37B84A44FFE}"/>
              </a:ext>
            </a:extLst>
          </p:cNvPr>
          <p:cNvSpPr>
            <a:spLocks noGrp="1"/>
          </p:cNvSpPr>
          <p:nvPr>
            <p:ph type="sldNum" sz="quarter" idx="12"/>
          </p:nvPr>
        </p:nvSpPr>
        <p:spPr/>
        <p:txBody>
          <a:bodyPr/>
          <a:lstStyle/>
          <a:p>
            <a:pPr>
              <a:defRPr/>
            </a:pPr>
            <a:fld id="{B32496E5-8FFA-4061-92C3-71B1BA3DDA51}" type="slidenum">
              <a:rPr lang="en-US" altLang="en-US" smtClean="0"/>
              <a:pPr>
                <a:defRPr/>
              </a:pPr>
              <a:t>114</a:t>
            </a:fld>
            <a:endParaRPr lang="en-US" altLang="en-US"/>
          </a:p>
        </p:txBody>
      </p:sp>
      <p:sp>
        <p:nvSpPr>
          <p:cNvPr id="6" name="Text Box 5">
            <a:extLst>
              <a:ext uri="{FF2B5EF4-FFF2-40B4-BE49-F238E27FC236}">
                <a16:creationId xmlns:a16="http://schemas.microsoft.com/office/drawing/2014/main" id="{EE7FECA7-5755-F371-76D6-36B3536967E0}"/>
              </a:ext>
            </a:extLst>
          </p:cNvPr>
          <p:cNvSpPr txBox="1">
            <a:spLocks noChangeArrowheads="1"/>
          </p:cNvSpPr>
          <p:nvPr/>
        </p:nvSpPr>
        <p:spPr bwMode="auto">
          <a:xfrm>
            <a:off x="9812956" y="6488668"/>
            <a:ext cx="237904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(27 June 2017)</a:t>
            </a:r>
          </a:p>
        </p:txBody>
      </p:sp>
      <p:sp>
        <p:nvSpPr>
          <p:cNvPr id="7" name="Rectangle 6">
            <a:extLst>
              <a:ext uri="{FF2B5EF4-FFF2-40B4-BE49-F238E27FC236}">
                <a16:creationId xmlns:a16="http://schemas.microsoft.com/office/drawing/2014/main" id="{115FEA8B-4117-CA11-BADF-1B3CF482451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speaking at a podium&#10;&#10;AI-generated content may be incorrect.">
            <a:extLst>
              <a:ext uri="{FF2B5EF4-FFF2-40B4-BE49-F238E27FC236}">
                <a16:creationId xmlns:a16="http://schemas.microsoft.com/office/drawing/2014/main" id="{31FF30E1-A426-1FFE-ED47-B72D4D6AF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382" y="209004"/>
            <a:ext cx="5969503" cy="6491834"/>
          </a:xfrm>
          <a:prstGeom prst="rect">
            <a:avLst/>
          </a:prstGeom>
          <a:ln w="6350">
            <a:solidFill>
              <a:schemeClr val="tx1"/>
            </a:solidFill>
          </a:ln>
        </p:spPr>
      </p:pic>
      <p:pic>
        <p:nvPicPr>
          <p:cNvPr id="9" name="Picture 8" descr="A screenshot of a website&#10;&#10;AI-generated content may be incorrect.">
            <a:extLst>
              <a:ext uri="{FF2B5EF4-FFF2-40B4-BE49-F238E27FC236}">
                <a16:creationId xmlns:a16="http://schemas.microsoft.com/office/drawing/2014/main" id="{AC5B9B9E-5346-30AB-33C7-664D3D749EF4}"/>
              </a:ext>
            </a:extLst>
          </p:cNvPr>
          <p:cNvPicPr>
            <a:picLocks noChangeAspect="1"/>
          </p:cNvPicPr>
          <p:nvPr/>
        </p:nvPicPr>
        <p:blipFill>
          <a:blip r:embed="rId4">
            <a:extLst>
              <a:ext uri="{28A0092B-C50C-407E-A947-70E740481C1C}">
                <a14:useLocalDpi xmlns:a14="http://schemas.microsoft.com/office/drawing/2010/main" val="0"/>
              </a:ext>
            </a:extLst>
          </a:blip>
          <a:srcRect l="23523" t="38974" r="25249" b="24469"/>
          <a:stretch>
            <a:fillRect/>
          </a:stretch>
        </p:blipFill>
        <p:spPr>
          <a:xfrm>
            <a:off x="3094892" y="838329"/>
            <a:ext cx="7126098" cy="5530205"/>
          </a:xfrm>
          <a:prstGeom prst="rect">
            <a:avLst/>
          </a:prstGeom>
          <a:ln>
            <a:solidFill>
              <a:schemeClr val="tx1"/>
            </a:solidFill>
          </a:ln>
        </p:spPr>
      </p:pic>
    </p:spTree>
    <p:extLst>
      <p:ext uri="{BB962C8B-B14F-4D97-AF65-F5344CB8AC3E}">
        <p14:creationId xmlns:p14="http://schemas.microsoft.com/office/powerpoint/2010/main" val="238836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115</a:t>
            </a:fld>
            <a:endParaRPr lang="en-US" altLang="en-US" sz="1400">
              <a:solidFill>
                <a:srgbClr val="000066"/>
              </a:solidFill>
            </a:endParaRPr>
          </a:p>
        </p:txBody>
      </p:sp>
      <p:sp>
        <p:nvSpPr>
          <p:cNvPr id="178180" name="Rectangle 4"/>
          <p:cNvSpPr>
            <a:spLocks noChangeArrowheads="1"/>
          </p:cNvSpPr>
          <p:nvPr/>
        </p:nvSpPr>
        <p:spPr bwMode="auto">
          <a:xfrm>
            <a:off x="3313906" y="3044825"/>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U.S. v. Google</a:t>
            </a:r>
          </a:p>
        </p:txBody>
      </p:sp>
      <p:sp>
        <p:nvSpPr>
          <p:cNvPr id="6" name="Text Box 5">
            <a:extLst>
              <a:ext uri="{FF2B5EF4-FFF2-40B4-BE49-F238E27FC236}">
                <a16:creationId xmlns:a16="http://schemas.microsoft.com/office/drawing/2014/main" id="{91328BBB-83C7-A346-BE3B-597C6DDEB744}"/>
              </a:ext>
            </a:extLst>
          </p:cNvPr>
          <p:cNvSpPr txBox="1">
            <a:spLocks noGrp="1" noChangeArrowheads="1"/>
          </p:cNvSpPr>
          <p:nvPr>
            <p:ph type="title"/>
          </p:nvPr>
        </p:nvSpPr>
        <p:spPr bwMode="auto">
          <a:xfrm>
            <a:off x="9921711" y="0"/>
            <a:ext cx="227028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Oct 2020 Case</a:t>
            </a:r>
          </a:p>
        </p:txBody>
      </p:sp>
    </p:spTree>
    <p:extLst>
      <p:ext uri="{BB962C8B-B14F-4D97-AF65-F5344CB8AC3E}">
        <p14:creationId xmlns:p14="http://schemas.microsoft.com/office/powerpoint/2010/main" val="142435305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423" y="-2"/>
            <a:ext cx="37785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the Case About?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116</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iPhone (11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phone&#10;&#10;Description automatically generated">
            <a:extLst>
              <a:ext uri="{FF2B5EF4-FFF2-40B4-BE49-F238E27FC236}">
                <a16:creationId xmlns:a16="http://schemas.microsoft.com/office/drawing/2014/main" id="{45DA304D-989D-A3D7-C4D3-864187DD4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725" y="234121"/>
            <a:ext cx="2950936" cy="6389759"/>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D3B01C10-7D00-FBDF-7932-C3D93A1BD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262" y="234120"/>
            <a:ext cx="2950936" cy="6389759"/>
          </a:xfrm>
          <a:prstGeom prst="rect">
            <a:avLst/>
          </a:prstGeom>
        </p:spPr>
      </p:pic>
    </p:spTree>
    <p:extLst>
      <p:ext uri="{BB962C8B-B14F-4D97-AF65-F5344CB8AC3E}">
        <p14:creationId xmlns:p14="http://schemas.microsoft.com/office/powerpoint/2010/main" val="29696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5" y="-1"/>
            <a:ext cx="490537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Google’s Dominance Since 2009</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117</a:t>
            </a:fld>
            <a:endParaRPr lang="en-US" altLang="en-US"/>
          </a:p>
        </p:txBody>
      </p:sp>
      <p:sp>
        <p:nvSpPr>
          <p:cNvPr id="6" name="Text Box 5"/>
          <p:cNvSpPr txBox="1">
            <a:spLocks noChangeArrowheads="1"/>
          </p:cNvSpPr>
          <p:nvPr/>
        </p:nvSpPr>
        <p:spPr bwMode="auto">
          <a:xfrm>
            <a:off x="6649811" y="6488668"/>
            <a:ext cx="55421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Whinston</a:t>
            </a:r>
            <a:r>
              <a:rPr lang="en-US" sz="1800" i="0" dirty="0">
                <a:solidFill>
                  <a:schemeClr val="accent4">
                    <a:lumMod val="75000"/>
                    <a:lumOff val="25000"/>
                  </a:schemeClr>
                </a:solidFill>
                <a:latin typeface="+mn-lt"/>
                <a:cs typeface="Times New Roman" panose="02020603050405020304" pitchFamily="18" charset="0"/>
              </a:rPr>
              <a:t> Direct Testimony (UPXD 102) (5 Oct 2023)</a:t>
            </a:r>
          </a:p>
        </p:txBody>
      </p:sp>
      <p:pic>
        <p:nvPicPr>
          <p:cNvPr id="8" name="Picture 7">
            <a:extLst>
              <a:ext uri="{FF2B5EF4-FFF2-40B4-BE49-F238E27FC236}">
                <a16:creationId xmlns:a16="http://schemas.microsoft.com/office/drawing/2014/main" id="{38CE94C2-0EAD-CC5B-50D3-3C1D725813DF}"/>
              </a:ext>
            </a:extLst>
          </p:cNvPr>
          <p:cNvPicPr>
            <a:picLocks noChangeAspect="1"/>
          </p:cNvPicPr>
          <p:nvPr/>
        </p:nvPicPr>
        <p:blipFill>
          <a:blip r:embed="rId2"/>
          <a:stretch>
            <a:fillRect/>
          </a:stretch>
        </p:blipFill>
        <p:spPr>
          <a:xfrm>
            <a:off x="1170581" y="603447"/>
            <a:ext cx="9850837" cy="5651106"/>
          </a:xfrm>
          <a:prstGeom prst="rect">
            <a:avLst/>
          </a:prstGeom>
          <a:ln w="6350">
            <a:solidFill>
              <a:schemeClr val="tx1"/>
            </a:solidFill>
          </a:ln>
        </p:spPr>
      </p:pic>
    </p:spTree>
    <p:extLst>
      <p:ext uri="{BB962C8B-B14F-4D97-AF65-F5344CB8AC3E}">
        <p14:creationId xmlns:p14="http://schemas.microsoft.com/office/powerpoint/2010/main" val="34757025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4845" y="-2"/>
            <a:ext cx="28071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Device Share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118</a:t>
            </a:fld>
            <a:endParaRPr lang="en-US" altLang="en-US"/>
          </a:p>
        </p:txBody>
      </p:sp>
      <p:sp>
        <p:nvSpPr>
          <p:cNvPr id="6" name="Text Box 5"/>
          <p:cNvSpPr txBox="1">
            <a:spLocks noChangeArrowheads="1"/>
          </p:cNvSpPr>
          <p:nvPr/>
        </p:nvSpPr>
        <p:spPr bwMode="auto">
          <a:xfrm>
            <a:off x="9246054" y="6488668"/>
            <a:ext cx="29459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B252ACEB-3D16-BF9D-2F6C-1C6978A30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23"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FA307AF0-0909-A5ED-FBF2-3CCEA569B84D}"/>
              </a:ext>
            </a:extLst>
          </p:cNvPr>
          <p:cNvPicPr>
            <a:picLocks noChangeAspect="1"/>
          </p:cNvPicPr>
          <p:nvPr/>
        </p:nvPicPr>
        <p:blipFill rotWithShape="1">
          <a:blip r:embed="rId4">
            <a:extLst>
              <a:ext uri="{28A0092B-C50C-407E-A947-70E740481C1C}">
                <a14:useLocalDpi xmlns:a14="http://schemas.microsoft.com/office/drawing/2010/main" val="0"/>
              </a:ext>
            </a:extLst>
          </a:blip>
          <a:srcRect l="4697" t="31753" r="6108" b="22108"/>
          <a:stretch/>
        </p:blipFill>
        <p:spPr>
          <a:xfrm>
            <a:off x="1751166" y="1301808"/>
            <a:ext cx="9092896" cy="5144569"/>
          </a:xfrm>
          <a:prstGeom prst="rect">
            <a:avLst/>
          </a:prstGeom>
          <a:ln w="6350">
            <a:solidFill>
              <a:schemeClr val="tx1"/>
            </a:solidFill>
          </a:ln>
        </p:spPr>
      </p:pic>
      <p:sp>
        <p:nvSpPr>
          <p:cNvPr id="10" name="Text Box 5">
            <a:extLst>
              <a:ext uri="{FF2B5EF4-FFF2-40B4-BE49-F238E27FC236}">
                <a16:creationId xmlns:a16="http://schemas.microsoft.com/office/drawing/2014/main" id="{7E11CE20-26E1-0E89-A459-6A40920B42DE}"/>
              </a:ext>
            </a:extLst>
          </p:cNvPr>
          <p:cNvSpPr txBox="1">
            <a:spLocks noChangeArrowheads="1"/>
          </p:cNvSpPr>
          <p:nvPr/>
        </p:nvSpPr>
        <p:spPr bwMode="auto">
          <a:xfrm>
            <a:off x="7136476" y="579997"/>
            <a:ext cx="5055524"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Desktop: 99.26</a:t>
            </a:r>
          </a:p>
        </p:txBody>
      </p:sp>
    </p:spTree>
    <p:extLst>
      <p:ext uri="{BB962C8B-B14F-4D97-AF65-F5344CB8AC3E}">
        <p14:creationId xmlns:p14="http://schemas.microsoft.com/office/powerpoint/2010/main" val="24226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233" y="-2"/>
            <a:ext cx="48217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Desktop OS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119</a:t>
            </a:fld>
            <a:endParaRPr lang="en-US" altLang="en-US"/>
          </a:p>
        </p:txBody>
      </p:sp>
      <p:sp>
        <p:nvSpPr>
          <p:cNvPr id="6" name="Text Box 5"/>
          <p:cNvSpPr txBox="1">
            <a:spLocks noChangeArrowheads="1"/>
          </p:cNvSpPr>
          <p:nvPr/>
        </p:nvSpPr>
        <p:spPr bwMode="auto">
          <a:xfrm>
            <a:off x="9232900" y="6488668"/>
            <a:ext cx="2959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96839B9-823E-2896-FAA1-51A3C764A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2" y="209004"/>
            <a:ext cx="5935391"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68C034D1-EBA1-CB68-E0EF-3A75DA839792}"/>
              </a:ext>
            </a:extLst>
          </p:cNvPr>
          <p:cNvPicPr>
            <a:picLocks noChangeAspect="1"/>
          </p:cNvPicPr>
          <p:nvPr/>
        </p:nvPicPr>
        <p:blipFill rotWithShape="1">
          <a:blip r:embed="rId4">
            <a:extLst>
              <a:ext uri="{28A0092B-C50C-407E-A947-70E740481C1C}">
                <a14:useLocalDpi xmlns:a14="http://schemas.microsoft.com/office/drawing/2010/main" val="0"/>
              </a:ext>
            </a:extLst>
          </a:blip>
          <a:srcRect l="5080" t="31628" r="6660" b="24931"/>
          <a:stretch/>
        </p:blipFill>
        <p:spPr>
          <a:xfrm>
            <a:off x="1842754" y="1345328"/>
            <a:ext cx="9271051" cy="4990940"/>
          </a:xfrm>
          <a:prstGeom prst="rect">
            <a:avLst/>
          </a:prstGeom>
          <a:ln w="6350">
            <a:solidFill>
              <a:schemeClr val="tx1"/>
            </a:solidFill>
          </a:ln>
        </p:spPr>
      </p:pic>
      <p:sp>
        <p:nvSpPr>
          <p:cNvPr id="11" name="Text Box 5">
            <a:extLst>
              <a:ext uri="{FF2B5EF4-FFF2-40B4-BE49-F238E27FC236}">
                <a16:creationId xmlns:a16="http://schemas.microsoft.com/office/drawing/2014/main" id="{67AF5882-3425-FE51-AE08-DD80C56DEE7A}"/>
              </a:ext>
            </a:extLst>
          </p:cNvPr>
          <p:cNvSpPr txBox="1">
            <a:spLocks noChangeArrowheads="1"/>
          </p:cNvSpPr>
          <p:nvPr/>
        </p:nvSpPr>
        <p:spPr bwMode="auto">
          <a:xfrm>
            <a:off x="7327668" y="579997"/>
            <a:ext cx="4864331"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W92.37/M6.73</a:t>
            </a:r>
          </a:p>
        </p:txBody>
      </p:sp>
    </p:spTree>
    <p:extLst>
      <p:ext uri="{BB962C8B-B14F-4D97-AF65-F5344CB8AC3E}">
        <p14:creationId xmlns:p14="http://schemas.microsoft.com/office/powerpoint/2010/main" val="356887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393" y="-2"/>
            <a:ext cx="43406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Road to the Clayton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278048" y="6488668"/>
            <a:ext cx="29139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15657 (14 Apr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8316" y="136910"/>
            <a:ext cx="4033776" cy="6532337"/>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030318" y="975842"/>
            <a:ext cx="6142850" cy="4954995"/>
          </a:xfrm>
          <a:prstGeom prst="rect">
            <a:avLst/>
          </a:prstGeom>
          <a:ln w="6350">
            <a:solidFill>
              <a:schemeClr val="tx1"/>
            </a:solidFill>
          </a:ln>
        </p:spPr>
      </p:pic>
    </p:spTree>
    <p:extLst>
      <p:ext uri="{BB962C8B-B14F-4D97-AF65-F5344CB8AC3E}">
        <p14:creationId xmlns:p14="http://schemas.microsoft.com/office/powerpoint/2010/main" val="21234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7867" y="-2"/>
            <a:ext cx="4284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Browser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120</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C3098D0-6B63-4376-597D-DFEFE5B00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9"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1F136B0-7F16-6E39-6FB8-6E774C7006B1}"/>
              </a:ext>
            </a:extLst>
          </p:cNvPr>
          <p:cNvPicPr>
            <a:picLocks noChangeAspect="1"/>
          </p:cNvPicPr>
          <p:nvPr/>
        </p:nvPicPr>
        <p:blipFill rotWithShape="1">
          <a:blip r:embed="rId4">
            <a:extLst>
              <a:ext uri="{28A0092B-C50C-407E-A947-70E740481C1C}">
                <a14:useLocalDpi xmlns:a14="http://schemas.microsoft.com/office/drawing/2010/main" val="0"/>
              </a:ext>
            </a:extLst>
          </a:blip>
          <a:srcRect l="4970" t="31860" r="6409" b="24274"/>
          <a:stretch/>
        </p:blipFill>
        <p:spPr>
          <a:xfrm>
            <a:off x="1968640" y="1474707"/>
            <a:ext cx="9033485" cy="4890645"/>
          </a:xfrm>
          <a:prstGeom prst="rect">
            <a:avLst/>
          </a:prstGeom>
          <a:ln w="6350">
            <a:solidFill>
              <a:schemeClr val="tx1"/>
            </a:solidFill>
          </a:ln>
        </p:spPr>
      </p:pic>
      <p:sp>
        <p:nvSpPr>
          <p:cNvPr id="9" name="Text Box 5">
            <a:extLst>
              <a:ext uri="{FF2B5EF4-FFF2-40B4-BE49-F238E27FC236}">
                <a16:creationId xmlns:a16="http://schemas.microsoft.com/office/drawing/2014/main" id="{5D4877AD-8116-B8F5-D822-C3E8AF397F2B}"/>
              </a:ext>
            </a:extLst>
          </p:cNvPr>
          <p:cNvSpPr txBox="1">
            <a:spLocks noChangeArrowheads="1"/>
          </p:cNvSpPr>
          <p:nvPr/>
        </p:nvSpPr>
        <p:spPr bwMode="auto">
          <a:xfrm>
            <a:off x="6056812" y="579997"/>
            <a:ext cx="6135188"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IE73.01/F19.25/S5.02</a:t>
            </a:r>
          </a:p>
        </p:txBody>
      </p:sp>
    </p:spTree>
    <p:extLst>
      <p:ext uri="{BB962C8B-B14F-4D97-AF65-F5344CB8AC3E}">
        <p14:creationId xmlns:p14="http://schemas.microsoft.com/office/powerpoint/2010/main" val="28885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131" y="-2"/>
            <a:ext cx="51178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IE Default Search Engine in 2008?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121</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ABB5EC8-53CA-32C2-0C20-6D157D684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08"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6C86C1F-E187-C664-BAC0-4F2E74B334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1" t="8580" r="5723" b="31726"/>
          <a:stretch/>
        </p:blipFill>
        <p:spPr>
          <a:xfrm>
            <a:off x="3568238" y="1241991"/>
            <a:ext cx="7011786" cy="5094277"/>
          </a:xfrm>
          <a:prstGeom prst="rect">
            <a:avLst/>
          </a:prstGeom>
          <a:ln w="6350">
            <a:solidFill>
              <a:schemeClr val="tx1"/>
            </a:solidFill>
          </a:ln>
        </p:spPr>
      </p:pic>
      <p:sp>
        <p:nvSpPr>
          <p:cNvPr id="3" name="Text Box 5">
            <a:extLst>
              <a:ext uri="{FF2B5EF4-FFF2-40B4-BE49-F238E27FC236}">
                <a16:creationId xmlns:a16="http://schemas.microsoft.com/office/drawing/2014/main" id="{1B9804F7-E84D-3E31-FF6C-6CCEBA611B78}"/>
              </a:ext>
            </a:extLst>
          </p:cNvPr>
          <p:cNvSpPr txBox="1">
            <a:spLocks noChangeArrowheads="1"/>
          </p:cNvSpPr>
          <p:nvPr/>
        </p:nvSpPr>
        <p:spPr bwMode="auto">
          <a:xfrm>
            <a:off x="3129742" y="579997"/>
            <a:ext cx="9062258"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Jan 2009: MS controls 92% of defaults? 73%?  </a:t>
            </a:r>
          </a:p>
        </p:txBody>
      </p:sp>
    </p:spTree>
    <p:extLst>
      <p:ext uri="{BB962C8B-B14F-4D97-AF65-F5344CB8AC3E}">
        <p14:creationId xmlns:p14="http://schemas.microsoft.com/office/powerpoint/2010/main" val="175973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1933" y="-2"/>
            <a:ext cx="51900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Search Engine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122</a:t>
            </a:fld>
            <a:endParaRPr lang="en-US" altLang="en-US"/>
          </a:p>
        </p:txBody>
      </p:sp>
      <p:sp>
        <p:nvSpPr>
          <p:cNvPr id="6" name="Text Box 5"/>
          <p:cNvSpPr txBox="1">
            <a:spLocks noChangeArrowheads="1"/>
          </p:cNvSpPr>
          <p:nvPr/>
        </p:nvSpPr>
        <p:spPr bwMode="auto">
          <a:xfrm>
            <a:off x="9313332" y="6488668"/>
            <a:ext cx="2878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(27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19C89EA-5C38-82D1-AB36-5EB45D8EC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9" y="209004"/>
            <a:ext cx="5935391"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9497852F-9C22-8655-B32A-A90960FDAC8D}"/>
              </a:ext>
            </a:extLst>
          </p:cNvPr>
          <p:cNvPicPr>
            <a:picLocks noChangeAspect="1"/>
          </p:cNvPicPr>
          <p:nvPr/>
        </p:nvPicPr>
        <p:blipFill rotWithShape="1">
          <a:blip r:embed="rId4">
            <a:extLst>
              <a:ext uri="{28A0092B-C50C-407E-A947-70E740481C1C}">
                <a14:useLocalDpi xmlns:a14="http://schemas.microsoft.com/office/drawing/2010/main" val="0"/>
              </a:ext>
            </a:extLst>
          </a:blip>
          <a:srcRect l="5414" t="32128" r="6405" b="24744"/>
          <a:stretch/>
        </p:blipFill>
        <p:spPr>
          <a:xfrm>
            <a:off x="2538789" y="1929731"/>
            <a:ext cx="8237414" cy="4406537"/>
          </a:xfrm>
          <a:prstGeom prst="rect">
            <a:avLst/>
          </a:prstGeom>
          <a:ln w="6350">
            <a:solidFill>
              <a:schemeClr val="tx1"/>
            </a:solidFill>
          </a:ln>
        </p:spPr>
      </p:pic>
      <p:sp>
        <p:nvSpPr>
          <p:cNvPr id="12" name="Text Box 5">
            <a:extLst>
              <a:ext uri="{FF2B5EF4-FFF2-40B4-BE49-F238E27FC236}">
                <a16:creationId xmlns:a16="http://schemas.microsoft.com/office/drawing/2014/main" id="{01377A80-1891-1078-C1F6-686F5C66E980}"/>
              </a:ext>
            </a:extLst>
          </p:cNvPr>
          <p:cNvSpPr txBox="1">
            <a:spLocks noChangeArrowheads="1"/>
          </p:cNvSpPr>
          <p:nvPr/>
        </p:nvSpPr>
        <p:spPr bwMode="auto">
          <a:xfrm>
            <a:off x="6096000" y="579997"/>
            <a:ext cx="6096000" cy="584775"/>
          </a:xfrm>
          <a:prstGeom prst="rect">
            <a:avLst/>
          </a:prstGeom>
          <a:solidFill>
            <a:schemeClr val="accent4">
              <a:lumMod val="75000"/>
              <a:lumOff val="25000"/>
            </a:schemeClr>
          </a:solidFill>
          <a:ln w="9525">
            <a:solidFill>
              <a:schemeClr val="bg2"/>
            </a:solidFill>
            <a:miter lim="800000"/>
            <a:headEnd/>
            <a:tailEnd/>
          </a:ln>
        </p:spPr>
        <p:txBody>
          <a:bodyPr wrap="square">
            <a:spAutoFit/>
          </a:bodyPr>
          <a:lstStyle/>
          <a:p>
            <a:pPr algn="r">
              <a:defRPr/>
            </a:pPr>
            <a:r>
              <a:rPr lang="en-US" sz="3200" b="1" dirty="0">
                <a:solidFill>
                  <a:schemeClr val="bg1"/>
                </a:solidFill>
                <a:latin typeface="+mn-lt"/>
              </a:rPr>
              <a:t>Jun 2009: G78.67/Y10.98/B8.08</a:t>
            </a:r>
          </a:p>
        </p:txBody>
      </p:sp>
    </p:spTree>
    <p:extLst>
      <p:ext uri="{BB962C8B-B14F-4D97-AF65-F5344CB8AC3E}">
        <p14:creationId xmlns:p14="http://schemas.microsoft.com/office/powerpoint/2010/main" val="273807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From this baseline position, two events will occur</a:t>
            </a:r>
          </a:p>
          <a:p>
            <a:pPr lvl="2"/>
            <a:r>
              <a:rPr lang="en-US" dirty="0"/>
              <a:t>(1) Chrome will displace IE as the leading browser seemingly by building a better product</a:t>
            </a:r>
          </a:p>
          <a:p>
            <a:pPr lvl="2"/>
            <a:r>
              <a:rPr lang="en-US" dirty="0"/>
              <a:t>(2) Microsoft will achieve no meaningful position in smartphone operating systems while Apple and Google will rise to form a duopoly </a:t>
            </a:r>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123</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104120" y="-2"/>
            <a:ext cx="2087882"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(1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3881271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Hypo</a:t>
            </a:r>
          </a:p>
          <a:p>
            <a:pPr lvl="1"/>
            <a:r>
              <a:rPr lang="en-US" dirty="0"/>
              <a:t>Google, via Chrome and Android, and Apple with its control of iOS and Safari, will have the same power over defaults that Microsoft had with Windows and IE when the personal computer was dominant</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124</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(2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677768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Does Google need to somehow not set Google as the default search engine in Chrome? What would it do in the alternative?</a:t>
            </a:r>
          </a:p>
          <a:p>
            <a:pPr lvl="1"/>
            <a:r>
              <a:rPr lang="en-US" dirty="0"/>
              <a:t>Google’s business model for Android is to give the software away for free but to charge in-kind by requiring the distribution of Chrome (and more) and by having rules regarding search defaults</a:t>
            </a:r>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125</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(3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1416604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1EBA-9676-7408-45AF-33CA462770A8}"/>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54752294-9455-B2E3-2A57-11AB58E858AF}"/>
              </a:ext>
            </a:extLst>
          </p:cNvPr>
          <p:cNvSpPr>
            <a:spLocks noGrp="1"/>
          </p:cNvSpPr>
          <p:nvPr>
            <p:ph idx="1"/>
          </p:nvPr>
        </p:nvSpPr>
        <p:spPr/>
        <p:txBody>
          <a:bodyPr/>
          <a:lstStyle/>
          <a:p>
            <a:r>
              <a:rPr lang="en-US" dirty="0"/>
              <a:t>Questions</a:t>
            </a:r>
          </a:p>
          <a:p>
            <a:pPr lvl="1"/>
            <a:r>
              <a:rPr lang="en-US" dirty="0"/>
              <a:t>Is Google allowed to do that?</a:t>
            </a:r>
          </a:p>
          <a:p>
            <a:pPr lvl="1"/>
            <a:r>
              <a:rPr lang="en-US" dirty="0"/>
              <a:t>What would legitimate competition look like between Bing and Google Search for distribution contracts with Apple, Verizon </a:t>
            </a:r>
            <a:r>
              <a:rPr lang="en-US" dirty="0" err="1"/>
              <a:t>etc</a:t>
            </a:r>
            <a:r>
              <a:rPr lang="en-US" dirty="0"/>
              <a:t>?</a:t>
            </a:r>
          </a:p>
          <a:p>
            <a:pPr lvl="1"/>
            <a:r>
              <a:rPr lang="en-US" dirty="0"/>
              <a:t>Given these two facts, what is your forecast as to Google’s market share in search in 2024 given the starting position in 2009? Lower? Higher?</a:t>
            </a:r>
          </a:p>
          <a:p>
            <a:pPr lvl="1"/>
            <a:endParaRPr lang="en-US" dirty="0"/>
          </a:p>
          <a:p>
            <a:endParaRPr lang="en-US" dirty="0"/>
          </a:p>
        </p:txBody>
      </p:sp>
      <p:sp>
        <p:nvSpPr>
          <p:cNvPr id="4" name="Slide Number Placeholder 3">
            <a:extLst>
              <a:ext uri="{FF2B5EF4-FFF2-40B4-BE49-F238E27FC236}">
                <a16:creationId xmlns:a16="http://schemas.microsoft.com/office/drawing/2014/main" id="{4877E64A-250B-50C1-018A-3444C8E4114C}"/>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A9BB65D3-8851-479C-9AFD-E9130CA963EA}" type="slidenum">
              <a:rPr lang="en-US" altLang="en-US" smtClean="0"/>
              <a:pPr/>
              <a:t>126</a:t>
            </a:fld>
            <a:endParaRPr lang="en-US" altLang="en-US"/>
          </a:p>
        </p:txBody>
      </p:sp>
      <p:sp>
        <p:nvSpPr>
          <p:cNvPr id="5" name="Title 1">
            <a:extLst>
              <a:ext uri="{FF2B5EF4-FFF2-40B4-BE49-F238E27FC236}">
                <a16:creationId xmlns:a16="http://schemas.microsoft.com/office/drawing/2014/main" id="{ADA5ACE1-8E6B-4F46-16C8-6E825112C06A}"/>
              </a:ext>
            </a:extLst>
          </p:cNvPr>
          <p:cNvSpPr txBox="1">
            <a:spLocks/>
          </p:cNvSpPr>
          <p:nvPr/>
        </p:nvSpPr>
        <p:spPr bwMode="auto">
          <a:xfrm>
            <a:off x="10091650" y="-2"/>
            <a:ext cx="2100351" cy="418013"/>
          </a:xfrm>
          <a:prstGeom prst="rect">
            <a:avLst/>
          </a:prstGeom>
          <a:solidFill>
            <a:schemeClr val="bg2">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lnSpc>
                <a:spcPct val="70000"/>
              </a:lnSpc>
              <a:spcBef>
                <a:spcPct val="0"/>
              </a:spcBef>
              <a:spcAft>
                <a:spcPct val="0"/>
              </a:spcAft>
              <a:defRPr kumimoji="1" sz="54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a:lstStyle>
          <a:p>
            <a:pPr algn="r">
              <a:lnSpc>
                <a:spcPct val="100000"/>
              </a:lnSpc>
            </a:pPr>
            <a:r>
              <a:rPr lang="en-US" sz="2400" kern="0" dirty="0">
                <a:solidFill>
                  <a:schemeClr val="accent4">
                    <a:lumMod val="75000"/>
                    <a:lumOff val="25000"/>
                  </a:schemeClr>
                </a:solidFill>
                <a:cs typeface="Times New Roman" panose="02020603050405020304" pitchFamily="18" charset="0"/>
              </a:rPr>
              <a:t>TTYN (4 of 4)</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0151126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241" y="-2"/>
            <a:ext cx="4334760"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Oct 2020: DOJ Suit v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127</a:t>
            </a:fld>
            <a:endParaRPr lang="en-US" altLang="en-US"/>
          </a:p>
        </p:txBody>
      </p:sp>
      <p:sp>
        <p:nvSpPr>
          <p:cNvPr id="6" name="Text Box 5"/>
          <p:cNvSpPr txBox="1">
            <a:spLocks noChangeArrowheads="1"/>
          </p:cNvSpPr>
          <p:nvPr/>
        </p:nvSpPr>
        <p:spPr bwMode="auto">
          <a:xfrm>
            <a:off x="9935852" y="6488668"/>
            <a:ext cx="2256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(20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3E8225A8-819C-F41F-C36E-BB38D58FD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92" y="209004"/>
            <a:ext cx="5835508" cy="6376390"/>
          </a:xfrm>
          <a:prstGeom prst="rect">
            <a:avLst/>
          </a:prstGeom>
          <a:ln w="6350">
            <a:solidFill>
              <a:srgbClr val="000000"/>
            </a:solidFill>
          </a:ln>
        </p:spPr>
      </p:pic>
      <p:pic>
        <p:nvPicPr>
          <p:cNvPr id="9" name="Picture 8" descr="A screenshot of a computer&#10;&#10;Description automatically generated">
            <a:extLst>
              <a:ext uri="{FF2B5EF4-FFF2-40B4-BE49-F238E27FC236}">
                <a16:creationId xmlns:a16="http://schemas.microsoft.com/office/drawing/2014/main" id="{E7AB541A-AEF4-E4C7-9D56-2C5B4462A6D6}"/>
              </a:ext>
            </a:extLst>
          </p:cNvPr>
          <p:cNvPicPr>
            <a:picLocks noChangeAspect="1"/>
          </p:cNvPicPr>
          <p:nvPr/>
        </p:nvPicPr>
        <p:blipFill rotWithShape="1">
          <a:blip r:embed="rId3">
            <a:extLst>
              <a:ext uri="{28A0092B-C50C-407E-A947-70E740481C1C}">
                <a14:useLocalDpi xmlns:a14="http://schemas.microsoft.com/office/drawing/2010/main" val="0"/>
              </a:ext>
            </a:extLst>
          </a:blip>
          <a:srcRect l="30230" t="44290" r="12774" b="21592"/>
          <a:stretch/>
        </p:blipFill>
        <p:spPr>
          <a:xfrm>
            <a:off x="2853731" y="1217525"/>
            <a:ext cx="7691545" cy="5030875"/>
          </a:xfrm>
          <a:prstGeom prst="rect">
            <a:avLst/>
          </a:prstGeom>
          <a:ln w="6350">
            <a:solidFill>
              <a:srgbClr val="000000"/>
            </a:solidFill>
          </a:ln>
        </p:spPr>
      </p:pic>
    </p:spTree>
    <p:extLst>
      <p:ext uri="{BB962C8B-B14F-4D97-AF65-F5344CB8AC3E}">
        <p14:creationId xmlns:p14="http://schemas.microsoft.com/office/powerpoint/2010/main" val="3607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3996" y="-2"/>
            <a:ext cx="548800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Exclusivity; Preinstallation: Defaults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128</a:t>
            </a:fld>
            <a:endParaRPr lang="en-US" altLang="en-US"/>
          </a:p>
        </p:txBody>
      </p:sp>
      <p:sp>
        <p:nvSpPr>
          <p:cNvPr id="6" name="Text Box 5"/>
          <p:cNvSpPr txBox="1">
            <a:spLocks noChangeArrowheads="1"/>
          </p:cNvSpPr>
          <p:nvPr/>
        </p:nvSpPr>
        <p:spPr bwMode="auto">
          <a:xfrm>
            <a:off x="9935852" y="6488668"/>
            <a:ext cx="2256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(20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E4790CF-77B8-16AA-C128-698CDFAC7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67" y="209004"/>
            <a:ext cx="5941161" cy="6491834"/>
          </a:xfrm>
          <a:prstGeom prst="rect">
            <a:avLst/>
          </a:prstGeom>
          <a:ln w="6350">
            <a:solidFill>
              <a:srgbClr val="000000"/>
            </a:solidFill>
          </a:ln>
        </p:spPr>
      </p:pic>
      <p:pic>
        <p:nvPicPr>
          <p:cNvPr id="10" name="Picture 9" descr="A screenshot of a computer&#10;&#10;Description automatically generated">
            <a:extLst>
              <a:ext uri="{FF2B5EF4-FFF2-40B4-BE49-F238E27FC236}">
                <a16:creationId xmlns:a16="http://schemas.microsoft.com/office/drawing/2014/main" id="{BE38395A-A714-7766-37FB-B53BFFD8C0C8}"/>
              </a:ext>
            </a:extLst>
          </p:cNvPr>
          <p:cNvPicPr>
            <a:picLocks noChangeAspect="1"/>
          </p:cNvPicPr>
          <p:nvPr/>
        </p:nvPicPr>
        <p:blipFill rotWithShape="1">
          <a:blip r:embed="rId3">
            <a:extLst>
              <a:ext uri="{28A0092B-C50C-407E-A947-70E740481C1C}">
                <a14:useLocalDpi xmlns:a14="http://schemas.microsoft.com/office/drawing/2010/main" val="0"/>
              </a:ext>
            </a:extLst>
          </a:blip>
          <a:srcRect l="29778" t="26168" r="12295" b="37380"/>
          <a:stretch/>
        </p:blipFill>
        <p:spPr>
          <a:xfrm>
            <a:off x="2472770" y="808892"/>
            <a:ext cx="7847636" cy="5395965"/>
          </a:xfrm>
          <a:prstGeom prst="rect">
            <a:avLst/>
          </a:prstGeom>
          <a:ln w="6350">
            <a:solidFill>
              <a:srgbClr val="000000"/>
            </a:solidFill>
          </a:ln>
        </p:spPr>
      </p:pic>
    </p:spTree>
    <p:extLst>
      <p:ext uri="{BB962C8B-B14F-4D97-AF65-F5344CB8AC3E}">
        <p14:creationId xmlns:p14="http://schemas.microsoft.com/office/powerpoint/2010/main" val="37036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5587" y="-2"/>
            <a:ext cx="479641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Foreclosed Search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129</a:t>
            </a:fld>
            <a:endParaRPr lang="en-US" altLang="en-US"/>
          </a:p>
        </p:txBody>
      </p:sp>
      <p:sp>
        <p:nvSpPr>
          <p:cNvPr id="6" name="Text Box 5"/>
          <p:cNvSpPr txBox="1">
            <a:spLocks noChangeArrowheads="1"/>
          </p:cNvSpPr>
          <p:nvPr/>
        </p:nvSpPr>
        <p:spPr bwMode="auto">
          <a:xfrm>
            <a:off x="9935852" y="6488668"/>
            <a:ext cx="22561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(20 Oct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757B5FB6-9182-8C9F-AA4D-EBF15EE50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41" y="209004"/>
            <a:ext cx="5941160" cy="6491834"/>
          </a:xfrm>
          <a:prstGeom prst="rect">
            <a:avLst/>
          </a:prstGeom>
          <a:ln w="6350">
            <a:solidFill>
              <a:srgbClr val="000000"/>
            </a:solidFill>
          </a:ln>
        </p:spPr>
      </p:pic>
      <p:pic>
        <p:nvPicPr>
          <p:cNvPr id="9" name="Picture 8" descr="A screenshot of a computer&#10;&#10;Description automatically generated">
            <a:extLst>
              <a:ext uri="{FF2B5EF4-FFF2-40B4-BE49-F238E27FC236}">
                <a16:creationId xmlns:a16="http://schemas.microsoft.com/office/drawing/2014/main" id="{CE1DF884-2206-54AA-1D94-259C0C3AA6C8}"/>
              </a:ext>
            </a:extLst>
          </p:cNvPr>
          <p:cNvPicPr>
            <a:picLocks noChangeAspect="1"/>
          </p:cNvPicPr>
          <p:nvPr/>
        </p:nvPicPr>
        <p:blipFill rotWithShape="1">
          <a:blip r:embed="rId3">
            <a:extLst>
              <a:ext uri="{28A0092B-C50C-407E-A947-70E740481C1C}">
                <a14:useLocalDpi xmlns:a14="http://schemas.microsoft.com/office/drawing/2010/main" val="0"/>
              </a:ext>
            </a:extLst>
          </a:blip>
          <a:srcRect l="29469" t="50740" r="12350" b="30144"/>
          <a:stretch/>
        </p:blipFill>
        <p:spPr>
          <a:xfrm>
            <a:off x="1728315" y="1984549"/>
            <a:ext cx="9936069" cy="3567166"/>
          </a:xfrm>
          <a:prstGeom prst="rect">
            <a:avLst/>
          </a:prstGeom>
          <a:ln w="6350">
            <a:solidFill>
              <a:srgbClr val="000000"/>
            </a:solidFill>
          </a:ln>
        </p:spPr>
      </p:pic>
    </p:spTree>
    <p:extLst>
      <p:ext uri="{BB962C8B-B14F-4D97-AF65-F5344CB8AC3E}">
        <p14:creationId xmlns:p14="http://schemas.microsoft.com/office/powerpoint/2010/main" val="32158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2869" y="-2"/>
            <a:ext cx="252913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Clayton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 Stat. 730 (15 Oct 1914)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6566" y="209004"/>
            <a:ext cx="4158112" cy="65441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00816" y="1994669"/>
            <a:ext cx="10511672" cy="3080012"/>
          </a:xfrm>
          <a:prstGeom prst="rect">
            <a:avLst/>
          </a:prstGeom>
          <a:ln w="6350">
            <a:solidFill>
              <a:schemeClr val="tx1"/>
            </a:solidFill>
          </a:ln>
        </p:spPr>
      </p:pic>
    </p:spTree>
    <p:extLst>
      <p:ext uri="{BB962C8B-B14F-4D97-AF65-F5344CB8AC3E}">
        <p14:creationId xmlns:p14="http://schemas.microsoft.com/office/powerpoint/2010/main" val="9356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5588" y="-2"/>
            <a:ext cx="38964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12 Sept 2023: Trial Starts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130</a:t>
            </a:fld>
            <a:endParaRPr lang="en-US" altLang="en-US"/>
          </a:p>
        </p:txBody>
      </p:sp>
      <p:sp>
        <p:nvSpPr>
          <p:cNvPr id="6" name="Text Box 5"/>
          <p:cNvSpPr txBox="1">
            <a:spLocks noChangeArrowheads="1"/>
          </p:cNvSpPr>
          <p:nvPr/>
        </p:nvSpPr>
        <p:spPr bwMode="auto">
          <a:xfrm>
            <a:off x="9822730" y="6488668"/>
            <a:ext cx="23692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(12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descr="A screenshot of a computer&#10;&#10;Description automatically generated">
            <a:extLst>
              <a:ext uri="{FF2B5EF4-FFF2-40B4-BE49-F238E27FC236}">
                <a16:creationId xmlns:a16="http://schemas.microsoft.com/office/drawing/2014/main" id="{53ADE8C9-DE74-ADB4-4438-63B40D7F9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33" y="209004"/>
            <a:ext cx="5941160" cy="6491834"/>
          </a:xfrm>
          <a:prstGeom prst="rect">
            <a:avLst/>
          </a:prstGeom>
          <a:ln w="6350">
            <a:solidFill>
              <a:srgbClr val="000000"/>
            </a:solidFill>
          </a:ln>
        </p:spPr>
      </p:pic>
      <p:pic>
        <p:nvPicPr>
          <p:cNvPr id="14" name="Picture 13" descr="A screenshot of a computer&#10;&#10;Description automatically generated">
            <a:extLst>
              <a:ext uri="{FF2B5EF4-FFF2-40B4-BE49-F238E27FC236}">
                <a16:creationId xmlns:a16="http://schemas.microsoft.com/office/drawing/2014/main" id="{31D879B9-0A85-83FC-ACDB-C4B65A40D3E6}"/>
              </a:ext>
            </a:extLst>
          </p:cNvPr>
          <p:cNvPicPr>
            <a:picLocks noChangeAspect="1"/>
          </p:cNvPicPr>
          <p:nvPr/>
        </p:nvPicPr>
        <p:blipFill rotWithShape="1">
          <a:blip r:embed="rId4">
            <a:extLst>
              <a:ext uri="{28A0092B-C50C-407E-A947-70E740481C1C}">
                <a14:useLocalDpi xmlns:a14="http://schemas.microsoft.com/office/drawing/2010/main" val="0"/>
              </a:ext>
            </a:extLst>
          </a:blip>
          <a:srcRect l="24517" t="37802" r="26492" b="25861"/>
          <a:stretch/>
        </p:blipFill>
        <p:spPr>
          <a:xfrm>
            <a:off x="999811" y="1954403"/>
            <a:ext cx="5496449" cy="4454639"/>
          </a:xfrm>
          <a:prstGeom prst="rect">
            <a:avLst/>
          </a:prstGeom>
          <a:ln w="6350">
            <a:solidFill>
              <a:srgbClr val="000000"/>
            </a:solidFill>
          </a:ln>
        </p:spPr>
      </p:pic>
      <p:pic>
        <p:nvPicPr>
          <p:cNvPr id="15" name="Picture 14" descr="A screenshot of a computer&#10;&#10;Description automatically generated">
            <a:extLst>
              <a:ext uri="{FF2B5EF4-FFF2-40B4-BE49-F238E27FC236}">
                <a16:creationId xmlns:a16="http://schemas.microsoft.com/office/drawing/2014/main" id="{1482ABC3-AF65-95F2-E7A2-6A9D73C18C5C}"/>
              </a:ext>
            </a:extLst>
          </p:cNvPr>
          <p:cNvPicPr>
            <a:picLocks noChangeAspect="1"/>
          </p:cNvPicPr>
          <p:nvPr/>
        </p:nvPicPr>
        <p:blipFill rotWithShape="1">
          <a:blip r:embed="rId4">
            <a:extLst>
              <a:ext uri="{28A0092B-C50C-407E-A947-70E740481C1C}">
                <a14:useLocalDpi xmlns:a14="http://schemas.microsoft.com/office/drawing/2010/main" val="0"/>
              </a:ext>
            </a:extLst>
          </a:blip>
          <a:srcRect l="24517" t="73553" r="26492" b="1172"/>
          <a:stretch/>
        </p:blipFill>
        <p:spPr>
          <a:xfrm>
            <a:off x="6597578" y="1954403"/>
            <a:ext cx="5507903" cy="3104942"/>
          </a:xfrm>
          <a:prstGeom prst="rect">
            <a:avLst/>
          </a:prstGeom>
          <a:ln w="6350">
            <a:solidFill>
              <a:srgbClr val="000000"/>
            </a:solidFill>
          </a:ln>
        </p:spPr>
      </p:pic>
    </p:spTree>
    <p:extLst>
      <p:ext uri="{BB962C8B-B14F-4D97-AF65-F5344CB8AC3E}">
        <p14:creationId xmlns:p14="http://schemas.microsoft.com/office/powerpoint/2010/main" val="261563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015" y="-2"/>
            <a:ext cx="23739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Vicious Cycle?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131</a:t>
            </a:fld>
            <a:endParaRPr lang="en-US" altLang="en-US"/>
          </a:p>
        </p:txBody>
      </p:sp>
      <p:sp>
        <p:nvSpPr>
          <p:cNvPr id="6" name="Text Box 5"/>
          <p:cNvSpPr txBox="1">
            <a:spLocks noChangeArrowheads="1"/>
          </p:cNvSpPr>
          <p:nvPr/>
        </p:nvSpPr>
        <p:spPr bwMode="auto">
          <a:xfrm>
            <a:off x="9919982" y="6488668"/>
            <a:ext cx="22720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79E4E896-9E9E-8B2D-30D3-BF19C11C6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81" y="171975"/>
            <a:ext cx="5884719" cy="6430161"/>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63455BD1-0845-E019-75CE-347C766275C6}"/>
              </a:ext>
            </a:extLst>
          </p:cNvPr>
          <p:cNvPicPr>
            <a:picLocks noChangeAspect="1"/>
          </p:cNvPicPr>
          <p:nvPr/>
        </p:nvPicPr>
        <p:blipFill rotWithShape="1">
          <a:blip r:embed="rId4">
            <a:extLst>
              <a:ext uri="{28A0092B-C50C-407E-A947-70E740481C1C}">
                <a14:useLocalDpi xmlns:a14="http://schemas.microsoft.com/office/drawing/2010/main" val="0"/>
              </a:ext>
            </a:extLst>
          </a:blip>
          <a:srcRect l="11762" t="60000" r="37476" b="23228"/>
          <a:stretch/>
        </p:blipFill>
        <p:spPr>
          <a:xfrm>
            <a:off x="2030930" y="2116521"/>
            <a:ext cx="9680733" cy="3495008"/>
          </a:xfrm>
          <a:prstGeom prst="rect">
            <a:avLst/>
          </a:prstGeom>
          <a:ln w="6350">
            <a:solidFill>
              <a:schemeClr val="bg2"/>
            </a:solidFill>
          </a:ln>
        </p:spPr>
      </p:pic>
    </p:spTree>
    <p:extLst>
      <p:ext uri="{BB962C8B-B14F-4D97-AF65-F5344CB8AC3E}">
        <p14:creationId xmlns:p14="http://schemas.microsoft.com/office/powerpoint/2010/main" val="20097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695" y="-2"/>
            <a:ext cx="29683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Much Money?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132</a:t>
            </a:fld>
            <a:endParaRPr lang="en-US" altLang="en-US"/>
          </a:p>
        </p:txBody>
      </p:sp>
      <p:sp>
        <p:nvSpPr>
          <p:cNvPr id="6" name="Text Box 5"/>
          <p:cNvSpPr txBox="1">
            <a:spLocks noChangeArrowheads="1"/>
          </p:cNvSpPr>
          <p:nvPr/>
        </p:nvSpPr>
        <p:spPr bwMode="auto">
          <a:xfrm>
            <a:off x="9919982" y="6488668"/>
            <a:ext cx="22720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79E4E896-9E9E-8B2D-30D3-BF19C11C6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281" y="171975"/>
            <a:ext cx="5884719" cy="6430161"/>
          </a:xfrm>
          <a:prstGeom prst="rect">
            <a:avLst/>
          </a:prstGeom>
          <a:ln w="6350">
            <a:solidFill>
              <a:schemeClr val="bg2"/>
            </a:solidFill>
          </a:ln>
        </p:spPr>
      </p:pic>
      <p:pic>
        <p:nvPicPr>
          <p:cNvPr id="5" name="Picture 4" descr="A screenshot of a computer&#10;&#10;Description automatically generated">
            <a:extLst>
              <a:ext uri="{FF2B5EF4-FFF2-40B4-BE49-F238E27FC236}">
                <a16:creationId xmlns:a16="http://schemas.microsoft.com/office/drawing/2014/main" id="{5B73A39F-E882-2955-3331-AF9DB9408C47}"/>
              </a:ext>
            </a:extLst>
          </p:cNvPr>
          <p:cNvPicPr>
            <a:picLocks noChangeAspect="1"/>
          </p:cNvPicPr>
          <p:nvPr/>
        </p:nvPicPr>
        <p:blipFill rotWithShape="1">
          <a:blip r:embed="rId4">
            <a:extLst>
              <a:ext uri="{28A0092B-C50C-407E-A947-70E740481C1C}">
                <a14:useLocalDpi xmlns:a14="http://schemas.microsoft.com/office/drawing/2010/main" val="0"/>
              </a:ext>
            </a:extLst>
          </a:blip>
          <a:srcRect l="11916" t="44842" r="38702" b="27228"/>
          <a:stretch/>
        </p:blipFill>
        <p:spPr>
          <a:xfrm>
            <a:off x="2997317" y="1446996"/>
            <a:ext cx="7235269" cy="4471483"/>
          </a:xfrm>
          <a:prstGeom prst="rect">
            <a:avLst/>
          </a:prstGeom>
          <a:ln w="6350">
            <a:solidFill>
              <a:schemeClr val="bg2"/>
            </a:solidFill>
          </a:ln>
        </p:spPr>
      </p:pic>
    </p:spTree>
    <p:extLst>
      <p:ext uri="{BB962C8B-B14F-4D97-AF65-F5344CB8AC3E}">
        <p14:creationId xmlns:p14="http://schemas.microsoft.com/office/powerpoint/2010/main" val="31111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8980" y="-2"/>
            <a:ext cx="24230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Liability Phase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133</a:t>
            </a:fld>
            <a:endParaRPr lang="en-US" altLang="en-US"/>
          </a:p>
        </p:txBody>
      </p:sp>
      <p:sp>
        <p:nvSpPr>
          <p:cNvPr id="6" name="Text Box 5"/>
          <p:cNvSpPr txBox="1">
            <a:spLocks noChangeArrowheads="1"/>
          </p:cNvSpPr>
          <p:nvPr/>
        </p:nvSpPr>
        <p:spPr bwMode="auto">
          <a:xfrm>
            <a:off x="8246379" y="6488668"/>
            <a:ext cx="3945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pic>
        <p:nvPicPr>
          <p:cNvPr id="5" name="Picture 4">
            <a:extLst>
              <a:ext uri="{FF2B5EF4-FFF2-40B4-BE49-F238E27FC236}">
                <a16:creationId xmlns:a16="http://schemas.microsoft.com/office/drawing/2014/main" id="{D85BC495-8313-C896-FD35-26C897E3D008}"/>
              </a:ext>
            </a:extLst>
          </p:cNvPr>
          <p:cNvPicPr>
            <a:picLocks noChangeAspect="1"/>
          </p:cNvPicPr>
          <p:nvPr/>
        </p:nvPicPr>
        <p:blipFill>
          <a:blip r:embed="rId2"/>
          <a:stretch>
            <a:fillRect/>
          </a:stretch>
        </p:blipFill>
        <p:spPr>
          <a:xfrm>
            <a:off x="2948688" y="189451"/>
            <a:ext cx="4972896" cy="6511387"/>
          </a:xfrm>
          <a:prstGeom prst="rect">
            <a:avLst/>
          </a:prstGeom>
          <a:ln w="6350">
            <a:solidFill>
              <a:schemeClr val="tx1"/>
            </a:solidFill>
          </a:ln>
        </p:spPr>
      </p:pic>
    </p:spTree>
    <p:extLst>
      <p:ext uri="{BB962C8B-B14F-4D97-AF65-F5344CB8AC3E}">
        <p14:creationId xmlns:p14="http://schemas.microsoft.com/office/powerpoint/2010/main" val="136017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0995" y="-2"/>
            <a:ext cx="13610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134</a:t>
            </a:fld>
            <a:endParaRPr lang="en-US" altLang="en-US"/>
          </a:p>
        </p:txBody>
      </p:sp>
      <p:sp>
        <p:nvSpPr>
          <p:cNvPr id="6" name="Text Box 5"/>
          <p:cNvSpPr txBox="1">
            <a:spLocks noChangeArrowheads="1"/>
          </p:cNvSpPr>
          <p:nvPr/>
        </p:nvSpPr>
        <p:spPr bwMode="auto">
          <a:xfrm>
            <a:off x="8246379" y="6488668"/>
            <a:ext cx="3945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32F8463-1E0C-6BD7-B7E0-FD6ADCDAB19D}"/>
              </a:ext>
            </a:extLst>
          </p:cNvPr>
          <p:cNvPicPr>
            <a:picLocks noChangeAspect="1"/>
          </p:cNvPicPr>
          <p:nvPr/>
        </p:nvPicPr>
        <p:blipFill>
          <a:blip r:embed="rId2"/>
          <a:stretch>
            <a:fillRect/>
          </a:stretch>
        </p:blipFill>
        <p:spPr>
          <a:xfrm>
            <a:off x="146482" y="209004"/>
            <a:ext cx="4950087" cy="6491834"/>
          </a:xfrm>
          <a:prstGeom prst="rect">
            <a:avLst/>
          </a:prstGeom>
          <a:ln w="6350">
            <a:solidFill>
              <a:schemeClr val="tx1"/>
            </a:solidFill>
          </a:ln>
        </p:spPr>
      </p:pic>
      <p:pic>
        <p:nvPicPr>
          <p:cNvPr id="8" name="Picture 7">
            <a:extLst>
              <a:ext uri="{FF2B5EF4-FFF2-40B4-BE49-F238E27FC236}">
                <a16:creationId xmlns:a16="http://schemas.microsoft.com/office/drawing/2014/main" id="{02EF2ACC-5E5C-C13B-EB36-9DAD06DE52BE}"/>
              </a:ext>
            </a:extLst>
          </p:cNvPr>
          <p:cNvPicPr>
            <a:picLocks noChangeAspect="1"/>
          </p:cNvPicPr>
          <p:nvPr/>
        </p:nvPicPr>
        <p:blipFill rotWithShape="1">
          <a:blip r:embed="rId2"/>
          <a:srcRect l="8324" t="7840" r="7772" b="59838"/>
          <a:stretch/>
        </p:blipFill>
        <p:spPr>
          <a:xfrm>
            <a:off x="1718109" y="1082842"/>
            <a:ext cx="9287769" cy="4692316"/>
          </a:xfrm>
          <a:prstGeom prst="rect">
            <a:avLst/>
          </a:prstGeom>
          <a:ln w="6350">
            <a:solidFill>
              <a:schemeClr val="tx1"/>
            </a:solidFill>
          </a:ln>
        </p:spPr>
      </p:pic>
    </p:spTree>
    <p:extLst>
      <p:ext uri="{BB962C8B-B14F-4D97-AF65-F5344CB8AC3E}">
        <p14:creationId xmlns:p14="http://schemas.microsoft.com/office/powerpoint/2010/main" val="27093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0995" y="-2"/>
            <a:ext cx="13610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135</a:t>
            </a:fld>
            <a:endParaRPr lang="en-US" altLang="en-US"/>
          </a:p>
        </p:txBody>
      </p:sp>
      <p:sp>
        <p:nvSpPr>
          <p:cNvPr id="6" name="Text Box 5"/>
          <p:cNvSpPr txBox="1">
            <a:spLocks noChangeArrowheads="1"/>
          </p:cNvSpPr>
          <p:nvPr/>
        </p:nvSpPr>
        <p:spPr bwMode="auto">
          <a:xfrm>
            <a:off x="8246379" y="6488668"/>
            <a:ext cx="3945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Google (D.D.C. Aug 5,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32F8463-1E0C-6BD7-B7E0-FD6ADCDAB19D}"/>
              </a:ext>
            </a:extLst>
          </p:cNvPr>
          <p:cNvPicPr>
            <a:picLocks noChangeAspect="1"/>
          </p:cNvPicPr>
          <p:nvPr/>
        </p:nvPicPr>
        <p:blipFill>
          <a:blip r:embed="rId2"/>
          <a:stretch>
            <a:fillRect/>
          </a:stretch>
        </p:blipFill>
        <p:spPr>
          <a:xfrm>
            <a:off x="146482" y="209004"/>
            <a:ext cx="4950087" cy="6491834"/>
          </a:xfrm>
          <a:prstGeom prst="rect">
            <a:avLst/>
          </a:prstGeom>
          <a:ln w="6350">
            <a:solidFill>
              <a:schemeClr val="tx1"/>
            </a:solidFill>
          </a:ln>
        </p:spPr>
      </p:pic>
      <p:pic>
        <p:nvPicPr>
          <p:cNvPr id="8" name="Picture 7">
            <a:extLst>
              <a:ext uri="{FF2B5EF4-FFF2-40B4-BE49-F238E27FC236}">
                <a16:creationId xmlns:a16="http://schemas.microsoft.com/office/drawing/2014/main" id="{02EF2ACC-5E5C-C13B-EB36-9DAD06DE52BE}"/>
              </a:ext>
            </a:extLst>
          </p:cNvPr>
          <p:cNvPicPr>
            <a:picLocks noChangeAspect="1"/>
          </p:cNvPicPr>
          <p:nvPr/>
        </p:nvPicPr>
        <p:blipFill rotWithShape="1">
          <a:blip r:embed="rId2"/>
          <a:srcRect l="8227" t="39644" r="6559" b="42490"/>
          <a:stretch/>
        </p:blipFill>
        <p:spPr>
          <a:xfrm>
            <a:off x="1265902" y="1545494"/>
            <a:ext cx="10587610" cy="2911185"/>
          </a:xfrm>
          <a:prstGeom prst="rect">
            <a:avLst/>
          </a:prstGeom>
          <a:ln w="6350">
            <a:solidFill>
              <a:schemeClr val="tx1"/>
            </a:solidFill>
          </a:ln>
        </p:spPr>
      </p:pic>
    </p:spTree>
    <p:extLst>
      <p:ext uri="{BB962C8B-B14F-4D97-AF65-F5344CB8AC3E}">
        <p14:creationId xmlns:p14="http://schemas.microsoft.com/office/powerpoint/2010/main" val="1804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A9ED-FAA1-5533-367B-64E9C6B12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AE6A7-9819-9E7C-EBCE-226F1F6BD0D5}"/>
              </a:ext>
            </a:extLst>
          </p:cNvPr>
          <p:cNvSpPr>
            <a:spLocks noGrp="1"/>
          </p:cNvSpPr>
          <p:nvPr>
            <p:ph type="title"/>
          </p:nvPr>
        </p:nvSpPr>
        <p:spPr>
          <a:xfrm>
            <a:off x="8215460" y="-2"/>
            <a:ext cx="397654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Search Remedies Opinion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3C095E5-1023-032E-933D-4A92CCC4A239}"/>
              </a:ext>
            </a:extLst>
          </p:cNvPr>
          <p:cNvSpPr>
            <a:spLocks noGrp="1"/>
          </p:cNvSpPr>
          <p:nvPr>
            <p:ph type="sldNum" sz="quarter" idx="12"/>
          </p:nvPr>
        </p:nvSpPr>
        <p:spPr/>
        <p:txBody>
          <a:bodyPr/>
          <a:lstStyle/>
          <a:p>
            <a:pPr>
              <a:defRPr/>
            </a:pPr>
            <a:fld id="{B32496E5-8FFA-4061-92C3-71B1BA3DDA51}" type="slidenum">
              <a:rPr lang="en-US" altLang="en-US" smtClean="0"/>
              <a:pPr>
                <a:defRPr/>
              </a:pPr>
              <a:t>136</a:t>
            </a:fld>
            <a:endParaRPr lang="en-US" altLang="en-US"/>
          </a:p>
        </p:txBody>
      </p:sp>
      <p:sp>
        <p:nvSpPr>
          <p:cNvPr id="6" name="Text Box 5">
            <a:extLst>
              <a:ext uri="{FF2B5EF4-FFF2-40B4-BE49-F238E27FC236}">
                <a16:creationId xmlns:a16="http://schemas.microsoft.com/office/drawing/2014/main" id="{6EEF782A-C7FA-D5AE-23B7-294AC6EE24F6}"/>
              </a:ext>
            </a:extLst>
          </p:cNvPr>
          <p:cNvSpPr txBox="1">
            <a:spLocks noChangeArrowheads="1"/>
          </p:cNvSpPr>
          <p:nvPr/>
        </p:nvSpPr>
        <p:spPr bwMode="auto">
          <a:xfrm>
            <a:off x="9973559" y="6488668"/>
            <a:ext cx="22184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 Sept 2025)</a:t>
            </a:r>
          </a:p>
        </p:txBody>
      </p:sp>
      <p:sp>
        <p:nvSpPr>
          <p:cNvPr id="7" name="Rectangle 6">
            <a:extLst>
              <a:ext uri="{FF2B5EF4-FFF2-40B4-BE49-F238E27FC236}">
                <a16:creationId xmlns:a16="http://schemas.microsoft.com/office/drawing/2014/main" id="{A09C66B2-A4B8-143C-30C2-E9BB14C57E5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B644B47-F2FC-0765-1225-9417E8EE8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56" y="209004"/>
            <a:ext cx="5969503" cy="6491834"/>
          </a:xfrm>
          <a:prstGeom prst="rect">
            <a:avLst/>
          </a:prstGeom>
        </p:spPr>
      </p:pic>
      <p:pic>
        <p:nvPicPr>
          <p:cNvPr id="9" name="Picture 8">
            <a:extLst>
              <a:ext uri="{FF2B5EF4-FFF2-40B4-BE49-F238E27FC236}">
                <a16:creationId xmlns:a16="http://schemas.microsoft.com/office/drawing/2014/main" id="{AAE6542A-2E07-629D-E345-E538931F77DB}"/>
              </a:ext>
            </a:extLst>
          </p:cNvPr>
          <p:cNvPicPr>
            <a:picLocks noChangeAspect="1"/>
          </p:cNvPicPr>
          <p:nvPr/>
        </p:nvPicPr>
        <p:blipFill>
          <a:blip r:embed="rId4">
            <a:extLst>
              <a:ext uri="{28A0092B-C50C-407E-A947-70E740481C1C}">
                <a14:useLocalDpi xmlns:a14="http://schemas.microsoft.com/office/drawing/2010/main" val="0"/>
              </a:ext>
            </a:extLst>
          </a:blip>
          <a:srcRect l="24247" t="33556" r="25481" b="24319"/>
          <a:stretch>
            <a:fillRect/>
          </a:stretch>
        </p:blipFill>
        <p:spPr>
          <a:xfrm>
            <a:off x="3994907" y="693132"/>
            <a:ext cx="6290889" cy="5732585"/>
          </a:xfrm>
          <a:prstGeom prst="rect">
            <a:avLst/>
          </a:prstGeom>
          <a:ln w="6350">
            <a:solidFill>
              <a:schemeClr val="tx1"/>
            </a:solidFill>
          </a:ln>
        </p:spPr>
      </p:pic>
    </p:spTree>
    <p:extLst>
      <p:ext uri="{BB962C8B-B14F-4D97-AF65-F5344CB8AC3E}">
        <p14:creationId xmlns:p14="http://schemas.microsoft.com/office/powerpoint/2010/main" val="4099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6D81A-FF78-40B1-202F-3D5DFE71A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D7E64-1A0D-AF16-C7FD-3B6789E73F88}"/>
              </a:ext>
            </a:extLst>
          </p:cNvPr>
          <p:cNvSpPr>
            <a:spLocks noGrp="1"/>
          </p:cNvSpPr>
          <p:nvPr>
            <p:ph type="title"/>
          </p:nvPr>
        </p:nvSpPr>
        <p:spPr>
          <a:xfrm>
            <a:off x="8215460" y="-2"/>
            <a:ext cx="397654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Search Remedies Opinion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24E6486-DDEF-5F50-1126-09DF8630F245}"/>
              </a:ext>
            </a:extLst>
          </p:cNvPr>
          <p:cNvSpPr>
            <a:spLocks noGrp="1"/>
          </p:cNvSpPr>
          <p:nvPr>
            <p:ph type="sldNum" sz="quarter" idx="12"/>
          </p:nvPr>
        </p:nvSpPr>
        <p:spPr/>
        <p:txBody>
          <a:bodyPr/>
          <a:lstStyle/>
          <a:p>
            <a:pPr>
              <a:defRPr/>
            </a:pPr>
            <a:fld id="{B32496E5-8FFA-4061-92C3-71B1BA3DDA51}" type="slidenum">
              <a:rPr lang="en-US" altLang="en-US" smtClean="0"/>
              <a:pPr>
                <a:defRPr/>
              </a:pPr>
              <a:t>137</a:t>
            </a:fld>
            <a:endParaRPr lang="en-US" altLang="en-US"/>
          </a:p>
        </p:txBody>
      </p:sp>
      <p:sp>
        <p:nvSpPr>
          <p:cNvPr id="6" name="Text Box 5">
            <a:extLst>
              <a:ext uri="{FF2B5EF4-FFF2-40B4-BE49-F238E27FC236}">
                <a16:creationId xmlns:a16="http://schemas.microsoft.com/office/drawing/2014/main" id="{A7548E79-0F92-14C8-CA5F-879E293F97C7}"/>
              </a:ext>
            </a:extLst>
          </p:cNvPr>
          <p:cNvSpPr txBox="1">
            <a:spLocks noChangeArrowheads="1"/>
          </p:cNvSpPr>
          <p:nvPr/>
        </p:nvSpPr>
        <p:spPr bwMode="auto">
          <a:xfrm>
            <a:off x="9973559" y="6488668"/>
            <a:ext cx="22184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 Sept 2025)</a:t>
            </a:r>
          </a:p>
        </p:txBody>
      </p:sp>
      <p:sp>
        <p:nvSpPr>
          <p:cNvPr id="7" name="Rectangle 6">
            <a:extLst>
              <a:ext uri="{FF2B5EF4-FFF2-40B4-BE49-F238E27FC236}">
                <a16:creationId xmlns:a16="http://schemas.microsoft.com/office/drawing/2014/main" id="{5F524554-0059-03E1-2BE1-9C58835D3FE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C18F02E-2D42-0735-97D0-B581E26BD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56" y="209004"/>
            <a:ext cx="5969503" cy="6491834"/>
          </a:xfrm>
          <a:prstGeom prst="rect">
            <a:avLst/>
          </a:prstGeom>
        </p:spPr>
      </p:pic>
      <p:pic>
        <p:nvPicPr>
          <p:cNvPr id="8" name="Picture 7">
            <a:extLst>
              <a:ext uri="{FF2B5EF4-FFF2-40B4-BE49-F238E27FC236}">
                <a16:creationId xmlns:a16="http://schemas.microsoft.com/office/drawing/2014/main" id="{A0B67922-80E3-6070-4491-1266E9D7574C}"/>
              </a:ext>
            </a:extLst>
          </p:cNvPr>
          <p:cNvPicPr>
            <a:picLocks noChangeAspect="1"/>
          </p:cNvPicPr>
          <p:nvPr/>
        </p:nvPicPr>
        <p:blipFill>
          <a:blip r:embed="rId4">
            <a:extLst>
              <a:ext uri="{28A0092B-C50C-407E-A947-70E740481C1C}">
                <a14:useLocalDpi xmlns:a14="http://schemas.microsoft.com/office/drawing/2010/main" val="0"/>
              </a:ext>
            </a:extLst>
          </a:blip>
          <a:srcRect l="24712" t="47217" r="25733" b="31821"/>
          <a:stretch>
            <a:fillRect/>
          </a:stretch>
        </p:blipFill>
        <p:spPr>
          <a:xfrm>
            <a:off x="2613753" y="2047376"/>
            <a:ext cx="8640595" cy="3974935"/>
          </a:xfrm>
          <a:prstGeom prst="rect">
            <a:avLst/>
          </a:prstGeom>
          <a:ln w="6350">
            <a:solidFill>
              <a:schemeClr val="tx1"/>
            </a:solidFill>
          </a:ln>
        </p:spPr>
      </p:pic>
    </p:spTree>
    <p:extLst>
      <p:ext uri="{BB962C8B-B14F-4D97-AF65-F5344CB8AC3E}">
        <p14:creationId xmlns:p14="http://schemas.microsoft.com/office/powerpoint/2010/main" val="32309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138</a:t>
            </a:fld>
            <a:endParaRPr lang="en-US" altLang="en-US" sz="1400">
              <a:solidFill>
                <a:srgbClr val="000066"/>
              </a:solidFill>
            </a:endParaRPr>
          </a:p>
        </p:txBody>
      </p:sp>
      <p:sp>
        <p:nvSpPr>
          <p:cNvPr id="178180" name="Rectangle 4"/>
          <p:cNvSpPr>
            <a:spLocks noChangeArrowheads="1"/>
          </p:cNvSpPr>
          <p:nvPr/>
        </p:nvSpPr>
        <p:spPr bwMode="auto">
          <a:xfrm>
            <a:off x="3313906" y="3044825"/>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U.S. v. Google</a:t>
            </a:r>
          </a:p>
        </p:txBody>
      </p:sp>
      <p:sp>
        <p:nvSpPr>
          <p:cNvPr id="6" name="Text Box 5">
            <a:extLst>
              <a:ext uri="{FF2B5EF4-FFF2-40B4-BE49-F238E27FC236}">
                <a16:creationId xmlns:a16="http://schemas.microsoft.com/office/drawing/2014/main" id="{91328BBB-83C7-A346-BE3B-597C6DDEB744}"/>
              </a:ext>
            </a:extLst>
          </p:cNvPr>
          <p:cNvSpPr txBox="1">
            <a:spLocks noGrp="1" noChangeArrowheads="1"/>
          </p:cNvSpPr>
          <p:nvPr>
            <p:ph type="title"/>
          </p:nvPr>
        </p:nvSpPr>
        <p:spPr bwMode="auto">
          <a:xfrm>
            <a:off x="9865895" y="0"/>
            <a:ext cx="232610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Jan 2023 Case</a:t>
            </a:r>
          </a:p>
        </p:txBody>
      </p:sp>
    </p:spTree>
    <p:extLst>
      <p:ext uri="{BB962C8B-B14F-4D97-AF65-F5344CB8AC3E}">
        <p14:creationId xmlns:p14="http://schemas.microsoft.com/office/powerpoint/2010/main" val="79679950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4133" y="-2"/>
            <a:ext cx="29578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 Ad Tech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139</a:t>
            </a:fld>
            <a:endParaRPr lang="en-US" altLang="en-US"/>
          </a:p>
        </p:txBody>
      </p:sp>
      <p:sp>
        <p:nvSpPr>
          <p:cNvPr id="6" name="Text Box 5"/>
          <p:cNvSpPr txBox="1">
            <a:spLocks noChangeArrowheads="1"/>
          </p:cNvSpPr>
          <p:nvPr/>
        </p:nvSpPr>
        <p:spPr bwMode="auto">
          <a:xfrm>
            <a:off x="9945278" y="6488668"/>
            <a:ext cx="22467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303A3DA-7CCD-A9BE-73FA-5CC7989F5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67" y="212170"/>
            <a:ext cx="5938263" cy="6488668"/>
          </a:xfrm>
          <a:prstGeom prst="rect">
            <a:avLst/>
          </a:prstGeom>
          <a:ln w="6350">
            <a:solidFill>
              <a:srgbClr val="000000"/>
            </a:solidFill>
          </a:ln>
        </p:spPr>
      </p:pic>
      <p:pic>
        <p:nvPicPr>
          <p:cNvPr id="9" name="Picture 8" descr="A screenshot of a computer&#10;&#10;Description automatically generated">
            <a:extLst>
              <a:ext uri="{FF2B5EF4-FFF2-40B4-BE49-F238E27FC236}">
                <a16:creationId xmlns:a16="http://schemas.microsoft.com/office/drawing/2014/main" id="{B6C74672-169D-C895-3FE0-0A8AB23ED3B3}"/>
              </a:ext>
            </a:extLst>
          </p:cNvPr>
          <p:cNvPicPr>
            <a:picLocks noChangeAspect="1"/>
          </p:cNvPicPr>
          <p:nvPr/>
        </p:nvPicPr>
        <p:blipFill rotWithShape="1">
          <a:blip r:embed="rId3">
            <a:extLst>
              <a:ext uri="{28A0092B-C50C-407E-A947-70E740481C1C}">
                <a14:useLocalDpi xmlns:a14="http://schemas.microsoft.com/office/drawing/2010/main" val="0"/>
              </a:ext>
            </a:extLst>
          </a:blip>
          <a:srcRect l="29971" t="37359" r="12073" b="31824"/>
          <a:stretch/>
        </p:blipFill>
        <p:spPr>
          <a:xfrm>
            <a:off x="2828612" y="1557495"/>
            <a:ext cx="7664244" cy="4453094"/>
          </a:xfrm>
          <a:prstGeom prst="rect">
            <a:avLst/>
          </a:prstGeom>
          <a:ln w="6350">
            <a:solidFill>
              <a:srgbClr val="000000"/>
            </a:solidFill>
          </a:ln>
        </p:spPr>
      </p:pic>
    </p:spTree>
    <p:extLst>
      <p:ext uri="{BB962C8B-B14F-4D97-AF65-F5344CB8AC3E}">
        <p14:creationId xmlns:p14="http://schemas.microsoft.com/office/powerpoint/2010/main" val="4789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14</a:t>
            </a:fld>
            <a:endParaRPr lang="en-US" altLang="en-US" sz="1400" dirty="0">
              <a:solidFill>
                <a:srgbClr val="000066"/>
              </a:solidFill>
            </a:endParaRPr>
          </a:p>
        </p:txBody>
      </p:sp>
      <p:sp>
        <p:nvSpPr>
          <p:cNvPr id="36868" name="Rectangle 2"/>
          <p:cNvSpPr>
            <a:spLocks noGrp="1" noChangeArrowheads="1"/>
          </p:cNvSpPr>
          <p:nvPr>
            <p:ph type="title"/>
          </p:nvPr>
        </p:nvSpPr>
        <p:spPr/>
        <p:txBody>
          <a:bodyPr/>
          <a:lstStyle/>
          <a:p>
            <a:r>
              <a:rPr lang="en-US" altLang="en-US" dirty="0"/>
              <a:t>Should We Take Sec. 1 Literally?</a:t>
            </a:r>
          </a:p>
        </p:txBody>
      </p:sp>
      <p:sp>
        <p:nvSpPr>
          <p:cNvPr id="36869" name="Rectangle 3"/>
          <p:cNvSpPr>
            <a:spLocks noGrp="1" noChangeArrowheads="1"/>
          </p:cNvSpPr>
          <p:nvPr>
            <p:ph type="body" idx="1"/>
          </p:nvPr>
        </p:nvSpPr>
        <p:spPr>
          <a:xfrm>
            <a:off x="812800" y="1268896"/>
            <a:ext cx="11176000" cy="4114800"/>
          </a:xfrm>
        </p:spPr>
        <p:txBody>
          <a:bodyPr/>
          <a:lstStyle/>
          <a:p>
            <a:r>
              <a:rPr lang="en-US" altLang="en-US" dirty="0"/>
              <a:t>Yes: US v. Trans-Missouri Freight </a:t>
            </a:r>
            <a:r>
              <a:rPr lang="en-US" altLang="en-US" dirty="0" err="1"/>
              <a:t>Ass’n</a:t>
            </a:r>
            <a:r>
              <a:rPr lang="en-US" altLang="en-US" dirty="0"/>
              <a:t> (U.S., 1897)</a:t>
            </a:r>
          </a:p>
          <a:p>
            <a:pPr lvl="1"/>
            <a:r>
              <a:rPr lang="en-US" altLang="en-US" dirty="0"/>
              <a:t>“[T]he plain and ordinary meaning of such language is not limited to that kind of contract alone which is in unreasonable restraint of trade, but all contracts are included in such language, and no exception or limitation can be added without placing in the act that which has been omitted by Congress.”</a:t>
            </a:r>
          </a:p>
        </p:txBody>
      </p:sp>
    </p:spTree>
    <p:extLst>
      <p:ext uri="{BB962C8B-B14F-4D97-AF65-F5344CB8AC3E}">
        <p14:creationId xmlns:p14="http://schemas.microsoft.com/office/powerpoint/2010/main" val="34263152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4133" y="-2"/>
            <a:ext cx="29578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DOJ Ad Tech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140</a:t>
            </a:fld>
            <a:endParaRPr lang="en-US" altLang="en-US"/>
          </a:p>
        </p:txBody>
      </p:sp>
      <p:sp>
        <p:nvSpPr>
          <p:cNvPr id="6" name="Text Box 5"/>
          <p:cNvSpPr txBox="1">
            <a:spLocks noChangeArrowheads="1"/>
          </p:cNvSpPr>
          <p:nvPr/>
        </p:nvSpPr>
        <p:spPr bwMode="auto">
          <a:xfrm>
            <a:off x="9945278" y="6488668"/>
            <a:ext cx="22467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303A3DA-7CCD-A9BE-73FA-5CC7989F5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67" y="212170"/>
            <a:ext cx="5938263" cy="6488668"/>
          </a:xfrm>
          <a:prstGeom prst="rect">
            <a:avLst/>
          </a:prstGeom>
          <a:ln w="6350">
            <a:solidFill>
              <a:srgbClr val="000000"/>
            </a:solidFill>
          </a:ln>
        </p:spPr>
      </p:pic>
      <p:pic>
        <p:nvPicPr>
          <p:cNvPr id="5" name="Picture 4" descr="A screenshot of a computer&#10;&#10;Description automatically generated">
            <a:extLst>
              <a:ext uri="{FF2B5EF4-FFF2-40B4-BE49-F238E27FC236}">
                <a16:creationId xmlns:a16="http://schemas.microsoft.com/office/drawing/2014/main" id="{D201598C-3644-1296-E533-AC1363958911}"/>
              </a:ext>
            </a:extLst>
          </p:cNvPr>
          <p:cNvPicPr>
            <a:picLocks noChangeAspect="1"/>
          </p:cNvPicPr>
          <p:nvPr/>
        </p:nvPicPr>
        <p:blipFill rotWithShape="1">
          <a:blip r:embed="rId4">
            <a:extLst>
              <a:ext uri="{28A0092B-C50C-407E-A947-70E740481C1C}">
                <a14:useLocalDpi xmlns:a14="http://schemas.microsoft.com/office/drawing/2010/main" val="0"/>
              </a:ext>
            </a:extLst>
          </a:blip>
          <a:srcRect l="30224" t="41100" r="12100" b="24398"/>
          <a:stretch/>
        </p:blipFill>
        <p:spPr>
          <a:xfrm>
            <a:off x="2766766" y="1285188"/>
            <a:ext cx="7593123" cy="4963212"/>
          </a:xfrm>
          <a:prstGeom prst="rect">
            <a:avLst/>
          </a:prstGeom>
          <a:ln w="6350">
            <a:solidFill>
              <a:srgbClr val="000000"/>
            </a:solidFill>
          </a:ln>
        </p:spPr>
      </p:pic>
    </p:spTree>
    <p:extLst>
      <p:ext uri="{BB962C8B-B14F-4D97-AF65-F5344CB8AC3E}">
        <p14:creationId xmlns:p14="http://schemas.microsoft.com/office/powerpoint/2010/main" val="12303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6189" y="-2"/>
            <a:ext cx="29758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Ad Tech Stack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141</a:t>
            </a:fld>
            <a:endParaRPr lang="en-US" altLang="en-US"/>
          </a:p>
        </p:txBody>
      </p:sp>
      <p:sp>
        <p:nvSpPr>
          <p:cNvPr id="6" name="Text Box 5"/>
          <p:cNvSpPr txBox="1">
            <a:spLocks noChangeArrowheads="1"/>
          </p:cNvSpPr>
          <p:nvPr/>
        </p:nvSpPr>
        <p:spPr bwMode="auto">
          <a:xfrm>
            <a:off x="9945278" y="6488668"/>
            <a:ext cx="22467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BE21405-B910-69F0-79B3-0475DEA00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30" y="209004"/>
            <a:ext cx="5985575" cy="6540366"/>
          </a:xfrm>
          <a:prstGeom prst="rect">
            <a:avLst/>
          </a:prstGeom>
          <a:ln w="6350">
            <a:solidFill>
              <a:srgbClr val="000000"/>
            </a:solidFill>
          </a:ln>
        </p:spPr>
      </p:pic>
      <p:pic>
        <p:nvPicPr>
          <p:cNvPr id="8" name="Picture 7" descr="A screenshot of a computer&#10;&#10;Description automatically generated">
            <a:extLst>
              <a:ext uri="{FF2B5EF4-FFF2-40B4-BE49-F238E27FC236}">
                <a16:creationId xmlns:a16="http://schemas.microsoft.com/office/drawing/2014/main" id="{07EE57E3-EA62-E8A5-DE1A-EA960ECF4F20}"/>
              </a:ext>
            </a:extLst>
          </p:cNvPr>
          <p:cNvPicPr>
            <a:picLocks noChangeAspect="1"/>
          </p:cNvPicPr>
          <p:nvPr/>
        </p:nvPicPr>
        <p:blipFill rotWithShape="1">
          <a:blip r:embed="rId3">
            <a:extLst>
              <a:ext uri="{28A0092B-C50C-407E-A947-70E740481C1C}">
                <a14:useLocalDpi xmlns:a14="http://schemas.microsoft.com/office/drawing/2010/main" val="0"/>
              </a:ext>
            </a:extLst>
          </a:blip>
          <a:srcRect l="29269" t="10123" r="13401" b="40560"/>
          <a:stretch/>
        </p:blipFill>
        <p:spPr>
          <a:xfrm>
            <a:off x="3440911" y="669572"/>
            <a:ext cx="6148813" cy="5779705"/>
          </a:xfrm>
          <a:prstGeom prst="rect">
            <a:avLst/>
          </a:prstGeom>
          <a:ln w="6350">
            <a:solidFill>
              <a:srgbClr val="000000"/>
            </a:solidFill>
          </a:ln>
        </p:spPr>
      </p:pic>
    </p:spTree>
    <p:extLst>
      <p:ext uri="{BB962C8B-B14F-4D97-AF65-F5344CB8AC3E}">
        <p14:creationId xmlns:p14="http://schemas.microsoft.com/office/powerpoint/2010/main" val="16795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197" y="-2"/>
            <a:ext cx="26678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Harmful Conduct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142</a:t>
            </a:fld>
            <a:endParaRPr lang="en-US" altLang="en-US"/>
          </a:p>
        </p:txBody>
      </p:sp>
      <p:sp>
        <p:nvSpPr>
          <p:cNvPr id="6" name="Text Box 5"/>
          <p:cNvSpPr txBox="1">
            <a:spLocks noChangeArrowheads="1"/>
          </p:cNvSpPr>
          <p:nvPr/>
        </p:nvSpPr>
        <p:spPr bwMode="auto">
          <a:xfrm>
            <a:off x="9945278" y="6488668"/>
            <a:ext cx="22467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DOJ (24 Jan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BE21405-B910-69F0-79B3-0475DEA00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30" y="209004"/>
            <a:ext cx="5985575" cy="6540366"/>
          </a:xfrm>
          <a:prstGeom prst="rect">
            <a:avLst/>
          </a:prstGeom>
          <a:ln w="6350">
            <a:solidFill>
              <a:srgbClr val="000000"/>
            </a:solidFill>
          </a:ln>
        </p:spPr>
      </p:pic>
      <p:pic>
        <p:nvPicPr>
          <p:cNvPr id="8" name="Picture 7" descr="A screenshot of a computer&#10;&#10;Description automatically generated">
            <a:extLst>
              <a:ext uri="{FF2B5EF4-FFF2-40B4-BE49-F238E27FC236}">
                <a16:creationId xmlns:a16="http://schemas.microsoft.com/office/drawing/2014/main" id="{07EE57E3-EA62-E8A5-DE1A-EA960ECF4F20}"/>
              </a:ext>
            </a:extLst>
          </p:cNvPr>
          <p:cNvPicPr>
            <a:picLocks noChangeAspect="1"/>
          </p:cNvPicPr>
          <p:nvPr/>
        </p:nvPicPr>
        <p:blipFill rotWithShape="1">
          <a:blip r:embed="rId3">
            <a:extLst>
              <a:ext uri="{28A0092B-C50C-407E-A947-70E740481C1C}">
                <a14:useLocalDpi xmlns:a14="http://schemas.microsoft.com/office/drawing/2010/main" val="0"/>
              </a:ext>
            </a:extLst>
          </a:blip>
          <a:srcRect l="29263" t="59603" r="12445" b="6476"/>
          <a:stretch/>
        </p:blipFill>
        <p:spPr>
          <a:xfrm>
            <a:off x="2388749" y="863063"/>
            <a:ext cx="8469349" cy="5385337"/>
          </a:xfrm>
          <a:prstGeom prst="rect">
            <a:avLst/>
          </a:prstGeom>
          <a:ln w="6350">
            <a:solidFill>
              <a:srgbClr val="000000"/>
            </a:solidFill>
          </a:ln>
        </p:spPr>
      </p:pic>
    </p:spTree>
    <p:extLst>
      <p:ext uri="{BB962C8B-B14F-4D97-AF65-F5344CB8AC3E}">
        <p14:creationId xmlns:p14="http://schemas.microsoft.com/office/powerpoint/2010/main" val="33032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6270-E2F0-9BBA-1B75-3E3924FA2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3EE74-1921-D960-6227-12B0C81EABF4}"/>
              </a:ext>
            </a:extLst>
          </p:cNvPr>
          <p:cNvSpPr>
            <a:spLocks noGrp="1"/>
          </p:cNvSpPr>
          <p:nvPr>
            <p:ph type="title"/>
          </p:nvPr>
        </p:nvSpPr>
        <p:spPr>
          <a:xfrm>
            <a:off x="8085221" y="-2"/>
            <a:ext cx="41067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April 2025 Liability Finding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6554FD-8534-F7E6-8710-BA96752913C8}"/>
              </a:ext>
            </a:extLst>
          </p:cNvPr>
          <p:cNvSpPr>
            <a:spLocks noGrp="1"/>
          </p:cNvSpPr>
          <p:nvPr>
            <p:ph type="sldNum" sz="quarter" idx="12"/>
          </p:nvPr>
        </p:nvSpPr>
        <p:spPr/>
        <p:txBody>
          <a:bodyPr/>
          <a:lstStyle/>
          <a:p>
            <a:pPr>
              <a:defRPr/>
            </a:pPr>
            <a:fld id="{B32496E5-8FFA-4061-92C3-71B1BA3DDA51}" type="slidenum">
              <a:rPr lang="en-US" altLang="en-US" smtClean="0"/>
              <a:pPr>
                <a:defRPr/>
              </a:pPr>
              <a:t>143</a:t>
            </a:fld>
            <a:endParaRPr lang="en-US" altLang="en-US"/>
          </a:p>
        </p:txBody>
      </p:sp>
      <p:sp>
        <p:nvSpPr>
          <p:cNvPr id="6" name="Text Box 5">
            <a:extLst>
              <a:ext uri="{FF2B5EF4-FFF2-40B4-BE49-F238E27FC236}">
                <a16:creationId xmlns:a16="http://schemas.microsoft.com/office/drawing/2014/main" id="{DE52BD6A-0584-9788-050C-F634D5121423}"/>
              </a:ext>
            </a:extLst>
          </p:cNvPr>
          <p:cNvSpPr txBox="1">
            <a:spLocks noChangeArrowheads="1"/>
          </p:cNvSpPr>
          <p:nvPr/>
        </p:nvSpPr>
        <p:spPr bwMode="auto">
          <a:xfrm>
            <a:off x="9981398" y="6488668"/>
            <a:ext cx="22106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(17 Apr 2025)</a:t>
            </a:r>
          </a:p>
        </p:txBody>
      </p:sp>
      <p:sp>
        <p:nvSpPr>
          <p:cNvPr id="7" name="Rectangle 6">
            <a:extLst>
              <a:ext uri="{FF2B5EF4-FFF2-40B4-BE49-F238E27FC236}">
                <a16:creationId xmlns:a16="http://schemas.microsoft.com/office/drawing/2014/main" id="{41F8D993-4137-4707-E89F-E92D9B6C51E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C8190E9-EF92-70C4-3029-79056C7EC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58" y="209004"/>
            <a:ext cx="5969503" cy="6491834"/>
          </a:xfrm>
          <a:prstGeom prst="rect">
            <a:avLst/>
          </a:prstGeom>
          <a:ln>
            <a:solidFill>
              <a:schemeClr val="tx1"/>
            </a:solidFill>
          </a:ln>
        </p:spPr>
      </p:pic>
      <p:pic>
        <p:nvPicPr>
          <p:cNvPr id="9" name="Picture 8">
            <a:extLst>
              <a:ext uri="{FF2B5EF4-FFF2-40B4-BE49-F238E27FC236}">
                <a16:creationId xmlns:a16="http://schemas.microsoft.com/office/drawing/2014/main" id="{D86D3C72-E7E6-8812-0A6E-03F9431CE641}"/>
              </a:ext>
            </a:extLst>
          </p:cNvPr>
          <p:cNvPicPr>
            <a:picLocks noChangeAspect="1"/>
          </p:cNvPicPr>
          <p:nvPr/>
        </p:nvPicPr>
        <p:blipFill>
          <a:blip r:embed="rId4">
            <a:extLst>
              <a:ext uri="{28A0092B-C50C-407E-A947-70E740481C1C}">
                <a14:useLocalDpi xmlns:a14="http://schemas.microsoft.com/office/drawing/2010/main" val="0"/>
              </a:ext>
            </a:extLst>
          </a:blip>
          <a:srcRect l="23773" t="29754" r="25553" b="22457"/>
          <a:stretch>
            <a:fillRect/>
          </a:stretch>
        </p:blipFill>
        <p:spPr>
          <a:xfrm>
            <a:off x="4286733" y="739028"/>
            <a:ext cx="5499980" cy="5640793"/>
          </a:xfrm>
          <a:prstGeom prst="rect">
            <a:avLst/>
          </a:prstGeom>
          <a:ln w="6350">
            <a:solidFill>
              <a:schemeClr val="tx1"/>
            </a:solidFill>
          </a:ln>
        </p:spPr>
      </p:pic>
    </p:spTree>
    <p:extLst>
      <p:ext uri="{BB962C8B-B14F-4D97-AF65-F5344CB8AC3E}">
        <p14:creationId xmlns:p14="http://schemas.microsoft.com/office/powerpoint/2010/main" val="34047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BEA1-3E7D-D7B5-C41C-086D5E7E3C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17762-3FB9-EEFA-7BAB-E77C74875B6C}"/>
              </a:ext>
            </a:extLst>
          </p:cNvPr>
          <p:cNvSpPr>
            <a:spLocks noGrp="1"/>
          </p:cNvSpPr>
          <p:nvPr>
            <p:ph type="title"/>
          </p:nvPr>
        </p:nvSpPr>
        <p:spPr>
          <a:xfrm>
            <a:off x="9764829" y="-2"/>
            <a:ext cx="24271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Remedy Phase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06C0940-DC36-C45A-A4EA-40DF2BCEC262}"/>
              </a:ext>
            </a:extLst>
          </p:cNvPr>
          <p:cNvSpPr>
            <a:spLocks noGrp="1"/>
          </p:cNvSpPr>
          <p:nvPr>
            <p:ph type="sldNum" sz="quarter" idx="12"/>
          </p:nvPr>
        </p:nvSpPr>
        <p:spPr/>
        <p:txBody>
          <a:bodyPr/>
          <a:lstStyle/>
          <a:p>
            <a:pPr>
              <a:defRPr/>
            </a:pPr>
            <a:fld id="{B32496E5-8FFA-4061-92C3-71B1BA3DDA51}" type="slidenum">
              <a:rPr lang="en-US" altLang="en-US" smtClean="0"/>
              <a:pPr>
                <a:defRPr/>
              </a:pPr>
              <a:t>144</a:t>
            </a:fld>
            <a:endParaRPr lang="en-US" altLang="en-US"/>
          </a:p>
        </p:txBody>
      </p:sp>
      <p:sp>
        <p:nvSpPr>
          <p:cNvPr id="6" name="Text Box 5">
            <a:extLst>
              <a:ext uri="{FF2B5EF4-FFF2-40B4-BE49-F238E27FC236}">
                <a16:creationId xmlns:a16="http://schemas.microsoft.com/office/drawing/2014/main" id="{A379D1B1-B139-FB00-A271-CF9B65C7F4DF}"/>
              </a:ext>
            </a:extLst>
          </p:cNvPr>
          <p:cNvSpPr txBox="1">
            <a:spLocks noChangeArrowheads="1"/>
          </p:cNvSpPr>
          <p:nvPr/>
        </p:nvSpPr>
        <p:spPr bwMode="auto">
          <a:xfrm>
            <a:off x="10116152" y="6488668"/>
            <a:ext cx="20758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(6 Oct 2025)</a:t>
            </a:r>
          </a:p>
        </p:txBody>
      </p:sp>
      <p:sp>
        <p:nvSpPr>
          <p:cNvPr id="7" name="Rectangle 6">
            <a:extLst>
              <a:ext uri="{FF2B5EF4-FFF2-40B4-BE49-F238E27FC236}">
                <a16:creationId xmlns:a16="http://schemas.microsoft.com/office/drawing/2014/main" id="{7460916C-CB08-D355-6F5E-7F7A1FE8504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EFD5E6C-473A-1186-B081-50FEE4B8C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3" y="209004"/>
            <a:ext cx="5950846" cy="6471545"/>
          </a:xfrm>
          <a:prstGeom prst="rect">
            <a:avLst/>
          </a:prstGeom>
        </p:spPr>
      </p:pic>
      <p:pic>
        <p:nvPicPr>
          <p:cNvPr id="9" name="Picture 8">
            <a:extLst>
              <a:ext uri="{FF2B5EF4-FFF2-40B4-BE49-F238E27FC236}">
                <a16:creationId xmlns:a16="http://schemas.microsoft.com/office/drawing/2014/main" id="{0F57D52E-6ED0-6955-85EE-D74D1A538FE0}"/>
              </a:ext>
            </a:extLst>
          </p:cNvPr>
          <p:cNvPicPr>
            <a:picLocks noChangeAspect="1"/>
          </p:cNvPicPr>
          <p:nvPr/>
        </p:nvPicPr>
        <p:blipFill>
          <a:blip r:embed="rId4">
            <a:extLst>
              <a:ext uri="{28A0092B-C50C-407E-A947-70E740481C1C}">
                <a14:useLocalDpi xmlns:a14="http://schemas.microsoft.com/office/drawing/2010/main" val="0"/>
              </a:ext>
            </a:extLst>
          </a:blip>
          <a:srcRect l="24002" t="39648" r="25401" b="25896"/>
          <a:stretch>
            <a:fillRect/>
          </a:stretch>
        </p:blipFill>
        <p:spPr>
          <a:xfrm>
            <a:off x="3040366" y="1381032"/>
            <a:ext cx="6572435" cy="4867368"/>
          </a:xfrm>
          <a:prstGeom prst="rect">
            <a:avLst/>
          </a:prstGeom>
          <a:ln w="6350">
            <a:solidFill>
              <a:schemeClr val="tx1"/>
            </a:solidFill>
          </a:ln>
        </p:spPr>
      </p:pic>
    </p:spTree>
    <p:extLst>
      <p:ext uri="{BB962C8B-B14F-4D97-AF65-F5344CB8AC3E}">
        <p14:creationId xmlns:p14="http://schemas.microsoft.com/office/powerpoint/2010/main" val="2251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15</a:t>
            </a:fld>
            <a:endParaRPr lang="en-US" altLang="en-US" sz="1400">
              <a:solidFill>
                <a:srgbClr val="000066"/>
              </a:solidFill>
            </a:endParaRPr>
          </a:p>
        </p:txBody>
      </p:sp>
      <p:sp>
        <p:nvSpPr>
          <p:cNvPr id="38916" name="Rectangle 2"/>
          <p:cNvSpPr>
            <a:spLocks noGrp="1" noChangeArrowheads="1"/>
          </p:cNvSpPr>
          <p:nvPr>
            <p:ph type="title"/>
          </p:nvPr>
        </p:nvSpPr>
        <p:spPr/>
        <p:txBody>
          <a:bodyPr/>
          <a:lstStyle/>
          <a:p>
            <a:r>
              <a:rPr lang="en-US" altLang="en-US" dirty="0"/>
              <a:t>Should We </a:t>
            </a:r>
            <a:r>
              <a:rPr lang="en-US" altLang="en-US" dirty="0">
                <a:solidFill>
                  <a:schemeClr val="tx1"/>
                </a:solidFill>
              </a:rPr>
              <a:t>Take</a:t>
            </a:r>
            <a:r>
              <a:rPr lang="en-US" altLang="en-US" dirty="0"/>
              <a:t> Sec. 1 Literally?</a:t>
            </a:r>
          </a:p>
        </p:txBody>
      </p:sp>
      <p:sp>
        <p:nvSpPr>
          <p:cNvPr id="38917" name="Rectangle 3"/>
          <p:cNvSpPr>
            <a:spLocks noGrp="1" noChangeArrowheads="1"/>
          </p:cNvSpPr>
          <p:nvPr>
            <p:ph type="body" idx="1"/>
          </p:nvPr>
        </p:nvSpPr>
        <p:spPr/>
        <p:txBody>
          <a:bodyPr/>
          <a:lstStyle/>
          <a:p>
            <a:pPr>
              <a:lnSpc>
                <a:spcPct val="80000"/>
              </a:lnSpc>
            </a:pPr>
            <a:r>
              <a:rPr lang="en-US" altLang="en-US" dirty="0"/>
              <a:t>No: Standard Oil Co. of New Jersey v. US (U.S., 1911)</a:t>
            </a:r>
          </a:p>
          <a:p>
            <a:pPr lvl="1">
              <a:lnSpc>
                <a:spcPct val="80000"/>
              </a:lnSpc>
            </a:pPr>
            <a:r>
              <a:rPr lang="en-US" altLang="en-US" sz="3200" dirty="0">
                <a:solidFill>
                  <a:schemeClr val="tx1"/>
                </a:solidFill>
                <a:cs typeface="Times New Roman" panose="02020603050405020304" pitchFamily="18" charset="0"/>
              </a:rPr>
              <a:t>“And as the contracts or acts embraced in the provision were not expressly defined, since the enumeration addressed itself simply to classes of acts, those classes being broad enough to embrace every conceivable contract or combination which could be made concerning trade or commerce or the subjects of such commerce, and thus caused any act done by any of the enumerated methods anywhere in the whole field of human activity to be illegal if in restraint of trade,</a:t>
            </a:r>
          </a:p>
        </p:txBody>
      </p:sp>
    </p:spTree>
    <p:extLst>
      <p:ext uri="{BB962C8B-B14F-4D97-AF65-F5344CB8AC3E}">
        <p14:creationId xmlns:p14="http://schemas.microsoft.com/office/powerpoint/2010/main" val="960957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16</a:t>
            </a:fld>
            <a:endParaRPr lang="en-US" altLang="en-US" sz="1400">
              <a:solidFill>
                <a:srgbClr val="000066"/>
              </a:solidFill>
            </a:endParaRPr>
          </a:p>
        </p:txBody>
      </p:sp>
      <p:sp>
        <p:nvSpPr>
          <p:cNvPr id="40964" name="Rectangle 2"/>
          <p:cNvSpPr>
            <a:spLocks noGrp="1" noChangeArrowheads="1"/>
          </p:cNvSpPr>
          <p:nvPr>
            <p:ph type="title"/>
          </p:nvPr>
        </p:nvSpPr>
        <p:spPr/>
        <p:txBody>
          <a:bodyPr/>
          <a:lstStyle/>
          <a:p>
            <a:r>
              <a:rPr lang="en-US" altLang="en-US" dirty="0">
                <a:solidFill>
                  <a:schemeClr val="tx1"/>
                </a:solidFill>
                <a:cs typeface="Times New Roman" panose="02020603050405020304" pitchFamily="18" charset="0"/>
              </a:rPr>
              <a:t>Should We Take Sec. 1 Literally?</a:t>
            </a:r>
          </a:p>
        </p:txBody>
      </p:sp>
      <p:sp>
        <p:nvSpPr>
          <p:cNvPr id="40965" name="Rectangle 3"/>
          <p:cNvSpPr>
            <a:spLocks noGrp="1" noChangeArrowheads="1"/>
          </p:cNvSpPr>
          <p:nvPr>
            <p:ph type="body" idx="1"/>
          </p:nvPr>
        </p:nvSpPr>
        <p:spPr/>
        <p:txBody>
          <a:bodyPr/>
          <a:lstStyle/>
          <a:p>
            <a:pPr lvl="1"/>
            <a:r>
              <a:rPr lang="en-US" altLang="en-US" dirty="0">
                <a:solidFill>
                  <a:schemeClr val="tx1"/>
                </a:solidFill>
                <a:cs typeface="Times New Roman" panose="02020603050405020304" pitchFamily="18" charset="0"/>
              </a:rPr>
              <a:t>it inevitably follows that the </a:t>
            </a:r>
            <a:r>
              <a:rPr lang="en-US" altLang="en-US" dirty="0">
                <a:solidFill>
                  <a:schemeClr val="accent4">
                    <a:lumMod val="50000"/>
                    <a:lumOff val="50000"/>
                  </a:schemeClr>
                </a:solidFill>
                <a:cs typeface="Times New Roman" panose="02020603050405020304" pitchFamily="18" charset="0"/>
              </a:rPr>
              <a:t>provision necessarily called for the exercise of judgment which required that some standard should be resorted to </a:t>
            </a:r>
            <a:r>
              <a:rPr lang="en-US" altLang="en-US" dirty="0">
                <a:solidFill>
                  <a:schemeClr val="tx1"/>
                </a:solidFill>
                <a:cs typeface="Times New Roman" panose="02020603050405020304" pitchFamily="18" charset="0"/>
              </a:rPr>
              <a:t>for the purpose of determining whether the prohibition contained in the statute had or had not in any given case been violated.”</a:t>
            </a:r>
          </a:p>
        </p:txBody>
      </p:sp>
    </p:spTree>
    <p:extLst>
      <p:ext uri="{BB962C8B-B14F-4D97-AF65-F5344CB8AC3E}">
        <p14:creationId xmlns:p14="http://schemas.microsoft.com/office/powerpoint/2010/main" val="413776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17</a:t>
            </a:fld>
            <a:endParaRPr lang="en-US" altLang="en-US" sz="1400">
              <a:solidFill>
                <a:srgbClr val="000066"/>
              </a:solidFill>
            </a:endParaRPr>
          </a:p>
        </p:txBody>
      </p:sp>
      <p:sp>
        <p:nvSpPr>
          <p:cNvPr id="43012" name="Rectangle 2"/>
          <p:cNvSpPr>
            <a:spLocks noGrp="1" noChangeArrowheads="1"/>
          </p:cNvSpPr>
          <p:nvPr>
            <p:ph type="title"/>
          </p:nvPr>
        </p:nvSpPr>
        <p:spPr/>
        <p:txBody>
          <a:bodyPr/>
          <a:lstStyle/>
          <a:p>
            <a:r>
              <a:rPr lang="en-US" altLang="en-US" dirty="0">
                <a:solidFill>
                  <a:schemeClr val="tx1"/>
                </a:solidFill>
                <a:cs typeface="Times New Roman" panose="02020603050405020304" pitchFamily="18" charset="0"/>
              </a:rPr>
              <a:t>Should We Take Sec. 1 Literally?</a:t>
            </a:r>
          </a:p>
        </p:txBody>
      </p:sp>
      <p:sp>
        <p:nvSpPr>
          <p:cNvPr id="43013" name="Rectangle 3"/>
          <p:cNvSpPr>
            <a:spLocks noGrp="1" noChangeArrowheads="1"/>
          </p:cNvSpPr>
          <p:nvPr>
            <p:ph type="body" idx="1"/>
          </p:nvPr>
        </p:nvSpPr>
        <p:spPr/>
        <p:txBody>
          <a:bodyPr/>
          <a:lstStyle/>
          <a:p>
            <a:pPr lvl="1"/>
            <a:r>
              <a:rPr lang="en-US" altLang="en-US" sz="3200" dirty="0">
                <a:solidFill>
                  <a:schemeClr val="tx1"/>
                </a:solidFill>
                <a:cs typeface="Times New Roman" panose="02020603050405020304" pitchFamily="18" charset="0"/>
              </a:rPr>
              <a:t>“Thus not specifying, but indubitably contemplating and requiring a standard, it follows that it was intended that </a:t>
            </a:r>
            <a:r>
              <a:rPr lang="en-US" altLang="en-US" sz="3200" dirty="0">
                <a:solidFill>
                  <a:schemeClr val="accent4">
                    <a:lumMod val="50000"/>
                    <a:lumOff val="50000"/>
                  </a:schemeClr>
                </a:solidFill>
                <a:cs typeface="Times New Roman" panose="02020603050405020304" pitchFamily="18" charset="0"/>
              </a:rPr>
              <a:t>the standard of reason which had been applied at the common law</a:t>
            </a:r>
            <a:r>
              <a:rPr lang="en-US" altLang="en-US" sz="3200" dirty="0">
                <a:solidFill>
                  <a:schemeClr val="tx1"/>
                </a:solidFill>
                <a:cs typeface="Times New Roman" panose="02020603050405020304" pitchFamily="18" charset="0"/>
              </a:rPr>
              <a:t> and in this country in dealing with subjects of the character embraced by the statute </a:t>
            </a:r>
            <a:r>
              <a:rPr lang="en-US" altLang="en-US" sz="3200" dirty="0">
                <a:solidFill>
                  <a:schemeClr val="accent4">
                    <a:lumMod val="50000"/>
                    <a:lumOff val="50000"/>
                  </a:schemeClr>
                </a:solidFill>
                <a:cs typeface="Times New Roman" panose="02020603050405020304" pitchFamily="18" charset="0"/>
              </a:rPr>
              <a:t>was intended to be the measure used for the purpose of determining whether, in a given case, a particular act had or had not brought about the wrong against which the statute provided</a:t>
            </a:r>
            <a:r>
              <a:rPr lang="en-US" altLang="en-US" sz="3200" dirty="0">
                <a:solidFill>
                  <a:schemeClr val="tx1"/>
                </a:solidFill>
                <a:cs typeface="Times New Roman" panose="02020603050405020304" pitchFamily="18" charset="0"/>
              </a:rPr>
              <a:t>.”</a:t>
            </a:r>
            <a:r>
              <a:rPr lang="en-US" altLang="en-US" sz="3200" dirty="0"/>
              <a:t> </a:t>
            </a:r>
          </a:p>
        </p:txBody>
      </p:sp>
    </p:spTree>
    <p:extLst>
      <p:ext uri="{BB962C8B-B14F-4D97-AF65-F5344CB8AC3E}">
        <p14:creationId xmlns:p14="http://schemas.microsoft.com/office/powerpoint/2010/main" val="114195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18</a:t>
            </a:fld>
            <a:endParaRPr lang="en-US" altLang="en-US" sz="1400">
              <a:solidFill>
                <a:srgbClr val="000066"/>
              </a:solidFill>
            </a:endParaRPr>
          </a:p>
        </p:txBody>
      </p:sp>
      <p:sp>
        <p:nvSpPr>
          <p:cNvPr id="45060" name="Rectangle 2"/>
          <p:cNvSpPr>
            <a:spLocks noGrp="1" noChangeArrowheads="1"/>
          </p:cNvSpPr>
          <p:nvPr>
            <p:ph type="title"/>
          </p:nvPr>
        </p:nvSpPr>
        <p:spPr/>
        <p:txBody>
          <a:bodyPr/>
          <a:lstStyle/>
          <a:p>
            <a:r>
              <a:rPr lang="en-US" altLang="en-US" dirty="0"/>
              <a:t>Sec. 2: Monopoly v. Monopolization</a:t>
            </a:r>
          </a:p>
        </p:txBody>
      </p:sp>
      <p:sp>
        <p:nvSpPr>
          <p:cNvPr id="45061" name="Rectangle 3"/>
          <p:cNvSpPr>
            <a:spLocks noGrp="1" noChangeArrowheads="1"/>
          </p:cNvSpPr>
          <p:nvPr>
            <p:ph type="body" idx="1"/>
          </p:nvPr>
        </p:nvSpPr>
        <p:spPr/>
        <p:txBody>
          <a:bodyPr/>
          <a:lstStyle/>
          <a:p>
            <a:r>
              <a:rPr lang="en-US" altLang="en-US" dirty="0"/>
              <a:t>US v. Aluminum Co. of America (2</a:t>
            </a:r>
            <a:r>
              <a:rPr lang="en-US" altLang="en-US" baseline="30000" dirty="0"/>
              <a:t>nd</a:t>
            </a:r>
            <a:r>
              <a:rPr lang="en-US" altLang="en-US" dirty="0"/>
              <a:t> Cir. 1945) (Judge Learned Hand)</a:t>
            </a:r>
          </a:p>
          <a:p>
            <a:pPr lvl="1"/>
            <a:r>
              <a:rPr lang="en-US" altLang="en-US" sz="3200" dirty="0">
                <a:solidFill>
                  <a:schemeClr val="tx1"/>
                </a:solidFill>
                <a:cs typeface="Times New Roman" panose="02020603050405020304" pitchFamily="18" charset="0"/>
              </a:rPr>
              <a:t>“It does not follow because ‘Alcoa’ had such a monopoly, that it  ‘monopolized’ the ingot market: it may not have achieved monopoly; monopoly may have been thrust upon it.  If it had been a combination of existing smelters which united the whole industry and controlled the production of all aluminum ingot, it would certainly have 'monopolized' the market.”</a:t>
            </a:r>
          </a:p>
        </p:txBody>
      </p:sp>
    </p:spTree>
    <p:extLst>
      <p:ext uri="{BB962C8B-B14F-4D97-AF65-F5344CB8AC3E}">
        <p14:creationId xmlns:p14="http://schemas.microsoft.com/office/powerpoint/2010/main" val="72082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19</a:t>
            </a:fld>
            <a:endParaRPr lang="en-US" altLang="en-US" sz="1400">
              <a:solidFill>
                <a:srgbClr val="000066"/>
              </a:solidFill>
            </a:endParaRPr>
          </a:p>
        </p:txBody>
      </p:sp>
      <p:sp>
        <p:nvSpPr>
          <p:cNvPr id="47108" name="Rectangle 2"/>
          <p:cNvSpPr>
            <a:spLocks noGrp="1" noChangeArrowheads="1"/>
          </p:cNvSpPr>
          <p:nvPr>
            <p:ph type="title"/>
          </p:nvPr>
        </p:nvSpPr>
        <p:spPr/>
        <p:txBody>
          <a:bodyPr/>
          <a:lstStyle/>
          <a:p>
            <a:r>
              <a:rPr lang="en-US" altLang="en-US" dirty="0">
                <a:solidFill>
                  <a:schemeClr val="tx1"/>
                </a:solidFill>
                <a:cs typeface="Times New Roman" panose="02020603050405020304" pitchFamily="18" charset="0"/>
              </a:rPr>
              <a:t>Sec. 2: Monopoly v. Monopolization</a:t>
            </a:r>
          </a:p>
        </p:txBody>
      </p:sp>
      <p:sp>
        <p:nvSpPr>
          <p:cNvPr id="47109" name="Rectangle 3"/>
          <p:cNvSpPr>
            <a:spLocks noGrp="1" noChangeArrowheads="1"/>
          </p:cNvSpPr>
          <p:nvPr>
            <p:ph type="body" idx="1"/>
          </p:nvPr>
        </p:nvSpPr>
        <p:spPr/>
        <p:txBody>
          <a:bodyPr/>
          <a:lstStyle/>
          <a:p>
            <a:pPr lvl="1"/>
            <a:r>
              <a:rPr lang="en-US" altLang="en-US" dirty="0">
                <a:solidFill>
                  <a:schemeClr val="tx1"/>
                </a:solidFill>
                <a:cs typeface="Times New Roman" panose="02020603050405020304" pitchFamily="18" charset="0"/>
              </a:rPr>
              <a:t>“Nevertheless, it is unquestionably true that from the very outset the courts have at least kept in reserve the possibility that the origin of a monopoly may be critical in determining its legality;”</a:t>
            </a:r>
          </a:p>
        </p:txBody>
      </p:sp>
    </p:spTree>
    <p:extLst>
      <p:ext uri="{BB962C8B-B14F-4D97-AF65-F5344CB8AC3E}">
        <p14:creationId xmlns:p14="http://schemas.microsoft.com/office/powerpoint/2010/main" val="179234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a:t>
            </a:fld>
            <a:endParaRPr lang="en-US" altLang="en-US" sz="1400" dirty="0">
              <a:solidFill>
                <a:srgbClr val="000066"/>
              </a:solidFill>
            </a:endParaRPr>
          </a:p>
        </p:txBody>
      </p:sp>
      <p:sp>
        <p:nvSpPr>
          <p:cNvPr id="18438" name="Rectangle 4"/>
          <p:cNvSpPr>
            <a:spLocks noChangeArrowheads="1"/>
          </p:cNvSpPr>
          <p:nvPr/>
        </p:nvSpPr>
        <p:spPr bwMode="auto">
          <a:xfrm>
            <a:off x="3100388" y="2364413"/>
            <a:ext cx="6227762" cy="14465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Antitrust in the US: History</a:t>
            </a:r>
          </a:p>
        </p:txBody>
      </p:sp>
      <p:sp>
        <p:nvSpPr>
          <p:cNvPr id="6" name="Title 1">
            <a:extLst>
              <a:ext uri="{FF2B5EF4-FFF2-40B4-BE49-F238E27FC236}">
                <a16:creationId xmlns:a16="http://schemas.microsoft.com/office/drawing/2014/main" id="{D302035D-F5DE-CD4A-99A6-7EDEDD4B250B}"/>
              </a:ext>
            </a:extLst>
          </p:cNvPr>
          <p:cNvSpPr>
            <a:spLocks noGrp="1"/>
          </p:cNvSpPr>
          <p:nvPr>
            <p:ph type="title"/>
          </p:nvPr>
        </p:nvSpPr>
        <p:spPr>
          <a:xfrm>
            <a:off x="9420959" y="-16565"/>
            <a:ext cx="2771042"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Antitrust History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90488676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20</a:t>
            </a:fld>
            <a:endParaRPr lang="en-US" altLang="en-US" sz="1400">
              <a:solidFill>
                <a:srgbClr val="000066"/>
              </a:solidFill>
            </a:endParaRPr>
          </a:p>
        </p:txBody>
      </p:sp>
      <p:sp>
        <p:nvSpPr>
          <p:cNvPr id="49156" name="Rectangle 2"/>
          <p:cNvSpPr>
            <a:spLocks noGrp="1" noChangeArrowheads="1"/>
          </p:cNvSpPr>
          <p:nvPr>
            <p:ph type="title"/>
          </p:nvPr>
        </p:nvSpPr>
        <p:spPr/>
        <p:txBody>
          <a:bodyPr/>
          <a:lstStyle/>
          <a:p>
            <a:r>
              <a:rPr lang="en-US" altLang="en-US" dirty="0">
                <a:solidFill>
                  <a:schemeClr val="tx1"/>
                </a:solidFill>
                <a:cs typeface="Times New Roman" panose="02020603050405020304" pitchFamily="18" charset="0"/>
              </a:rPr>
              <a:t>Sec. 2: Monopoly v. Monopolization</a:t>
            </a:r>
            <a:r>
              <a:rPr lang="en-US" altLang="en-US" dirty="0">
                <a:solidFill>
                  <a:srgbClr val="000000"/>
                </a:solidFill>
                <a:cs typeface="Times New Roman" panose="02020603050405020304" pitchFamily="18" charset="0"/>
              </a:rPr>
              <a:t> </a:t>
            </a:r>
          </a:p>
        </p:txBody>
      </p:sp>
      <p:sp>
        <p:nvSpPr>
          <p:cNvPr id="49157" name="Rectangle 3"/>
          <p:cNvSpPr>
            <a:spLocks noGrp="1" noChangeArrowheads="1"/>
          </p:cNvSpPr>
          <p:nvPr>
            <p:ph type="body" idx="1"/>
          </p:nvPr>
        </p:nvSpPr>
        <p:spPr/>
        <p:txBody>
          <a:bodyPr/>
          <a:lstStyle/>
          <a:p>
            <a:pPr lvl="1"/>
            <a:r>
              <a:rPr lang="en-US" altLang="en-US" sz="3200" dirty="0">
                <a:solidFill>
                  <a:schemeClr val="tx1"/>
                </a:solidFill>
                <a:cs typeface="Times New Roman" panose="02020603050405020304" pitchFamily="18" charset="0"/>
              </a:rPr>
              <a:t>“This notion has usually been expressed by saying that size does not determine guilt; that there must be some ‘exclusion’ of competitors; that the growth must be something else than ‘natural’ or ‘normal’; that there must be a ‘wrongful intent,’ or some other specific intent; or that some ‘unduly’ coercive means must be used.  At times there has been emphasis upon the use of the active verb, ‘monopolize,’ as the judge noted in the case at bar.”</a:t>
            </a:r>
            <a:r>
              <a:rPr lang="en-US" altLang="en-US" sz="3200" dirty="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1796176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21</a:t>
            </a:fld>
            <a:endParaRPr lang="en-US" altLang="en-US" sz="1400">
              <a:solidFill>
                <a:srgbClr val="000066"/>
              </a:solidFill>
            </a:endParaRPr>
          </a:p>
        </p:txBody>
      </p:sp>
      <p:sp>
        <p:nvSpPr>
          <p:cNvPr id="51204" name="Rectangle 2"/>
          <p:cNvSpPr>
            <a:spLocks noGrp="1" noChangeArrowheads="1"/>
          </p:cNvSpPr>
          <p:nvPr>
            <p:ph type="title"/>
          </p:nvPr>
        </p:nvSpPr>
        <p:spPr/>
        <p:txBody>
          <a:bodyPr/>
          <a:lstStyle/>
          <a:p>
            <a:r>
              <a:rPr lang="en-US" altLang="en-US" dirty="0">
                <a:solidFill>
                  <a:schemeClr val="tx1"/>
                </a:solidFill>
                <a:cs typeface="Times New Roman" panose="02020603050405020304" pitchFamily="18" charset="0"/>
              </a:rPr>
              <a:t>Sec. 2: Monopoly v. Monopolization</a:t>
            </a:r>
          </a:p>
        </p:txBody>
      </p:sp>
      <p:sp>
        <p:nvSpPr>
          <p:cNvPr id="51205" name="Rectangle 3"/>
          <p:cNvSpPr>
            <a:spLocks noGrp="1" noChangeArrowheads="1"/>
          </p:cNvSpPr>
          <p:nvPr>
            <p:ph type="body" idx="1"/>
          </p:nvPr>
        </p:nvSpPr>
        <p:spPr/>
        <p:txBody>
          <a:bodyPr/>
          <a:lstStyle/>
          <a:p>
            <a:pPr lvl="1"/>
            <a:r>
              <a:rPr lang="en-US" altLang="en-US" sz="3200" dirty="0">
                <a:solidFill>
                  <a:schemeClr val="tx1"/>
                </a:solidFill>
                <a:cs typeface="Times New Roman" panose="02020603050405020304" pitchFamily="18" charset="0"/>
              </a:rPr>
              <a:t>“</a:t>
            </a:r>
            <a:r>
              <a:rPr lang="en-US" altLang="en-US" sz="3200" dirty="0">
                <a:solidFill>
                  <a:schemeClr val="accent4">
                    <a:lumMod val="50000"/>
                    <a:lumOff val="50000"/>
                  </a:schemeClr>
                </a:solidFill>
                <a:cs typeface="Times New Roman" panose="02020603050405020304" pitchFamily="18" charset="0"/>
              </a:rPr>
              <a:t>A single producer may be the survivor out of a group of active competitors, merely by virtue of his superior skill, foresight and industry. </a:t>
            </a:r>
            <a:r>
              <a:rPr lang="en-US" altLang="en-US" sz="3200" dirty="0">
                <a:solidFill>
                  <a:schemeClr val="tx1"/>
                </a:solidFill>
                <a:cs typeface="Times New Roman" panose="02020603050405020304" pitchFamily="18" charset="0"/>
              </a:rPr>
              <a:t>In such cases a strong argument can be made that, although the result may expose the public to the evils of monopoly, the Act does not mean to condemn the resultant of those very forces which it is its prime object to foster: </a:t>
            </a:r>
            <a:r>
              <a:rPr lang="en-US" altLang="en-US" sz="3200" dirty="0" err="1">
                <a:solidFill>
                  <a:schemeClr val="tx1"/>
                </a:solidFill>
                <a:cs typeface="Times New Roman" panose="02020603050405020304" pitchFamily="18" charset="0"/>
              </a:rPr>
              <a:t>finis</a:t>
            </a:r>
            <a:r>
              <a:rPr lang="en-US" altLang="en-US" sz="3200" dirty="0">
                <a:solidFill>
                  <a:schemeClr val="tx1"/>
                </a:solidFill>
                <a:cs typeface="Times New Roman" panose="02020603050405020304" pitchFamily="18" charset="0"/>
              </a:rPr>
              <a:t> opus </a:t>
            </a:r>
            <a:r>
              <a:rPr lang="en-US" altLang="en-US" sz="3200" dirty="0" err="1">
                <a:solidFill>
                  <a:schemeClr val="tx1"/>
                </a:solidFill>
                <a:cs typeface="Times New Roman" panose="02020603050405020304" pitchFamily="18" charset="0"/>
              </a:rPr>
              <a:t>coronat</a:t>
            </a:r>
            <a:r>
              <a:rPr lang="en-US" altLang="en-US" sz="3200" dirty="0">
                <a:solidFill>
                  <a:schemeClr val="tx1"/>
                </a:solidFill>
                <a:cs typeface="Times New Roman" panose="02020603050405020304" pitchFamily="18" charset="0"/>
              </a:rPr>
              <a:t>.  </a:t>
            </a:r>
            <a:r>
              <a:rPr lang="en-US" altLang="en-US" sz="3200" dirty="0">
                <a:solidFill>
                  <a:schemeClr val="accent4">
                    <a:lumMod val="50000"/>
                    <a:lumOff val="50000"/>
                  </a:schemeClr>
                </a:solidFill>
                <a:cs typeface="Times New Roman" panose="02020603050405020304" pitchFamily="18" charset="0"/>
              </a:rPr>
              <a:t>The successful competitor, having been urged to compete, must not be turned upon when he wins</a:t>
            </a:r>
            <a:r>
              <a:rPr lang="en-US" altLang="en-US" sz="3200" dirty="0">
                <a:solidFill>
                  <a:schemeClr val="tx1"/>
                </a:solidFill>
                <a:cs typeface="Times New Roman" panose="02020603050405020304" pitchFamily="18" charset="0"/>
              </a:rPr>
              <a:t>.”</a:t>
            </a:r>
            <a:r>
              <a:rPr lang="en-US" altLang="en-US" sz="3200" dirty="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4193712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22</a:t>
            </a:fld>
            <a:endParaRPr lang="en-US" altLang="en-US" sz="1400">
              <a:solidFill>
                <a:srgbClr val="000066"/>
              </a:solidFill>
            </a:endParaRPr>
          </a:p>
        </p:txBody>
      </p:sp>
      <p:sp>
        <p:nvSpPr>
          <p:cNvPr id="65542" name="Rectangle 4"/>
          <p:cNvSpPr>
            <a:spLocks noChangeArrowheads="1"/>
          </p:cNvSpPr>
          <p:nvPr/>
        </p:nvSpPr>
        <p:spPr bwMode="auto">
          <a:xfrm>
            <a:off x="3100388" y="2364413"/>
            <a:ext cx="6227762" cy="14465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Harm of Monopoly Power</a:t>
            </a:r>
          </a:p>
        </p:txBody>
      </p:sp>
      <p:sp>
        <p:nvSpPr>
          <p:cNvPr id="6" name="Title 1">
            <a:extLst>
              <a:ext uri="{FF2B5EF4-FFF2-40B4-BE49-F238E27FC236}">
                <a16:creationId xmlns:a16="http://schemas.microsoft.com/office/drawing/2014/main" id="{D915F170-72B7-D841-9E35-978B568175E3}"/>
              </a:ext>
            </a:extLst>
          </p:cNvPr>
          <p:cNvSpPr>
            <a:spLocks noGrp="1"/>
          </p:cNvSpPr>
          <p:nvPr>
            <p:ph type="title"/>
          </p:nvPr>
        </p:nvSpPr>
        <p:spPr>
          <a:xfrm>
            <a:off x="8914178" y="0"/>
            <a:ext cx="3277823"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Harms of Monopoly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6174455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23</a:t>
            </a:fld>
            <a:endParaRPr lang="en-US" altLang="en-US" sz="1400">
              <a:solidFill>
                <a:srgbClr val="000066"/>
              </a:solidFill>
            </a:endParaRPr>
          </a:p>
        </p:txBody>
      </p:sp>
      <p:sp>
        <p:nvSpPr>
          <p:cNvPr id="67588" name="Rectangle 2"/>
          <p:cNvSpPr>
            <a:spLocks noGrp="1" noChangeArrowheads="1"/>
          </p:cNvSpPr>
          <p:nvPr>
            <p:ph type="title"/>
          </p:nvPr>
        </p:nvSpPr>
        <p:spPr/>
        <p:txBody>
          <a:bodyPr/>
          <a:lstStyle/>
          <a:p>
            <a:r>
              <a:rPr lang="en-US" altLang="en-US" dirty="0"/>
              <a:t>Competitive Outcome: Price = MC </a:t>
            </a:r>
          </a:p>
        </p:txBody>
      </p:sp>
      <p:grpSp>
        <p:nvGrpSpPr>
          <p:cNvPr id="67590" name="Group 4"/>
          <p:cNvGrpSpPr>
            <a:grpSpLocks/>
          </p:cNvGrpSpPr>
          <p:nvPr/>
        </p:nvGrpSpPr>
        <p:grpSpPr bwMode="auto">
          <a:xfrm>
            <a:off x="4191000" y="2667000"/>
            <a:ext cx="4622800" cy="3487738"/>
            <a:chOff x="1680" y="1680"/>
            <a:chExt cx="2912" cy="2197"/>
          </a:xfrm>
        </p:grpSpPr>
        <p:sp>
          <p:nvSpPr>
            <p:cNvPr id="67605" name="Line 5"/>
            <p:cNvSpPr>
              <a:spLocks noChangeShapeType="1"/>
            </p:cNvSpPr>
            <p:nvPr/>
          </p:nvSpPr>
          <p:spPr bwMode="auto">
            <a:xfrm>
              <a:off x="1920" y="3648"/>
              <a:ext cx="22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Text Box 6"/>
            <p:cNvSpPr txBox="1">
              <a:spLocks noChangeArrowheads="1"/>
            </p:cNvSpPr>
            <p:nvPr/>
          </p:nvSpPr>
          <p:spPr bwMode="auto">
            <a:xfrm>
              <a:off x="1680" y="168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50000"/>
                </a:spcBef>
                <a:buClrTx/>
                <a:buSzTx/>
                <a:buFontTx/>
                <a:buNone/>
              </a:pPr>
              <a:r>
                <a:rPr kumimoji="0" lang="en-US" altLang="en-US" sz="1800">
                  <a:solidFill>
                    <a:schemeClr val="tx1"/>
                  </a:solidFill>
                  <a:latin typeface="Times New Roman" panose="02020603050405020304" pitchFamily="18" charset="0"/>
                </a:rPr>
                <a:t>P</a:t>
              </a:r>
            </a:p>
          </p:txBody>
        </p:sp>
        <p:sp>
          <p:nvSpPr>
            <p:cNvPr id="67607" name="Line 7"/>
            <p:cNvSpPr>
              <a:spLocks noChangeShapeType="1"/>
            </p:cNvSpPr>
            <p:nvPr/>
          </p:nvSpPr>
          <p:spPr bwMode="auto">
            <a:xfrm flipV="1">
              <a:off x="1920" y="1776"/>
              <a:ext cx="0" cy="18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Text Box 8"/>
            <p:cNvSpPr txBox="1">
              <a:spLocks noChangeArrowheads="1"/>
            </p:cNvSpPr>
            <p:nvPr/>
          </p:nvSpPr>
          <p:spPr bwMode="auto">
            <a:xfrm>
              <a:off x="3936" y="3646"/>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Q</a:t>
              </a:r>
              <a:endParaRPr kumimoji="0" lang="en-US" altLang="en-US" sz="2400">
                <a:solidFill>
                  <a:schemeClr val="tx1"/>
                </a:solidFill>
                <a:latin typeface="Times New Roman" panose="02020603050405020304" pitchFamily="18" charset="0"/>
              </a:endParaRPr>
            </a:p>
          </p:txBody>
        </p:sp>
        <p:sp>
          <p:nvSpPr>
            <p:cNvPr id="67609" name="Line 9"/>
            <p:cNvSpPr>
              <a:spLocks noChangeShapeType="1"/>
            </p:cNvSpPr>
            <p:nvPr/>
          </p:nvSpPr>
          <p:spPr bwMode="auto">
            <a:xfrm>
              <a:off x="1920" y="2064"/>
              <a:ext cx="1584" cy="1584"/>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Text Box 10"/>
            <p:cNvSpPr txBox="1">
              <a:spLocks noChangeArrowheads="1"/>
            </p:cNvSpPr>
            <p:nvPr/>
          </p:nvSpPr>
          <p:spPr bwMode="auto">
            <a:xfrm>
              <a:off x="2448" y="2400"/>
              <a:ext cx="1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Demand Curve</a:t>
              </a:r>
            </a:p>
          </p:txBody>
        </p:sp>
        <p:sp>
          <p:nvSpPr>
            <p:cNvPr id="67611" name="Line 11"/>
            <p:cNvSpPr>
              <a:spLocks noChangeShapeType="1"/>
            </p:cNvSpPr>
            <p:nvPr/>
          </p:nvSpPr>
          <p:spPr bwMode="auto">
            <a:xfrm>
              <a:off x="1920" y="3168"/>
              <a:ext cx="2064"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2" name="Text Box 12"/>
            <p:cNvSpPr txBox="1">
              <a:spLocks noChangeArrowheads="1"/>
            </p:cNvSpPr>
            <p:nvPr/>
          </p:nvSpPr>
          <p:spPr bwMode="auto">
            <a:xfrm>
              <a:off x="3648" y="3120"/>
              <a:ext cx="9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Marginal Cost</a:t>
              </a:r>
              <a:endParaRPr kumimoji="0" lang="en-US" altLang="en-US" sz="2400">
                <a:solidFill>
                  <a:schemeClr val="tx1"/>
                </a:solidFill>
                <a:latin typeface="Times New Roman" panose="02020603050405020304" pitchFamily="18" charset="0"/>
              </a:endParaRPr>
            </a:p>
          </p:txBody>
        </p:sp>
      </p:grpSp>
      <p:grpSp>
        <p:nvGrpSpPr>
          <p:cNvPr id="3" name="Group 13"/>
          <p:cNvGrpSpPr>
            <a:grpSpLocks/>
          </p:cNvGrpSpPr>
          <p:nvPr/>
        </p:nvGrpSpPr>
        <p:grpSpPr bwMode="auto">
          <a:xfrm>
            <a:off x="3962401" y="4797425"/>
            <a:ext cx="2644775" cy="1322388"/>
            <a:chOff x="1536" y="3022"/>
            <a:chExt cx="1666" cy="833"/>
          </a:xfrm>
        </p:grpSpPr>
        <p:sp>
          <p:nvSpPr>
            <p:cNvPr id="67602" name="Line 14"/>
            <p:cNvSpPr>
              <a:spLocks noChangeShapeType="1"/>
            </p:cNvSpPr>
            <p:nvPr/>
          </p:nvSpPr>
          <p:spPr bwMode="auto">
            <a:xfrm>
              <a:off x="3024" y="3168"/>
              <a:ext cx="0" cy="48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3" name="Text Box 15"/>
            <p:cNvSpPr txBox="1">
              <a:spLocks noChangeArrowheads="1"/>
            </p:cNvSpPr>
            <p:nvPr/>
          </p:nvSpPr>
          <p:spPr bwMode="auto">
            <a:xfrm>
              <a:off x="2918" y="3624"/>
              <a:ext cx="2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Q</a:t>
              </a:r>
              <a:r>
                <a:rPr kumimoji="0" lang="en-US" altLang="en-US" sz="1800" baseline="-25000">
                  <a:solidFill>
                    <a:schemeClr val="tx1"/>
                  </a:solidFill>
                  <a:latin typeface="Times New Roman" panose="02020603050405020304" pitchFamily="18" charset="0"/>
                </a:rPr>
                <a:t>C</a:t>
              </a:r>
              <a:endParaRPr kumimoji="0" lang="en-US" altLang="en-US" sz="2400">
                <a:solidFill>
                  <a:schemeClr val="tx1"/>
                </a:solidFill>
                <a:latin typeface="Times New Roman" panose="02020603050405020304" pitchFamily="18" charset="0"/>
              </a:endParaRPr>
            </a:p>
          </p:txBody>
        </p:sp>
        <p:sp>
          <p:nvSpPr>
            <p:cNvPr id="67604" name="Text Box 16"/>
            <p:cNvSpPr txBox="1">
              <a:spLocks noChangeArrowheads="1"/>
            </p:cNvSpPr>
            <p:nvPr/>
          </p:nvSpPr>
          <p:spPr bwMode="auto">
            <a:xfrm>
              <a:off x="1536" y="3022"/>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P</a:t>
              </a:r>
              <a:r>
                <a:rPr kumimoji="0" lang="en-US" altLang="en-US" sz="1800" baseline="-25000">
                  <a:solidFill>
                    <a:schemeClr val="tx1"/>
                  </a:solidFill>
                  <a:latin typeface="Times New Roman" panose="02020603050405020304" pitchFamily="18" charset="0"/>
                </a:rPr>
                <a:t>C</a:t>
              </a:r>
              <a:endParaRPr kumimoji="0" lang="en-US" altLang="en-US" sz="2400">
                <a:solidFill>
                  <a:schemeClr val="tx1"/>
                </a:solidFill>
                <a:latin typeface="Times New Roman" panose="02020603050405020304" pitchFamily="18" charset="0"/>
              </a:endParaRPr>
            </a:p>
          </p:txBody>
        </p:sp>
      </p:grpSp>
      <p:grpSp>
        <p:nvGrpSpPr>
          <p:cNvPr id="4" name="Group 17"/>
          <p:cNvGrpSpPr>
            <a:grpSpLocks/>
          </p:cNvGrpSpPr>
          <p:nvPr/>
        </p:nvGrpSpPr>
        <p:grpSpPr bwMode="auto">
          <a:xfrm>
            <a:off x="4572000" y="5029200"/>
            <a:ext cx="1752600" cy="762000"/>
            <a:chOff x="1920" y="3168"/>
            <a:chExt cx="1104" cy="480"/>
          </a:xfrm>
        </p:grpSpPr>
        <p:sp>
          <p:nvSpPr>
            <p:cNvPr id="67600" name="Rectangle 18"/>
            <p:cNvSpPr>
              <a:spLocks noChangeArrowheads="1"/>
            </p:cNvSpPr>
            <p:nvPr/>
          </p:nvSpPr>
          <p:spPr bwMode="auto">
            <a:xfrm>
              <a:off x="1920" y="3168"/>
              <a:ext cx="1104" cy="48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67601" name="Text Box 19"/>
            <p:cNvSpPr txBox="1">
              <a:spLocks noChangeArrowheads="1"/>
            </p:cNvSpPr>
            <p:nvPr/>
          </p:nvSpPr>
          <p:spPr bwMode="auto">
            <a:xfrm>
              <a:off x="2112" y="3264"/>
              <a:ext cx="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1"/>
                  </a:solidFill>
                  <a:latin typeface="Times New Roman" panose="02020603050405020304" pitchFamily="18" charset="0"/>
                </a:rPr>
                <a:t>TR &amp; TC</a:t>
              </a:r>
              <a:endParaRPr kumimoji="0" lang="en-US" altLang="en-US" sz="2400">
                <a:solidFill>
                  <a:schemeClr val="bg1"/>
                </a:solidFill>
                <a:latin typeface="Times New Roman" panose="02020603050405020304" pitchFamily="18" charset="0"/>
              </a:endParaRPr>
            </a:p>
          </p:txBody>
        </p:sp>
      </p:grpSp>
      <p:grpSp>
        <p:nvGrpSpPr>
          <p:cNvPr id="5" name="Group 20"/>
          <p:cNvGrpSpPr>
            <a:grpSpLocks/>
          </p:cNvGrpSpPr>
          <p:nvPr/>
        </p:nvGrpSpPr>
        <p:grpSpPr bwMode="auto">
          <a:xfrm>
            <a:off x="4572000" y="3262313"/>
            <a:ext cx="1752600" cy="1752600"/>
            <a:chOff x="1920" y="2064"/>
            <a:chExt cx="1104" cy="1104"/>
          </a:xfrm>
        </p:grpSpPr>
        <p:sp>
          <p:nvSpPr>
            <p:cNvPr id="67598" name="AutoShape 21"/>
            <p:cNvSpPr>
              <a:spLocks noChangeArrowheads="1"/>
            </p:cNvSpPr>
            <p:nvPr/>
          </p:nvSpPr>
          <p:spPr bwMode="auto">
            <a:xfrm>
              <a:off x="1920" y="2064"/>
              <a:ext cx="1104" cy="1104"/>
            </a:xfrm>
            <a:prstGeom prst="rtTriangle">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67599" name="Text Box 22"/>
            <p:cNvSpPr txBox="1">
              <a:spLocks noChangeArrowheads="1"/>
            </p:cNvSpPr>
            <p:nvPr/>
          </p:nvSpPr>
          <p:spPr bwMode="auto">
            <a:xfrm>
              <a:off x="1920" y="2688"/>
              <a:ext cx="77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kumimoji="0" lang="en-US" altLang="en-US" sz="1800">
                  <a:solidFill>
                    <a:schemeClr val="bg1"/>
                  </a:solidFill>
                  <a:latin typeface="Times New Roman" panose="02020603050405020304" pitchFamily="18" charset="0"/>
                </a:rPr>
                <a:t>Consumer Surplus</a:t>
              </a:r>
              <a:endParaRPr kumimoji="0" lang="en-US" altLang="en-US" sz="2400">
                <a:solidFill>
                  <a:schemeClr val="bg1"/>
                </a:solidFill>
                <a:latin typeface="Times New Roman" panose="02020603050405020304" pitchFamily="18" charset="0"/>
              </a:endParaRPr>
            </a:p>
          </p:txBody>
        </p:sp>
      </p:grpSp>
      <p:sp>
        <p:nvSpPr>
          <p:cNvPr id="1619991" name="Rectangle 23"/>
          <p:cNvSpPr>
            <a:spLocks noChangeArrowheads="1"/>
          </p:cNvSpPr>
          <p:nvPr/>
        </p:nvSpPr>
        <p:spPr bwMode="auto">
          <a:xfrm>
            <a:off x="12018963" y="6705600"/>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67595" name="Text Box 6"/>
          <p:cNvSpPr txBox="1">
            <a:spLocks noChangeArrowheads="1"/>
          </p:cNvSpPr>
          <p:nvPr/>
        </p:nvSpPr>
        <p:spPr bwMode="auto">
          <a:xfrm>
            <a:off x="2251075" y="2166938"/>
            <a:ext cx="3652838" cy="461962"/>
          </a:xfrm>
          <a:prstGeom prst="rect">
            <a:avLst/>
          </a:prstGeom>
          <a:solidFill>
            <a:srgbClr val="0000FF"/>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chemeClr val="bg1"/>
                </a:solidFill>
                <a:cs typeface="Arial" panose="020B0604020202020204" pitchFamily="34" charset="0"/>
              </a:rPr>
              <a:t>Marginal Cost = MC = 4</a:t>
            </a:r>
          </a:p>
        </p:txBody>
      </p:sp>
      <p:sp>
        <p:nvSpPr>
          <p:cNvPr id="67596" name="Text Box 6"/>
          <p:cNvSpPr txBox="1">
            <a:spLocks noChangeArrowheads="1"/>
          </p:cNvSpPr>
          <p:nvPr/>
        </p:nvSpPr>
        <p:spPr bwMode="auto">
          <a:xfrm>
            <a:off x="2251075" y="1662114"/>
            <a:ext cx="3881438" cy="460375"/>
          </a:xfrm>
          <a:prstGeom prst="rect">
            <a:avLst/>
          </a:prstGeom>
          <a:solidFill>
            <a:srgbClr val="0000FF"/>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chemeClr val="bg1"/>
                </a:solidFill>
                <a:cs typeface="Arial" panose="020B0604020202020204" pitchFamily="34" charset="0"/>
              </a:rPr>
              <a:t>Demand Curve: P = 10 – Q</a:t>
            </a:r>
          </a:p>
        </p:txBody>
      </p:sp>
      <p:sp>
        <p:nvSpPr>
          <p:cNvPr id="29" name="Text Box 6"/>
          <p:cNvSpPr txBox="1">
            <a:spLocks noChangeArrowheads="1"/>
          </p:cNvSpPr>
          <p:nvPr/>
        </p:nvSpPr>
        <p:spPr bwMode="auto">
          <a:xfrm>
            <a:off x="6311901" y="2873376"/>
            <a:ext cx="4125913" cy="830263"/>
          </a:xfrm>
          <a:prstGeom prst="rect">
            <a:avLst/>
          </a:prstGeom>
          <a:solidFill>
            <a:srgbClr val="7030A0"/>
          </a:solidFill>
          <a:ln w="9525">
            <a:solidFill>
              <a:schemeClr val="tx1"/>
            </a:solidFill>
            <a:miter lim="800000"/>
            <a:headEnd/>
            <a:tailEnd/>
          </a:ln>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chemeClr val="bg1"/>
                </a:solidFill>
                <a:cs typeface="Arial" panose="020B0604020202020204" pitchFamily="34" charset="0"/>
              </a:rPr>
              <a:t>Zero “Profits”: All inputs earn competitive rates of return</a:t>
            </a:r>
          </a:p>
        </p:txBody>
      </p:sp>
    </p:spTree>
    <p:extLst>
      <p:ext uri="{BB962C8B-B14F-4D97-AF65-F5344CB8AC3E}">
        <p14:creationId xmlns:p14="http://schemas.microsoft.com/office/powerpoint/2010/main" val="1830001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619991"/>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dissolv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991"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24</a:t>
            </a:fld>
            <a:endParaRPr lang="en-US" altLang="en-US" sz="1400">
              <a:solidFill>
                <a:srgbClr val="000066"/>
              </a:solidFill>
            </a:endParaRPr>
          </a:p>
        </p:txBody>
      </p:sp>
      <p:sp>
        <p:nvSpPr>
          <p:cNvPr id="69636" name="Rectangle 2"/>
          <p:cNvSpPr>
            <a:spLocks noGrp="1" noChangeArrowheads="1"/>
          </p:cNvSpPr>
          <p:nvPr>
            <p:ph type="title"/>
          </p:nvPr>
        </p:nvSpPr>
        <p:spPr/>
        <p:txBody>
          <a:bodyPr/>
          <a:lstStyle/>
          <a:p>
            <a:r>
              <a:rPr lang="en-US" altLang="en-US" dirty="0"/>
              <a:t>Why Are Monopolies Bad?</a:t>
            </a:r>
          </a:p>
        </p:txBody>
      </p:sp>
      <p:sp>
        <p:nvSpPr>
          <p:cNvPr id="69637" name="Rectangle 3"/>
          <p:cNvSpPr>
            <a:spLocks noGrp="1" noChangeArrowheads="1"/>
          </p:cNvSpPr>
          <p:nvPr>
            <p:ph type="body" idx="1"/>
          </p:nvPr>
        </p:nvSpPr>
        <p:spPr/>
        <p:txBody>
          <a:bodyPr/>
          <a:lstStyle/>
          <a:p>
            <a:r>
              <a:rPr lang="en-US" altLang="en-US" dirty="0"/>
              <a:t>The Simple Answer</a:t>
            </a:r>
          </a:p>
          <a:p>
            <a:pPr lvl="1"/>
            <a:r>
              <a:rPr lang="en-US" altLang="en-US" dirty="0"/>
              <a:t>Reduced Output</a:t>
            </a:r>
          </a:p>
          <a:p>
            <a:pPr lvl="1"/>
            <a:r>
              <a:rPr lang="en-US" altLang="en-US" dirty="0"/>
              <a:t>A monopolist will produce less than would be produced under competitive conditions</a:t>
            </a:r>
          </a:p>
          <a:p>
            <a:pPr lvl="1"/>
            <a:r>
              <a:rPr lang="en-US" altLang="en-US" dirty="0"/>
              <a:t>The output reduction makes society worse off</a:t>
            </a:r>
          </a:p>
          <a:p>
            <a:pPr lvl="1"/>
            <a:r>
              <a:rPr lang="en-US" altLang="en-US" dirty="0"/>
              <a:t>Here, output will drop from 6 to 3</a:t>
            </a:r>
          </a:p>
        </p:txBody>
      </p:sp>
    </p:spTree>
    <p:extLst>
      <p:ext uri="{BB962C8B-B14F-4D97-AF65-F5344CB8AC3E}">
        <p14:creationId xmlns:p14="http://schemas.microsoft.com/office/powerpoint/2010/main" val="48265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25</a:t>
            </a:fld>
            <a:endParaRPr lang="en-US" altLang="en-US" sz="1400">
              <a:solidFill>
                <a:srgbClr val="000066"/>
              </a:solidFill>
            </a:endParaRPr>
          </a:p>
        </p:txBody>
      </p:sp>
      <p:sp>
        <p:nvSpPr>
          <p:cNvPr id="75780" name="Rectangle 2"/>
          <p:cNvSpPr>
            <a:spLocks noGrp="1" noChangeArrowheads="1"/>
          </p:cNvSpPr>
          <p:nvPr>
            <p:ph type="title"/>
          </p:nvPr>
        </p:nvSpPr>
        <p:spPr/>
        <p:txBody>
          <a:bodyPr/>
          <a:lstStyle/>
          <a:p>
            <a:r>
              <a:rPr lang="en-US" altLang="en-US" dirty="0"/>
              <a:t>Deriving Marginal Revenue</a:t>
            </a:r>
          </a:p>
        </p:txBody>
      </p:sp>
      <p:sp>
        <p:nvSpPr>
          <p:cNvPr id="1630211" name="Rectangle 3"/>
          <p:cNvSpPr>
            <a:spLocks noGrp="1" noChangeArrowheads="1"/>
          </p:cNvSpPr>
          <p:nvPr>
            <p:ph type="body" idx="1"/>
          </p:nvPr>
        </p:nvSpPr>
        <p:spPr/>
        <p:txBody>
          <a:bodyPr/>
          <a:lstStyle/>
          <a:p>
            <a:r>
              <a:rPr lang="en-US" altLang="en-US" dirty="0"/>
              <a:t>TR = P x Q = (10 – Q) x Q = 10Q – </a:t>
            </a:r>
            <a:r>
              <a:rPr lang="en-US" altLang="en-US" dirty="0" err="1"/>
              <a:t>QxQ</a:t>
            </a:r>
            <a:endParaRPr lang="en-US" altLang="en-US" dirty="0"/>
          </a:p>
          <a:p>
            <a:r>
              <a:rPr lang="en-US" altLang="en-US" dirty="0"/>
              <a:t>Differentiate TR with respect to </a:t>
            </a:r>
            <a:r>
              <a:rPr lang="en-US" altLang="en-US"/>
              <a:t>Q:</a:t>
            </a:r>
            <a:endParaRPr lang="en-US" altLang="en-US" dirty="0"/>
          </a:p>
        </p:txBody>
      </p:sp>
      <p:graphicFrame>
        <p:nvGraphicFramePr>
          <p:cNvPr id="1630212" name="Object 4"/>
          <p:cNvGraphicFramePr>
            <a:graphicFrameLocks noChangeAspect="1"/>
          </p:cNvGraphicFramePr>
          <p:nvPr/>
        </p:nvGraphicFramePr>
        <p:xfrm>
          <a:off x="4038600" y="2895600"/>
          <a:ext cx="3886200" cy="1709738"/>
        </p:xfrm>
        <a:graphic>
          <a:graphicData uri="http://schemas.openxmlformats.org/presentationml/2006/ole">
            <mc:AlternateContent xmlns:mc="http://schemas.openxmlformats.org/markup-compatibility/2006">
              <mc:Choice xmlns:v="urn:schemas-microsoft-com:vml" Requires="v">
                <p:oleObj name="Equation" r:id="rId3" imgW="952087" imgH="418918" progId="Equation.3">
                  <p:embed/>
                </p:oleObj>
              </mc:Choice>
              <mc:Fallback>
                <p:oleObj name="Equation" r:id="rId3" imgW="952087" imgH="418918" progId="Equation.3">
                  <p:embed/>
                  <p:pic>
                    <p:nvPicPr>
                      <p:cNvPr id="16302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95600"/>
                        <a:ext cx="3886200" cy="170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0213" name="Rectangle 5"/>
          <p:cNvSpPr>
            <a:spLocks noChangeArrowheads="1"/>
          </p:cNvSpPr>
          <p:nvPr/>
        </p:nvSpPr>
        <p:spPr bwMode="auto">
          <a:xfrm>
            <a:off x="12018963" y="670083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53123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0211">
                                            <p:txEl>
                                              <p:pRg st="1" end="1"/>
                                            </p:txEl>
                                          </p:spTgt>
                                        </p:tgtEl>
                                        <p:attrNameLst>
                                          <p:attrName>style.visibility</p:attrName>
                                        </p:attrNameLst>
                                      </p:cBhvr>
                                      <p:to>
                                        <p:strVal val="visible"/>
                                      </p:to>
                                    </p:set>
                                    <p:animEffect transition="in" filter="wipe(left)">
                                      <p:cBhvr>
                                        <p:cTn id="7" dur="500"/>
                                        <p:tgtEl>
                                          <p:spTgt spid="1630211">
                                            <p:txEl>
                                              <p:pRg st="1" end="1"/>
                                            </p:txEl>
                                          </p:spTgt>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630213"/>
                                        </p:tgtEl>
                                        <p:attrNameLst>
                                          <p:attrName>style.visibility</p:attrName>
                                        </p:attrNameLst>
                                      </p:cBhvr>
                                      <p:to>
                                        <p:strVal val="hidden"/>
                                      </p:to>
                                    </p:se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630212"/>
                                        </p:tgtEl>
                                        <p:attrNameLst>
                                          <p:attrName>style.visibility</p:attrName>
                                        </p:attrNameLst>
                                      </p:cBhvr>
                                      <p:to>
                                        <p:strVal val="visible"/>
                                      </p:to>
                                    </p:set>
                                    <p:animEffect transition="in" filter="wipe(left)">
                                      <p:cBhvr>
                                        <p:cTn id="13" dur="500"/>
                                        <p:tgtEl>
                                          <p:spTgt spid="1630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211" grpId="0" build="p" autoUpdateAnimBg="0"/>
      <p:bldP spid="16302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Slide Number Placeholder 5"/>
          <p:cNvSpPr>
            <a:spLocks noGrp="1"/>
          </p:cNvSpPr>
          <p:nvPr>
            <p:ph type="sldNum" sz="quarter" idx="12"/>
          </p:nvPr>
        </p:nvSpPr>
        <p:spPr bwMode="auto">
          <a:xfrm>
            <a:off x="9880600" y="625409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26</a:t>
            </a:fld>
            <a:endParaRPr lang="en-US" altLang="en-US" sz="1400">
              <a:solidFill>
                <a:srgbClr val="000066"/>
              </a:solidFill>
            </a:endParaRPr>
          </a:p>
        </p:txBody>
      </p:sp>
      <p:sp>
        <p:nvSpPr>
          <p:cNvPr id="77828" name="Rectangle 2"/>
          <p:cNvSpPr>
            <a:spLocks noGrp="1" noChangeArrowheads="1"/>
          </p:cNvSpPr>
          <p:nvPr>
            <p:ph type="title"/>
          </p:nvPr>
        </p:nvSpPr>
        <p:spPr/>
        <p:txBody>
          <a:bodyPr/>
          <a:lstStyle/>
          <a:p>
            <a:r>
              <a:rPr lang="en-US" altLang="en-US" dirty="0"/>
              <a:t>Monopoly Outcome</a:t>
            </a:r>
          </a:p>
        </p:txBody>
      </p:sp>
      <p:sp>
        <p:nvSpPr>
          <p:cNvPr id="77829" name="Rectangle 3"/>
          <p:cNvSpPr>
            <a:spLocks noGrp="1" noChangeArrowheads="1"/>
          </p:cNvSpPr>
          <p:nvPr>
            <p:ph type="body" idx="1"/>
          </p:nvPr>
        </p:nvSpPr>
        <p:spPr/>
        <p:txBody>
          <a:bodyPr/>
          <a:lstStyle/>
          <a:p>
            <a:r>
              <a:rPr lang="en-US" altLang="en-US" dirty="0"/>
              <a:t>Marginal Revenue Curve: P = 10 - 2Q</a:t>
            </a:r>
          </a:p>
          <a:p>
            <a:r>
              <a:rPr lang="en-US" altLang="en-US" dirty="0"/>
              <a:t>Max at MR = MC</a:t>
            </a:r>
          </a:p>
          <a:p>
            <a:endParaRPr lang="en-US" altLang="en-US" dirty="0"/>
          </a:p>
        </p:txBody>
      </p:sp>
      <p:grpSp>
        <p:nvGrpSpPr>
          <p:cNvPr id="2" name="Group 4"/>
          <p:cNvGrpSpPr>
            <a:grpSpLocks/>
          </p:cNvGrpSpPr>
          <p:nvPr/>
        </p:nvGrpSpPr>
        <p:grpSpPr bwMode="auto">
          <a:xfrm>
            <a:off x="4572000" y="5029200"/>
            <a:ext cx="838200" cy="762000"/>
            <a:chOff x="1920" y="3168"/>
            <a:chExt cx="528" cy="480"/>
          </a:xfrm>
        </p:grpSpPr>
        <p:sp>
          <p:nvSpPr>
            <p:cNvPr id="77861" name="Rectangle 5"/>
            <p:cNvSpPr>
              <a:spLocks noChangeArrowheads="1"/>
            </p:cNvSpPr>
            <p:nvPr/>
          </p:nvSpPr>
          <p:spPr bwMode="auto">
            <a:xfrm>
              <a:off x="1920" y="3168"/>
              <a:ext cx="528" cy="48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77862" name="Text Box 6"/>
            <p:cNvSpPr txBox="1">
              <a:spLocks noChangeArrowheads="1"/>
            </p:cNvSpPr>
            <p:nvPr/>
          </p:nvSpPr>
          <p:spPr bwMode="auto">
            <a:xfrm>
              <a:off x="2064" y="3264"/>
              <a:ext cx="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1"/>
                  </a:solidFill>
                  <a:latin typeface="Times New Roman" panose="02020603050405020304" pitchFamily="18" charset="0"/>
                </a:rPr>
                <a:t>TC</a:t>
              </a:r>
              <a:endParaRPr kumimoji="0" lang="en-US" altLang="en-US" sz="2400">
                <a:solidFill>
                  <a:schemeClr val="bg1"/>
                </a:solidFill>
                <a:latin typeface="Times New Roman" panose="02020603050405020304" pitchFamily="18" charset="0"/>
              </a:endParaRPr>
            </a:p>
          </p:txBody>
        </p:sp>
      </p:grpSp>
      <p:grpSp>
        <p:nvGrpSpPr>
          <p:cNvPr id="3" name="Group 7"/>
          <p:cNvGrpSpPr>
            <a:grpSpLocks/>
          </p:cNvGrpSpPr>
          <p:nvPr/>
        </p:nvGrpSpPr>
        <p:grpSpPr bwMode="auto">
          <a:xfrm>
            <a:off x="4572000" y="4114800"/>
            <a:ext cx="869950" cy="914400"/>
            <a:chOff x="1920" y="2592"/>
            <a:chExt cx="548" cy="576"/>
          </a:xfrm>
        </p:grpSpPr>
        <p:sp>
          <p:nvSpPr>
            <p:cNvPr id="77859" name="Rectangle 8"/>
            <p:cNvSpPr>
              <a:spLocks noChangeArrowheads="1"/>
            </p:cNvSpPr>
            <p:nvPr/>
          </p:nvSpPr>
          <p:spPr bwMode="auto">
            <a:xfrm>
              <a:off x="1920" y="2592"/>
              <a:ext cx="528" cy="576"/>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77860" name="Text Box 9"/>
            <p:cNvSpPr txBox="1">
              <a:spLocks noChangeArrowheads="1"/>
            </p:cNvSpPr>
            <p:nvPr/>
          </p:nvSpPr>
          <p:spPr bwMode="auto">
            <a:xfrm>
              <a:off x="1968" y="2784"/>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1"/>
                  </a:solidFill>
                  <a:latin typeface="Times New Roman" panose="02020603050405020304" pitchFamily="18" charset="0"/>
                </a:rPr>
                <a:t>Profits</a:t>
              </a:r>
              <a:endParaRPr kumimoji="0" lang="en-US" altLang="en-US" sz="2400">
                <a:solidFill>
                  <a:schemeClr val="bg1"/>
                </a:solidFill>
                <a:latin typeface="Times New Roman" panose="02020603050405020304" pitchFamily="18" charset="0"/>
              </a:endParaRPr>
            </a:p>
          </p:txBody>
        </p:sp>
      </p:grpSp>
      <p:grpSp>
        <p:nvGrpSpPr>
          <p:cNvPr id="4" name="Group 10"/>
          <p:cNvGrpSpPr>
            <a:grpSpLocks/>
          </p:cNvGrpSpPr>
          <p:nvPr/>
        </p:nvGrpSpPr>
        <p:grpSpPr bwMode="auto">
          <a:xfrm>
            <a:off x="4572000" y="3276600"/>
            <a:ext cx="838200" cy="838200"/>
            <a:chOff x="1920" y="2064"/>
            <a:chExt cx="528" cy="528"/>
          </a:xfrm>
        </p:grpSpPr>
        <p:sp>
          <p:nvSpPr>
            <p:cNvPr id="77857" name="AutoShape 11"/>
            <p:cNvSpPr>
              <a:spLocks noChangeArrowheads="1"/>
            </p:cNvSpPr>
            <p:nvPr/>
          </p:nvSpPr>
          <p:spPr bwMode="auto">
            <a:xfrm>
              <a:off x="1920" y="2064"/>
              <a:ext cx="528" cy="528"/>
            </a:xfrm>
            <a:prstGeom prst="rtTriangle">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77858" name="Text Box 12"/>
            <p:cNvSpPr txBox="1">
              <a:spLocks noChangeArrowheads="1"/>
            </p:cNvSpPr>
            <p:nvPr/>
          </p:nvSpPr>
          <p:spPr bwMode="auto">
            <a:xfrm>
              <a:off x="1968" y="2304"/>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1"/>
                  </a:solidFill>
                  <a:latin typeface="Times New Roman" panose="02020603050405020304" pitchFamily="18" charset="0"/>
                </a:rPr>
                <a:t>CS</a:t>
              </a:r>
              <a:endParaRPr kumimoji="0" lang="en-US" altLang="en-US" sz="2400">
                <a:solidFill>
                  <a:schemeClr val="bg1"/>
                </a:solidFill>
                <a:latin typeface="Times New Roman" panose="02020603050405020304" pitchFamily="18" charset="0"/>
              </a:endParaRPr>
            </a:p>
          </p:txBody>
        </p:sp>
      </p:grpSp>
      <p:grpSp>
        <p:nvGrpSpPr>
          <p:cNvPr id="5" name="Group 13"/>
          <p:cNvGrpSpPr>
            <a:grpSpLocks/>
          </p:cNvGrpSpPr>
          <p:nvPr/>
        </p:nvGrpSpPr>
        <p:grpSpPr bwMode="auto">
          <a:xfrm>
            <a:off x="5410200" y="4114800"/>
            <a:ext cx="914400" cy="914400"/>
            <a:chOff x="2448" y="2592"/>
            <a:chExt cx="576" cy="576"/>
          </a:xfrm>
        </p:grpSpPr>
        <p:sp>
          <p:nvSpPr>
            <p:cNvPr id="77855" name="AutoShape 14"/>
            <p:cNvSpPr>
              <a:spLocks noChangeArrowheads="1"/>
            </p:cNvSpPr>
            <p:nvPr/>
          </p:nvSpPr>
          <p:spPr bwMode="auto">
            <a:xfrm>
              <a:off x="2448" y="2592"/>
              <a:ext cx="576" cy="576"/>
            </a:xfrm>
            <a:prstGeom prst="rtTriangle">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77856" name="Text Box 15"/>
            <p:cNvSpPr txBox="1">
              <a:spLocks noChangeArrowheads="1"/>
            </p:cNvSpPr>
            <p:nvPr/>
          </p:nvSpPr>
          <p:spPr bwMode="auto">
            <a:xfrm>
              <a:off x="2448" y="2880"/>
              <a:ext cx="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1"/>
                  </a:solidFill>
                  <a:latin typeface="Times New Roman" panose="02020603050405020304" pitchFamily="18" charset="0"/>
                </a:rPr>
                <a:t>DWL</a:t>
              </a:r>
              <a:endParaRPr kumimoji="0" lang="en-US" altLang="en-US" sz="2400">
                <a:solidFill>
                  <a:schemeClr val="bg1"/>
                </a:solidFill>
                <a:latin typeface="Times New Roman" panose="02020603050405020304" pitchFamily="18" charset="0"/>
              </a:endParaRPr>
            </a:p>
          </p:txBody>
        </p:sp>
      </p:grpSp>
      <p:grpSp>
        <p:nvGrpSpPr>
          <p:cNvPr id="6" name="Group 16"/>
          <p:cNvGrpSpPr>
            <a:grpSpLocks/>
          </p:cNvGrpSpPr>
          <p:nvPr/>
        </p:nvGrpSpPr>
        <p:grpSpPr bwMode="auto">
          <a:xfrm>
            <a:off x="5410200" y="5029200"/>
            <a:ext cx="914400" cy="762000"/>
            <a:chOff x="2448" y="3168"/>
            <a:chExt cx="576" cy="480"/>
          </a:xfrm>
        </p:grpSpPr>
        <p:sp>
          <p:nvSpPr>
            <p:cNvPr id="77853" name="Rectangle 17"/>
            <p:cNvSpPr>
              <a:spLocks noChangeArrowheads="1"/>
            </p:cNvSpPr>
            <p:nvPr/>
          </p:nvSpPr>
          <p:spPr bwMode="auto">
            <a:xfrm>
              <a:off x="2448" y="3168"/>
              <a:ext cx="576" cy="4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77854" name="Text Box 18"/>
            <p:cNvSpPr txBox="1">
              <a:spLocks noChangeArrowheads="1"/>
            </p:cNvSpPr>
            <p:nvPr/>
          </p:nvSpPr>
          <p:spPr bwMode="auto">
            <a:xfrm>
              <a:off x="2496" y="3264"/>
              <a:ext cx="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bg2"/>
                  </a:solidFill>
                  <a:latin typeface="Times New Roman" panose="02020603050405020304" pitchFamily="18" charset="0"/>
                </a:rPr>
                <a:t>Wash</a:t>
              </a:r>
              <a:endParaRPr kumimoji="0" lang="en-US" altLang="en-US" sz="2400">
                <a:solidFill>
                  <a:schemeClr val="bg2"/>
                </a:solidFill>
                <a:latin typeface="Times New Roman" panose="02020603050405020304" pitchFamily="18" charset="0"/>
              </a:endParaRPr>
            </a:p>
          </p:txBody>
        </p:sp>
      </p:grpSp>
      <p:grpSp>
        <p:nvGrpSpPr>
          <p:cNvPr id="7" name="Group 19"/>
          <p:cNvGrpSpPr>
            <a:grpSpLocks/>
          </p:cNvGrpSpPr>
          <p:nvPr/>
        </p:nvGrpSpPr>
        <p:grpSpPr bwMode="auto">
          <a:xfrm>
            <a:off x="4572000" y="3276601"/>
            <a:ext cx="3022600" cy="2957513"/>
            <a:chOff x="1920" y="2064"/>
            <a:chExt cx="1904" cy="1863"/>
          </a:xfrm>
        </p:grpSpPr>
        <p:sp>
          <p:nvSpPr>
            <p:cNvPr id="77851" name="Text Box 20"/>
            <p:cNvSpPr txBox="1">
              <a:spLocks noChangeArrowheads="1"/>
            </p:cNvSpPr>
            <p:nvPr/>
          </p:nvSpPr>
          <p:spPr bwMode="auto">
            <a:xfrm>
              <a:off x="2640" y="3696"/>
              <a:ext cx="11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Marginal Revenue</a:t>
              </a:r>
              <a:endParaRPr kumimoji="0" lang="en-US" altLang="en-US" sz="2400">
                <a:solidFill>
                  <a:schemeClr val="tx1"/>
                </a:solidFill>
                <a:latin typeface="Times New Roman" panose="02020603050405020304" pitchFamily="18" charset="0"/>
              </a:endParaRPr>
            </a:p>
          </p:txBody>
        </p:sp>
        <p:sp>
          <p:nvSpPr>
            <p:cNvPr id="77852" name="Line 21"/>
            <p:cNvSpPr>
              <a:spLocks noChangeShapeType="1"/>
            </p:cNvSpPr>
            <p:nvPr/>
          </p:nvSpPr>
          <p:spPr bwMode="auto">
            <a:xfrm>
              <a:off x="1920" y="2064"/>
              <a:ext cx="768" cy="15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7836" name="Group 22"/>
          <p:cNvGrpSpPr>
            <a:grpSpLocks/>
          </p:cNvGrpSpPr>
          <p:nvPr/>
        </p:nvGrpSpPr>
        <p:grpSpPr bwMode="auto">
          <a:xfrm>
            <a:off x="4191000" y="2667000"/>
            <a:ext cx="4622800" cy="3487738"/>
            <a:chOff x="1680" y="1680"/>
            <a:chExt cx="2912" cy="2197"/>
          </a:xfrm>
        </p:grpSpPr>
        <p:sp>
          <p:nvSpPr>
            <p:cNvPr id="77843" name="Line 23"/>
            <p:cNvSpPr>
              <a:spLocks noChangeShapeType="1"/>
            </p:cNvSpPr>
            <p:nvPr/>
          </p:nvSpPr>
          <p:spPr bwMode="auto">
            <a:xfrm>
              <a:off x="1920" y="3648"/>
              <a:ext cx="22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844" name="Text Box 24"/>
            <p:cNvSpPr txBox="1">
              <a:spLocks noChangeArrowheads="1"/>
            </p:cNvSpPr>
            <p:nvPr/>
          </p:nvSpPr>
          <p:spPr bwMode="auto">
            <a:xfrm>
              <a:off x="1680" y="168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50000"/>
                </a:spcBef>
                <a:buClrTx/>
                <a:buSzTx/>
                <a:buFontTx/>
                <a:buNone/>
              </a:pPr>
              <a:r>
                <a:rPr kumimoji="0" lang="en-US" altLang="en-US" sz="1800">
                  <a:solidFill>
                    <a:schemeClr val="tx1"/>
                  </a:solidFill>
                  <a:latin typeface="Times New Roman" panose="02020603050405020304" pitchFamily="18" charset="0"/>
                </a:rPr>
                <a:t>P</a:t>
              </a:r>
            </a:p>
          </p:txBody>
        </p:sp>
        <p:sp>
          <p:nvSpPr>
            <p:cNvPr id="77845" name="Line 25"/>
            <p:cNvSpPr>
              <a:spLocks noChangeShapeType="1"/>
            </p:cNvSpPr>
            <p:nvPr/>
          </p:nvSpPr>
          <p:spPr bwMode="auto">
            <a:xfrm flipV="1">
              <a:off x="1920" y="1776"/>
              <a:ext cx="0" cy="18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846" name="Text Box 26"/>
            <p:cNvSpPr txBox="1">
              <a:spLocks noChangeArrowheads="1"/>
            </p:cNvSpPr>
            <p:nvPr/>
          </p:nvSpPr>
          <p:spPr bwMode="auto">
            <a:xfrm>
              <a:off x="3936" y="3646"/>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Q</a:t>
              </a:r>
              <a:endParaRPr kumimoji="0" lang="en-US" altLang="en-US" sz="2400">
                <a:solidFill>
                  <a:schemeClr val="tx1"/>
                </a:solidFill>
                <a:latin typeface="Times New Roman" panose="02020603050405020304" pitchFamily="18" charset="0"/>
              </a:endParaRPr>
            </a:p>
          </p:txBody>
        </p:sp>
        <p:sp>
          <p:nvSpPr>
            <p:cNvPr id="77847" name="Line 27"/>
            <p:cNvSpPr>
              <a:spLocks noChangeShapeType="1"/>
            </p:cNvSpPr>
            <p:nvPr/>
          </p:nvSpPr>
          <p:spPr bwMode="auto">
            <a:xfrm>
              <a:off x="1920" y="2064"/>
              <a:ext cx="1584" cy="1584"/>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8" name="Text Box 28"/>
            <p:cNvSpPr txBox="1">
              <a:spLocks noChangeArrowheads="1"/>
            </p:cNvSpPr>
            <p:nvPr/>
          </p:nvSpPr>
          <p:spPr bwMode="auto">
            <a:xfrm>
              <a:off x="2448" y="2400"/>
              <a:ext cx="13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Demand Curve</a:t>
              </a:r>
            </a:p>
          </p:txBody>
        </p:sp>
        <p:sp>
          <p:nvSpPr>
            <p:cNvPr id="77849" name="Line 29"/>
            <p:cNvSpPr>
              <a:spLocks noChangeShapeType="1"/>
            </p:cNvSpPr>
            <p:nvPr/>
          </p:nvSpPr>
          <p:spPr bwMode="auto">
            <a:xfrm>
              <a:off x="1920" y="3168"/>
              <a:ext cx="2064" cy="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0" name="Text Box 30"/>
            <p:cNvSpPr txBox="1">
              <a:spLocks noChangeArrowheads="1"/>
            </p:cNvSpPr>
            <p:nvPr/>
          </p:nvSpPr>
          <p:spPr bwMode="auto">
            <a:xfrm>
              <a:off x="3648" y="3120"/>
              <a:ext cx="9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Marginal Cost</a:t>
              </a:r>
              <a:endParaRPr kumimoji="0" lang="en-US" altLang="en-US" sz="2400">
                <a:solidFill>
                  <a:schemeClr val="tx1"/>
                </a:solidFill>
                <a:latin typeface="Times New Roman" panose="02020603050405020304" pitchFamily="18" charset="0"/>
              </a:endParaRPr>
            </a:p>
          </p:txBody>
        </p:sp>
      </p:grpSp>
      <p:grpSp>
        <p:nvGrpSpPr>
          <p:cNvPr id="9" name="Group 31"/>
          <p:cNvGrpSpPr>
            <a:grpSpLocks/>
          </p:cNvGrpSpPr>
          <p:nvPr/>
        </p:nvGrpSpPr>
        <p:grpSpPr bwMode="auto">
          <a:xfrm>
            <a:off x="4038600" y="3886201"/>
            <a:ext cx="1627188" cy="2195513"/>
            <a:chOff x="1584" y="2448"/>
            <a:chExt cx="1025" cy="1383"/>
          </a:xfrm>
        </p:grpSpPr>
        <p:sp>
          <p:nvSpPr>
            <p:cNvPr id="77839" name="Text Box 32"/>
            <p:cNvSpPr txBox="1">
              <a:spLocks noChangeArrowheads="1"/>
            </p:cNvSpPr>
            <p:nvPr/>
          </p:nvSpPr>
          <p:spPr bwMode="auto">
            <a:xfrm>
              <a:off x="2304" y="3600"/>
              <a:ext cx="30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Q</a:t>
              </a:r>
              <a:r>
                <a:rPr kumimoji="0" lang="en-US" altLang="en-US" sz="1800" baseline="-25000">
                  <a:solidFill>
                    <a:schemeClr val="tx1"/>
                  </a:solidFill>
                  <a:latin typeface="Times New Roman" panose="02020603050405020304" pitchFamily="18" charset="0"/>
                </a:rPr>
                <a:t>M</a:t>
              </a:r>
              <a:endParaRPr kumimoji="0" lang="en-US" altLang="en-US" sz="2400">
                <a:solidFill>
                  <a:schemeClr val="tx1"/>
                </a:solidFill>
                <a:latin typeface="Times New Roman" panose="02020603050405020304" pitchFamily="18" charset="0"/>
              </a:endParaRPr>
            </a:p>
          </p:txBody>
        </p:sp>
        <p:sp>
          <p:nvSpPr>
            <p:cNvPr id="77840" name="Text Box 33"/>
            <p:cNvSpPr txBox="1">
              <a:spLocks noChangeArrowheads="1"/>
            </p:cNvSpPr>
            <p:nvPr/>
          </p:nvSpPr>
          <p:spPr bwMode="auto">
            <a:xfrm>
              <a:off x="1584" y="2448"/>
              <a:ext cx="2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kumimoji="0" lang="en-US" altLang="en-US" sz="1800">
                  <a:solidFill>
                    <a:schemeClr val="tx1"/>
                  </a:solidFill>
                  <a:latin typeface="Times New Roman" panose="02020603050405020304" pitchFamily="18" charset="0"/>
                </a:rPr>
                <a:t>P</a:t>
              </a:r>
              <a:r>
                <a:rPr kumimoji="0" lang="en-US" altLang="en-US" sz="1800" baseline="-25000">
                  <a:solidFill>
                    <a:schemeClr val="tx1"/>
                  </a:solidFill>
                  <a:latin typeface="Times New Roman" panose="02020603050405020304" pitchFamily="18" charset="0"/>
                </a:rPr>
                <a:t>M</a:t>
              </a:r>
              <a:endParaRPr kumimoji="0" lang="en-US" altLang="en-US" sz="2400">
                <a:solidFill>
                  <a:schemeClr val="tx1"/>
                </a:solidFill>
                <a:latin typeface="Times New Roman" panose="02020603050405020304" pitchFamily="18" charset="0"/>
              </a:endParaRPr>
            </a:p>
          </p:txBody>
        </p:sp>
        <p:sp>
          <p:nvSpPr>
            <p:cNvPr id="77841" name="Line 34"/>
            <p:cNvSpPr>
              <a:spLocks noChangeShapeType="1"/>
            </p:cNvSpPr>
            <p:nvPr/>
          </p:nvSpPr>
          <p:spPr bwMode="auto">
            <a:xfrm>
              <a:off x="2448" y="2592"/>
              <a:ext cx="0" cy="105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35"/>
            <p:cNvSpPr>
              <a:spLocks noChangeShapeType="1"/>
            </p:cNvSpPr>
            <p:nvPr/>
          </p:nvSpPr>
          <p:spPr bwMode="auto">
            <a:xfrm flipH="1">
              <a:off x="1920" y="2592"/>
              <a:ext cx="52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632292" name="Rectangle 36"/>
          <p:cNvSpPr>
            <a:spLocks noChangeArrowheads="1"/>
          </p:cNvSpPr>
          <p:nvPr/>
        </p:nvSpPr>
        <p:spPr bwMode="auto">
          <a:xfrm>
            <a:off x="12018963" y="6705600"/>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8719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632292"/>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29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0725-D205-0259-EC04-7CC7F5CEA3D9}"/>
            </a:ext>
          </a:extLst>
        </p:cNvPr>
        <p:cNvGrpSpPr/>
        <p:nvPr/>
      </p:nvGrpSpPr>
      <p:grpSpPr>
        <a:xfrm>
          <a:off x="0" y="0"/>
          <a:ext cx="0" cy="0"/>
          <a:chOff x="0" y="0"/>
          <a:chExt cx="0" cy="0"/>
        </a:xfrm>
      </p:grpSpPr>
      <p:sp>
        <p:nvSpPr>
          <p:cNvPr id="18435" name="Slide Number Placeholder 5">
            <a:extLst>
              <a:ext uri="{FF2B5EF4-FFF2-40B4-BE49-F238E27FC236}">
                <a16:creationId xmlns:a16="http://schemas.microsoft.com/office/drawing/2014/main" id="{553237F4-B7CF-1D97-DC25-4FAA3FEDC633}"/>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27</a:t>
            </a:fld>
            <a:endParaRPr lang="en-US" altLang="en-US" sz="1400" dirty="0">
              <a:solidFill>
                <a:srgbClr val="000066"/>
              </a:solidFill>
            </a:endParaRPr>
          </a:p>
        </p:txBody>
      </p:sp>
      <p:sp>
        <p:nvSpPr>
          <p:cNvPr id="18438" name="Rectangle 4">
            <a:extLst>
              <a:ext uri="{FF2B5EF4-FFF2-40B4-BE49-F238E27FC236}">
                <a16:creationId xmlns:a16="http://schemas.microsoft.com/office/drawing/2014/main" id="{97D7E65E-B6B0-09D5-1797-28DC4C056402}"/>
              </a:ext>
            </a:extLst>
          </p:cNvPr>
          <p:cNvSpPr>
            <a:spLocks noChangeArrowheads="1"/>
          </p:cNvSpPr>
          <p:nvPr/>
        </p:nvSpPr>
        <p:spPr bwMode="auto">
          <a:xfrm>
            <a:off x="3100388" y="2702967"/>
            <a:ext cx="6227762" cy="769441"/>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Mergers</a:t>
            </a:r>
          </a:p>
        </p:txBody>
      </p:sp>
      <p:sp>
        <p:nvSpPr>
          <p:cNvPr id="6" name="Title 1">
            <a:extLst>
              <a:ext uri="{FF2B5EF4-FFF2-40B4-BE49-F238E27FC236}">
                <a16:creationId xmlns:a16="http://schemas.microsoft.com/office/drawing/2014/main" id="{6E67FE88-ED4A-60FD-439B-D4E39145382A}"/>
              </a:ext>
            </a:extLst>
          </p:cNvPr>
          <p:cNvSpPr>
            <a:spLocks noGrp="1"/>
          </p:cNvSpPr>
          <p:nvPr>
            <p:ph type="title"/>
          </p:nvPr>
        </p:nvSpPr>
        <p:spPr>
          <a:xfrm>
            <a:off x="10757895" y="-16565"/>
            <a:ext cx="1434106"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Mergers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5975557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28</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Concentration Ratios</a:t>
            </a:r>
          </a:p>
          <a:p>
            <a:pPr lvl="1">
              <a:lnSpc>
                <a:spcPct val="90000"/>
              </a:lnSpc>
            </a:pPr>
            <a:r>
              <a:rPr lang="en-US" dirty="0"/>
              <a:t>Just add the market shares for a given number of firms</a:t>
            </a:r>
          </a:p>
          <a:p>
            <a:pPr lvl="1">
              <a:lnSpc>
                <a:spcPct val="90000"/>
              </a:lnSpc>
            </a:pPr>
            <a:r>
              <a:rPr lang="en-US" dirty="0"/>
              <a:t>So speak of four-firm concentration ratio or 8-firm concentration ratio</a:t>
            </a:r>
          </a:p>
        </p:txBody>
      </p:sp>
    </p:spTree>
    <p:extLst>
      <p:ext uri="{BB962C8B-B14F-4D97-AF65-F5344CB8AC3E}">
        <p14:creationId xmlns:p14="http://schemas.microsoft.com/office/powerpoint/2010/main" val="2876720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29</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Judging Concentration</a:t>
            </a:r>
          </a:p>
        </p:txBody>
      </p:sp>
      <p:sp>
        <p:nvSpPr>
          <p:cNvPr id="10246" name="Rectangle 3"/>
          <p:cNvSpPr>
            <a:spLocks noGrp="1" noChangeArrowheads="1"/>
          </p:cNvSpPr>
          <p:nvPr>
            <p:ph type="body" idx="1"/>
          </p:nvPr>
        </p:nvSpPr>
        <p:spPr/>
        <p:txBody>
          <a:bodyPr/>
          <a:lstStyle/>
          <a:p>
            <a:pPr>
              <a:lnSpc>
                <a:spcPct val="90000"/>
              </a:lnSpc>
            </a:pPr>
            <a:r>
              <a:rPr lang="en-US" dirty="0"/>
              <a:t>Examples</a:t>
            </a:r>
          </a:p>
          <a:p>
            <a:pPr lvl="1">
              <a:lnSpc>
                <a:spcPct val="90000"/>
              </a:lnSpc>
            </a:pPr>
            <a:r>
              <a:rPr lang="en-US" dirty="0"/>
              <a:t>A: (25,25,25,25): 4-firm ratio is 100%</a:t>
            </a:r>
          </a:p>
          <a:p>
            <a:pPr lvl="1">
              <a:lnSpc>
                <a:spcPct val="90000"/>
              </a:lnSpc>
            </a:pPr>
            <a:r>
              <a:rPr lang="en-US" dirty="0"/>
              <a:t>B: (100,0,0,0): 4-firm ratio is 100%</a:t>
            </a:r>
          </a:p>
          <a:p>
            <a:pPr lvl="1">
              <a:lnSpc>
                <a:spcPct val="90000"/>
              </a:lnSpc>
            </a:pPr>
            <a:r>
              <a:rPr lang="en-US" dirty="0"/>
              <a:t>C: (40,20,10,10,5,5,5,2,2,1): 4 firm ratio is 80%</a:t>
            </a:r>
          </a:p>
        </p:txBody>
      </p:sp>
    </p:spTree>
    <p:extLst>
      <p:ext uri="{BB962C8B-B14F-4D97-AF65-F5344CB8AC3E}">
        <p14:creationId xmlns:p14="http://schemas.microsoft.com/office/powerpoint/2010/main" val="53577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991" y="-2"/>
            <a:ext cx="766401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Full and Free Competition, Raise Cost to Consumer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576078" y="6488668"/>
            <a:ext cx="26159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3445 (14 Aug 1888)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7701" y="266066"/>
            <a:ext cx="4205163" cy="6379226"/>
          </a:xfrm>
          <a:prstGeom prst="rect">
            <a:avLst/>
          </a:prstGeom>
          <a:ln w="6350">
            <a:solidFill>
              <a:schemeClr val="bg2"/>
            </a:solidFill>
          </a:ln>
        </p:spPr>
      </p:pic>
      <p:pic>
        <p:nvPicPr>
          <p:cNvPr id="9" name="Picture 8"/>
          <p:cNvPicPr>
            <a:picLocks noChangeAspect="1"/>
          </p:cNvPicPr>
          <p:nvPr/>
        </p:nvPicPr>
        <p:blipFill>
          <a:blip r:embed="rId3"/>
          <a:stretch>
            <a:fillRect/>
          </a:stretch>
        </p:blipFill>
        <p:spPr>
          <a:xfrm>
            <a:off x="1388175" y="1291708"/>
            <a:ext cx="10049027" cy="4712200"/>
          </a:xfrm>
          <a:prstGeom prst="rect">
            <a:avLst/>
          </a:prstGeom>
          <a:ln w="6350">
            <a:solidFill>
              <a:schemeClr val="tx1"/>
            </a:solidFill>
          </a:ln>
        </p:spPr>
      </p:pic>
    </p:spTree>
    <p:extLst>
      <p:ext uri="{BB962C8B-B14F-4D97-AF65-F5344CB8AC3E}">
        <p14:creationId xmlns:p14="http://schemas.microsoft.com/office/powerpoint/2010/main" val="2004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30</a:t>
            </a:fld>
            <a:endParaRPr lang="en-US" altLang="en-US" sz="140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a:t>The Herfindahl-Hirschman Index</a:t>
            </a:r>
          </a:p>
        </p:txBody>
      </p:sp>
      <p:sp>
        <p:nvSpPr>
          <p:cNvPr id="11270" name="Rectangle 3"/>
          <p:cNvSpPr>
            <a:spLocks noGrp="1" noChangeArrowheads="1"/>
          </p:cNvSpPr>
          <p:nvPr>
            <p:ph type="body" idx="1"/>
          </p:nvPr>
        </p:nvSpPr>
        <p:spPr/>
        <p:txBody>
          <a:bodyPr/>
          <a:lstStyle/>
          <a:p>
            <a:r>
              <a:rPr lang="en-US"/>
              <a:t>Comparing A and B</a:t>
            </a:r>
          </a:p>
          <a:p>
            <a:pPr lvl="1"/>
            <a:r>
              <a:rPr lang="en-US"/>
              <a:t>In the prior example, Industries A and B had the same four-firm ratio, but competition is almost certainly quite different.</a:t>
            </a:r>
          </a:p>
          <a:p>
            <a:pPr lvl="1"/>
            <a:r>
              <a:rPr lang="en-US"/>
              <a:t>Try an alternative measure: square the market shares and add</a:t>
            </a:r>
          </a:p>
        </p:txBody>
      </p:sp>
    </p:spTree>
    <p:extLst>
      <p:ext uri="{BB962C8B-B14F-4D97-AF65-F5344CB8AC3E}">
        <p14:creationId xmlns:p14="http://schemas.microsoft.com/office/powerpoint/2010/main" val="3868591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31</a:t>
            </a:fld>
            <a:endParaRPr lang="en-US" altLang="en-US" sz="1400">
              <a:solidFill>
                <a:srgbClr val="000066"/>
              </a:solidFill>
              <a:latin typeface="Arial" panose="020B0604020202020204" pitchFamily="34" charset="0"/>
            </a:endParaRPr>
          </a:p>
        </p:txBody>
      </p:sp>
      <p:sp>
        <p:nvSpPr>
          <p:cNvPr id="12293" name="Rectangle 2"/>
          <p:cNvSpPr>
            <a:spLocks noGrp="1" noChangeArrowheads="1"/>
          </p:cNvSpPr>
          <p:nvPr>
            <p:ph type="title"/>
          </p:nvPr>
        </p:nvSpPr>
        <p:spPr/>
        <p:txBody>
          <a:bodyPr/>
          <a:lstStyle/>
          <a:p>
            <a:r>
              <a:rPr lang="en-US"/>
              <a:t>Calculating HHIs</a:t>
            </a:r>
          </a:p>
        </p:txBody>
      </p:sp>
      <p:sp>
        <p:nvSpPr>
          <p:cNvPr id="12294" name="Rectangle 3"/>
          <p:cNvSpPr>
            <a:spLocks noGrp="1" noChangeArrowheads="1"/>
          </p:cNvSpPr>
          <p:nvPr>
            <p:ph type="body" idx="1"/>
          </p:nvPr>
        </p:nvSpPr>
        <p:spPr/>
        <p:txBody>
          <a:bodyPr/>
          <a:lstStyle/>
          <a:p>
            <a:r>
              <a:rPr lang="en-US" dirty="0"/>
              <a:t>Examples</a:t>
            </a:r>
          </a:p>
          <a:p>
            <a:pPr lvl="1"/>
            <a:r>
              <a:rPr lang="en-US"/>
              <a:t>A: 25*25 + 25*25 + 25*25 + 25*25 = 2,500</a:t>
            </a:r>
          </a:p>
          <a:p>
            <a:pPr lvl="1"/>
            <a:r>
              <a:rPr lang="en-US" dirty="0"/>
              <a:t>B: 100 * 100 + 0*0 + 0*0 + 0*0 = 10,000 </a:t>
            </a:r>
          </a:p>
          <a:p>
            <a:pPr lvl="1"/>
            <a:r>
              <a:rPr lang="en-US" dirty="0"/>
              <a:t>C: 40*40 + 20*20 + 10*10 + 10*10 + 5*5 + 5*5 + 5*5 + 2*2 + 2*2 + 1*1 = 2,284</a:t>
            </a:r>
          </a:p>
        </p:txBody>
      </p:sp>
    </p:spTree>
    <p:extLst>
      <p:ext uri="{BB962C8B-B14F-4D97-AF65-F5344CB8AC3E}">
        <p14:creationId xmlns:p14="http://schemas.microsoft.com/office/powerpoint/2010/main" val="1999963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32</a:t>
            </a:fld>
            <a:endParaRPr lang="en-US" altLang="en-US" sz="1400">
              <a:solidFill>
                <a:srgbClr val="000066"/>
              </a:solidFill>
              <a:latin typeface="Arial" panose="020B0604020202020204" pitchFamily="34" charset="0"/>
            </a:endParaRPr>
          </a:p>
        </p:txBody>
      </p:sp>
      <p:sp>
        <p:nvSpPr>
          <p:cNvPr id="13317" name="Rectangle 2"/>
          <p:cNvSpPr>
            <a:spLocks noGrp="1" noChangeArrowheads="1"/>
          </p:cNvSpPr>
          <p:nvPr>
            <p:ph type="title"/>
          </p:nvPr>
        </p:nvSpPr>
        <p:spPr/>
        <p:txBody>
          <a:bodyPr/>
          <a:lstStyle/>
          <a:p>
            <a:r>
              <a:rPr lang="en-US"/>
              <a:t>Mergers and HHIs</a:t>
            </a:r>
          </a:p>
        </p:txBody>
      </p:sp>
      <p:sp>
        <p:nvSpPr>
          <p:cNvPr id="13318" name="Rectangle 3"/>
          <p:cNvSpPr>
            <a:spLocks noGrp="1" noChangeArrowheads="1"/>
          </p:cNvSpPr>
          <p:nvPr>
            <p:ph type="body" idx="1"/>
          </p:nvPr>
        </p:nvSpPr>
        <p:spPr/>
        <p:txBody>
          <a:bodyPr/>
          <a:lstStyle/>
          <a:p>
            <a:r>
              <a:rPr lang="en-US"/>
              <a:t>A merger of two firms increases the HHI by 2 * S</a:t>
            </a:r>
            <a:r>
              <a:rPr lang="en-US" baseline="-25000"/>
              <a:t>1</a:t>
            </a:r>
            <a:r>
              <a:rPr lang="en-US"/>
              <a:t> * S</a:t>
            </a:r>
            <a:r>
              <a:rPr lang="en-US" baseline="-25000"/>
              <a:t>2</a:t>
            </a:r>
            <a:endParaRPr lang="en-US"/>
          </a:p>
          <a:p>
            <a:pPr lvl="1"/>
            <a:r>
              <a:rPr lang="en-US"/>
              <a:t>When the firms merge, their combined market share will be S</a:t>
            </a:r>
            <a:r>
              <a:rPr lang="en-US" sz="3200" baseline="-25000"/>
              <a:t>1</a:t>
            </a:r>
            <a:r>
              <a:rPr lang="en-US"/>
              <a:t> + S</a:t>
            </a:r>
            <a:r>
              <a:rPr lang="en-US" sz="3200" baseline="-25000"/>
              <a:t>2</a:t>
            </a:r>
            <a:r>
              <a:rPr lang="en-US"/>
              <a:t>.</a:t>
            </a:r>
          </a:p>
          <a:p>
            <a:pPr lvl="1"/>
            <a:r>
              <a:rPr lang="en-US"/>
              <a:t>(S</a:t>
            </a:r>
            <a:r>
              <a:rPr lang="en-US" sz="3200" baseline="-25000"/>
              <a:t>1</a:t>
            </a:r>
            <a:r>
              <a:rPr lang="en-US"/>
              <a:t> + S</a:t>
            </a:r>
            <a:r>
              <a:rPr lang="en-US" sz="3200" baseline="-25000"/>
              <a:t>2</a:t>
            </a:r>
            <a:r>
              <a:rPr lang="en-US"/>
              <a:t>) * (S</a:t>
            </a:r>
            <a:r>
              <a:rPr lang="en-US" sz="3200" baseline="-25000"/>
              <a:t>1</a:t>
            </a:r>
            <a:r>
              <a:rPr lang="en-US"/>
              <a:t> + S</a:t>
            </a:r>
            <a:r>
              <a:rPr lang="en-US" sz="3200" baseline="-25000"/>
              <a:t>2</a:t>
            </a:r>
            <a:r>
              <a:rPr lang="en-US"/>
              <a:t>) = S</a:t>
            </a:r>
            <a:r>
              <a:rPr lang="en-US" sz="3200" baseline="-25000"/>
              <a:t>1</a:t>
            </a:r>
            <a:r>
              <a:rPr lang="en-US"/>
              <a:t>*S</a:t>
            </a:r>
            <a:r>
              <a:rPr lang="en-US" sz="3200" baseline="-25000"/>
              <a:t>1</a:t>
            </a:r>
            <a:r>
              <a:rPr lang="en-US"/>
              <a:t> + 2*S</a:t>
            </a:r>
            <a:r>
              <a:rPr lang="en-US" sz="3200" baseline="-25000"/>
              <a:t>1</a:t>
            </a:r>
            <a:r>
              <a:rPr lang="en-US"/>
              <a:t>*S</a:t>
            </a:r>
            <a:r>
              <a:rPr lang="en-US" sz="3200" baseline="-25000"/>
              <a:t>2</a:t>
            </a:r>
            <a:r>
              <a:rPr lang="en-US"/>
              <a:t> + S</a:t>
            </a:r>
            <a:r>
              <a:rPr lang="en-US" sz="3200" baseline="-25000"/>
              <a:t>2</a:t>
            </a:r>
            <a:r>
              <a:rPr lang="en-US"/>
              <a:t>*S</a:t>
            </a:r>
            <a:r>
              <a:rPr lang="en-US" sz="3200" baseline="-25000"/>
              <a:t>2</a:t>
            </a:r>
          </a:p>
        </p:txBody>
      </p:sp>
    </p:spTree>
    <p:extLst>
      <p:ext uri="{BB962C8B-B14F-4D97-AF65-F5344CB8AC3E}">
        <p14:creationId xmlns:p14="http://schemas.microsoft.com/office/powerpoint/2010/main" val="2507024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47509C46-B905-4668-BC03-E5BE76A881BC}" type="slidenum">
              <a:rPr lang="en-US" altLang="en-US" smtClean="0"/>
              <a:pPr/>
              <a:t>33</a:t>
            </a:fld>
            <a:endParaRPr lang="en-US" altLang="en-US" sz="140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a:t>Mergers and HHIs</a:t>
            </a:r>
          </a:p>
        </p:txBody>
      </p:sp>
      <p:sp>
        <p:nvSpPr>
          <p:cNvPr id="14342" name="Rectangle 3"/>
          <p:cNvSpPr>
            <a:spLocks noGrp="1" noChangeArrowheads="1"/>
          </p:cNvSpPr>
          <p:nvPr>
            <p:ph type="body" idx="1"/>
          </p:nvPr>
        </p:nvSpPr>
        <p:spPr/>
        <p:txBody>
          <a:bodyPr/>
          <a:lstStyle/>
          <a:p>
            <a:r>
              <a:rPr lang="en-US"/>
              <a:t>Prior Examples</a:t>
            </a:r>
          </a:p>
          <a:p>
            <a:pPr lvl="1"/>
            <a:r>
              <a:rPr lang="en-US"/>
              <a:t>When the top two firms in Industry C merge, the HHI goes up by 2 * 40 * 20, or 1600, from 2284 to 3884.</a:t>
            </a:r>
          </a:p>
          <a:p>
            <a:pPr lvl="1"/>
            <a:r>
              <a:rPr lang="en-US"/>
              <a:t>When the first firm merges with the fifth firm, the HHI rises by 2 * 40 * 5, or 400, from 2284 to 2684.</a:t>
            </a:r>
          </a:p>
          <a:p>
            <a:pPr lvl="1"/>
            <a:r>
              <a:rPr lang="en-US"/>
              <a:t>This is a 1200 difference.</a:t>
            </a:r>
          </a:p>
        </p:txBody>
      </p:sp>
    </p:spTree>
    <p:extLst>
      <p:ext uri="{BB962C8B-B14F-4D97-AF65-F5344CB8AC3E}">
        <p14:creationId xmlns:p14="http://schemas.microsoft.com/office/powerpoint/2010/main" val="849151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7900" y="-2"/>
            <a:ext cx="359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Merger Guidelines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FTC/DOJ (18 Dec 2023)</a:t>
            </a:r>
          </a:p>
        </p:txBody>
      </p:sp>
      <p:pic>
        <p:nvPicPr>
          <p:cNvPr id="5" name="Picture 4">
            <a:extLst>
              <a:ext uri="{FF2B5EF4-FFF2-40B4-BE49-F238E27FC236}">
                <a16:creationId xmlns:a16="http://schemas.microsoft.com/office/drawing/2014/main" id="{66E516EF-B84A-B016-5739-85E79A96E602}"/>
              </a:ext>
            </a:extLst>
          </p:cNvPr>
          <p:cNvPicPr>
            <a:picLocks noChangeAspect="1"/>
          </p:cNvPicPr>
          <p:nvPr/>
        </p:nvPicPr>
        <p:blipFill>
          <a:blip r:embed="rId2"/>
          <a:stretch>
            <a:fillRect/>
          </a:stretch>
        </p:blipFill>
        <p:spPr>
          <a:xfrm>
            <a:off x="3346450" y="184666"/>
            <a:ext cx="4946650" cy="6488668"/>
          </a:xfrm>
          <a:prstGeom prst="rect">
            <a:avLst/>
          </a:prstGeom>
          <a:ln w="6350">
            <a:solidFill>
              <a:schemeClr val="bg2"/>
            </a:solidFill>
          </a:ln>
        </p:spPr>
      </p:pic>
    </p:spTree>
    <p:extLst>
      <p:ext uri="{BB962C8B-B14F-4D97-AF65-F5344CB8AC3E}">
        <p14:creationId xmlns:p14="http://schemas.microsoft.com/office/powerpoint/2010/main" val="3605490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9808" y="-2"/>
            <a:ext cx="29921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 Presumed Illegal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3C2E3A65-B0D6-876F-D95F-C9A853E11C24}"/>
              </a:ext>
            </a:extLst>
          </p:cNvPr>
          <p:cNvSpPr txBox="1">
            <a:spLocks noChangeArrowheads="1"/>
          </p:cNvSpPr>
          <p:nvPr/>
        </p:nvSpPr>
        <p:spPr bwMode="auto">
          <a:xfrm>
            <a:off x="1507899" y="1571685"/>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1: Mergers Raise a Presumption of Illegality When They Significantly Increase Concentration in a Highly Concentrated Market</a:t>
            </a:r>
            <a:r>
              <a:rPr lang="en-US" sz="3200" dirty="0"/>
              <a:t>. Market concentration is often a useful indicator of a merger’s likely effects on competition. The Agencies therefore presume, unless sufficiently disproved or rebutted, that a merger between competitors that significantly increases concentration and creates or further consolidates a highly concentrated market may substantially lessen competition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4366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549" y="-2"/>
            <a:ext cx="5516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 Eliminate Substantial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CE49226C-1778-8A51-732D-EE484A52CCE8}"/>
              </a:ext>
            </a:extLst>
          </p:cNvPr>
          <p:cNvPicPr>
            <a:picLocks noChangeAspect="1"/>
          </p:cNvPicPr>
          <p:nvPr/>
        </p:nvPicPr>
        <p:blipFill>
          <a:blip r:embed="rId2"/>
          <a:stretch>
            <a:fillRect/>
          </a:stretch>
        </p:blipFill>
        <p:spPr>
          <a:xfrm>
            <a:off x="237163" y="209004"/>
            <a:ext cx="4901765" cy="6399216"/>
          </a:xfrm>
          <a:prstGeom prst="rect">
            <a:avLst/>
          </a:prstGeom>
          <a:ln w="6350">
            <a:solidFill>
              <a:schemeClr val="bg2"/>
            </a:solidFill>
          </a:ln>
        </p:spPr>
      </p:pic>
      <p:sp>
        <p:nvSpPr>
          <p:cNvPr id="5" name="Text Box 5">
            <a:extLst>
              <a:ext uri="{FF2B5EF4-FFF2-40B4-BE49-F238E27FC236}">
                <a16:creationId xmlns:a16="http://schemas.microsoft.com/office/drawing/2014/main" id="{BA68DD86-FE55-481D-4662-DBE056E09F25}"/>
              </a:ext>
            </a:extLst>
          </p:cNvPr>
          <p:cNvSpPr txBox="1">
            <a:spLocks noChangeArrowheads="1"/>
          </p:cNvSpPr>
          <p:nvPr/>
        </p:nvSpPr>
        <p:spPr bwMode="auto">
          <a:xfrm>
            <a:off x="1563364" y="2923036"/>
            <a:ext cx="10379301" cy="255454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Guideline 2: Mergers Can Violate the Law When They Eliminate Substantial Competition Between Firms</a:t>
            </a:r>
            <a:r>
              <a:rPr lang="en-US" sz="3200" dirty="0"/>
              <a:t>. The Agencies examine whether competition between the merging parties is substantial since their merger will necessarily eliminate any competition between them</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83047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67" y="-2"/>
            <a:ext cx="34713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HHIs: Return to &lt; 2010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CF1EABA-81C0-DCE2-CACA-D9E44538413F}"/>
              </a:ext>
            </a:extLst>
          </p:cNvPr>
          <p:cNvPicPr>
            <a:picLocks noChangeAspect="1"/>
          </p:cNvPicPr>
          <p:nvPr/>
        </p:nvPicPr>
        <p:blipFill>
          <a:blip r:embed="rId2"/>
          <a:stretch>
            <a:fillRect/>
          </a:stretch>
        </p:blipFill>
        <p:spPr>
          <a:xfrm>
            <a:off x="224705" y="189764"/>
            <a:ext cx="5039318" cy="6511073"/>
          </a:xfrm>
          <a:prstGeom prst="rect">
            <a:avLst/>
          </a:prstGeom>
          <a:ln w="6350">
            <a:solidFill>
              <a:schemeClr val="bg2"/>
            </a:solidFill>
          </a:ln>
        </p:spPr>
      </p:pic>
      <p:sp>
        <p:nvSpPr>
          <p:cNvPr id="8" name="Text Box 5">
            <a:extLst>
              <a:ext uri="{FF2B5EF4-FFF2-40B4-BE49-F238E27FC236}">
                <a16:creationId xmlns:a16="http://schemas.microsoft.com/office/drawing/2014/main" id="{F1E25977-66DC-7C31-F066-90F36F452D93}"/>
              </a:ext>
            </a:extLst>
          </p:cNvPr>
          <p:cNvSpPr txBox="1">
            <a:spLocks noChangeArrowheads="1"/>
          </p:cNvSpPr>
          <p:nvPr/>
        </p:nvSpPr>
        <p:spPr bwMode="auto">
          <a:xfrm>
            <a:off x="1639662" y="2110442"/>
            <a:ext cx="10379301" cy="4031873"/>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dirty="0"/>
              <a:t>The Agencies generally measure concentration levels using the Herfindahl-Hirschman Index (‘HHI’). The HHI is defined as the sum of the squares of the market shares; it is small when there are many small firms and grows larger as the market becomes more concentrated, reaching 10,000 in a market with a single firm. </a:t>
            </a:r>
            <a:r>
              <a:rPr lang="en-US" sz="3200" b="1" dirty="0">
                <a:solidFill>
                  <a:schemeClr val="accent4">
                    <a:lumMod val="50000"/>
                    <a:lumOff val="50000"/>
                  </a:schemeClr>
                </a:solidFill>
              </a:rPr>
              <a:t>Markets with an HHI greater than 1,800 are highly concentrated, and a change of more than 100 points is a significant increase</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32703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371" y="-2"/>
            <a:ext cx="33156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 Words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sp>
        <p:nvSpPr>
          <p:cNvPr id="8" name="Text Box 5">
            <a:extLst>
              <a:ext uri="{FF2B5EF4-FFF2-40B4-BE49-F238E27FC236}">
                <a16:creationId xmlns:a16="http://schemas.microsoft.com/office/drawing/2014/main" id="{D3952451-C5D9-A0E3-FFF5-4125BEA17FCD}"/>
              </a:ext>
            </a:extLst>
          </p:cNvPr>
          <p:cNvSpPr txBox="1">
            <a:spLocks noChangeArrowheads="1"/>
          </p:cNvSpPr>
          <p:nvPr/>
        </p:nvSpPr>
        <p:spPr bwMode="auto">
          <a:xfrm>
            <a:off x="1607969" y="1669639"/>
            <a:ext cx="10379301" cy="4524315"/>
          </a:xfrm>
          <a:prstGeom prst="rect">
            <a:avLst/>
          </a:prstGeom>
          <a:solidFill>
            <a:srgbClr val="FFFFFF"/>
          </a:solidFill>
          <a:ln w="9525">
            <a:solidFill>
              <a:schemeClr val="bg2"/>
            </a:solidFill>
            <a:miter lim="800000"/>
            <a:headEnd/>
            <a:tailEnd/>
          </a:ln>
        </p:spPr>
        <p:txBody>
          <a:bodyPr wrap="square">
            <a:spAutoFit/>
          </a:bodyPr>
          <a:lstStyle/>
          <a:p>
            <a:pPr algn="just">
              <a:defRPr/>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A merger that creates or further consolidates a highly concentrated market that involves an increase in the HHI of more than 100 points is presumed to substantially lessen competition or tend to create a monopoly</a:t>
            </a:r>
            <a:r>
              <a:rPr lang="en-US" sz="3200" dirty="0"/>
              <a:t>. The Agencies also may examine the market share of the merged firm: a </a:t>
            </a:r>
            <a:r>
              <a:rPr lang="en-US" sz="3200" b="1" dirty="0">
                <a:solidFill>
                  <a:schemeClr val="accent4">
                    <a:lumMod val="50000"/>
                    <a:lumOff val="50000"/>
                  </a:schemeClr>
                </a:solidFill>
              </a:rPr>
              <a:t>merger that creates a firm with a share over thirty percent is also presumed to substantially lessen competition or tend to create a monopoly if it also involves an increase in HHI of more than 100 points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314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8255" y="-2"/>
            <a:ext cx="21737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New Grid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478536" y="6488668"/>
            <a:ext cx="2713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Merger Guidelines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1E56C31-D953-432E-4DB9-BC2568116C3A}"/>
              </a:ext>
            </a:extLst>
          </p:cNvPr>
          <p:cNvPicPr>
            <a:picLocks noChangeAspect="1"/>
          </p:cNvPicPr>
          <p:nvPr/>
        </p:nvPicPr>
        <p:blipFill>
          <a:blip r:embed="rId2"/>
          <a:stretch>
            <a:fillRect/>
          </a:stretch>
        </p:blipFill>
        <p:spPr>
          <a:xfrm>
            <a:off x="273617" y="209004"/>
            <a:ext cx="4909156" cy="6491834"/>
          </a:xfrm>
          <a:prstGeom prst="rect">
            <a:avLst/>
          </a:prstGeom>
          <a:ln w="6350">
            <a:solidFill>
              <a:schemeClr val="bg2"/>
            </a:solidFill>
          </a:ln>
        </p:spPr>
      </p:pic>
      <p:pic>
        <p:nvPicPr>
          <p:cNvPr id="8" name="Picture 7">
            <a:extLst>
              <a:ext uri="{FF2B5EF4-FFF2-40B4-BE49-F238E27FC236}">
                <a16:creationId xmlns:a16="http://schemas.microsoft.com/office/drawing/2014/main" id="{86950E5A-CD49-9D64-B516-891D7B41C908}"/>
              </a:ext>
            </a:extLst>
          </p:cNvPr>
          <p:cNvPicPr>
            <a:picLocks noChangeAspect="1"/>
          </p:cNvPicPr>
          <p:nvPr/>
        </p:nvPicPr>
        <p:blipFill>
          <a:blip r:embed="rId3"/>
          <a:stretch>
            <a:fillRect/>
          </a:stretch>
        </p:blipFill>
        <p:spPr>
          <a:xfrm>
            <a:off x="2207555" y="1841067"/>
            <a:ext cx="8266174" cy="3939726"/>
          </a:xfrm>
          <a:prstGeom prst="rect">
            <a:avLst/>
          </a:prstGeom>
          <a:ln w="6350">
            <a:solidFill>
              <a:schemeClr val="bg2"/>
            </a:solidFill>
          </a:ln>
        </p:spPr>
      </p:pic>
    </p:spTree>
    <p:extLst>
      <p:ext uri="{BB962C8B-B14F-4D97-AF65-F5344CB8AC3E}">
        <p14:creationId xmlns:p14="http://schemas.microsoft.com/office/powerpoint/2010/main" val="39228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6523" y="-2"/>
            <a:ext cx="47454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Sen. Edmunds: An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310070" y="6488668"/>
            <a:ext cx="18819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S.1 (2 Apr 1890)</a:t>
            </a:r>
          </a:p>
        </p:txBody>
      </p:sp>
      <p:pic>
        <p:nvPicPr>
          <p:cNvPr id="5" name="Picture 4"/>
          <p:cNvPicPr>
            <a:picLocks noChangeAspect="1"/>
          </p:cNvPicPr>
          <p:nvPr/>
        </p:nvPicPr>
        <p:blipFill>
          <a:blip r:embed="rId2"/>
          <a:stretch>
            <a:fillRect/>
          </a:stretch>
        </p:blipFill>
        <p:spPr>
          <a:xfrm>
            <a:off x="1459181" y="662324"/>
            <a:ext cx="4034574" cy="604327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712553" y="662324"/>
            <a:ext cx="4001066" cy="6043276"/>
          </a:xfrm>
          <a:prstGeom prst="rect">
            <a:avLst/>
          </a:prstGeom>
          <a:ln w="6350">
            <a:solidFill>
              <a:schemeClr val="tx1"/>
            </a:solidFill>
          </a:ln>
        </p:spPr>
      </p:pic>
    </p:spTree>
    <p:extLst>
      <p:ext uri="{BB962C8B-B14F-4D97-AF65-F5344CB8AC3E}">
        <p14:creationId xmlns:p14="http://schemas.microsoft.com/office/powerpoint/2010/main" val="926759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69DDEE-2FCD-9241-A300-939F5C921B5C}"/>
              </a:ext>
            </a:extLst>
          </p:cNvPr>
          <p:cNvSpPr>
            <a:spLocks noGrp="1"/>
          </p:cNvSpPr>
          <p:nvPr>
            <p:ph type="title"/>
          </p:nvPr>
        </p:nvSpPr>
        <p:spPr>
          <a:xfrm>
            <a:off x="11126664" y="0"/>
            <a:ext cx="106533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a:t>
            </a:r>
            <a:endParaRPr lang="en-US" sz="2400" kern="1200" dirty="0">
              <a:solidFill>
                <a:schemeClr val="accent4">
                  <a:lumMod val="75000"/>
                  <a:lumOff val="25000"/>
                </a:schemeClr>
              </a:solidFill>
              <a:latin typeface="+mn-lt"/>
            </a:endParaRPr>
          </a:p>
        </p:txBody>
      </p:sp>
      <p:sp>
        <p:nvSpPr>
          <p:cNvPr id="100355"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40</a:t>
            </a:fld>
            <a:endParaRPr lang="en-US" altLang="en-US" sz="1400">
              <a:solidFill>
                <a:srgbClr val="000066"/>
              </a:solidFill>
            </a:endParaRPr>
          </a:p>
        </p:txBody>
      </p:sp>
      <p:sp>
        <p:nvSpPr>
          <p:cNvPr id="100356" name="Rectangle 4"/>
          <p:cNvSpPr>
            <a:spLocks noChangeArrowheads="1"/>
          </p:cNvSpPr>
          <p:nvPr/>
        </p:nvSpPr>
        <p:spPr bwMode="auto">
          <a:xfrm>
            <a:off x="3100389" y="2703513"/>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Apple eBook Case</a:t>
            </a:r>
          </a:p>
        </p:txBody>
      </p:sp>
    </p:spTree>
    <p:extLst>
      <p:ext uri="{BB962C8B-B14F-4D97-AF65-F5344CB8AC3E}">
        <p14:creationId xmlns:p14="http://schemas.microsoft.com/office/powerpoint/2010/main" val="63386866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41</a:t>
            </a:fld>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03" y="510961"/>
            <a:ext cx="10500594" cy="5836077"/>
          </a:xfrm>
          <a:prstGeom prst="rect">
            <a:avLst/>
          </a:prstGeom>
          <a:ln w="6350">
            <a:solidFill>
              <a:schemeClr val="tx1"/>
            </a:solidFill>
          </a:ln>
        </p:spPr>
      </p:pic>
      <p:sp>
        <p:nvSpPr>
          <p:cNvPr id="4" name="Text Box 5"/>
          <p:cNvSpPr txBox="1">
            <a:spLocks noChangeArrowheads="1"/>
          </p:cNvSpPr>
          <p:nvPr/>
        </p:nvSpPr>
        <p:spPr bwMode="auto">
          <a:xfrm>
            <a:off x="8644229" y="6488668"/>
            <a:ext cx="35477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Wall Street Journal (3 Aug 2018)</a:t>
            </a:r>
          </a:p>
        </p:txBody>
      </p:sp>
      <p:sp>
        <p:nvSpPr>
          <p:cNvPr id="7" name="Text Box 5">
            <a:extLst>
              <a:ext uri="{FF2B5EF4-FFF2-40B4-BE49-F238E27FC236}">
                <a16:creationId xmlns:a16="http://schemas.microsoft.com/office/drawing/2014/main" id="{67E7BE68-BC39-A243-94AD-4B8403846D36}"/>
              </a:ext>
            </a:extLst>
          </p:cNvPr>
          <p:cNvSpPr txBox="1">
            <a:spLocks noGrp="1" noChangeArrowheads="1"/>
          </p:cNvSpPr>
          <p:nvPr>
            <p:ph type="title"/>
          </p:nvPr>
        </p:nvSpPr>
        <p:spPr bwMode="auto">
          <a:xfrm>
            <a:off x="7173843" y="0"/>
            <a:ext cx="501815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Apple Market Cap Rise (Nominal)</a:t>
            </a:r>
          </a:p>
        </p:txBody>
      </p:sp>
    </p:spTree>
    <p:extLst>
      <p:ext uri="{BB962C8B-B14F-4D97-AF65-F5344CB8AC3E}">
        <p14:creationId xmlns:p14="http://schemas.microsoft.com/office/powerpoint/2010/main" val="2377976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7433" y="-2"/>
            <a:ext cx="23345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Kindle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Amazron</a:t>
            </a:r>
            <a:r>
              <a:rPr lang="en-US" sz="1800" i="0" dirty="0">
                <a:solidFill>
                  <a:schemeClr val="accent4">
                    <a:lumMod val="75000"/>
                    <a:lumOff val="25000"/>
                  </a:schemeClr>
                </a:solidFill>
                <a:latin typeface="+mn-lt"/>
                <a:cs typeface="Times New Roman" panose="02020603050405020304" pitchFamily="18" charset="0"/>
              </a:rPr>
              <a:t> PR (19 Nov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5" descr="Amazon Media Room: Press Releases - Google Chrom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261" y="209004"/>
            <a:ext cx="8037936" cy="64518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Amazon Media Room: Press Releases - Google Chrome"/>
          <p:cNvPicPr>
            <a:picLocks noChangeAspect="1"/>
          </p:cNvPicPr>
          <p:nvPr/>
        </p:nvPicPr>
        <p:blipFill rotWithShape="1">
          <a:blip r:embed="rId2">
            <a:extLst>
              <a:ext uri="{28A0092B-C50C-407E-A947-70E740481C1C}">
                <a14:useLocalDpi xmlns:a14="http://schemas.microsoft.com/office/drawing/2010/main" val="0"/>
              </a:ext>
            </a:extLst>
          </a:blip>
          <a:srcRect l="25245" t="44366" r="40438" b="5165"/>
          <a:stretch/>
        </p:blipFill>
        <p:spPr bwMode="auto">
          <a:xfrm>
            <a:off x="4245229" y="888495"/>
            <a:ext cx="4592098" cy="54209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1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0061" y="-2"/>
            <a:ext cx="19719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8568080" y="6488668"/>
            <a:ext cx="3623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Nov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descr="An E-Book Reader That Just May Catch On - New York Times - Google Chrom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0" y="209004"/>
            <a:ext cx="8027485" cy="64434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An E-Book Reader That Just May Catch On - New York Times - Google Chrome"/>
          <p:cNvPicPr>
            <a:picLocks noChangeAspect="1"/>
          </p:cNvPicPr>
          <p:nvPr/>
        </p:nvPicPr>
        <p:blipFill rotWithShape="1">
          <a:blip r:embed="rId2">
            <a:extLst>
              <a:ext uri="{28A0092B-C50C-407E-A947-70E740481C1C}">
                <a14:useLocalDpi xmlns:a14="http://schemas.microsoft.com/office/drawing/2010/main" val="0"/>
              </a:ext>
            </a:extLst>
          </a:blip>
          <a:srcRect t="43532" r="39049"/>
          <a:stretch/>
        </p:blipFill>
        <p:spPr bwMode="auto">
          <a:xfrm>
            <a:off x="2574051" y="997487"/>
            <a:ext cx="6773149" cy="50367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80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0061" y="-2"/>
            <a:ext cx="19719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568080" y="6488668"/>
            <a:ext cx="3623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Nov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descr="An E-Book Reader That Just May Catch On - New York Times - Google Chrom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981" y="209004"/>
            <a:ext cx="8087743" cy="6491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An E-Book Reader That Just May Catch On - New York Times - Google Chrome"/>
          <p:cNvPicPr>
            <a:picLocks noChangeAspect="1"/>
          </p:cNvPicPr>
          <p:nvPr/>
        </p:nvPicPr>
        <p:blipFill rotWithShape="1">
          <a:blip r:embed="rId3">
            <a:extLst>
              <a:ext uri="{28A0092B-C50C-407E-A947-70E740481C1C}">
                <a14:useLocalDpi xmlns:a14="http://schemas.microsoft.com/office/drawing/2010/main" val="0"/>
              </a:ext>
            </a:extLst>
          </a:blip>
          <a:srcRect l="1417" t="40000" r="3031" b="10497"/>
          <a:stretch/>
        </p:blipFill>
        <p:spPr bwMode="auto">
          <a:xfrm>
            <a:off x="1707662" y="1811674"/>
            <a:ext cx="9536730" cy="39657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9A10-3D69-ADED-6CD6-0D8C4615EC6F}"/>
              </a:ext>
            </a:extLst>
          </p:cNvPr>
          <p:cNvSpPr>
            <a:spLocks noGrp="1"/>
          </p:cNvSpPr>
          <p:nvPr>
            <p:ph type="title"/>
          </p:nvPr>
        </p:nvSpPr>
        <p:spPr/>
        <p:txBody>
          <a:bodyPr/>
          <a:lstStyle/>
          <a:p>
            <a:r>
              <a:rPr lang="en-US" dirty="0"/>
              <a:t>Launching the </a:t>
            </a:r>
            <a:r>
              <a:rPr lang="en-US" dirty="0" err="1"/>
              <a:t>iBookstore</a:t>
            </a:r>
            <a:endParaRPr lang="en-US" dirty="0"/>
          </a:p>
        </p:txBody>
      </p:sp>
      <p:sp>
        <p:nvSpPr>
          <p:cNvPr id="3" name="Content Placeholder 2">
            <a:extLst>
              <a:ext uri="{FF2B5EF4-FFF2-40B4-BE49-F238E27FC236}">
                <a16:creationId xmlns:a16="http://schemas.microsoft.com/office/drawing/2014/main" id="{D0E8EE77-286D-B921-9A43-7543F30FD14E}"/>
              </a:ext>
            </a:extLst>
          </p:cNvPr>
          <p:cNvSpPr>
            <a:spLocks noGrp="1"/>
          </p:cNvSpPr>
          <p:nvPr>
            <p:ph idx="1"/>
          </p:nvPr>
        </p:nvSpPr>
        <p:spPr/>
        <p:txBody>
          <a:bodyPr/>
          <a:lstStyle/>
          <a:p>
            <a:r>
              <a:rPr lang="en-US" dirty="0"/>
              <a:t>Situation</a:t>
            </a:r>
          </a:p>
          <a:p>
            <a:pPr lvl="1"/>
            <a:r>
              <a:rPr lang="en-US" dirty="0"/>
              <a:t>It is early December 2009. Apple is planning to launch the iPad in early January 2010. Apple would also like to launch an ebook store at the same time.</a:t>
            </a:r>
          </a:p>
        </p:txBody>
      </p:sp>
      <p:sp>
        <p:nvSpPr>
          <p:cNvPr id="5" name="Slide Number Placeholder 4">
            <a:extLst>
              <a:ext uri="{FF2B5EF4-FFF2-40B4-BE49-F238E27FC236}">
                <a16:creationId xmlns:a16="http://schemas.microsoft.com/office/drawing/2014/main" id="{C6642CD1-F0A5-294A-89D0-23EBE9AF391A}"/>
              </a:ext>
            </a:extLst>
          </p:cNvPr>
          <p:cNvSpPr>
            <a:spLocks noGrp="1"/>
          </p:cNvSpPr>
          <p:nvPr>
            <p:ph type="sldNum" sz="quarter" idx="11"/>
          </p:nvPr>
        </p:nvSpPr>
        <p:spPr/>
        <p:txBody>
          <a:bodyPr/>
          <a:lstStyle/>
          <a:p>
            <a:pPr>
              <a:defRPr/>
            </a:pPr>
            <a:fld id="{BC03FDE9-4CFE-4421-A501-434F5F61D1E4}"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3E881C05-AB26-FC54-ECEC-EA5B7801411B}"/>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107788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9A10-3D69-ADED-6CD6-0D8C4615EC6F}"/>
              </a:ext>
            </a:extLst>
          </p:cNvPr>
          <p:cNvSpPr>
            <a:spLocks noGrp="1"/>
          </p:cNvSpPr>
          <p:nvPr>
            <p:ph type="title"/>
          </p:nvPr>
        </p:nvSpPr>
        <p:spPr/>
        <p:txBody>
          <a:bodyPr/>
          <a:lstStyle/>
          <a:p>
            <a:r>
              <a:rPr lang="en-US" dirty="0"/>
              <a:t>Launching the </a:t>
            </a:r>
            <a:r>
              <a:rPr lang="en-US" dirty="0" err="1"/>
              <a:t>iBookstore</a:t>
            </a:r>
            <a:endParaRPr lang="en-US" dirty="0"/>
          </a:p>
        </p:txBody>
      </p:sp>
      <p:sp>
        <p:nvSpPr>
          <p:cNvPr id="3" name="Content Placeholder 2">
            <a:extLst>
              <a:ext uri="{FF2B5EF4-FFF2-40B4-BE49-F238E27FC236}">
                <a16:creationId xmlns:a16="http://schemas.microsoft.com/office/drawing/2014/main" id="{D0E8EE77-286D-B921-9A43-7543F30FD14E}"/>
              </a:ext>
            </a:extLst>
          </p:cNvPr>
          <p:cNvSpPr>
            <a:spLocks noGrp="1"/>
          </p:cNvSpPr>
          <p:nvPr>
            <p:ph idx="1"/>
          </p:nvPr>
        </p:nvSpPr>
        <p:spPr/>
        <p:txBody>
          <a:bodyPr/>
          <a:lstStyle/>
          <a:p>
            <a:r>
              <a:rPr lang="en-US" dirty="0"/>
              <a:t>Issues/Questions</a:t>
            </a:r>
          </a:p>
          <a:p>
            <a:pPr lvl="1"/>
            <a:r>
              <a:rPr lang="en-US" dirty="0"/>
              <a:t>What is the right business model here? Traditional retail: buy at wholesale, sell at retail? Agency like the app store?</a:t>
            </a:r>
          </a:p>
          <a:p>
            <a:pPr lvl="1"/>
            <a:r>
              <a:rPr lang="en-US" dirty="0"/>
              <a:t>How should you approach the Big Six book publishers?</a:t>
            </a:r>
          </a:p>
          <a:p>
            <a:pPr lvl="1"/>
            <a:r>
              <a:rPr lang="en-US" dirty="0"/>
              <a:t>What should you do about Amazon? Ask DOJ to sue them?</a:t>
            </a:r>
          </a:p>
        </p:txBody>
      </p:sp>
      <p:sp>
        <p:nvSpPr>
          <p:cNvPr id="5" name="Slide Number Placeholder 4">
            <a:extLst>
              <a:ext uri="{FF2B5EF4-FFF2-40B4-BE49-F238E27FC236}">
                <a16:creationId xmlns:a16="http://schemas.microsoft.com/office/drawing/2014/main" id="{C6642CD1-F0A5-294A-89D0-23EBE9AF391A}"/>
              </a:ext>
            </a:extLst>
          </p:cNvPr>
          <p:cNvSpPr>
            <a:spLocks noGrp="1"/>
          </p:cNvSpPr>
          <p:nvPr>
            <p:ph type="sldNum" sz="quarter" idx="11"/>
          </p:nvPr>
        </p:nvSpPr>
        <p:spPr/>
        <p:txBody>
          <a:bodyPr/>
          <a:lstStyle/>
          <a:p>
            <a:pPr>
              <a:defRPr/>
            </a:pPr>
            <a:fld id="{BC03FDE9-4CFE-4421-A501-434F5F61D1E4}"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3E881C05-AB26-FC54-ECEC-EA5B7801411B}"/>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241498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5130" y="-2"/>
            <a:ext cx="375687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Initial Apple Phone Calls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706708" y="6488668"/>
            <a:ext cx="24852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Tuesday, 8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18" y="509841"/>
            <a:ext cx="9359662" cy="5886996"/>
          </a:xfrm>
          <a:prstGeom prst="rect">
            <a:avLst/>
          </a:prstGeom>
          <a:ln w="6350">
            <a:solidFill>
              <a:schemeClr val="tx1"/>
            </a:solidFill>
          </a:ln>
        </p:spPr>
      </p:pic>
      <p:sp>
        <p:nvSpPr>
          <p:cNvPr id="9" name="Rectangle 8"/>
          <p:cNvSpPr/>
          <p:nvPr/>
        </p:nvSpPr>
        <p:spPr bwMode="auto">
          <a:xfrm>
            <a:off x="3133287" y="2482783"/>
            <a:ext cx="8712753" cy="341632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a:solidFill>
                  <a:schemeClr val="bg2"/>
                </a:solidFill>
              </a:rPr>
              <a:t>Apple Phone Calls to Book Publishers</a:t>
            </a:r>
          </a:p>
          <a:p>
            <a:pPr marL="1028700" lvl="1" indent="-571500">
              <a:buFont typeface="Arial" charset="0"/>
              <a:buChar char="•"/>
            </a:pPr>
            <a:r>
              <a:rPr lang="en-US" sz="3600" dirty="0">
                <a:solidFill>
                  <a:schemeClr val="bg2"/>
                </a:solidFill>
              </a:rPr>
              <a:t>Apple’s Eddie Cue makes phone calls to Big Six publishers to set up in-person meetings in NY</a:t>
            </a:r>
          </a:p>
          <a:p>
            <a:pPr marL="1028700" lvl="1" indent="-571500">
              <a:buFont typeface="Arial" charset="0"/>
              <a:buChar char="•"/>
            </a:pPr>
            <a:r>
              <a:rPr lang="en-US" sz="3600" dirty="0">
                <a:solidFill>
                  <a:schemeClr val="bg2"/>
                </a:solidFill>
              </a:rPr>
              <a:t>Makes clear to each that he is meeting with each of the Big Six</a:t>
            </a:r>
          </a:p>
        </p:txBody>
      </p:sp>
    </p:spTree>
    <p:extLst>
      <p:ext uri="{BB962C8B-B14F-4D97-AF65-F5344CB8AC3E}">
        <p14:creationId xmlns:p14="http://schemas.microsoft.com/office/powerpoint/2010/main" val="5056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638" y="-2"/>
            <a:ext cx="4805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Initial Meetings with Publishers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Tues/Wed, 15-16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170" y="465589"/>
            <a:ext cx="8118791" cy="5106519"/>
          </a:xfrm>
          <a:prstGeom prst="rect">
            <a:avLst/>
          </a:prstGeom>
          <a:ln w="6350">
            <a:solidFill>
              <a:schemeClr val="tx1"/>
            </a:solidFill>
          </a:ln>
        </p:spPr>
      </p:pic>
      <p:sp>
        <p:nvSpPr>
          <p:cNvPr id="9" name="Rectangle 8"/>
          <p:cNvSpPr/>
          <p:nvPr/>
        </p:nvSpPr>
        <p:spPr bwMode="auto">
          <a:xfrm>
            <a:off x="2834531" y="2972029"/>
            <a:ext cx="9184432"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chemeClr val="bg2"/>
                </a:solidFill>
              </a:rPr>
              <a:t>Cue, </a:t>
            </a:r>
            <a:r>
              <a:rPr lang="en-US" sz="3200" dirty="0" err="1">
                <a:solidFill>
                  <a:schemeClr val="bg2"/>
                </a:solidFill>
              </a:rPr>
              <a:t>Moerer</a:t>
            </a:r>
            <a:r>
              <a:rPr lang="en-US" sz="3200" dirty="0">
                <a:solidFill>
                  <a:schemeClr val="bg2"/>
                </a:solidFill>
              </a:rPr>
              <a:t> and Apple in-house attorney Saul meet with each of the Big Six</a:t>
            </a:r>
          </a:p>
          <a:p>
            <a:pPr marL="800100" lvl="1" indent="-342900">
              <a:buFont typeface="Arial" charset="0"/>
              <a:buChar char="•"/>
            </a:pPr>
            <a:r>
              <a:rPr lang="en-US" sz="3200" dirty="0">
                <a:solidFill>
                  <a:schemeClr val="bg2"/>
                </a:solidFill>
              </a:rPr>
              <a:t>Apple discloses iPad and wants bookstore on iPad with Big Six</a:t>
            </a:r>
          </a:p>
          <a:p>
            <a:pPr marL="800100" lvl="1" indent="-342900">
              <a:buFont typeface="Arial" charset="0"/>
              <a:buChar char="•"/>
            </a:pPr>
            <a:r>
              <a:rPr lang="en-US" sz="3200" dirty="0">
                <a:solidFill>
                  <a:schemeClr val="bg2"/>
                </a:solidFill>
              </a:rPr>
              <a:t>Apple won’t sell books at a loss but doesn’t want to be at a price disadvantage with Amazon</a:t>
            </a:r>
          </a:p>
          <a:p>
            <a:pPr marL="800100" lvl="1" indent="-342900">
              <a:buFont typeface="Arial" charset="0"/>
              <a:buChar char="•"/>
            </a:pPr>
            <a:r>
              <a:rPr lang="en-US" sz="3200" dirty="0">
                <a:solidFill>
                  <a:schemeClr val="bg2"/>
                </a:solidFill>
              </a:rPr>
              <a:t>Apple suggests eBook prices at $11.99 to $14.99</a:t>
            </a:r>
          </a:p>
        </p:txBody>
      </p:sp>
    </p:spTree>
    <p:extLst>
      <p:ext uri="{BB962C8B-B14F-4D97-AF65-F5344CB8AC3E}">
        <p14:creationId xmlns:p14="http://schemas.microsoft.com/office/powerpoint/2010/main" val="30352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899" y="-2"/>
            <a:ext cx="232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Selling Models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85" y="209004"/>
            <a:ext cx="8183735" cy="5147367"/>
          </a:xfrm>
          <a:prstGeom prst="rect">
            <a:avLst/>
          </a:prstGeom>
          <a:ln w="6350">
            <a:solidFill>
              <a:schemeClr val="tx1"/>
            </a:solidFill>
          </a:ln>
        </p:spPr>
      </p:pic>
      <p:sp>
        <p:nvSpPr>
          <p:cNvPr id="9" name="Rectangle 8"/>
          <p:cNvSpPr/>
          <p:nvPr/>
        </p:nvSpPr>
        <p:spPr bwMode="auto">
          <a:xfrm>
            <a:off x="2860646" y="2940064"/>
            <a:ext cx="9061796" cy="2862322"/>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a:solidFill>
                  <a:schemeClr val="bg2"/>
                </a:solidFill>
              </a:rPr>
              <a:t>Agency Model vs. Wholesale Model</a:t>
            </a:r>
          </a:p>
          <a:p>
            <a:pPr marL="1028700" lvl="1" indent="-571500">
              <a:buFont typeface="Arial" charset="0"/>
              <a:buChar char="•"/>
            </a:pPr>
            <a:r>
              <a:rPr lang="en-US" sz="3600" dirty="0">
                <a:solidFill>
                  <a:schemeClr val="bg2"/>
                </a:solidFill>
              </a:rPr>
              <a:t>Hachette and HarperCollins propose that Apple use agency model rather than wholesale model</a:t>
            </a:r>
          </a:p>
          <a:p>
            <a:pPr marL="1028700" lvl="1" indent="-571500">
              <a:buFont typeface="Arial" charset="0"/>
              <a:buChar char="•"/>
            </a:pPr>
            <a:r>
              <a:rPr lang="en-US" sz="3600" dirty="0">
                <a:solidFill>
                  <a:schemeClr val="bg2"/>
                </a:solidFill>
              </a:rPr>
              <a:t>Cue rejects that</a:t>
            </a:r>
          </a:p>
        </p:txBody>
      </p:sp>
      <p:sp>
        <p:nvSpPr>
          <p:cNvPr id="10"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Tues/Wed, 15-16 Dec 2009</a:t>
            </a:r>
          </a:p>
        </p:txBody>
      </p:sp>
    </p:spTree>
    <p:extLst>
      <p:ext uri="{BB962C8B-B14F-4D97-AF65-F5344CB8AC3E}">
        <p14:creationId xmlns:p14="http://schemas.microsoft.com/office/powerpoint/2010/main" val="34532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189" y="-2"/>
            <a:ext cx="41328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Sherman: I Can Live With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60151" y="209004"/>
            <a:ext cx="4919779" cy="649183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320770" y="3035395"/>
            <a:ext cx="10566430" cy="2453597"/>
          </a:xfrm>
          <a:prstGeom prst="rect">
            <a:avLst/>
          </a:prstGeom>
          <a:ln w="6350">
            <a:solidFill>
              <a:schemeClr val="tx1"/>
            </a:solidFill>
          </a:ln>
        </p:spPr>
      </p:pic>
    </p:spTree>
    <p:extLst>
      <p:ext uri="{BB962C8B-B14F-4D97-AF65-F5344CB8AC3E}">
        <p14:creationId xmlns:p14="http://schemas.microsoft.com/office/powerpoint/2010/main" val="60805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3218" y="-2"/>
            <a:ext cx="43187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Round of Meetings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Mon/Tues, 20-21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752" y="209004"/>
            <a:ext cx="6275234" cy="3946967"/>
          </a:xfrm>
          <a:prstGeom prst="rect">
            <a:avLst/>
          </a:prstGeom>
          <a:ln w="6350">
            <a:solidFill>
              <a:schemeClr val="tx1"/>
            </a:solidFill>
          </a:ln>
        </p:spPr>
      </p:pic>
      <p:sp>
        <p:nvSpPr>
          <p:cNvPr id="9" name="Rectangle 8"/>
          <p:cNvSpPr/>
          <p:nvPr/>
        </p:nvSpPr>
        <p:spPr bwMode="auto">
          <a:xfrm>
            <a:off x="1834507" y="1673102"/>
            <a:ext cx="9897496"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chemeClr val="bg2"/>
                </a:solidFill>
              </a:rPr>
              <a:t>Second Round of Apple Meetings with S&amp;S, Macmillan and Random House</a:t>
            </a:r>
          </a:p>
          <a:p>
            <a:pPr marL="1028700" lvl="1" indent="-571500">
              <a:buFont typeface="Arial" charset="0"/>
              <a:buChar char="•"/>
            </a:pPr>
            <a:r>
              <a:rPr lang="en-US" sz="3200" dirty="0">
                <a:solidFill>
                  <a:schemeClr val="bg2"/>
                </a:solidFill>
              </a:rPr>
              <a:t>Described prior meetings with Big Six</a:t>
            </a:r>
          </a:p>
          <a:p>
            <a:pPr marL="1028700" lvl="1" indent="-571500">
              <a:buFont typeface="Arial" charset="0"/>
              <a:buChar char="•"/>
            </a:pPr>
            <a:r>
              <a:rPr lang="en-US" sz="3200" dirty="0">
                <a:solidFill>
                  <a:schemeClr val="bg2"/>
                </a:solidFill>
              </a:rPr>
              <a:t>Stated that industry needed to move to agency model</a:t>
            </a:r>
          </a:p>
          <a:p>
            <a:pPr marL="1028700" lvl="1" indent="-571500">
              <a:buFont typeface="Arial" charset="0"/>
              <a:buChar char="•"/>
            </a:pPr>
            <a:r>
              <a:rPr lang="en-US" sz="3200" dirty="0">
                <a:solidFill>
                  <a:schemeClr val="bg2"/>
                </a:solidFill>
              </a:rPr>
              <a:t>Apple wanted 30% fee</a:t>
            </a:r>
          </a:p>
          <a:p>
            <a:pPr marL="1028700" lvl="1" indent="-571500">
              <a:buFont typeface="Arial" charset="0"/>
              <a:buChar char="•"/>
            </a:pPr>
            <a:r>
              <a:rPr lang="en-US" sz="3200" dirty="0">
                <a:solidFill>
                  <a:schemeClr val="bg2"/>
                </a:solidFill>
              </a:rPr>
              <a:t>Proposed general eBook pricing at the </a:t>
            </a:r>
            <a:r>
              <a:rPr lang="en-US" sz="3200" dirty="0" err="1">
                <a:solidFill>
                  <a:schemeClr val="bg2"/>
                </a:solidFill>
              </a:rPr>
              <a:t>iBookstore</a:t>
            </a:r>
            <a:r>
              <a:rPr lang="en-US" sz="3200" dirty="0">
                <a:solidFill>
                  <a:schemeClr val="bg2"/>
                </a:solidFill>
              </a:rPr>
              <a:t> of $12.99</a:t>
            </a:r>
          </a:p>
          <a:p>
            <a:pPr marL="1028700" lvl="1" indent="-571500">
              <a:buFont typeface="Arial" charset="0"/>
              <a:buChar char="•"/>
            </a:pPr>
            <a:r>
              <a:rPr lang="en-US" sz="3200" dirty="0">
                <a:solidFill>
                  <a:schemeClr val="bg2"/>
                </a:solidFill>
              </a:rPr>
              <a:t>Publishers needed to adopt agency model with other </a:t>
            </a:r>
            <a:r>
              <a:rPr lang="en-US" sz="3200" dirty="0" err="1">
                <a:solidFill>
                  <a:schemeClr val="bg2"/>
                </a:solidFill>
              </a:rPr>
              <a:t>ebook</a:t>
            </a:r>
            <a:r>
              <a:rPr lang="en-US" sz="3200" dirty="0">
                <a:solidFill>
                  <a:schemeClr val="bg2"/>
                </a:solidFill>
              </a:rPr>
              <a:t> retailers</a:t>
            </a:r>
          </a:p>
        </p:txBody>
      </p:sp>
    </p:spTree>
    <p:extLst>
      <p:ext uri="{BB962C8B-B14F-4D97-AF65-F5344CB8AC3E}">
        <p14:creationId xmlns:p14="http://schemas.microsoft.com/office/powerpoint/2010/main" val="133744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3834" y="-2"/>
            <a:ext cx="3498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Jobs re Pricing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15,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6911926" y="6488668"/>
            <a:ext cx="52800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Jobs, Mon, 21 Dec 2009, PX-0043</a:t>
            </a:r>
          </a:p>
        </p:txBody>
      </p:sp>
      <p:pic>
        <p:nvPicPr>
          <p:cNvPr id="8" name="Picture 7"/>
          <p:cNvPicPr>
            <a:picLocks noChangeAspect="1"/>
          </p:cNvPicPr>
          <p:nvPr/>
        </p:nvPicPr>
        <p:blipFill>
          <a:blip r:embed="rId2"/>
          <a:stretch>
            <a:fillRect/>
          </a:stretch>
        </p:blipFill>
        <p:spPr>
          <a:xfrm>
            <a:off x="273028" y="553313"/>
            <a:ext cx="11703280" cy="5033058"/>
          </a:xfrm>
          <a:prstGeom prst="rect">
            <a:avLst/>
          </a:prstGeom>
          <a:ln w="6350">
            <a:solidFill>
              <a:schemeClr val="tx1"/>
            </a:solidFill>
          </a:ln>
        </p:spPr>
      </p:pic>
    </p:spTree>
    <p:extLst>
      <p:ext uri="{BB962C8B-B14F-4D97-AF65-F5344CB8AC3E}">
        <p14:creationId xmlns:p14="http://schemas.microsoft.com/office/powerpoint/2010/main" val="719704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7015089" y="6488668"/>
            <a:ext cx="51769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8" name="Picture 7"/>
          <p:cNvPicPr>
            <a:picLocks noChangeAspect="1"/>
          </p:cNvPicPr>
          <p:nvPr/>
        </p:nvPicPr>
        <p:blipFill>
          <a:blip r:embed="rId2"/>
          <a:stretch>
            <a:fillRect/>
          </a:stretch>
        </p:blipFill>
        <p:spPr>
          <a:xfrm>
            <a:off x="93784" y="658279"/>
            <a:ext cx="11976295" cy="5374306"/>
          </a:xfrm>
          <a:prstGeom prst="rect">
            <a:avLst/>
          </a:prstGeom>
          <a:ln w="6350">
            <a:solidFill>
              <a:schemeClr val="tx1"/>
            </a:solidFill>
          </a:ln>
        </p:spPr>
      </p:pic>
    </p:spTree>
    <p:extLst>
      <p:ext uri="{BB962C8B-B14F-4D97-AF65-F5344CB8AC3E}">
        <p14:creationId xmlns:p14="http://schemas.microsoft.com/office/powerpoint/2010/main" val="1971372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7015089" y="6488668"/>
            <a:ext cx="51769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7" name="Picture 6"/>
          <p:cNvPicPr>
            <a:picLocks noChangeAspect="1"/>
          </p:cNvPicPr>
          <p:nvPr/>
        </p:nvPicPr>
        <p:blipFill>
          <a:blip r:embed="rId2"/>
          <a:stretch>
            <a:fillRect/>
          </a:stretch>
        </p:blipFill>
        <p:spPr>
          <a:xfrm>
            <a:off x="128228" y="1123600"/>
            <a:ext cx="12063773" cy="4236776"/>
          </a:xfrm>
          <a:prstGeom prst="rect">
            <a:avLst/>
          </a:prstGeom>
          <a:ln w="6350">
            <a:solidFill>
              <a:schemeClr val="tx1"/>
            </a:solidFill>
          </a:ln>
        </p:spPr>
      </p:pic>
    </p:spTree>
    <p:extLst>
      <p:ext uri="{BB962C8B-B14F-4D97-AF65-F5344CB8AC3E}">
        <p14:creationId xmlns:p14="http://schemas.microsoft.com/office/powerpoint/2010/main" val="1842727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7015089" y="6488668"/>
            <a:ext cx="51769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8" name="Picture 7"/>
          <p:cNvPicPr>
            <a:picLocks noChangeAspect="1"/>
          </p:cNvPicPr>
          <p:nvPr/>
        </p:nvPicPr>
        <p:blipFill>
          <a:blip r:embed="rId2"/>
          <a:stretch>
            <a:fillRect/>
          </a:stretch>
        </p:blipFill>
        <p:spPr>
          <a:xfrm>
            <a:off x="1" y="1682142"/>
            <a:ext cx="12192000" cy="3399772"/>
          </a:xfrm>
          <a:prstGeom prst="rect">
            <a:avLst/>
          </a:prstGeom>
          <a:ln w="6350">
            <a:solidFill>
              <a:schemeClr val="tx1"/>
            </a:solidFill>
          </a:ln>
        </p:spPr>
      </p:pic>
      <p:sp>
        <p:nvSpPr>
          <p:cNvPr id="9" name="Rounded Rectangle 8"/>
          <p:cNvSpPr/>
          <p:nvPr/>
        </p:nvSpPr>
        <p:spPr bwMode="auto">
          <a:xfrm>
            <a:off x="0" y="2919957"/>
            <a:ext cx="6435524" cy="459852"/>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endParaRPr lang="en-US"/>
          </a:p>
        </p:txBody>
      </p:sp>
      <p:sp>
        <p:nvSpPr>
          <p:cNvPr id="10" name="Rectangle 13"/>
          <p:cNvSpPr>
            <a:spLocks noChangeArrowheads="1"/>
          </p:cNvSpPr>
          <p:nvPr/>
        </p:nvSpPr>
        <p:spPr bwMode="auto">
          <a:xfrm>
            <a:off x="12018963" y="6700838"/>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258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53" presetClass="entr" presetSubtype="16"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10-11 Jan 2010: The Draft MFN Clause</a:t>
            </a:r>
          </a:p>
        </p:txBody>
      </p:sp>
      <p:sp>
        <p:nvSpPr>
          <p:cNvPr id="3" name="Content Placeholder 2"/>
          <p:cNvSpPr>
            <a:spLocks noGrp="1"/>
          </p:cNvSpPr>
          <p:nvPr>
            <p:ph idx="1"/>
          </p:nvPr>
        </p:nvSpPr>
        <p:spPr/>
        <p:txBody>
          <a:bodyPr/>
          <a:lstStyle/>
          <a:p>
            <a:r>
              <a:rPr lang="en-US" dirty="0"/>
              <a:t>The Clause:</a:t>
            </a:r>
          </a:p>
          <a:p>
            <a:pPr lvl="1"/>
            <a:r>
              <a:rPr lang="en-US" dirty="0"/>
              <a:t>“If, for any particular New Release in hardcover format, the then-current Customer Price at any time is or becomes higher than a customer price offered by any other reseller (“Other Customer Price”), then Publisher shall designate a new, lower Customer Price to meet such lower Other Customer Price.”</a:t>
            </a:r>
          </a:p>
        </p:txBody>
      </p:sp>
      <p:sp>
        <p:nvSpPr>
          <p:cNvPr id="4" name="Date Placeholder 3"/>
          <p:cNvSpPr>
            <a:spLocks noGrp="1"/>
          </p:cNvSpPr>
          <p:nvPr>
            <p:ph type="dt" sz="half" idx="10"/>
          </p:nvPr>
        </p:nvSpPr>
        <p:spPr/>
        <p:txBody>
          <a:bodyPr/>
          <a:lstStyle/>
          <a:p>
            <a:pPr>
              <a:defRPr/>
            </a:pPr>
            <a:endParaRPr lang="en-US" altLang="en-US" dirty="0">
              <a:solidFill>
                <a:schemeClr val="bg2"/>
              </a:solidFill>
            </a:endParaRPr>
          </a:p>
        </p:txBody>
      </p:sp>
      <p:sp>
        <p:nvSpPr>
          <p:cNvPr id="5" name="Slide Number Placeholder 4"/>
          <p:cNvSpPr>
            <a:spLocks noGrp="1"/>
          </p:cNvSpPr>
          <p:nvPr>
            <p:ph type="sldNum" sz="quarter" idx="4294967295"/>
          </p:nvPr>
        </p:nvSpPr>
        <p:spPr>
          <a:xfrm>
            <a:off x="9347200" y="6248400"/>
            <a:ext cx="2540000" cy="457200"/>
          </a:xfrm>
          <a:prstGeom prst="rect">
            <a:avLst/>
          </a:prstGeom>
        </p:spPr>
        <p:txBody>
          <a:bodyPr/>
          <a:lstStyle/>
          <a:p>
            <a:fld id="{8A6D1C23-73E3-4EB3-86B7-F1431DAF0D45}" type="slidenum">
              <a:rPr lang="en-US" altLang="en-US" smtClean="0"/>
              <a:pPr/>
              <a:t>55</a:t>
            </a:fld>
            <a:endParaRPr lang="en-US" altLang="en-US"/>
          </a:p>
        </p:txBody>
      </p:sp>
    </p:spTree>
    <p:extLst>
      <p:ext uri="{BB962C8B-B14F-4D97-AF65-F5344CB8AC3E}">
        <p14:creationId xmlns:p14="http://schemas.microsoft.com/office/powerpoint/2010/main" val="2578263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165" y="-2"/>
            <a:ext cx="39228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27 Jan 2010: iPad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PR (27 Jan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D1908CCB-FAB4-FCED-04E8-6CD8AF37A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7" y="212170"/>
            <a:ext cx="5899341" cy="6488668"/>
          </a:xfrm>
          <a:prstGeom prst="rect">
            <a:avLst/>
          </a:prstGeom>
          <a:ln w="6350">
            <a:solidFill>
              <a:schemeClr val="tx1"/>
            </a:solidFill>
          </a:ln>
        </p:spPr>
      </p:pic>
      <p:pic>
        <p:nvPicPr>
          <p:cNvPr id="11" name="Picture 10" descr="Graphical user interface, text, application&#10;&#10;Description automatically generated">
            <a:extLst>
              <a:ext uri="{FF2B5EF4-FFF2-40B4-BE49-F238E27FC236}">
                <a16:creationId xmlns:a16="http://schemas.microsoft.com/office/drawing/2014/main" id="{631D1983-BAB0-AF85-28A7-C225AAC6406A}"/>
              </a:ext>
            </a:extLst>
          </p:cNvPr>
          <p:cNvPicPr>
            <a:picLocks noChangeAspect="1"/>
          </p:cNvPicPr>
          <p:nvPr/>
        </p:nvPicPr>
        <p:blipFill rotWithShape="1">
          <a:blip r:embed="rId3">
            <a:extLst>
              <a:ext uri="{28A0092B-C50C-407E-A947-70E740481C1C}">
                <a14:useLocalDpi xmlns:a14="http://schemas.microsoft.com/office/drawing/2010/main" val="0"/>
              </a:ext>
            </a:extLst>
          </a:blip>
          <a:srcRect l="24289" t="39244" r="27646" b="25849"/>
          <a:stretch/>
        </p:blipFill>
        <p:spPr>
          <a:xfrm>
            <a:off x="3158097" y="1359018"/>
            <a:ext cx="6017517" cy="4806891"/>
          </a:xfrm>
          <a:prstGeom prst="rect">
            <a:avLst/>
          </a:prstGeom>
          <a:ln w="6350">
            <a:solidFill>
              <a:schemeClr val="tx1"/>
            </a:solidFill>
          </a:ln>
        </p:spPr>
      </p:pic>
    </p:spTree>
    <p:extLst>
      <p:ext uri="{BB962C8B-B14F-4D97-AF65-F5344CB8AC3E}">
        <p14:creationId xmlns:p14="http://schemas.microsoft.com/office/powerpoint/2010/main" val="248505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988" y="-2"/>
            <a:ext cx="35290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Post-Launch Evidence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7358063" y="6488668"/>
            <a:ext cx="48339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Sargent Email to Cue (31 Jan 2010) PX-0053</a:t>
            </a:r>
          </a:p>
        </p:txBody>
      </p:sp>
      <p:pic>
        <p:nvPicPr>
          <p:cNvPr id="8" name="Picture 7"/>
          <p:cNvPicPr>
            <a:picLocks noChangeAspect="1"/>
          </p:cNvPicPr>
          <p:nvPr/>
        </p:nvPicPr>
        <p:blipFill>
          <a:blip r:embed="rId2"/>
          <a:stretch>
            <a:fillRect/>
          </a:stretch>
        </p:blipFill>
        <p:spPr>
          <a:xfrm>
            <a:off x="120029" y="578663"/>
            <a:ext cx="11932009" cy="5242373"/>
          </a:xfrm>
          <a:prstGeom prst="rect">
            <a:avLst/>
          </a:prstGeom>
          <a:ln w="6350">
            <a:solidFill>
              <a:schemeClr val="tx1"/>
            </a:solidFill>
          </a:ln>
        </p:spPr>
      </p:pic>
    </p:spTree>
    <p:extLst>
      <p:ext uri="{BB962C8B-B14F-4D97-AF65-F5344CB8AC3E}">
        <p14:creationId xmlns:p14="http://schemas.microsoft.com/office/powerpoint/2010/main" val="2317961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163" y="-2"/>
            <a:ext cx="51768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eBook Price Increases at Amazon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6724650" y="6488668"/>
            <a:ext cx="54673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From the SDNY Opinion, 952 F.Supp.2d 638 (2013)</a:t>
            </a:r>
          </a:p>
        </p:txBody>
      </p:sp>
      <p:pic>
        <p:nvPicPr>
          <p:cNvPr id="8" name="Picture 7"/>
          <p:cNvPicPr>
            <a:picLocks noChangeAspect="1"/>
          </p:cNvPicPr>
          <p:nvPr/>
        </p:nvPicPr>
        <p:blipFill>
          <a:blip r:embed="rId2"/>
          <a:stretch>
            <a:fillRect/>
          </a:stretch>
        </p:blipFill>
        <p:spPr>
          <a:xfrm>
            <a:off x="538163" y="517454"/>
            <a:ext cx="11120438" cy="5818814"/>
          </a:xfrm>
          <a:prstGeom prst="rect">
            <a:avLst/>
          </a:prstGeom>
          <a:ln w="6350">
            <a:solidFill>
              <a:schemeClr val="tx1"/>
            </a:solidFill>
          </a:ln>
        </p:spPr>
      </p:pic>
    </p:spTree>
    <p:extLst>
      <p:ext uri="{BB962C8B-B14F-4D97-AF65-F5344CB8AC3E}">
        <p14:creationId xmlns:p14="http://schemas.microsoft.com/office/powerpoint/2010/main" val="3838879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59</a:t>
            </a:fld>
            <a:endParaRPr lang="en-US" altLang="en-US" sz="1400">
              <a:solidFill>
                <a:srgbClr val="000066"/>
              </a:solidFill>
            </a:endParaRPr>
          </a:p>
        </p:txBody>
      </p:sp>
      <p:sp>
        <p:nvSpPr>
          <p:cNvPr id="178180" name="Rectangle 4"/>
          <p:cNvSpPr>
            <a:spLocks noChangeArrowheads="1"/>
          </p:cNvSpPr>
          <p:nvPr/>
        </p:nvSpPr>
        <p:spPr bwMode="auto">
          <a:xfrm>
            <a:off x="3313906" y="3044825"/>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iPhone</a:t>
            </a:r>
          </a:p>
        </p:txBody>
      </p:sp>
      <p:sp>
        <p:nvSpPr>
          <p:cNvPr id="6" name="Text Box 5">
            <a:extLst>
              <a:ext uri="{FF2B5EF4-FFF2-40B4-BE49-F238E27FC236}">
                <a16:creationId xmlns:a16="http://schemas.microsoft.com/office/drawing/2014/main" id="{91328BBB-83C7-A346-BE3B-597C6DDEB744}"/>
              </a:ext>
            </a:extLst>
          </p:cNvPr>
          <p:cNvSpPr txBox="1">
            <a:spLocks noGrp="1" noChangeArrowheads="1"/>
          </p:cNvSpPr>
          <p:nvPr>
            <p:ph type="title"/>
          </p:nvPr>
        </p:nvSpPr>
        <p:spPr bwMode="auto">
          <a:xfrm>
            <a:off x="10305874" y="0"/>
            <a:ext cx="188612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The iPhone</a:t>
            </a:r>
          </a:p>
        </p:txBody>
      </p:sp>
    </p:spTree>
    <p:extLst>
      <p:ext uri="{BB962C8B-B14F-4D97-AF65-F5344CB8AC3E}">
        <p14:creationId xmlns:p14="http://schemas.microsoft.com/office/powerpoint/2010/main" val="38595967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013" y="-1"/>
            <a:ext cx="8848988"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Position Acquired by Superior Skill Isn’t a Monopoly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63563" y="522873"/>
            <a:ext cx="4484789" cy="6142180"/>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069914" y="981673"/>
            <a:ext cx="6356982" cy="5318600"/>
          </a:xfrm>
          <a:prstGeom prst="rect">
            <a:avLst/>
          </a:prstGeom>
          <a:ln w="6350">
            <a:solidFill>
              <a:schemeClr val="tx1"/>
            </a:solidFill>
          </a:ln>
        </p:spPr>
      </p:pic>
    </p:spTree>
    <p:extLst>
      <p:ext uri="{BB962C8B-B14F-4D97-AF65-F5344CB8AC3E}">
        <p14:creationId xmlns:p14="http://schemas.microsoft.com/office/powerpoint/2010/main" val="14452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154" y="-2"/>
            <a:ext cx="6605848" cy="4447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OS Market Shares, 2007 &amp; 2008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8" name="Text Box 5"/>
          <p:cNvSpPr txBox="1">
            <a:spLocks noChangeArrowheads="1"/>
          </p:cNvSpPr>
          <p:nvPr/>
        </p:nvSpPr>
        <p:spPr bwMode="auto">
          <a:xfrm>
            <a:off x="9651076" y="6477000"/>
            <a:ext cx="25306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Gartner (11 Mar 2009)</a:t>
            </a:r>
          </a:p>
        </p:txBody>
      </p:sp>
      <p:pic>
        <p:nvPicPr>
          <p:cNvPr id="9" name="Picture 8" descr="Gartner Says Worldwide Smartphone Sales Reached Its Lowest Growth Rate With 3.7 Per Cent Increase in Fourth Quarter of 2008 - Google Chrome"/>
          <p:cNvPicPr>
            <a:picLocks noChangeAspect="1"/>
          </p:cNvPicPr>
          <p:nvPr/>
        </p:nvPicPr>
        <p:blipFill rotWithShape="1">
          <a:blip r:embed="rId2">
            <a:extLst>
              <a:ext uri="{28A0092B-C50C-407E-A947-70E740481C1C}">
                <a14:useLocalDpi xmlns:a14="http://schemas.microsoft.com/office/drawing/2010/main" val="0"/>
              </a:ext>
            </a:extLst>
          </a:blip>
          <a:srcRect l="3172" t="19778" r="2142" b="30992"/>
          <a:stretch/>
        </p:blipFill>
        <p:spPr>
          <a:xfrm>
            <a:off x="683288" y="1376624"/>
            <a:ext cx="10929677" cy="4561952"/>
          </a:xfrm>
          <a:prstGeom prst="rect">
            <a:avLst/>
          </a:prstGeom>
          <a:ln w="6350">
            <a:solidFill>
              <a:schemeClr val="tx1"/>
            </a:solidFill>
          </a:ln>
        </p:spPr>
      </p:pic>
    </p:spTree>
    <p:extLst>
      <p:ext uri="{BB962C8B-B14F-4D97-AF65-F5344CB8AC3E}">
        <p14:creationId xmlns:p14="http://schemas.microsoft.com/office/powerpoint/2010/main" val="29077335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141" y="-1"/>
            <a:ext cx="5136860" cy="3639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2007 SF Macworld iPhone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(9 Jan 2007)</a:t>
            </a:r>
          </a:p>
        </p:txBody>
      </p:sp>
      <p:pic>
        <p:nvPicPr>
          <p:cNvPr id="10" name="Picture 9" descr="Graphical user interface, text, application, Word&#10;&#10;Description automatically generated">
            <a:extLst>
              <a:ext uri="{FF2B5EF4-FFF2-40B4-BE49-F238E27FC236}">
                <a16:creationId xmlns:a16="http://schemas.microsoft.com/office/drawing/2014/main" id="{9994B4B0-059B-F567-347B-5EF5EA2F5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52" y="115480"/>
            <a:ext cx="5987249" cy="6585358"/>
          </a:xfrm>
          <a:prstGeom prst="rect">
            <a:avLst/>
          </a:prstGeom>
        </p:spPr>
      </p:pic>
      <p:sp>
        <p:nvSpPr>
          <p:cNvPr id="9" name="Rectangle 8"/>
          <p:cNvSpPr/>
          <p:nvPr/>
        </p:nvSpPr>
        <p:spPr bwMode="auto">
          <a:xfrm>
            <a:off x="1529542" y="2401452"/>
            <a:ext cx="10324407"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b="1" dirty="0">
                <a:solidFill>
                  <a:schemeClr val="accent4">
                    <a:lumMod val="50000"/>
                    <a:lumOff val="50000"/>
                  </a:schemeClr>
                </a:solidFill>
              </a:rPr>
              <a:t>Apple</a:t>
            </a:r>
            <a:r>
              <a:rPr lang="en-US" sz="3600" b="1" baseline="30000" dirty="0">
                <a:solidFill>
                  <a:schemeClr val="accent4">
                    <a:lumMod val="50000"/>
                    <a:lumOff val="50000"/>
                  </a:schemeClr>
                </a:solidFill>
              </a:rPr>
              <a:t>®</a:t>
            </a:r>
            <a:r>
              <a:rPr lang="en-US" sz="3600" b="1" dirty="0">
                <a:solidFill>
                  <a:schemeClr val="accent4">
                    <a:lumMod val="50000"/>
                    <a:lumOff val="50000"/>
                  </a:schemeClr>
                </a:solidFill>
              </a:rPr>
              <a:t> today introduced iPhone</a:t>
            </a:r>
            <a:r>
              <a:rPr lang="en-US" sz="3600" dirty="0">
                <a:solidFill>
                  <a:schemeClr val="bg2"/>
                </a:solidFill>
              </a:rPr>
              <a:t>, combining three products—a revolutionary mobile </a:t>
            </a:r>
            <a:r>
              <a:rPr lang="en-US" sz="3600" b="1" dirty="0">
                <a:solidFill>
                  <a:schemeClr val="accent4">
                    <a:lumMod val="50000"/>
                    <a:lumOff val="50000"/>
                  </a:schemeClr>
                </a:solidFill>
              </a:rPr>
              <a:t>phone</a:t>
            </a:r>
            <a:r>
              <a:rPr lang="en-US" sz="3600" dirty="0">
                <a:solidFill>
                  <a:schemeClr val="bg2"/>
                </a:solidFill>
              </a:rPr>
              <a:t>, a widescreen </a:t>
            </a:r>
            <a:r>
              <a:rPr lang="en-US" sz="3600" b="1" dirty="0">
                <a:solidFill>
                  <a:schemeClr val="accent4">
                    <a:lumMod val="50000"/>
                    <a:lumOff val="50000"/>
                  </a:schemeClr>
                </a:solidFill>
              </a:rPr>
              <a:t>iPod</a:t>
            </a:r>
            <a:r>
              <a:rPr lang="en-US" sz="3600" baseline="30000" dirty="0">
                <a:solidFill>
                  <a:schemeClr val="bg2"/>
                </a:solidFill>
              </a:rPr>
              <a:t>®</a:t>
            </a:r>
            <a:r>
              <a:rPr lang="en-US" sz="3600" dirty="0">
                <a:solidFill>
                  <a:schemeClr val="bg2"/>
                </a:solidFill>
              </a:rPr>
              <a:t> with touch controls, and a breakthrough Internet communications device with desktop-class </a:t>
            </a:r>
            <a:r>
              <a:rPr lang="en-US" sz="3600" b="1" dirty="0">
                <a:solidFill>
                  <a:schemeClr val="accent4">
                    <a:lumMod val="50000"/>
                    <a:lumOff val="50000"/>
                  </a:schemeClr>
                </a:solidFill>
              </a:rPr>
              <a:t>email, web browsing, searching and maps</a:t>
            </a:r>
            <a:r>
              <a:rPr lang="en-US" sz="3600" dirty="0">
                <a:solidFill>
                  <a:schemeClr val="bg2"/>
                </a:solidFill>
              </a:rPr>
              <a:t>—into one small and lightweight handheld device.”</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7414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462" y="-2"/>
            <a:ext cx="5243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2007 SF Macworld iPhone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(9 Jan 2007)</a:t>
            </a:r>
          </a:p>
        </p:txBody>
      </p:sp>
      <p:pic>
        <p:nvPicPr>
          <p:cNvPr id="5" name="Picture 4" descr="Steve Jobs Unveils The Original iPhone - Macworld San Francisco 2007 - YouTub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79" y="209004"/>
            <a:ext cx="5902219" cy="6491834"/>
          </a:xfrm>
          <a:prstGeom prst="rect">
            <a:avLst/>
          </a:prstGeom>
          <a:ln w="6350">
            <a:solidFill>
              <a:srgbClr val="002060"/>
            </a:solidFill>
          </a:ln>
        </p:spPr>
      </p:pic>
      <p:pic>
        <p:nvPicPr>
          <p:cNvPr id="10" name="Picture 9" descr="Steve Jobs Unveils The Original iPhone - Macworld San Francisco 2007 - YouTub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7898" r="35227" b="50751"/>
          <a:stretch/>
        </p:blipFill>
        <p:spPr>
          <a:xfrm>
            <a:off x="2952745" y="1007552"/>
            <a:ext cx="7385873" cy="5186364"/>
          </a:xfrm>
          <a:prstGeom prst="rect">
            <a:avLst/>
          </a:prstGeom>
          <a:ln w="6350">
            <a:solidFill>
              <a:schemeClr val="tx1"/>
            </a:solidFill>
          </a:ln>
        </p:spPr>
      </p:pic>
    </p:spTree>
    <p:extLst>
      <p:ext uri="{BB962C8B-B14F-4D97-AF65-F5344CB8AC3E}">
        <p14:creationId xmlns:p14="http://schemas.microsoft.com/office/powerpoint/2010/main" val="28617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7455" y="-2"/>
            <a:ext cx="2424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iPhone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(9 Jan 2007)</a:t>
            </a:r>
          </a:p>
        </p:txBody>
      </p:sp>
      <p:pic>
        <p:nvPicPr>
          <p:cNvPr id="10" name="Picture 9" descr="Graphical user interface, text, application, Word&#10;&#10;Description automatically generated">
            <a:extLst>
              <a:ext uri="{FF2B5EF4-FFF2-40B4-BE49-F238E27FC236}">
                <a16:creationId xmlns:a16="http://schemas.microsoft.com/office/drawing/2014/main" id="{967A2336-9A50-A953-0884-DE06D9D667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417" y="115480"/>
            <a:ext cx="5987249" cy="6585358"/>
          </a:xfrm>
          <a:prstGeom prst="rect">
            <a:avLst/>
          </a:prstGeom>
        </p:spPr>
      </p:pic>
      <p:sp>
        <p:nvSpPr>
          <p:cNvPr id="9" name="Rectangle 8"/>
          <p:cNvSpPr/>
          <p:nvPr/>
        </p:nvSpPr>
        <p:spPr bwMode="auto">
          <a:xfrm>
            <a:off x="641502" y="3409645"/>
            <a:ext cx="11377461" cy="175432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dirty="0">
                <a:solidFill>
                  <a:schemeClr val="bg2"/>
                </a:solidFill>
              </a:rPr>
              <a:t>iPhone introduces </a:t>
            </a:r>
            <a:r>
              <a:rPr lang="en-US" sz="3600" b="1" dirty="0">
                <a:solidFill>
                  <a:schemeClr val="accent4">
                    <a:lumMod val="50000"/>
                    <a:lumOff val="50000"/>
                  </a:schemeClr>
                </a:solidFill>
              </a:rPr>
              <a:t>an entirely new user interface </a:t>
            </a:r>
            <a:r>
              <a:rPr lang="en-US" sz="3600" dirty="0">
                <a:solidFill>
                  <a:schemeClr val="bg2"/>
                </a:solidFill>
              </a:rPr>
              <a:t>based on a large multi-touch display and pioneering new software, letting users control iPhone with just their fingers.”</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8331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9" presetClass="emph" presetSubtype="0" nodeType="withEffect">
                                  <p:stCondLst>
                                    <p:cond delay="0"/>
                                  </p:stCondLst>
                                  <p:childTnLst>
                                    <p:set>
                                      <p:cBhvr>
                                        <p:cTn id="11" dur="indefinite"/>
                                        <p:tgtEl>
                                          <p:spTgt spid="10"/>
                                        </p:tgtEl>
                                        <p:attrNameLst>
                                          <p:attrName>style.opacity</p:attrName>
                                        </p:attrNameLst>
                                      </p:cBhvr>
                                      <p:to>
                                        <p:strVal val="0.5"/>
                                      </p:to>
                                    </p:set>
                                    <p:animEffect filter="image" prLst="opacity: 0.5">
                                      <p:cBhvr rctx="IE">
                                        <p:cTn id="12"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6775" y="-2"/>
            <a:ext cx="3705226" cy="5000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Future and the Past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04" y="250031"/>
            <a:ext cx="5930183" cy="6532467"/>
          </a:xfrm>
          <a:prstGeom prst="rect">
            <a:avLst/>
          </a:prstGeom>
          <a:ln w="6350">
            <a:solidFill>
              <a:schemeClr val="tx1"/>
            </a:solidFill>
          </a:ln>
        </p:spPr>
      </p:pic>
      <p:pic>
        <p:nvPicPr>
          <p:cNvPr id="12" name="Picture 11"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23" t="13667" r="37013" b="56222"/>
          <a:stretch/>
        </p:blipFill>
        <p:spPr>
          <a:xfrm>
            <a:off x="2210891" y="1452955"/>
            <a:ext cx="8638051" cy="4738688"/>
          </a:xfrm>
          <a:prstGeom prst="rect">
            <a:avLst/>
          </a:prstGeom>
          <a:ln w="6350">
            <a:solidFill>
              <a:schemeClr val="tx1"/>
            </a:solidFill>
          </a:ln>
        </p:spPr>
      </p:pic>
    </p:spTree>
    <p:extLst>
      <p:ext uri="{BB962C8B-B14F-4D97-AF65-F5344CB8AC3E}">
        <p14:creationId xmlns:p14="http://schemas.microsoft.com/office/powerpoint/2010/main" val="42119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950" y="-2"/>
            <a:ext cx="4210051"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Size of the Opportunity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35" y="250032"/>
            <a:ext cx="5856051" cy="6450806"/>
          </a:xfrm>
          <a:prstGeom prst="rect">
            <a:avLst/>
          </a:prstGeom>
          <a:ln w="6350">
            <a:solidFill>
              <a:schemeClr val="tx1"/>
            </a:solidFill>
          </a:ln>
        </p:spPr>
      </p:pic>
      <p:pic>
        <p:nvPicPr>
          <p:cNvPr id="11" name="Picture 10"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32" t="13797" r="37098" b="56118"/>
          <a:stretch/>
        </p:blipFill>
        <p:spPr>
          <a:xfrm>
            <a:off x="1876510" y="1012032"/>
            <a:ext cx="9058675" cy="4964669"/>
          </a:xfrm>
          <a:prstGeom prst="rect">
            <a:avLst/>
          </a:prstGeom>
          <a:ln w="6350">
            <a:solidFill>
              <a:schemeClr val="tx1"/>
            </a:solidFill>
          </a:ln>
        </p:spPr>
      </p:pic>
    </p:spTree>
    <p:extLst>
      <p:ext uri="{BB962C8B-B14F-4D97-AF65-F5344CB8AC3E}">
        <p14:creationId xmlns:p14="http://schemas.microsoft.com/office/powerpoint/2010/main" val="1922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263" y="-2"/>
            <a:ext cx="3995738" cy="5000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Goal in 2008? 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74" y="250032"/>
            <a:ext cx="5856050" cy="6450806"/>
          </a:xfrm>
          <a:prstGeom prst="rect">
            <a:avLst/>
          </a:prstGeom>
          <a:ln w="6350">
            <a:solidFill>
              <a:schemeClr val="tx1"/>
            </a:solidFill>
          </a:ln>
        </p:spPr>
      </p:pic>
      <p:pic>
        <p:nvPicPr>
          <p:cNvPr id="10" name="Picture 9"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61" t="13676" r="37076" b="56406"/>
          <a:stretch/>
        </p:blipFill>
        <p:spPr>
          <a:xfrm>
            <a:off x="2232739" y="1134547"/>
            <a:ext cx="8845947" cy="4837627"/>
          </a:xfrm>
          <a:prstGeom prst="rect">
            <a:avLst/>
          </a:prstGeom>
          <a:ln w="6350">
            <a:solidFill>
              <a:schemeClr val="tx1"/>
            </a:solidFill>
          </a:ln>
        </p:spPr>
      </p:pic>
    </p:spTree>
    <p:extLst>
      <p:ext uri="{BB962C8B-B14F-4D97-AF65-F5344CB8AC3E}">
        <p14:creationId xmlns:p14="http://schemas.microsoft.com/office/powerpoint/2010/main" val="106400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eve Jobs iPhone 2007 Presentation (HD) - YouTub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r="35472" b="51319"/>
          <a:stretch/>
        </p:blipFill>
        <p:spPr>
          <a:xfrm>
            <a:off x="163119" y="550400"/>
            <a:ext cx="7328250" cy="6087148"/>
          </a:xfrm>
          <a:prstGeom prst="rect">
            <a:avLst/>
          </a:prstGeom>
          <a:ln w="6350">
            <a:solidFill>
              <a:schemeClr val="tx1"/>
            </a:solidFill>
          </a:ln>
        </p:spPr>
      </p:pic>
      <p:sp>
        <p:nvSpPr>
          <p:cNvPr id="2" name="Title 1"/>
          <p:cNvSpPr>
            <a:spLocks noGrp="1"/>
          </p:cNvSpPr>
          <p:nvPr>
            <p:ph type="title"/>
          </p:nvPr>
        </p:nvSpPr>
        <p:spPr>
          <a:xfrm>
            <a:off x="5262562" y="-2"/>
            <a:ext cx="69294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App Usage and Distribution Model in 2007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4"/>
          <a:stretch>
            <a:fillRect/>
          </a:stretch>
        </p:blipFill>
        <p:spPr>
          <a:xfrm>
            <a:off x="2980404" y="657224"/>
            <a:ext cx="3298729" cy="6043614"/>
          </a:xfrm>
          <a:prstGeom prst="rect">
            <a:avLst/>
          </a:prstGeom>
          <a:ln w="6350">
            <a:solidFill>
              <a:schemeClr val="tx1"/>
            </a:solidFill>
          </a:ln>
        </p:spPr>
      </p:pic>
      <p:sp>
        <p:nvSpPr>
          <p:cNvPr id="11" name="Rectangle 4"/>
          <p:cNvSpPr>
            <a:spLocks noChangeArrowheads="1"/>
          </p:cNvSpPr>
          <p:nvPr/>
        </p:nvSpPr>
        <p:spPr bwMode="auto">
          <a:xfrm>
            <a:off x="6493445" y="1878688"/>
            <a:ext cx="5698555" cy="2308324"/>
          </a:xfrm>
          <a:prstGeom prst="rect">
            <a:avLst/>
          </a:prstGeom>
          <a:solidFill>
            <a:srgbClr val="0000CC"/>
          </a:solidFill>
          <a:ln w="6350">
            <a:solidFill>
              <a:schemeClr val="tx1"/>
            </a:solidFill>
            <a:miter lim="800000"/>
            <a:headEnd/>
            <a:tailEnd/>
          </a:ln>
        </p:spPr>
        <p:txBody>
          <a:bodyPr wrap="square" anchor="ctr">
            <a:spAutoFit/>
          </a:bodyPr>
          <a:lstStyle/>
          <a:p>
            <a:r>
              <a:rPr lang="en-US" sz="3600" dirty="0">
                <a:solidFill>
                  <a:schemeClr val="bg1"/>
                </a:solidFill>
                <a:latin typeface="Arial" charset="0"/>
              </a:rPr>
              <a:t>1. Apple chooses the apps</a:t>
            </a:r>
          </a:p>
          <a:p>
            <a:r>
              <a:rPr lang="en-US" sz="3600" dirty="0">
                <a:solidFill>
                  <a:schemeClr val="bg1"/>
                </a:solidFill>
                <a:latin typeface="Arial" charset="0"/>
              </a:rPr>
              <a:t>2. You use the web (with Google Search and Yahoo Search built-in)</a:t>
            </a:r>
          </a:p>
        </p:txBody>
      </p:sp>
    </p:spTree>
    <p:extLst>
      <p:ext uri="{BB962C8B-B14F-4D97-AF65-F5344CB8AC3E}">
        <p14:creationId xmlns:p14="http://schemas.microsoft.com/office/powerpoint/2010/main" val="417421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344EC9F0-E2BE-176B-DD79-2848DC01E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17" y="152116"/>
            <a:ext cx="6025385" cy="6627303"/>
          </a:xfrm>
          <a:prstGeom prst="rect">
            <a:avLst/>
          </a:prstGeom>
          <a:ln w="6350">
            <a:solidFill>
              <a:schemeClr val="tx1"/>
            </a:solidFill>
          </a:ln>
        </p:spPr>
      </p:pic>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(10 July 2008)</a:t>
            </a:r>
          </a:p>
        </p:txBody>
      </p:sp>
      <p:sp>
        <p:nvSpPr>
          <p:cNvPr id="10" name="Rectangle 9"/>
          <p:cNvSpPr/>
          <p:nvPr/>
        </p:nvSpPr>
        <p:spPr bwMode="auto">
          <a:xfrm>
            <a:off x="2120946" y="2900214"/>
            <a:ext cx="9766254" cy="2308324"/>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dirty="0">
                <a:solidFill>
                  <a:schemeClr val="bg2"/>
                </a:solidFill>
              </a:rPr>
              <a:t>Apple</a:t>
            </a:r>
            <a:r>
              <a:rPr lang="en-US" sz="3600" baseline="30000" dirty="0">
                <a:solidFill>
                  <a:schemeClr val="bg2"/>
                </a:solidFill>
              </a:rPr>
              <a:t>®</a:t>
            </a:r>
            <a:r>
              <a:rPr lang="en-US" sz="3600" dirty="0">
                <a:solidFill>
                  <a:schemeClr val="bg2"/>
                </a:solidFill>
              </a:rPr>
              <a:t> today announced that </a:t>
            </a:r>
            <a:r>
              <a:rPr lang="en-US" sz="3600" b="1" dirty="0">
                <a:solidFill>
                  <a:schemeClr val="accent4">
                    <a:lumMod val="50000"/>
                    <a:lumOff val="50000"/>
                  </a:schemeClr>
                </a:solidFill>
              </a:rPr>
              <a:t>more than 500 native applications </a:t>
            </a:r>
            <a:r>
              <a:rPr lang="en-US" sz="3600" dirty="0">
                <a:solidFill>
                  <a:schemeClr val="bg2"/>
                </a:solidFill>
              </a:rPr>
              <a:t>will be available on the iPhone’s App Store when Apple’s iPhone™ 3G goes on sale tomorrow. … .”</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8062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881" y="-1"/>
            <a:ext cx="5532120" cy="49784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Launch (Monopolization?)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(10 July 2008)</a:t>
            </a:r>
          </a:p>
        </p:txBody>
      </p:sp>
      <p:pic>
        <p:nvPicPr>
          <p:cNvPr id="11" name="Picture 10" descr="Graphical user interface, text, application&#10;&#10;Description automatically generated">
            <a:extLst>
              <a:ext uri="{FF2B5EF4-FFF2-40B4-BE49-F238E27FC236}">
                <a16:creationId xmlns:a16="http://schemas.microsoft.com/office/drawing/2014/main" id="{2E2A1B81-4FE7-CAE9-CC83-953B00E37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37" y="115348"/>
            <a:ext cx="6025385" cy="6627303"/>
          </a:xfrm>
          <a:prstGeom prst="rect">
            <a:avLst/>
          </a:prstGeom>
          <a:ln w="6350">
            <a:solidFill>
              <a:schemeClr val="tx1"/>
            </a:solidFill>
          </a:ln>
        </p:spPr>
      </p:pic>
      <p:sp>
        <p:nvSpPr>
          <p:cNvPr id="10" name="Rectangle 9"/>
          <p:cNvSpPr/>
          <p:nvPr/>
        </p:nvSpPr>
        <p:spPr bwMode="auto">
          <a:xfrm>
            <a:off x="1047404" y="3146019"/>
            <a:ext cx="10971559" cy="2308324"/>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a:ln>
                  <a:noFill/>
                </a:ln>
                <a:solidFill>
                  <a:schemeClr val="bg2"/>
                </a:solidFill>
                <a:effectLst/>
              </a:rPr>
              <a:t>“</a:t>
            </a:r>
            <a:r>
              <a:rPr lang="en-US" sz="3600" dirty="0">
                <a:solidFill>
                  <a:schemeClr val="bg2"/>
                </a:solidFill>
              </a:rPr>
              <a:t>These apps will be available on Apple’s revolutionary </a:t>
            </a:r>
            <a:r>
              <a:rPr lang="en-US" sz="3600" b="1" dirty="0">
                <a:solidFill>
                  <a:schemeClr val="accent4">
                    <a:lumMod val="50000"/>
                    <a:lumOff val="50000"/>
                  </a:schemeClr>
                </a:solidFill>
              </a:rPr>
              <a:t>new App Store</a:t>
            </a:r>
            <a:r>
              <a:rPr lang="en-US" sz="3600" dirty="0">
                <a:solidFill>
                  <a:schemeClr val="bg2"/>
                </a:solidFill>
              </a:rPr>
              <a:t>, enabling customers to wirelessly download them directly onto their iPhones and start using them immediately.”</a:t>
            </a:r>
            <a:endParaRPr kumimoji="1" lang="en-US" sz="36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6234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7505" y="-2"/>
            <a:ext cx="17444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97120" y="242729"/>
            <a:ext cx="4715468" cy="6458109"/>
          </a:xfrm>
          <a:prstGeom prst="rect">
            <a:avLst/>
          </a:prstGeom>
          <a:ln w="6350">
            <a:solidFill>
              <a:schemeClr val="tx1"/>
            </a:solidFill>
          </a:ln>
        </p:spPr>
      </p:pic>
      <p:grpSp>
        <p:nvGrpSpPr>
          <p:cNvPr id="10" name="Group 9"/>
          <p:cNvGrpSpPr>
            <a:grpSpLocks noChangeAspect="1"/>
          </p:cNvGrpSpPr>
          <p:nvPr/>
        </p:nvGrpSpPr>
        <p:grpSpPr>
          <a:xfrm>
            <a:off x="1967132" y="1177542"/>
            <a:ext cx="8992735" cy="4950724"/>
            <a:chOff x="1941965" y="1461744"/>
            <a:chExt cx="8992735" cy="4950724"/>
          </a:xfrm>
        </p:grpSpPr>
        <p:pic>
          <p:nvPicPr>
            <p:cNvPr id="5" name="Picture 4"/>
            <p:cNvPicPr>
              <a:picLocks noChangeAspect="1"/>
            </p:cNvPicPr>
            <p:nvPr/>
          </p:nvPicPr>
          <p:blipFill rotWithShape="1">
            <a:blip r:embed="rId3"/>
            <a:srcRect r="430"/>
            <a:stretch/>
          </p:blipFill>
          <p:spPr>
            <a:xfrm>
              <a:off x="1941965" y="1461744"/>
              <a:ext cx="8992735" cy="3555884"/>
            </a:xfrm>
            <a:prstGeom prst="rect">
              <a:avLst/>
            </a:prstGeom>
            <a:ln w="6350">
              <a:solidFill>
                <a:schemeClr val="tx1"/>
              </a:solidFill>
            </a:ln>
          </p:spPr>
        </p:pic>
        <p:pic>
          <p:nvPicPr>
            <p:cNvPr id="9" name="Picture 8"/>
            <p:cNvPicPr>
              <a:picLocks noChangeAspect="1"/>
            </p:cNvPicPr>
            <p:nvPr/>
          </p:nvPicPr>
          <p:blipFill rotWithShape="1">
            <a:blip r:embed="rId4"/>
            <a:srcRect l="802"/>
            <a:stretch/>
          </p:blipFill>
          <p:spPr>
            <a:xfrm>
              <a:off x="1943100" y="4883658"/>
              <a:ext cx="8987622" cy="1528810"/>
            </a:xfrm>
            <a:prstGeom prst="rect">
              <a:avLst/>
            </a:prstGeom>
            <a:ln w="6350">
              <a:solidFill>
                <a:schemeClr val="tx1"/>
              </a:solidFill>
            </a:ln>
          </p:spPr>
        </p:pic>
      </p:grpSp>
    </p:spTree>
    <p:extLst>
      <p:ext uri="{BB962C8B-B14F-4D97-AF65-F5344CB8AC3E}">
        <p14:creationId xmlns:p14="http://schemas.microsoft.com/office/powerpoint/2010/main" val="23933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418" y="-2"/>
            <a:ext cx="48975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Developer Side of the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15,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8" name="Text Box 5"/>
          <p:cNvSpPr txBox="1">
            <a:spLocks noChangeArrowheads="1"/>
          </p:cNvSpPr>
          <p:nvPr/>
        </p:nvSpPr>
        <p:spPr bwMode="auto">
          <a:xfrm>
            <a:off x="8915400" y="6495194"/>
            <a:ext cx="3276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iOS Developer Program</a:t>
            </a:r>
          </a:p>
        </p:txBody>
      </p:sp>
      <p:pic>
        <p:nvPicPr>
          <p:cNvPr id="9" name="Picture 8" descr="iOS Developer Program - Apple Developer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550" y="585918"/>
            <a:ext cx="9057917" cy="5697206"/>
          </a:xfrm>
          <a:prstGeom prst="rect">
            <a:avLst/>
          </a:prstGeom>
          <a:ln w="6350">
            <a:solidFill>
              <a:schemeClr val="tx1"/>
            </a:solidFill>
          </a:ln>
        </p:spPr>
      </p:pic>
    </p:spTree>
    <p:extLst>
      <p:ext uri="{BB962C8B-B14F-4D97-AF65-F5344CB8AC3E}">
        <p14:creationId xmlns:p14="http://schemas.microsoft.com/office/powerpoint/2010/main" val="36285138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513" y="-2"/>
            <a:ext cx="48684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Developer Side of the App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56617" y="6488668"/>
            <a:ext cx="3335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iOS Developer Program</a:t>
            </a:r>
          </a:p>
        </p:txBody>
      </p:sp>
      <p:pic>
        <p:nvPicPr>
          <p:cNvPr id="9" name="Picture 8" descr="Distribute your App - iOS Developer Program - Apple Developer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198" y="610617"/>
            <a:ext cx="8798945" cy="5534318"/>
          </a:xfrm>
          <a:prstGeom prst="rect">
            <a:avLst/>
          </a:prstGeom>
          <a:ln w="6350">
            <a:solidFill>
              <a:schemeClr val="tx1"/>
            </a:solidFill>
          </a:ln>
        </p:spPr>
      </p:pic>
      <p:pic>
        <p:nvPicPr>
          <p:cNvPr id="10" name="Picture 9" descr="Distribute your App - iOS Developer Program - Apple Developer - Google Chrome"/>
          <p:cNvPicPr>
            <a:picLocks noChangeAspect="1"/>
          </p:cNvPicPr>
          <p:nvPr/>
        </p:nvPicPr>
        <p:blipFill rotWithShape="1">
          <a:blip r:embed="rId2">
            <a:extLst>
              <a:ext uri="{28A0092B-C50C-407E-A947-70E740481C1C}">
                <a14:useLocalDpi xmlns:a14="http://schemas.microsoft.com/office/drawing/2010/main" val="0"/>
              </a:ext>
            </a:extLst>
          </a:blip>
          <a:srcRect l="32139" t="26019" r="32096" b="31105"/>
          <a:stretch/>
        </p:blipFill>
        <p:spPr>
          <a:xfrm>
            <a:off x="2785715" y="1111391"/>
            <a:ext cx="6972042" cy="5257143"/>
          </a:xfrm>
          <a:prstGeom prst="rect">
            <a:avLst/>
          </a:prstGeom>
          <a:ln w="6350">
            <a:solidFill>
              <a:schemeClr val="tx1"/>
            </a:solidFill>
          </a:ln>
        </p:spPr>
      </p:pic>
    </p:spTree>
    <p:extLst>
      <p:ext uri="{BB962C8B-B14F-4D97-AF65-F5344CB8AC3E}">
        <p14:creationId xmlns:p14="http://schemas.microsoft.com/office/powerpoint/2010/main" val="18194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982" y="-2"/>
            <a:ext cx="48560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Developer Side of the App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56617" y="6488668"/>
            <a:ext cx="33353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iOS Developer Program</a:t>
            </a:r>
          </a:p>
        </p:txBody>
      </p:sp>
      <p:pic>
        <p:nvPicPr>
          <p:cNvPr id="9" name="Picture 8" descr="Distribute your App - iOS Developer Program - Apple Developer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34" y="727252"/>
            <a:ext cx="7943900" cy="4996518"/>
          </a:xfrm>
          <a:prstGeom prst="rect">
            <a:avLst/>
          </a:prstGeom>
          <a:ln w="6350">
            <a:solidFill>
              <a:schemeClr val="tx1"/>
            </a:solidFill>
          </a:ln>
        </p:spPr>
      </p:pic>
      <p:pic>
        <p:nvPicPr>
          <p:cNvPr id="10" name="Picture 9" descr="Distribute your App - iOS Developer Program - Apple Developer - Google Chrome"/>
          <p:cNvPicPr>
            <a:picLocks noChangeAspect="1"/>
          </p:cNvPicPr>
          <p:nvPr/>
        </p:nvPicPr>
        <p:blipFill rotWithShape="1">
          <a:blip r:embed="rId3">
            <a:extLst>
              <a:ext uri="{28A0092B-C50C-407E-A947-70E740481C1C}">
                <a14:useLocalDpi xmlns:a14="http://schemas.microsoft.com/office/drawing/2010/main" val="0"/>
              </a:ext>
            </a:extLst>
          </a:blip>
          <a:srcRect l="61696" t="71648" r="14787" b="1645"/>
          <a:stretch/>
        </p:blipFill>
        <p:spPr>
          <a:xfrm>
            <a:off x="2582757" y="1363485"/>
            <a:ext cx="6674061" cy="4767263"/>
          </a:xfrm>
          <a:prstGeom prst="rect">
            <a:avLst/>
          </a:prstGeom>
          <a:ln w="6350">
            <a:solidFill>
              <a:schemeClr val="tx1"/>
            </a:solidFill>
          </a:ln>
        </p:spPr>
      </p:pic>
    </p:spTree>
    <p:extLst>
      <p:ext uri="{BB962C8B-B14F-4D97-AF65-F5344CB8AC3E}">
        <p14:creationId xmlns:p14="http://schemas.microsoft.com/office/powerpoint/2010/main" val="376303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7923FE99-4D62-42DF-AF84-96524A08EFF6}" type="slidenum">
              <a:rPr lang="en-US" altLang="en-US" smtClean="0"/>
              <a:pPr>
                <a:spcBef>
                  <a:spcPct val="0"/>
                </a:spcBef>
                <a:buClrTx/>
                <a:buSzTx/>
                <a:buFontTx/>
                <a:buNone/>
                <a:defRPr/>
              </a:pPr>
              <a:t>73</a:t>
            </a:fld>
            <a:endParaRPr lang="en-US" altLang="en-US" sz="1400">
              <a:solidFill>
                <a:srgbClr val="000066"/>
              </a:solidFill>
            </a:endParaRPr>
          </a:p>
        </p:txBody>
      </p:sp>
      <p:sp>
        <p:nvSpPr>
          <p:cNvPr id="178180" name="Rectangle 4"/>
          <p:cNvSpPr>
            <a:spLocks noChangeArrowheads="1"/>
          </p:cNvSpPr>
          <p:nvPr/>
        </p:nvSpPr>
        <p:spPr bwMode="auto">
          <a:xfrm>
            <a:off x="3313906" y="3044825"/>
            <a:ext cx="5564187" cy="768350"/>
          </a:xfrm>
          <a:prstGeom prst="rect">
            <a:avLst/>
          </a:prstGeom>
          <a:solidFill>
            <a:schemeClr val="accent4">
              <a:lumMod val="50000"/>
              <a:lumOff val="50000"/>
            </a:schemeClr>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Epic Games</a:t>
            </a:r>
          </a:p>
        </p:txBody>
      </p:sp>
      <p:sp>
        <p:nvSpPr>
          <p:cNvPr id="6" name="Text Box 5">
            <a:extLst>
              <a:ext uri="{FF2B5EF4-FFF2-40B4-BE49-F238E27FC236}">
                <a16:creationId xmlns:a16="http://schemas.microsoft.com/office/drawing/2014/main" id="{91328BBB-83C7-A346-BE3B-597C6DDEB744}"/>
              </a:ext>
            </a:extLst>
          </p:cNvPr>
          <p:cNvSpPr txBox="1">
            <a:spLocks noGrp="1" noChangeArrowheads="1"/>
          </p:cNvSpPr>
          <p:nvPr>
            <p:ph type="title"/>
          </p:nvPr>
        </p:nvSpPr>
        <p:spPr bwMode="auto">
          <a:xfrm>
            <a:off x="10192624" y="0"/>
            <a:ext cx="199937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Epic Games</a:t>
            </a:r>
          </a:p>
        </p:txBody>
      </p:sp>
    </p:spTree>
    <p:extLst>
      <p:ext uri="{BB962C8B-B14F-4D97-AF65-F5344CB8AC3E}">
        <p14:creationId xmlns:p14="http://schemas.microsoft.com/office/powerpoint/2010/main" val="91203406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8263" y="-2"/>
            <a:ext cx="32337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Mobile App Revenue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SensorTower</a:t>
            </a:r>
            <a:r>
              <a:rPr lang="en-US" sz="1800" i="0" dirty="0">
                <a:solidFill>
                  <a:schemeClr val="accent4">
                    <a:lumMod val="75000"/>
                    <a:lumOff val="25000"/>
                  </a:schemeClr>
                </a:solidFill>
                <a:latin typeface="+mn-lt"/>
                <a:cs typeface="Times New Roman" panose="02020603050405020304" pitchFamily="18" charset="0"/>
              </a:rPr>
              <a:t> (30 June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lobal App Revenue Reached $50 Billion in the First Half of 2020, Up 23% Year-Over-Yea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50" y="209004"/>
            <a:ext cx="5971236" cy="6577690"/>
          </a:xfrm>
          <a:prstGeom prst="rect">
            <a:avLst/>
          </a:prstGeom>
          <a:ln w="6350">
            <a:solidFill>
              <a:schemeClr val="bg2"/>
            </a:solidFill>
          </a:ln>
        </p:spPr>
      </p:pic>
      <p:pic>
        <p:nvPicPr>
          <p:cNvPr id="8" name="Picture 7" descr="Global App Revenue Reached $50 Billion in the First Half of 2020, Up 23% Year-Over-Yea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496" t="27163" r="28910" b="12041"/>
          <a:stretch/>
        </p:blipFill>
        <p:spPr>
          <a:xfrm>
            <a:off x="3376397" y="1062038"/>
            <a:ext cx="5234682" cy="5186362"/>
          </a:xfrm>
          <a:prstGeom prst="rect">
            <a:avLst/>
          </a:prstGeom>
          <a:ln w="6350">
            <a:solidFill>
              <a:schemeClr val="tx1"/>
            </a:solidFill>
          </a:ln>
        </p:spPr>
      </p:pic>
    </p:spTree>
    <p:extLst>
      <p:ext uri="{BB962C8B-B14F-4D97-AF65-F5344CB8AC3E}">
        <p14:creationId xmlns:p14="http://schemas.microsoft.com/office/powerpoint/2010/main" val="5198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638" y="-2"/>
            <a:ext cx="6710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 is Roughly Two-Thirds of the Revenue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SensorTower</a:t>
            </a:r>
            <a:r>
              <a:rPr lang="en-US" sz="1800" i="0" dirty="0">
                <a:solidFill>
                  <a:schemeClr val="accent4">
                    <a:lumMod val="75000"/>
                    <a:lumOff val="25000"/>
                  </a:schemeClr>
                </a:solidFill>
                <a:latin typeface="+mn-lt"/>
                <a:cs typeface="Times New Roman" panose="02020603050405020304" pitchFamily="18" charset="0"/>
              </a:rPr>
              <a:t> (30 June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Global App Revenue Reached $50 Billion in the First Half of 2020, Up 23% Year-Over-Yea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39" y="467414"/>
            <a:ext cx="5633743" cy="6205920"/>
          </a:xfrm>
          <a:prstGeom prst="rect">
            <a:avLst/>
          </a:prstGeom>
          <a:ln w="6350">
            <a:solidFill>
              <a:schemeClr val="tx1"/>
            </a:solidFill>
          </a:ln>
        </p:spPr>
      </p:pic>
      <p:pic>
        <p:nvPicPr>
          <p:cNvPr id="9" name="Picture 8" descr="Global App Revenue Reached $50 Billion in the First Half of 2020, Up 23% Year-Over-Year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817" t="31867" r="28551" b="15128"/>
          <a:stretch/>
        </p:blipFill>
        <p:spPr>
          <a:xfrm>
            <a:off x="2996111" y="1213365"/>
            <a:ext cx="5971314" cy="5155169"/>
          </a:xfrm>
          <a:prstGeom prst="rect">
            <a:avLst/>
          </a:prstGeom>
          <a:ln w="6350">
            <a:solidFill>
              <a:schemeClr val="tx1"/>
            </a:solidFill>
          </a:ln>
        </p:spPr>
      </p:pic>
    </p:spTree>
    <p:extLst>
      <p:ext uri="{BB962C8B-B14F-4D97-AF65-F5344CB8AC3E}">
        <p14:creationId xmlns:p14="http://schemas.microsoft.com/office/powerpoint/2010/main" val="33551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63" y="-2"/>
            <a:ext cx="6434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Sweeney Email to Cook et 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grpSp>
        <p:nvGrpSpPr>
          <p:cNvPr id="10" name="Group 9"/>
          <p:cNvGrpSpPr>
            <a:grpSpLocks noChangeAspect="1"/>
          </p:cNvGrpSpPr>
          <p:nvPr/>
        </p:nvGrpSpPr>
        <p:grpSpPr>
          <a:xfrm>
            <a:off x="239935" y="209004"/>
            <a:ext cx="4799271" cy="6426688"/>
            <a:chOff x="3801000" y="719495"/>
            <a:chExt cx="4466700" cy="5981343"/>
          </a:xfrm>
        </p:grpSpPr>
        <p:pic>
          <p:nvPicPr>
            <p:cNvPr id="5" name="Picture 4"/>
            <p:cNvPicPr>
              <a:picLocks noChangeAspect="1"/>
            </p:cNvPicPr>
            <p:nvPr/>
          </p:nvPicPr>
          <p:blipFill>
            <a:blip r:embed="rId2"/>
            <a:stretch>
              <a:fillRect/>
            </a:stretch>
          </p:blipFill>
          <p:spPr>
            <a:xfrm>
              <a:off x="3801000" y="719495"/>
              <a:ext cx="4466700" cy="491337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817113" y="5568334"/>
              <a:ext cx="4450587" cy="1132504"/>
            </a:xfrm>
            <a:prstGeom prst="rect">
              <a:avLst/>
            </a:prstGeom>
            <a:ln w="6350">
              <a:solidFill>
                <a:schemeClr val="tx1"/>
              </a:solidFill>
            </a:ln>
          </p:spPr>
        </p:pic>
      </p:grpSp>
      <p:pic>
        <p:nvPicPr>
          <p:cNvPr id="12" name="Picture 11"/>
          <p:cNvPicPr>
            <a:picLocks noChangeAspect="1"/>
          </p:cNvPicPr>
          <p:nvPr/>
        </p:nvPicPr>
        <p:blipFill rotWithShape="1">
          <a:blip r:embed="rId2"/>
          <a:srcRect b="52832"/>
          <a:stretch/>
        </p:blipFill>
        <p:spPr>
          <a:xfrm>
            <a:off x="2059969" y="1369797"/>
            <a:ext cx="8872053" cy="4603214"/>
          </a:xfrm>
          <a:prstGeom prst="rect">
            <a:avLst/>
          </a:prstGeom>
          <a:ln w="6350">
            <a:solidFill>
              <a:schemeClr val="tx1"/>
            </a:solidFill>
          </a:ln>
        </p:spPr>
      </p:pic>
    </p:spTree>
    <p:extLst>
      <p:ext uri="{BB962C8B-B14F-4D97-AF65-F5344CB8AC3E}">
        <p14:creationId xmlns:p14="http://schemas.microsoft.com/office/powerpoint/2010/main" val="11356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63" y="-2"/>
            <a:ext cx="6434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Sweeney Email to Cook et 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grpSp>
        <p:nvGrpSpPr>
          <p:cNvPr id="10" name="Group 9"/>
          <p:cNvGrpSpPr>
            <a:grpSpLocks noChangeAspect="1"/>
          </p:cNvGrpSpPr>
          <p:nvPr/>
        </p:nvGrpSpPr>
        <p:grpSpPr>
          <a:xfrm>
            <a:off x="286075" y="209004"/>
            <a:ext cx="4814933" cy="6447660"/>
            <a:chOff x="3801000" y="719495"/>
            <a:chExt cx="4466700" cy="5981343"/>
          </a:xfrm>
        </p:grpSpPr>
        <p:pic>
          <p:nvPicPr>
            <p:cNvPr id="5" name="Picture 4"/>
            <p:cNvPicPr>
              <a:picLocks noChangeAspect="1"/>
            </p:cNvPicPr>
            <p:nvPr/>
          </p:nvPicPr>
          <p:blipFill>
            <a:blip r:embed="rId2"/>
            <a:stretch>
              <a:fillRect/>
            </a:stretch>
          </p:blipFill>
          <p:spPr>
            <a:xfrm>
              <a:off x="3801000" y="719495"/>
              <a:ext cx="4466700" cy="491337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817113" y="5568334"/>
              <a:ext cx="4450587" cy="1132504"/>
            </a:xfrm>
            <a:prstGeom prst="rect">
              <a:avLst/>
            </a:prstGeom>
            <a:ln w="6350">
              <a:solidFill>
                <a:schemeClr val="tx1"/>
              </a:solidFill>
            </a:ln>
          </p:spPr>
        </p:pic>
      </p:grpSp>
      <p:pic>
        <p:nvPicPr>
          <p:cNvPr id="12" name="Picture 11"/>
          <p:cNvPicPr>
            <a:picLocks noChangeAspect="1"/>
          </p:cNvPicPr>
          <p:nvPr/>
        </p:nvPicPr>
        <p:blipFill rotWithShape="1">
          <a:blip r:embed="rId2"/>
          <a:srcRect t="46211" b="35134"/>
          <a:stretch/>
        </p:blipFill>
        <p:spPr>
          <a:xfrm>
            <a:off x="1180336" y="3201137"/>
            <a:ext cx="10560138" cy="2166996"/>
          </a:xfrm>
          <a:prstGeom prst="rect">
            <a:avLst/>
          </a:prstGeom>
          <a:ln w="6350">
            <a:solidFill>
              <a:schemeClr val="tx1"/>
            </a:solidFill>
          </a:ln>
        </p:spPr>
      </p:pic>
    </p:spTree>
    <p:extLst>
      <p:ext uri="{BB962C8B-B14F-4D97-AF65-F5344CB8AC3E}">
        <p14:creationId xmlns:p14="http://schemas.microsoft.com/office/powerpoint/2010/main" val="22654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63" y="-2"/>
            <a:ext cx="6434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Sweeney Email to Cook et 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2358" y="209004"/>
            <a:ext cx="4907915" cy="6491834"/>
          </a:xfrm>
          <a:prstGeom prst="rect">
            <a:avLst/>
          </a:prstGeom>
          <a:ln w="6350">
            <a:solidFill>
              <a:schemeClr val="tx1"/>
            </a:solidFill>
          </a:ln>
        </p:spPr>
      </p:pic>
      <p:grpSp>
        <p:nvGrpSpPr>
          <p:cNvPr id="14" name="Group 13"/>
          <p:cNvGrpSpPr/>
          <p:nvPr/>
        </p:nvGrpSpPr>
        <p:grpSpPr>
          <a:xfrm>
            <a:off x="1969457" y="2021138"/>
            <a:ext cx="9214354" cy="3844737"/>
            <a:chOff x="1568490" y="1370789"/>
            <a:chExt cx="9214354" cy="3844737"/>
          </a:xfrm>
        </p:grpSpPr>
        <p:pic>
          <p:nvPicPr>
            <p:cNvPr id="11" name="Picture 10"/>
            <p:cNvPicPr>
              <a:picLocks noChangeAspect="1"/>
            </p:cNvPicPr>
            <p:nvPr/>
          </p:nvPicPr>
          <p:blipFill rotWithShape="1">
            <a:blip r:embed="rId3"/>
            <a:srcRect l="3635"/>
            <a:stretch/>
          </p:blipFill>
          <p:spPr>
            <a:xfrm>
              <a:off x="1568490" y="2457930"/>
              <a:ext cx="9214354" cy="2757596"/>
            </a:xfrm>
            <a:prstGeom prst="rect">
              <a:avLst/>
            </a:prstGeom>
            <a:ln w="6350">
              <a:solidFill>
                <a:schemeClr val="tx1"/>
              </a:solidFill>
            </a:ln>
          </p:spPr>
        </p:pic>
        <p:pic>
          <p:nvPicPr>
            <p:cNvPr id="13" name="Picture 12"/>
            <p:cNvPicPr>
              <a:picLocks noChangeAspect="1"/>
            </p:cNvPicPr>
            <p:nvPr/>
          </p:nvPicPr>
          <p:blipFill>
            <a:blip r:embed="rId4"/>
            <a:stretch>
              <a:fillRect/>
            </a:stretch>
          </p:blipFill>
          <p:spPr>
            <a:xfrm>
              <a:off x="1568490" y="1370789"/>
              <a:ext cx="9214354" cy="1112970"/>
            </a:xfrm>
            <a:prstGeom prst="rect">
              <a:avLst/>
            </a:prstGeom>
            <a:ln w="6350">
              <a:solidFill>
                <a:schemeClr val="tx1"/>
              </a:solidFill>
            </a:ln>
          </p:spPr>
        </p:pic>
      </p:grpSp>
      <p:sp>
        <p:nvSpPr>
          <p:cNvPr id="10" name="Rectangle: Rounded Corners 9">
            <a:extLst>
              <a:ext uri="{FF2B5EF4-FFF2-40B4-BE49-F238E27FC236}">
                <a16:creationId xmlns:a16="http://schemas.microsoft.com/office/drawing/2014/main" id="{0D710A4F-F39C-2248-766A-16896584C024}"/>
              </a:ext>
            </a:extLst>
          </p:cNvPr>
          <p:cNvSpPr/>
          <p:nvPr/>
        </p:nvSpPr>
        <p:spPr bwMode="auto">
          <a:xfrm>
            <a:off x="10112929" y="3284346"/>
            <a:ext cx="949456" cy="34114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645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778" y="-2"/>
            <a:ext cx="7603223" cy="42364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July 2020: Apple Responds with Six-Page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33227" y="260158"/>
            <a:ext cx="4455551" cy="639199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935126" y="1005351"/>
            <a:ext cx="7272547" cy="5003657"/>
          </a:xfrm>
          <a:prstGeom prst="rect">
            <a:avLst/>
          </a:prstGeom>
          <a:ln w="6350">
            <a:solidFill>
              <a:schemeClr val="tx1"/>
            </a:solidFill>
          </a:ln>
        </p:spPr>
      </p:pic>
      <p:sp>
        <p:nvSpPr>
          <p:cNvPr id="9"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1641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396" y="-2"/>
            <a:ext cx="56696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Vote (And a New Title for the Bill)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304415" y="6488668"/>
            <a:ext cx="3887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Congressional Record (8 Apr 1890)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8534" y="209004"/>
            <a:ext cx="4866680" cy="6539939"/>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575474" y="929950"/>
            <a:ext cx="5103293" cy="5258948"/>
          </a:xfrm>
          <a:prstGeom prst="rect">
            <a:avLst/>
          </a:prstGeom>
          <a:ln w="6350">
            <a:solidFill>
              <a:schemeClr val="tx1"/>
            </a:solidFill>
          </a:ln>
        </p:spPr>
      </p:pic>
    </p:spTree>
    <p:extLst>
      <p:ext uri="{BB962C8B-B14F-4D97-AF65-F5344CB8AC3E}">
        <p14:creationId xmlns:p14="http://schemas.microsoft.com/office/powerpoint/2010/main" val="23113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546" y="-1"/>
            <a:ext cx="527245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Rules Protect the Platform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26051" y="190382"/>
            <a:ext cx="4376776" cy="6510455"/>
          </a:xfrm>
          <a:prstGeom prst="rect">
            <a:avLst/>
          </a:prstGeom>
          <a:ln w="6350">
            <a:solidFill>
              <a:schemeClr val="tx1"/>
            </a:solidFill>
          </a:ln>
        </p:spPr>
      </p:pic>
      <p:grpSp>
        <p:nvGrpSpPr>
          <p:cNvPr id="13" name="Group 12"/>
          <p:cNvGrpSpPr/>
          <p:nvPr/>
        </p:nvGrpSpPr>
        <p:grpSpPr>
          <a:xfrm>
            <a:off x="1254974" y="1341314"/>
            <a:ext cx="10581319" cy="4646462"/>
            <a:chOff x="1035852" y="2106981"/>
            <a:chExt cx="10581319" cy="4646462"/>
          </a:xfrm>
        </p:grpSpPr>
        <p:pic>
          <p:nvPicPr>
            <p:cNvPr id="11" name="Picture 10"/>
            <p:cNvPicPr>
              <a:picLocks noChangeAspect="1"/>
            </p:cNvPicPr>
            <p:nvPr/>
          </p:nvPicPr>
          <p:blipFill>
            <a:blip r:embed="rId3"/>
            <a:stretch>
              <a:fillRect/>
            </a:stretch>
          </p:blipFill>
          <p:spPr>
            <a:xfrm>
              <a:off x="1035852" y="2106981"/>
              <a:ext cx="10581319" cy="2790334"/>
            </a:xfrm>
            <a:prstGeom prst="rect">
              <a:avLst/>
            </a:prstGeom>
            <a:ln w="6350">
              <a:solidFill>
                <a:schemeClr val="tx1"/>
              </a:solidFill>
            </a:ln>
          </p:spPr>
        </p:pic>
        <p:pic>
          <p:nvPicPr>
            <p:cNvPr id="12" name="Picture 11"/>
            <p:cNvPicPr>
              <a:picLocks noChangeAspect="1"/>
            </p:cNvPicPr>
            <p:nvPr/>
          </p:nvPicPr>
          <p:blipFill>
            <a:blip r:embed="rId4"/>
            <a:stretch>
              <a:fillRect/>
            </a:stretch>
          </p:blipFill>
          <p:spPr>
            <a:xfrm>
              <a:off x="1056399" y="4695302"/>
              <a:ext cx="10560771" cy="2058141"/>
            </a:xfrm>
            <a:prstGeom prst="rect">
              <a:avLst/>
            </a:prstGeom>
            <a:ln w="6350">
              <a:solidFill>
                <a:schemeClr val="tx1"/>
              </a:solidFill>
            </a:ln>
          </p:spPr>
        </p:pic>
      </p:grpSp>
    </p:spTree>
    <p:extLst>
      <p:ext uri="{BB962C8B-B14F-4D97-AF65-F5344CB8AC3E}">
        <p14:creationId xmlns:p14="http://schemas.microsoft.com/office/powerpoint/2010/main" val="3550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708" y="-1"/>
            <a:ext cx="4771294" cy="40267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is Not a Public Utility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8320" y="201336"/>
            <a:ext cx="4269032" cy="643435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403710" y="2579113"/>
            <a:ext cx="9462685" cy="3439222"/>
          </a:xfrm>
          <a:prstGeom prst="rect">
            <a:avLst/>
          </a:prstGeom>
          <a:ln w="6350">
            <a:solidFill>
              <a:schemeClr val="tx1"/>
            </a:solidFill>
          </a:ln>
        </p:spPr>
      </p:pic>
      <p:sp>
        <p:nvSpPr>
          <p:cNvPr id="15"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309027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94" y="-1"/>
            <a:ext cx="7615808" cy="41945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Charges $$$ but Doesn’t Want Apple to Do So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23438" y="475188"/>
            <a:ext cx="4173145" cy="6225650"/>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1676601" y="1946861"/>
            <a:ext cx="9091601" cy="3921346"/>
          </a:xfrm>
          <a:prstGeom prst="rect">
            <a:avLst/>
          </a:prstGeom>
          <a:ln w="6350">
            <a:solidFill>
              <a:schemeClr val="tx1"/>
            </a:solidFill>
          </a:ln>
        </p:spPr>
      </p:pic>
      <p:sp>
        <p:nvSpPr>
          <p:cNvPr id="11"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12907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167" y="-1"/>
            <a:ext cx="759483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Charges $$$ but Doesn’t Want Apple to Do So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81494" y="327170"/>
            <a:ext cx="4283910" cy="639089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421537" y="2785366"/>
            <a:ext cx="9638929" cy="3342900"/>
          </a:xfrm>
          <a:prstGeom prst="rect">
            <a:avLst/>
          </a:prstGeom>
          <a:ln w="6350">
            <a:solidFill>
              <a:schemeClr val="tx1"/>
            </a:solidFill>
          </a:ln>
        </p:spPr>
      </p:pic>
      <p:sp>
        <p:nvSpPr>
          <p:cNvPr id="10"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36439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5118" y="-1"/>
            <a:ext cx="2376883"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Launches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6" name="Picture 5"/>
          <p:cNvPicPr>
            <a:picLocks noChangeAspect="1"/>
          </p:cNvPicPr>
          <p:nvPr/>
        </p:nvPicPr>
        <p:blipFill>
          <a:blip r:embed="rId2"/>
          <a:stretch>
            <a:fillRect/>
          </a:stretch>
        </p:blipFill>
        <p:spPr>
          <a:xfrm>
            <a:off x="219739" y="203433"/>
            <a:ext cx="4860395" cy="64974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35093" y="1228340"/>
            <a:ext cx="8250511" cy="4651024"/>
          </a:xfrm>
          <a:prstGeom prst="rect">
            <a:avLst/>
          </a:prstGeom>
          <a:ln w="6350">
            <a:solidFill>
              <a:schemeClr val="tx1"/>
            </a:solidFill>
          </a:ln>
        </p:spPr>
      </p:pic>
    </p:spTree>
    <p:extLst>
      <p:ext uri="{BB962C8B-B14F-4D97-AF65-F5344CB8AC3E}">
        <p14:creationId xmlns:p14="http://schemas.microsoft.com/office/powerpoint/2010/main" val="2479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004" y="-1"/>
            <a:ext cx="6957998"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“Repugnant to the principles of a free society”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5" name="Picture 4"/>
          <p:cNvPicPr>
            <a:picLocks noChangeAspect="1"/>
          </p:cNvPicPr>
          <p:nvPr/>
        </p:nvPicPr>
        <p:blipFill>
          <a:blip r:embed="rId2"/>
          <a:stretch>
            <a:fillRect/>
          </a:stretch>
        </p:blipFill>
        <p:spPr>
          <a:xfrm>
            <a:off x="258212" y="203432"/>
            <a:ext cx="4975791" cy="64974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431747" y="1758216"/>
            <a:ext cx="10193801" cy="4040634"/>
          </a:xfrm>
          <a:prstGeom prst="rect">
            <a:avLst/>
          </a:prstGeom>
          <a:ln w="6350">
            <a:solidFill>
              <a:schemeClr val="tx1"/>
            </a:solidFill>
          </a:ln>
        </p:spPr>
      </p:pic>
    </p:spTree>
    <p:extLst>
      <p:ext uri="{BB962C8B-B14F-4D97-AF65-F5344CB8AC3E}">
        <p14:creationId xmlns:p14="http://schemas.microsoft.com/office/powerpoint/2010/main" val="3728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5118" y="-1"/>
            <a:ext cx="2376883"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Launches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5" name="Picture 4"/>
          <p:cNvPicPr>
            <a:picLocks noChangeAspect="1"/>
          </p:cNvPicPr>
          <p:nvPr/>
        </p:nvPicPr>
        <p:blipFill>
          <a:blip r:embed="rId2"/>
          <a:stretch>
            <a:fillRect/>
          </a:stretch>
        </p:blipFill>
        <p:spPr>
          <a:xfrm>
            <a:off x="199488" y="203433"/>
            <a:ext cx="4975791" cy="6497405"/>
          </a:xfrm>
          <a:prstGeom prst="rect">
            <a:avLst/>
          </a:prstGeom>
          <a:ln w="6350">
            <a:solidFill>
              <a:schemeClr val="tx1"/>
            </a:solidFill>
          </a:ln>
        </p:spPr>
      </p:pic>
      <p:pic>
        <p:nvPicPr>
          <p:cNvPr id="6" name="Picture 5"/>
          <p:cNvPicPr>
            <a:picLocks noChangeAspect="1"/>
          </p:cNvPicPr>
          <p:nvPr/>
        </p:nvPicPr>
        <p:blipFill>
          <a:blip r:embed="rId3"/>
          <a:stretch>
            <a:fillRect/>
          </a:stretch>
        </p:blipFill>
        <p:spPr>
          <a:xfrm>
            <a:off x="2211416" y="1328357"/>
            <a:ext cx="8301584" cy="4369254"/>
          </a:xfrm>
          <a:prstGeom prst="rect">
            <a:avLst/>
          </a:prstGeom>
          <a:ln w="6350">
            <a:solidFill>
              <a:schemeClr val="tx1"/>
            </a:solidFill>
          </a:ln>
        </p:spPr>
      </p:pic>
    </p:spTree>
    <p:extLst>
      <p:ext uri="{BB962C8B-B14F-4D97-AF65-F5344CB8AC3E}">
        <p14:creationId xmlns:p14="http://schemas.microsoft.com/office/powerpoint/2010/main" val="8754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723" y="-2"/>
            <a:ext cx="7561278" cy="4152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13 Aug 2020: Epic Turns on Direct Payment Option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8220075" y="6488668"/>
            <a:ext cx="3971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22769" y="501897"/>
            <a:ext cx="4742845" cy="62852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851901" y="1583489"/>
            <a:ext cx="9112016" cy="4428534"/>
          </a:xfrm>
          <a:prstGeom prst="rect">
            <a:avLst/>
          </a:prstGeom>
          <a:ln w="6350">
            <a:solidFill>
              <a:schemeClr val="tx1"/>
            </a:solidFill>
          </a:ln>
        </p:spPr>
      </p:pic>
    </p:spTree>
    <p:extLst>
      <p:ext uri="{BB962C8B-B14F-4D97-AF65-F5344CB8AC3E}">
        <p14:creationId xmlns:p14="http://schemas.microsoft.com/office/powerpoint/2010/main" val="184523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0563" y="-1"/>
            <a:ext cx="388143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 Boots Out </a:t>
            </a:r>
            <a:r>
              <a:rPr lang="en-US" sz="2400" dirty="0" err="1">
                <a:solidFill>
                  <a:schemeClr val="accent4">
                    <a:lumMod val="75000"/>
                    <a:lumOff val="25000"/>
                  </a:schemeClr>
                </a:solidFill>
                <a:latin typeface="+mn-lt"/>
                <a:cs typeface="Times New Roman" panose="02020603050405020304" pitchFamily="18" charset="0"/>
              </a:rPr>
              <a:t>Fortnite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8220075" y="6488668"/>
            <a:ext cx="3971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0854" y="184665"/>
            <a:ext cx="4917112" cy="651617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2094779" y="1812960"/>
            <a:ext cx="8397299" cy="3980119"/>
          </a:xfrm>
          <a:prstGeom prst="rect">
            <a:avLst/>
          </a:prstGeom>
          <a:ln w="6350">
            <a:solidFill>
              <a:schemeClr val="tx1"/>
            </a:solidFill>
          </a:ln>
        </p:spPr>
      </p:pic>
    </p:spTree>
    <p:extLst>
      <p:ext uri="{BB962C8B-B14F-4D97-AF65-F5344CB8AC3E}">
        <p14:creationId xmlns:p14="http://schemas.microsoft.com/office/powerpoint/2010/main" val="124823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375" y="-2"/>
            <a:ext cx="65246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13 Aug 2020: Epic Sues Apple (and Google)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15,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pic>
        <p:nvPicPr>
          <p:cNvPr id="5" name="Picture 4"/>
          <p:cNvPicPr>
            <a:picLocks noChangeAspect="1"/>
          </p:cNvPicPr>
          <p:nvPr/>
        </p:nvPicPr>
        <p:blipFill>
          <a:blip r:embed="rId3"/>
          <a:stretch>
            <a:fillRect/>
          </a:stretch>
        </p:blipFill>
        <p:spPr>
          <a:xfrm>
            <a:off x="3342105" y="440745"/>
            <a:ext cx="4795992" cy="6338674"/>
          </a:xfrm>
          <a:prstGeom prst="rect">
            <a:avLst/>
          </a:prstGeom>
          <a:ln w="6350">
            <a:solidFill>
              <a:schemeClr val="tx1"/>
            </a:solidFill>
          </a:ln>
        </p:spPr>
      </p:pic>
    </p:spTree>
    <p:extLst>
      <p:ext uri="{BB962C8B-B14F-4D97-AF65-F5344CB8AC3E}">
        <p14:creationId xmlns:p14="http://schemas.microsoft.com/office/powerpoint/2010/main" val="2572284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Sherman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26 Stat 209 (2 July 1890)</a:t>
            </a:r>
          </a:p>
        </p:txBody>
      </p:sp>
      <p:pic>
        <p:nvPicPr>
          <p:cNvPr id="8" name="Picture 7"/>
          <p:cNvPicPr>
            <a:picLocks noChangeAspect="1"/>
          </p:cNvPicPr>
          <p:nvPr/>
        </p:nvPicPr>
        <p:blipFill>
          <a:blip r:embed="rId2"/>
          <a:stretch>
            <a:fillRect/>
          </a:stretch>
        </p:blipFill>
        <p:spPr>
          <a:xfrm>
            <a:off x="1769111" y="298041"/>
            <a:ext cx="4058795" cy="6178959"/>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6088530" y="330009"/>
            <a:ext cx="3967380" cy="6146991"/>
          </a:xfrm>
          <a:prstGeom prst="rect">
            <a:avLst/>
          </a:prstGeom>
          <a:ln w="6350">
            <a:solidFill>
              <a:schemeClr val="tx1"/>
            </a:solidFill>
          </a:ln>
        </p:spPr>
      </p:pic>
    </p:spTree>
    <p:extLst>
      <p:ext uri="{BB962C8B-B14F-4D97-AF65-F5344CB8AC3E}">
        <p14:creationId xmlns:p14="http://schemas.microsoft.com/office/powerpoint/2010/main" val="34137433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8990" y="-2"/>
            <a:ext cx="3803011" cy="51592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PR Campaign: </a:t>
            </a:r>
            <a:r>
              <a:rPr lang="en-US" sz="2400" dirty="0">
                <a:solidFill>
                  <a:schemeClr val="accent4">
                    <a:lumMod val="75000"/>
                    <a:lumOff val="25000"/>
                  </a:schemeClr>
                </a:solidFill>
                <a:latin typeface="+mn-lt"/>
                <a:cs typeface="Times New Roman" panose="02020603050405020304" pitchFamily="18" charset="0"/>
                <a:hlinkClick r:id="rId3"/>
              </a:rPr>
              <a:t>Link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9160778" y="6488668"/>
            <a:ext cx="3031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Games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4"/>
          <a:stretch>
            <a:fillRect/>
          </a:stretch>
        </p:blipFill>
        <p:spPr>
          <a:xfrm>
            <a:off x="176231" y="257960"/>
            <a:ext cx="7091640" cy="6442878"/>
          </a:xfrm>
          <a:prstGeom prst="rect">
            <a:avLst/>
          </a:prstGeom>
          <a:ln w="6350">
            <a:solidFill>
              <a:schemeClr val="tx1"/>
            </a:solidFill>
          </a:ln>
        </p:spPr>
      </p:pic>
      <p:pic>
        <p:nvPicPr>
          <p:cNvPr id="9" name="Picture 8"/>
          <p:cNvPicPr>
            <a:picLocks noChangeAspect="1"/>
          </p:cNvPicPr>
          <p:nvPr/>
        </p:nvPicPr>
        <p:blipFill rotWithShape="1">
          <a:blip r:embed="rId4"/>
          <a:srcRect t="8887" r="35775" b="29331"/>
          <a:stretch/>
        </p:blipFill>
        <p:spPr>
          <a:xfrm>
            <a:off x="3533567" y="1211494"/>
            <a:ext cx="5720422" cy="4999443"/>
          </a:xfrm>
          <a:prstGeom prst="rect">
            <a:avLst/>
          </a:prstGeom>
          <a:ln w="6350">
            <a:solidFill>
              <a:schemeClr val="tx1"/>
            </a:solidFill>
          </a:ln>
        </p:spPr>
      </p:pic>
    </p:spTree>
    <p:extLst>
      <p:ext uri="{BB962C8B-B14F-4D97-AF65-F5344CB8AC3E}">
        <p14:creationId xmlns:p14="http://schemas.microsoft.com/office/powerpoint/2010/main" val="3593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338" y="-2"/>
            <a:ext cx="49816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24 Apr 2023: Ninth Circuit Ruling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pic>
        <p:nvPicPr>
          <p:cNvPr id="3" name="Picture 2">
            <a:extLst>
              <a:ext uri="{FF2B5EF4-FFF2-40B4-BE49-F238E27FC236}">
                <a16:creationId xmlns:a16="http://schemas.microsoft.com/office/drawing/2014/main" id="{CA7E3285-0D45-8C39-D987-6E27AFFF003E}"/>
              </a:ext>
            </a:extLst>
          </p:cNvPr>
          <p:cNvPicPr>
            <a:picLocks noChangeAspect="1"/>
          </p:cNvPicPr>
          <p:nvPr/>
        </p:nvPicPr>
        <p:blipFill>
          <a:blip r:embed="rId2"/>
          <a:stretch>
            <a:fillRect/>
          </a:stretch>
        </p:blipFill>
        <p:spPr>
          <a:xfrm>
            <a:off x="2890248" y="209004"/>
            <a:ext cx="4107825" cy="6491834"/>
          </a:xfrm>
          <a:prstGeom prst="rect">
            <a:avLst/>
          </a:prstGeom>
          <a:ln w="6350">
            <a:solidFill>
              <a:schemeClr val="tx1"/>
            </a:solidFill>
          </a:ln>
        </p:spPr>
      </p:pic>
    </p:spTree>
    <p:extLst>
      <p:ext uri="{BB962C8B-B14F-4D97-AF65-F5344CB8AC3E}">
        <p14:creationId xmlns:p14="http://schemas.microsoft.com/office/powerpoint/2010/main" val="34943457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111" y="-2"/>
            <a:ext cx="24758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Mainly Affirmed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59FD3E1C-FDDA-4CC5-7DB5-E18B68B9DD4B}"/>
              </a:ext>
            </a:extLst>
          </p:cNvPr>
          <p:cNvPicPr>
            <a:picLocks noChangeAspect="1"/>
          </p:cNvPicPr>
          <p:nvPr/>
        </p:nvPicPr>
        <p:blipFill>
          <a:blip r:embed="rId2"/>
          <a:stretch>
            <a:fillRect/>
          </a:stretch>
        </p:blipFill>
        <p:spPr>
          <a:xfrm>
            <a:off x="269884" y="209004"/>
            <a:ext cx="4192361" cy="6491834"/>
          </a:xfrm>
          <a:prstGeom prst="rect">
            <a:avLst/>
          </a:prstGeom>
          <a:ln w="6350">
            <a:solidFill>
              <a:schemeClr val="tx1"/>
            </a:solidFill>
          </a:ln>
        </p:spPr>
      </p:pic>
      <p:pic>
        <p:nvPicPr>
          <p:cNvPr id="5" name="Picture 4">
            <a:extLst>
              <a:ext uri="{FF2B5EF4-FFF2-40B4-BE49-F238E27FC236}">
                <a16:creationId xmlns:a16="http://schemas.microsoft.com/office/drawing/2014/main" id="{4E21095B-5839-9591-3DB0-F82501BFA046}"/>
              </a:ext>
            </a:extLst>
          </p:cNvPr>
          <p:cNvPicPr>
            <a:picLocks noChangeAspect="1"/>
          </p:cNvPicPr>
          <p:nvPr/>
        </p:nvPicPr>
        <p:blipFill>
          <a:blip r:embed="rId3"/>
          <a:stretch>
            <a:fillRect/>
          </a:stretch>
        </p:blipFill>
        <p:spPr>
          <a:xfrm>
            <a:off x="2733103" y="1627666"/>
            <a:ext cx="7664174" cy="3941860"/>
          </a:xfrm>
          <a:prstGeom prst="rect">
            <a:avLst/>
          </a:prstGeom>
          <a:ln w="6350">
            <a:solidFill>
              <a:schemeClr val="tx1"/>
            </a:solidFill>
          </a:ln>
        </p:spPr>
      </p:pic>
    </p:spTree>
    <p:extLst>
      <p:ext uri="{BB962C8B-B14F-4D97-AF65-F5344CB8AC3E}">
        <p14:creationId xmlns:p14="http://schemas.microsoft.com/office/powerpoint/2010/main" val="344629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1" y="-2"/>
            <a:ext cx="25400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Mainly Affirmed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56F82B23-3F0A-56E0-E896-B3B387272792}"/>
              </a:ext>
            </a:extLst>
          </p:cNvPr>
          <p:cNvPicPr>
            <a:picLocks noChangeAspect="1"/>
          </p:cNvPicPr>
          <p:nvPr/>
        </p:nvPicPr>
        <p:blipFill>
          <a:blip r:embed="rId2"/>
          <a:stretch>
            <a:fillRect/>
          </a:stretch>
        </p:blipFill>
        <p:spPr>
          <a:xfrm>
            <a:off x="254237" y="209004"/>
            <a:ext cx="4192361" cy="6491834"/>
          </a:xfrm>
          <a:prstGeom prst="rect">
            <a:avLst/>
          </a:prstGeom>
          <a:ln w="6350">
            <a:solidFill>
              <a:schemeClr val="tx1"/>
            </a:solidFill>
          </a:ln>
        </p:spPr>
      </p:pic>
      <p:pic>
        <p:nvPicPr>
          <p:cNvPr id="5" name="Picture 4">
            <a:extLst>
              <a:ext uri="{FF2B5EF4-FFF2-40B4-BE49-F238E27FC236}">
                <a16:creationId xmlns:a16="http://schemas.microsoft.com/office/drawing/2014/main" id="{23C68326-28AE-1EBF-3AEE-26FE8C7EBB24}"/>
              </a:ext>
            </a:extLst>
          </p:cNvPr>
          <p:cNvPicPr>
            <a:picLocks noChangeAspect="1"/>
          </p:cNvPicPr>
          <p:nvPr/>
        </p:nvPicPr>
        <p:blipFill>
          <a:blip r:embed="rId3"/>
          <a:stretch>
            <a:fillRect/>
          </a:stretch>
        </p:blipFill>
        <p:spPr>
          <a:xfrm>
            <a:off x="2991280" y="1248487"/>
            <a:ext cx="6578790" cy="4589236"/>
          </a:xfrm>
          <a:prstGeom prst="rect">
            <a:avLst/>
          </a:prstGeom>
          <a:ln w="6350">
            <a:solidFill>
              <a:schemeClr val="tx1"/>
            </a:solidFill>
          </a:ln>
        </p:spPr>
      </p:pic>
    </p:spTree>
    <p:extLst>
      <p:ext uri="{BB962C8B-B14F-4D97-AF65-F5344CB8AC3E}">
        <p14:creationId xmlns:p14="http://schemas.microsoft.com/office/powerpoint/2010/main" val="28119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2834" y="-2"/>
            <a:ext cx="4559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Success of the App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67A82CD5-E789-7214-5DAB-9206BD511DAF}"/>
              </a:ext>
            </a:extLst>
          </p:cNvPr>
          <p:cNvPicPr>
            <a:picLocks noChangeAspect="1"/>
          </p:cNvPicPr>
          <p:nvPr/>
        </p:nvPicPr>
        <p:blipFill>
          <a:blip r:embed="rId2"/>
          <a:stretch>
            <a:fillRect/>
          </a:stretch>
        </p:blipFill>
        <p:spPr>
          <a:xfrm>
            <a:off x="224962" y="209004"/>
            <a:ext cx="4208003" cy="6491834"/>
          </a:xfrm>
          <a:prstGeom prst="rect">
            <a:avLst/>
          </a:prstGeom>
          <a:ln w="6350">
            <a:solidFill>
              <a:schemeClr val="tx1"/>
            </a:solidFill>
          </a:ln>
        </p:spPr>
      </p:pic>
      <p:pic>
        <p:nvPicPr>
          <p:cNvPr id="5" name="Picture 4">
            <a:extLst>
              <a:ext uri="{FF2B5EF4-FFF2-40B4-BE49-F238E27FC236}">
                <a16:creationId xmlns:a16="http://schemas.microsoft.com/office/drawing/2014/main" id="{A0C570D3-0C3E-D597-66D3-7668D5C5ED33}"/>
              </a:ext>
            </a:extLst>
          </p:cNvPr>
          <p:cNvPicPr>
            <a:picLocks noChangeAspect="1"/>
          </p:cNvPicPr>
          <p:nvPr/>
        </p:nvPicPr>
        <p:blipFill>
          <a:blip r:embed="rId3"/>
          <a:stretch>
            <a:fillRect/>
          </a:stretch>
        </p:blipFill>
        <p:spPr>
          <a:xfrm>
            <a:off x="2509900" y="1610377"/>
            <a:ext cx="7797197" cy="4034840"/>
          </a:xfrm>
          <a:prstGeom prst="rect">
            <a:avLst/>
          </a:prstGeom>
          <a:ln w="6350">
            <a:solidFill>
              <a:schemeClr val="tx1"/>
            </a:solidFill>
          </a:ln>
        </p:spPr>
      </p:pic>
    </p:spTree>
    <p:extLst>
      <p:ext uri="{BB962C8B-B14F-4D97-AF65-F5344CB8AC3E}">
        <p14:creationId xmlns:p14="http://schemas.microsoft.com/office/powerpoint/2010/main" val="408050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328" y="-2"/>
            <a:ext cx="24656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IP Monetization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D1AD705B-6AE3-6E18-C8C0-3E021BC84917}"/>
              </a:ext>
            </a:extLst>
          </p:cNvPr>
          <p:cNvPicPr>
            <a:picLocks noChangeAspect="1"/>
          </p:cNvPicPr>
          <p:nvPr/>
        </p:nvPicPr>
        <p:blipFill>
          <a:blip r:embed="rId2"/>
          <a:stretch>
            <a:fillRect/>
          </a:stretch>
        </p:blipFill>
        <p:spPr>
          <a:xfrm>
            <a:off x="326195" y="209004"/>
            <a:ext cx="4116771" cy="6491834"/>
          </a:xfrm>
          <a:prstGeom prst="rect">
            <a:avLst/>
          </a:prstGeom>
          <a:ln w="6350">
            <a:solidFill>
              <a:schemeClr val="tx1"/>
            </a:solidFill>
          </a:ln>
        </p:spPr>
      </p:pic>
      <p:pic>
        <p:nvPicPr>
          <p:cNvPr id="5" name="Picture 4">
            <a:extLst>
              <a:ext uri="{FF2B5EF4-FFF2-40B4-BE49-F238E27FC236}">
                <a16:creationId xmlns:a16="http://schemas.microsoft.com/office/drawing/2014/main" id="{6A6A28A0-D030-E764-475D-CE3BF35FDC6F}"/>
              </a:ext>
            </a:extLst>
          </p:cNvPr>
          <p:cNvPicPr>
            <a:picLocks noChangeAspect="1"/>
          </p:cNvPicPr>
          <p:nvPr/>
        </p:nvPicPr>
        <p:blipFill>
          <a:blip r:embed="rId3"/>
          <a:stretch>
            <a:fillRect/>
          </a:stretch>
        </p:blipFill>
        <p:spPr>
          <a:xfrm>
            <a:off x="2490194" y="2022088"/>
            <a:ext cx="7742145" cy="3315121"/>
          </a:xfrm>
          <a:prstGeom prst="rect">
            <a:avLst/>
          </a:prstGeom>
          <a:ln w="6350">
            <a:solidFill>
              <a:schemeClr val="tx1"/>
            </a:solidFill>
          </a:ln>
        </p:spPr>
      </p:pic>
    </p:spTree>
    <p:extLst>
      <p:ext uri="{BB962C8B-B14F-4D97-AF65-F5344CB8AC3E}">
        <p14:creationId xmlns:p14="http://schemas.microsoft.com/office/powerpoint/2010/main" val="106365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935" y="-2"/>
            <a:ext cx="54350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Epic Doesn’t Want to Pay for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746E29C7-2E5C-3F8A-D6F7-87C14A82615F}"/>
              </a:ext>
            </a:extLst>
          </p:cNvPr>
          <p:cNvPicPr>
            <a:picLocks noChangeAspect="1"/>
          </p:cNvPicPr>
          <p:nvPr/>
        </p:nvPicPr>
        <p:blipFill>
          <a:blip r:embed="rId2"/>
          <a:stretch>
            <a:fillRect/>
          </a:stretch>
        </p:blipFill>
        <p:spPr>
          <a:xfrm>
            <a:off x="246356" y="242811"/>
            <a:ext cx="4121959" cy="6458027"/>
          </a:xfrm>
          <a:prstGeom prst="rect">
            <a:avLst/>
          </a:prstGeom>
          <a:ln w="6350">
            <a:solidFill>
              <a:schemeClr val="tx1"/>
            </a:solidFill>
          </a:ln>
        </p:spPr>
      </p:pic>
      <p:pic>
        <p:nvPicPr>
          <p:cNvPr id="5" name="Picture 4">
            <a:extLst>
              <a:ext uri="{FF2B5EF4-FFF2-40B4-BE49-F238E27FC236}">
                <a16:creationId xmlns:a16="http://schemas.microsoft.com/office/drawing/2014/main" id="{9BFD070E-D102-7B7A-1C18-119CDDABE8BA}"/>
              </a:ext>
            </a:extLst>
          </p:cNvPr>
          <p:cNvPicPr>
            <a:picLocks noChangeAspect="1"/>
          </p:cNvPicPr>
          <p:nvPr/>
        </p:nvPicPr>
        <p:blipFill>
          <a:blip r:embed="rId3"/>
          <a:stretch>
            <a:fillRect/>
          </a:stretch>
        </p:blipFill>
        <p:spPr>
          <a:xfrm>
            <a:off x="1576654" y="1838009"/>
            <a:ext cx="8897147" cy="3306693"/>
          </a:xfrm>
          <a:prstGeom prst="rect">
            <a:avLst/>
          </a:prstGeom>
          <a:ln w="6350">
            <a:solidFill>
              <a:schemeClr val="tx1"/>
            </a:solidFill>
          </a:ln>
        </p:spPr>
      </p:pic>
    </p:spTree>
    <p:extLst>
      <p:ext uri="{BB962C8B-B14F-4D97-AF65-F5344CB8AC3E}">
        <p14:creationId xmlns:p14="http://schemas.microsoft.com/office/powerpoint/2010/main" val="39357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8691" y="-2"/>
            <a:ext cx="52233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Does Apple Get Paid for its 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6FCD14DC-2C61-92D8-2982-E54E9D6B76EB}"/>
              </a:ext>
            </a:extLst>
          </p:cNvPr>
          <p:cNvPicPr>
            <a:picLocks noChangeAspect="1"/>
          </p:cNvPicPr>
          <p:nvPr/>
        </p:nvPicPr>
        <p:blipFill>
          <a:blip r:embed="rId2"/>
          <a:stretch>
            <a:fillRect/>
          </a:stretch>
        </p:blipFill>
        <p:spPr>
          <a:xfrm>
            <a:off x="283851" y="209004"/>
            <a:ext cx="4093633" cy="6491834"/>
          </a:xfrm>
          <a:prstGeom prst="rect">
            <a:avLst/>
          </a:prstGeom>
          <a:ln w="6350">
            <a:solidFill>
              <a:schemeClr val="tx1">
                <a:lumMod val="95000"/>
                <a:lumOff val="5000"/>
              </a:schemeClr>
            </a:solidFill>
          </a:ln>
        </p:spPr>
      </p:pic>
      <p:pic>
        <p:nvPicPr>
          <p:cNvPr id="5" name="Picture 4">
            <a:extLst>
              <a:ext uri="{FF2B5EF4-FFF2-40B4-BE49-F238E27FC236}">
                <a16:creationId xmlns:a16="http://schemas.microsoft.com/office/drawing/2014/main" id="{A884F702-E2D1-01F1-60D7-5B8C1B498AE5}"/>
              </a:ext>
            </a:extLst>
          </p:cNvPr>
          <p:cNvPicPr>
            <a:picLocks noChangeAspect="1"/>
          </p:cNvPicPr>
          <p:nvPr/>
        </p:nvPicPr>
        <p:blipFill>
          <a:blip r:embed="rId3"/>
          <a:stretch>
            <a:fillRect/>
          </a:stretch>
        </p:blipFill>
        <p:spPr>
          <a:xfrm>
            <a:off x="2479355" y="1530416"/>
            <a:ext cx="7543923" cy="4268805"/>
          </a:xfrm>
          <a:prstGeom prst="rect">
            <a:avLst/>
          </a:prstGeom>
          <a:ln w="6350">
            <a:solidFill>
              <a:schemeClr val="tx1"/>
            </a:solidFill>
          </a:ln>
        </p:spPr>
      </p:pic>
    </p:spTree>
    <p:extLst>
      <p:ext uri="{BB962C8B-B14F-4D97-AF65-F5344CB8AC3E}">
        <p14:creationId xmlns:p14="http://schemas.microsoft.com/office/powerpoint/2010/main" val="69076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815" y="-2"/>
            <a:ext cx="52521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Procompetitive Rationales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98</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8EF50D98-2C9C-91AE-7674-6F491A1C46BA}"/>
              </a:ext>
            </a:extLst>
          </p:cNvPr>
          <p:cNvPicPr>
            <a:picLocks noChangeAspect="1"/>
          </p:cNvPicPr>
          <p:nvPr/>
        </p:nvPicPr>
        <p:blipFill>
          <a:blip r:embed="rId2"/>
          <a:stretch>
            <a:fillRect/>
          </a:stretch>
        </p:blipFill>
        <p:spPr>
          <a:xfrm>
            <a:off x="216836" y="209004"/>
            <a:ext cx="4157592" cy="6491834"/>
          </a:xfrm>
          <a:prstGeom prst="rect">
            <a:avLst/>
          </a:prstGeom>
          <a:ln w="6350">
            <a:solidFill>
              <a:schemeClr val="tx2"/>
            </a:solidFill>
          </a:ln>
        </p:spPr>
      </p:pic>
      <p:pic>
        <p:nvPicPr>
          <p:cNvPr id="5" name="Picture 4">
            <a:extLst>
              <a:ext uri="{FF2B5EF4-FFF2-40B4-BE49-F238E27FC236}">
                <a16:creationId xmlns:a16="http://schemas.microsoft.com/office/drawing/2014/main" id="{B5489BC8-1633-80E3-8EC3-6554B3667E5C}"/>
              </a:ext>
            </a:extLst>
          </p:cNvPr>
          <p:cNvPicPr>
            <a:picLocks noChangeAspect="1"/>
          </p:cNvPicPr>
          <p:nvPr/>
        </p:nvPicPr>
        <p:blipFill>
          <a:blip r:embed="rId3"/>
          <a:stretch>
            <a:fillRect/>
          </a:stretch>
        </p:blipFill>
        <p:spPr>
          <a:xfrm>
            <a:off x="2470597" y="1661836"/>
            <a:ext cx="7757008" cy="3940068"/>
          </a:xfrm>
          <a:prstGeom prst="rect">
            <a:avLst/>
          </a:prstGeom>
          <a:ln w="6350">
            <a:solidFill>
              <a:schemeClr val="tx1">
                <a:lumMod val="95000"/>
                <a:lumOff val="5000"/>
              </a:schemeClr>
            </a:solidFill>
          </a:ln>
        </p:spPr>
      </p:pic>
    </p:spTree>
    <p:extLst>
      <p:ext uri="{BB962C8B-B14F-4D97-AF65-F5344CB8AC3E}">
        <p14:creationId xmlns:p14="http://schemas.microsoft.com/office/powerpoint/2010/main" val="24199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901" y="-2"/>
            <a:ext cx="43811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Business Model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99</a:t>
            </a:fld>
            <a:endParaRPr lang="en-US" altLang="en-US"/>
          </a:p>
        </p:txBody>
      </p:sp>
      <p:sp>
        <p:nvSpPr>
          <p:cNvPr id="6" name="Text Box 5"/>
          <p:cNvSpPr txBox="1">
            <a:spLocks noChangeArrowheads="1"/>
          </p:cNvSpPr>
          <p:nvPr/>
        </p:nvSpPr>
        <p:spPr bwMode="auto">
          <a:xfrm>
            <a:off x="8292517" y="6488668"/>
            <a:ext cx="389948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24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238D96AC-7769-6736-A4ED-59BBB054290F}"/>
              </a:ext>
            </a:extLst>
          </p:cNvPr>
          <p:cNvPicPr>
            <a:picLocks noChangeAspect="1"/>
          </p:cNvPicPr>
          <p:nvPr/>
        </p:nvPicPr>
        <p:blipFill>
          <a:blip r:embed="rId2"/>
          <a:stretch>
            <a:fillRect/>
          </a:stretch>
        </p:blipFill>
        <p:spPr>
          <a:xfrm>
            <a:off x="260290" y="209004"/>
            <a:ext cx="4134812" cy="6491834"/>
          </a:xfrm>
          <a:prstGeom prst="rect">
            <a:avLst/>
          </a:prstGeom>
          <a:ln w="6350">
            <a:solidFill>
              <a:schemeClr val="tx1">
                <a:lumMod val="95000"/>
                <a:lumOff val="5000"/>
              </a:schemeClr>
            </a:solidFill>
          </a:ln>
        </p:spPr>
      </p:pic>
      <p:pic>
        <p:nvPicPr>
          <p:cNvPr id="5" name="Picture 4">
            <a:extLst>
              <a:ext uri="{FF2B5EF4-FFF2-40B4-BE49-F238E27FC236}">
                <a16:creationId xmlns:a16="http://schemas.microsoft.com/office/drawing/2014/main" id="{D0CF7F97-07CE-8388-E420-832B71654731}"/>
              </a:ext>
            </a:extLst>
          </p:cNvPr>
          <p:cNvPicPr>
            <a:picLocks noChangeAspect="1"/>
          </p:cNvPicPr>
          <p:nvPr/>
        </p:nvPicPr>
        <p:blipFill>
          <a:blip r:embed="rId3"/>
          <a:stretch>
            <a:fillRect/>
          </a:stretch>
        </p:blipFill>
        <p:spPr>
          <a:xfrm>
            <a:off x="2778135" y="1657476"/>
            <a:ext cx="7288569" cy="4050305"/>
          </a:xfrm>
          <a:prstGeom prst="rect">
            <a:avLst/>
          </a:prstGeom>
          <a:ln w="6350">
            <a:solidFill>
              <a:schemeClr val="tx1">
                <a:lumMod val="95000"/>
                <a:lumOff val="5000"/>
              </a:schemeClr>
            </a:solidFill>
          </a:ln>
        </p:spPr>
      </p:pic>
    </p:spTree>
    <p:extLst>
      <p:ext uri="{BB962C8B-B14F-4D97-AF65-F5344CB8AC3E}">
        <p14:creationId xmlns:p14="http://schemas.microsoft.com/office/powerpoint/2010/main" val="26072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12793</TotalTime>
  <Words>4654</Words>
  <Application>Microsoft Office PowerPoint</Application>
  <PresentationFormat>Widescreen</PresentationFormat>
  <Paragraphs>724</Paragraphs>
  <Slides>144</Slides>
  <Notes>71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144</vt:i4>
      </vt:variant>
    </vt:vector>
  </HeadingPairs>
  <TitlesOfParts>
    <vt:vector size="153" baseType="lpstr">
      <vt:lpstr>Arial</vt:lpstr>
      <vt:lpstr>Calibri</vt:lpstr>
      <vt:lpstr>Helvetica</vt:lpstr>
      <vt:lpstr>Monotype Sorts</vt:lpstr>
      <vt:lpstr>Times New Roman</vt:lpstr>
      <vt:lpstr>Wingdings</vt:lpstr>
      <vt:lpstr>Generic (Standard)</vt:lpstr>
      <vt:lpstr>Custom Design</vt:lpstr>
      <vt:lpstr>Equation</vt:lpstr>
      <vt:lpstr>Class 3: W10/15/2025; S10/18/2024 Booth 42201: The Legal Infrastructure of Business   Antitrust and Competition</vt:lpstr>
      <vt:lpstr>Antitrust History</vt:lpstr>
      <vt:lpstr>Full and Free Competition, Raise Cost to Consumer</vt:lpstr>
      <vt:lpstr>Sen. Edmunds: An Amendment</vt:lpstr>
      <vt:lpstr>Sherman: I Can Live With It</vt:lpstr>
      <vt:lpstr>Market Position Acquired by Superior Skill Isn’t a Monopoly</vt:lpstr>
      <vt:lpstr>And Again</vt:lpstr>
      <vt:lpstr>The Vote (And a New Title for the Bill)</vt:lpstr>
      <vt:lpstr>The Sherman Act</vt:lpstr>
      <vt:lpstr>Creation of Federal Trade Commission</vt:lpstr>
      <vt:lpstr>Unfair Methods of Competition Declared Unlawful</vt:lpstr>
      <vt:lpstr>The Road to the Clayton Act</vt:lpstr>
      <vt:lpstr>The Clayton Act</vt:lpstr>
      <vt:lpstr>Should We Take Sec. 1 Literally?</vt:lpstr>
      <vt:lpstr>Should We Take Sec. 1 Literally?</vt:lpstr>
      <vt:lpstr>Should We Take Sec. 1 Literally?</vt:lpstr>
      <vt:lpstr>Should We Take Sec. 1 Literally?</vt:lpstr>
      <vt:lpstr>Sec. 2: Monopoly v. Monopolization</vt:lpstr>
      <vt:lpstr>Sec. 2: Monopoly v. Monopolization</vt:lpstr>
      <vt:lpstr>Sec. 2: Monopoly v. Monopolization </vt:lpstr>
      <vt:lpstr>Sec. 2: Monopoly v. Monopolization</vt:lpstr>
      <vt:lpstr>Harms of Monopoly</vt:lpstr>
      <vt:lpstr>Competitive Outcome: Price = MC </vt:lpstr>
      <vt:lpstr>Why Are Monopolies Bad?</vt:lpstr>
      <vt:lpstr>Deriving Marginal Revenue</vt:lpstr>
      <vt:lpstr>Monopoly Outcome</vt:lpstr>
      <vt:lpstr>Mergers</vt:lpstr>
      <vt:lpstr>Judging Concentration</vt:lpstr>
      <vt:lpstr>Judging Concentration</vt:lpstr>
      <vt:lpstr>The Herfindahl-Hirschman Index</vt:lpstr>
      <vt:lpstr>Calculating HHIs</vt:lpstr>
      <vt:lpstr>Mergers and HHIs</vt:lpstr>
      <vt:lpstr>Mergers and HHIs</vt:lpstr>
      <vt:lpstr>New Merger Guidelines</vt:lpstr>
      <vt:lpstr>1: Presumed Illegal</vt:lpstr>
      <vt:lpstr>2: Eliminate Substantial Competition</vt:lpstr>
      <vt:lpstr>HHIs: Return to &lt; 2010</vt:lpstr>
      <vt:lpstr>The New Grid: Words</vt:lpstr>
      <vt:lpstr>The New Grid</vt:lpstr>
      <vt:lpstr>Apple</vt:lpstr>
      <vt:lpstr>Apple Market Cap Rise (Nominal)</vt:lpstr>
      <vt:lpstr>Kindle Launch</vt:lpstr>
      <vt:lpstr>NYT Review</vt:lpstr>
      <vt:lpstr>NYT Review</vt:lpstr>
      <vt:lpstr>Launching the iBookstore</vt:lpstr>
      <vt:lpstr>Launching the iBookstore</vt:lpstr>
      <vt:lpstr>Initial Apple Phone Calls</vt:lpstr>
      <vt:lpstr>Initial Meetings with Publishers</vt:lpstr>
      <vt:lpstr>Selling Models</vt:lpstr>
      <vt:lpstr>Second Round of Meetings</vt:lpstr>
      <vt:lpstr>Cue to Jobs re Pricing</vt:lpstr>
      <vt:lpstr>Cue to Reidy</vt:lpstr>
      <vt:lpstr>Cue to Reidy</vt:lpstr>
      <vt:lpstr>Cue to Reidy</vt:lpstr>
      <vt:lpstr>10-11 Jan 2010: The Draft MFN Clause</vt:lpstr>
      <vt:lpstr>27 Jan 2010: iPad Launch</vt:lpstr>
      <vt:lpstr>Post-Launch Evidence</vt:lpstr>
      <vt:lpstr>eBook Price Increases at Amazon</vt:lpstr>
      <vt:lpstr>The iPhone</vt:lpstr>
      <vt:lpstr>Smartphone OS Market Shares, 2007 &amp; 2008</vt:lpstr>
      <vt:lpstr>2007 SF Macworld iPhone Launch</vt:lpstr>
      <vt:lpstr>2007 SF Macworld iPhone Launch</vt:lpstr>
      <vt:lpstr>iPhone Launch</vt:lpstr>
      <vt:lpstr>The Future and the Past</vt:lpstr>
      <vt:lpstr>The Size of the Opportunity</vt:lpstr>
      <vt:lpstr>Apple’s Goal in 2008? 1%</vt:lpstr>
      <vt:lpstr>The App Usage and Distribution Model in 2007 </vt:lpstr>
      <vt:lpstr>App Store Launch</vt:lpstr>
      <vt:lpstr>App Store Launch (Monopolization?)</vt:lpstr>
      <vt:lpstr>Developer Side of the App Store</vt:lpstr>
      <vt:lpstr>Developer Side of the App Store</vt:lpstr>
      <vt:lpstr>Developer Side of the App Store</vt:lpstr>
      <vt:lpstr>Epic Games</vt:lpstr>
      <vt:lpstr>Mobile App Revenue</vt:lpstr>
      <vt:lpstr>Apple is Roughly Two-Thirds of the Revenue</vt:lpstr>
      <vt:lpstr>30 June 2020: Sweeney Email to Cook et al</vt:lpstr>
      <vt:lpstr>30 June 2020: Sweeney Email to Cook et al</vt:lpstr>
      <vt:lpstr>30 June 2020: Sweeney Email to Cook et al</vt:lpstr>
      <vt:lpstr>10 July 2020: Apple Responds with Six-Page Letter</vt:lpstr>
      <vt:lpstr>Apple’s Rules Protect the Platform</vt:lpstr>
      <vt:lpstr>App Store is Not a Public Utility</vt:lpstr>
      <vt:lpstr>Epic Charges $$$ but Doesn’t Want Apple to Do So</vt:lpstr>
      <vt:lpstr>Epic Charges $$$ but Doesn’t Want Apple to Do So</vt:lpstr>
      <vt:lpstr>Epic Launches</vt:lpstr>
      <vt:lpstr>“Repugnant to the principles of a free society”</vt:lpstr>
      <vt:lpstr>Epic Launches</vt:lpstr>
      <vt:lpstr>13 Aug 2020: Epic Turns on Direct Payment Option</vt:lpstr>
      <vt:lpstr>Apple Boots Out Fortnite</vt:lpstr>
      <vt:lpstr>13 Aug 2020: Epic Sues Apple (and Google)</vt:lpstr>
      <vt:lpstr>Epic PR Campaign: Link</vt:lpstr>
      <vt:lpstr>24 Apr 2023: Ninth Circuit Ruling</vt:lpstr>
      <vt:lpstr>Mainly Affirmed</vt:lpstr>
      <vt:lpstr>Mainly Affirmed</vt:lpstr>
      <vt:lpstr>The Success of the App Store</vt:lpstr>
      <vt:lpstr>IP Monetization</vt:lpstr>
      <vt:lpstr>And Epic Doesn’t Want to Pay for It</vt:lpstr>
      <vt:lpstr>How Does Apple Get Paid for its IP</vt:lpstr>
      <vt:lpstr>Apple’s Procompetitive Rationales</vt:lpstr>
      <vt:lpstr>Business Model Competition</vt:lpstr>
      <vt:lpstr>Non-Price Features as Key Part of Competition</vt:lpstr>
      <vt:lpstr>Inadequate Proof on IP Payment Alternatives</vt:lpstr>
      <vt:lpstr>www.ca9.uscourts.gov</vt:lpstr>
      <vt:lpstr>Sup Ct Denies Stay</vt:lpstr>
      <vt:lpstr>Google</vt:lpstr>
      <vt:lpstr>A Prototype Search Engine</vt:lpstr>
      <vt:lpstr>Advertising and Mixed Motives</vt:lpstr>
      <vt:lpstr>Advertising and Mixed Motives</vt:lpstr>
      <vt:lpstr>Conclusion?</vt:lpstr>
      <vt:lpstr>In the Beginning</vt:lpstr>
      <vt:lpstr>Market Power in Media Markets</vt:lpstr>
      <vt:lpstr>2010: Europe Looks at Google</vt:lpstr>
      <vt:lpstr>FTC Look at Google</vt:lpstr>
      <vt:lpstr>Jan 2013: FTC Ends Google Inquiry</vt:lpstr>
      <vt:lpstr>June 2017: EC Google Shopping Result</vt:lpstr>
      <vt:lpstr>Oct 2020 Case</vt:lpstr>
      <vt:lpstr>What is the Case About?</vt:lpstr>
      <vt:lpstr>Google’s Dominance Since 2009</vt:lpstr>
      <vt:lpstr>U.S. Device Share</vt:lpstr>
      <vt:lpstr>U.S. Desktop OS Market Shares</vt:lpstr>
      <vt:lpstr>U.S. Browser Market Shares</vt:lpstr>
      <vt:lpstr>IE Default Search Engine in 2008?</vt:lpstr>
      <vt:lpstr>U.S. Search Engine Market Shares</vt:lpstr>
      <vt:lpstr>Looking to the Future</vt:lpstr>
      <vt:lpstr>Looking to the Future</vt:lpstr>
      <vt:lpstr>Looking to the Future</vt:lpstr>
      <vt:lpstr>Looking to the Future</vt:lpstr>
      <vt:lpstr>Oct 2020: DOJ Suit v Google</vt:lpstr>
      <vt:lpstr>Exclusivity; Preinstallation: Defaults</vt:lpstr>
      <vt:lpstr>Foreclosed Search Competition</vt:lpstr>
      <vt:lpstr>12 Sept 2023: Trial Starts</vt:lpstr>
      <vt:lpstr>Vicious Cycle?</vt:lpstr>
      <vt:lpstr>How Much Money?</vt:lpstr>
      <vt:lpstr>Liability Phase</vt:lpstr>
      <vt:lpstr>Result?</vt:lpstr>
      <vt:lpstr>Result?</vt:lpstr>
      <vt:lpstr>Search Remedies Opinion</vt:lpstr>
      <vt:lpstr>Search Remedies Opinion</vt:lpstr>
      <vt:lpstr>Jan 2023 Case</vt:lpstr>
      <vt:lpstr>DOJ Ad Tech Case</vt:lpstr>
      <vt:lpstr>DOJ Ad Tech Case</vt:lpstr>
      <vt:lpstr>The Ad Tech Stack</vt:lpstr>
      <vt:lpstr>Harmful Conduct</vt:lpstr>
      <vt:lpstr>April 2025 Liability Finding</vt:lpstr>
      <vt:lpstr>Remedy Phase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1107</cp:revision>
  <cp:lastPrinted>2019-02-28T20:33:29Z</cp:lastPrinted>
  <dcterms:created xsi:type="dcterms:W3CDTF">1999-10-27T15:27:59Z</dcterms:created>
  <dcterms:modified xsi:type="dcterms:W3CDTF">2025-10-15T19:14:51Z</dcterms:modified>
</cp:coreProperties>
</file>