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117"/>
  </p:notesMasterIdLst>
  <p:handoutMasterIdLst>
    <p:handoutMasterId r:id="rId118"/>
  </p:handoutMasterIdLst>
  <p:sldIdLst>
    <p:sldId id="256" r:id="rId3"/>
    <p:sldId id="1600" r:id="rId4"/>
    <p:sldId id="522" r:id="rId5"/>
    <p:sldId id="891" r:id="rId6"/>
    <p:sldId id="836" r:id="rId7"/>
    <p:sldId id="1567" r:id="rId8"/>
    <p:sldId id="1578" r:id="rId9"/>
    <p:sldId id="1579" r:id="rId10"/>
    <p:sldId id="1582" r:id="rId11"/>
    <p:sldId id="1667" r:id="rId12"/>
    <p:sldId id="1581" r:id="rId13"/>
    <p:sldId id="1645" r:id="rId14"/>
    <p:sldId id="1571" r:id="rId15"/>
    <p:sldId id="1572" r:id="rId16"/>
    <p:sldId id="1573" r:id="rId17"/>
    <p:sldId id="1587" r:id="rId18"/>
    <p:sldId id="1575" r:id="rId19"/>
    <p:sldId id="1585" r:id="rId20"/>
    <p:sldId id="1627" r:id="rId21"/>
    <p:sldId id="1583" r:id="rId22"/>
    <p:sldId id="1584" r:id="rId23"/>
    <p:sldId id="1606" r:id="rId24"/>
    <p:sldId id="1607" r:id="rId25"/>
    <p:sldId id="1608" r:id="rId26"/>
    <p:sldId id="1609" r:id="rId27"/>
    <p:sldId id="1635" r:id="rId28"/>
    <p:sldId id="1631" r:id="rId29"/>
    <p:sldId id="1632" r:id="rId30"/>
    <p:sldId id="1633" r:id="rId31"/>
    <p:sldId id="1643" r:id="rId32"/>
    <p:sldId id="1634" r:id="rId33"/>
    <p:sldId id="1644" r:id="rId34"/>
    <p:sldId id="1638" r:id="rId35"/>
    <p:sldId id="2907" r:id="rId36"/>
    <p:sldId id="1568" r:id="rId37"/>
    <p:sldId id="1610" r:id="rId38"/>
    <p:sldId id="1577" r:id="rId39"/>
    <p:sldId id="1619" r:id="rId40"/>
    <p:sldId id="1614" r:id="rId41"/>
    <p:sldId id="1617" r:id="rId42"/>
    <p:sldId id="1615" r:id="rId43"/>
    <p:sldId id="1659" r:id="rId44"/>
    <p:sldId id="1660" r:id="rId45"/>
    <p:sldId id="1570" r:id="rId46"/>
    <p:sldId id="2916" r:id="rId47"/>
    <p:sldId id="1669" r:id="rId48"/>
    <p:sldId id="2908" r:id="rId49"/>
    <p:sldId id="2897" r:id="rId50"/>
    <p:sldId id="1591" r:id="rId51"/>
    <p:sldId id="1592" r:id="rId52"/>
    <p:sldId id="1593" r:id="rId53"/>
    <p:sldId id="1594" r:id="rId54"/>
    <p:sldId id="1595" r:id="rId55"/>
    <p:sldId id="1596" r:id="rId56"/>
    <p:sldId id="1597" r:id="rId57"/>
    <p:sldId id="1602" r:id="rId58"/>
    <p:sldId id="1603" r:id="rId59"/>
    <p:sldId id="2911" r:id="rId60"/>
    <p:sldId id="1557" r:id="rId61"/>
    <p:sldId id="1558" r:id="rId62"/>
    <p:sldId id="1559" r:id="rId63"/>
    <p:sldId id="363" r:id="rId64"/>
    <p:sldId id="876" r:id="rId65"/>
    <p:sldId id="877" r:id="rId66"/>
    <p:sldId id="2598" r:id="rId67"/>
    <p:sldId id="2875" r:id="rId68"/>
    <p:sldId id="2876" r:id="rId69"/>
    <p:sldId id="2877" r:id="rId70"/>
    <p:sldId id="544" r:id="rId71"/>
    <p:sldId id="2882" r:id="rId72"/>
    <p:sldId id="547" r:id="rId73"/>
    <p:sldId id="2878" r:id="rId74"/>
    <p:sldId id="2879" r:id="rId75"/>
    <p:sldId id="2880" r:id="rId76"/>
    <p:sldId id="2881" r:id="rId77"/>
    <p:sldId id="2917" r:id="rId78"/>
    <p:sldId id="2918" r:id="rId79"/>
    <p:sldId id="1561" r:id="rId80"/>
    <p:sldId id="814" r:id="rId81"/>
    <p:sldId id="815" r:id="rId82"/>
    <p:sldId id="821" r:id="rId83"/>
    <p:sldId id="822" r:id="rId84"/>
    <p:sldId id="817" r:id="rId85"/>
    <p:sldId id="818" r:id="rId86"/>
    <p:sldId id="823" r:id="rId87"/>
    <p:sldId id="853" r:id="rId88"/>
    <p:sldId id="844" r:id="rId89"/>
    <p:sldId id="839" r:id="rId90"/>
    <p:sldId id="840" r:id="rId91"/>
    <p:sldId id="857" r:id="rId92"/>
    <p:sldId id="2884" r:id="rId93"/>
    <p:sldId id="841" r:id="rId94"/>
    <p:sldId id="842" r:id="rId95"/>
    <p:sldId id="843" r:id="rId96"/>
    <p:sldId id="854" r:id="rId97"/>
    <p:sldId id="2906" r:id="rId98"/>
    <p:sldId id="2885" r:id="rId99"/>
    <p:sldId id="2886" r:id="rId100"/>
    <p:sldId id="2887" r:id="rId101"/>
    <p:sldId id="2892" r:id="rId102"/>
    <p:sldId id="2893" r:id="rId103"/>
    <p:sldId id="2888" r:id="rId104"/>
    <p:sldId id="2889" r:id="rId105"/>
    <p:sldId id="2890" r:id="rId106"/>
    <p:sldId id="2913" r:id="rId107"/>
    <p:sldId id="2914" r:id="rId108"/>
    <p:sldId id="2915" r:id="rId109"/>
    <p:sldId id="585" r:id="rId110"/>
    <p:sldId id="778" r:id="rId111"/>
    <p:sldId id="781" r:id="rId112"/>
    <p:sldId id="782" r:id="rId113"/>
    <p:sldId id="856" r:id="rId114"/>
    <p:sldId id="1672" r:id="rId115"/>
    <p:sldId id="2905" r:id="rId116"/>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CC66FF"/>
    <a:srgbClr val="009999"/>
    <a:srgbClr val="339966"/>
    <a:srgbClr val="008080"/>
    <a:srgbClr val="3366FF"/>
    <a:srgbClr val="0000FF"/>
    <a:srgbClr val="CC0099"/>
    <a:srgbClr val="CC0066"/>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5" autoAdjust="0"/>
    <p:restoredTop sz="86395" autoAdjust="0"/>
  </p:normalViewPr>
  <p:slideViewPr>
    <p:cSldViewPr snapToGrid="0">
      <p:cViewPr varScale="1">
        <p:scale>
          <a:sx n="132" d="100"/>
          <a:sy n="132" d="100"/>
        </p:scale>
        <p:origin x="88" y="488"/>
      </p:cViewPr>
      <p:guideLst>
        <p:guide orient="horz" pos="2160"/>
        <p:guide pos="3840"/>
      </p:guideLst>
    </p:cSldViewPr>
  </p:slideViewPr>
  <p:outlineViewPr>
    <p:cViewPr>
      <p:scale>
        <a:sx n="50" d="100"/>
        <a:sy n="50" d="100"/>
      </p:scale>
      <p:origin x="0" y="-1304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5" d="100"/>
          <a:sy n="125" d="100"/>
        </p:scale>
        <p:origin x="4868" y="64"/>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_rels/viewProps.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slide" Target="slides/slide87.xml"/><Relationship Id="rId1" Type="http://schemas.openxmlformats.org/officeDocument/2006/relationships/slide" Target="slides/slide8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10/1/2025</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a:t>Booth 42201: The </a:t>
            </a:r>
            <a:r>
              <a:rPr lang="en-US" altLang="en-US" dirty="0"/>
              <a:t>Legal Infrastructure of Business</a:t>
            </a:r>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10/1/2025</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oc.gov/exhibits/creating-the-united-states/convention-and-ratification.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rchives.gov/founding-docs/constitu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rchives.gov/founding-docs/constitu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rchives.gov/founding-docs/constitu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chives.gov/founding-docs/constitu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uscourts.gov/about-federal-courts/federal-courts-public/court-website-link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uscourts.gov/about-federal-courts/federal-courts-public/court-website-link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uscourts.gov/about-federal-courts/federal-courts-public/court-website-link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uscourts.gov/about-federal-courts/federal-courts-public/court-website-link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rchives.gov/founding-doc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26F1385-1073-4693-9B7B-BA4AAA1B948A}" type="datetime1">
              <a:rPr kumimoji="0" lang="en-US" altLang="en-US" sz="1200"/>
              <a:pPr/>
              <a:t>10/1/2025</a:t>
            </a:fld>
            <a:endParaRPr kumimoji="0" lang="en-US" altLang="en-US" sz="1200"/>
          </a:p>
        </p:txBody>
      </p:sp>
      <p:sp>
        <p:nvSpPr>
          <p:cNvPr id="174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E6D730A-7324-4AFA-8B4A-369A4577666F}" type="slidenum">
              <a:rPr kumimoji="0" lang="en-US" altLang="en-US" sz="1200"/>
              <a:pPr/>
              <a:t>1</a:t>
            </a:fld>
            <a:endParaRPr kumimoji="0" lang="en-US" altLang="en-US" sz="120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2852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265736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a:t>
            </a:fld>
            <a:endParaRPr lang="en-US" altLang="en-US"/>
          </a:p>
        </p:txBody>
      </p:sp>
    </p:spTree>
    <p:extLst>
      <p:ext uri="{BB962C8B-B14F-4D97-AF65-F5344CB8AC3E}">
        <p14:creationId xmlns:p14="http://schemas.microsoft.com/office/powerpoint/2010/main" val="186684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https://www.loc.gov/exhibits/creating-the-united-states/convention-and-ratification.html</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a:t>
            </a:fld>
            <a:endParaRPr lang="en-US" altLang="en-US"/>
          </a:p>
        </p:txBody>
      </p:sp>
    </p:spTree>
    <p:extLst>
      <p:ext uri="{BB962C8B-B14F-4D97-AF65-F5344CB8AC3E}">
        <p14:creationId xmlns:p14="http://schemas.microsoft.com/office/powerpoint/2010/main" val="337046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https://www.archives.gov/founding-docs/constitution</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a:t>
            </a:fld>
            <a:endParaRPr lang="en-US" altLang="en-US"/>
          </a:p>
        </p:txBody>
      </p:sp>
    </p:spTree>
    <p:extLst>
      <p:ext uri="{BB962C8B-B14F-4D97-AF65-F5344CB8AC3E}">
        <p14:creationId xmlns:p14="http://schemas.microsoft.com/office/powerpoint/2010/main" val="170071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https://www.archives.gov/founding-docs/constitution</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a:t>
            </a:fld>
            <a:endParaRPr lang="en-US" altLang="en-US"/>
          </a:p>
        </p:txBody>
      </p:sp>
    </p:spTree>
    <p:extLst>
      <p:ext uri="{BB962C8B-B14F-4D97-AF65-F5344CB8AC3E}">
        <p14:creationId xmlns:p14="http://schemas.microsoft.com/office/powerpoint/2010/main" val="494862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https://www.archives.gov/founding-docs/constitution</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15</a:t>
            </a:fld>
            <a:endParaRPr lang="en-US" altLang="en-US"/>
          </a:p>
        </p:txBody>
      </p:sp>
    </p:spTree>
    <p:extLst>
      <p:ext uri="{BB962C8B-B14F-4D97-AF65-F5344CB8AC3E}">
        <p14:creationId xmlns:p14="http://schemas.microsoft.com/office/powerpoint/2010/main" val="2586841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16</a:t>
            </a:fld>
            <a:endParaRPr lang="en-US" altLang="en-US"/>
          </a:p>
        </p:txBody>
      </p:sp>
    </p:spTree>
    <p:extLst>
      <p:ext uri="{BB962C8B-B14F-4D97-AF65-F5344CB8AC3E}">
        <p14:creationId xmlns:p14="http://schemas.microsoft.com/office/powerpoint/2010/main" val="1768346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https://www.archives.gov/founding-docs/constitution</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17</a:t>
            </a:fld>
            <a:endParaRPr lang="en-US" altLang="en-US"/>
          </a:p>
        </p:txBody>
      </p:sp>
    </p:spTree>
    <p:extLst>
      <p:ext uri="{BB962C8B-B14F-4D97-AF65-F5344CB8AC3E}">
        <p14:creationId xmlns:p14="http://schemas.microsoft.com/office/powerpoint/2010/main" val="165088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18</a:t>
            </a:fld>
            <a:endParaRPr lang="en-US" altLang="en-US"/>
          </a:p>
        </p:txBody>
      </p:sp>
    </p:spTree>
    <p:extLst>
      <p:ext uri="{BB962C8B-B14F-4D97-AF65-F5344CB8AC3E}">
        <p14:creationId xmlns:p14="http://schemas.microsoft.com/office/powerpoint/2010/main" val="273773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19</a:t>
            </a:fld>
            <a:endParaRPr lang="en-US" altLang="en-US"/>
          </a:p>
        </p:txBody>
      </p:sp>
    </p:spTree>
    <p:extLst>
      <p:ext uri="{BB962C8B-B14F-4D97-AF65-F5344CB8AC3E}">
        <p14:creationId xmlns:p14="http://schemas.microsoft.com/office/powerpoint/2010/main" val="101084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a:t>
            </a:fld>
            <a:endParaRPr lang="en-US" altLang="en-US"/>
          </a:p>
        </p:txBody>
      </p:sp>
    </p:spTree>
    <p:extLst>
      <p:ext uri="{BB962C8B-B14F-4D97-AF65-F5344CB8AC3E}">
        <p14:creationId xmlns:p14="http://schemas.microsoft.com/office/powerpoint/2010/main" val="3458172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20</a:t>
            </a:fld>
            <a:endParaRPr lang="en-US" altLang="en-US"/>
          </a:p>
        </p:txBody>
      </p:sp>
    </p:spTree>
    <p:extLst>
      <p:ext uri="{BB962C8B-B14F-4D97-AF65-F5344CB8AC3E}">
        <p14:creationId xmlns:p14="http://schemas.microsoft.com/office/powerpoint/2010/main" val="759249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354867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22</a:t>
            </a:fld>
            <a:endParaRPr lang="en-US" altLang="en-US"/>
          </a:p>
        </p:txBody>
      </p:sp>
    </p:spTree>
    <p:extLst>
      <p:ext uri="{BB962C8B-B14F-4D97-AF65-F5344CB8AC3E}">
        <p14:creationId xmlns:p14="http://schemas.microsoft.com/office/powerpoint/2010/main" val="369976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23</a:t>
            </a:fld>
            <a:endParaRPr lang="en-US" altLang="en-US"/>
          </a:p>
        </p:txBody>
      </p:sp>
    </p:spTree>
    <p:extLst>
      <p:ext uri="{BB962C8B-B14F-4D97-AF65-F5344CB8AC3E}">
        <p14:creationId xmlns:p14="http://schemas.microsoft.com/office/powerpoint/2010/main" val="2090874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24</a:t>
            </a:fld>
            <a:endParaRPr lang="en-US" altLang="en-US"/>
          </a:p>
        </p:txBody>
      </p:sp>
    </p:spTree>
    <p:extLst>
      <p:ext uri="{BB962C8B-B14F-4D97-AF65-F5344CB8AC3E}">
        <p14:creationId xmlns:p14="http://schemas.microsoft.com/office/powerpoint/2010/main" val="3328577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25</a:t>
            </a:fld>
            <a:endParaRPr lang="en-US" altLang="en-US"/>
          </a:p>
        </p:txBody>
      </p:sp>
    </p:spTree>
    <p:extLst>
      <p:ext uri="{BB962C8B-B14F-4D97-AF65-F5344CB8AC3E}">
        <p14:creationId xmlns:p14="http://schemas.microsoft.com/office/powerpoint/2010/main" val="4099726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26</a:t>
            </a:fld>
            <a:endParaRPr lang="en-US" altLang="en-US"/>
          </a:p>
        </p:txBody>
      </p:sp>
    </p:spTree>
    <p:extLst>
      <p:ext uri="{BB962C8B-B14F-4D97-AF65-F5344CB8AC3E}">
        <p14:creationId xmlns:p14="http://schemas.microsoft.com/office/powerpoint/2010/main" val="3467061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27</a:t>
            </a:fld>
            <a:endParaRPr lang="en-US" altLang="en-US"/>
          </a:p>
        </p:txBody>
      </p:sp>
    </p:spTree>
    <p:extLst>
      <p:ext uri="{BB962C8B-B14F-4D97-AF65-F5344CB8AC3E}">
        <p14:creationId xmlns:p14="http://schemas.microsoft.com/office/powerpoint/2010/main" val="3962053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28</a:t>
            </a:fld>
            <a:endParaRPr lang="en-US" altLang="en-US"/>
          </a:p>
        </p:txBody>
      </p:sp>
    </p:spTree>
    <p:extLst>
      <p:ext uri="{BB962C8B-B14F-4D97-AF65-F5344CB8AC3E}">
        <p14:creationId xmlns:p14="http://schemas.microsoft.com/office/powerpoint/2010/main" val="3440904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29</a:t>
            </a:fld>
            <a:endParaRPr lang="en-US" altLang="en-US"/>
          </a:p>
        </p:txBody>
      </p:sp>
    </p:spTree>
    <p:extLst>
      <p:ext uri="{BB962C8B-B14F-4D97-AF65-F5344CB8AC3E}">
        <p14:creationId xmlns:p14="http://schemas.microsoft.com/office/powerpoint/2010/main" val="3150075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94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5D2BD44-6CF9-415D-BF1C-404766F50C9B}" type="datetime1">
              <a:rPr kumimoji="0" lang="en-US" altLang="en-US" sz="1200"/>
              <a:pPr/>
              <a:t>10/1/2025</a:t>
            </a:fld>
            <a:endParaRPr kumimoji="0" lang="en-US" altLang="en-US" sz="1200"/>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2A789FC-0C9B-4472-A0F3-138C2D7D8CB3}" type="slidenum">
              <a:rPr kumimoji="0" lang="en-US" altLang="en-US" sz="1200"/>
              <a:pPr/>
              <a:t>3</a:t>
            </a:fld>
            <a:endParaRPr kumimoji="0" lang="en-US" altLang="en-US" sz="1200"/>
          </a:p>
        </p:txBody>
      </p:sp>
    </p:spTree>
    <p:extLst>
      <p:ext uri="{BB962C8B-B14F-4D97-AF65-F5344CB8AC3E}">
        <p14:creationId xmlns:p14="http://schemas.microsoft.com/office/powerpoint/2010/main" val="578518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30</a:t>
            </a:fld>
            <a:endParaRPr lang="en-US" altLang="en-US"/>
          </a:p>
        </p:txBody>
      </p:sp>
    </p:spTree>
    <p:extLst>
      <p:ext uri="{BB962C8B-B14F-4D97-AF65-F5344CB8AC3E}">
        <p14:creationId xmlns:p14="http://schemas.microsoft.com/office/powerpoint/2010/main" val="2235638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31</a:t>
            </a:fld>
            <a:endParaRPr lang="en-US" altLang="en-US"/>
          </a:p>
        </p:txBody>
      </p:sp>
    </p:spTree>
    <p:extLst>
      <p:ext uri="{BB962C8B-B14F-4D97-AF65-F5344CB8AC3E}">
        <p14:creationId xmlns:p14="http://schemas.microsoft.com/office/powerpoint/2010/main" val="2126611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32</a:t>
            </a:fld>
            <a:endParaRPr lang="en-US" altLang="en-US"/>
          </a:p>
        </p:txBody>
      </p:sp>
    </p:spTree>
    <p:extLst>
      <p:ext uri="{BB962C8B-B14F-4D97-AF65-F5344CB8AC3E}">
        <p14:creationId xmlns:p14="http://schemas.microsoft.com/office/powerpoint/2010/main" val="1532394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33</a:t>
            </a:fld>
            <a:endParaRPr lang="en-US" altLang="en-US"/>
          </a:p>
        </p:txBody>
      </p:sp>
    </p:spTree>
    <p:extLst>
      <p:ext uri="{BB962C8B-B14F-4D97-AF65-F5344CB8AC3E}">
        <p14:creationId xmlns:p14="http://schemas.microsoft.com/office/powerpoint/2010/main" val="2933065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https://www.nytimes.com/2024/09/29/technology/california-ai-bill.html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34</a:t>
            </a:fld>
            <a:endParaRPr lang="en-US" altLang="en-US"/>
          </a:p>
        </p:txBody>
      </p:sp>
    </p:spTree>
    <p:extLst>
      <p:ext uri="{BB962C8B-B14F-4D97-AF65-F5344CB8AC3E}">
        <p14:creationId xmlns:p14="http://schemas.microsoft.com/office/powerpoint/2010/main" val="3270787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35</a:t>
            </a:fld>
            <a:endParaRPr lang="en-US" altLang="en-US"/>
          </a:p>
        </p:txBody>
      </p:sp>
    </p:spTree>
    <p:extLst>
      <p:ext uri="{BB962C8B-B14F-4D97-AF65-F5344CB8AC3E}">
        <p14:creationId xmlns:p14="http://schemas.microsoft.com/office/powerpoint/2010/main" val="4195402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36</a:t>
            </a:fld>
            <a:endParaRPr lang="en-US" altLang="en-US"/>
          </a:p>
        </p:txBody>
      </p:sp>
    </p:spTree>
    <p:extLst>
      <p:ext uri="{BB962C8B-B14F-4D97-AF65-F5344CB8AC3E}">
        <p14:creationId xmlns:p14="http://schemas.microsoft.com/office/powerpoint/2010/main" val="403014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https://www.uscourts.gov/about-federal-courts/federal-courts-public/court-website-links</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1725231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38</a:t>
            </a:fld>
            <a:endParaRPr lang="en-US" altLang="en-US"/>
          </a:p>
        </p:txBody>
      </p:sp>
    </p:spTree>
    <p:extLst>
      <p:ext uri="{BB962C8B-B14F-4D97-AF65-F5344CB8AC3E}">
        <p14:creationId xmlns:p14="http://schemas.microsoft.com/office/powerpoint/2010/main" val="553380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https://www.uscourts.gov/about-federal-courts/federal-courts-public/court-website-links</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39</a:t>
            </a:fld>
            <a:endParaRPr lang="en-US" altLang="en-US"/>
          </a:p>
        </p:txBody>
      </p:sp>
    </p:spTree>
    <p:extLst>
      <p:ext uri="{BB962C8B-B14F-4D97-AF65-F5344CB8AC3E}">
        <p14:creationId xmlns:p14="http://schemas.microsoft.com/office/powerpoint/2010/main" val="86379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4</a:t>
            </a:fld>
            <a:endParaRPr lang="en-US" altLang="en-US"/>
          </a:p>
        </p:txBody>
      </p:sp>
    </p:spTree>
    <p:extLst>
      <p:ext uri="{BB962C8B-B14F-4D97-AF65-F5344CB8AC3E}">
        <p14:creationId xmlns:p14="http://schemas.microsoft.com/office/powerpoint/2010/main" val="1176864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https://www.uscourts.gov/about-federal-courts/federal-courts-public/court-website-links</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40</a:t>
            </a:fld>
            <a:endParaRPr lang="en-US" altLang="en-US"/>
          </a:p>
        </p:txBody>
      </p:sp>
    </p:spTree>
    <p:extLst>
      <p:ext uri="{BB962C8B-B14F-4D97-AF65-F5344CB8AC3E}">
        <p14:creationId xmlns:p14="http://schemas.microsoft.com/office/powerpoint/2010/main" val="2882737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https://www.uscourts.gov/about-federal-courts/federal-courts-public/court-website-links</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2742985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42</a:t>
            </a:fld>
            <a:endParaRPr lang="en-US" altLang="en-US"/>
          </a:p>
        </p:txBody>
      </p:sp>
    </p:spTree>
    <p:extLst>
      <p:ext uri="{BB962C8B-B14F-4D97-AF65-F5344CB8AC3E}">
        <p14:creationId xmlns:p14="http://schemas.microsoft.com/office/powerpoint/2010/main" val="3445184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43</a:t>
            </a:fld>
            <a:endParaRPr lang="en-US" altLang="en-US"/>
          </a:p>
        </p:txBody>
      </p:sp>
    </p:spTree>
    <p:extLst>
      <p:ext uri="{BB962C8B-B14F-4D97-AF65-F5344CB8AC3E}">
        <p14:creationId xmlns:p14="http://schemas.microsoft.com/office/powerpoint/2010/main" val="3818204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44</a:t>
            </a:fld>
            <a:endParaRPr lang="en-US" altLang="en-US"/>
          </a:p>
        </p:txBody>
      </p:sp>
    </p:spTree>
    <p:extLst>
      <p:ext uri="{BB962C8B-B14F-4D97-AF65-F5344CB8AC3E}">
        <p14:creationId xmlns:p14="http://schemas.microsoft.com/office/powerpoint/2010/main" val="944426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https://www.uscourts.gov/rules-policies/current-rules-practice-procedure/federal-rules-civil-procedure</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46</a:t>
            </a:fld>
            <a:endParaRPr lang="en-US" altLang="en-US"/>
          </a:p>
        </p:txBody>
      </p:sp>
    </p:spTree>
    <p:extLst>
      <p:ext uri="{BB962C8B-B14F-4D97-AF65-F5344CB8AC3E}">
        <p14:creationId xmlns:p14="http://schemas.microsoft.com/office/powerpoint/2010/main" val="1167131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49</a:t>
            </a:fld>
            <a:endParaRPr lang="en-US" altLang="en-US"/>
          </a:p>
        </p:txBody>
      </p:sp>
    </p:spTree>
    <p:extLst>
      <p:ext uri="{BB962C8B-B14F-4D97-AF65-F5344CB8AC3E}">
        <p14:creationId xmlns:p14="http://schemas.microsoft.com/office/powerpoint/2010/main" val="2572113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50</a:t>
            </a:fld>
            <a:endParaRPr lang="en-US" altLang="en-US"/>
          </a:p>
        </p:txBody>
      </p:sp>
    </p:spTree>
    <p:extLst>
      <p:ext uri="{BB962C8B-B14F-4D97-AF65-F5344CB8AC3E}">
        <p14:creationId xmlns:p14="http://schemas.microsoft.com/office/powerpoint/2010/main" val="4210023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51</a:t>
            </a:fld>
            <a:endParaRPr lang="en-US" altLang="en-US"/>
          </a:p>
        </p:txBody>
      </p:sp>
    </p:spTree>
    <p:extLst>
      <p:ext uri="{BB962C8B-B14F-4D97-AF65-F5344CB8AC3E}">
        <p14:creationId xmlns:p14="http://schemas.microsoft.com/office/powerpoint/2010/main" val="4147053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52</a:t>
            </a:fld>
            <a:endParaRPr lang="en-US" altLang="en-US"/>
          </a:p>
        </p:txBody>
      </p:sp>
    </p:spTree>
    <p:extLst>
      <p:ext uri="{BB962C8B-B14F-4D97-AF65-F5344CB8AC3E}">
        <p14:creationId xmlns:p14="http://schemas.microsoft.com/office/powerpoint/2010/main" val="61483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5D2BD44-6CF9-415D-BF1C-404766F50C9B}" type="datetime1">
              <a:rPr kumimoji="0" lang="en-US" altLang="en-US" sz="1200"/>
              <a:pPr/>
              <a:t>10/1/2025</a:t>
            </a:fld>
            <a:endParaRPr kumimoji="0" lang="en-US" altLang="en-US" sz="1200"/>
          </a:p>
        </p:txBody>
      </p:sp>
      <p:sp>
        <p:nvSpPr>
          <p:cNvPr id="194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2A789FC-0C9B-4472-A0F3-138C2D7D8CB3}" type="slidenum">
              <a:rPr kumimoji="0" lang="en-US" altLang="en-US" sz="1200"/>
              <a:pPr/>
              <a:t>5</a:t>
            </a:fld>
            <a:endParaRPr kumimoji="0" lang="en-US" altLang="en-US" sz="1200"/>
          </a:p>
        </p:txBody>
      </p:sp>
    </p:spTree>
    <p:extLst>
      <p:ext uri="{BB962C8B-B14F-4D97-AF65-F5344CB8AC3E}">
        <p14:creationId xmlns:p14="http://schemas.microsoft.com/office/powerpoint/2010/main" val="2493611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53</a:t>
            </a:fld>
            <a:endParaRPr lang="en-US" altLang="en-US"/>
          </a:p>
        </p:txBody>
      </p:sp>
    </p:spTree>
    <p:extLst>
      <p:ext uri="{BB962C8B-B14F-4D97-AF65-F5344CB8AC3E}">
        <p14:creationId xmlns:p14="http://schemas.microsoft.com/office/powerpoint/2010/main" val="3959325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54</a:t>
            </a:fld>
            <a:endParaRPr lang="en-US" altLang="en-US"/>
          </a:p>
        </p:txBody>
      </p:sp>
    </p:spTree>
    <p:extLst>
      <p:ext uri="{BB962C8B-B14F-4D97-AF65-F5344CB8AC3E}">
        <p14:creationId xmlns:p14="http://schemas.microsoft.com/office/powerpoint/2010/main" val="1993514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55</a:t>
            </a:fld>
            <a:endParaRPr lang="en-US" altLang="en-US"/>
          </a:p>
        </p:txBody>
      </p:sp>
    </p:spTree>
    <p:extLst>
      <p:ext uri="{BB962C8B-B14F-4D97-AF65-F5344CB8AC3E}">
        <p14:creationId xmlns:p14="http://schemas.microsoft.com/office/powerpoint/2010/main" val="233364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56</a:t>
            </a:fld>
            <a:endParaRPr lang="en-US" altLang="en-US"/>
          </a:p>
        </p:txBody>
      </p:sp>
    </p:spTree>
    <p:extLst>
      <p:ext uri="{BB962C8B-B14F-4D97-AF65-F5344CB8AC3E}">
        <p14:creationId xmlns:p14="http://schemas.microsoft.com/office/powerpoint/2010/main" val="4267001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57</a:t>
            </a:fld>
            <a:endParaRPr lang="en-US" altLang="en-US"/>
          </a:p>
        </p:txBody>
      </p:sp>
    </p:spTree>
    <p:extLst>
      <p:ext uri="{BB962C8B-B14F-4D97-AF65-F5344CB8AC3E}">
        <p14:creationId xmlns:p14="http://schemas.microsoft.com/office/powerpoint/2010/main" val="130242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59</a:t>
            </a:fld>
            <a:endParaRPr lang="en-US" altLang="en-US"/>
          </a:p>
        </p:txBody>
      </p:sp>
    </p:spTree>
    <p:extLst>
      <p:ext uri="{BB962C8B-B14F-4D97-AF65-F5344CB8AC3E}">
        <p14:creationId xmlns:p14="http://schemas.microsoft.com/office/powerpoint/2010/main" val="10988200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WWI ends 11 Nov 1918</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60</a:t>
            </a:fld>
            <a:endParaRPr lang="en-US" altLang="en-US"/>
          </a:p>
        </p:txBody>
      </p:sp>
    </p:spTree>
    <p:extLst>
      <p:ext uri="{BB962C8B-B14F-4D97-AF65-F5344CB8AC3E}">
        <p14:creationId xmlns:p14="http://schemas.microsoft.com/office/powerpoint/2010/main" val="37622509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61</a:t>
            </a:fld>
            <a:endParaRPr lang="en-US" altLang="en-US"/>
          </a:p>
        </p:txBody>
      </p:sp>
    </p:spTree>
    <p:extLst>
      <p:ext uri="{BB962C8B-B14F-4D97-AF65-F5344CB8AC3E}">
        <p14:creationId xmlns:p14="http://schemas.microsoft.com/office/powerpoint/2010/main" val="3092848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8E6E1A8-10B8-4E71-BED0-0ABA45886817}" type="datetime1">
              <a:rPr kumimoji="0" lang="en-US" altLang="en-US" sz="1200"/>
              <a:pPr/>
              <a:t>10/1/2025</a:t>
            </a:fld>
            <a:endParaRPr kumimoji="0" lang="en-US" altLang="en-US" sz="1200"/>
          </a:p>
        </p:txBody>
      </p:sp>
      <p:sp>
        <p:nvSpPr>
          <p:cNvPr id="245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6D4AB3B-662F-4C48-9483-DDC3562CEC14}" type="slidenum">
              <a:rPr kumimoji="0" lang="en-US" altLang="en-US" sz="1200"/>
              <a:pPr/>
              <a:t>62</a:t>
            </a:fld>
            <a:endParaRPr kumimoji="0" lang="en-US" altLang="en-US" sz="1200"/>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51829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63</a:t>
            </a:fld>
            <a:endParaRPr lang="en-US" altLang="en-US"/>
          </a:p>
        </p:txBody>
      </p:sp>
    </p:spTree>
    <p:extLst>
      <p:ext uri="{BB962C8B-B14F-4D97-AF65-F5344CB8AC3E}">
        <p14:creationId xmlns:p14="http://schemas.microsoft.com/office/powerpoint/2010/main" val="23638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a:t>
            </a:fld>
            <a:endParaRPr lang="en-US" altLang="en-US"/>
          </a:p>
        </p:txBody>
      </p:sp>
    </p:spTree>
    <p:extLst>
      <p:ext uri="{BB962C8B-B14F-4D97-AF65-F5344CB8AC3E}">
        <p14:creationId xmlns:p14="http://schemas.microsoft.com/office/powerpoint/2010/main" val="3922330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64</a:t>
            </a:fld>
            <a:endParaRPr lang="en-US" altLang="en-US"/>
          </a:p>
        </p:txBody>
      </p:sp>
    </p:spTree>
    <p:extLst>
      <p:ext uri="{BB962C8B-B14F-4D97-AF65-F5344CB8AC3E}">
        <p14:creationId xmlns:p14="http://schemas.microsoft.com/office/powerpoint/2010/main" val="10832943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10F3730-0651-4315-8CC6-9253B61A6160}" type="datetime1">
              <a:rPr kumimoji="0" lang="en-US" altLang="en-US" sz="1200"/>
              <a:pPr/>
              <a:t>10/1/2025</a:t>
            </a:fld>
            <a:endParaRPr kumimoji="0" lang="en-US" altLang="en-US" sz="1200"/>
          </a:p>
        </p:txBody>
      </p:sp>
      <p:sp>
        <p:nvSpPr>
          <p:cNvPr id="481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80BBB5F-6D69-4224-B25D-E9F2479DA1BE}" type="slidenum">
              <a:rPr kumimoji="0" lang="en-US" altLang="en-US" sz="1200"/>
              <a:pPr/>
              <a:t>69</a:t>
            </a:fld>
            <a:endParaRPr kumimoji="0" lang="en-US" altLang="en-US" sz="1200"/>
          </a:p>
        </p:txBody>
      </p:sp>
    </p:spTree>
    <p:extLst>
      <p:ext uri="{BB962C8B-B14F-4D97-AF65-F5344CB8AC3E}">
        <p14:creationId xmlns:p14="http://schemas.microsoft.com/office/powerpoint/2010/main" val="2496660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01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759816-28D0-4293-9CF9-05EEB0E8D88C}" type="datetime1">
              <a:rPr kumimoji="0" lang="en-US" altLang="en-US" sz="1200"/>
              <a:pPr/>
              <a:t>10/1/2025</a:t>
            </a:fld>
            <a:endParaRPr kumimoji="0" lang="en-US" altLang="en-US" sz="1200"/>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4446FB-2094-4B99-A563-7FB68E7DBD27}" type="slidenum">
              <a:rPr kumimoji="0" lang="en-US" altLang="en-US" sz="1200"/>
              <a:pPr/>
              <a:t>71</a:t>
            </a:fld>
            <a:endParaRPr kumimoji="0" lang="en-US" altLang="en-US" sz="1200"/>
          </a:p>
        </p:txBody>
      </p:sp>
    </p:spTree>
    <p:extLst>
      <p:ext uri="{BB962C8B-B14F-4D97-AF65-F5344CB8AC3E}">
        <p14:creationId xmlns:p14="http://schemas.microsoft.com/office/powerpoint/2010/main" val="7324885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76</a:t>
            </a:fld>
            <a:endParaRPr lang="en-US" altLang="en-US"/>
          </a:p>
        </p:txBody>
      </p:sp>
    </p:spTree>
    <p:extLst>
      <p:ext uri="{BB962C8B-B14F-4D97-AF65-F5344CB8AC3E}">
        <p14:creationId xmlns:p14="http://schemas.microsoft.com/office/powerpoint/2010/main" val="581096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78</a:t>
            </a:fld>
            <a:endParaRPr lang="en-US" altLang="en-US"/>
          </a:p>
        </p:txBody>
      </p:sp>
    </p:spTree>
    <p:extLst>
      <p:ext uri="{BB962C8B-B14F-4D97-AF65-F5344CB8AC3E}">
        <p14:creationId xmlns:p14="http://schemas.microsoft.com/office/powerpoint/2010/main" val="13949143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79</a:t>
            </a:fld>
            <a:endParaRPr lang="en-US" altLang="en-US"/>
          </a:p>
        </p:txBody>
      </p:sp>
    </p:spTree>
    <p:extLst>
      <p:ext uri="{BB962C8B-B14F-4D97-AF65-F5344CB8AC3E}">
        <p14:creationId xmlns:p14="http://schemas.microsoft.com/office/powerpoint/2010/main" val="15145146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80</a:t>
            </a:fld>
            <a:endParaRPr lang="en-US" altLang="en-US"/>
          </a:p>
        </p:txBody>
      </p:sp>
    </p:spTree>
    <p:extLst>
      <p:ext uri="{BB962C8B-B14F-4D97-AF65-F5344CB8AC3E}">
        <p14:creationId xmlns:p14="http://schemas.microsoft.com/office/powerpoint/2010/main" val="2381294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81</a:t>
            </a:fld>
            <a:endParaRPr lang="en-US" altLang="en-US"/>
          </a:p>
        </p:txBody>
      </p:sp>
    </p:spTree>
    <p:extLst>
      <p:ext uri="{BB962C8B-B14F-4D97-AF65-F5344CB8AC3E}">
        <p14:creationId xmlns:p14="http://schemas.microsoft.com/office/powerpoint/2010/main" val="2458447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82</a:t>
            </a:fld>
            <a:endParaRPr lang="en-US" altLang="en-US"/>
          </a:p>
        </p:txBody>
      </p:sp>
    </p:spTree>
    <p:extLst>
      <p:ext uri="{BB962C8B-B14F-4D97-AF65-F5344CB8AC3E}">
        <p14:creationId xmlns:p14="http://schemas.microsoft.com/office/powerpoint/2010/main" val="31378966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83</a:t>
            </a:fld>
            <a:endParaRPr lang="en-US" altLang="en-US"/>
          </a:p>
        </p:txBody>
      </p:sp>
    </p:spTree>
    <p:extLst>
      <p:ext uri="{BB962C8B-B14F-4D97-AF65-F5344CB8AC3E}">
        <p14:creationId xmlns:p14="http://schemas.microsoft.com/office/powerpoint/2010/main" val="2145357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https://www.archives.gov/founding-docs</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a:t>
            </a:fld>
            <a:endParaRPr lang="en-US" altLang="en-US"/>
          </a:p>
        </p:txBody>
      </p:sp>
    </p:spTree>
    <p:extLst>
      <p:ext uri="{BB962C8B-B14F-4D97-AF65-F5344CB8AC3E}">
        <p14:creationId xmlns:p14="http://schemas.microsoft.com/office/powerpoint/2010/main" val="40885027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84</a:t>
            </a:fld>
            <a:endParaRPr lang="en-US" altLang="en-US"/>
          </a:p>
        </p:txBody>
      </p:sp>
    </p:spTree>
    <p:extLst>
      <p:ext uri="{BB962C8B-B14F-4D97-AF65-F5344CB8AC3E}">
        <p14:creationId xmlns:p14="http://schemas.microsoft.com/office/powerpoint/2010/main" val="1998040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85</a:t>
            </a:fld>
            <a:endParaRPr lang="en-US" altLang="en-US"/>
          </a:p>
        </p:txBody>
      </p:sp>
    </p:spTree>
    <p:extLst>
      <p:ext uri="{BB962C8B-B14F-4D97-AF65-F5344CB8AC3E}">
        <p14:creationId xmlns:p14="http://schemas.microsoft.com/office/powerpoint/2010/main" val="18981719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86</a:t>
            </a:fld>
            <a:endParaRPr lang="en-US" altLang="en-US"/>
          </a:p>
        </p:txBody>
      </p:sp>
    </p:spTree>
    <p:extLst>
      <p:ext uri="{BB962C8B-B14F-4D97-AF65-F5344CB8AC3E}">
        <p14:creationId xmlns:p14="http://schemas.microsoft.com/office/powerpoint/2010/main" val="16525065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87</a:t>
            </a:fld>
            <a:endParaRPr lang="en-US" altLang="en-US"/>
          </a:p>
        </p:txBody>
      </p:sp>
    </p:spTree>
    <p:extLst>
      <p:ext uri="{BB962C8B-B14F-4D97-AF65-F5344CB8AC3E}">
        <p14:creationId xmlns:p14="http://schemas.microsoft.com/office/powerpoint/2010/main" val="9998213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88</a:t>
            </a:fld>
            <a:endParaRPr lang="en-US" altLang="en-US"/>
          </a:p>
        </p:txBody>
      </p:sp>
    </p:spTree>
    <p:extLst>
      <p:ext uri="{BB962C8B-B14F-4D97-AF65-F5344CB8AC3E}">
        <p14:creationId xmlns:p14="http://schemas.microsoft.com/office/powerpoint/2010/main" val="826583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89</a:t>
            </a:fld>
            <a:endParaRPr lang="en-US" altLang="en-US"/>
          </a:p>
        </p:txBody>
      </p:sp>
    </p:spTree>
    <p:extLst>
      <p:ext uri="{BB962C8B-B14F-4D97-AF65-F5344CB8AC3E}">
        <p14:creationId xmlns:p14="http://schemas.microsoft.com/office/powerpoint/2010/main" val="1341843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11"/>
          </p:nvPr>
        </p:nvSpPr>
        <p:spPr/>
        <p:txBody>
          <a:bodyPr/>
          <a:lstStyle/>
          <a:p>
            <a:pPr>
              <a:defRPr/>
            </a:pPr>
            <a:fld id="{15961604-D80B-4FE0-9B60-F20617A26A9E}" type="slidenum">
              <a:rPr lang="en-US" altLang="en-US" smtClean="0"/>
              <a:pPr>
                <a:defRPr/>
              </a:pPr>
              <a:t>90</a:t>
            </a:fld>
            <a:endParaRPr lang="en-US" altLang="en-US"/>
          </a:p>
        </p:txBody>
      </p:sp>
    </p:spTree>
    <p:extLst>
      <p:ext uri="{BB962C8B-B14F-4D97-AF65-F5344CB8AC3E}">
        <p14:creationId xmlns:p14="http://schemas.microsoft.com/office/powerpoint/2010/main" val="30182651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92</a:t>
            </a:fld>
            <a:endParaRPr lang="en-US" altLang="en-US"/>
          </a:p>
        </p:txBody>
      </p:sp>
    </p:spTree>
    <p:extLst>
      <p:ext uri="{BB962C8B-B14F-4D97-AF65-F5344CB8AC3E}">
        <p14:creationId xmlns:p14="http://schemas.microsoft.com/office/powerpoint/2010/main" val="21305207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93</a:t>
            </a:fld>
            <a:endParaRPr lang="en-US" altLang="en-US"/>
          </a:p>
        </p:txBody>
      </p:sp>
    </p:spTree>
    <p:extLst>
      <p:ext uri="{BB962C8B-B14F-4D97-AF65-F5344CB8AC3E}">
        <p14:creationId xmlns:p14="http://schemas.microsoft.com/office/powerpoint/2010/main" val="24464461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94</a:t>
            </a:fld>
            <a:endParaRPr lang="en-US" altLang="en-US"/>
          </a:p>
        </p:txBody>
      </p:sp>
    </p:spTree>
    <p:extLst>
      <p:ext uri="{BB962C8B-B14F-4D97-AF65-F5344CB8AC3E}">
        <p14:creationId xmlns:p14="http://schemas.microsoft.com/office/powerpoint/2010/main" val="53057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3966794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95</a:t>
            </a:fld>
            <a:endParaRPr lang="en-US" altLang="en-US"/>
          </a:p>
        </p:txBody>
      </p:sp>
    </p:spTree>
    <p:extLst>
      <p:ext uri="{BB962C8B-B14F-4D97-AF65-F5344CB8AC3E}">
        <p14:creationId xmlns:p14="http://schemas.microsoft.com/office/powerpoint/2010/main" val="24255717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https://platform.openai.com/docs/bots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105</a:t>
            </a:fld>
            <a:endParaRPr lang="en-US" altLang="en-US"/>
          </a:p>
        </p:txBody>
      </p:sp>
    </p:spTree>
    <p:extLst>
      <p:ext uri="{BB962C8B-B14F-4D97-AF65-F5344CB8AC3E}">
        <p14:creationId xmlns:p14="http://schemas.microsoft.com/office/powerpoint/2010/main" val="26949384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https://blog.google/inside-google/company-announcements/expanded-reddit-partnership/</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106</a:t>
            </a:fld>
            <a:endParaRPr lang="en-US" altLang="en-US"/>
          </a:p>
        </p:txBody>
      </p:sp>
    </p:spTree>
    <p:extLst>
      <p:ext uri="{BB962C8B-B14F-4D97-AF65-F5344CB8AC3E}">
        <p14:creationId xmlns:p14="http://schemas.microsoft.com/office/powerpoint/2010/main" val="12775261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https://www.theverge.com/2024/2/22/24080165/google-reddit-ai-training-data</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107</a:t>
            </a:fld>
            <a:endParaRPr lang="en-US" altLang="en-US"/>
          </a:p>
        </p:txBody>
      </p:sp>
    </p:spTree>
    <p:extLst>
      <p:ext uri="{BB962C8B-B14F-4D97-AF65-F5344CB8AC3E}">
        <p14:creationId xmlns:p14="http://schemas.microsoft.com/office/powerpoint/2010/main" val="1523655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4D105E-7B43-4AA5-B796-E420DB69A13D}" type="datetime1">
              <a:rPr kumimoji="0" lang="en-US" altLang="en-US" sz="1200"/>
              <a:pPr/>
              <a:t>10/1/2025</a:t>
            </a:fld>
            <a:endParaRPr kumimoji="0" lang="en-US" altLang="en-US" sz="1200"/>
          </a:p>
        </p:txBody>
      </p:sp>
      <p:sp>
        <p:nvSpPr>
          <p:cNvPr id="798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39889" indent="-283088" defTabSz="929687">
              <a:defRPr kumimoji="1" sz="2400">
                <a:solidFill>
                  <a:schemeClr val="tx1"/>
                </a:solidFill>
                <a:latin typeface="Times New Roman" panose="02020603050405020304" pitchFamily="18" charset="0"/>
              </a:defRPr>
            </a:lvl2pPr>
            <a:lvl3pPr marL="1140395" indent="-226793" defTabSz="929687">
              <a:defRPr kumimoji="1" sz="2400">
                <a:solidFill>
                  <a:schemeClr val="tx1"/>
                </a:solidFill>
                <a:latin typeface="Times New Roman" panose="02020603050405020304" pitchFamily="18" charset="0"/>
              </a:defRPr>
            </a:lvl3pPr>
            <a:lvl4pPr marL="1597196"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98F5F96-C657-42E2-BE18-C14F7A437711}" type="slidenum">
              <a:rPr kumimoji="0" lang="en-US" altLang="en-US" sz="1200"/>
              <a:pPr/>
              <a:t>108</a:t>
            </a:fld>
            <a:endParaRPr kumimoji="0" lang="en-US" altLang="en-US" sz="1200"/>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694294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1149" indent="-287914" defTabSz="942555">
              <a:defRPr kumimoji="1" sz="2400">
                <a:solidFill>
                  <a:schemeClr val="tx1"/>
                </a:solidFill>
                <a:latin typeface="Times New Roman" panose="02020603050405020304" pitchFamily="18" charset="0"/>
              </a:defRPr>
            </a:lvl2pPr>
            <a:lvl3pPr marL="1156480" indent="-230010" defTabSz="942555">
              <a:defRPr kumimoji="1" sz="2400">
                <a:solidFill>
                  <a:schemeClr val="tx1"/>
                </a:solidFill>
                <a:latin typeface="Times New Roman" panose="02020603050405020304" pitchFamily="18" charset="0"/>
              </a:defRPr>
            </a:lvl3pPr>
            <a:lvl4pPr marL="1619715" indent="-230010" defTabSz="942555">
              <a:defRPr kumimoji="1" sz="2400">
                <a:solidFill>
                  <a:schemeClr val="tx1"/>
                </a:solidFill>
                <a:latin typeface="Times New Roman" panose="02020603050405020304" pitchFamily="18" charset="0"/>
              </a:defRPr>
            </a:lvl4pPr>
            <a:lvl5pPr marL="2082950" indent="-230010" defTabSz="942555">
              <a:defRPr kumimoji="1" sz="2400">
                <a:solidFill>
                  <a:schemeClr val="tx1"/>
                </a:solidFill>
                <a:latin typeface="Times New Roman" panose="02020603050405020304" pitchFamily="18" charset="0"/>
              </a:defRPr>
            </a:lvl5pPr>
            <a:lvl6pPr marL="254618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0942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265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589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94E9D0-C163-4C43-ABDA-179A71DDA569}" type="datetime1">
              <a:rPr kumimoji="0" lang="en-US" altLang="en-US" sz="1200"/>
              <a:pPr/>
              <a:t>10/1/2025</a:t>
            </a:fld>
            <a:endParaRPr kumimoji="0" lang="en-US" altLang="en-US" sz="120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1149" indent="-287914" defTabSz="942555">
              <a:defRPr kumimoji="1" sz="2400">
                <a:solidFill>
                  <a:schemeClr val="tx1"/>
                </a:solidFill>
                <a:latin typeface="Times New Roman" panose="02020603050405020304" pitchFamily="18" charset="0"/>
              </a:defRPr>
            </a:lvl2pPr>
            <a:lvl3pPr marL="1156480" indent="-230010" defTabSz="942555">
              <a:defRPr kumimoji="1" sz="2400">
                <a:solidFill>
                  <a:schemeClr val="tx1"/>
                </a:solidFill>
                <a:latin typeface="Times New Roman" panose="02020603050405020304" pitchFamily="18" charset="0"/>
              </a:defRPr>
            </a:lvl3pPr>
            <a:lvl4pPr marL="1619715" indent="-230010" defTabSz="942555">
              <a:defRPr kumimoji="1" sz="2400">
                <a:solidFill>
                  <a:schemeClr val="tx1"/>
                </a:solidFill>
                <a:latin typeface="Times New Roman" panose="02020603050405020304" pitchFamily="18" charset="0"/>
              </a:defRPr>
            </a:lvl4pPr>
            <a:lvl5pPr marL="2082950" indent="-230010" defTabSz="942555">
              <a:defRPr kumimoji="1" sz="2400">
                <a:solidFill>
                  <a:schemeClr val="tx1"/>
                </a:solidFill>
                <a:latin typeface="Times New Roman" panose="02020603050405020304" pitchFamily="18" charset="0"/>
              </a:defRPr>
            </a:lvl5pPr>
            <a:lvl6pPr marL="254618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0942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265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589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92B018CF-2E35-4DCE-A10E-77B62A33C41F}" type="slidenum">
              <a:rPr kumimoji="0" lang="en-US" altLang="en-US" sz="1200"/>
              <a:pPr/>
              <a:t>109</a:t>
            </a:fld>
            <a:endParaRPr kumimoji="0" lang="en-US" altLang="en-US" sz="1200"/>
          </a:p>
        </p:txBody>
      </p:sp>
      <p:sp>
        <p:nvSpPr>
          <p:cNvPr id="72708" name="Rectangle 2"/>
          <p:cNvSpPr>
            <a:spLocks noGrp="1" noRot="1" noChangeAspect="1" noChangeArrowheads="1" noTextEdit="1"/>
          </p:cNvSpPr>
          <p:nvPr>
            <p:ph type="sldImg"/>
          </p:nvPr>
        </p:nvSpPr>
        <p:spPr>
          <a:xfrm>
            <a:off x="466725" y="701675"/>
            <a:ext cx="6234113" cy="3508375"/>
          </a:xfrm>
          <a:ln/>
        </p:spPr>
      </p:sp>
      <p:sp>
        <p:nvSpPr>
          <p:cNvPr id="72709" name="Rectangle 3"/>
          <p:cNvSpPr>
            <a:spLocks noGrp="1" noChangeArrowheads="1"/>
          </p:cNvSpPr>
          <p:nvPr>
            <p:ph type="body" idx="1"/>
          </p:nvPr>
        </p:nvSpPr>
        <p:spPr>
          <a:xfrm>
            <a:off x="955817" y="4445271"/>
            <a:ext cx="5254554" cy="4210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508475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1149" indent="-287914" defTabSz="942555">
              <a:defRPr kumimoji="1" sz="2400">
                <a:solidFill>
                  <a:schemeClr val="tx1"/>
                </a:solidFill>
                <a:latin typeface="Times New Roman" panose="02020603050405020304" pitchFamily="18" charset="0"/>
              </a:defRPr>
            </a:lvl2pPr>
            <a:lvl3pPr marL="1156480" indent="-230010" defTabSz="942555">
              <a:defRPr kumimoji="1" sz="2400">
                <a:solidFill>
                  <a:schemeClr val="tx1"/>
                </a:solidFill>
                <a:latin typeface="Times New Roman" panose="02020603050405020304" pitchFamily="18" charset="0"/>
              </a:defRPr>
            </a:lvl3pPr>
            <a:lvl4pPr marL="1619715" indent="-230010" defTabSz="942555">
              <a:defRPr kumimoji="1" sz="2400">
                <a:solidFill>
                  <a:schemeClr val="tx1"/>
                </a:solidFill>
                <a:latin typeface="Times New Roman" panose="02020603050405020304" pitchFamily="18" charset="0"/>
              </a:defRPr>
            </a:lvl4pPr>
            <a:lvl5pPr marL="2082950" indent="-230010" defTabSz="942555">
              <a:defRPr kumimoji="1" sz="2400">
                <a:solidFill>
                  <a:schemeClr val="tx1"/>
                </a:solidFill>
                <a:latin typeface="Times New Roman" panose="02020603050405020304" pitchFamily="18" charset="0"/>
              </a:defRPr>
            </a:lvl5pPr>
            <a:lvl6pPr marL="254618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0942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265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589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1B4A5E6-9D04-42E2-B295-C779AF06B915}" type="datetime1">
              <a:rPr kumimoji="0" lang="en-US" altLang="en-US" sz="1200"/>
              <a:pPr/>
              <a:t>10/1/2025</a:t>
            </a:fld>
            <a:endParaRPr kumimoji="0" lang="en-US" altLang="en-US" sz="1200"/>
          </a:p>
        </p:txBody>
      </p:sp>
      <p:sp>
        <p:nvSpPr>
          <p:cNvPr id="788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1149" indent="-287914" defTabSz="942555">
              <a:defRPr kumimoji="1" sz="2400">
                <a:solidFill>
                  <a:schemeClr val="tx1"/>
                </a:solidFill>
                <a:latin typeface="Times New Roman" panose="02020603050405020304" pitchFamily="18" charset="0"/>
              </a:defRPr>
            </a:lvl2pPr>
            <a:lvl3pPr marL="1156480" indent="-230010" defTabSz="942555">
              <a:defRPr kumimoji="1" sz="2400">
                <a:solidFill>
                  <a:schemeClr val="tx1"/>
                </a:solidFill>
                <a:latin typeface="Times New Roman" panose="02020603050405020304" pitchFamily="18" charset="0"/>
              </a:defRPr>
            </a:lvl3pPr>
            <a:lvl4pPr marL="1619715" indent="-230010" defTabSz="942555">
              <a:defRPr kumimoji="1" sz="2400">
                <a:solidFill>
                  <a:schemeClr val="tx1"/>
                </a:solidFill>
                <a:latin typeface="Times New Roman" panose="02020603050405020304" pitchFamily="18" charset="0"/>
              </a:defRPr>
            </a:lvl4pPr>
            <a:lvl5pPr marL="2082950" indent="-230010" defTabSz="942555">
              <a:defRPr kumimoji="1" sz="2400">
                <a:solidFill>
                  <a:schemeClr val="tx1"/>
                </a:solidFill>
                <a:latin typeface="Times New Roman" panose="02020603050405020304" pitchFamily="18" charset="0"/>
              </a:defRPr>
            </a:lvl5pPr>
            <a:lvl6pPr marL="254618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0942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265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589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3BBDE2F-9787-4A79-BDA6-07FE0FFD1729}" type="slidenum">
              <a:rPr kumimoji="0" lang="en-US" altLang="en-US" sz="1200"/>
              <a:pPr/>
              <a:t>110</a:t>
            </a:fld>
            <a:endParaRPr kumimoji="0" lang="en-US" altLang="en-US" sz="1200"/>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325100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1149" indent="-287914" defTabSz="942555">
              <a:defRPr kumimoji="1" sz="2400">
                <a:solidFill>
                  <a:schemeClr val="tx1"/>
                </a:solidFill>
                <a:latin typeface="Times New Roman" panose="02020603050405020304" pitchFamily="18" charset="0"/>
              </a:defRPr>
            </a:lvl2pPr>
            <a:lvl3pPr marL="1156480" indent="-230010" defTabSz="942555">
              <a:defRPr kumimoji="1" sz="2400">
                <a:solidFill>
                  <a:schemeClr val="tx1"/>
                </a:solidFill>
                <a:latin typeface="Times New Roman" panose="02020603050405020304" pitchFamily="18" charset="0"/>
              </a:defRPr>
            </a:lvl3pPr>
            <a:lvl4pPr marL="1619715" indent="-230010" defTabSz="942555">
              <a:defRPr kumimoji="1" sz="2400">
                <a:solidFill>
                  <a:schemeClr val="tx1"/>
                </a:solidFill>
                <a:latin typeface="Times New Roman" panose="02020603050405020304" pitchFamily="18" charset="0"/>
              </a:defRPr>
            </a:lvl4pPr>
            <a:lvl5pPr marL="2082950" indent="-230010" defTabSz="942555">
              <a:defRPr kumimoji="1" sz="2400">
                <a:solidFill>
                  <a:schemeClr val="tx1"/>
                </a:solidFill>
                <a:latin typeface="Times New Roman" panose="02020603050405020304" pitchFamily="18" charset="0"/>
              </a:defRPr>
            </a:lvl5pPr>
            <a:lvl6pPr marL="254618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0942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265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589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79C15CE1-8543-4099-B1C0-2B9B071243D3}" type="datetime1">
              <a:rPr kumimoji="0" lang="en-US" altLang="en-US" sz="1200"/>
              <a:pPr/>
              <a:t>10/1/2025</a:t>
            </a:fld>
            <a:endParaRPr kumimoji="0" lang="en-US" altLang="en-US" sz="1200"/>
          </a:p>
        </p:txBody>
      </p:sp>
      <p:sp>
        <p:nvSpPr>
          <p:cNvPr id="808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55">
              <a:defRPr kumimoji="1" sz="2400">
                <a:solidFill>
                  <a:schemeClr val="tx1"/>
                </a:solidFill>
                <a:latin typeface="Times New Roman" panose="02020603050405020304" pitchFamily="18" charset="0"/>
              </a:defRPr>
            </a:lvl1pPr>
            <a:lvl2pPr marL="751149" indent="-287914" defTabSz="942555">
              <a:defRPr kumimoji="1" sz="2400">
                <a:solidFill>
                  <a:schemeClr val="tx1"/>
                </a:solidFill>
                <a:latin typeface="Times New Roman" panose="02020603050405020304" pitchFamily="18" charset="0"/>
              </a:defRPr>
            </a:lvl2pPr>
            <a:lvl3pPr marL="1156480" indent="-230010" defTabSz="942555">
              <a:defRPr kumimoji="1" sz="2400">
                <a:solidFill>
                  <a:schemeClr val="tx1"/>
                </a:solidFill>
                <a:latin typeface="Times New Roman" panose="02020603050405020304" pitchFamily="18" charset="0"/>
              </a:defRPr>
            </a:lvl3pPr>
            <a:lvl4pPr marL="1619715" indent="-230010" defTabSz="942555">
              <a:defRPr kumimoji="1" sz="2400">
                <a:solidFill>
                  <a:schemeClr val="tx1"/>
                </a:solidFill>
                <a:latin typeface="Times New Roman" panose="02020603050405020304" pitchFamily="18" charset="0"/>
              </a:defRPr>
            </a:lvl4pPr>
            <a:lvl5pPr marL="2082950" indent="-230010" defTabSz="942555">
              <a:defRPr kumimoji="1" sz="2400">
                <a:solidFill>
                  <a:schemeClr val="tx1"/>
                </a:solidFill>
                <a:latin typeface="Times New Roman" panose="02020603050405020304" pitchFamily="18" charset="0"/>
              </a:defRPr>
            </a:lvl5pPr>
            <a:lvl6pPr marL="254618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6pPr>
            <a:lvl7pPr marL="300942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7pPr>
            <a:lvl8pPr marL="3472655"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8pPr>
            <a:lvl9pPr marL="3935890" indent="-230010" defTabSz="942555" eaLnBrk="0" fontAlgn="base" hangingPunct="0">
              <a:spcBef>
                <a:spcPct val="0"/>
              </a:spcBef>
              <a:spcAft>
                <a:spcPct val="0"/>
              </a:spcAft>
              <a:defRPr kumimoji="1" sz="2400">
                <a:solidFill>
                  <a:schemeClr val="tx1"/>
                </a:solidFill>
                <a:latin typeface="Times New Roman" panose="02020603050405020304" pitchFamily="18" charset="0"/>
              </a:defRPr>
            </a:lvl9pPr>
          </a:lstStyle>
          <a:p>
            <a:fld id="{EB9E12CF-4BB0-43DD-9077-CFAFC7E68939}" type="slidenum">
              <a:rPr kumimoji="0" lang="en-US" altLang="en-US" sz="1200"/>
              <a:pPr/>
              <a:t>111</a:t>
            </a:fld>
            <a:endParaRPr kumimoji="0" lang="en-US" altLang="en-US" sz="1200"/>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7352639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67C51F0E-F982-4ECA-BA55-8A44ED280FB0}"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5961604-D80B-4FE0-9B60-F20617A26A9E}" type="slidenum">
              <a:rPr lang="en-US" altLang="en-US" smtClean="0"/>
              <a:pPr>
                <a:defRPr/>
              </a:pPr>
              <a:t>112</a:t>
            </a:fld>
            <a:endParaRPr lang="en-US" altLang="en-US"/>
          </a:p>
        </p:txBody>
      </p:sp>
    </p:spTree>
    <p:extLst>
      <p:ext uri="{BB962C8B-B14F-4D97-AF65-F5344CB8AC3E}">
        <p14:creationId xmlns:p14="http://schemas.microsoft.com/office/powerpoint/2010/main" val="22289906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113</a:t>
            </a:fld>
            <a:endParaRPr lang="en-US" altLang="en-US"/>
          </a:p>
        </p:txBody>
      </p:sp>
    </p:spTree>
    <p:extLst>
      <p:ext uri="{BB962C8B-B14F-4D97-AF65-F5344CB8AC3E}">
        <p14:creationId xmlns:p14="http://schemas.microsoft.com/office/powerpoint/2010/main" val="133167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a:t>
            </a:fld>
            <a:endParaRPr lang="en-US" altLang="en-US"/>
          </a:p>
        </p:txBody>
      </p:sp>
    </p:spTree>
    <p:extLst>
      <p:ext uri="{BB962C8B-B14F-4D97-AF65-F5344CB8AC3E}">
        <p14:creationId xmlns:p14="http://schemas.microsoft.com/office/powerpoint/2010/main" val="281758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10000"/>
          </a:schemeClr>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October 1, 2025</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October 1,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October 1,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October 1, 2025</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October 1,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October 1,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October 1,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October 1,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October 1,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October 1, 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October 1, 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200"/>
            </a:lvl3pPr>
            <a:lvl4pPr marL="1600200" indent="-228600">
              <a:buFont typeface="Wingdings" panose="05000000000000000000" pitchFamily="2" charset="2"/>
              <a:buChar char="§"/>
              <a:defRPr sz="32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October 1, 2025</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October 1, 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October 1,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October 1,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October 1,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October 1,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October 1,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October 1,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October 1, 2025</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October 1, 2025</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October 1, 2025</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October 1,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October 1,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October 1, 2025</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October 1, 2025</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tmp"/><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barnesandnoble.com/"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tmp"/></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tm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tmp"/></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5.tmp"/></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7.tm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tmp"/></Relationships>
</file>

<file path=ppt/slides/_rels/slide3.xml.rels><?xml version="1.0" encoding="UTF-8" standalone="yes"?>
<Relationships xmlns="http://schemas.openxmlformats.org/package/2006/relationships"><Relationship Id="rId3" Type="http://schemas.openxmlformats.org/officeDocument/2006/relationships/hyperlink" Target="http://picker.uchicago.edu/GSBOnline/GSBSyllOnline.h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voices.uchicago.edu/202504busn42201-85/" TargetMode="External"/><Relationship Id="rId4" Type="http://schemas.openxmlformats.org/officeDocument/2006/relationships/hyperlink" Target="https://voices.uchicago.edu/202504busn42201-8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9.tmp"/></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2.tmp"/></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2.tmp"/></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tmp"/></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_Q8Nf82JTzfyqCo_Iqqwn8wFu-Uhs-gaY4kmkYqQswg/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cs.google.com/document/d/1m8y-0d7fUdE-mbS9wZbuGjK9giZMxfFqVtYAima2RxE/edit?usp=shari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41.xml.rels><?xml version="1.0" encoding="UTF-8" standalone="yes"?>
<Relationships xmlns="http://schemas.openxmlformats.org/package/2006/relationships"><Relationship Id="rId3" Type="http://schemas.openxmlformats.org/officeDocument/2006/relationships/hyperlink" Target="https://www.loc.gov/item/usrep248215/"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7.tmp"/><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1.tm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5.xml.rels><?xml version="1.0" encoding="UTF-8" standalone="yes"?>
<Relationships xmlns="http://schemas.openxmlformats.org/package/2006/relationships"><Relationship Id="rId3" Type="http://schemas.openxmlformats.org/officeDocument/2006/relationships/hyperlink" Target="http://voices.uchicago.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5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8.emf"/></Relationships>
</file>

<file path=ppt/slides/_rels/slide5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70.emf"/><Relationship Id="rId4" Type="http://schemas.openxmlformats.org/officeDocument/2006/relationships/image" Target="../media/image69.emf"/></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72.emf"/></Relationships>
</file>

<file path=ppt/slides/_rels/slide5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3.emf"/></Relationships>
</file>

<file path=ppt/slides/_rels/slide5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74.emf"/></Relationships>
</file>

<file path=ppt/slides/_rels/slide56.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77.tmp"/></Relationships>
</file>

<file path=ppt/slides/_rels/slide58.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 Id="rId4" Type="http://schemas.openxmlformats.org/officeDocument/2006/relationships/image" Target="../media/image90.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94.emf"/></Relationships>
</file>

<file path=ppt/slides/_rels/slide8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95.emf"/></Relationships>
</file>

<file path=ppt/slides/_rels/slide8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97.emf"/><Relationship Id="rId4" Type="http://schemas.openxmlformats.org/officeDocument/2006/relationships/image" Target="../media/image96.emf"/></Relationships>
</file>

<file path=ppt/slides/_rels/slide8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99.emf"/></Relationships>
</file>

<file path=ppt/slides/_rels/slide8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101.emf"/><Relationship Id="rId4" Type="http://schemas.openxmlformats.org/officeDocument/2006/relationships/image" Target="../media/image100.em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04.emf"/></Relationships>
</file>

<file path=ppt/slides/_rels/slide8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05.emf"/></Relationships>
</file>

<file path=ppt/slides/_rels/slide8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07.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110.emf"/><Relationship Id="rId4" Type="http://schemas.openxmlformats.org/officeDocument/2006/relationships/image" Target="../media/image109.emf"/></Relationships>
</file>

<file path=ppt/slides/_rels/slide9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r>
              <a:rPr lang="en-US" altLang="en-US" sz="2400" dirty="0"/>
              <a:t>Class 1</a:t>
            </a:r>
            <a:r>
              <a:rPr lang="en-US" altLang="en-US" sz="2400"/>
              <a:t>: W10/1/2024; S10/4/2024</a:t>
            </a:r>
            <a:br>
              <a:rPr lang="en-US" altLang="en-US" sz="3200" dirty="0"/>
            </a:br>
            <a:r>
              <a:rPr lang="en-US" altLang="en-US" sz="2400" dirty="0"/>
              <a:t>Booth 42201: The Legal Infrastructure of Business</a:t>
            </a:r>
            <a:br>
              <a:rPr lang="en-US" altLang="en-US" sz="2400" dirty="0"/>
            </a:br>
            <a:br>
              <a:rPr lang="en-US" altLang="en-US" sz="2400" dirty="0"/>
            </a:br>
            <a:br>
              <a:rPr lang="en-US" altLang="en-US" sz="3200" dirty="0"/>
            </a:br>
            <a:r>
              <a:rPr lang="en-US" altLang="en-US" sz="4800" dirty="0"/>
              <a:t>Controlling Information: Property and Contracts</a:t>
            </a:r>
          </a:p>
        </p:txBody>
      </p:sp>
      <p:sp>
        <p:nvSpPr>
          <p:cNvPr id="16387" name="Rectangle 3"/>
          <p:cNvSpPr>
            <a:spLocks noGrp="1" noChangeArrowheads="1"/>
          </p:cNvSpPr>
          <p:nvPr>
            <p:ph type="subTitle" idx="1"/>
          </p:nvPr>
        </p:nvSpPr>
        <p:spPr>
          <a:xfrm>
            <a:off x="3352800" y="3581400"/>
            <a:ext cx="7086600" cy="1752600"/>
          </a:xfrm>
        </p:spPr>
        <p:txBody>
          <a:bodyPr/>
          <a:lstStyle/>
          <a:p>
            <a:r>
              <a:rPr lang="en-US" altLang="en-US" dirty="0">
                <a:solidFill>
                  <a:schemeClr val="accent4">
                    <a:lumMod val="50000"/>
                    <a:lumOff val="50000"/>
                  </a:schemeClr>
                </a:solidFill>
              </a:rPr>
              <a:t>Randal C. Picker</a:t>
            </a:r>
          </a:p>
          <a:p>
            <a:r>
              <a:rPr lang="en-US" altLang="en-US" sz="2000" dirty="0">
                <a:solidFill>
                  <a:schemeClr val="accent4">
                    <a:lumMod val="50000"/>
                    <a:lumOff val="50000"/>
                  </a:schemeClr>
                </a:solidFill>
              </a:rPr>
              <a:t>James Parker Hall Distinguished Service Professor of Law</a:t>
            </a:r>
          </a:p>
          <a:p>
            <a:endParaRPr lang="en-US" altLang="en-US" sz="2000" dirty="0">
              <a:solidFill>
                <a:schemeClr val="accent4">
                  <a:lumMod val="50000"/>
                  <a:lumOff val="50000"/>
                </a:schemeClr>
              </a:solidFill>
            </a:endParaRPr>
          </a:p>
          <a:p>
            <a:r>
              <a:rPr lang="en-US" altLang="en-US" dirty="0">
                <a:solidFill>
                  <a:schemeClr val="accent4">
                    <a:lumMod val="50000"/>
                    <a:lumOff val="50000"/>
                  </a:schemeClr>
                </a:solidFill>
              </a:rPr>
              <a:t>The Law School</a:t>
            </a:r>
          </a:p>
          <a:p>
            <a:r>
              <a:rPr lang="en-US" altLang="en-US" dirty="0">
                <a:solidFill>
                  <a:schemeClr val="accent4">
                    <a:lumMod val="50000"/>
                    <a:lumOff val="50000"/>
                  </a:schemeClr>
                </a:solidFill>
              </a:rPr>
              <a:t>The University of Chicago</a:t>
            </a:r>
          </a:p>
          <a:p>
            <a:r>
              <a:rPr lang="en-US" altLang="en-US" sz="2000" dirty="0">
                <a:solidFill>
                  <a:schemeClr val="accent4">
                    <a:lumMod val="50000"/>
                    <a:lumOff val="50000"/>
                  </a:schemeClr>
                </a:solidFill>
              </a:rPr>
              <a:t>Copyright © 2001-25</a:t>
            </a:r>
            <a:r>
              <a:rPr lang="en-US" altLang="en-US" sz="2000" baseline="0" dirty="0">
                <a:solidFill>
                  <a:schemeClr val="accent4">
                    <a:lumMod val="50000"/>
                    <a:lumOff val="50000"/>
                  </a:schemeClr>
                </a:solidFill>
              </a:rPr>
              <a:t> </a:t>
            </a:r>
            <a:r>
              <a:rPr lang="en-US" altLang="en-US" sz="2000" dirty="0">
                <a:solidFill>
                  <a:schemeClr val="accent4">
                    <a:lumMod val="50000"/>
                    <a:lumOff val="50000"/>
                  </a:schemeClr>
                </a:solidFill>
              </a:rPr>
              <a:t> Randal C. Picker. All Rights Reserved.</a:t>
            </a:r>
          </a:p>
        </p:txBody>
      </p:sp>
    </p:spTree>
    <p:extLst>
      <p:ext uri="{BB962C8B-B14F-4D97-AF65-F5344CB8AC3E}">
        <p14:creationId xmlns:p14="http://schemas.microsoft.com/office/powerpoint/2010/main" val="2779202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6443" y="-2"/>
            <a:ext cx="6485558" cy="4100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Articles of Confederation: United States 1.0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490662" y="6488668"/>
            <a:ext cx="17013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rticles of Confedera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42" y="457198"/>
            <a:ext cx="5667985" cy="6243640"/>
          </a:xfrm>
          <a:prstGeom prst="rect">
            <a:avLst/>
          </a:prstGeom>
          <a:ln w="6350">
            <a:solidFill>
              <a:schemeClr val="tx1"/>
            </a:solidFill>
          </a:ln>
        </p:spPr>
      </p:pic>
      <p:pic>
        <p:nvPicPr>
          <p:cNvPr id="8" name="Picture 7" descr="Articles of Confedera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287" t="89344" r="26292" b="900"/>
          <a:stretch/>
        </p:blipFill>
        <p:spPr>
          <a:xfrm>
            <a:off x="1669401" y="3589255"/>
            <a:ext cx="10217799" cy="1946245"/>
          </a:xfrm>
          <a:prstGeom prst="rect">
            <a:avLst/>
          </a:prstGeom>
          <a:ln w="6350">
            <a:solidFill>
              <a:schemeClr val="tx1"/>
            </a:solidFill>
          </a:ln>
        </p:spPr>
      </p:pic>
    </p:spTree>
    <p:extLst>
      <p:ext uri="{BB962C8B-B14F-4D97-AF65-F5344CB8AC3E}">
        <p14:creationId xmlns:p14="http://schemas.microsoft.com/office/powerpoint/2010/main" val="23762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545" y="-2"/>
            <a:ext cx="620645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Legal Standard for Preliminary Injunction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100</a:t>
            </a:fld>
            <a:endParaRPr lang="en-US" altLang="en-US"/>
          </a:p>
        </p:txBody>
      </p:sp>
      <p:sp>
        <p:nvSpPr>
          <p:cNvPr id="6" name="Text Box 5"/>
          <p:cNvSpPr txBox="1">
            <a:spLocks noChangeArrowheads="1"/>
          </p:cNvSpPr>
          <p:nvPr/>
        </p:nvSpPr>
        <p:spPr bwMode="auto">
          <a:xfrm>
            <a:off x="10041622" y="6488668"/>
            <a:ext cx="2150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3A197E7-B00E-326C-6BD4-14465EBA1F35}"/>
              </a:ext>
            </a:extLst>
          </p:cNvPr>
          <p:cNvPicPr>
            <a:picLocks noChangeAspect="1"/>
          </p:cNvPicPr>
          <p:nvPr/>
        </p:nvPicPr>
        <p:blipFill>
          <a:blip r:embed="rId2"/>
          <a:stretch>
            <a:fillRect/>
          </a:stretch>
        </p:blipFill>
        <p:spPr>
          <a:xfrm>
            <a:off x="224305" y="150785"/>
            <a:ext cx="4078863" cy="6489101"/>
          </a:xfrm>
          <a:prstGeom prst="rect">
            <a:avLst/>
          </a:prstGeom>
          <a:ln w="6350">
            <a:solidFill>
              <a:schemeClr val="tx1"/>
            </a:solidFill>
          </a:ln>
        </p:spPr>
      </p:pic>
      <p:sp>
        <p:nvSpPr>
          <p:cNvPr id="9" name="Text Box 5">
            <a:extLst>
              <a:ext uri="{FF2B5EF4-FFF2-40B4-BE49-F238E27FC236}">
                <a16:creationId xmlns:a16="http://schemas.microsoft.com/office/drawing/2014/main" id="{4C840381-7EF6-52AA-F0F3-8A214F0CC42C}"/>
              </a:ext>
            </a:extLst>
          </p:cNvPr>
          <p:cNvSpPr txBox="1">
            <a:spLocks noChangeArrowheads="1"/>
          </p:cNvSpPr>
          <p:nvPr/>
        </p:nvSpPr>
        <p:spPr bwMode="auto">
          <a:xfrm>
            <a:off x="952799" y="2365950"/>
            <a:ext cx="11152682"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 </a:t>
            </a:r>
            <a:r>
              <a:rPr lang="en-US" sz="3200" b="1" i="0" dirty="0">
                <a:solidFill>
                  <a:schemeClr val="accent4">
                    <a:lumMod val="50000"/>
                    <a:lumOff val="50000"/>
                  </a:schemeClr>
                </a:solidFill>
              </a:rPr>
              <a:t>We use a ‘sliding scale’ approach to these factors, according to which “a stronger showing of one element may offset a weaker showing of another</a:t>
            </a:r>
            <a:r>
              <a:rPr lang="en-US" sz="3200" i="0" dirty="0"/>
              <a:t>.” Alliance for the Wild Rockies v. Cottrell, 632 F.3d 1127, 1131 (9th Cir. 2011). </a:t>
            </a:r>
            <a:r>
              <a:rPr lang="en-US" sz="3200" b="1" i="0" dirty="0">
                <a:solidFill>
                  <a:schemeClr val="accent4">
                    <a:lumMod val="50000"/>
                    <a:lumOff val="50000"/>
                  </a:schemeClr>
                </a:solidFill>
              </a:rPr>
              <a:t>So, when the balance of hardships tips sharply in the plaintiff’s favor, the plaintiff need demonstrate only “serious questions going to the merits</a:t>
            </a:r>
            <a:r>
              <a:rPr lang="en-US" sz="3200" i="0" dirty="0"/>
              <a:t>.” Id. at 1135</a:t>
            </a:r>
            <a:r>
              <a:rPr lang="en-US" sz="320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30591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399" y="-2"/>
            <a:ext cx="55626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Standard of Review in Appeals Court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101</a:t>
            </a:fld>
            <a:endParaRPr lang="en-US" altLang="en-US"/>
          </a:p>
        </p:txBody>
      </p:sp>
      <p:sp>
        <p:nvSpPr>
          <p:cNvPr id="6" name="Text Box 5"/>
          <p:cNvSpPr txBox="1">
            <a:spLocks noChangeArrowheads="1"/>
          </p:cNvSpPr>
          <p:nvPr/>
        </p:nvSpPr>
        <p:spPr bwMode="auto">
          <a:xfrm>
            <a:off x="10041622" y="6488668"/>
            <a:ext cx="2150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3A197E7-B00E-326C-6BD4-14465EBA1F35}"/>
              </a:ext>
            </a:extLst>
          </p:cNvPr>
          <p:cNvPicPr>
            <a:picLocks noChangeAspect="1"/>
          </p:cNvPicPr>
          <p:nvPr/>
        </p:nvPicPr>
        <p:blipFill>
          <a:blip r:embed="rId2"/>
          <a:stretch>
            <a:fillRect/>
          </a:stretch>
        </p:blipFill>
        <p:spPr>
          <a:xfrm>
            <a:off x="224305" y="150785"/>
            <a:ext cx="4078863" cy="6489101"/>
          </a:xfrm>
          <a:prstGeom prst="rect">
            <a:avLst/>
          </a:prstGeom>
          <a:ln w="6350">
            <a:solidFill>
              <a:schemeClr val="tx1"/>
            </a:solidFill>
          </a:ln>
        </p:spPr>
      </p:pic>
      <p:sp>
        <p:nvSpPr>
          <p:cNvPr id="9" name="Text Box 5">
            <a:extLst>
              <a:ext uri="{FF2B5EF4-FFF2-40B4-BE49-F238E27FC236}">
                <a16:creationId xmlns:a16="http://schemas.microsoft.com/office/drawing/2014/main" id="{4C840381-7EF6-52AA-F0F3-8A214F0CC42C}"/>
              </a:ext>
            </a:extLst>
          </p:cNvPr>
          <p:cNvSpPr txBox="1">
            <a:spLocks noChangeArrowheads="1"/>
          </p:cNvSpPr>
          <p:nvPr/>
        </p:nvSpPr>
        <p:spPr bwMode="auto">
          <a:xfrm>
            <a:off x="1214454" y="2736887"/>
            <a:ext cx="1075324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We review the district court’s decision to grant a preliminary injunction for </a:t>
            </a:r>
            <a:r>
              <a:rPr lang="en-US" sz="3200" b="1" i="0" dirty="0">
                <a:solidFill>
                  <a:schemeClr val="accent4">
                    <a:lumMod val="50000"/>
                    <a:lumOff val="50000"/>
                  </a:schemeClr>
                </a:solidFill>
              </a:rPr>
              <a:t>abuse of discretion</a:t>
            </a:r>
            <a:r>
              <a:rPr lang="en-US" sz="3200" i="0" dirty="0"/>
              <a:t>. The grant of a preliminary injunction constitutes an abuse of discretion if the district court’s evaluation or balancing of the pertinent factors is </a:t>
            </a:r>
            <a:r>
              <a:rPr lang="en-US" sz="3200" b="1" i="0" dirty="0">
                <a:solidFill>
                  <a:schemeClr val="accent4">
                    <a:lumMod val="50000"/>
                    <a:lumOff val="50000"/>
                  </a:schemeClr>
                </a:solidFill>
              </a:rPr>
              <a:t>“illogical, implausible, or without support in the record.” </a:t>
            </a:r>
            <a:r>
              <a:rPr lang="en-US" sz="3200" i="0" dirty="0"/>
              <a:t>Doe v. Kelly, 878 F.3d 710, 713 (9th Cir. 2017).</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2017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723" y="-2"/>
            <a:ext cx="52752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Tortious Interference with Contract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102</a:t>
            </a:fld>
            <a:endParaRPr lang="en-US" altLang="en-US"/>
          </a:p>
        </p:txBody>
      </p:sp>
      <p:sp>
        <p:nvSpPr>
          <p:cNvPr id="6" name="Text Box 5"/>
          <p:cNvSpPr txBox="1">
            <a:spLocks noChangeArrowheads="1"/>
          </p:cNvSpPr>
          <p:nvPr/>
        </p:nvSpPr>
        <p:spPr bwMode="auto">
          <a:xfrm>
            <a:off x="10041622" y="6488668"/>
            <a:ext cx="2150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18B3443-CF3F-7D55-305B-8A07EFA01D65}"/>
              </a:ext>
            </a:extLst>
          </p:cNvPr>
          <p:cNvPicPr>
            <a:picLocks noChangeAspect="1"/>
          </p:cNvPicPr>
          <p:nvPr/>
        </p:nvPicPr>
        <p:blipFill>
          <a:blip r:embed="rId2"/>
          <a:stretch>
            <a:fillRect/>
          </a:stretch>
        </p:blipFill>
        <p:spPr>
          <a:xfrm>
            <a:off x="160924" y="209004"/>
            <a:ext cx="4097341" cy="6491834"/>
          </a:xfrm>
          <a:prstGeom prst="rect">
            <a:avLst/>
          </a:prstGeom>
          <a:ln w="6350">
            <a:solidFill>
              <a:schemeClr val="tx1"/>
            </a:solidFill>
          </a:ln>
        </p:spPr>
      </p:pic>
      <p:sp>
        <p:nvSpPr>
          <p:cNvPr id="8" name="Text Box 5">
            <a:extLst>
              <a:ext uri="{FF2B5EF4-FFF2-40B4-BE49-F238E27FC236}">
                <a16:creationId xmlns:a16="http://schemas.microsoft.com/office/drawing/2014/main" id="{3C20B177-88E4-CD14-BA65-715D1FDBE0BC}"/>
              </a:ext>
            </a:extLst>
          </p:cNvPr>
          <p:cNvSpPr txBox="1">
            <a:spLocks noChangeArrowheads="1"/>
          </p:cNvSpPr>
          <p:nvPr/>
        </p:nvSpPr>
        <p:spPr bwMode="auto">
          <a:xfrm>
            <a:off x="818576" y="1231642"/>
            <a:ext cx="11152682"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err="1"/>
              <a:t>HiQ</a:t>
            </a:r>
            <a:r>
              <a:rPr lang="en-US" sz="3200" i="0" dirty="0"/>
              <a:t> alleges that LinkedIn intentionally interfered with </a:t>
            </a:r>
            <a:r>
              <a:rPr lang="en-US" sz="3200" i="0" dirty="0" err="1"/>
              <a:t>hiQ’s</a:t>
            </a:r>
            <a:r>
              <a:rPr lang="en-US" sz="3200" i="0" dirty="0"/>
              <a:t> contracts with third parties. ‘The </a:t>
            </a:r>
            <a:r>
              <a:rPr lang="en-US" sz="3200" b="1" i="0" dirty="0">
                <a:solidFill>
                  <a:schemeClr val="accent4">
                    <a:lumMod val="50000"/>
                    <a:lumOff val="50000"/>
                  </a:schemeClr>
                </a:solidFill>
              </a:rPr>
              <a:t>elements which a plaintiff must plead to state the cause of action for intentional interference with contractual relations </a:t>
            </a:r>
            <a:r>
              <a:rPr lang="en-US" sz="3200" i="0" dirty="0"/>
              <a:t>are (1) a valid contract between plaintiff and a third party; (2) defendant’s knowledge of this contract; (3) defendant’s intentional acts designed to induce a breach or disruption of the contractual relationship; (4) actual breach or disruption of the contractual relationship; and (5) resulting damage.’ Pac. Gas &amp; Elec. Co. v. Bear Stearns &amp; Co., 50 Cal. 3d 1118, 1126 (1990).</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6863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8341" y="-2"/>
            <a:ext cx="23936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Balancing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103</a:t>
            </a:fld>
            <a:endParaRPr lang="en-US" altLang="en-US"/>
          </a:p>
        </p:txBody>
      </p:sp>
      <p:sp>
        <p:nvSpPr>
          <p:cNvPr id="6" name="Text Box 5"/>
          <p:cNvSpPr txBox="1">
            <a:spLocks noChangeArrowheads="1"/>
          </p:cNvSpPr>
          <p:nvPr/>
        </p:nvSpPr>
        <p:spPr bwMode="auto">
          <a:xfrm>
            <a:off x="10041622" y="6488668"/>
            <a:ext cx="2150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3E20A83-06E9-BBA2-7776-EC5838667C35}"/>
              </a:ext>
            </a:extLst>
          </p:cNvPr>
          <p:cNvPicPr>
            <a:picLocks noChangeAspect="1"/>
          </p:cNvPicPr>
          <p:nvPr/>
        </p:nvPicPr>
        <p:blipFill>
          <a:blip r:embed="rId2"/>
          <a:stretch>
            <a:fillRect/>
          </a:stretch>
        </p:blipFill>
        <p:spPr>
          <a:xfrm>
            <a:off x="190891" y="157425"/>
            <a:ext cx="4160757" cy="6543413"/>
          </a:xfrm>
          <a:prstGeom prst="rect">
            <a:avLst/>
          </a:prstGeom>
          <a:ln w="6350">
            <a:solidFill>
              <a:schemeClr val="tx1"/>
            </a:solidFill>
          </a:ln>
        </p:spPr>
      </p:pic>
      <p:sp>
        <p:nvSpPr>
          <p:cNvPr id="8" name="Text Box 5">
            <a:extLst>
              <a:ext uri="{FF2B5EF4-FFF2-40B4-BE49-F238E27FC236}">
                <a16:creationId xmlns:a16="http://schemas.microsoft.com/office/drawing/2014/main" id="{54BE7319-AD03-BEF7-3A63-8A2E438F1CBF}"/>
              </a:ext>
            </a:extLst>
          </p:cNvPr>
          <p:cNvSpPr txBox="1">
            <a:spLocks noChangeArrowheads="1"/>
          </p:cNvSpPr>
          <p:nvPr/>
        </p:nvSpPr>
        <p:spPr bwMode="auto">
          <a:xfrm>
            <a:off x="818576" y="1231642"/>
            <a:ext cx="11152682"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Accordingly, </a:t>
            </a:r>
            <a:r>
              <a:rPr lang="en-US" sz="3200" b="1" i="0" dirty="0">
                <a:solidFill>
                  <a:schemeClr val="accent4">
                    <a:lumMod val="50000"/>
                    <a:lumOff val="50000"/>
                  </a:schemeClr>
                </a:solidFill>
              </a:rPr>
              <a:t>California courts apply a balancing test to determine whether the interests advanced by interference with contract outweigh the societal interest in contractual stability</a:t>
            </a:r>
            <a:r>
              <a:rPr lang="en-US" sz="3200" i="0" dirty="0"/>
              <a:t>: Whether an intentional interference by a third party is justifiable depends upon a balancing of the importance, social and private, of the objective advanced by the interference against the importance of the interest interfered with, considering all circumstances including the nature of the actor’s conduct and the relationship between the parties. Herron v. State Farm Mut. Ins. Co., 56 Cal. 2d 202, 206 (1961).</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1833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6635" y="-2"/>
            <a:ext cx="56653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Controlling Information Monopolists?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104</a:t>
            </a:fld>
            <a:endParaRPr lang="en-US" altLang="en-US"/>
          </a:p>
        </p:txBody>
      </p:sp>
      <p:sp>
        <p:nvSpPr>
          <p:cNvPr id="6" name="Text Box 5"/>
          <p:cNvSpPr txBox="1">
            <a:spLocks noChangeArrowheads="1"/>
          </p:cNvSpPr>
          <p:nvPr/>
        </p:nvSpPr>
        <p:spPr bwMode="auto">
          <a:xfrm>
            <a:off x="10041622" y="6488668"/>
            <a:ext cx="2150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766F648-E04E-5714-2497-B653268930AC}"/>
              </a:ext>
            </a:extLst>
          </p:cNvPr>
          <p:cNvPicPr>
            <a:picLocks noChangeAspect="1"/>
          </p:cNvPicPr>
          <p:nvPr/>
        </p:nvPicPr>
        <p:blipFill>
          <a:blip r:embed="rId2"/>
          <a:stretch>
            <a:fillRect/>
          </a:stretch>
        </p:blipFill>
        <p:spPr>
          <a:xfrm>
            <a:off x="196479" y="213702"/>
            <a:ext cx="4085742" cy="6392628"/>
          </a:xfrm>
          <a:prstGeom prst="rect">
            <a:avLst/>
          </a:prstGeom>
          <a:ln w="6350">
            <a:solidFill>
              <a:schemeClr val="tx1"/>
            </a:solidFill>
          </a:ln>
        </p:spPr>
      </p:pic>
      <p:sp>
        <p:nvSpPr>
          <p:cNvPr id="8" name="Text Box 5">
            <a:extLst>
              <a:ext uri="{FF2B5EF4-FFF2-40B4-BE49-F238E27FC236}">
                <a16:creationId xmlns:a16="http://schemas.microsoft.com/office/drawing/2014/main" id="{7E67A70B-9954-B43D-DB32-17B5F5FAC6FF}"/>
              </a:ext>
            </a:extLst>
          </p:cNvPr>
          <p:cNvSpPr txBox="1">
            <a:spLocks noChangeArrowheads="1"/>
          </p:cNvSpPr>
          <p:nvPr/>
        </p:nvSpPr>
        <p:spPr bwMode="auto">
          <a:xfrm>
            <a:off x="996214" y="2588836"/>
            <a:ext cx="10955793"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We agree with the district court that </a:t>
            </a:r>
            <a:r>
              <a:rPr lang="en-US" sz="3200" b="1" i="0" dirty="0">
                <a:solidFill>
                  <a:schemeClr val="accent4">
                    <a:lumMod val="50000"/>
                    <a:lumOff val="50000"/>
                  </a:schemeClr>
                </a:solidFill>
              </a:rPr>
              <a:t>giving companies like LinkedIn free rein to decide, on any basis, who can collect and use data—data that the companies do not own, that they otherwise make publicly available to viewers, and that the companies themselves collect and use—risks the possible creation of information monopolies that would disserve the public interest</a:t>
            </a:r>
            <a:r>
              <a:rPr lang="en-US" sz="3200" i="0" dirty="0"/>
              <a:t>.”</a:t>
            </a:r>
            <a:endParaRPr lang="en-US" sz="3200" i="0" dirty="0">
              <a:solidFill>
                <a:schemeClr val="bg2"/>
              </a:solidFill>
              <a:cs typeface="Times New Roman" panose="02020603050405020304" pitchFamily="18" charset="0"/>
            </a:endParaRPr>
          </a:p>
        </p:txBody>
      </p:sp>
    </p:spTree>
    <p:extLst>
      <p:ext uri="{BB962C8B-B14F-4D97-AF65-F5344CB8AC3E}">
        <p14:creationId xmlns:p14="http://schemas.microsoft.com/office/powerpoint/2010/main" val="26039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5010" y="-2"/>
            <a:ext cx="46269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AI Training Data and Scraping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105</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(Visited 2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F312A42-C91B-C7DF-5A45-88A27FF57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285296A4-49EF-4482-E6C9-E46E6F334A65}"/>
              </a:ext>
            </a:extLst>
          </p:cNvPr>
          <p:cNvPicPr>
            <a:picLocks noChangeAspect="1"/>
          </p:cNvPicPr>
          <p:nvPr/>
        </p:nvPicPr>
        <p:blipFill rotWithShape="1">
          <a:blip r:embed="rId3">
            <a:extLst>
              <a:ext uri="{28A0092B-C50C-407E-A947-70E740481C1C}">
                <a14:useLocalDpi xmlns:a14="http://schemas.microsoft.com/office/drawing/2010/main" val="0"/>
              </a:ext>
            </a:extLst>
          </a:blip>
          <a:srcRect l="1270" t="8363" r="7443" b="68652"/>
          <a:stretch/>
        </p:blipFill>
        <p:spPr>
          <a:xfrm>
            <a:off x="1509427" y="1477107"/>
            <a:ext cx="10562937" cy="2908997"/>
          </a:xfrm>
          <a:prstGeom prst="rect">
            <a:avLst/>
          </a:prstGeom>
          <a:ln w="6350">
            <a:solidFill>
              <a:schemeClr val="tx1"/>
            </a:solidFill>
          </a:ln>
        </p:spPr>
      </p:pic>
    </p:spTree>
    <p:extLst>
      <p:ext uri="{BB962C8B-B14F-4D97-AF65-F5344CB8AC3E}">
        <p14:creationId xmlns:p14="http://schemas.microsoft.com/office/powerpoint/2010/main" val="129445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6168" y="-2"/>
            <a:ext cx="37458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Deal With Reddit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106</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9BB6930-BE98-C3B7-BF49-4A9068DCA8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3" y="209003"/>
            <a:ext cx="5850276" cy="6398739"/>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EBFEFF14-116A-BF41-5F8B-E74237D03C3A}"/>
              </a:ext>
            </a:extLst>
          </p:cNvPr>
          <p:cNvPicPr>
            <a:picLocks noChangeAspect="1"/>
          </p:cNvPicPr>
          <p:nvPr/>
        </p:nvPicPr>
        <p:blipFill rotWithShape="1">
          <a:blip r:embed="rId3">
            <a:extLst>
              <a:ext uri="{28A0092B-C50C-407E-A947-70E740481C1C}">
                <a14:useLocalDpi xmlns:a14="http://schemas.microsoft.com/office/drawing/2010/main" val="0"/>
              </a:ext>
            </a:extLst>
          </a:blip>
          <a:srcRect l="18191" t="56472" r="20558" b="1191"/>
          <a:stretch/>
        </p:blipFill>
        <p:spPr>
          <a:xfrm>
            <a:off x="3049673" y="607925"/>
            <a:ext cx="7675884" cy="5802924"/>
          </a:xfrm>
          <a:prstGeom prst="rect">
            <a:avLst/>
          </a:prstGeom>
          <a:ln w="6350">
            <a:solidFill>
              <a:schemeClr val="tx1"/>
            </a:solidFill>
          </a:ln>
        </p:spPr>
      </p:pic>
    </p:spTree>
    <p:extLst>
      <p:ext uri="{BB962C8B-B14F-4D97-AF65-F5344CB8AC3E}">
        <p14:creationId xmlns:p14="http://schemas.microsoft.com/office/powerpoint/2010/main" val="22785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3043" y="-2"/>
            <a:ext cx="32789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$60 Million Per Year?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107</a:t>
            </a:fld>
            <a:endParaRPr lang="en-US" altLang="en-US"/>
          </a:p>
        </p:txBody>
      </p:sp>
      <p:sp>
        <p:nvSpPr>
          <p:cNvPr id="6" name="Text Box 5"/>
          <p:cNvSpPr txBox="1">
            <a:spLocks noChangeArrowheads="1"/>
          </p:cNvSpPr>
          <p:nvPr/>
        </p:nvSpPr>
        <p:spPr bwMode="auto">
          <a:xfrm>
            <a:off x="9308969" y="6488668"/>
            <a:ext cx="28830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Verge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E62F801-4E88-707E-3677-D076E35D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67" y="209004"/>
            <a:ext cx="5935392"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C3B3E830-E742-339C-9D04-184E03630902}"/>
              </a:ext>
            </a:extLst>
          </p:cNvPr>
          <p:cNvPicPr>
            <a:picLocks noChangeAspect="1"/>
          </p:cNvPicPr>
          <p:nvPr/>
        </p:nvPicPr>
        <p:blipFill rotWithShape="1">
          <a:blip r:embed="rId3">
            <a:extLst>
              <a:ext uri="{28A0092B-C50C-407E-A947-70E740481C1C}">
                <a14:useLocalDpi xmlns:a14="http://schemas.microsoft.com/office/drawing/2010/main" val="0"/>
              </a:ext>
            </a:extLst>
          </a:blip>
          <a:srcRect l="4796" t="31550" r="6917" b="15745"/>
          <a:stretch/>
        </p:blipFill>
        <p:spPr>
          <a:xfrm>
            <a:off x="2442152" y="1075174"/>
            <a:ext cx="8175048" cy="5337686"/>
          </a:xfrm>
          <a:prstGeom prst="rect">
            <a:avLst/>
          </a:prstGeom>
          <a:ln w="6350">
            <a:solidFill>
              <a:schemeClr val="tx1"/>
            </a:solidFill>
          </a:ln>
        </p:spPr>
      </p:pic>
    </p:spTree>
    <p:extLst>
      <p:ext uri="{BB962C8B-B14F-4D97-AF65-F5344CB8AC3E}">
        <p14:creationId xmlns:p14="http://schemas.microsoft.com/office/powerpoint/2010/main" val="542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108</a:t>
            </a:fld>
            <a:endParaRPr lang="en-US" altLang="en-US" sz="1400" dirty="0">
              <a:solidFill>
                <a:srgbClr val="000066"/>
              </a:solidFill>
            </a:endParaRPr>
          </a:p>
        </p:txBody>
      </p:sp>
      <p:sp>
        <p:nvSpPr>
          <p:cNvPr id="78854" name="Rectangle 4"/>
          <p:cNvSpPr>
            <a:spLocks noChangeArrowheads="1"/>
          </p:cNvSpPr>
          <p:nvPr/>
        </p:nvSpPr>
        <p:spPr bwMode="auto">
          <a:xfrm>
            <a:off x="3100388" y="2701926"/>
            <a:ext cx="6227762" cy="771525"/>
          </a:xfrm>
          <a:prstGeom prst="rect">
            <a:avLst/>
          </a:prstGeom>
          <a:solidFill>
            <a:srgbClr val="333399"/>
          </a:solidFill>
          <a:ln w="9525">
            <a:solidFill>
              <a:schemeClr val="tx1"/>
            </a:solidFill>
            <a:miter lim="800000"/>
            <a:headEnd/>
            <a:tailEnd/>
          </a:ln>
        </p:spPr>
        <p:txBody>
          <a:bodyPr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a:solidFill>
                  <a:schemeClr val="bg1"/>
                </a:solidFill>
              </a:rPr>
              <a:t>Contracts</a:t>
            </a:r>
          </a:p>
        </p:txBody>
      </p:sp>
      <p:sp>
        <p:nvSpPr>
          <p:cNvPr id="6" name="Text Box 5">
            <a:extLst>
              <a:ext uri="{FF2B5EF4-FFF2-40B4-BE49-F238E27FC236}">
                <a16:creationId xmlns:a16="http://schemas.microsoft.com/office/drawing/2014/main" id="{01C42989-AF07-5D4E-A188-B1BD57824CF0}"/>
              </a:ext>
            </a:extLst>
          </p:cNvPr>
          <p:cNvSpPr txBox="1">
            <a:spLocks noGrp="1" noChangeArrowheads="1"/>
          </p:cNvSpPr>
          <p:nvPr>
            <p:ph type="title"/>
          </p:nvPr>
        </p:nvSpPr>
        <p:spPr bwMode="auto">
          <a:xfrm>
            <a:off x="10420350" y="0"/>
            <a:ext cx="177165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Contracts</a:t>
            </a:r>
          </a:p>
        </p:txBody>
      </p:sp>
    </p:spTree>
    <p:extLst>
      <p:ext uri="{BB962C8B-B14F-4D97-AF65-F5344CB8AC3E}">
        <p14:creationId xmlns:p14="http://schemas.microsoft.com/office/powerpoint/2010/main" val="327059905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109</a:t>
            </a:fld>
            <a:endParaRPr lang="en-US" altLang="en-US" sz="1400">
              <a:solidFill>
                <a:srgbClr val="000066"/>
              </a:solidFill>
            </a:endParaRPr>
          </a:p>
        </p:txBody>
      </p:sp>
      <p:sp>
        <p:nvSpPr>
          <p:cNvPr id="71685" name="Rectangle 2"/>
          <p:cNvSpPr>
            <a:spLocks noGrp="1" noChangeArrowheads="1"/>
          </p:cNvSpPr>
          <p:nvPr>
            <p:ph type="title"/>
          </p:nvPr>
        </p:nvSpPr>
        <p:spPr/>
        <p:txBody>
          <a:bodyPr/>
          <a:lstStyle/>
          <a:p>
            <a:r>
              <a:rPr lang="en-US" altLang="en-US" dirty="0"/>
              <a:t>UCC 2-204. Formation in General</a:t>
            </a:r>
          </a:p>
        </p:txBody>
      </p:sp>
      <p:sp>
        <p:nvSpPr>
          <p:cNvPr id="71686" name="Rectangle 3"/>
          <p:cNvSpPr>
            <a:spLocks noGrp="1" noChangeArrowheads="1"/>
          </p:cNvSpPr>
          <p:nvPr>
            <p:ph type="body" idx="1"/>
          </p:nvPr>
        </p:nvSpPr>
        <p:spPr/>
        <p:txBody>
          <a:bodyPr/>
          <a:lstStyle/>
          <a:p>
            <a:r>
              <a:rPr lang="en-US" altLang="en-US" dirty="0"/>
              <a:t>(1)</a:t>
            </a:r>
          </a:p>
          <a:p>
            <a:pPr lvl="1"/>
            <a:r>
              <a:rPr lang="en-US" altLang="en-US" dirty="0"/>
              <a:t>A contract for sale of goods </a:t>
            </a:r>
            <a:r>
              <a:rPr lang="en-US" altLang="en-US" dirty="0">
                <a:solidFill>
                  <a:schemeClr val="accent4">
                    <a:lumMod val="50000"/>
                    <a:lumOff val="50000"/>
                  </a:schemeClr>
                </a:solidFill>
              </a:rPr>
              <a:t>may be made in any manner sufficient to show agreement, including conduct</a:t>
            </a:r>
            <a:r>
              <a:rPr lang="en-US" altLang="en-US" dirty="0">
                <a:solidFill>
                  <a:srgbClr val="FF0000"/>
                </a:solidFill>
              </a:rPr>
              <a:t> </a:t>
            </a:r>
            <a:r>
              <a:rPr lang="en-US" altLang="en-US" dirty="0"/>
              <a:t>by both parties which recognizes the existence of such a contract.</a:t>
            </a:r>
          </a:p>
        </p:txBody>
      </p:sp>
    </p:spTree>
    <p:extLst>
      <p:ext uri="{BB962C8B-B14F-4D97-AF65-F5344CB8AC3E}">
        <p14:creationId xmlns:p14="http://schemas.microsoft.com/office/powerpoint/2010/main" val="4042433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374" y="-1"/>
            <a:ext cx="653362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Problems with the Articles of Confederation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873842" y="6488668"/>
            <a:ext cx="23181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Library of Congress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Introduction - Articles of Confederation: Primary Documents in American History - Research Guides at Library of Congres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07" y="485774"/>
            <a:ext cx="5594264" cy="6159517"/>
          </a:xfrm>
          <a:prstGeom prst="rect">
            <a:avLst/>
          </a:prstGeom>
          <a:ln w="6350">
            <a:solidFill>
              <a:schemeClr val="tx1"/>
            </a:solidFill>
          </a:ln>
        </p:spPr>
      </p:pic>
      <p:pic>
        <p:nvPicPr>
          <p:cNvPr id="9" name="Picture 8" descr="Introduction - Articles of Confederation: Primary Documents in American History - Research Guides at Library of Congres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647" t="27651" r="2655" b="58644"/>
          <a:stretch/>
        </p:blipFill>
        <p:spPr>
          <a:xfrm>
            <a:off x="1183658" y="3429000"/>
            <a:ext cx="10703542" cy="2252664"/>
          </a:xfrm>
          <a:prstGeom prst="rect">
            <a:avLst/>
          </a:prstGeom>
          <a:ln w="6350">
            <a:solidFill>
              <a:schemeClr val="tx1"/>
            </a:solidFill>
          </a:ln>
        </p:spPr>
      </p:pic>
    </p:spTree>
    <p:extLst>
      <p:ext uri="{BB962C8B-B14F-4D97-AF65-F5344CB8AC3E}">
        <p14:creationId xmlns:p14="http://schemas.microsoft.com/office/powerpoint/2010/main" val="320682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110</a:t>
            </a:fld>
            <a:endParaRPr lang="en-US" altLang="en-US" sz="1400">
              <a:solidFill>
                <a:srgbClr val="000066"/>
              </a:solidFill>
            </a:endParaRPr>
          </a:p>
        </p:txBody>
      </p:sp>
      <p:sp>
        <p:nvSpPr>
          <p:cNvPr id="77829" name="Rectangle 2"/>
          <p:cNvSpPr>
            <a:spLocks noGrp="1" noChangeArrowheads="1"/>
          </p:cNvSpPr>
          <p:nvPr>
            <p:ph type="title"/>
          </p:nvPr>
        </p:nvSpPr>
        <p:spPr/>
        <p:txBody>
          <a:bodyPr/>
          <a:lstStyle/>
          <a:p>
            <a:r>
              <a:rPr lang="en-US" altLang="en-US" sz="4400" dirty="0"/>
              <a:t>2-207. Additional Terms in Acceptance or Confirmation.</a:t>
            </a:r>
          </a:p>
        </p:txBody>
      </p:sp>
      <p:sp>
        <p:nvSpPr>
          <p:cNvPr id="77830" name="Rectangle 3"/>
          <p:cNvSpPr>
            <a:spLocks noGrp="1" noChangeArrowheads="1"/>
          </p:cNvSpPr>
          <p:nvPr>
            <p:ph type="body" idx="1"/>
          </p:nvPr>
        </p:nvSpPr>
        <p:spPr/>
        <p:txBody>
          <a:bodyPr/>
          <a:lstStyle/>
          <a:p>
            <a:r>
              <a:rPr lang="en-US" altLang="en-US" dirty="0"/>
              <a:t>(1)</a:t>
            </a:r>
          </a:p>
          <a:p>
            <a:pPr lvl="1"/>
            <a:r>
              <a:rPr lang="en-US" altLang="en-US" dirty="0">
                <a:solidFill>
                  <a:schemeClr val="tx1"/>
                </a:solidFill>
                <a:cs typeface="Times New Roman" panose="02020603050405020304" pitchFamily="18" charset="0"/>
              </a:rPr>
              <a:t>A definite and seasonable expression of acceptance or a written confirmation which is sent within a reasonable time </a:t>
            </a:r>
            <a:r>
              <a:rPr lang="en-US" altLang="en-US" dirty="0">
                <a:solidFill>
                  <a:schemeClr val="accent4">
                    <a:lumMod val="50000"/>
                    <a:lumOff val="50000"/>
                  </a:schemeClr>
                </a:solidFill>
                <a:cs typeface="Times New Roman" panose="02020603050405020304" pitchFamily="18" charset="0"/>
              </a:rPr>
              <a:t>operates as an acceptance even though it states terms additional to or different from those offered or agreed upon</a:t>
            </a:r>
            <a:r>
              <a:rPr lang="en-US" altLang="en-US" dirty="0">
                <a:solidFill>
                  <a:schemeClr val="tx1"/>
                </a:solidFill>
                <a:cs typeface="Times New Roman" panose="02020603050405020304" pitchFamily="18" charset="0"/>
              </a:rPr>
              <a:t>, unless acceptance is expressly made conditional on assent to the additional or different terms.</a:t>
            </a:r>
          </a:p>
        </p:txBody>
      </p:sp>
    </p:spTree>
    <p:extLst>
      <p:ext uri="{BB962C8B-B14F-4D97-AF65-F5344CB8AC3E}">
        <p14:creationId xmlns:p14="http://schemas.microsoft.com/office/powerpoint/2010/main" val="16760402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111</a:t>
            </a:fld>
            <a:endParaRPr lang="en-US" altLang="en-US" sz="1400">
              <a:solidFill>
                <a:srgbClr val="000066"/>
              </a:solidFill>
            </a:endParaRPr>
          </a:p>
        </p:txBody>
      </p:sp>
      <p:sp>
        <p:nvSpPr>
          <p:cNvPr id="79877" name="Rectangle 2"/>
          <p:cNvSpPr>
            <a:spLocks noGrp="1" noChangeArrowheads="1"/>
          </p:cNvSpPr>
          <p:nvPr>
            <p:ph type="title"/>
          </p:nvPr>
        </p:nvSpPr>
        <p:spPr/>
        <p:txBody>
          <a:bodyPr/>
          <a:lstStyle/>
          <a:p>
            <a:r>
              <a:rPr lang="en-US" altLang="en-US" sz="4400" dirty="0"/>
              <a:t>2-207. Additional Terms in Acceptance or Confirmation.</a:t>
            </a:r>
          </a:p>
        </p:txBody>
      </p:sp>
      <p:sp>
        <p:nvSpPr>
          <p:cNvPr id="79878" name="Rectangle 3"/>
          <p:cNvSpPr>
            <a:spLocks noGrp="1" noChangeArrowheads="1"/>
          </p:cNvSpPr>
          <p:nvPr>
            <p:ph type="body" idx="1"/>
          </p:nvPr>
        </p:nvSpPr>
        <p:spPr/>
        <p:txBody>
          <a:bodyPr/>
          <a:lstStyle/>
          <a:p>
            <a:r>
              <a:rPr lang="en-US" altLang="en-US" dirty="0"/>
              <a:t>(2)</a:t>
            </a:r>
          </a:p>
          <a:p>
            <a:pPr lvl="1"/>
            <a:r>
              <a:rPr lang="en-US" altLang="en-US" dirty="0">
                <a:solidFill>
                  <a:schemeClr val="tx1"/>
                </a:solidFill>
                <a:cs typeface="Times New Roman" panose="02020603050405020304" pitchFamily="18" charset="0"/>
              </a:rPr>
              <a:t>The additional terms are to be construed as proposals for addition to the contract. </a:t>
            </a:r>
            <a:r>
              <a:rPr lang="en-US" altLang="en-US" dirty="0">
                <a:solidFill>
                  <a:schemeClr val="accent4">
                    <a:lumMod val="50000"/>
                    <a:lumOff val="50000"/>
                  </a:schemeClr>
                </a:solidFill>
                <a:cs typeface="Times New Roman" panose="02020603050405020304" pitchFamily="18" charset="0"/>
              </a:rPr>
              <a:t>Between merchants </a:t>
            </a:r>
            <a:r>
              <a:rPr lang="en-US" altLang="en-US" dirty="0">
                <a:solidFill>
                  <a:schemeClr val="tx1"/>
                </a:solidFill>
                <a:cs typeface="Times New Roman" panose="02020603050405020304" pitchFamily="18" charset="0"/>
              </a:rPr>
              <a:t>such terms become part of the contract unless:</a:t>
            </a:r>
          </a:p>
          <a:p>
            <a:pPr lvl="2" algn="just">
              <a:lnSpc>
                <a:spcPct val="90000"/>
              </a:lnSpc>
            </a:pPr>
            <a:r>
              <a:rPr lang="en-US" altLang="en-US" dirty="0">
                <a:solidFill>
                  <a:schemeClr val="tx1"/>
                </a:solidFill>
                <a:cs typeface="Times New Roman" panose="02020603050405020304" pitchFamily="18" charset="0"/>
              </a:rPr>
              <a:t>(a) the offer expressly limits acceptance to the terms of the offer;</a:t>
            </a:r>
          </a:p>
        </p:txBody>
      </p:sp>
    </p:spTree>
    <p:extLst>
      <p:ext uri="{BB962C8B-B14F-4D97-AF65-F5344CB8AC3E}">
        <p14:creationId xmlns:p14="http://schemas.microsoft.com/office/powerpoint/2010/main" val="10825653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Formation</a:t>
            </a:r>
          </a:p>
        </p:txBody>
      </p:sp>
      <p:sp>
        <p:nvSpPr>
          <p:cNvPr id="3" name="Content Placeholder 2"/>
          <p:cNvSpPr>
            <a:spLocks noGrp="1"/>
          </p:cNvSpPr>
          <p:nvPr>
            <p:ph idx="1"/>
          </p:nvPr>
        </p:nvSpPr>
        <p:spPr/>
        <p:txBody>
          <a:bodyPr/>
          <a:lstStyle/>
          <a:p>
            <a:r>
              <a:rPr lang="en-US" dirty="0"/>
              <a:t>Three Choices</a:t>
            </a:r>
          </a:p>
          <a:p>
            <a:pPr lvl="1"/>
            <a:r>
              <a:rPr lang="en-US" dirty="0" err="1"/>
              <a:t>Clickwrap</a:t>
            </a:r>
            <a:r>
              <a:rPr lang="en-US" dirty="0"/>
              <a:t>: you can’t get to the site without clicking on a yes</a:t>
            </a:r>
          </a:p>
          <a:p>
            <a:pPr lvl="1"/>
            <a:r>
              <a:rPr lang="en-US" dirty="0"/>
              <a:t>Intrusive: see Ft.com (next slide)</a:t>
            </a:r>
          </a:p>
          <a:p>
            <a:pPr lvl="1"/>
            <a:r>
              <a:rPr lang="en-US" altLang="en-US" dirty="0">
                <a:hlinkClick r:id="rId3"/>
              </a:rPr>
              <a:t>www.barnesandnoble.com</a:t>
            </a:r>
            <a:r>
              <a:rPr lang="en-US" dirty="0"/>
              <a:t> </a:t>
            </a:r>
          </a:p>
          <a:p>
            <a:r>
              <a:rPr lang="en-US" dirty="0"/>
              <a:t>What would you expect that to address? What are the key terms?</a:t>
            </a:r>
          </a:p>
        </p:txBody>
      </p:sp>
      <p:sp>
        <p:nvSpPr>
          <p:cNvPr id="5" name="Slide Number Placeholder 4"/>
          <p:cNvSpPr>
            <a:spLocks noGrp="1"/>
          </p:cNvSpPr>
          <p:nvPr>
            <p:ph type="sldNum" sz="quarter" idx="12"/>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E1C8BE76-5A2D-4544-9576-B352D22909F5}" type="slidenum">
              <a:rPr lang="en-US" altLang="en-US" smtClean="0"/>
              <a:pPr>
                <a:defRPr/>
              </a:pPr>
              <a:t>112</a:t>
            </a:fld>
            <a:endParaRPr lang="en-US" altLang="en-US"/>
          </a:p>
        </p:txBody>
      </p:sp>
    </p:spTree>
    <p:extLst>
      <p:ext uri="{BB962C8B-B14F-4D97-AF65-F5344CB8AC3E}">
        <p14:creationId xmlns:p14="http://schemas.microsoft.com/office/powerpoint/2010/main" val="2875130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3087" y="-2"/>
            <a:ext cx="27289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Online </a:t>
            </a:r>
            <a:r>
              <a:rPr lang="en-US" sz="2400" dirty="0" err="1">
                <a:solidFill>
                  <a:schemeClr val="accent4">
                    <a:lumMod val="75000"/>
                    <a:lumOff val="25000"/>
                  </a:schemeClr>
                </a:solidFill>
                <a:latin typeface="+mn-lt"/>
                <a:cs typeface="Times New Roman" panose="02020603050405020304" pitchFamily="18" charset="0"/>
              </a:rPr>
              <a:t>Clickthrus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113</a:t>
            </a:fld>
            <a:endParaRPr lang="en-US" altLang="en-US"/>
          </a:p>
        </p:txBody>
      </p:sp>
      <p:sp>
        <p:nvSpPr>
          <p:cNvPr id="6" name="Text Box 5"/>
          <p:cNvSpPr txBox="1">
            <a:spLocks noChangeArrowheads="1"/>
          </p:cNvSpPr>
          <p:nvPr/>
        </p:nvSpPr>
        <p:spPr bwMode="auto">
          <a:xfrm>
            <a:off x="9820274" y="6488668"/>
            <a:ext cx="2371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Financial Times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World business, finance and political news from the Financial Times– FT.com Europe - Mozilla Firefo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4" y="483631"/>
            <a:ext cx="11037724" cy="54345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World business, finance and political news from the Financial Times– FT.com Europe - Mozilla Firefox"/>
          <p:cNvPicPr>
            <a:picLocks noChangeAspect="1"/>
          </p:cNvPicPr>
          <p:nvPr/>
        </p:nvPicPr>
        <p:blipFill>
          <a:blip r:embed="rId3">
            <a:extLst>
              <a:ext uri="{28A0092B-C50C-407E-A947-70E740481C1C}">
                <a14:useLocalDpi xmlns:a14="http://schemas.microsoft.com/office/drawing/2010/main" val="0"/>
              </a:ext>
            </a:extLst>
          </a:blip>
          <a:srcRect l="12262" t="11578" r="11070" b="73848"/>
          <a:stretch>
            <a:fillRect/>
          </a:stretch>
        </p:blipFill>
        <p:spPr bwMode="auto">
          <a:xfrm>
            <a:off x="508000" y="3490911"/>
            <a:ext cx="11472870" cy="13716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7974" y="-2"/>
            <a:ext cx="44740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Contracts at StubHub</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114</a:t>
            </a:fld>
            <a:endParaRPr lang="en-US" altLang="en-US"/>
          </a:p>
        </p:txBody>
      </p:sp>
      <p:sp>
        <p:nvSpPr>
          <p:cNvPr id="6" name="Text Box 5"/>
          <p:cNvSpPr txBox="1">
            <a:spLocks noChangeArrowheads="1"/>
          </p:cNvSpPr>
          <p:nvPr/>
        </p:nvSpPr>
        <p:spPr bwMode="auto">
          <a:xfrm>
            <a:off x="8925887" y="6488668"/>
            <a:ext cx="32661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StubHub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9 Aug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60B9A705-C373-6746-BE8B-56B426F97662}"/>
              </a:ext>
            </a:extLst>
          </p:cNvPr>
          <p:cNvPicPr>
            <a:picLocks noChangeAspect="1"/>
          </p:cNvPicPr>
          <p:nvPr/>
        </p:nvPicPr>
        <p:blipFill>
          <a:blip r:embed="rId2"/>
          <a:stretch>
            <a:fillRect/>
          </a:stretch>
        </p:blipFill>
        <p:spPr>
          <a:xfrm>
            <a:off x="148685" y="1006377"/>
            <a:ext cx="7208460" cy="5199545"/>
          </a:xfrm>
          <a:prstGeom prst="rect">
            <a:avLst/>
          </a:prstGeom>
          <a:ln w="6350">
            <a:solidFill>
              <a:srgbClr val="000066"/>
            </a:solidFill>
          </a:ln>
        </p:spPr>
      </p:pic>
      <p:pic>
        <p:nvPicPr>
          <p:cNvPr id="10" name="Picture 9">
            <a:extLst>
              <a:ext uri="{FF2B5EF4-FFF2-40B4-BE49-F238E27FC236}">
                <a16:creationId xmlns:a16="http://schemas.microsoft.com/office/drawing/2014/main" id="{9526FA35-7AB9-3D33-9CE1-F056D24BDE46}"/>
              </a:ext>
            </a:extLst>
          </p:cNvPr>
          <p:cNvPicPr>
            <a:picLocks noChangeAspect="1"/>
          </p:cNvPicPr>
          <p:nvPr/>
        </p:nvPicPr>
        <p:blipFill>
          <a:blip r:embed="rId3"/>
          <a:stretch>
            <a:fillRect/>
          </a:stretch>
        </p:blipFill>
        <p:spPr>
          <a:xfrm>
            <a:off x="7530876" y="1006377"/>
            <a:ext cx="4474027" cy="5199545"/>
          </a:xfrm>
          <a:prstGeom prst="rect">
            <a:avLst/>
          </a:prstGeom>
          <a:ln w="6350">
            <a:solidFill>
              <a:schemeClr val="tx1"/>
            </a:solidFill>
          </a:ln>
        </p:spPr>
      </p:pic>
    </p:spTree>
    <p:extLst>
      <p:ext uri="{BB962C8B-B14F-4D97-AF65-F5344CB8AC3E}">
        <p14:creationId xmlns:p14="http://schemas.microsoft.com/office/powerpoint/2010/main" val="150256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896" y="-2"/>
            <a:ext cx="8725105" cy="41525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5 May 1787 to 17 Sept 1787: The Constitutional Convention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844088" y="6488668"/>
            <a:ext cx="2347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Library of Congress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nvention and Ratification - Creating the United States | Exhibitions - Library of Congres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95" y="561007"/>
            <a:ext cx="5582187" cy="6139831"/>
          </a:xfrm>
          <a:prstGeom prst="rect">
            <a:avLst/>
          </a:prstGeom>
          <a:ln w="6350">
            <a:solidFill>
              <a:schemeClr val="tx1"/>
            </a:solidFill>
          </a:ln>
        </p:spPr>
      </p:pic>
      <p:pic>
        <p:nvPicPr>
          <p:cNvPr id="8" name="Picture 7" descr="Convention and Ratification - Creating the United States | Exhibitions - Library of Congres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2143" t="41634" r="16208" b="43089"/>
          <a:stretch/>
        </p:blipFill>
        <p:spPr>
          <a:xfrm>
            <a:off x="1575917" y="2520941"/>
            <a:ext cx="10261822" cy="3338513"/>
          </a:xfrm>
          <a:prstGeom prst="rect">
            <a:avLst/>
          </a:prstGeom>
          <a:ln w="6350">
            <a:solidFill>
              <a:schemeClr val="tx1"/>
            </a:solidFill>
          </a:ln>
        </p:spPr>
      </p:pic>
    </p:spTree>
    <p:extLst>
      <p:ext uri="{BB962C8B-B14F-4D97-AF65-F5344CB8AC3E}">
        <p14:creationId xmlns:p14="http://schemas.microsoft.com/office/powerpoint/2010/main" val="338597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112" y="-2"/>
            <a:ext cx="5957889" cy="45280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21 June 1788: U.S. Constitution Ratified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10511204" y="6488668"/>
            <a:ext cx="1680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163" y="275832"/>
            <a:ext cx="5902253" cy="6425005"/>
          </a:xfrm>
          <a:prstGeom prst="rect">
            <a:avLst/>
          </a:prstGeom>
          <a:ln w="6350">
            <a:solidFill>
              <a:schemeClr val="tx1"/>
            </a:solidFill>
          </a:ln>
        </p:spPr>
      </p:pic>
      <p:pic>
        <p:nvPicPr>
          <p:cNvPr id="9" name="Picture 8" descr="The Constitution of the United States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5968" t="28898" r="26849" b="56068"/>
          <a:stretch/>
        </p:blipFill>
        <p:spPr>
          <a:xfrm>
            <a:off x="1381116" y="2557843"/>
            <a:ext cx="10637847" cy="3044457"/>
          </a:xfrm>
          <a:prstGeom prst="rect">
            <a:avLst/>
          </a:prstGeom>
          <a:ln w="6350">
            <a:solidFill>
              <a:schemeClr val="tx1"/>
            </a:solidFill>
          </a:ln>
        </p:spPr>
      </p:pic>
    </p:spTree>
    <p:extLst>
      <p:ext uri="{BB962C8B-B14F-4D97-AF65-F5344CB8AC3E}">
        <p14:creationId xmlns:p14="http://schemas.microsoft.com/office/powerpoint/2010/main" val="306039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1684" y="-2"/>
            <a:ext cx="6160318" cy="393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Constitution at The National Archive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10511204" y="6488668"/>
            <a:ext cx="1680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pic>
        <p:nvPicPr>
          <p:cNvPr id="9" name="Picture 8"/>
          <p:cNvPicPr>
            <a:picLocks noChangeAspect="1"/>
          </p:cNvPicPr>
          <p:nvPr/>
        </p:nvPicPr>
        <p:blipFill>
          <a:blip r:embed="rId3"/>
          <a:stretch>
            <a:fillRect/>
          </a:stretch>
        </p:blipFill>
        <p:spPr>
          <a:xfrm>
            <a:off x="3271730" y="546286"/>
            <a:ext cx="4962266" cy="6061069"/>
          </a:xfrm>
          <a:prstGeom prst="rect">
            <a:avLst/>
          </a:prstGeom>
          <a:ln w="6350">
            <a:solidFill>
              <a:schemeClr val="tx1"/>
            </a:solidFill>
          </a:ln>
        </p:spPr>
      </p:pic>
    </p:spTree>
    <p:extLst>
      <p:ext uri="{BB962C8B-B14F-4D97-AF65-F5344CB8AC3E}">
        <p14:creationId xmlns:p14="http://schemas.microsoft.com/office/powerpoint/2010/main" val="2417135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1186" y="-2"/>
            <a:ext cx="6230816" cy="39352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Constitution at The National Archive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511204" y="6488668"/>
            <a:ext cx="1680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863629" y="541428"/>
            <a:ext cx="4562971" cy="5595474"/>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3556000" y="545927"/>
            <a:ext cx="4599286" cy="5586476"/>
          </a:xfrm>
          <a:prstGeom prst="rect">
            <a:avLst/>
          </a:prstGeom>
          <a:ln w="6350">
            <a:solidFill>
              <a:schemeClr val="tx1"/>
            </a:solidFill>
          </a:ln>
        </p:spPr>
      </p:pic>
      <p:pic>
        <p:nvPicPr>
          <p:cNvPr id="10" name="Picture 9"/>
          <p:cNvPicPr>
            <a:picLocks noChangeAspect="1"/>
          </p:cNvPicPr>
          <p:nvPr/>
        </p:nvPicPr>
        <p:blipFill>
          <a:blip r:embed="rId5"/>
          <a:stretch>
            <a:fillRect/>
          </a:stretch>
        </p:blipFill>
        <p:spPr>
          <a:xfrm>
            <a:off x="6196102" y="550427"/>
            <a:ext cx="4555426" cy="5591351"/>
          </a:xfrm>
          <a:prstGeom prst="rect">
            <a:avLst/>
          </a:prstGeom>
          <a:ln w="6350">
            <a:solidFill>
              <a:schemeClr val="tx1"/>
            </a:solidFill>
          </a:ln>
        </p:spPr>
      </p:pic>
    </p:spTree>
    <p:extLst>
      <p:ext uri="{BB962C8B-B14F-4D97-AF65-F5344CB8AC3E}">
        <p14:creationId xmlns:p14="http://schemas.microsoft.com/office/powerpoint/2010/main" val="39790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1350" y="-2"/>
            <a:ext cx="52006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15 Dec 1791: Bill of Rights Ratified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518474" y="6488668"/>
            <a:ext cx="16735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Bill of Rights: How Did it Happe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09" y="209004"/>
            <a:ext cx="5896085" cy="6491834"/>
          </a:xfrm>
          <a:prstGeom prst="rect">
            <a:avLst/>
          </a:prstGeom>
          <a:ln w="6350">
            <a:solidFill>
              <a:schemeClr val="tx1"/>
            </a:solidFill>
          </a:ln>
        </p:spPr>
      </p:pic>
      <p:pic>
        <p:nvPicPr>
          <p:cNvPr id="8" name="Picture 7" descr="The Bill of Rights: How Did it Happe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681" t="71535" r="26543" b="16751"/>
          <a:stretch/>
        </p:blipFill>
        <p:spPr>
          <a:xfrm>
            <a:off x="833418" y="3076343"/>
            <a:ext cx="11275925" cy="2561469"/>
          </a:xfrm>
          <a:prstGeom prst="rect">
            <a:avLst/>
          </a:prstGeom>
          <a:ln w="6350">
            <a:solidFill>
              <a:schemeClr val="tx1"/>
            </a:solidFill>
          </a:ln>
        </p:spPr>
      </p:pic>
    </p:spTree>
    <p:extLst>
      <p:ext uri="{BB962C8B-B14F-4D97-AF65-F5344CB8AC3E}">
        <p14:creationId xmlns:p14="http://schemas.microsoft.com/office/powerpoint/2010/main" val="31731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2612" y="-2"/>
            <a:ext cx="2719389" cy="45280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Bill of Rights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10511204" y="6488668"/>
            <a:ext cx="1680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pic>
        <p:nvPicPr>
          <p:cNvPr id="5" name="Picture 4"/>
          <p:cNvPicPr>
            <a:picLocks noChangeAspect="1"/>
          </p:cNvPicPr>
          <p:nvPr/>
        </p:nvPicPr>
        <p:blipFill rotWithShape="1">
          <a:blip r:embed="rId3"/>
          <a:srcRect l="902" t="2294" r="1874" b="2026"/>
          <a:stretch/>
        </p:blipFill>
        <p:spPr>
          <a:xfrm>
            <a:off x="2892375" y="214387"/>
            <a:ext cx="6150025" cy="6450745"/>
          </a:xfrm>
          <a:prstGeom prst="rect">
            <a:avLst/>
          </a:prstGeom>
          <a:ln w="6350">
            <a:solidFill>
              <a:schemeClr val="tx1"/>
            </a:solidFill>
          </a:ln>
        </p:spPr>
      </p:pic>
    </p:spTree>
    <p:extLst>
      <p:ext uri="{BB962C8B-B14F-4D97-AF65-F5344CB8AC3E}">
        <p14:creationId xmlns:p14="http://schemas.microsoft.com/office/powerpoint/2010/main" val="153312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4613" y="-2"/>
            <a:ext cx="57673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Transcription of Original Bill of Rights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10567988" y="6488668"/>
            <a:ext cx="16240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Bill of Right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37" y="315326"/>
            <a:ext cx="5799518" cy="6385512"/>
          </a:xfrm>
          <a:prstGeom prst="rect">
            <a:avLst/>
          </a:prstGeom>
          <a:ln w="6350">
            <a:solidFill>
              <a:schemeClr val="tx1"/>
            </a:solidFill>
          </a:ln>
        </p:spPr>
      </p:pic>
      <p:pic>
        <p:nvPicPr>
          <p:cNvPr id="8" name="Picture 7" descr="The Bill of Right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941" t="41054" r="26959" b="42686"/>
          <a:stretch/>
        </p:blipFill>
        <p:spPr>
          <a:xfrm>
            <a:off x="1238352" y="2655490"/>
            <a:ext cx="10780611" cy="3440510"/>
          </a:xfrm>
          <a:prstGeom prst="rect">
            <a:avLst/>
          </a:prstGeom>
          <a:ln w="6350">
            <a:solidFill>
              <a:schemeClr val="tx1"/>
            </a:solidFill>
          </a:ln>
        </p:spPr>
      </p:pic>
    </p:spTree>
    <p:extLst>
      <p:ext uri="{BB962C8B-B14F-4D97-AF65-F5344CB8AC3E}">
        <p14:creationId xmlns:p14="http://schemas.microsoft.com/office/powerpoint/2010/main" val="373309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4613" y="-2"/>
            <a:ext cx="57673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Transcription of Original Bill of Rights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567988" y="6488668"/>
            <a:ext cx="16240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Bill of Right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751" y="269787"/>
            <a:ext cx="5840879" cy="6431051"/>
          </a:xfrm>
          <a:prstGeom prst="rect">
            <a:avLst/>
          </a:prstGeom>
          <a:ln w="6350">
            <a:solidFill>
              <a:schemeClr val="tx1"/>
            </a:solidFill>
          </a:ln>
        </p:spPr>
      </p:pic>
      <p:pic>
        <p:nvPicPr>
          <p:cNvPr id="8" name="Picture 7" descr="The Bill of Right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941" t="57210" r="26959" b="32931"/>
          <a:stretch/>
        </p:blipFill>
        <p:spPr>
          <a:xfrm>
            <a:off x="901077" y="3482626"/>
            <a:ext cx="11117886" cy="2151412"/>
          </a:xfrm>
          <a:prstGeom prst="rect">
            <a:avLst/>
          </a:prstGeom>
          <a:ln w="6350">
            <a:solidFill>
              <a:schemeClr val="tx1"/>
            </a:solidFill>
          </a:ln>
        </p:spPr>
      </p:pic>
    </p:spTree>
    <p:extLst>
      <p:ext uri="{BB962C8B-B14F-4D97-AF65-F5344CB8AC3E}">
        <p14:creationId xmlns:p14="http://schemas.microsoft.com/office/powerpoint/2010/main" val="142541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41D288-BC9A-5248-ABA5-E87FB582BBC3}"/>
              </a:ext>
            </a:extLst>
          </p:cNvPr>
          <p:cNvSpPr>
            <a:spLocks noGrp="1"/>
          </p:cNvSpPr>
          <p:nvPr>
            <p:ph type="sldNum" sz="quarter" idx="12"/>
          </p:nvPr>
        </p:nvSpPr>
        <p:spPr/>
        <p:txBody>
          <a:bodyPr/>
          <a:lstStyle/>
          <a:p>
            <a:pPr>
              <a:defRPr/>
            </a:pPr>
            <a:fld id="{24C21867-5838-4AB1-82B9-E47C7DA36B59}" type="slidenum">
              <a:rPr lang="en-US" altLang="en-US" smtClean="0"/>
              <a:pPr>
                <a:defRPr/>
              </a:pPr>
              <a:t>2</a:t>
            </a:fld>
            <a:endParaRPr lang="en-US" altLang="en-US"/>
          </a:p>
        </p:txBody>
      </p:sp>
      <p:sp>
        <p:nvSpPr>
          <p:cNvPr id="5" name="Rectangle 4">
            <a:extLst>
              <a:ext uri="{FF2B5EF4-FFF2-40B4-BE49-F238E27FC236}">
                <a16:creationId xmlns:a16="http://schemas.microsoft.com/office/drawing/2014/main" id="{BA466A3B-C4E9-1A42-995E-7D457D385EBE}"/>
              </a:ext>
            </a:extLst>
          </p:cNvPr>
          <p:cNvSpPr>
            <a:spLocks noChangeArrowheads="1"/>
          </p:cNvSpPr>
          <p:nvPr/>
        </p:nvSpPr>
        <p:spPr bwMode="auto">
          <a:xfrm>
            <a:off x="1679330" y="3044279"/>
            <a:ext cx="8735157" cy="769441"/>
          </a:xfrm>
          <a:prstGeom prst="rect">
            <a:avLst/>
          </a:prstGeom>
          <a:solidFill>
            <a:srgbClr val="333399"/>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Class Organization</a:t>
            </a:r>
          </a:p>
        </p:txBody>
      </p:sp>
      <p:sp>
        <p:nvSpPr>
          <p:cNvPr id="8" name="Title 1">
            <a:extLst>
              <a:ext uri="{FF2B5EF4-FFF2-40B4-BE49-F238E27FC236}">
                <a16:creationId xmlns:a16="http://schemas.microsoft.com/office/drawing/2014/main" id="{DBA0DFB6-223E-4A41-AB17-1D94F0127081}"/>
              </a:ext>
            </a:extLst>
          </p:cNvPr>
          <p:cNvSpPr txBox="1">
            <a:spLocks noGrp="1"/>
          </p:cNvSpPr>
          <p:nvPr>
            <p:ph type="title"/>
          </p:nvPr>
        </p:nvSpPr>
        <p:spPr>
          <a:xfrm>
            <a:off x="9508922" y="0"/>
            <a:ext cx="2683078" cy="457200"/>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dirty="0">
                <a:solidFill>
                  <a:schemeClr val="accent4">
                    <a:lumMod val="75000"/>
                    <a:lumOff val="25000"/>
                  </a:schemeClr>
                </a:solidFill>
                <a:latin typeface="+mn-lt"/>
              </a:rPr>
              <a:t>Class Mechanics</a:t>
            </a:r>
          </a:p>
        </p:txBody>
      </p:sp>
    </p:spTree>
    <p:extLst>
      <p:ext uri="{BB962C8B-B14F-4D97-AF65-F5344CB8AC3E}">
        <p14:creationId xmlns:p14="http://schemas.microsoft.com/office/powerpoint/2010/main" val="3931083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41D288-BC9A-5248-ABA5-E87FB582BBC3}"/>
              </a:ext>
            </a:extLst>
          </p:cNvPr>
          <p:cNvSpPr>
            <a:spLocks noGrp="1"/>
          </p:cNvSpPr>
          <p:nvPr>
            <p:ph type="sldNum" sz="quarter" idx="12"/>
          </p:nvPr>
        </p:nvSpPr>
        <p:spPr/>
        <p:txBody>
          <a:bodyPr/>
          <a:lstStyle/>
          <a:p>
            <a:pPr>
              <a:defRPr/>
            </a:pPr>
            <a:fld id="{24C21867-5838-4AB1-82B9-E47C7DA36B59}" type="slidenum">
              <a:rPr lang="en-US" altLang="en-US" smtClean="0"/>
              <a:pPr>
                <a:defRPr/>
              </a:pPr>
              <a:t>20</a:t>
            </a:fld>
            <a:endParaRPr lang="en-US" altLang="en-US"/>
          </a:p>
        </p:txBody>
      </p:sp>
      <p:sp>
        <p:nvSpPr>
          <p:cNvPr id="5" name="Rectangle 4">
            <a:extLst>
              <a:ext uri="{FF2B5EF4-FFF2-40B4-BE49-F238E27FC236}">
                <a16:creationId xmlns:a16="http://schemas.microsoft.com/office/drawing/2014/main" id="{BA466A3B-C4E9-1A42-995E-7D457D385EBE}"/>
              </a:ext>
            </a:extLst>
          </p:cNvPr>
          <p:cNvSpPr>
            <a:spLocks noChangeArrowheads="1"/>
          </p:cNvSpPr>
          <p:nvPr/>
        </p:nvSpPr>
        <p:spPr bwMode="auto">
          <a:xfrm>
            <a:off x="2652712" y="2705725"/>
            <a:ext cx="7282595" cy="1446550"/>
          </a:xfrm>
          <a:prstGeom prst="rect">
            <a:avLst/>
          </a:prstGeom>
          <a:solidFill>
            <a:srgbClr val="333399"/>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What Does the U.S. Constitution Say?</a:t>
            </a:r>
          </a:p>
        </p:txBody>
      </p:sp>
      <p:sp>
        <p:nvSpPr>
          <p:cNvPr id="8" name="Title 1">
            <a:extLst>
              <a:ext uri="{FF2B5EF4-FFF2-40B4-BE49-F238E27FC236}">
                <a16:creationId xmlns:a16="http://schemas.microsoft.com/office/drawing/2014/main" id="{DBA0DFB6-223E-4A41-AB17-1D94F0127081}"/>
              </a:ext>
            </a:extLst>
          </p:cNvPr>
          <p:cNvSpPr txBox="1">
            <a:spLocks noGrp="1"/>
          </p:cNvSpPr>
          <p:nvPr>
            <p:ph type="title"/>
          </p:nvPr>
        </p:nvSpPr>
        <p:spPr>
          <a:xfrm>
            <a:off x="8313490" y="0"/>
            <a:ext cx="3878510" cy="457200"/>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dirty="0">
                <a:solidFill>
                  <a:schemeClr val="accent4">
                    <a:lumMod val="75000"/>
                    <a:lumOff val="25000"/>
                  </a:schemeClr>
                </a:solidFill>
                <a:latin typeface="+mn-lt"/>
              </a:rPr>
              <a:t>Reading the Constitution</a:t>
            </a:r>
          </a:p>
        </p:txBody>
      </p:sp>
    </p:spTree>
    <p:extLst>
      <p:ext uri="{BB962C8B-B14F-4D97-AF65-F5344CB8AC3E}">
        <p14:creationId xmlns:p14="http://schemas.microsoft.com/office/powerpoint/2010/main" val="116102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394" y="-2"/>
            <a:ext cx="7158608" cy="39083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 Sec 1/2: Legislative Powers; House Terms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06" y="543237"/>
            <a:ext cx="5636214" cy="6205706"/>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948" t="53133" r="26315" b="20927"/>
          <a:stretch/>
        </p:blipFill>
        <p:spPr>
          <a:xfrm>
            <a:off x="2345151" y="1740110"/>
            <a:ext cx="8558766" cy="4308353"/>
          </a:xfrm>
          <a:prstGeom prst="rect">
            <a:avLst/>
          </a:prstGeom>
          <a:ln w="6350">
            <a:solidFill>
              <a:schemeClr val="tx1"/>
            </a:solidFill>
          </a:ln>
        </p:spPr>
      </p:pic>
    </p:spTree>
    <p:extLst>
      <p:ext uri="{BB962C8B-B14F-4D97-AF65-F5344CB8AC3E}">
        <p14:creationId xmlns:p14="http://schemas.microsoft.com/office/powerpoint/2010/main" val="23832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781" y="-2"/>
            <a:ext cx="691221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 Sec 3: Congress: Structure of the Senate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29" y="524893"/>
            <a:ext cx="5609183" cy="6175945"/>
          </a:xfrm>
          <a:prstGeom prst="rect">
            <a:avLst/>
          </a:prstGeom>
          <a:ln w="6350">
            <a:solidFill>
              <a:schemeClr val="tx1"/>
            </a:solidFill>
          </a:ln>
        </p:spPr>
      </p:pic>
      <p:pic>
        <p:nvPicPr>
          <p:cNvPr id="10" name="Picture 9"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104" t="14260" r="25553" b="60733"/>
          <a:stretch/>
        </p:blipFill>
        <p:spPr>
          <a:xfrm>
            <a:off x="2189629" y="1579497"/>
            <a:ext cx="9096665" cy="4367845"/>
          </a:xfrm>
          <a:prstGeom prst="rect">
            <a:avLst/>
          </a:prstGeom>
          <a:ln w="6350">
            <a:solidFill>
              <a:schemeClr val="tx1"/>
            </a:solidFill>
          </a:ln>
        </p:spPr>
      </p:pic>
    </p:spTree>
    <p:extLst>
      <p:ext uri="{BB962C8B-B14F-4D97-AF65-F5344CB8AC3E}">
        <p14:creationId xmlns:p14="http://schemas.microsoft.com/office/powerpoint/2010/main" val="116654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103" y="-1"/>
            <a:ext cx="766889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 Sec 3: Congress: 17</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Amendment: 8 Apr 1913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117122" y="6488668"/>
            <a:ext cx="20748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Amendments 11-27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051" y="457198"/>
            <a:ext cx="5670667" cy="6243640"/>
          </a:xfrm>
          <a:prstGeom prst="rect">
            <a:avLst/>
          </a:prstGeom>
          <a:ln w="6350">
            <a:solidFill>
              <a:schemeClr val="tx1"/>
            </a:solidFill>
          </a:ln>
        </p:spPr>
      </p:pic>
      <p:pic>
        <p:nvPicPr>
          <p:cNvPr id="8" name="Picture 7" descr="The Constitution: Amendments 11-27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206" t="8537" r="26942" b="64661"/>
          <a:stretch/>
        </p:blipFill>
        <p:spPr>
          <a:xfrm>
            <a:off x="2946400" y="1371106"/>
            <a:ext cx="8400557" cy="4438651"/>
          </a:xfrm>
          <a:prstGeom prst="rect">
            <a:avLst/>
          </a:prstGeom>
          <a:ln w="6350">
            <a:solidFill>
              <a:schemeClr val="tx1"/>
            </a:solidFill>
          </a:ln>
        </p:spPr>
      </p:pic>
    </p:spTree>
    <p:extLst>
      <p:ext uri="{BB962C8B-B14F-4D97-AF65-F5344CB8AC3E}">
        <p14:creationId xmlns:p14="http://schemas.microsoft.com/office/powerpoint/2010/main" val="39155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384" y="-1"/>
            <a:ext cx="737961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 Sec 7: Congress: How a Bill becomes a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041" y="528480"/>
            <a:ext cx="5558186" cy="6119795"/>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150" t="34086" r="25972" b="40793"/>
          <a:stretch/>
        </p:blipFill>
        <p:spPr>
          <a:xfrm>
            <a:off x="1961088" y="1556762"/>
            <a:ext cx="9491975" cy="4615963"/>
          </a:xfrm>
          <a:prstGeom prst="rect">
            <a:avLst/>
          </a:prstGeom>
          <a:ln w="6350">
            <a:solidFill>
              <a:schemeClr val="tx1"/>
            </a:solidFill>
          </a:ln>
        </p:spPr>
      </p:pic>
    </p:spTree>
    <p:extLst>
      <p:ext uri="{BB962C8B-B14F-4D97-AF65-F5344CB8AC3E}">
        <p14:creationId xmlns:p14="http://schemas.microsoft.com/office/powerpoint/2010/main" val="31124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1387" y="-1"/>
            <a:ext cx="490061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 Sec 8: Powers of Congress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808" y="247649"/>
            <a:ext cx="5813245" cy="6400625"/>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7069" t="16892" r="25967" b="57081"/>
          <a:stretch/>
        </p:blipFill>
        <p:spPr>
          <a:xfrm>
            <a:off x="2033358" y="1309941"/>
            <a:ext cx="9315215" cy="4686300"/>
          </a:xfrm>
          <a:prstGeom prst="rect">
            <a:avLst/>
          </a:prstGeom>
          <a:ln w="6350">
            <a:solidFill>
              <a:schemeClr val="tx1"/>
            </a:solidFill>
          </a:ln>
        </p:spPr>
      </p:pic>
    </p:spTree>
    <p:extLst>
      <p:ext uri="{BB962C8B-B14F-4D97-AF65-F5344CB8AC3E}">
        <p14:creationId xmlns:p14="http://schemas.microsoft.com/office/powerpoint/2010/main" val="84207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925" y="-1"/>
            <a:ext cx="5172075" cy="4100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II, Sec 1: The Executive Power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956" y="247650"/>
            <a:ext cx="5805625" cy="6392236"/>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659" t="11724" r="27196" b="74908"/>
          <a:stretch/>
        </p:blipFill>
        <p:spPr>
          <a:xfrm>
            <a:off x="1481143" y="2081350"/>
            <a:ext cx="10281639" cy="2695300"/>
          </a:xfrm>
          <a:prstGeom prst="rect">
            <a:avLst/>
          </a:prstGeom>
          <a:ln w="6350">
            <a:solidFill>
              <a:schemeClr val="tx1"/>
            </a:solidFill>
          </a:ln>
        </p:spPr>
      </p:pic>
    </p:spTree>
    <p:extLst>
      <p:ext uri="{BB962C8B-B14F-4D97-AF65-F5344CB8AC3E}">
        <p14:creationId xmlns:p14="http://schemas.microsoft.com/office/powerpoint/2010/main" val="229628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9388" y="-1"/>
            <a:ext cx="5662613" cy="4100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II, Sec 2: Powers of The President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84" y="247649"/>
            <a:ext cx="5798006" cy="6383847"/>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202" t="29151" r="25584" b="47614"/>
          <a:stretch/>
        </p:blipFill>
        <p:spPr>
          <a:xfrm>
            <a:off x="2077419" y="1751357"/>
            <a:ext cx="9442814" cy="4222397"/>
          </a:xfrm>
          <a:prstGeom prst="rect">
            <a:avLst/>
          </a:prstGeom>
          <a:ln w="6350">
            <a:solidFill>
              <a:schemeClr val="tx1"/>
            </a:solidFill>
          </a:ln>
        </p:spPr>
      </p:pic>
    </p:spTree>
    <p:extLst>
      <p:ext uri="{BB962C8B-B14F-4D97-AF65-F5344CB8AC3E}">
        <p14:creationId xmlns:p14="http://schemas.microsoft.com/office/powerpoint/2010/main" val="39390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5413" y="-1"/>
            <a:ext cx="317658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III, Sec 1: Courts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18" y="286565"/>
            <a:ext cx="5764846" cy="6340737"/>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464" t="19644" r="26733" b="64966"/>
          <a:stretch/>
        </p:blipFill>
        <p:spPr>
          <a:xfrm>
            <a:off x="1495882" y="2482713"/>
            <a:ext cx="10189187" cy="3090863"/>
          </a:xfrm>
          <a:prstGeom prst="rect">
            <a:avLst/>
          </a:prstGeom>
          <a:ln w="6350">
            <a:solidFill>
              <a:schemeClr val="tx1"/>
            </a:solidFill>
          </a:ln>
        </p:spPr>
      </p:pic>
    </p:spTree>
    <p:extLst>
      <p:ext uri="{BB962C8B-B14F-4D97-AF65-F5344CB8AC3E}">
        <p14:creationId xmlns:p14="http://schemas.microsoft.com/office/powerpoint/2010/main" val="200453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900" y="-1"/>
            <a:ext cx="3086100" cy="4068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V: Amendments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50" y="302353"/>
            <a:ext cx="5769559" cy="6345921"/>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017" t="18614" r="25657" b="61841"/>
          <a:stretch/>
        </p:blipFill>
        <p:spPr>
          <a:xfrm>
            <a:off x="1520810" y="1973074"/>
            <a:ext cx="9855206" cy="3695700"/>
          </a:xfrm>
          <a:prstGeom prst="rect">
            <a:avLst/>
          </a:prstGeom>
          <a:ln w="6350">
            <a:solidFill>
              <a:schemeClr val="tx1"/>
            </a:solidFill>
          </a:ln>
        </p:spPr>
      </p:pic>
    </p:spTree>
    <p:extLst>
      <p:ext uri="{BB962C8B-B14F-4D97-AF65-F5344CB8AC3E}">
        <p14:creationId xmlns:p14="http://schemas.microsoft.com/office/powerpoint/2010/main" val="14236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26302" y="152400"/>
            <a:ext cx="11176000" cy="1143000"/>
          </a:xfrm>
        </p:spPr>
        <p:txBody>
          <a:bodyPr/>
          <a:lstStyle/>
          <a:p>
            <a:r>
              <a:rPr lang="en-US" altLang="en-US" dirty="0"/>
              <a:t>Class Organization</a:t>
            </a:r>
          </a:p>
        </p:txBody>
      </p:sp>
      <p:sp>
        <p:nvSpPr>
          <p:cNvPr id="18435" name="Content Placeholder 2"/>
          <p:cNvSpPr>
            <a:spLocks noGrp="1"/>
          </p:cNvSpPr>
          <p:nvPr>
            <p:ph idx="1"/>
          </p:nvPr>
        </p:nvSpPr>
        <p:spPr>
          <a:xfrm>
            <a:off x="508000" y="1295400"/>
            <a:ext cx="11176000" cy="4114800"/>
          </a:xfrm>
        </p:spPr>
        <p:txBody>
          <a:bodyPr/>
          <a:lstStyle/>
          <a:p>
            <a:r>
              <a:rPr lang="en-US" altLang="en-US" dirty="0"/>
              <a:t>Syllabus</a:t>
            </a:r>
          </a:p>
          <a:p>
            <a:pPr lvl="1"/>
            <a:r>
              <a:rPr lang="en-US" altLang="en-US" dirty="0">
                <a:hlinkClick r:id="rId3"/>
              </a:rPr>
              <a:t>http://picker.uchicago.edu/GSBOnline/GSBSyllOnline.htm</a:t>
            </a:r>
            <a:endParaRPr lang="en-US" altLang="en-US" dirty="0"/>
          </a:p>
          <a:p>
            <a:r>
              <a:rPr lang="en-US" altLang="en-US" dirty="0"/>
              <a:t>Blogs</a:t>
            </a:r>
          </a:p>
          <a:p>
            <a:pPr lvl="1"/>
            <a:r>
              <a:rPr lang="en-US" altLang="en-US" dirty="0"/>
              <a:t>Wed: </a:t>
            </a:r>
            <a:r>
              <a:rPr lang="en-US" dirty="0">
                <a:hlinkClick r:id="rId4"/>
              </a:rPr>
              <a:t>Blog</a:t>
            </a:r>
            <a:endParaRPr lang="en-US" dirty="0"/>
          </a:p>
          <a:p>
            <a:pPr lvl="1"/>
            <a:r>
              <a:rPr lang="en-US" altLang="en-US" dirty="0"/>
              <a:t>Sat</a:t>
            </a:r>
            <a:r>
              <a:rPr lang="en-US" altLang="en-US" b="1" dirty="0"/>
              <a:t>: </a:t>
            </a:r>
            <a:r>
              <a:rPr lang="en-US" u="sng" dirty="0">
                <a:hlinkClick r:id="rId5"/>
              </a:rPr>
              <a:t>Blog</a:t>
            </a:r>
            <a:endParaRPr lang="en-US" altLang="en-US" dirty="0"/>
          </a:p>
        </p:txBody>
      </p:sp>
      <p:sp>
        <p:nvSpPr>
          <p:cNvPr id="18437" name="Slide Number Placeholder 5"/>
          <p:cNvSpPr>
            <a:spLocks noGrp="1"/>
          </p:cNvSpPr>
          <p:nvPr>
            <p:ph type="sldNum" sz="quarter" idx="12"/>
          </p:nvPr>
        </p:nvSpPr>
        <p:spPr bwMode="auto">
          <a:xfrm>
            <a:off x="97790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3</a:t>
            </a:fld>
            <a:endParaRPr lang="en-US" altLang="en-US" sz="1400" dirty="0">
              <a:solidFill>
                <a:srgbClr val="000066"/>
              </a:solidFill>
            </a:endParaRPr>
          </a:p>
        </p:txBody>
      </p:sp>
    </p:spTree>
    <p:extLst>
      <p:ext uri="{BB962C8B-B14F-4D97-AF65-F5344CB8AC3E}">
        <p14:creationId xmlns:p14="http://schemas.microsoft.com/office/powerpoint/2010/main" val="4247461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263" y="-1"/>
            <a:ext cx="399573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VI: Supremacy Clause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24" y="247650"/>
            <a:ext cx="5838363" cy="6421598"/>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245" t="37229" r="25657" b="37952"/>
          <a:stretch/>
        </p:blipFill>
        <p:spPr>
          <a:xfrm>
            <a:off x="1998036" y="1684308"/>
            <a:ext cx="9019698" cy="4312206"/>
          </a:xfrm>
          <a:prstGeom prst="rect">
            <a:avLst/>
          </a:prstGeom>
          <a:ln w="6350">
            <a:solidFill>
              <a:schemeClr val="tx1"/>
            </a:solidFill>
          </a:ln>
        </p:spPr>
      </p:pic>
    </p:spTree>
    <p:extLst>
      <p:ext uri="{BB962C8B-B14F-4D97-AF65-F5344CB8AC3E}">
        <p14:creationId xmlns:p14="http://schemas.microsoft.com/office/powerpoint/2010/main" val="339431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438" y="-1"/>
            <a:ext cx="2976562" cy="49530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VII: Ratification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47" y="247650"/>
            <a:ext cx="5867084" cy="6453188"/>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579" t="28704" r="25491" b="43796"/>
          <a:stretch/>
        </p:blipFill>
        <p:spPr>
          <a:xfrm>
            <a:off x="2067226" y="1207162"/>
            <a:ext cx="9017550" cy="4791075"/>
          </a:xfrm>
          <a:prstGeom prst="rect">
            <a:avLst/>
          </a:prstGeom>
          <a:ln w="6350">
            <a:solidFill>
              <a:schemeClr val="tx1"/>
            </a:solidFill>
          </a:ln>
        </p:spPr>
      </p:pic>
    </p:spTree>
    <p:extLst>
      <p:ext uri="{BB962C8B-B14F-4D97-AF65-F5344CB8AC3E}">
        <p14:creationId xmlns:p14="http://schemas.microsoft.com/office/powerpoint/2010/main" val="15831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438" y="-1"/>
            <a:ext cx="297656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VII: Signatories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Constitution of the United State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71" y="213853"/>
            <a:ext cx="5815700" cy="6396671"/>
          </a:xfrm>
          <a:prstGeom prst="rect">
            <a:avLst/>
          </a:prstGeom>
          <a:ln w="6350">
            <a:solidFill>
              <a:schemeClr val="tx1"/>
            </a:solidFill>
          </a:ln>
        </p:spPr>
      </p:pic>
      <p:pic>
        <p:nvPicPr>
          <p:cNvPr id="8" name="Picture 7" descr="The Constitution of the United State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477" t="56019" r="27630" b="13333"/>
          <a:stretch/>
        </p:blipFill>
        <p:spPr>
          <a:xfrm>
            <a:off x="2484527" y="1237178"/>
            <a:ext cx="7964640" cy="4891088"/>
          </a:xfrm>
          <a:prstGeom prst="rect">
            <a:avLst/>
          </a:prstGeom>
          <a:ln w="6350">
            <a:solidFill>
              <a:schemeClr val="tx1"/>
            </a:solidFill>
          </a:ln>
        </p:spPr>
      </p:pic>
    </p:spTree>
    <p:extLst>
      <p:ext uri="{BB962C8B-B14F-4D97-AF65-F5344CB8AC3E}">
        <p14:creationId xmlns:p14="http://schemas.microsoft.com/office/powerpoint/2010/main" val="106195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6338" y="-1"/>
            <a:ext cx="269566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Bill of Rights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Constitution (As Enacted)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Bill of Rights: A Transcription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91" y="247650"/>
            <a:ext cx="5823108" cy="6404820"/>
          </a:xfrm>
          <a:prstGeom prst="rect">
            <a:avLst/>
          </a:prstGeom>
          <a:ln w="6350">
            <a:solidFill>
              <a:schemeClr val="tx1"/>
            </a:solidFill>
          </a:ln>
        </p:spPr>
      </p:pic>
      <p:pic>
        <p:nvPicPr>
          <p:cNvPr id="8" name="Picture 7" descr="The Bill of Rights: A Transcription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724" t="7674" r="26559" b="59483"/>
          <a:stretch/>
        </p:blipFill>
        <p:spPr>
          <a:xfrm>
            <a:off x="2654154" y="1137233"/>
            <a:ext cx="7686940" cy="4895850"/>
          </a:xfrm>
          <a:prstGeom prst="rect">
            <a:avLst/>
          </a:prstGeom>
          <a:ln w="6350">
            <a:solidFill>
              <a:schemeClr val="tx1"/>
            </a:solidFill>
          </a:ln>
        </p:spPr>
      </p:pic>
    </p:spTree>
    <p:extLst>
      <p:ext uri="{BB962C8B-B14F-4D97-AF65-F5344CB8AC3E}">
        <p14:creationId xmlns:p14="http://schemas.microsoft.com/office/powerpoint/2010/main" val="37673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8668" y="-1"/>
            <a:ext cx="523333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Structure Replicated at State Level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2A781FB5-1EDB-A3B8-4556-CADA5EDB3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94" y="210747"/>
            <a:ext cx="5884806" cy="6436506"/>
          </a:xfrm>
          <a:prstGeom prst="rect">
            <a:avLst/>
          </a:prstGeom>
          <a:ln w="6350">
            <a:solidFill>
              <a:schemeClr val="tx1"/>
            </a:solidFill>
          </a:ln>
        </p:spPr>
      </p:pic>
      <p:sp>
        <p:nvSpPr>
          <p:cNvPr id="10" name="Text Box 5">
            <a:extLst>
              <a:ext uri="{FF2B5EF4-FFF2-40B4-BE49-F238E27FC236}">
                <a16:creationId xmlns:a16="http://schemas.microsoft.com/office/drawing/2014/main" id="{1C4AC962-F050-6B43-39D3-E9CE9809C289}"/>
              </a:ext>
            </a:extLst>
          </p:cNvPr>
          <p:cNvSpPr txBox="1">
            <a:spLocks noChangeArrowheads="1"/>
          </p:cNvSpPr>
          <p:nvPr/>
        </p:nvSpPr>
        <p:spPr bwMode="auto">
          <a:xfrm>
            <a:off x="9833466" y="6488668"/>
            <a:ext cx="2358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(29 Sept 2024)</a:t>
            </a:r>
          </a:p>
        </p:txBody>
      </p:sp>
      <p:pic>
        <p:nvPicPr>
          <p:cNvPr id="12" name="Picture 11" descr="A screenshot of a computer&#10;&#10;Description automatically generated">
            <a:extLst>
              <a:ext uri="{FF2B5EF4-FFF2-40B4-BE49-F238E27FC236}">
                <a16:creationId xmlns:a16="http://schemas.microsoft.com/office/drawing/2014/main" id="{4A0A697C-25C5-25C0-B253-444A4649007D}"/>
              </a:ext>
            </a:extLst>
          </p:cNvPr>
          <p:cNvPicPr>
            <a:picLocks noChangeAspect="1"/>
          </p:cNvPicPr>
          <p:nvPr/>
        </p:nvPicPr>
        <p:blipFill rotWithShape="1">
          <a:blip r:embed="rId4">
            <a:extLst>
              <a:ext uri="{28A0092B-C50C-407E-A947-70E740481C1C}">
                <a14:useLocalDpi xmlns:a14="http://schemas.microsoft.com/office/drawing/2010/main" val="0"/>
              </a:ext>
            </a:extLst>
          </a:blip>
          <a:srcRect l="23822" t="46061" r="26267" b="21070"/>
          <a:stretch/>
        </p:blipFill>
        <p:spPr>
          <a:xfrm>
            <a:off x="3282697" y="952704"/>
            <a:ext cx="7351942" cy="5295696"/>
          </a:xfrm>
          <a:prstGeom prst="rect">
            <a:avLst/>
          </a:prstGeom>
          <a:ln w="6350">
            <a:solidFill>
              <a:schemeClr val="tx1"/>
            </a:solidFill>
          </a:ln>
        </p:spPr>
      </p:pic>
    </p:spTree>
    <p:extLst>
      <p:ext uri="{BB962C8B-B14F-4D97-AF65-F5344CB8AC3E}">
        <p14:creationId xmlns:p14="http://schemas.microsoft.com/office/powerpoint/2010/main" val="94212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41D288-BC9A-5248-ABA5-E87FB582BBC3}"/>
              </a:ext>
            </a:extLst>
          </p:cNvPr>
          <p:cNvSpPr>
            <a:spLocks noGrp="1"/>
          </p:cNvSpPr>
          <p:nvPr>
            <p:ph type="sldNum" sz="quarter" idx="12"/>
          </p:nvPr>
        </p:nvSpPr>
        <p:spPr/>
        <p:txBody>
          <a:bodyPr/>
          <a:lstStyle/>
          <a:p>
            <a:pPr>
              <a:defRPr/>
            </a:pPr>
            <a:fld id="{24C21867-5838-4AB1-82B9-E47C7DA36B59}" type="slidenum">
              <a:rPr lang="en-US" altLang="en-US" smtClean="0"/>
              <a:pPr>
                <a:defRPr/>
              </a:pPr>
              <a:t>35</a:t>
            </a:fld>
            <a:endParaRPr lang="en-US" altLang="en-US"/>
          </a:p>
        </p:txBody>
      </p:sp>
      <p:sp>
        <p:nvSpPr>
          <p:cNvPr id="5" name="Rectangle 4">
            <a:extLst>
              <a:ext uri="{FF2B5EF4-FFF2-40B4-BE49-F238E27FC236}">
                <a16:creationId xmlns:a16="http://schemas.microsoft.com/office/drawing/2014/main" id="{BA466A3B-C4E9-1A42-995E-7D457D385EBE}"/>
              </a:ext>
            </a:extLst>
          </p:cNvPr>
          <p:cNvSpPr>
            <a:spLocks noChangeArrowheads="1"/>
          </p:cNvSpPr>
          <p:nvPr/>
        </p:nvSpPr>
        <p:spPr bwMode="auto">
          <a:xfrm>
            <a:off x="2989385" y="3044279"/>
            <a:ext cx="6220496" cy="769441"/>
          </a:xfrm>
          <a:prstGeom prst="rect">
            <a:avLst/>
          </a:prstGeom>
          <a:solidFill>
            <a:srgbClr val="333399"/>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The U.S. Court System</a:t>
            </a:r>
          </a:p>
        </p:txBody>
      </p:sp>
      <p:sp>
        <p:nvSpPr>
          <p:cNvPr id="8" name="Title 1">
            <a:extLst>
              <a:ext uri="{FF2B5EF4-FFF2-40B4-BE49-F238E27FC236}">
                <a16:creationId xmlns:a16="http://schemas.microsoft.com/office/drawing/2014/main" id="{DBA0DFB6-223E-4A41-AB17-1D94F0127081}"/>
              </a:ext>
            </a:extLst>
          </p:cNvPr>
          <p:cNvSpPr txBox="1">
            <a:spLocks noGrp="1"/>
          </p:cNvSpPr>
          <p:nvPr>
            <p:ph type="title"/>
          </p:nvPr>
        </p:nvSpPr>
        <p:spPr>
          <a:xfrm>
            <a:off x="10931236" y="0"/>
            <a:ext cx="1260763" cy="457200"/>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dirty="0">
                <a:solidFill>
                  <a:schemeClr val="accent4">
                    <a:lumMod val="75000"/>
                    <a:lumOff val="25000"/>
                  </a:schemeClr>
                </a:solidFill>
                <a:latin typeface="+mn-lt"/>
              </a:rPr>
              <a:t>Courts</a:t>
            </a:r>
          </a:p>
        </p:txBody>
      </p:sp>
    </p:spTree>
    <p:extLst>
      <p:ext uri="{BB962C8B-B14F-4D97-AF65-F5344CB8AC3E}">
        <p14:creationId xmlns:p14="http://schemas.microsoft.com/office/powerpoint/2010/main" val="1253744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285" y="-2"/>
            <a:ext cx="31447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Supreme Court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10159068" y="6488668"/>
            <a:ext cx="20329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supremecourt.gov</a:t>
            </a:r>
          </a:p>
        </p:txBody>
      </p:sp>
      <p:pic>
        <p:nvPicPr>
          <p:cNvPr id="5" name="Picture 4" descr="A screenshot of a website&#10;&#10;Description automatically generated">
            <a:extLst>
              <a:ext uri="{FF2B5EF4-FFF2-40B4-BE49-F238E27FC236}">
                <a16:creationId xmlns:a16="http://schemas.microsoft.com/office/drawing/2014/main" id="{A4785251-0DF0-C621-E699-934F3AF72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8110" y="216932"/>
            <a:ext cx="5932497" cy="6488668"/>
          </a:xfrm>
          <a:prstGeom prst="rect">
            <a:avLst/>
          </a:prstGeom>
          <a:ln w="6350">
            <a:solidFill>
              <a:schemeClr val="tx1"/>
            </a:solidFill>
          </a:ln>
        </p:spPr>
      </p:pic>
    </p:spTree>
    <p:extLst>
      <p:ext uri="{BB962C8B-B14F-4D97-AF65-F5344CB8AC3E}">
        <p14:creationId xmlns:p14="http://schemas.microsoft.com/office/powerpoint/2010/main" val="3559983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3950" y="-2"/>
            <a:ext cx="34480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Lower Federal Courts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580914" y="6488668"/>
            <a:ext cx="16110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uscourts.gov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urt Website Links | United States Cour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91" y="152400"/>
            <a:ext cx="6014041" cy="6621710"/>
          </a:xfrm>
          <a:prstGeom prst="rect">
            <a:avLst/>
          </a:prstGeom>
          <a:ln w="6350">
            <a:solidFill>
              <a:schemeClr val="tx1"/>
            </a:solidFill>
          </a:ln>
        </p:spPr>
      </p:pic>
      <p:pic>
        <p:nvPicPr>
          <p:cNvPr id="8" name="Picture 7" descr="Court Website Links | United States Cour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t="8561" r="29255" b="41644"/>
          <a:stretch/>
        </p:blipFill>
        <p:spPr>
          <a:xfrm>
            <a:off x="3463109" y="928687"/>
            <a:ext cx="6864384" cy="5319713"/>
          </a:xfrm>
          <a:prstGeom prst="rect">
            <a:avLst/>
          </a:prstGeom>
          <a:ln w="6350">
            <a:solidFill>
              <a:schemeClr val="tx1"/>
            </a:solidFill>
          </a:ln>
        </p:spPr>
      </p:pic>
    </p:spTree>
    <p:extLst>
      <p:ext uri="{BB962C8B-B14F-4D97-AF65-F5344CB8AC3E}">
        <p14:creationId xmlns:p14="http://schemas.microsoft.com/office/powerpoint/2010/main" val="38939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938" y="-2"/>
            <a:ext cx="31670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Courts: Illinois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10253664" y="6488668"/>
            <a:ext cx="1938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illinoiscourts.gov</a:t>
            </a:r>
          </a:p>
        </p:txBody>
      </p:sp>
      <p:pic>
        <p:nvPicPr>
          <p:cNvPr id="5" name="Picture 4" descr="Welcome to the Official Site of the Illinois Cour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7190" y="139184"/>
            <a:ext cx="5934516" cy="6534150"/>
          </a:xfrm>
          <a:prstGeom prst="rect">
            <a:avLst/>
          </a:prstGeom>
          <a:ln w="6350">
            <a:solidFill>
              <a:schemeClr val="tx1"/>
            </a:solidFill>
          </a:ln>
        </p:spPr>
      </p:pic>
    </p:spTree>
    <p:extLst>
      <p:ext uri="{BB962C8B-B14F-4D97-AF65-F5344CB8AC3E}">
        <p14:creationId xmlns:p14="http://schemas.microsoft.com/office/powerpoint/2010/main" val="1806391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513" y="-2"/>
            <a:ext cx="27574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Opinions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844088" y="6488668"/>
            <a:ext cx="23479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scholar.google.com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Google Scholar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77" y="209004"/>
            <a:ext cx="5896083" cy="6491834"/>
          </a:xfrm>
          <a:prstGeom prst="rect">
            <a:avLst/>
          </a:prstGeom>
          <a:ln w="6350">
            <a:solidFill>
              <a:schemeClr val="tx1"/>
            </a:solidFill>
          </a:ln>
        </p:spPr>
      </p:pic>
      <p:pic>
        <p:nvPicPr>
          <p:cNvPr id="10" name="Picture 9" descr="Google Schola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680" t="23179" r="23862" b="43330"/>
          <a:stretch/>
        </p:blipFill>
        <p:spPr>
          <a:xfrm>
            <a:off x="2795688" y="915360"/>
            <a:ext cx="7379473" cy="5288128"/>
          </a:xfrm>
          <a:prstGeom prst="rect">
            <a:avLst/>
          </a:prstGeom>
          <a:ln w="6350">
            <a:solidFill>
              <a:schemeClr val="tx1"/>
            </a:solidFill>
          </a:ln>
        </p:spPr>
      </p:pic>
    </p:spTree>
    <p:extLst>
      <p:ext uri="{BB962C8B-B14F-4D97-AF65-F5344CB8AC3E}">
        <p14:creationId xmlns:p14="http://schemas.microsoft.com/office/powerpoint/2010/main" val="2041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Class Organization</a:t>
            </a:r>
          </a:p>
        </p:txBody>
      </p:sp>
      <p:sp>
        <p:nvSpPr>
          <p:cNvPr id="18435" name="Content Placeholder 2"/>
          <p:cNvSpPr>
            <a:spLocks noGrp="1"/>
          </p:cNvSpPr>
          <p:nvPr>
            <p:ph idx="1"/>
          </p:nvPr>
        </p:nvSpPr>
        <p:spPr>
          <a:xfrm>
            <a:off x="812800" y="1509645"/>
            <a:ext cx="11176000" cy="4114800"/>
          </a:xfrm>
        </p:spPr>
        <p:txBody>
          <a:bodyPr/>
          <a:lstStyle/>
          <a:p>
            <a:r>
              <a:rPr lang="en-US" altLang="en-US" dirty="0"/>
              <a:t>Blog Slot Sign Ups</a:t>
            </a:r>
          </a:p>
          <a:p>
            <a:pPr lvl="1"/>
            <a:r>
              <a:rPr lang="en-US" altLang="en-US" dirty="0">
                <a:hlinkClick r:id="rId3"/>
              </a:rPr>
              <a:t>Wed</a:t>
            </a:r>
            <a:endParaRPr lang="en-US" altLang="en-US" dirty="0"/>
          </a:p>
          <a:p>
            <a:pPr lvl="1"/>
            <a:r>
              <a:rPr lang="en-US" altLang="en-US" dirty="0">
                <a:hlinkClick r:id="rId4"/>
              </a:rPr>
              <a:t>Sat</a:t>
            </a:r>
            <a:endParaRPr lang="en-US" altLang="en-US" dirty="0"/>
          </a:p>
        </p:txBody>
      </p:sp>
      <p:sp>
        <p:nvSpPr>
          <p:cNvPr id="18437" name="Slide Number Placeholder 5"/>
          <p:cNvSpPr>
            <a:spLocks noGrp="1"/>
          </p:cNvSpPr>
          <p:nvPr>
            <p:ph type="sldNum" sz="quarter" idx="12"/>
          </p:nvPr>
        </p:nvSpPr>
        <p:spPr bwMode="auto">
          <a:xfrm>
            <a:off x="100838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4</a:t>
            </a:fld>
            <a:endParaRPr lang="en-US" altLang="en-US" sz="1400">
              <a:solidFill>
                <a:srgbClr val="000066"/>
              </a:solidFill>
            </a:endParaRPr>
          </a:p>
        </p:txBody>
      </p:sp>
    </p:spTree>
    <p:extLst>
      <p:ext uri="{BB962C8B-B14F-4D97-AF65-F5344CB8AC3E}">
        <p14:creationId xmlns:p14="http://schemas.microsoft.com/office/powerpoint/2010/main" val="91546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513" y="-2"/>
            <a:ext cx="27574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Opinions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844088" y="6488668"/>
            <a:ext cx="23479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scholar.google.com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p v ins - Google Scholar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57" y="209004"/>
            <a:ext cx="5896084" cy="6491834"/>
          </a:xfrm>
          <a:prstGeom prst="rect">
            <a:avLst/>
          </a:prstGeom>
          <a:ln w="6350">
            <a:solidFill>
              <a:schemeClr val="tx1"/>
            </a:solidFill>
          </a:ln>
        </p:spPr>
      </p:pic>
      <p:pic>
        <p:nvPicPr>
          <p:cNvPr id="8" name="Picture 7" descr="ap v ins - Google Schola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r="32327" b="55904"/>
          <a:stretch/>
        </p:blipFill>
        <p:spPr>
          <a:xfrm>
            <a:off x="2365512" y="658279"/>
            <a:ext cx="7748154" cy="5558893"/>
          </a:xfrm>
          <a:prstGeom prst="rect">
            <a:avLst/>
          </a:prstGeom>
          <a:ln w="6350">
            <a:solidFill>
              <a:schemeClr val="tx1"/>
            </a:solidFill>
          </a:ln>
        </p:spPr>
      </p:pic>
    </p:spTree>
    <p:extLst>
      <p:ext uri="{BB962C8B-B14F-4D97-AF65-F5344CB8AC3E}">
        <p14:creationId xmlns:p14="http://schemas.microsoft.com/office/powerpoint/2010/main" val="4870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163" y="-2"/>
            <a:ext cx="40338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Library of Congress PDFs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7934325" y="6488668"/>
            <a:ext cx="4257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hlinkClick r:id="rId3"/>
              </a:rPr>
              <a:t>https://www.loc.gov/item/usrep248215/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U.S. Reports: Internat'l News Serv. v. Asso. Press, 248 U.S. 215 (1918). | Library of Congress - Google Chrom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64" y="209004"/>
            <a:ext cx="5896084" cy="6491834"/>
          </a:xfrm>
          <a:prstGeom prst="rect">
            <a:avLst/>
          </a:prstGeom>
          <a:ln w="6350">
            <a:solidFill>
              <a:schemeClr val="tx1"/>
            </a:solidFill>
          </a:ln>
        </p:spPr>
      </p:pic>
      <p:pic>
        <p:nvPicPr>
          <p:cNvPr id="8" name="Picture 7" descr="U.S. Reports: Internat'l News Serv. v. Asso. Press, 248 U.S. 215 (1918). | Library of Congress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t="1865" r="4767" b="52418"/>
          <a:stretch/>
        </p:blipFill>
        <p:spPr>
          <a:xfrm>
            <a:off x="1793591" y="1253570"/>
            <a:ext cx="9401704" cy="4969430"/>
          </a:xfrm>
          <a:prstGeom prst="rect">
            <a:avLst/>
          </a:prstGeom>
          <a:ln w="6350">
            <a:solidFill>
              <a:schemeClr val="tx1"/>
            </a:solidFill>
          </a:ln>
        </p:spPr>
      </p:pic>
    </p:spTree>
    <p:extLst>
      <p:ext uri="{BB962C8B-B14F-4D97-AF65-F5344CB8AC3E}">
        <p14:creationId xmlns:p14="http://schemas.microsoft.com/office/powerpoint/2010/main" val="26957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3857" y="-2"/>
            <a:ext cx="24281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Court Websites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557238" y="6488668"/>
            <a:ext cx="26347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www.ca9.uscourts.gov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United States Court of Appeals for the Ninth Circui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598" y="209004"/>
            <a:ext cx="5969783" cy="6491834"/>
          </a:xfrm>
          <a:prstGeom prst="rect">
            <a:avLst/>
          </a:prstGeom>
          <a:ln w="6350">
            <a:solidFill>
              <a:schemeClr val="tx1"/>
            </a:solidFill>
          </a:ln>
        </p:spPr>
      </p:pic>
      <p:pic>
        <p:nvPicPr>
          <p:cNvPr id="8" name="Picture 7" descr="United States Court of Appeals for the Ninth Circui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b="49747"/>
          <a:stretch/>
        </p:blipFill>
        <p:spPr>
          <a:xfrm>
            <a:off x="1585018" y="793506"/>
            <a:ext cx="9645407" cy="5270988"/>
          </a:xfrm>
          <a:prstGeom prst="rect">
            <a:avLst/>
          </a:prstGeom>
          <a:ln w="6350">
            <a:solidFill>
              <a:schemeClr val="tx1"/>
            </a:solidFill>
          </a:ln>
        </p:spPr>
      </p:pic>
    </p:spTree>
    <p:extLst>
      <p:ext uri="{BB962C8B-B14F-4D97-AF65-F5344CB8AC3E}">
        <p14:creationId xmlns:p14="http://schemas.microsoft.com/office/powerpoint/2010/main" val="110295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3857" y="-2"/>
            <a:ext cx="24281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Court Websites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557238" y="6488668"/>
            <a:ext cx="26347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www.ca9.uscourts.gov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United States Court of Appeals for the Ninth Circui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24" y="246063"/>
            <a:ext cx="5964512" cy="6486101"/>
          </a:xfrm>
          <a:prstGeom prst="rect">
            <a:avLst/>
          </a:prstGeom>
          <a:ln w="6350">
            <a:solidFill>
              <a:schemeClr val="tx1"/>
            </a:solidFill>
          </a:ln>
        </p:spPr>
      </p:pic>
      <p:pic>
        <p:nvPicPr>
          <p:cNvPr id="8" name="Picture 7" descr="United States Court of Appeals for the Ninth Circui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236" t="44130" r="10736" b="20186"/>
          <a:stretch/>
        </p:blipFill>
        <p:spPr>
          <a:xfrm>
            <a:off x="2661285" y="1353383"/>
            <a:ext cx="7425927" cy="4500563"/>
          </a:xfrm>
          <a:prstGeom prst="rect">
            <a:avLst/>
          </a:prstGeom>
          <a:ln w="6350">
            <a:solidFill>
              <a:schemeClr val="tx1"/>
            </a:solidFill>
          </a:ln>
        </p:spPr>
      </p:pic>
    </p:spTree>
    <p:extLst>
      <p:ext uri="{BB962C8B-B14F-4D97-AF65-F5344CB8AC3E}">
        <p14:creationId xmlns:p14="http://schemas.microsoft.com/office/powerpoint/2010/main" val="103820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41D288-BC9A-5248-ABA5-E87FB582BBC3}"/>
              </a:ext>
            </a:extLst>
          </p:cNvPr>
          <p:cNvSpPr>
            <a:spLocks noGrp="1"/>
          </p:cNvSpPr>
          <p:nvPr>
            <p:ph type="sldNum" sz="quarter" idx="12"/>
          </p:nvPr>
        </p:nvSpPr>
        <p:spPr/>
        <p:txBody>
          <a:bodyPr/>
          <a:lstStyle/>
          <a:p>
            <a:pPr>
              <a:defRPr/>
            </a:pPr>
            <a:fld id="{24C21867-5838-4AB1-82B9-E47C7DA36B59}" type="slidenum">
              <a:rPr lang="en-US" altLang="en-US" smtClean="0"/>
              <a:pPr>
                <a:defRPr/>
              </a:pPr>
              <a:t>44</a:t>
            </a:fld>
            <a:endParaRPr lang="en-US" altLang="en-US"/>
          </a:p>
        </p:txBody>
      </p:sp>
      <p:sp>
        <p:nvSpPr>
          <p:cNvPr id="5" name="Rectangle 4">
            <a:extLst>
              <a:ext uri="{FF2B5EF4-FFF2-40B4-BE49-F238E27FC236}">
                <a16:creationId xmlns:a16="http://schemas.microsoft.com/office/drawing/2014/main" id="{BA466A3B-C4E9-1A42-995E-7D457D385EBE}"/>
              </a:ext>
            </a:extLst>
          </p:cNvPr>
          <p:cNvSpPr>
            <a:spLocks noChangeArrowheads="1"/>
          </p:cNvSpPr>
          <p:nvPr/>
        </p:nvSpPr>
        <p:spPr bwMode="auto">
          <a:xfrm>
            <a:off x="1679330" y="2705725"/>
            <a:ext cx="8735157" cy="1446550"/>
          </a:xfrm>
          <a:prstGeom prst="rect">
            <a:avLst/>
          </a:prstGeom>
          <a:solidFill>
            <a:srgbClr val="333399"/>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The Federal Rules of Civil Procedure</a:t>
            </a:r>
          </a:p>
        </p:txBody>
      </p:sp>
      <p:sp>
        <p:nvSpPr>
          <p:cNvPr id="8" name="Title 1">
            <a:extLst>
              <a:ext uri="{FF2B5EF4-FFF2-40B4-BE49-F238E27FC236}">
                <a16:creationId xmlns:a16="http://schemas.microsoft.com/office/drawing/2014/main" id="{DBA0DFB6-223E-4A41-AB17-1D94F0127081}"/>
              </a:ext>
            </a:extLst>
          </p:cNvPr>
          <p:cNvSpPr txBox="1">
            <a:spLocks noGrp="1"/>
          </p:cNvSpPr>
          <p:nvPr>
            <p:ph type="title"/>
          </p:nvPr>
        </p:nvSpPr>
        <p:spPr>
          <a:xfrm>
            <a:off x="11126585" y="0"/>
            <a:ext cx="1065415" cy="457200"/>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dirty="0">
                <a:solidFill>
                  <a:schemeClr val="accent4">
                    <a:lumMod val="75000"/>
                    <a:lumOff val="25000"/>
                  </a:schemeClr>
                </a:solidFill>
                <a:latin typeface="+mn-lt"/>
              </a:rPr>
              <a:t>FRCP</a:t>
            </a:r>
          </a:p>
        </p:txBody>
      </p:sp>
    </p:spTree>
    <p:extLst>
      <p:ext uri="{BB962C8B-B14F-4D97-AF65-F5344CB8AC3E}">
        <p14:creationId xmlns:p14="http://schemas.microsoft.com/office/powerpoint/2010/main" val="956871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2499F-9AD2-1790-524C-830D78563C6E}"/>
              </a:ext>
            </a:extLst>
          </p:cNvPr>
          <p:cNvSpPr>
            <a:spLocks noGrp="1"/>
          </p:cNvSpPr>
          <p:nvPr>
            <p:ph type="title"/>
          </p:nvPr>
        </p:nvSpPr>
        <p:spPr/>
        <p:txBody>
          <a:bodyPr/>
          <a:lstStyle/>
          <a:p>
            <a:r>
              <a:rPr lang="en-US" dirty="0"/>
              <a:t>Civil Procedure</a:t>
            </a:r>
          </a:p>
        </p:txBody>
      </p:sp>
      <p:sp>
        <p:nvSpPr>
          <p:cNvPr id="3" name="Content Placeholder 2">
            <a:extLst>
              <a:ext uri="{FF2B5EF4-FFF2-40B4-BE49-F238E27FC236}">
                <a16:creationId xmlns:a16="http://schemas.microsoft.com/office/drawing/2014/main" id="{7B387ED4-DAB6-EE10-D562-4DBCC43003A2}"/>
              </a:ext>
            </a:extLst>
          </p:cNvPr>
          <p:cNvSpPr>
            <a:spLocks noGrp="1"/>
          </p:cNvSpPr>
          <p:nvPr>
            <p:ph idx="1"/>
          </p:nvPr>
        </p:nvSpPr>
        <p:spPr/>
        <p:txBody>
          <a:bodyPr/>
          <a:lstStyle/>
          <a:p>
            <a:r>
              <a:rPr lang="en-US" dirty="0"/>
              <a:t>Key Questions</a:t>
            </a:r>
          </a:p>
          <a:p>
            <a:pPr lvl="1"/>
            <a:r>
              <a:rPr lang="en-US" dirty="0"/>
              <a:t>How do you commence a lawsuit?</a:t>
            </a:r>
          </a:p>
          <a:p>
            <a:pPr lvl="1"/>
            <a:r>
              <a:rPr lang="en-US" dirty="0"/>
              <a:t>What happens next?</a:t>
            </a:r>
          </a:p>
          <a:p>
            <a:pPr lvl="1"/>
            <a:r>
              <a:rPr lang="en-US" dirty="0"/>
              <a:t>What are the possible outcomes?</a:t>
            </a:r>
          </a:p>
          <a:p>
            <a:endParaRPr lang="en-US" dirty="0"/>
          </a:p>
        </p:txBody>
      </p:sp>
      <p:sp>
        <p:nvSpPr>
          <p:cNvPr id="5" name="Slide Number Placeholder 4">
            <a:extLst>
              <a:ext uri="{FF2B5EF4-FFF2-40B4-BE49-F238E27FC236}">
                <a16:creationId xmlns:a16="http://schemas.microsoft.com/office/drawing/2014/main" id="{CB55302F-1A06-E9CC-DE02-43F810B50DDB}"/>
              </a:ext>
            </a:extLst>
          </p:cNvPr>
          <p:cNvSpPr>
            <a:spLocks noGrp="1"/>
          </p:cNvSpPr>
          <p:nvPr>
            <p:ph type="sldNum" sz="quarter" idx="11"/>
          </p:nvPr>
        </p:nvSpPr>
        <p:spPr/>
        <p:txBody>
          <a:bodyPr/>
          <a:lstStyle/>
          <a:p>
            <a:pPr>
              <a:defRPr/>
            </a:pPr>
            <a:fld id="{BC03FDE9-4CFE-4421-A501-434F5F61D1E4}" type="slidenum">
              <a:rPr lang="en-US" altLang="en-US" smtClean="0"/>
              <a:pPr>
                <a:defRPr/>
              </a:pPr>
              <a:t>45</a:t>
            </a:fld>
            <a:endParaRPr lang="en-US" altLang="en-US"/>
          </a:p>
        </p:txBody>
      </p:sp>
    </p:spTree>
    <p:extLst>
      <p:ext uri="{BB962C8B-B14F-4D97-AF65-F5344CB8AC3E}">
        <p14:creationId xmlns:p14="http://schemas.microsoft.com/office/powerpoint/2010/main" val="3891517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337" y="-2"/>
            <a:ext cx="11096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FRCP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10563224" y="6488668"/>
            <a:ext cx="16287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uscourts.gov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19446DA1-44B5-ACC5-FC88-1E62F1AF5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96" y="168552"/>
            <a:ext cx="6006699" cy="6532285"/>
          </a:xfrm>
          <a:prstGeom prst="rect">
            <a:avLst/>
          </a:prstGeom>
          <a:ln w="6350">
            <a:solidFill>
              <a:schemeClr val="tx1"/>
            </a:solidFill>
          </a:ln>
        </p:spPr>
      </p:pic>
      <p:pic>
        <p:nvPicPr>
          <p:cNvPr id="10" name="Picture 9" descr="A screenshot of a computer&#10;&#10;AI-generated content may be incorrect.">
            <a:extLst>
              <a:ext uri="{FF2B5EF4-FFF2-40B4-BE49-F238E27FC236}">
                <a16:creationId xmlns:a16="http://schemas.microsoft.com/office/drawing/2014/main" id="{5B1D9CEE-6679-2142-A9EF-1D8490259641}"/>
              </a:ext>
            </a:extLst>
          </p:cNvPr>
          <p:cNvPicPr>
            <a:picLocks noChangeAspect="1"/>
          </p:cNvPicPr>
          <p:nvPr/>
        </p:nvPicPr>
        <p:blipFill>
          <a:blip r:embed="rId3">
            <a:extLst>
              <a:ext uri="{28A0092B-C50C-407E-A947-70E740481C1C}">
                <a14:useLocalDpi xmlns:a14="http://schemas.microsoft.com/office/drawing/2010/main" val="0"/>
              </a:ext>
            </a:extLst>
          </a:blip>
          <a:srcRect l="1545" t="10664" r="1987" b="43973"/>
          <a:stretch>
            <a:fillRect/>
          </a:stretch>
        </p:blipFill>
        <p:spPr>
          <a:xfrm>
            <a:off x="1823908" y="1073756"/>
            <a:ext cx="9721175" cy="4971337"/>
          </a:xfrm>
          <a:prstGeom prst="rect">
            <a:avLst/>
          </a:prstGeom>
          <a:ln w="6350">
            <a:solidFill>
              <a:schemeClr val="tx1"/>
            </a:solidFill>
          </a:ln>
        </p:spPr>
      </p:pic>
    </p:spTree>
    <p:extLst>
      <p:ext uri="{BB962C8B-B14F-4D97-AF65-F5344CB8AC3E}">
        <p14:creationId xmlns:p14="http://schemas.microsoft.com/office/powerpoint/2010/main" val="288670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5020" y="-2"/>
            <a:ext cx="49269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Federal Rules of Civil Procedure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pic>
        <p:nvPicPr>
          <p:cNvPr id="6" name="Picture 5">
            <a:extLst>
              <a:ext uri="{FF2B5EF4-FFF2-40B4-BE49-F238E27FC236}">
                <a16:creationId xmlns:a16="http://schemas.microsoft.com/office/drawing/2014/main" id="{8EA7E26C-9B75-314D-398B-DD8EFF4189E2}"/>
              </a:ext>
            </a:extLst>
          </p:cNvPr>
          <p:cNvPicPr>
            <a:picLocks noChangeAspect="1"/>
          </p:cNvPicPr>
          <p:nvPr/>
        </p:nvPicPr>
        <p:blipFill>
          <a:blip r:embed="rId2"/>
          <a:stretch>
            <a:fillRect/>
          </a:stretch>
        </p:blipFill>
        <p:spPr>
          <a:xfrm>
            <a:off x="3427904" y="576828"/>
            <a:ext cx="4700631" cy="6083960"/>
          </a:xfrm>
          <a:prstGeom prst="rect">
            <a:avLst/>
          </a:prstGeom>
          <a:ln w="6350">
            <a:solidFill>
              <a:schemeClr val="tx1"/>
            </a:solidFill>
          </a:ln>
        </p:spPr>
      </p:pic>
    </p:spTree>
    <p:extLst>
      <p:ext uri="{BB962C8B-B14F-4D97-AF65-F5344CB8AC3E}">
        <p14:creationId xmlns:p14="http://schemas.microsoft.com/office/powerpoint/2010/main" val="3253292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3662" y="-2"/>
            <a:ext cx="31183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2024 Amendments?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566221" y="6488668"/>
            <a:ext cx="36257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0406B88F-9BC3-3C91-B03E-72B70AEB43D5}"/>
              </a:ext>
            </a:extLst>
          </p:cNvPr>
          <p:cNvPicPr>
            <a:picLocks noChangeAspect="1"/>
          </p:cNvPicPr>
          <p:nvPr/>
        </p:nvPicPr>
        <p:blipFill>
          <a:blip r:embed="rId2"/>
          <a:stretch>
            <a:fillRect/>
          </a:stretch>
        </p:blipFill>
        <p:spPr>
          <a:xfrm>
            <a:off x="229337" y="209004"/>
            <a:ext cx="4068089" cy="6491834"/>
          </a:xfrm>
          <a:prstGeom prst="rect">
            <a:avLst/>
          </a:prstGeom>
          <a:ln w="6350">
            <a:solidFill>
              <a:schemeClr val="tx1"/>
            </a:solidFill>
          </a:ln>
        </p:spPr>
      </p:pic>
      <p:pic>
        <p:nvPicPr>
          <p:cNvPr id="10" name="Picture 9">
            <a:extLst>
              <a:ext uri="{FF2B5EF4-FFF2-40B4-BE49-F238E27FC236}">
                <a16:creationId xmlns:a16="http://schemas.microsoft.com/office/drawing/2014/main" id="{C81C28CC-720A-72F7-CBC5-55DE7107BA03}"/>
              </a:ext>
            </a:extLst>
          </p:cNvPr>
          <p:cNvPicPr>
            <a:picLocks noChangeAspect="1"/>
          </p:cNvPicPr>
          <p:nvPr/>
        </p:nvPicPr>
        <p:blipFill>
          <a:blip r:embed="rId2"/>
          <a:srcRect l="3897" t="50073" r="4752" b="10070"/>
          <a:stretch>
            <a:fillRect/>
          </a:stretch>
        </p:blipFill>
        <p:spPr>
          <a:xfrm>
            <a:off x="2659463" y="998583"/>
            <a:ext cx="7367487" cy="5129683"/>
          </a:xfrm>
          <a:prstGeom prst="rect">
            <a:avLst/>
          </a:prstGeom>
          <a:ln w="6350">
            <a:solidFill>
              <a:schemeClr val="tx1"/>
            </a:solidFill>
          </a:ln>
        </p:spPr>
      </p:pic>
    </p:spTree>
    <p:extLst>
      <p:ext uri="{BB962C8B-B14F-4D97-AF65-F5344CB8AC3E}">
        <p14:creationId xmlns:p14="http://schemas.microsoft.com/office/powerpoint/2010/main" val="1344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CD0E85-713F-426A-8941-56BE7CD10F75}" type="datetime4">
              <a:rPr lang="en-US" smtClean="0"/>
              <a:pPr>
                <a:defRPr/>
              </a:pPr>
              <a:t>October 1, 2025</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49</a:t>
            </a:fld>
            <a:endParaRPr lang="en-US" altLang="en-US"/>
          </a:p>
        </p:txBody>
      </p:sp>
      <p:pic>
        <p:nvPicPr>
          <p:cNvPr id="4" name="Picture 3"/>
          <p:cNvPicPr>
            <a:picLocks noChangeAspect="1"/>
          </p:cNvPicPr>
          <p:nvPr/>
        </p:nvPicPr>
        <p:blipFill>
          <a:blip r:embed="rId3"/>
          <a:stretch>
            <a:fillRect/>
          </a:stretch>
        </p:blipFill>
        <p:spPr>
          <a:xfrm>
            <a:off x="271886" y="211930"/>
            <a:ext cx="4280597" cy="6493669"/>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1740988" y="2080511"/>
            <a:ext cx="9916400" cy="3428222"/>
          </a:xfrm>
          <a:prstGeom prst="rect">
            <a:avLst/>
          </a:prstGeom>
          <a:ln w="6350">
            <a:solidFill>
              <a:schemeClr val="tx1"/>
            </a:solidFill>
          </a:ln>
        </p:spPr>
      </p:pic>
      <p:sp>
        <p:nvSpPr>
          <p:cNvPr id="8" name="Text Box 5"/>
          <p:cNvSpPr txBox="1">
            <a:spLocks noChangeArrowheads="1"/>
          </p:cNvSpPr>
          <p:nvPr/>
        </p:nvSpPr>
        <p:spPr bwMode="auto">
          <a:xfrm>
            <a:off x="8564880" y="6477000"/>
            <a:ext cx="3627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9" name="Rectangle 8"/>
          <p:cNvSpPr>
            <a:spLocks noChangeArrowheads="1"/>
          </p:cNvSpPr>
          <p:nvPr/>
        </p:nvSpPr>
        <p:spPr bwMode="auto">
          <a:xfrm>
            <a:off x="12039600" y="6654461"/>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Title 5">
            <a:extLst>
              <a:ext uri="{FF2B5EF4-FFF2-40B4-BE49-F238E27FC236}">
                <a16:creationId xmlns:a16="http://schemas.microsoft.com/office/drawing/2014/main" id="{F9AC7445-7AD3-7D43-A785-E5BE85073D63}"/>
              </a:ext>
            </a:extLst>
          </p:cNvPr>
          <p:cNvSpPr txBox="1">
            <a:spLocks noGrp="1"/>
          </p:cNvSpPr>
          <p:nvPr>
            <p:ph type="title"/>
          </p:nvPr>
        </p:nvSpPr>
        <p:spPr>
          <a:xfrm>
            <a:off x="8564880" y="0"/>
            <a:ext cx="3627120" cy="423863"/>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nSpc>
                <a:spcPct val="100000"/>
              </a:lnSpc>
            </a:pPr>
            <a:r>
              <a:rPr lang="en-US" sz="2400" kern="0" dirty="0">
                <a:solidFill>
                  <a:schemeClr val="accent4">
                    <a:lumMod val="75000"/>
                    <a:lumOff val="25000"/>
                  </a:schemeClr>
                </a:solidFill>
                <a:latin typeface="+mn-lt"/>
              </a:rPr>
              <a:t>FRCP: Starting a Case</a:t>
            </a:r>
          </a:p>
        </p:txBody>
      </p:sp>
    </p:spTree>
    <p:extLst>
      <p:ext uri="{BB962C8B-B14F-4D97-AF65-F5344CB8AC3E}">
        <p14:creationId xmlns:p14="http://schemas.microsoft.com/office/powerpoint/2010/main" val="11262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Class Organization</a:t>
            </a:r>
          </a:p>
        </p:txBody>
      </p:sp>
      <p:sp>
        <p:nvSpPr>
          <p:cNvPr id="18435" name="Content Placeholder 2"/>
          <p:cNvSpPr>
            <a:spLocks noGrp="1"/>
          </p:cNvSpPr>
          <p:nvPr>
            <p:ph idx="1"/>
          </p:nvPr>
        </p:nvSpPr>
        <p:spPr/>
        <p:txBody>
          <a:bodyPr/>
          <a:lstStyle/>
          <a:p>
            <a:r>
              <a:rPr lang="en-US" altLang="en-US" dirty="0"/>
              <a:t>Don’t Have Blog Access?</a:t>
            </a:r>
          </a:p>
          <a:p>
            <a:pPr lvl="1"/>
            <a:r>
              <a:rPr lang="en-US" dirty="0"/>
              <a:t>Login to </a:t>
            </a:r>
            <a:r>
              <a:rPr lang="en-US" u="sng" dirty="0">
                <a:hlinkClick r:id="rId3"/>
              </a:rPr>
              <a:t>voices.uchicago.edu</a:t>
            </a:r>
            <a:r>
              <a:rPr lang="en-US" dirty="0"/>
              <a:t> with your </a:t>
            </a:r>
            <a:r>
              <a:rPr lang="en-US" dirty="0" err="1"/>
              <a:t>CNetID</a:t>
            </a:r>
            <a:endParaRPr lang="en-US" dirty="0"/>
          </a:p>
          <a:p>
            <a:pPr lvl="1"/>
            <a:r>
              <a:rPr lang="en-US" dirty="0"/>
              <a:t>Email me your </a:t>
            </a:r>
            <a:r>
              <a:rPr lang="en-US" dirty="0" err="1"/>
              <a:t>CNetID</a:t>
            </a:r>
            <a:r>
              <a:rPr lang="en-US" dirty="0"/>
              <a:t> (not the password) and which section you are in</a:t>
            </a:r>
          </a:p>
          <a:p>
            <a:pPr lvl="1"/>
            <a:r>
              <a:rPr lang="en-US" dirty="0"/>
              <a:t>I should be able to fix it</a:t>
            </a:r>
          </a:p>
        </p:txBody>
      </p:sp>
      <p:sp>
        <p:nvSpPr>
          <p:cNvPr id="18437" name="Slide Number Placeholder 5"/>
          <p:cNvSpPr>
            <a:spLocks noGrp="1"/>
          </p:cNvSpPr>
          <p:nvPr>
            <p:ph type="sldNum" sz="quarter" idx="12"/>
          </p:nvPr>
        </p:nvSpPr>
        <p:spPr bwMode="auto">
          <a:xfrm>
            <a:off x="100838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5</a:t>
            </a:fld>
            <a:endParaRPr lang="en-US" altLang="en-US" sz="1400">
              <a:solidFill>
                <a:srgbClr val="000066"/>
              </a:solidFill>
            </a:endParaRPr>
          </a:p>
        </p:txBody>
      </p:sp>
    </p:spTree>
    <p:extLst>
      <p:ext uri="{BB962C8B-B14F-4D97-AF65-F5344CB8AC3E}">
        <p14:creationId xmlns:p14="http://schemas.microsoft.com/office/powerpoint/2010/main" val="395863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CD0E85-713F-426A-8941-56BE7CD10F75}" type="datetime4">
              <a:rPr lang="en-US" smtClean="0"/>
              <a:pPr>
                <a:defRPr/>
              </a:pPr>
              <a:t>October 1, 2025</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50</a:t>
            </a:fld>
            <a:endParaRPr lang="en-US" altLang="en-US"/>
          </a:p>
        </p:txBody>
      </p:sp>
      <p:pic>
        <p:nvPicPr>
          <p:cNvPr id="4" name="Picture 3"/>
          <p:cNvPicPr>
            <a:picLocks noChangeAspect="1"/>
          </p:cNvPicPr>
          <p:nvPr/>
        </p:nvPicPr>
        <p:blipFill>
          <a:blip r:embed="rId3"/>
          <a:stretch>
            <a:fillRect/>
          </a:stretch>
        </p:blipFill>
        <p:spPr>
          <a:xfrm>
            <a:off x="321919" y="223451"/>
            <a:ext cx="4265312" cy="6470481"/>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808095" y="1812455"/>
            <a:ext cx="11175614" cy="4117433"/>
          </a:xfrm>
          <a:prstGeom prst="rect">
            <a:avLst/>
          </a:prstGeom>
          <a:ln w="6350">
            <a:solidFill>
              <a:schemeClr val="tx1"/>
            </a:solidFill>
          </a:ln>
        </p:spPr>
      </p:pic>
      <p:sp>
        <p:nvSpPr>
          <p:cNvPr id="9" name="Text Box 5"/>
          <p:cNvSpPr txBox="1">
            <a:spLocks noChangeArrowheads="1"/>
          </p:cNvSpPr>
          <p:nvPr/>
        </p:nvSpPr>
        <p:spPr bwMode="auto">
          <a:xfrm>
            <a:off x="8564880" y="6509266"/>
            <a:ext cx="3627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10" name="Rectangle 9"/>
          <p:cNvSpPr>
            <a:spLocks noChangeArrowheads="1"/>
          </p:cNvSpPr>
          <p:nvPr/>
        </p:nvSpPr>
        <p:spPr bwMode="auto">
          <a:xfrm>
            <a:off x="12039600" y="6693932"/>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Title 5">
            <a:extLst>
              <a:ext uri="{FF2B5EF4-FFF2-40B4-BE49-F238E27FC236}">
                <a16:creationId xmlns:a16="http://schemas.microsoft.com/office/drawing/2014/main" id="{46860D09-B560-ED4D-B7C6-D74199A639B9}"/>
              </a:ext>
            </a:extLst>
          </p:cNvPr>
          <p:cNvSpPr txBox="1">
            <a:spLocks noGrp="1"/>
          </p:cNvSpPr>
          <p:nvPr>
            <p:ph type="title"/>
          </p:nvPr>
        </p:nvSpPr>
        <p:spPr>
          <a:xfrm>
            <a:off x="7519988" y="0"/>
            <a:ext cx="4672012" cy="446903"/>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nSpc>
                <a:spcPct val="100000"/>
              </a:lnSpc>
            </a:pPr>
            <a:r>
              <a:rPr lang="en-US" sz="2400" kern="0" dirty="0">
                <a:solidFill>
                  <a:schemeClr val="accent4">
                    <a:lumMod val="75000"/>
                    <a:lumOff val="25000"/>
                  </a:schemeClr>
                </a:solidFill>
                <a:latin typeface="+mn-lt"/>
              </a:rPr>
              <a:t>FRCP: Pleadings and Motions</a:t>
            </a:r>
          </a:p>
        </p:txBody>
      </p:sp>
    </p:spTree>
    <p:extLst>
      <p:ext uri="{BB962C8B-B14F-4D97-AF65-F5344CB8AC3E}">
        <p14:creationId xmlns:p14="http://schemas.microsoft.com/office/powerpoint/2010/main" val="1629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CD0E85-713F-426A-8941-56BE7CD10F75}" type="datetime4">
              <a:rPr lang="en-US" smtClean="0"/>
              <a:pPr>
                <a:defRPr/>
              </a:pPr>
              <a:t>October 1, 2025</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51</a:t>
            </a:fld>
            <a:endParaRPr lang="en-US" altLang="en-US"/>
          </a:p>
        </p:txBody>
      </p:sp>
      <p:pic>
        <p:nvPicPr>
          <p:cNvPr id="4" name="Picture 3"/>
          <p:cNvPicPr>
            <a:picLocks noChangeAspect="1"/>
          </p:cNvPicPr>
          <p:nvPr/>
        </p:nvPicPr>
        <p:blipFill>
          <a:blip r:embed="rId3"/>
          <a:stretch>
            <a:fillRect/>
          </a:stretch>
        </p:blipFill>
        <p:spPr>
          <a:xfrm>
            <a:off x="163384" y="321962"/>
            <a:ext cx="4207734" cy="6360302"/>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639364" y="2012232"/>
            <a:ext cx="11400236" cy="3770315"/>
          </a:xfrm>
          <a:prstGeom prst="rect">
            <a:avLst/>
          </a:prstGeom>
          <a:ln w="6350">
            <a:solidFill>
              <a:schemeClr val="tx1"/>
            </a:solidFill>
          </a:ln>
        </p:spPr>
      </p:pic>
      <p:sp>
        <p:nvSpPr>
          <p:cNvPr id="8" name="Text Box 5"/>
          <p:cNvSpPr txBox="1">
            <a:spLocks noChangeArrowheads="1"/>
          </p:cNvSpPr>
          <p:nvPr/>
        </p:nvSpPr>
        <p:spPr bwMode="auto">
          <a:xfrm>
            <a:off x="8593603" y="6477000"/>
            <a:ext cx="3627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9" name="Rectangle 8"/>
          <p:cNvSpPr>
            <a:spLocks noChangeArrowheads="1"/>
          </p:cNvSpPr>
          <p:nvPr/>
        </p:nvSpPr>
        <p:spPr bwMode="auto">
          <a:xfrm>
            <a:off x="12039600" y="6682264"/>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itle 5">
            <a:extLst>
              <a:ext uri="{FF2B5EF4-FFF2-40B4-BE49-F238E27FC236}">
                <a16:creationId xmlns:a16="http://schemas.microsoft.com/office/drawing/2014/main" id="{4948EC85-BC28-3843-A022-E98E6E4790DA}"/>
              </a:ext>
            </a:extLst>
          </p:cNvPr>
          <p:cNvSpPr txBox="1">
            <a:spLocks noGrp="1"/>
          </p:cNvSpPr>
          <p:nvPr>
            <p:ph type="title"/>
          </p:nvPr>
        </p:nvSpPr>
        <p:spPr>
          <a:xfrm>
            <a:off x="5115561" y="-1"/>
            <a:ext cx="7076440" cy="411481"/>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rPr>
              <a:t>FRCP: Parties: Who is Involved in the Lawsuit?</a:t>
            </a:r>
          </a:p>
        </p:txBody>
      </p:sp>
    </p:spTree>
    <p:extLst>
      <p:ext uri="{BB962C8B-B14F-4D97-AF65-F5344CB8AC3E}">
        <p14:creationId xmlns:p14="http://schemas.microsoft.com/office/powerpoint/2010/main" val="402782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CD0E85-713F-426A-8941-56BE7CD10F75}" type="datetime4">
              <a:rPr lang="en-US" smtClean="0"/>
              <a:pPr>
                <a:defRPr/>
              </a:pPr>
              <a:t>October 1, 2025</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52</a:t>
            </a:fld>
            <a:endParaRPr lang="en-US" altLang="en-US"/>
          </a:p>
        </p:txBody>
      </p:sp>
      <p:pic>
        <p:nvPicPr>
          <p:cNvPr id="4" name="Picture 3"/>
          <p:cNvPicPr>
            <a:picLocks noChangeAspect="1"/>
          </p:cNvPicPr>
          <p:nvPr/>
        </p:nvPicPr>
        <p:blipFill>
          <a:blip r:embed="rId3"/>
          <a:stretch>
            <a:fillRect/>
          </a:stretch>
        </p:blipFill>
        <p:spPr>
          <a:xfrm>
            <a:off x="304799" y="573960"/>
            <a:ext cx="4041949" cy="6131640"/>
          </a:xfrm>
          <a:prstGeom prst="rect">
            <a:avLst/>
          </a:prstGeom>
          <a:ln w="6350">
            <a:solidFill>
              <a:schemeClr val="tx1"/>
            </a:solidFill>
          </a:ln>
        </p:spPr>
      </p:pic>
      <p:grpSp>
        <p:nvGrpSpPr>
          <p:cNvPr id="10" name="Group 9"/>
          <p:cNvGrpSpPr>
            <a:grpSpLocks noChangeAspect="1"/>
          </p:cNvGrpSpPr>
          <p:nvPr/>
        </p:nvGrpSpPr>
        <p:grpSpPr>
          <a:xfrm>
            <a:off x="973137" y="1913680"/>
            <a:ext cx="10914063" cy="3983915"/>
            <a:chOff x="1219200" y="2414142"/>
            <a:chExt cx="6743700" cy="2538087"/>
          </a:xfrm>
        </p:grpSpPr>
        <p:pic>
          <p:nvPicPr>
            <p:cNvPr id="8" name="Picture 7"/>
            <p:cNvPicPr>
              <a:picLocks noChangeAspect="1"/>
            </p:cNvPicPr>
            <p:nvPr/>
          </p:nvPicPr>
          <p:blipFill>
            <a:blip r:embed="rId4"/>
            <a:stretch>
              <a:fillRect/>
            </a:stretch>
          </p:blipFill>
          <p:spPr>
            <a:xfrm>
              <a:off x="1242728" y="2414142"/>
              <a:ext cx="6658544" cy="2029715"/>
            </a:xfrm>
            <a:prstGeom prst="rect">
              <a:avLst/>
            </a:prstGeom>
            <a:ln w="6350">
              <a:solidFill>
                <a:schemeClr val="tx1"/>
              </a:solidFill>
            </a:ln>
          </p:spPr>
        </p:pic>
        <p:pic>
          <p:nvPicPr>
            <p:cNvPr id="9" name="Picture 8"/>
            <p:cNvPicPr>
              <a:picLocks noChangeAspect="1"/>
            </p:cNvPicPr>
            <p:nvPr/>
          </p:nvPicPr>
          <p:blipFill rotWithShape="1">
            <a:blip r:embed="rId5"/>
            <a:srcRect l="624" t="-8107" r="-1135" b="8107"/>
            <a:stretch/>
          </p:blipFill>
          <p:spPr>
            <a:xfrm>
              <a:off x="1219200" y="4267200"/>
              <a:ext cx="6743700" cy="685029"/>
            </a:xfrm>
            <a:prstGeom prst="rect">
              <a:avLst/>
            </a:prstGeom>
            <a:ln w="6350">
              <a:solidFill>
                <a:schemeClr val="tx1"/>
              </a:solidFill>
            </a:ln>
          </p:spPr>
        </p:pic>
      </p:grpSp>
      <p:sp>
        <p:nvSpPr>
          <p:cNvPr id="11" name="Text Box 5"/>
          <p:cNvSpPr txBox="1">
            <a:spLocks noChangeArrowheads="1"/>
          </p:cNvSpPr>
          <p:nvPr/>
        </p:nvSpPr>
        <p:spPr bwMode="auto">
          <a:xfrm>
            <a:off x="8564880" y="6488668"/>
            <a:ext cx="3627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12" name="Rectangle 11"/>
          <p:cNvSpPr>
            <a:spLocks noChangeArrowheads="1"/>
          </p:cNvSpPr>
          <p:nvPr/>
        </p:nvSpPr>
        <p:spPr bwMode="auto">
          <a:xfrm>
            <a:off x="12021662" y="6693932"/>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3" name="Title 5">
            <a:extLst>
              <a:ext uri="{FF2B5EF4-FFF2-40B4-BE49-F238E27FC236}">
                <a16:creationId xmlns:a16="http://schemas.microsoft.com/office/drawing/2014/main" id="{1266855C-ADD6-4F4F-9383-99D5911484BF}"/>
              </a:ext>
            </a:extLst>
          </p:cNvPr>
          <p:cNvSpPr txBox="1">
            <a:spLocks noGrp="1"/>
          </p:cNvSpPr>
          <p:nvPr>
            <p:ph type="title"/>
          </p:nvPr>
        </p:nvSpPr>
        <p:spPr>
          <a:xfrm>
            <a:off x="2545080" y="1"/>
            <a:ext cx="9646921" cy="421559"/>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nSpc>
                <a:spcPct val="100000"/>
              </a:lnSpc>
            </a:pPr>
            <a:r>
              <a:rPr lang="en-US" sz="2400" kern="0" dirty="0">
                <a:solidFill>
                  <a:schemeClr val="accent4">
                    <a:lumMod val="75000"/>
                    <a:lumOff val="25000"/>
                  </a:schemeClr>
                </a:solidFill>
                <a:latin typeface="+mn-lt"/>
              </a:rPr>
              <a:t>FRCP: Disclosures and Discovery: Tools for Getting Information</a:t>
            </a:r>
          </a:p>
        </p:txBody>
      </p:sp>
    </p:spTree>
    <p:extLst>
      <p:ext uri="{BB962C8B-B14F-4D97-AF65-F5344CB8AC3E}">
        <p14:creationId xmlns:p14="http://schemas.microsoft.com/office/powerpoint/2010/main" val="39745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0182E3-E21E-85D6-4783-EBCF4326F108}"/>
              </a:ext>
            </a:extLst>
          </p:cNvPr>
          <p:cNvPicPr>
            <a:picLocks noChangeAspect="1"/>
          </p:cNvPicPr>
          <p:nvPr/>
        </p:nvPicPr>
        <p:blipFill>
          <a:blip r:embed="rId3"/>
          <a:stretch>
            <a:fillRect/>
          </a:stretch>
        </p:blipFill>
        <p:spPr>
          <a:xfrm>
            <a:off x="195102" y="219574"/>
            <a:ext cx="3946796" cy="6486026"/>
          </a:xfrm>
          <a:prstGeom prst="rect">
            <a:avLst/>
          </a:prstGeom>
          <a:ln w="6350">
            <a:solidFill>
              <a:schemeClr val="tx1"/>
            </a:solidFill>
          </a:ln>
        </p:spPr>
      </p:pic>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53</a:t>
            </a:fld>
            <a:endParaRPr lang="en-US" altLang="en-US"/>
          </a:p>
        </p:txBody>
      </p:sp>
      <p:pic>
        <p:nvPicPr>
          <p:cNvPr id="7" name="Picture 6"/>
          <p:cNvPicPr>
            <a:picLocks noChangeAspect="1"/>
          </p:cNvPicPr>
          <p:nvPr/>
        </p:nvPicPr>
        <p:blipFill>
          <a:blip r:embed="rId4"/>
          <a:stretch>
            <a:fillRect/>
          </a:stretch>
        </p:blipFill>
        <p:spPr>
          <a:xfrm>
            <a:off x="1097125" y="1093934"/>
            <a:ext cx="10490038" cy="5106674"/>
          </a:xfrm>
          <a:prstGeom prst="rect">
            <a:avLst/>
          </a:prstGeom>
          <a:ln w="6350">
            <a:solidFill>
              <a:schemeClr val="tx1"/>
            </a:solidFill>
          </a:ln>
        </p:spPr>
      </p:pic>
      <p:sp>
        <p:nvSpPr>
          <p:cNvPr id="8" name="Text Box 5"/>
          <p:cNvSpPr txBox="1">
            <a:spLocks noChangeArrowheads="1"/>
          </p:cNvSpPr>
          <p:nvPr/>
        </p:nvSpPr>
        <p:spPr bwMode="auto">
          <a:xfrm>
            <a:off x="8564880" y="6509266"/>
            <a:ext cx="3627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9" name="Rectangle 8"/>
          <p:cNvSpPr>
            <a:spLocks noChangeArrowheads="1"/>
          </p:cNvSpPr>
          <p:nvPr/>
        </p:nvSpPr>
        <p:spPr bwMode="auto">
          <a:xfrm>
            <a:off x="12039600" y="6693932"/>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itle 5">
            <a:extLst>
              <a:ext uri="{FF2B5EF4-FFF2-40B4-BE49-F238E27FC236}">
                <a16:creationId xmlns:a16="http://schemas.microsoft.com/office/drawing/2014/main" id="{91914054-1C3E-1548-B751-7A2BE5ACE282}"/>
              </a:ext>
            </a:extLst>
          </p:cNvPr>
          <p:cNvSpPr txBox="1">
            <a:spLocks noGrp="1"/>
          </p:cNvSpPr>
          <p:nvPr>
            <p:ph type="title"/>
          </p:nvPr>
        </p:nvSpPr>
        <p:spPr>
          <a:xfrm>
            <a:off x="10167938" y="0"/>
            <a:ext cx="2024062" cy="447675"/>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rPr>
              <a:t>FRCP: Trials</a:t>
            </a:r>
          </a:p>
        </p:txBody>
      </p:sp>
    </p:spTree>
    <p:extLst>
      <p:ext uri="{BB962C8B-B14F-4D97-AF65-F5344CB8AC3E}">
        <p14:creationId xmlns:p14="http://schemas.microsoft.com/office/powerpoint/2010/main" val="31442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D290AF-0FC6-D133-FA62-23E15F5BD696}"/>
              </a:ext>
            </a:extLst>
          </p:cNvPr>
          <p:cNvPicPr>
            <a:picLocks noChangeAspect="1"/>
          </p:cNvPicPr>
          <p:nvPr/>
        </p:nvPicPr>
        <p:blipFill>
          <a:blip r:embed="rId3"/>
          <a:stretch>
            <a:fillRect/>
          </a:stretch>
        </p:blipFill>
        <p:spPr>
          <a:xfrm>
            <a:off x="250793" y="523002"/>
            <a:ext cx="3724442" cy="6120617"/>
          </a:xfrm>
          <a:prstGeom prst="rect">
            <a:avLst/>
          </a:prstGeom>
          <a:ln w="6350">
            <a:solidFill>
              <a:schemeClr val="tx1"/>
            </a:solidFill>
          </a:ln>
        </p:spPr>
      </p:pic>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54</a:t>
            </a:fld>
            <a:endParaRPr lang="en-US" altLang="en-US"/>
          </a:p>
        </p:txBody>
      </p:sp>
      <p:pic>
        <p:nvPicPr>
          <p:cNvPr id="8" name="Picture 7"/>
          <p:cNvPicPr>
            <a:picLocks noChangeAspect="1"/>
          </p:cNvPicPr>
          <p:nvPr/>
        </p:nvPicPr>
        <p:blipFill>
          <a:blip r:embed="rId4"/>
          <a:stretch>
            <a:fillRect/>
          </a:stretch>
        </p:blipFill>
        <p:spPr>
          <a:xfrm>
            <a:off x="466415" y="1476611"/>
            <a:ext cx="11532545" cy="4311178"/>
          </a:xfrm>
          <a:prstGeom prst="rect">
            <a:avLst/>
          </a:prstGeom>
          <a:ln w="6350">
            <a:solidFill>
              <a:schemeClr val="tx1"/>
            </a:solidFill>
          </a:ln>
        </p:spPr>
      </p:pic>
      <p:sp>
        <p:nvSpPr>
          <p:cNvPr id="9" name="Text Box 5"/>
          <p:cNvSpPr txBox="1">
            <a:spLocks noChangeArrowheads="1"/>
          </p:cNvSpPr>
          <p:nvPr/>
        </p:nvSpPr>
        <p:spPr bwMode="auto">
          <a:xfrm>
            <a:off x="8564880" y="6520933"/>
            <a:ext cx="3627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10" name="Rectangle 9"/>
          <p:cNvSpPr>
            <a:spLocks noChangeArrowheads="1"/>
          </p:cNvSpPr>
          <p:nvPr/>
        </p:nvSpPr>
        <p:spPr bwMode="auto">
          <a:xfrm>
            <a:off x="12039600" y="6726197"/>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Title 5">
            <a:extLst>
              <a:ext uri="{FF2B5EF4-FFF2-40B4-BE49-F238E27FC236}">
                <a16:creationId xmlns:a16="http://schemas.microsoft.com/office/drawing/2014/main" id="{A09A3213-E1A4-5546-B2B2-9E1CBD198F1E}"/>
              </a:ext>
            </a:extLst>
          </p:cNvPr>
          <p:cNvSpPr txBox="1">
            <a:spLocks noGrp="1"/>
          </p:cNvSpPr>
          <p:nvPr>
            <p:ph type="title"/>
          </p:nvPr>
        </p:nvSpPr>
        <p:spPr>
          <a:xfrm>
            <a:off x="3835400" y="5878"/>
            <a:ext cx="8356601" cy="434547"/>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rPr>
              <a:t>FRCP: Judgment: What Happens When Someone Wins?</a:t>
            </a:r>
          </a:p>
        </p:txBody>
      </p:sp>
    </p:spTree>
    <p:extLst>
      <p:ext uri="{BB962C8B-B14F-4D97-AF65-F5344CB8AC3E}">
        <p14:creationId xmlns:p14="http://schemas.microsoft.com/office/powerpoint/2010/main" val="259145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DEB8DF-F610-E868-7CC9-B4F4510ECAB0}"/>
              </a:ext>
            </a:extLst>
          </p:cNvPr>
          <p:cNvPicPr>
            <a:picLocks noChangeAspect="1"/>
          </p:cNvPicPr>
          <p:nvPr/>
        </p:nvPicPr>
        <p:blipFill>
          <a:blip r:embed="rId3"/>
          <a:stretch>
            <a:fillRect/>
          </a:stretch>
        </p:blipFill>
        <p:spPr>
          <a:xfrm>
            <a:off x="195102" y="219574"/>
            <a:ext cx="3946796" cy="6486026"/>
          </a:xfrm>
          <a:prstGeom prst="rect">
            <a:avLst/>
          </a:prstGeom>
          <a:ln w="6350">
            <a:solidFill>
              <a:schemeClr val="tx1"/>
            </a:solidFill>
          </a:ln>
        </p:spPr>
      </p:pic>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55</a:t>
            </a:fld>
            <a:endParaRPr lang="en-US" altLang="en-US"/>
          </a:p>
        </p:txBody>
      </p:sp>
      <p:pic>
        <p:nvPicPr>
          <p:cNvPr id="7" name="Picture 6"/>
          <p:cNvPicPr>
            <a:picLocks noChangeAspect="1"/>
          </p:cNvPicPr>
          <p:nvPr/>
        </p:nvPicPr>
        <p:blipFill>
          <a:blip r:embed="rId4"/>
          <a:stretch>
            <a:fillRect/>
          </a:stretch>
        </p:blipFill>
        <p:spPr>
          <a:xfrm>
            <a:off x="1282580" y="2266705"/>
            <a:ext cx="10480795" cy="3435627"/>
          </a:xfrm>
          <a:prstGeom prst="rect">
            <a:avLst/>
          </a:prstGeom>
          <a:ln w="6350">
            <a:solidFill>
              <a:schemeClr val="tx1"/>
            </a:solidFill>
          </a:ln>
        </p:spPr>
      </p:pic>
      <p:sp>
        <p:nvSpPr>
          <p:cNvPr id="8" name="Text Box 5"/>
          <p:cNvSpPr txBox="1">
            <a:spLocks noChangeArrowheads="1"/>
          </p:cNvSpPr>
          <p:nvPr/>
        </p:nvSpPr>
        <p:spPr bwMode="auto">
          <a:xfrm>
            <a:off x="8564880" y="6488668"/>
            <a:ext cx="3627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Federal Rules of Civil Procedure</a:t>
            </a:r>
          </a:p>
        </p:txBody>
      </p:sp>
      <p:sp>
        <p:nvSpPr>
          <p:cNvPr id="9" name="Rectangle 8"/>
          <p:cNvSpPr>
            <a:spLocks noChangeArrowheads="1"/>
          </p:cNvSpPr>
          <p:nvPr/>
        </p:nvSpPr>
        <p:spPr bwMode="auto">
          <a:xfrm>
            <a:off x="12039600" y="6682264"/>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itle 5">
            <a:extLst>
              <a:ext uri="{FF2B5EF4-FFF2-40B4-BE49-F238E27FC236}">
                <a16:creationId xmlns:a16="http://schemas.microsoft.com/office/drawing/2014/main" id="{9C556A0D-532A-4941-A19C-B32B9B492EBA}"/>
              </a:ext>
            </a:extLst>
          </p:cNvPr>
          <p:cNvSpPr txBox="1">
            <a:spLocks noGrp="1"/>
          </p:cNvSpPr>
          <p:nvPr>
            <p:ph type="title"/>
          </p:nvPr>
        </p:nvSpPr>
        <p:spPr>
          <a:xfrm>
            <a:off x="9453563" y="0"/>
            <a:ext cx="2738437" cy="372762"/>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nSpc>
                <a:spcPct val="100000"/>
              </a:lnSpc>
            </a:pPr>
            <a:r>
              <a:rPr lang="en-US" sz="2400" kern="0" dirty="0">
                <a:solidFill>
                  <a:schemeClr val="accent4">
                    <a:lumMod val="75000"/>
                    <a:lumOff val="25000"/>
                  </a:schemeClr>
                </a:solidFill>
                <a:latin typeface="+mn-lt"/>
              </a:rPr>
              <a:t>FRCP: Remedies</a:t>
            </a:r>
          </a:p>
        </p:txBody>
      </p:sp>
    </p:spTree>
    <p:extLst>
      <p:ext uri="{BB962C8B-B14F-4D97-AF65-F5344CB8AC3E}">
        <p14:creationId xmlns:p14="http://schemas.microsoft.com/office/powerpoint/2010/main" val="35091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CD0E85-713F-426A-8941-56BE7CD10F75}" type="datetime4">
              <a:rPr lang="en-US" smtClean="0"/>
              <a:pPr>
                <a:defRPr/>
              </a:pPr>
              <a:t>October 1, 2025</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56</a:t>
            </a:fld>
            <a:endParaRPr lang="en-US" altLang="en-US"/>
          </a:p>
        </p:txBody>
      </p:sp>
      <p:sp>
        <p:nvSpPr>
          <p:cNvPr id="5" name="Text Box 5"/>
          <p:cNvSpPr txBox="1">
            <a:spLocks noChangeArrowheads="1"/>
          </p:cNvSpPr>
          <p:nvPr/>
        </p:nvSpPr>
        <p:spPr bwMode="auto">
          <a:xfrm>
            <a:off x="9525000" y="6492492"/>
            <a:ext cx="2667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v LinkedIn Docket</a:t>
            </a:r>
          </a:p>
        </p:txBody>
      </p:sp>
      <p:sp>
        <p:nvSpPr>
          <p:cNvPr id="7" name="Rectangle 7"/>
          <p:cNvSpPr>
            <a:spLocks noChangeArrowheads="1"/>
          </p:cNvSpPr>
          <p:nvPr/>
        </p:nvSpPr>
        <p:spPr bwMode="auto">
          <a:xfrm>
            <a:off x="12039600" y="6693932"/>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itle 5">
            <a:extLst>
              <a:ext uri="{FF2B5EF4-FFF2-40B4-BE49-F238E27FC236}">
                <a16:creationId xmlns:a16="http://schemas.microsoft.com/office/drawing/2014/main" id="{A123486F-7E3A-BA40-A6D1-9F7A79DC6338}"/>
              </a:ext>
            </a:extLst>
          </p:cNvPr>
          <p:cNvSpPr txBox="1">
            <a:spLocks noGrp="1"/>
          </p:cNvSpPr>
          <p:nvPr>
            <p:ph type="title"/>
          </p:nvPr>
        </p:nvSpPr>
        <p:spPr>
          <a:xfrm>
            <a:off x="4445000" y="0"/>
            <a:ext cx="7747000" cy="487554"/>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rPr>
              <a:t>Docket: Running List of Documents Filed in Lawsuit</a:t>
            </a:r>
          </a:p>
        </p:txBody>
      </p:sp>
      <p:pic>
        <p:nvPicPr>
          <p:cNvPr id="10" name="Picture 9" descr="Graphical user interface, text, application&#10;&#10;Description automatically generated">
            <a:extLst>
              <a:ext uri="{FF2B5EF4-FFF2-40B4-BE49-F238E27FC236}">
                <a16:creationId xmlns:a16="http://schemas.microsoft.com/office/drawing/2014/main" id="{EBC31E7C-064C-E7DA-AC6E-7C78BCBAA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4040"/>
            <a:ext cx="5711071" cy="6283960"/>
          </a:xfrm>
          <a:prstGeom prst="rect">
            <a:avLst/>
          </a:prstGeom>
          <a:ln w="6350">
            <a:solidFill>
              <a:schemeClr val="tx1"/>
            </a:solidFill>
          </a:ln>
        </p:spPr>
      </p:pic>
      <p:pic>
        <p:nvPicPr>
          <p:cNvPr id="11" name="Picture 10" descr="Graphical user interface, text, application&#10;&#10;Description automatically generated">
            <a:extLst>
              <a:ext uri="{FF2B5EF4-FFF2-40B4-BE49-F238E27FC236}">
                <a16:creationId xmlns:a16="http://schemas.microsoft.com/office/drawing/2014/main" id="{51ADAF01-B64A-6E7D-35C5-258FCD8792D1}"/>
              </a:ext>
            </a:extLst>
          </p:cNvPr>
          <p:cNvPicPr>
            <a:picLocks noChangeAspect="1"/>
          </p:cNvPicPr>
          <p:nvPr/>
        </p:nvPicPr>
        <p:blipFill rotWithShape="1">
          <a:blip r:embed="rId3">
            <a:extLst>
              <a:ext uri="{28A0092B-C50C-407E-A947-70E740481C1C}">
                <a14:useLocalDpi xmlns:a14="http://schemas.microsoft.com/office/drawing/2010/main" val="0"/>
              </a:ext>
            </a:extLst>
          </a:blip>
          <a:srcRect l="11628" t="17623" r="10096" b="44705"/>
          <a:stretch/>
        </p:blipFill>
        <p:spPr>
          <a:xfrm>
            <a:off x="1881943" y="1361440"/>
            <a:ext cx="9065272" cy="4800474"/>
          </a:xfrm>
          <a:prstGeom prst="rect">
            <a:avLst/>
          </a:prstGeom>
          <a:ln w="6350">
            <a:solidFill>
              <a:schemeClr val="tx1"/>
            </a:solidFill>
          </a:ln>
        </p:spPr>
      </p:pic>
    </p:spTree>
    <p:extLst>
      <p:ext uri="{BB962C8B-B14F-4D97-AF65-F5344CB8AC3E}">
        <p14:creationId xmlns:p14="http://schemas.microsoft.com/office/powerpoint/2010/main" val="173167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57</a:t>
            </a:fld>
            <a:endParaRPr lang="en-US" altLang="en-US"/>
          </a:p>
        </p:txBody>
      </p:sp>
      <p:sp>
        <p:nvSpPr>
          <p:cNvPr id="5" name="Text Box 5"/>
          <p:cNvSpPr txBox="1">
            <a:spLocks noChangeArrowheads="1"/>
          </p:cNvSpPr>
          <p:nvPr/>
        </p:nvSpPr>
        <p:spPr bwMode="auto">
          <a:xfrm>
            <a:off x="9296400" y="6488668"/>
            <a:ext cx="2895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Getting the </a:t>
            </a: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Complaint</a:t>
            </a:r>
          </a:p>
        </p:txBody>
      </p:sp>
      <p:sp>
        <p:nvSpPr>
          <p:cNvPr id="7" name="Rectangle 7"/>
          <p:cNvSpPr>
            <a:spLocks noChangeArrowheads="1"/>
          </p:cNvSpPr>
          <p:nvPr/>
        </p:nvSpPr>
        <p:spPr bwMode="auto">
          <a:xfrm>
            <a:off x="12039600" y="6693932"/>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descr="hiQ Labs, Inc. v. Linkedin Corporation, Docket No. 3:17-cv-03301 (N.D. Cal. Jun 07, 2017), Court Docke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812" y="216005"/>
            <a:ext cx="5903544" cy="6477927"/>
          </a:xfrm>
          <a:prstGeom prst="rect">
            <a:avLst/>
          </a:prstGeom>
          <a:ln w="6350">
            <a:solidFill>
              <a:schemeClr val="tx1"/>
            </a:solidFill>
          </a:ln>
        </p:spPr>
      </p:pic>
      <p:pic>
        <p:nvPicPr>
          <p:cNvPr id="8" name="Picture 7" descr="hiQ Labs, Inc. v. Linkedin Corporation, Docket No. 3:17-cv-03301 (N.D. Cal. Jun 07, 2017), Court Docke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r="12217" b="42442"/>
          <a:stretch/>
        </p:blipFill>
        <p:spPr>
          <a:xfrm>
            <a:off x="2414534" y="693002"/>
            <a:ext cx="8763000" cy="5523932"/>
          </a:xfrm>
          <a:prstGeom prst="rect">
            <a:avLst/>
          </a:prstGeom>
          <a:ln w="6350">
            <a:solidFill>
              <a:schemeClr val="tx1"/>
            </a:solidFill>
          </a:ln>
        </p:spPr>
      </p:pic>
      <p:sp>
        <p:nvSpPr>
          <p:cNvPr id="9" name="Title 5">
            <a:extLst>
              <a:ext uri="{FF2B5EF4-FFF2-40B4-BE49-F238E27FC236}">
                <a16:creationId xmlns:a16="http://schemas.microsoft.com/office/drawing/2014/main" id="{7537200D-F40C-3A45-9A5C-C3F33B9AB709}"/>
              </a:ext>
            </a:extLst>
          </p:cNvPr>
          <p:cNvSpPr txBox="1">
            <a:spLocks noGrp="1"/>
          </p:cNvSpPr>
          <p:nvPr>
            <p:ph type="title"/>
          </p:nvPr>
        </p:nvSpPr>
        <p:spPr>
          <a:xfrm>
            <a:off x="7391401" y="3386"/>
            <a:ext cx="4800600" cy="425239"/>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rPr>
              <a:t>7 June 2017: </a:t>
            </a:r>
            <a:r>
              <a:rPr lang="en-US" sz="2400" kern="0" dirty="0" err="1">
                <a:solidFill>
                  <a:schemeClr val="accent4">
                    <a:lumMod val="75000"/>
                    <a:lumOff val="25000"/>
                  </a:schemeClr>
                </a:solidFill>
                <a:latin typeface="+mn-lt"/>
              </a:rPr>
              <a:t>hiQ</a:t>
            </a:r>
            <a:r>
              <a:rPr lang="en-US" sz="2400" kern="0" dirty="0">
                <a:solidFill>
                  <a:schemeClr val="accent4">
                    <a:lumMod val="75000"/>
                    <a:lumOff val="25000"/>
                  </a:schemeClr>
                </a:solidFill>
                <a:latin typeface="+mn-lt"/>
              </a:rPr>
              <a:t> Sues LinkedIn</a:t>
            </a:r>
          </a:p>
        </p:txBody>
      </p:sp>
    </p:spTree>
    <p:extLst>
      <p:ext uri="{BB962C8B-B14F-4D97-AF65-F5344CB8AC3E}">
        <p14:creationId xmlns:p14="http://schemas.microsoft.com/office/powerpoint/2010/main" val="52459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6864" y="-1"/>
            <a:ext cx="317513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Public Docket Site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10082849" y="6488668"/>
            <a:ext cx="21091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courtlistener.com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59DAF8D6-4D41-F557-D064-DFD3B517C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49" y="184664"/>
            <a:ext cx="5991883" cy="6516173"/>
          </a:xfrm>
          <a:prstGeom prst="rect">
            <a:avLst/>
          </a:prstGeom>
          <a:ln w="6350">
            <a:solidFill>
              <a:schemeClr val="tx1"/>
            </a:solidFill>
          </a:ln>
        </p:spPr>
      </p:pic>
      <p:pic>
        <p:nvPicPr>
          <p:cNvPr id="10" name="Picture 9" descr="A screenshot of a computer&#10;&#10;AI-generated content may be incorrect.">
            <a:extLst>
              <a:ext uri="{FF2B5EF4-FFF2-40B4-BE49-F238E27FC236}">
                <a16:creationId xmlns:a16="http://schemas.microsoft.com/office/drawing/2014/main" id="{EFBFB6EF-A055-9D29-7B19-EFEFB7BD0831}"/>
              </a:ext>
            </a:extLst>
          </p:cNvPr>
          <p:cNvPicPr>
            <a:picLocks noChangeAspect="1"/>
          </p:cNvPicPr>
          <p:nvPr/>
        </p:nvPicPr>
        <p:blipFill>
          <a:blip r:embed="rId2">
            <a:extLst>
              <a:ext uri="{28A0092B-C50C-407E-A947-70E740481C1C}">
                <a14:useLocalDpi xmlns:a14="http://schemas.microsoft.com/office/drawing/2010/main" val="0"/>
              </a:ext>
            </a:extLst>
          </a:blip>
          <a:srcRect l="3626" t="63578" r="4978" b="16067"/>
          <a:stretch>
            <a:fillRect/>
          </a:stretch>
        </p:blipFill>
        <p:spPr>
          <a:xfrm>
            <a:off x="854111" y="3576164"/>
            <a:ext cx="11033089" cy="2672236"/>
          </a:xfrm>
          <a:prstGeom prst="rect">
            <a:avLst/>
          </a:prstGeom>
          <a:ln w="6350">
            <a:solidFill>
              <a:schemeClr val="tx1"/>
            </a:solidFill>
          </a:ln>
        </p:spPr>
      </p:pic>
    </p:spTree>
    <p:extLst>
      <p:ext uri="{BB962C8B-B14F-4D97-AF65-F5344CB8AC3E}">
        <p14:creationId xmlns:p14="http://schemas.microsoft.com/office/powerpoint/2010/main" val="15170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BBE02B-6342-0A4B-A956-B1159E02238E}"/>
              </a:ext>
            </a:extLst>
          </p:cNvPr>
          <p:cNvSpPr>
            <a:spLocks noGrp="1"/>
          </p:cNvSpPr>
          <p:nvPr>
            <p:ph type="sldNum" sz="quarter" idx="12"/>
          </p:nvPr>
        </p:nvSpPr>
        <p:spPr/>
        <p:txBody>
          <a:bodyPr/>
          <a:lstStyle/>
          <a:p>
            <a:pPr>
              <a:defRPr/>
            </a:pPr>
            <a:fld id="{24C21867-5838-4AB1-82B9-E47C7DA36B59}" type="slidenum">
              <a:rPr lang="en-US" altLang="en-US" smtClean="0"/>
              <a:pPr>
                <a:defRPr/>
              </a:pPr>
              <a:t>59</a:t>
            </a:fld>
            <a:endParaRPr lang="en-US" altLang="en-US"/>
          </a:p>
        </p:txBody>
      </p:sp>
      <p:sp>
        <p:nvSpPr>
          <p:cNvPr id="10" name="Rectangle 4">
            <a:extLst>
              <a:ext uri="{FF2B5EF4-FFF2-40B4-BE49-F238E27FC236}">
                <a16:creationId xmlns:a16="http://schemas.microsoft.com/office/drawing/2014/main" id="{BF7325AF-8C15-1043-BF45-0989135797E5}"/>
              </a:ext>
            </a:extLst>
          </p:cNvPr>
          <p:cNvSpPr>
            <a:spLocks noGrp="1" noChangeArrowheads="1"/>
          </p:cNvSpPr>
          <p:nvPr>
            <p:ph type="title"/>
          </p:nvPr>
        </p:nvSpPr>
        <p:spPr bwMode="auto">
          <a:xfrm>
            <a:off x="1679448" y="3043958"/>
            <a:ext cx="8833104" cy="770084"/>
          </a:xfrm>
          <a:prstGeom prst="rect">
            <a:avLst/>
          </a:prstGeom>
          <a:solidFill>
            <a:srgbClr val="333399"/>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lnSpc>
                <a:spcPct val="100000"/>
              </a:lnSpc>
              <a:spcBef>
                <a:spcPct val="0"/>
              </a:spcBef>
              <a:buClrTx/>
              <a:buSzTx/>
              <a:buFontTx/>
              <a:buNone/>
            </a:pPr>
            <a:r>
              <a:rPr lang="en-US" altLang="en-US" sz="4400" b="0" dirty="0">
                <a:solidFill>
                  <a:schemeClr val="bg1"/>
                </a:solidFill>
              </a:rPr>
              <a:t>AP v INS</a:t>
            </a:r>
          </a:p>
        </p:txBody>
      </p:sp>
    </p:spTree>
    <p:extLst>
      <p:ext uri="{BB962C8B-B14F-4D97-AF65-F5344CB8AC3E}">
        <p14:creationId xmlns:p14="http://schemas.microsoft.com/office/powerpoint/2010/main" val="1742026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41D288-BC9A-5248-ABA5-E87FB582BBC3}"/>
              </a:ext>
            </a:extLst>
          </p:cNvPr>
          <p:cNvSpPr>
            <a:spLocks noGrp="1"/>
          </p:cNvSpPr>
          <p:nvPr>
            <p:ph type="sldNum" sz="quarter" idx="12"/>
          </p:nvPr>
        </p:nvSpPr>
        <p:spPr/>
        <p:txBody>
          <a:bodyPr/>
          <a:lstStyle/>
          <a:p>
            <a:pPr>
              <a:defRPr/>
            </a:pPr>
            <a:fld id="{24C21867-5838-4AB1-82B9-E47C7DA36B59}" type="slidenum">
              <a:rPr lang="en-US" altLang="en-US" smtClean="0"/>
              <a:pPr>
                <a:defRPr/>
              </a:pPr>
              <a:t>6</a:t>
            </a:fld>
            <a:endParaRPr lang="en-US" altLang="en-US"/>
          </a:p>
        </p:txBody>
      </p:sp>
      <p:sp>
        <p:nvSpPr>
          <p:cNvPr id="5" name="Rectangle 4">
            <a:extLst>
              <a:ext uri="{FF2B5EF4-FFF2-40B4-BE49-F238E27FC236}">
                <a16:creationId xmlns:a16="http://schemas.microsoft.com/office/drawing/2014/main" id="{BA466A3B-C4E9-1A42-995E-7D457D385EBE}"/>
              </a:ext>
            </a:extLst>
          </p:cNvPr>
          <p:cNvSpPr>
            <a:spLocks noChangeArrowheads="1"/>
          </p:cNvSpPr>
          <p:nvPr/>
        </p:nvSpPr>
        <p:spPr bwMode="auto">
          <a:xfrm>
            <a:off x="2433638" y="2705725"/>
            <a:ext cx="6776243" cy="1446550"/>
          </a:xfrm>
          <a:prstGeom prst="rect">
            <a:avLst/>
          </a:prstGeom>
          <a:solidFill>
            <a:srgbClr val="333399"/>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Getting to the U.S. Constitution</a:t>
            </a:r>
          </a:p>
        </p:txBody>
      </p:sp>
      <p:sp>
        <p:nvSpPr>
          <p:cNvPr id="8" name="Title 1">
            <a:extLst>
              <a:ext uri="{FF2B5EF4-FFF2-40B4-BE49-F238E27FC236}">
                <a16:creationId xmlns:a16="http://schemas.microsoft.com/office/drawing/2014/main" id="{DBA0DFB6-223E-4A41-AB17-1D94F0127081}"/>
              </a:ext>
            </a:extLst>
          </p:cNvPr>
          <p:cNvSpPr txBox="1">
            <a:spLocks noGrp="1"/>
          </p:cNvSpPr>
          <p:nvPr>
            <p:ph type="title"/>
          </p:nvPr>
        </p:nvSpPr>
        <p:spPr>
          <a:xfrm>
            <a:off x="6727972" y="0"/>
            <a:ext cx="5464028" cy="457200"/>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dirty="0">
                <a:solidFill>
                  <a:schemeClr val="accent4">
                    <a:lumMod val="75000"/>
                    <a:lumOff val="25000"/>
                  </a:schemeClr>
                </a:solidFill>
                <a:latin typeface="+mn-lt"/>
              </a:rPr>
              <a:t>Background to the U.S. Constitution</a:t>
            </a:r>
          </a:p>
        </p:txBody>
      </p:sp>
    </p:spTree>
    <p:extLst>
      <p:ext uri="{BB962C8B-B14F-4D97-AF65-F5344CB8AC3E}">
        <p14:creationId xmlns:p14="http://schemas.microsoft.com/office/powerpoint/2010/main" val="1752137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F5BC5-C852-8C46-A473-D468FD3CD00D}"/>
              </a:ext>
            </a:extLst>
          </p:cNvPr>
          <p:cNvSpPr>
            <a:spLocks noGrp="1"/>
          </p:cNvSpPr>
          <p:nvPr>
            <p:ph type="title"/>
          </p:nvPr>
        </p:nvSpPr>
        <p:spPr>
          <a:xfrm>
            <a:off x="9480433" y="0"/>
            <a:ext cx="2672196" cy="931771"/>
          </a:xfrm>
        </p:spPr>
        <p:txBody>
          <a:bodyPr/>
          <a:lstStyle/>
          <a:p>
            <a:pPr>
              <a:lnSpc>
                <a:spcPct val="100000"/>
              </a:lnSpc>
            </a:pPr>
            <a:r>
              <a:rPr lang="en-US" sz="2400" dirty="0">
                <a:solidFill>
                  <a:schemeClr val="accent4">
                    <a:lumMod val="75000"/>
                    <a:lumOff val="25000"/>
                    <a:alpha val="0"/>
                  </a:schemeClr>
                </a:solidFill>
                <a:latin typeface="+mn-lt"/>
              </a:rPr>
              <a:t>NYT on AP vs INS</a:t>
            </a:r>
          </a:p>
        </p:txBody>
      </p:sp>
      <p:sp>
        <p:nvSpPr>
          <p:cNvPr id="3" name="Slide Number Placeholder 2">
            <a:extLst>
              <a:ext uri="{FF2B5EF4-FFF2-40B4-BE49-F238E27FC236}">
                <a16:creationId xmlns:a16="http://schemas.microsoft.com/office/drawing/2014/main" id="{B18AB0A5-396F-2946-9507-C10A245F4035}"/>
              </a:ext>
            </a:extLst>
          </p:cNvPr>
          <p:cNvSpPr>
            <a:spLocks noGrp="1"/>
          </p:cNvSpPr>
          <p:nvPr>
            <p:ph type="sldNum" sz="quarter" idx="12"/>
          </p:nvPr>
        </p:nvSpPr>
        <p:spPr/>
        <p:txBody>
          <a:bodyPr/>
          <a:lstStyle/>
          <a:p>
            <a:pPr>
              <a:defRPr/>
            </a:pPr>
            <a:fld id="{24C21867-5838-4AB1-82B9-E47C7DA36B59}" type="slidenum">
              <a:rPr lang="en-US" altLang="en-US" smtClean="0"/>
              <a:pPr>
                <a:defRPr/>
              </a:pPr>
              <a:t>60</a:t>
            </a:fld>
            <a:endParaRPr lang="en-US" altLang="en-US"/>
          </a:p>
        </p:txBody>
      </p:sp>
      <p:pic>
        <p:nvPicPr>
          <p:cNvPr id="4" name="Picture 4">
            <a:extLst>
              <a:ext uri="{FF2B5EF4-FFF2-40B4-BE49-F238E27FC236}">
                <a16:creationId xmlns:a16="http://schemas.microsoft.com/office/drawing/2014/main" id="{1AF79D16-2BD7-0E42-93B6-9F7C246AD0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920" y="152400"/>
            <a:ext cx="9904047" cy="62346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509A1668-0866-514F-9DB4-F0C16FA10112}"/>
              </a:ext>
            </a:extLst>
          </p:cNvPr>
          <p:cNvSpPr txBox="1">
            <a:spLocks noChangeArrowheads="1"/>
          </p:cNvSpPr>
          <p:nvPr/>
        </p:nvSpPr>
        <p:spPr bwMode="auto">
          <a:xfrm>
            <a:off x="9964616" y="6477000"/>
            <a:ext cx="2227384" cy="3831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(24 Dec 1918)</a:t>
            </a:r>
          </a:p>
        </p:txBody>
      </p:sp>
    </p:spTree>
    <p:extLst>
      <p:ext uri="{BB962C8B-B14F-4D97-AF65-F5344CB8AC3E}">
        <p14:creationId xmlns:p14="http://schemas.microsoft.com/office/powerpoint/2010/main" val="2915282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144E62-D803-F448-BBBB-506A15016228}"/>
              </a:ext>
            </a:extLst>
          </p:cNvPr>
          <p:cNvSpPr>
            <a:spLocks noGrp="1"/>
          </p:cNvSpPr>
          <p:nvPr>
            <p:ph type="title"/>
          </p:nvPr>
        </p:nvSpPr>
        <p:spPr>
          <a:xfrm>
            <a:off x="8822768" y="0"/>
            <a:ext cx="3369232" cy="1433374"/>
          </a:xfrm>
          <a:noFill/>
          <a:effectLst/>
        </p:spPr>
        <p:txBody>
          <a:bodyPr/>
          <a:lstStyle/>
          <a:p>
            <a:r>
              <a:rPr lang="en-US" dirty="0">
                <a:solidFill>
                  <a:srgbClr val="000066">
                    <a:alpha val="0"/>
                  </a:srgbClr>
                </a:solidFill>
              </a:rPr>
              <a:t>NYT Cont.</a:t>
            </a:r>
          </a:p>
        </p:txBody>
      </p:sp>
      <p:sp>
        <p:nvSpPr>
          <p:cNvPr id="3" name="Slide Number Placeholder 2">
            <a:extLst>
              <a:ext uri="{FF2B5EF4-FFF2-40B4-BE49-F238E27FC236}">
                <a16:creationId xmlns:a16="http://schemas.microsoft.com/office/drawing/2014/main" id="{B57659B3-B54B-1B4E-A59A-2B0E0B661CDD}"/>
              </a:ext>
            </a:extLst>
          </p:cNvPr>
          <p:cNvSpPr>
            <a:spLocks noGrp="1"/>
          </p:cNvSpPr>
          <p:nvPr>
            <p:ph type="sldNum" sz="quarter" idx="12"/>
          </p:nvPr>
        </p:nvSpPr>
        <p:spPr/>
        <p:txBody>
          <a:bodyPr/>
          <a:lstStyle/>
          <a:p>
            <a:pPr>
              <a:defRPr/>
            </a:pPr>
            <a:fld id="{24C21867-5838-4AB1-82B9-E47C7DA36B59}" type="slidenum">
              <a:rPr lang="en-US" altLang="en-US" smtClean="0"/>
              <a:pPr>
                <a:defRPr/>
              </a:pPr>
              <a:t>61</a:t>
            </a:fld>
            <a:endParaRPr lang="en-US" altLang="en-US"/>
          </a:p>
        </p:txBody>
      </p:sp>
      <p:pic>
        <p:nvPicPr>
          <p:cNvPr id="4" name="Picture 4">
            <a:extLst>
              <a:ext uri="{FF2B5EF4-FFF2-40B4-BE49-F238E27FC236}">
                <a16:creationId xmlns:a16="http://schemas.microsoft.com/office/drawing/2014/main" id="{E9BB49CE-71DE-5946-AD80-9A733E1F0A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650" y="185609"/>
            <a:ext cx="6805086" cy="47329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324137-5127-694D-ABC1-BC20B6BFDEA0}"/>
              </a:ext>
            </a:extLst>
          </p:cNvPr>
          <p:cNvPicPr>
            <a:picLocks noChangeAspect="1"/>
          </p:cNvPicPr>
          <p:nvPr/>
        </p:nvPicPr>
        <p:blipFill rotWithShape="1">
          <a:blip r:embed="rId3">
            <a:extLst>
              <a:ext uri="{28A0092B-C50C-407E-A947-70E740481C1C}">
                <a14:useLocalDpi xmlns:a14="http://schemas.microsoft.com/office/drawing/2010/main" val="0"/>
              </a:ext>
            </a:extLst>
          </a:blip>
          <a:srcRect l="24347" t="14594" r="61740" b="54974"/>
          <a:stretch/>
        </p:blipFill>
        <p:spPr bwMode="auto">
          <a:xfrm>
            <a:off x="3066582" y="664204"/>
            <a:ext cx="4465391" cy="5679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133D4A96-E247-7B4D-A6CE-C799C4FAC920}"/>
              </a:ext>
            </a:extLst>
          </p:cNvPr>
          <p:cNvSpPr txBox="1">
            <a:spLocks noChangeArrowheads="1"/>
          </p:cNvSpPr>
          <p:nvPr/>
        </p:nvSpPr>
        <p:spPr bwMode="auto">
          <a:xfrm>
            <a:off x="9906046" y="6507007"/>
            <a:ext cx="22859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(24 Dec 1918)</a:t>
            </a:r>
          </a:p>
        </p:txBody>
      </p:sp>
      <p:sp>
        <p:nvSpPr>
          <p:cNvPr id="8" name="Rectangle 7">
            <a:extLst>
              <a:ext uri="{FF2B5EF4-FFF2-40B4-BE49-F238E27FC236}">
                <a16:creationId xmlns:a16="http://schemas.microsoft.com/office/drawing/2014/main" id="{309B2FA8-236C-8943-B0FA-956BB5FAE688}"/>
              </a:ext>
            </a:extLst>
          </p:cNvPr>
          <p:cNvSpPr>
            <a:spLocks noChangeArrowheads="1"/>
          </p:cNvSpPr>
          <p:nvPr/>
        </p:nvSpPr>
        <p:spPr bwMode="auto">
          <a:xfrm>
            <a:off x="12013887" y="6705256"/>
            <a:ext cx="173037" cy="171083"/>
          </a:xfrm>
          <a:prstGeom prst="rect">
            <a:avLst/>
          </a:prstGeom>
          <a:solidFill>
            <a:srgbClr val="000056">
              <a:lumMod val="75000"/>
              <a:lumOff val="25000"/>
            </a:srgbClr>
          </a:solidFill>
          <a:ln w="9525">
            <a:solidFill>
              <a:srgbClr val="000066"/>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66"/>
              </a:solidFill>
              <a:effectLst/>
              <a:uLnTx/>
              <a:uFillTx/>
            </a:endParaRPr>
          </a:p>
        </p:txBody>
      </p:sp>
      <p:pic>
        <p:nvPicPr>
          <p:cNvPr id="7" name="Picture 6">
            <a:extLst>
              <a:ext uri="{FF2B5EF4-FFF2-40B4-BE49-F238E27FC236}">
                <a16:creationId xmlns:a16="http://schemas.microsoft.com/office/drawing/2014/main" id="{AB928DB6-B1D3-384F-A761-6C350E48E2F2}"/>
              </a:ext>
            </a:extLst>
          </p:cNvPr>
          <p:cNvPicPr>
            <a:picLocks noChangeAspect="1"/>
          </p:cNvPicPr>
          <p:nvPr/>
        </p:nvPicPr>
        <p:blipFill rotWithShape="1">
          <a:blip r:embed="rId3">
            <a:extLst>
              <a:ext uri="{28A0092B-C50C-407E-A947-70E740481C1C}">
                <a14:useLocalDpi xmlns:a14="http://schemas.microsoft.com/office/drawing/2010/main" val="0"/>
              </a:ext>
            </a:extLst>
          </a:blip>
          <a:srcRect l="24347" t="44212" r="61740" b="35546"/>
          <a:stretch/>
        </p:blipFill>
        <p:spPr bwMode="auto">
          <a:xfrm>
            <a:off x="7640080" y="714049"/>
            <a:ext cx="4463175" cy="37757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endCondLst>
                                    <p:cond evt="onNext" delay="0">
                                      <p:tgtEl>
                                        <p:sldTgt/>
                                      </p:tgtEl>
                                    </p:cond>
                                  </p:end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62</a:t>
            </a:fld>
            <a:endParaRPr lang="en-US" altLang="en-US" sz="1400">
              <a:solidFill>
                <a:srgbClr val="000066"/>
              </a:solidFill>
            </a:endParaRPr>
          </a:p>
        </p:txBody>
      </p:sp>
      <p:sp>
        <p:nvSpPr>
          <p:cNvPr id="23556" name="Rectangle 2"/>
          <p:cNvSpPr>
            <a:spLocks noGrp="1" noChangeArrowheads="1"/>
          </p:cNvSpPr>
          <p:nvPr>
            <p:ph type="title"/>
          </p:nvPr>
        </p:nvSpPr>
        <p:spPr/>
        <p:txBody>
          <a:bodyPr/>
          <a:lstStyle/>
          <a:p>
            <a:r>
              <a:rPr lang="en-US" altLang="en-US" dirty="0"/>
              <a:t>Starting Questions</a:t>
            </a:r>
          </a:p>
        </p:txBody>
      </p:sp>
      <p:sp>
        <p:nvSpPr>
          <p:cNvPr id="23557" name="Rectangle 3"/>
          <p:cNvSpPr>
            <a:spLocks noGrp="1" noChangeArrowheads="1"/>
          </p:cNvSpPr>
          <p:nvPr>
            <p:ph type="body" idx="1"/>
          </p:nvPr>
        </p:nvSpPr>
        <p:spPr/>
        <p:txBody>
          <a:bodyPr/>
          <a:lstStyle/>
          <a:p>
            <a:r>
              <a:rPr lang="en-US" altLang="en-US" dirty="0"/>
              <a:t>Why does this litigation arise?</a:t>
            </a:r>
          </a:p>
          <a:p>
            <a:r>
              <a:rPr lang="en-US" altLang="en-US" dirty="0"/>
              <a:t>What is going on here?</a:t>
            </a:r>
          </a:p>
          <a:p>
            <a:pPr lvl="1"/>
            <a:r>
              <a:rPr lang="en-US" altLang="en-US" dirty="0"/>
              <a:t>What is the organization of the news business?</a:t>
            </a:r>
          </a:p>
          <a:p>
            <a:pPr lvl="1"/>
            <a:r>
              <a:rPr lang="en-US" altLang="en-US" dirty="0"/>
              <a:t>How does AP’s business model differ from INS’s?</a:t>
            </a:r>
          </a:p>
          <a:p>
            <a:r>
              <a:rPr lang="en-US" altLang="en-US" dirty="0"/>
              <a:t>What are the public policy issues raised by the case? Are those different than the legal issues?</a:t>
            </a:r>
          </a:p>
        </p:txBody>
      </p:sp>
      <p:sp>
        <p:nvSpPr>
          <p:cNvPr id="6" name="Text Box 5"/>
          <p:cNvSpPr txBox="1">
            <a:spLocks noChangeArrowheads="1"/>
          </p:cNvSpPr>
          <p:nvPr/>
        </p:nvSpPr>
        <p:spPr bwMode="auto">
          <a:xfrm>
            <a:off x="10075984" y="0"/>
            <a:ext cx="211601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105406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Use Situations</a:t>
            </a:r>
          </a:p>
        </p:txBody>
      </p:sp>
      <p:sp>
        <p:nvSpPr>
          <p:cNvPr id="3" name="Content Placeholder 2"/>
          <p:cNvSpPr>
            <a:spLocks noGrp="1"/>
          </p:cNvSpPr>
          <p:nvPr>
            <p:ph idx="1"/>
          </p:nvPr>
        </p:nvSpPr>
        <p:spPr/>
        <p:txBody>
          <a:bodyPr/>
          <a:lstStyle/>
          <a:p>
            <a:r>
              <a:rPr lang="en-US" dirty="0"/>
              <a:t>Which of these is allowed?</a:t>
            </a:r>
          </a:p>
          <a:p>
            <a:pPr lvl="1"/>
            <a:r>
              <a:rPr lang="en-US" dirty="0"/>
              <a:t>INS sees AP story and</a:t>
            </a:r>
          </a:p>
          <a:p>
            <a:pPr lvl="2"/>
            <a:r>
              <a:rPr lang="en-US" dirty="0"/>
              <a:t>Copies it word for word and distributes it?</a:t>
            </a:r>
          </a:p>
          <a:p>
            <a:pPr lvl="2"/>
            <a:r>
              <a:rPr lang="en-US" dirty="0"/>
              <a:t>Reads the story, figures out the facts and then rewrites the story in its own words and distributes it?</a:t>
            </a:r>
          </a:p>
          <a:p>
            <a:pPr lvl="2"/>
            <a:r>
              <a:rPr lang="en-US" dirty="0"/>
              <a:t>Reads the story and sends a reporter to investigate; based on that report, writes a story and distributes it?</a:t>
            </a:r>
          </a:p>
        </p:txBody>
      </p:sp>
      <p:sp>
        <p:nvSpPr>
          <p:cNvPr id="5" name="Slide Number Placeholder 4"/>
          <p:cNvSpPr>
            <a:spLocks noGrp="1"/>
          </p:cNvSpPr>
          <p:nvPr>
            <p:ph type="sldNum" sz="quarter" idx="12"/>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E1C8BE76-5A2D-4544-9576-B352D22909F5}" type="slidenum">
              <a:rPr lang="en-US" altLang="en-US" smtClean="0"/>
              <a:pPr>
                <a:defRPr/>
              </a:pPr>
              <a:t>63</a:t>
            </a:fld>
            <a:endParaRPr lang="en-US" altLang="en-US" dirty="0"/>
          </a:p>
        </p:txBody>
      </p:sp>
      <p:sp>
        <p:nvSpPr>
          <p:cNvPr id="6" name="Text Box 5"/>
          <p:cNvSpPr txBox="1">
            <a:spLocks noChangeArrowheads="1"/>
          </p:cNvSpPr>
          <p:nvPr/>
        </p:nvSpPr>
        <p:spPr bwMode="auto">
          <a:xfrm>
            <a:off x="10075984" y="0"/>
            <a:ext cx="211601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744134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Use Situations</a:t>
            </a:r>
          </a:p>
        </p:txBody>
      </p:sp>
      <p:sp>
        <p:nvSpPr>
          <p:cNvPr id="3" name="Content Placeholder 2"/>
          <p:cNvSpPr>
            <a:spLocks noGrp="1"/>
          </p:cNvSpPr>
          <p:nvPr>
            <p:ph idx="1"/>
          </p:nvPr>
        </p:nvSpPr>
        <p:spPr/>
        <p:txBody>
          <a:bodyPr/>
          <a:lstStyle/>
          <a:p>
            <a:r>
              <a:rPr lang="en-US" dirty="0"/>
              <a:t>How do these differ?</a:t>
            </a:r>
          </a:p>
          <a:p>
            <a:r>
              <a:rPr lang="en-US" dirty="0"/>
              <a:t>How do the three different opinions treat these situations?</a:t>
            </a:r>
          </a:p>
        </p:txBody>
      </p:sp>
      <p:sp>
        <p:nvSpPr>
          <p:cNvPr id="5" name="Slide Number Placeholder 4"/>
          <p:cNvSpPr>
            <a:spLocks noGrp="1"/>
          </p:cNvSpPr>
          <p:nvPr>
            <p:ph type="sldNum" sz="quarter" idx="12"/>
          </p:nvPr>
        </p:nvSpPr>
        <p:spPr bwMode="auto">
          <a:xfrm>
            <a:off x="9960919"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E1C8BE76-5A2D-4544-9576-B352D22909F5}" type="slidenum">
              <a:rPr lang="en-US" altLang="en-US" smtClean="0"/>
              <a:pPr>
                <a:defRPr/>
              </a:pPr>
              <a:t>64</a:t>
            </a:fld>
            <a:endParaRPr lang="en-US" altLang="en-US"/>
          </a:p>
        </p:txBody>
      </p:sp>
      <p:sp>
        <p:nvSpPr>
          <p:cNvPr id="6" name="Text Box 5"/>
          <p:cNvSpPr txBox="1">
            <a:spLocks noChangeArrowheads="1"/>
          </p:cNvSpPr>
          <p:nvPr/>
        </p:nvSpPr>
        <p:spPr bwMode="auto">
          <a:xfrm>
            <a:off x="10111154" y="0"/>
            <a:ext cx="208084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522478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2407" y="-2"/>
            <a:ext cx="1529594"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INS v. AP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919982" y="6488668"/>
            <a:ext cx="22720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248 U.S. 215 (1918)</a:t>
            </a:r>
          </a:p>
        </p:txBody>
      </p:sp>
      <p:pic>
        <p:nvPicPr>
          <p:cNvPr id="8" name="Picture 7">
            <a:extLst>
              <a:ext uri="{FF2B5EF4-FFF2-40B4-BE49-F238E27FC236}">
                <a16:creationId xmlns:a16="http://schemas.microsoft.com/office/drawing/2014/main" id="{B5B468EC-F62B-EAB0-33BC-C65D36505315}"/>
              </a:ext>
            </a:extLst>
          </p:cNvPr>
          <p:cNvPicPr>
            <a:picLocks noChangeAspect="1"/>
          </p:cNvPicPr>
          <p:nvPr/>
        </p:nvPicPr>
        <p:blipFill rotWithShape="1">
          <a:blip r:embed="rId2"/>
          <a:srcRect l="6883" t="7057" r="20291" b="9403"/>
          <a:stretch/>
        </p:blipFill>
        <p:spPr>
          <a:xfrm>
            <a:off x="4206240" y="209004"/>
            <a:ext cx="3728782" cy="6496596"/>
          </a:xfrm>
          <a:prstGeom prst="rect">
            <a:avLst/>
          </a:prstGeom>
          <a:ln w="6350">
            <a:solidFill>
              <a:srgbClr val="000000"/>
            </a:solidFill>
          </a:ln>
        </p:spPr>
      </p:pic>
    </p:spTree>
    <p:extLst>
      <p:ext uri="{BB962C8B-B14F-4D97-AF65-F5344CB8AC3E}">
        <p14:creationId xmlns:p14="http://schemas.microsoft.com/office/powerpoint/2010/main" val="902052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8139" y="-2"/>
            <a:ext cx="35538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Does this Mean?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3EA9E879-1B10-450B-CAA5-17568021777F}"/>
              </a:ext>
            </a:extLst>
          </p:cNvPr>
          <p:cNvPicPr>
            <a:picLocks noChangeAspect="1"/>
          </p:cNvPicPr>
          <p:nvPr/>
        </p:nvPicPr>
        <p:blipFill rotWithShape="1">
          <a:blip r:embed="rId2"/>
          <a:srcRect l="7135" t="4083" r="13381" b="8409"/>
          <a:stretch/>
        </p:blipFill>
        <p:spPr>
          <a:xfrm>
            <a:off x="287518" y="209004"/>
            <a:ext cx="3871571" cy="6491834"/>
          </a:xfrm>
          <a:prstGeom prst="rect">
            <a:avLst/>
          </a:prstGeom>
          <a:ln w="6350">
            <a:solidFill>
              <a:schemeClr val="tx1"/>
            </a:solidFill>
          </a:ln>
        </p:spPr>
      </p:pic>
      <p:sp>
        <p:nvSpPr>
          <p:cNvPr id="8" name="Text Box 5"/>
          <p:cNvSpPr txBox="1">
            <a:spLocks noChangeArrowheads="1"/>
          </p:cNvSpPr>
          <p:nvPr/>
        </p:nvSpPr>
        <p:spPr bwMode="auto">
          <a:xfrm>
            <a:off x="1404593" y="3013032"/>
            <a:ext cx="1061436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altLang="en-US" sz="3200" i="0" dirty="0"/>
              <a:t>The </a:t>
            </a:r>
            <a:r>
              <a:rPr lang="en-US" altLang="en-US" sz="3200" b="1" i="0" dirty="0">
                <a:solidFill>
                  <a:schemeClr val="accent4">
                    <a:lumMod val="50000"/>
                    <a:lumOff val="50000"/>
                  </a:schemeClr>
                </a:solidFill>
              </a:rPr>
              <a:t>parties are competitors </a:t>
            </a:r>
            <a:r>
              <a:rPr lang="en-US" altLang="en-US" sz="3200" i="0" dirty="0"/>
              <a:t>in this field; and, on fundamental principles, applicable here as elsewhere, when the rights or privileges of the one are liable to conflict with those of the other, </a:t>
            </a:r>
            <a:r>
              <a:rPr lang="en-US" altLang="en-US" sz="3200" b="1" i="0" dirty="0">
                <a:solidFill>
                  <a:schemeClr val="accent4">
                    <a:lumMod val="50000"/>
                    <a:lumOff val="50000"/>
                  </a:schemeClr>
                </a:solidFill>
              </a:rPr>
              <a:t>each party is under a duty so to conduct its own business as not unnecessarily or unfairly to injure that of the other</a:t>
            </a:r>
            <a:r>
              <a:rPr lang="en-US" altLang="en-US" sz="3200" i="0" dirty="0">
                <a:solidFill>
                  <a:schemeClr val="accent4">
                    <a:lumMod val="50000"/>
                    <a:lumOff val="50000"/>
                  </a:schemeClr>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0785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5640" y="-2"/>
            <a:ext cx="51663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Unfair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88F3FC12-EC01-0339-7BBF-9026E73F083E}"/>
              </a:ext>
            </a:extLst>
          </p:cNvPr>
          <p:cNvPicPr>
            <a:picLocks noChangeAspect="1"/>
          </p:cNvPicPr>
          <p:nvPr/>
        </p:nvPicPr>
        <p:blipFill rotWithShape="1">
          <a:blip r:embed="rId2"/>
          <a:srcRect l="11360" t="3561" r="12167" b="10031"/>
          <a:stretch/>
        </p:blipFill>
        <p:spPr>
          <a:xfrm>
            <a:off x="325225" y="210620"/>
            <a:ext cx="3738772" cy="6490217"/>
          </a:xfrm>
          <a:prstGeom prst="rect">
            <a:avLst/>
          </a:prstGeom>
          <a:ln w="6350">
            <a:solidFill>
              <a:schemeClr val="tx1"/>
            </a:solidFill>
          </a:ln>
        </p:spPr>
      </p:pic>
      <p:sp>
        <p:nvSpPr>
          <p:cNvPr id="8" name="Text Box 5"/>
          <p:cNvSpPr txBox="1">
            <a:spLocks noChangeArrowheads="1"/>
          </p:cNvSpPr>
          <p:nvPr/>
        </p:nvSpPr>
        <p:spPr bwMode="auto">
          <a:xfrm>
            <a:off x="966939" y="1531558"/>
            <a:ext cx="10774145"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altLang="en-US" sz="3200" i="0" dirty="0"/>
              <a:t>Stripped of all disguises, the process amounts to an </a:t>
            </a:r>
            <a:r>
              <a:rPr lang="en-US" altLang="en-US" sz="3200" b="1" i="0" dirty="0">
                <a:solidFill>
                  <a:schemeClr val="accent4">
                    <a:lumMod val="50000"/>
                    <a:lumOff val="50000"/>
                  </a:schemeClr>
                </a:solidFill>
              </a:rPr>
              <a:t>unauthorized interference with the normal operation of complainant’s legitimate business </a:t>
            </a:r>
            <a:r>
              <a:rPr lang="en-US" altLang="en-US" sz="3200" i="0" dirty="0"/>
              <a:t>precisely at the point where the profit is to be reaped, in order to divert a material portion of the profit from those who have earned it to those who have not; with special advantage to defendant in the competition because of the fact that it is not burdened with any part of the expense of gathering the news</a:t>
            </a:r>
            <a:r>
              <a:rPr lang="en-US" altLang="en-US" sz="3200" i="0" dirty="0">
                <a:solidFill>
                  <a:schemeClr val="accent4">
                    <a:lumMod val="50000"/>
                    <a:lumOff val="50000"/>
                  </a:schemeClr>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33716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5640" y="-2"/>
            <a:ext cx="51663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Unfair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88F3FC12-EC01-0339-7BBF-9026E73F083E}"/>
              </a:ext>
            </a:extLst>
          </p:cNvPr>
          <p:cNvPicPr>
            <a:picLocks noChangeAspect="1"/>
          </p:cNvPicPr>
          <p:nvPr/>
        </p:nvPicPr>
        <p:blipFill rotWithShape="1">
          <a:blip r:embed="rId2"/>
          <a:srcRect l="11174" t="3718" r="13564" b="11733"/>
          <a:stretch/>
        </p:blipFill>
        <p:spPr>
          <a:xfrm>
            <a:off x="197961" y="196480"/>
            <a:ext cx="3768535" cy="6504357"/>
          </a:xfrm>
          <a:prstGeom prst="rect">
            <a:avLst/>
          </a:prstGeom>
          <a:ln w="6350">
            <a:solidFill>
              <a:schemeClr val="tx1"/>
            </a:solidFill>
          </a:ln>
        </p:spPr>
      </p:pic>
      <p:sp>
        <p:nvSpPr>
          <p:cNvPr id="8" name="Text Box 5"/>
          <p:cNvSpPr txBox="1">
            <a:spLocks noChangeArrowheads="1"/>
          </p:cNvSpPr>
          <p:nvPr/>
        </p:nvSpPr>
        <p:spPr bwMode="auto">
          <a:xfrm>
            <a:off x="1328504" y="3101754"/>
            <a:ext cx="10690459" cy="156966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altLang="en-US" sz="3200" i="0" dirty="0"/>
              <a:t>The transaction speaks for itself and </a:t>
            </a:r>
            <a:r>
              <a:rPr lang="en-US" altLang="en-US" sz="3200" b="1" i="0" dirty="0">
                <a:solidFill>
                  <a:schemeClr val="accent4">
                    <a:lumMod val="50000"/>
                    <a:lumOff val="50000"/>
                  </a:schemeClr>
                </a:solidFill>
              </a:rPr>
              <a:t>a court of equity ought not to hesitate long in characterizing it as unfair competition in business</a:t>
            </a:r>
            <a:r>
              <a:rPr lang="en-US" altLang="en-US" sz="3200" i="0" dirty="0">
                <a:solidFill>
                  <a:schemeClr val="accent4">
                    <a:lumMod val="50000"/>
                    <a:lumOff val="50000"/>
                  </a:schemeClr>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7228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a:t>Justice Holmes Dissenting</a:t>
            </a:r>
          </a:p>
        </p:txBody>
      </p:sp>
      <p:sp>
        <p:nvSpPr>
          <p:cNvPr id="47107" name="Content Placeholder 2"/>
          <p:cNvSpPr>
            <a:spLocks noGrp="1"/>
          </p:cNvSpPr>
          <p:nvPr>
            <p:ph idx="1"/>
          </p:nvPr>
        </p:nvSpPr>
        <p:spPr/>
        <p:txBody>
          <a:bodyPr/>
          <a:lstStyle/>
          <a:p>
            <a:r>
              <a:rPr lang="en-US" altLang="en-US" dirty="0"/>
              <a:t>The Holmes Dissent</a:t>
            </a:r>
          </a:p>
          <a:p>
            <a:pPr lvl="1"/>
            <a:r>
              <a:rPr lang="en-US" altLang="en-US" dirty="0"/>
              <a:t>What is Holmes worried about?</a:t>
            </a:r>
          </a:p>
          <a:p>
            <a:pPr lvl="1"/>
            <a:r>
              <a:rPr lang="en-US" altLang="en-US" dirty="0"/>
              <a:t>Could INS modify its business practices to solve his problems?</a:t>
            </a:r>
          </a:p>
          <a:p>
            <a:pPr lvl="1"/>
            <a:r>
              <a:rPr lang="en-US" altLang="en-US" dirty="0"/>
              <a:t>What would that mean for AP?</a:t>
            </a:r>
          </a:p>
        </p:txBody>
      </p:sp>
      <p:sp>
        <p:nvSpPr>
          <p:cNvPr id="4710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69</a:t>
            </a:fld>
            <a:endParaRPr lang="en-US" altLang="en-US" sz="1400" dirty="0">
              <a:solidFill>
                <a:srgbClr val="000066"/>
              </a:solidFill>
            </a:endParaRPr>
          </a:p>
        </p:txBody>
      </p:sp>
    </p:spTree>
    <p:extLst>
      <p:ext uri="{BB962C8B-B14F-4D97-AF65-F5344CB8AC3E}">
        <p14:creationId xmlns:p14="http://schemas.microsoft.com/office/powerpoint/2010/main" val="1427318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7477" y="-2"/>
            <a:ext cx="33645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Founding Documents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587038" y="6488668"/>
            <a:ext cx="16049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merica's Founding Documents | National Archiv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18" y="174455"/>
            <a:ext cx="6038688" cy="6573524"/>
          </a:xfrm>
          <a:prstGeom prst="rect">
            <a:avLst/>
          </a:prstGeom>
          <a:ln w="6350">
            <a:solidFill>
              <a:schemeClr val="bg2"/>
            </a:solidFill>
          </a:ln>
        </p:spPr>
      </p:pic>
      <p:pic>
        <p:nvPicPr>
          <p:cNvPr id="8" name="Picture 7" descr="America's Founding Documents | National Archiv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39" t="20398" b="18409"/>
          <a:stretch/>
        </p:blipFill>
        <p:spPr>
          <a:xfrm>
            <a:off x="3268176" y="1056542"/>
            <a:ext cx="7752089" cy="5191858"/>
          </a:xfrm>
          <a:prstGeom prst="rect">
            <a:avLst/>
          </a:prstGeom>
          <a:ln w="6350">
            <a:solidFill>
              <a:schemeClr val="tx1"/>
            </a:solidFill>
          </a:ln>
        </p:spPr>
      </p:pic>
    </p:spTree>
    <p:extLst>
      <p:ext uri="{BB962C8B-B14F-4D97-AF65-F5344CB8AC3E}">
        <p14:creationId xmlns:p14="http://schemas.microsoft.com/office/powerpoint/2010/main" val="31212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7720" y="-2"/>
            <a:ext cx="37642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Holmes: Just Attribute 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8EDDC2F0-DBB6-B0E8-2FD7-1CD73ABB72FC}"/>
              </a:ext>
            </a:extLst>
          </p:cNvPr>
          <p:cNvPicPr>
            <a:picLocks noChangeAspect="1"/>
          </p:cNvPicPr>
          <p:nvPr/>
        </p:nvPicPr>
        <p:blipFill rotWithShape="1">
          <a:blip r:embed="rId2"/>
          <a:srcRect l="9691" t="2994" r="11726" b="10807"/>
          <a:stretch/>
        </p:blipFill>
        <p:spPr>
          <a:xfrm>
            <a:off x="268664" y="169683"/>
            <a:ext cx="3894524" cy="6531155"/>
          </a:xfrm>
          <a:prstGeom prst="rect">
            <a:avLst/>
          </a:prstGeom>
          <a:ln w="6350">
            <a:solidFill>
              <a:schemeClr val="tx1"/>
            </a:solidFill>
          </a:ln>
        </p:spPr>
      </p:pic>
      <p:sp>
        <p:nvSpPr>
          <p:cNvPr id="8" name="Text Box 5"/>
          <p:cNvSpPr txBox="1">
            <a:spLocks noChangeArrowheads="1"/>
          </p:cNvSpPr>
          <p:nvPr/>
        </p:nvSpPr>
        <p:spPr bwMode="auto">
          <a:xfrm>
            <a:off x="914091" y="2682261"/>
            <a:ext cx="11152682"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But as, in my view, </a:t>
            </a:r>
            <a:r>
              <a:rPr lang="en-US" sz="3200" b="1" i="0" dirty="0">
                <a:solidFill>
                  <a:schemeClr val="accent4">
                    <a:lumMod val="50000"/>
                    <a:lumOff val="50000"/>
                  </a:schemeClr>
                </a:solidFill>
              </a:rPr>
              <a:t>the only ground of complaint that can be recognized without legislation is the implied misstatement, it can be corrected by stating the truth</a:t>
            </a:r>
            <a:r>
              <a:rPr lang="en-US" sz="3200" i="0" dirty="0"/>
              <a:t>; and a suitable acknowledgment of the source is all that the plaintiff can require</a:t>
            </a:r>
            <a:r>
              <a:rPr lang="en-US" sz="320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57575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Justice Brandeis Dissenting</a:t>
            </a:r>
          </a:p>
        </p:txBody>
      </p:sp>
      <p:sp>
        <p:nvSpPr>
          <p:cNvPr id="49155" name="Content Placeholder 2"/>
          <p:cNvSpPr>
            <a:spLocks noGrp="1"/>
          </p:cNvSpPr>
          <p:nvPr>
            <p:ph idx="1"/>
          </p:nvPr>
        </p:nvSpPr>
        <p:spPr/>
        <p:txBody>
          <a:bodyPr/>
          <a:lstStyle/>
          <a:p>
            <a:r>
              <a:rPr lang="en-US" altLang="en-US" dirty="0"/>
              <a:t>The Brandeis Dissent</a:t>
            </a:r>
          </a:p>
          <a:p>
            <a:pPr lvl="1"/>
            <a:r>
              <a:rPr lang="en-US" altLang="en-US" dirty="0"/>
              <a:t>He disagrees with the Court’s result</a:t>
            </a:r>
          </a:p>
          <a:p>
            <a:pPr lvl="1"/>
            <a:r>
              <a:rPr lang="en-US" altLang="en-US" dirty="0"/>
              <a:t>Why?</a:t>
            </a:r>
          </a:p>
        </p:txBody>
      </p:sp>
      <p:sp>
        <p:nvSpPr>
          <p:cNvPr id="4915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71</a:t>
            </a:fld>
            <a:endParaRPr lang="en-US" altLang="en-US" sz="1400">
              <a:solidFill>
                <a:srgbClr val="000066"/>
              </a:solidFill>
            </a:endParaRPr>
          </a:p>
        </p:txBody>
      </p:sp>
    </p:spTree>
    <p:extLst>
      <p:ext uri="{BB962C8B-B14F-4D97-AF65-F5344CB8AC3E}">
        <p14:creationId xmlns:p14="http://schemas.microsoft.com/office/powerpoint/2010/main" val="1736951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4AB22D-F9BB-8162-592A-E9EFFD93F808}"/>
              </a:ext>
            </a:extLst>
          </p:cNvPr>
          <p:cNvPicPr>
            <a:picLocks noChangeAspect="1"/>
          </p:cNvPicPr>
          <p:nvPr/>
        </p:nvPicPr>
        <p:blipFill rotWithShape="1">
          <a:blip r:embed="rId2"/>
          <a:srcRect l="8225" t="5230" r="18624" b="10197"/>
          <a:stretch/>
        </p:blipFill>
        <p:spPr>
          <a:xfrm>
            <a:off x="311084" y="209004"/>
            <a:ext cx="3696201" cy="6491834"/>
          </a:xfrm>
          <a:prstGeom prst="rect">
            <a:avLst/>
          </a:prstGeom>
          <a:ln w="6350">
            <a:solidFill>
              <a:schemeClr val="tx1"/>
            </a:solidFill>
          </a:ln>
        </p:spPr>
      </p:pic>
      <p:sp>
        <p:nvSpPr>
          <p:cNvPr id="2" name="Title 1"/>
          <p:cNvSpPr>
            <a:spLocks noGrp="1"/>
          </p:cNvSpPr>
          <p:nvPr>
            <p:ph type="title"/>
          </p:nvPr>
        </p:nvSpPr>
        <p:spPr>
          <a:xfrm>
            <a:off x="5994400" y="-2"/>
            <a:ext cx="6197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Are Second Movers Allowed to Do?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14091" y="2682261"/>
            <a:ext cx="11152682"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altLang="en-US" sz="3200" i="0" dirty="0"/>
              <a:t>He who </a:t>
            </a:r>
            <a:r>
              <a:rPr lang="en-US" altLang="en-US" sz="3200" b="1" i="0" dirty="0">
                <a:solidFill>
                  <a:schemeClr val="accent4">
                    <a:lumMod val="50000"/>
                    <a:lumOff val="50000"/>
                  </a:schemeClr>
                </a:solidFill>
              </a:rPr>
              <a:t>follows the pioneer into a new market</a:t>
            </a:r>
            <a:r>
              <a:rPr lang="en-US" altLang="en-US" sz="3200" i="0" dirty="0"/>
              <a:t>, or who </a:t>
            </a:r>
            <a:r>
              <a:rPr lang="en-US" altLang="en-US" sz="3200" b="1" i="0" dirty="0">
                <a:solidFill>
                  <a:schemeClr val="accent4">
                    <a:lumMod val="50000"/>
                    <a:lumOff val="50000"/>
                  </a:schemeClr>
                </a:solidFill>
              </a:rPr>
              <a:t>engages in the manufacture of an article newly introduced by another</a:t>
            </a:r>
            <a:r>
              <a:rPr lang="en-US" altLang="en-US" sz="3200" i="0" dirty="0"/>
              <a:t>, </a:t>
            </a:r>
            <a:r>
              <a:rPr lang="en-US" altLang="en-US" sz="3200" b="1" i="0" dirty="0">
                <a:solidFill>
                  <a:schemeClr val="accent4">
                    <a:lumMod val="50000"/>
                    <a:lumOff val="50000"/>
                  </a:schemeClr>
                </a:solidFill>
              </a:rPr>
              <a:t>seeks profits due largely to the labor and expense of the first adventurer</a:t>
            </a:r>
            <a:r>
              <a:rPr lang="en-US" altLang="en-US" sz="3200" i="0" dirty="0"/>
              <a:t>; but </a:t>
            </a:r>
            <a:r>
              <a:rPr lang="en-US" altLang="en-US" sz="3200" b="1" i="0" dirty="0">
                <a:solidFill>
                  <a:schemeClr val="accent4">
                    <a:lumMod val="50000"/>
                    <a:lumOff val="50000"/>
                  </a:schemeClr>
                </a:solidFill>
              </a:rPr>
              <a:t>the law sanctions, indeed encourages, the pursuit</a:t>
            </a:r>
            <a:r>
              <a:rPr lang="en-US" altLang="en-US" sz="320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2883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520" y="-2"/>
            <a:ext cx="52374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 1: Damages But No Injunction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9170BB67-6658-4A3D-4058-FBDFCF8ED3A2}"/>
              </a:ext>
            </a:extLst>
          </p:cNvPr>
          <p:cNvPicPr>
            <a:picLocks noChangeAspect="1"/>
          </p:cNvPicPr>
          <p:nvPr/>
        </p:nvPicPr>
        <p:blipFill rotWithShape="1">
          <a:blip r:embed="rId2"/>
          <a:srcRect l="10816" t="4822" r="13650" b="9808"/>
          <a:stretch/>
        </p:blipFill>
        <p:spPr>
          <a:xfrm>
            <a:off x="193249" y="209004"/>
            <a:ext cx="3817735" cy="6491834"/>
          </a:xfrm>
          <a:prstGeom prst="rect">
            <a:avLst/>
          </a:prstGeom>
          <a:ln w="6350">
            <a:solidFill>
              <a:schemeClr val="tx1"/>
            </a:solidFill>
          </a:ln>
        </p:spPr>
      </p:pic>
      <p:sp>
        <p:nvSpPr>
          <p:cNvPr id="8" name="Text Box 5"/>
          <p:cNvSpPr txBox="1">
            <a:spLocks noChangeArrowheads="1"/>
          </p:cNvSpPr>
          <p:nvPr/>
        </p:nvSpPr>
        <p:spPr bwMode="auto">
          <a:xfrm>
            <a:off x="952799" y="2488317"/>
            <a:ext cx="11152682"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Or legislators dealing with the subject might conclude, that the right to news values should be protected to the extent of permitting </a:t>
            </a:r>
            <a:r>
              <a:rPr lang="en-US" sz="3200" b="1" i="0" dirty="0">
                <a:solidFill>
                  <a:schemeClr val="accent4">
                    <a:lumMod val="50000"/>
                    <a:lumOff val="50000"/>
                  </a:schemeClr>
                </a:solidFill>
              </a:rPr>
              <a:t>recovery of damages </a:t>
            </a:r>
            <a:r>
              <a:rPr lang="en-US" sz="3200" i="0" dirty="0"/>
              <a:t>for any unauthorized use, </a:t>
            </a:r>
            <a:r>
              <a:rPr lang="en-US" sz="3200" b="1" i="0" dirty="0">
                <a:solidFill>
                  <a:schemeClr val="accent4">
                    <a:lumMod val="50000"/>
                    <a:lumOff val="50000"/>
                  </a:schemeClr>
                </a:solidFill>
              </a:rPr>
              <a:t>but that protection by injunction should be denied </a:t>
            </a:r>
            <a:r>
              <a:rPr lang="en-US" sz="3200" i="0" dirty="0"/>
              <a:t>…</a:t>
            </a:r>
            <a:r>
              <a:rPr lang="en-US" altLang="en-US" sz="320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85243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2960" y="-2"/>
            <a:ext cx="50190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 2: Damages And Injunctions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FF8842E1-0A94-C827-7D1F-42688E6D60BB}"/>
              </a:ext>
            </a:extLst>
          </p:cNvPr>
          <p:cNvPicPr>
            <a:picLocks noChangeAspect="1"/>
          </p:cNvPicPr>
          <p:nvPr/>
        </p:nvPicPr>
        <p:blipFill rotWithShape="1">
          <a:blip r:embed="rId2"/>
          <a:srcRect l="11899" t="5244" r="14028" b="9965"/>
          <a:stretch/>
        </p:blipFill>
        <p:spPr>
          <a:xfrm>
            <a:off x="236137" y="209004"/>
            <a:ext cx="3769452" cy="6491834"/>
          </a:xfrm>
          <a:prstGeom prst="rect">
            <a:avLst/>
          </a:prstGeom>
          <a:ln w="6350">
            <a:solidFill>
              <a:schemeClr val="tx1"/>
            </a:solidFill>
          </a:ln>
        </p:spPr>
      </p:pic>
      <p:sp>
        <p:nvSpPr>
          <p:cNvPr id="8" name="Text Box 5"/>
          <p:cNvSpPr txBox="1">
            <a:spLocks noChangeArrowheads="1"/>
          </p:cNvSpPr>
          <p:nvPr/>
        </p:nvSpPr>
        <p:spPr bwMode="auto">
          <a:xfrm>
            <a:off x="914091" y="2682261"/>
            <a:ext cx="11152682"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Or again, a Legislature might conclude that it was unwise to recognize even so limited a property right in published news as that above indicated; but that a news agency should, on some conditions, </a:t>
            </a:r>
            <a:r>
              <a:rPr lang="en-US" sz="3200" b="1" i="0" dirty="0">
                <a:solidFill>
                  <a:schemeClr val="accent4">
                    <a:lumMod val="50000"/>
                    <a:lumOff val="50000"/>
                  </a:schemeClr>
                </a:solidFill>
              </a:rPr>
              <a:t>be given full protection of its business; and to that end a remedy by injunction as well as one for damages should be granted</a:t>
            </a:r>
            <a:r>
              <a:rPr lang="en-US" sz="3200" b="1" i="0" dirty="0">
                <a:solidFill>
                  <a:srgbClr val="FF0000"/>
                </a:solidFill>
              </a:rPr>
              <a:t> </a:t>
            </a:r>
            <a:r>
              <a:rPr lang="en-US" sz="3200" dirty="0"/>
              <a:t>… </a:t>
            </a:r>
            <a:r>
              <a:rPr lang="en-US" altLang="en-US" sz="320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3431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9" presetClass="emph" presetSubtype="0" nodeType="withEffect">
                                  <p:stCondLst>
                                    <p:cond delay="0"/>
                                  </p:stCondLst>
                                  <p:childTnLst>
                                    <p:set>
                                      <p:cBhvr>
                                        <p:cTn id="11" dur="indefinite"/>
                                        <p:tgtEl>
                                          <p:spTgt spid="9"/>
                                        </p:tgtEl>
                                        <p:attrNameLst>
                                          <p:attrName>style.opacity</p:attrName>
                                        </p:attrNameLst>
                                      </p:cBhvr>
                                      <p:to>
                                        <p:strVal val="0.5"/>
                                      </p:to>
                                    </p:set>
                                    <p:animEffect filter="image" prLst="opacity: 0.5">
                                      <p:cBhvr rctx="IE">
                                        <p:cTn id="1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
            <a:ext cx="6705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 3: Public Interest and Mandatory Access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 v. AP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97D24537-18CC-809B-A705-446B06E66987}"/>
              </a:ext>
            </a:extLst>
          </p:cNvPr>
          <p:cNvPicPr>
            <a:picLocks noChangeAspect="1"/>
          </p:cNvPicPr>
          <p:nvPr/>
        </p:nvPicPr>
        <p:blipFill rotWithShape="1">
          <a:blip r:embed="rId2"/>
          <a:srcRect l="6961" t="4531" r="15111" b="15513"/>
          <a:stretch/>
        </p:blipFill>
        <p:spPr>
          <a:xfrm>
            <a:off x="246184" y="209004"/>
            <a:ext cx="4099094" cy="6412860"/>
          </a:xfrm>
          <a:prstGeom prst="rect">
            <a:avLst/>
          </a:prstGeom>
          <a:ln w="6350">
            <a:solidFill>
              <a:schemeClr val="tx1"/>
            </a:solidFill>
          </a:ln>
        </p:spPr>
      </p:pic>
      <p:sp>
        <p:nvSpPr>
          <p:cNvPr id="8" name="Text Box 5"/>
          <p:cNvSpPr txBox="1">
            <a:spLocks noChangeArrowheads="1"/>
          </p:cNvSpPr>
          <p:nvPr/>
        </p:nvSpPr>
        <p:spPr bwMode="auto">
          <a:xfrm>
            <a:off x="903931" y="2125682"/>
            <a:ext cx="11152682"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If a Legislature concluded … that under certain circumstances </a:t>
            </a:r>
            <a:r>
              <a:rPr lang="en-US" sz="3200" b="1" i="0" dirty="0">
                <a:solidFill>
                  <a:schemeClr val="accent4">
                    <a:lumMod val="50000"/>
                    <a:lumOff val="50000"/>
                  </a:schemeClr>
                </a:solidFill>
              </a:rPr>
              <a:t>news-gathering is a business affected with a public interest</a:t>
            </a:r>
            <a:r>
              <a:rPr lang="en-US" sz="3200" i="0" dirty="0"/>
              <a:t>; it might declare that, in such cases, news should be protected against appropriation, only if the </a:t>
            </a:r>
            <a:r>
              <a:rPr lang="en-US" sz="3200" b="1" i="0" dirty="0">
                <a:solidFill>
                  <a:schemeClr val="accent4">
                    <a:lumMod val="50000"/>
                    <a:lumOff val="50000"/>
                  </a:schemeClr>
                </a:solidFill>
              </a:rPr>
              <a:t>gatherer assumed the obligation of supplying it at reasonable rates and without discrimination, to all papers which applied therefor</a:t>
            </a:r>
            <a:r>
              <a:rPr lang="en-US" altLang="en-US" sz="320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9253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8F8F-8B48-F0C9-5D5A-5FBC1D179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C3B9C-6E9F-055A-AC04-D887DDF26A05}"/>
              </a:ext>
            </a:extLst>
          </p:cNvPr>
          <p:cNvSpPr>
            <a:spLocks noGrp="1"/>
          </p:cNvSpPr>
          <p:nvPr>
            <p:ph type="title"/>
          </p:nvPr>
        </p:nvSpPr>
        <p:spPr>
          <a:xfrm>
            <a:off x="9751925" y="-2"/>
            <a:ext cx="24400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AI Summaries?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A11B1C5-FA58-D2CA-ED9F-C2DA2B5771A5}"/>
              </a:ext>
            </a:extLst>
          </p:cNvPr>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a:extLst>
              <a:ext uri="{FF2B5EF4-FFF2-40B4-BE49-F238E27FC236}">
                <a16:creationId xmlns:a16="http://schemas.microsoft.com/office/drawing/2014/main" id="{4CE4688D-192C-EAC9-29E1-2ED2E856560A}"/>
              </a:ext>
            </a:extLst>
          </p:cNvPr>
          <p:cNvSpPr txBox="1">
            <a:spLocks noChangeArrowheads="1"/>
          </p:cNvSpPr>
          <p:nvPr/>
        </p:nvSpPr>
        <p:spPr bwMode="auto">
          <a:xfrm>
            <a:off x="9832312" y="6488668"/>
            <a:ext cx="23596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(13 Sept 2025)</a:t>
            </a:r>
          </a:p>
        </p:txBody>
      </p:sp>
      <p:sp>
        <p:nvSpPr>
          <p:cNvPr id="7" name="Rectangle 6">
            <a:extLst>
              <a:ext uri="{FF2B5EF4-FFF2-40B4-BE49-F238E27FC236}">
                <a16:creationId xmlns:a16="http://schemas.microsoft.com/office/drawing/2014/main" id="{8ABCCDE3-C5CC-A790-B400-904944E159D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92A9018B-60B4-A24A-5E9B-1B7642560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30"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366435AE-D323-4E30-2596-BF2C58B6CD02}"/>
              </a:ext>
            </a:extLst>
          </p:cNvPr>
          <p:cNvPicPr>
            <a:picLocks noChangeAspect="1"/>
          </p:cNvPicPr>
          <p:nvPr/>
        </p:nvPicPr>
        <p:blipFill>
          <a:blip r:embed="rId3" cstate="print">
            <a:extLst>
              <a:ext uri="{28A0092B-C50C-407E-A947-70E740481C1C}">
                <a14:useLocalDpi xmlns:a14="http://schemas.microsoft.com/office/drawing/2010/main" val="0"/>
              </a:ext>
            </a:extLst>
          </a:blip>
          <a:srcRect l="10618" t="15218" r="37200" b="31073"/>
          <a:stretch>
            <a:fillRect/>
          </a:stretch>
        </p:blipFill>
        <p:spPr>
          <a:xfrm>
            <a:off x="3009028" y="1279491"/>
            <a:ext cx="4439086" cy="4968909"/>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277FDE27-C438-6F65-76A4-8461788B4FD6}"/>
              </a:ext>
            </a:extLst>
          </p:cNvPr>
          <p:cNvPicPr>
            <a:picLocks noChangeAspect="1"/>
          </p:cNvPicPr>
          <p:nvPr/>
        </p:nvPicPr>
        <p:blipFill>
          <a:blip r:embed="rId3" cstate="print">
            <a:extLst>
              <a:ext uri="{28A0092B-C50C-407E-A947-70E740481C1C}">
                <a14:useLocalDpi xmlns:a14="http://schemas.microsoft.com/office/drawing/2010/main" val="0"/>
              </a:ext>
            </a:extLst>
          </a:blip>
          <a:srcRect l="10618" t="68928" r="37200" b="7442"/>
          <a:stretch>
            <a:fillRect/>
          </a:stretch>
        </p:blipFill>
        <p:spPr>
          <a:xfrm>
            <a:off x="7579877" y="1279491"/>
            <a:ext cx="4439086" cy="2186131"/>
          </a:xfrm>
          <a:prstGeom prst="rect">
            <a:avLst/>
          </a:prstGeom>
          <a:ln w="6350">
            <a:solidFill>
              <a:schemeClr val="tx1"/>
            </a:solidFill>
          </a:ln>
        </p:spPr>
      </p:pic>
    </p:spTree>
    <p:extLst>
      <p:ext uri="{BB962C8B-B14F-4D97-AF65-F5344CB8AC3E}">
        <p14:creationId xmlns:p14="http://schemas.microsoft.com/office/powerpoint/2010/main" val="232263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EF424-0E05-0F97-AEED-44B0A753F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4D294-6AAE-F8A1-FA7D-61B9A6D18251}"/>
              </a:ext>
            </a:extLst>
          </p:cNvPr>
          <p:cNvSpPr>
            <a:spLocks noGrp="1"/>
          </p:cNvSpPr>
          <p:nvPr>
            <p:ph type="title"/>
          </p:nvPr>
        </p:nvSpPr>
        <p:spPr>
          <a:xfrm>
            <a:off x="7324825" y="-2"/>
            <a:ext cx="48671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The Theory of Liability?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59AC6D8-99A0-D021-52AD-40EC5F6C45E8}"/>
              </a:ext>
            </a:extLst>
          </p:cNvPr>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a:extLst>
              <a:ext uri="{FF2B5EF4-FFF2-40B4-BE49-F238E27FC236}">
                <a16:creationId xmlns:a16="http://schemas.microsoft.com/office/drawing/2014/main" id="{A7A50675-65ED-2212-B3FD-BCB42B5BAD9D}"/>
              </a:ext>
            </a:extLst>
          </p:cNvPr>
          <p:cNvSpPr txBox="1">
            <a:spLocks noChangeArrowheads="1"/>
          </p:cNvSpPr>
          <p:nvPr/>
        </p:nvSpPr>
        <p:spPr bwMode="auto">
          <a:xfrm>
            <a:off x="7969719" y="6488668"/>
            <a:ext cx="4222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Rolling Stone Complaint (12 Sept 2025)</a:t>
            </a:r>
          </a:p>
        </p:txBody>
      </p:sp>
      <p:sp>
        <p:nvSpPr>
          <p:cNvPr id="7" name="Rectangle 6">
            <a:extLst>
              <a:ext uri="{FF2B5EF4-FFF2-40B4-BE49-F238E27FC236}">
                <a16:creationId xmlns:a16="http://schemas.microsoft.com/office/drawing/2014/main" id="{46B728DF-2F3D-9DAF-E371-212A98E790C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1412F58-1E3A-5045-F038-23F1860AB778}"/>
              </a:ext>
            </a:extLst>
          </p:cNvPr>
          <p:cNvPicPr>
            <a:picLocks noChangeAspect="1"/>
          </p:cNvPicPr>
          <p:nvPr/>
        </p:nvPicPr>
        <p:blipFill>
          <a:blip r:embed="rId2"/>
          <a:stretch>
            <a:fillRect/>
          </a:stretch>
        </p:blipFill>
        <p:spPr>
          <a:xfrm>
            <a:off x="150878" y="493916"/>
            <a:ext cx="4372996" cy="5651490"/>
          </a:xfrm>
          <a:prstGeom prst="rect">
            <a:avLst/>
          </a:prstGeom>
          <a:ln w="6350">
            <a:solidFill>
              <a:schemeClr val="tx1"/>
            </a:solidFill>
          </a:ln>
        </p:spPr>
      </p:pic>
      <p:pic>
        <p:nvPicPr>
          <p:cNvPr id="9" name="Picture 8">
            <a:extLst>
              <a:ext uri="{FF2B5EF4-FFF2-40B4-BE49-F238E27FC236}">
                <a16:creationId xmlns:a16="http://schemas.microsoft.com/office/drawing/2014/main" id="{CE529B45-35B1-1662-330E-65BBD2D41C9F}"/>
              </a:ext>
            </a:extLst>
          </p:cNvPr>
          <p:cNvPicPr>
            <a:picLocks noChangeAspect="1"/>
          </p:cNvPicPr>
          <p:nvPr/>
        </p:nvPicPr>
        <p:blipFill>
          <a:blip r:embed="rId3"/>
          <a:stretch>
            <a:fillRect/>
          </a:stretch>
        </p:blipFill>
        <p:spPr>
          <a:xfrm>
            <a:off x="3363216" y="493915"/>
            <a:ext cx="4342183" cy="5651490"/>
          </a:xfrm>
          <a:prstGeom prst="rect">
            <a:avLst/>
          </a:prstGeom>
          <a:ln>
            <a:solidFill>
              <a:schemeClr val="tx1"/>
            </a:solidFill>
          </a:ln>
        </p:spPr>
      </p:pic>
      <p:pic>
        <p:nvPicPr>
          <p:cNvPr id="11" name="Picture 10">
            <a:extLst>
              <a:ext uri="{FF2B5EF4-FFF2-40B4-BE49-F238E27FC236}">
                <a16:creationId xmlns:a16="http://schemas.microsoft.com/office/drawing/2014/main" id="{91B65CBF-D7E7-E1BC-1700-AA7980614494}"/>
              </a:ext>
            </a:extLst>
          </p:cNvPr>
          <p:cNvPicPr>
            <a:picLocks noChangeAspect="1"/>
          </p:cNvPicPr>
          <p:nvPr/>
        </p:nvPicPr>
        <p:blipFill>
          <a:blip r:embed="rId4"/>
          <a:stretch>
            <a:fillRect/>
          </a:stretch>
        </p:blipFill>
        <p:spPr>
          <a:xfrm>
            <a:off x="7388071" y="493914"/>
            <a:ext cx="4366373" cy="5651490"/>
          </a:xfrm>
          <a:prstGeom prst="rect">
            <a:avLst/>
          </a:prstGeom>
          <a:ln>
            <a:solidFill>
              <a:schemeClr val="tx1"/>
            </a:solidFill>
          </a:ln>
        </p:spPr>
      </p:pic>
    </p:spTree>
    <p:extLst>
      <p:ext uri="{BB962C8B-B14F-4D97-AF65-F5344CB8AC3E}">
        <p14:creationId xmlns:p14="http://schemas.microsoft.com/office/powerpoint/2010/main" val="95378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41D288-BC9A-5248-ABA5-E87FB582BBC3}"/>
              </a:ext>
            </a:extLst>
          </p:cNvPr>
          <p:cNvSpPr>
            <a:spLocks noGrp="1"/>
          </p:cNvSpPr>
          <p:nvPr>
            <p:ph type="sldNum" sz="quarter" idx="12"/>
          </p:nvPr>
        </p:nvSpPr>
        <p:spPr/>
        <p:txBody>
          <a:bodyPr/>
          <a:lstStyle/>
          <a:p>
            <a:pPr>
              <a:defRPr/>
            </a:pPr>
            <a:fld id="{24C21867-5838-4AB1-82B9-E47C7DA36B59}" type="slidenum">
              <a:rPr lang="en-US" altLang="en-US" smtClean="0"/>
              <a:pPr>
                <a:defRPr/>
              </a:pPr>
              <a:t>78</a:t>
            </a:fld>
            <a:endParaRPr lang="en-US" altLang="en-US"/>
          </a:p>
        </p:txBody>
      </p:sp>
      <p:sp>
        <p:nvSpPr>
          <p:cNvPr id="5" name="Rectangle 4">
            <a:extLst>
              <a:ext uri="{FF2B5EF4-FFF2-40B4-BE49-F238E27FC236}">
                <a16:creationId xmlns:a16="http://schemas.microsoft.com/office/drawing/2014/main" id="{BA466A3B-C4E9-1A42-995E-7D457D385EBE}"/>
              </a:ext>
            </a:extLst>
          </p:cNvPr>
          <p:cNvSpPr>
            <a:spLocks noChangeArrowheads="1"/>
          </p:cNvSpPr>
          <p:nvPr/>
        </p:nvSpPr>
        <p:spPr bwMode="auto">
          <a:xfrm>
            <a:off x="2982119" y="3043237"/>
            <a:ext cx="6227762" cy="771525"/>
          </a:xfrm>
          <a:prstGeom prst="rect">
            <a:avLst/>
          </a:prstGeom>
          <a:solidFill>
            <a:srgbClr val="333399"/>
          </a:solidFill>
          <a:ln w="9525">
            <a:solidFill>
              <a:schemeClr val="tx1"/>
            </a:solidFill>
            <a:miter lim="800000"/>
            <a:headEnd/>
            <a:tailEnd/>
          </a:ln>
        </p:spPr>
        <p:txBody>
          <a:bodyPr anchor="ctr">
            <a:spAutoFit/>
          </a:bodyPr>
          <a:lstStyle>
            <a:lvl1pPr>
              <a:spcBef>
                <a:spcPct val="20000"/>
              </a:spcBef>
              <a:buClr>
                <a:schemeClr val="hlink"/>
              </a:buClr>
              <a:buSzPct val="50000"/>
              <a:buFont typeface="Wingdings" panose="05000000000000000000"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hiQ</a:t>
            </a:r>
          </a:p>
        </p:txBody>
      </p:sp>
    </p:spTree>
    <p:extLst>
      <p:ext uri="{BB962C8B-B14F-4D97-AF65-F5344CB8AC3E}">
        <p14:creationId xmlns:p14="http://schemas.microsoft.com/office/powerpoint/2010/main" val="40184444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ECDA7A-928F-B249-95DA-8B2E822FF9B6}"/>
              </a:ext>
            </a:extLst>
          </p:cNvPr>
          <p:cNvSpPr>
            <a:spLocks noGrp="1"/>
          </p:cNvSpPr>
          <p:nvPr>
            <p:ph type="title"/>
          </p:nvPr>
        </p:nvSpPr>
        <p:spPr>
          <a:xfrm>
            <a:off x="8142973" y="1"/>
            <a:ext cx="4036058" cy="369332"/>
          </a:xfrm>
          <a:solidFill>
            <a:schemeClr val="bg2">
              <a:alpha val="10000"/>
            </a:schemeClr>
          </a:solidFill>
        </p:spPr>
        <p:txBody>
          <a:bodyPr/>
          <a:lstStyle/>
          <a:p>
            <a:r>
              <a:rPr lang="en-US" sz="2400" dirty="0">
                <a:solidFill>
                  <a:schemeClr val="accent4">
                    <a:lumMod val="75000"/>
                    <a:lumOff val="25000"/>
                  </a:schemeClr>
                </a:solidFill>
                <a:latin typeface="+mn-lt"/>
              </a:rPr>
              <a:t>What Does (Did?) </a:t>
            </a:r>
            <a:r>
              <a:rPr lang="en-US" sz="2400" dirty="0" err="1">
                <a:solidFill>
                  <a:schemeClr val="accent4">
                    <a:lumMod val="75000"/>
                    <a:lumOff val="25000"/>
                  </a:schemeClr>
                </a:solidFill>
                <a:latin typeface="+mn-lt"/>
              </a:rPr>
              <a:t>hiQ</a:t>
            </a:r>
            <a:r>
              <a:rPr lang="en-US" sz="2400" dirty="0">
                <a:solidFill>
                  <a:schemeClr val="accent4">
                    <a:lumMod val="75000"/>
                    <a:lumOff val="25000"/>
                  </a:schemeClr>
                </a:solidFill>
                <a:latin typeface="+mn-lt"/>
              </a:rPr>
              <a:t> Do?</a:t>
            </a: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79</a:t>
            </a:fld>
            <a:endParaRPr lang="en-US" altLang="en-US" dirty="0"/>
          </a:p>
        </p:txBody>
      </p:sp>
      <p:pic>
        <p:nvPicPr>
          <p:cNvPr id="4" name="Picture 3" descr="hiQ Labs - Mozilla Firefox"/>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29" y="152399"/>
            <a:ext cx="5951211" cy="6533933"/>
          </a:xfrm>
          <a:prstGeom prst="rect">
            <a:avLst/>
          </a:prstGeom>
          <a:ln w="6350">
            <a:solidFill>
              <a:schemeClr val="tx1"/>
            </a:solidFill>
          </a:ln>
        </p:spPr>
      </p:pic>
      <p:pic>
        <p:nvPicPr>
          <p:cNvPr id="8" name="Picture 7" descr="hiQ Labs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r="21052" b="66444"/>
          <a:stretch/>
        </p:blipFill>
        <p:spPr>
          <a:xfrm>
            <a:off x="1476811" y="1476032"/>
            <a:ext cx="9882850" cy="4611997"/>
          </a:xfrm>
          <a:prstGeom prst="rect">
            <a:avLst/>
          </a:prstGeom>
          <a:ln w="6350">
            <a:solidFill>
              <a:schemeClr val="tx1"/>
            </a:solidFill>
          </a:ln>
        </p:spPr>
      </p:pic>
      <p:sp>
        <p:nvSpPr>
          <p:cNvPr id="9" name="Text Box 5"/>
          <p:cNvSpPr txBox="1">
            <a:spLocks noChangeArrowheads="1"/>
          </p:cNvSpPr>
          <p:nvPr/>
        </p:nvSpPr>
        <p:spPr bwMode="auto">
          <a:xfrm>
            <a:off x="9090744" y="6496639"/>
            <a:ext cx="31012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Finding hiQ (24 Sept 2019)</a:t>
            </a:r>
          </a:p>
        </p:txBody>
      </p:sp>
      <p:sp>
        <p:nvSpPr>
          <p:cNvPr id="7" name="Rectangle 7"/>
          <p:cNvSpPr>
            <a:spLocks noChangeArrowheads="1"/>
          </p:cNvSpPr>
          <p:nvPr/>
        </p:nvSpPr>
        <p:spPr bwMode="auto">
          <a:xfrm>
            <a:off x="12007555" y="6686333"/>
            <a:ext cx="173037" cy="17963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6993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394" y="-2"/>
            <a:ext cx="6172608" cy="40585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July 1776: Declaration of Independence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10625138" y="6488668"/>
            <a:ext cx="15668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pic>
        <p:nvPicPr>
          <p:cNvPr id="5" name="Picture 4"/>
          <p:cNvPicPr>
            <a:picLocks noChangeAspect="1"/>
          </p:cNvPicPr>
          <p:nvPr/>
        </p:nvPicPr>
        <p:blipFill>
          <a:blip r:embed="rId3"/>
          <a:stretch>
            <a:fillRect/>
          </a:stretch>
        </p:blipFill>
        <p:spPr>
          <a:xfrm>
            <a:off x="3216845" y="459669"/>
            <a:ext cx="5159451" cy="6398331"/>
          </a:xfrm>
          <a:prstGeom prst="rect">
            <a:avLst/>
          </a:prstGeom>
          <a:ln w="6350">
            <a:solidFill>
              <a:schemeClr val="tx1"/>
            </a:solidFill>
          </a:ln>
        </p:spPr>
      </p:pic>
    </p:spTree>
    <p:extLst>
      <p:ext uri="{BB962C8B-B14F-4D97-AF65-F5344CB8AC3E}">
        <p14:creationId xmlns:p14="http://schemas.microsoft.com/office/powerpoint/2010/main" val="3268484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39DB22-021A-F847-BBA4-14F00D16E99A}"/>
              </a:ext>
            </a:extLst>
          </p:cNvPr>
          <p:cNvSpPr>
            <a:spLocks noGrp="1"/>
          </p:cNvSpPr>
          <p:nvPr>
            <p:ph type="title"/>
          </p:nvPr>
        </p:nvSpPr>
        <p:spPr>
          <a:xfrm>
            <a:off x="10921998" y="0"/>
            <a:ext cx="1270000" cy="439617"/>
          </a:xfrm>
          <a:solidFill>
            <a:schemeClr val="bg2">
              <a:alpha val="10000"/>
            </a:schemeClr>
          </a:solidFill>
        </p:spPr>
        <p:txBody>
          <a:bodyPr>
            <a:noAutofit/>
          </a:bodyPr>
          <a:lstStyle/>
          <a:p>
            <a:pPr lvl="0">
              <a:lnSpc>
                <a:spcPct val="100000"/>
              </a:lnSpc>
              <a:spcBef>
                <a:spcPct val="50000"/>
              </a:spcBef>
              <a:defRPr/>
            </a:pPr>
            <a:r>
              <a:rPr lang="en-US" sz="2400" kern="1200" dirty="0">
                <a:solidFill>
                  <a:schemeClr val="accent4">
                    <a:lumMod val="75000"/>
                    <a:lumOff val="25000"/>
                  </a:schemeClr>
                </a:solidFill>
                <a:latin typeface="Arial"/>
                <a:ea typeface="+mn-ea"/>
                <a:cs typeface="Times New Roman" panose="02020603050405020304" pitchFamily="18" charset="0"/>
              </a:rPr>
              <a:t>Stop It!</a:t>
            </a:r>
            <a:endParaRPr lang="en-US" sz="2400" dirty="0">
              <a:solidFill>
                <a:schemeClr val="accent4">
                  <a:lumMod val="75000"/>
                  <a:lumOff val="25000"/>
                </a:schemeClr>
              </a:solidFill>
            </a:endParaRP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80</a:t>
            </a:fld>
            <a:endParaRPr lang="en-US" altLang="en-US" dirty="0"/>
          </a:p>
        </p:txBody>
      </p:sp>
      <p:sp>
        <p:nvSpPr>
          <p:cNvPr id="5" name="Text Box 5"/>
          <p:cNvSpPr txBox="1">
            <a:spLocks noChangeArrowheads="1"/>
          </p:cNvSpPr>
          <p:nvPr/>
        </p:nvSpPr>
        <p:spPr bwMode="auto">
          <a:xfrm>
            <a:off x="7122253" y="6477000"/>
            <a:ext cx="50697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LinkedIn Cease &amp; Desist Letter (23 May 2017)</a:t>
            </a:r>
          </a:p>
        </p:txBody>
      </p:sp>
      <p:sp>
        <p:nvSpPr>
          <p:cNvPr id="7" name="Rectangle 7"/>
          <p:cNvSpPr>
            <a:spLocks noChangeArrowheads="1"/>
          </p:cNvSpPr>
          <p:nvPr/>
        </p:nvSpPr>
        <p:spPr bwMode="auto">
          <a:xfrm>
            <a:off x="12018961" y="669887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3"/>
          <a:stretch>
            <a:fillRect/>
          </a:stretch>
        </p:blipFill>
        <p:spPr>
          <a:xfrm>
            <a:off x="163119" y="152400"/>
            <a:ext cx="4972761" cy="6524398"/>
          </a:xfrm>
          <a:prstGeom prst="rect">
            <a:avLst/>
          </a:prstGeom>
          <a:ln w="6350">
            <a:solidFill>
              <a:schemeClr val="tx1"/>
            </a:solidFill>
          </a:ln>
        </p:spPr>
      </p:pic>
      <p:pic>
        <p:nvPicPr>
          <p:cNvPr id="6" name="Picture 5"/>
          <p:cNvPicPr>
            <a:picLocks noChangeAspect="1"/>
          </p:cNvPicPr>
          <p:nvPr/>
        </p:nvPicPr>
        <p:blipFill>
          <a:blip r:embed="rId4"/>
          <a:stretch>
            <a:fillRect/>
          </a:stretch>
        </p:blipFill>
        <p:spPr>
          <a:xfrm>
            <a:off x="1663816" y="905659"/>
            <a:ext cx="9647610" cy="5107471"/>
          </a:xfrm>
          <a:prstGeom prst="rect">
            <a:avLst/>
          </a:prstGeom>
          <a:ln w="6350">
            <a:solidFill>
              <a:schemeClr val="tx1"/>
            </a:solidFill>
          </a:ln>
        </p:spPr>
      </p:pic>
    </p:spTree>
    <p:extLst>
      <p:ext uri="{BB962C8B-B14F-4D97-AF65-F5344CB8AC3E}">
        <p14:creationId xmlns:p14="http://schemas.microsoft.com/office/powerpoint/2010/main" val="38785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81</a:t>
            </a:fld>
            <a:endParaRPr lang="en-US" altLang="en-US" dirty="0"/>
          </a:p>
        </p:txBody>
      </p:sp>
      <p:sp>
        <p:nvSpPr>
          <p:cNvPr id="5" name="Text Box 5"/>
          <p:cNvSpPr txBox="1">
            <a:spLocks noChangeArrowheads="1"/>
          </p:cNvSpPr>
          <p:nvPr/>
        </p:nvSpPr>
        <p:spPr bwMode="auto">
          <a:xfrm>
            <a:off x="7227116" y="6469386"/>
            <a:ext cx="49648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LinkedIn Cease &amp; Desist Letter (23 May 2017)</a:t>
            </a:r>
          </a:p>
        </p:txBody>
      </p:sp>
      <p:sp>
        <p:nvSpPr>
          <p:cNvPr id="7" name="Rectangle 7"/>
          <p:cNvSpPr>
            <a:spLocks noChangeArrowheads="1"/>
          </p:cNvSpPr>
          <p:nvPr/>
        </p:nvSpPr>
        <p:spPr bwMode="auto">
          <a:xfrm>
            <a:off x="12018963" y="6654052"/>
            <a:ext cx="173037" cy="20394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3"/>
          <a:stretch>
            <a:fillRect/>
          </a:stretch>
        </p:blipFill>
        <p:spPr>
          <a:xfrm>
            <a:off x="230230" y="152400"/>
            <a:ext cx="4994713" cy="6553200"/>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814312" y="1461561"/>
            <a:ext cx="11204651" cy="4682223"/>
          </a:xfrm>
          <a:prstGeom prst="rect">
            <a:avLst/>
          </a:prstGeom>
          <a:ln w="6350">
            <a:solidFill>
              <a:schemeClr val="tx1"/>
            </a:solidFill>
          </a:ln>
        </p:spPr>
      </p:pic>
      <p:sp>
        <p:nvSpPr>
          <p:cNvPr id="10" name="Text Box 5">
            <a:extLst>
              <a:ext uri="{FF2B5EF4-FFF2-40B4-BE49-F238E27FC236}">
                <a16:creationId xmlns:a16="http://schemas.microsoft.com/office/drawing/2014/main" id="{E5E65E71-4792-264D-8A3E-456C90E22F5C}"/>
              </a:ext>
            </a:extLst>
          </p:cNvPr>
          <p:cNvSpPr txBox="1">
            <a:spLocks noGrp="1" noChangeArrowheads="1"/>
          </p:cNvSpPr>
          <p:nvPr>
            <p:ph type="title"/>
          </p:nvPr>
        </p:nvSpPr>
        <p:spPr bwMode="auto">
          <a:xfrm>
            <a:off x="7770122" y="0"/>
            <a:ext cx="4421878"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ts val="0"/>
              </a:spcBef>
              <a:defRPr/>
            </a:pPr>
            <a:r>
              <a:rPr lang="en-US" b="1" i="0" dirty="0">
                <a:solidFill>
                  <a:schemeClr val="accent4">
                    <a:lumMod val="75000"/>
                    <a:lumOff val="25000"/>
                  </a:schemeClr>
                </a:solidFill>
                <a:latin typeface="+mn-lt"/>
                <a:cs typeface="Times New Roman" panose="02020603050405020304" pitchFamily="18" charset="0"/>
              </a:rPr>
              <a:t>hiQ is Scraping and Knows it</a:t>
            </a:r>
          </a:p>
        </p:txBody>
      </p:sp>
    </p:spTree>
    <p:extLst>
      <p:ext uri="{BB962C8B-B14F-4D97-AF65-F5344CB8AC3E}">
        <p14:creationId xmlns:p14="http://schemas.microsoft.com/office/powerpoint/2010/main" val="177915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82</a:t>
            </a:fld>
            <a:endParaRPr lang="en-US" altLang="en-US" dirty="0"/>
          </a:p>
        </p:txBody>
      </p:sp>
      <p:sp>
        <p:nvSpPr>
          <p:cNvPr id="5" name="Text Box 5"/>
          <p:cNvSpPr txBox="1">
            <a:spLocks noChangeArrowheads="1"/>
          </p:cNvSpPr>
          <p:nvPr/>
        </p:nvSpPr>
        <p:spPr bwMode="auto">
          <a:xfrm>
            <a:off x="7185395" y="6488668"/>
            <a:ext cx="50066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LinkedIn Cease &amp; Desist Letter (23 May 2017)</a:t>
            </a:r>
          </a:p>
        </p:txBody>
      </p:sp>
      <p:sp>
        <p:nvSpPr>
          <p:cNvPr id="7" name="Rectangle 7"/>
          <p:cNvSpPr>
            <a:spLocks noChangeArrowheads="1"/>
          </p:cNvSpPr>
          <p:nvPr/>
        </p:nvSpPr>
        <p:spPr bwMode="auto">
          <a:xfrm>
            <a:off x="12064878" y="6705600"/>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3"/>
          <a:stretch>
            <a:fillRect/>
          </a:stretch>
        </p:blipFill>
        <p:spPr>
          <a:xfrm>
            <a:off x="188286" y="231153"/>
            <a:ext cx="4892099" cy="6418567"/>
          </a:xfrm>
          <a:prstGeom prst="rect">
            <a:avLst/>
          </a:prstGeom>
          <a:ln w="6350">
            <a:solidFill>
              <a:schemeClr val="tx1"/>
            </a:solidFill>
          </a:ln>
        </p:spPr>
      </p:pic>
      <p:grpSp>
        <p:nvGrpSpPr>
          <p:cNvPr id="10" name="Group 9"/>
          <p:cNvGrpSpPr>
            <a:grpSpLocks noChangeAspect="1"/>
          </p:cNvGrpSpPr>
          <p:nvPr/>
        </p:nvGrpSpPr>
        <p:grpSpPr>
          <a:xfrm>
            <a:off x="1421309" y="1326485"/>
            <a:ext cx="10340434" cy="4769515"/>
            <a:chOff x="2093623" y="2990200"/>
            <a:chExt cx="5096813" cy="2350900"/>
          </a:xfrm>
        </p:grpSpPr>
        <p:pic>
          <p:nvPicPr>
            <p:cNvPr id="6" name="Picture 5"/>
            <p:cNvPicPr>
              <a:picLocks noChangeAspect="1"/>
            </p:cNvPicPr>
            <p:nvPr/>
          </p:nvPicPr>
          <p:blipFill>
            <a:blip r:embed="rId4"/>
            <a:stretch>
              <a:fillRect/>
            </a:stretch>
          </p:blipFill>
          <p:spPr>
            <a:xfrm>
              <a:off x="2093623" y="2990200"/>
              <a:ext cx="5092127" cy="743600"/>
            </a:xfrm>
            <a:prstGeom prst="rect">
              <a:avLst/>
            </a:prstGeom>
            <a:ln w="6350">
              <a:solidFill>
                <a:schemeClr val="tx1"/>
              </a:solidFill>
            </a:ln>
          </p:spPr>
        </p:pic>
        <p:pic>
          <p:nvPicPr>
            <p:cNvPr id="9" name="Picture 8"/>
            <p:cNvPicPr>
              <a:picLocks noChangeAspect="1"/>
            </p:cNvPicPr>
            <p:nvPr/>
          </p:nvPicPr>
          <p:blipFill>
            <a:blip r:embed="rId5"/>
            <a:stretch>
              <a:fillRect/>
            </a:stretch>
          </p:blipFill>
          <p:spPr>
            <a:xfrm>
              <a:off x="2093623" y="3662033"/>
              <a:ext cx="5096813" cy="1679067"/>
            </a:xfrm>
            <a:prstGeom prst="rect">
              <a:avLst/>
            </a:prstGeom>
            <a:ln w="6350">
              <a:solidFill>
                <a:schemeClr val="tx1"/>
              </a:solidFill>
            </a:ln>
          </p:spPr>
        </p:pic>
      </p:grpSp>
      <p:sp>
        <p:nvSpPr>
          <p:cNvPr id="12" name="Text Box 5">
            <a:extLst>
              <a:ext uri="{FF2B5EF4-FFF2-40B4-BE49-F238E27FC236}">
                <a16:creationId xmlns:a16="http://schemas.microsoft.com/office/drawing/2014/main" id="{0BADE9AD-4A25-AD4A-927B-3B0C27B305EA}"/>
              </a:ext>
            </a:extLst>
          </p:cNvPr>
          <p:cNvSpPr txBox="1">
            <a:spLocks noGrp="1" noChangeArrowheads="1"/>
          </p:cNvSpPr>
          <p:nvPr>
            <p:ph type="title"/>
          </p:nvPr>
        </p:nvSpPr>
        <p:spPr bwMode="auto">
          <a:xfrm>
            <a:off x="6600825" y="0"/>
            <a:ext cx="559117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Scraping Violates LI User Agreement</a:t>
            </a:r>
          </a:p>
        </p:txBody>
      </p:sp>
    </p:spTree>
    <p:extLst>
      <p:ext uri="{BB962C8B-B14F-4D97-AF65-F5344CB8AC3E}">
        <p14:creationId xmlns:p14="http://schemas.microsoft.com/office/powerpoint/2010/main" val="157603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83</a:t>
            </a:fld>
            <a:endParaRPr lang="en-US" altLang="en-US" dirty="0"/>
          </a:p>
        </p:txBody>
      </p:sp>
      <p:sp>
        <p:nvSpPr>
          <p:cNvPr id="5" name="Text Box 5"/>
          <p:cNvSpPr txBox="1">
            <a:spLocks noChangeArrowheads="1"/>
          </p:cNvSpPr>
          <p:nvPr/>
        </p:nvSpPr>
        <p:spPr bwMode="auto">
          <a:xfrm>
            <a:off x="7139030" y="6477000"/>
            <a:ext cx="5052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LinkedIn Cease &amp; Desist Letter (23 May 2017)</a:t>
            </a: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3"/>
          <a:stretch>
            <a:fillRect/>
          </a:stretch>
        </p:blipFill>
        <p:spPr>
          <a:xfrm>
            <a:off x="276371" y="231153"/>
            <a:ext cx="4785052" cy="6393167"/>
          </a:xfrm>
          <a:prstGeom prst="rect">
            <a:avLst/>
          </a:prstGeom>
          <a:ln w="6350">
            <a:solidFill>
              <a:schemeClr val="tx1"/>
            </a:solidFill>
          </a:ln>
        </p:spPr>
      </p:pic>
      <p:pic>
        <p:nvPicPr>
          <p:cNvPr id="6" name="Picture 5"/>
          <p:cNvPicPr>
            <a:picLocks noChangeAspect="1"/>
          </p:cNvPicPr>
          <p:nvPr/>
        </p:nvPicPr>
        <p:blipFill>
          <a:blip r:embed="rId4"/>
          <a:stretch>
            <a:fillRect/>
          </a:stretch>
        </p:blipFill>
        <p:spPr>
          <a:xfrm>
            <a:off x="1873088" y="1054026"/>
            <a:ext cx="9339334" cy="5120433"/>
          </a:xfrm>
          <a:prstGeom prst="rect">
            <a:avLst/>
          </a:prstGeom>
          <a:ln w="6350">
            <a:solidFill>
              <a:schemeClr val="tx1"/>
            </a:solidFill>
          </a:ln>
        </p:spPr>
      </p:pic>
      <p:sp>
        <p:nvSpPr>
          <p:cNvPr id="10" name="Text Box 5">
            <a:extLst>
              <a:ext uri="{FF2B5EF4-FFF2-40B4-BE49-F238E27FC236}">
                <a16:creationId xmlns:a16="http://schemas.microsoft.com/office/drawing/2014/main" id="{9FB20956-3882-A741-BE27-82E3157AA312}"/>
              </a:ext>
            </a:extLst>
          </p:cNvPr>
          <p:cNvSpPr txBox="1">
            <a:spLocks noGrp="1" noChangeArrowheads="1"/>
          </p:cNvSpPr>
          <p:nvPr>
            <p:ph type="title"/>
          </p:nvPr>
        </p:nvSpPr>
        <p:spPr bwMode="auto">
          <a:xfrm>
            <a:off x="9245600" y="0"/>
            <a:ext cx="29464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Detailed Violations</a:t>
            </a:r>
          </a:p>
        </p:txBody>
      </p:sp>
    </p:spTree>
    <p:extLst>
      <p:ext uri="{BB962C8B-B14F-4D97-AF65-F5344CB8AC3E}">
        <p14:creationId xmlns:p14="http://schemas.microsoft.com/office/powerpoint/2010/main" val="122711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EE5E1C-6DC8-AB47-ADD4-5A386A7BB849}"/>
              </a:ext>
            </a:extLst>
          </p:cNvPr>
          <p:cNvSpPr>
            <a:spLocks noGrp="1"/>
          </p:cNvSpPr>
          <p:nvPr>
            <p:ph type="title"/>
          </p:nvPr>
        </p:nvSpPr>
        <p:spPr>
          <a:xfrm>
            <a:off x="8904941" y="7129"/>
            <a:ext cx="3287059" cy="457200"/>
          </a:xfrm>
          <a:solidFill>
            <a:schemeClr val="bg2">
              <a:alpha val="10000"/>
            </a:schemeClr>
          </a:solidFill>
        </p:spPr>
        <p:txBody>
          <a:bodyPr/>
          <a:lstStyle/>
          <a:p>
            <a:pPr>
              <a:lnSpc>
                <a:spcPct val="100000"/>
              </a:lnSpc>
            </a:pPr>
            <a:r>
              <a:rPr lang="en-US" sz="2400" dirty="0">
                <a:solidFill>
                  <a:schemeClr val="accent4">
                    <a:lumMod val="75000"/>
                    <a:lumOff val="25000"/>
                  </a:schemeClr>
                </a:solidFill>
                <a:latin typeface="+mn-lt"/>
              </a:rPr>
              <a:t>LinkedIn’s Demands</a:t>
            </a:r>
          </a:p>
        </p:txBody>
      </p:sp>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84</a:t>
            </a:fld>
            <a:endParaRPr lang="en-US" altLang="en-US" dirty="0"/>
          </a:p>
        </p:txBody>
      </p:sp>
      <p:sp>
        <p:nvSpPr>
          <p:cNvPr id="5" name="Text Box 5"/>
          <p:cNvSpPr txBox="1">
            <a:spLocks noChangeArrowheads="1"/>
          </p:cNvSpPr>
          <p:nvPr/>
        </p:nvSpPr>
        <p:spPr bwMode="auto">
          <a:xfrm>
            <a:off x="7236261" y="6477000"/>
            <a:ext cx="49523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LinkedIn Cease &amp; Desist Letter (23 May 2017)</a:t>
            </a:r>
          </a:p>
        </p:txBody>
      </p:sp>
      <p:sp>
        <p:nvSpPr>
          <p:cNvPr id="7" name="Rectangle 7"/>
          <p:cNvSpPr>
            <a:spLocks noChangeArrowheads="1"/>
          </p:cNvSpPr>
          <p:nvPr/>
        </p:nvSpPr>
        <p:spPr bwMode="auto">
          <a:xfrm>
            <a:off x="12018962" y="6705600"/>
            <a:ext cx="173038" cy="157163"/>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6" name="Picture 5"/>
          <p:cNvPicPr>
            <a:picLocks noChangeAspect="1"/>
          </p:cNvPicPr>
          <p:nvPr/>
        </p:nvPicPr>
        <p:blipFill>
          <a:blip r:embed="rId3"/>
          <a:stretch>
            <a:fillRect/>
          </a:stretch>
        </p:blipFill>
        <p:spPr>
          <a:xfrm>
            <a:off x="263788" y="235728"/>
            <a:ext cx="4842463" cy="6469872"/>
          </a:xfrm>
          <a:prstGeom prst="rect">
            <a:avLst/>
          </a:prstGeom>
          <a:ln w="6350">
            <a:solidFill>
              <a:schemeClr val="tx1"/>
            </a:solidFill>
          </a:ln>
        </p:spPr>
      </p:pic>
      <p:grpSp>
        <p:nvGrpSpPr>
          <p:cNvPr id="9" name="Group 8"/>
          <p:cNvGrpSpPr>
            <a:grpSpLocks noChangeAspect="1"/>
          </p:cNvGrpSpPr>
          <p:nvPr/>
        </p:nvGrpSpPr>
        <p:grpSpPr>
          <a:xfrm>
            <a:off x="2262215" y="648411"/>
            <a:ext cx="7542476" cy="5561178"/>
            <a:chOff x="2057400" y="2680933"/>
            <a:chExt cx="5029200" cy="4129068"/>
          </a:xfrm>
        </p:grpSpPr>
        <p:pic>
          <p:nvPicPr>
            <p:cNvPr id="4" name="Picture 3"/>
            <p:cNvPicPr>
              <a:picLocks noChangeAspect="1"/>
            </p:cNvPicPr>
            <p:nvPr/>
          </p:nvPicPr>
          <p:blipFill>
            <a:blip r:embed="rId4"/>
            <a:stretch>
              <a:fillRect/>
            </a:stretch>
          </p:blipFill>
          <p:spPr>
            <a:xfrm>
              <a:off x="2075868" y="2680933"/>
              <a:ext cx="4992263" cy="1496134"/>
            </a:xfrm>
            <a:prstGeom prst="rect">
              <a:avLst/>
            </a:prstGeom>
            <a:ln w="6350">
              <a:solidFill>
                <a:schemeClr val="tx1"/>
              </a:solidFill>
            </a:ln>
          </p:spPr>
        </p:pic>
        <p:pic>
          <p:nvPicPr>
            <p:cNvPr id="8" name="Picture 7"/>
            <p:cNvPicPr>
              <a:picLocks noChangeAspect="1"/>
            </p:cNvPicPr>
            <p:nvPr/>
          </p:nvPicPr>
          <p:blipFill rotWithShape="1">
            <a:blip r:embed="rId5"/>
            <a:srcRect l="915" r="915"/>
            <a:stretch/>
          </p:blipFill>
          <p:spPr>
            <a:xfrm>
              <a:off x="2057400" y="4177067"/>
              <a:ext cx="5029200" cy="2632934"/>
            </a:xfrm>
            <a:prstGeom prst="rect">
              <a:avLst/>
            </a:prstGeom>
            <a:ln w="6350">
              <a:solidFill>
                <a:schemeClr val="tx1"/>
              </a:solidFill>
            </a:ln>
          </p:spPr>
        </p:pic>
      </p:grpSp>
    </p:spTree>
    <p:extLst>
      <p:ext uri="{BB962C8B-B14F-4D97-AF65-F5344CB8AC3E}">
        <p14:creationId xmlns:p14="http://schemas.microsoft.com/office/powerpoint/2010/main" val="52577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the Letter</a:t>
            </a:r>
          </a:p>
        </p:txBody>
      </p:sp>
      <p:sp>
        <p:nvSpPr>
          <p:cNvPr id="3" name="Content Placeholder 2"/>
          <p:cNvSpPr>
            <a:spLocks noGrp="1"/>
          </p:cNvSpPr>
          <p:nvPr>
            <p:ph idx="1"/>
          </p:nvPr>
        </p:nvSpPr>
        <p:spPr/>
        <p:txBody>
          <a:bodyPr/>
          <a:lstStyle/>
          <a:p>
            <a:r>
              <a:rPr lang="en-US" dirty="0"/>
              <a:t>Setup</a:t>
            </a:r>
          </a:p>
          <a:p>
            <a:pPr lvl="1"/>
            <a:r>
              <a:rPr lang="en-US" dirty="0"/>
              <a:t>You are hiQ and the cease-and-desist letter appears</a:t>
            </a:r>
          </a:p>
          <a:p>
            <a:r>
              <a:rPr lang="en-US" dirty="0"/>
              <a:t>How do you respond? Is that a business response? A legal response?</a:t>
            </a:r>
          </a:p>
        </p:txBody>
      </p:sp>
      <p:sp>
        <p:nvSpPr>
          <p:cNvPr id="5" name="Slide Number Placeholder 4"/>
          <p:cNvSpPr>
            <a:spLocks noGrp="1"/>
          </p:cNvSpPr>
          <p:nvPr>
            <p:ph type="sldNum" sz="quarter" idx="12"/>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E1C8BE76-5A2D-4544-9576-B352D22909F5}" type="slidenum">
              <a:rPr lang="en-US" altLang="en-US" smtClean="0"/>
              <a:pPr>
                <a:defRPr/>
              </a:pPr>
              <a:t>85</a:t>
            </a:fld>
            <a:endParaRPr lang="en-US" altLang="en-US" dirty="0"/>
          </a:p>
        </p:txBody>
      </p:sp>
      <p:sp>
        <p:nvSpPr>
          <p:cNvPr id="6" name="Text Box 5"/>
          <p:cNvSpPr txBox="1">
            <a:spLocks noChangeArrowheads="1"/>
          </p:cNvSpPr>
          <p:nvPr/>
        </p:nvSpPr>
        <p:spPr bwMode="auto">
          <a:xfrm>
            <a:off x="11183815" y="0"/>
            <a:ext cx="100818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6257146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86</a:t>
            </a:fld>
            <a:endParaRPr lang="en-US" altLang="en-US"/>
          </a:p>
        </p:txBody>
      </p:sp>
      <p:sp>
        <p:nvSpPr>
          <p:cNvPr id="5" name="Text Box 5"/>
          <p:cNvSpPr txBox="1">
            <a:spLocks noChangeArrowheads="1"/>
          </p:cNvSpPr>
          <p:nvPr/>
        </p:nvSpPr>
        <p:spPr bwMode="auto">
          <a:xfrm>
            <a:off x="8915400" y="6520934"/>
            <a:ext cx="3276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Complaint (7 June 2017)</a:t>
            </a:r>
          </a:p>
        </p:txBody>
      </p:sp>
      <p:sp>
        <p:nvSpPr>
          <p:cNvPr id="8" name="Rectangle 7"/>
          <p:cNvSpPr>
            <a:spLocks noChangeArrowheads="1"/>
          </p:cNvSpPr>
          <p:nvPr/>
        </p:nvSpPr>
        <p:spPr bwMode="auto">
          <a:xfrm>
            <a:off x="12039600" y="6705600"/>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3"/>
          <a:stretch>
            <a:fillRect/>
          </a:stretch>
        </p:blipFill>
        <p:spPr>
          <a:xfrm>
            <a:off x="218813" y="123038"/>
            <a:ext cx="5063502" cy="6582562"/>
          </a:xfrm>
          <a:prstGeom prst="rect">
            <a:avLst/>
          </a:prstGeom>
          <a:ln w="6350">
            <a:solidFill>
              <a:schemeClr val="tx1"/>
            </a:solidFill>
          </a:ln>
        </p:spPr>
      </p:pic>
      <p:pic>
        <p:nvPicPr>
          <p:cNvPr id="9" name="Picture 8"/>
          <p:cNvPicPr>
            <a:picLocks noChangeAspect="1"/>
          </p:cNvPicPr>
          <p:nvPr/>
        </p:nvPicPr>
        <p:blipFill rotWithShape="1">
          <a:blip r:embed="rId3"/>
          <a:srcRect l="9756" t="46904" r="4878" b="9944"/>
          <a:stretch/>
        </p:blipFill>
        <p:spPr>
          <a:xfrm>
            <a:off x="1367825" y="641866"/>
            <a:ext cx="9446741" cy="5628621"/>
          </a:xfrm>
          <a:prstGeom prst="rect">
            <a:avLst/>
          </a:prstGeom>
          <a:ln w="6350">
            <a:solidFill>
              <a:schemeClr val="tx1"/>
            </a:solidFill>
          </a:ln>
        </p:spPr>
      </p:pic>
      <p:sp>
        <p:nvSpPr>
          <p:cNvPr id="10" name="Text Box 5">
            <a:extLst>
              <a:ext uri="{FF2B5EF4-FFF2-40B4-BE49-F238E27FC236}">
                <a16:creationId xmlns:a16="http://schemas.microsoft.com/office/drawing/2014/main" id="{BAD1BC22-22D4-934F-BB31-4A5DD263DDCF}"/>
              </a:ext>
            </a:extLst>
          </p:cNvPr>
          <p:cNvSpPr txBox="1">
            <a:spLocks noGrp="1" noChangeArrowheads="1"/>
          </p:cNvSpPr>
          <p:nvPr>
            <p:ph type="title"/>
          </p:nvPr>
        </p:nvSpPr>
        <p:spPr bwMode="auto">
          <a:xfrm>
            <a:off x="9819503" y="-5107"/>
            <a:ext cx="2372497"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Suing LinkedIn</a:t>
            </a:r>
          </a:p>
        </p:txBody>
      </p:sp>
    </p:spTree>
    <p:extLst>
      <p:ext uri="{BB962C8B-B14F-4D97-AF65-F5344CB8AC3E}">
        <p14:creationId xmlns:p14="http://schemas.microsoft.com/office/powerpoint/2010/main" val="22205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87</a:t>
            </a:fld>
            <a:endParaRPr lang="en-US" altLang="en-US"/>
          </a:p>
        </p:txBody>
      </p:sp>
      <p:sp>
        <p:nvSpPr>
          <p:cNvPr id="5" name="Text Box 5"/>
          <p:cNvSpPr txBox="1">
            <a:spLocks noChangeArrowheads="1"/>
          </p:cNvSpPr>
          <p:nvPr/>
        </p:nvSpPr>
        <p:spPr bwMode="auto">
          <a:xfrm>
            <a:off x="8991600" y="6520934"/>
            <a:ext cx="3200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Complaint (7 June 2017)</a:t>
            </a:r>
          </a:p>
        </p:txBody>
      </p:sp>
      <p:sp>
        <p:nvSpPr>
          <p:cNvPr id="7" name="Rectangle 7"/>
          <p:cNvSpPr>
            <a:spLocks noChangeArrowheads="1"/>
          </p:cNvSpPr>
          <p:nvPr/>
        </p:nvSpPr>
        <p:spPr bwMode="auto">
          <a:xfrm>
            <a:off x="12039600" y="6705600"/>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3"/>
          <a:stretch>
            <a:fillRect/>
          </a:stretch>
        </p:blipFill>
        <p:spPr>
          <a:xfrm>
            <a:off x="226036" y="231153"/>
            <a:ext cx="4876757" cy="6383007"/>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963371" y="2220389"/>
            <a:ext cx="10923829" cy="3963233"/>
          </a:xfrm>
          <a:prstGeom prst="rect">
            <a:avLst/>
          </a:prstGeom>
          <a:ln w="6350">
            <a:solidFill>
              <a:schemeClr val="tx1"/>
            </a:solidFill>
          </a:ln>
        </p:spPr>
      </p:pic>
      <p:sp>
        <p:nvSpPr>
          <p:cNvPr id="10" name="Text Box 5">
            <a:extLst>
              <a:ext uri="{FF2B5EF4-FFF2-40B4-BE49-F238E27FC236}">
                <a16:creationId xmlns:a16="http://schemas.microsoft.com/office/drawing/2014/main" id="{47903151-6584-BB42-8EC2-B41C32A5D6DB}"/>
              </a:ext>
            </a:extLst>
          </p:cNvPr>
          <p:cNvSpPr txBox="1">
            <a:spLocks noGrp="1" noChangeArrowheads="1"/>
          </p:cNvSpPr>
          <p:nvPr>
            <p:ph type="title"/>
          </p:nvPr>
        </p:nvSpPr>
        <p:spPr bwMode="auto">
          <a:xfrm>
            <a:off x="7758260" y="0"/>
            <a:ext cx="443374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Declaratory Judgment Action</a:t>
            </a:r>
          </a:p>
        </p:txBody>
      </p:sp>
    </p:spTree>
    <p:extLst>
      <p:ext uri="{BB962C8B-B14F-4D97-AF65-F5344CB8AC3E}">
        <p14:creationId xmlns:p14="http://schemas.microsoft.com/office/powerpoint/2010/main" val="40073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88</a:t>
            </a:fld>
            <a:endParaRPr lang="en-US" altLang="en-US"/>
          </a:p>
        </p:txBody>
      </p:sp>
      <p:sp>
        <p:nvSpPr>
          <p:cNvPr id="5" name="Text Box 5"/>
          <p:cNvSpPr txBox="1">
            <a:spLocks noChangeArrowheads="1"/>
          </p:cNvSpPr>
          <p:nvPr/>
        </p:nvSpPr>
        <p:spPr bwMode="auto">
          <a:xfrm>
            <a:off x="8991600" y="6488668"/>
            <a:ext cx="3200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Complaint (7 June 2017)</a:t>
            </a:r>
          </a:p>
        </p:txBody>
      </p:sp>
      <p:sp>
        <p:nvSpPr>
          <p:cNvPr id="7" name="Rectangle 7"/>
          <p:cNvSpPr>
            <a:spLocks noChangeArrowheads="1"/>
          </p:cNvSpPr>
          <p:nvPr/>
        </p:nvSpPr>
        <p:spPr bwMode="auto">
          <a:xfrm>
            <a:off x="12039600" y="6705600"/>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87619" y="152400"/>
            <a:ext cx="5006788" cy="6553200"/>
          </a:xfrm>
          <a:prstGeom prst="rect">
            <a:avLst/>
          </a:prstGeom>
          <a:ln w="6350">
            <a:solidFill>
              <a:schemeClr val="tx1"/>
            </a:solidFill>
          </a:ln>
        </p:spPr>
      </p:pic>
      <p:pic>
        <p:nvPicPr>
          <p:cNvPr id="4" name="Picture 3"/>
          <p:cNvPicPr>
            <a:picLocks noChangeAspect="1"/>
          </p:cNvPicPr>
          <p:nvPr/>
        </p:nvPicPr>
        <p:blipFill>
          <a:blip r:embed="rId4"/>
          <a:stretch>
            <a:fillRect/>
          </a:stretch>
        </p:blipFill>
        <p:spPr>
          <a:xfrm>
            <a:off x="523406" y="1745270"/>
            <a:ext cx="11516194" cy="3082176"/>
          </a:xfrm>
          <a:prstGeom prst="rect">
            <a:avLst/>
          </a:prstGeom>
          <a:ln w="6350">
            <a:solidFill>
              <a:schemeClr val="tx1"/>
            </a:solidFill>
          </a:ln>
        </p:spPr>
      </p:pic>
      <p:sp>
        <p:nvSpPr>
          <p:cNvPr id="10" name="Text Box 5">
            <a:extLst>
              <a:ext uri="{FF2B5EF4-FFF2-40B4-BE49-F238E27FC236}">
                <a16:creationId xmlns:a16="http://schemas.microsoft.com/office/drawing/2014/main" id="{619267A9-EAE6-6945-BC2C-E59CE50E60C9}"/>
              </a:ext>
            </a:extLst>
          </p:cNvPr>
          <p:cNvSpPr txBox="1">
            <a:spLocks noGrp="1" noChangeArrowheads="1"/>
          </p:cNvSpPr>
          <p:nvPr>
            <p:ph type="title"/>
          </p:nvPr>
        </p:nvSpPr>
        <p:spPr bwMode="auto">
          <a:xfrm>
            <a:off x="7815429" y="0"/>
            <a:ext cx="437657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The Cease-and-Desist Letter</a:t>
            </a:r>
          </a:p>
        </p:txBody>
      </p:sp>
    </p:spTree>
    <p:extLst>
      <p:ext uri="{BB962C8B-B14F-4D97-AF65-F5344CB8AC3E}">
        <p14:creationId xmlns:p14="http://schemas.microsoft.com/office/powerpoint/2010/main" val="253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89</a:t>
            </a:fld>
            <a:endParaRPr lang="en-US" altLang="en-US"/>
          </a:p>
        </p:txBody>
      </p:sp>
      <p:sp>
        <p:nvSpPr>
          <p:cNvPr id="5" name="Text Box 5"/>
          <p:cNvSpPr txBox="1">
            <a:spLocks noChangeArrowheads="1"/>
          </p:cNvSpPr>
          <p:nvPr/>
        </p:nvSpPr>
        <p:spPr bwMode="auto">
          <a:xfrm>
            <a:off x="8991600" y="6500336"/>
            <a:ext cx="3200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Complaint (7 June 2017)</a:t>
            </a:r>
          </a:p>
        </p:txBody>
      </p:sp>
      <p:sp>
        <p:nvSpPr>
          <p:cNvPr id="7" name="Rectangle 7"/>
          <p:cNvSpPr>
            <a:spLocks noChangeArrowheads="1"/>
          </p:cNvSpPr>
          <p:nvPr/>
        </p:nvSpPr>
        <p:spPr bwMode="auto">
          <a:xfrm>
            <a:off x="12039600" y="6705600"/>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116980" y="215913"/>
            <a:ext cx="4957012" cy="6438887"/>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893160" y="1708656"/>
            <a:ext cx="10699487" cy="3440688"/>
          </a:xfrm>
          <a:prstGeom prst="rect">
            <a:avLst/>
          </a:prstGeom>
          <a:ln w="6350">
            <a:solidFill>
              <a:schemeClr val="tx1"/>
            </a:solidFill>
          </a:ln>
        </p:spPr>
      </p:pic>
      <p:sp>
        <p:nvSpPr>
          <p:cNvPr id="10" name="Text Box 5">
            <a:extLst>
              <a:ext uri="{FF2B5EF4-FFF2-40B4-BE49-F238E27FC236}">
                <a16:creationId xmlns:a16="http://schemas.microsoft.com/office/drawing/2014/main" id="{77B9CBCF-6326-3B46-B15B-88F2B2081B47}"/>
              </a:ext>
            </a:extLst>
          </p:cNvPr>
          <p:cNvSpPr txBox="1">
            <a:spLocks noGrp="1" noChangeArrowheads="1"/>
          </p:cNvSpPr>
          <p:nvPr>
            <p:ph type="title"/>
          </p:nvPr>
        </p:nvSpPr>
        <p:spPr bwMode="auto">
          <a:xfrm>
            <a:off x="8418513" y="0"/>
            <a:ext cx="3773487"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Anticompetitive Motives</a:t>
            </a:r>
          </a:p>
        </p:txBody>
      </p:sp>
    </p:spTree>
    <p:extLst>
      <p:ext uri="{BB962C8B-B14F-4D97-AF65-F5344CB8AC3E}">
        <p14:creationId xmlns:p14="http://schemas.microsoft.com/office/powerpoint/2010/main" val="30065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7763" y="-2"/>
            <a:ext cx="34242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1823 Stone Engraving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10567988" y="6488668"/>
            <a:ext cx="16240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Archives.gov</a:t>
            </a:r>
          </a:p>
        </p:txBody>
      </p:sp>
      <p:pic>
        <p:nvPicPr>
          <p:cNvPr id="5" name="Picture 4"/>
          <p:cNvPicPr>
            <a:picLocks noChangeAspect="1"/>
          </p:cNvPicPr>
          <p:nvPr/>
        </p:nvPicPr>
        <p:blipFill>
          <a:blip r:embed="rId3"/>
          <a:stretch>
            <a:fillRect/>
          </a:stretch>
        </p:blipFill>
        <p:spPr>
          <a:xfrm>
            <a:off x="2946400" y="118437"/>
            <a:ext cx="5521501" cy="6582401"/>
          </a:xfrm>
          <a:prstGeom prst="rect">
            <a:avLst/>
          </a:prstGeom>
          <a:ln w="6350">
            <a:solidFill>
              <a:schemeClr val="tx1"/>
            </a:solidFill>
          </a:ln>
        </p:spPr>
      </p:pic>
    </p:spTree>
    <p:extLst>
      <p:ext uri="{BB962C8B-B14F-4D97-AF65-F5344CB8AC3E}">
        <p14:creationId xmlns:p14="http://schemas.microsoft.com/office/powerpoint/2010/main" val="27446541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91BE54A-F02E-4E35-AAC0-F1D1B1DA78F3}" type="slidenum">
              <a:rPr lang="en-US" altLang="en-US" smtClean="0"/>
              <a:pPr>
                <a:defRPr/>
              </a:pPr>
              <a:t>90</a:t>
            </a:fld>
            <a:endParaRPr lang="en-US" altLang="en-US"/>
          </a:p>
        </p:txBody>
      </p:sp>
      <p:sp>
        <p:nvSpPr>
          <p:cNvPr id="5" name="Text Box 5"/>
          <p:cNvSpPr txBox="1">
            <a:spLocks noChangeArrowheads="1"/>
          </p:cNvSpPr>
          <p:nvPr/>
        </p:nvSpPr>
        <p:spPr bwMode="auto">
          <a:xfrm>
            <a:off x="8915400" y="6488668"/>
            <a:ext cx="3276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Complaint (7 June 2017)</a:t>
            </a:r>
          </a:p>
        </p:txBody>
      </p:sp>
      <p:sp>
        <p:nvSpPr>
          <p:cNvPr id="8" name="Rectangle 7"/>
          <p:cNvSpPr>
            <a:spLocks noChangeArrowheads="1"/>
          </p:cNvSpPr>
          <p:nvPr/>
        </p:nvSpPr>
        <p:spPr bwMode="auto">
          <a:xfrm>
            <a:off x="12039600" y="6705600"/>
            <a:ext cx="152400" cy="164068"/>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3"/>
          <a:stretch>
            <a:fillRect/>
          </a:stretch>
        </p:blipFill>
        <p:spPr>
          <a:xfrm>
            <a:off x="141519" y="152400"/>
            <a:ext cx="5011897" cy="6477000"/>
          </a:xfrm>
          <a:prstGeom prst="rect">
            <a:avLst/>
          </a:prstGeom>
          <a:ln w="6350">
            <a:solidFill>
              <a:schemeClr val="tx1"/>
            </a:solidFill>
          </a:ln>
        </p:spPr>
      </p:pic>
      <p:grpSp>
        <p:nvGrpSpPr>
          <p:cNvPr id="10" name="Group 9"/>
          <p:cNvGrpSpPr>
            <a:grpSpLocks noChangeAspect="1"/>
          </p:cNvGrpSpPr>
          <p:nvPr/>
        </p:nvGrpSpPr>
        <p:grpSpPr>
          <a:xfrm>
            <a:off x="2266190" y="584612"/>
            <a:ext cx="7860956" cy="5627436"/>
            <a:chOff x="1981200" y="1734440"/>
            <a:chExt cx="5354314" cy="4635321"/>
          </a:xfrm>
        </p:grpSpPr>
        <p:pic>
          <p:nvPicPr>
            <p:cNvPr id="6" name="Picture 5"/>
            <p:cNvPicPr>
              <a:picLocks noChangeAspect="1"/>
            </p:cNvPicPr>
            <p:nvPr/>
          </p:nvPicPr>
          <p:blipFill rotWithShape="1">
            <a:blip r:embed="rId4"/>
            <a:srcRect l="1984"/>
            <a:stretch/>
          </p:blipFill>
          <p:spPr>
            <a:xfrm>
              <a:off x="1981200" y="1734440"/>
              <a:ext cx="5354314" cy="1470000"/>
            </a:xfrm>
            <a:prstGeom prst="rect">
              <a:avLst/>
            </a:prstGeom>
            <a:ln w="6350">
              <a:solidFill>
                <a:schemeClr val="tx1"/>
              </a:solidFill>
            </a:ln>
          </p:spPr>
        </p:pic>
        <p:pic>
          <p:nvPicPr>
            <p:cNvPr id="9" name="Picture 8"/>
            <p:cNvPicPr>
              <a:picLocks noChangeAspect="1"/>
            </p:cNvPicPr>
            <p:nvPr/>
          </p:nvPicPr>
          <p:blipFill rotWithShape="1">
            <a:blip r:embed="rId5"/>
            <a:srcRect r="1085"/>
            <a:stretch/>
          </p:blipFill>
          <p:spPr>
            <a:xfrm>
              <a:off x="1989288" y="3148827"/>
              <a:ext cx="5325912" cy="3220934"/>
            </a:xfrm>
            <a:prstGeom prst="rect">
              <a:avLst/>
            </a:prstGeom>
            <a:ln w="6350">
              <a:solidFill>
                <a:schemeClr val="tx1"/>
              </a:solidFill>
            </a:ln>
          </p:spPr>
        </p:pic>
      </p:grpSp>
      <p:sp>
        <p:nvSpPr>
          <p:cNvPr id="12" name="Text Box 5">
            <a:extLst>
              <a:ext uri="{FF2B5EF4-FFF2-40B4-BE49-F238E27FC236}">
                <a16:creationId xmlns:a16="http://schemas.microsoft.com/office/drawing/2014/main" id="{097AAEF2-FD78-D749-BDDA-FE97B3CE3E00}"/>
              </a:ext>
            </a:extLst>
          </p:cNvPr>
          <p:cNvSpPr txBox="1">
            <a:spLocks noGrp="1" noChangeArrowheads="1"/>
          </p:cNvSpPr>
          <p:nvPr>
            <p:ph type="title"/>
          </p:nvPr>
        </p:nvSpPr>
        <p:spPr bwMode="auto">
          <a:xfrm>
            <a:off x="9961564" y="0"/>
            <a:ext cx="223043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Relief Sought</a:t>
            </a:r>
          </a:p>
        </p:txBody>
      </p:sp>
    </p:spTree>
    <p:extLst>
      <p:ext uri="{BB962C8B-B14F-4D97-AF65-F5344CB8AC3E}">
        <p14:creationId xmlns:p14="http://schemas.microsoft.com/office/powerpoint/2010/main" val="18558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4139" y="-2"/>
            <a:ext cx="5287862" cy="76176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Preliminary Injunction: Setting the Status Quo During the Lawsuit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p:cNvSpPr txBox="1">
            <a:spLocks noChangeArrowheads="1"/>
          </p:cNvSpPr>
          <p:nvPr/>
        </p:nvSpPr>
        <p:spPr bwMode="auto">
          <a:xfrm>
            <a:off x="11035717" y="6488668"/>
            <a:ext cx="11562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FRCP 65</a:t>
            </a:r>
          </a:p>
        </p:txBody>
      </p:sp>
      <p:pic>
        <p:nvPicPr>
          <p:cNvPr id="5" name="Picture 4">
            <a:extLst>
              <a:ext uri="{FF2B5EF4-FFF2-40B4-BE49-F238E27FC236}">
                <a16:creationId xmlns:a16="http://schemas.microsoft.com/office/drawing/2014/main" id="{4D2EDEA3-8AD9-5109-E995-0EC64EAEC326}"/>
              </a:ext>
            </a:extLst>
          </p:cNvPr>
          <p:cNvPicPr>
            <a:picLocks noChangeAspect="1"/>
          </p:cNvPicPr>
          <p:nvPr/>
        </p:nvPicPr>
        <p:blipFill rotWithShape="1">
          <a:blip r:embed="rId2"/>
          <a:srcRect l="19015" t="5289" r="19845" b="16679"/>
          <a:stretch/>
        </p:blipFill>
        <p:spPr>
          <a:xfrm>
            <a:off x="2675824" y="394635"/>
            <a:ext cx="3803304" cy="6272464"/>
          </a:xfrm>
          <a:prstGeom prst="rect">
            <a:avLst/>
          </a:prstGeom>
          <a:ln w="6350">
            <a:solidFill>
              <a:schemeClr val="tx1"/>
            </a:solidFill>
          </a:ln>
        </p:spPr>
      </p:pic>
    </p:spTree>
    <p:extLst>
      <p:ext uri="{BB962C8B-B14F-4D97-AF65-F5344CB8AC3E}">
        <p14:creationId xmlns:p14="http://schemas.microsoft.com/office/powerpoint/2010/main" val="15953581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Situating the Dispute</a:t>
            </a:r>
          </a:p>
        </p:txBody>
      </p:sp>
      <p:sp>
        <p:nvSpPr>
          <p:cNvPr id="3" name="Content Placeholder 2"/>
          <p:cNvSpPr>
            <a:spLocks noGrp="1"/>
          </p:cNvSpPr>
          <p:nvPr>
            <p:ph idx="1"/>
          </p:nvPr>
        </p:nvSpPr>
        <p:spPr/>
        <p:txBody>
          <a:bodyPr/>
          <a:lstStyle/>
          <a:p>
            <a:r>
              <a:rPr lang="en-US" dirty="0"/>
              <a:t>Hypo 1</a:t>
            </a:r>
          </a:p>
          <a:p>
            <a:pPr lvl="1"/>
            <a:r>
              <a:rPr lang="en-US" dirty="0"/>
              <a:t>CEO of </a:t>
            </a:r>
            <a:r>
              <a:rPr lang="en-US" dirty="0" err="1"/>
              <a:t>hiQ</a:t>
            </a:r>
            <a:r>
              <a:rPr lang="en-US" dirty="0"/>
              <a:t> breaks into home of the CEO of LinkedIn to gain access to a document containing wholly public information</a:t>
            </a:r>
          </a:p>
          <a:p>
            <a:pPr lvl="1"/>
            <a:r>
              <a:rPr lang="en-US" dirty="0" err="1"/>
              <a:t>hiQ</a:t>
            </a:r>
            <a:r>
              <a:rPr lang="en-US" dirty="0"/>
              <a:t> then uses that information in its business</a:t>
            </a:r>
          </a:p>
          <a:p>
            <a:pPr lvl="1"/>
            <a:r>
              <a:rPr lang="en-US" dirty="0" err="1"/>
              <a:t>hiQ</a:t>
            </a:r>
            <a:r>
              <a:rPr lang="en-US" dirty="0"/>
              <a:t> may have entered into contracts to deliver that information</a:t>
            </a:r>
          </a:p>
          <a:p>
            <a:r>
              <a:rPr lang="en-US" dirty="0"/>
              <a:t>Legal liability?</a:t>
            </a:r>
          </a:p>
        </p:txBody>
      </p:sp>
      <p:sp>
        <p:nvSpPr>
          <p:cNvPr id="5" name="Slide Number Placeholder 4"/>
          <p:cNvSpPr>
            <a:spLocks noGrp="1"/>
          </p:cNvSpPr>
          <p:nvPr>
            <p:ph type="sldNum" sz="quarter" idx="12"/>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E1C8BE76-5A2D-4544-9576-B352D22909F5}" type="slidenum">
              <a:rPr lang="en-US" altLang="en-US" smtClean="0"/>
              <a:pPr>
                <a:defRPr/>
              </a:pPr>
              <a:t>92</a:t>
            </a:fld>
            <a:endParaRPr lang="en-US" altLang="en-US"/>
          </a:p>
        </p:txBody>
      </p:sp>
      <p:sp>
        <p:nvSpPr>
          <p:cNvPr id="6" name="Text Box 5"/>
          <p:cNvSpPr txBox="1">
            <a:spLocks noChangeArrowheads="1"/>
          </p:cNvSpPr>
          <p:nvPr/>
        </p:nvSpPr>
        <p:spPr bwMode="auto">
          <a:xfrm>
            <a:off x="10034588" y="0"/>
            <a:ext cx="21828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1269220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Situating the Dispute</a:t>
            </a:r>
          </a:p>
        </p:txBody>
      </p:sp>
      <p:sp>
        <p:nvSpPr>
          <p:cNvPr id="3" name="Content Placeholder 2"/>
          <p:cNvSpPr>
            <a:spLocks noGrp="1"/>
          </p:cNvSpPr>
          <p:nvPr>
            <p:ph idx="1"/>
          </p:nvPr>
        </p:nvSpPr>
        <p:spPr/>
        <p:txBody>
          <a:bodyPr/>
          <a:lstStyle/>
          <a:p>
            <a:r>
              <a:rPr lang="en-US" dirty="0"/>
              <a:t>Hypo 2</a:t>
            </a:r>
          </a:p>
          <a:p>
            <a:pPr lvl="1"/>
            <a:r>
              <a:rPr lang="en-US" dirty="0"/>
              <a:t>LinkedIn posts no public information but has it stored on its internal computer systems</a:t>
            </a:r>
          </a:p>
          <a:p>
            <a:pPr lvl="1"/>
            <a:r>
              <a:rPr lang="en-US" dirty="0"/>
              <a:t>An employee of </a:t>
            </a:r>
            <a:r>
              <a:rPr lang="en-US" dirty="0" err="1"/>
              <a:t>hiQ</a:t>
            </a:r>
            <a:r>
              <a:rPr lang="en-US" dirty="0"/>
              <a:t> uses fancy computer means to hack into the LinkedIn computers</a:t>
            </a:r>
          </a:p>
          <a:p>
            <a:pPr lvl="1"/>
            <a:r>
              <a:rPr lang="en-US" dirty="0" err="1"/>
              <a:t>hiQ</a:t>
            </a:r>
            <a:r>
              <a:rPr lang="en-US" dirty="0"/>
              <a:t> then uses that information in its business/contracts</a:t>
            </a:r>
          </a:p>
          <a:p>
            <a:r>
              <a:rPr lang="en-US" dirty="0"/>
              <a:t>Legal liability?</a:t>
            </a:r>
          </a:p>
        </p:txBody>
      </p:sp>
      <p:sp>
        <p:nvSpPr>
          <p:cNvPr id="5" name="Slide Number Placeholder 4"/>
          <p:cNvSpPr>
            <a:spLocks noGrp="1"/>
          </p:cNvSpPr>
          <p:nvPr>
            <p:ph type="sldNum" sz="quarter" idx="12"/>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E1C8BE76-5A2D-4544-9576-B352D22909F5}" type="slidenum">
              <a:rPr lang="en-US" altLang="en-US" smtClean="0"/>
              <a:pPr>
                <a:defRPr/>
              </a:pPr>
              <a:t>93</a:t>
            </a:fld>
            <a:endParaRPr lang="en-US" altLang="en-US"/>
          </a:p>
        </p:txBody>
      </p:sp>
      <p:sp>
        <p:nvSpPr>
          <p:cNvPr id="6" name="Text Box 5"/>
          <p:cNvSpPr txBox="1">
            <a:spLocks noChangeArrowheads="1"/>
          </p:cNvSpPr>
          <p:nvPr/>
        </p:nvSpPr>
        <p:spPr bwMode="auto">
          <a:xfrm>
            <a:off x="10091738" y="0"/>
            <a:ext cx="21002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3122950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Situating the Dispute</a:t>
            </a:r>
          </a:p>
        </p:txBody>
      </p:sp>
      <p:sp>
        <p:nvSpPr>
          <p:cNvPr id="3" name="Content Placeholder 2"/>
          <p:cNvSpPr>
            <a:spLocks noGrp="1"/>
          </p:cNvSpPr>
          <p:nvPr>
            <p:ph idx="1"/>
          </p:nvPr>
        </p:nvSpPr>
        <p:spPr>
          <a:xfrm>
            <a:off x="812800" y="1371600"/>
            <a:ext cx="11176000" cy="4114800"/>
          </a:xfrm>
        </p:spPr>
        <p:txBody>
          <a:bodyPr/>
          <a:lstStyle/>
          <a:p>
            <a:r>
              <a:rPr lang="en-US" dirty="0"/>
              <a:t>Hypo 3</a:t>
            </a:r>
          </a:p>
          <a:p>
            <a:pPr lvl="1"/>
            <a:r>
              <a:rPr lang="en-US" dirty="0"/>
              <a:t>LinkedIn posts information from its customers on the Internet</a:t>
            </a:r>
          </a:p>
          <a:p>
            <a:pPr lvl="1"/>
            <a:r>
              <a:rPr lang="en-US" dirty="0"/>
              <a:t>LinkedIn announces that its information is freely downloadable by the public (but not competitors)</a:t>
            </a:r>
          </a:p>
          <a:p>
            <a:pPr lvl="1"/>
            <a:r>
              <a:rPr lang="en-US" dirty="0" err="1"/>
              <a:t>hiQ</a:t>
            </a:r>
            <a:r>
              <a:rPr lang="en-US" dirty="0"/>
              <a:t> does so and then uses that information in its business/contracts</a:t>
            </a:r>
          </a:p>
          <a:p>
            <a:r>
              <a:rPr lang="en-US" dirty="0"/>
              <a:t>Legal liability?</a:t>
            </a:r>
          </a:p>
        </p:txBody>
      </p:sp>
      <p:sp>
        <p:nvSpPr>
          <p:cNvPr id="5" name="Slide Number Placeholder 4"/>
          <p:cNvSpPr>
            <a:spLocks noGrp="1"/>
          </p:cNvSpPr>
          <p:nvPr>
            <p:ph type="sldNum" sz="quarter" idx="12"/>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E1C8BE76-5A2D-4544-9576-B352D22909F5}" type="slidenum">
              <a:rPr lang="en-US" altLang="en-US" smtClean="0"/>
              <a:pPr>
                <a:defRPr/>
              </a:pPr>
              <a:t>94</a:t>
            </a:fld>
            <a:endParaRPr lang="en-US" altLang="en-US"/>
          </a:p>
        </p:txBody>
      </p:sp>
      <p:sp>
        <p:nvSpPr>
          <p:cNvPr id="6" name="Text Box 5"/>
          <p:cNvSpPr txBox="1">
            <a:spLocks noChangeArrowheads="1"/>
          </p:cNvSpPr>
          <p:nvPr/>
        </p:nvSpPr>
        <p:spPr bwMode="auto">
          <a:xfrm>
            <a:off x="9986963" y="0"/>
            <a:ext cx="22050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24137782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dirty="0"/>
              <a:t>Key Questions in </a:t>
            </a:r>
            <a:r>
              <a:rPr lang="en-US" altLang="en-US" dirty="0" err="1"/>
              <a:t>hiQ</a:t>
            </a:r>
            <a:endParaRPr lang="en-US" altLang="en-US" dirty="0"/>
          </a:p>
        </p:txBody>
      </p:sp>
      <p:sp>
        <p:nvSpPr>
          <p:cNvPr id="77827" name="Content Placeholder 2"/>
          <p:cNvSpPr>
            <a:spLocks noGrp="1"/>
          </p:cNvSpPr>
          <p:nvPr>
            <p:ph idx="1"/>
          </p:nvPr>
        </p:nvSpPr>
        <p:spPr/>
        <p:txBody>
          <a:bodyPr/>
          <a:lstStyle/>
          <a:p>
            <a:r>
              <a:rPr lang="en-US" altLang="en-US" dirty="0"/>
              <a:t>Questions</a:t>
            </a:r>
          </a:p>
          <a:p>
            <a:pPr lvl="1"/>
            <a:r>
              <a:rPr lang="en-US" altLang="en-US" dirty="0"/>
              <a:t>Is this case different than </a:t>
            </a:r>
            <a:r>
              <a:rPr lang="en-US" altLang="en-US" i="1" dirty="0"/>
              <a:t>AP v. INS</a:t>
            </a:r>
            <a:r>
              <a:rPr lang="en-US" altLang="en-US" dirty="0"/>
              <a:t>? If so, in what ways?</a:t>
            </a:r>
          </a:p>
          <a:p>
            <a:pPr lvl="1"/>
            <a:r>
              <a:rPr lang="en-US" altLang="en-US" dirty="0"/>
              <a:t>What should LinkedIn do going forward? If LinkedIn could reverse time, what should it have done originally?</a:t>
            </a:r>
          </a:p>
        </p:txBody>
      </p:sp>
      <p:sp>
        <p:nvSpPr>
          <p:cNvPr id="7782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E1C8BE76-5A2D-4544-9576-B352D22909F5}" type="slidenum">
              <a:rPr lang="en-US" altLang="en-US" smtClean="0"/>
              <a:pPr>
                <a:spcBef>
                  <a:spcPct val="0"/>
                </a:spcBef>
                <a:buClrTx/>
                <a:buSzTx/>
                <a:buFontTx/>
                <a:buNone/>
                <a:defRPr/>
              </a:pPr>
              <a:t>95</a:t>
            </a:fld>
            <a:endParaRPr lang="en-US" altLang="en-US" sz="1400">
              <a:solidFill>
                <a:srgbClr val="000066"/>
              </a:solidFill>
            </a:endParaRPr>
          </a:p>
        </p:txBody>
      </p:sp>
      <p:sp>
        <p:nvSpPr>
          <p:cNvPr id="2" name="Text Box 5">
            <a:extLst>
              <a:ext uri="{FF2B5EF4-FFF2-40B4-BE49-F238E27FC236}">
                <a16:creationId xmlns:a16="http://schemas.microsoft.com/office/drawing/2014/main" id="{FB55C70A-DF02-C3AA-0F3D-98CCC98F1CAA}"/>
              </a:ext>
            </a:extLst>
          </p:cNvPr>
          <p:cNvSpPr txBox="1">
            <a:spLocks noChangeArrowheads="1"/>
          </p:cNvSpPr>
          <p:nvPr/>
        </p:nvSpPr>
        <p:spPr bwMode="auto">
          <a:xfrm>
            <a:off x="10092088" y="0"/>
            <a:ext cx="20999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6801120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602" y="-2"/>
            <a:ext cx="2299399" cy="418013"/>
          </a:xfrm>
          <a:solidFill>
            <a:schemeClr val="bg2">
              <a:alpha val="10000"/>
            </a:schemeClr>
          </a:solidFill>
        </p:spPr>
        <p:txBody>
          <a:bodyPr/>
          <a:lstStyle/>
          <a:p>
            <a:pPr algn="r">
              <a:lnSpc>
                <a:spcPct val="100000"/>
              </a:lnSpc>
            </a:pPr>
            <a:r>
              <a:rPr lang="en-US" sz="2400" kern="1200" dirty="0" err="1">
                <a:solidFill>
                  <a:schemeClr val="accent4">
                    <a:lumMod val="75000"/>
                    <a:lumOff val="25000"/>
                  </a:schemeClr>
                </a:solidFill>
                <a:latin typeface="+mn-lt"/>
                <a:cs typeface="Times New Roman" panose="02020603050405020304" pitchFamily="18" charset="0"/>
              </a:rPr>
              <a:t>hiQ</a:t>
            </a:r>
            <a:r>
              <a:rPr lang="en-US" sz="2400" kern="1200" dirty="0">
                <a:solidFill>
                  <a:schemeClr val="accent4">
                    <a:lumMod val="75000"/>
                    <a:lumOff val="25000"/>
                  </a:schemeClr>
                </a:solidFill>
                <a:latin typeface="+mn-lt"/>
                <a:cs typeface="Times New Roman" panose="02020603050405020304" pitchFamily="18" charset="0"/>
              </a:rPr>
              <a:t> Case Path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6" name="Text Box 5"/>
          <p:cNvSpPr txBox="1">
            <a:spLocks noChangeArrowheads="1"/>
          </p:cNvSpPr>
          <p:nvPr/>
        </p:nvSpPr>
        <p:spPr bwMode="auto">
          <a:xfrm>
            <a:off x="8649049" y="6488668"/>
            <a:ext cx="35429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Westlaw Search (25 Sept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EEB9F84-ECDC-98CA-4C7B-4CF3CCD608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3" y="205530"/>
            <a:ext cx="5938568" cy="6495308"/>
          </a:xfrm>
          <a:prstGeom prst="rect">
            <a:avLst/>
          </a:prstGeom>
          <a:ln w="6350">
            <a:solidFill>
              <a:schemeClr val="tx1"/>
            </a:solidFill>
          </a:ln>
        </p:spPr>
      </p:pic>
      <p:pic>
        <p:nvPicPr>
          <p:cNvPr id="3" name="Picture 2" descr="A screenshot of a computer&#10;&#10;Description automatically generated">
            <a:extLst>
              <a:ext uri="{FF2B5EF4-FFF2-40B4-BE49-F238E27FC236}">
                <a16:creationId xmlns:a16="http://schemas.microsoft.com/office/drawing/2014/main" id="{458CAB5A-6694-C291-ECA4-97A3D85B23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15" t="31385" r="10908" b="13901"/>
          <a:stretch/>
        </p:blipFill>
        <p:spPr>
          <a:xfrm>
            <a:off x="3985270" y="678459"/>
            <a:ext cx="5230167" cy="5798541"/>
          </a:xfrm>
          <a:prstGeom prst="rect">
            <a:avLst/>
          </a:prstGeom>
          <a:ln w="6350">
            <a:solidFill>
              <a:schemeClr val="tx1"/>
            </a:solidFill>
          </a:ln>
        </p:spPr>
      </p:pic>
    </p:spTree>
    <p:extLst>
      <p:ext uri="{BB962C8B-B14F-4D97-AF65-F5344CB8AC3E}">
        <p14:creationId xmlns:p14="http://schemas.microsoft.com/office/powerpoint/2010/main" val="12259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8628" y="-2"/>
            <a:ext cx="3983373"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HiQ</a:t>
            </a:r>
            <a:r>
              <a:rPr lang="en-US" sz="2400" dirty="0">
                <a:solidFill>
                  <a:schemeClr val="accent4">
                    <a:lumMod val="75000"/>
                    <a:lumOff val="25000"/>
                  </a:schemeClr>
                </a:solidFill>
                <a:latin typeface="+mn-lt"/>
                <a:cs typeface="Times New Roman" panose="02020603050405020304" pitchFamily="18" charset="0"/>
              </a:rPr>
              <a:t> v LinkedIn (CA9 2022)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97</a:t>
            </a:fld>
            <a:endParaRPr lang="en-US" altLang="en-US"/>
          </a:p>
        </p:txBody>
      </p:sp>
      <p:sp>
        <p:nvSpPr>
          <p:cNvPr id="6" name="Text Box 5"/>
          <p:cNvSpPr txBox="1">
            <a:spLocks noChangeArrowheads="1"/>
          </p:cNvSpPr>
          <p:nvPr/>
        </p:nvSpPr>
        <p:spPr bwMode="auto">
          <a:xfrm>
            <a:off x="9227890" y="6488668"/>
            <a:ext cx="29641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31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1180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pic>
        <p:nvPicPr>
          <p:cNvPr id="5" name="Picture 4">
            <a:extLst>
              <a:ext uri="{FF2B5EF4-FFF2-40B4-BE49-F238E27FC236}">
                <a16:creationId xmlns:a16="http://schemas.microsoft.com/office/drawing/2014/main" id="{1C7EEEE8-C994-E926-556E-10CBF982D5E8}"/>
              </a:ext>
            </a:extLst>
          </p:cNvPr>
          <p:cNvPicPr>
            <a:picLocks noChangeAspect="1"/>
          </p:cNvPicPr>
          <p:nvPr/>
        </p:nvPicPr>
        <p:blipFill>
          <a:blip r:embed="rId2"/>
          <a:stretch>
            <a:fillRect/>
          </a:stretch>
        </p:blipFill>
        <p:spPr>
          <a:xfrm>
            <a:off x="4025721" y="155196"/>
            <a:ext cx="4140558" cy="6488668"/>
          </a:xfrm>
          <a:prstGeom prst="rect">
            <a:avLst/>
          </a:prstGeom>
          <a:ln w="6350">
            <a:solidFill>
              <a:schemeClr val="tx1"/>
            </a:solidFill>
          </a:ln>
        </p:spPr>
      </p:pic>
    </p:spTree>
    <p:extLst>
      <p:ext uri="{BB962C8B-B14F-4D97-AF65-F5344CB8AC3E}">
        <p14:creationId xmlns:p14="http://schemas.microsoft.com/office/powerpoint/2010/main" val="14606601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1622" y="-2"/>
            <a:ext cx="21503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CA9 Lawyers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98</a:t>
            </a:fld>
            <a:endParaRPr lang="en-US" altLang="en-US"/>
          </a:p>
        </p:txBody>
      </p:sp>
      <p:sp>
        <p:nvSpPr>
          <p:cNvPr id="6" name="Text Box 5"/>
          <p:cNvSpPr txBox="1">
            <a:spLocks noChangeArrowheads="1"/>
          </p:cNvSpPr>
          <p:nvPr/>
        </p:nvSpPr>
        <p:spPr bwMode="auto">
          <a:xfrm>
            <a:off x="10108734" y="6488668"/>
            <a:ext cx="20832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pic>
        <p:nvPicPr>
          <p:cNvPr id="5" name="Picture 4">
            <a:extLst>
              <a:ext uri="{FF2B5EF4-FFF2-40B4-BE49-F238E27FC236}">
                <a16:creationId xmlns:a16="http://schemas.microsoft.com/office/drawing/2014/main" id="{C0E70107-9E88-4F3C-F2CD-C79D1ADA97D5}"/>
              </a:ext>
            </a:extLst>
          </p:cNvPr>
          <p:cNvPicPr>
            <a:picLocks noChangeAspect="1"/>
          </p:cNvPicPr>
          <p:nvPr/>
        </p:nvPicPr>
        <p:blipFill>
          <a:blip r:embed="rId2"/>
          <a:stretch>
            <a:fillRect/>
          </a:stretch>
        </p:blipFill>
        <p:spPr>
          <a:xfrm>
            <a:off x="1305214" y="278934"/>
            <a:ext cx="3916180" cy="6300132"/>
          </a:xfrm>
          <a:prstGeom prst="rect">
            <a:avLst/>
          </a:prstGeom>
          <a:ln w="6350">
            <a:solidFill>
              <a:schemeClr val="tx1"/>
            </a:solidFill>
          </a:ln>
        </p:spPr>
      </p:pic>
      <p:pic>
        <p:nvPicPr>
          <p:cNvPr id="10" name="Picture 9">
            <a:extLst>
              <a:ext uri="{FF2B5EF4-FFF2-40B4-BE49-F238E27FC236}">
                <a16:creationId xmlns:a16="http://schemas.microsoft.com/office/drawing/2014/main" id="{5DB6BBF8-AA25-A208-A7B0-45393E34C29D}"/>
              </a:ext>
            </a:extLst>
          </p:cNvPr>
          <p:cNvPicPr>
            <a:picLocks noChangeAspect="1"/>
          </p:cNvPicPr>
          <p:nvPr/>
        </p:nvPicPr>
        <p:blipFill>
          <a:blip r:embed="rId3"/>
          <a:stretch>
            <a:fillRect/>
          </a:stretch>
        </p:blipFill>
        <p:spPr>
          <a:xfrm>
            <a:off x="5885056" y="278934"/>
            <a:ext cx="3960824" cy="6300132"/>
          </a:xfrm>
          <a:prstGeom prst="rect">
            <a:avLst/>
          </a:prstGeom>
          <a:ln w="6350">
            <a:solidFill>
              <a:schemeClr val="tx1"/>
            </a:solidFill>
          </a:ln>
        </p:spPr>
      </p:pic>
    </p:spTree>
    <p:extLst>
      <p:ext uri="{BB962C8B-B14F-4D97-AF65-F5344CB8AC3E}">
        <p14:creationId xmlns:p14="http://schemas.microsoft.com/office/powerpoint/2010/main" val="29793186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545" y="-2"/>
            <a:ext cx="620645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Legal Standard for Preliminary Injunction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99</a:t>
            </a:fld>
            <a:endParaRPr lang="en-US" altLang="en-US"/>
          </a:p>
        </p:txBody>
      </p:sp>
      <p:sp>
        <p:nvSpPr>
          <p:cNvPr id="6" name="Text Box 5"/>
          <p:cNvSpPr txBox="1">
            <a:spLocks noChangeArrowheads="1"/>
          </p:cNvSpPr>
          <p:nvPr/>
        </p:nvSpPr>
        <p:spPr bwMode="auto">
          <a:xfrm>
            <a:off x="10041622" y="6488668"/>
            <a:ext cx="2150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HiQ</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3A197E7-B00E-326C-6BD4-14465EBA1F35}"/>
              </a:ext>
            </a:extLst>
          </p:cNvPr>
          <p:cNvPicPr>
            <a:picLocks noChangeAspect="1"/>
          </p:cNvPicPr>
          <p:nvPr/>
        </p:nvPicPr>
        <p:blipFill>
          <a:blip r:embed="rId2"/>
          <a:stretch>
            <a:fillRect/>
          </a:stretch>
        </p:blipFill>
        <p:spPr>
          <a:xfrm>
            <a:off x="224305" y="150785"/>
            <a:ext cx="4078863" cy="6489101"/>
          </a:xfrm>
          <a:prstGeom prst="rect">
            <a:avLst/>
          </a:prstGeom>
          <a:ln w="6350">
            <a:solidFill>
              <a:schemeClr val="tx1"/>
            </a:solidFill>
          </a:ln>
        </p:spPr>
      </p:pic>
      <p:sp>
        <p:nvSpPr>
          <p:cNvPr id="9" name="Text Box 5">
            <a:extLst>
              <a:ext uri="{FF2B5EF4-FFF2-40B4-BE49-F238E27FC236}">
                <a16:creationId xmlns:a16="http://schemas.microsoft.com/office/drawing/2014/main" id="{4C840381-7EF6-52AA-F0F3-8A214F0CC42C}"/>
              </a:ext>
            </a:extLst>
          </p:cNvPr>
          <p:cNvSpPr txBox="1">
            <a:spLocks noChangeArrowheads="1"/>
          </p:cNvSpPr>
          <p:nvPr/>
        </p:nvSpPr>
        <p:spPr bwMode="auto">
          <a:xfrm>
            <a:off x="1121343" y="2520018"/>
            <a:ext cx="1089762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dirty="0"/>
              <a:t>‘</a:t>
            </a:r>
            <a:r>
              <a:rPr lang="en-US" sz="3200" i="0" dirty="0"/>
              <a:t>A plaintiff seeking a preliminary injunction must establish that he is </a:t>
            </a:r>
            <a:r>
              <a:rPr lang="en-US" sz="3200" b="1" i="0" dirty="0">
                <a:solidFill>
                  <a:schemeClr val="accent4">
                    <a:lumMod val="50000"/>
                    <a:lumOff val="50000"/>
                  </a:schemeClr>
                </a:solidFill>
              </a:rPr>
              <a:t>likely to succeed on the merits, that he is likely to suffer irreparable harm in the absence of preliminary relief, that the balance of equities tips in his favor, and that an injunction is in the public interest</a:t>
            </a:r>
            <a:r>
              <a:rPr lang="en-US" sz="3200" i="0" dirty="0"/>
              <a:t>.” Winter v. Nat. Res. Def. Council, Inc., 555 U.S. 7, 20 (2008). All four elements must be satisfied.</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2313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txDef>
      <a:spPr>
        <a:solidFill>
          <a:schemeClr val="bg2">
            <a:alpha val="10000"/>
          </a:schemeClr>
        </a:solidFill>
      </a:spPr>
      <a:bodyPr/>
      <a:lstStyle>
        <a:defPPr algn="r">
          <a:lnSpc>
            <a:spcPct val="100000"/>
          </a:lnSpc>
          <a:defRPr sz="2400" dirty="0" err="1" smtClean="0">
            <a:solidFill>
              <a:schemeClr val="accent4">
                <a:lumMod val="75000"/>
                <a:lumOff val="25000"/>
              </a:schemeClr>
            </a:solidFill>
            <a:latin typeface="+mn-lt"/>
          </a:defRPr>
        </a:defPPr>
      </a:lstStyle>
    </a:tx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36258</TotalTime>
  <Words>3336</Words>
  <Application>Microsoft Office PowerPoint</Application>
  <PresentationFormat>Widescreen</PresentationFormat>
  <Paragraphs>615</Paragraphs>
  <Slides>114</Slides>
  <Notes>89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114</vt:i4>
      </vt:variant>
    </vt:vector>
  </HeadingPairs>
  <TitlesOfParts>
    <vt:vector size="122" baseType="lpstr">
      <vt:lpstr>Arial</vt:lpstr>
      <vt:lpstr>Calibri</vt:lpstr>
      <vt:lpstr>Helvetica</vt:lpstr>
      <vt:lpstr>Monotype Sorts</vt:lpstr>
      <vt:lpstr>Times New Roman</vt:lpstr>
      <vt:lpstr>Wingdings</vt:lpstr>
      <vt:lpstr>Generic (Standard)</vt:lpstr>
      <vt:lpstr>Custom Design</vt:lpstr>
      <vt:lpstr>Class 1: W10/1/2024; S10/4/2024 Booth 42201: The Legal Infrastructure of Business   Controlling Information: Property and Contracts</vt:lpstr>
      <vt:lpstr>Class Mechanics</vt:lpstr>
      <vt:lpstr>Class Organization</vt:lpstr>
      <vt:lpstr>Class Organization</vt:lpstr>
      <vt:lpstr>Class Organization</vt:lpstr>
      <vt:lpstr>Background to the U.S. Constitution</vt:lpstr>
      <vt:lpstr>Founding Documents</vt:lpstr>
      <vt:lpstr>4 July 1776: Declaration of Independence</vt:lpstr>
      <vt:lpstr>1823 Stone Engraving</vt:lpstr>
      <vt:lpstr>Articles of Confederation: United States 1.0</vt:lpstr>
      <vt:lpstr>Problems with the Articles of Confederation</vt:lpstr>
      <vt:lpstr>5 May 1787 to 17 Sept 1787: The Constitutional Convention </vt:lpstr>
      <vt:lpstr>21 June 1788: U.S. Constitution Ratified</vt:lpstr>
      <vt:lpstr>U.S. Constitution at The National Archive</vt:lpstr>
      <vt:lpstr>U.S. Constitution at The National Archive</vt:lpstr>
      <vt:lpstr>15 Dec 1791: Bill of Rights Ratified</vt:lpstr>
      <vt:lpstr>The Bill of Rights</vt:lpstr>
      <vt:lpstr>Transcription of Original Bill of Rights </vt:lpstr>
      <vt:lpstr>Transcription of Original Bill of Rights </vt:lpstr>
      <vt:lpstr>Reading the Constitution</vt:lpstr>
      <vt:lpstr>Art I, Sec 1/2: Legislative Powers; House Terms</vt:lpstr>
      <vt:lpstr>Art I, Sec 3: Congress: Structure of the Senate</vt:lpstr>
      <vt:lpstr>Art I, Sec 3: Congress: 17th Amendment: 8 Apr 1913</vt:lpstr>
      <vt:lpstr>Art I, Sec 7: Congress: How a Bill becomes a Law</vt:lpstr>
      <vt:lpstr>Art I, Sec 8: Powers of Congress</vt:lpstr>
      <vt:lpstr>Art II, Sec 1: The Executive Power</vt:lpstr>
      <vt:lpstr>Art II, Sec 2: Powers of The President</vt:lpstr>
      <vt:lpstr>Art III, Sec 1: Courts</vt:lpstr>
      <vt:lpstr>Art V: Amendments</vt:lpstr>
      <vt:lpstr>Art VI: Supremacy Clause</vt:lpstr>
      <vt:lpstr>Art VII: Ratification</vt:lpstr>
      <vt:lpstr>Art VII: Signatories</vt:lpstr>
      <vt:lpstr>The Bill of Rights</vt:lpstr>
      <vt:lpstr>Structure Replicated at State Level</vt:lpstr>
      <vt:lpstr>Courts</vt:lpstr>
      <vt:lpstr>U.S. Supreme Court</vt:lpstr>
      <vt:lpstr>Lower Federal Courts</vt:lpstr>
      <vt:lpstr>State Courts: Illinois</vt:lpstr>
      <vt:lpstr>Finding Opinions</vt:lpstr>
      <vt:lpstr>Finding Opinions</vt:lpstr>
      <vt:lpstr>Library of Congress PDFs</vt:lpstr>
      <vt:lpstr>Court Websites</vt:lpstr>
      <vt:lpstr>Court Websites</vt:lpstr>
      <vt:lpstr>FRCP</vt:lpstr>
      <vt:lpstr>Civil Procedure</vt:lpstr>
      <vt:lpstr>FRCP</vt:lpstr>
      <vt:lpstr>Federal Rules of Civil Procedure</vt:lpstr>
      <vt:lpstr>2024 Amendments?</vt:lpstr>
      <vt:lpstr>FRCP: Starting a Case</vt:lpstr>
      <vt:lpstr>FRCP: Pleadings and Motions</vt:lpstr>
      <vt:lpstr>FRCP: Parties: Who is Involved in the Lawsuit?</vt:lpstr>
      <vt:lpstr>FRCP: Disclosures and Discovery: Tools for Getting Information</vt:lpstr>
      <vt:lpstr>FRCP: Trials</vt:lpstr>
      <vt:lpstr>FRCP: Judgment: What Happens When Someone Wins?</vt:lpstr>
      <vt:lpstr>FRCP: Remedies</vt:lpstr>
      <vt:lpstr>Docket: Running List of Documents Filed in Lawsuit</vt:lpstr>
      <vt:lpstr>7 June 2017: hiQ Sues LinkedIn</vt:lpstr>
      <vt:lpstr>A Public Docket Site</vt:lpstr>
      <vt:lpstr>AP v INS</vt:lpstr>
      <vt:lpstr>NYT on AP vs INS</vt:lpstr>
      <vt:lpstr>NYT Cont.</vt:lpstr>
      <vt:lpstr>Starting Questions</vt:lpstr>
      <vt:lpstr>Three Use Situations</vt:lpstr>
      <vt:lpstr>Three Use Situations</vt:lpstr>
      <vt:lpstr>INS v. AP</vt:lpstr>
      <vt:lpstr>What Does this Mean?</vt:lpstr>
      <vt:lpstr>Understanding Unfair Competition</vt:lpstr>
      <vt:lpstr>Understanding Unfair Competition</vt:lpstr>
      <vt:lpstr>Justice Holmes Dissenting</vt:lpstr>
      <vt:lpstr>Holmes: Just Attribute It</vt:lpstr>
      <vt:lpstr>Justice Brandeis Dissenting</vt:lpstr>
      <vt:lpstr>What Are Second Movers Allowed to Do?</vt:lpstr>
      <vt:lpstr>Ver. 1: Damages But No Injunction</vt:lpstr>
      <vt:lpstr>Ver. 2: Damages And Injunctions</vt:lpstr>
      <vt:lpstr>Ver. 3: Public Interest and Mandatory Access</vt:lpstr>
      <vt:lpstr>AI Summaries?</vt:lpstr>
      <vt:lpstr>What is The Theory of Liability?</vt:lpstr>
      <vt:lpstr>PowerPoint Presentation</vt:lpstr>
      <vt:lpstr>What Does (Did?) hiQ Do?</vt:lpstr>
      <vt:lpstr>Stop It!</vt:lpstr>
      <vt:lpstr>hiQ is Scraping and Knows it</vt:lpstr>
      <vt:lpstr>Scraping Violates LI User Agreement</vt:lpstr>
      <vt:lpstr>Detailed Violations</vt:lpstr>
      <vt:lpstr>LinkedIn’s Demands</vt:lpstr>
      <vt:lpstr>Responding to the Letter</vt:lpstr>
      <vt:lpstr>Suing LinkedIn</vt:lpstr>
      <vt:lpstr>Declaratory Judgment Action</vt:lpstr>
      <vt:lpstr>The Cease-and-Desist Letter</vt:lpstr>
      <vt:lpstr>Anticompetitive Motives</vt:lpstr>
      <vt:lpstr>Relief Sought</vt:lpstr>
      <vt:lpstr>The Preliminary Injunction: Setting the Status Quo During the Lawsuit</vt:lpstr>
      <vt:lpstr>Situating the Dispute</vt:lpstr>
      <vt:lpstr>Situating the Dispute</vt:lpstr>
      <vt:lpstr>Situating the Dispute</vt:lpstr>
      <vt:lpstr>Key Questions in hiQ</vt:lpstr>
      <vt:lpstr>hiQ Case Path</vt:lpstr>
      <vt:lpstr>HiQ v LinkedIn (CA9 2022)</vt:lpstr>
      <vt:lpstr>CA9 Lawyers</vt:lpstr>
      <vt:lpstr>Legal Standard for Preliminary Injunction</vt:lpstr>
      <vt:lpstr>Legal Standard for Preliminary Injunction</vt:lpstr>
      <vt:lpstr>Standard of Review in Appeals Court</vt:lpstr>
      <vt:lpstr>Tortious Interference with Contract</vt:lpstr>
      <vt:lpstr>Balancing Test</vt:lpstr>
      <vt:lpstr>Controlling Information Monopolists?</vt:lpstr>
      <vt:lpstr>AI Training Data and Scraping</vt:lpstr>
      <vt:lpstr>Google Deal With Reddit</vt:lpstr>
      <vt:lpstr>$60 Million Per Year?</vt:lpstr>
      <vt:lpstr>Contracts</vt:lpstr>
      <vt:lpstr>UCC 2-204. Formation in General</vt:lpstr>
      <vt:lpstr>2-207. Additional Terms in Acceptance or Confirmation.</vt:lpstr>
      <vt:lpstr>2-207. Additional Terms in Acceptance or Confirmation.</vt:lpstr>
      <vt:lpstr>Contract Formation</vt:lpstr>
      <vt:lpstr>Online Clickthrus</vt:lpstr>
      <vt:lpstr>Making Contracts at StubHub</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1184</cp:revision>
  <cp:lastPrinted>2019-02-28T20:33:29Z</cp:lastPrinted>
  <dcterms:created xsi:type="dcterms:W3CDTF">1999-10-27T15:27:59Z</dcterms:created>
  <dcterms:modified xsi:type="dcterms:W3CDTF">2025-10-01T19:10:41Z</dcterms:modified>
</cp:coreProperties>
</file>