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115" r:id="rId2"/>
    <p:sldId id="1702" r:id="rId3"/>
    <p:sldId id="2982" r:id="rId4"/>
    <p:sldId id="2983" r:id="rId5"/>
    <p:sldId id="2984" r:id="rId6"/>
    <p:sldId id="3007" r:id="rId7"/>
    <p:sldId id="3008" r:id="rId8"/>
    <p:sldId id="3019" r:id="rId9"/>
    <p:sldId id="2985" r:id="rId10"/>
    <p:sldId id="2986" r:id="rId11"/>
    <p:sldId id="3009" r:id="rId12"/>
    <p:sldId id="3010" r:id="rId13"/>
    <p:sldId id="2988" r:id="rId14"/>
    <p:sldId id="2989" r:id="rId15"/>
    <p:sldId id="2990" r:id="rId16"/>
    <p:sldId id="2997" r:id="rId17"/>
    <p:sldId id="2999" r:id="rId18"/>
    <p:sldId id="2956" r:id="rId19"/>
    <p:sldId id="3013" r:id="rId20"/>
    <p:sldId id="3034" r:id="rId21"/>
    <p:sldId id="3022" r:id="rId22"/>
    <p:sldId id="3028" r:id="rId23"/>
    <p:sldId id="3029" r:id="rId24"/>
    <p:sldId id="3012" r:id="rId25"/>
    <p:sldId id="3003" r:id="rId26"/>
    <p:sldId id="3004" r:id="rId27"/>
    <p:sldId id="2492" r:id="rId28"/>
    <p:sldId id="2490" r:id="rId29"/>
    <p:sldId id="2491" r:id="rId30"/>
    <p:sldId id="2493" r:id="rId31"/>
    <p:sldId id="3020" r:id="rId32"/>
    <p:sldId id="3036" r:id="rId33"/>
    <p:sldId id="2487" r:id="rId34"/>
    <p:sldId id="2495" r:id="rId35"/>
    <p:sldId id="2488" r:id="rId36"/>
    <p:sldId id="3035" r:id="rId37"/>
    <p:sldId id="2906" r:id="rId38"/>
    <p:sldId id="3021" r:id="rId39"/>
    <p:sldId id="3037" r:id="rId40"/>
    <p:sldId id="3038" r:id="rId41"/>
    <p:sldId id="2935" r:id="rId42"/>
    <p:sldId id="3024" r:id="rId43"/>
    <p:sldId id="3025" r:id="rId44"/>
    <p:sldId id="3026" r:id="rId45"/>
    <p:sldId id="2940" r:id="rId46"/>
    <p:sldId id="3033" r:id="rId47"/>
    <p:sldId id="3014" r:id="rId48"/>
    <p:sldId id="2959" r:id="rId49"/>
    <p:sldId id="2958" r:id="rId50"/>
    <p:sldId id="3015" r:id="rId51"/>
    <p:sldId id="3016" r:id="rId52"/>
    <p:sldId id="3023" r:id="rId53"/>
    <p:sldId id="3018" r:id="rId54"/>
    <p:sldId id="3039" r:id="rId55"/>
    <p:sldId id="3041" r:id="rId56"/>
    <p:sldId id="3044" r:id="rId57"/>
    <p:sldId id="3042" r:id="rId58"/>
    <p:sldId id="3048" r:id="rId59"/>
    <p:sldId id="3043" r:id="rId60"/>
    <p:sldId id="3045" r:id="rId61"/>
    <p:sldId id="3040" r:id="rId62"/>
    <p:sldId id="3050" r:id="rId63"/>
    <p:sldId id="3051" r:id="rId64"/>
    <p:sldId id="3049" r:id="rId65"/>
    <p:sldId id="2937" r:id="rId66"/>
    <p:sldId id="3031" r:id="rId67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33"/>
    <a:srgbClr val="CC66FF"/>
    <a:srgbClr val="CCCCFF"/>
    <a:srgbClr val="6699FF"/>
    <a:srgbClr val="003399"/>
    <a:srgbClr val="FFCC99"/>
    <a:srgbClr val="CC99FF"/>
    <a:srgbClr val="FF7C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683" autoAdjust="0"/>
    <p:restoredTop sz="86410" autoAdjust="0"/>
  </p:normalViewPr>
  <p:slideViewPr>
    <p:cSldViewPr snapToGrid="0">
      <p:cViewPr varScale="1">
        <p:scale>
          <a:sx n="141" d="100"/>
          <a:sy n="141" d="100"/>
        </p:scale>
        <p:origin x="68" y="348"/>
      </p:cViewPr>
      <p:guideLst>
        <p:guide orient="horz" pos="2160"/>
        <p:guide pos="3840"/>
      </p:guideLst>
    </p:cSldViewPr>
  </p:slideViewPr>
  <p:outlineViewPr>
    <p:cViewPr>
      <p:scale>
        <a:sx n="50" d="100"/>
        <a:sy n="50" d="100"/>
      </p:scale>
      <p:origin x="0" y="-164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899" y="-67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t" anchorCtr="0" compatLnSpc="1">
            <a:prstTxWarp prst="textNoShape">
              <a:avLst/>
            </a:prstTxWarp>
          </a:bodyPr>
          <a:lstStyle>
            <a:lvl1pPr defTabSz="931700">
              <a:defRPr kumimoji="0" sz="1200" i="0"/>
            </a:lvl1pPr>
          </a:lstStyle>
          <a:p>
            <a:pPr>
              <a:defRPr/>
            </a:pPr>
            <a:r>
              <a:rPr lang="en-US" altLang="en-US"/>
              <a:t>Prof. Randal C. Picker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4" y="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t" anchorCtr="0" compatLnSpc="1">
            <a:prstTxWarp prst="textNoShape">
              <a:avLst/>
            </a:prstTxWarp>
          </a:bodyPr>
          <a:lstStyle>
            <a:lvl1pPr algn="r" defTabSz="931700">
              <a:defRPr kumimoji="0" sz="1200" i="0"/>
            </a:lvl1pPr>
          </a:lstStyle>
          <a:p>
            <a:pPr>
              <a:defRPr/>
            </a:pPr>
            <a:fld id="{77FC6675-D2CA-4353-89FA-66A40A97D6E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285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b" anchorCtr="0" compatLnSpc="1">
            <a:prstTxWarp prst="textNoShape">
              <a:avLst/>
            </a:prstTxWarp>
          </a:bodyPr>
          <a:lstStyle>
            <a:lvl1pPr defTabSz="931700">
              <a:defRPr kumimoji="0" sz="1200" i="0"/>
            </a:lvl1pPr>
          </a:lstStyle>
          <a:p>
            <a:pPr>
              <a:defRPr/>
            </a:pPr>
            <a:r>
              <a:rPr lang="en-US" altLang="en-US"/>
              <a:t>Copyright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4" y="883285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b" anchorCtr="0" compatLnSpc="1">
            <a:prstTxWarp prst="textNoShape">
              <a:avLst/>
            </a:prstTxWarp>
          </a:bodyPr>
          <a:lstStyle>
            <a:lvl1pPr algn="r" defTabSz="930207">
              <a:defRPr kumimoji="0" sz="1200" i="0"/>
            </a:lvl1pPr>
          </a:lstStyle>
          <a:p>
            <a:fld id="{8B5A40FC-7030-47DE-8301-4404BA4406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04059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t" anchorCtr="0" compatLnSpc="1">
            <a:prstTxWarp prst="textNoShape">
              <a:avLst/>
            </a:prstTxWarp>
          </a:bodyPr>
          <a:lstStyle>
            <a:lvl1pPr defTabSz="931700">
              <a:defRPr kumimoji="0" sz="1200" i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8131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406400" y="698500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9" y="4416426"/>
            <a:ext cx="514032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4" y="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t" anchorCtr="0" compatLnSpc="1">
            <a:prstTxWarp prst="textNoShape">
              <a:avLst/>
            </a:prstTxWarp>
          </a:bodyPr>
          <a:lstStyle>
            <a:lvl1pPr algn="r" defTabSz="931700">
              <a:defRPr kumimoji="0" sz="1200" i="0"/>
            </a:lvl1pPr>
          </a:lstStyle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285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b" anchorCtr="0" compatLnSpc="1">
            <a:prstTxWarp prst="textNoShape">
              <a:avLst/>
            </a:prstTxWarp>
          </a:bodyPr>
          <a:lstStyle>
            <a:lvl1pPr defTabSz="931700">
              <a:defRPr kumimoji="0" sz="1200" i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4" y="883285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b" anchorCtr="0" compatLnSpc="1">
            <a:prstTxWarp prst="textNoShape">
              <a:avLst/>
            </a:prstTxWarp>
          </a:bodyPr>
          <a:lstStyle>
            <a:lvl1pPr algn="r" defTabSz="930207">
              <a:defRPr kumimoji="0" sz="1200" i="0"/>
            </a:lvl1pPr>
          </a:lstStyle>
          <a:p>
            <a:fld id="{67A9246D-94FE-4531-B699-F4EBF7D21D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698960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FF05A80-085E-4579-9BDD-634B3BE6800B}" type="datetime1">
              <a:rPr kumimoji="0" lang="en-US" altLang="en-US" sz="1200" i="0"/>
              <a:t>11/30/2023</a:t>
            </a:fld>
            <a:endParaRPr kumimoji="0" lang="en-US" altLang="en-US" sz="1200" i="0"/>
          </a:p>
        </p:txBody>
      </p:sp>
      <p:sp>
        <p:nvSpPr>
          <p:cNvPr id="4915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A29FA6F-DF6A-4AFB-9E57-DCCF5FE6EF13}" type="slidenum">
              <a:rPr kumimoji="0" lang="en-US" altLang="en-US" sz="1200" i="0"/>
              <a:pPr/>
              <a:t>1</a:t>
            </a:fld>
            <a:endParaRPr kumimoji="0" lang="en-US" altLang="en-US" sz="1200" i="0"/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733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https://openai.com/blog/chatgpt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935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https://openai.com/blog/governance-of-superintelligence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4542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https://openai.com/blog/openai-announces-leadership-transition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001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https://www.reuters.com/technology/sam-altmans-ouster-openai-was-precipitated-by-letter-board-about-ai-breakthrough-2023-11-22/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020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https://openai.com/blog/sam-altman-returns-as-ceo-openai-has-a-new-initial-board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252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https://quantumzeitgeist.com/auroragpt-argonne-lab-and-intel/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8718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https://www.europarl.europa.eu/news/en/headlines/society/20230601STO93804/eu-ai-act-first-regulation-on-artificial-intelligence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4371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https://www.whitehouse.gov/briefing-room/statements-releases/2023/10/30/fact-sheet-president-biden-issues-executive-order-on-safe-secure-and-trustworthy-artificial-intelligence/</a:t>
            </a:r>
          </a:p>
          <a:p>
            <a:endParaRPr lang="en-US" dirty="0"/>
          </a:p>
          <a:p>
            <a:r>
              <a:rPr lang="en-US" dirty="0"/>
              <a:t>https://www.whitehouse.gov/briefing-room/presidential-actions/2023/10/30/executive-order-on-the-safe-secure-and-trustworthy-development-and-use-of-artificial-intelligence/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73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google.com/search?q=what+is+q+star&amp;rlz=1C1GCEB_enUS1070US1070&amp;oq=what+is+q+star&amp;gs_lcrp=EgZjaHJvbWUyBggAEEUYOTIMCAEQIxgnGIAEGIoFMgwIAhAAGAoYsQMYgAQyCQgDEAAYChiABDIJCAQQABgKGIAEMgkIBRAAGAoYgAQyCQgGEAAYChiABDIMCAcQABgKGLEDGIAEMgkICBAAGAoYgAQyCQgJEAAYChiABNIBCDcyMzFqMGo3qAIAsAIA&amp;sourceid=chrome&amp;ie=UTF-8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4691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https://patentimages.storage.googleapis.com/d3/2e/de/63defc51bec99a/US11769017.pdf</a:t>
            </a:r>
          </a:p>
          <a:p>
            <a:endParaRPr lang="en-US" dirty="0"/>
          </a:p>
          <a:p>
            <a:r>
              <a:rPr lang="en-US" dirty="0"/>
              <a:t>https://patents.google.com/patent/US11769017B1/en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819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https://papers.nips.cc/paper_files/paper/2012/hash/c399862d3b9d6b76c8436e924a68c45b-Abstract.html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506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https://ec.europa.eu/commission/presscorner/detail/en/IP_21_1807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4005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https://ec.europa.eu/commission/presscorner/detail/en/IP_21_1807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125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https://www.accc.gov.au/focus-areas/digital-platforms/news-media-bargaining-code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9792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https://www.congress.gov/bill/117th-congress/senate-bill/673/text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95349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https://apnews.com/article/openai-chatgpt-associated-press-ap-f86f84c5bcc2f3b98074b38521f5f75a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41948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https://www.nytimes.com/2023/11/30/business/ai-data-standards.html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42055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https://blog.google/technology/ai/our-responsible-approach-to-building-guardrails-for-generative-ai/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32915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https://blog.google/technology/ai/our-responsible-approach-to-building-guardrails-for-generative-ai/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23796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https://cloud.google.com/blog/products/ai-machine-learning/protecting-customers-with-generative-ai-indemnification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63244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https://cloud.google.com/blog/products/ai-machine-learning/protecting-customers-with-generative-ai-indemnification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7282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https://papers.nips.cc/paper_files/paper/2012/file/c399862d3b9d6b76c8436e924a68c45b-Paper.pdf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7756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https://openai.com/blog/new-models-and-developer-products-announced-at-devday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62178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https://chat.openai.com/c/dff3d19b-ab9e-4cb2-8180-b00ffbbb87a9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15722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https://bard.google.com/chat/60f8f6fe6084118a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11272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https://bard.google.com/chat/60f8f6fe6084118a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07833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https://bard.google.com/chat/60f8f6fe6084118a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89898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https://arxiv.org/abs/2311.17035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95093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https://www.newsmediaalliance.org/release-news-media-alliance-study-finds-pervasive-unauthorized-use-of-publisher-content-to-power-generative-ai-technologies/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3846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https://www.newsmediaalliance.org/release-news-media-alliance-study-finds-pervasive-unauthorized-use-of-publisher-content-to-power-generative-ai-technologies/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8239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https://www.newsmediaalliance.org/release-news-media-alliance-study-finds-pervasive-unauthorized-use-of-publisher-content-to-power-generative-ai-technologies/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56018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https://www.technologyreview.com/2023/10/23/1082189/data-poisoning-artists-fight-generative-ai/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0557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https://openai.com/blog/introducing-openai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1808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https://www.technologyreview.com/2023/10/23/1082189/data-poisoning-artists-fight-generative-ai/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8389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https://openai.com/blog/introducing-openai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6691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https://www.nytimes.com/2016/03/16/world/asia/korea-alphago-vs-lee-sedol-go.html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7289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https://www.nytimes.com/2016/03/16/world/asia/korea-alphago-vs-lee-sedol-go.html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0091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https://openai.com/blog/openai-lp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7905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https://news.microsoft.com/2019/07/22/openai-forms-exclusive-computing-partnership-with-microsoft-to-build-new-azure-ai-supercomputing-technologies/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11/30/2023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228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-4233" y="3200400"/>
            <a:ext cx="12196233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sz="240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133600" y="533400"/>
            <a:ext cx="10058400" cy="2590800"/>
          </a:xfrm>
        </p:spPr>
        <p:txBody>
          <a:bodyPr anchor="b"/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59200" y="3581400"/>
            <a:ext cx="8128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9AD7B48D-3286-43C6-84F8-12F4AEBC4E5B}" type="datetime4">
              <a:rPr lang="en-US" smtClean="0"/>
              <a:t>November 30, 2023</a:t>
            </a:fld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fld id="{A0BFA5AC-3BDE-487F-BC3A-22CD6BFC6D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7808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43893-5C60-4D11-8ADA-5ADEC5D35DAB}" type="datetime4">
              <a:rPr lang="en-US" smtClean="0"/>
              <a:t>November 30, 2023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C5661C-D71C-4B7E-90C3-FE127AB403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546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0" y="304800"/>
            <a:ext cx="27940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04800"/>
            <a:ext cx="8178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ABE96-E61C-48DA-97D6-B2BF04D16BB0}" type="datetime4">
              <a:rPr lang="en-US" smtClean="0"/>
              <a:t>November 30, 2023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CB8E8A-7940-4D67-9547-FAD20B61AB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838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600200"/>
            <a:ext cx="5486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733800"/>
            <a:ext cx="5486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B8AED-D21D-495F-9940-279E57C0DD49}" type="datetime4">
              <a:rPr lang="en-US" smtClean="0"/>
              <a:t>November 30, 2023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0F2DD2-7704-4541-93EB-E849DD63A7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306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92D44-958F-44BE-84F8-12F2384B24DB}" type="datetime4">
              <a:rPr lang="en-US" smtClean="0"/>
              <a:t>November 30, 2023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23B07-E7AC-40AD-9FB2-D2523A019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387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4000"/>
            </a:lvl1pPr>
            <a:lvl2pPr marL="742950" indent="-285750">
              <a:buFont typeface="Wingdings" panose="05000000000000000000" pitchFamily="2" charset="2"/>
              <a:buChar char="§"/>
              <a:defRPr sz="3600"/>
            </a:lvl2pPr>
            <a:lvl3pPr marL="1143000" indent="-228600">
              <a:buFont typeface="Wingdings" panose="05000000000000000000" pitchFamily="2" charset="2"/>
              <a:buChar char="§"/>
              <a:defRPr sz="3600"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1B6A4-8A10-429C-B813-34B282BED4D4}" type="datetime4">
              <a:rPr lang="en-US" smtClean="0"/>
              <a:t>November 30, 2023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68DD60-F278-44CE-94CB-58E7E3C4FD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993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530C4-9D1C-4538-9317-D54AECDE2EDF}" type="datetime4">
              <a:rPr lang="en-US" smtClean="0"/>
              <a:t>November 30, 2023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E69393-74AF-46DC-B961-47AE98BC86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1492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9D327-9B58-454F-BD39-486379FD6FB9}" type="datetime4">
              <a:rPr lang="en-US" smtClean="0"/>
              <a:t>November 30, 2023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8A7AE6-2093-43CE-85FE-C0CB22DF11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6285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A8DA1-547B-4271-9871-473AF895874E}" type="datetime4">
              <a:rPr lang="en-US" smtClean="0"/>
              <a:t>November 30, 2023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70C092-35D2-4AFC-8D5E-3A4CFBE1E4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6605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AF4B7-B371-491B-BEF0-84AA5F1BECC8}" type="datetime4">
              <a:rPr lang="en-US" smtClean="0"/>
              <a:t>November 30, 2023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C1A03D-92C4-42D5-BAC5-6799B11BCF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02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8DAB7-1D13-4BBE-8965-4D7284E0FC1D}" type="datetime4">
              <a:rPr lang="en-US" smtClean="0"/>
              <a:t>November 30, 2023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76037C-C243-474B-8418-F515ADBB74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4324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84078-06E6-42F0-B481-056CF6F84786}" type="datetime4">
              <a:rPr lang="en-US" smtClean="0"/>
              <a:t>November 30, 2023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158A93-DDC2-4571-BA9E-AF927E980C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03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4E439-21E8-4370-A382-520E06CE5127}" type="datetime4">
              <a:rPr lang="en-US" smtClean="0"/>
              <a:t>November 30, 2023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BA370-E54F-4910-A777-23D6BD87E9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1624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04800"/>
            <a:ext cx="1117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117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fld id="{11D36799-0B12-4D88-B812-6DE5969E4967}" type="datetime4">
              <a:rPr lang="en-US" smtClean="0"/>
              <a:t>November 30, 2023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66"/>
                </a:solidFill>
                <a:latin typeface="Arial" panose="020B0604020202020204" pitchFamily="34" charset="0"/>
              </a:defRPr>
            </a:lvl1pPr>
          </a:lstStyle>
          <a:p>
            <a:fld id="{2D3234A8-2A01-4039-8B6E-D66B15CA2BC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</p:sldLayoutIdLst>
  <p:hf hdr="0" ft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5pPr>
      <a:lvl6pPr marL="4572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6pPr>
      <a:lvl7pPr marL="9144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7pPr>
      <a:lvl8pPr marL="13716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8pPr>
      <a:lvl9pPr marL="18288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3200">
          <a:solidFill>
            <a:schemeClr val="tx1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30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w"/>
        <a:defRPr kumimoji="1" sz="28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4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tm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tm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tm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tm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tm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m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tm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tm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tm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m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m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tm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tm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m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m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m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tm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m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tm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m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tmp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tm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Class 26: Thurs 30 Nov 2023</a:t>
            </a:r>
            <a:br>
              <a:rPr lang="en-US" sz="2800" dirty="0"/>
            </a:br>
            <a:r>
              <a:rPr lang="en-US" sz="2800" dirty="0"/>
              <a:t>Copyright Fall 2023</a:t>
            </a:r>
            <a:br>
              <a:rPr lang="en-US" sz="2800" dirty="0"/>
            </a:br>
            <a:br>
              <a:rPr lang="en-US" sz="2800" dirty="0"/>
            </a:br>
            <a:br>
              <a:rPr lang="en-US" sz="2800"/>
            </a:br>
            <a:r>
              <a:rPr lang="en-US"/>
              <a:t>AI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75114" y="3581400"/>
            <a:ext cx="7114502" cy="1752600"/>
          </a:xfrm>
        </p:spPr>
        <p:txBody>
          <a:bodyPr/>
          <a:lstStyle/>
          <a:p>
            <a:r>
              <a:rPr lang="en-US" dirty="0"/>
              <a:t>Randal C. Picker</a:t>
            </a:r>
          </a:p>
          <a:p>
            <a:r>
              <a:rPr lang="en-US" sz="2000" dirty="0"/>
              <a:t>James Parker Hall Distinguished Service Professor of Law</a:t>
            </a:r>
          </a:p>
          <a:p>
            <a:endParaRPr lang="en-US"/>
          </a:p>
          <a:p>
            <a:r>
              <a:rPr lang="en-US"/>
              <a:t>The </a:t>
            </a:r>
            <a:r>
              <a:rPr lang="en-US" dirty="0"/>
              <a:t>Law School</a:t>
            </a:r>
          </a:p>
          <a:p>
            <a:r>
              <a:rPr lang="en-US" dirty="0"/>
              <a:t>The University of Chicago</a:t>
            </a: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7734" y="-2"/>
            <a:ext cx="279426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Dec 2015: OpenAI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17956" y="6488668"/>
            <a:ext cx="257404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OpenAI (11 Dec 2015)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D4FF270-FA96-1ADD-EA1F-976EE987A4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76" y="240268"/>
            <a:ext cx="5712823" cy="6248400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C8EE9E48-A1BC-B43F-E34C-061A58E13D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" t="33403" r="25922" b="20694"/>
          <a:stretch/>
        </p:blipFill>
        <p:spPr>
          <a:xfrm>
            <a:off x="2533650" y="971549"/>
            <a:ext cx="7732105" cy="5312807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80437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3717" y="-2"/>
            <a:ext cx="231828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AlphaGo Wins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34097" y="6488668"/>
            <a:ext cx="345790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(15 Mar 2016)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84CBEFB-93DB-ED6F-BE75-11E3D0E19F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6" y="209004"/>
            <a:ext cx="5858767" cy="6408026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555D84D9-1F9A-98B7-F026-936A0E3CF2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43161" r="25745" b="21650"/>
          <a:stretch/>
        </p:blipFill>
        <p:spPr>
          <a:xfrm>
            <a:off x="3700021" y="1448585"/>
            <a:ext cx="5981731" cy="4647415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62379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7699" y="-2"/>
            <a:ext cx="22043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Unexpectedly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34097" y="6488668"/>
            <a:ext cx="345790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(15 Mar 2016)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84CBEFB-93DB-ED6F-BE75-11E3D0E19F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6" y="209004"/>
            <a:ext cx="5858767" cy="6408026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76045D6F-8331-32EB-CC9E-F6F2C79FD3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4" t="37800" r="25452" b="19533"/>
          <a:stretch/>
        </p:blipFill>
        <p:spPr>
          <a:xfrm>
            <a:off x="3663146" y="865601"/>
            <a:ext cx="5872700" cy="5415746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4845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5289" y="-2"/>
            <a:ext cx="478671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June 2017: Transformer Models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883941" y="6488668"/>
            <a:ext cx="330805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Arxiv.org (Visited 8 Nov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FEA37A0-7FEE-041F-A287-4F03FEC0D4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0" y="163585"/>
            <a:ext cx="5976918" cy="6537253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CF884706-EC9C-44DC-19A4-DB80A437D0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" t="20872" r="22604" b="35408"/>
          <a:stretch/>
        </p:blipFill>
        <p:spPr>
          <a:xfrm>
            <a:off x="2242115" y="1029297"/>
            <a:ext cx="8192078" cy="5148075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23088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0906" y="-2"/>
            <a:ext cx="466109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Mar 2019: Capped Profit Model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03545" y="6488668"/>
            <a:ext cx="258845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OpenAI (11 Mar 2019)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9A03741-634A-F1AA-AB4D-23524966A4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02" y="235634"/>
            <a:ext cx="5839298" cy="6386732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1298FFA8-EA9B-404E-42BC-F23F8AC0E6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" t="39305" r="25923" b="32153"/>
          <a:stretch/>
        </p:blipFill>
        <p:spPr>
          <a:xfrm>
            <a:off x="1881187" y="1728786"/>
            <a:ext cx="9622337" cy="4119563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98468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997" y="-2"/>
            <a:ext cx="491900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July 2019: Microsoft Investment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11286" y="6488668"/>
            <a:ext cx="278071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Microsoft (22 July 2019)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F1F437E-CA24-B9B7-0EF7-AEB4C6873A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3" y="209004"/>
            <a:ext cx="5935392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ED3705C4-21C8-4899-A1FD-2031BFD21A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" t="58182" r="37808" b="10445"/>
          <a:stretch/>
        </p:blipFill>
        <p:spPr>
          <a:xfrm>
            <a:off x="3197422" y="1466952"/>
            <a:ext cx="7374916" cy="4629048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65477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5375" y="-2"/>
            <a:ext cx="347662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30 Nov 2022: ChatGPT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77388" y="6488668"/>
            <a:ext cx="26146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OpenAI (30 Nov 2022)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46CB83C-C137-2574-6A81-D654D235FF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" y="209004"/>
            <a:ext cx="5787799" cy="6330405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0E461B26-BB2F-924A-5750-5B227A0E7A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" t="32015" r="21743" b="49233"/>
          <a:stretch/>
        </p:blipFill>
        <p:spPr>
          <a:xfrm>
            <a:off x="1667435" y="3429000"/>
            <a:ext cx="10127584" cy="2679632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99751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4191" y="-2"/>
            <a:ext cx="591781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May 2023: Governing Superintelligence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42585" y="6488668"/>
            <a:ext cx="264941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OpenAI (22 May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F2045DA-9542-619D-B520-22843400E3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03" y="184666"/>
            <a:ext cx="5932497" cy="6488668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FCDDBC17-0A2C-966E-25AD-B0BAAA03E4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t="16898" r="16674" b="53298"/>
          <a:stretch/>
        </p:blipFill>
        <p:spPr>
          <a:xfrm>
            <a:off x="2019503" y="2576796"/>
            <a:ext cx="9506608" cy="3759472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97296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9620" y="-2"/>
            <a:ext cx="380238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Nov 2023: Altman Out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05772" y="6488668"/>
            <a:ext cx="258622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OpenAI (17 Nov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C3EECCCA-5199-D7A4-699D-224C96B26B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06" y="209004"/>
            <a:ext cx="5771606" cy="6312693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7ED7ACB-A38F-040F-8C93-19F92A1149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45732" r="25595" b="33409"/>
          <a:stretch/>
        </p:blipFill>
        <p:spPr>
          <a:xfrm>
            <a:off x="1581911" y="2683764"/>
            <a:ext cx="10069674" cy="3131820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24024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0610" y="-2"/>
            <a:ext cx="554139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Why Did They Fire Altman?: Q Star?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89938" y="6488668"/>
            <a:ext cx="260206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Reuters (23 Nov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3842580-BFF1-DE13-8148-AB7CD4129E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1" y="175673"/>
            <a:ext cx="5965866" cy="6525165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11EC5D29-B010-42D2-5F80-CBFB1D17EA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t="31890" r="36570" b="52665"/>
          <a:stretch/>
        </p:blipFill>
        <p:spPr>
          <a:xfrm>
            <a:off x="3436500" y="1111441"/>
            <a:ext cx="8286975" cy="2421651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EA95C423-AFAF-2D20-4E53-04311F0B48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t="77695" r="36570" b="5385"/>
          <a:stretch/>
        </p:blipFill>
        <p:spPr>
          <a:xfrm>
            <a:off x="3436500" y="3794220"/>
            <a:ext cx="8278490" cy="2650252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96146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0156" y="-2"/>
            <a:ext cx="3411846" cy="457201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Human Mind Eclipsed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94446" y="6488668"/>
            <a:ext cx="26975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LA Times (21 Oct 1927)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7" y="396158"/>
            <a:ext cx="8232282" cy="626007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41741"/>
          <a:stretch/>
        </p:blipFill>
        <p:spPr>
          <a:xfrm>
            <a:off x="2525081" y="766723"/>
            <a:ext cx="4039738" cy="590661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56635"/>
          <a:stretch/>
        </p:blipFill>
        <p:spPr>
          <a:xfrm>
            <a:off x="6837502" y="778279"/>
            <a:ext cx="5049698" cy="54958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121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4617" y="-2"/>
            <a:ext cx="402738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29 Nov 2023: Altman Back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19560" y="6488668"/>
            <a:ext cx="247243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OpenAI (29 Nov 2023)</a:t>
            </a: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3A0C386-2FAC-4AAD-7172-06703AC4F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736" y="181500"/>
            <a:ext cx="5935392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736513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1192" y="-2"/>
            <a:ext cx="407080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Hinton v. </a:t>
            </a:r>
            <a:r>
              <a:rPr lang="en-US" sz="2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Lecun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on AI Risk 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69224" y="6488668"/>
            <a:ext cx="27227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Twitter/X (25 Nov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952233-800B-A88D-4DE0-22592B3D7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28" y="209004"/>
            <a:ext cx="4508781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12533D-6863-EA40-241E-04388B6E90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03" t="5953" r="6060" b="53244"/>
          <a:stretch/>
        </p:blipFill>
        <p:spPr>
          <a:xfrm>
            <a:off x="2931735" y="658279"/>
            <a:ext cx="7411604" cy="5666966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89082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1192" y="-2"/>
            <a:ext cx="407080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Hinton v. </a:t>
            </a:r>
            <a:r>
              <a:rPr lang="en-US" sz="2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Lecun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on AI Risk 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69224" y="6488668"/>
            <a:ext cx="27227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Twitter/X (25 Nov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952233-800B-A88D-4DE0-22592B3D7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08" y="209004"/>
            <a:ext cx="4508781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12533D-6863-EA40-241E-04388B6E90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58" t="45996" r="6872" b="10128"/>
          <a:stretch/>
        </p:blipFill>
        <p:spPr>
          <a:xfrm>
            <a:off x="2994660" y="673152"/>
            <a:ext cx="6935724" cy="5663116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77440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1192" y="-2"/>
            <a:ext cx="407080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Hinton v. </a:t>
            </a:r>
            <a:r>
              <a:rPr lang="en-US" sz="2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Lecun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on AI Risk 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69224" y="6488668"/>
            <a:ext cx="27227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Twitter/X (25 Nov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CF3E6E-C1DC-6907-B690-802ABC10D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65" y="209004"/>
            <a:ext cx="4508781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D3CBBB-9A70-5244-872B-9E98FC5F5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02" t="59040" r="7790" b="8869"/>
          <a:stretch/>
        </p:blipFill>
        <p:spPr>
          <a:xfrm>
            <a:off x="2756253" y="1461154"/>
            <a:ext cx="7522560" cy="4561002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2874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8107" y="-2"/>
            <a:ext cx="218389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Argonne LLM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76488" y="6488668"/>
            <a:ext cx="37155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Quantum Zeitgeist (15 Nov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E4F032D-C2B0-C0A9-B4E6-CB3011C349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79" y="228600"/>
            <a:ext cx="5718376" cy="6248400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9973FDD-36CC-972B-FEFF-B2D838D2E9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" t="54777" r="28526" b="9965"/>
          <a:stretch/>
        </p:blipFill>
        <p:spPr>
          <a:xfrm>
            <a:off x="2710205" y="1324465"/>
            <a:ext cx="8850007" cy="4871302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24788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8406" y="-2"/>
            <a:ext cx="324359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EU AI Act in Process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629379" y="6488668"/>
            <a:ext cx="456262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European Parliament News (8 June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331702A-916B-F4ED-8C5D-A880DA5E2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2" y="209004"/>
            <a:ext cx="5813575" cy="6358597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733193F3-C60E-701D-7517-8C94C55564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6" t="34581" r="19638" b="32834"/>
          <a:stretch/>
        </p:blipFill>
        <p:spPr>
          <a:xfrm>
            <a:off x="2676260" y="1452282"/>
            <a:ext cx="8294907" cy="4732550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09912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1099" y="-2"/>
            <a:ext cx="425090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White House AI Exec Order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15375" y="6488668"/>
            <a:ext cx="347662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White House (30 Oct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DFEB227D-6938-D0A6-A29B-8D5BBA841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30" y="173736"/>
            <a:ext cx="5967636" cy="6527102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0D408D69-70B4-0F65-792A-495832D13C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8" t="39837" r="26727" b="18063"/>
          <a:stretch/>
        </p:blipFill>
        <p:spPr>
          <a:xfrm>
            <a:off x="3916837" y="906429"/>
            <a:ext cx="5625424" cy="5429839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30711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News on Google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Hypo 1</a:t>
            </a:r>
          </a:p>
          <a:p>
            <a:pPr lvl="1"/>
            <a:r>
              <a:rPr lang="en-US" dirty="0"/>
              <a:t>Google hires human beings—gasp—to read news stories, identify facts and write up those stories in real time</a:t>
            </a:r>
          </a:p>
          <a:p>
            <a:pPr lvl="1"/>
            <a:r>
              <a:rPr lang="en-US" dirty="0"/>
              <a:t>Provides those in response to search queries</a:t>
            </a:r>
          </a:p>
          <a:p>
            <a:r>
              <a:rPr lang="en-US" dirty="0"/>
              <a:t>Copyright issues? Does G own a copyright in those stories?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8DD60-F278-44CE-94CB-58E7E3C4FD10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117836" y="0"/>
            <a:ext cx="2099564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(1 of 5)</a:t>
            </a:r>
          </a:p>
        </p:txBody>
      </p:sp>
    </p:spTree>
    <p:extLst>
      <p:ext uri="{BB962C8B-B14F-4D97-AF65-F5344CB8AC3E}">
        <p14:creationId xmlns:p14="http://schemas.microsoft.com/office/powerpoint/2010/main" val="3233219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News on Google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Hypo 2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Googlebot</a:t>
            </a:r>
            <a:r>
              <a:rPr lang="en-US" dirty="0"/>
              <a:t> does its thing and produces search responses to queries for news</a:t>
            </a:r>
          </a:p>
          <a:p>
            <a:pPr lvl="1"/>
            <a:r>
              <a:rPr lang="en-US" dirty="0"/>
              <a:t>Lists headlines with links to original sources</a:t>
            </a:r>
          </a:p>
          <a:p>
            <a:r>
              <a:rPr lang="en-US" dirty="0"/>
              <a:t>Copyright issues?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8DD60-F278-44CE-94CB-58E7E3C4FD10}" type="slidenum">
              <a:rPr lang="en-US" altLang="en-US" smtClean="0"/>
              <a:pPr/>
              <a:t>28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117836" y="0"/>
            <a:ext cx="2099564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(2 of 5)</a:t>
            </a:r>
          </a:p>
        </p:txBody>
      </p:sp>
    </p:spTree>
    <p:extLst>
      <p:ext uri="{BB962C8B-B14F-4D97-AF65-F5344CB8AC3E}">
        <p14:creationId xmlns:p14="http://schemas.microsoft.com/office/powerpoint/2010/main" val="924785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News on Google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Hypo 3</a:t>
            </a:r>
          </a:p>
          <a:p>
            <a:pPr lvl="1"/>
            <a:r>
              <a:rPr lang="en-US" dirty="0"/>
              <a:t>Same except now its adds snippets; perhaps the first paragraphs of the story</a:t>
            </a:r>
          </a:p>
          <a:p>
            <a:r>
              <a:rPr lang="en-US" dirty="0"/>
              <a:t>Copyright issues?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8DD60-F278-44CE-94CB-58E7E3C4FD10}" type="slidenum">
              <a:rPr lang="en-US" altLang="en-US" smtClean="0"/>
              <a:pPr/>
              <a:t>29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117836" y="0"/>
            <a:ext cx="2099564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(3 of 5)</a:t>
            </a:r>
          </a:p>
        </p:txBody>
      </p:sp>
    </p:spTree>
    <p:extLst>
      <p:ext uri="{BB962C8B-B14F-4D97-AF65-F5344CB8AC3E}">
        <p14:creationId xmlns:p14="http://schemas.microsoft.com/office/powerpoint/2010/main" val="2570341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6658" y="-2"/>
            <a:ext cx="8175343" cy="45720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ENIAC: Electronic Numerical Integrator and Computer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41918" y="6488668"/>
            <a:ext cx="40500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Chicago Daily Tribune (15 Feb 1946)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34" y="573050"/>
            <a:ext cx="6858274" cy="616286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071" r="2287"/>
          <a:stretch/>
        </p:blipFill>
        <p:spPr>
          <a:xfrm>
            <a:off x="1136612" y="1494154"/>
            <a:ext cx="10713974" cy="42291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742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News on Google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Hypo 4</a:t>
            </a:r>
          </a:p>
          <a:p>
            <a:pPr lvl="1"/>
            <a:r>
              <a:rPr lang="en-US" dirty="0"/>
              <a:t>Google doesn’t hire human beings—of course not—to read news stories, identify facts and write up those stories in real time</a:t>
            </a:r>
          </a:p>
          <a:p>
            <a:pPr lvl="1"/>
            <a:r>
              <a:rPr lang="en-US" dirty="0"/>
              <a:t>Instead it creates an algorithm/AI bot to do that</a:t>
            </a:r>
          </a:p>
          <a:p>
            <a:pPr lvl="1"/>
            <a:r>
              <a:rPr lang="en-US" dirty="0"/>
              <a:t>Results look like the next page</a:t>
            </a:r>
          </a:p>
          <a:p>
            <a:r>
              <a:rPr lang="en-US" dirty="0"/>
              <a:t>Copyright issues? Does G own a copyright in what it produces?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8DD60-F278-44CE-94CB-58E7E3C4FD10}" type="slidenum">
              <a:rPr lang="en-US" altLang="en-US" smtClean="0"/>
              <a:pPr/>
              <a:t>30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117836" y="0"/>
            <a:ext cx="2099564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(4 of 5)</a:t>
            </a:r>
          </a:p>
        </p:txBody>
      </p:sp>
    </p:spTree>
    <p:extLst>
      <p:ext uri="{BB962C8B-B14F-4D97-AF65-F5344CB8AC3E}">
        <p14:creationId xmlns:p14="http://schemas.microsoft.com/office/powerpoint/2010/main" val="3833584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-2"/>
            <a:ext cx="60960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Gen AI Response (TTYN (5 of 5))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36508" y="6488668"/>
            <a:ext cx="355549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(search of 30 Nov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D05BC96-940E-454E-767F-5817478A1A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2" y="209004"/>
            <a:ext cx="5794466" cy="6337697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D035D1FB-AA9B-3CCE-FE44-D46DF6CB8D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t="8280" r="4192" b="43751"/>
          <a:stretch/>
        </p:blipFill>
        <p:spPr>
          <a:xfrm>
            <a:off x="2436807" y="989815"/>
            <a:ext cx="8622460" cy="5010346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81447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1850" y="-2"/>
            <a:ext cx="302015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Google Patent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86800" y="6488668"/>
            <a:ext cx="35052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11,769,017 (26 Sept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C0AFEE-ACCF-5D30-3976-AAD452DA1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74567"/>
            <a:ext cx="5027340" cy="6526271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63800D-4B54-13A4-C464-4F689B39F2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21" t="6868" r="11131" b="39009"/>
          <a:stretch/>
        </p:blipFill>
        <p:spPr>
          <a:xfrm>
            <a:off x="3917531" y="496653"/>
            <a:ext cx="6454654" cy="5751747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30391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5280" y="-2"/>
            <a:ext cx="423672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EU Copyright Directive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36508" y="6488668"/>
            <a:ext cx="355549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EU Press Release (4 June 2021)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New EU copyright rules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86" y="209003"/>
            <a:ext cx="5859379" cy="6444715"/>
          </a:xfrm>
          <a:prstGeom prst="rect">
            <a:avLst/>
          </a:prstGeom>
        </p:spPr>
      </p:pic>
      <p:pic>
        <p:nvPicPr>
          <p:cNvPr id="8" name="Picture 7" descr="New EU copyright rules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4" t="45298" r="25833" b="30415"/>
          <a:stretch/>
        </p:blipFill>
        <p:spPr>
          <a:xfrm>
            <a:off x="841465" y="1928957"/>
            <a:ext cx="5546365" cy="3109816"/>
          </a:xfrm>
          <a:prstGeom prst="rect">
            <a:avLst/>
          </a:prstGeom>
        </p:spPr>
      </p:pic>
      <p:pic>
        <p:nvPicPr>
          <p:cNvPr id="9" name="Picture 8" descr="New EU copyright rules - Google Chrome">
            <a:extLst>
              <a:ext uri="{FF2B5EF4-FFF2-40B4-BE49-F238E27FC236}">
                <a16:creationId xmlns:a16="http://schemas.microsoft.com/office/drawing/2014/main" id="{F2CB37B7-02E8-BAEC-8A65-E080C34E61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4" t="70581" r="25833" b="5785"/>
          <a:stretch/>
        </p:blipFill>
        <p:spPr>
          <a:xfrm>
            <a:off x="6559116" y="1928957"/>
            <a:ext cx="5546365" cy="302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9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5280" y="-2"/>
            <a:ext cx="423672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Right to Protect Press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36508" y="6488668"/>
            <a:ext cx="355549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EU Copyright FAQ (4 June 2021)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14" y="249951"/>
            <a:ext cx="4642598" cy="6390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8894" y="992661"/>
            <a:ext cx="8495952" cy="53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1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7229" y="-2"/>
            <a:ext cx="185477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 Australia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20986" y="6488668"/>
            <a:ext cx="317101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ACCC (Visited 21 Feb 2022)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 descr="News media bargaining code | ACCC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66" y="209003"/>
            <a:ext cx="5877834" cy="6465013"/>
          </a:xfrm>
          <a:prstGeom prst="rect">
            <a:avLst/>
          </a:prstGeom>
        </p:spPr>
      </p:pic>
      <p:pic>
        <p:nvPicPr>
          <p:cNvPr id="10" name="Picture 9" descr="News media bargaining code | ACCC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3" t="37262" r="8758" b="24060"/>
          <a:stretch/>
        </p:blipFill>
        <p:spPr>
          <a:xfrm>
            <a:off x="2427146" y="1104900"/>
            <a:ext cx="76496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8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D63D3EB4-B0D4-AF15-134C-D44B2A2621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22" y="209004"/>
            <a:ext cx="5935391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9224" y="-2"/>
            <a:ext cx="389277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And Yesterday in Canada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26254" y="6488668"/>
            <a:ext cx="346574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(29 Nov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0F313F43-E6B5-E0DD-2A4C-4EC455E451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6" t="43384" r="26187" b="22775"/>
          <a:stretch/>
        </p:blipFill>
        <p:spPr>
          <a:xfrm>
            <a:off x="3761191" y="1568777"/>
            <a:ext cx="6225990" cy="4632432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70903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4546" y="-1"/>
            <a:ext cx="9097455" cy="326948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S.673: Journalism Competition and Preservation Act of 2022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355724" y="6488668"/>
            <a:ext cx="383627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Congress.gov (Visited 1 Dec 2022)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71D70A9-2E04-A09B-BC70-E0B3E74A37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22" y="566433"/>
            <a:ext cx="5611519" cy="6172093"/>
          </a:xfrm>
          <a:prstGeom prst="rect">
            <a:avLst/>
          </a:prstGeom>
        </p:spPr>
      </p:pic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E9793A9-AEA8-30F4-13F6-EB77FB8CD8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" t="7321" r="3438" b="49037"/>
          <a:stretch/>
        </p:blipFill>
        <p:spPr>
          <a:xfrm>
            <a:off x="1805084" y="1373850"/>
            <a:ext cx="9107353" cy="463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2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396" y="-2"/>
            <a:ext cx="416960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July 2023: OpenAI, AP Deal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63814" y="6488668"/>
            <a:ext cx="272818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AP News (13 July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403161B-6C05-E0C7-FAE6-07DFCC1398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1" y="209004"/>
            <a:ext cx="5935391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7D2A7119-9092-9376-7CF1-CBA22910A3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" t="83229" r="37034" b="725"/>
          <a:stretch/>
        </p:blipFill>
        <p:spPr>
          <a:xfrm>
            <a:off x="1508449" y="2733771"/>
            <a:ext cx="10428300" cy="3209828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66042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0235" y="-2"/>
            <a:ext cx="430176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Data Provenance Standards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05088" y="6488668"/>
            <a:ext cx="34869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(30 Nov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302F7613-4798-DD40-689F-317D022EA3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62" y="165973"/>
            <a:ext cx="5780750" cy="6322695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B73BDC69-45FF-07A6-5177-7B8FD474A3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1" t="41970" r="26677" b="14089"/>
          <a:stretch/>
        </p:blipFill>
        <p:spPr>
          <a:xfrm>
            <a:off x="4304242" y="810721"/>
            <a:ext cx="5380082" cy="528527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747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0921" y="-2"/>
            <a:ext cx="8041080" cy="45720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ENIAC: Electronic Numerical Integrator and Computer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41918" y="6488668"/>
            <a:ext cx="40500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Chicago Daily Tribune (15 Feb 1946)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71" y="587414"/>
            <a:ext cx="6803250" cy="611342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728" y="1597266"/>
            <a:ext cx="7928004" cy="46511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7052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7583" y="-2"/>
            <a:ext cx="180441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More Info?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546157" y="6488668"/>
            <a:ext cx="464584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Data &amp; Trust Alliance (visited 30 Nov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D7ACA6C-B577-D291-9864-EB08BEC5EB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0" y="209004"/>
            <a:ext cx="5649619" cy="617927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0049188F-18B4-8666-84E1-C57A8B1D6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" t="15688" r="35553" b="49148"/>
          <a:stretch/>
        </p:blipFill>
        <p:spPr>
          <a:xfrm>
            <a:off x="3009529" y="908115"/>
            <a:ext cx="8060269" cy="504176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155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1949" y="-2"/>
            <a:ext cx="491005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Generative AI Guardrails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52000" y="6488668"/>
            <a:ext cx="25400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(12 Oct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002F34F-666F-ECCA-332E-DDEDC26E67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9" y="150213"/>
            <a:ext cx="5795159" cy="6338455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CD40B7E-785F-447E-30FB-F794BFAAE0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0" t="48331" r="20799" b="2385"/>
          <a:stretch/>
        </p:blipFill>
        <p:spPr>
          <a:xfrm>
            <a:off x="3419632" y="786726"/>
            <a:ext cx="5927568" cy="5333226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94543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4241" y="-2"/>
            <a:ext cx="395775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Copyright Indemnification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52000" y="6488668"/>
            <a:ext cx="25400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(12 Oct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002F34F-666F-ECCA-332E-DDEDC26E67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9" y="150213"/>
            <a:ext cx="5795159" cy="6338455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E9BE0652-EE2D-C3F9-F6CC-B144013B06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1" t="73773" r="25078" b="16210"/>
          <a:stretch/>
        </p:blipFill>
        <p:spPr>
          <a:xfrm>
            <a:off x="1802863" y="3686128"/>
            <a:ext cx="10084337" cy="207557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4973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3766" y="-2"/>
            <a:ext cx="485823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Assumes Responsibility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19561" y="6488668"/>
            <a:ext cx="247243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(12 Oct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70B02D5-D406-9069-8B7B-E12A9920B9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47" y="209004"/>
            <a:ext cx="5935392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11" name="Picture 10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90591A7-5F09-43D4-347B-58BED7181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4" t="24027" r="20562" b="36041"/>
          <a:stretch/>
        </p:blipFill>
        <p:spPr>
          <a:xfrm>
            <a:off x="3504426" y="1505434"/>
            <a:ext cx="6325646" cy="4590566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55993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8624" y="-2"/>
            <a:ext cx="491337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Indemnity re Inputs and Outputs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19561" y="6488668"/>
            <a:ext cx="247243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(12 Oct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70B02D5-D406-9069-8B7B-E12A9920B9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47" y="209004"/>
            <a:ext cx="5935392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C763FB41-83B6-8CE2-39EF-B795FACA78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27533" r="21441" b="23733"/>
          <a:stretch/>
        </p:blipFill>
        <p:spPr>
          <a:xfrm>
            <a:off x="3837951" y="1111252"/>
            <a:ext cx="5897361" cy="5257282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30756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0499" y="-2"/>
            <a:ext cx="266150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Copyright Shield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33174" y="6488668"/>
            <a:ext cx="245882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OpenAI (6 Nov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D36FE4B-FFEF-DF19-DE3C-73B017E69F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47" y="209004"/>
            <a:ext cx="5778901" cy="6320672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EE90B51-2EC3-307C-B744-7B152E3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" t="50000" r="26196" b="38763"/>
          <a:stretch/>
        </p:blipFill>
        <p:spPr>
          <a:xfrm>
            <a:off x="1597418" y="3999321"/>
            <a:ext cx="10556157" cy="1779310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06852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0946" y="-2"/>
            <a:ext cx="361105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Kadrey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Meta Complaint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391728" y="6488668"/>
            <a:ext cx="180027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Kadrey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v. Meta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18761D-E137-AD29-FD4B-D1D389051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714" y="166664"/>
            <a:ext cx="4909918" cy="645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429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0615" y="-2"/>
            <a:ext cx="269138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Ask ChatGPT 3.5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11412" y="6488668"/>
            <a:ext cx="318058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ChatGPT (ran 25 Nov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642776C-F121-E17A-3910-8856132D1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82" y="184666"/>
            <a:ext cx="5927618" cy="6488668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985564B8-62BF-33C1-6EE9-F87228EFB7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8" t="11233" r="9871" b="54699"/>
          <a:stretch/>
        </p:blipFill>
        <p:spPr>
          <a:xfrm>
            <a:off x="3669492" y="450408"/>
            <a:ext cx="6746719" cy="4152507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2D84A94B-B4E7-E6EA-DD61-78B6CF9881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0" t="77906" r="10391" b="8002"/>
          <a:stretch/>
        </p:blipFill>
        <p:spPr>
          <a:xfrm>
            <a:off x="3670894" y="4667053"/>
            <a:ext cx="6745317" cy="1809947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53570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2795" y="-2"/>
            <a:ext cx="195920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Chapter 13?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63233" y="6488668"/>
            <a:ext cx="352876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ChatGPT 3.5 (ran 25 Nov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097D440-285F-9F34-9E56-0790C4D06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0" y="209004"/>
            <a:ext cx="5930510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3E6C4B7E-1348-E5B4-9D7E-3B89EEE457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5" t="13383" r="9432" b="46467"/>
          <a:stretch/>
        </p:blipFill>
        <p:spPr>
          <a:xfrm>
            <a:off x="2947792" y="926969"/>
            <a:ext cx="7669408" cy="5321431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18491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60735" y="-2"/>
            <a:ext cx="173126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Page 180?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362188" y="6488668"/>
            <a:ext cx="38298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ChatGPT 3.5 (ran on 25 Nov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738FBC8-9511-8767-9E3B-82E2680958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91" y="209004"/>
            <a:ext cx="5930510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46F6D4E-C486-D880-170D-A9ECAACC49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41505" r="10132" b="11229"/>
          <a:stretch/>
        </p:blipFill>
        <p:spPr>
          <a:xfrm>
            <a:off x="3649701" y="731292"/>
            <a:ext cx="6627393" cy="568436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93949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1" y="-1"/>
            <a:ext cx="3619500" cy="385089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Vannevar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Bush </a:t>
            </a:r>
            <a:r>
              <a:rPr lang="en-US" sz="2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Memex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24544" y="6488668"/>
            <a:ext cx="326745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Life Magazine (10 Sept 1945)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LIFE - Google Books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t="14133" r="6548" b="35200"/>
          <a:stretch/>
        </p:blipFill>
        <p:spPr>
          <a:xfrm>
            <a:off x="176603" y="123450"/>
            <a:ext cx="4844572" cy="664598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LIFE - Google Books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2" t="17394" r="8451" b="51685"/>
          <a:stretch/>
        </p:blipFill>
        <p:spPr>
          <a:xfrm>
            <a:off x="3131860" y="551736"/>
            <a:ext cx="6587716" cy="592526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7547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5015" y="-2"/>
            <a:ext cx="177698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And Bard?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398764" y="6488668"/>
            <a:ext cx="379323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Bard (ran on 25 Nov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DC83729F-E8E2-856F-8413-8E82A2EC77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79" y="209004"/>
            <a:ext cx="5935391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A9608031-F444-2F30-9568-62713C8897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9" t="12002" r="9154" b="49881"/>
          <a:stretch/>
        </p:blipFill>
        <p:spPr>
          <a:xfrm>
            <a:off x="2653644" y="1156355"/>
            <a:ext cx="8383285" cy="4939645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7250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8604" y="-2"/>
            <a:ext cx="507339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Ch. 13?: Bard Gets the Title Right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12480" y="6488668"/>
            <a:ext cx="377952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Bard (ran on 25 Nov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hat&#10;&#10;Description automatically generated">
            <a:extLst>
              <a:ext uri="{FF2B5EF4-FFF2-40B4-BE49-F238E27FC236}">
                <a16:creationId xmlns:a16="http://schemas.microsoft.com/office/drawing/2014/main" id="{1E8DBC31-22CD-C126-A65E-E908588DB8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2" y="209004"/>
            <a:ext cx="5772738" cy="6313932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9" name="Picture 8" descr="A screenshot of a chat&#10;&#10;Description automatically generated">
            <a:extLst>
              <a:ext uri="{FF2B5EF4-FFF2-40B4-BE49-F238E27FC236}">
                <a16:creationId xmlns:a16="http://schemas.microsoft.com/office/drawing/2014/main" id="{C89AC039-BCB6-96C7-1AC3-5C03692E69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4" t="13506" r="6661" b="54768"/>
          <a:stretch/>
        </p:blipFill>
        <p:spPr>
          <a:xfrm>
            <a:off x="2361438" y="1211344"/>
            <a:ext cx="8656202" cy="4199642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41727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96" y="-2"/>
            <a:ext cx="468020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Links to Google Search Proper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12480" y="6488668"/>
            <a:ext cx="377952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Bard (ran on 25 Nov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hat&#10;&#10;Description automatically generated">
            <a:extLst>
              <a:ext uri="{FF2B5EF4-FFF2-40B4-BE49-F238E27FC236}">
                <a16:creationId xmlns:a16="http://schemas.microsoft.com/office/drawing/2014/main" id="{1E8DBC31-22CD-C126-A65E-E908588DB8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2" y="209004"/>
            <a:ext cx="5772738" cy="6313932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 descr="A screenshot of a chat&#10;&#10;Description automatically generated">
            <a:extLst>
              <a:ext uri="{FF2B5EF4-FFF2-40B4-BE49-F238E27FC236}">
                <a16:creationId xmlns:a16="http://schemas.microsoft.com/office/drawing/2014/main" id="{948FF2EE-4BFD-713C-91C7-A01472DED3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9" t="51409" r="8124" b="24551"/>
          <a:stretch/>
        </p:blipFill>
        <p:spPr>
          <a:xfrm>
            <a:off x="1851572" y="2002536"/>
            <a:ext cx="9890586" cy="3845052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34351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0363" y="-2"/>
            <a:ext cx="242163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And Page 180?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07908" y="6488668"/>
            <a:ext cx="378409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Bard (ran on 25 Nov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hat&#10;&#10;Description automatically generated">
            <a:extLst>
              <a:ext uri="{FF2B5EF4-FFF2-40B4-BE49-F238E27FC236}">
                <a16:creationId xmlns:a16="http://schemas.microsoft.com/office/drawing/2014/main" id="{65DECA54-125B-1489-C3A9-2AA0145CD9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09" y="209004"/>
            <a:ext cx="5935391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 descr="A screenshot of a chat&#10;&#10;Description automatically generated">
            <a:extLst>
              <a:ext uri="{FF2B5EF4-FFF2-40B4-BE49-F238E27FC236}">
                <a16:creationId xmlns:a16="http://schemas.microsoft.com/office/drawing/2014/main" id="{683DA764-45E0-8FC2-E415-2F2F895972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7" t="13962" r="7441" b="43854"/>
          <a:stretch/>
        </p:blipFill>
        <p:spPr>
          <a:xfrm>
            <a:off x="2630078" y="1037790"/>
            <a:ext cx="7867895" cy="5090476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09815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9874" y="-2"/>
            <a:ext cx="419212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Copyright Office Study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053927" y="6488668"/>
            <a:ext cx="413807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OpenAI Copyright Filing (30 Oct 2023)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7806C0-5361-E0D0-A36B-72A44BB4E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284" y="209004"/>
            <a:ext cx="4931843" cy="651551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718009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0672" y="-2"/>
            <a:ext cx="910132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LLM Training Process: Compute + Model + Trillions of Words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053927" y="6488668"/>
            <a:ext cx="413807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OpenAI Copyright Filing (30 Oct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FAD53-9FB7-834C-8128-972564A60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55" y="507189"/>
            <a:ext cx="4596581" cy="616614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386D53-538F-D4A2-A9D0-8908ECCC08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8" t="24150" r="5060" b="51834"/>
          <a:stretch/>
        </p:blipFill>
        <p:spPr>
          <a:xfrm>
            <a:off x="2743102" y="1673352"/>
            <a:ext cx="8799478" cy="309981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696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5748" y="-2"/>
            <a:ext cx="932625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LLM Training Process: Creating Tokens, Finding Relationships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053927" y="6488668"/>
            <a:ext cx="413807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OpenAI Copyright Filing (30 Oct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FAD53-9FB7-834C-8128-972564A60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59225"/>
            <a:ext cx="4557790" cy="611410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FB13141-2CC8-1733-222A-92A69F9CCCF9}"/>
              </a:ext>
            </a:extLst>
          </p:cNvPr>
          <p:cNvGrpSpPr>
            <a:grpSpLocks noChangeAspect="1"/>
          </p:cNvGrpSpPr>
          <p:nvPr/>
        </p:nvGrpSpPr>
        <p:grpSpPr>
          <a:xfrm>
            <a:off x="2056426" y="2178946"/>
            <a:ext cx="9416329" cy="3679813"/>
            <a:chOff x="5949696" y="1806157"/>
            <a:chExt cx="4733115" cy="18496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2386D53-538F-D4A2-A9D0-8908ECCC0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95" t="47180" b="29297"/>
            <a:stretch/>
          </p:blipFill>
          <p:spPr>
            <a:xfrm>
              <a:off x="5949696" y="1806157"/>
              <a:ext cx="4733115" cy="152704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19EB1C-9740-42D6-36B5-2967102BBF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145"/>
            <a:stretch/>
          </p:blipFill>
          <p:spPr>
            <a:xfrm>
              <a:off x="5949696" y="3250865"/>
              <a:ext cx="4733115" cy="404949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9689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5056" y="-2"/>
            <a:ext cx="791694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What ChatGPT Says It Does With Copyrighted Works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053927" y="6488668"/>
            <a:ext cx="413807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OpenAI Copyright Filing (30 Oct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2CF21C-F4F9-AAD2-35FF-1682DDFF7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38" y="530583"/>
            <a:ext cx="4677286" cy="616803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C20B3A-1D32-6770-66CF-5BFD7D6FBA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6" t="2300" r="8095" b="38401"/>
          <a:stretch/>
        </p:blipFill>
        <p:spPr>
          <a:xfrm>
            <a:off x="3648172" y="725863"/>
            <a:ext cx="6261094" cy="561040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4808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304" y="-2"/>
            <a:ext cx="404469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How Much Memorization?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366760" y="6488668"/>
            <a:ext cx="38252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Scalable Extraction (28 Nov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56FCDBC-9C1B-07B7-AA5F-99B7070143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06" y="209004"/>
            <a:ext cx="5712823" cy="62484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6EC61FAA-8A84-BCCE-BACE-787C9917ED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903" r="20012" b="45836"/>
          <a:stretch/>
        </p:blipFill>
        <p:spPr>
          <a:xfrm>
            <a:off x="2460395" y="589174"/>
            <a:ext cx="8895070" cy="558852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1471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1" y="-2"/>
            <a:ext cx="254000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Use Here is Fair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053927" y="6488668"/>
            <a:ext cx="413807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OpenAI Copyright Filing (30 Oct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B1BE01-A041-40B2-F26C-FA6438CA0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39" y="175672"/>
            <a:ext cx="5021139" cy="652516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3F48F7-7B7A-4C65-5550-592D29379C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6" t="17049" r="5375" b="67927"/>
          <a:stretch/>
        </p:blipFill>
        <p:spPr>
          <a:xfrm>
            <a:off x="1205097" y="1437587"/>
            <a:ext cx="10813264" cy="241326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2128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5930" y="-2"/>
            <a:ext cx="896607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Neural Information Processing Systems Conf, Dec 3-5, 2012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52462" y="6488668"/>
            <a:ext cx="26395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Krizhevsky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et al (2012)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7005D43-E03E-6AF6-0678-34B4C02021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" y="495555"/>
            <a:ext cx="5671401" cy="6205283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941337E-2E1A-D95B-3079-2220405A3A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13337" r="2694" b="56120"/>
          <a:stretch/>
        </p:blipFill>
        <p:spPr>
          <a:xfrm>
            <a:off x="964278" y="1600199"/>
            <a:ext cx="10871896" cy="3798918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08364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84079" y="-2"/>
            <a:ext cx="240792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Applying </a:t>
            </a:r>
            <a:r>
              <a:rPr lang="en-US" sz="2400" i="1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Sony</a:t>
            </a:r>
            <a:endParaRPr lang="en-US" sz="2400" i="1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053927" y="6488668"/>
            <a:ext cx="413807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OpenAI Copyright Filing (30 Oct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38D815-6C80-FAA8-8A70-9A38BA723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66" y="169164"/>
            <a:ext cx="4787957" cy="62484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970883-B96A-4FAD-618B-CD76622F1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2" t="25962" r="5569" b="50389"/>
          <a:stretch/>
        </p:blipFill>
        <p:spPr>
          <a:xfrm>
            <a:off x="1366888" y="1079368"/>
            <a:ext cx="10338722" cy="357747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419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6932" y="-2"/>
            <a:ext cx="473506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“Pervasive, Unauthorized Use”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333202" y="6488668"/>
            <a:ext cx="385879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News/Media Alliance (31 Oct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814CE21-6368-CBDA-F1A4-5DAB102B54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39" y="209004"/>
            <a:ext cx="5764174" cy="630456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DCF64C0-BD48-C4F0-7801-0E6AA05EF9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" t="9599" r="33983" b="62267"/>
          <a:stretch/>
        </p:blipFill>
        <p:spPr>
          <a:xfrm>
            <a:off x="2081807" y="1255525"/>
            <a:ext cx="9182418" cy="460779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344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21824" y="-2"/>
            <a:ext cx="217017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Extent of Use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333202" y="6488668"/>
            <a:ext cx="385879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News/Media Alliance (31 Oct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814CE21-6368-CBDA-F1A4-5DAB102B54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39" y="209004"/>
            <a:ext cx="5764174" cy="630456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56316D3-8149-5447-D87D-D692B514D5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" t="36867" r="34347" b="33867"/>
          <a:stretch/>
        </p:blipFill>
        <p:spPr>
          <a:xfrm>
            <a:off x="2112263" y="1056132"/>
            <a:ext cx="9186689" cy="487661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092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8078" y="-2"/>
            <a:ext cx="449392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Fair Negotiations for Content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333202" y="6488668"/>
            <a:ext cx="385879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News/Media Alliance (31 Oct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814CE21-6368-CBDA-F1A4-5DAB102B54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39" y="209004"/>
            <a:ext cx="5764174" cy="630456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D2E79CE-779A-2FFF-992F-87A3CF22B3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t="66400" r="34785" b="4333"/>
          <a:stretch/>
        </p:blipFill>
        <p:spPr>
          <a:xfrm>
            <a:off x="2551175" y="1421892"/>
            <a:ext cx="8596533" cy="46022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834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2712" y="-2"/>
            <a:ext cx="420928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Courts Just Getting Started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805672" y="6488668"/>
            <a:ext cx="338632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Kadrey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(ND Calif 20 Nov 2023)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7305F1-8198-C7AE-294D-2D4C55BDF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3" y="149352"/>
            <a:ext cx="5008777" cy="655624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97684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0776" y="-2"/>
            <a:ext cx="429122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Nightshade: Data Poisoning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00516" y="6488668"/>
            <a:ext cx="349148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MIT Tech Review (23 Oct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0817025-F676-8F1E-069D-64F8B3B841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30" y="209004"/>
            <a:ext cx="5935392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4096551-F159-AAE6-9497-D159B1ED62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7" t="24696" r="42409" b="49359"/>
          <a:stretch/>
        </p:blipFill>
        <p:spPr>
          <a:xfrm>
            <a:off x="2855810" y="1698170"/>
            <a:ext cx="7515483" cy="4283717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95117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8445" y="-2"/>
            <a:ext cx="542355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Prof. Ben Zhao UChicago Comp Sci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00516" y="6488668"/>
            <a:ext cx="349148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MIT Tech Review (23 Oct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0817025-F676-8F1E-069D-64F8B3B841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30" y="209004"/>
            <a:ext cx="5935392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4096551-F159-AAE6-9497-D159B1ED62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" t="50721" r="42508" b="15120"/>
          <a:stretch/>
        </p:blipFill>
        <p:spPr>
          <a:xfrm>
            <a:off x="3374796" y="1432874"/>
            <a:ext cx="6020698" cy="4499679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94633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325" y="-2"/>
            <a:ext cx="211967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9 Page Paper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19972" y="6488668"/>
            <a:ext cx="267202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Krizhehsky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et al (2012)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7D03C-86DB-CA53-2D5B-73FAACE12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32" y="228213"/>
            <a:ext cx="4962183" cy="6472625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29AF3E-039B-649C-D670-A7035F30B5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26" t="10322" r="15703" b="46078"/>
          <a:stretch/>
        </p:blipFill>
        <p:spPr>
          <a:xfrm>
            <a:off x="3242209" y="900476"/>
            <a:ext cx="6387393" cy="5305376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54467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2952" y="-2"/>
            <a:ext cx="512904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Jan 2014: Google Buys </a:t>
            </a:r>
            <a:r>
              <a:rPr lang="en-US" sz="2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Deepmind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13370" y="6488668"/>
            <a:ext cx="317862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Guardian (27 Jan 2014)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16DF126-6A9A-55AC-7430-97DE0CC508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31" y="137948"/>
            <a:ext cx="6000357" cy="6562890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695B1FA-FA46-410A-2573-17C917F6DA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1" t="61598" r="32451" b="16712"/>
          <a:stretch/>
        </p:blipFill>
        <p:spPr>
          <a:xfrm>
            <a:off x="2625622" y="1918352"/>
            <a:ext cx="8714956" cy="4177648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59249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7734" y="-2"/>
            <a:ext cx="279426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Dec 2015: OpenAI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17956" y="6488668"/>
            <a:ext cx="257404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OpenAI (11 Dec 2015)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D4FF270-FA96-1ADD-EA1F-976EE987A4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76" y="240268"/>
            <a:ext cx="5712823" cy="6248400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C8EE9E48-A1BC-B43F-E34C-061A58E13D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" t="8516" r="24752" b="68796"/>
          <a:stretch/>
        </p:blipFill>
        <p:spPr>
          <a:xfrm>
            <a:off x="2000247" y="2982572"/>
            <a:ext cx="9886953" cy="3305822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36832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Generic (Standard)">
  <a:themeElements>
    <a:clrScheme name="">
      <a:dk1>
        <a:srgbClr val="000066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0056"/>
      </a:accent4>
      <a:accent5>
        <a:srgbClr val="E2F4FF"/>
      </a:accent5>
      <a:accent6>
        <a:srgbClr val="E7E7B9"/>
      </a:accent6>
      <a:hlink>
        <a:srgbClr val="0066FF"/>
      </a:hlink>
      <a:folHlink>
        <a:srgbClr val="FFFFCC"/>
      </a:folHlink>
    </a:clrScheme>
    <a:fontScheme name="Generic (Standard)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4">
        <a:dk1>
          <a:srgbClr val="336699"/>
        </a:dk1>
        <a:lt1>
          <a:srgbClr val="FFFFFF"/>
        </a:lt1>
        <a:dk2>
          <a:srgbClr val="000066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2A5682"/>
        </a:accent4>
        <a:accent5>
          <a:srgbClr val="E2F4FF"/>
        </a:accent5>
        <a:accent6>
          <a:srgbClr val="E7E7B9"/>
        </a:accent6>
        <a:hlink>
          <a:srgbClr val="3399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5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0066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98:Templates:Presentations:Generic (Standard)</Template>
  <TotalTime>11306</TotalTime>
  <Words>1692</Words>
  <Application>Microsoft Office PowerPoint</Application>
  <PresentationFormat>Widescreen</PresentationFormat>
  <Paragraphs>340</Paragraphs>
  <Slides>66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2" baseType="lpstr">
      <vt:lpstr>Arial</vt:lpstr>
      <vt:lpstr>Helvetica</vt:lpstr>
      <vt:lpstr>Monotype Sorts</vt:lpstr>
      <vt:lpstr>Times New Roman</vt:lpstr>
      <vt:lpstr>Wingdings</vt:lpstr>
      <vt:lpstr>Generic (Standard)</vt:lpstr>
      <vt:lpstr>Class 26: Thurs 30 Nov 2023 Copyright Fall 2023   AI</vt:lpstr>
      <vt:lpstr>Human Mind Eclipsed</vt:lpstr>
      <vt:lpstr>ENIAC: Electronic Numerical Integrator and Computer</vt:lpstr>
      <vt:lpstr>ENIAC: Electronic Numerical Integrator and Computer</vt:lpstr>
      <vt:lpstr>Vannevar Bush Memex</vt:lpstr>
      <vt:lpstr>Neural Information Processing Systems Conf, Dec 3-5, 2012</vt:lpstr>
      <vt:lpstr>9 Page Paper</vt:lpstr>
      <vt:lpstr>Jan 2014: Google Buys Deepmind</vt:lpstr>
      <vt:lpstr>Dec 2015: OpenAI</vt:lpstr>
      <vt:lpstr>Dec 2015: OpenAI</vt:lpstr>
      <vt:lpstr>AlphaGo Wins</vt:lpstr>
      <vt:lpstr>Unexpectedly</vt:lpstr>
      <vt:lpstr>June 2017: Transformer Models</vt:lpstr>
      <vt:lpstr>Mar 2019: Capped Profit Model</vt:lpstr>
      <vt:lpstr>July 2019: Microsoft Investment</vt:lpstr>
      <vt:lpstr>30 Nov 2022: ChatGPT</vt:lpstr>
      <vt:lpstr>May 2023: Governing Superintelligence</vt:lpstr>
      <vt:lpstr>17 Nov 2023: Altman Out</vt:lpstr>
      <vt:lpstr>Why Did They Fire Altman?: Q Star?</vt:lpstr>
      <vt:lpstr>29 Nov 2023: Altman Back</vt:lpstr>
      <vt:lpstr>Hinton v. Lecun on AI Risk </vt:lpstr>
      <vt:lpstr>Hinton v. Lecun on AI Risk </vt:lpstr>
      <vt:lpstr>Hinton v. Lecun on AI Risk </vt:lpstr>
      <vt:lpstr>Argonne LLM</vt:lpstr>
      <vt:lpstr>EU AI Act in Process</vt:lpstr>
      <vt:lpstr>White House AI Exec Order</vt:lpstr>
      <vt:lpstr>The News on Google</vt:lpstr>
      <vt:lpstr>The News on Google</vt:lpstr>
      <vt:lpstr>The News on Google</vt:lpstr>
      <vt:lpstr>The News on Google</vt:lpstr>
      <vt:lpstr>Google Gen AI Response (TTYN (5 of 5))</vt:lpstr>
      <vt:lpstr>New Google Patent</vt:lpstr>
      <vt:lpstr>New EU Copyright Directive</vt:lpstr>
      <vt:lpstr>New Right to Protect Press</vt:lpstr>
      <vt:lpstr>In Australia</vt:lpstr>
      <vt:lpstr>And Yesterday in Canada</vt:lpstr>
      <vt:lpstr>S.673: Journalism Competition and Preservation Act of 2022</vt:lpstr>
      <vt:lpstr>July 2023: OpenAI, AP Deal</vt:lpstr>
      <vt:lpstr>Data Provenance Standards</vt:lpstr>
      <vt:lpstr>More Info?</vt:lpstr>
      <vt:lpstr>Google Generative AI Guardrails</vt:lpstr>
      <vt:lpstr>Copyright Indemnification</vt:lpstr>
      <vt:lpstr>Google Assumes Responsibility</vt:lpstr>
      <vt:lpstr>Indemnity re Inputs and Outputs</vt:lpstr>
      <vt:lpstr>Copyright Shield</vt:lpstr>
      <vt:lpstr>Kadrey Meta Complaint</vt:lpstr>
      <vt:lpstr>Ask ChatGPT 3.5</vt:lpstr>
      <vt:lpstr>Chapter 13?</vt:lpstr>
      <vt:lpstr>Page 180?</vt:lpstr>
      <vt:lpstr>And Bard?</vt:lpstr>
      <vt:lpstr>Ch. 13?: Bard Gets the Title Right</vt:lpstr>
      <vt:lpstr>Links to Google Search Proper</vt:lpstr>
      <vt:lpstr>And Page 180?</vt:lpstr>
      <vt:lpstr>The Copyright Office Study</vt:lpstr>
      <vt:lpstr>LLM Training Process: Compute + Model + Trillions of Words</vt:lpstr>
      <vt:lpstr>LLM Training Process: Creating Tokens, Finding Relationships</vt:lpstr>
      <vt:lpstr>What ChatGPT Says It Does With Copyrighted Works</vt:lpstr>
      <vt:lpstr>How Much Memorization?</vt:lpstr>
      <vt:lpstr>Use Here is Fair</vt:lpstr>
      <vt:lpstr>Applying Sony</vt:lpstr>
      <vt:lpstr>“Pervasive, Unauthorized Use”</vt:lpstr>
      <vt:lpstr>Extent of Use</vt:lpstr>
      <vt:lpstr>Fair Negotiations for Content</vt:lpstr>
      <vt:lpstr>Courts Just Getting Started</vt:lpstr>
      <vt:lpstr>Nightshade: Data Poisoning</vt:lpstr>
      <vt:lpstr>Prof. Ben Zhao UChicago Comp Sci</vt:lpstr>
    </vt:vector>
  </TitlesOfParts>
  <Company>The University of Chicago Law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Setting in High-Tech Industries</dc:title>
  <dc:creator>Randal Picker</dc:creator>
  <cp:lastModifiedBy>Randal C. Picker</cp:lastModifiedBy>
  <cp:revision>1046</cp:revision>
  <cp:lastPrinted>2022-02-21T20:17:43Z</cp:lastPrinted>
  <dcterms:created xsi:type="dcterms:W3CDTF">1999-10-27T15:27:59Z</dcterms:created>
  <dcterms:modified xsi:type="dcterms:W3CDTF">2023-11-30T20:27:45Z</dcterms:modified>
</cp:coreProperties>
</file>