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7"/>
  </p:notesMasterIdLst>
  <p:handoutMasterIdLst>
    <p:handoutMasterId r:id="rId68"/>
  </p:handoutMasterIdLst>
  <p:sldIdLst>
    <p:sldId id="2115" r:id="rId2"/>
    <p:sldId id="2467" r:id="rId3"/>
    <p:sldId id="2468" r:id="rId4"/>
    <p:sldId id="2469" r:id="rId5"/>
    <p:sldId id="2470" r:id="rId6"/>
    <p:sldId id="2473" r:id="rId7"/>
    <p:sldId id="2474" r:id="rId8"/>
    <p:sldId id="2475" r:id="rId9"/>
    <p:sldId id="2476" r:id="rId10"/>
    <p:sldId id="2479" r:id="rId11"/>
    <p:sldId id="2480" r:id="rId12"/>
    <p:sldId id="2481" r:id="rId13"/>
    <p:sldId id="2477" r:id="rId14"/>
    <p:sldId id="2478" r:id="rId15"/>
    <p:sldId id="2483" r:id="rId16"/>
    <p:sldId id="2484" r:id="rId17"/>
    <p:sldId id="2486" r:id="rId18"/>
    <p:sldId id="2487" r:id="rId19"/>
    <p:sldId id="2488" r:id="rId20"/>
    <p:sldId id="2489" r:id="rId21"/>
    <p:sldId id="2490" r:id="rId22"/>
    <p:sldId id="2491" r:id="rId23"/>
    <p:sldId id="2492" r:id="rId24"/>
    <p:sldId id="2494" r:id="rId25"/>
    <p:sldId id="2495" r:id="rId26"/>
    <p:sldId id="2418" r:id="rId27"/>
    <p:sldId id="2422" r:id="rId28"/>
    <p:sldId id="2423" r:id="rId29"/>
    <p:sldId id="2413" r:id="rId30"/>
    <p:sldId id="2594" r:id="rId31"/>
    <p:sldId id="2595" r:id="rId32"/>
    <p:sldId id="2450" r:id="rId33"/>
    <p:sldId id="2454" r:id="rId34"/>
    <p:sldId id="2455" r:id="rId35"/>
    <p:sldId id="2451" r:id="rId36"/>
    <p:sldId id="2496" r:id="rId37"/>
    <p:sldId id="2508" r:id="rId38"/>
    <p:sldId id="2509" r:id="rId39"/>
    <p:sldId id="2512" r:id="rId40"/>
    <p:sldId id="2513" r:id="rId41"/>
    <p:sldId id="2596" r:id="rId42"/>
    <p:sldId id="2446" r:id="rId43"/>
    <p:sldId id="2447" r:id="rId44"/>
    <p:sldId id="2445" r:id="rId45"/>
    <p:sldId id="2382" r:id="rId46"/>
    <p:sldId id="2456" r:id="rId47"/>
    <p:sldId id="2457" r:id="rId48"/>
    <p:sldId id="2400" r:id="rId49"/>
    <p:sldId id="2592" r:id="rId50"/>
    <p:sldId id="2597" r:id="rId51"/>
    <p:sldId id="2598" r:id="rId52"/>
    <p:sldId id="2497" r:id="rId53"/>
    <p:sldId id="2500" r:id="rId54"/>
    <p:sldId id="2501" r:id="rId55"/>
    <p:sldId id="2498" r:id="rId56"/>
    <p:sldId id="2505" r:id="rId57"/>
    <p:sldId id="2458" r:id="rId58"/>
    <p:sldId id="2459" r:id="rId59"/>
    <p:sldId id="2460" r:id="rId60"/>
    <p:sldId id="2461" r:id="rId61"/>
    <p:sldId id="2462" r:id="rId62"/>
    <p:sldId id="2463" r:id="rId63"/>
    <p:sldId id="2464" r:id="rId64"/>
    <p:sldId id="2507" r:id="rId65"/>
    <p:sldId id="2506" r:id="rId66"/>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33"/>
    <a:srgbClr val="CC66FF"/>
    <a:srgbClr val="CCCCFF"/>
    <a:srgbClr val="6699FF"/>
    <a:srgbClr val="003399"/>
    <a:srgbClr val="FFCC99"/>
    <a:srgbClr val="CC99FF"/>
    <a:srgbClr val="FF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8502" autoAdjust="0"/>
  </p:normalViewPr>
  <p:slideViewPr>
    <p:cSldViewPr snapToGrid="0">
      <p:cViewPr varScale="1">
        <p:scale>
          <a:sx n="153" d="100"/>
          <a:sy n="153" d="100"/>
        </p:scale>
        <p:origin x="72" y="176"/>
      </p:cViewPr>
      <p:guideLst>
        <p:guide orient="horz" pos="2160"/>
        <p:guide pos="3840"/>
      </p:guideLst>
    </p:cSldViewPr>
  </p:slideViewPr>
  <p:outlineViewPr>
    <p:cViewPr>
      <p:scale>
        <a:sx n="50" d="100"/>
        <a:sy n="50" d="100"/>
      </p:scale>
      <p:origin x="0" y="-17428"/>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2" d="100"/>
          <a:sy n="82" d="100"/>
        </p:scale>
        <p:origin x="-2842"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2" y="0"/>
            <a:ext cx="3037628" cy="464184"/>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lvl1pPr defTabSz="931604">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2773" y="0"/>
            <a:ext cx="3037628" cy="464184"/>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lvl1pPr algn="r" defTabSz="931604">
              <a:defRPr kumimoji="0" sz="1200" i="0"/>
            </a:lvl1pPr>
          </a:lstStyle>
          <a:p>
            <a:pPr>
              <a:defRPr/>
            </a:pPr>
            <a:fld id="{9924DB5A-C853-4D1E-AC04-B4A6249E091E}" type="datetime1">
              <a:rPr lang="en-US" altLang="en-US" smtClean="0"/>
              <a:t>11/28/2023</a:t>
            </a:fld>
            <a:endParaRPr lang="en-US" altLang="en-US"/>
          </a:p>
        </p:txBody>
      </p:sp>
      <p:sp>
        <p:nvSpPr>
          <p:cNvPr id="14340" name="Rectangle 4"/>
          <p:cNvSpPr>
            <a:spLocks noGrp="1" noChangeArrowheads="1"/>
          </p:cNvSpPr>
          <p:nvPr>
            <p:ph type="ftr" sz="quarter" idx="2"/>
          </p:nvPr>
        </p:nvSpPr>
        <p:spPr bwMode="auto">
          <a:xfrm>
            <a:off x="2" y="8832216"/>
            <a:ext cx="3037628" cy="464184"/>
          </a:xfrm>
          <a:prstGeom prst="rect">
            <a:avLst/>
          </a:prstGeom>
          <a:noFill/>
          <a:ln w="9525">
            <a:noFill/>
            <a:miter lim="800000"/>
            <a:headEnd/>
            <a:tailEnd/>
          </a:ln>
        </p:spPr>
        <p:txBody>
          <a:bodyPr vert="horz" wrap="square" lIns="93134" tIns="46567" rIns="93134" bIns="46567" numCol="1" anchor="b" anchorCtr="0" compatLnSpc="1">
            <a:prstTxWarp prst="textNoShape">
              <a:avLst/>
            </a:prstTxWarp>
          </a:bodyPr>
          <a:lstStyle>
            <a:lvl1pPr defTabSz="931604">
              <a:defRPr kumimoji="0" sz="1200" i="0"/>
            </a:lvl1pPr>
          </a:lstStyle>
          <a:p>
            <a:pPr>
              <a:defRPr/>
            </a:pPr>
            <a:r>
              <a:rPr lang="en-US" altLang="en-US"/>
              <a:t>Copyright</a:t>
            </a:r>
          </a:p>
        </p:txBody>
      </p:sp>
      <p:sp>
        <p:nvSpPr>
          <p:cNvPr id="14341" name="Rectangle 5"/>
          <p:cNvSpPr>
            <a:spLocks noGrp="1" noChangeArrowheads="1"/>
          </p:cNvSpPr>
          <p:nvPr>
            <p:ph type="sldNum" sz="quarter" idx="3"/>
          </p:nvPr>
        </p:nvSpPr>
        <p:spPr bwMode="auto">
          <a:xfrm>
            <a:off x="3972773" y="8832216"/>
            <a:ext cx="3037628" cy="464184"/>
          </a:xfrm>
          <a:prstGeom prst="rect">
            <a:avLst/>
          </a:prstGeom>
          <a:noFill/>
          <a:ln w="9525">
            <a:noFill/>
            <a:miter lim="800000"/>
            <a:headEnd/>
            <a:tailEnd/>
          </a:ln>
        </p:spPr>
        <p:txBody>
          <a:bodyPr vert="horz" wrap="square" lIns="93134" tIns="46567" rIns="93134" bIns="46567" numCol="1" anchor="b" anchorCtr="0" compatLnSpc="1">
            <a:prstTxWarp prst="textNoShape">
              <a:avLst/>
            </a:prstTxWarp>
          </a:bodyPr>
          <a:lstStyle>
            <a:lvl1pPr algn="r" defTabSz="931602">
              <a:defRPr kumimoji="0" sz="1200" i="0"/>
            </a:lvl1pPr>
          </a:lstStyle>
          <a:p>
            <a:fld id="{8F9CFE4F-2FD3-43BB-9653-EDC73F25EE73}" type="slidenum">
              <a:rPr lang="en-US" altLang="en-US"/>
              <a:pPr/>
              <a:t>‹#›</a:t>
            </a:fld>
            <a:endParaRPr lang="en-US" altLang="en-US"/>
          </a:p>
        </p:txBody>
      </p:sp>
    </p:spTree>
    <p:extLst>
      <p:ext uri="{BB962C8B-B14F-4D97-AF65-F5344CB8AC3E}">
        <p14:creationId xmlns:p14="http://schemas.microsoft.com/office/powerpoint/2010/main" val="35209205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2" y="0"/>
            <a:ext cx="3037628" cy="464184"/>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lvl1pPr defTabSz="931604">
              <a:defRPr kumimoji="0" sz="1200" i="0"/>
            </a:lvl1pPr>
          </a:lstStyle>
          <a:p>
            <a:pPr>
              <a:defRPr/>
            </a:pPr>
            <a:endParaRPr lang="en-US" altLang="en-US"/>
          </a:p>
        </p:txBody>
      </p:sp>
      <p:sp>
        <p:nvSpPr>
          <p:cNvPr id="49155"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144" y="4416111"/>
            <a:ext cx="5140112" cy="4182427"/>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2773" y="0"/>
            <a:ext cx="3037628" cy="464184"/>
          </a:xfrm>
          <a:prstGeom prst="rect">
            <a:avLst/>
          </a:prstGeom>
          <a:noFill/>
          <a:ln w="9525">
            <a:noFill/>
            <a:miter lim="800000"/>
            <a:headEnd/>
            <a:tailEnd/>
          </a:ln>
        </p:spPr>
        <p:txBody>
          <a:bodyPr vert="horz" wrap="square" lIns="93134" tIns="46567" rIns="93134" bIns="46567" numCol="1" anchor="t" anchorCtr="0" compatLnSpc="1">
            <a:prstTxWarp prst="textNoShape">
              <a:avLst/>
            </a:prstTxWarp>
          </a:bodyPr>
          <a:lstStyle>
            <a:lvl1pPr algn="r" defTabSz="931604">
              <a:defRPr kumimoji="0" sz="1200" i="0"/>
            </a:lvl1pPr>
          </a:lstStyle>
          <a:p>
            <a:pPr>
              <a:defRPr/>
            </a:pPr>
            <a:fld id="{B176DDDD-F7C3-46FD-9478-AB1A812573A2}" type="datetime1">
              <a:rPr lang="en-US" altLang="en-US" smtClean="0"/>
              <a:t>11/28/2023</a:t>
            </a:fld>
            <a:endParaRPr lang="en-US" altLang="en-US"/>
          </a:p>
        </p:txBody>
      </p:sp>
      <p:sp>
        <p:nvSpPr>
          <p:cNvPr id="2060" name="Rectangle 12"/>
          <p:cNvSpPr>
            <a:spLocks noGrp="1" noChangeArrowheads="1"/>
          </p:cNvSpPr>
          <p:nvPr>
            <p:ph type="ftr" sz="quarter" idx="4"/>
          </p:nvPr>
        </p:nvSpPr>
        <p:spPr bwMode="auto">
          <a:xfrm>
            <a:off x="2" y="8832216"/>
            <a:ext cx="3037628" cy="464184"/>
          </a:xfrm>
          <a:prstGeom prst="rect">
            <a:avLst/>
          </a:prstGeom>
          <a:noFill/>
          <a:ln w="9525">
            <a:noFill/>
            <a:miter lim="800000"/>
            <a:headEnd/>
            <a:tailEnd/>
          </a:ln>
        </p:spPr>
        <p:txBody>
          <a:bodyPr vert="horz" wrap="square" lIns="93134" tIns="46567" rIns="93134" bIns="46567" numCol="1" anchor="b" anchorCtr="0" compatLnSpc="1">
            <a:prstTxWarp prst="textNoShape">
              <a:avLst/>
            </a:prstTxWarp>
          </a:bodyPr>
          <a:lstStyle>
            <a:lvl1pPr defTabSz="931604">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2773" y="8832216"/>
            <a:ext cx="3037628" cy="464184"/>
          </a:xfrm>
          <a:prstGeom prst="rect">
            <a:avLst/>
          </a:prstGeom>
          <a:noFill/>
          <a:ln w="9525">
            <a:noFill/>
            <a:miter lim="800000"/>
            <a:headEnd/>
            <a:tailEnd/>
          </a:ln>
        </p:spPr>
        <p:txBody>
          <a:bodyPr vert="horz" wrap="square" lIns="93134" tIns="46567" rIns="93134" bIns="46567" numCol="1" anchor="b" anchorCtr="0" compatLnSpc="1">
            <a:prstTxWarp prst="textNoShape">
              <a:avLst/>
            </a:prstTxWarp>
          </a:bodyPr>
          <a:lstStyle>
            <a:lvl1pPr algn="r" defTabSz="931602">
              <a:defRPr kumimoji="0" sz="1200" i="0"/>
            </a:lvl1pPr>
          </a:lstStyle>
          <a:p>
            <a:fld id="{181CA25B-3722-4FBB-940C-3A2A939B1039}" type="slidenum">
              <a:rPr lang="en-US" altLang="en-US"/>
              <a:pPr/>
              <a:t>‹#›</a:t>
            </a:fld>
            <a:endParaRPr lang="en-US" altLang="en-US"/>
          </a:p>
        </p:txBody>
      </p:sp>
    </p:spTree>
    <p:extLst>
      <p:ext uri="{BB962C8B-B14F-4D97-AF65-F5344CB8AC3E}">
        <p14:creationId xmlns:p14="http://schemas.microsoft.com/office/powerpoint/2010/main" val="964734067"/>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rtic.edu/artworks/27992/a-sunday-on-la-grande-jatte-1884"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rtic.edu/artworks/27992/a-sunday-on-la-grande-jatte-1884"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theguardian.com/artanddesign/picture/2012/mar/21/koons-art"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jackson-pollock.org/convergence.jsp"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ytimes.com/2012/04/01/nyregion/james-grashow-corrugated-fountain-in-ridgefield.htm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hicagoiceworks.com/"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5F69425-26B4-41D2-90D0-3DD152210D68}" type="datetime1">
              <a:rPr kumimoji="0" lang="en-US" altLang="en-US" sz="1200" i="0"/>
              <a:t>11/28/2023</a:t>
            </a:fld>
            <a:endParaRPr kumimoji="0" lang="en-US" altLang="en-US" sz="1200" i="0"/>
          </a:p>
        </p:txBody>
      </p:sp>
      <p:sp>
        <p:nvSpPr>
          <p:cNvPr id="50179"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013">
              <a:defRPr kumimoji="1" sz="2400" i="1">
                <a:solidFill>
                  <a:schemeClr val="tx1"/>
                </a:solidFill>
                <a:latin typeface="Times New Roman" panose="02020603050405020304" pitchFamily="18" charset="0"/>
              </a:defRPr>
            </a:lvl1pPr>
            <a:lvl2pPr marL="744010" indent="-286158" defTabSz="930013">
              <a:defRPr kumimoji="1" sz="2400" i="1">
                <a:solidFill>
                  <a:schemeClr val="tx1"/>
                </a:solidFill>
                <a:latin typeface="Times New Roman" panose="02020603050405020304" pitchFamily="18" charset="0"/>
              </a:defRPr>
            </a:lvl2pPr>
            <a:lvl3pPr marL="1144631" indent="-228926" defTabSz="930013">
              <a:defRPr kumimoji="1" sz="2400" i="1">
                <a:solidFill>
                  <a:schemeClr val="tx1"/>
                </a:solidFill>
                <a:latin typeface="Times New Roman" panose="02020603050405020304" pitchFamily="18" charset="0"/>
              </a:defRPr>
            </a:lvl3pPr>
            <a:lvl4pPr marL="1602483" indent="-228926" defTabSz="930013">
              <a:defRPr kumimoji="1" sz="2400" i="1">
                <a:solidFill>
                  <a:schemeClr val="tx1"/>
                </a:solidFill>
                <a:latin typeface="Times New Roman" panose="02020603050405020304" pitchFamily="18" charset="0"/>
              </a:defRPr>
            </a:lvl4pPr>
            <a:lvl5pPr marL="2060336" indent="-228926" defTabSz="930013">
              <a:defRPr kumimoji="1" sz="2400" i="1">
                <a:solidFill>
                  <a:schemeClr val="tx1"/>
                </a:solidFill>
                <a:latin typeface="Times New Roman" panose="02020603050405020304" pitchFamily="18" charset="0"/>
              </a:defRPr>
            </a:lvl5pPr>
            <a:lvl6pPr marL="2518188"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6pPr>
            <a:lvl7pPr marL="2976041"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7pPr>
            <a:lvl8pPr marL="3433894"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8pPr>
            <a:lvl9pPr marL="3891745" indent="-228926" defTabSz="930013"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24DBF75-3B7A-4FEE-B5B7-612768DBF2B9}" type="slidenum">
              <a:rPr kumimoji="0" lang="en-US" altLang="en-US" sz="1200" i="0"/>
              <a:pPr/>
              <a:t>1</a:t>
            </a:fld>
            <a:endParaRPr kumimoji="0" lang="en-US" altLang="en-US" sz="1200" i="0"/>
          </a:p>
        </p:txBody>
      </p:sp>
      <p:sp>
        <p:nvSpPr>
          <p:cNvPr id="50180" name="Rectangle 2"/>
          <p:cNvSpPr>
            <a:spLocks noGrp="1" noRot="1" noChangeAspect="1" noChangeArrowheads="1" noTextEdit="1"/>
          </p:cNvSpPr>
          <p:nvPr>
            <p:ph type="sldImg"/>
          </p:nvPr>
        </p:nvSpPr>
        <p:spPr>
          <a:xfrm>
            <a:off x="406400" y="698500"/>
            <a:ext cx="6197600" cy="3486150"/>
          </a:xfrm>
          <a:ln/>
        </p:spPr>
      </p:sp>
      <p:sp>
        <p:nvSpPr>
          <p:cNvPr id="5018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091912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https://www.artic.edu/artworks/27992/a-sunday-on-la-grande-jatte-1884</a:t>
            </a:r>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11/28/2023</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42</a:t>
            </a:fld>
            <a:endParaRPr lang="en-US" altLang="en-US"/>
          </a:p>
        </p:txBody>
      </p:sp>
    </p:spTree>
    <p:extLst>
      <p:ext uri="{BB962C8B-B14F-4D97-AF65-F5344CB8AC3E}">
        <p14:creationId xmlns:p14="http://schemas.microsoft.com/office/powerpoint/2010/main" val="717641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https://www.artic.edu/artworks/27992/a-sunday-on-la-grande-jatte-1884</a:t>
            </a:r>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11/28/2023</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43</a:t>
            </a:fld>
            <a:endParaRPr lang="en-US" altLang="en-US"/>
          </a:p>
        </p:txBody>
      </p:sp>
    </p:spTree>
    <p:extLst>
      <p:ext uri="{BB962C8B-B14F-4D97-AF65-F5344CB8AC3E}">
        <p14:creationId xmlns:p14="http://schemas.microsoft.com/office/powerpoint/2010/main" val="3169857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https://www.theguardian.com/artanddesign/picture/2012/mar/21/koons-art</a:t>
            </a:r>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11/28/2023</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44</a:t>
            </a:fld>
            <a:endParaRPr lang="en-US" altLang="en-US"/>
          </a:p>
        </p:txBody>
      </p:sp>
    </p:spTree>
    <p:extLst>
      <p:ext uri="{BB962C8B-B14F-4D97-AF65-F5344CB8AC3E}">
        <p14:creationId xmlns:p14="http://schemas.microsoft.com/office/powerpoint/2010/main" val="972094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EEC9BA7-4567-4855-B537-3C9A3C83E890}" type="datetime1">
              <a:rPr kumimoji="0" lang="en-US" altLang="en-US" sz="1200" i="0"/>
              <a:t>11/28/2023</a:t>
            </a:fld>
            <a:endParaRPr kumimoji="0" lang="en-US" altLang="en-US" sz="1200" i="0"/>
          </a:p>
        </p:txBody>
      </p:sp>
      <p:sp>
        <p:nvSpPr>
          <p:cNvPr id="48131"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BB5BD4-1D33-475C-BB64-AFEA1C992B6D}" type="slidenum">
              <a:rPr kumimoji="0" lang="en-US" altLang="en-US" sz="1200" i="0"/>
              <a:pPr/>
              <a:t>57</a:t>
            </a:fld>
            <a:endParaRPr kumimoji="0" lang="en-US" altLang="en-US" sz="1200" i="0"/>
          </a:p>
        </p:txBody>
      </p:sp>
      <p:sp>
        <p:nvSpPr>
          <p:cNvPr id="48132" name="Rectangle 2"/>
          <p:cNvSpPr>
            <a:spLocks noGrp="1" noRot="1" noChangeAspect="1" noChangeArrowheads="1" noTextEdit="1"/>
          </p:cNvSpPr>
          <p:nvPr>
            <p:ph type="sldImg"/>
          </p:nvPr>
        </p:nvSpPr>
        <p:spPr>
          <a:xfrm>
            <a:off x="406400" y="700088"/>
            <a:ext cx="6197600" cy="3486150"/>
          </a:xfrm>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220699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EEC9BA7-4567-4855-B537-3C9A3C83E890}" type="datetime1">
              <a:rPr kumimoji="0" lang="en-US" altLang="en-US" sz="1200" i="0"/>
              <a:t>11/28/2023</a:t>
            </a:fld>
            <a:endParaRPr kumimoji="0" lang="en-US" altLang="en-US" sz="1200" i="0"/>
          </a:p>
        </p:txBody>
      </p:sp>
      <p:sp>
        <p:nvSpPr>
          <p:cNvPr id="48131"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BB5BD4-1D33-475C-BB64-AFEA1C992B6D}" type="slidenum">
              <a:rPr kumimoji="0" lang="en-US" altLang="en-US" sz="1200" i="0"/>
              <a:pPr/>
              <a:t>58</a:t>
            </a:fld>
            <a:endParaRPr kumimoji="0" lang="en-US" altLang="en-US" sz="1200" i="0"/>
          </a:p>
        </p:txBody>
      </p:sp>
      <p:sp>
        <p:nvSpPr>
          <p:cNvPr id="48132" name="Rectangle 2"/>
          <p:cNvSpPr>
            <a:spLocks noGrp="1" noRot="1" noChangeAspect="1" noChangeArrowheads="1" noTextEdit="1"/>
          </p:cNvSpPr>
          <p:nvPr>
            <p:ph type="sldImg"/>
          </p:nvPr>
        </p:nvSpPr>
        <p:spPr>
          <a:xfrm>
            <a:off x="406400" y="700088"/>
            <a:ext cx="6197600" cy="3486150"/>
          </a:xfrm>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980413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EEC9BA7-4567-4855-B537-3C9A3C83E890}" type="datetime1">
              <a:rPr kumimoji="0" lang="en-US" altLang="en-US" sz="1200" i="0"/>
              <a:t>11/28/2023</a:t>
            </a:fld>
            <a:endParaRPr kumimoji="0" lang="en-US" altLang="en-US" sz="1200" i="0"/>
          </a:p>
        </p:txBody>
      </p:sp>
      <p:sp>
        <p:nvSpPr>
          <p:cNvPr id="48131"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BB5BD4-1D33-475C-BB64-AFEA1C992B6D}" type="slidenum">
              <a:rPr kumimoji="0" lang="en-US" altLang="en-US" sz="1200" i="0"/>
              <a:pPr/>
              <a:t>59</a:t>
            </a:fld>
            <a:endParaRPr kumimoji="0" lang="en-US" altLang="en-US" sz="1200" i="0"/>
          </a:p>
        </p:txBody>
      </p:sp>
      <p:sp>
        <p:nvSpPr>
          <p:cNvPr id="48132" name="Rectangle 2"/>
          <p:cNvSpPr>
            <a:spLocks noGrp="1" noRot="1" noChangeAspect="1" noChangeArrowheads="1" noTextEdit="1"/>
          </p:cNvSpPr>
          <p:nvPr>
            <p:ph type="sldImg"/>
          </p:nvPr>
        </p:nvSpPr>
        <p:spPr>
          <a:xfrm>
            <a:off x="406400" y="700088"/>
            <a:ext cx="6197600" cy="3486150"/>
          </a:xfrm>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550519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EEC9BA7-4567-4855-B537-3C9A3C83E890}" type="datetime1">
              <a:rPr kumimoji="0" lang="en-US" altLang="en-US" sz="1200" i="0"/>
              <a:t>11/28/2023</a:t>
            </a:fld>
            <a:endParaRPr kumimoji="0" lang="en-US" altLang="en-US" sz="1200" i="0"/>
          </a:p>
        </p:txBody>
      </p:sp>
      <p:sp>
        <p:nvSpPr>
          <p:cNvPr id="48131"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BB5BD4-1D33-475C-BB64-AFEA1C992B6D}" type="slidenum">
              <a:rPr kumimoji="0" lang="en-US" altLang="en-US" sz="1200" i="0"/>
              <a:pPr/>
              <a:t>60</a:t>
            </a:fld>
            <a:endParaRPr kumimoji="0" lang="en-US" altLang="en-US" sz="1200" i="0"/>
          </a:p>
        </p:txBody>
      </p:sp>
      <p:sp>
        <p:nvSpPr>
          <p:cNvPr id="48132" name="Rectangle 2"/>
          <p:cNvSpPr>
            <a:spLocks noGrp="1" noRot="1" noChangeAspect="1" noChangeArrowheads="1" noTextEdit="1"/>
          </p:cNvSpPr>
          <p:nvPr>
            <p:ph type="sldImg"/>
          </p:nvPr>
        </p:nvSpPr>
        <p:spPr>
          <a:xfrm>
            <a:off x="406400" y="700088"/>
            <a:ext cx="6197600" cy="3486150"/>
          </a:xfrm>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6039176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EEC9BA7-4567-4855-B537-3C9A3C83E890}" type="datetime1">
              <a:rPr kumimoji="0" lang="en-US" altLang="en-US" sz="1200" i="0"/>
              <a:t>11/28/2023</a:t>
            </a:fld>
            <a:endParaRPr kumimoji="0" lang="en-US" altLang="en-US" sz="1200" i="0"/>
          </a:p>
        </p:txBody>
      </p:sp>
      <p:sp>
        <p:nvSpPr>
          <p:cNvPr id="48131"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BB5BD4-1D33-475C-BB64-AFEA1C992B6D}" type="slidenum">
              <a:rPr kumimoji="0" lang="en-US" altLang="en-US" sz="1200" i="0"/>
              <a:pPr/>
              <a:t>61</a:t>
            </a:fld>
            <a:endParaRPr kumimoji="0" lang="en-US" altLang="en-US" sz="1200" i="0"/>
          </a:p>
        </p:txBody>
      </p:sp>
      <p:sp>
        <p:nvSpPr>
          <p:cNvPr id="48132" name="Rectangle 2"/>
          <p:cNvSpPr>
            <a:spLocks noGrp="1" noRot="1" noChangeAspect="1" noChangeArrowheads="1" noTextEdit="1"/>
          </p:cNvSpPr>
          <p:nvPr>
            <p:ph type="sldImg"/>
          </p:nvPr>
        </p:nvSpPr>
        <p:spPr>
          <a:xfrm>
            <a:off x="406400" y="700088"/>
            <a:ext cx="6197600" cy="3486150"/>
          </a:xfrm>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441038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EEC9BA7-4567-4855-B537-3C9A3C83E890}" type="datetime1">
              <a:rPr kumimoji="0" lang="en-US" altLang="en-US" sz="1200" i="0"/>
              <a:t>11/28/2023</a:t>
            </a:fld>
            <a:endParaRPr kumimoji="0" lang="en-US" altLang="en-US" sz="1200" i="0"/>
          </a:p>
        </p:txBody>
      </p:sp>
      <p:sp>
        <p:nvSpPr>
          <p:cNvPr id="48131"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BB5BD4-1D33-475C-BB64-AFEA1C992B6D}" type="slidenum">
              <a:rPr kumimoji="0" lang="en-US" altLang="en-US" sz="1200" i="0"/>
              <a:pPr/>
              <a:t>62</a:t>
            </a:fld>
            <a:endParaRPr kumimoji="0" lang="en-US" altLang="en-US" sz="1200" i="0"/>
          </a:p>
        </p:txBody>
      </p:sp>
      <p:sp>
        <p:nvSpPr>
          <p:cNvPr id="48132" name="Rectangle 2"/>
          <p:cNvSpPr>
            <a:spLocks noGrp="1" noRot="1" noChangeAspect="1" noChangeArrowheads="1" noTextEdit="1"/>
          </p:cNvSpPr>
          <p:nvPr>
            <p:ph type="sldImg"/>
          </p:nvPr>
        </p:nvSpPr>
        <p:spPr>
          <a:xfrm>
            <a:off x="406400" y="700088"/>
            <a:ext cx="6197600" cy="3486150"/>
          </a:xfrm>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0756211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EEC9BA7-4567-4855-B537-3C9A3C83E890}" type="datetime1">
              <a:rPr kumimoji="0" lang="en-US" altLang="en-US" sz="1200" i="0"/>
              <a:t>11/28/2023</a:t>
            </a:fld>
            <a:endParaRPr kumimoji="0" lang="en-US" altLang="en-US" sz="1200" i="0"/>
          </a:p>
        </p:txBody>
      </p:sp>
      <p:sp>
        <p:nvSpPr>
          <p:cNvPr id="48131"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i="1">
                <a:solidFill>
                  <a:schemeClr val="tx1"/>
                </a:solidFill>
                <a:latin typeface="Times New Roman" panose="02020603050405020304" pitchFamily="18" charset="0"/>
              </a:defRPr>
            </a:lvl1pPr>
            <a:lvl2pPr marL="742841" indent="-285708">
              <a:defRPr kumimoji="1" sz="2400" i="1">
                <a:solidFill>
                  <a:schemeClr val="tx1"/>
                </a:solidFill>
                <a:latin typeface="Times New Roman" panose="02020603050405020304" pitchFamily="18" charset="0"/>
              </a:defRPr>
            </a:lvl2pPr>
            <a:lvl3pPr marL="1142834" indent="-228567">
              <a:defRPr kumimoji="1" sz="2400" i="1">
                <a:solidFill>
                  <a:schemeClr val="tx1"/>
                </a:solidFill>
                <a:latin typeface="Times New Roman" panose="02020603050405020304" pitchFamily="18" charset="0"/>
              </a:defRPr>
            </a:lvl3pPr>
            <a:lvl4pPr marL="1599966" indent="-228567">
              <a:defRPr kumimoji="1" sz="2400" i="1">
                <a:solidFill>
                  <a:schemeClr val="tx1"/>
                </a:solidFill>
                <a:latin typeface="Times New Roman" panose="02020603050405020304" pitchFamily="18" charset="0"/>
              </a:defRPr>
            </a:lvl4pPr>
            <a:lvl5pPr marL="2057100" indent="-228567">
              <a:defRPr kumimoji="1" sz="2400" i="1">
                <a:solidFill>
                  <a:schemeClr val="tx1"/>
                </a:solidFill>
                <a:latin typeface="Times New Roman" panose="02020603050405020304" pitchFamily="18" charset="0"/>
              </a:defRPr>
            </a:lvl5pPr>
            <a:lvl6pPr marL="2514234" indent="-228567" eaLnBrk="0" fontAlgn="base" hangingPunct="0">
              <a:spcBef>
                <a:spcPct val="0"/>
              </a:spcBef>
              <a:spcAft>
                <a:spcPct val="0"/>
              </a:spcAft>
              <a:defRPr kumimoji="1" sz="2400" i="1">
                <a:solidFill>
                  <a:schemeClr val="tx1"/>
                </a:solidFill>
                <a:latin typeface="Times New Roman" panose="02020603050405020304" pitchFamily="18" charset="0"/>
              </a:defRPr>
            </a:lvl6pPr>
            <a:lvl7pPr marL="2971366" indent="-228567" eaLnBrk="0" fontAlgn="base" hangingPunct="0">
              <a:spcBef>
                <a:spcPct val="0"/>
              </a:spcBef>
              <a:spcAft>
                <a:spcPct val="0"/>
              </a:spcAft>
              <a:defRPr kumimoji="1" sz="2400" i="1">
                <a:solidFill>
                  <a:schemeClr val="tx1"/>
                </a:solidFill>
                <a:latin typeface="Times New Roman" panose="02020603050405020304" pitchFamily="18" charset="0"/>
              </a:defRPr>
            </a:lvl7pPr>
            <a:lvl8pPr marL="3428500" indent="-228567" eaLnBrk="0" fontAlgn="base" hangingPunct="0">
              <a:spcBef>
                <a:spcPct val="0"/>
              </a:spcBef>
              <a:spcAft>
                <a:spcPct val="0"/>
              </a:spcAft>
              <a:defRPr kumimoji="1" sz="2400" i="1">
                <a:solidFill>
                  <a:schemeClr val="tx1"/>
                </a:solidFill>
                <a:latin typeface="Times New Roman" panose="02020603050405020304" pitchFamily="18" charset="0"/>
              </a:defRPr>
            </a:lvl8pPr>
            <a:lvl9pPr marL="3885633" indent="-22856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CBB5BD4-1D33-475C-BB64-AFEA1C992B6D}" type="slidenum">
              <a:rPr kumimoji="0" lang="en-US" altLang="en-US" sz="1200" i="0"/>
              <a:pPr/>
              <a:t>63</a:t>
            </a:fld>
            <a:endParaRPr kumimoji="0" lang="en-US" altLang="en-US" sz="1200" i="0"/>
          </a:p>
        </p:txBody>
      </p:sp>
      <p:sp>
        <p:nvSpPr>
          <p:cNvPr id="48132" name="Rectangle 2"/>
          <p:cNvSpPr>
            <a:spLocks noGrp="1" noRot="1" noChangeAspect="1" noChangeArrowheads="1" noTextEdit="1"/>
          </p:cNvSpPr>
          <p:nvPr>
            <p:ph type="sldImg"/>
          </p:nvPr>
        </p:nvSpPr>
        <p:spPr>
          <a:xfrm>
            <a:off x="406400" y="700088"/>
            <a:ext cx="6197600" cy="3486150"/>
          </a:xfrm>
          <a:ln/>
        </p:spPr>
      </p:sp>
      <p:sp>
        <p:nvSpPr>
          <p:cNvPr id="481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033080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A8034DB-9613-47C5-A6E0-A19F77151698}" type="datetime1">
              <a:rPr kumimoji="0" lang="en-US" altLang="en-US" sz="1200" i="0"/>
              <a:t>11/28/2023</a:t>
            </a:fld>
            <a:endParaRPr kumimoji="0" lang="en-US" altLang="en-US" sz="1200" i="0"/>
          </a:p>
        </p:txBody>
      </p:sp>
      <p:sp>
        <p:nvSpPr>
          <p:cNvPr id="8192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330B54A-79B9-4F6A-8DC0-BC569CECE8DE}" type="slidenum">
              <a:rPr kumimoji="0" lang="en-US" altLang="en-US" sz="1200" i="0"/>
              <a:pPr/>
              <a:t>26</a:t>
            </a:fld>
            <a:endParaRPr kumimoji="0" lang="en-US" altLang="en-US" sz="1200" i="0"/>
          </a:p>
        </p:txBody>
      </p:sp>
      <p:sp>
        <p:nvSpPr>
          <p:cNvPr id="81924" name="Rectangle 2"/>
          <p:cNvSpPr>
            <a:spLocks noGrp="1" noRot="1" noChangeAspect="1" noChangeArrowheads="1" noTextEdit="1"/>
          </p:cNvSpPr>
          <p:nvPr>
            <p:ph type="sldImg"/>
          </p:nvPr>
        </p:nvSpPr>
        <p:spPr>
          <a:xfrm>
            <a:off x="465138" y="703263"/>
            <a:ext cx="6235700" cy="3508375"/>
          </a:xfrm>
          <a:ln/>
        </p:spPr>
      </p:sp>
      <p:sp>
        <p:nvSpPr>
          <p:cNvPr id="8192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710214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11/28/2023</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64</a:t>
            </a:fld>
            <a:endParaRPr lang="en-US" altLang="en-US"/>
          </a:p>
        </p:txBody>
      </p:sp>
    </p:spTree>
    <p:extLst>
      <p:ext uri="{BB962C8B-B14F-4D97-AF65-F5344CB8AC3E}">
        <p14:creationId xmlns:p14="http://schemas.microsoft.com/office/powerpoint/2010/main" val="3034866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11/28/2023</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65</a:t>
            </a:fld>
            <a:endParaRPr lang="en-US" altLang="en-US"/>
          </a:p>
        </p:txBody>
      </p:sp>
    </p:spTree>
    <p:extLst>
      <p:ext uri="{BB962C8B-B14F-4D97-AF65-F5344CB8AC3E}">
        <p14:creationId xmlns:p14="http://schemas.microsoft.com/office/powerpoint/2010/main" val="3365680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https://www.jackson-pollock.org/convergence.jsp</a:t>
            </a:r>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11/28/2023</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27</a:t>
            </a:fld>
            <a:endParaRPr lang="en-US" altLang="en-US"/>
          </a:p>
        </p:txBody>
      </p:sp>
    </p:spTree>
    <p:extLst>
      <p:ext uri="{BB962C8B-B14F-4D97-AF65-F5344CB8AC3E}">
        <p14:creationId xmlns:p14="http://schemas.microsoft.com/office/powerpoint/2010/main" val="2098971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A8034DB-9613-47C5-A6E0-A19F77151698}" type="datetime1">
              <a:rPr kumimoji="0" lang="en-US" altLang="en-US" sz="1200" i="0"/>
              <a:t>11/28/2023</a:t>
            </a:fld>
            <a:endParaRPr kumimoji="0" lang="en-US" altLang="en-US" sz="1200" i="0"/>
          </a:p>
        </p:txBody>
      </p:sp>
      <p:sp>
        <p:nvSpPr>
          <p:cNvPr id="8192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330B54A-79B9-4F6A-8DC0-BC569CECE8DE}" type="slidenum">
              <a:rPr kumimoji="0" lang="en-US" altLang="en-US" sz="1200" i="0"/>
              <a:pPr/>
              <a:t>28</a:t>
            </a:fld>
            <a:endParaRPr kumimoji="0" lang="en-US" altLang="en-US" sz="1200" i="0"/>
          </a:p>
        </p:txBody>
      </p:sp>
      <p:sp>
        <p:nvSpPr>
          <p:cNvPr id="81924" name="Rectangle 2"/>
          <p:cNvSpPr>
            <a:spLocks noGrp="1" noRot="1" noChangeAspect="1" noChangeArrowheads="1" noTextEdit="1"/>
          </p:cNvSpPr>
          <p:nvPr>
            <p:ph type="sldImg"/>
          </p:nvPr>
        </p:nvSpPr>
        <p:spPr>
          <a:xfrm>
            <a:off x="465138" y="703263"/>
            <a:ext cx="6235700" cy="3508375"/>
          </a:xfrm>
          <a:ln/>
        </p:spPr>
      </p:sp>
      <p:sp>
        <p:nvSpPr>
          <p:cNvPr id="8192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468944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A8034DB-9613-47C5-A6E0-A19F77151698}" type="datetime1">
              <a:rPr kumimoji="0" lang="en-US" altLang="en-US" sz="1200" i="0"/>
              <a:t>11/28/2023</a:t>
            </a:fld>
            <a:endParaRPr kumimoji="0" lang="en-US" altLang="en-US" sz="1200" i="0"/>
          </a:p>
        </p:txBody>
      </p:sp>
      <p:sp>
        <p:nvSpPr>
          <p:cNvPr id="8192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330B54A-79B9-4F6A-8DC0-BC569CECE8DE}" type="slidenum">
              <a:rPr kumimoji="0" lang="en-US" altLang="en-US" sz="1200" i="0"/>
              <a:pPr/>
              <a:t>29</a:t>
            </a:fld>
            <a:endParaRPr kumimoji="0" lang="en-US" altLang="en-US" sz="1200" i="0"/>
          </a:p>
        </p:txBody>
      </p:sp>
      <p:sp>
        <p:nvSpPr>
          <p:cNvPr id="81924" name="Rectangle 2"/>
          <p:cNvSpPr>
            <a:spLocks noGrp="1" noRot="1" noChangeAspect="1" noChangeArrowheads="1" noTextEdit="1"/>
          </p:cNvSpPr>
          <p:nvPr>
            <p:ph type="sldImg"/>
          </p:nvPr>
        </p:nvSpPr>
        <p:spPr>
          <a:xfrm>
            <a:off x="465138" y="703263"/>
            <a:ext cx="6235700" cy="3508375"/>
          </a:xfrm>
          <a:ln/>
        </p:spPr>
      </p:sp>
      <p:sp>
        <p:nvSpPr>
          <p:cNvPr id="8192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426483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A8034DB-9613-47C5-A6E0-A19F77151698}" type="datetime1">
              <a:rPr kumimoji="0" lang="en-US" altLang="en-US" sz="1200" i="0"/>
              <a:t>11/28/2023</a:t>
            </a:fld>
            <a:endParaRPr kumimoji="0" lang="en-US" altLang="en-US" sz="1200" i="0"/>
          </a:p>
        </p:txBody>
      </p:sp>
      <p:sp>
        <p:nvSpPr>
          <p:cNvPr id="8192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486">
              <a:defRPr kumimoji="1" sz="2400" i="1">
                <a:solidFill>
                  <a:schemeClr val="tx1"/>
                </a:solidFill>
                <a:latin typeface="Times New Roman" panose="02020603050405020304" pitchFamily="18" charset="0"/>
              </a:defRPr>
            </a:lvl1pPr>
            <a:lvl2pPr marL="752701" indent="-289501" defTabSz="942486">
              <a:defRPr kumimoji="1" sz="2400" i="1">
                <a:solidFill>
                  <a:schemeClr val="tx1"/>
                </a:solidFill>
                <a:latin typeface="Times New Roman" panose="02020603050405020304" pitchFamily="18" charset="0"/>
              </a:defRPr>
            </a:lvl2pPr>
            <a:lvl3pPr marL="1158004" indent="-231600" defTabSz="942486">
              <a:defRPr kumimoji="1" sz="2400" i="1">
                <a:solidFill>
                  <a:schemeClr val="tx1"/>
                </a:solidFill>
                <a:latin typeface="Times New Roman" panose="02020603050405020304" pitchFamily="18" charset="0"/>
              </a:defRPr>
            </a:lvl3pPr>
            <a:lvl4pPr marL="1621204" indent="-231600" defTabSz="942486">
              <a:defRPr kumimoji="1" sz="2400" i="1">
                <a:solidFill>
                  <a:schemeClr val="tx1"/>
                </a:solidFill>
                <a:latin typeface="Times New Roman" panose="02020603050405020304" pitchFamily="18" charset="0"/>
              </a:defRPr>
            </a:lvl4pPr>
            <a:lvl5pPr marL="2084406" indent="-231600" defTabSz="942486">
              <a:defRPr kumimoji="1" sz="2400" i="1">
                <a:solidFill>
                  <a:schemeClr val="tx1"/>
                </a:solidFill>
                <a:latin typeface="Times New Roman" panose="02020603050405020304" pitchFamily="18" charset="0"/>
              </a:defRPr>
            </a:lvl5pPr>
            <a:lvl6pPr marL="2547607"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6pPr>
            <a:lvl7pPr marL="3010808"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7pPr>
            <a:lvl8pPr marL="3474010"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8pPr>
            <a:lvl9pPr marL="3937211" indent="-231600" defTabSz="942486"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2330B54A-79B9-4F6A-8DC0-BC569CECE8DE}" type="slidenum">
              <a:rPr kumimoji="0" lang="en-US" altLang="en-US" sz="1200" i="0"/>
              <a:pPr/>
              <a:t>30</a:t>
            </a:fld>
            <a:endParaRPr kumimoji="0" lang="en-US" altLang="en-US" sz="1200" i="0"/>
          </a:p>
        </p:txBody>
      </p:sp>
      <p:sp>
        <p:nvSpPr>
          <p:cNvPr id="81924" name="Rectangle 2"/>
          <p:cNvSpPr>
            <a:spLocks noGrp="1" noRot="1" noChangeAspect="1" noChangeArrowheads="1" noTextEdit="1"/>
          </p:cNvSpPr>
          <p:nvPr>
            <p:ph type="sldImg"/>
          </p:nvPr>
        </p:nvSpPr>
        <p:spPr>
          <a:xfrm>
            <a:off x="465138" y="703263"/>
            <a:ext cx="6235700" cy="3508375"/>
          </a:xfrm>
          <a:ln/>
        </p:spPr>
      </p:sp>
      <p:sp>
        <p:nvSpPr>
          <p:cNvPr id="8192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787287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https://www.nytimes.com/2012/04/01/nyregion/james-grashow-corrugated-fountain-in-ridgefield.html</a:t>
            </a:r>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11/28/2023</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33</a:t>
            </a:fld>
            <a:endParaRPr lang="en-US" altLang="en-US"/>
          </a:p>
        </p:txBody>
      </p:sp>
    </p:spTree>
    <p:extLst>
      <p:ext uri="{BB962C8B-B14F-4D97-AF65-F5344CB8AC3E}">
        <p14:creationId xmlns:p14="http://schemas.microsoft.com/office/powerpoint/2010/main" val="2162767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https://chicagoiceworks.com/</a:t>
            </a:r>
            <a:endParaRPr lang="en-US" dirty="0"/>
          </a:p>
        </p:txBody>
      </p:sp>
      <p:sp>
        <p:nvSpPr>
          <p:cNvPr id="4" name="Date Placeholder 3"/>
          <p:cNvSpPr>
            <a:spLocks noGrp="1"/>
          </p:cNvSpPr>
          <p:nvPr>
            <p:ph type="dt" idx="10"/>
          </p:nvPr>
        </p:nvSpPr>
        <p:spPr/>
        <p:txBody>
          <a:bodyPr/>
          <a:lstStyle/>
          <a:p>
            <a:pPr>
              <a:defRPr/>
            </a:pPr>
            <a:fld id="{B176DDDD-F7C3-46FD-9478-AB1A812573A2}" type="datetime1">
              <a:rPr lang="en-US" altLang="en-US" smtClean="0"/>
              <a:t>11/28/2023</a:t>
            </a:fld>
            <a:endParaRPr lang="en-US" altLang="en-US"/>
          </a:p>
        </p:txBody>
      </p:sp>
      <p:sp>
        <p:nvSpPr>
          <p:cNvPr id="5" name="Slide Number Placeholder 4"/>
          <p:cNvSpPr>
            <a:spLocks noGrp="1"/>
          </p:cNvSpPr>
          <p:nvPr>
            <p:ph type="sldNum" sz="quarter" idx="11"/>
          </p:nvPr>
        </p:nvSpPr>
        <p:spPr/>
        <p:txBody>
          <a:bodyPr/>
          <a:lstStyle/>
          <a:p>
            <a:fld id="{181CA25B-3722-4FBB-940C-3A2A939B1039}" type="slidenum">
              <a:rPr lang="en-US" altLang="en-US" smtClean="0"/>
              <a:pPr/>
              <a:t>35</a:t>
            </a:fld>
            <a:endParaRPr lang="en-US" altLang="en-US"/>
          </a:p>
        </p:txBody>
      </p:sp>
    </p:spTree>
    <p:extLst>
      <p:ext uri="{BB962C8B-B14F-4D97-AF65-F5344CB8AC3E}">
        <p14:creationId xmlns:p14="http://schemas.microsoft.com/office/powerpoint/2010/main" val="2478342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https://www.neworleansauction.com/auction-lot/chapman-kelley-american-texas-b.-1932-field_EC540CD8DD</a:t>
            </a:r>
          </a:p>
        </p:txBody>
      </p:sp>
      <p:sp>
        <p:nvSpPr>
          <p:cNvPr id="4" name="Date Placeholder 3"/>
          <p:cNvSpPr>
            <a:spLocks noGrp="1"/>
          </p:cNvSpPr>
          <p:nvPr>
            <p:ph type="dt" idx="1"/>
          </p:nvPr>
        </p:nvSpPr>
        <p:spPr/>
        <p:txBody>
          <a:bodyPr/>
          <a:lstStyle/>
          <a:p>
            <a:pPr>
              <a:defRPr/>
            </a:pPr>
            <a:fld id="{B176DDDD-F7C3-46FD-9478-AB1A812573A2}" type="datetime1">
              <a:rPr lang="en-US" altLang="en-US" smtClean="0"/>
              <a:t>11/28/2023</a:t>
            </a:fld>
            <a:endParaRPr lang="en-US" altLang="en-US"/>
          </a:p>
        </p:txBody>
      </p:sp>
      <p:sp>
        <p:nvSpPr>
          <p:cNvPr id="5" name="Slide Number Placeholder 4"/>
          <p:cNvSpPr>
            <a:spLocks noGrp="1"/>
          </p:cNvSpPr>
          <p:nvPr>
            <p:ph type="sldNum" sz="quarter" idx="5"/>
          </p:nvPr>
        </p:nvSpPr>
        <p:spPr/>
        <p:txBody>
          <a:bodyPr/>
          <a:lstStyle/>
          <a:p>
            <a:fld id="{181CA25B-3722-4FBB-940C-3A2A939B1039}" type="slidenum">
              <a:rPr lang="en-US" altLang="en-US" smtClean="0"/>
              <a:pPr/>
              <a:t>41</a:t>
            </a:fld>
            <a:endParaRPr lang="en-US" altLang="en-US"/>
          </a:p>
        </p:txBody>
      </p:sp>
    </p:spTree>
    <p:extLst>
      <p:ext uri="{BB962C8B-B14F-4D97-AF65-F5344CB8AC3E}">
        <p14:creationId xmlns:p14="http://schemas.microsoft.com/office/powerpoint/2010/main" val="3010482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8A681BA5-3D18-4643-9B0D-8AE14CEF7B04}" type="datetime4">
              <a:rPr lang="en-US" smtClean="0"/>
              <a:t>November 28, 2023</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4D5FFCC5-8797-4E5F-8335-96BC4CD3F5C9}" type="slidenum">
              <a:rPr lang="en-US" altLang="en-US"/>
              <a:pPr/>
              <a:t>‹#›</a:t>
            </a:fld>
            <a:endParaRPr lang="en-US" altLang="en-US"/>
          </a:p>
        </p:txBody>
      </p:sp>
    </p:spTree>
    <p:extLst>
      <p:ext uri="{BB962C8B-B14F-4D97-AF65-F5344CB8AC3E}">
        <p14:creationId xmlns:p14="http://schemas.microsoft.com/office/powerpoint/2010/main" val="1925885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AA2B5CF4-A338-4A78-957C-B293454DA628}" type="datetime4">
              <a:rPr lang="en-US" smtClean="0"/>
              <a:t>November 28, 2023</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6FF80877-5E73-4AAE-8DA5-03126DE0CBD2}" type="slidenum">
              <a:rPr lang="en-US" altLang="en-US"/>
              <a:pPr/>
              <a:t>‹#›</a:t>
            </a:fld>
            <a:endParaRPr lang="en-US" altLang="en-US"/>
          </a:p>
        </p:txBody>
      </p:sp>
    </p:spTree>
    <p:extLst>
      <p:ext uri="{BB962C8B-B14F-4D97-AF65-F5344CB8AC3E}">
        <p14:creationId xmlns:p14="http://schemas.microsoft.com/office/powerpoint/2010/main" val="2426643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FCB5EA6-6EC3-4A8B-99F6-747D0AE0B8C0}" type="datetime4">
              <a:rPr lang="en-US" smtClean="0"/>
              <a:t>November 28, 2023</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066F45AD-53A5-4DBB-A765-E305B0B96830}" type="slidenum">
              <a:rPr lang="en-US" altLang="en-US"/>
              <a:pPr/>
              <a:t>‹#›</a:t>
            </a:fld>
            <a:endParaRPr lang="en-US" altLang="en-US"/>
          </a:p>
        </p:txBody>
      </p:sp>
    </p:spTree>
    <p:extLst>
      <p:ext uri="{BB962C8B-B14F-4D97-AF65-F5344CB8AC3E}">
        <p14:creationId xmlns:p14="http://schemas.microsoft.com/office/powerpoint/2010/main" val="3370464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0FA6DCB5-76E8-4988-879B-44F41EED95D0}" type="datetime4">
              <a:rPr lang="en-US" smtClean="0"/>
              <a:t>November 28, 2023</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29B01A3D-CEC7-41B7-BA0D-B3E1E88992E3}" type="slidenum">
              <a:rPr lang="en-US" altLang="en-US"/>
              <a:pPr/>
              <a:t>‹#›</a:t>
            </a:fld>
            <a:endParaRPr lang="en-US" altLang="en-US"/>
          </a:p>
        </p:txBody>
      </p:sp>
    </p:spTree>
    <p:extLst>
      <p:ext uri="{BB962C8B-B14F-4D97-AF65-F5344CB8AC3E}">
        <p14:creationId xmlns:p14="http://schemas.microsoft.com/office/powerpoint/2010/main" val="3816627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sz="3600"/>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FC93C7B6-6091-4E89-913F-3F69CE3C7040}" type="datetime4">
              <a:rPr lang="en-US" smtClean="0"/>
              <a:t>November 28, 2023</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1427675F-1F9B-485E-BAE2-A532BA9BB142}" type="slidenum">
              <a:rPr lang="en-US" altLang="en-US"/>
              <a:pPr/>
              <a:t>‹#›</a:t>
            </a:fld>
            <a:endParaRPr lang="en-US" altLang="en-US"/>
          </a:p>
        </p:txBody>
      </p:sp>
    </p:spTree>
    <p:extLst>
      <p:ext uri="{BB962C8B-B14F-4D97-AF65-F5344CB8AC3E}">
        <p14:creationId xmlns:p14="http://schemas.microsoft.com/office/powerpoint/2010/main" val="1015253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1E77E083-3218-49C8-ADC7-6E222E4557EB}" type="datetime4">
              <a:rPr lang="en-US" smtClean="0"/>
              <a:t>November 28, 2023</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3166F32F-4FD6-419A-9338-C367858345D3}" type="slidenum">
              <a:rPr lang="en-US" altLang="en-US"/>
              <a:pPr/>
              <a:t>‹#›</a:t>
            </a:fld>
            <a:endParaRPr lang="en-US" altLang="en-US"/>
          </a:p>
        </p:txBody>
      </p:sp>
    </p:spTree>
    <p:extLst>
      <p:ext uri="{BB962C8B-B14F-4D97-AF65-F5344CB8AC3E}">
        <p14:creationId xmlns:p14="http://schemas.microsoft.com/office/powerpoint/2010/main" val="2040988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92CC343F-9CD4-4E10-9993-A5D74FE9E3A2}" type="datetime4">
              <a:rPr lang="en-US" smtClean="0"/>
              <a:t>November 28, 2023</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B7FC7C35-7731-4D19-9980-9F0A6F1C108A}" type="slidenum">
              <a:rPr lang="en-US" altLang="en-US"/>
              <a:pPr/>
              <a:t>‹#›</a:t>
            </a:fld>
            <a:endParaRPr lang="en-US" altLang="en-US"/>
          </a:p>
        </p:txBody>
      </p:sp>
    </p:spTree>
    <p:extLst>
      <p:ext uri="{BB962C8B-B14F-4D97-AF65-F5344CB8AC3E}">
        <p14:creationId xmlns:p14="http://schemas.microsoft.com/office/powerpoint/2010/main" val="1663136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9980EB6B-4004-4BF8-889E-E53877AFD0FF}" type="datetime4">
              <a:rPr lang="en-US" smtClean="0"/>
              <a:t>November 28, 2023</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3BFB4041-0C63-40B1-8B8F-4512AA9B4F3D}" type="slidenum">
              <a:rPr lang="en-US" altLang="en-US"/>
              <a:pPr/>
              <a:t>‹#›</a:t>
            </a:fld>
            <a:endParaRPr lang="en-US" altLang="en-US"/>
          </a:p>
        </p:txBody>
      </p:sp>
    </p:spTree>
    <p:extLst>
      <p:ext uri="{BB962C8B-B14F-4D97-AF65-F5344CB8AC3E}">
        <p14:creationId xmlns:p14="http://schemas.microsoft.com/office/powerpoint/2010/main" val="2333907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EC115C9D-2AA1-422D-B9BA-A29FA2EE324E}" type="datetime4">
              <a:rPr lang="en-US" smtClean="0"/>
              <a:t>November 28, 2023</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C0C216BF-6A0D-4044-9741-E7128D642521}" type="slidenum">
              <a:rPr lang="en-US" altLang="en-US"/>
              <a:pPr/>
              <a:t>‹#›</a:t>
            </a:fld>
            <a:endParaRPr lang="en-US" altLang="en-US"/>
          </a:p>
        </p:txBody>
      </p:sp>
    </p:spTree>
    <p:extLst>
      <p:ext uri="{BB962C8B-B14F-4D97-AF65-F5344CB8AC3E}">
        <p14:creationId xmlns:p14="http://schemas.microsoft.com/office/powerpoint/2010/main" val="1908576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79E410E-7D65-43C0-ABFC-B5C5D09E1193}" type="datetime4">
              <a:rPr lang="en-US" smtClean="0"/>
              <a:t>November 28, 2023</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696ADA02-986B-4A62-B66D-CC0529C806A4}" type="slidenum">
              <a:rPr lang="en-US" altLang="en-US"/>
              <a:pPr/>
              <a:t>‹#›</a:t>
            </a:fld>
            <a:endParaRPr lang="en-US" altLang="en-US"/>
          </a:p>
        </p:txBody>
      </p:sp>
    </p:spTree>
    <p:extLst>
      <p:ext uri="{BB962C8B-B14F-4D97-AF65-F5344CB8AC3E}">
        <p14:creationId xmlns:p14="http://schemas.microsoft.com/office/powerpoint/2010/main" val="1584758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35869A32-7424-4C43-B938-F9BFF1A236A0}" type="datetime4">
              <a:rPr lang="en-US" smtClean="0"/>
              <a:t>November 28, 2023</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E2EF954B-D056-4A01-9505-8A70E21256EE}" type="slidenum">
              <a:rPr lang="en-US" altLang="en-US"/>
              <a:pPr/>
              <a:t>‹#›</a:t>
            </a:fld>
            <a:endParaRPr lang="en-US" altLang="en-US"/>
          </a:p>
        </p:txBody>
      </p:sp>
    </p:spTree>
    <p:extLst>
      <p:ext uri="{BB962C8B-B14F-4D97-AF65-F5344CB8AC3E}">
        <p14:creationId xmlns:p14="http://schemas.microsoft.com/office/powerpoint/2010/main" val="2208290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B4E4F972-D4C7-4A38-81DD-78CF4D3EA9FE}" type="datetime4">
              <a:rPr lang="en-US" smtClean="0"/>
              <a:t>November 28, 2023</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41618C0-665A-40AB-B0C5-0720410162A5}" type="slidenum">
              <a:rPr lang="en-US" altLang="en-US"/>
              <a:pPr/>
              <a:t>‹#›</a:t>
            </a:fld>
            <a:endParaRPr lang="en-US" altLang="en-US"/>
          </a:p>
        </p:txBody>
      </p:sp>
    </p:spTree>
    <p:extLst>
      <p:ext uri="{BB962C8B-B14F-4D97-AF65-F5344CB8AC3E}">
        <p14:creationId xmlns:p14="http://schemas.microsoft.com/office/powerpoint/2010/main" val="358079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DA6C87DA-9A9F-4A32-87CE-FC57CCC7102D}" type="datetime4">
              <a:rPr lang="en-US" smtClean="0"/>
              <a:t>November 28, 2023</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510F4F69-B9EA-4723-BBAE-3DDA4DEC5F6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9"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0A0AFF"/>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3.tmp"/></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7.tmp"/></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br>
              <a:rPr lang="en-US" sz="2800"/>
            </a:br>
            <a:br>
              <a:rPr lang="en-US" sz="2800"/>
            </a:br>
            <a:r>
              <a:rPr lang="en-US" sz="2800"/>
              <a:t>Class 25: Wed 29 Nov 2023</a:t>
            </a:r>
            <a:br>
              <a:rPr lang="en-US" sz="2800" dirty="0"/>
            </a:br>
            <a:r>
              <a:rPr lang="en-US" sz="2800" dirty="0"/>
              <a:t>Copyright </a:t>
            </a:r>
            <a:r>
              <a:rPr lang="en-US" sz="2800"/>
              <a:t>Fall 2023</a:t>
            </a:r>
            <a:br>
              <a:rPr lang="en-US" sz="2800" dirty="0"/>
            </a:br>
            <a:br>
              <a:rPr lang="en-US" sz="2800" dirty="0"/>
            </a:br>
            <a:r>
              <a:rPr lang="en-US" dirty="0"/>
              <a:t>Moral Rights; Droite de Suite</a:t>
            </a:r>
          </a:p>
        </p:txBody>
      </p:sp>
      <p:sp>
        <p:nvSpPr>
          <p:cNvPr id="3075" name="Rectangle 3"/>
          <p:cNvSpPr>
            <a:spLocks noGrp="1" noChangeArrowheads="1"/>
          </p:cNvSpPr>
          <p:nvPr>
            <p:ph type="subTitle" idx="1"/>
          </p:nvPr>
        </p:nvSpPr>
        <p:spPr>
          <a:xfrm>
            <a:off x="4032250" y="3581400"/>
            <a:ext cx="6915836" cy="1752600"/>
          </a:xfrm>
        </p:spPr>
        <p:txBody>
          <a:bodyPr/>
          <a:lstStyle/>
          <a:p>
            <a:r>
              <a:rPr lang="en-US" dirty="0"/>
              <a:t>Randal C. Picker</a:t>
            </a:r>
          </a:p>
          <a:p>
            <a:r>
              <a:rPr lang="en-US" sz="2000" dirty="0"/>
              <a:t>James Parker Hall Distinguished Service Professor of Law</a:t>
            </a:r>
          </a:p>
          <a:p>
            <a:endParaRPr lang="en-US"/>
          </a:p>
          <a:p>
            <a:r>
              <a:rPr lang="en-US"/>
              <a:t>The </a:t>
            </a:r>
            <a:r>
              <a:rPr lang="en-US" dirty="0"/>
              <a:t>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262" y="-1"/>
            <a:ext cx="490173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Visual Artists? Movie Directors?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101-514 (1 June 1990)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184665"/>
            <a:ext cx="3680360" cy="6458277"/>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246580" y="1161460"/>
            <a:ext cx="8133614" cy="5033295"/>
          </a:xfrm>
          <a:prstGeom prst="rect">
            <a:avLst/>
          </a:prstGeom>
          <a:ln w="6350">
            <a:solidFill>
              <a:schemeClr val="tx1"/>
            </a:solidFill>
          </a:ln>
        </p:spPr>
      </p:pic>
    </p:spTree>
    <p:extLst>
      <p:ext uri="{BB962C8B-B14F-4D97-AF65-F5344CB8AC3E}">
        <p14:creationId xmlns:p14="http://schemas.microsoft.com/office/powerpoint/2010/main" val="212374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60" y="-1"/>
            <a:ext cx="405384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Different Business Models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101-514 (1 June 1990)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04800" y="184665"/>
            <a:ext cx="3757169" cy="6453799"/>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1666568" y="1971510"/>
            <a:ext cx="9897670" cy="3725057"/>
          </a:xfrm>
          <a:prstGeom prst="rect">
            <a:avLst/>
          </a:prstGeom>
          <a:ln w="6350">
            <a:solidFill>
              <a:schemeClr val="tx1"/>
            </a:solidFill>
          </a:ln>
        </p:spPr>
      </p:pic>
    </p:spTree>
    <p:extLst>
      <p:ext uri="{BB962C8B-B14F-4D97-AF65-F5344CB8AC3E}">
        <p14:creationId xmlns:p14="http://schemas.microsoft.com/office/powerpoint/2010/main" val="178633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2902" y="-2"/>
            <a:ext cx="6639099" cy="44654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Multiple Copies v. Single (or Limited) Copies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101-514 (1 June 1990)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04800" y="223271"/>
            <a:ext cx="3812069" cy="6548102"/>
          </a:xfrm>
          <a:prstGeom prst="rect">
            <a:avLst/>
          </a:prstGeom>
          <a:ln w="6350">
            <a:solidFill>
              <a:schemeClr val="tx1"/>
            </a:solidFill>
          </a:ln>
        </p:spPr>
      </p:pic>
      <p:pic>
        <p:nvPicPr>
          <p:cNvPr id="5" name="Picture 4"/>
          <p:cNvPicPr>
            <a:picLocks noChangeAspect="1"/>
          </p:cNvPicPr>
          <p:nvPr/>
        </p:nvPicPr>
        <p:blipFill>
          <a:blip r:embed="rId3"/>
          <a:stretch>
            <a:fillRect/>
          </a:stretch>
        </p:blipFill>
        <p:spPr>
          <a:xfrm>
            <a:off x="2150945" y="1231147"/>
            <a:ext cx="8573027" cy="4804060"/>
          </a:xfrm>
          <a:prstGeom prst="rect">
            <a:avLst/>
          </a:prstGeom>
          <a:ln w="6350">
            <a:solidFill>
              <a:schemeClr val="tx1"/>
            </a:solidFill>
          </a:ln>
        </p:spPr>
      </p:pic>
    </p:spTree>
    <p:extLst>
      <p:ext uri="{BB962C8B-B14F-4D97-AF65-F5344CB8AC3E}">
        <p14:creationId xmlns:p14="http://schemas.microsoft.com/office/powerpoint/2010/main" val="325908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6125" y="-2"/>
            <a:ext cx="50958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Rights of Attribution and Integrity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10496550" y="6488668"/>
            <a:ext cx="16954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2545" y="209004"/>
            <a:ext cx="4855781" cy="6437021"/>
          </a:xfrm>
          <a:prstGeom prst="rect">
            <a:avLst/>
          </a:prstGeom>
          <a:ln w="6350">
            <a:solidFill>
              <a:schemeClr val="tx1"/>
            </a:solidFill>
          </a:ln>
        </p:spPr>
      </p:pic>
      <p:sp>
        <p:nvSpPr>
          <p:cNvPr id="8" name="Text Box 5"/>
          <p:cNvSpPr txBox="1">
            <a:spLocks noChangeArrowheads="1"/>
          </p:cNvSpPr>
          <p:nvPr/>
        </p:nvSpPr>
        <p:spPr bwMode="auto">
          <a:xfrm>
            <a:off x="1573413" y="2870141"/>
            <a:ext cx="10449099"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 Rights of Attribution and Integrity. </a:t>
            </a:r>
            <a:r>
              <a:rPr lang="en-US" sz="3200" b="1" i="0" dirty="0">
                <a:solidFill>
                  <a:schemeClr val="accent4">
                    <a:lumMod val="50000"/>
                    <a:lumOff val="50000"/>
                  </a:schemeClr>
                </a:solidFill>
              </a:rPr>
              <a:t>Subject to section 107 and independent of the exclusive rights provided in section 106</a:t>
            </a:r>
            <a:r>
              <a:rPr lang="en-US" sz="3200" i="0" dirty="0"/>
              <a:t>, the </a:t>
            </a:r>
            <a:r>
              <a:rPr lang="en-US" sz="3200" b="1" i="0" dirty="0">
                <a:solidFill>
                  <a:schemeClr val="accent4">
                    <a:lumMod val="50000"/>
                    <a:lumOff val="50000"/>
                  </a:schemeClr>
                </a:solidFill>
              </a:rPr>
              <a:t>author of a work of visual art</a:t>
            </a:r>
            <a:r>
              <a:rPr lang="en-US" sz="3200" i="0" dirty="0"/>
              <a:t>—(1) shall have the right—</a:t>
            </a:r>
            <a:r>
              <a:rPr lang="en-US" sz="3200" i="0" dirty="0">
                <a:cs typeface="Times New Roman" panose="02020603050405020304" pitchFamily="18" charset="0"/>
              </a:rPr>
              <a:t>”</a:t>
            </a:r>
          </a:p>
        </p:txBody>
      </p:sp>
    </p:spTree>
    <p:extLst>
      <p:ext uri="{BB962C8B-B14F-4D97-AF65-F5344CB8AC3E}">
        <p14:creationId xmlns:p14="http://schemas.microsoft.com/office/powerpoint/2010/main" val="135228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3813" y="-2"/>
            <a:ext cx="45481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101: “Work of Visual Art”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10668000" y="6488668"/>
            <a:ext cx="1524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5079" y="209004"/>
            <a:ext cx="4811683" cy="649183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791601" y="2811933"/>
            <a:ext cx="11227362" cy="2941167"/>
          </a:xfrm>
          <a:prstGeom prst="rect">
            <a:avLst/>
          </a:prstGeom>
          <a:ln w="6350">
            <a:solidFill>
              <a:schemeClr val="tx1"/>
            </a:solidFill>
          </a:ln>
        </p:spPr>
      </p:pic>
    </p:spTree>
    <p:extLst>
      <p:ext uri="{BB962C8B-B14F-4D97-AF65-F5344CB8AC3E}">
        <p14:creationId xmlns:p14="http://schemas.microsoft.com/office/powerpoint/2010/main" val="297995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3813" y="-2"/>
            <a:ext cx="45481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101: “Work of Visual Art”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10668000" y="6488668"/>
            <a:ext cx="1524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5765" y="209003"/>
            <a:ext cx="4810060" cy="6489643"/>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813599" y="2719640"/>
            <a:ext cx="11142636" cy="2904872"/>
          </a:xfrm>
          <a:prstGeom prst="rect">
            <a:avLst/>
          </a:prstGeom>
          <a:ln w="6350">
            <a:solidFill>
              <a:schemeClr val="tx1"/>
            </a:solidFill>
          </a:ln>
        </p:spPr>
      </p:pic>
    </p:spTree>
    <p:extLst>
      <p:ext uri="{BB962C8B-B14F-4D97-AF65-F5344CB8AC3E}">
        <p14:creationId xmlns:p14="http://schemas.microsoft.com/office/powerpoint/2010/main" val="368543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4813" y="-2"/>
            <a:ext cx="41671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106A(a)(1): Attribution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10474036" y="6488668"/>
            <a:ext cx="17179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40924" y="209004"/>
            <a:ext cx="4917123" cy="6474752"/>
          </a:xfrm>
          <a:prstGeom prst="rect">
            <a:avLst/>
          </a:prstGeom>
          <a:ln w="6350">
            <a:solidFill>
              <a:schemeClr val="tx1"/>
            </a:solidFill>
          </a:ln>
        </p:spPr>
      </p:pic>
      <p:sp>
        <p:nvSpPr>
          <p:cNvPr id="8" name="Text Box 5"/>
          <p:cNvSpPr txBox="1">
            <a:spLocks noChangeArrowheads="1"/>
          </p:cNvSpPr>
          <p:nvPr/>
        </p:nvSpPr>
        <p:spPr bwMode="auto">
          <a:xfrm>
            <a:off x="1467761" y="2125682"/>
            <a:ext cx="10449099"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 Rights of Attribution and Integrity. Subject to section 107 and independent of the exclusive rights provided in section 106, </a:t>
            </a:r>
            <a:r>
              <a:rPr lang="en-US" sz="3200" b="1" i="0" dirty="0">
                <a:solidFill>
                  <a:schemeClr val="accent4">
                    <a:lumMod val="50000"/>
                    <a:lumOff val="50000"/>
                  </a:schemeClr>
                </a:solidFill>
              </a:rPr>
              <a:t>the author of a work of visual art</a:t>
            </a:r>
            <a:r>
              <a:rPr lang="en-US" sz="3200" i="0" dirty="0"/>
              <a:t>—(1) shall have the right—(A) to </a:t>
            </a:r>
            <a:r>
              <a:rPr lang="en-US" sz="3200" b="1" i="0" dirty="0">
                <a:solidFill>
                  <a:schemeClr val="accent4">
                    <a:lumMod val="50000"/>
                    <a:lumOff val="50000"/>
                  </a:schemeClr>
                </a:solidFill>
              </a:rPr>
              <a:t>claim authorship of that work</a:t>
            </a:r>
            <a:r>
              <a:rPr lang="en-US" sz="3200" i="0" dirty="0"/>
              <a:t>, and (B) to </a:t>
            </a:r>
            <a:r>
              <a:rPr lang="en-US" sz="3200" b="1" i="0" dirty="0">
                <a:solidFill>
                  <a:schemeClr val="accent4">
                    <a:lumMod val="50000"/>
                    <a:lumOff val="50000"/>
                  </a:schemeClr>
                </a:solidFill>
              </a:rPr>
              <a:t>prevent the use of his or her name as the author of any work of visual art which he or she did not create;</a:t>
            </a:r>
            <a:r>
              <a:rPr lang="en-US" sz="3200" i="0" dirty="0">
                <a:cs typeface="Times New Roman" panose="02020603050405020304" pitchFamily="18" charset="0"/>
              </a:rPr>
              <a:t>”</a:t>
            </a:r>
          </a:p>
        </p:txBody>
      </p:sp>
    </p:spTree>
    <p:extLst>
      <p:ext uri="{BB962C8B-B14F-4D97-AF65-F5344CB8AC3E}">
        <p14:creationId xmlns:p14="http://schemas.microsoft.com/office/powerpoint/2010/main" val="213677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0" y="-2"/>
            <a:ext cx="56197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106A(a)(2): Prevent Use of Name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10474036" y="6488668"/>
            <a:ext cx="17179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6602" y="211522"/>
            <a:ext cx="4928182" cy="6489315"/>
          </a:xfrm>
          <a:prstGeom prst="rect">
            <a:avLst/>
          </a:prstGeom>
          <a:ln w="6350">
            <a:solidFill>
              <a:schemeClr val="tx1"/>
            </a:solidFill>
          </a:ln>
        </p:spPr>
      </p:pic>
      <p:sp>
        <p:nvSpPr>
          <p:cNvPr id="8" name="Text Box 5"/>
          <p:cNvSpPr txBox="1">
            <a:spLocks noChangeArrowheads="1"/>
          </p:cNvSpPr>
          <p:nvPr/>
        </p:nvSpPr>
        <p:spPr bwMode="auto">
          <a:xfrm>
            <a:off x="1573413" y="2870141"/>
            <a:ext cx="10449099"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(2) shall have the right to </a:t>
            </a:r>
            <a:r>
              <a:rPr lang="en-US" sz="3200" b="1" i="0" dirty="0">
                <a:solidFill>
                  <a:schemeClr val="accent4">
                    <a:lumMod val="50000"/>
                    <a:lumOff val="50000"/>
                  </a:schemeClr>
                </a:solidFill>
              </a:rPr>
              <a:t>prevent the use of his or her name as the author</a:t>
            </a:r>
            <a:r>
              <a:rPr lang="en-US" sz="3200" b="1" i="0" dirty="0"/>
              <a:t> </a:t>
            </a:r>
            <a:r>
              <a:rPr lang="en-US" sz="3200" i="0" dirty="0"/>
              <a:t>of the work of visual art in the event of a distortion, mutilation, or other modification of the work which would be prejudicial to his or her honor or reputation; and</a:t>
            </a:r>
            <a:r>
              <a:rPr lang="en-US" sz="3200" i="0" dirty="0">
                <a:cs typeface="Times New Roman" panose="02020603050405020304" pitchFamily="18" charset="0"/>
              </a:rPr>
              <a:t>”</a:t>
            </a:r>
          </a:p>
        </p:txBody>
      </p:sp>
    </p:spTree>
    <p:extLst>
      <p:ext uri="{BB962C8B-B14F-4D97-AF65-F5344CB8AC3E}">
        <p14:creationId xmlns:p14="http://schemas.microsoft.com/office/powerpoint/2010/main" val="121608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3463" y="-2"/>
            <a:ext cx="73485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106A(a)(3)(A): Preserve Integrity of the Work</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10474036" y="6488668"/>
            <a:ext cx="17179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29128" y="411800"/>
            <a:ext cx="4753398" cy="6259164"/>
          </a:xfrm>
          <a:prstGeom prst="rect">
            <a:avLst/>
          </a:prstGeom>
          <a:ln w="6350">
            <a:solidFill>
              <a:schemeClr val="tx1"/>
            </a:solidFill>
          </a:ln>
        </p:spPr>
      </p:pic>
      <p:sp>
        <p:nvSpPr>
          <p:cNvPr id="8" name="Text Box 5"/>
          <p:cNvSpPr txBox="1">
            <a:spLocks noChangeArrowheads="1"/>
          </p:cNvSpPr>
          <p:nvPr/>
        </p:nvSpPr>
        <p:spPr bwMode="auto">
          <a:xfrm>
            <a:off x="1537858" y="2125682"/>
            <a:ext cx="10449099"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(3) subject to the limitations set forth in section 113(d), shall have the right—(A) to </a:t>
            </a:r>
            <a:r>
              <a:rPr lang="en-US" sz="3200" b="1" i="0" dirty="0">
                <a:solidFill>
                  <a:schemeClr val="accent4">
                    <a:lumMod val="50000"/>
                    <a:lumOff val="50000"/>
                  </a:schemeClr>
                </a:solidFill>
              </a:rPr>
              <a:t>prevent any intentional distortion, mutilation, or other modification of that work which would be prejudicial to his or her honor or reputation</a:t>
            </a:r>
            <a:r>
              <a:rPr lang="en-US" sz="3200" i="0" dirty="0"/>
              <a:t>, and any intentional distortion, mutilation, or modification of that work is a violation of that right, and</a:t>
            </a:r>
            <a:r>
              <a:rPr lang="en-US" sz="3200" i="0" dirty="0">
                <a:cs typeface="Times New Roman" panose="02020603050405020304" pitchFamily="18" charset="0"/>
              </a:rPr>
              <a:t>”</a:t>
            </a:r>
          </a:p>
        </p:txBody>
      </p:sp>
    </p:spTree>
    <p:extLst>
      <p:ext uri="{BB962C8B-B14F-4D97-AF65-F5344CB8AC3E}">
        <p14:creationId xmlns:p14="http://schemas.microsoft.com/office/powerpoint/2010/main" val="406087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1738" y="-2"/>
            <a:ext cx="59102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106A(a)(3)(B): Prevent Destruction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10474036" y="6488668"/>
            <a:ext cx="17179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8854" y="211522"/>
            <a:ext cx="4928183" cy="6489316"/>
          </a:xfrm>
          <a:prstGeom prst="rect">
            <a:avLst/>
          </a:prstGeom>
          <a:ln w="6350">
            <a:solidFill>
              <a:schemeClr val="tx1"/>
            </a:solidFill>
          </a:ln>
        </p:spPr>
      </p:pic>
      <p:sp>
        <p:nvSpPr>
          <p:cNvPr id="8" name="Text Box 5"/>
          <p:cNvSpPr txBox="1">
            <a:spLocks noChangeArrowheads="1"/>
          </p:cNvSpPr>
          <p:nvPr/>
        </p:nvSpPr>
        <p:spPr bwMode="auto">
          <a:xfrm>
            <a:off x="1573413" y="2870141"/>
            <a:ext cx="10449099" cy="156966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(B) </a:t>
            </a:r>
            <a:r>
              <a:rPr lang="en-US" sz="3200" b="1" i="0" dirty="0">
                <a:solidFill>
                  <a:schemeClr val="accent4">
                    <a:lumMod val="50000"/>
                    <a:lumOff val="50000"/>
                  </a:schemeClr>
                </a:solidFill>
              </a:rPr>
              <a:t>to prevent any destruction of a work of recognized stature, and any intentional or grossly negligent destruction of that work is a violation of that right</a:t>
            </a:r>
            <a:r>
              <a:rPr lang="en-US" sz="3200" i="0" dirty="0">
                <a:solidFill>
                  <a:schemeClr val="accent4">
                    <a:lumMod val="50000"/>
                    <a:lumOff val="50000"/>
                  </a:schemeClr>
                </a:solidFill>
              </a:rPr>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31629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200" y="-1"/>
            <a:ext cx="284480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Berne Convention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11250038" y="6488668"/>
            <a:ext cx="9419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WIPO</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6399" y="279022"/>
            <a:ext cx="4382451" cy="6421816"/>
          </a:xfrm>
          <a:prstGeom prst="rect">
            <a:avLst/>
          </a:prstGeom>
          <a:ln w="6350">
            <a:solidFill>
              <a:schemeClr val="bg2"/>
            </a:solidFill>
          </a:ln>
        </p:spPr>
      </p:pic>
      <p:pic>
        <p:nvPicPr>
          <p:cNvPr id="8" name="Picture 7"/>
          <p:cNvPicPr>
            <a:picLocks noChangeAspect="1"/>
          </p:cNvPicPr>
          <p:nvPr/>
        </p:nvPicPr>
        <p:blipFill>
          <a:blip r:embed="rId3"/>
          <a:stretch>
            <a:fillRect/>
          </a:stretch>
        </p:blipFill>
        <p:spPr>
          <a:xfrm>
            <a:off x="2597624" y="886434"/>
            <a:ext cx="7164122" cy="5361966"/>
          </a:xfrm>
          <a:prstGeom prst="rect">
            <a:avLst/>
          </a:prstGeom>
          <a:ln w="6350">
            <a:solidFill>
              <a:schemeClr val="tx1"/>
            </a:solidFill>
          </a:ln>
        </p:spPr>
      </p:pic>
    </p:spTree>
    <p:extLst>
      <p:ext uri="{BB962C8B-B14F-4D97-AF65-F5344CB8AC3E}">
        <p14:creationId xmlns:p14="http://schemas.microsoft.com/office/powerpoint/2010/main" val="141825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7563" y="-2"/>
            <a:ext cx="50244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106A(b): Author Holds Right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10474036" y="6488668"/>
            <a:ext cx="17179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2397" y="208363"/>
            <a:ext cx="4898424" cy="6450131"/>
          </a:xfrm>
          <a:prstGeom prst="rect">
            <a:avLst/>
          </a:prstGeom>
          <a:ln w="6350">
            <a:solidFill>
              <a:schemeClr val="tx1"/>
            </a:solidFill>
          </a:ln>
        </p:spPr>
      </p:pic>
      <p:sp>
        <p:nvSpPr>
          <p:cNvPr id="8" name="Text Box 5"/>
          <p:cNvSpPr txBox="1">
            <a:spLocks noChangeArrowheads="1"/>
          </p:cNvSpPr>
          <p:nvPr/>
        </p:nvSpPr>
        <p:spPr bwMode="auto">
          <a:xfrm>
            <a:off x="1573413" y="2870141"/>
            <a:ext cx="10449099"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(b) Scope and Exercise of Rights. </a:t>
            </a:r>
            <a:r>
              <a:rPr lang="en-US" sz="3200" b="1" i="0" dirty="0">
                <a:solidFill>
                  <a:schemeClr val="accent4">
                    <a:lumMod val="50000"/>
                    <a:lumOff val="50000"/>
                  </a:schemeClr>
                </a:solidFill>
              </a:rPr>
              <a:t>Only the author of a work of visual art has the rights conferred by subsection (a)</a:t>
            </a:r>
            <a:r>
              <a:rPr lang="en-US" sz="3200" i="0" dirty="0"/>
              <a:t> in that work, whether or not the author is the copyright owner. The authors of a joint work of visual art are </a:t>
            </a:r>
            <a:r>
              <a:rPr lang="en-US" sz="3200" i="0" dirty="0" err="1"/>
              <a:t>coowners</a:t>
            </a:r>
            <a:r>
              <a:rPr lang="en-US" sz="3200" i="0" dirty="0"/>
              <a:t> of the rights conferred by subsection (a) in that work.</a:t>
            </a:r>
            <a:r>
              <a:rPr lang="en-US" sz="3200" i="0" dirty="0">
                <a:cs typeface="Times New Roman" panose="02020603050405020304" pitchFamily="18" charset="0"/>
              </a:rPr>
              <a:t>”</a:t>
            </a:r>
          </a:p>
        </p:txBody>
      </p:sp>
    </p:spTree>
    <p:extLst>
      <p:ext uri="{BB962C8B-B14F-4D97-AF65-F5344CB8AC3E}">
        <p14:creationId xmlns:p14="http://schemas.microsoft.com/office/powerpoint/2010/main" val="284115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2513" y="-2"/>
            <a:ext cx="73294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106A(c)(1): Natural Changes Aren’t Covered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10474036" y="6488668"/>
            <a:ext cx="17179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93546" y="421174"/>
            <a:ext cx="4768967" cy="6279664"/>
          </a:xfrm>
          <a:prstGeom prst="rect">
            <a:avLst/>
          </a:prstGeom>
          <a:ln w="6350">
            <a:solidFill>
              <a:schemeClr val="tx1"/>
            </a:solidFill>
          </a:ln>
        </p:spPr>
      </p:pic>
      <p:sp>
        <p:nvSpPr>
          <p:cNvPr id="8" name="Text Box 5"/>
          <p:cNvSpPr txBox="1">
            <a:spLocks noChangeArrowheads="1"/>
          </p:cNvSpPr>
          <p:nvPr/>
        </p:nvSpPr>
        <p:spPr bwMode="auto">
          <a:xfrm>
            <a:off x="1573413" y="2870141"/>
            <a:ext cx="10449099"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(c) Exceptions. (1) The </a:t>
            </a:r>
            <a:r>
              <a:rPr lang="en-US" sz="3200" b="1" i="0" dirty="0">
                <a:solidFill>
                  <a:schemeClr val="accent4">
                    <a:lumMod val="50000"/>
                    <a:lumOff val="50000"/>
                  </a:schemeClr>
                </a:solidFill>
              </a:rPr>
              <a:t>modification</a:t>
            </a:r>
            <a:r>
              <a:rPr lang="en-US" sz="3200" i="0" dirty="0"/>
              <a:t> of a work of visual art which is a result of the </a:t>
            </a:r>
            <a:r>
              <a:rPr lang="en-US" sz="3200" b="1" i="0" dirty="0">
                <a:solidFill>
                  <a:schemeClr val="accent4">
                    <a:lumMod val="50000"/>
                    <a:lumOff val="50000"/>
                  </a:schemeClr>
                </a:solidFill>
              </a:rPr>
              <a:t>passage of time or the inherent nature of the materials</a:t>
            </a:r>
            <a:r>
              <a:rPr lang="en-US" sz="3200" i="0" dirty="0"/>
              <a:t> is not a distortion, mutilation, or other modification described in subsection (a)(3)(A).</a:t>
            </a:r>
            <a:r>
              <a:rPr lang="en-US" sz="3200" i="0" dirty="0">
                <a:cs typeface="Times New Roman" panose="02020603050405020304" pitchFamily="18" charset="0"/>
              </a:rPr>
              <a:t>”</a:t>
            </a:r>
          </a:p>
        </p:txBody>
      </p:sp>
    </p:spTree>
    <p:extLst>
      <p:ext uri="{BB962C8B-B14F-4D97-AF65-F5344CB8AC3E}">
        <p14:creationId xmlns:p14="http://schemas.microsoft.com/office/powerpoint/2010/main" val="26161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3563" y="-2"/>
            <a:ext cx="654843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106A(c)(2): Conservation; Presentation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10474036" y="6488668"/>
            <a:ext cx="17179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69488" y="226818"/>
            <a:ext cx="4916567" cy="6474020"/>
          </a:xfrm>
          <a:prstGeom prst="rect">
            <a:avLst/>
          </a:prstGeom>
          <a:ln w="6350">
            <a:solidFill>
              <a:schemeClr val="tx1"/>
            </a:solidFill>
          </a:ln>
        </p:spPr>
      </p:pic>
      <p:sp>
        <p:nvSpPr>
          <p:cNvPr id="8" name="Text Box 5"/>
          <p:cNvSpPr txBox="1">
            <a:spLocks noChangeArrowheads="1"/>
          </p:cNvSpPr>
          <p:nvPr/>
        </p:nvSpPr>
        <p:spPr bwMode="auto">
          <a:xfrm>
            <a:off x="1573413" y="2870141"/>
            <a:ext cx="10449099"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(c) Exceptions. (2) The modification of a work of visual art which is the result of </a:t>
            </a:r>
            <a:r>
              <a:rPr lang="en-US" sz="3200" b="1" i="0" dirty="0">
                <a:solidFill>
                  <a:schemeClr val="accent4">
                    <a:lumMod val="50000"/>
                    <a:lumOff val="50000"/>
                  </a:schemeClr>
                </a:solidFill>
              </a:rPr>
              <a:t>conservation, or of the public presentation</a:t>
            </a:r>
            <a:r>
              <a:rPr lang="en-US" sz="3200" i="0" dirty="0"/>
              <a:t>, including lighting and placement, of the work is not a destruction, distortion, mutilation, or other modification described in subsection (a)(3) unless the modification is caused by gross negligence.</a:t>
            </a:r>
            <a:r>
              <a:rPr lang="en-US" sz="3200" i="0" dirty="0">
                <a:cs typeface="Times New Roman" panose="02020603050405020304" pitchFamily="18" charset="0"/>
              </a:rPr>
              <a:t>”</a:t>
            </a:r>
          </a:p>
        </p:txBody>
      </p:sp>
    </p:spTree>
    <p:extLst>
      <p:ext uri="{BB962C8B-B14F-4D97-AF65-F5344CB8AC3E}">
        <p14:creationId xmlns:p14="http://schemas.microsoft.com/office/powerpoint/2010/main" val="43054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4688" y="-2"/>
            <a:ext cx="51673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106A(e): Transfer and Waiver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10474036" y="6488668"/>
            <a:ext cx="17179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1540" y="270794"/>
            <a:ext cx="4883170" cy="6430044"/>
          </a:xfrm>
          <a:prstGeom prst="rect">
            <a:avLst/>
          </a:prstGeom>
          <a:ln w="6350">
            <a:solidFill>
              <a:schemeClr val="tx1"/>
            </a:solidFill>
          </a:ln>
        </p:spPr>
      </p:pic>
      <p:sp>
        <p:nvSpPr>
          <p:cNvPr id="8" name="Text Box 5"/>
          <p:cNvSpPr txBox="1">
            <a:spLocks noChangeArrowheads="1"/>
          </p:cNvSpPr>
          <p:nvPr/>
        </p:nvSpPr>
        <p:spPr bwMode="auto">
          <a:xfrm>
            <a:off x="1438101" y="1811953"/>
            <a:ext cx="10449099"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(e) Transfer and Waiver. (1) The rights conferred by subsection (a) may not be transferred, but </a:t>
            </a:r>
            <a:r>
              <a:rPr lang="en-US" sz="3200" b="1" i="0" dirty="0">
                <a:solidFill>
                  <a:schemeClr val="accent4">
                    <a:lumMod val="50000"/>
                    <a:lumOff val="50000"/>
                  </a:schemeClr>
                </a:solidFill>
              </a:rPr>
              <a:t>those rights may be waived</a:t>
            </a:r>
            <a:r>
              <a:rPr lang="en-US" sz="3200" i="0" dirty="0">
                <a:solidFill>
                  <a:schemeClr val="accent4">
                    <a:lumMod val="50000"/>
                    <a:lumOff val="50000"/>
                  </a:schemeClr>
                </a:solidFill>
              </a:rPr>
              <a:t> </a:t>
            </a:r>
            <a:r>
              <a:rPr lang="en-US" sz="3200" i="0" dirty="0"/>
              <a:t>if the author expressly agrees to such waiver in a written instrument signed by the author. Such instrument shall specifically identify the work, and uses of that work, to which the waiver applies, and the waiver shall apply only to the work and uses so identified. … </a:t>
            </a:r>
            <a:r>
              <a:rPr lang="en-US" sz="3200" i="0" dirty="0">
                <a:cs typeface="Times New Roman" panose="02020603050405020304" pitchFamily="18" charset="0"/>
              </a:rPr>
              <a:t>”</a:t>
            </a:r>
          </a:p>
        </p:txBody>
      </p:sp>
    </p:spTree>
    <p:extLst>
      <p:ext uri="{BB962C8B-B14F-4D97-AF65-F5344CB8AC3E}">
        <p14:creationId xmlns:p14="http://schemas.microsoft.com/office/powerpoint/2010/main" val="400623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1161" y="-1"/>
            <a:ext cx="241083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VARA Sec. 609</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8902931" y="6488668"/>
            <a:ext cx="32890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101-650 (1 Dec 1990)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184665"/>
            <a:ext cx="4283370" cy="6481605"/>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295251" y="3235383"/>
            <a:ext cx="10746606" cy="1424165"/>
          </a:xfrm>
          <a:prstGeom prst="rect">
            <a:avLst/>
          </a:prstGeom>
          <a:ln w="6350">
            <a:solidFill>
              <a:schemeClr val="tx1"/>
            </a:solidFill>
          </a:ln>
        </p:spPr>
      </p:pic>
    </p:spTree>
    <p:extLst>
      <p:ext uri="{BB962C8B-B14F-4D97-AF65-F5344CB8AC3E}">
        <p14:creationId xmlns:p14="http://schemas.microsoft.com/office/powerpoint/2010/main" val="174854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7849" y="-2"/>
            <a:ext cx="27241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Beneath Sec. 101</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10677524" y="6488668"/>
            <a:ext cx="15144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7211" y="216046"/>
            <a:ext cx="4914701" cy="6484792"/>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965033" y="3987223"/>
            <a:ext cx="11019756" cy="1361217"/>
          </a:xfrm>
          <a:prstGeom prst="rect">
            <a:avLst/>
          </a:prstGeom>
          <a:ln w="6350">
            <a:solidFill>
              <a:schemeClr val="tx1"/>
            </a:solidFill>
          </a:ln>
        </p:spPr>
      </p:pic>
    </p:spTree>
    <p:extLst>
      <p:ext uri="{BB962C8B-B14F-4D97-AF65-F5344CB8AC3E}">
        <p14:creationId xmlns:p14="http://schemas.microsoft.com/office/powerpoint/2010/main" val="264912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1780BC9-AACF-455D-8732-423C69613ACC}" type="slidenum">
              <a:rPr lang="en-US" altLang="en-US" sz="1400" i="0">
                <a:solidFill>
                  <a:srgbClr val="000066"/>
                </a:solidFill>
                <a:latin typeface="Arial" panose="020B0604020202020204" pitchFamily="34" charset="0"/>
              </a:rPr>
              <a:pPr/>
              <a:t>26</a:t>
            </a:fld>
            <a:endParaRPr lang="en-US" altLang="en-US" sz="1400" i="0">
              <a:solidFill>
                <a:srgbClr val="000066"/>
              </a:solidFill>
              <a:latin typeface="Arial" panose="020B0604020202020204" pitchFamily="34" charset="0"/>
            </a:endParaRPr>
          </a:p>
        </p:txBody>
      </p:sp>
      <p:sp>
        <p:nvSpPr>
          <p:cNvPr id="24581" name="Rectangle 2"/>
          <p:cNvSpPr>
            <a:spLocks noGrp="1" noChangeArrowheads="1"/>
          </p:cNvSpPr>
          <p:nvPr>
            <p:ph type="title"/>
          </p:nvPr>
        </p:nvSpPr>
        <p:spPr/>
        <p:txBody>
          <a:bodyPr/>
          <a:lstStyle/>
          <a:p>
            <a:r>
              <a:rPr lang="en-US" dirty="0"/>
              <a:t>Pollock</a:t>
            </a:r>
          </a:p>
        </p:txBody>
      </p:sp>
      <p:sp>
        <p:nvSpPr>
          <p:cNvPr id="24582" name="Rectangle 3"/>
          <p:cNvSpPr>
            <a:spLocks noGrp="1" noChangeArrowheads="1"/>
          </p:cNvSpPr>
          <p:nvPr>
            <p:ph type="body" idx="1"/>
          </p:nvPr>
        </p:nvSpPr>
        <p:spPr/>
        <p:txBody>
          <a:bodyPr/>
          <a:lstStyle/>
          <a:p>
            <a:pPr>
              <a:lnSpc>
                <a:spcPct val="90000"/>
              </a:lnSpc>
            </a:pPr>
            <a:r>
              <a:rPr lang="en-US" dirty="0"/>
              <a:t>Hypo 1</a:t>
            </a:r>
          </a:p>
          <a:p>
            <a:pPr lvl="1">
              <a:lnSpc>
                <a:spcPct val="90000"/>
              </a:lnSpc>
            </a:pPr>
            <a:r>
              <a:rPr lang="en-US" dirty="0"/>
              <a:t>Jackson Pollock takes a blank canvas and paint and creates the object on the next slide</a:t>
            </a:r>
          </a:p>
          <a:p>
            <a:pPr>
              <a:lnSpc>
                <a:spcPct val="90000"/>
              </a:lnSpc>
            </a:pPr>
            <a:r>
              <a:rPr lang="en-US" dirty="0"/>
              <a:t>What is the copyright status of the new object? Do you need to know anything about Pollock’s work process to answer that question? </a:t>
            </a:r>
          </a:p>
        </p:txBody>
      </p:sp>
      <p:sp>
        <p:nvSpPr>
          <p:cNvPr id="7" name="Text Box 5"/>
          <p:cNvSpPr txBox="1">
            <a:spLocks noChangeArrowheads="1"/>
          </p:cNvSpPr>
          <p:nvPr/>
        </p:nvSpPr>
        <p:spPr bwMode="auto">
          <a:xfrm>
            <a:off x="10101263" y="0"/>
            <a:ext cx="209073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462979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925" y="-2"/>
            <a:ext cx="5172076" cy="46311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Convergence, 1952 (TTYN (2 of 4))</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November 28, 2023</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7608277" y="6488668"/>
            <a:ext cx="45837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Jackson-Pollock.org (Visited: 5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Convergence, 1952 by Jackson Pollock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0" y="209004"/>
            <a:ext cx="5919385" cy="6491834"/>
          </a:xfrm>
          <a:prstGeom prst="rect">
            <a:avLst/>
          </a:prstGeom>
          <a:ln w="6350">
            <a:solidFill>
              <a:schemeClr val="tx1"/>
            </a:solidFill>
          </a:ln>
        </p:spPr>
      </p:pic>
      <p:pic>
        <p:nvPicPr>
          <p:cNvPr id="10" name="Picture 9" descr="Convergence, 1952 by Jackson Pollock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574" t="34571" r="5239" b="681"/>
          <a:stretch/>
        </p:blipFill>
        <p:spPr>
          <a:xfrm>
            <a:off x="2643555" y="703385"/>
            <a:ext cx="7198790" cy="5545015"/>
          </a:xfrm>
          <a:prstGeom prst="rect">
            <a:avLst/>
          </a:prstGeom>
          <a:ln w="6350">
            <a:solidFill>
              <a:schemeClr val="tx1"/>
            </a:solidFill>
          </a:ln>
        </p:spPr>
      </p:pic>
    </p:spTree>
    <p:extLst>
      <p:ext uri="{BB962C8B-B14F-4D97-AF65-F5344CB8AC3E}">
        <p14:creationId xmlns:p14="http://schemas.microsoft.com/office/powerpoint/2010/main" val="315500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childTnLst>
                          </p:cTn>
                        </p:par>
                        <p:par>
                          <p:cTn id="10" fill="hold">
                            <p:stCondLst>
                              <p:cond delay="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1780BC9-AACF-455D-8732-423C69613ACC}" type="slidenum">
              <a:rPr lang="en-US" altLang="en-US" sz="1400" i="0">
                <a:solidFill>
                  <a:srgbClr val="000066"/>
                </a:solidFill>
                <a:latin typeface="Arial" panose="020B0604020202020204" pitchFamily="34" charset="0"/>
              </a:rPr>
              <a:pPr/>
              <a:t>28</a:t>
            </a:fld>
            <a:endParaRPr lang="en-US" altLang="en-US" sz="1400" i="0">
              <a:solidFill>
                <a:srgbClr val="000066"/>
              </a:solidFill>
              <a:latin typeface="Arial" panose="020B0604020202020204" pitchFamily="34" charset="0"/>
            </a:endParaRPr>
          </a:p>
        </p:txBody>
      </p:sp>
      <p:sp>
        <p:nvSpPr>
          <p:cNvPr id="24581" name="Rectangle 2"/>
          <p:cNvSpPr>
            <a:spLocks noGrp="1" noChangeArrowheads="1"/>
          </p:cNvSpPr>
          <p:nvPr>
            <p:ph type="title"/>
          </p:nvPr>
        </p:nvSpPr>
        <p:spPr/>
        <p:txBody>
          <a:bodyPr/>
          <a:lstStyle/>
          <a:p>
            <a:r>
              <a:rPr lang="en-US" dirty="0"/>
              <a:t>Pollock</a:t>
            </a:r>
          </a:p>
        </p:txBody>
      </p:sp>
      <p:sp>
        <p:nvSpPr>
          <p:cNvPr id="24582" name="Rectangle 3"/>
          <p:cNvSpPr>
            <a:spLocks noGrp="1" noChangeArrowheads="1"/>
          </p:cNvSpPr>
          <p:nvPr>
            <p:ph type="body" idx="1"/>
          </p:nvPr>
        </p:nvSpPr>
        <p:spPr/>
        <p:txBody>
          <a:bodyPr/>
          <a:lstStyle/>
          <a:p>
            <a:pPr>
              <a:lnSpc>
                <a:spcPct val="90000"/>
              </a:lnSpc>
            </a:pPr>
            <a:r>
              <a:rPr lang="en-US" dirty="0"/>
              <a:t>Hypo 2</a:t>
            </a:r>
          </a:p>
          <a:p>
            <a:pPr lvl="1">
              <a:lnSpc>
                <a:spcPct val="90000"/>
              </a:lnSpc>
            </a:pPr>
            <a:r>
              <a:rPr lang="en-US" dirty="0"/>
              <a:t>I take a canvas and a paintball gun. I put paintballs of different colors into an urn.</a:t>
            </a:r>
          </a:p>
          <a:p>
            <a:pPr lvl="1">
              <a:lnSpc>
                <a:spcPct val="90000"/>
              </a:lnSpc>
            </a:pPr>
            <a:r>
              <a:rPr lang="en-US" dirty="0"/>
              <a:t>I grab a paintball, aim at a spot on the canvas, and pull the trigger. I do that 10 times.</a:t>
            </a:r>
          </a:p>
          <a:p>
            <a:pPr>
              <a:lnSpc>
                <a:spcPct val="90000"/>
              </a:lnSpc>
            </a:pPr>
            <a:r>
              <a:rPr lang="en-US" dirty="0"/>
              <a:t>What is the copyright status of the new object?</a:t>
            </a:r>
          </a:p>
        </p:txBody>
      </p:sp>
      <p:sp>
        <p:nvSpPr>
          <p:cNvPr id="7" name="Text Box 5"/>
          <p:cNvSpPr txBox="1">
            <a:spLocks noChangeArrowheads="1"/>
          </p:cNvSpPr>
          <p:nvPr/>
        </p:nvSpPr>
        <p:spPr bwMode="auto">
          <a:xfrm>
            <a:off x="10120313" y="0"/>
            <a:ext cx="207168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39938387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1780BC9-AACF-455D-8732-423C69613ACC}" type="slidenum">
              <a:rPr lang="en-US" altLang="en-US" sz="1400" i="0">
                <a:solidFill>
                  <a:srgbClr val="000066"/>
                </a:solidFill>
                <a:latin typeface="Arial" panose="020B0604020202020204" pitchFamily="34" charset="0"/>
              </a:rPr>
              <a:pPr/>
              <a:t>29</a:t>
            </a:fld>
            <a:endParaRPr lang="en-US" altLang="en-US" sz="1400" i="0">
              <a:solidFill>
                <a:srgbClr val="000066"/>
              </a:solidFill>
              <a:latin typeface="Arial" panose="020B0604020202020204" pitchFamily="34" charset="0"/>
            </a:endParaRPr>
          </a:p>
        </p:txBody>
      </p:sp>
      <p:sp>
        <p:nvSpPr>
          <p:cNvPr id="24581" name="Rectangle 2"/>
          <p:cNvSpPr>
            <a:spLocks noGrp="1" noChangeArrowheads="1"/>
          </p:cNvSpPr>
          <p:nvPr>
            <p:ph type="title"/>
          </p:nvPr>
        </p:nvSpPr>
        <p:spPr/>
        <p:txBody>
          <a:bodyPr/>
          <a:lstStyle/>
          <a:p>
            <a:r>
              <a:rPr lang="en-US" dirty="0"/>
              <a:t>Pollock</a:t>
            </a:r>
          </a:p>
        </p:txBody>
      </p:sp>
      <p:sp>
        <p:nvSpPr>
          <p:cNvPr id="24582" name="Rectangle 3"/>
          <p:cNvSpPr>
            <a:spLocks noGrp="1" noChangeArrowheads="1"/>
          </p:cNvSpPr>
          <p:nvPr>
            <p:ph type="body" idx="1"/>
          </p:nvPr>
        </p:nvSpPr>
        <p:spPr/>
        <p:txBody>
          <a:bodyPr/>
          <a:lstStyle/>
          <a:p>
            <a:pPr>
              <a:lnSpc>
                <a:spcPct val="90000"/>
              </a:lnSpc>
            </a:pPr>
            <a:r>
              <a:rPr lang="en-US" dirty="0"/>
              <a:t>Hypo 3</a:t>
            </a:r>
          </a:p>
          <a:p>
            <a:pPr lvl="1">
              <a:lnSpc>
                <a:spcPct val="90000"/>
              </a:lnSpc>
            </a:pPr>
            <a:r>
              <a:rPr lang="en-US" dirty="0"/>
              <a:t>A paintball gun is attached to a robot hand and a computer. A second robotic hand reaches into an urn containing paintballs of different colors</a:t>
            </a:r>
          </a:p>
          <a:p>
            <a:pPr lvl="1">
              <a:lnSpc>
                <a:spcPct val="90000"/>
              </a:lnSpc>
            </a:pPr>
            <a:r>
              <a:rPr lang="en-US" dirty="0"/>
              <a:t>The computer is programmed to select areas on a canvas and the robot hands grab paintballs and shoot the gun. This happens 10 times.</a:t>
            </a:r>
          </a:p>
          <a:p>
            <a:pPr>
              <a:lnSpc>
                <a:spcPct val="90000"/>
              </a:lnSpc>
            </a:pPr>
            <a:r>
              <a:rPr lang="en-US" dirty="0"/>
              <a:t>What is the copyright status of the new object? </a:t>
            </a:r>
          </a:p>
        </p:txBody>
      </p:sp>
      <p:sp>
        <p:nvSpPr>
          <p:cNvPr id="7" name="Text Box 5"/>
          <p:cNvSpPr txBox="1">
            <a:spLocks noChangeArrowheads="1"/>
          </p:cNvSpPr>
          <p:nvPr/>
        </p:nvSpPr>
        <p:spPr bwMode="auto">
          <a:xfrm>
            <a:off x="10067925" y="0"/>
            <a:ext cx="212407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3479373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2349" y="-2"/>
            <a:ext cx="170965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Article 6</a:t>
            </a:r>
            <a:r>
              <a:rPr lang="en-US" sz="2400" baseline="30000" dirty="0">
                <a:solidFill>
                  <a:schemeClr val="accent4">
                    <a:lumMod val="75000"/>
                    <a:lumOff val="25000"/>
                  </a:schemeClr>
                </a:solidFill>
                <a:latin typeface="+mn-lt"/>
                <a:cs typeface="Times New Roman" panose="02020603050405020304" pitchFamily="18" charset="0"/>
              </a:rPr>
              <a:t>bis</a:t>
            </a:r>
            <a:endParaRPr lang="en-US" sz="2400" kern="1200" baseline="300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10020992" y="6488668"/>
            <a:ext cx="21710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Berne Convention</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86395" y="279022"/>
            <a:ext cx="4329966" cy="642181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380204" y="1116483"/>
            <a:ext cx="10199139" cy="4885883"/>
          </a:xfrm>
          <a:prstGeom prst="rect">
            <a:avLst/>
          </a:prstGeom>
          <a:ln w="6350">
            <a:solidFill>
              <a:schemeClr val="tx1"/>
            </a:solidFill>
          </a:ln>
        </p:spPr>
      </p:pic>
    </p:spTree>
    <p:extLst>
      <p:ext uri="{BB962C8B-B14F-4D97-AF65-F5344CB8AC3E}">
        <p14:creationId xmlns:p14="http://schemas.microsoft.com/office/powerpoint/2010/main" val="230502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1780BC9-AACF-455D-8732-423C69613ACC}" type="slidenum">
              <a:rPr lang="en-US" altLang="en-US" sz="1400" i="0">
                <a:solidFill>
                  <a:srgbClr val="000066"/>
                </a:solidFill>
                <a:latin typeface="Arial" panose="020B0604020202020204" pitchFamily="34" charset="0"/>
              </a:rPr>
              <a:pPr/>
              <a:t>30</a:t>
            </a:fld>
            <a:endParaRPr lang="en-US" altLang="en-US" sz="1400" i="0">
              <a:solidFill>
                <a:srgbClr val="000066"/>
              </a:solidFill>
              <a:latin typeface="Arial" panose="020B0604020202020204" pitchFamily="34" charset="0"/>
            </a:endParaRPr>
          </a:p>
        </p:txBody>
      </p:sp>
      <p:sp>
        <p:nvSpPr>
          <p:cNvPr id="24581" name="Rectangle 2"/>
          <p:cNvSpPr>
            <a:spLocks noGrp="1" noChangeArrowheads="1"/>
          </p:cNvSpPr>
          <p:nvPr>
            <p:ph type="title"/>
          </p:nvPr>
        </p:nvSpPr>
        <p:spPr/>
        <p:txBody>
          <a:bodyPr/>
          <a:lstStyle/>
          <a:p>
            <a:r>
              <a:rPr lang="en-US" dirty="0"/>
              <a:t>Answers</a:t>
            </a:r>
          </a:p>
        </p:txBody>
      </p:sp>
      <p:sp>
        <p:nvSpPr>
          <p:cNvPr id="24582" name="Rectangle 3"/>
          <p:cNvSpPr>
            <a:spLocks noGrp="1" noChangeArrowheads="1"/>
          </p:cNvSpPr>
          <p:nvPr>
            <p:ph type="body" idx="1"/>
          </p:nvPr>
        </p:nvSpPr>
        <p:spPr/>
        <p:txBody>
          <a:bodyPr/>
          <a:lstStyle/>
          <a:p>
            <a:pPr>
              <a:lnSpc>
                <a:spcPct val="90000"/>
              </a:lnSpc>
            </a:pPr>
            <a:r>
              <a:rPr lang="en-US" dirty="0"/>
              <a:t>Hypo 1</a:t>
            </a:r>
          </a:p>
          <a:p>
            <a:pPr lvl="1">
              <a:lnSpc>
                <a:spcPct val="90000"/>
              </a:lnSpc>
            </a:pPr>
            <a:r>
              <a:rPr lang="en-US" dirty="0"/>
              <a:t>Clearly within copyright</a:t>
            </a:r>
          </a:p>
          <a:p>
            <a:pPr>
              <a:lnSpc>
                <a:spcPct val="90000"/>
              </a:lnSpc>
            </a:pPr>
            <a:r>
              <a:rPr lang="en-US" dirty="0"/>
              <a:t>Hypo 2</a:t>
            </a:r>
          </a:p>
          <a:p>
            <a:pPr lvl="1">
              <a:lnSpc>
                <a:spcPct val="90000"/>
              </a:lnSpc>
            </a:pPr>
            <a:r>
              <a:rPr lang="en-US" dirty="0"/>
              <a:t>Probably has enough of a human role to qualify</a:t>
            </a:r>
          </a:p>
          <a:p>
            <a:pPr>
              <a:lnSpc>
                <a:spcPct val="90000"/>
              </a:lnSpc>
            </a:pPr>
            <a:r>
              <a:rPr lang="en-US" dirty="0"/>
              <a:t>Hypo 3</a:t>
            </a:r>
          </a:p>
          <a:p>
            <a:pPr lvl="1">
              <a:lnSpc>
                <a:spcPct val="90000"/>
              </a:lnSpc>
            </a:pPr>
            <a:r>
              <a:rPr lang="en-US" dirty="0"/>
              <a:t>Probably not; not a human author and see Compendium view on next slide re randomization</a:t>
            </a:r>
          </a:p>
        </p:txBody>
      </p:sp>
    </p:spTree>
    <p:extLst>
      <p:ext uri="{BB962C8B-B14F-4D97-AF65-F5344CB8AC3E}">
        <p14:creationId xmlns:p14="http://schemas.microsoft.com/office/powerpoint/2010/main" val="3740558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3570" y="-2"/>
            <a:ext cx="356843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Art and Randomization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6429895" y="6488668"/>
            <a:ext cx="576210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U.S. Copyright Office Compendium (3</a:t>
            </a:r>
            <a:r>
              <a:rPr lang="en-US" sz="1800" i="0" baseline="30000" dirty="0">
                <a:solidFill>
                  <a:schemeClr val="accent4">
                    <a:lumMod val="75000"/>
                    <a:lumOff val="25000"/>
                  </a:schemeClr>
                </a:solidFill>
                <a:latin typeface="+mn-lt"/>
                <a:cs typeface="Times New Roman" panose="02020603050405020304" pitchFamily="18" charset="0"/>
              </a:rPr>
              <a:t>rd</a:t>
            </a:r>
            <a:r>
              <a:rPr lang="en-US" sz="1800" i="0" dirty="0">
                <a:solidFill>
                  <a:schemeClr val="accent4">
                    <a:lumMod val="75000"/>
                    <a:lumOff val="25000"/>
                  </a:schemeClr>
                </a:solidFill>
                <a:latin typeface="+mn-lt"/>
                <a:cs typeface="Times New Roman" panose="02020603050405020304" pitchFamily="18" charset="0"/>
              </a:rPr>
              <a:t> ed. Jan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2687B3F-2CE3-C68A-CAB7-BDC6C67E57F3}"/>
              </a:ext>
            </a:extLst>
          </p:cNvPr>
          <p:cNvPicPr>
            <a:picLocks noChangeAspect="1"/>
          </p:cNvPicPr>
          <p:nvPr/>
        </p:nvPicPr>
        <p:blipFill>
          <a:blip r:embed="rId2"/>
          <a:stretch>
            <a:fillRect/>
          </a:stretch>
        </p:blipFill>
        <p:spPr>
          <a:xfrm>
            <a:off x="53625" y="209004"/>
            <a:ext cx="4790303" cy="6491834"/>
          </a:xfrm>
          <a:prstGeom prst="rect">
            <a:avLst/>
          </a:prstGeom>
          <a:ln w="6350">
            <a:solidFill>
              <a:schemeClr val="bg2"/>
            </a:solidFill>
          </a:ln>
        </p:spPr>
      </p:pic>
      <p:pic>
        <p:nvPicPr>
          <p:cNvPr id="8" name="Picture 7">
            <a:extLst>
              <a:ext uri="{FF2B5EF4-FFF2-40B4-BE49-F238E27FC236}">
                <a16:creationId xmlns:a16="http://schemas.microsoft.com/office/drawing/2014/main" id="{D30FD31D-DF0E-6F0C-E61B-75B88201A0B1}"/>
              </a:ext>
            </a:extLst>
          </p:cNvPr>
          <p:cNvPicPr>
            <a:picLocks noChangeAspect="1"/>
          </p:cNvPicPr>
          <p:nvPr/>
        </p:nvPicPr>
        <p:blipFill rotWithShape="1">
          <a:blip r:embed="rId2"/>
          <a:srcRect l="10929" t="28620" r="7030" b="40062"/>
          <a:stretch/>
        </p:blipFill>
        <p:spPr>
          <a:xfrm>
            <a:off x="1639111" y="1206229"/>
            <a:ext cx="9655703" cy="4995154"/>
          </a:xfrm>
          <a:prstGeom prst="rect">
            <a:avLst/>
          </a:prstGeom>
          <a:ln w="6350">
            <a:solidFill>
              <a:schemeClr val="bg2"/>
            </a:solidFill>
          </a:ln>
        </p:spPr>
      </p:pic>
    </p:spTree>
    <p:extLst>
      <p:ext uri="{BB962C8B-B14F-4D97-AF65-F5344CB8AC3E}">
        <p14:creationId xmlns:p14="http://schemas.microsoft.com/office/powerpoint/2010/main" val="164624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0500" y="-2"/>
            <a:ext cx="4381501" cy="39411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Calder Mobile (TTYN (1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6781800" y="6477000"/>
            <a:ext cx="54101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Picker Photo, Picasso Museum in Paris (Mar 2019)</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563" r="6154" b="24188"/>
          <a:stretch/>
        </p:blipFill>
        <p:spPr>
          <a:xfrm>
            <a:off x="1808812" y="735142"/>
            <a:ext cx="8575745" cy="5400832"/>
          </a:xfrm>
          <a:prstGeom prst="rect">
            <a:avLst/>
          </a:prstGeom>
          <a:ln w="6350">
            <a:solidFill>
              <a:schemeClr val="tx1"/>
            </a:solidFill>
          </a:ln>
        </p:spPr>
      </p:pic>
    </p:spTree>
    <p:extLst>
      <p:ext uri="{BB962C8B-B14F-4D97-AF65-F5344CB8AC3E}">
        <p14:creationId xmlns:p14="http://schemas.microsoft.com/office/powerpoint/2010/main" val="784071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0688" y="-2"/>
            <a:ext cx="6691313" cy="37974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Outdoor Cardboard Sculpture (TTYN (2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8693557" y="6488668"/>
            <a:ext cx="34984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(30 Mar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James Grashow: Corrugated Fountain,’ in Ridgefield - The New York Tim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191" y="444241"/>
            <a:ext cx="5624743" cy="6168700"/>
          </a:xfrm>
          <a:prstGeom prst="rect">
            <a:avLst/>
          </a:prstGeom>
          <a:ln w="6350">
            <a:solidFill>
              <a:schemeClr val="tx1"/>
            </a:solidFill>
          </a:ln>
        </p:spPr>
      </p:pic>
      <p:pic>
        <p:nvPicPr>
          <p:cNvPr id="8" name="Picture 7" descr="‘James Grashow: Corrugated Fountain,’ in Ridgefield - The New York Tim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344" t="27086" r="38451" b="24608"/>
          <a:stretch/>
        </p:blipFill>
        <p:spPr>
          <a:xfrm>
            <a:off x="2835656" y="705090"/>
            <a:ext cx="6379781" cy="5708669"/>
          </a:xfrm>
          <a:prstGeom prst="rect">
            <a:avLst/>
          </a:prstGeom>
          <a:ln w="6350">
            <a:solidFill>
              <a:schemeClr val="tx1"/>
            </a:solidFill>
          </a:ln>
        </p:spPr>
      </p:pic>
    </p:spTree>
    <p:extLst>
      <p:ext uri="{BB962C8B-B14F-4D97-AF65-F5344CB8AC3E}">
        <p14:creationId xmlns:p14="http://schemas.microsoft.com/office/powerpoint/2010/main" val="131005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9085" y="-2"/>
            <a:ext cx="6712916" cy="39485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Outdoor Cardboard Sculpture (TTYN (3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8693557" y="6488668"/>
            <a:ext cx="34984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(30 Mar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James Grashow: Corrugated Fountain,’ in Ridgefield - The New York Times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626" y="518086"/>
            <a:ext cx="5637557" cy="6182752"/>
          </a:xfrm>
          <a:prstGeom prst="rect">
            <a:avLst/>
          </a:prstGeom>
          <a:ln w="6350">
            <a:solidFill>
              <a:schemeClr val="tx1"/>
            </a:solidFill>
          </a:ln>
        </p:spPr>
      </p:pic>
      <p:pic>
        <p:nvPicPr>
          <p:cNvPr id="9" name="Picture 8" descr="‘James Grashow: Corrugated Fountain,’ in Ridgefield - The New York Times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9488" t="32422" r="44167" b="43962"/>
          <a:stretch/>
        </p:blipFill>
        <p:spPr>
          <a:xfrm>
            <a:off x="1274314" y="2685255"/>
            <a:ext cx="5198359" cy="2905054"/>
          </a:xfrm>
          <a:prstGeom prst="rect">
            <a:avLst/>
          </a:prstGeom>
          <a:ln w="6350">
            <a:solidFill>
              <a:schemeClr val="tx1"/>
            </a:solidFill>
          </a:ln>
        </p:spPr>
      </p:pic>
      <p:pic>
        <p:nvPicPr>
          <p:cNvPr id="10" name="Picture 9" descr="‘James Grashow: Corrugated Fountain,’ in Ridgefield - The New York Times - Google Chrome">
            <a:extLst>
              <a:ext uri="{FF2B5EF4-FFF2-40B4-BE49-F238E27FC236}">
                <a16:creationId xmlns:a16="http://schemas.microsoft.com/office/drawing/2014/main" id="{8D94CCD6-3D71-1849-C8CD-E31B2D7CD0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88" t="56373" r="44167" b="20947"/>
          <a:stretch/>
        </p:blipFill>
        <p:spPr>
          <a:xfrm>
            <a:off x="6688841" y="2685255"/>
            <a:ext cx="5198359" cy="2789905"/>
          </a:xfrm>
          <a:prstGeom prst="rect">
            <a:avLst/>
          </a:prstGeom>
          <a:ln w="6350">
            <a:solidFill>
              <a:schemeClr val="tx1"/>
            </a:solidFill>
          </a:ln>
        </p:spPr>
      </p:pic>
    </p:spTree>
    <p:extLst>
      <p:ext uri="{BB962C8B-B14F-4D97-AF65-F5344CB8AC3E}">
        <p14:creationId xmlns:p14="http://schemas.microsoft.com/office/powerpoint/2010/main" val="129827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9539" y="-2"/>
            <a:ext cx="4462462" cy="47344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Ice Sculptures (TTYN (4 of 4))</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November 28, 2023</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7455108" y="6488668"/>
            <a:ext cx="473689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ChicagoIceWorks.com (Visited: 4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Chicago Ice Works | Ice Sculptures in Chicago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815" y="236718"/>
            <a:ext cx="5894114" cy="6464120"/>
          </a:xfrm>
          <a:prstGeom prst="rect">
            <a:avLst/>
          </a:prstGeom>
          <a:ln w="6350">
            <a:solidFill>
              <a:schemeClr val="tx1"/>
            </a:solidFill>
          </a:ln>
        </p:spPr>
      </p:pic>
      <p:pic>
        <p:nvPicPr>
          <p:cNvPr id="8" name="Picture 7" descr="chicago-ice-works-current-sculpture-list.pdf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2605" t="14061" r="14681" b="620"/>
          <a:stretch/>
        </p:blipFill>
        <p:spPr>
          <a:xfrm>
            <a:off x="3851192" y="625838"/>
            <a:ext cx="4369369" cy="5622562"/>
          </a:xfrm>
          <a:prstGeom prst="rect">
            <a:avLst/>
          </a:prstGeom>
          <a:ln w="6350">
            <a:solidFill>
              <a:schemeClr val="tx1"/>
            </a:solidFill>
          </a:ln>
        </p:spPr>
      </p:pic>
    </p:spTree>
    <p:extLst>
      <p:ext uri="{BB962C8B-B14F-4D97-AF65-F5344CB8AC3E}">
        <p14:creationId xmlns:p14="http://schemas.microsoft.com/office/powerpoint/2010/main" val="61508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8116" y="-2"/>
            <a:ext cx="336388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Kelly: Applying VARA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9231284" y="6488668"/>
            <a:ext cx="29607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635 F.3d 290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2011)</a:t>
            </a:r>
          </a:p>
        </p:txBody>
      </p:sp>
      <p:pic>
        <p:nvPicPr>
          <p:cNvPr id="5" name="Picture 4"/>
          <p:cNvPicPr>
            <a:picLocks noChangeAspect="1"/>
          </p:cNvPicPr>
          <p:nvPr/>
        </p:nvPicPr>
        <p:blipFill rotWithShape="1">
          <a:blip r:embed="rId2"/>
          <a:srcRect l="7793" r="4232"/>
          <a:stretch/>
        </p:blipFill>
        <p:spPr>
          <a:xfrm>
            <a:off x="3718857" y="264934"/>
            <a:ext cx="4067439" cy="6389403"/>
          </a:xfrm>
          <a:prstGeom prst="rect">
            <a:avLst/>
          </a:prstGeom>
          <a:ln w="6350">
            <a:solidFill>
              <a:schemeClr val="tx1"/>
            </a:solidFill>
          </a:ln>
        </p:spPr>
      </p:pic>
    </p:spTree>
    <p:extLst>
      <p:ext uri="{BB962C8B-B14F-4D97-AF65-F5344CB8AC3E}">
        <p14:creationId xmlns:p14="http://schemas.microsoft.com/office/powerpoint/2010/main" val="2318934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7075" y="-2"/>
            <a:ext cx="13049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“Fixed”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10668000" y="6488668"/>
            <a:ext cx="1524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85139" y="209004"/>
            <a:ext cx="4938573" cy="6491834"/>
          </a:xfrm>
          <a:prstGeom prst="rect">
            <a:avLst/>
          </a:prstGeom>
          <a:ln w="6350">
            <a:solidFill>
              <a:schemeClr val="tx1"/>
            </a:solidFill>
          </a:ln>
        </p:spPr>
      </p:pic>
      <p:sp>
        <p:nvSpPr>
          <p:cNvPr id="8" name="Text Box 5"/>
          <p:cNvSpPr txBox="1">
            <a:spLocks noChangeArrowheads="1"/>
          </p:cNvSpPr>
          <p:nvPr/>
        </p:nvSpPr>
        <p:spPr bwMode="auto">
          <a:xfrm>
            <a:off x="1388517" y="1049953"/>
            <a:ext cx="10618788"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 work is ‘</a:t>
            </a:r>
            <a:r>
              <a:rPr lang="en-US" sz="3200" b="1" i="0" dirty="0">
                <a:solidFill>
                  <a:schemeClr val="accent4">
                    <a:lumMod val="50000"/>
                    <a:lumOff val="50000"/>
                  </a:schemeClr>
                </a:solidFill>
              </a:rPr>
              <a:t>fixed</a:t>
            </a:r>
            <a:r>
              <a:rPr lang="en-US" sz="3200" i="0" dirty="0"/>
              <a:t>’ in a tangible medium of expression when its embodiment in a copy or phonorecord, by or under the authority of the author, is </a:t>
            </a:r>
            <a:r>
              <a:rPr lang="en-US" sz="3200" b="1" i="0" dirty="0">
                <a:solidFill>
                  <a:schemeClr val="accent4">
                    <a:lumMod val="50000"/>
                    <a:lumOff val="50000"/>
                  </a:schemeClr>
                </a:solidFill>
              </a:rPr>
              <a:t>sufficiently permanent or stable to permit it to be perceived, reproduced, or otherwise communicated for a period of more than transitory duration</a:t>
            </a:r>
            <a:r>
              <a:rPr lang="en-US" sz="3200" i="0" dirty="0"/>
              <a:t>. A work consisting of sounds, images, or both, that are being transmitted, is ‘fixed’ for purposes of this title if a fixation of the work is being made simultaneously with its transmission.</a:t>
            </a:r>
            <a:r>
              <a:rPr lang="en-US" sz="3200" i="0" dirty="0">
                <a:cs typeface="Times New Roman" panose="02020603050405020304" pitchFamily="18" charset="0"/>
              </a:rPr>
              <a:t>”</a:t>
            </a:r>
          </a:p>
        </p:txBody>
      </p:sp>
    </p:spTree>
    <p:extLst>
      <p:ext uri="{BB962C8B-B14F-4D97-AF65-F5344CB8AC3E}">
        <p14:creationId xmlns:p14="http://schemas.microsoft.com/office/powerpoint/2010/main" val="155285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9945" y="-2"/>
            <a:ext cx="425205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Role Played by “Fixed”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71723" y="293652"/>
            <a:ext cx="3901635" cy="640718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676400" y="957999"/>
            <a:ext cx="9222684" cy="5202850"/>
          </a:xfrm>
          <a:prstGeom prst="rect">
            <a:avLst/>
          </a:prstGeom>
          <a:ln w="6350">
            <a:solidFill>
              <a:schemeClr val="tx1"/>
            </a:solidFill>
          </a:ln>
        </p:spPr>
      </p:pic>
    </p:spTree>
    <p:extLst>
      <p:ext uri="{BB962C8B-B14F-4D97-AF65-F5344CB8AC3E}">
        <p14:creationId xmlns:p14="http://schemas.microsoft.com/office/powerpoint/2010/main" val="12804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9945" y="-2"/>
            <a:ext cx="425205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Role Played by “Fixed”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59331" y="232722"/>
            <a:ext cx="3892725" cy="6392555"/>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201782" y="2315533"/>
            <a:ext cx="10523787" cy="2994802"/>
          </a:xfrm>
          <a:prstGeom prst="rect">
            <a:avLst/>
          </a:prstGeom>
          <a:ln w="6350">
            <a:solidFill>
              <a:schemeClr val="tx1"/>
            </a:solidFill>
          </a:ln>
        </p:spPr>
      </p:pic>
    </p:spTree>
    <p:extLst>
      <p:ext uri="{BB962C8B-B14F-4D97-AF65-F5344CB8AC3E}">
        <p14:creationId xmlns:p14="http://schemas.microsoft.com/office/powerpoint/2010/main" val="208395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5403" y="-2"/>
            <a:ext cx="202659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1990 Statute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8902931" y="6488668"/>
            <a:ext cx="32890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101-650 (1 Dec 1990)</a:t>
            </a:r>
          </a:p>
        </p:txBody>
      </p:sp>
      <p:pic>
        <p:nvPicPr>
          <p:cNvPr id="5" name="Picture 4"/>
          <p:cNvPicPr>
            <a:picLocks noChangeAspect="1"/>
          </p:cNvPicPr>
          <p:nvPr/>
        </p:nvPicPr>
        <p:blipFill>
          <a:blip r:embed="rId2"/>
          <a:stretch>
            <a:fillRect/>
          </a:stretch>
        </p:blipFill>
        <p:spPr>
          <a:xfrm>
            <a:off x="3681572" y="164770"/>
            <a:ext cx="4256199" cy="6536068"/>
          </a:xfrm>
          <a:prstGeom prst="rect">
            <a:avLst/>
          </a:prstGeom>
          <a:ln w="6350">
            <a:solidFill>
              <a:schemeClr val="tx1"/>
            </a:solidFill>
          </a:ln>
        </p:spPr>
      </p:pic>
    </p:spTree>
    <p:extLst>
      <p:ext uri="{BB962C8B-B14F-4D97-AF65-F5344CB8AC3E}">
        <p14:creationId xmlns:p14="http://schemas.microsoft.com/office/powerpoint/2010/main" val="38339737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9945" y="-2"/>
            <a:ext cx="425205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Role Played by “Fixed”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17678" y="209004"/>
            <a:ext cx="3934378" cy="6460957"/>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635886" y="1190668"/>
            <a:ext cx="9104032" cy="5100164"/>
          </a:xfrm>
          <a:prstGeom prst="rect">
            <a:avLst/>
          </a:prstGeom>
          <a:ln w="6350">
            <a:solidFill>
              <a:schemeClr val="tx1"/>
            </a:solidFill>
          </a:ln>
        </p:spPr>
      </p:pic>
    </p:spTree>
    <p:extLst>
      <p:ext uri="{BB962C8B-B14F-4D97-AF65-F5344CB8AC3E}">
        <p14:creationId xmlns:p14="http://schemas.microsoft.com/office/powerpoint/2010/main" val="328735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5648" y="-2"/>
            <a:ext cx="576635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Kelley, Field of Flowers (TTYN (1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7530905" y="6488668"/>
            <a:ext cx="46610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Orleans Auction (Visited 28 Nov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FF2435B6-DFF2-7010-3DEF-97AB56D2F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78" y="209004"/>
            <a:ext cx="5859529" cy="6408859"/>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5E064D63-C9BD-7920-8D8D-67C74F32B14B}"/>
              </a:ext>
            </a:extLst>
          </p:cNvPr>
          <p:cNvPicPr>
            <a:picLocks noChangeAspect="1"/>
          </p:cNvPicPr>
          <p:nvPr/>
        </p:nvPicPr>
        <p:blipFill rotWithShape="1">
          <a:blip r:embed="rId4">
            <a:extLst>
              <a:ext uri="{28A0092B-C50C-407E-A947-70E740481C1C}">
                <a14:useLocalDpi xmlns:a14="http://schemas.microsoft.com/office/drawing/2010/main" val="0"/>
              </a:ext>
            </a:extLst>
          </a:blip>
          <a:srcRect l="3324" t="22895" r="35697" b="27944"/>
          <a:stretch/>
        </p:blipFill>
        <p:spPr>
          <a:xfrm>
            <a:off x="3627784" y="501782"/>
            <a:ext cx="6639337" cy="5854436"/>
          </a:xfrm>
          <a:prstGeom prst="rect">
            <a:avLst/>
          </a:prstGeom>
          <a:ln w="6350">
            <a:solidFill>
              <a:schemeClr val="bg2"/>
            </a:solidFill>
          </a:ln>
        </p:spPr>
      </p:pic>
    </p:spTree>
    <p:extLst>
      <p:ext uri="{BB962C8B-B14F-4D97-AF65-F5344CB8AC3E}">
        <p14:creationId xmlns:p14="http://schemas.microsoft.com/office/powerpoint/2010/main" val="357449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0829" y="-2"/>
            <a:ext cx="876117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Seurat, A Sunday on La Grande </a:t>
            </a:r>
            <a:r>
              <a:rPr lang="en-US" sz="2400" dirty="0" err="1">
                <a:solidFill>
                  <a:schemeClr val="accent4">
                    <a:lumMod val="75000"/>
                    <a:lumOff val="25000"/>
                  </a:schemeClr>
                </a:solidFill>
                <a:latin typeface="+mn-lt"/>
                <a:cs typeface="Times New Roman" panose="02020603050405020304" pitchFamily="18" charset="0"/>
              </a:rPr>
              <a:t>Jatte</a:t>
            </a:r>
            <a:r>
              <a:rPr lang="en-US" sz="2400" dirty="0">
                <a:solidFill>
                  <a:schemeClr val="accent4">
                    <a:lumMod val="75000"/>
                    <a:lumOff val="25000"/>
                  </a:schemeClr>
                </a:solidFill>
                <a:latin typeface="+mn-lt"/>
                <a:cs typeface="Times New Roman" panose="02020603050405020304" pitchFamily="18" charset="0"/>
              </a:rPr>
              <a:t> (1884) (TTYN (2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7020393" y="6488668"/>
            <a:ext cx="51716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Art Institute of Chicago (Visited: 5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unday on La Grande Jatte — 1884 | The Art Institute of Chicago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643" y="550705"/>
            <a:ext cx="5607814" cy="6150133"/>
          </a:xfrm>
          <a:prstGeom prst="rect">
            <a:avLst/>
          </a:prstGeom>
          <a:ln w="6350">
            <a:solidFill>
              <a:schemeClr val="tx1"/>
            </a:solidFill>
          </a:ln>
        </p:spPr>
      </p:pic>
      <p:pic>
        <p:nvPicPr>
          <p:cNvPr id="8" name="Picture 7" descr="A Sunday on La Grande Jatte — 1884 | The Art Institute of Chicago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3004" t="29008" r="11013" b="8814"/>
          <a:stretch/>
        </p:blipFill>
        <p:spPr>
          <a:xfrm>
            <a:off x="2535322" y="869501"/>
            <a:ext cx="6957783" cy="5517974"/>
          </a:xfrm>
          <a:prstGeom prst="rect">
            <a:avLst/>
          </a:prstGeom>
          <a:ln w="6350">
            <a:solidFill>
              <a:schemeClr val="tx1"/>
            </a:solidFill>
          </a:ln>
        </p:spPr>
      </p:pic>
    </p:spTree>
    <p:extLst>
      <p:ext uri="{BB962C8B-B14F-4D97-AF65-F5344CB8AC3E}">
        <p14:creationId xmlns:p14="http://schemas.microsoft.com/office/powerpoint/2010/main" val="345819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2976" y="-2"/>
            <a:ext cx="743902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Pointillism: Small Dots, Big Picture (TTYN (3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7020393" y="6488668"/>
            <a:ext cx="51716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Art Institute of Chicago (Visited: 5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unday on La Grande Jatte — 1884 | The Art Institute of Chicago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40" y="592224"/>
            <a:ext cx="5569956" cy="6108614"/>
          </a:xfrm>
          <a:prstGeom prst="rect">
            <a:avLst/>
          </a:prstGeom>
          <a:ln w="6350">
            <a:solidFill>
              <a:schemeClr val="tx1"/>
            </a:solidFill>
          </a:ln>
        </p:spPr>
      </p:pic>
      <p:pic>
        <p:nvPicPr>
          <p:cNvPr id="10" name="Picture 9" descr="A Sunday on La Grande Jatte — 1884 | The Art Institute of Chicago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658" t="26601" r="35159" b="39799"/>
          <a:stretch/>
        </p:blipFill>
        <p:spPr>
          <a:xfrm>
            <a:off x="2233534" y="1269055"/>
            <a:ext cx="8243152" cy="4884833"/>
          </a:xfrm>
          <a:prstGeom prst="rect">
            <a:avLst/>
          </a:prstGeom>
          <a:ln w="6350">
            <a:solidFill>
              <a:schemeClr val="tx1"/>
            </a:solidFill>
          </a:ln>
        </p:spPr>
      </p:pic>
    </p:spTree>
    <p:extLst>
      <p:ext uri="{BB962C8B-B14F-4D97-AF65-F5344CB8AC3E}">
        <p14:creationId xmlns:p14="http://schemas.microsoft.com/office/powerpoint/2010/main" val="351122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9938" y="-2"/>
            <a:ext cx="5072063" cy="42956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Jeff Koons, Puppy (TTYN (4 of 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Guardian (21 Mar 2012)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In full bloom: Jeff Koons's Puppy | Art and design | The Guardia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399" y="150314"/>
            <a:ext cx="5972898" cy="6550524"/>
          </a:xfrm>
          <a:prstGeom prst="rect">
            <a:avLst/>
          </a:prstGeom>
          <a:ln w="6350">
            <a:solidFill>
              <a:schemeClr val="tx1"/>
            </a:solidFill>
          </a:ln>
        </p:spPr>
      </p:pic>
      <p:pic>
        <p:nvPicPr>
          <p:cNvPr id="9" name="Picture 8" descr="In full bloom: Jeff Koons's Puppy | Art and design | The Guardia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9328" t="34899" r="18756" b="14608"/>
          <a:stretch/>
        </p:blipFill>
        <p:spPr>
          <a:xfrm>
            <a:off x="3595974" y="581960"/>
            <a:ext cx="6147633" cy="4733676"/>
          </a:xfrm>
          <a:prstGeom prst="rect">
            <a:avLst/>
          </a:prstGeom>
          <a:ln w="6350">
            <a:solidFill>
              <a:schemeClr val="tx1"/>
            </a:solidFill>
          </a:ln>
        </p:spPr>
      </p:pic>
      <p:pic>
        <p:nvPicPr>
          <p:cNvPr id="10" name="Picture 9" descr="In full bloom: Jeff Koons's Puppy | Art and design | The Guardian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6052" t="81239" r="7570" b="8488"/>
          <a:stretch/>
        </p:blipFill>
        <p:spPr>
          <a:xfrm>
            <a:off x="756733" y="5047938"/>
            <a:ext cx="10956138" cy="1429062"/>
          </a:xfrm>
          <a:prstGeom prst="rect">
            <a:avLst/>
          </a:prstGeom>
          <a:ln w="6350">
            <a:solidFill>
              <a:schemeClr val="tx1"/>
            </a:solidFill>
          </a:ln>
        </p:spPr>
      </p:pic>
    </p:spTree>
    <p:extLst>
      <p:ext uri="{BB962C8B-B14F-4D97-AF65-F5344CB8AC3E}">
        <p14:creationId xmlns:p14="http://schemas.microsoft.com/office/powerpoint/2010/main" val="143021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8"/>
                                        </p:tgtEl>
                                        <p:attrNameLst>
                                          <p:attrName>style.opacity</p:attrName>
                                        </p:attrNameLst>
                                      </p:cBhvr>
                                      <p:to>
                                        <p:strVal val="0.5"/>
                                      </p:to>
                                    </p:set>
                                    <p:animEffect filter="image" prLst="opacity: 0.5">
                                      <p:cBhvr rctx="IE">
                                        <p:cTn id="7" dur="indefinite"/>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22" presetClass="entr" presetSubtype="8"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New Seurat Creation</a:t>
            </a:r>
          </a:p>
        </p:txBody>
      </p:sp>
      <p:sp>
        <p:nvSpPr>
          <p:cNvPr id="3" name="Content Placeholder 2"/>
          <p:cNvSpPr>
            <a:spLocks noGrp="1"/>
          </p:cNvSpPr>
          <p:nvPr>
            <p:ph idx="1"/>
          </p:nvPr>
        </p:nvSpPr>
        <p:spPr/>
        <p:txBody>
          <a:bodyPr/>
          <a:lstStyle/>
          <a:p>
            <a:r>
              <a:rPr lang="en-US" dirty="0"/>
              <a:t>Hypo</a:t>
            </a:r>
          </a:p>
          <a:p>
            <a:pPr lvl="1"/>
            <a:r>
              <a:rPr lang="en-US" dirty="0"/>
              <a:t>Kelley and Seurat switch to fully-bloomed flowers as the building blocks of their works</a:t>
            </a:r>
          </a:p>
          <a:p>
            <a:pPr lvl="1"/>
            <a:r>
              <a:rPr lang="en-US" dirty="0"/>
              <a:t>They create new works, not as oils on canvas, but in an enormous constructed wooden frame with dirt and flowers</a:t>
            </a:r>
          </a:p>
          <a:p>
            <a:r>
              <a:rPr lang="en-US" dirty="0"/>
              <a:t>OWA fixed in a TME?</a:t>
            </a:r>
          </a:p>
        </p:txBody>
      </p:sp>
      <p:sp>
        <p:nvSpPr>
          <p:cNvPr id="5" name="Slide Number Placeholder 4"/>
          <p:cNvSpPr>
            <a:spLocks noGrp="1"/>
          </p:cNvSpPr>
          <p:nvPr>
            <p:ph type="sldNum" sz="quarter" idx="12"/>
          </p:nvPr>
        </p:nvSpPr>
        <p:spPr/>
        <p:txBody>
          <a:bodyPr/>
          <a:lstStyle/>
          <a:p>
            <a:fld id="{1427675F-1F9B-485E-BAE2-A532BA9BB142}" type="slidenum">
              <a:rPr lang="en-US" altLang="en-US" smtClean="0"/>
              <a:pPr/>
              <a:t>45</a:t>
            </a:fld>
            <a:endParaRPr lang="en-US" altLang="en-US"/>
          </a:p>
        </p:txBody>
      </p:sp>
      <p:sp>
        <p:nvSpPr>
          <p:cNvPr id="6" name="Text Box 5"/>
          <p:cNvSpPr txBox="1">
            <a:spLocks noChangeArrowheads="1"/>
          </p:cNvSpPr>
          <p:nvPr/>
        </p:nvSpPr>
        <p:spPr bwMode="auto">
          <a:xfrm>
            <a:off x="10072688" y="0"/>
            <a:ext cx="211931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5)</a:t>
            </a:r>
          </a:p>
        </p:txBody>
      </p:sp>
    </p:spTree>
    <p:extLst>
      <p:ext uri="{BB962C8B-B14F-4D97-AF65-F5344CB8AC3E}">
        <p14:creationId xmlns:p14="http://schemas.microsoft.com/office/powerpoint/2010/main" val="3293527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Wildflower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7784892" y="6488668"/>
            <a:ext cx="440710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Chapmankelley.com (Visited 5 Dec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Chapman Kelley Portfolio - Wildflower Works, Gallery 2010s, Gallery 2000s, Gallery 1990s, Gallery 1980s, Gallery 1970s, Gallery 1960s, Gallery 1950s, Drawings, Exhibition Catalogue I, Catalogue II, Willie Wayne Young, Frank A. Jones, Print Media, Auctio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223" y="154898"/>
            <a:ext cx="5991980" cy="6571452"/>
          </a:xfrm>
          <a:prstGeom prst="rect">
            <a:avLst/>
          </a:prstGeom>
          <a:ln w="6350">
            <a:solidFill>
              <a:schemeClr val="tx1"/>
            </a:solidFill>
          </a:ln>
        </p:spPr>
      </p:pic>
      <p:pic>
        <p:nvPicPr>
          <p:cNvPr id="8" name="Picture 7" descr="Chapman Kelley Portfolio - Wildflower Works, Gallery 2010s, Gallery 2000s, Gallery 1990s, Gallery 1980s, Gallery 1970s, Gallery 1960s, Gallery 1950s, Drawings, Exhibition Catalogue I, Catalogue II, Willie Wayne Young, Frank A. Jones, Print Media, Auction"/>
          <p:cNvPicPr>
            <a:picLocks noChangeAspect="1"/>
          </p:cNvPicPr>
          <p:nvPr/>
        </p:nvPicPr>
        <p:blipFill rotWithShape="1">
          <a:blip r:embed="rId3" cstate="print">
            <a:extLst>
              <a:ext uri="{28A0092B-C50C-407E-A947-70E740481C1C}">
                <a14:useLocalDpi xmlns:a14="http://schemas.microsoft.com/office/drawing/2010/main" val="0"/>
              </a:ext>
            </a:extLst>
          </a:blip>
          <a:srcRect l="5086" t="22386" r="4405" b="12810"/>
          <a:stretch/>
        </p:blipFill>
        <p:spPr>
          <a:xfrm>
            <a:off x="2694404" y="658279"/>
            <a:ext cx="7397334" cy="5808645"/>
          </a:xfrm>
          <a:prstGeom prst="rect">
            <a:avLst/>
          </a:prstGeom>
          <a:ln w="6350">
            <a:solidFill>
              <a:schemeClr val="tx1"/>
            </a:solidFill>
          </a:ln>
        </p:spPr>
      </p:pic>
    </p:spTree>
    <p:extLst>
      <p:ext uri="{BB962C8B-B14F-4D97-AF65-F5344CB8AC3E}">
        <p14:creationId xmlns:p14="http://schemas.microsoft.com/office/powerpoint/2010/main" val="403746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Wildflower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9853613" y="6488668"/>
            <a:ext cx="23383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Kelley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429846" y="209003"/>
            <a:ext cx="4095262" cy="6459375"/>
          </a:xfrm>
          <a:prstGeom prst="rect">
            <a:avLst/>
          </a:prstGeom>
          <a:ln w="6350">
            <a:solidFill>
              <a:schemeClr val="tx1"/>
            </a:solidFill>
          </a:ln>
        </p:spPr>
      </p:pic>
      <p:pic>
        <p:nvPicPr>
          <p:cNvPr id="9" name="Picture 8"/>
          <p:cNvPicPr>
            <a:picLocks noChangeAspect="1"/>
          </p:cNvPicPr>
          <p:nvPr/>
        </p:nvPicPr>
        <p:blipFill rotWithShape="1">
          <a:blip r:embed="rId2"/>
          <a:srcRect l="20805" t="48141" r="20454" b="5738"/>
          <a:stretch/>
        </p:blipFill>
        <p:spPr>
          <a:xfrm>
            <a:off x="3850570" y="751566"/>
            <a:ext cx="4490859" cy="5561351"/>
          </a:xfrm>
          <a:prstGeom prst="rect">
            <a:avLst/>
          </a:prstGeom>
          <a:ln w="6350">
            <a:solidFill>
              <a:schemeClr val="tx1"/>
            </a:solidFill>
          </a:ln>
        </p:spPr>
      </p:pic>
    </p:spTree>
    <p:extLst>
      <p:ext uri="{BB962C8B-B14F-4D97-AF65-F5344CB8AC3E}">
        <p14:creationId xmlns:p14="http://schemas.microsoft.com/office/powerpoint/2010/main" val="220492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re Kelley</a:t>
            </a:r>
          </a:p>
        </p:txBody>
      </p:sp>
      <p:sp>
        <p:nvSpPr>
          <p:cNvPr id="3" name="Content Placeholder 2"/>
          <p:cNvSpPr>
            <a:spLocks noGrp="1"/>
          </p:cNvSpPr>
          <p:nvPr>
            <p:ph idx="1"/>
          </p:nvPr>
        </p:nvSpPr>
        <p:spPr/>
        <p:txBody>
          <a:bodyPr/>
          <a:lstStyle/>
          <a:p>
            <a:r>
              <a:rPr lang="en-US" dirty="0"/>
              <a:t>Questions</a:t>
            </a:r>
          </a:p>
          <a:p>
            <a:pPr lvl="1"/>
            <a:r>
              <a:rPr lang="en-US" dirty="0"/>
              <a:t>Is Wildflower Works a painting or a sculpture? What turns on that?</a:t>
            </a:r>
          </a:p>
          <a:p>
            <a:pPr lvl="1"/>
            <a:r>
              <a:rPr lang="en-US" dirty="0"/>
              <a:t>Is it sufficiently original for copyright protection?</a:t>
            </a:r>
          </a:p>
          <a:p>
            <a:pPr lvl="1"/>
            <a:r>
              <a:rPr lang="en-US" dirty="0"/>
              <a:t>Sufficiently fixed? Authored?</a:t>
            </a:r>
          </a:p>
          <a:p>
            <a:pPr lvl="1"/>
            <a:r>
              <a:rPr lang="en-US" dirty="0"/>
              <a:t>Why didn’t the park district get a VARA waiver?</a:t>
            </a:r>
          </a:p>
        </p:txBody>
      </p:sp>
      <p:sp>
        <p:nvSpPr>
          <p:cNvPr id="5" name="Slide Number Placeholder 4"/>
          <p:cNvSpPr>
            <a:spLocks noGrp="1"/>
          </p:cNvSpPr>
          <p:nvPr>
            <p:ph type="sldNum" sz="quarter" idx="12"/>
          </p:nvPr>
        </p:nvSpPr>
        <p:spPr/>
        <p:txBody>
          <a:bodyPr/>
          <a:lstStyle/>
          <a:p>
            <a:fld id="{1427675F-1F9B-485E-BAE2-A532BA9BB142}" type="slidenum">
              <a:rPr lang="en-US" altLang="en-US" smtClean="0"/>
              <a:pPr/>
              <a:t>48</a:t>
            </a:fld>
            <a:endParaRPr lang="en-US" altLang="en-US"/>
          </a:p>
        </p:txBody>
      </p:sp>
    </p:spTree>
    <p:extLst>
      <p:ext uri="{BB962C8B-B14F-4D97-AF65-F5344CB8AC3E}">
        <p14:creationId xmlns:p14="http://schemas.microsoft.com/office/powerpoint/2010/main" val="31842487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8200" y="-2"/>
            <a:ext cx="3733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Authored, Not Fixed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9852540" y="6488668"/>
            <a:ext cx="23394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Kelley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a:extLst>
              <a:ext uri="{FF2B5EF4-FFF2-40B4-BE49-F238E27FC236}">
                <a16:creationId xmlns:a16="http://schemas.microsoft.com/office/drawing/2014/main" id="{90061310-837E-8FBA-5DEE-56F508D04912}"/>
              </a:ext>
            </a:extLst>
          </p:cNvPr>
          <p:cNvPicPr>
            <a:picLocks noChangeAspect="1"/>
          </p:cNvPicPr>
          <p:nvPr/>
        </p:nvPicPr>
        <p:blipFill>
          <a:blip r:embed="rId2"/>
          <a:stretch>
            <a:fillRect/>
          </a:stretch>
        </p:blipFill>
        <p:spPr>
          <a:xfrm>
            <a:off x="296426" y="209004"/>
            <a:ext cx="4282333" cy="6491834"/>
          </a:xfrm>
          <a:prstGeom prst="rect">
            <a:avLst/>
          </a:prstGeom>
          <a:ln w="6350">
            <a:solidFill>
              <a:schemeClr val="bg2"/>
            </a:solidFill>
          </a:ln>
        </p:spPr>
      </p:pic>
      <p:sp>
        <p:nvSpPr>
          <p:cNvPr id="9" name="Text Box 5">
            <a:extLst>
              <a:ext uri="{FF2B5EF4-FFF2-40B4-BE49-F238E27FC236}">
                <a16:creationId xmlns:a16="http://schemas.microsoft.com/office/drawing/2014/main" id="{7D87440B-9C51-773E-868A-BEFAD1D1EE70}"/>
              </a:ext>
            </a:extLst>
          </p:cNvPr>
          <p:cNvSpPr txBox="1">
            <a:spLocks noChangeArrowheads="1"/>
          </p:cNvSpPr>
          <p:nvPr/>
        </p:nvSpPr>
        <p:spPr bwMode="auto">
          <a:xfrm>
            <a:off x="1569864" y="2588836"/>
            <a:ext cx="9984375"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In the ordinary copyright case, authorship and fixation are not contested; most works presented for copyright are unambiguously authored and unambiguously fixed. But this is not an ordinary case. A living garden like Wildflower Works is neither ‘authored’ nor ‘fixed’ in the senses required for copyright. …  </a:t>
            </a:r>
            <a:r>
              <a:rPr lang="en-US" sz="3200" b="1" i="0" dirty="0">
                <a:solidFill>
                  <a:schemeClr val="accent4">
                    <a:lumMod val="50000"/>
                    <a:lumOff val="50000"/>
                  </a:schemeClr>
                </a:solidFill>
              </a:rPr>
              <a:t>Simply put, gardens are planted and cultivated, not authored</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5771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1153" y="-2"/>
            <a:ext cx="4910848" cy="399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Visual Artists Rights Act of 1990</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8902931" y="6488668"/>
            <a:ext cx="32890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101-650 (1 Dec 1990)</a:t>
            </a:r>
          </a:p>
        </p:txBody>
      </p:sp>
      <p:pic>
        <p:nvPicPr>
          <p:cNvPr id="5" name="Picture 4"/>
          <p:cNvPicPr>
            <a:picLocks noChangeAspect="1"/>
          </p:cNvPicPr>
          <p:nvPr/>
        </p:nvPicPr>
        <p:blipFill>
          <a:blip r:embed="rId2"/>
          <a:stretch>
            <a:fillRect/>
          </a:stretch>
        </p:blipFill>
        <p:spPr>
          <a:xfrm>
            <a:off x="2642392" y="179949"/>
            <a:ext cx="4333961" cy="6493385"/>
          </a:xfrm>
          <a:prstGeom prst="rect">
            <a:avLst/>
          </a:prstGeom>
          <a:ln w="6350">
            <a:solidFill>
              <a:schemeClr val="tx1"/>
            </a:solidFill>
          </a:ln>
        </p:spPr>
      </p:pic>
    </p:spTree>
    <p:extLst>
      <p:ext uri="{BB962C8B-B14F-4D97-AF65-F5344CB8AC3E}">
        <p14:creationId xmlns:p14="http://schemas.microsoft.com/office/powerpoint/2010/main" val="39958079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4794" y="-2"/>
            <a:ext cx="441720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a Medium of Expression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9852540" y="6488668"/>
            <a:ext cx="23394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Kelley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99904F0-F0D8-A364-5833-A765697219A7}"/>
              </a:ext>
            </a:extLst>
          </p:cNvPr>
          <p:cNvPicPr>
            <a:picLocks noChangeAspect="1"/>
          </p:cNvPicPr>
          <p:nvPr/>
        </p:nvPicPr>
        <p:blipFill>
          <a:blip r:embed="rId2"/>
          <a:stretch>
            <a:fillRect/>
          </a:stretch>
        </p:blipFill>
        <p:spPr>
          <a:xfrm>
            <a:off x="264494" y="209004"/>
            <a:ext cx="4106462" cy="6491834"/>
          </a:xfrm>
          <a:prstGeom prst="rect">
            <a:avLst/>
          </a:prstGeom>
          <a:ln w="6350">
            <a:solidFill>
              <a:schemeClr val="bg2"/>
            </a:solidFill>
          </a:ln>
        </p:spPr>
      </p:pic>
      <p:sp>
        <p:nvSpPr>
          <p:cNvPr id="8" name="Text Box 5">
            <a:extLst>
              <a:ext uri="{FF2B5EF4-FFF2-40B4-BE49-F238E27FC236}">
                <a16:creationId xmlns:a16="http://schemas.microsoft.com/office/drawing/2014/main" id="{C0CA3145-9C3B-FF20-F413-E844F94F514E}"/>
              </a:ext>
            </a:extLst>
          </p:cNvPr>
          <p:cNvSpPr txBox="1">
            <a:spLocks noChangeArrowheads="1"/>
          </p:cNvSpPr>
          <p:nvPr/>
        </p:nvSpPr>
        <p:spPr bwMode="auto">
          <a:xfrm>
            <a:off x="1689550" y="1664861"/>
            <a:ext cx="9984375"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Of course, a human “author”—whether an artist, a professional landscape designer, or an amateur backyard gardener—determines the initial arrangement of the plants in a garden. This is not the kind of authorship required for copyright. </a:t>
            </a:r>
            <a:r>
              <a:rPr lang="en-US" sz="3200" b="1" i="0" dirty="0">
                <a:solidFill>
                  <a:schemeClr val="accent4">
                    <a:lumMod val="50000"/>
                    <a:lumOff val="50000"/>
                  </a:schemeClr>
                </a:solidFill>
              </a:rPr>
              <a:t>To the extent that seeds or seedlings can be considered a “medium of expression,” they originate in nature, and natural forces—not the intellect of the gardener—determine their form, growth, and appearance</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47830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7623" y="-2"/>
            <a:ext cx="290437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“Too Changeable”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9852540" y="6488668"/>
            <a:ext cx="23394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Kelley (7</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99904F0-F0D8-A364-5833-A765697219A7}"/>
              </a:ext>
            </a:extLst>
          </p:cNvPr>
          <p:cNvPicPr>
            <a:picLocks noChangeAspect="1"/>
          </p:cNvPicPr>
          <p:nvPr/>
        </p:nvPicPr>
        <p:blipFill>
          <a:blip r:embed="rId2"/>
          <a:stretch>
            <a:fillRect/>
          </a:stretch>
        </p:blipFill>
        <p:spPr>
          <a:xfrm>
            <a:off x="264494" y="209004"/>
            <a:ext cx="4106462" cy="6491834"/>
          </a:xfrm>
          <a:prstGeom prst="rect">
            <a:avLst/>
          </a:prstGeom>
          <a:ln w="6350">
            <a:solidFill>
              <a:schemeClr val="bg2"/>
            </a:solidFill>
          </a:ln>
        </p:spPr>
      </p:pic>
      <p:sp>
        <p:nvSpPr>
          <p:cNvPr id="8" name="Text Box 5">
            <a:extLst>
              <a:ext uri="{FF2B5EF4-FFF2-40B4-BE49-F238E27FC236}">
                <a16:creationId xmlns:a16="http://schemas.microsoft.com/office/drawing/2014/main" id="{C0CA3145-9C3B-FF20-F413-E844F94F514E}"/>
              </a:ext>
            </a:extLst>
          </p:cNvPr>
          <p:cNvSpPr txBox="1">
            <a:spLocks noChangeArrowheads="1"/>
          </p:cNvSpPr>
          <p:nvPr/>
        </p:nvSpPr>
        <p:spPr bwMode="auto">
          <a:xfrm>
            <a:off x="1555502" y="3454921"/>
            <a:ext cx="9984375"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Moreover, a garden is simply too changeable to satisfy the primary purpose of fixation; its appearance is too inherently variable to supply a baseline for determining questions of copyright creation and infringement</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36695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2850" y="-2"/>
            <a:ext cx="7859152" cy="45720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Close: The California </a:t>
            </a:r>
            <a:r>
              <a:rPr lang="en-US" sz="2400" dirty="0" err="1">
                <a:solidFill>
                  <a:schemeClr val="accent4">
                    <a:lumMod val="75000"/>
                    <a:lumOff val="25000"/>
                  </a:schemeClr>
                </a:solidFill>
                <a:latin typeface="+mn-lt"/>
                <a:cs typeface="Times New Roman" panose="02020603050405020304" pitchFamily="18" charset="0"/>
              </a:rPr>
              <a:t>Droite</a:t>
            </a:r>
            <a:r>
              <a:rPr lang="en-US" sz="2400" dirty="0">
                <a:solidFill>
                  <a:schemeClr val="accent4">
                    <a:lumMod val="75000"/>
                    <a:lumOff val="25000"/>
                  </a:schemeClr>
                </a:solidFill>
                <a:latin typeface="+mn-lt"/>
                <a:cs typeface="Times New Roman" panose="02020603050405020304" pitchFamily="18" charset="0"/>
              </a:rPr>
              <a:t> de Suite and Preemption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9067800" y="6488668"/>
            <a:ext cx="31242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894 F.3d 1061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pic>
        <p:nvPicPr>
          <p:cNvPr id="5" name="Picture 4"/>
          <p:cNvPicPr>
            <a:picLocks noChangeAspect="1"/>
          </p:cNvPicPr>
          <p:nvPr/>
        </p:nvPicPr>
        <p:blipFill>
          <a:blip r:embed="rId2"/>
          <a:stretch>
            <a:fillRect/>
          </a:stretch>
        </p:blipFill>
        <p:spPr>
          <a:xfrm>
            <a:off x="3917760" y="560490"/>
            <a:ext cx="3709850" cy="6187313"/>
          </a:xfrm>
          <a:prstGeom prst="rect">
            <a:avLst/>
          </a:prstGeom>
          <a:ln w="6350">
            <a:solidFill>
              <a:schemeClr val="tx1"/>
            </a:solidFill>
          </a:ln>
        </p:spPr>
      </p:pic>
    </p:spTree>
    <p:extLst>
      <p:ext uri="{BB962C8B-B14F-4D97-AF65-F5344CB8AC3E}">
        <p14:creationId xmlns:p14="http://schemas.microsoft.com/office/powerpoint/2010/main" val="1854047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77250" y="-2"/>
            <a:ext cx="37147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 Resale Royalties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9853612" y="6488668"/>
            <a:ext cx="23383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Close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2560" y="209004"/>
            <a:ext cx="3988121" cy="6491834"/>
          </a:xfrm>
          <a:prstGeom prst="rect">
            <a:avLst/>
          </a:prstGeom>
          <a:ln w="6350">
            <a:solidFill>
              <a:schemeClr val="tx1"/>
            </a:solidFill>
          </a:ln>
        </p:spPr>
      </p:pic>
      <p:sp>
        <p:nvSpPr>
          <p:cNvPr id="3" name="Text Box 5">
            <a:extLst>
              <a:ext uri="{FF2B5EF4-FFF2-40B4-BE49-F238E27FC236}">
                <a16:creationId xmlns:a16="http://schemas.microsoft.com/office/drawing/2014/main" id="{D3061460-BAB6-B7C5-6F7E-FB157DFAF6A4}"/>
              </a:ext>
            </a:extLst>
          </p:cNvPr>
          <p:cNvSpPr txBox="1">
            <a:spLocks noChangeArrowheads="1"/>
          </p:cNvSpPr>
          <p:nvPr/>
        </p:nvSpPr>
        <p:spPr bwMode="auto">
          <a:xfrm>
            <a:off x="1608164" y="1411127"/>
            <a:ext cx="9984375"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a:t>
            </a:r>
            <a:r>
              <a:rPr lang="en-US" sz="3200" b="1" i="0" dirty="0">
                <a:solidFill>
                  <a:schemeClr val="accent4">
                    <a:lumMod val="50000"/>
                    <a:lumOff val="50000"/>
                  </a:schemeClr>
                </a:solidFill>
              </a:rPr>
              <a:t>California Resale Royalties Act (“CRRA”) grants artists an </a:t>
            </a:r>
            <a:r>
              <a:rPr lang="en-US" sz="3200" b="1" i="0" dirty="0" err="1">
                <a:solidFill>
                  <a:schemeClr val="accent4">
                    <a:lumMod val="50000"/>
                    <a:lumOff val="50000"/>
                  </a:schemeClr>
                </a:solidFill>
              </a:rPr>
              <a:t>unwaivable</a:t>
            </a:r>
            <a:r>
              <a:rPr lang="en-US" sz="3200" b="1" i="0" dirty="0">
                <a:solidFill>
                  <a:schemeClr val="accent4">
                    <a:lumMod val="50000"/>
                    <a:lumOff val="50000"/>
                  </a:schemeClr>
                </a:solidFill>
              </a:rPr>
              <a:t> right to 5% of the proceeds on any resale of their artwork under specified circumstances</a:t>
            </a:r>
            <a:r>
              <a:rPr lang="en-US" sz="3200" i="0" dirty="0"/>
              <a:t>. To that end, the CRRA requires the seller of the artwork or the seller’s agent to withhold 5% of the resale price and pay it to the artist or, if the artist cannot be found, to the California Arts Council. If the seller or the seller’s agent fails to pay the 5% resale royalty, the artist may bring an action for damages.</a:t>
            </a:r>
            <a:r>
              <a:rPr lang="en-US" sz="3200" i="0" dirty="0">
                <a:cs typeface="Times New Roman" panose="02020603050405020304" pitchFamily="18" charset="0"/>
              </a:rPr>
              <a:t>”</a:t>
            </a:r>
          </a:p>
        </p:txBody>
      </p:sp>
    </p:spTree>
    <p:extLst>
      <p:ext uri="{BB962C8B-B14F-4D97-AF65-F5344CB8AC3E}">
        <p14:creationId xmlns:p14="http://schemas.microsoft.com/office/powerpoint/2010/main" val="93611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718" y="-2"/>
            <a:ext cx="32872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301: Preemption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10668000" y="6488668"/>
            <a:ext cx="1524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301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9684" y="201809"/>
            <a:ext cx="4706031" cy="6499029"/>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100116" y="1747718"/>
            <a:ext cx="8883765" cy="4276845"/>
          </a:xfrm>
          <a:prstGeom prst="rect">
            <a:avLst/>
          </a:prstGeom>
          <a:ln w="6350">
            <a:solidFill>
              <a:schemeClr val="tx1"/>
            </a:solidFill>
          </a:ln>
        </p:spPr>
      </p:pic>
    </p:spTree>
    <p:extLst>
      <p:ext uri="{BB962C8B-B14F-4D97-AF65-F5344CB8AC3E}">
        <p14:creationId xmlns:p14="http://schemas.microsoft.com/office/powerpoint/2010/main" val="217359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3549" y="-2"/>
            <a:ext cx="353845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301: </a:t>
            </a:r>
            <a:r>
              <a:rPr lang="en-US" sz="2400" dirty="0" err="1">
                <a:solidFill>
                  <a:schemeClr val="accent4">
                    <a:lumMod val="75000"/>
                    <a:lumOff val="25000"/>
                  </a:schemeClr>
                </a:solidFill>
                <a:latin typeface="+mn-lt"/>
                <a:cs typeface="Times New Roman" panose="02020603050405020304" pitchFamily="18" charset="0"/>
              </a:rPr>
              <a:t>Legis</a:t>
            </a:r>
            <a:r>
              <a:rPr lang="en-US" sz="2400" dirty="0">
                <a:solidFill>
                  <a:schemeClr val="accent4">
                    <a:lumMod val="75000"/>
                    <a:lumOff val="25000"/>
                  </a:schemeClr>
                </a:solidFill>
                <a:latin typeface="+mn-lt"/>
                <a:cs typeface="Times New Roman" panose="02020603050405020304" pitchFamily="18" charset="0"/>
              </a:rPr>
              <a:t>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18512"/>
            <a:ext cx="3821786" cy="6482326"/>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236681" y="1015080"/>
            <a:ext cx="7388410" cy="5088688"/>
          </a:xfrm>
          <a:prstGeom prst="rect">
            <a:avLst/>
          </a:prstGeom>
          <a:ln w="6350">
            <a:solidFill>
              <a:schemeClr val="tx1"/>
            </a:solidFill>
          </a:ln>
        </p:spPr>
      </p:pic>
    </p:spTree>
    <p:extLst>
      <p:ext uri="{BB962C8B-B14F-4D97-AF65-F5344CB8AC3E}">
        <p14:creationId xmlns:p14="http://schemas.microsoft.com/office/powerpoint/2010/main" val="260803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3549" y="-2"/>
            <a:ext cx="353845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301: </a:t>
            </a:r>
            <a:r>
              <a:rPr lang="en-US" sz="2400" dirty="0" err="1">
                <a:solidFill>
                  <a:schemeClr val="accent4">
                    <a:lumMod val="75000"/>
                    <a:lumOff val="25000"/>
                  </a:schemeClr>
                </a:solidFill>
                <a:latin typeface="+mn-lt"/>
                <a:cs typeface="Times New Roman" panose="02020603050405020304" pitchFamily="18" charset="0"/>
              </a:rPr>
              <a:t>Legis</a:t>
            </a:r>
            <a:r>
              <a:rPr lang="en-US" sz="2400" dirty="0">
                <a:solidFill>
                  <a:schemeClr val="accent4">
                    <a:lumMod val="75000"/>
                    <a:lumOff val="25000"/>
                  </a:schemeClr>
                </a:solidFill>
                <a:latin typeface="+mn-lt"/>
                <a:cs typeface="Times New Roman" panose="02020603050405020304" pitchFamily="18" charset="0"/>
              </a:rPr>
              <a:t>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230677" y="209004"/>
            <a:ext cx="3895846" cy="6463692"/>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1357060" y="2177260"/>
            <a:ext cx="10328047" cy="3455694"/>
          </a:xfrm>
          <a:prstGeom prst="rect">
            <a:avLst/>
          </a:prstGeom>
          <a:ln w="6350">
            <a:solidFill>
              <a:schemeClr val="tx1"/>
            </a:solidFill>
          </a:ln>
        </p:spPr>
      </p:pic>
    </p:spTree>
    <p:extLst>
      <p:ext uri="{BB962C8B-B14F-4D97-AF65-F5344CB8AC3E}">
        <p14:creationId xmlns:p14="http://schemas.microsoft.com/office/powerpoint/2010/main" val="268874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9214151-67AE-41EC-8D21-377B98DC1597}" type="slidenum">
              <a:rPr lang="en-US" altLang="en-US" sz="1400" i="0">
                <a:solidFill>
                  <a:srgbClr val="000066"/>
                </a:solidFill>
                <a:latin typeface="Arial" panose="020B0604020202020204" pitchFamily="34" charset="0"/>
              </a:rPr>
              <a:pPr/>
              <a:t>57</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Making Art and the Droit de Suite</a:t>
            </a:r>
          </a:p>
        </p:txBody>
      </p:sp>
      <p:sp>
        <p:nvSpPr>
          <p:cNvPr id="8198" name="Rectangle 3"/>
          <p:cNvSpPr>
            <a:spLocks noGrp="1" noChangeArrowheads="1"/>
          </p:cNvSpPr>
          <p:nvPr>
            <p:ph type="body" idx="1"/>
          </p:nvPr>
        </p:nvSpPr>
        <p:spPr/>
        <p:txBody>
          <a:bodyPr/>
          <a:lstStyle/>
          <a:p>
            <a:pPr>
              <a:lnSpc>
                <a:spcPct val="90000"/>
              </a:lnSpc>
            </a:pPr>
            <a:r>
              <a:rPr lang="en-US" dirty="0"/>
              <a:t>Hypo</a:t>
            </a:r>
          </a:p>
          <a:p>
            <a:pPr lvl="1">
              <a:lnSpc>
                <a:spcPct val="90000"/>
              </a:lnSpc>
            </a:pPr>
            <a:r>
              <a:rPr lang="en-US" dirty="0"/>
              <a:t>Artist has produced 10 paintings with current market value each of $10,000</a:t>
            </a:r>
          </a:p>
          <a:p>
            <a:pPr lvl="1">
              <a:lnSpc>
                <a:spcPct val="90000"/>
              </a:lnSpc>
            </a:pPr>
            <a:r>
              <a:rPr lang="en-US" dirty="0"/>
              <a:t>Artist is considering making a new painting:</a:t>
            </a:r>
          </a:p>
          <a:p>
            <a:pPr lvl="2">
              <a:lnSpc>
                <a:spcPct val="90000"/>
              </a:lnSpc>
            </a:pPr>
            <a:r>
              <a:rPr lang="en-US" dirty="0"/>
              <a:t>Can expend low effort at cost of $5000 to make a new painting with a market value of $10,000</a:t>
            </a:r>
          </a:p>
        </p:txBody>
      </p:sp>
      <p:sp>
        <p:nvSpPr>
          <p:cNvPr id="7" name="Text Box 5"/>
          <p:cNvSpPr txBox="1">
            <a:spLocks noChangeArrowheads="1"/>
          </p:cNvSpPr>
          <p:nvPr/>
        </p:nvSpPr>
        <p:spPr bwMode="auto">
          <a:xfrm>
            <a:off x="10099964" y="0"/>
            <a:ext cx="209203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extLst>
      <p:ext uri="{BB962C8B-B14F-4D97-AF65-F5344CB8AC3E}">
        <p14:creationId xmlns:p14="http://schemas.microsoft.com/office/powerpoint/2010/main" val="7847068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9214151-67AE-41EC-8D21-377B98DC1597}" type="slidenum">
              <a:rPr lang="en-US" altLang="en-US" sz="1400" i="0">
                <a:solidFill>
                  <a:srgbClr val="000066"/>
                </a:solidFill>
                <a:latin typeface="Arial" panose="020B0604020202020204" pitchFamily="34" charset="0"/>
              </a:rPr>
              <a:pPr/>
              <a:t>58</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Making Art and the Droit de Suite</a:t>
            </a:r>
          </a:p>
        </p:txBody>
      </p:sp>
      <p:sp>
        <p:nvSpPr>
          <p:cNvPr id="8198" name="Rectangle 3"/>
          <p:cNvSpPr>
            <a:spLocks noGrp="1" noChangeArrowheads="1"/>
          </p:cNvSpPr>
          <p:nvPr>
            <p:ph type="body" idx="1"/>
          </p:nvPr>
        </p:nvSpPr>
        <p:spPr/>
        <p:txBody>
          <a:bodyPr/>
          <a:lstStyle/>
          <a:p>
            <a:pPr lvl="2">
              <a:lnSpc>
                <a:spcPct val="90000"/>
              </a:lnSpc>
            </a:pPr>
            <a:r>
              <a:rPr lang="en-US" dirty="0"/>
              <a:t>Alternatively, can expend high effort at cost of $18,000 to make a new painting with a market value of $20,000, but doing that will also raise the value of each of the prior paintings to $20,000</a:t>
            </a:r>
          </a:p>
        </p:txBody>
      </p:sp>
      <p:sp>
        <p:nvSpPr>
          <p:cNvPr id="7" name="Text Box 5"/>
          <p:cNvSpPr txBox="1">
            <a:spLocks noChangeArrowheads="1"/>
          </p:cNvSpPr>
          <p:nvPr/>
        </p:nvSpPr>
        <p:spPr bwMode="auto">
          <a:xfrm>
            <a:off x="10075025" y="0"/>
            <a:ext cx="211697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808147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9214151-67AE-41EC-8D21-377B98DC1597}" type="slidenum">
              <a:rPr lang="en-US" altLang="en-US" sz="1400" i="0">
                <a:solidFill>
                  <a:srgbClr val="000066"/>
                </a:solidFill>
                <a:latin typeface="Arial" panose="020B0604020202020204" pitchFamily="34" charset="0"/>
              </a:rPr>
              <a:pPr/>
              <a:t>59</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Making Art and the Droit de Suite</a:t>
            </a:r>
          </a:p>
        </p:txBody>
      </p:sp>
      <p:sp>
        <p:nvSpPr>
          <p:cNvPr id="8198" name="Rectangle 3"/>
          <p:cNvSpPr>
            <a:spLocks noGrp="1" noChangeArrowheads="1"/>
          </p:cNvSpPr>
          <p:nvPr>
            <p:ph type="body" idx="1"/>
          </p:nvPr>
        </p:nvSpPr>
        <p:spPr/>
        <p:txBody>
          <a:bodyPr/>
          <a:lstStyle/>
          <a:p>
            <a:pPr>
              <a:lnSpc>
                <a:spcPct val="90000"/>
              </a:lnSpc>
            </a:pPr>
            <a:r>
              <a:rPr lang="en-US" dirty="0"/>
              <a:t>Questions</a:t>
            </a:r>
          </a:p>
          <a:p>
            <a:pPr lvl="1">
              <a:lnSpc>
                <a:spcPct val="90000"/>
              </a:lnSpc>
            </a:pPr>
            <a:r>
              <a:rPr lang="en-US" dirty="0"/>
              <a:t>What do we want Artist to do? What will she do?</a:t>
            </a:r>
          </a:p>
          <a:p>
            <a:pPr lvl="1">
              <a:lnSpc>
                <a:spcPct val="90000"/>
              </a:lnSpc>
            </a:pPr>
            <a:r>
              <a:rPr lang="en-US" dirty="0"/>
              <a:t>What role might a California-style 5% droit de suite right play here?</a:t>
            </a:r>
          </a:p>
          <a:p>
            <a:pPr lvl="1">
              <a:lnSpc>
                <a:spcPct val="90000"/>
              </a:lnSpc>
            </a:pPr>
            <a:r>
              <a:rPr lang="en-US" dirty="0"/>
              <a:t>Do we think that this hypo captures anything meaningful about how artists produce new work?</a:t>
            </a:r>
          </a:p>
        </p:txBody>
      </p:sp>
      <p:sp>
        <p:nvSpPr>
          <p:cNvPr id="7" name="Text Box 5"/>
          <p:cNvSpPr txBox="1">
            <a:spLocks noChangeArrowheads="1"/>
          </p:cNvSpPr>
          <p:nvPr/>
        </p:nvSpPr>
        <p:spPr bwMode="auto">
          <a:xfrm>
            <a:off x="10083338" y="0"/>
            <a:ext cx="210866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1098589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9681" y="-2"/>
            <a:ext cx="307232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VARA </a:t>
            </a:r>
            <a:r>
              <a:rPr lang="en-US" sz="2400" dirty="0" err="1">
                <a:solidFill>
                  <a:schemeClr val="accent4">
                    <a:lumMod val="75000"/>
                    <a:lumOff val="25000"/>
                  </a:schemeClr>
                </a:solidFill>
                <a:latin typeface="+mn-lt"/>
                <a:cs typeface="Times New Roman" panose="02020603050405020304" pitchFamily="18" charset="0"/>
              </a:rPr>
              <a:t>Legis</a:t>
            </a:r>
            <a:r>
              <a:rPr lang="en-US" sz="2400" dirty="0">
                <a:solidFill>
                  <a:schemeClr val="accent4">
                    <a:lumMod val="75000"/>
                    <a:lumOff val="25000"/>
                  </a:schemeClr>
                </a:solidFill>
                <a:latin typeface="+mn-lt"/>
                <a:cs typeface="Times New Roman" panose="02020603050405020304" pitchFamily="18" charset="0"/>
              </a:rPr>
              <a:t> History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9119680" y="6488668"/>
            <a:ext cx="30723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101-514 (1 June 1990)</a:t>
            </a:r>
          </a:p>
        </p:txBody>
      </p:sp>
      <p:pic>
        <p:nvPicPr>
          <p:cNvPr id="5" name="Picture 4"/>
          <p:cNvPicPr>
            <a:picLocks noChangeAspect="1"/>
          </p:cNvPicPr>
          <p:nvPr/>
        </p:nvPicPr>
        <p:blipFill>
          <a:blip r:embed="rId2"/>
          <a:stretch>
            <a:fillRect/>
          </a:stretch>
        </p:blipFill>
        <p:spPr>
          <a:xfrm>
            <a:off x="4094502" y="197055"/>
            <a:ext cx="3823019" cy="6476279"/>
          </a:xfrm>
          <a:prstGeom prst="rect">
            <a:avLst/>
          </a:prstGeom>
          <a:ln w="6350">
            <a:solidFill>
              <a:schemeClr val="tx1"/>
            </a:solidFill>
          </a:ln>
        </p:spPr>
      </p:pic>
    </p:spTree>
    <p:extLst>
      <p:ext uri="{BB962C8B-B14F-4D97-AF65-F5344CB8AC3E}">
        <p14:creationId xmlns:p14="http://schemas.microsoft.com/office/powerpoint/2010/main" val="18488751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9214151-67AE-41EC-8D21-377B98DC1597}" type="slidenum">
              <a:rPr lang="en-US" altLang="en-US" sz="1400" i="0">
                <a:solidFill>
                  <a:srgbClr val="000066"/>
                </a:solidFill>
                <a:latin typeface="Arial" panose="020B0604020202020204" pitchFamily="34" charset="0"/>
              </a:rPr>
              <a:pPr/>
              <a:t>60</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Calif</a:t>
            </a:r>
            <a:r>
              <a:rPr lang="en-US" dirty="0"/>
              <a:t> Sales Tax</a:t>
            </a:r>
          </a:p>
        </p:txBody>
      </p:sp>
      <p:sp>
        <p:nvSpPr>
          <p:cNvPr id="8198" name="Rectangle 3"/>
          <p:cNvSpPr>
            <a:spLocks noGrp="1" noChangeArrowheads="1"/>
          </p:cNvSpPr>
          <p:nvPr>
            <p:ph type="body" idx="1"/>
          </p:nvPr>
        </p:nvSpPr>
        <p:spPr/>
        <p:txBody>
          <a:bodyPr/>
          <a:lstStyle/>
          <a:p>
            <a:pPr>
              <a:lnSpc>
                <a:spcPct val="90000"/>
              </a:lnSpc>
            </a:pPr>
            <a:r>
              <a:rPr lang="en-US" dirty="0"/>
              <a:t>Hypo 1</a:t>
            </a:r>
          </a:p>
          <a:p>
            <a:pPr lvl="1">
              <a:lnSpc>
                <a:spcPct val="90000"/>
              </a:lnSpc>
            </a:pPr>
            <a:r>
              <a:rPr lang="en-US" dirty="0"/>
              <a:t>California imposes a 5% sales tax on all sales, including resales of art</a:t>
            </a:r>
          </a:p>
          <a:p>
            <a:pPr lvl="1">
              <a:lnSpc>
                <a:spcPct val="90000"/>
              </a:lnSpc>
            </a:pPr>
            <a:r>
              <a:rPr lang="en-US" dirty="0"/>
              <a:t>Owner sells painting to second collector and California seeks to collect sales tax</a:t>
            </a:r>
          </a:p>
          <a:p>
            <a:pPr>
              <a:lnSpc>
                <a:spcPct val="90000"/>
              </a:lnSpc>
            </a:pPr>
            <a:r>
              <a:rPr lang="en-US" dirty="0"/>
              <a:t>Copyright issues? Is the sales tax preempted by Sec. 301? Does it matter how the proceeds of the tax are used?</a:t>
            </a:r>
          </a:p>
        </p:txBody>
      </p:sp>
      <p:sp>
        <p:nvSpPr>
          <p:cNvPr id="7" name="Text Box 5"/>
          <p:cNvSpPr txBox="1">
            <a:spLocks noChangeArrowheads="1"/>
          </p:cNvSpPr>
          <p:nvPr/>
        </p:nvSpPr>
        <p:spPr bwMode="auto">
          <a:xfrm>
            <a:off x="10099964" y="0"/>
            <a:ext cx="2092036"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32712057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9214151-67AE-41EC-8D21-377B98DC1597}" type="slidenum">
              <a:rPr lang="en-US" altLang="en-US" sz="1400" i="0">
                <a:solidFill>
                  <a:srgbClr val="000066"/>
                </a:solidFill>
                <a:latin typeface="Arial" panose="020B0604020202020204" pitchFamily="34" charset="0"/>
              </a:rPr>
              <a:pPr/>
              <a:t>61</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Calif</a:t>
            </a:r>
            <a:r>
              <a:rPr lang="en-US" dirty="0"/>
              <a:t> Capital Gains Tax</a:t>
            </a:r>
          </a:p>
        </p:txBody>
      </p:sp>
      <p:sp>
        <p:nvSpPr>
          <p:cNvPr id="8198" name="Rectangle 3"/>
          <p:cNvSpPr>
            <a:spLocks noGrp="1" noChangeArrowheads="1"/>
          </p:cNvSpPr>
          <p:nvPr>
            <p:ph type="body" idx="1"/>
          </p:nvPr>
        </p:nvSpPr>
        <p:spPr/>
        <p:txBody>
          <a:bodyPr/>
          <a:lstStyle/>
          <a:p>
            <a:pPr>
              <a:lnSpc>
                <a:spcPct val="90000"/>
              </a:lnSpc>
            </a:pPr>
            <a:r>
              <a:rPr lang="en-US" dirty="0"/>
              <a:t>Hypo 2</a:t>
            </a:r>
          </a:p>
          <a:p>
            <a:pPr lvl="1">
              <a:lnSpc>
                <a:spcPct val="90000"/>
              </a:lnSpc>
            </a:pPr>
            <a:r>
              <a:rPr lang="en-US" dirty="0"/>
              <a:t>California imposes a 5% tax on all capital gains realized from the sale of objects, including resales of art</a:t>
            </a:r>
          </a:p>
          <a:p>
            <a:pPr lvl="1">
              <a:lnSpc>
                <a:spcPct val="90000"/>
              </a:lnSpc>
            </a:pPr>
            <a:r>
              <a:rPr lang="en-US" dirty="0"/>
              <a:t>Owner sells painting to second collector and California seeks to collect capital gains tax</a:t>
            </a:r>
          </a:p>
        </p:txBody>
      </p:sp>
      <p:sp>
        <p:nvSpPr>
          <p:cNvPr id="7" name="Text Box 5"/>
          <p:cNvSpPr txBox="1">
            <a:spLocks noChangeArrowheads="1"/>
          </p:cNvSpPr>
          <p:nvPr/>
        </p:nvSpPr>
        <p:spPr bwMode="auto">
          <a:xfrm>
            <a:off x="10124902" y="0"/>
            <a:ext cx="206709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18436819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9214151-67AE-41EC-8D21-377B98DC1597}" type="slidenum">
              <a:rPr lang="en-US" altLang="en-US" sz="1400" i="0">
                <a:solidFill>
                  <a:srgbClr val="000066"/>
                </a:solidFill>
                <a:latin typeface="Arial" panose="020B0604020202020204" pitchFamily="34" charset="0"/>
              </a:rPr>
              <a:pPr/>
              <a:t>62</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Calif</a:t>
            </a:r>
            <a:r>
              <a:rPr lang="en-US" dirty="0"/>
              <a:t> Capital Gains Tax</a:t>
            </a:r>
          </a:p>
        </p:txBody>
      </p:sp>
      <p:sp>
        <p:nvSpPr>
          <p:cNvPr id="8198" name="Rectangle 3"/>
          <p:cNvSpPr>
            <a:spLocks noGrp="1" noChangeArrowheads="1"/>
          </p:cNvSpPr>
          <p:nvPr>
            <p:ph type="body" idx="1"/>
          </p:nvPr>
        </p:nvSpPr>
        <p:spPr/>
        <p:txBody>
          <a:bodyPr/>
          <a:lstStyle/>
          <a:p>
            <a:pPr>
              <a:lnSpc>
                <a:spcPct val="90000"/>
              </a:lnSpc>
            </a:pPr>
            <a:r>
              <a:rPr lang="en-US" dirty="0"/>
              <a:t>Copyright issues? Is the capital gains tax preempted by Sec. 301? Does it matter how the proceeds of the tax are used?</a:t>
            </a:r>
          </a:p>
        </p:txBody>
      </p:sp>
      <p:sp>
        <p:nvSpPr>
          <p:cNvPr id="7"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18062888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9214151-67AE-41EC-8D21-377B98DC1597}" type="slidenum">
              <a:rPr lang="en-US" altLang="en-US" sz="1400" i="0">
                <a:solidFill>
                  <a:srgbClr val="000066"/>
                </a:solidFill>
                <a:latin typeface="Arial" panose="020B0604020202020204" pitchFamily="34" charset="0"/>
              </a:rPr>
              <a:pPr/>
              <a:t>63</a:t>
            </a:fld>
            <a:endParaRPr lang="en-US" altLang="en-US" sz="1400" i="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Calif</a:t>
            </a:r>
            <a:r>
              <a:rPr lang="en-US" dirty="0"/>
              <a:t> Art Royalty Tax</a:t>
            </a:r>
          </a:p>
        </p:txBody>
      </p:sp>
      <p:sp>
        <p:nvSpPr>
          <p:cNvPr id="8198" name="Rectangle 3"/>
          <p:cNvSpPr>
            <a:spLocks noGrp="1" noChangeArrowheads="1"/>
          </p:cNvSpPr>
          <p:nvPr>
            <p:ph type="body" idx="1"/>
          </p:nvPr>
        </p:nvSpPr>
        <p:spPr/>
        <p:txBody>
          <a:bodyPr/>
          <a:lstStyle/>
          <a:p>
            <a:pPr>
              <a:lnSpc>
                <a:spcPct val="90000"/>
              </a:lnSpc>
            </a:pPr>
            <a:r>
              <a:rPr lang="en-US" dirty="0"/>
              <a:t>Hypo 3</a:t>
            </a:r>
          </a:p>
          <a:p>
            <a:pPr lvl="1">
              <a:lnSpc>
                <a:spcPct val="90000"/>
              </a:lnSpc>
            </a:pPr>
            <a:r>
              <a:rPr lang="en-US" dirty="0"/>
              <a:t>California imposes a 5% royalty tax on all capital gains realized from the sale of </a:t>
            </a:r>
            <a:r>
              <a:rPr lang="en-US" dirty="0" err="1"/>
              <a:t>of</a:t>
            </a:r>
            <a:r>
              <a:rPr lang="en-US" dirty="0"/>
              <a:t> art</a:t>
            </a:r>
          </a:p>
          <a:p>
            <a:pPr lvl="1">
              <a:lnSpc>
                <a:spcPct val="90000"/>
              </a:lnSpc>
            </a:pPr>
            <a:r>
              <a:rPr lang="en-US" dirty="0"/>
              <a:t>Owner sells painting to second collector and California seeks to collect royalty tax</a:t>
            </a:r>
          </a:p>
          <a:p>
            <a:pPr>
              <a:lnSpc>
                <a:spcPct val="90000"/>
              </a:lnSpc>
            </a:pPr>
            <a:r>
              <a:rPr lang="en-US" dirty="0"/>
              <a:t>Copyright issues? Is the royalty tax preempted by Sec. 301? Does it matter how the proceeds of the tax are used?</a:t>
            </a:r>
          </a:p>
        </p:txBody>
      </p:sp>
      <p:sp>
        <p:nvSpPr>
          <p:cNvPr id="7" name="Text Box 5"/>
          <p:cNvSpPr txBox="1">
            <a:spLocks noChangeArrowheads="1"/>
          </p:cNvSpPr>
          <p:nvPr/>
        </p:nvSpPr>
        <p:spPr bwMode="auto">
          <a:xfrm>
            <a:off x="10124902" y="0"/>
            <a:ext cx="206709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16602889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1835" y="-2"/>
            <a:ext cx="649016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Post-1976 Claims and Sec. 301 Preemption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9853612" y="6488668"/>
            <a:ext cx="23383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Close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58713" y="209004"/>
            <a:ext cx="3985041" cy="6486820"/>
          </a:xfrm>
          <a:prstGeom prst="rect">
            <a:avLst/>
          </a:prstGeom>
          <a:ln w="6350">
            <a:solidFill>
              <a:schemeClr val="tx1"/>
            </a:solidFill>
          </a:ln>
        </p:spPr>
      </p:pic>
      <p:sp>
        <p:nvSpPr>
          <p:cNvPr id="3" name="Text Box 5">
            <a:extLst>
              <a:ext uri="{FF2B5EF4-FFF2-40B4-BE49-F238E27FC236}">
                <a16:creationId xmlns:a16="http://schemas.microsoft.com/office/drawing/2014/main" id="{6D4E018D-DF18-37FF-E1CE-48746D87458C}"/>
              </a:ext>
            </a:extLst>
          </p:cNvPr>
          <p:cNvSpPr txBox="1">
            <a:spLocks noChangeArrowheads="1"/>
          </p:cNvSpPr>
          <p:nvPr/>
        </p:nvSpPr>
        <p:spPr bwMode="auto">
          <a:xfrm>
            <a:off x="1608163" y="3081942"/>
            <a:ext cx="9984375"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Plaintiffs’ CRRA claims covered by the 1976 Copyright Act—i.e., those concerning sales postdating the 1976 Act’s effective date of January 1, 1978—are expressly preempted by 17 U.S.C. § 301(a)</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50234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4737" y="-2"/>
            <a:ext cx="576726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But Not So For Claims Under 1909 Act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9853612" y="6488668"/>
            <a:ext cx="23383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Close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3"/>
          <a:stretch>
            <a:fillRect/>
          </a:stretch>
        </p:blipFill>
        <p:spPr>
          <a:xfrm>
            <a:off x="215947" y="286338"/>
            <a:ext cx="3940612" cy="6414500"/>
          </a:xfrm>
          <a:prstGeom prst="rect">
            <a:avLst/>
          </a:prstGeom>
          <a:ln w="6350">
            <a:solidFill>
              <a:schemeClr val="tx1"/>
            </a:solidFill>
          </a:ln>
        </p:spPr>
      </p:pic>
      <p:sp>
        <p:nvSpPr>
          <p:cNvPr id="8" name="Text Box 5">
            <a:extLst>
              <a:ext uri="{FF2B5EF4-FFF2-40B4-BE49-F238E27FC236}">
                <a16:creationId xmlns:a16="http://schemas.microsoft.com/office/drawing/2014/main" id="{39112E3B-003A-F696-C894-F09AA9E196A0}"/>
              </a:ext>
            </a:extLst>
          </p:cNvPr>
          <p:cNvSpPr txBox="1">
            <a:spLocks noChangeArrowheads="1"/>
          </p:cNvSpPr>
          <p:nvPr/>
        </p:nvSpPr>
        <p:spPr bwMode="auto">
          <a:xfrm>
            <a:off x="1569864" y="2588836"/>
            <a:ext cx="9984375"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The 1909 Copyright Act, however, has no express preemption provision. As such, </a:t>
            </a:r>
            <a:r>
              <a:rPr lang="en-US" sz="3200" b="1" i="0" dirty="0">
                <a:solidFill>
                  <a:schemeClr val="accent4">
                    <a:lumMod val="50000"/>
                    <a:lumOff val="50000"/>
                  </a:schemeClr>
                </a:solidFill>
              </a:rPr>
              <a:t>plaintiffs’ CRRA claims covered only by the 1909 Act</a:t>
            </a:r>
            <a:r>
              <a:rPr lang="en-US" sz="3200" i="0" dirty="0"/>
              <a:t>—i.e., those concerning sales that occurred between the CRRA’s effective date of January 1, 1977, and the 1976 Act’s effective date of January 1, 1978—</a:t>
            </a:r>
            <a:r>
              <a:rPr lang="en-US" sz="3200" b="1" i="0" dirty="0">
                <a:solidFill>
                  <a:schemeClr val="accent4">
                    <a:lumMod val="50000"/>
                    <a:lumOff val="50000"/>
                  </a:schemeClr>
                </a:solidFill>
              </a:rPr>
              <a:t>cannot be expressly preempted. Nor are they preempted by conflict preemption</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98422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0268" y="-2"/>
            <a:ext cx="337173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Implementing Berne?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101-514 (1 June 1990)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74430" y="208696"/>
            <a:ext cx="3728148" cy="6515251"/>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104378" y="894947"/>
            <a:ext cx="9299793" cy="5441321"/>
          </a:xfrm>
          <a:prstGeom prst="rect">
            <a:avLst/>
          </a:prstGeom>
          <a:ln w="6350">
            <a:solidFill>
              <a:schemeClr val="tx1"/>
            </a:solidFill>
          </a:ln>
        </p:spPr>
      </p:pic>
    </p:spTree>
    <p:extLst>
      <p:ext uri="{BB962C8B-B14F-4D97-AF65-F5344CB8AC3E}">
        <p14:creationId xmlns:p14="http://schemas.microsoft.com/office/powerpoint/2010/main" val="126091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1791" y="-2"/>
            <a:ext cx="432021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To Be(</a:t>
            </a:r>
            <a:r>
              <a:rPr lang="en-US" sz="2400" dirty="0" err="1">
                <a:solidFill>
                  <a:schemeClr val="accent4">
                    <a:lumMod val="75000"/>
                    <a:lumOff val="25000"/>
                  </a:schemeClr>
                </a:solidFill>
                <a:latin typeface="+mn-lt"/>
                <a:cs typeface="Times New Roman" panose="02020603050405020304" pitchFamily="18" charset="0"/>
              </a:rPr>
              <a:t>rne</a:t>
            </a:r>
            <a:r>
              <a:rPr lang="en-US" sz="2400" dirty="0">
                <a:solidFill>
                  <a:schemeClr val="accent4">
                    <a:lumMod val="75000"/>
                    <a:lumOff val="25000"/>
                  </a:schemeClr>
                </a:solidFill>
                <a:latin typeface="+mn-lt"/>
                <a:cs typeface="Times New Roman" panose="02020603050405020304" pitchFamily="18" charset="0"/>
              </a:rPr>
              <a:t>) or Not To Be(</a:t>
            </a:r>
            <a:r>
              <a:rPr lang="en-US" sz="2400" dirty="0" err="1">
                <a:solidFill>
                  <a:schemeClr val="accent4">
                    <a:lumMod val="75000"/>
                    <a:lumOff val="25000"/>
                  </a:schemeClr>
                </a:solidFill>
                <a:latin typeface="+mn-lt"/>
                <a:cs typeface="Times New Roman" panose="02020603050405020304" pitchFamily="18" charset="0"/>
              </a:rPr>
              <a:t>rne</a:t>
            </a:r>
            <a:r>
              <a:rPr lang="en-US" sz="2400" dirty="0">
                <a:solidFill>
                  <a:schemeClr val="accent4">
                    <a:lumMod val="75000"/>
                    <a:lumOff val="25000"/>
                  </a:schemeClr>
                </a:solidFill>
                <a:latin typeface="+mn-lt"/>
                <a:cs typeface="Times New Roman" panose="02020603050405020304" pitchFamily="18" charset="0"/>
              </a:rPr>
              <a: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101-514 (1 June 1990)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5991" y="209004"/>
            <a:ext cx="3659303" cy="6467567"/>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129685" y="1145646"/>
            <a:ext cx="9091896" cy="4982620"/>
          </a:xfrm>
          <a:prstGeom prst="rect">
            <a:avLst/>
          </a:prstGeom>
          <a:ln w="6350">
            <a:solidFill>
              <a:schemeClr val="tx1"/>
            </a:solidFill>
          </a:ln>
        </p:spPr>
      </p:pic>
    </p:spTree>
    <p:extLst>
      <p:ext uri="{BB962C8B-B14F-4D97-AF65-F5344CB8AC3E}">
        <p14:creationId xmlns:p14="http://schemas.microsoft.com/office/powerpoint/2010/main" val="145211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7793" y="-2"/>
            <a:ext cx="491420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Berne, But Our Own Version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101-514 (1 June 1990)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170057"/>
            <a:ext cx="3721678" cy="6530781"/>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777306" y="1277416"/>
            <a:ext cx="9447071" cy="4970984"/>
          </a:xfrm>
          <a:prstGeom prst="rect">
            <a:avLst/>
          </a:prstGeom>
          <a:ln w="6350">
            <a:solidFill>
              <a:schemeClr val="tx1"/>
            </a:solidFill>
          </a:ln>
        </p:spPr>
      </p:pic>
    </p:spTree>
    <p:extLst>
      <p:ext uri="{BB962C8B-B14F-4D97-AF65-F5344CB8AC3E}">
        <p14:creationId xmlns:p14="http://schemas.microsoft.com/office/powerpoint/2010/main" val="269652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10837</TotalTime>
  <Words>2731</Words>
  <Application>Microsoft Office PowerPoint</Application>
  <PresentationFormat>Widescreen</PresentationFormat>
  <Paragraphs>310</Paragraphs>
  <Slides>65</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Helvetica</vt:lpstr>
      <vt:lpstr>Monotype Sorts</vt:lpstr>
      <vt:lpstr>Times New Roman</vt:lpstr>
      <vt:lpstr>Wingdings</vt:lpstr>
      <vt:lpstr>Generic (Standard)</vt:lpstr>
      <vt:lpstr>  Class 25: Wed 29 Nov 2023 Copyright Fall 2023  Moral Rights; Droite de Suite</vt:lpstr>
      <vt:lpstr>Berne Convention</vt:lpstr>
      <vt:lpstr>Article 6bis</vt:lpstr>
      <vt:lpstr>1990 Statute</vt:lpstr>
      <vt:lpstr>Visual Artists Rights Act of 1990</vt:lpstr>
      <vt:lpstr>VARA Legis History</vt:lpstr>
      <vt:lpstr>Implementing Berne?</vt:lpstr>
      <vt:lpstr>To Be(rne) or Not To Be(rne)</vt:lpstr>
      <vt:lpstr>Not Berne, But Our Own Version</vt:lpstr>
      <vt:lpstr>Visual Artists? Movie Directors?</vt:lpstr>
      <vt:lpstr>Different Business Models</vt:lpstr>
      <vt:lpstr>Multiple Copies v. Single (or Limited) Copies</vt:lpstr>
      <vt:lpstr>Rights of Attribution and Integrity</vt:lpstr>
      <vt:lpstr>Sec. 101: “Work of Visual Art”</vt:lpstr>
      <vt:lpstr>Sec. 101: “Work of Visual Art”</vt:lpstr>
      <vt:lpstr>Sec. 106A(a)(1): Attribution</vt:lpstr>
      <vt:lpstr>Sec. 106A(a)(2): Prevent Use of Name</vt:lpstr>
      <vt:lpstr>Sec. 106A(a)(3)(A): Preserve Integrity of the Work</vt:lpstr>
      <vt:lpstr>Sec. 106A(a)(3)(B): Prevent Destruction</vt:lpstr>
      <vt:lpstr>Sec. 106A(b): Author Holds Right</vt:lpstr>
      <vt:lpstr>Sec. 106A(c)(1): Natural Changes Aren’t Covered</vt:lpstr>
      <vt:lpstr>Sec. 106A(c)(2): Conservation; Presentation</vt:lpstr>
      <vt:lpstr>Sec. 106A(e): Transfer and Waiver</vt:lpstr>
      <vt:lpstr>VARA Sec. 609</vt:lpstr>
      <vt:lpstr>Beneath Sec. 101</vt:lpstr>
      <vt:lpstr>Pollock</vt:lpstr>
      <vt:lpstr>Convergence, 1952 (TTYN (2 of 4))</vt:lpstr>
      <vt:lpstr>Pollock</vt:lpstr>
      <vt:lpstr>Pollock</vt:lpstr>
      <vt:lpstr>Answers</vt:lpstr>
      <vt:lpstr>Art and Randomization</vt:lpstr>
      <vt:lpstr>Calder Mobile (TTYN (1 of 4))</vt:lpstr>
      <vt:lpstr>Outdoor Cardboard Sculpture (TTYN (2 of 4))</vt:lpstr>
      <vt:lpstr>Outdoor Cardboard Sculpture (TTYN (3 of 4))</vt:lpstr>
      <vt:lpstr>Ice Sculptures (TTYN (4 of 4))</vt:lpstr>
      <vt:lpstr>Kelly: Applying VARA</vt:lpstr>
      <vt:lpstr>“Fixed”</vt:lpstr>
      <vt:lpstr>The Role Played by “Fixed”</vt:lpstr>
      <vt:lpstr>The Role Played by “Fixed”</vt:lpstr>
      <vt:lpstr>The Role Played by “Fixed”</vt:lpstr>
      <vt:lpstr>Kelley, Field of Flowers (TTYN (1 of 5))</vt:lpstr>
      <vt:lpstr>Seurat, A Sunday on La Grande Jatte (1884) (TTYN (2 of 5))</vt:lpstr>
      <vt:lpstr>Pointillism: Small Dots, Big Picture (TTYN (3 of 5))</vt:lpstr>
      <vt:lpstr>Jeff Koons, Puppy (TTYN (4 of 5))</vt:lpstr>
      <vt:lpstr>A New Seurat Creation</vt:lpstr>
      <vt:lpstr>Wildflower Works</vt:lpstr>
      <vt:lpstr>Wildflower Works</vt:lpstr>
      <vt:lpstr>Questions re Kelley</vt:lpstr>
      <vt:lpstr>Not Authored, Not Fixed</vt:lpstr>
      <vt:lpstr>Not a Medium of Expression</vt:lpstr>
      <vt:lpstr>“Too Changeable”</vt:lpstr>
      <vt:lpstr>Close: The California Droite de Suite and Preemption</vt:lpstr>
      <vt:lpstr>CA Resale Royalties Act</vt:lpstr>
      <vt:lpstr>Sec. 301: Preemption</vt:lpstr>
      <vt:lpstr>Sec. 301: Legis History</vt:lpstr>
      <vt:lpstr>Sec. 301: Legis History</vt:lpstr>
      <vt:lpstr>Making Art and the Droit de Suite</vt:lpstr>
      <vt:lpstr>Making Art and the Droit de Suite</vt:lpstr>
      <vt:lpstr>Making Art and the Droit de Suite</vt:lpstr>
      <vt:lpstr>Calif Sales Tax</vt:lpstr>
      <vt:lpstr>Calif Capital Gains Tax</vt:lpstr>
      <vt:lpstr>Calif Capital Gains Tax</vt:lpstr>
      <vt:lpstr>Calif Art Royalty Tax</vt:lpstr>
      <vt:lpstr>Post-1976 Claims and Sec. 301 Preemption</vt:lpstr>
      <vt:lpstr>But Not So For Claims Under 1909 Act</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Randal C. Picker</cp:lastModifiedBy>
  <cp:revision>1003</cp:revision>
  <cp:lastPrinted>2019-12-05T18:04:42Z</cp:lastPrinted>
  <dcterms:created xsi:type="dcterms:W3CDTF">1999-10-27T15:27:59Z</dcterms:created>
  <dcterms:modified xsi:type="dcterms:W3CDTF">2023-11-29T01:51:23Z</dcterms:modified>
</cp:coreProperties>
</file>