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94"/>
  </p:notesMasterIdLst>
  <p:handoutMasterIdLst>
    <p:handoutMasterId r:id="rId95"/>
  </p:handoutMasterIdLst>
  <p:sldIdLst>
    <p:sldId id="2118" r:id="rId2"/>
    <p:sldId id="2119" r:id="rId3"/>
    <p:sldId id="2121" r:id="rId4"/>
    <p:sldId id="2192" r:id="rId5"/>
    <p:sldId id="2216" r:id="rId6"/>
    <p:sldId id="2338" r:id="rId7"/>
    <p:sldId id="2383" r:id="rId8"/>
    <p:sldId id="2339" r:id="rId9"/>
    <p:sldId id="2208" r:id="rId10"/>
    <p:sldId id="2310" r:id="rId11"/>
    <p:sldId id="2340" r:id="rId12"/>
    <p:sldId id="2123" r:id="rId13"/>
    <p:sldId id="2124" r:id="rId14"/>
    <p:sldId id="2217" r:id="rId15"/>
    <p:sldId id="2248" r:id="rId16"/>
    <p:sldId id="2131" r:id="rId17"/>
    <p:sldId id="2312" r:id="rId18"/>
    <p:sldId id="2313" r:id="rId19"/>
    <p:sldId id="2314" r:id="rId20"/>
    <p:sldId id="2315" r:id="rId21"/>
    <p:sldId id="2316" r:id="rId22"/>
    <p:sldId id="2317" r:id="rId23"/>
    <p:sldId id="2126" r:id="rId24"/>
    <p:sldId id="2127" r:id="rId25"/>
    <p:sldId id="2261" r:id="rId26"/>
    <p:sldId id="2128" r:id="rId27"/>
    <p:sldId id="2320" r:id="rId28"/>
    <p:sldId id="2321" r:id="rId29"/>
    <p:sldId id="2322" r:id="rId30"/>
    <p:sldId id="2323" r:id="rId31"/>
    <p:sldId id="2324" r:id="rId32"/>
    <p:sldId id="2325" r:id="rId33"/>
    <p:sldId id="2326" r:id="rId34"/>
    <p:sldId id="2225" r:id="rId35"/>
    <p:sldId id="2297" r:id="rId36"/>
    <p:sldId id="2298" r:id="rId37"/>
    <p:sldId id="2299" r:id="rId38"/>
    <p:sldId id="2301" r:id="rId39"/>
    <p:sldId id="2327" r:id="rId40"/>
    <p:sldId id="2341" r:id="rId41"/>
    <p:sldId id="2282" r:id="rId42"/>
    <p:sldId id="2355" r:id="rId43"/>
    <p:sldId id="2154" r:id="rId44"/>
    <p:sldId id="2349" r:id="rId45"/>
    <p:sldId id="2350" r:id="rId46"/>
    <p:sldId id="2351" r:id="rId47"/>
    <p:sldId id="2343" r:id="rId48"/>
    <p:sldId id="2344" r:id="rId49"/>
    <p:sldId id="2345" r:id="rId50"/>
    <p:sldId id="2353" r:id="rId51"/>
    <p:sldId id="2354" r:id="rId52"/>
    <p:sldId id="2356" r:id="rId53"/>
    <p:sldId id="2357" r:id="rId54"/>
    <p:sldId id="2358" r:id="rId55"/>
    <p:sldId id="2359" r:id="rId56"/>
    <p:sldId id="2360" r:id="rId57"/>
    <p:sldId id="2382" r:id="rId58"/>
    <p:sldId id="2401" r:id="rId59"/>
    <p:sldId id="2402" r:id="rId60"/>
    <p:sldId id="2227" r:id="rId61"/>
    <p:sldId id="2228" r:id="rId62"/>
    <p:sldId id="2229" r:id="rId63"/>
    <p:sldId id="2371" r:id="rId64"/>
    <p:sldId id="2380" r:id="rId65"/>
    <p:sldId id="2381" r:id="rId66"/>
    <p:sldId id="2372" r:id="rId67"/>
    <p:sldId id="2374" r:id="rId68"/>
    <p:sldId id="2377" r:id="rId69"/>
    <p:sldId id="2378" r:id="rId70"/>
    <p:sldId id="2379" r:id="rId71"/>
    <p:sldId id="2206" r:id="rId72"/>
    <p:sldId id="2201" r:id="rId73"/>
    <p:sldId id="2186" r:id="rId74"/>
    <p:sldId id="2277" r:id="rId75"/>
    <p:sldId id="2368" r:id="rId76"/>
    <p:sldId id="2369" r:id="rId77"/>
    <p:sldId id="2370" r:id="rId78"/>
    <p:sldId id="2309" r:id="rId79"/>
    <p:sldId id="2336" r:id="rId80"/>
    <p:sldId id="2329" r:id="rId81"/>
    <p:sldId id="2361" r:id="rId82"/>
    <p:sldId id="2406" r:id="rId83"/>
    <p:sldId id="2362" r:id="rId84"/>
    <p:sldId id="2363" r:id="rId85"/>
    <p:sldId id="2215" r:id="rId86"/>
    <p:sldId id="2250" r:id="rId87"/>
    <p:sldId id="2364" r:id="rId88"/>
    <p:sldId id="2367" r:id="rId89"/>
    <p:sldId id="2407" r:id="rId90"/>
    <p:sldId id="2393" r:id="rId91"/>
    <p:sldId id="2391" r:id="rId92"/>
    <p:sldId id="2403" r:id="rId93"/>
  </p:sldIdLst>
  <p:sldSz cx="12192000" cy="6858000"/>
  <p:notesSz cx="7010400" cy="9296400"/>
  <p:defaultTextStyle>
    <a:defPPr>
      <a:defRPr lang="en-US"/>
    </a:defPPr>
    <a:lvl1pPr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CCCCFF"/>
    <a:srgbClr val="6699FF"/>
    <a:srgbClr val="003399"/>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86334" autoAdjust="0"/>
  </p:normalViewPr>
  <p:slideViewPr>
    <p:cSldViewPr snapToGrid="0">
      <p:cViewPr varScale="1">
        <p:scale>
          <a:sx n="151" d="100"/>
          <a:sy n="151" d="100"/>
        </p:scale>
        <p:origin x="172" y="100"/>
      </p:cViewPr>
      <p:guideLst>
        <p:guide orient="horz" pos="2160"/>
        <p:guide pos="3840"/>
      </p:guideLst>
    </p:cSldViewPr>
  </p:slideViewPr>
  <p:outlineViewPr>
    <p:cViewPr>
      <p:scale>
        <a:sx n="50" d="100"/>
        <a:sy n="50" d="100"/>
      </p:scale>
      <p:origin x="0" y="-64244"/>
    </p:cViewPr>
  </p:outlineViewPr>
  <p:notesTextViewPr>
    <p:cViewPr>
      <p:scale>
        <a:sx n="100" d="100"/>
        <a:sy n="100" d="100"/>
      </p:scale>
      <p:origin x="0" y="0"/>
    </p:cViewPr>
  </p:notesTextViewPr>
  <p:sorterViewPr>
    <p:cViewPr varScale="1">
      <p:scale>
        <a:sx n="1" d="1"/>
        <a:sy n="1" d="1"/>
      </p:scale>
      <p:origin x="0" y="-5596"/>
    </p:cViewPr>
  </p:sorterViewPr>
  <p:notesViewPr>
    <p:cSldViewPr snapToGrid="0">
      <p:cViewPr varScale="1">
        <p:scale>
          <a:sx n="82" d="100"/>
          <a:sy n="82" d="100"/>
        </p:scale>
        <p:origin x="-2842"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defTabSz="931700">
              <a:defRPr kumimoji="0" sz="1200" i="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3514" y="0"/>
            <a:ext cx="3036887"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algn="r" defTabSz="931700">
              <a:defRPr kumimoji="0" sz="1200" i="0"/>
            </a:lvl1pPr>
          </a:lstStyle>
          <a:p>
            <a:pPr>
              <a:defRPr/>
            </a:pPr>
            <a:fld id="{F8820371-8FAD-4C34-8A28-F692441EBAE0}" type="datetime1">
              <a:rPr lang="en-US" altLang="en-US" smtClean="0"/>
              <a:t>5/15/2025</a:t>
            </a:fld>
            <a:endParaRPr lang="en-US" altLang="en-US"/>
          </a:p>
        </p:txBody>
      </p:sp>
      <p:sp>
        <p:nvSpPr>
          <p:cNvPr id="14340" name="Rectangle 4"/>
          <p:cNvSpPr>
            <a:spLocks noGrp="1" noChangeArrowheads="1"/>
          </p:cNvSpPr>
          <p:nvPr>
            <p:ph type="ftr" sz="quarter" idx="2"/>
          </p:nvPr>
        </p:nvSpPr>
        <p:spPr bwMode="auto">
          <a:xfrm>
            <a:off x="1" y="8832850"/>
            <a:ext cx="3036888"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defTabSz="931700">
              <a:defRPr kumimoji="0" sz="1200" i="0"/>
            </a:lvl1pPr>
          </a:lstStyle>
          <a:p>
            <a:pPr>
              <a:defRPr/>
            </a:pPr>
            <a:r>
              <a:rPr lang="en-US" altLang="en-US"/>
              <a:t>Copyright</a:t>
            </a:r>
          </a:p>
        </p:txBody>
      </p:sp>
      <p:sp>
        <p:nvSpPr>
          <p:cNvPr id="14341" name="Rectangle 5"/>
          <p:cNvSpPr>
            <a:spLocks noGrp="1" noChangeArrowheads="1"/>
          </p:cNvSpPr>
          <p:nvPr>
            <p:ph type="sldNum" sz="quarter" idx="3"/>
          </p:nvPr>
        </p:nvSpPr>
        <p:spPr bwMode="auto">
          <a:xfrm>
            <a:off x="3973514" y="8832850"/>
            <a:ext cx="3036887"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algn="r" defTabSz="930207">
              <a:defRPr kumimoji="0" sz="1200" i="0"/>
            </a:lvl1pPr>
          </a:lstStyle>
          <a:p>
            <a:fld id="{3B2BD738-C72A-4477-BA95-7C5EF539163F}" type="slidenum">
              <a:rPr lang="en-US" altLang="en-US"/>
              <a:pPr/>
              <a:t>‹#›</a:t>
            </a:fld>
            <a:endParaRPr lang="en-US" altLang="en-US"/>
          </a:p>
        </p:txBody>
      </p:sp>
    </p:spTree>
    <p:extLst>
      <p:ext uri="{BB962C8B-B14F-4D97-AF65-F5344CB8AC3E}">
        <p14:creationId xmlns:p14="http://schemas.microsoft.com/office/powerpoint/2010/main" val="5812684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defTabSz="931700">
              <a:defRPr kumimoji="0" sz="1200" i="0"/>
            </a:lvl1pPr>
          </a:lstStyle>
          <a:p>
            <a:pPr>
              <a:defRPr/>
            </a:pPr>
            <a:endParaRPr lang="en-US" altLang="en-US"/>
          </a:p>
        </p:txBody>
      </p:sp>
      <p:sp>
        <p:nvSpPr>
          <p:cNvPr id="83971" name="Rectangle 9"/>
          <p:cNvSpPr>
            <a:spLocks noGrp="1" noRot="1" noChangeAspect="1" noChangeArrowheads="1"/>
          </p:cNvSpPr>
          <p:nvPr>
            <p:ph type="sldImg" idx="2"/>
          </p:nvPr>
        </p:nvSpPr>
        <p:spPr bwMode="auto">
          <a:xfrm>
            <a:off x="406400" y="698500"/>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58" name="Rectangle 10"/>
          <p:cNvSpPr>
            <a:spLocks noGrp="1" noChangeArrowheads="1"/>
          </p:cNvSpPr>
          <p:nvPr>
            <p:ph type="body" sz="quarter" idx="3"/>
          </p:nvPr>
        </p:nvSpPr>
        <p:spPr bwMode="auto">
          <a:xfrm>
            <a:off x="935039" y="4416426"/>
            <a:ext cx="5140325" cy="4181475"/>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059" name="Rectangle 11"/>
          <p:cNvSpPr>
            <a:spLocks noGrp="1" noChangeArrowheads="1"/>
          </p:cNvSpPr>
          <p:nvPr>
            <p:ph type="dt" idx="1"/>
          </p:nvPr>
        </p:nvSpPr>
        <p:spPr bwMode="auto">
          <a:xfrm>
            <a:off x="3973514" y="0"/>
            <a:ext cx="3036887"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algn="r" defTabSz="931700">
              <a:defRPr kumimoji="0" sz="1200" i="0"/>
            </a:lvl1pPr>
          </a:lstStyle>
          <a:p>
            <a:pPr>
              <a:defRPr/>
            </a:pPr>
            <a:fld id="{37E6D608-8447-412D-AB26-D8F70BB3D3F3}" type="datetime1">
              <a:rPr lang="en-US" altLang="en-US" smtClean="0"/>
              <a:t>5/15/2025</a:t>
            </a:fld>
            <a:endParaRPr lang="en-US" altLang="en-US"/>
          </a:p>
        </p:txBody>
      </p:sp>
      <p:sp>
        <p:nvSpPr>
          <p:cNvPr id="2060" name="Rectangle 12"/>
          <p:cNvSpPr>
            <a:spLocks noGrp="1" noChangeArrowheads="1"/>
          </p:cNvSpPr>
          <p:nvPr>
            <p:ph type="ftr" sz="quarter" idx="4"/>
          </p:nvPr>
        </p:nvSpPr>
        <p:spPr bwMode="auto">
          <a:xfrm>
            <a:off x="1" y="8832850"/>
            <a:ext cx="3036888"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defTabSz="931700">
              <a:defRPr kumimoji="0" sz="1200" i="0"/>
            </a:lvl1pPr>
          </a:lstStyle>
          <a:p>
            <a:pPr>
              <a:defRPr/>
            </a:pPr>
            <a:endParaRPr lang="en-US" altLang="en-US"/>
          </a:p>
        </p:txBody>
      </p:sp>
      <p:sp>
        <p:nvSpPr>
          <p:cNvPr id="2061" name="Rectangle 13"/>
          <p:cNvSpPr>
            <a:spLocks noGrp="1" noChangeArrowheads="1"/>
          </p:cNvSpPr>
          <p:nvPr>
            <p:ph type="sldNum" sz="quarter" idx="5"/>
          </p:nvPr>
        </p:nvSpPr>
        <p:spPr bwMode="auto">
          <a:xfrm>
            <a:off x="3973514" y="8832850"/>
            <a:ext cx="3036887"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algn="r" defTabSz="930207">
              <a:defRPr kumimoji="0" sz="1200" i="0"/>
            </a:lvl1pPr>
          </a:lstStyle>
          <a:p>
            <a:fld id="{85BB7B01-A3AD-4B95-8FF6-B18D8CDC0166}" type="slidenum">
              <a:rPr lang="en-US" altLang="en-US"/>
              <a:pPr/>
              <a:t>‹#›</a:t>
            </a:fld>
            <a:endParaRPr lang="en-US" altLang="en-US"/>
          </a:p>
        </p:txBody>
      </p:sp>
    </p:spTree>
    <p:extLst>
      <p:ext uri="{BB962C8B-B14F-4D97-AF65-F5344CB8AC3E}">
        <p14:creationId xmlns:p14="http://schemas.microsoft.com/office/powerpoint/2010/main" val="189412932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2523670-8120-4850-B002-D23569A7C41F}" type="datetime1">
              <a:rPr kumimoji="0" lang="en-US" altLang="en-US" sz="1200" i="0"/>
              <a:t>5/15/2025</a:t>
            </a:fld>
            <a:endParaRPr kumimoji="0" lang="en-US" altLang="en-US" sz="1200" i="0"/>
          </a:p>
        </p:txBody>
      </p:sp>
      <p:sp>
        <p:nvSpPr>
          <p:cNvPr id="8499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5F465B4-309F-4594-869F-DB2F620F5283}" type="slidenum">
              <a:rPr kumimoji="0" lang="en-US" altLang="en-US" sz="1200" i="0"/>
              <a:pPr/>
              <a:t>1</a:t>
            </a:fld>
            <a:endParaRPr kumimoji="0" lang="en-US" altLang="en-US" sz="1200" i="0"/>
          </a:p>
        </p:txBody>
      </p:sp>
      <p:sp>
        <p:nvSpPr>
          <p:cNvPr id="84996" name="Rectangle 2"/>
          <p:cNvSpPr>
            <a:spLocks noGrp="1" noRot="1" noChangeAspect="1" noChangeArrowheads="1" noTextEdit="1"/>
          </p:cNvSpPr>
          <p:nvPr>
            <p:ph type="sldImg"/>
          </p:nvPr>
        </p:nvSpPr>
        <p:spPr>
          <a:xfrm>
            <a:off x="406400" y="698500"/>
            <a:ext cx="6197600" cy="3486150"/>
          </a:xfrm>
          <a:ln/>
        </p:spPr>
      </p:sp>
      <p:sp>
        <p:nvSpPr>
          <p:cNvPr id="8499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410974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A29AA3B-01E5-4785-B81C-0791A926A2E3}" type="datetime1">
              <a:rPr kumimoji="0" lang="en-US" altLang="en-US" sz="1200" i="0"/>
              <a:t>5/15/2025</a:t>
            </a:fld>
            <a:endParaRPr kumimoji="0" lang="en-US" altLang="en-US" sz="1200" i="0"/>
          </a:p>
        </p:txBody>
      </p:sp>
      <p:sp>
        <p:nvSpPr>
          <p:cNvPr id="9216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FB6552C-0523-4E9A-8EE9-A8BF5329FBB4}" type="slidenum">
              <a:rPr kumimoji="0" lang="en-US" altLang="en-US" sz="1200" i="0"/>
              <a:pPr/>
              <a:t>12</a:t>
            </a:fld>
            <a:endParaRPr kumimoji="0" lang="en-US" altLang="en-US" sz="1200" i="0"/>
          </a:p>
        </p:txBody>
      </p:sp>
      <p:sp>
        <p:nvSpPr>
          <p:cNvPr id="92164" name="Rectangle 2"/>
          <p:cNvSpPr>
            <a:spLocks noGrp="1" noRot="1" noChangeAspect="1" noChangeArrowheads="1" noTextEdit="1"/>
          </p:cNvSpPr>
          <p:nvPr>
            <p:ph type="sldImg"/>
          </p:nvPr>
        </p:nvSpPr>
        <p:spPr>
          <a:xfrm>
            <a:off x="406400" y="698500"/>
            <a:ext cx="6197600" cy="3486150"/>
          </a:xfrm>
          <a:ln/>
        </p:spPr>
      </p:sp>
      <p:sp>
        <p:nvSpPr>
          <p:cNvPr id="9216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950260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0D02D86-335A-4887-8BCD-B02E5B0CA37D}" type="datetime1">
              <a:rPr kumimoji="0" lang="en-US" altLang="en-US" sz="1200" i="0"/>
              <a:t>5/15/2025</a:t>
            </a:fld>
            <a:endParaRPr kumimoji="0" lang="en-US" altLang="en-US" sz="1200" i="0"/>
          </a:p>
        </p:txBody>
      </p:sp>
      <p:sp>
        <p:nvSpPr>
          <p:cNvPr id="931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82E4C22-D11D-45F5-B51A-017864F5A4DB}" type="slidenum">
              <a:rPr kumimoji="0" lang="en-US" altLang="en-US" sz="1200" i="0"/>
              <a:pPr/>
              <a:t>13</a:t>
            </a:fld>
            <a:endParaRPr kumimoji="0" lang="en-US" altLang="en-US" sz="1200" i="0"/>
          </a:p>
        </p:txBody>
      </p:sp>
      <p:sp>
        <p:nvSpPr>
          <p:cNvPr id="93188" name="Rectangle 2"/>
          <p:cNvSpPr>
            <a:spLocks noGrp="1" noRot="1" noChangeAspect="1" noChangeArrowheads="1" noTextEdit="1"/>
          </p:cNvSpPr>
          <p:nvPr>
            <p:ph type="sldImg"/>
          </p:nvPr>
        </p:nvSpPr>
        <p:spPr>
          <a:xfrm>
            <a:off x="406400" y="698500"/>
            <a:ext cx="6197600" cy="3486150"/>
          </a:xfrm>
          <a:ln/>
        </p:spPr>
      </p:sp>
      <p:sp>
        <p:nvSpPr>
          <p:cNvPr id="931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408749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406400" y="698500"/>
            <a:ext cx="6197600" cy="3486150"/>
          </a:xfrm>
          <a:ln/>
        </p:spPr>
      </p:sp>
      <p:sp>
        <p:nvSpPr>
          <p:cNvPr id="9421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421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A5DE68-A225-48F2-A3BA-F603EB27D75C}" type="datetime1">
              <a:rPr kumimoji="0" lang="en-US" altLang="en-US" sz="1200" i="0"/>
              <a:t>5/15/2025</a:t>
            </a:fld>
            <a:endParaRPr kumimoji="0" lang="en-US" altLang="en-US" sz="1200" i="0"/>
          </a:p>
        </p:txBody>
      </p:sp>
      <p:sp>
        <p:nvSpPr>
          <p:cNvPr id="9421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1D3F8A-195D-46B8-B62F-55E7ADB35245}" type="slidenum">
              <a:rPr kumimoji="0" lang="en-US" altLang="en-US" sz="1200" i="0"/>
              <a:pPr/>
              <a:t>14</a:t>
            </a:fld>
            <a:endParaRPr kumimoji="0" lang="en-US" altLang="en-US" sz="1200" i="0"/>
          </a:p>
        </p:txBody>
      </p:sp>
    </p:spTree>
    <p:extLst>
      <p:ext uri="{BB962C8B-B14F-4D97-AF65-F5344CB8AC3E}">
        <p14:creationId xmlns:p14="http://schemas.microsoft.com/office/powerpoint/2010/main" val="792743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406400" y="698500"/>
            <a:ext cx="6197600" cy="3486150"/>
          </a:xfrm>
          <a:ln/>
        </p:spPr>
      </p:sp>
      <p:sp>
        <p:nvSpPr>
          <p:cNvPr id="9421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421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A5DE68-A225-48F2-A3BA-F603EB27D75C}" type="datetime1">
              <a:rPr kumimoji="0" lang="en-US" altLang="en-US" sz="1200" i="0"/>
              <a:t>5/15/2025</a:t>
            </a:fld>
            <a:endParaRPr kumimoji="0" lang="en-US" altLang="en-US" sz="1200" i="0"/>
          </a:p>
        </p:txBody>
      </p:sp>
      <p:sp>
        <p:nvSpPr>
          <p:cNvPr id="9421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1D3F8A-195D-46B8-B62F-55E7ADB35245}" type="slidenum">
              <a:rPr kumimoji="0" lang="en-US" altLang="en-US" sz="1200" i="0"/>
              <a:pPr/>
              <a:t>15</a:t>
            </a:fld>
            <a:endParaRPr kumimoji="0" lang="en-US" altLang="en-US" sz="1200" i="0"/>
          </a:p>
        </p:txBody>
      </p:sp>
    </p:spTree>
    <p:extLst>
      <p:ext uri="{BB962C8B-B14F-4D97-AF65-F5344CB8AC3E}">
        <p14:creationId xmlns:p14="http://schemas.microsoft.com/office/powerpoint/2010/main" val="628301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5D9E63-EF3D-4375-9E6E-EA0E38FD905E}" type="datetime1">
              <a:rPr kumimoji="0" lang="en-US" altLang="en-US" sz="1200" i="0"/>
              <a:t>5/15/2025</a:t>
            </a:fld>
            <a:endParaRPr kumimoji="0" lang="en-US" altLang="en-US" sz="1200" i="0"/>
          </a:p>
        </p:txBody>
      </p:sp>
      <p:sp>
        <p:nvSpPr>
          <p:cNvPr id="9523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1BA1E52-FA7F-4875-85E8-477B26702733}" type="slidenum">
              <a:rPr kumimoji="0" lang="en-US" altLang="en-US" sz="1200" i="0"/>
              <a:pPr/>
              <a:t>16</a:t>
            </a:fld>
            <a:endParaRPr kumimoji="0" lang="en-US" altLang="en-US" sz="1200" i="0"/>
          </a:p>
        </p:txBody>
      </p:sp>
      <p:sp>
        <p:nvSpPr>
          <p:cNvPr id="95236" name="Rectangle 2"/>
          <p:cNvSpPr>
            <a:spLocks noGrp="1" noRot="1" noChangeAspect="1" noChangeArrowheads="1" noTextEdit="1"/>
          </p:cNvSpPr>
          <p:nvPr>
            <p:ph type="sldImg"/>
          </p:nvPr>
        </p:nvSpPr>
        <p:spPr>
          <a:xfrm>
            <a:off x="406400" y="698500"/>
            <a:ext cx="6197600" cy="3486150"/>
          </a:xfrm>
          <a:ln/>
        </p:spPr>
      </p:sp>
      <p:sp>
        <p:nvSpPr>
          <p:cNvPr id="9523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91293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17</a:t>
            </a:fld>
            <a:endParaRPr kumimoji="0" lang="en-US" altLang="en-US" sz="1200" i="0"/>
          </a:p>
        </p:txBody>
      </p:sp>
    </p:spTree>
    <p:extLst>
      <p:ext uri="{BB962C8B-B14F-4D97-AF65-F5344CB8AC3E}">
        <p14:creationId xmlns:p14="http://schemas.microsoft.com/office/powerpoint/2010/main" val="3593842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18</a:t>
            </a:fld>
            <a:endParaRPr kumimoji="0" lang="en-US" altLang="en-US" sz="1200" i="0"/>
          </a:p>
        </p:txBody>
      </p:sp>
    </p:spTree>
    <p:extLst>
      <p:ext uri="{BB962C8B-B14F-4D97-AF65-F5344CB8AC3E}">
        <p14:creationId xmlns:p14="http://schemas.microsoft.com/office/powerpoint/2010/main" val="2718514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19</a:t>
            </a:fld>
            <a:endParaRPr kumimoji="0" lang="en-US" altLang="en-US" sz="1200" i="0"/>
          </a:p>
        </p:txBody>
      </p:sp>
    </p:spTree>
    <p:extLst>
      <p:ext uri="{BB962C8B-B14F-4D97-AF65-F5344CB8AC3E}">
        <p14:creationId xmlns:p14="http://schemas.microsoft.com/office/powerpoint/2010/main" val="1759612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CA027A0-0AD1-4C6C-997F-C2F20EE469A9}" type="datetime1">
              <a:rPr kumimoji="0" lang="en-US" altLang="en-US" sz="1200" i="0"/>
              <a:t>5/15/2025</a:t>
            </a:fld>
            <a:endParaRPr kumimoji="0" lang="en-US" altLang="en-US" sz="1200" i="0"/>
          </a:p>
        </p:txBody>
      </p:sp>
      <p:sp>
        <p:nvSpPr>
          <p:cNvPr id="9728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70EC7B3-2C69-48FA-85FB-A19E13951E82}" type="slidenum">
              <a:rPr kumimoji="0" lang="en-US" altLang="en-US" sz="1200" i="0"/>
              <a:pPr/>
              <a:t>23</a:t>
            </a:fld>
            <a:endParaRPr kumimoji="0" lang="en-US" altLang="en-US" sz="1200" i="0"/>
          </a:p>
        </p:txBody>
      </p:sp>
      <p:sp>
        <p:nvSpPr>
          <p:cNvPr id="97284" name="Rectangle 2"/>
          <p:cNvSpPr>
            <a:spLocks noGrp="1" noRot="1" noChangeAspect="1" noChangeArrowheads="1" noTextEdit="1"/>
          </p:cNvSpPr>
          <p:nvPr>
            <p:ph type="sldImg"/>
          </p:nvPr>
        </p:nvSpPr>
        <p:spPr>
          <a:xfrm>
            <a:off x="406400" y="698500"/>
            <a:ext cx="6197600" cy="3486150"/>
          </a:xfrm>
          <a:ln/>
        </p:spPr>
      </p:sp>
      <p:sp>
        <p:nvSpPr>
          <p:cNvPr id="9728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495498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820FC42-5D35-4ED2-AB3F-58F2DB878455}" type="datetime1">
              <a:rPr kumimoji="0" lang="en-US" altLang="en-US" sz="1200" i="0"/>
              <a:t>5/15/2025</a:t>
            </a:fld>
            <a:endParaRPr kumimoji="0" lang="en-US" altLang="en-US" sz="1200" i="0"/>
          </a:p>
        </p:txBody>
      </p:sp>
      <p:sp>
        <p:nvSpPr>
          <p:cNvPr id="9830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59A612-000E-476A-8447-6F8D7CDD4EF5}" type="slidenum">
              <a:rPr kumimoji="0" lang="en-US" altLang="en-US" sz="1200" i="0"/>
              <a:pPr/>
              <a:t>24</a:t>
            </a:fld>
            <a:endParaRPr kumimoji="0" lang="en-US" altLang="en-US" sz="1200" i="0"/>
          </a:p>
        </p:txBody>
      </p:sp>
      <p:sp>
        <p:nvSpPr>
          <p:cNvPr id="98308" name="Rectangle 2"/>
          <p:cNvSpPr>
            <a:spLocks noGrp="1" noRot="1" noChangeAspect="1" noChangeArrowheads="1" noTextEdit="1"/>
          </p:cNvSpPr>
          <p:nvPr>
            <p:ph type="sldImg"/>
          </p:nvPr>
        </p:nvSpPr>
        <p:spPr>
          <a:xfrm>
            <a:off x="406400" y="698500"/>
            <a:ext cx="6197600" cy="3486150"/>
          </a:xfrm>
          <a:ln/>
        </p:spPr>
      </p:sp>
      <p:sp>
        <p:nvSpPr>
          <p:cNvPr id="9830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114040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3B9A809-B088-41A1-8B96-EBF099C78DCD}" type="datetime1">
              <a:rPr kumimoji="0" lang="en-US" altLang="en-US" sz="1200" i="0"/>
              <a:t>5/15/2025</a:t>
            </a:fld>
            <a:endParaRPr kumimoji="0" lang="en-US" altLang="en-US" sz="1200" i="0"/>
          </a:p>
        </p:txBody>
      </p:sp>
      <p:sp>
        <p:nvSpPr>
          <p:cNvPr id="8601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ACEFE5-DD11-426B-A256-215403F33427}" type="slidenum">
              <a:rPr kumimoji="0" lang="en-US" altLang="en-US" sz="1200" i="0"/>
              <a:pPr/>
              <a:t>2</a:t>
            </a:fld>
            <a:endParaRPr kumimoji="0" lang="en-US" altLang="en-US" sz="1200" i="0"/>
          </a:p>
        </p:txBody>
      </p:sp>
      <p:sp>
        <p:nvSpPr>
          <p:cNvPr id="86020" name="Rectangle 2"/>
          <p:cNvSpPr>
            <a:spLocks noGrp="1" noRot="1" noChangeAspect="1" noChangeArrowheads="1" noTextEdit="1"/>
          </p:cNvSpPr>
          <p:nvPr>
            <p:ph type="sldImg"/>
          </p:nvPr>
        </p:nvSpPr>
        <p:spPr>
          <a:xfrm>
            <a:off x="406400" y="698500"/>
            <a:ext cx="6197600" cy="3486150"/>
          </a:xfrm>
          <a:ln/>
        </p:spPr>
      </p:sp>
      <p:sp>
        <p:nvSpPr>
          <p:cNvPr id="8602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737497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820FC42-5D35-4ED2-AB3F-58F2DB878455}" type="datetime1">
              <a:rPr kumimoji="0" lang="en-US" altLang="en-US" sz="1200" i="0"/>
              <a:t>5/15/2025</a:t>
            </a:fld>
            <a:endParaRPr kumimoji="0" lang="en-US" altLang="en-US" sz="1200" i="0"/>
          </a:p>
        </p:txBody>
      </p:sp>
      <p:sp>
        <p:nvSpPr>
          <p:cNvPr id="9830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59A612-000E-476A-8447-6F8D7CDD4EF5}" type="slidenum">
              <a:rPr kumimoji="0" lang="en-US" altLang="en-US" sz="1200" i="0"/>
              <a:pPr/>
              <a:t>25</a:t>
            </a:fld>
            <a:endParaRPr kumimoji="0" lang="en-US" altLang="en-US" sz="1200" i="0"/>
          </a:p>
        </p:txBody>
      </p:sp>
      <p:sp>
        <p:nvSpPr>
          <p:cNvPr id="98308" name="Rectangle 2"/>
          <p:cNvSpPr>
            <a:spLocks noGrp="1" noRot="1" noChangeAspect="1" noChangeArrowheads="1" noTextEdit="1"/>
          </p:cNvSpPr>
          <p:nvPr>
            <p:ph type="sldImg"/>
          </p:nvPr>
        </p:nvSpPr>
        <p:spPr>
          <a:xfrm>
            <a:off x="406400" y="698500"/>
            <a:ext cx="6197600" cy="3486150"/>
          </a:xfrm>
          <a:ln/>
        </p:spPr>
      </p:sp>
      <p:sp>
        <p:nvSpPr>
          <p:cNvPr id="9830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85708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935E8F0-58E5-4824-88BC-6A298785D850}" type="datetime1">
              <a:rPr kumimoji="0" lang="en-US" altLang="en-US" sz="1200" i="0"/>
              <a:t>5/15/2025</a:t>
            </a:fld>
            <a:endParaRPr kumimoji="0" lang="en-US" altLang="en-US" sz="1200" i="0"/>
          </a:p>
        </p:txBody>
      </p:sp>
      <p:sp>
        <p:nvSpPr>
          <p:cNvPr id="9933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DBB44C7-C5BF-47AC-A8D0-A0C56E244F50}" type="slidenum">
              <a:rPr kumimoji="0" lang="en-US" altLang="en-US" sz="1200" i="0"/>
              <a:pPr/>
              <a:t>26</a:t>
            </a:fld>
            <a:endParaRPr kumimoji="0" lang="en-US" altLang="en-US" sz="1200" i="0"/>
          </a:p>
        </p:txBody>
      </p:sp>
      <p:sp>
        <p:nvSpPr>
          <p:cNvPr id="99332" name="Rectangle 2"/>
          <p:cNvSpPr>
            <a:spLocks noGrp="1" noRot="1" noChangeAspect="1" noChangeArrowheads="1" noTextEdit="1"/>
          </p:cNvSpPr>
          <p:nvPr>
            <p:ph type="sldImg"/>
          </p:nvPr>
        </p:nvSpPr>
        <p:spPr>
          <a:xfrm>
            <a:off x="406400" y="698500"/>
            <a:ext cx="6197600" cy="3486150"/>
          </a:xfrm>
          <a:ln/>
        </p:spPr>
      </p:sp>
      <p:sp>
        <p:nvSpPr>
          <p:cNvPr id="9933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1205346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0E072CD-A061-4B53-A2B3-DE141BA0CAC5}" type="datetime1">
              <a:rPr kumimoji="0" lang="en-US" altLang="en-US" sz="1200" i="0"/>
              <a:t>5/15/2025</a:t>
            </a:fld>
            <a:endParaRPr kumimoji="0" lang="en-US" altLang="en-US" sz="1200" i="0"/>
          </a:p>
        </p:txBody>
      </p:sp>
      <p:sp>
        <p:nvSpPr>
          <p:cNvPr id="10957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88C300F-D185-4B06-96A6-B058464026B3}" type="slidenum">
              <a:rPr kumimoji="0" lang="en-US" altLang="en-US" sz="1200" i="0"/>
              <a:pPr/>
              <a:t>27</a:t>
            </a:fld>
            <a:endParaRPr kumimoji="0" lang="en-US" altLang="en-US" sz="1200" i="0"/>
          </a:p>
        </p:txBody>
      </p:sp>
      <p:sp>
        <p:nvSpPr>
          <p:cNvPr id="109572" name="Rectangle 2"/>
          <p:cNvSpPr>
            <a:spLocks noGrp="1" noRot="1" noChangeAspect="1" noChangeArrowheads="1" noTextEdit="1"/>
          </p:cNvSpPr>
          <p:nvPr>
            <p:ph type="sldImg"/>
          </p:nvPr>
        </p:nvSpPr>
        <p:spPr>
          <a:xfrm>
            <a:off x="406400" y="698500"/>
            <a:ext cx="6197600" cy="3486150"/>
          </a:xfrm>
          <a:ln/>
        </p:spPr>
      </p:sp>
      <p:sp>
        <p:nvSpPr>
          <p:cNvPr id="10957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4727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C46D3DA-778F-4F89-8E3B-732119C8A8B0}" type="datetime1">
              <a:rPr kumimoji="0" lang="en-US" altLang="en-US" sz="1200" i="0"/>
              <a:t>5/15/2025</a:t>
            </a:fld>
            <a:endParaRPr kumimoji="0" lang="en-US" altLang="en-US" sz="1200" i="0"/>
          </a:p>
        </p:txBody>
      </p:sp>
      <p:sp>
        <p:nvSpPr>
          <p:cNvPr id="11059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B4FB635-8084-44B4-889B-E7CDF05EF40B}" type="slidenum">
              <a:rPr kumimoji="0" lang="en-US" altLang="en-US" sz="1200" i="0"/>
              <a:pPr/>
              <a:t>28</a:t>
            </a:fld>
            <a:endParaRPr kumimoji="0" lang="en-US" altLang="en-US" sz="1200" i="0"/>
          </a:p>
        </p:txBody>
      </p:sp>
      <p:sp>
        <p:nvSpPr>
          <p:cNvPr id="110596" name="Rectangle 2"/>
          <p:cNvSpPr>
            <a:spLocks noGrp="1" noRot="1" noChangeAspect="1" noChangeArrowheads="1" noTextEdit="1"/>
          </p:cNvSpPr>
          <p:nvPr>
            <p:ph type="sldImg"/>
          </p:nvPr>
        </p:nvSpPr>
        <p:spPr>
          <a:xfrm>
            <a:off x="406400" y="698500"/>
            <a:ext cx="6197600" cy="3486150"/>
          </a:xfrm>
          <a:ln/>
        </p:spPr>
      </p:sp>
      <p:sp>
        <p:nvSpPr>
          <p:cNvPr id="11059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1690732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697ADF8-C18B-4371-A81D-DABD8B2C0BFA}" type="datetime1">
              <a:rPr kumimoji="0" lang="en-US" altLang="en-US" sz="1200" i="0"/>
              <a:t>5/15/2025</a:t>
            </a:fld>
            <a:endParaRPr kumimoji="0" lang="en-US" altLang="en-US" sz="1200" i="0"/>
          </a:p>
        </p:txBody>
      </p:sp>
      <p:sp>
        <p:nvSpPr>
          <p:cNvPr id="11161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24C0DB9-FA73-4A0A-8CF0-DD273E6A6722}" type="slidenum">
              <a:rPr kumimoji="0" lang="en-US" altLang="en-US" sz="1200" i="0"/>
              <a:pPr/>
              <a:t>29</a:t>
            </a:fld>
            <a:endParaRPr kumimoji="0" lang="en-US" altLang="en-US" sz="1200" i="0"/>
          </a:p>
        </p:txBody>
      </p:sp>
      <p:sp>
        <p:nvSpPr>
          <p:cNvPr id="111620" name="Rectangle 2"/>
          <p:cNvSpPr>
            <a:spLocks noGrp="1" noRot="1" noChangeAspect="1" noChangeArrowheads="1" noTextEdit="1"/>
          </p:cNvSpPr>
          <p:nvPr>
            <p:ph type="sldImg"/>
          </p:nvPr>
        </p:nvSpPr>
        <p:spPr>
          <a:xfrm>
            <a:off x="406400" y="698500"/>
            <a:ext cx="6197600" cy="3486150"/>
          </a:xfrm>
          <a:ln/>
        </p:spPr>
      </p:sp>
      <p:sp>
        <p:nvSpPr>
          <p:cNvPr id="11162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4363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8B015F3-4B13-4E90-9453-66D1F97D0392}" type="datetime1">
              <a:rPr kumimoji="0" lang="en-US" altLang="en-US" sz="1200" i="0"/>
              <a:t>5/15/2025</a:t>
            </a:fld>
            <a:endParaRPr kumimoji="0" lang="en-US" altLang="en-US" sz="1200" i="0"/>
          </a:p>
        </p:txBody>
      </p:sp>
      <p:sp>
        <p:nvSpPr>
          <p:cNvPr id="11469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DC8E04-A86E-4446-8CA4-DF6E3D67F611}" type="slidenum">
              <a:rPr kumimoji="0" lang="en-US" altLang="en-US" sz="1200" i="0"/>
              <a:pPr/>
              <a:t>30</a:t>
            </a:fld>
            <a:endParaRPr kumimoji="0" lang="en-US" altLang="en-US" sz="1200" i="0"/>
          </a:p>
        </p:txBody>
      </p:sp>
      <p:sp>
        <p:nvSpPr>
          <p:cNvPr id="114692" name="Rectangle 2"/>
          <p:cNvSpPr>
            <a:spLocks noGrp="1" noRot="1" noChangeAspect="1" noChangeArrowheads="1" noTextEdit="1"/>
          </p:cNvSpPr>
          <p:nvPr>
            <p:ph type="sldImg"/>
          </p:nvPr>
        </p:nvSpPr>
        <p:spPr>
          <a:xfrm>
            <a:off x="406400" y="698500"/>
            <a:ext cx="6197600" cy="3486150"/>
          </a:xfrm>
          <a:ln/>
        </p:spPr>
      </p:sp>
      <p:sp>
        <p:nvSpPr>
          <p:cNvPr id="11469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288317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5/15/2025</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31</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851872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5/15/2025</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32</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2553306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5/15/2025</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33</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741861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80D9AE-2BF9-4CD9-B031-0073101C7E5E}" type="datetime1">
              <a:rPr kumimoji="0" lang="en-US" altLang="en-US" sz="1200" i="0"/>
              <a:t>5/15/2025</a:t>
            </a:fld>
            <a:endParaRPr kumimoji="0" lang="en-US" altLang="en-US" sz="1200" i="0"/>
          </a:p>
        </p:txBody>
      </p:sp>
      <p:sp>
        <p:nvSpPr>
          <p:cNvPr id="10547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BDE1967-49A4-4BF6-B1D3-A7362D2890BC}" type="slidenum">
              <a:rPr kumimoji="0" lang="en-US" altLang="en-US" sz="1200" i="0"/>
              <a:pPr/>
              <a:t>34</a:t>
            </a:fld>
            <a:endParaRPr kumimoji="0" lang="en-US" altLang="en-US" sz="1200" i="0"/>
          </a:p>
        </p:txBody>
      </p:sp>
      <p:sp>
        <p:nvSpPr>
          <p:cNvPr id="105476" name="Rectangle 2"/>
          <p:cNvSpPr>
            <a:spLocks noGrp="1" noRot="1" noChangeAspect="1" noChangeArrowheads="1" noTextEdit="1"/>
          </p:cNvSpPr>
          <p:nvPr>
            <p:ph type="sldImg"/>
          </p:nvPr>
        </p:nvSpPr>
        <p:spPr>
          <a:xfrm>
            <a:off x="406400" y="698500"/>
            <a:ext cx="6197600" cy="3486150"/>
          </a:xfrm>
          <a:ln/>
        </p:spPr>
      </p:sp>
      <p:sp>
        <p:nvSpPr>
          <p:cNvPr id="10547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9559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184F72-3239-4A67-A6CF-0D636DFB4F12}" type="datetime1">
              <a:rPr kumimoji="0" lang="en-US" altLang="en-US" sz="1200" i="0"/>
              <a:t>5/15/2025</a:t>
            </a:fld>
            <a:endParaRPr kumimoji="0" lang="en-US" altLang="en-US" sz="1200" i="0"/>
          </a:p>
        </p:txBody>
      </p:sp>
      <p:sp>
        <p:nvSpPr>
          <p:cNvPr id="8704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3FC8906-760D-4007-9975-01E7AB91D88E}" type="slidenum">
              <a:rPr kumimoji="0" lang="en-US" altLang="en-US" sz="1200" i="0"/>
              <a:pPr/>
              <a:t>3</a:t>
            </a:fld>
            <a:endParaRPr kumimoji="0" lang="en-US" altLang="en-US" sz="1200" i="0"/>
          </a:p>
        </p:txBody>
      </p:sp>
      <p:sp>
        <p:nvSpPr>
          <p:cNvPr id="87044" name="Rectangle 2"/>
          <p:cNvSpPr>
            <a:spLocks noGrp="1" noRot="1" noChangeAspect="1" noChangeArrowheads="1" noTextEdit="1"/>
          </p:cNvSpPr>
          <p:nvPr>
            <p:ph type="sldImg"/>
          </p:nvPr>
        </p:nvSpPr>
        <p:spPr>
          <a:xfrm>
            <a:off x="406400" y="698500"/>
            <a:ext cx="6197600" cy="3486150"/>
          </a:xfrm>
          <a:ln/>
        </p:spPr>
      </p:sp>
      <p:sp>
        <p:nvSpPr>
          <p:cNvPr id="8704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565476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80D9AE-2BF9-4CD9-B031-0073101C7E5E}" type="datetime1">
              <a:rPr kumimoji="0" lang="en-US" altLang="en-US" sz="1200" i="0"/>
              <a:t>5/15/2025</a:t>
            </a:fld>
            <a:endParaRPr kumimoji="0" lang="en-US" altLang="en-US" sz="1200" i="0"/>
          </a:p>
        </p:txBody>
      </p:sp>
      <p:sp>
        <p:nvSpPr>
          <p:cNvPr id="10547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BDE1967-49A4-4BF6-B1D3-A7362D2890BC}" type="slidenum">
              <a:rPr kumimoji="0" lang="en-US" altLang="en-US" sz="1200" i="0"/>
              <a:pPr/>
              <a:t>35</a:t>
            </a:fld>
            <a:endParaRPr kumimoji="0" lang="en-US" altLang="en-US" sz="1200" i="0"/>
          </a:p>
        </p:txBody>
      </p:sp>
      <p:sp>
        <p:nvSpPr>
          <p:cNvPr id="105476" name="Rectangle 2"/>
          <p:cNvSpPr>
            <a:spLocks noGrp="1" noRot="1" noChangeAspect="1" noChangeArrowheads="1" noTextEdit="1"/>
          </p:cNvSpPr>
          <p:nvPr>
            <p:ph type="sldImg"/>
          </p:nvPr>
        </p:nvSpPr>
        <p:spPr>
          <a:xfrm>
            <a:off x="406400" y="698500"/>
            <a:ext cx="6197600" cy="3486150"/>
          </a:xfrm>
          <a:ln/>
        </p:spPr>
      </p:sp>
      <p:sp>
        <p:nvSpPr>
          <p:cNvPr id="10547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5742932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5/15/2025</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36</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771072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5/15/2025</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37</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971319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5/15/2025</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38</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173582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5/15/2025</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39</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3362024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94246A-1ED1-4B3D-8BBE-A4E1CC982302}" type="datetime1">
              <a:rPr kumimoji="0" lang="en-US" altLang="en-US" sz="1200" i="0"/>
              <a:t>5/15/2025</a:t>
            </a:fld>
            <a:endParaRPr kumimoji="0" lang="en-US" altLang="en-US" sz="1200" i="0"/>
          </a:p>
        </p:txBody>
      </p:sp>
      <p:sp>
        <p:nvSpPr>
          <p:cNvPr id="9625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3C4C412-56FF-4ACE-BE83-D73E1695A93F}" type="slidenum">
              <a:rPr kumimoji="0" lang="en-US" altLang="en-US" sz="1200" i="0"/>
              <a:pPr/>
              <a:t>40</a:t>
            </a:fld>
            <a:endParaRPr kumimoji="0" lang="en-US" altLang="en-US" sz="1200" i="0"/>
          </a:p>
        </p:txBody>
      </p:sp>
      <p:sp>
        <p:nvSpPr>
          <p:cNvPr id="96260" name="Rectangle 2"/>
          <p:cNvSpPr>
            <a:spLocks noGrp="1" noRot="1" noChangeAspect="1" noChangeArrowheads="1" noTextEdit="1"/>
          </p:cNvSpPr>
          <p:nvPr>
            <p:ph type="sldImg"/>
          </p:nvPr>
        </p:nvSpPr>
        <p:spPr>
          <a:xfrm>
            <a:off x="406400" y="698500"/>
            <a:ext cx="6197600" cy="3486150"/>
          </a:xfrm>
          <a:ln/>
        </p:spPr>
      </p:sp>
      <p:sp>
        <p:nvSpPr>
          <p:cNvPr id="9626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8602586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C155844-F95B-48E5-9E34-FC2A93C3941B}" type="datetime1">
              <a:rPr kumimoji="0" lang="en-US" altLang="en-US" sz="1200" i="0"/>
              <a:t>5/15/2025</a:t>
            </a:fld>
            <a:endParaRPr kumimoji="0" lang="en-US" altLang="en-US" sz="1200" i="0"/>
          </a:p>
        </p:txBody>
      </p:sp>
      <p:sp>
        <p:nvSpPr>
          <p:cNvPr id="10137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CEC9EE7-26EE-4945-BE89-254DC8785895}" type="slidenum">
              <a:rPr kumimoji="0" lang="en-US" altLang="en-US" sz="1200" i="0"/>
              <a:pPr/>
              <a:t>41</a:t>
            </a:fld>
            <a:endParaRPr kumimoji="0" lang="en-US" altLang="en-US" sz="1200" i="0"/>
          </a:p>
        </p:txBody>
      </p:sp>
      <p:sp>
        <p:nvSpPr>
          <p:cNvPr id="101380" name="Rectangle 2"/>
          <p:cNvSpPr>
            <a:spLocks noGrp="1" noRot="1" noChangeAspect="1" noChangeArrowheads="1" noTextEdit="1"/>
          </p:cNvSpPr>
          <p:nvPr>
            <p:ph type="sldImg"/>
          </p:nvPr>
        </p:nvSpPr>
        <p:spPr>
          <a:xfrm>
            <a:off x="406400" y="698500"/>
            <a:ext cx="6197600" cy="3486150"/>
          </a:xfrm>
          <a:ln/>
        </p:spPr>
      </p:sp>
      <p:sp>
        <p:nvSpPr>
          <p:cNvPr id="10138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999253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F2F4748-AA1B-4B9E-9A4F-B2430DE3E7A7}" type="datetime1">
              <a:rPr kumimoji="0" lang="en-US" altLang="en-US" sz="1200" i="0"/>
              <a:t>5/15/2025</a:t>
            </a:fld>
            <a:endParaRPr kumimoji="0" lang="en-US" altLang="en-US" sz="1200" i="0"/>
          </a:p>
        </p:txBody>
      </p:sp>
      <p:sp>
        <p:nvSpPr>
          <p:cNvPr id="10240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FDC1CF0-AFE9-4DAC-A147-97D446FC3C3E}" type="slidenum">
              <a:rPr kumimoji="0" lang="en-US" altLang="en-US" sz="1200" i="0"/>
              <a:pPr/>
              <a:t>42</a:t>
            </a:fld>
            <a:endParaRPr kumimoji="0" lang="en-US" altLang="en-US" sz="1200" i="0"/>
          </a:p>
        </p:txBody>
      </p:sp>
      <p:sp>
        <p:nvSpPr>
          <p:cNvPr id="102404" name="Rectangle 2"/>
          <p:cNvSpPr>
            <a:spLocks noGrp="1" noRot="1" noChangeAspect="1" noChangeArrowheads="1" noTextEdit="1"/>
          </p:cNvSpPr>
          <p:nvPr>
            <p:ph type="sldImg"/>
          </p:nvPr>
        </p:nvSpPr>
        <p:spPr>
          <a:xfrm>
            <a:off x="406400" y="698500"/>
            <a:ext cx="6197600" cy="3486150"/>
          </a:xfrm>
          <a:ln/>
        </p:spPr>
      </p:sp>
      <p:sp>
        <p:nvSpPr>
          <p:cNvPr id="10240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475253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362AF01-EE23-42D3-BE0F-D90E53258F46}" type="datetime1">
              <a:rPr kumimoji="0" lang="en-US" altLang="en-US" sz="1200" i="0"/>
              <a:t>5/15/2025</a:t>
            </a:fld>
            <a:endParaRPr kumimoji="0" lang="en-US" altLang="en-US" sz="1200" i="0"/>
          </a:p>
        </p:txBody>
      </p:sp>
      <p:sp>
        <p:nvSpPr>
          <p:cNvPr id="12493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35E2747-9FD1-4AF8-8A87-E51218E55DBB}" type="slidenum">
              <a:rPr kumimoji="0" lang="en-US" altLang="en-US" sz="1200" i="0"/>
              <a:pPr/>
              <a:t>43</a:t>
            </a:fld>
            <a:endParaRPr kumimoji="0" lang="en-US" altLang="en-US" sz="1200" i="0"/>
          </a:p>
        </p:txBody>
      </p:sp>
      <p:sp>
        <p:nvSpPr>
          <p:cNvPr id="124932" name="Rectangle 2"/>
          <p:cNvSpPr>
            <a:spLocks noGrp="1" noRot="1" noChangeAspect="1" noChangeArrowheads="1" noTextEdit="1"/>
          </p:cNvSpPr>
          <p:nvPr>
            <p:ph type="sldImg"/>
          </p:nvPr>
        </p:nvSpPr>
        <p:spPr>
          <a:xfrm>
            <a:off x="406400" y="698500"/>
            <a:ext cx="6197600" cy="3486150"/>
          </a:xfrm>
          <a:ln/>
        </p:spPr>
      </p:sp>
      <p:sp>
        <p:nvSpPr>
          <p:cNvPr id="12493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870874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6DCDE9-4657-40E2-AC91-5AB8D7EC7F27}" type="datetime1">
              <a:rPr kumimoji="0" lang="en-US" altLang="en-US" sz="1200" i="0"/>
              <a:t>5/15/2025</a:t>
            </a:fld>
            <a:endParaRPr kumimoji="0" lang="en-US" altLang="en-US" sz="1200" i="0"/>
          </a:p>
        </p:txBody>
      </p:sp>
      <p:sp>
        <p:nvSpPr>
          <p:cNvPr id="15872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CD428FA-62B6-459C-9831-686CE0B72F49}" type="slidenum">
              <a:rPr kumimoji="0" lang="en-US" altLang="en-US" sz="1200" i="0"/>
              <a:pPr/>
              <a:t>44</a:t>
            </a:fld>
            <a:endParaRPr kumimoji="0" lang="en-US" altLang="en-US" sz="1200" i="0"/>
          </a:p>
        </p:txBody>
      </p:sp>
      <p:sp>
        <p:nvSpPr>
          <p:cNvPr id="158724" name="Rectangle 2"/>
          <p:cNvSpPr>
            <a:spLocks noGrp="1" noRot="1" noChangeAspect="1" noChangeArrowheads="1" noTextEdit="1"/>
          </p:cNvSpPr>
          <p:nvPr>
            <p:ph type="sldImg"/>
          </p:nvPr>
        </p:nvSpPr>
        <p:spPr>
          <a:xfrm>
            <a:off x="406400" y="698500"/>
            <a:ext cx="6197600" cy="3486150"/>
          </a:xfrm>
          <a:ln/>
        </p:spPr>
      </p:sp>
      <p:sp>
        <p:nvSpPr>
          <p:cNvPr id="15872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73973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C8224FE-DFEC-402F-B3F0-AB5CB7EF0455}" type="datetime1">
              <a:rPr kumimoji="0" lang="en-US" altLang="en-US" sz="1200" i="0"/>
              <a:t>5/15/2025</a:t>
            </a:fld>
            <a:endParaRPr kumimoji="0" lang="en-US" altLang="en-US" sz="1200" i="0"/>
          </a:p>
        </p:txBody>
      </p:sp>
      <p:sp>
        <p:nvSpPr>
          <p:cNvPr id="8806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4D434F-D0B0-47E0-BA0D-1F22471DB752}" type="slidenum">
              <a:rPr kumimoji="0" lang="en-US" altLang="en-US" sz="1200" i="0"/>
              <a:pPr/>
              <a:t>4</a:t>
            </a:fld>
            <a:endParaRPr kumimoji="0" lang="en-US" altLang="en-US" sz="1200" i="0"/>
          </a:p>
        </p:txBody>
      </p:sp>
      <p:sp>
        <p:nvSpPr>
          <p:cNvPr id="88068" name="Rectangle 2"/>
          <p:cNvSpPr>
            <a:spLocks noGrp="1" noRot="1" noChangeAspect="1" noChangeArrowheads="1" noTextEdit="1"/>
          </p:cNvSpPr>
          <p:nvPr>
            <p:ph type="sldImg"/>
          </p:nvPr>
        </p:nvSpPr>
        <p:spPr>
          <a:xfrm>
            <a:off x="406400" y="698500"/>
            <a:ext cx="6197600" cy="3486150"/>
          </a:xfrm>
          <a:ln/>
        </p:spPr>
      </p:sp>
      <p:sp>
        <p:nvSpPr>
          <p:cNvPr id="8806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638174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1E104A0-2BE7-417C-B1F0-FD259841B7BD}" type="datetime1">
              <a:rPr kumimoji="0" lang="en-US" altLang="en-US" sz="1200" i="0"/>
              <a:t>5/15/2025</a:t>
            </a:fld>
            <a:endParaRPr kumimoji="0" lang="en-US" altLang="en-US" sz="1200" i="0"/>
          </a:p>
        </p:txBody>
      </p:sp>
      <p:sp>
        <p:nvSpPr>
          <p:cNvPr id="1597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0043789-AB1B-4DA7-A743-0FBD0243A7E2}" type="slidenum">
              <a:rPr kumimoji="0" lang="en-US" altLang="en-US" sz="1200" i="0"/>
              <a:pPr/>
              <a:t>45</a:t>
            </a:fld>
            <a:endParaRPr kumimoji="0" lang="en-US" altLang="en-US" sz="1200" i="0"/>
          </a:p>
        </p:txBody>
      </p:sp>
      <p:sp>
        <p:nvSpPr>
          <p:cNvPr id="159748" name="Rectangle 2"/>
          <p:cNvSpPr>
            <a:spLocks noGrp="1" noRot="1" noChangeAspect="1" noChangeArrowheads="1" noTextEdit="1"/>
          </p:cNvSpPr>
          <p:nvPr>
            <p:ph type="sldImg"/>
          </p:nvPr>
        </p:nvSpPr>
        <p:spPr>
          <a:xfrm>
            <a:off x="406400" y="698500"/>
            <a:ext cx="6197600" cy="3486150"/>
          </a:xfrm>
          <a:ln/>
        </p:spPr>
      </p:sp>
      <p:sp>
        <p:nvSpPr>
          <p:cNvPr id="1597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738065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1E104A0-2BE7-417C-B1F0-FD259841B7BD}" type="datetime1">
              <a:rPr kumimoji="0" lang="en-US" altLang="en-US" sz="1200" i="0"/>
              <a:t>5/15/2025</a:t>
            </a:fld>
            <a:endParaRPr kumimoji="0" lang="en-US" altLang="en-US" sz="1200" i="0"/>
          </a:p>
        </p:txBody>
      </p:sp>
      <p:sp>
        <p:nvSpPr>
          <p:cNvPr id="1597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0043789-AB1B-4DA7-A743-0FBD0243A7E2}" type="slidenum">
              <a:rPr kumimoji="0" lang="en-US" altLang="en-US" sz="1200" i="0"/>
              <a:pPr/>
              <a:t>46</a:t>
            </a:fld>
            <a:endParaRPr kumimoji="0" lang="en-US" altLang="en-US" sz="1200" i="0"/>
          </a:p>
        </p:txBody>
      </p:sp>
      <p:sp>
        <p:nvSpPr>
          <p:cNvPr id="159748" name="Rectangle 2"/>
          <p:cNvSpPr>
            <a:spLocks noGrp="1" noRot="1" noChangeAspect="1" noChangeArrowheads="1" noTextEdit="1"/>
          </p:cNvSpPr>
          <p:nvPr>
            <p:ph type="sldImg"/>
          </p:nvPr>
        </p:nvSpPr>
        <p:spPr>
          <a:xfrm>
            <a:off x="406400" y="698500"/>
            <a:ext cx="6197600" cy="3486150"/>
          </a:xfrm>
          <a:ln/>
        </p:spPr>
      </p:sp>
      <p:sp>
        <p:nvSpPr>
          <p:cNvPr id="1597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0042214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A5EA579-170A-4FF6-8A02-2B6F46366106}" type="datetime1">
              <a:rPr kumimoji="0" lang="en-US" altLang="en-US" sz="1200" i="0"/>
              <a:t>5/15/2025</a:t>
            </a:fld>
            <a:endParaRPr kumimoji="0" lang="en-US" altLang="en-US" sz="1200" i="0"/>
          </a:p>
        </p:txBody>
      </p:sp>
      <p:sp>
        <p:nvSpPr>
          <p:cNvPr id="11776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07F166A-6AB0-4BC2-B715-D1AEE554C2FB}" type="slidenum">
              <a:rPr kumimoji="0" lang="en-US" altLang="en-US" sz="1200" i="0"/>
              <a:pPr/>
              <a:t>47</a:t>
            </a:fld>
            <a:endParaRPr kumimoji="0" lang="en-US" altLang="en-US" sz="1200" i="0"/>
          </a:p>
        </p:txBody>
      </p:sp>
      <p:sp>
        <p:nvSpPr>
          <p:cNvPr id="117764" name="Rectangle 2"/>
          <p:cNvSpPr>
            <a:spLocks noGrp="1" noRot="1" noChangeAspect="1" noChangeArrowheads="1" noTextEdit="1"/>
          </p:cNvSpPr>
          <p:nvPr>
            <p:ph type="sldImg"/>
          </p:nvPr>
        </p:nvSpPr>
        <p:spPr>
          <a:xfrm>
            <a:off x="406400" y="698500"/>
            <a:ext cx="6197600" cy="3486150"/>
          </a:xfrm>
          <a:ln/>
        </p:spPr>
      </p:sp>
      <p:sp>
        <p:nvSpPr>
          <p:cNvPr id="11776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776388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A5EA579-170A-4FF6-8A02-2B6F46366106}" type="datetime1">
              <a:rPr kumimoji="0" lang="en-US" altLang="en-US" sz="1200" i="0"/>
              <a:t>5/15/2025</a:t>
            </a:fld>
            <a:endParaRPr kumimoji="0" lang="en-US" altLang="en-US" sz="1200" i="0"/>
          </a:p>
        </p:txBody>
      </p:sp>
      <p:sp>
        <p:nvSpPr>
          <p:cNvPr id="11776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07F166A-6AB0-4BC2-B715-D1AEE554C2FB}" type="slidenum">
              <a:rPr kumimoji="0" lang="en-US" altLang="en-US" sz="1200" i="0"/>
              <a:pPr/>
              <a:t>48</a:t>
            </a:fld>
            <a:endParaRPr kumimoji="0" lang="en-US" altLang="en-US" sz="1200" i="0"/>
          </a:p>
        </p:txBody>
      </p:sp>
      <p:sp>
        <p:nvSpPr>
          <p:cNvPr id="117764" name="Rectangle 2"/>
          <p:cNvSpPr>
            <a:spLocks noGrp="1" noRot="1" noChangeAspect="1" noChangeArrowheads="1" noTextEdit="1"/>
          </p:cNvSpPr>
          <p:nvPr>
            <p:ph type="sldImg"/>
          </p:nvPr>
        </p:nvSpPr>
        <p:spPr>
          <a:xfrm>
            <a:off x="406400" y="698500"/>
            <a:ext cx="6197600" cy="3486150"/>
          </a:xfrm>
          <a:ln/>
        </p:spPr>
      </p:sp>
      <p:sp>
        <p:nvSpPr>
          <p:cNvPr id="11776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56494893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CA21C73-A831-4A68-93FE-696F1B0A1FA5}" type="datetime1">
              <a:rPr kumimoji="0" lang="en-US" altLang="en-US" sz="1200" i="0"/>
              <a:t>5/15/2025</a:t>
            </a:fld>
            <a:endParaRPr kumimoji="0" lang="en-US" altLang="en-US" sz="1200" i="0"/>
          </a:p>
        </p:txBody>
      </p:sp>
      <p:sp>
        <p:nvSpPr>
          <p:cNvPr id="1187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63040D-41A2-44E5-91B1-3AC6A9699943}" type="slidenum">
              <a:rPr kumimoji="0" lang="en-US" altLang="en-US" sz="1200" i="0"/>
              <a:pPr/>
              <a:t>49</a:t>
            </a:fld>
            <a:endParaRPr kumimoji="0" lang="en-US" altLang="en-US" sz="1200" i="0"/>
          </a:p>
        </p:txBody>
      </p:sp>
      <p:sp>
        <p:nvSpPr>
          <p:cNvPr id="118788" name="Rectangle 2"/>
          <p:cNvSpPr>
            <a:spLocks noGrp="1" noRot="1" noChangeAspect="1" noChangeArrowheads="1" noTextEdit="1"/>
          </p:cNvSpPr>
          <p:nvPr>
            <p:ph type="sldImg"/>
          </p:nvPr>
        </p:nvSpPr>
        <p:spPr>
          <a:xfrm>
            <a:off x="406400" y="698500"/>
            <a:ext cx="6197600" cy="3486150"/>
          </a:xfrm>
          <a:ln/>
        </p:spPr>
      </p:sp>
      <p:sp>
        <p:nvSpPr>
          <p:cNvPr id="1187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565241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E080DAD-BA20-4806-B27E-9EE6EAC7163D}" type="datetime1">
              <a:rPr kumimoji="0" lang="en-US" altLang="en-US" sz="1200" i="0"/>
              <a:t>5/15/2025</a:t>
            </a:fld>
            <a:endParaRPr kumimoji="0" lang="en-US" altLang="en-US" sz="1200" i="0"/>
          </a:p>
        </p:txBody>
      </p:sp>
      <p:sp>
        <p:nvSpPr>
          <p:cNvPr id="10752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2A53BB8-E6D9-486F-9C92-D187B1D1AFC8}" type="slidenum">
              <a:rPr kumimoji="0" lang="en-US" altLang="en-US" sz="1200" i="0"/>
              <a:pPr/>
              <a:t>50</a:t>
            </a:fld>
            <a:endParaRPr kumimoji="0" lang="en-US" altLang="en-US" sz="1200" i="0"/>
          </a:p>
        </p:txBody>
      </p:sp>
      <p:sp>
        <p:nvSpPr>
          <p:cNvPr id="107524" name="Rectangle 2"/>
          <p:cNvSpPr>
            <a:spLocks noGrp="1" noRot="1" noChangeAspect="1" noChangeArrowheads="1" noTextEdit="1"/>
          </p:cNvSpPr>
          <p:nvPr>
            <p:ph type="sldImg"/>
          </p:nvPr>
        </p:nvSpPr>
        <p:spPr>
          <a:xfrm>
            <a:off x="406400" y="698500"/>
            <a:ext cx="6197600" cy="3486150"/>
          </a:xfrm>
          <a:ln/>
        </p:spPr>
      </p:sp>
      <p:sp>
        <p:nvSpPr>
          <p:cNvPr id="10752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4111799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5/15/2025</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51</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73797999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882B388-FCDC-48E4-89EB-00FFDD5C3644}" type="datetime1">
              <a:rPr kumimoji="0" lang="en-US" altLang="en-US" sz="1200" i="0"/>
              <a:t>5/15/2025</a:t>
            </a:fld>
            <a:endParaRPr kumimoji="0" lang="en-US" altLang="en-US" sz="1200" i="0"/>
          </a:p>
        </p:txBody>
      </p:sp>
      <p:sp>
        <p:nvSpPr>
          <p:cNvPr id="12800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2CB5FE-B960-4E3C-A3A8-F5C00E9B37F1}" type="slidenum">
              <a:rPr kumimoji="0" lang="en-US" altLang="en-US" sz="1200" i="0"/>
              <a:pPr/>
              <a:t>52</a:t>
            </a:fld>
            <a:endParaRPr kumimoji="0" lang="en-US" altLang="en-US" sz="1200" i="0"/>
          </a:p>
        </p:txBody>
      </p:sp>
      <p:sp>
        <p:nvSpPr>
          <p:cNvPr id="128004" name="Rectangle 2"/>
          <p:cNvSpPr>
            <a:spLocks noGrp="1" noRot="1" noChangeAspect="1" noChangeArrowheads="1" noTextEdit="1"/>
          </p:cNvSpPr>
          <p:nvPr>
            <p:ph type="sldImg"/>
          </p:nvPr>
        </p:nvSpPr>
        <p:spPr>
          <a:xfrm>
            <a:off x="406400" y="698500"/>
            <a:ext cx="6197600" cy="3486150"/>
          </a:xfrm>
          <a:ln/>
        </p:spPr>
      </p:sp>
      <p:sp>
        <p:nvSpPr>
          <p:cNvPr id="12800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9711084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D1EA846-D060-464C-82CD-34C7B4F97BEF}" type="datetime1">
              <a:rPr kumimoji="0" lang="en-US" altLang="en-US" sz="1200" i="0"/>
              <a:t>5/15/2025</a:t>
            </a:fld>
            <a:endParaRPr kumimoji="0" lang="en-US" altLang="en-US" sz="1200" i="0"/>
          </a:p>
        </p:txBody>
      </p:sp>
      <p:sp>
        <p:nvSpPr>
          <p:cNvPr id="13619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8FA8F90-8C97-4A6A-83FE-31675AD0FC14}" type="slidenum">
              <a:rPr kumimoji="0" lang="en-US" altLang="en-US" sz="1200" i="0"/>
              <a:pPr/>
              <a:t>60</a:t>
            </a:fld>
            <a:endParaRPr kumimoji="0" lang="en-US" altLang="en-US" sz="1200" i="0"/>
          </a:p>
        </p:txBody>
      </p:sp>
      <p:sp>
        <p:nvSpPr>
          <p:cNvPr id="136196" name="Rectangle 2"/>
          <p:cNvSpPr>
            <a:spLocks noGrp="1" noRot="1" noChangeAspect="1" noChangeArrowheads="1" noTextEdit="1"/>
          </p:cNvSpPr>
          <p:nvPr>
            <p:ph type="sldImg"/>
          </p:nvPr>
        </p:nvSpPr>
        <p:spPr>
          <a:xfrm>
            <a:off x="406400" y="698500"/>
            <a:ext cx="6197600" cy="3486150"/>
          </a:xfrm>
          <a:ln/>
        </p:spPr>
      </p:sp>
      <p:sp>
        <p:nvSpPr>
          <p:cNvPr id="13619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40939851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609759-BC13-46CE-BA12-3E66FE8EBD34}" type="datetime1">
              <a:rPr kumimoji="0" lang="en-US" altLang="en-US" sz="1200" i="0"/>
              <a:t>5/15/2025</a:t>
            </a:fld>
            <a:endParaRPr kumimoji="0" lang="en-US" altLang="en-US" sz="1200" i="0"/>
          </a:p>
        </p:txBody>
      </p:sp>
      <p:sp>
        <p:nvSpPr>
          <p:cNvPr id="13721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BD00B7E-DD06-4DC2-8750-A6283DCAA800}" type="slidenum">
              <a:rPr kumimoji="0" lang="en-US" altLang="en-US" sz="1200" i="0"/>
              <a:pPr/>
              <a:t>61</a:t>
            </a:fld>
            <a:endParaRPr kumimoji="0" lang="en-US" altLang="en-US" sz="1200" i="0"/>
          </a:p>
        </p:txBody>
      </p:sp>
      <p:sp>
        <p:nvSpPr>
          <p:cNvPr id="137220" name="Rectangle 2"/>
          <p:cNvSpPr>
            <a:spLocks noGrp="1" noRot="1" noChangeAspect="1" noChangeArrowheads="1" noTextEdit="1"/>
          </p:cNvSpPr>
          <p:nvPr>
            <p:ph type="sldImg"/>
          </p:nvPr>
        </p:nvSpPr>
        <p:spPr>
          <a:xfrm>
            <a:off x="406400" y="698500"/>
            <a:ext cx="6197600" cy="3486150"/>
          </a:xfrm>
          <a:ln/>
        </p:spPr>
      </p:sp>
      <p:sp>
        <p:nvSpPr>
          <p:cNvPr id="13722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510630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406400" y="698500"/>
            <a:ext cx="6197600" cy="3486150"/>
          </a:xfrm>
          <a:ln/>
        </p:spPr>
      </p:sp>
      <p:sp>
        <p:nvSpPr>
          <p:cNvPr id="890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8909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283961-B260-468F-A21F-F3A86126CD02}" type="datetime1">
              <a:rPr kumimoji="0" lang="en-US" altLang="en-US" sz="1200" i="0"/>
              <a:t>5/15/2025</a:t>
            </a:fld>
            <a:endParaRPr kumimoji="0" lang="en-US" altLang="en-US" sz="1200" i="0"/>
          </a:p>
        </p:txBody>
      </p:sp>
      <p:sp>
        <p:nvSpPr>
          <p:cNvPr id="8909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4E0BE2-B08D-4AE7-A9C8-3F909181BA29}" type="slidenum">
              <a:rPr kumimoji="0" lang="en-US" altLang="en-US" sz="1200" i="0"/>
              <a:pPr/>
              <a:t>5</a:t>
            </a:fld>
            <a:endParaRPr kumimoji="0" lang="en-US" altLang="en-US" sz="1200" i="0"/>
          </a:p>
        </p:txBody>
      </p:sp>
    </p:spTree>
    <p:extLst>
      <p:ext uri="{BB962C8B-B14F-4D97-AF65-F5344CB8AC3E}">
        <p14:creationId xmlns:p14="http://schemas.microsoft.com/office/powerpoint/2010/main" val="228239702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E0F7838-5708-4256-8BB1-5623346F8BC2}" type="datetime1">
              <a:rPr kumimoji="0" lang="en-US" altLang="en-US" sz="1200" i="0"/>
              <a:t>5/15/2025</a:t>
            </a:fld>
            <a:endParaRPr kumimoji="0" lang="en-US" altLang="en-US" sz="1200" i="0"/>
          </a:p>
        </p:txBody>
      </p:sp>
      <p:sp>
        <p:nvSpPr>
          <p:cNvPr id="13824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BD12C4B-032F-4CDD-AEE6-1F2A9EAE103D}" type="slidenum">
              <a:rPr kumimoji="0" lang="en-US" altLang="en-US" sz="1200" i="0"/>
              <a:pPr/>
              <a:t>62</a:t>
            </a:fld>
            <a:endParaRPr kumimoji="0" lang="en-US" altLang="en-US" sz="1200" i="0"/>
          </a:p>
        </p:txBody>
      </p:sp>
      <p:sp>
        <p:nvSpPr>
          <p:cNvPr id="138244" name="Rectangle 2"/>
          <p:cNvSpPr>
            <a:spLocks noGrp="1" noRot="1" noChangeAspect="1" noChangeArrowheads="1" noTextEdit="1"/>
          </p:cNvSpPr>
          <p:nvPr>
            <p:ph type="sldImg"/>
          </p:nvPr>
        </p:nvSpPr>
        <p:spPr>
          <a:xfrm>
            <a:off x="406400" y="698500"/>
            <a:ext cx="6197600" cy="3486150"/>
          </a:xfrm>
          <a:ln/>
        </p:spPr>
      </p:sp>
      <p:sp>
        <p:nvSpPr>
          <p:cNvPr id="13824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54297935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AEC7E31-5266-4E90-AC76-46BD7557E3F4}" type="datetime1">
              <a:rPr kumimoji="0" lang="en-US" altLang="en-US" sz="1200" i="0"/>
              <a:t>5/15/2025</a:t>
            </a:fld>
            <a:endParaRPr kumimoji="0" lang="en-US" altLang="en-US" sz="1200" i="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2A938B-1FC5-428A-A3C0-F40D56FFAAC3}" type="slidenum">
              <a:rPr kumimoji="0" lang="en-US" altLang="en-US" sz="1200" i="0"/>
              <a:pPr/>
              <a:t>64</a:t>
            </a:fld>
            <a:endParaRPr kumimoji="0" lang="en-US" altLang="en-US" sz="1200" i="0"/>
          </a:p>
        </p:txBody>
      </p:sp>
      <p:sp>
        <p:nvSpPr>
          <p:cNvPr id="146436" name="Rectangle 2"/>
          <p:cNvSpPr>
            <a:spLocks noGrp="1" noRot="1" noChangeAspect="1" noChangeArrowheads="1" noTextEdit="1"/>
          </p:cNvSpPr>
          <p:nvPr>
            <p:ph type="sldImg"/>
          </p:nvPr>
        </p:nvSpPr>
        <p:spPr>
          <a:xfrm>
            <a:off x="406400" y="698500"/>
            <a:ext cx="6197600" cy="3486150"/>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27451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FBF852-20C3-4F49-A3DE-8CC40B0D9346}" type="datetime1">
              <a:rPr kumimoji="0" lang="en-US" altLang="en-US" sz="1200" i="0"/>
              <a:t>5/15/2025</a:t>
            </a:fld>
            <a:endParaRPr kumimoji="0" lang="en-US" altLang="en-US" sz="1200" i="0"/>
          </a:p>
        </p:txBody>
      </p:sp>
      <p:sp>
        <p:nvSpPr>
          <p:cNvPr id="14745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3D41C0-2829-4BB2-B87C-65C5BA8C3E5B}" type="slidenum">
              <a:rPr kumimoji="0" lang="en-US" altLang="en-US" sz="1200" i="0"/>
              <a:pPr/>
              <a:t>65</a:t>
            </a:fld>
            <a:endParaRPr kumimoji="0" lang="en-US" altLang="en-US" sz="1200" i="0"/>
          </a:p>
        </p:txBody>
      </p:sp>
      <p:sp>
        <p:nvSpPr>
          <p:cNvPr id="147460" name="Rectangle 2"/>
          <p:cNvSpPr>
            <a:spLocks noGrp="1" noRot="1" noChangeAspect="1" noChangeArrowheads="1" noTextEdit="1"/>
          </p:cNvSpPr>
          <p:nvPr>
            <p:ph type="sldImg"/>
          </p:nvPr>
        </p:nvSpPr>
        <p:spPr>
          <a:xfrm>
            <a:off x="406400" y="698500"/>
            <a:ext cx="6197600" cy="3486150"/>
          </a:xfrm>
          <a:ln/>
        </p:spPr>
      </p:sp>
      <p:sp>
        <p:nvSpPr>
          <p:cNvPr id="14746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08141168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202894D-471B-4E97-899B-96FF5E651200}" type="datetime1">
              <a:rPr kumimoji="0" lang="en-US" altLang="en-US" sz="1200" i="0"/>
              <a:t>5/15/2025</a:t>
            </a:fld>
            <a:endParaRPr kumimoji="0" lang="en-US" altLang="en-US" sz="1200" i="0"/>
          </a:p>
        </p:txBody>
      </p:sp>
      <p:sp>
        <p:nvSpPr>
          <p:cNvPr id="11981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6B1257A-D353-4F9E-A1B0-0FB72E01A62E}" type="slidenum">
              <a:rPr kumimoji="0" lang="en-US" altLang="en-US" sz="1200" i="0"/>
              <a:pPr/>
              <a:t>66</a:t>
            </a:fld>
            <a:endParaRPr kumimoji="0" lang="en-US" altLang="en-US" sz="1200" i="0"/>
          </a:p>
        </p:txBody>
      </p:sp>
      <p:sp>
        <p:nvSpPr>
          <p:cNvPr id="119812" name="Rectangle 2"/>
          <p:cNvSpPr>
            <a:spLocks noGrp="1" noRot="1" noChangeAspect="1" noChangeArrowheads="1" noTextEdit="1"/>
          </p:cNvSpPr>
          <p:nvPr>
            <p:ph type="sldImg"/>
          </p:nvPr>
        </p:nvSpPr>
        <p:spPr>
          <a:xfrm>
            <a:off x="406400" y="698500"/>
            <a:ext cx="6197600" cy="3486150"/>
          </a:xfrm>
          <a:ln/>
        </p:spPr>
      </p:sp>
      <p:sp>
        <p:nvSpPr>
          <p:cNvPr id="11981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80718014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82C38F-F6E5-4CB9-91EC-4F6F151C6F92}" type="datetime1">
              <a:rPr kumimoji="0" lang="en-US" altLang="en-US" sz="1200" i="0"/>
              <a:t>5/15/2025</a:t>
            </a:fld>
            <a:endParaRPr kumimoji="0" lang="en-US" altLang="en-US" sz="1200" i="0"/>
          </a:p>
        </p:txBody>
      </p:sp>
      <p:sp>
        <p:nvSpPr>
          <p:cNvPr id="12185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86656C-E8C3-44A0-B430-9F96138FBFF8}" type="slidenum">
              <a:rPr kumimoji="0" lang="en-US" altLang="en-US" sz="1200" i="0"/>
              <a:pPr/>
              <a:t>67</a:t>
            </a:fld>
            <a:endParaRPr kumimoji="0" lang="en-US" altLang="en-US" sz="1200" i="0"/>
          </a:p>
        </p:txBody>
      </p:sp>
      <p:sp>
        <p:nvSpPr>
          <p:cNvPr id="121860" name="Rectangle 2"/>
          <p:cNvSpPr>
            <a:spLocks noGrp="1" noRot="1" noChangeAspect="1" noChangeArrowheads="1" noTextEdit="1"/>
          </p:cNvSpPr>
          <p:nvPr>
            <p:ph type="sldImg"/>
          </p:nvPr>
        </p:nvSpPr>
        <p:spPr>
          <a:xfrm>
            <a:off x="406400" y="698500"/>
            <a:ext cx="6197600" cy="3486150"/>
          </a:xfrm>
          <a:ln/>
        </p:spPr>
      </p:sp>
      <p:sp>
        <p:nvSpPr>
          <p:cNvPr id="12186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837021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1B4982D-FB91-4E23-B18E-52B6CD0093A6}" type="datetime1">
              <a:rPr kumimoji="0" lang="en-US" altLang="en-US" sz="1200" i="0"/>
              <a:t>5/15/2025</a:t>
            </a:fld>
            <a:endParaRPr kumimoji="0" lang="en-US" altLang="en-US" sz="1200" i="0"/>
          </a:p>
        </p:txBody>
      </p:sp>
      <p:sp>
        <p:nvSpPr>
          <p:cNvPr id="14848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34FAD9C-3EDB-4D89-B982-8F2C055EE8C5}" type="slidenum">
              <a:rPr kumimoji="0" lang="en-US" altLang="en-US" sz="1200" i="0"/>
              <a:pPr/>
              <a:t>68</a:t>
            </a:fld>
            <a:endParaRPr kumimoji="0" lang="en-US" altLang="en-US" sz="1200" i="0"/>
          </a:p>
        </p:txBody>
      </p:sp>
      <p:sp>
        <p:nvSpPr>
          <p:cNvPr id="148484" name="Rectangle 2"/>
          <p:cNvSpPr>
            <a:spLocks noGrp="1" noRot="1" noChangeAspect="1" noChangeArrowheads="1" noTextEdit="1"/>
          </p:cNvSpPr>
          <p:nvPr>
            <p:ph type="sldImg"/>
          </p:nvPr>
        </p:nvSpPr>
        <p:spPr>
          <a:xfrm>
            <a:off x="406400" y="698500"/>
            <a:ext cx="6197600" cy="3486150"/>
          </a:xfrm>
          <a:ln/>
        </p:spPr>
      </p:sp>
      <p:sp>
        <p:nvSpPr>
          <p:cNvPr id="14848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83400573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EA334A3-2FBB-4424-B310-A46C338CC423}" type="datetime1">
              <a:rPr kumimoji="0" lang="en-US" altLang="en-US" sz="1200" i="0"/>
              <a:t>5/15/2025</a:t>
            </a:fld>
            <a:endParaRPr kumimoji="0" lang="en-US" altLang="en-US" sz="1200" i="0"/>
          </a:p>
        </p:txBody>
      </p:sp>
      <p:sp>
        <p:nvSpPr>
          <p:cNvPr id="14950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0328F33-ABA1-423D-800E-EB1B55F0260C}" type="slidenum">
              <a:rPr kumimoji="0" lang="en-US" altLang="en-US" sz="1200" i="0"/>
              <a:pPr/>
              <a:t>69</a:t>
            </a:fld>
            <a:endParaRPr kumimoji="0" lang="en-US" altLang="en-US" sz="1200" i="0"/>
          </a:p>
        </p:txBody>
      </p:sp>
      <p:sp>
        <p:nvSpPr>
          <p:cNvPr id="149508" name="Rectangle 2"/>
          <p:cNvSpPr>
            <a:spLocks noGrp="1" noRot="1" noChangeAspect="1" noChangeArrowheads="1" noTextEdit="1"/>
          </p:cNvSpPr>
          <p:nvPr>
            <p:ph type="sldImg"/>
          </p:nvPr>
        </p:nvSpPr>
        <p:spPr>
          <a:xfrm>
            <a:off x="406400" y="698500"/>
            <a:ext cx="6197600" cy="3486150"/>
          </a:xfrm>
          <a:ln/>
        </p:spPr>
      </p:sp>
      <p:sp>
        <p:nvSpPr>
          <p:cNvPr id="14950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3974900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EA334A3-2FBB-4424-B310-A46C338CC423}" type="datetime1">
              <a:rPr kumimoji="0" lang="en-US" altLang="en-US" sz="1200" i="0"/>
              <a:t>5/15/2025</a:t>
            </a:fld>
            <a:endParaRPr kumimoji="0" lang="en-US" altLang="en-US" sz="1200" i="0"/>
          </a:p>
        </p:txBody>
      </p:sp>
      <p:sp>
        <p:nvSpPr>
          <p:cNvPr id="14950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0328F33-ABA1-423D-800E-EB1B55F0260C}" type="slidenum">
              <a:rPr kumimoji="0" lang="en-US" altLang="en-US" sz="1200" i="0"/>
              <a:pPr/>
              <a:t>70</a:t>
            </a:fld>
            <a:endParaRPr kumimoji="0" lang="en-US" altLang="en-US" sz="1200" i="0"/>
          </a:p>
        </p:txBody>
      </p:sp>
      <p:sp>
        <p:nvSpPr>
          <p:cNvPr id="149508" name="Rectangle 2"/>
          <p:cNvSpPr>
            <a:spLocks noGrp="1" noRot="1" noChangeAspect="1" noChangeArrowheads="1" noTextEdit="1"/>
          </p:cNvSpPr>
          <p:nvPr>
            <p:ph type="sldImg"/>
          </p:nvPr>
        </p:nvSpPr>
        <p:spPr>
          <a:xfrm>
            <a:off x="406400" y="698500"/>
            <a:ext cx="6197600" cy="3486150"/>
          </a:xfrm>
          <a:ln/>
        </p:spPr>
      </p:sp>
      <p:sp>
        <p:nvSpPr>
          <p:cNvPr id="14950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10550682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2977F95-D0E7-42E1-B9C1-69C83A982B99}" type="datetime1">
              <a:rPr kumimoji="0" lang="en-US" altLang="en-US" sz="1200" i="0"/>
              <a:t>5/15/2025</a:t>
            </a:fld>
            <a:endParaRPr kumimoji="0" lang="en-US" altLang="en-US" sz="1200" i="0"/>
          </a:p>
        </p:txBody>
      </p:sp>
      <p:sp>
        <p:nvSpPr>
          <p:cNvPr id="14336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91CE8DA-2A63-4553-AC80-8DB4DA129894}" type="slidenum">
              <a:rPr kumimoji="0" lang="en-US" altLang="en-US" sz="1200" i="0"/>
              <a:pPr/>
              <a:t>71</a:t>
            </a:fld>
            <a:endParaRPr kumimoji="0" lang="en-US" altLang="en-US" sz="1200" i="0"/>
          </a:p>
        </p:txBody>
      </p:sp>
      <p:sp>
        <p:nvSpPr>
          <p:cNvPr id="143364" name="Rectangle 2"/>
          <p:cNvSpPr>
            <a:spLocks noGrp="1" noRot="1" noChangeAspect="1" noChangeArrowheads="1" noTextEdit="1"/>
          </p:cNvSpPr>
          <p:nvPr>
            <p:ph type="sldImg"/>
          </p:nvPr>
        </p:nvSpPr>
        <p:spPr>
          <a:xfrm>
            <a:off x="406400" y="698500"/>
            <a:ext cx="6197600" cy="3486150"/>
          </a:xfrm>
          <a:ln/>
        </p:spPr>
      </p:sp>
      <p:sp>
        <p:nvSpPr>
          <p:cNvPr id="14336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1065627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EDF4D7B-BAA7-431E-8D6C-3C157EB6CC97}" type="datetime1">
              <a:rPr kumimoji="0" lang="en-US" altLang="en-US" sz="1200" i="0"/>
              <a:t>5/15/2025</a:t>
            </a:fld>
            <a:endParaRPr kumimoji="0" lang="en-US" altLang="en-US" sz="1200" i="0"/>
          </a:p>
        </p:txBody>
      </p:sp>
      <p:sp>
        <p:nvSpPr>
          <p:cNvPr id="13517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D4D095-3683-419F-9C38-E9C6765779DA}" type="slidenum">
              <a:rPr kumimoji="0" lang="en-US" altLang="en-US" sz="1200" i="0"/>
              <a:pPr/>
              <a:t>72</a:t>
            </a:fld>
            <a:endParaRPr kumimoji="0" lang="en-US" altLang="en-US" sz="1200" i="0"/>
          </a:p>
        </p:txBody>
      </p:sp>
      <p:sp>
        <p:nvSpPr>
          <p:cNvPr id="135172" name="Rectangle 2"/>
          <p:cNvSpPr>
            <a:spLocks noGrp="1" noRot="1" noChangeAspect="1" noChangeArrowheads="1" noTextEdit="1"/>
          </p:cNvSpPr>
          <p:nvPr>
            <p:ph type="sldImg"/>
          </p:nvPr>
        </p:nvSpPr>
        <p:spPr>
          <a:xfrm>
            <a:off x="406400" y="698500"/>
            <a:ext cx="6197600" cy="3486150"/>
          </a:xfrm>
          <a:ln/>
        </p:spPr>
      </p:sp>
      <p:sp>
        <p:nvSpPr>
          <p:cNvPr id="13517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79353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82C38F-F6E5-4CB9-91EC-4F6F151C6F92}" type="datetime1">
              <a:rPr kumimoji="0" lang="en-US" altLang="en-US" sz="1200" i="0"/>
              <a:t>5/15/2025</a:t>
            </a:fld>
            <a:endParaRPr kumimoji="0" lang="en-US" altLang="en-US" sz="1200" i="0"/>
          </a:p>
        </p:txBody>
      </p:sp>
      <p:sp>
        <p:nvSpPr>
          <p:cNvPr id="12185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86656C-E8C3-44A0-B430-9F96138FBFF8}" type="slidenum">
              <a:rPr kumimoji="0" lang="en-US" altLang="en-US" sz="1200" i="0"/>
              <a:pPr/>
              <a:t>8</a:t>
            </a:fld>
            <a:endParaRPr kumimoji="0" lang="en-US" altLang="en-US" sz="1200" i="0"/>
          </a:p>
        </p:txBody>
      </p:sp>
      <p:sp>
        <p:nvSpPr>
          <p:cNvPr id="121860" name="Rectangle 2"/>
          <p:cNvSpPr>
            <a:spLocks noGrp="1" noRot="1" noChangeAspect="1" noChangeArrowheads="1" noTextEdit="1"/>
          </p:cNvSpPr>
          <p:nvPr>
            <p:ph type="sldImg"/>
          </p:nvPr>
        </p:nvSpPr>
        <p:spPr>
          <a:xfrm>
            <a:off x="406400" y="698500"/>
            <a:ext cx="6197600" cy="3486150"/>
          </a:xfrm>
          <a:ln/>
        </p:spPr>
      </p:sp>
      <p:sp>
        <p:nvSpPr>
          <p:cNvPr id="12186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11628472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5/15/2025</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73</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7924888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5/15/2025</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74</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384367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4E08CF-0591-4816-B3B6-55E0DA302E67}" type="datetime1">
              <a:rPr kumimoji="0" lang="en-US" altLang="en-US" sz="1200" i="0"/>
              <a:t>5/15/2025</a:t>
            </a:fld>
            <a:endParaRPr kumimoji="0" lang="en-US" altLang="en-US" sz="1200" i="0"/>
          </a:p>
        </p:txBody>
      </p:sp>
      <p:sp>
        <p:nvSpPr>
          <p:cNvPr id="12595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F42194-600A-400B-8996-3211E09007B8}" type="slidenum">
              <a:rPr kumimoji="0" lang="en-US" altLang="en-US" sz="1200" i="0"/>
              <a:pPr/>
              <a:t>75</a:t>
            </a:fld>
            <a:endParaRPr kumimoji="0" lang="en-US" altLang="en-US" sz="1200" i="0"/>
          </a:p>
        </p:txBody>
      </p:sp>
      <p:sp>
        <p:nvSpPr>
          <p:cNvPr id="125956" name="Rectangle 2"/>
          <p:cNvSpPr>
            <a:spLocks noGrp="1" noRot="1" noChangeAspect="1" noChangeArrowheads="1" noTextEdit="1"/>
          </p:cNvSpPr>
          <p:nvPr>
            <p:ph type="sldImg"/>
          </p:nvPr>
        </p:nvSpPr>
        <p:spPr>
          <a:xfrm>
            <a:off x="406400" y="698500"/>
            <a:ext cx="6197600" cy="3486150"/>
          </a:xfrm>
          <a:ln/>
        </p:spPr>
      </p:sp>
      <p:sp>
        <p:nvSpPr>
          <p:cNvPr id="12595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21302615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4E08CF-0591-4816-B3B6-55E0DA302E67}" type="datetime1">
              <a:rPr kumimoji="0" lang="en-US" altLang="en-US" sz="1200" i="0"/>
              <a:t>5/15/2025</a:t>
            </a:fld>
            <a:endParaRPr kumimoji="0" lang="en-US" altLang="en-US" sz="1200" i="0"/>
          </a:p>
        </p:txBody>
      </p:sp>
      <p:sp>
        <p:nvSpPr>
          <p:cNvPr id="125955"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F42194-600A-400B-8996-3211E09007B8}" type="slidenum">
              <a:rPr kumimoji="0" lang="en-US" altLang="en-US" sz="1200" i="0"/>
              <a:pPr/>
              <a:t>76</a:t>
            </a:fld>
            <a:endParaRPr kumimoji="0" lang="en-US" altLang="en-US" sz="1200" i="0"/>
          </a:p>
        </p:txBody>
      </p:sp>
      <p:sp>
        <p:nvSpPr>
          <p:cNvPr id="125956" name="Rectangle 2"/>
          <p:cNvSpPr>
            <a:spLocks noGrp="1" noRot="1" noChangeAspect="1" noChangeArrowheads="1" noTextEdit="1"/>
          </p:cNvSpPr>
          <p:nvPr>
            <p:ph type="sldImg"/>
          </p:nvPr>
        </p:nvSpPr>
        <p:spPr>
          <a:xfrm>
            <a:off x="406400" y="698500"/>
            <a:ext cx="6197600" cy="3486150"/>
          </a:xfrm>
          <a:ln/>
        </p:spPr>
      </p:sp>
      <p:sp>
        <p:nvSpPr>
          <p:cNvPr id="12595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63660754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BA604E5-8BFF-4A53-94C4-2C339FA1405C}" type="datetime1">
              <a:rPr kumimoji="0" lang="en-US" altLang="en-US" sz="1200" i="0"/>
              <a:t>5/15/2025</a:t>
            </a:fld>
            <a:endParaRPr kumimoji="0" lang="en-US" altLang="en-US" sz="1200" i="0"/>
          </a:p>
        </p:txBody>
      </p:sp>
      <p:sp>
        <p:nvSpPr>
          <p:cNvPr id="12697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1364479-482A-496E-B286-2249E76CF224}" type="slidenum">
              <a:rPr kumimoji="0" lang="en-US" altLang="en-US" sz="1200" i="0"/>
              <a:pPr/>
              <a:t>77</a:t>
            </a:fld>
            <a:endParaRPr kumimoji="0" lang="en-US" altLang="en-US" sz="1200" i="0"/>
          </a:p>
        </p:txBody>
      </p:sp>
      <p:sp>
        <p:nvSpPr>
          <p:cNvPr id="126980" name="Rectangle 2"/>
          <p:cNvSpPr>
            <a:spLocks noGrp="1" noRot="1" noChangeAspect="1" noChangeArrowheads="1" noTextEdit="1"/>
          </p:cNvSpPr>
          <p:nvPr>
            <p:ph type="sldImg"/>
          </p:nvPr>
        </p:nvSpPr>
        <p:spPr>
          <a:xfrm>
            <a:off x="406400" y="698500"/>
            <a:ext cx="6197600" cy="3486150"/>
          </a:xfrm>
          <a:ln/>
        </p:spPr>
      </p:sp>
      <p:sp>
        <p:nvSpPr>
          <p:cNvPr id="12698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598001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5/15/2025</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78</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23628693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5/15/2025</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79</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82579003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E0F7838-5708-4256-8BB1-5623346F8BC2}" type="datetime1">
              <a:rPr kumimoji="0" lang="en-US" altLang="en-US" sz="1200" i="0"/>
              <a:t>5/15/2025</a:t>
            </a:fld>
            <a:endParaRPr kumimoji="0" lang="en-US" altLang="en-US" sz="1200" i="0"/>
          </a:p>
        </p:txBody>
      </p:sp>
      <p:sp>
        <p:nvSpPr>
          <p:cNvPr id="138243"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BD12C4B-032F-4CDD-AEE6-1F2A9EAE103D}" type="slidenum">
              <a:rPr kumimoji="0" lang="en-US" altLang="en-US" sz="1200" i="0"/>
              <a:pPr/>
              <a:t>80</a:t>
            </a:fld>
            <a:endParaRPr kumimoji="0" lang="en-US" altLang="en-US" sz="1200" i="0"/>
          </a:p>
        </p:txBody>
      </p:sp>
      <p:sp>
        <p:nvSpPr>
          <p:cNvPr id="138244" name="Rectangle 2"/>
          <p:cNvSpPr>
            <a:spLocks noGrp="1" noRot="1" noChangeAspect="1" noChangeArrowheads="1" noTextEdit="1"/>
          </p:cNvSpPr>
          <p:nvPr>
            <p:ph type="sldImg"/>
          </p:nvPr>
        </p:nvSpPr>
        <p:spPr>
          <a:xfrm>
            <a:off x="406400" y="698500"/>
            <a:ext cx="6197600" cy="3486150"/>
          </a:xfrm>
          <a:ln/>
        </p:spPr>
      </p:sp>
      <p:sp>
        <p:nvSpPr>
          <p:cNvPr id="13824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0054025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406400" y="698500"/>
            <a:ext cx="6197600" cy="348615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39268"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7703AC5-CCA7-4F90-80D4-BFEB308C1302}" type="datetime1">
              <a:rPr kumimoji="0" lang="en-US" altLang="en-US" sz="1200" i="0"/>
              <a:t>5/15/2025</a:t>
            </a:fld>
            <a:endParaRPr kumimoji="0" lang="en-US" altLang="en-US" sz="1200" i="0"/>
          </a:p>
        </p:txBody>
      </p:sp>
      <p:sp>
        <p:nvSpPr>
          <p:cNvPr id="139269"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815B06-EF2D-455D-B42E-22242CAE0DF4}" type="slidenum">
              <a:rPr kumimoji="0" lang="en-US" altLang="en-US" sz="1200" i="0"/>
              <a:pPr/>
              <a:t>81</a:t>
            </a:fld>
            <a:endParaRPr kumimoji="0" lang="en-US" altLang="en-US" sz="1200" i="0"/>
          </a:p>
        </p:txBody>
      </p:sp>
    </p:spTree>
    <p:extLst>
      <p:ext uri="{BB962C8B-B14F-4D97-AF65-F5344CB8AC3E}">
        <p14:creationId xmlns:p14="http://schemas.microsoft.com/office/powerpoint/2010/main" val="369974583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85CAE-CDF8-5D6A-83FA-E86E9101BF6B}"/>
            </a:ext>
          </a:extLst>
        </p:cNvPr>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5D7532E0-ADAE-FE29-3635-916DE9EE9F78}"/>
              </a:ext>
            </a:extLst>
          </p:cNvPr>
          <p:cNvSpPr>
            <a:spLocks noGrp="1" noRot="1" noChangeAspect="1" noTextEdit="1"/>
          </p:cNvSpPr>
          <p:nvPr>
            <p:ph type="sldImg"/>
          </p:nvPr>
        </p:nvSpPr>
        <p:spPr>
          <a:xfrm>
            <a:off x="406400" y="698500"/>
            <a:ext cx="6197600" cy="3486150"/>
          </a:xfrm>
          <a:ln/>
        </p:spPr>
      </p:sp>
      <p:sp>
        <p:nvSpPr>
          <p:cNvPr id="139267" name="Notes Placeholder 2">
            <a:extLst>
              <a:ext uri="{FF2B5EF4-FFF2-40B4-BE49-F238E27FC236}">
                <a16:creationId xmlns:a16="http://schemas.microsoft.com/office/drawing/2014/main" id="{0E29113E-CFB6-B639-9EB2-1C2FCF00A0BF}"/>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39268" name="Date Placeholder 3">
            <a:extLst>
              <a:ext uri="{FF2B5EF4-FFF2-40B4-BE49-F238E27FC236}">
                <a16:creationId xmlns:a16="http://schemas.microsoft.com/office/drawing/2014/main" id="{5A934954-F645-6C3E-815F-91EB1FE1A0EE}"/>
              </a:ext>
            </a:extLst>
          </p:cNvPr>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7703AC5-CCA7-4F90-80D4-BFEB308C1302}" type="datetime1">
              <a:rPr kumimoji="0" lang="en-US" altLang="en-US" sz="1200" i="0"/>
              <a:t>5/15/2025</a:t>
            </a:fld>
            <a:endParaRPr kumimoji="0" lang="en-US" altLang="en-US" sz="1200" i="0"/>
          </a:p>
        </p:txBody>
      </p:sp>
      <p:sp>
        <p:nvSpPr>
          <p:cNvPr id="139269" name="Slide Number Placeholder 4">
            <a:extLst>
              <a:ext uri="{FF2B5EF4-FFF2-40B4-BE49-F238E27FC236}">
                <a16:creationId xmlns:a16="http://schemas.microsoft.com/office/drawing/2014/main" id="{F9D6AAE8-27EA-5E97-2635-F6706394CF24}"/>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815B06-EF2D-455D-B42E-22242CAE0DF4}" type="slidenum">
              <a:rPr kumimoji="0" lang="en-US" altLang="en-US" sz="1200" i="0"/>
              <a:pPr/>
              <a:t>82</a:t>
            </a:fld>
            <a:endParaRPr kumimoji="0" lang="en-US" altLang="en-US" sz="1200" i="0"/>
          </a:p>
        </p:txBody>
      </p:sp>
    </p:spTree>
    <p:extLst>
      <p:ext uri="{BB962C8B-B14F-4D97-AF65-F5344CB8AC3E}">
        <p14:creationId xmlns:p14="http://schemas.microsoft.com/office/powerpoint/2010/main" val="4157267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9</a:t>
            </a:fld>
            <a:endParaRPr kumimoji="0" lang="en-US" altLang="en-US" sz="1200" i="0"/>
          </a:p>
        </p:txBody>
      </p:sp>
    </p:spTree>
    <p:extLst>
      <p:ext uri="{BB962C8B-B14F-4D97-AF65-F5344CB8AC3E}">
        <p14:creationId xmlns:p14="http://schemas.microsoft.com/office/powerpoint/2010/main" val="105854106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406400" y="698500"/>
            <a:ext cx="6197600" cy="348615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4029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185E101-183C-489F-8FA2-2D20ACEA8D66}" type="datetime1">
              <a:rPr kumimoji="0" lang="en-US" altLang="en-US" sz="1200" i="0"/>
              <a:t>5/15/2025</a:t>
            </a:fld>
            <a:endParaRPr kumimoji="0" lang="en-US" altLang="en-US" sz="1200" i="0"/>
          </a:p>
        </p:txBody>
      </p:sp>
      <p:sp>
        <p:nvSpPr>
          <p:cNvPr id="14029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55493A-578D-42D2-8430-368AE0F8908F}" type="slidenum">
              <a:rPr kumimoji="0" lang="en-US" altLang="en-US" sz="1200" i="0"/>
              <a:pPr/>
              <a:t>83</a:t>
            </a:fld>
            <a:endParaRPr kumimoji="0" lang="en-US" altLang="en-US" sz="1200" i="0"/>
          </a:p>
        </p:txBody>
      </p:sp>
    </p:spTree>
    <p:extLst>
      <p:ext uri="{BB962C8B-B14F-4D97-AF65-F5344CB8AC3E}">
        <p14:creationId xmlns:p14="http://schemas.microsoft.com/office/powerpoint/2010/main" val="140923965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406400" y="698500"/>
            <a:ext cx="6197600" cy="348615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4029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185E101-183C-489F-8FA2-2D20ACEA8D66}" type="datetime1">
              <a:rPr kumimoji="0" lang="en-US" altLang="en-US" sz="1200" i="0"/>
              <a:t>5/15/2025</a:t>
            </a:fld>
            <a:endParaRPr kumimoji="0" lang="en-US" altLang="en-US" sz="1200" i="0"/>
          </a:p>
        </p:txBody>
      </p:sp>
      <p:sp>
        <p:nvSpPr>
          <p:cNvPr id="14029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55493A-578D-42D2-8430-368AE0F8908F}" type="slidenum">
              <a:rPr kumimoji="0" lang="en-US" altLang="en-US" sz="1200" i="0"/>
              <a:pPr/>
              <a:t>84</a:t>
            </a:fld>
            <a:endParaRPr kumimoji="0" lang="en-US" altLang="en-US" sz="1200" i="0"/>
          </a:p>
        </p:txBody>
      </p:sp>
    </p:spTree>
    <p:extLst>
      <p:ext uri="{BB962C8B-B14F-4D97-AF65-F5344CB8AC3E}">
        <p14:creationId xmlns:p14="http://schemas.microsoft.com/office/powerpoint/2010/main" val="420806651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xfrm>
            <a:off x="406400" y="698500"/>
            <a:ext cx="6197600" cy="3486150"/>
          </a:xfrm>
          <a:ln/>
        </p:spPr>
      </p:sp>
      <p:sp>
        <p:nvSpPr>
          <p:cNvPr id="16486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64868"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580FAF1-DF1C-4A02-8178-200275746514}" type="datetime1">
              <a:rPr kumimoji="0" lang="en-US" altLang="en-US" sz="1200" i="0"/>
              <a:t>5/15/2025</a:t>
            </a:fld>
            <a:endParaRPr kumimoji="0" lang="en-US" altLang="en-US" sz="1200" i="0"/>
          </a:p>
        </p:txBody>
      </p:sp>
      <p:sp>
        <p:nvSpPr>
          <p:cNvPr id="164869"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FB83737-5617-4437-900D-422A8664474E}" type="slidenum">
              <a:rPr kumimoji="0" lang="en-US" altLang="en-US" sz="1200" i="0"/>
              <a:pPr/>
              <a:t>85</a:t>
            </a:fld>
            <a:endParaRPr kumimoji="0" lang="en-US" altLang="en-US" sz="1200" i="0"/>
          </a:p>
        </p:txBody>
      </p:sp>
    </p:spTree>
    <p:extLst>
      <p:ext uri="{BB962C8B-B14F-4D97-AF65-F5344CB8AC3E}">
        <p14:creationId xmlns:p14="http://schemas.microsoft.com/office/powerpoint/2010/main" val="333568075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4CEBCD3-99EA-46CF-8856-6AC494985995}" type="datetime1">
              <a:rPr kumimoji="0" lang="en-US" altLang="en-US" sz="1200" i="0"/>
              <a:t>5/15/2025</a:t>
            </a:fld>
            <a:endParaRPr kumimoji="0" lang="en-US" altLang="en-US" sz="1200" i="0"/>
          </a:p>
        </p:txBody>
      </p:sp>
      <p:sp>
        <p:nvSpPr>
          <p:cNvPr id="155651"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BCB205F-3C09-49F1-8247-C0531B43B6D1}" type="slidenum">
              <a:rPr kumimoji="0" lang="en-US" altLang="en-US" sz="1200" i="0"/>
              <a:pPr/>
              <a:t>87</a:t>
            </a:fld>
            <a:endParaRPr kumimoji="0" lang="en-US" altLang="en-US" sz="1200" i="0"/>
          </a:p>
        </p:txBody>
      </p:sp>
      <p:sp>
        <p:nvSpPr>
          <p:cNvPr id="155652" name="Rectangle 2"/>
          <p:cNvSpPr>
            <a:spLocks noGrp="1" noRot="1" noChangeAspect="1" noChangeArrowheads="1" noTextEdit="1"/>
          </p:cNvSpPr>
          <p:nvPr>
            <p:ph type="sldImg"/>
          </p:nvPr>
        </p:nvSpPr>
        <p:spPr>
          <a:xfrm>
            <a:off x="406400" y="698500"/>
            <a:ext cx="6197600" cy="3486150"/>
          </a:xfrm>
          <a:ln/>
        </p:spPr>
      </p:sp>
      <p:sp>
        <p:nvSpPr>
          <p:cNvPr id="15565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5251088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5/15/2025</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88</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68004108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39C3-7EFC-AE8E-E9B0-3E66A6CA0C1A}"/>
            </a:ext>
          </a:extLst>
        </p:cNvPr>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BDB09313-70A3-BF0D-A5ED-2C8E93F2E418}"/>
              </a:ext>
            </a:extLst>
          </p:cNvPr>
          <p:cNvSpPr>
            <a:spLocks noGrp="1" noRot="1" noChangeAspect="1" noTextEdit="1"/>
          </p:cNvSpPr>
          <p:nvPr>
            <p:ph type="sldImg"/>
          </p:nvPr>
        </p:nvSpPr>
        <p:spPr>
          <a:xfrm>
            <a:off x="406400" y="698500"/>
            <a:ext cx="6197600" cy="3486150"/>
          </a:xfrm>
          <a:ln/>
        </p:spPr>
      </p:sp>
      <p:sp>
        <p:nvSpPr>
          <p:cNvPr id="89091" name="Notes Placeholder 2">
            <a:extLst>
              <a:ext uri="{FF2B5EF4-FFF2-40B4-BE49-F238E27FC236}">
                <a16:creationId xmlns:a16="http://schemas.microsoft.com/office/drawing/2014/main" id="{0CF0C7BC-C353-096F-7097-8092934683A1}"/>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89092" name="Date Placeholder 3">
            <a:extLst>
              <a:ext uri="{FF2B5EF4-FFF2-40B4-BE49-F238E27FC236}">
                <a16:creationId xmlns:a16="http://schemas.microsoft.com/office/drawing/2014/main" id="{67AC0061-B48E-70E7-8286-94D133A736FB}"/>
              </a:ext>
            </a:extLst>
          </p:cNvPr>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283961-B260-468F-A21F-F3A86126CD02}" type="datetime1">
              <a:rPr kumimoji="0" lang="en-US" altLang="en-US" sz="1200" i="0"/>
              <a:t>5/15/2025</a:t>
            </a:fld>
            <a:endParaRPr kumimoji="0" lang="en-US" altLang="en-US" sz="1200" i="0"/>
          </a:p>
        </p:txBody>
      </p:sp>
      <p:sp>
        <p:nvSpPr>
          <p:cNvPr id="89093" name="Slide Number Placeholder 4">
            <a:extLst>
              <a:ext uri="{FF2B5EF4-FFF2-40B4-BE49-F238E27FC236}">
                <a16:creationId xmlns:a16="http://schemas.microsoft.com/office/drawing/2014/main" id="{FE20A28F-4598-678F-359C-7367E62339D7}"/>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4E0BE2-B08D-4AE7-A9C8-3F909181BA29}" type="slidenum">
              <a:rPr kumimoji="0" lang="en-US" altLang="en-US" sz="1200" i="0"/>
              <a:pPr/>
              <a:t>89</a:t>
            </a:fld>
            <a:endParaRPr kumimoji="0" lang="en-US" altLang="en-US" sz="1200" i="0"/>
          </a:p>
        </p:txBody>
      </p:sp>
    </p:spTree>
    <p:extLst>
      <p:ext uri="{BB962C8B-B14F-4D97-AF65-F5344CB8AC3E}">
        <p14:creationId xmlns:p14="http://schemas.microsoft.com/office/powerpoint/2010/main" val="6543034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406400" y="698500"/>
            <a:ext cx="6197600" cy="3486150"/>
          </a:xfrm>
          <a:ln/>
        </p:spPr>
      </p:sp>
      <p:sp>
        <p:nvSpPr>
          <p:cNvPr id="890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89092"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283961-B260-468F-A21F-F3A86126CD02}" type="datetime1">
              <a:rPr kumimoji="0" lang="en-US" altLang="en-US" sz="1200" i="0"/>
              <a:t>5/15/2025</a:t>
            </a:fld>
            <a:endParaRPr kumimoji="0" lang="en-US" altLang="en-US" sz="1200" i="0"/>
          </a:p>
        </p:txBody>
      </p:sp>
      <p:sp>
        <p:nvSpPr>
          <p:cNvPr id="89093"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4E0BE2-B08D-4AE7-A9C8-3F909181BA29}" type="slidenum">
              <a:rPr kumimoji="0" lang="en-US" altLang="en-US" sz="1200" i="0"/>
              <a:pPr/>
              <a:t>90</a:t>
            </a:fld>
            <a:endParaRPr kumimoji="0" lang="en-US" altLang="en-US" sz="1200" i="0"/>
          </a:p>
        </p:txBody>
      </p:sp>
    </p:spTree>
    <p:extLst>
      <p:ext uri="{BB962C8B-B14F-4D97-AF65-F5344CB8AC3E}">
        <p14:creationId xmlns:p14="http://schemas.microsoft.com/office/powerpoint/2010/main" val="350933281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5/15/2025</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91</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86314264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5/15/2025</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92</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398436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10</a:t>
            </a:fld>
            <a:endParaRPr kumimoji="0" lang="en-US" altLang="en-US" sz="1200" i="0"/>
          </a:p>
        </p:txBody>
      </p:sp>
    </p:spTree>
    <p:extLst>
      <p:ext uri="{BB962C8B-B14F-4D97-AF65-F5344CB8AC3E}">
        <p14:creationId xmlns:p14="http://schemas.microsoft.com/office/powerpoint/2010/main" val="2683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5/15/2025</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11</a:t>
            </a:fld>
            <a:endParaRPr kumimoji="0" lang="en-US" altLang="en-US" sz="1200" i="0"/>
          </a:p>
        </p:txBody>
      </p:sp>
    </p:spTree>
    <p:extLst>
      <p:ext uri="{BB962C8B-B14F-4D97-AF65-F5344CB8AC3E}">
        <p14:creationId xmlns:p14="http://schemas.microsoft.com/office/powerpoint/2010/main" val="1761539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ffectLst/>
        </p:spPr>
        <p:txBody>
          <a:bodyPr/>
          <a:lstStyle/>
          <a:p>
            <a:pPr>
              <a:defRPr/>
            </a:pPr>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A6B621F9-ECD4-4F94-BFBD-33AFEB8FDA7B}" type="datetime4">
              <a:rPr lang="en-US" smtClean="0"/>
              <a:t>May 15, 2025</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endParaRPr lang="en-US" altLang="en-US" dirty="0"/>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681B0A7E-A385-4D9C-8674-17AC4A444B4E}" type="slidenum">
              <a:rPr lang="en-US" altLang="en-US"/>
              <a:pPr/>
              <a:t>‹#›</a:t>
            </a:fld>
            <a:endParaRPr lang="en-US" altLang="en-US"/>
          </a:p>
        </p:txBody>
      </p:sp>
    </p:spTree>
    <p:extLst>
      <p:ext uri="{BB962C8B-B14F-4D97-AF65-F5344CB8AC3E}">
        <p14:creationId xmlns:p14="http://schemas.microsoft.com/office/powerpoint/2010/main" val="50657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DFF7A3FF-26E2-4ABC-B906-3173A0DBFD20}" type="datetime4">
              <a:rPr lang="en-US" smtClean="0"/>
              <a:t>May 15, 2025</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CDF7D321-773D-4DA2-BB77-F6C50495659E}" type="slidenum">
              <a:rPr lang="en-US" altLang="en-US"/>
              <a:pPr/>
              <a:t>‹#›</a:t>
            </a:fld>
            <a:endParaRPr lang="en-US" altLang="en-US"/>
          </a:p>
        </p:txBody>
      </p:sp>
    </p:spTree>
    <p:extLst>
      <p:ext uri="{BB962C8B-B14F-4D97-AF65-F5344CB8AC3E}">
        <p14:creationId xmlns:p14="http://schemas.microsoft.com/office/powerpoint/2010/main" val="895167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3CCFFF-BEB6-468D-BE7D-D66DC484B15F}" type="datetime4">
              <a:rPr lang="en-US" smtClean="0"/>
              <a:t>May 15, 2025</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F40CBCF0-83FF-4877-A713-95417062B2D5}" type="slidenum">
              <a:rPr lang="en-US" altLang="en-US"/>
              <a:pPr/>
              <a:t>‹#›</a:t>
            </a:fld>
            <a:endParaRPr lang="en-US" altLang="en-US"/>
          </a:p>
        </p:txBody>
      </p:sp>
    </p:spTree>
    <p:extLst>
      <p:ext uri="{BB962C8B-B14F-4D97-AF65-F5344CB8AC3E}">
        <p14:creationId xmlns:p14="http://schemas.microsoft.com/office/powerpoint/2010/main" val="775579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Font typeface="Wingdings" panose="05000000000000000000" pitchFamily="2" charset="2"/>
              <a:buChar char="§"/>
              <a:defRPr sz="4000"/>
            </a:lvl1pPr>
            <a:lvl2pPr marL="742950" indent="-285750">
              <a:buFont typeface="Wingdings" panose="05000000000000000000" pitchFamily="2" charset="2"/>
              <a:buChar char="§"/>
              <a:defRPr sz="3600"/>
            </a:lvl2pPr>
            <a:lvl3pPr marL="1143000" indent="-228600">
              <a:buFont typeface="Wingdings" panose="05000000000000000000" pitchFamily="2" charset="2"/>
              <a:buChar char="§"/>
              <a:defRPr sz="3600"/>
            </a:lvl3pPr>
            <a:lvl4pPr marL="1600200" indent="-228600">
              <a:buFont typeface="Wingdings" panose="05000000000000000000" pitchFamily="2" charset="2"/>
              <a:buChar char="§"/>
              <a:defRPr sz="3600"/>
            </a:lvl4pPr>
            <a:lvl5pPr marL="2057400" indent="-228600">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E07F9880-25A1-49D7-809F-18F9C0E15599}" type="datetime4">
              <a:rPr lang="en-US" smtClean="0"/>
              <a:t>May 15, 2025</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E957033-B717-4607-BAC7-9A1174D0F255}" type="slidenum">
              <a:rPr lang="en-US" altLang="en-US"/>
              <a:pPr/>
              <a:t>‹#›</a:t>
            </a:fld>
            <a:endParaRPr lang="en-US" altLang="en-US"/>
          </a:p>
        </p:txBody>
      </p:sp>
    </p:spTree>
    <p:extLst>
      <p:ext uri="{BB962C8B-B14F-4D97-AF65-F5344CB8AC3E}">
        <p14:creationId xmlns:p14="http://schemas.microsoft.com/office/powerpoint/2010/main" val="759886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BB084631-E4E7-4B78-B791-A5C2FD9B6BAF}" type="datetime4">
              <a:rPr lang="en-US" smtClean="0"/>
              <a:t>May 15, 2025</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4DE57D6F-A43D-4ED7-A89D-88D2B33C2F47}" type="slidenum">
              <a:rPr lang="en-US" altLang="en-US"/>
              <a:pPr/>
              <a:t>‹#›</a:t>
            </a:fld>
            <a:endParaRPr lang="en-US" altLang="en-US"/>
          </a:p>
        </p:txBody>
      </p:sp>
    </p:spTree>
    <p:extLst>
      <p:ext uri="{BB962C8B-B14F-4D97-AF65-F5344CB8AC3E}">
        <p14:creationId xmlns:p14="http://schemas.microsoft.com/office/powerpoint/2010/main" val="213109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6E39FB59-6F39-4AF4-89DC-AACC5E0C3B18}" type="datetime4">
              <a:rPr lang="en-US" smtClean="0"/>
              <a:t>May 15, 2025</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19548634-012F-49D7-8884-A4FCFDEF6AE3}" type="slidenum">
              <a:rPr lang="en-US" altLang="en-US"/>
              <a:pPr/>
              <a:t>‹#›</a:t>
            </a:fld>
            <a:endParaRPr lang="en-US" altLang="en-US"/>
          </a:p>
        </p:txBody>
      </p:sp>
    </p:spTree>
    <p:extLst>
      <p:ext uri="{BB962C8B-B14F-4D97-AF65-F5344CB8AC3E}">
        <p14:creationId xmlns:p14="http://schemas.microsoft.com/office/powerpoint/2010/main" val="154223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40F9BDDD-AFDF-480D-BA47-9C586EBDEB45}" type="datetime4">
              <a:rPr lang="en-US" smtClean="0"/>
              <a:t>May 15, 2025</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B207D9D3-128B-40DA-B508-D9ACAD8F1A58}" type="slidenum">
              <a:rPr lang="en-US" altLang="en-US"/>
              <a:pPr/>
              <a:t>‹#›</a:t>
            </a:fld>
            <a:endParaRPr lang="en-US" altLang="en-US"/>
          </a:p>
        </p:txBody>
      </p:sp>
    </p:spTree>
    <p:extLst>
      <p:ext uri="{BB962C8B-B14F-4D97-AF65-F5344CB8AC3E}">
        <p14:creationId xmlns:p14="http://schemas.microsoft.com/office/powerpoint/2010/main" val="3302606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012E6300-CAAF-4A5F-8AC2-AF16E6E8199D}" type="datetime4">
              <a:rPr lang="en-US" smtClean="0"/>
              <a:t>May 15, 2025</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9401FB4E-8B6C-4455-95A3-748338215F34}" type="slidenum">
              <a:rPr lang="en-US" altLang="en-US"/>
              <a:pPr/>
              <a:t>‹#›</a:t>
            </a:fld>
            <a:endParaRPr lang="en-US" altLang="en-US"/>
          </a:p>
        </p:txBody>
      </p:sp>
    </p:spTree>
    <p:extLst>
      <p:ext uri="{BB962C8B-B14F-4D97-AF65-F5344CB8AC3E}">
        <p14:creationId xmlns:p14="http://schemas.microsoft.com/office/powerpoint/2010/main" val="167815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6829E238-92CE-42D2-8008-FBE35F0FD911}" type="datetime4">
              <a:rPr lang="en-US" smtClean="0"/>
              <a:t>May 15, 2025</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424C9AE1-0C26-4A49-8470-909E952349E0}" type="slidenum">
              <a:rPr lang="en-US" altLang="en-US"/>
              <a:pPr/>
              <a:t>‹#›</a:t>
            </a:fld>
            <a:endParaRPr lang="en-US" altLang="en-US"/>
          </a:p>
        </p:txBody>
      </p:sp>
    </p:spTree>
    <p:extLst>
      <p:ext uri="{BB962C8B-B14F-4D97-AF65-F5344CB8AC3E}">
        <p14:creationId xmlns:p14="http://schemas.microsoft.com/office/powerpoint/2010/main" val="327495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FD43CED-FCC4-45A7-8574-8DB796AEA97E}" type="datetime4">
              <a:rPr lang="en-US" smtClean="0"/>
              <a:t>May 15, 2025</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1AD83EFD-4029-4C57-B214-B4D67D8227C9}" type="slidenum">
              <a:rPr lang="en-US" altLang="en-US"/>
              <a:pPr/>
              <a:t>‹#›</a:t>
            </a:fld>
            <a:endParaRPr lang="en-US" altLang="en-US"/>
          </a:p>
        </p:txBody>
      </p:sp>
    </p:spTree>
    <p:extLst>
      <p:ext uri="{BB962C8B-B14F-4D97-AF65-F5344CB8AC3E}">
        <p14:creationId xmlns:p14="http://schemas.microsoft.com/office/powerpoint/2010/main" val="59250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7B78FA0E-D1EF-474D-9FEB-D175FA0CA92F}" type="datetime4">
              <a:rPr lang="en-US" smtClean="0"/>
              <a:t>May 15, 2025</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F572DDC-68D6-4287-ACBB-4AFAF5EFEA86}" type="slidenum">
              <a:rPr lang="en-US" altLang="en-US"/>
              <a:pPr/>
              <a:t>‹#›</a:t>
            </a:fld>
            <a:endParaRPr lang="en-US" altLang="en-US"/>
          </a:p>
        </p:txBody>
      </p:sp>
    </p:spTree>
    <p:extLst>
      <p:ext uri="{BB962C8B-B14F-4D97-AF65-F5344CB8AC3E}">
        <p14:creationId xmlns:p14="http://schemas.microsoft.com/office/powerpoint/2010/main" val="90293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i="0">
                <a:solidFill>
                  <a:srgbClr val="000066"/>
                </a:solidFill>
                <a:latin typeface="+mn-lt"/>
              </a:defRPr>
            </a:lvl1pPr>
          </a:lstStyle>
          <a:p>
            <a:pPr>
              <a:defRPr/>
            </a:pPr>
            <a:fld id="{F164AFCA-EEDE-4D6C-A1F6-666771CCB76E}" type="datetime4">
              <a:rPr lang="en-US" smtClean="0"/>
              <a:t>May 15, 2025</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i="0">
                <a:solidFill>
                  <a:srgbClr val="000066"/>
                </a:solidFill>
                <a:latin typeface="+mn-lt"/>
              </a:defRPr>
            </a:lvl1pPr>
          </a:lstStyle>
          <a:p>
            <a:pPr>
              <a:defRPr/>
            </a:pPr>
            <a:endParaRPr lang="en-US" altLang="en-US" dirty="0">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i="0">
                <a:solidFill>
                  <a:srgbClr val="000066"/>
                </a:solidFill>
                <a:latin typeface="Arial" panose="020B0604020202020204" pitchFamily="34" charset="0"/>
              </a:defRPr>
            </a:lvl1pPr>
          </a:lstStyle>
          <a:p>
            <a:fld id="{0206280D-F348-455E-A46A-38B2110D6B9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chemeClr val="tx1">
              <a:lumMod val="60000"/>
              <a:lumOff val="40000"/>
            </a:schemeClr>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holar.google.com/scholar_case?case=1630821097688395391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holar.google.com/scholar_case?case=1630821097688395391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holar.google.com/scholar_case?case=1195336269698056315"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holar.google.com/scholar_case?case=4711718084600323278"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holar.google.com/scholar_case?q=nymex+2007+copyright&amp;hl=en&amp;as_sdt=400003&amp;case=1671810511609789220&amp;scilh=0"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cholar.google.com/scholar_case?q=costco+2013+copyright&amp;hl=en&amp;as_sdt=400003&amp;case=10211716450998084567&amp;scilh=0"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scholar.google.com/scholar_case?case=6824616410909001296&amp;q=893+f3d+1176&amp;hl=en&amp;as_sdt=400006"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cholar.google.com/scholar_case?case=431638294827861380"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cholar.google.com/scholar_case?case=8500797866364583514"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holar.google.com/scholar_case?case=3326238332286533012"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cholar.google.com/scholar_case?case=5673501581779732204"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scholar.google.com/scholar_case?case=4433240907758435616&amp;q=dc+comics+v+towle&amp;hl=en&amp;as_sdt=400006"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scholar.google.com/scholar_case?case=11977251527545760686&amp;q=mazer+v+stein&amp;hl=en&amp;as_sdt=400006"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holar.google.com/scholar_case?case=1779440967159592669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cholar.google.com/scholar_case?case=9888762079230732186"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holar.google.com/scholar_case?case=7811317241368435030"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scholar.google.com/scholar_case?case=7933176942008127862&amp;q=oracle+v.+rimini&amp;hl=en&amp;as_sdt=400006&amp;as_ylo=2024"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cholar.google.com/scholar_case?case=2444759653364042939"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cholar.google.com/scholar_case?case=11630239533508029010"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cholar.google.com/scholar_case?q=kirtsaeng&amp;hl=en&amp;as_sdt=400003&amp;case=17500823935382016021&amp;scilh=0"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cholar.google.com/scholar_case?q=kirtsaeng&amp;hl=en&amp;as_sdt=400003&amp;case=17500823935382016021&amp;scilh=0"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cholar.google.com/scholar_case?case=12147684852241107557"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holar.google.com/scholar_case?case=3277054592305773876"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scholar.google.com/scholar_case?case=8288711378870515248&amp;q=public.resource.org&amp;hl=en&amp;as_sdt=400006"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cholar.google.com/scholar_case?case=16686162998040575773"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hyperlink" Target="http://scholar.google.com/scholar_case?case=15758460119711775481"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cholar.google.com/scholar_case?case=12949386652546347561&amp;q=white+smith+publishing+co+v+apollo&amp;hl=en&amp;as_sdt=400006"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cholar.google.com/scholar_case?case=5876335373788447272"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cholar.google.com/scholar_case?case=8647956476676426155"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scholar.google.com/scholar_case?case=12966915270831588740&amp;q=aereo&amp;hl=en&amp;as_sdt=400006"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scholar.google.com/scholar_case?case=5515551642319378575&amp;q=895+f3d+1106&amp;hl=en&amp;as_sdt=400006"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cholar.google.com/scholar_case?case=7229536370368292204"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cholar.google.com/scholar_case?case=12949386652546347561&amp;q=white+smith+publishing+co+v+apollo&amp;hl=en&amp;as_sdt=400006"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s://scholar.google.com/scholar_case?case=2622425068073736501&amp;q=ciccone+madonna&amp;hl=en&amp;as_sdt=400006"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scholar.google.com/scholar_case?case=12221231553971530035"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scholar.google.com/scholar_case?q=629+f3d+928&amp;hl=en&amp;as_sdt=400003&amp;case=12185202605256960117&amp;scilh=0"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scholar.google.com/scholar_case?q=629+f3d+928&amp;hl=en&amp;as_sdt=400003&amp;case=12185202605256960117&amp;scilh=0"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hyperlink" Target="https://scholar.google.com/scholar_case?case=17991332065231080806&amp;q=hunley+2023&amp;hl=en&amp;as_sdt=400006" TargetMode="Externa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https://scholar.google.com/scholar_case?case=3313106315722559627&amp;q=lenz+v+universal+music+corp+512&amp;hl=en&amp;as_sdt=400006" TargetMode="External"/><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holar.google.com/scholar_case?case=772105030937822049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hyperlink" Target="https://scholar.google.com/scholar_case?case=1661780306886265641&amp;q=881+f3d+293&amp;hl=en&amp;as_sdt=400006" TargetMode="External"/><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https://scholar.google.com/scholar_case?case=8141948433056008312&amp;q=346+f3d+514&amp;hl=en&amp;as_sdt=400006" TargetMode="External"/><Relationship Id="rId2" Type="http://schemas.openxmlformats.org/officeDocument/2006/relationships/notesSlide" Target="../notesSlides/notesSlide70.xml"/><Relationship Id="rId1" Type="http://schemas.openxmlformats.org/officeDocument/2006/relationships/slideLayout" Target="../slideLayouts/slideLayout2.xml"/><Relationship Id="rId4" Type="http://schemas.openxmlformats.org/officeDocument/2006/relationships/hyperlink" Target="http://scholar.google.com/scholar_case?q=692+f3d+899&amp;hl=en&amp;as_sdt=400003&amp;case=8202023323419999031&amp;scilh=0" TargetMode="External"/></Relationships>
</file>

<file path=ppt/slides/_rels/slide84.xml.rels><?xml version="1.0" encoding="UTF-8" standalone="yes"?>
<Relationships xmlns="http://schemas.openxmlformats.org/package/2006/relationships"><Relationship Id="rId3" Type="http://schemas.openxmlformats.org/officeDocument/2006/relationships/hyperlink" Target="https://scholar.google.com/scholar_case?case=8141948433056008312&amp;q=346+f3d+514&amp;hl=en&amp;as_sdt=400006" TargetMode="External"/><Relationship Id="rId2" Type="http://schemas.openxmlformats.org/officeDocument/2006/relationships/notesSlide" Target="../notesSlides/notesSlide71.xml"/><Relationship Id="rId1" Type="http://schemas.openxmlformats.org/officeDocument/2006/relationships/slideLayout" Target="../slideLayouts/slideLayout2.xml"/><Relationship Id="rId4" Type="http://schemas.openxmlformats.org/officeDocument/2006/relationships/hyperlink" Target="http://scholar.google.com/scholar_case?q=692+f3d+899&amp;hl=en&amp;as_sdt=400003&amp;case=8202023323419999031&amp;scilh=0" TargetMode="Externa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http://scholar.google.com/scholar_case?q=chapman+kelley+grant+park&amp;hl=en&amp;as_sdt=400003&amp;case=3758465383238141042&amp;scilh=0"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s://scholar.google.com/scholar_case?case=2321291489560232764&amp;q=894+f3d+1061&amp;hl=en&amp;as_sdt=400006" TargetMode="External"/><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scholar.google.com/scholar_case?case=12023755352589659768&amp;q=thaler+v+perlmutter&amp;hl=en&amp;as_sdt=400006" TargetMode="External"/><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hyperlink" Target="https://scholar.google.com/scholar_case?case=12023755352589659768&amp;q=thaler+v+perlmutter&amp;hl=en&amp;as_sdt=400006" TargetMode="External"/><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hyperlink" Target="https://scholar.google.com/scholar_case?case=14650255615002486430&amp;q=new+york+times+openai+april+4+2025&amp;hl=en&amp;as_sdt=400006&amp;as_ylo=2025" TargetMode="External"/><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sz="2800" dirty="0"/>
              <a:t>Class 24: Thurs 15 May 2025</a:t>
            </a:r>
            <a:br>
              <a:rPr lang="en-US" sz="2800" dirty="0"/>
            </a:br>
            <a:r>
              <a:rPr lang="en-US" sz="2800"/>
              <a:t>Copyright Spring 2025</a:t>
            </a:r>
            <a:br>
              <a:rPr lang="en-US" sz="2800" dirty="0"/>
            </a:br>
            <a:br>
              <a:rPr lang="en-US" sz="2800" dirty="0"/>
            </a:br>
            <a:br>
              <a:rPr lang="en-US" sz="2800" dirty="0"/>
            </a:br>
            <a:r>
              <a:rPr lang="en-US" sz="7200" dirty="0"/>
              <a:t>Review</a:t>
            </a:r>
          </a:p>
        </p:txBody>
      </p:sp>
      <p:sp>
        <p:nvSpPr>
          <p:cNvPr id="3075" name="Rectangle 3"/>
          <p:cNvSpPr>
            <a:spLocks noGrp="1" noChangeArrowheads="1"/>
          </p:cNvSpPr>
          <p:nvPr>
            <p:ph type="subTitle" idx="1"/>
          </p:nvPr>
        </p:nvSpPr>
        <p:spPr>
          <a:xfrm>
            <a:off x="3994149" y="3581400"/>
            <a:ext cx="7163845" cy="1752600"/>
          </a:xfrm>
        </p:spPr>
        <p:txBody>
          <a:bodyPr/>
          <a:lstStyle/>
          <a:p>
            <a:r>
              <a:rPr lang="en-US" dirty="0"/>
              <a:t>Randal C. Picker</a:t>
            </a:r>
          </a:p>
          <a:p>
            <a:r>
              <a:rPr lang="en-US" sz="2000" dirty="0"/>
              <a:t>James Parker Hall Distinguished Service Professor of Law</a:t>
            </a:r>
          </a:p>
          <a:p>
            <a:endParaRPr lang="en-US"/>
          </a:p>
          <a:p>
            <a:r>
              <a:rPr lang="en-US"/>
              <a:t>The </a:t>
            </a:r>
            <a:r>
              <a:rPr lang="en-US" dirty="0"/>
              <a:t>Law School</a:t>
            </a:r>
          </a:p>
          <a:p>
            <a:r>
              <a:rPr lang="en-US" dirty="0"/>
              <a:t>The University of Chicago</a:t>
            </a:r>
          </a:p>
          <a:p>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That said, through the facial expression changes and eyes, I think that he completely transforms Rogers’s original work</a:t>
            </a:r>
          </a:p>
          <a:p>
            <a:pPr lvl="1"/>
            <a:r>
              <a:rPr lang="en-US" dirty="0"/>
              <a:t>That also said, even if not a copy in that sense of the original, it is clearly derived from the original and that should trigger 106(2) derivative works issues absent fair use</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10</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4077586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I would probably come out in favor of fair use given that I can’t imagine Rogers would license use given what </a:t>
            </a:r>
            <a:r>
              <a:rPr lang="en-US" dirty="0" err="1"/>
              <a:t>Koons</a:t>
            </a:r>
            <a:r>
              <a:rPr lang="en-US" dirty="0"/>
              <a:t> did with it and I do think </a:t>
            </a:r>
            <a:r>
              <a:rPr lang="en-US" dirty="0" err="1"/>
              <a:t>Koons’s</a:t>
            </a:r>
            <a:r>
              <a:rPr lang="en-US" dirty="0"/>
              <a:t> use is quite transformative</a:t>
            </a:r>
          </a:p>
          <a:p>
            <a:pPr lvl="1"/>
            <a:r>
              <a:rPr lang="en-US" dirty="0"/>
              <a:t>All of that really does require a detailed assessment of the nature of each of the works</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11</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280131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1D45AC-6E77-458E-9A66-9E3DA7882D44}" type="slidenum">
              <a:rPr lang="en-US" altLang="en-US" sz="1400" i="0">
                <a:solidFill>
                  <a:srgbClr val="000066"/>
                </a:solidFill>
                <a:latin typeface="Arial" panose="020B0604020202020204" pitchFamily="34" charset="0"/>
              </a:rPr>
              <a:pPr/>
              <a:t>12</a:t>
            </a:fld>
            <a:endParaRPr lang="en-US" altLang="en-US" sz="1400" i="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dirty="0"/>
              <a:t>C03 Idea v. Expression</a:t>
            </a:r>
          </a:p>
        </p:txBody>
      </p:sp>
      <p:sp>
        <p:nvSpPr>
          <p:cNvPr id="10246" name="Rectangle 3"/>
          <p:cNvSpPr>
            <a:spLocks noGrp="1" noChangeArrowheads="1"/>
          </p:cNvSpPr>
          <p:nvPr>
            <p:ph type="body" idx="1"/>
          </p:nvPr>
        </p:nvSpPr>
        <p:spPr/>
        <p:txBody>
          <a:bodyPr/>
          <a:lstStyle/>
          <a:p>
            <a:r>
              <a:rPr lang="en-US"/>
              <a:t>Ideas v. Inventions</a:t>
            </a:r>
          </a:p>
          <a:p>
            <a:pPr lvl="1"/>
            <a:r>
              <a:rPr lang="en-US"/>
              <a:t>Patents as how to’s</a:t>
            </a:r>
          </a:p>
          <a:p>
            <a:pPr lvl="1"/>
            <a:r>
              <a:rPr lang="en-US"/>
              <a:t>Not ideas, but actual implementations (inventions)</a:t>
            </a:r>
          </a:p>
          <a:p>
            <a:r>
              <a:rPr lang="en-US"/>
              <a:t>Ideas v. Expression</a:t>
            </a:r>
          </a:p>
          <a:p>
            <a:pPr lvl="1"/>
            <a:r>
              <a:rPr lang="en-US"/>
              <a:t>Can’t copyright ideas, just particular expressions of those ideas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EBA47CD-C199-40C3-936D-7CCCE766C1DC}" type="slidenum">
              <a:rPr lang="en-US" altLang="en-US" sz="1400" i="0">
                <a:solidFill>
                  <a:srgbClr val="000066"/>
                </a:solidFill>
                <a:latin typeface="Arial" panose="020B0604020202020204" pitchFamily="34" charset="0"/>
              </a:rPr>
              <a:pPr/>
              <a:t>13</a:t>
            </a:fld>
            <a:endParaRPr lang="en-US" altLang="en-US" sz="1400" i="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dirty="0"/>
              <a:t>C03 Idea v. Expression</a:t>
            </a:r>
          </a:p>
        </p:txBody>
      </p:sp>
      <p:sp>
        <p:nvSpPr>
          <p:cNvPr id="11270" name="Rectangle 3"/>
          <p:cNvSpPr>
            <a:spLocks noGrp="1" noChangeArrowheads="1"/>
          </p:cNvSpPr>
          <p:nvPr>
            <p:ph type="body" idx="1"/>
          </p:nvPr>
        </p:nvSpPr>
        <p:spPr/>
        <p:txBody>
          <a:bodyPr/>
          <a:lstStyle/>
          <a:p>
            <a:r>
              <a:rPr lang="en-US"/>
              <a:t>Patents v. Copyrights</a:t>
            </a:r>
          </a:p>
          <a:p>
            <a:pPr lvl="1"/>
            <a:r>
              <a:rPr lang="en-US"/>
              <a:t>Much tougher filters (novelty, nonobviousness) for patents</a:t>
            </a:r>
          </a:p>
          <a:p>
            <a:pPr lvl="1"/>
            <a:r>
              <a:rPr lang="en-US"/>
              <a:t>Patents have stronger but shorter protection (block all other uses, block independent creation, 20 years)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C03 Idea v. Expression</a:t>
            </a:r>
          </a:p>
        </p:txBody>
      </p:sp>
      <p:sp>
        <p:nvSpPr>
          <p:cNvPr id="12291" name="Content Placeholder 2"/>
          <p:cNvSpPr>
            <a:spLocks noGrp="1"/>
          </p:cNvSpPr>
          <p:nvPr>
            <p:ph idx="1"/>
          </p:nvPr>
        </p:nvSpPr>
        <p:spPr/>
        <p:txBody>
          <a:bodyPr/>
          <a:lstStyle/>
          <a:p>
            <a:r>
              <a:rPr lang="en-US" i="1" dirty="0"/>
              <a:t>Baker v. Selden </a:t>
            </a:r>
            <a:r>
              <a:rPr lang="en-US" dirty="0"/>
              <a:t>(US </a:t>
            </a:r>
            <a:r>
              <a:rPr lang="en-US" dirty="0">
                <a:hlinkClick r:id="rId3"/>
              </a:rPr>
              <a:t>1879</a:t>
            </a:r>
            <a:r>
              <a:rPr lang="en-US" dirty="0"/>
              <a:t>)</a:t>
            </a:r>
          </a:p>
          <a:p>
            <a:pPr lvl="1"/>
            <a:r>
              <a:rPr lang="en-US" dirty="0"/>
              <a:t>“And where the art it teaches cannot be used without employing the methods and diagrams used to illustrate the book, or such as are similar to them, such methods and diagrams are to be considered as necessary incidents to the art, and given therewith to the public;”</a:t>
            </a:r>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71CA2AE-3DD6-497E-9BB5-64CAB34B7ADD}" type="slidenum">
              <a:rPr lang="en-US" altLang="en-US" sz="1400" i="0">
                <a:solidFill>
                  <a:srgbClr val="000066"/>
                </a:solidFill>
                <a:latin typeface="Arial" panose="020B0604020202020204" pitchFamily="34" charset="0"/>
              </a:rPr>
              <a:pPr/>
              <a:t>14</a:t>
            </a:fld>
            <a:endParaRPr lang="en-US" altLang="en-US" sz="1400" i="0">
              <a:solidFill>
                <a:srgbClr val="000066"/>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C03 Idea v. Expression</a:t>
            </a:r>
          </a:p>
        </p:txBody>
      </p:sp>
      <p:sp>
        <p:nvSpPr>
          <p:cNvPr id="12291" name="Content Placeholder 2"/>
          <p:cNvSpPr>
            <a:spLocks noGrp="1"/>
          </p:cNvSpPr>
          <p:nvPr>
            <p:ph idx="1"/>
          </p:nvPr>
        </p:nvSpPr>
        <p:spPr/>
        <p:txBody>
          <a:bodyPr/>
          <a:lstStyle/>
          <a:p>
            <a:r>
              <a:rPr lang="en-US" i="1" dirty="0"/>
              <a:t>Baker v. Selden </a:t>
            </a:r>
            <a:r>
              <a:rPr lang="en-US" dirty="0"/>
              <a:t>(US </a:t>
            </a:r>
            <a:r>
              <a:rPr lang="en-US" dirty="0">
                <a:hlinkClick r:id="rId3"/>
              </a:rPr>
              <a:t>1879</a:t>
            </a:r>
            <a:r>
              <a:rPr lang="en-US" dirty="0"/>
              <a:t>)</a:t>
            </a:r>
          </a:p>
          <a:p>
            <a:pPr lvl="1"/>
            <a:r>
              <a:rPr lang="en-US" dirty="0"/>
              <a:t>“not given for the purpose of publication in other works explanatory of the art, but for the purpose of practical application.”</a:t>
            </a:r>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71CA2AE-3DD6-497E-9BB5-64CAB34B7ADD}" type="slidenum">
              <a:rPr lang="en-US" altLang="en-US" sz="1400" i="0">
                <a:solidFill>
                  <a:srgbClr val="000066"/>
                </a:solidFill>
                <a:latin typeface="Arial" panose="020B0604020202020204" pitchFamily="34" charset="0"/>
              </a:rPr>
              <a:pPr/>
              <a:t>15</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650205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D9D2160-A722-4EF7-ADED-A5D1314A1A66}" type="slidenum">
              <a:rPr lang="en-US" altLang="en-US" sz="1400" i="0">
                <a:solidFill>
                  <a:srgbClr val="000066"/>
                </a:solidFill>
                <a:latin typeface="Arial" panose="020B0604020202020204" pitchFamily="34" charset="0"/>
              </a:rPr>
              <a:pPr/>
              <a:t>16</a:t>
            </a:fld>
            <a:endParaRPr lang="en-US" altLang="en-US" sz="1400" i="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dirty="0"/>
              <a:t>C03 Idea v. Expression</a:t>
            </a:r>
          </a:p>
        </p:txBody>
      </p:sp>
      <p:sp>
        <p:nvSpPr>
          <p:cNvPr id="13318" name="Rectangle 3"/>
          <p:cNvSpPr>
            <a:spLocks noGrp="1" noChangeArrowheads="1"/>
          </p:cNvSpPr>
          <p:nvPr>
            <p:ph type="body" idx="1"/>
          </p:nvPr>
        </p:nvSpPr>
        <p:spPr/>
        <p:txBody>
          <a:bodyPr/>
          <a:lstStyle/>
          <a:p>
            <a:r>
              <a:rPr lang="en-US" dirty="0"/>
              <a:t>Merger</a:t>
            </a:r>
          </a:p>
          <a:p>
            <a:pPr lvl="1"/>
            <a:r>
              <a:rPr lang="en-US" dirty="0"/>
              <a:t>Unity of expression and idea puts us to choice</a:t>
            </a:r>
          </a:p>
          <a:p>
            <a:pPr lvl="1"/>
            <a:r>
              <a:rPr lang="en-US" dirty="0"/>
              <a:t>Merger says protect the idea, and not the expression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The case focuses on a two-part test for finding infringement:</a:t>
            </a:r>
          </a:p>
          <a:p>
            <a:pPr lvl="2"/>
            <a:r>
              <a:rPr lang="en-US" dirty="0"/>
              <a:t>Was there copying?</a:t>
            </a:r>
          </a:p>
          <a:p>
            <a:pPr lvl="2"/>
            <a:r>
              <a:rPr lang="en-US" dirty="0"/>
              <a:t>If so, was there unlawful appropriation?</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17</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2970778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Copying is fundamentally about tracing the second work back to the first work to make clear that the second work was not independently created</a:t>
            </a:r>
          </a:p>
          <a:p>
            <a:pPr lvl="2"/>
            <a:r>
              <a:rPr lang="en-US" dirty="0"/>
              <a:t>Here Nike had access to the original work and the two works were sufficiently similar to allow an inference that the second work was not created independently</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18</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961949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The core of the case is about unlawful appropriation</a:t>
            </a:r>
          </a:p>
          <a:p>
            <a:pPr lvl="1"/>
            <a:r>
              <a:rPr lang="en-US" dirty="0"/>
              <a:t>Focus on application of extrinsic test and intrinsic test</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19</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3205248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30800EF-6AFD-4CFF-9327-1878F746CE1A}" type="slidenum">
              <a:rPr lang="en-US" altLang="en-US" sz="1400" i="0">
                <a:solidFill>
                  <a:srgbClr val="000066"/>
                </a:solidFill>
                <a:latin typeface="Arial" panose="020B0604020202020204" pitchFamily="34" charset="0"/>
              </a:rPr>
              <a:pPr/>
              <a:t>2</a:t>
            </a:fld>
            <a:endParaRPr lang="en-US" altLang="en-US" sz="1400" i="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t>C01 Introduction</a:t>
            </a:r>
          </a:p>
        </p:txBody>
      </p:sp>
      <p:sp>
        <p:nvSpPr>
          <p:cNvPr id="4102" name="Rectangle 3"/>
          <p:cNvSpPr>
            <a:spLocks noGrp="1" noChangeArrowheads="1"/>
          </p:cNvSpPr>
          <p:nvPr>
            <p:ph type="body" idx="1"/>
          </p:nvPr>
        </p:nvSpPr>
        <p:spPr/>
        <p:txBody>
          <a:bodyPr/>
          <a:lstStyle/>
          <a:p>
            <a:r>
              <a:rPr lang="en-US" dirty="0"/>
              <a:t>Copyright as Instrument: Creation/Use Tradeoffs</a:t>
            </a:r>
          </a:p>
          <a:p>
            <a:r>
              <a:rPr lang="en-US" dirty="0"/>
              <a:t>The Key Copyright “Equation”</a:t>
            </a:r>
          </a:p>
          <a:p>
            <a:pPr lvl="1"/>
            <a:r>
              <a:rPr lang="en-US" dirty="0"/>
              <a:t>OWA + F + TME = ©</a:t>
            </a:r>
          </a:p>
          <a:p>
            <a:pPr lvl="2"/>
            <a:r>
              <a:rPr lang="en-US" dirty="0"/>
              <a:t>Sec. 102(a): Original work of authorship fixed in tangible medium of expression gives rise to copyright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1. Dissect the work</a:t>
            </a:r>
          </a:p>
          <a:p>
            <a:pPr lvl="2"/>
            <a:r>
              <a:rPr lang="en-US" dirty="0"/>
              <a:t>Meaning identify protected elements and unprotected elements and filter out the unprotected elements</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20</a:t>
            </a:fld>
            <a:endParaRPr lang="en-US" altLang="en-US"/>
          </a:p>
        </p:txBody>
      </p:sp>
    </p:spTree>
    <p:extLst>
      <p:ext uri="{BB962C8B-B14F-4D97-AF65-F5344CB8AC3E}">
        <p14:creationId xmlns:p14="http://schemas.microsoft.com/office/powerpoint/2010/main" val="1953818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2. Apply the extrinsic test</a:t>
            </a:r>
          </a:p>
          <a:p>
            <a:pPr lvl="2"/>
            <a:r>
              <a:rPr lang="en-US" dirty="0"/>
              <a:t>“Assess the objective similarities of the two works, focusing only on the protectable elements of the plaintiff’s expression.”</a:t>
            </a:r>
          </a:p>
          <a:p>
            <a:r>
              <a:rPr lang="en-US" dirty="0"/>
              <a:t>“Photographs can be likened to factual compilations”</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21</a:t>
            </a:fld>
            <a:endParaRPr lang="en-US" altLang="en-US"/>
          </a:p>
        </p:txBody>
      </p:sp>
    </p:spTree>
    <p:extLst>
      <p:ext uri="{BB962C8B-B14F-4D97-AF65-F5344CB8AC3E}">
        <p14:creationId xmlns:p14="http://schemas.microsoft.com/office/powerpoint/2010/main" val="3449695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3. Apply the intrinsic test</a:t>
            </a:r>
          </a:p>
          <a:p>
            <a:pPr lvl="2"/>
            <a:r>
              <a:rPr lang="en-US" dirty="0"/>
              <a:t>“… a more holistic, subjective comparison of the works to determine whether they are substantially similar in ‘total concept and feel.”</a:t>
            </a:r>
          </a:p>
          <a:p>
            <a:r>
              <a:rPr lang="en-US" dirty="0"/>
              <a:t>Both extrinsic and intrinsic tests must be met for copying to be found; not found here </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22</a:t>
            </a:fld>
            <a:endParaRPr lang="en-US" altLang="en-US"/>
          </a:p>
        </p:txBody>
      </p:sp>
    </p:spTree>
    <p:extLst>
      <p:ext uri="{BB962C8B-B14F-4D97-AF65-F5344CB8AC3E}">
        <p14:creationId xmlns:p14="http://schemas.microsoft.com/office/powerpoint/2010/main" val="3859276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8418BE6-DAA0-46C4-8A8B-986A27BA1F6A}" type="slidenum">
              <a:rPr lang="en-US" altLang="en-US" sz="1400" i="0">
                <a:solidFill>
                  <a:srgbClr val="000066"/>
                </a:solidFill>
                <a:latin typeface="Arial" panose="020B0604020202020204" pitchFamily="34" charset="0"/>
              </a:rPr>
              <a:pPr/>
              <a:t>23</a:t>
            </a:fld>
            <a:endParaRPr lang="en-US" altLang="en-US" sz="1400" i="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dirty="0"/>
              <a:t>C04 Facts and Compilations</a:t>
            </a:r>
          </a:p>
        </p:txBody>
      </p:sp>
      <p:sp>
        <p:nvSpPr>
          <p:cNvPr id="15366" name="Rectangle 3"/>
          <p:cNvSpPr>
            <a:spLocks noGrp="1" noChangeArrowheads="1"/>
          </p:cNvSpPr>
          <p:nvPr>
            <p:ph type="body" idx="1"/>
          </p:nvPr>
        </p:nvSpPr>
        <p:spPr/>
        <p:txBody>
          <a:bodyPr/>
          <a:lstStyle/>
          <a:p>
            <a:r>
              <a:rPr lang="en-US" i="1" dirty="0"/>
              <a:t>Feist </a:t>
            </a:r>
            <a:r>
              <a:rPr lang="en-US" dirty="0"/>
              <a:t>(US</a:t>
            </a:r>
            <a:r>
              <a:rPr lang="en-US" i="1" dirty="0"/>
              <a:t> </a:t>
            </a:r>
            <a:r>
              <a:rPr lang="en-US" dirty="0">
                <a:hlinkClick r:id="rId3"/>
              </a:rPr>
              <a:t>1991</a:t>
            </a:r>
            <a:r>
              <a:rPr lang="en-US" dirty="0"/>
              <a:t>): Two Well-Established Propositions</a:t>
            </a:r>
          </a:p>
          <a:p>
            <a:pPr lvl="2"/>
            <a:r>
              <a:rPr lang="en-US" sz="3000" dirty="0"/>
              <a:t>Facts not copyrightable</a:t>
            </a:r>
          </a:p>
          <a:p>
            <a:pPr lvl="2"/>
            <a:r>
              <a:rPr lang="en-US" sz="3000" dirty="0"/>
              <a:t>Compilations are</a:t>
            </a:r>
          </a:p>
          <a:p>
            <a:r>
              <a:rPr lang="en-US" i="1" dirty="0"/>
              <a:t>Feist</a:t>
            </a:r>
            <a:r>
              <a:rPr lang="en-US" dirty="0"/>
              <a:t> and Originality</a:t>
            </a:r>
          </a:p>
          <a:p>
            <a:pPr lvl="1"/>
            <a:r>
              <a:rPr lang="en-US" dirty="0"/>
              <a:t>Originality is a constitutional requirement</a:t>
            </a:r>
          </a:p>
          <a:p>
            <a:pPr lvl="1"/>
            <a:r>
              <a:rPr lang="en-US" dirty="0"/>
              <a:t>Hard work irrelevant, some spark of originality required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64411F-F961-4DFD-9907-C200548FC414}" type="slidenum">
              <a:rPr lang="en-US" altLang="en-US" sz="1400" i="0">
                <a:solidFill>
                  <a:srgbClr val="000066"/>
                </a:solidFill>
                <a:latin typeface="Arial" panose="020B0604020202020204" pitchFamily="34" charset="0"/>
              </a:rPr>
              <a:pPr/>
              <a:t>24</a:t>
            </a:fld>
            <a:endParaRPr lang="en-US" altLang="en-US" sz="1400" i="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dirty="0"/>
              <a:t>C04 Facts and Compilations</a:t>
            </a:r>
          </a:p>
        </p:txBody>
      </p:sp>
      <p:sp>
        <p:nvSpPr>
          <p:cNvPr id="16390" name="Rectangle 3"/>
          <p:cNvSpPr>
            <a:spLocks noGrp="1" noChangeArrowheads="1"/>
          </p:cNvSpPr>
          <p:nvPr>
            <p:ph type="body" idx="1"/>
          </p:nvPr>
        </p:nvSpPr>
        <p:spPr/>
        <p:txBody>
          <a:bodyPr/>
          <a:lstStyle/>
          <a:p>
            <a:r>
              <a:rPr lang="en-US" dirty="0"/>
              <a:t>Understanding “Facts”</a:t>
            </a:r>
          </a:p>
          <a:p>
            <a:pPr lvl="1"/>
            <a:r>
              <a:rPr lang="en-US" dirty="0"/>
              <a:t>Cultural Facts?</a:t>
            </a:r>
          </a:p>
          <a:p>
            <a:pPr lvl="2"/>
            <a:r>
              <a:rPr lang="en-US" i="1" dirty="0"/>
              <a:t>Castle Rock Entertainment </a:t>
            </a:r>
            <a:r>
              <a:rPr lang="en-US" dirty="0"/>
              <a:t>(2d Cir. </a:t>
            </a:r>
            <a:r>
              <a:rPr lang="en-US" dirty="0">
                <a:hlinkClick r:id="rId3"/>
              </a:rPr>
              <a:t>1998</a:t>
            </a:r>
            <a:r>
              <a:rPr lang="en-US" dirty="0"/>
              <a:t>) treats as expressions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64411F-F961-4DFD-9907-C200548FC414}" type="slidenum">
              <a:rPr lang="en-US" altLang="en-US" sz="1400" i="0">
                <a:solidFill>
                  <a:srgbClr val="000066"/>
                </a:solidFill>
                <a:latin typeface="Arial" panose="020B0604020202020204" pitchFamily="34" charset="0"/>
              </a:rPr>
              <a:pPr/>
              <a:t>25</a:t>
            </a:fld>
            <a:endParaRPr lang="en-US" altLang="en-US" sz="1400" i="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dirty="0"/>
              <a:t>C04 Facts and Compilations</a:t>
            </a:r>
          </a:p>
        </p:txBody>
      </p:sp>
      <p:sp>
        <p:nvSpPr>
          <p:cNvPr id="16390" name="Rectangle 3"/>
          <p:cNvSpPr>
            <a:spLocks noGrp="1" noChangeArrowheads="1"/>
          </p:cNvSpPr>
          <p:nvPr>
            <p:ph type="body" idx="1"/>
          </p:nvPr>
        </p:nvSpPr>
        <p:spPr/>
        <p:txBody>
          <a:bodyPr/>
          <a:lstStyle/>
          <a:p>
            <a:r>
              <a:rPr lang="en-US" dirty="0"/>
              <a:t>Understanding “Facts”</a:t>
            </a:r>
          </a:p>
          <a:p>
            <a:pPr lvl="1"/>
            <a:r>
              <a:rPr lang="en-US" dirty="0"/>
              <a:t>Real World Numbers</a:t>
            </a:r>
          </a:p>
          <a:p>
            <a:pPr lvl="2"/>
            <a:r>
              <a:rPr lang="en-US" dirty="0"/>
              <a:t>Trend running against copyrightability</a:t>
            </a:r>
          </a:p>
          <a:p>
            <a:pPr lvl="3"/>
            <a:r>
              <a:rPr lang="en-US" dirty="0"/>
              <a:t>Facts on exchanges not copyrightable (</a:t>
            </a:r>
            <a:r>
              <a:rPr lang="en-US" i="1" dirty="0"/>
              <a:t>NYMEX</a:t>
            </a:r>
            <a:r>
              <a:rPr lang="en-US" dirty="0"/>
              <a:t>, CA2 </a:t>
            </a:r>
            <a:r>
              <a:rPr lang="en-US" dirty="0">
                <a:hlinkClick r:id="rId3"/>
              </a:rPr>
              <a:t>2007</a:t>
            </a:r>
            <a:r>
              <a:rPr lang="en-US" dirty="0"/>
              <a:t>)</a:t>
            </a:r>
          </a:p>
          <a:p>
            <a:pPr lvl="3"/>
            <a:r>
              <a:rPr lang="en-US" dirty="0"/>
              <a:t>Interest rate averages </a:t>
            </a:r>
            <a:r>
              <a:rPr lang="en-US" dirty="0" err="1"/>
              <a:t>unprotectable</a:t>
            </a:r>
            <a:r>
              <a:rPr lang="en-US" dirty="0"/>
              <a:t> (</a:t>
            </a:r>
            <a:r>
              <a:rPr lang="en-US" i="1" dirty="0"/>
              <a:t>Costco</a:t>
            </a:r>
            <a:r>
              <a:rPr lang="en-US" dirty="0"/>
              <a:t>, SDNY </a:t>
            </a:r>
            <a:r>
              <a:rPr lang="en-US" dirty="0">
                <a:hlinkClick r:id="rId4"/>
              </a:rPr>
              <a:t>2013</a:t>
            </a:r>
            <a:r>
              <a:rPr lang="en-US" dirty="0"/>
              <a:t>)</a:t>
            </a:r>
          </a:p>
        </p:txBody>
      </p:sp>
    </p:spTree>
    <p:extLst>
      <p:ext uri="{BB962C8B-B14F-4D97-AF65-F5344CB8AC3E}">
        <p14:creationId xmlns:p14="http://schemas.microsoft.com/office/powerpoint/2010/main" val="2668173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C08D01B-F9A4-4B1B-A587-F6B78E3B49DB}" type="slidenum">
              <a:rPr lang="en-US" altLang="en-US" sz="1400" i="0">
                <a:solidFill>
                  <a:srgbClr val="000066"/>
                </a:solidFill>
                <a:latin typeface="Arial" panose="020B0604020202020204" pitchFamily="34" charset="0"/>
              </a:rPr>
              <a:pPr/>
              <a:t>26</a:t>
            </a:fld>
            <a:endParaRPr lang="en-US" altLang="en-US" sz="1400" i="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dirty="0"/>
              <a:t>C04 Facts and Compilations</a:t>
            </a:r>
          </a:p>
        </p:txBody>
      </p:sp>
      <p:sp>
        <p:nvSpPr>
          <p:cNvPr id="17414" name="Rectangle 3"/>
          <p:cNvSpPr>
            <a:spLocks noGrp="1" noChangeArrowheads="1"/>
          </p:cNvSpPr>
          <p:nvPr>
            <p:ph type="body" idx="1"/>
          </p:nvPr>
        </p:nvSpPr>
        <p:spPr/>
        <p:txBody>
          <a:bodyPr/>
          <a:lstStyle/>
          <a:p>
            <a:r>
              <a:rPr lang="en-US" dirty="0"/>
              <a:t>Groups of Facts = Compilations</a:t>
            </a:r>
          </a:p>
          <a:p>
            <a:pPr lvl="1"/>
            <a:r>
              <a:rPr lang="en-US" dirty="0"/>
              <a:t>101 definition focus on how preexisting materials or data are “selected, coordinated, or arranged”</a:t>
            </a:r>
          </a:p>
          <a:p>
            <a:pPr lvl="1"/>
            <a:r>
              <a:rPr lang="en-US" dirty="0"/>
              <a:t>Brought into copyright in precise way in Sec 103</a:t>
            </a:r>
          </a:p>
          <a:p>
            <a:pPr lvl="1"/>
            <a:r>
              <a:rPr lang="en-US" i="1" dirty="0"/>
              <a:t>Experian</a:t>
            </a:r>
            <a:r>
              <a:rPr lang="en-US" dirty="0"/>
              <a:t> (9</a:t>
            </a:r>
            <a:r>
              <a:rPr lang="en-US" baseline="30000" dirty="0"/>
              <a:t>th</a:t>
            </a:r>
            <a:r>
              <a:rPr lang="en-US" dirty="0"/>
              <a:t> Cir. </a:t>
            </a:r>
            <a:r>
              <a:rPr lang="en-US" dirty="0">
                <a:hlinkClick r:id="rId3"/>
              </a:rPr>
              <a:t>2018</a:t>
            </a:r>
            <a:r>
              <a:rPr lang="en-US" dirty="0"/>
              <a:t>) offers a nice summary of key compilation cases and makes clear that selectivity can be important in establishing </a:t>
            </a:r>
            <a:r>
              <a:rPr lang="en-US" dirty="0" err="1"/>
              <a:t>copyrightablility</a:t>
            </a:r>
            <a:r>
              <a:rPr lang="en-US" dirty="0"/>
              <a:t> of names/addresses combinations</a:t>
            </a:r>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7274E9-6369-4E1F-B421-0193A3213DE6}" type="slidenum">
              <a:rPr lang="en-US" altLang="en-US" sz="1400" i="0">
                <a:solidFill>
                  <a:srgbClr val="000066"/>
                </a:solidFill>
                <a:latin typeface="Arial" panose="020B0604020202020204" pitchFamily="34" charset="0"/>
              </a:rPr>
              <a:pPr/>
              <a:t>27</a:t>
            </a:fld>
            <a:endParaRPr lang="en-US" altLang="en-US" sz="1400" i="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dirty="0"/>
              <a:t>C05 Authorship and Ownership</a:t>
            </a:r>
          </a:p>
        </p:txBody>
      </p:sp>
      <p:sp>
        <p:nvSpPr>
          <p:cNvPr id="27654" name="Rectangle 3"/>
          <p:cNvSpPr>
            <a:spLocks noGrp="1" noChangeArrowheads="1"/>
          </p:cNvSpPr>
          <p:nvPr>
            <p:ph type="body" idx="1"/>
          </p:nvPr>
        </p:nvSpPr>
        <p:spPr/>
        <p:txBody>
          <a:bodyPr/>
          <a:lstStyle/>
          <a:p>
            <a:r>
              <a:rPr lang="en-US"/>
              <a:t>Key Statutes</a:t>
            </a:r>
          </a:p>
          <a:p>
            <a:pPr lvl="1"/>
            <a:r>
              <a:rPr lang="en-US"/>
              <a:t>Definition of “fixed”</a:t>
            </a:r>
          </a:p>
          <a:p>
            <a:pPr lvl="2"/>
            <a:r>
              <a:rPr lang="en-US"/>
              <a:t>“by or under the authority of the author”</a:t>
            </a:r>
          </a:p>
          <a:p>
            <a:pPr lvl="1"/>
            <a:r>
              <a:rPr lang="en-US"/>
              <a:t>Definition of “work made for hire”</a:t>
            </a:r>
          </a:p>
          <a:p>
            <a:pPr lvl="2"/>
            <a:r>
              <a:rPr lang="en-US"/>
              <a:t>Employee within scope </a:t>
            </a:r>
            <a:r>
              <a:rPr lang="en-US" i="1"/>
              <a:t>or</a:t>
            </a:r>
            <a:r>
              <a:rPr lang="en-US"/>
              <a:t> nine categories of commission works pursuant to agreement addressing status</a:t>
            </a:r>
          </a:p>
        </p:txBody>
      </p:sp>
    </p:spTree>
    <p:extLst>
      <p:ext uri="{BB962C8B-B14F-4D97-AF65-F5344CB8AC3E}">
        <p14:creationId xmlns:p14="http://schemas.microsoft.com/office/powerpoint/2010/main" val="3330467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ACAAE21-F4D2-4EB7-8BA3-150A95B30758}" type="slidenum">
              <a:rPr lang="en-US" altLang="en-US" sz="1400" i="0">
                <a:solidFill>
                  <a:srgbClr val="000066"/>
                </a:solidFill>
                <a:latin typeface="Arial" panose="020B0604020202020204" pitchFamily="34" charset="0"/>
              </a:rPr>
              <a:pPr/>
              <a:t>28</a:t>
            </a:fld>
            <a:endParaRPr lang="en-US" altLang="en-US" sz="1400" i="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dirty="0"/>
              <a:t>C05 Authorship and Ownership</a:t>
            </a:r>
          </a:p>
        </p:txBody>
      </p:sp>
      <p:sp>
        <p:nvSpPr>
          <p:cNvPr id="28678" name="Rectangle 3"/>
          <p:cNvSpPr>
            <a:spLocks noGrp="1" noChangeArrowheads="1"/>
          </p:cNvSpPr>
          <p:nvPr>
            <p:ph type="body" idx="1"/>
          </p:nvPr>
        </p:nvSpPr>
        <p:spPr/>
        <p:txBody>
          <a:bodyPr/>
          <a:lstStyle/>
          <a:p>
            <a:pPr lvl="1"/>
            <a:r>
              <a:rPr lang="en-US"/>
              <a:t>Sec. 201 on Ownership of Copyright</a:t>
            </a:r>
          </a:p>
          <a:p>
            <a:pPr lvl="2"/>
            <a:r>
              <a:rPr lang="en-US"/>
              <a:t>201(a): owner is author</a:t>
            </a:r>
          </a:p>
          <a:p>
            <a:pPr lvl="2"/>
            <a:r>
              <a:rPr lang="en-US"/>
              <a:t>201(b): hiring party is author for work made for hire</a:t>
            </a:r>
          </a:p>
          <a:p>
            <a:r>
              <a:rPr lang="en-US"/>
              <a:t>Consequences</a:t>
            </a:r>
          </a:p>
          <a:p>
            <a:pPr lvl="1"/>
            <a:r>
              <a:rPr lang="en-US"/>
              <a:t>Joint authors both have author status</a:t>
            </a:r>
          </a:p>
        </p:txBody>
      </p:sp>
    </p:spTree>
    <p:extLst>
      <p:ext uri="{BB962C8B-B14F-4D97-AF65-F5344CB8AC3E}">
        <p14:creationId xmlns:p14="http://schemas.microsoft.com/office/powerpoint/2010/main" val="3610204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27E7C0A-2C26-483C-B85C-AEFA7AB2C818}" type="slidenum">
              <a:rPr lang="en-US" altLang="en-US" sz="1400" i="0">
                <a:solidFill>
                  <a:srgbClr val="000066"/>
                </a:solidFill>
                <a:latin typeface="Arial" panose="020B0604020202020204" pitchFamily="34" charset="0"/>
              </a:rPr>
              <a:pPr/>
              <a:t>29</a:t>
            </a:fld>
            <a:endParaRPr lang="en-US" altLang="en-US" sz="1400" i="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dirty="0"/>
              <a:t>C05 Authorship and Ownership</a:t>
            </a:r>
          </a:p>
        </p:txBody>
      </p:sp>
      <p:sp>
        <p:nvSpPr>
          <p:cNvPr id="29702" name="Rectangle 3"/>
          <p:cNvSpPr>
            <a:spLocks noGrp="1" noChangeArrowheads="1"/>
          </p:cNvSpPr>
          <p:nvPr>
            <p:ph type="body" idx="1"/>
          </p:nvPr>
        </p:nvSpPr>
        <p:spPr/>
        <p:txBody>
          <a:bodyPr/>
          <a:lstStyle/>
          <a:p>
            <a:pPr lvl="1"/>
            <a:r>
              <a:rPr lang="en-US"/>
              <a:t>Duration</a:t>
            </a:r>
          </a:p>
          <a:p>
            <a:pPr lvl="2"/>
            <a:r>
              <a:rPr lang="en-US"/>
              <a:t>Life of the author + 70 years for ordinary work (302(a))</a:t>
            </a:r>
          </a:p>
          <a:p>
            <a:pPr lvl="2"/>
            <a:r>
              <a:rPr lang="en-US"/>
              <a:t>Lesser of 95 years after publication or 120 years after creation for work made for hire</a:t>
            </a:r>
          </a:p>
          <a:p>
            <a:pPr lvl="1"/>
            <a:r>
              <a:rPr lang="en-US"/>
              <a:t>Termination (203(a))</a:t>
            </a:r>
          </a:p>
          <a:p>
            <a:pPr lvl="2"/>
            <a:r>
              <a:rPr lang="en-US"/>
              <a:t>Termination rights don’t apply for work made for hire</a:t>
            </a:r>
          </a:p>
        </p:txBody>
      </p:sp>
    </p:spTree>
    <p:extLst>
      <p:ext uri="{BB962C8B-B14F-4D97-AF65-F5344CB8AC3E}">
        <p14:creationId xmlns:p14="http://schemas.microsoft.com/office/powerpoint/2010/main" val="3057120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219E92C-B90D-477C-AE53-EEA8AF756311}" type="slidenum">
              <a:rPr lang="en-US" altLang="en-US" sz="1400" i="0">
                <a:solidFill>
                  <a:srgbClr val="000066"/>
                </a:solidFill>
                <a:latin typeface="Arial" panose="020B0604020202020204" pitchFamily="34" charset="0"/>
              </a:rPr>
              <a:pPr/>
              <a:t>3</a:t>
            </a:fld>
            <a:endParaRPr lang="en-US" altLang="en-US" sz="1400" i="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dirty="0"/>
              <a:t>C01 Introduction</a:t>
            </a:r>
          </a:p>
        </p:txBody>
      </p:sp>
      <p:sp>
        <p:nvSpPr>
          <p:cNvPr id="5126" name="Rectangle 3"/>
          <p:cNvSpPr>
            <a:spLocks noGrp="1" noChangeArrowheads="1"/>
          </p:cNvSpPr>
          <p:nvPr>
            <p:ph type="body" idx="1"/>
          </p:nvPr>
        </p:nvSpPr>
        <p:spPr/>
        <p:txBody>
          <a:bodyPr/>
          <a:lstStyle/>
          <a:p>
            <a:r>
              <a:rPr lang="en-US" dirty="0"/>
              <a:t>Work v. Embodiment Distinction</a:t>
            </a:r>
          </a:p>
          <a:p>
            <a:r>
              <a:rPr lang="en-US" dirty="0"/>
              <a:t>Originality and Independent Creation</a:t>
            </a:r>
          </a:p>
          <a:p>
            <a:pPr lvl="1"/>
            <a:r>
              <a:rPr lang="en-US" dirty="0"/>
              <a:t>Source-based system</a:t>
            </a:r>
          </a:p>
          <a:p>
            <a:pPr lvl="1"/>
            <a:r>
              <a:rPr lang="en-US" dirty="0"/>
              <a:t>New to you, not necessarily new to the world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5FBD002-4A24-46EA-8DDB-EA1D9C1AC109}" type="slidenum">
              <a:rPr lang="en-US" altLang="en-US" sz="1400" i="0">
                <a:solidFill>
                  <a:srgbClr val="000066"/>
                </a:solidFill>
                <a:latin typeface="Arial" panose="020B0604020202020204" pitchFamily="34" charset="0"/>
              </a:rPr>
              <a:pPr/>
              <a:t>30</a:t>
            </a:fld>
            <a:endParaRPr lang="en-US" altLang="en-US" sz="1400" i="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dirty="0"/>
              <a:t>C05 Authorship and Ownership</a:t>
            </a:r>
          </a:p>
        </p:txBody>
      </p:sp>
      <p:sp>
        <p:nvSpPr>
          <p:cNvPr id="32774" name="Rectangle 3"/>
          <p:cNvSpPr>
            <a:spLocks noGrp="1" noChangeArrowheads="1"/>
          </p:cNvSpPr>
          <p:nvPr>
            <p:ph type="body" idx="1"/>
          </p:nvPr>
        </p:nvSpPr>
        <p:spPr/>
        <p:txBody>
          <a:bodyPr/>
          <a:lstStyle/>
          <a:p>
            <a:r>
              <a:rPr lang="en-US" dirty="0"/>
              <a:t>Key Points</a:t>
            </a:r>
          </a:p>
          <a:p>
            <a:pPr lvl="1"/>
            <a:r>
              <a:rPr lang="en-US" i="1" dirty="0"/>
              <a:t>Childress</a:t>
            </a:r>
            <a:r>
              <a:rPr lang="en-US" dirty="0"/>
              <a:t> (2nd Cir. </a:t>
            </a:r>
            <a:r>
              <a:rPr lang="en-US" dirty="0">
                <a:hlinkClick r:id="rId3"/>
              </a:rPr>
              <a:t>1991</a:t>
            </a:r>
            <a:r>
              <a:rPr lang="en-US" dirty="0"/>
              <a:t>) offers narrow sense of joint work/</a:t>
            </a:r>
            <a:r>
              <a:rPr lang="en-US" dirty="0" err="1"/>
              <a:t>coauthorship</a:t>
            </a:r>
            <a:endParaRPr lang="en-US" dirty="0"/>
          </a:p>
          <a:p>
            <a:pPr lvl="2"/>
            <a:r>
              <a:rPr lang="en-US" dirty="0"/>
              <a:t>Each needs to make copyrightable contribution</a:t>
            </a:r>
          </a:p>
          <a:p>
            <a:pPr lvl="2"/>
            <a:r>
              <a:rPr lang="en-US" dirty="0"/>
              <a:t>Mutual intent to be coauthors</a:t>
            </a:r>
          </a:p>
        </p:txBody>
      </p:sp>
    </p:spTree>
    <p:extLst>
      <p:ext uri="{BB962C8B-B14F-4D97-AF65-F5344CB8AC3E}">
        <p14:creationId xmlns:p14="http://schemas.microsoft.com/office/powerpoint/2010/main" val="26907253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31</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1">
              <a:lnSpc>
                <a:spcPct val="90000"/>
              </a:lnSpc>
            </a:pPr>
            <a:r>
              <a:rPr lang="en-US" dirty="0"/>
              <a:t>Matching Mutual Intent and </a:t>
            </a:r>
            <a:r>
              <a:rPr lang="en-US" dirty="0" err="1"/>
              <a:t>Waivability</a:t>
            </a:r>
            <a:r>
              <a:rPr lang="en-US" dirty="0"/>
              <a:t> of Authorship Status</a:t>
            </a:r>
          </a:p>
          <a:p>
            <a:pPr lvl="2">
              <a:lnSpc>
                <a:spcPct val="90000"/>
              </a:lnSpc>
            </a:pPr>
            <a:r>
              <a:rPr lang="en-US" dirty="0"/>
              <a:t>Statute suggests narrow limits on </a:t>
            </a:r>
            <a:r>
              <a:rPr lang="en-US" dirty="0" err="1"/>
              <a:t>waivability</a:t>
            </a:r>
            <a:r>
              <a:rPr lang="en-US" dirty="0"/>
              <a:t> of authorship status</a:t>
            </a:r>
          </a:p>
          <a:p>
            <a:pPr lvl="3">
              <a:lnSpc>
                <a:spcPct val="90000"/>
              </a:lnSpc>
            </a:pPr>
            <a:r>
              <a:rPr lang="en-US" dirty="0"/>
              <a:t>WMFH doctrine</a:t>
            </a:r>
          </a:p>
          <a:p>
            <a:pPr lvl="3">
              <a:lnSpc>
                <a:spcPct val="90000"/>
              </a:lnSpc>
            </a:pPr>
            <a:r>
              <a:rPr lang="en-US" dirty="0"/>
              <a:t>Key is to police waiving of termination rights: allow assignment but not waiver of authorship</a:t>
            </a:r>
          </a:p>
        </p:txBody>
      </p:sp>
    </p:spTree>
    <p:extLst>
      <p:ext uri="{BB962C8B-B14F-4D97-AF65-F5344CB8AC3E}">
        <p14:creationId xmlns:p14="http://schemas.microsoft.com/office/powerpoint/2010/main" val="4488072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32</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2">
              <a:lnSpc>
                <a:spcPct val="90000"/>
              </a:lnSpc>
            </a:pPr>
            <a:r>
              <a:rPr lang="en-US" dirty="0"/>
              <a:t>Mutual intent test may prevent </a:t>
            </a:r>
            <a:r>
              <a:rPr lang="en-US" dirty="0" err="1"/>
              <a:t>coauthorship</a:t>
            </a:r>
            <a:r>
              <a:rPr lang="en-US" dirty="0"/>
              <a:t> from arising, as seen in </a:t>
            </a:r>
            <a:r>
              <a:rPr lang="en-US" i="1" dirty="0"/>
              <a:t>Thomson v. Larson </a:t>
            </a:r>
            <a:r>
              <a:rPr lang="en-US" dirty="0"/>
              <a:t>(2d Cir. </a:t>
            </a:r>
            <a:r>
              <a:rPr lang="en-US" dirty="0">
                <a:hlinkClick r:id="rId3"/>
              </a:rPr>
              <a:t>1998</a:t>
            </a:r>
            <a:r>
              <a:rPr lang="en-US" dirty="0"/>
              <a:t>)</a:t>
            </a:r>
          </a:p>
        </p:txBody>
      </p:sp>
    </p:spTree>
    <p:extLst>
      <p:ext uri="{BB962C8B-B14F-4D97-AF65-F5344CB8AC3E}">
        <p14:creationId xmlns:p14="http://schemas.microsoft.com/office/powerpoint/2010/main" val="2225756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33</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C05 Authorship and Ownership</a:t>
            </a:r>
          </a:p>
        </p:txBody>
      </p:sp>
      <p:sp>
        <p:nvSpPr>
          <p:cNvPr id="31750" name="Rectangle 3"/>
          <p:cNvSpPr>
            <a:spLocks noGrp="1" noChangeArrowheads="1"/>
          </p:cNvSpPr>
          <p:nvPr>
            <p:ph type="body" idx="1"/>
          </p:nvPr>
        </p:nvSpPr>
        <p:spPr/>
        <p:txBody>
          <a:bodyPr/>
          <a:lstStyle/>
          <a:p>
            <a:pPr>
              <a:lnSpc>
                <a:spcPct val="90000"/>
              </a:lnSpc>
            </a:pPr>
            <a:r>
              <a:rPr lang="en-US" dirty="0"/>
              <a:t>The Test in </a:t>
            </a:r>
            <a:r>
              <a:rPr lang="en-US" i="1" dirty="0"/>
              <a:t>CCNV v. Reid </a:t>
            </a:r>
            <a:r>
              <a:rPr lang="en-US" dirty="0"/>
              <a:t>(US </a:t>
            </a:r>
            <a:r>
              <a:rPr lang="en-US" dirty="0">
                <a:hlinkClick r:id="rId3"/>
              </a:rPr>
              <a:t>1989</a:t>
            </a:r>
            <a:r>
              <a:rPr lang="en-US" dirty="0"/>
              <a:t>) </a:t>
            </a:r>
          </a:p>
          <a:p>
            <a:pPr lvl="1">
              <a:lnSpc>
                <a:spcPct val="90000"/>
              </a:lnSpc>
            </a:pPr>
            <a:r>
              <a:rPr lang="en-US" dirty="0"/>
              <a:t>“To determine whether a work is for hire under the Act, a court first should ascertain, using principles of general </a:t>
            </a:r>
            <a:r>
              <a:rPr lang="en-US" b="1" dirty="0">
                <a:solidFill>
                  <a:schemeClr val="accent4">
                    <a:lumMod val="50000"/>
                    <a:lumOff val="50000"/>
                  </a:schemeClr>
                </a:solidFill>
              </a:rPr>
              <a:t>common law of agency</a:t>
            </a:r>
            <a:r>
              <a:rPr lang="en-US" dirty="0"/>
              <a:t>, whether the work was prepared by an employee or an independent contractor. After making this determination, the court can apply the appropriate subsection of </a:t>
            </a:r>
            <a:r>
              <a:rPr lang="en-US" dirty="0">
                <a:cs typeface="Arial" panose="020B0604020202020204" pitchFamily="34" charset="0"/>
              </a:rPr>
              <a:t>§ 101.”</a:t>
            </a:r>
          </a:p>
        </p:txBody>
      </p:sp>
    </p:spTree>
    <p:extLst>
      <p:ext uri="{BB962C8B-B14F-4D97-AF65-F5344CB8AC3E}">
        <p14:creationId xmlns:p14="http://schemas.microsoft.com/office/powerpoint/2010/main" val="2223428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9C5235-2ACF-485E-9B6C-BE3CDB4BA2E2}" type="slidenum">
              <a:rPr lang="en-US" altLang="en-US" sz="1400" i="0">
                <a:solidFill>
                  <a:srgbClr val="000066"/>
                </a:solidFill>
                <a:latin typeface="Arial" panose="020B0604020202020204" pitchFamily="34" charset="0"/>
              </a:rPr>
              <a:pPr/>
              <a:t>34</a:t>
            </a:fld>
            <a:endParaRPr lang="en-US" altLang="en-US" sz="1400" i="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dirty="0"/>
              <a:t>C06 Characters/PGS Works</a:t>
            </a:r>
          </a:p>
        </p:txBody>
      </p:sp>
      <p:sp>
        <p:nvSpPr>
          <p:cNvPr id="23558" name="Rectangle 3"/>
          <p:cNvSpPr>
            <a:spLocks noGrp="1" noChangeArrowheads="1"/>
          </p:cNvSpPr>
          <p:nvPr>
            <p:ph type="body" idx="1"/>
          </p:nvPr>
        </p:nvSpPr>
        <p:spPr/>
        <p:txBody>
          <a:bodyPr/>
          <a:lstStyle/>
          <a:p>
            <a:r>
              <a:rPr lang="en-US" dirty="0"/>
              <a:t>Characters</a:t>
            </a:r>
          </a:p>
          <a:p>
            <a:pPr lvl="1"/>
            <a:r>
              <a:rPr lang="en-US" dirty="0"/>
              <a:t>Identifiability should be critical, through some combination of name or characteristics</a:t>
            </a:r>
          </a:p>
          <a:p>
            <a:pPr lvl="1"/>
            <a:r>
              <a:rPr lang="en-US" dirty="0"/>
              <a:t>In </a:t>
            </a:r>
            <a:r>
              <a:rPr lang="en-US" i="1" dirty="0" err="1"/>
              <a:t>Gaiman</a:t>
            </a:r>
            <a:r>
              <a:rPr lang="en-US" dirty="0"/>
              <a:t> (7</a:t>
            </a:r>
            <a:r>
              <a:rPr lang="en-US" baseline="30000" dirty="0"/>
              <a:t>th</a:t>
            </a:r>
            <a:r>
              <a:rPr lang="en-US" dirty="0"/>
              <a:t> Cir. </a:t>
            </a:r>
            <a:r>
              <a:rPr lang="en-US" dirty="0">
                <a:hlinkClick r:id="rId3"/>
              </a:rPr>
              <a:t>2004</a:t>
            </a:r>
            <a:r>
              <a:rPr lang="en-US" dirty="0"/>
              <a:t>), Posner ties a great deal to illustrations coupled with names and speech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9C5235-2ACF-485E-9B6C-BE3CDB4BA2E2}" type="slidenum">
              <a:rPr lang="en-US" altLang="en-US" sz="1400" i="0">
                <a:solidFill>
                  <a:srgbClr val="000066"/>
                </a:solidFill>
                <a:latin typeface="Arial" panose="020B0604020202020204" pitchFamily="34" charset="0"/>
              </a:rPr>
              <a:pPr/>
              <a:t>35</a:t>
            </a:fld>
            <a:endParaRPr lang="en-US" altLang="en-US" sz="1400" i="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dirty="0"/>
              <a:t>C06 Characters/PGS Works</a:t>
            </a:r>
          </a:p>
        </p:txBody>
      </p:sp>
      <p:sp>
        <p:nvSpPr>
          <p:cNvPr id="23558" name="Rectangle 3"/>
          <p:cNvSpPr>
            <a:spLocks noGrp="1" noChangeArrowheads="1"/>
          </p:cNvSpPr>
          <p:nvPr>
            <p:ph type="body" idx="1"/>
          </p:nvPr>
        </p:nvSpPr>
        <p:spPr/>
        <p:txBody>
          <a:bodyPr/>
          <a:lstStyle/>
          <a:p>
            <a:r>
              <a:rPr lang="en-US" dirty="0"/>
              <a:t>Characters</a:t>
            </a:r>
          </a:p>
          <a:p>
            <a:pPr lvl="1"/>
            <a:r>
              <a:rPr lang="en-US" i="1" dirty="0"/>
              <a:t>DC Comics v. </a:t>
            </a:r>
            <a:r>
              <a:rPr lang="en-US" i="1" dirty="0" err="1"/>
              <a:t>Towle</a:t>
            </a:r>
            <a:r>
              <a:rPr lang="en-US" i="1" dirty="0"/>
              <a:t> </a:t>
            </a:r>
            <a:r>
              <a:rPr lang="en-US" dirty="0"/>
              <a:t>(9</a:t>
            </a:r>
            <a:r>
              <a:rPr lang="en-US" baseline="30000" dirty="0"/>
              <a:t>th</a:t>
            </a:r>
            <a:r>
              <a:rPr lang="en-US" dirty="0"/>
              <a:t> Cir. </a:t>
            </a:r>
            <a:r>
              <a:rPr lang="en-US" dirty="0">
                <a:hlinkClick r:id="rId3"/>
              </a:rPr>
              <a:t>2015</a:t>
            </a:r>
            <a:r>
              <a:rPr lang="en-US" dirty="0"/>
              <a:t>) also emphasizes that it is certain essential, distinctive features that define a character and that physical changes to the character don’t prevent the character from being fixed or otherwise copyrightable  </a:t>
            </a:r>
          </a:p>
        </p:txBody>
      </p:sp>
    </p:spTree>
    <p:extLst>
      <p:ext uri="{BB962C8B-B14F-4D97-AF65-F5344CB8AC3E}">
        <p14:creationId xmlns:p14="http://schemas.microsoft.com/office/powerpoint/2010/main" val="33972526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endParaRPr lang="en-US" altLang="en-US" dirty="0">
              <a:solidFill>
                <a:schemeClr val="bg2"/>
              </a:solidFill>
            </a:endParaRP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36</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C07 Functional Works: Useful Articles</a:t>
            </a:r>
          </a:p>
        </p:txBody>
      </p:sp>
      <p:sp>
        <p:nvSpPr>
          <p:cNvPr id="26630" name="Rectangle 3"/>
          <p:cNvSpPr>
            <a:spLocks noGrp="1" noChangeArrowheads="1"/>
          </p:cNvSpPr>
          <p:nvPr>
            <p:ph type="body" idx="1"/>
          </p:nvPr>
        </p:nvSpPr>
        <p:spPr/>
        <p:txBody>
          <a:bodyPr/>
          <a:lstStyle/>
          <a:p>
            <a:r>
              <a:rPr lang="en-US" i="1" dirty="0"/>
              <a:t>Mazer v. Stein </a:t>
            </a:r>
            <a:r>
              <a:rPr lang="en-US" dirty="0"/>
              <a:t>(US </a:t>
            </a:r>
            <a:r>
              <a:rPr lang="en-US" dirty="0">
                <a:hlinkClick r:id="rId3"/>
              </a:rPr>
              <a:t>1954</a:t>
            </a:r>
            <a:r>
              <a:rPr lang="en-US" dirty="0"/>
              <a:t>)</a:t>
            </a:r>
          </a:p>
          <a:p>
            <a:pPr lvl="1"/>
            <a:r>
              <a:rPr lang="en-US" dirty="0"/>
              <a:t>Should be a straightforward case: no effort to control functionality through copyright notwithstanding that the statute itself was both expressive and functional</a:t>
            </a:r>
          </a:p>
          <a:p>
            <a:pPr lvl="1"/>
            <a:r>
              <a:rPr lang="en-US" dirty="0"/>
              <a:t>Anyone else could do the same thing, they just couldn’t copy this one</a:t>
            </a:r>
          </a:p>
        </p:txBody>
      </p:sp>
    </p:spTree>
    <p:extLst>
      <p:ext uri="{BB962C8B-B14F-4D97-AF65-F5344CB8AC3E}">
        <p14:creationId xmlns:p14="http://schemas.microsoft.com/office/powerpoint/2010/main" val="28690441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37</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C07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Useful article definition seeks to ensure that creators don’t grab functionality through the copyright system and looks to </a:t>
            </a:r>
            <a:r>
              <a:rPr lang="en-US" dirty="0" err="1"/>
              <a:t>separability</a:t>
            </a:r>
            <a:r>
              <a:rPr lang="en-US" dirty="0"/>
              <a:t> of expressive features from utilitarian aspects</a:t>
            </a:r>
          </a:p>
          <a:p>
            <a:pPr lvl="1"/>
            <a:r>
              <a:rPr lang="en-US" dirty="0"/>
              <a:t>The question is how to do that </a:t>
            </a:r>
          </a:p>
        </p:txBody>
      </p:sp>
    </p:spTree>
    <p:extLst>
      <p:ext uri="{BB962C8B-B14F-4D97-AF65-F5344CB8AC3E}">
        <p14:creationId xmlns:p14="http://schemas.microsoft.com/office/powerpoint/2010/main" val="2578723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38</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C07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Majority Holding:</a:t>
            </a:r>
          </a:p>
          <a:p>
            <a:pPr lvl="2"/>
            <a:r>
              <a:rPr lang="en-US" dirty="0"/>
              <a:t>“We hold that a feature incorporated into the design of a useful article is eligible for copyright protection only if the feature (1) can be perceived as a two- or three-dimensional work of art separate from the useful article and</a:t>
            </a:r>
          </a:p>
        </p:txBody>
      </p:sp>
    </p:spTree>
    <p:extLst>
      <p:ext uri="{BB962C8B-B14F-4D97-AF65-F5344CB8AC3E}">
        <p14:creationId xmlns:p14="http://schemas.microsoft.com/office/powerpoint/2010/main" val="56846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39</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C07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Majority Holding:</a:t>
            </a:r>
          </a:p>
          <a:p>
            <a:pPr lvl="2"/>
            <a:r>
              <a:rPr lang="en-US" dirty="0"/>
              <a:t>“(2) would qualify as a protectable pictorial, graphic, or sculptural work—either on its own or fixed in some other tangible medium of expression—if it were imagined separately from the useful article into which it is incorporated.”</a:t>
            </a:r>
          </a:p>
          <a:p>
            <a:pPr lvl="1"/>
            <a:r>
              <a:rPr lang="en-US" dirty="0"/>
              <a:t>Satisfied here</a:t>
            </a:r>
          </a:p>
        </p:txBody>
      </p:sp>
    </p:spTree>
    <p:extLst>
      <p:ext uri="{BB962C8B-B14F-4D97-AF65-F5344CB8AC3E}">
        <p14:creationId xmlns:p14="http://schemas.microsoft.com/office/powerpoint/2010/main" val="182516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EBE0572-FF34-4E7A-8AD8-08CF58327D6E}" type="slidenum">
              <a:rPr lang="en-US" altLang="en-US" sz="1400" i="0">
                <a:solidFill>
                  <a:srgbClr val="000066"/>
                </a:solidFill>
                <a:latin typeface="Arial" panose="020B0604020202020204" pitchFamily="34" charset="0"/>
              </a:rPr>
              <a:pPr/>
              <a:t>4</a:t>
            </a:fld>
            <a:endParaRPr lang="en-US" altLang="en-US" sz="1400" i="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dirty="0"/>
              <a:t>C01 Introduction</a:t>
            </a:r>
          </a:p>
        </p:txBody>
      </p:sp>
      <p:sp>
        <p:nvSpPr>
          <p:cNvPr id="6150" name="Rectangle 3"/>
          <p:cNvSpPr>
            <a:spLocks noGrp="1" noChangeArrowheads="1"/>
          </p:cNvSpPr>
          <p:nvPr>
            <p:ph type="body" idx="1"/>
          </p:nvPr>
        </p:nvSpPr>
        <p:spPr/>
        <p:txBody>
          <a:bodyPr/>
          <a:lstStyle/>
          <a:p>
            <a:r>
              <a:rPr lang="en-US" i="1" dirty="0"/>
              <a:t>Burrow-Giles</a:t>
            </a:r>
            <a:r>
              <a:rPr lang="en-US" dirty="0"/>
              <a:t> (US </a:t>
            </a:r>
            <a:r>
              <a:rPr lang="en-US" dirty="0">
                <a:hlinkClick r:id="rId3"/>
              </a:rPr>
              <a:t>1884</a:t>
            </a:r>
            <a:r>
              <a:rPr lang="en-US" dirty="0"/>
              <a:t>)</a:t>
            </a:r>
          </a:p>
          <a:p>
            <a:pPr lvl="1"/>
            <a:r>
              <a:rPr lang="en-US" dirty="0"/>
              <a:t>Early technology/copyright case</a:t>
            </a:r>
          </a:p>
          <a:p>
            <a:pPr lvl="1"/>
            <a:r>
              <a:rPr lang="en-US" dirty="0"/>
              <a:t>Understanding “authorship”</a:t>
            </a:r>
          </a:p>
          <a:p>
            <a:pPr lvl="2"/>
            <a:r>
              <a:rPr lang="en-US" dirty="0"/>
              <a:t>How can Sarony author if the camera does the work?</a:t>
            </a:r>
          </a:p>
          <a:p>
            <a:pPr lvl="2"/>
            <a:r>
              <a:rPr lang="en-US" dirty="0"/>
              <a:t>Authorship as creation and framing of the image, not just mere fixation</a:t>
            </a:r>
          </a:p>
          <a:p>
            <a:pPr lvl="2"/>
            <a:r>
              <a:rPr lang="en-US" dirty="0"/>
              <a:t>Distinction between creation and button-pushing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E04FFB-22E7-448F-A213-FBD25D2FE88C}" type="slidenum">
              <a:rPr lang="en-US" altLang="en-US" sz="1400" i="0">
                <a:solidFill>
                  <a:srgbClr val="000066"/>
                </a:solidFill>
                <a:latin typeface="Arial" panose="020B0604020202020204" pitchFamily="34" charset="0"/>
              </a:rPr>
              <a:pPr/>
              <a:t>40</a:t>
            </a:fld>
            <a:endParaRPr lang="en-US" altLang="en-US" sz="1400" i="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dirty="0"/>
              <a:t>C08 Functional Works: Computer Software</a:t>
            </a:r>
          </a:p>
        </p:txBody>
      </p:sp>
      <p:sp>
        <p:nvSpPr>
          <p:cNvPr id="14342" name="Rectangle 3"/>
          <p:cNvSpPr>
            <a:spLocks noGrp="1" noChangeArrowheads="1"/>
          </p:cNvSpPr>
          <p:nvPr>
            <p:ph type="body" idx="1"/>
          </p:nvPr>
        </p:nvSpPr>
        <p:spPr/>
        <p:txBody>
          <a:bodyPr/>
          <a:lstStyle/>
          <a:p>
            <a:r>
              <a:rPr lang="en-US" i="1" dirty="0"/>
              <a:t>Lotus v. Borland </a:t>
            </a:r>
            <a:r>
              <a:rPr lang="en-US" dirty="0"/>
              <a:t>(1</a:t>
            </a:r>
            <a:r>
              <a:rPr lang="en-US" baseline="30000" dirty="0"/>
              <a:t>st</a:t>
            </a:r>
            <a:r>
              <a:rPr lang="en-US" dirty="0"/>
              <a:t> Cir. </a:t>
            </a:r>
            <a:r>
              <a:rPr lang="en-US" dirty="0">
                <a:hlinkClick r:id="rId3"/>
              </a:rPr>
              <a:t>1995</a:t>
            </a:r>
            <a:r>
              <a:rPr lang="en-US" dirty="0"/>
              <a:t>): Functional Expression</a:t>
            </a:r>
          </a:p>
          <a:p>
            <a:pPr lvl="1"/>
            <a:r>
              <a:rPr lang="en-US" dirty="0"/>
              <a:t>Even if interface is expressive, it still operates as a method of operation under 102(b)</a:t>
            </a:r>
          </a:p>
          <a:p>
            <a:pPr lvl="1"/>
            <a:r>
              <a:rPr lang="en-US" dirty="0"/>
              <a:t>102(b) ensures that we don’t </a:t>
            </a:r>
            <a:r>
              <a:rPr lang="en-US" dirty="0" err="1"/>
              <a:t>propertize</a:t>
            </a:r>
            <a:r>
              <a:rPr lang="en-US" dirty="0"/>
              <a:t> functionality by protecting expression</a:t>
            </a:r>
          </a:p>
        </p:txBody>
      </p:sp>
    </p:spTree>
    <p:extLst>
      <p:ext uri="{BB962C8B-B14F-4D97-AF65-F5344CB8AC3E}">
        <p14:creationId xmlns:p14="http://schemas.microsoft.com/office/powerpoint/2010/main" val="22006159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2D91428-E68F-4ECE-B063-A6B42007DBEA}" type="slidenum">
              <a:rPr lang="en-US" altLang="en-US" sz="1400" i="0">
                <a:solidFill>
                  <a:srgbClr val="000066"/>
                </a:solidFill>
                <a:latin typeface="Arial" panose="020B0604020202020204" pitchFamily="34" charset="0"/>
              </a:rPr>
              <a:pPr/>
              <a:t>41</a:t>
            </a:fld>
            <a:endParaRPr lang="en-US" altLang="en-US" sz="1400" i="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dirty="0"/>
              <a:t>C08 Derivative Works</a:t>
            </a:r>
          </a:p>
        </p:txBody>
      </p:sp>
      <p:sp>
        <p:nvSpPr>
          <p:cNvPr id="19462" name="Rectangle 3"/>
          <p:cNvSpPr>
            <a:spLocks noGrp="1" noChangeArrowheads="1"/>
          </p:cNvSpPr>
          <p:nvPr>
            <p:ph type="body" idx="1"/>
          </p:nvPr>
        </p:nvSpPr>
        <p:spPr/>
        <p:txBody>
          <a:bodyPr/>
          <a:lstStyle/>
          <a:p>
            <a:r>
              <a:rPr lang="en-US" dirty="0"/>
              <a:t>Change Critical</a:t>
            </a:r>
          </a:p>
          <a:p>
            <a:pPr lvl="1"/>
            <a:r>
              <a:rPr lang="en-US" i="1" dirty="0"/>
              <a:t>Lee v. A.R.T.</a:t>
            </a:r>
            <a:r>
              <a:rPr lang="en-US" dirty="0"/>
              <a:t> (7</a:t>
            </a:r>
            <a:r>
              <a:rPr lang="en-US" baseline="30000" dirty="0"/>
              <a:t>th</a:t>
            </a:r>
            <a:r>
              <a:rPr lang="en-US" dirty="0"/>
              <a:t> Cir. </a:t>
            </a:r>
            <a:r>
              <a:rPr lang="en-US" dirty="0">
                <a:hlinkClick r:id="rId3"/>
              </a:rPr>
              <a:t>1997</a:t>
            </a:r>
            <a:r>
              <a:rPr lang="en-US" dirty="0"/>
              <a:t>) rejects mounting of notecard on tile as sufficiently transformative to create derivative work</a:t>
            </a:r>
          </a:p>
          <a:p>
            <a:pPr lvl="1"/>
            <a:r>
              <a:rPr lang="en-US" dirty="0"/>
              <a:t>Understandable given physical baselines such as framing</a:t>
            </a:r>
          </a:p>
        </p:txBody>
      </p:sp>
    </p:spTree>
    <p:extLst>
      <p:ext uri="{BB962C8B-B14F-4D97-AF65-F5344CB8AC3E}">
        <p14:creationId xmlns:p14="http://schemas.microsoft.com/office/powerpoint/2010/main" val="35464112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753024-54F2-46D6-8AA7-72D7BF84B6C4}" type="slidenum">
              <a:rPr lang="en-US" altLang="en-US" sz="1400" i="0">
                <a:solidFill>
                  <a:srgbClr val="000066"/>
                </a:solidFill>
                <a:latin typeface="Arial" panose="020B0604020202020204" pitchFamily="34" charset="0"/>
              </a:rPr>
              <a:pPr/>
              <a:t>42</a:t>
            </a:fld>
            <a:endParaRPr lang="en-US" altLang="en-US" sz="1400" i="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dirty="0"/>
              <a:t>C08 Derivative Works</a:t>
            </a:r>
          </a:p>
        </p:txBody>
      </p:sp>
      <p:sp>
        <p:nvSpPr>
          <p:cNvPr id="20486" name="Rectangle 3"/>
          <p:cNvSpPr>
            <a:spLocks noGrp="1" noChangeArrowheads="1"/>
          </p:cNvSpPr>
          <p:nvPr>
            <p:ph type="body" idx="1"/>
          </p:nvPr>
        </p:nvSpPr>
        <p:spPr/>
        <p:txBody>
          <a:bodyPr/>
          <a:lstStyle/>
          <a:p>
            <a:r>
              <a:rPr lang="en-US" i="1" dirty="0"/>
              <a:t>Oracle v. Rimini</a:t>
            </a:r>
            <a:r>
              <a:rPr lang="en-US" dirty="0"/>
              <a:t> (CA9 </a:t>
            </a:r>
            <a:r>
              <a:rPr lang="en-US" dirty="0">
                <a:hlinkClick r:id="rId3"/>
              </a:rPr>
              <a:t>2024</a:t>
            </a:r>
            <a:r>
              <a:rPr lang="en-US" dirty="0"/>
              <a:t>)</a:t>
            </a:r>
          </a:p>
          <a:p>
            <a:pPr lvl="1"/>
            <a:r>
              <a:rPr lang="en-US" dirty="0"/>
              <a:t>Runs at the question of derivative works in software and holds that interoperable software isn’t a derivative work even as it is specifically designed to work with </a:t>
            </a:r>
            <a:r>
              <a:rPr lang="en-US"/>
              <a:t>other software </a:t>
            </a:r>
            <a:endParaRPr lang="en-US" dirty="0"/>
          </a:p>
        </p:txBody>
      </p:sp>
    </p:spTree>
    <p:extLst>
      <p:ext uri="{BB962C8B-B14F-4D97-AF65-F5344CB8AC3E}">
        <p14:creationId xmlns:p14="http://schemas.microsoft.com/office/powerpoint/2010/main" val="17712376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B68D071-58A2-4D2C-8D03-2725472BB776}" type="slidenum">
              <a:rPr lang="en-US" altLang="en-US" sz="1400" i="0">
                <a:solidFill>
                  <a:srgbClr val="000066"/>
                </a:solidFill>
                <a:latin typeface="Arial" panose="020B0604020202020204" pitchFamily="34" charset="0"/>
              </a:rPr>
              <a:pPr/>
              <a:t>43</a:t>
            </a:fld>
            <a:endParaRPr lang="en-US" altLang="en-US" sz="1400" i="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dirty="0"/>
              <a:t>C09 Distribution and First-Sale Doctrine</a:t>
            </a:r>
          </a:p>
        </p:txBody>
      </p:sp>
      <p:sp>
        <p:nvSpPr>
          <p:cNvPr id="43014" name="Rectangle 3"/>
          <p:cNvSpPr>
            <a:spLocks noGrp="1" noChangeArrowheads="1"/>
          </p:cNvSpPr>
          <p:nvPr>
            <p:ph type="body" idx="1"/>
          </p:nvPr>
        </p:nvSpPr>
        <p:spPr/>
        <p:txBody>
          <a:bodyPr/>
          <a:lstStyle/>
          <a:p>
            <a:r>
              <a:rPr lang="en-US" dirty="0"/>
              <a:t>109 and First-Sale Doctrine</a:t>
            </a:r>
          </a:p>
          <a:p>
            <a:pPr lvl="1"/>
            <a:r>
              <a:rPr lang="en-US" dirty="0"/>
              <a:t>Created in statute as follow on to </a:t>
            </a:r>
            <a:r>
              <a:rPr lang="en-US" i="1" dirty="0" err="1"/>
              <a:t>Bobbs</a:t>
            </a:r>
            <a:r>
              <a:rPr lang="en-US" i="1" dirty="0"/>
              <a:t>-Merrill</a:t>
            </a:r>
            <a:r>
              <a:rPr lang="en-US" dirty="0"/>
              <a:t> (US </a:t>
            </a:r>
            <a:r>
              <a:rPr lang="en-US" dirty="0">
                <a:hlinkClick r:id="rId3"/>
              </a:rPr>
              <a:t>1908</a:t>
            </a:r>
            <a:r>
              <a:rPr lang="en-US" dirty="0"/>
              <a:t>)</a:t>
            </a:r>
          </a:p>
          <a:p>
            <a:pPr lvl="2"/>
            <a:r>
              <a:rPr lang="en-US" i="1" dirty="0" err="1"/>
              <a:t>Bobbs</a:t>
            </a:r>
            <a:r>
              <a:rPr lang="en-US" dirty="0"/>
              <a:t> as copyright case, not contract case</a:t>
            </a:r>
          </a:p>
          <a:p>
            <a:pPr lvl="1"/>
            <a:r>
              <a:rPr lang="en-US" dirty="0"/>
              <a:t>Allows owner of copy of work to sell that work to others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9601003-EA76-4B71-82A0-E2C586A6A30E}" type="slidenum">
              <a:rPr lang="en-US" altLang="en-US" sz="1400" i="0">
                <a:solidFill>
                  <a:srgbClr val="000066"/>
                </a:solidFill>
                <a:latin typeface="Arial" panose="020B0604020202020204" pitchFamily="34" charset="0"/>
              </a:rPr>
              <a:pPr/>
              <a:t>44</a:t>
            </a:fld>
            <a:endParaRPr lang="en-US" altLang="en-US" sz="1400" i="0">
              <a:solidFill>
                <a:srgbClr val="000066"/>
              </a:solidFill>
              <a:latin typeface="Arial" panose="020B0604020202020204" pitchFamily="34" charset="0"/>
            </a:endParaRPr>
          </a:p>
        </p:txBody>
      </p:sp>
      <p:sp>
        <p:nvSpPr>
          <p:cNvPr id="76805" name="Rectangle 2"/>
          <p:cNvSpPr>
            <a:spLocks noGrp="1" noChangeArrowheads="1"/>
          </p:cNvSpPr>
          <p:nvPr>
            <p:ph type="title"/>
          </p:nvPr>
        </p:nvSpPr>
        <p:spPr/>
        <p:txBody>
          <a:bodyPr/>
          <a:lstStyle/>
          <a:p>
            <a:r>
              <a:rPr lang="en-US" dirty="0"/>
              <a:t>C09 Distribution and First-Sale Doctrine</a:t>
            </a:r>
          </a:p>
        </p:txBody>
      </p:sp>
      <p:sp>
        <p:nvSpPr>
          <p:cNvPr id="76806" name="Rectangle 3"/>
          <p:cNvSpPr>
            <a:spLocks noGrp="1" noChangeArrowheads="1"/>
          </p:cNvSpPr>
          <p:nvPr>
            <p:ph type="body" idx="1"/>
          </p:nvPr>
        </p:nvSpPr>
        <p:spPr/>
        <p:txBody>
          <a:bodyPr/>
          <a:lstStyle/>
          <a:p>
            <a:r>
              <a:rPr lang="en-US" dirty="0"/>
              <a:t>Separating Foreign and Domestic Markets</a:t>
            </a:r>
          </a:p>
          <a:p>
            <a:pPr lvl="1"/>
            <a:r>
              <a:rPr lang="en-US" dirty="0"/>
              <a:t>Sec. 602 blocks importation of certain works</a:t>
            </a:r>
          </a:p>
          <a:p>
            <a:pPr lvl="1"/>
            <a:r>
              <a:rPr lang="en-US" dirty="0"/>
              <a:t>Two Cases of Interest</a:t>
            </a:r>
          </a:p>
          <a:p>
            <a:pPr lvl="2"/>
            <a:r>
              <a:rPr lang="en-US" dirty="0"/>
              <a:t>Round-trip case: </a:t>
            </a:r>
            <a:r>
              <a:rPr lang="en-US" i="1" dirty="0"/>
              <a:t>Quality King</a:t>
            </a:r>
            <a:r>
              <a:rPr lang="en-US" dirty="0"/>
              <a:t> (US </a:t>
            </a:r>
            <a:r>
              <a:rPr lang="en-US" dirty="0">
                <a:hlinkClick r:id="rId3"/>
              </a:rPr>
              <a:t>1998</a:t>
            </a:r>
            <a:r>
              <a:rPr lang="en-US" dirty="0"/>
              <a:t>) analysis says that 602 doesn’t block importation in this case</a:t>
            </a:r>
          </a:p>
        </p:txBody>
      </p:sp>
    </p:spTree>
    <p:extLst>
      <p:ext uri="{BB962C8B-B14F-4D97-AF65-F5344CB8AC3E}">
        <p14:creationId xmlns:p14="http://schemas.microsoft.com/office/powerpoint/2010/main" val="21479790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71AFFC-95AF-4B12-8E79-74539CE6EE0D}" type="slidenum">
              <a:rPr lang="en-US" altLang="en-US" sz="1400" i="0">
                <a:solidFill>
                  <a:srgbClr val="000066"/>
                </a:solidFill>
                <a:latin typeface="Arial" panose="020B0604020202020204" pitchFamily="34" charset="0"/>
              </a:rPr>
              <a:pPr/>
              <a:t>45</a:t>
            </a:fld>
            <a:endParaRPr lang="en-US" altLang="en-US" sz="1400" i="0">
              <a:solidFill>
                <a:srgbClr val="000066"/>
              </a:solidFill>
              <a:latin typeface="Arial" panose="020B0604020202020204" pitchFamily="34" charset="0"/>
            </a:endParaRPr>
          </a:p>
        </p:txBody>
      </p:sp>
      <p:sp>
        <p:nvSpPr>
          <p:cNvPr id="77829" name="Rectangle 2"/>
          <p:cNvSpPr>
            <a:spLocks noGrp="1" noChangeArrowheads="1"/>
          </p:cNvSpPr>
          <p:nvPr>
            <p:ph type="title"/>
          </p:nvPr>
        </p:nvSpPr>
        <p:spPr/>
        <p:txBody>
          <a:bodyPr/>
          <a:lstStyle/>
          <a:p>
            <a:r>
              <a:rPr lang="en-US" dirty="0"/>
              <a:t>C09 Distribution and First-Sale Doctrine</a:t>
            </a:r>
          </a:p>
        </p:txBody>
      </p:sp>
      <p:sp>
        <p:nvSpPr>
          <p:cNvPr id="77830" name="Rectangle 3"/>
          <p:cNvSpPr>
            <a:spLocks noGrp="1" noChangeArrowheads="1"/>
          </p:cNvSpPr>
          <p:nvPr>
            <p:ph type="body" idx="1"/>
          </p:nvPr>
        </p:nvSpPr>
        <p:spPr/>
        <p:txBody>
          <a:bodyPr/>
          <a:lstStyle/>
          <a:p>
            <a:pPr lvl="2"/>
            <a:r>
              <a:rPr lang="en-US" dirty="0"/>
              <a:t>Foreign-production case: </a:t>
            </a:r>
            <a:r>
              <a:rPr lang="en-US" i="1" dirty="0"/>
              <a:t>Kirtsaeng</a:t>
            </a:r>
            <a:r>
              <a:rPr lang="en-US" dirty="0"/>
              <a:t> (US </a:t>
            </a:r>
            <a:r>
              <a:rPr lang="en-US" dirty="0">
                <a:hlinkClick r:id="rId3"/>
              </a:rPr>
              <a:t>2013</a:t>
            </a:r>
            <a:r>
              <a:rPr lang="en-US" dirty="0"/>
              <a:t>)</a:t>
            </a:r>
          </a:p>
          <a:p>
            <a:pPr lvl="3"/>
            <a:r>
              <a:rPr lang="en-US" dirty="0"/>
              <a:t>Court declines to find geographic limitation in Sec. 109 language (“lawfully made under this title”) with result that first-sale doctrine applies to books printed overseas and sold there</a:t>
            </a:r>
          </a:p>
          <a:p>
            <a:pPr lvl="3"/>
            <a:r>
              <a:rPr lang="en-US" dirty="0"/>
              <a:t>That means that those books can be imported into the US without the permission of the copyright holder</a:t>
            </a:r>
          </a:p>
        </p:txBody>
      </p:sp>
    </p:spTree>
    <p:extLst>
      <p:ext uri="{BB962C8B-B14F-4D97-AF65-F5344CB8AC3E}">
        <p14:creationId xmlns:p14="http://schemas.microsoft.com/office/powerpoint/2010/main" val="7686176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71AFFC-95AF-4B12-8E79-74539CE6EE0D}" type="slidenum">
              <a:rPr lang="en-US" altLang="en-US" sz="1400" i="0">
                <a:solidFill>
                  <a:srgbClr val="000066"/>
                </a:solidFill>
                <a:latin typeface="Arial" panose="020B0604020202020204" pitchFamily="34" charset="0"/>
              </a:rPr>
              <a:pPr/>
              <a:t>46</a:t>
            </a:fld>
            <a:endParaRPr lang="en-US" altLang="en-US" sz="1400" i="0">
              <a:solidFill>
                <a:srgbClr val="000066"/>
              </a:solidFill>
              <a:latin typeface="Arial" panose="020B0604020202020204" pitchFamily="34" charset="0"/>
            </a:endParaRPr>
          </a:p>
        </p:txBody>
      </p:sp>
      <p:sp>
        <p:nvSpPr>
          <p:cNvPr id="77829" name="Rectangle 2"/>
          <p:cNvSpPr>
            <a:spLocks noGrp="1" noChangeArrowheads="1"/>
          </p:cNvSpPr>
          <p:nvPr>
            <p:ph type="title"/>
          </p:nvPr>
        </p:nvSpPr>
        <p:spPr/>
        <p:txBody>
          <a:bodyPr/>
          <a:lstStyle/>
          <a:p>
            <a:r>
              <a:rPr lang="en-US" dirty="0"/>
              <a:t>C09 Distribution and First-Sale Doctrine</a:t>
            </a:r>
          </a:p>
        </p:txBody>
      </p:sp>
      <p:sp>
        <p:nvSpPr>
          <p:cNvPr id="77830" name="Rectangle 3"/>
          <p:cNvSpPr>
            <a:spLocks noGrp="1" noChangeArrowheads="1"/>
          </p:cNvSpPr>
          <p:nvPr>
            <p:ph type="body" idx="1"/>
          </p:nvPr>
        </p:nvSpPr>
        <p:spPr/>
        <p:txBody>
          <a:bodyPr/>
          <a:lstStyle/>
          <a:p>
            <a:pPr lvl="2"/>
            <a:r>
              <a:rPr lang="en-US" dirty="0"/>
              <a:t>Foreign-production case: </a:t>
            </a:r>
            <a:r>
              <a:rPr lang="en-US" i="1" dirty="0"/>
              <a:t>Kirtsaeng</a:t>
            </a:r>
            <a:r>
              <a:rPr lang="en-US" dirty="0"/>
              <a:t> (US </a:t>
            </a:r>
            <a:r>
              <a:rPr lang="en-US" dirty="0">
                <a:hlinkClick r:id="rId3"/>
              </a:rPr>
              <a:t>2013</a:t>
            </a:r>
            <a:r>
              <a:rPr lang="en-US" dirty="0"/>
              <a:t>)</a:t>
            </a:r>
          </a:p>
          <a:p>
            <a:pPr lvl="3"/>
            <a:r>
              <a:rPr lang="en-US" dirty="0"/>
              <a:t>This narrows considerably the circumstances under which Sec. 602 applies</a:t>
            </a:r>
          </a:p>
        </p:txBody>
      </p:sp>
    </p:spTree>
    <p:extLst>
      <p:ext uri="{BB962C8B-B14F-4D97-AF65-F5344CB8AC3E}">
        <p14:creationId xmlns:p14="http://schemas.microsoft.com/office/powerpoint/2010/main" val="22454644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6500A44-A437-4577-96B8-231A5769A483}" type="slidenum">
              <a:rPr lang="en-US" altLang="en-US" sz="1400" i="0">
                <a:solidFill>
                  <a:srgbClr val="000066"/>
                </a:solidFill>
                <a:latin typeface="Arial" panose="020B0604020202020204" pitchFamily="34" charset="0"/>
              </a:rPr>
              <a:pPr/>
              <a:t>47</a:t>
            </a:fld>
            <a:endParaRPr lang="en-US" altLang="en-US" sz="1400" i="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dirty="0"/>
              <a:t>C19 Duration</a:t>
            </a:r>
          </a:p>
        </p:txBody>
      </p:sp>
      <p:sp>
        <p:nvSpPr>
          <p:cNvPr id="35846" name="Rectangle 3"/>
          <p:cNvSpPr>
            <a:spLocks noGrp="1" noChangeArrowheads="1"/>
          </p:cNvSpPr>
          <p:nvPr>
            <p:ph type="body" idx="1"/>
          </p:nvPr>
        </p:nvSpPr>
        <p:spPr/>
        <p:txBody>
          <a:bodyPr/>
          <a:lstStyle/>
          <a:p>
            <a:r>
              <a:rPr lang="en-US" dirty="0"/>
              <a:t>Authoring Incentives and Present-Value Calculations</a:t>
            </a:r>
          </a:p>
          <a:p>
            <a:r>
              <a:rPr lang="en-US" dirty="0"/>
              <a:t>Existing Works v. Future Works</a:t>
            </a:r>
          </a:p>
        </p:txBody>
      </p:sp>
    </p:spTree>
    <p:extLst>
      <p:ext uri="{BB962C8B-B14F-4D97-AF65-F5344CB8AC3E}">
        <p14:creationId xmlns:p14="http://schemas.microsoft.com/office/powerpoint/2010/main" val="35458602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6500A44-A437-4577-96B8-231A5769A483}" type="slidenum">
              <a:rPr lang="en-US" altLang="en-US" sz="1400" i="0">
                <a:solidFill>
                  <a:srgbClr val="000066"/>
                </a:solidFill>
                <a:latin typeface="Arial" panose="020B0604020202020204" pitchFamily="34" charset="0"/>
              </a:rPr>
              <a:pPr/>
              <a:t>48</a:t>
            </a:fld>
            <a:endParaRPr lang="en-US" altLang="en-US" sz="1400" i="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dirty="0"/>
              <a:t>C10 Duration</a:t>
            </a:r>
          </a:p>
        </p:txBody>
      </p:sp>
      <p:sp>
        <p:nvSpPr>
          <p:cNvPr id="35846" name="Rectangle 3"/>
          <p:cNvSpPr>
            <a:spLocks noGrp="1" noChangeArrowheads="1"/>
          </p:cNvSpPr>
          <p:nvPr>
            <p:ph type="body" idx="1"/>
          </p:nvPr>
        </p:nvSpPr>
        <p:spPr/>
        <p:txBody>
          <a:bodyPr/>
          <a:lstStyle/>
          <a:p>
            <a:r>
              <a:rPr lang="en-US" dirty="0"/>
              <a:t>Use Incentives for Existing Works</a:t>
            </a:r>
          </a:p>
          <a:p>
            <a:pPr lvl="1"/>
            <a:r>
              <a:rPr lang="en-US" dirty="0"/>
              <a:t>Enhanced Uses</a:t>
            </a:r>
          </a:p>
          <a:p>
            <a:pPr lvl="2"/>
            <a:r>
              <a:rPr lang="en-US" dirty="0"/>
              <a:t>Avoid possibly high transaction costs of licensing for new uses</a:t>
            </a:r>
          </a:p>
          <a:p>
            <a:pPr lvl="2"/>
            <a:r>
              <a:rPr lang="en-US" dirty="0"/>
              <a:t>Elimination of </a:t>
            </a:r>
            <a:r>
              <a:rPr lang="en-US" dirty="0" err="1"/>
              <a:t>monop</a:t>
            </a:r>
            <a:r>
              <a:rPr lang="en-US" dirty="0"/>
              <a:t> should increase consumptive uses</a:t>
            </a:r>
          </a:p>
        </p:txBody>
      </p:sp>
    </p:spTree>
    <p:extLst>
      <p:ext uri="{BB962C8B-B14F-4D97-AF65-F5344CB8AC3E}">
        <p14:creationId xmlns:p14="http://schemas.microsoft.com/office/powerpoint/2010/main" val="30760707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18B68D-5048-40E1-A30F-77CCE76037B1}" type="slidenum">
              <a:rPr lang="en-US" altLang="en-US" sz="1400" i="0">
                <a:solidFill>
                  <a:srgbClr val="000066"/>
                </a:solidFill>
                <a:latin typeface="Arial" panose="020B0604020202020204" pitchFamily="34" charset="0"/>
              </a:rPr>
              <a:pPr/>
              <a:t>49</a:t>
            </a:fld>
            <a:endParaRPr lang="en-US" altLang="en-US" sz="1400" i="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dirty="0"/>
              <a:t>C10 Duration</a:t>
            </a:r>
          </a:p>
        </p:txBody>
      </p:sp>
      <p:sp>
        <p:nvSpPr>
          <p:cNvPr id="36870" name="Rectangle 3"/>
          <p:cNvSpPr>
            <a:spLocks noGrp="1" noChangeArrowheads="1"/>
          </p:cNvSpPr>
          <p:nvPr>
            <p:ph type="body" idx="1"/>
          </p:nvPr>
        </p:nvSpPr>
        <p:spPr/>
        <p:txBody>
          <a:bodyPr/>
          <a:lstStyle/>
          <a:p>
            <a:r>
              <a:rPr lang="en-US" i="1" dirty="0"/>
              <a:t>Eldred</a:t>
            </a:r>
            <a:r>
              <a:rPr lang="en-US" dirty="0"/>
              <a:t> (US </a:t>
            </a:r>
            <a:r>
              <a:rPr lang="en-US" dirty="0">
                <a:hlinkClick r:id="rId3"/>
              </a:rPr>
              <a:t>2003</a:t>
            </a:r>
            <a:r>
              <a:rPr lang="en-US" dirty="0"/>
              <a:t>) and the Constitution</a:t>
            </a:r>
          </a:p>
          <a:p>
            <a:pPr lvl="1"/>
            <a:r>
              <a:rPr lang="en-US" dirty="0"/>
              <a:t>Copyright Clause</a:t>
            </a:r>
          </a:p>
          <a:p>
            <a:pPr lvl="2"/>
            <a:r>
              <a:rPr lang="en-US" dirty="0"/>
              <a:t>History v. Logic</a:t>
            </a:r>
          </a:p>
          <a:p>
            <a:pPr lvl="2"/>
            <a:r>
              <a:rPr lang="en-US" dirty="0"/>
              <a:t>What does limited times mean?</a:t>
            </a:r>
          </a:p>
          <a:p>
            <a:pPr lvl="3"/>
            <a:r>
              <a:rPr lang="en-US" dirty="0"/>
              <a:t>Periodic grants v. unlimited grants</a:t>
            </a:r>
          </a:p>
          <a:p>
            <a:pPr lvl="1"/>
            <a:r>
              <a:rPr lang="en-US" dirty="0"/>
              <a:t>The First Amendment</a:t>
            </a:r>
          </a:p>
          <a:p>
            <a:pPr lvl="2"/>
            <a:r>
              <a:rPr lang="en-US" dirty="0"/>
              <a:t>Ideas v. Expression</a:t>
            </a:r>
          </a:p>
        </p:txBody>
      </p:sp>
    </p:spTree>
    <p:extLst>
      <p:ext uri="{BB962C8B-B14F-4D97-AF65-F5344CB8AC3E}">
        <p14:creationId xmlns:p14="http://schemas.microsoft.com/office/powerpoint/2010/main" val="350843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C01 Introduction</a:t>
            </a:r>
          </a:p>
        </p:txBody>
      </p:sp>
      <p:sp>
        <p:nvSpPr>
          <p:cNvPr id="7171" name="Content Placeholder 2"/>
          <p:cNvSpPr>
            <a:spLocks noGrp="1"/>
          </p:cNvSpPr>
          <p:nvPr>
            <p:ph idx="1"/>
          </p:nvPr>
        </p:nvSpPr>
        <p:spPr/>
        <p:txBody>
          <a:bodyPr/>
          <a:lstStyle/>
          <a:p>
            <a:r>
              <a:rPr lang="en-US" i="1" dirty="0" err="1"/>
              <a:t>Bleistein</a:t>
            </a:r>
            <a:r>
              <a:rPr lang="en-US" dirty="0"/>
              <a:t> (US </a:t>
            </a:r>
            <a:r>
              <a:rPr lang="en-US" dirty="0">
                <a:hlinkClick r:id="rId3"/>
              </a:rPr>
              <a:t>1903</a:t>
            </a:r>
            <a:r>
              <a:rPr lang="en-US" dirty="0"/>
              <a:t>)</a:t>
            </a:r>
          </a:p>
          <a:p>
            <a:pPr lvl="1"/>
            <a:r>
              <a:rPr lang="en-US" dirty="0"/>
              <a:t>Lawyers Will be Bad Judges of Quality</a:t>
            </a:r>
          </a:p>
          <a:p>
            <a:pPr lvl="2"/>
            <a:r>
              <a:rPr lang="en-US" dirty="0"/>
              <a:t>“It would be a dangerous undertaking for persons trained only to the law to constitute themselves final judges of the worth of pictorial illustrations, outside of the narrowest and most obvious limits.”</a:t>
            </a:r>
          </a:p>
          <a:p>
            <a:pPr lvl="1"/>
            <a:endParaRPr lang="en-US" dirty="0"/>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919185A-C388-4F1F-B6ED-92B82B07B9B4}" type="slidenum">
              <a:rPr lang="en-US" altLang="en-US" sz="1400" i="0">
                <a:solidFill>
                  <a:srgbClr val="000066"/>
                </a:solidFill>
                <a:latin typeface="Arial" panose="020B0604020202020204" pitchFamily="34" charset="0"/>
              </a:rPr>
              <a:pPr/>
              <a:t>5</a:t>
            </a:fld>
            <a:endParaRPr lang="en-US" altLang="en-US" sz="1400" i="0">
              <a:solidFill>
                <a:srgbClr val="000066"/>
              </a:solidFill>
              <a:latin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86146B0-18B9-4111-902E-A7C9B27FFDA1}" type="slidenum">
              <a:rPr lang="en-US" altLang="en-US" sz="1400" i="0">
                <a:solidFill>
                  <a:srgbClr val="000066"/>
                </a:solidFill>
                <a:latin typeface="Arial" panose="020B0604020202020204" pitchFamily="34" charset="0"/>
              </a:rPr>
              <a:pPr/>
              <a:t>50</a:t>
            </a:fld>
            <a:endParaRPr lang="en-US" altLang="en-US" sz="1400" i="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dirty="0"/>
              <a:t>C11 The Public Domain: Governmental Works</a:t>
            </a:r>
          </a:p>
        </p:txBody>
      </p:sp>
      <p:sp>
        <p:nvSpPr>
          <p:cNvPr id="25606" name="Rectangle 3"/>
          <p:cNvSpPr>
            <a:spLocks noGrp="1" noChangeArrowheads="1"/>
          </p:cNvSpPr>
          <p:nvPr>
            <p:ph type="body" idx="1"/>
          </p:nvPr>
        </p:nvSpPr>
        <p:spPr/>
        <p:txBody>
          <a:bodyPr/>
          <a:lstStyle/>
          <a:p>
            <a:r>
              <a:rPr lang="en-US" dirty="0"/>
              <a:t>Governmental Works</a:t>
            </a:r>
          </a:p>
          <a:p>
            <a:pPr lvl="1"/>
            <a:r>
              <a:rPr lang="en-US" dirty="0"/>
              <a:t>Section 105</a:t>
            </a:r>
          </a:p>
          <a:p>
            <a:pPr lvl="2"/>
            <a:r>
              <a:rPr lang="en-US" dirty="0"/>
              <a:t>US governmental works not copyrighted</a:t>
            </a:r>
          </a:p>
          <a:p>
            <a:pPr lvl="2"/>
            <a:r>
              <a:rPr lang="en-US" dirty="0"/>
              <a:t>Says nothing directly about state works but conventional wisdom is that they are similarly outside of federal copyright</a:t>
            </a:r>
          </a:p>
        </p:txBody>
      </p:sp>
    </p:spTree>
    <p:extLst>
      <p:ext uri="{BB962C8B-B14F-4D97-AF65-F5344CB8AC3E}">
        <p14:creationId xmlns:p14="http://schemas.microsoft.com/office/powerpoint/2010/main" val="16274584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51</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C11 The Public Domain: Governmental Works</a:t>
            </a:r>
          </a:p>
        </p:txBody>
      </p:sp>
      <p:sp>
        <p:nvSpPr>
          <p:cNvPr id="26630" name="Rectangle 3"/>
          <p:cNvSpPr>
            <a:spLocks noGrp="1" noChangeArrowheads="1"/>
          </p:cNvSpPr>
          <p:nvPr>
            <p:ph type="body" idx="1"/>
          </p:nvPr>
        </p:nvSpPr>
        <p:spPr/>
        <p:txBody>
          <a:bodyPr/>
          <a:lstStyle/>
          <a:p>
            <a:pPr lvl="1"/>
            <a:r>
              <a:rPr lang="en-US" dirty="0"/>
              <a:t>Two Approaches</a:t>
            </a:r>
          </a:p>
          <a:p>
            <a:pPr lvl="2"/>
            <a:r>
              <a:rPr lang="en-US" dirty="0"/>
              <a:t>Authorship: Judges and Legislators</a:t>
            </a:r>
          </a:p>
          <a:p>
            <a:pPr lvl="2"/>
            <a:r>
              <a:rPr lang="en-US" dirty="0"/>
              <a:t>Content Itself</a:t>
            </a:r>
          </a:p>
          <a:p>
            <a:pPr lvl="1"/>
            <a:r>
              <a:rPr lang="en-US" i="1" dirty="0"/>
              <a:t>Public.Resource.org </a:t>
            </a:r>
            <a:r>
              <a:rPr lang="en-US" dirty="0"/>
              <a:t> (US </a:t>
            </a:r>
            <a:r>
              <a:rPr lang="en-US" dirty="0">
                <a:hlinkClick r:id="rId3"/>
              </a:rPr>
              <a:t>2020</a:t>
            </a:r>
            <a:r>
              <a:rPr lang="en-US" dirty="0"/>
              <a:t>)</a:t>
            </a:r>
          </a:p>
          <a:p>
            <a:pPr lvl="2"/>
            <a:r>
              <a:rPr lang="en-US" dirty="0"/>
              <a:t>Court embraces “government edicts doctrine” so that judges and legislators are not authors of work created as part of their official duties</a:t>
            </a:r>
          </a:p>
        </p:txBody>
      </p:sp>
    </p:spTree>
    <p:extLst>
      <p:ext uri="{BB962C8B-B14F-4D97-AF65-F5344CB8AC3E}">
        <p14:creationId xmlns:p14="http://schemas.microsoft.com/office/powerpoint/2010/main" val="5345273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368F79-F502-496B-9019-295E9784F97C}" type="slidenum">
              <a:rPr lang="en-US" altLang="en-US" sz="1400" i="0">
                <a:solidFill>
                  <a:srgbClr val="000066"/>
                </a:solidFill>
                <a:latin typeface="Arial" panose="020B0604020202020204" pitchFamily="34" charset="0"/>
              </a:rPr>
              <a:pPr/>
              <a:t>52</a:t>
            </a:fld>
            <a:endParaRPr lang="en-US" altLang="en-US" sz="1400" i="0">
              <a:solidFill>
                <a:srgbClr val="000066"/>
              </a:solidFill>
              <a:latin typeface="Arial" panose="020B0604020202020204" pitchFamily="34" charset="0"/>
            </a:endParaRPr>
          </a:p>
        </p:txBody>
      </p:sp>
      <p:sp>
        <p:nvSpPr>
          <p:cNvPr id="46085" name="Rectangle 2"/>
          <p:cNvSpPr>
            <a:spLocks noGrp="1" noChangeArrowheads="1"/>
          </p:cNvSpPr>
          <p:nvPr>
            <p:ph type="title"/>
          </p:nvPr>
        </p:nvSpPr>
        <p:spPr/>
        <p:txBody>
          <a:bodyPr/>
          <a:lstStyle/>
          <a:p>
            <a:r>
              <a:rPr lang="en-US" dirty="0"/>
              <a:t>C12: Fair Use</a:t>
            </a:r>
          </a:p>
        </p:txBody>
      </p:sp>
      <p:sp>
        <p:nvSpPr>
          <p:cNvPr id="46086" name="Rectangle 3"/>
          <p:cNvSpPr>
            <a:spLocks noGrp="1" noChangeArrowheads="1"/>
          </p:cNvSpPr>
          <p:nvPr>
            <p:ph type="body" idx="1"/>
          </p:nvPr>
        </p:nvSpPr>
        <p:spPr/>
        <p:txBody>
          <a:bodyPr/>
          <a:lstStyle/>
          <a:p>
            <a:r>
              <a:rPr lang="en-US" dirty="0"/>
              <a:t>The Court’s Analysis in </a:t>
            </a:r>
            <a:r>
              <a:rPr lang="en-US" i="1" dirty="0"/>
              <a:t>Campbell </a:t>
            </a:r>
            <a:r>
              <a:rPr lang="en-US" dirty="0"/>
              <a:t>(US </a:t>
            </a:r>
            <a:r>
              <a:rPr lang="en-US" dirty="0">
                <a:hlinkClick r:id="rId3"/>
              </a:rPr>
              <a:t>1994</a:t>
            </a:r>
            <a:r>
              <a:rPr lang="en-US" dirty="0"/>
              <a:t>)</a:t>
            </a:r>
          </a:p>
          <a:p>
            <a:pPr lvl="1"/>
            <a:r>
              <a:rPr lang="en-US" dirty="0"/>
              <a:t>Key aspect of parody is need to use some of the work to invoke it</a:t>
            </a:r>
          </a:p>
          <a:p>
            <a:pPr lvl="1"/>
            <a:r>
              <a:rPr lang="en-US" dirty="0"/>
              <a:t>Parody as criticism of a </a:t>
            </a:r>
            <a:r>
              <a:rPr lang="en-US" i="1" dirty="0"/>
              <a:t>work</a:t>
            </a:r>
            <a:r>
              <a:rPr lang="en-US" dirty="0"/>
              <a:t> and as the “joinder of reference and ridicule”</a:t>
            </a:r>
          </a:p>
          <a:p>
            <a:pPr lvl="1"/>
            <a:r>
              <a:rPr lang="en-US" dirty="0"/>
              <a:t>Not a vision of use simply as best way to tell story (hence rejection of O.J. Simpson version of </a:t>
            </a:r>
            <a:r>
              <a:rPr lang="en-US" i="1" dirty="0"/>
              <a:t>The Cat in the Hat </a:t>
            </a:r>
            <a:r>
              <a:rPr lang="en-US" dirty="0"/>
              <a:t>(9</a:t>
            </a:r>
            <a:r>
              <a:rPr lang="en-US" baseline="30000" dirty="0"/>
              <a:t>th</a:t>
            </a:r>
            <a:r>
              <a:rPr lang="en-US" dirty="0"/>
              <a:t> Cir. </a:t>
            </a:r>
            <a:r>
              <a:rPr lang="en-US" dirty="0">
                <a:hlinkClick r:id="rId4"/>
              </a:rPr>
              <a:t>1997</a:t>
            </a:r>
            <a:r>
              <a:rPr lang="en-US" dirty="0"/>
              <a:t>)). </a:t>
            </a:r>
          </a:p>
        </p:txBody>
      </p:sp>
    </p:spTree>
    <p:extLst>
      <p:ext uri="{BB962C8B-B14F-4D97-AF65-F5344CB8AC3E}">
        <p14:creationId xmlns:p14="http://schemas.microsoft.com/office/powerpoint/2010/main" val="895121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C12: Fair Use</a:t>
            </a:r>
          </a:p>
        </p:txBody>
      </p:sp>
      <p:sp>
        <p:nvSpPr>
          <p:cNvPr id="3" name="Content Placeholder 2"/>
          <p:cNvSpPr>
            <a:spLocks noGrp="1"/>
          </p:cNvSpPr>
          <p:nvPr>
            <p:ph idx="1"/>
          </p:nvPr>
        </p:nvSpPr>
        <p:spPr/>
        <p:txBody>
          <a:bodyPr/>
          <a:lstStyle/>
          <a:p>
            <a:pPr lvl="1"/>
            <a:r>
              <a:rPr lang="en-US" dirty="0"/>
              <a:t>Kills off the idea that for-profit use creates a strong presumption against fair use</a:t>
            </a:r>
          </a:p>
          <a:p>
            <a:pPr lvl="1"/>
            <a:r>
              <a:rPr lang="en-US" dirty="0"/>
              <a:t>Focuses first factor analysis on “whether and to what extent the new work is ‘transformative’”</a:t>
            </a:r>
          </a:p>
          <a:p>
            <a:pPr lvl="1"/>
            <a:r>
              <a:rPr lang="en-US" dirty="0"/>
              <a:t>Note focus on work, not use</a:t>
            </a:r>
          </a:p>
          <a:p>
            <a:pPr lvl="1"/>
            <a:endParaRPr lang="en-US" dirty="0"/>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53</a:t>
            </a:fld>
            <a:endParaRPr lang="en-US" altLang="en-US"/>
          </a:p>
        </p:txBody>
      </p:sp>
    </p:spTree>
    <p:extLst>
      <p:ext uri="{BB962C8B-B14F-4D97-AF65-F5344CB8AC3E}">
        <p14:creationId xmlns:p14="http://schemas.microsoft.com/office/powerpoint/2010/main" val="22375064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C12: Fair Use</a:t>
            </a:r>
          </a:p>
        </p:txBody>
      </p:sp>
      <p:sp>
        <p:nvSpPr>
          <p:cNvPr id="3" name="Content Placeholder 2"/>
          <p:cNvSpPr>
            <a:spLocks noGrp="1"/>
          </p:cNvSpPr>
          <p:nvPr>
            <p:ph idx="1"/>
          </p:nvPr>
        </p:nvSpPr>
        <p:spPr/>
        <p:txBody>
          <a:bodyPr/>
          <a:lstStyle/>
          <a:p>
            <a:r>
              <a:rPr lang="en-US" i="1" dirty="0"/>
              <a:t>Bill Graham Archives</a:t>
            </a:r>
            <a:r>
              <a:rPr lang="en-US" dirty="0"/>
              <a:t> (2</a:t>
            </a:r>
            <a:r>
              <a:rPr lang="en-US" baseline="30000" dirty="0"/>
              <a:t>nd</a:t>
            </a:r>
            <a:r>
              <a:rPr lang="en-US" dirty="0"/>
              <a:t> Cir, </a:t>
            </a:r>
            <a:r>
              <a:rPr lang="en-US" dirty="0">
                <a:hlinkClick r:id="rId2"/>
              </a:rPr>
              <a:t>2006</a:t>
            </a:r>
            <a:r>
              <a:rPr lang="en-US" dirty="0"/>
              <a:t>)</a:t>
            </a:r>
          </a:p>
          <a:p>
            <a:pPr lvl="1"/>
            <a:r>
              <a:rPr lang="en-US" dirty="0"/>
              <a:t>Picks up the </a:t>
            </a:r>
            <a:r>
              <a:rPr lang="en-US" i="1" dirty="0"/>
              <a:t>Campbell</a:t>
            </a:r>
            <a:r>
              <a:rPr lang="en-US" dirty="0"/>
              <a:t> approach on Sec. 107 first factor and runs with transformative analysis</a:t>
            </a:r>
          </a:p>
          <a:p>
            <a:pPr lvl="1"/>
            <a:r>
              <a:rPr lang="en-US" dirty="0"/>
              <a:t>Emphasizes different purpose from original use of posters to new use (illustration of historical development of Grateful Dead)</a:t>
            </a:r>
          </a:p>
          <a:p>
            <a:pPr lvl="1"/>
            <a:endParaRPr lang="en-US" dirty="0"/>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54</a:t>
            </a:fld>
            <a:endParaRPr lang="en-US" altLang="en-US"/>
          </a:p>
        </p:txBody>
      </p:sp>
    </p:spTree>
    <p:extLst>
      <p:ext uri="{BB962C8B-B14F-4D97-AF65-F5344CB8AC3E}">
        <p14:creationId xmlns:p14="http://schemas.microsoft.com/office/powerpoint/2010/main" val="25552115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C12: Fair Use</a:t>
            </a:r>
          </a:p>
        </p:txBody>
      </p:sp>
      <p:sp>
        <p:nvSpPr>
          <p:cNvPr id="3" name="Content Placeholder 2"/>
          <p:cNvSpPr>
            <a:spLocks noGrp="1"/>
          </p:cNvSpPr>
          <p:nvPr>
            <p:ph idx="1"/>
          </p:nvPr>
        </p:nvSpPr>
        <p:spPr/>
        <p:txBody>
          <a:bodyPr/>
          <a:lstStyle/>
          <a:p>
            <a:r>
              <a:rPr lang="en-US" i="1" dirty="0"/>
              <a:t>Bill Graham Archives</a:t>
            </a:r>
            <a:r>
              <a:rPr lang="en-US" dirty="0"/>
              <a:t> (2</a:t>
            </a:r>
            <a:r>
              <a:rPr lang="en-US" baseline="30000" dirty="0"/>
              <a:t>nd</a:t>
            </a:r>
            <a:r>
              <a:rPr lang="en-US" dirty="0"/>
              <a:t> Cir. </a:t>
            </a:r>
            <a:r>
              <a:rPr lang="en-US" dirty="0">
                <a:hlinkClick r:id="rId2"/>
              </a:rPr>
              <a:t>2006</a:t>
            </a:r>
            <a:r>
              <a:rPr lang="en-US" dirty="0"/>
              <a:t>)</a:t>
            </a:r>
          </a:p>
          <a:p>
            <a:pPr lvl="1"/>
            <a:r>
              <a:rPr lang="en-US" dirty="0"/>
              <a:t>On fourth factor—“potential market for or value of the copyrighted work”—the court’s key move is to separate traditional licensing markets for the work from transformative markets</a:t>
            </a:r>
          </a:p>
          <a:p>
            <a:pPr lvl="1"/>
            <a:r>
              <a:rPr lang="en-US" dirty="0"/>
              <a:t>Tie that back to derivative works analysis: not really meaningful to suggest that history book derives from posters</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55</a:t>
            </a:fld>
            <a:endParaRPr lang="en-US" altLang="en-US"/>
          </a:p>
        </p:txBody>
      </p:sp>
    </p:spTree>
    <p:extLst>
      <p:ext uri="{BB962C8B-B14F-4D97-AF65-F5344CB8AC3E}">
        <p14:creationId xmlns:p14="http://schemas.microsoft.com/office/powerpoint/2010/main" val="40386958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F71DA-133C-843B-64AA-BAFFB28CE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F8CFAC-7EAE-2A44-2221-9CCFA8C2C47B}"/>
              </a:ext>
            </a:extLst>
          </p:cNvPr>
          <p:cNvSpPr>
            <a:spLocks noGrp="1"/>
          </p:cNvSpPr>
          <p:nvPr>
            <p:ph type="title"/>
          </p:nvPr>
        </p:nvSpPr>
        <p:spPr/>
        <p:txBody>
          <a:bodyPr/>
          <a:lstStyle/>
          <a:p>
            <a:r>
              <a:rPr lang="en-US" dirty="0"/>
              <a:t>C12: Fair Use</a:t>
            </a:r>
          </a:p>
        </p:txBody>
      </p:sp>
      <p:sp>
        <p:nvSpPr>
          <p:cNvPr id="3" name="Content Placeholder 2">
            <a:extLst>
              <a:ext uri="{FF2B5EF4-FFF2-40B4-BE49-F238E27FC236}">
                <a16:creationId xmlns:a16="http://schemas.microsoft.com/office/drawing/2014/main" id="{9FFCE1A1-D4DE-24AB-7F07-6FACD27B2BCB}"/>
              </a:ext>
            </a:extLst>
          </p:cNvPr>
          <p:cNvSpPr>
            <a:spLocks noGrp="1"/>
          </p:cNvSpPr>
          <p:nvPr>
            <p:ph idx="1"/>
          </p:nvPr>
        </p:nvSpPr>
        <p:spPr/>
        <p:txBody>
          <a:bodyPr/>
          <a:lstStyle/>
          <a:p>
            <a:r>
              <a:rPr lang="en-US" i="1" dirty="0"/>
              <a:t>Bill Graham Archives </a:t>
            </a:r>
            <a:r>
              <a:rPr lang="en-US" dirty="0"/>
              <a:t>(2</a:t>
            </a:r>
            <a:r>
              <a:rPr lang="en-US" baseline="30000" dirty="0"/>
              <a:t>nd</a:t>
            </a:r>
            <a:r>
              <a:rPr lang="en-US" dirty="0"/>
              <a:t> Cir. </a:t>
            </a:r>
            <a:r>
              <a:rPr lang="en-US" dirty="0">
                <a:hlinkClick r:id="rId2"/>
              </a:rPr>
              <a:t>2006</a:t>
            </a:r>
            <a:r>
              <a:rPr lang="en-US" dirty="0"/>
              <a:t>)</a:t>
            </a:r>
          </a:p>
          <a:p>
            <a:pPr lvl="1"/>
            <a:r>
              <a:rPr lang="en-US" dirty="0"/>
              <a:t>So 4</a:t>
            </a:r>
            <a:r>
              <a:rPr lang="en-US" baseline="30000" dirty="0"/>
              <a:t>th</a:t>
            </a:r>
            <a:r>
              <a:rPr lang="en-US" dirty="0"/>
              <a:t> factor analysis continues to give copyright holder control over derivative works and the markets associated with them but not for non-derivative transformative markets</a:t>
            </a:r>
          </a:p>
        </p:txBody>
      </p:sp>
      <p:sp>
        <p:nvSpPr>
          <p:cNvPr id="5" name="Slide Number Placeholder 4">
            <a:extLst>
              <a:ext uri="{FF2B5EF4-FFF2-40B4-BE49-F238E27FC236}">
                <a16:creationId xmlns:a16="http://schemas.microsoft.com/office/drawing/2014/main" id="{96048553-FC7F-ACD7-0FF9-C16CF9BBB7AB}"/>
              </a:ext>
            </a:extLst>
          </p:cNvPr>
          <p:cNvSpPr>
            <a:spLocks noGrp="1"/>
          </p:cNvSpPr>
          <p:nvPr>
            <p:ph type="sldNum" sz="quarter" idx="12"/>
          </p:nvPr>
        </p:nvSpPr>
        <p:spPr/>
        <p:txBody>
          <a:bodyPr/>
          <a:lstStyle/>
          <a:p>
            <a:fld id="{9E957033-B717-4607-BAC7-9A1174D0F255}" type="slidenum">
              <a:rPr lang="en-US" altLang="en-US" smtClean="0"/>
              <a:pPr/>
              <a:t>56</a:t>
            </a:fld>
            <a:endParaRPr lang="en-US" altLang="en-US"/>
          </a:p>
        </p:txBody>
      </p:sp>
    </p:spTree>
    <p:extLst>
      <p:ext uri="{BB962C8B-B14F-4D97-AF65-F5344CB8AC3E}">
        <p14:creationId xmlns:p14="http://schemas.microsoft.com/office/powerpoint/2010/main" val="33340470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C13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Focus on whether use of first work is a transformative use seems to step back from </a:t>
            </a:r>
            <a:r>
              <a:rPr lang="en-US" i="1" dirty="0"/>
              <a:t>Campbell</a:t>
            </a:r>
            <a:r>
              <a:rPr lang="en-US" dirty="0"/>
              <a:t> which focuses on whether the work is transformative (and even </a:t>
            </a:r>
            <a:r>
              <a:rPr lang="en-US" i="1" dirty="0"/>
              <a:t>Oracle</a:t>
            </a:r>
            <a:r>
              <a:rPr lang="en-US" dirty="0"/>
              <a:t> (though the majority says not))</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57</a:t>
            </a:fld>
            <a:endParaRPr lang="en-US" altLang="en-US"/>
          </a:p>
        </p:txBody>
      </p:sp>
    </p:spTree>
    <p:extLst>
      <p:ext uri="{BB962C8B-B14F-4D97-AF65-F5344CB8AC3E}">
        <p14:creationId xmlns:p14="http://schemas.microsoft.com/office/powerpoint/2010/main" val="17220252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C13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The critical question here doesn’t seem to be whether Andy Warhol’s work is transformative—the question </a:t>
            </a:r>
            <a:r>
              <a:rPr lang="en-US" i="1" dirty="0"/>
              <a:t>Campbell</a:t>
            </a:r>
            <a:r>
              <a:rPr lang="en-US" dirty="0"/>
              <a:t> seems to pose—but whether the use that the foundation wants to make of Goldsmith’s work is meaningfully different from the use that Goldsmith would make of her work here</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58</a:t>
            </a:fld>
            <a:endParaRPr lang="en-US" altLang="en-US"/>
          </a:p>
        </p:txBody>
      </p:sp>
    </p:spTree>
    <p:extLst>
      <p:ext uri="{BB962C8B-B14F-4D97-AF65-F5344CB8AC3E}">
        <p14:creationId xmlns:p14="http://schemas.microsoft.com/office/powerpoint/2010/main" val="11625144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C13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Both of those would mean licensing images to Vanity Fair for a story on Prince</a:t>
            </a:r>
          </a:p>
          <a:p>
            <a:pPr lvl="1"/>
            <a:r>
              <a:rPr lang="en-US" dirty="0"/>
              <a:t>So first factor analysis favors Goldsmith here</a:t>
            </a:r>
          </a:p>
          <a:p>
            <a:pPr lvl="1"/>
            <a:r>
              <a:rPr lang="en-US" dirty="0"/>
              <a:t>Dissent ala </a:t>
            </a:r>
            <a:r>
              <a:rPr lang="en-US" i="1" dirty="0"/>
              <a:t>Campbell</a:t>
            </a:r>
            <a:r>
              <a:rPr lang="en-US" dirty="0"/>
              <a:t> focuses on whether the second work is transformative and sees that as self-evident for Warhol’s work.</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59</a:t>
            </a:fld>
            <a:endParaRPr lang="en-US" altLang="en-US"/>
          </a:p>
        </p:txBody>
      </p:sp>
    </p:spTree>
    <p:extLst>
      <p:ext uri="{BB962C8B-B14F-4D97-AF65-F5344CB8AC3E}">
        <p14:creationId xmlns:p14="http://schemas.microsoft.com/office/powerpoint/2010/main" val="3480152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C02 Copying</a:t>
            </a:r>
          </a:p>
        </p:txBody>
      </p:sp>
      <p:sp>
        <p:nvSpPr>
          <p:cNvPr id="3" name="Content Placeholder 2"/>
          <p:cNvSpPr>
            <a:spLocks noGrp="1"/>
          </p:cNvSpPr>
          <p:nvPr>
            <p:ph idx="1"/>
          </p:nvPr>
        </p:nvSpPr>
        <p:spPr/>
        <p:txBody>
          <a:bodyPr/>
          <a:lstStyle/>
          <a:p>
            <a:r>
              <a:rPr lang="en-US" i="1" dirty="0"/>
              <a:t>White-Smith</a:t>
            </a:r>
            <a:r>
              <a:rPr lang="en-US" dirty="0"/>
              <a:t> (US </a:t>
            </a:r>
            <a:r>
              <a:rPr lang="en-US" dirty="0">
                <a:hlinkClick r:id="rId2"/>
              </a:rPr>
              <a:t>1908</a:t>
            </a:r>
            <a:r>
              <a:rPr lang="en-US" dirty="0"/>
              <a:t>)</a:t>
            </a:r>
          </a:p>
          <a:p>
            <a:pPr lvl="1"/>
            <a:r>
              <a:rPr lang="en-US" dirty="0"/>
              <a:t>Early case raising questions regarding exactly what copyright protects: the work, itself, or the </a:t>
            </a:r>
            <a:r>
              <a:rPr lang="en-US" dirty="0" err="1"/>
              <a:t>embodiement</a:t>
            </a:r>
            <a:r>
              <a:rPr lang="en-US" dirty="0"/>
              <a:t>?</a:t>
            </a:r>
          </a:p>
          <a:p>
            <a:pPr lvl="1"/>
            <a:r>
              <a:rPr lang="en-US" dirty="0"/>
              <a:t>On the pre-1909 statute, reasonable to conclude rights not tied to work and that therefore a piano roll wasn’t a copy of the sheet music for the same musical composition</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a:t>
            </a:fld>
            <a:endParaRPr lang="en-US" altLang="en-US"/>
          </a:p>
        </p:txBody>
      </p:sp>
    </p:spTree>
    <p:extLst>
      <p:ext uri="{BB962C8B-B14F-4D97-AF65-F5344CB8AC3E}">
        <p14:creationId xmlns:p14="http://schemas.microsoft.com/office/powerpoint/2010/main" val="18118909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E8F6DC-A081-4DC2-8663-916BC63233D3}" type="slidenum">
              <a:rPr lang="en-US" altLang="en-US" sz="1400" i="0">
                <a:solidFill>
                  <a:srgbClr val="000066"/>
                </a:solidFill>
                <a:latin typeface="Arial" panose="020B0604020202020204" pitchFamily="34" charset="0"/>
              </a:rPr>
              <a:pPr/>
              <a:t>60</a:t>
            </a:fld>
            <a:endParaRPr lang="en-US" altLang="en-US" sz="1400" i="0">
              <a:solidFill>
                <a:srgbClr val="000066"/>
              </a:solidFill>
              <a:latin typeface="Arial" panose="020B0604020202020204" pitchFamily="34" charset="0"/>
            </a:endParaRPr>
          </a:p>
        </p:txBody>
      </p:sp>
      <p:sp>
        <p:nvSpPr>
          <p:cNvPr id="54277" name="Rectangle 2"/>
          <p:cNvSpPr>
            <a:spLocks noGrp="1" noChangeArrowheads="1"/>
          </p:cNvSpPr>
          <p:nvPr>
            <p:ph type="title"/>
          </p:nvPr>
        </p:nvSpPr>
        <p:spPr/>
        <p:txBody>
          <a:bodyPr/>
          <a:lstStyle/>
          <a:p>
            <a:r>
              <a:rPr lang="en-US" dirty="0"/>
              <a:t>C14 Capturing TV Signals</a:t>
            </a:r>
          </a:p>
        </p:txBody>
      </p:sp>
      <p:sp>
        <p:nvSpPr>
          <p:cNvPr id="54278" name="Rectangle 3"/>
          <p:cNvSpPr>
            <a:spLocks noGrp="1" noChangeArrowheads="1"/>
          </p:cNvSpPr>
          <p:nvPr>
            <p:ph type="body" idx="1"/>
          </p:nvPr>
        </p:nvSpPr>
        <p:spPr/>
        <p:txBody>
          <a:bodyPr/>
          <a:lstStyle/>
          <a:p>
            <a:r>
              <a:rPr lang="en-US" dirty="0"/>
              <a:t>Key Idea in </a:t>
            </a:r>
            <a:r>
              <a:rPr lang="en-US" i="1" dirty="0"/>
              <a:t>Sony/</a:t>
            </a:r>
            <a:r>
              <a:rPr lang="en-US" i="1" dirty="0" err="1"/>
              <a:t>Grokster</a:t>
            </a:r>
            <a:endParaRPr lang="en-US" i="1" dirty="0"/>
          </a:p>
          <a:p>
            <a:pPr lvl="1"/>
            <a:r>
              <a:rPr lang="en-US" dirty="0"/>
              <a:t>Circumstances under which we want to make a third party liable for another person’s conduct</a:t>
            </a:r>
          </a:p>
          <a:p>
            <a:pPr lvl="1"/>
            <a:r>
              <a:rPr lang="en-US" dirty="0"/>
              <a:t>Might do this to incentivize the third-party as a copyright enforcer</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9DBB7E-AFB5-4AE8-816A-592F9C5C9D34}" type="slidenum">
              <a:rPr lang="en-US" altLang="en-US" sz="1400" i="0">
                <a:solidFill>
                  <a:srgbClr val="000066"/>
                </a:solidFill>
                <a:latin typeface="Arial" panose="020B0604020202020204" pitchFamily="34" charset="0"/>
              </a:rPr>
              <a:pPr/>
              <a:t>61</a:t>
            </a:fld>
            <a:endParaRPr lang="en-US" altLang="en-US" sz="1400" i="0">
              <a:solidFill>
                <a:srgbClr val="000066"/>
              </a:solidFill>
              <a:latin typeface="Arial" panose="020B0604020202020204" pitchFamily="34" charset="0"/>
            </a:endParaRPr>
          </a:p>
        </p:txBody>
      </p:sp>
      <p:sp>
        <p:nvSpPr>
          <p:cNvPr id="55301" name="Rectangle 2"/>
          <p:cNvSpPr>
            <a:spLocks noGrp="1" noChangeArrowheads="1"/>
          </p:cNvSpPr>
          <p:nvPr>
            <p:ph type="title"/>
          </p:nvPr>
        </p:nvSpPr>
        <p:spPr/>
        <p:txBody>
          <a:bodyPr/>
          <a:lstStyle/>
          <a:p>
            <a:r>
              <a:rPr lang="en-US" dirty="0"/>
              <a:t>C14 Capturing TV Signals</a:t>
            </a:r>
          </a:p>
        </p:txBody>
      </p:sp>
      <p:sp>
        <p:nvSpPr>
          <p:cNvPr id="55302" name="Rectangle 3"/>
          <p:cNvSpPr>
            <a:spLocks noGrp="1" noChangeArrowheads="1"/>
          </p:cNvSpPr>
          <p:nvPr>
            <p:ph type="body" idx="1"/>
          </p:nvPr>
        </p:nvSpPr>
        <p:spPr/>
        <p:txBody>
          <a:bodyPr/>
          <a:lstStyle/>
          <a:p>
            <a:r>
              <a:rPr lang="en-US" dirty="0"/>
              <a:t>The Result in </a:t>
            </a:r>
            <a:r>
              <a:rPr lang="en-US" i="1" dirty="0"/>
              <a:t>Sony</a:t>
            </a:r>
            <a:r>
              <a:rPr lang="en-US" dirty="0"/>
              <a:t> (US </a:t>
            </a:r>
            <a:r>
              <a:rPr lang="en-US" dirty="0">
                <a:hlinkClick r:id="rId3"/>
              </a:rPr>
              <a:t>1984</a:t>
            </a:r>
            <a:r>
              <a:rPr lang="en-US" dirty="0"/>
              <a:t>): Two Key Outcomes</a:t>
            </a:r>
          </a:p>
          <a:p>
            <a:pPr lvl="1"/>
            <a:r>
              <a:rPr lang="en-US" dirty="0"/>
              <a:t>Home Time-Shifting as Fair Use</a:t>
            </a:r>
          </a:p>
          <a:p>
            <a:pPr lvl="1"/>
            <a:r>
              <a:rPr lang="en-US" dirty="0"/>
              <a:t>The Substantial Noninfringing Use Test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D800F6-75FD-4B4D-BDC6-D1DA0125CBEA}" type="slidenum">
              <a:rPr lang="en-US" altLang="en-US" sz="1400" i="0">
                <a:solidFill>
                  <a:srgbClr val="000066"/>
                </a:solidFill>
                <a:latin typeface="Arial" panose="020B0604020202020204" pitchFamily="34" charset="0"/>
              </a:rPr>
              <a:pPr/>
              <a:t>62</a:t>
            </a:fld>
            <a:endParaRPr lang="en-US" altLang="en-US" sz="1400" i="0">
              <a:solidFill>
                <a:srgbClr val="000066"/>
              </a:solidFill>
              <a:latin typeface="Arial" panose="020B0604020202020204" pitchFamily="34" charset="0"/>
            </a:endParaRPr>
          </a:p>
        </p:txBody>
      </p:sp>
      <p:sp>
        <p:nvSpPr>
          <p:cNvPr id="56325" name="Rectangle 2"/>
          <p:cNvSpPr>
            <a:spLocks noGrp="1" noChangeArrowheads="1"/>
          </p:cNvSpPr>
          <p:nvPr>
            <p:ph type="title"/>
          </p:nvPr>
        </p:nvSpPr>
        <p:spPr/>
        <p:txBody>
          <a:bodyPr/>
          <a:lstStyle/>
          <a:p>
            <a:r>
              <a:rPr lang="en-US" dirty="0"/>
              <a:t>C14 Capturing TV Signals</a:t>
            </a:r>
          </a:p>
        </p:txBody>
      </p:sp>
      <p:sp>
        <p:nvSpPr>
          <p:cNvPr id="56326" name="Rectangle 3"/>
          <p:cNvSpPr>
            <a:spLocks noGrp="1" noChangeArrowheads="1"/>
          </p:cNvSpPr>
          <p:nvPr>
            <p:ph type="body" idx="1"/>
          </p:nvPr>
        </p:nvSpPr>
        <p:spPr/>
        <p:txBody>
          <a:bodyPr/>
          <a:lstStyle/>
          <a:p>
            <a:r>
              <a:rPr lang="en-US" i="1" dirty="0" err="1"/>
              <a:t>Grokster</a:t>
            </a:r>
            <a:r>
              <a:rPr lang="en-US" dirty="0"/>
              <a:t> (US </a:t>
            </a:r>
            <a:r>
              <a:rPr lang="en-US" dirty="0">
                <a:hlinkClick r:id="rId3"/>
              </a:rPr>
              <a:t>2005</a:t>
            </a:r>
            <a:r>
              <a:rPr lang="en-US" dirty="0"/>
              <a:t>)</a:t>
            </a:r>
          </a:p>
          <a:p>
            <a:pPr lvl="1"/>
            <a:r>
              <a:rPr lang="en-US" dirty="0"/>
              <a:t>3-3-3 analysis on </a:t>
            </a:r>
            <a:r>
              <a:rPr lang="en-US" i="1" dirty="0"/>
              <a:t>Sony</a:t>
            </a:r>
          </a:p>
          <a:p>
            <a:pPr lvl="1"/>
            <a:r>
              <a:rPr lang="en-US" dirty="0"/>
              <a:t>Sup Ct adds inducement analysis from 271(b) of the Patent Act to copyright law</a:t>
            </a:r>
          </a:p>
          <a:p>
            <a:pPr lvl="1"/>
            <a:r>
              <a:rPr lang="en-US" dirty="0"/>
              <a:t>Parallels move made in </a:t>
            </a:r>
            <a:r>
              <a:rPr lang="en-US" i="1" dirty="0"/>
              <a:t>Sony</a:t>
            </a:r>
            <a:r>
              <a:rPr lang="en-US" dirty="0"/>
              <a:t> itself (which did the same thing with 271(c))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C14 Capturing TV Signals</a:t>
            </a:r>
          </a:p>
        </p:txBody>
      </p:sp>
      <p:sp>
        <p:nvSpPr>
          <p:cNvPr id="3" name="Content Placeholder 2"/>
          <p:cNvSpPr>
            <a:spLocks noGrp="1"/>
          </p:cNvSpPr>
          <p:nvPr>
            <p:ph idx="1"/>
          </p:nvPr>
        </p:nvSpPr>
        <p:spPr/>
        <p:txBody>
          <a:bodyPr/>
          <a:lstStyle/>
          <a:p>
            <a:r>
              <a:rPr lang="en-US" i="1" dirty="0"/>
              <a:t>Aereo</a:t>
            </a:r>
            <a:r>
              <a:rPr lang="en-US" dirty="0"/>
              <a:t> (US </a:t>
            </a:r>
            <a:r>
              <a:rPr lang="en-US" dirty="0">
                <a:hlinkClick r:id="rId2"/>
              </a:rPr>
              <a:t>2014</a:t>
            </a:r>
            <a:r>
              <a:rPr lang="en-US" dirty="0"/>
              <a:t>)</a:t>
            </a:r>
          </a:p>
          <a:p>
            <a:pPr lvl="1"/>
            <a:r>
              <a:rPr lang="en-US" dirty="0"/>
              <a:t>A tricky case where the Court majority sees Aereo as providing the functional equivalent of cable TV while trying to avoid the statutory licensing regime deal that was implemented in the 1976 statute.</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63</a:t>
            </a:fld>
            <a:endParaRPr lang="en-US" altLang="en-US"/>
          </a:p>
        </p:txBody>
      </p:sp>
    </p:spTree>
    <p:extLst>
      <p:ext uri="{BB962C8B-B14F-4D97-AF65-F5344CB8AC3E}">
        <p14:creationId xmlns:p14="http://schemas.microsoft.com/office/powerpoint/2010/main" val="7745518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43A685E-CA26-4FC5-B750-25F707E49E92}" type="slidenum">
              <a:rPr lang="en-US" altLang="en-US" sz="1400" i="0">
                <a:solidFill>
                  <a:srgbClr val="000066"/>
                </a:solidFill>
                <a:latin typeface="Arial" panose="020B0604020202020204" pitchFamily="34" charset="0"/>
              </a:rPr>
              <a:pPr/>
              <a:t>64</a:t>
            </a:fld>
            <a:endParaRPr lang="en-US" altLang="en-US" sz="1400" i="0">
              <a:solidFill>
                <a:srgbClr val="000066"/>
              </a:solidFill>
              <a:latin typeface="Arial" panose="020B0604020202020204" pitchFamily="34" charset="0"/>
            </a:endParaRPr>
          </a:p>
        </p:txBody>
      </p:sp>
      <p:sp>
        <p:nvSpPr>
          <p:cNvPr id="64517" name="Rectangle 2"/>
          <p:cNvSpPr>
            <a:spLocks noGrp="1" noChangeArrowheads="1"/>
          </p:cNvSpPr>
          <p:nvPr>
            <p:ph type="title"/>
          </p:nvPr>
        </p:nvSpPr>
        <p:spPr/>
        <p:txBody>
          <a:bodyPr/>
          <a:lstStyle/>
          <a:p>
            <a:r>
              <a:rPr lang="en-US" dirty="0"/>
              <a:t>C15 Music I: Scope of Rights</a:t>
            </a:r>
          </a:p>
        </p:txBody>
      </p:sp>
      <p:sp>
        <p:nvSpPr>
          <p:cNvPr id="64518" name="Rectangle 3"/>
          <p:cNvSpPr>
            <a:spLocks noGrp="1" noChangeArrowheads="1"/>
          </p:cNvSpPr>
          <p:nvPr>
            <p:ph type="body" idx="1"/>
          </p:nvPr>
        </p:nvSpPr>
        <p:spPr/>
        <p:txBody>
          <a:bodyPr/>
          <a:lstStyle/>
          <a:p>
            <a:r>
              <a:rPr lang="en-US" dirty="0"/>
              <a:t>Separating Musical Works and Sound Recordings</a:t>
            </a:r>
          </a:p>
          <a:p>
            <a:pPr lvl="1"/>
            <a:r>
              <a:rPr lang="en-US" dirty="0"/>
              <a:t>102(a)(2) vs. 102(a)(7)</a:t>
            </a:r>
          </a:p>
          <a:p>
            <a:pPr lvl="1"/>
            <a:r>
              <a:rPr lang="en-US" dirty="0"/>
              <a:t>Important differences regarding scope of control over public performance right (full right for musical works under 106(4), much more narrow right for sound recordings under 106(6))</a:t>
            </a:r>
          </a:p>
        </p:txBody>
      </p:sp>
    </p:spTree>
    <p:extLst>
      <p:ext uri="{BB962C8B-B14F-4D97-AF65-F5344CB8AC3E}">
        <p14:creationId xmlns:p14="http://schemas.microsoft.com/office/powerpoint/2010/main" val="21300888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65A83C0-207B-42D8-80CC-78962B27C610}" type="slidenum">
              <a:rPr lang="en-US" altLang="en-US" sz="1400" i="0">
                <a:solidFill>
                  <a:srgbClr val="000066"/>
                </a:solidFill>
                <a:latin typeface="Arial" panose="020B0604020202020204" pitchFamily="34" charset="0"/>
              </a:rPr>
              <a:pPr/>
              <a:t>65</a:t>
            </a:fld>
            <a:endParaRPr lang="en-US" altLang="en-US" sz="1400" i="0">
              <a:solidFill>
                <a:srgbClr val="000066"/>
              </a:solidFill>
              <a:latin typeface="Arial" panose="020B0604020202020204" pitchFamily="34" charset="0"/>
            </a:endParaRPr>
          </a:p>
        </p:txBody>
      </p:sp>
      <p:sp>
        <p:nvSpPr>
          <p:cNvPr id="65541" name="Rectangle 2"/>
          <p:cNvSpPr>
            <a:spLocks noGrp="1" noChangeArrowheads="1"/>
          </p:cNvSpPr>
          <p:nvPr>
            <p:ph type="title"/>
          </p:nvPr>
        </p:nvSpPr>
        <p:spPr/>
        <p:txBody>
          <a:bodyPr/>
          <a:lstStyle/>
          <a:p>
            <a:r>
              <a:rPr lang="en-US" dirty="0"/>
              <a:t>C15 Music I: Scope of Rights</a:t>
            </a:r>
          </a:p>
        </p:txBody>
      </p:sp>
      <p:sp>
        <p:nvSpPr>
          <p:cNvPr id="65542" name="Rectangle 3"/>
          <p:cNvSpPr>
            <a:spLocks noGrp="1" noChangeArrowheads="1"/>
          </p:cNvSpPr>
          <p:nvPr>
            <p:ph type="body" idx="1"/>
          </p:nvPr>
        </p:nvSpPr>
        <p:spPr/>
        <p:txBody>
          <a:bodyPr/>
          <a:lstStyle/>
          <a:p>
            <a:pPr lvl="1"/>
            <a:r>
              <a:rPr lang="en-US" dirty="0"/>
              <a:t>Key differences on 106(1) and 106(2) rights, with 114 narrowing those rights for sound recordings</a:t>
            </a:r>
          </a:p>
          <a:p>
            <a:pPr lvl="2"/>
            <a:r>
              <a:rPr lang="en-US" dirty="0"/>
              <a:t>Critical for protecting independent creation of other sound recordings</a:t>
            </a:r>
          </a:p>
          <a:p>
            <a:pPr lvl="1"/>
            <a:r>
              <a:rPr lang="en-US" dirty="0"/>
              <a:t>Extensive amendments in Music Modernization Act of 2018</a:t>
            </a:r>
          </a:p>
        </p:txBody>
      </p:sp>
    </p:spTree>
    <p:extLst>
      <p:ext uri="{BB962C8B-B14F-4D97-AF65-F5344CB8AC3E}">
        <p14:creationId xmlns:p14="http://schemas.microsoft.com/office/powerpoint/2010/main" val="10491613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1BFF50B-96B3-4739-A4C4-CAB461C6C9F5}" type="slidenum">
              <a:rPr lang="en-US" altLang="en-US" sz="1400" i="0">
                <a:solidFill>
                  <a:srgbClr val="000066"/>
                </a:solidFill>
                <a:latin typeface="Arial" panose="020B0604020202020204" pitchFamily="34" charset="0"/>
              </a:rPr>
              <a:pPr/>
              <a:t>66</a:t>
            </a:fld>
            <a:endParaRPr lang="en-US" altLang="en-US" sz="1400" i="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dirty="0"/>
              <a:t>C15 Music I: Scope of Rights</a:t>
            </a:r>
          </a:p>
        </p:txBody>
      </p:sp>
      <p:sp>
        <p:nvSpPr>
          <p:cNvPr id="37894" name="Rectangle 3"/>
          <p:cNvSpPr>
            <a:spLocks noGrp="1" noChangeArrowheads="1"/>
          </p:cNvSpPr>
          <p:nvPr>
            <p:ph type="body" idx="1"/>
          </p:nvPr>
        </p:nvSpPr>
        <p:spPr/>
        <p:txBody>
          <a:bodyPr/>
          <a:lstStyle/>
          <a:p>
            <a:r>
              <a:rPr lang="en-US" dirty="0"/>
              <a:t>Copying Again</a:t>
            </a:r>
          </a:p>
          <a:p>
            <a:pPr lvl="1"/>
            <a:r>
              <a:rPr lang="en-US" dirty="0"/>
              <a:t>Direct Evidence Case</a:t>
            </a:r>
          </a:p>
          <a:p>
            <a:pPr lvl="2"/>
            <a:r>
              <a:rPr lang="en-US" dirty="0"/>
              <a:t>“I did it, but it doesn’t matter”</a:t>
            </a:r>
          </a:p>
          <a:p>
            <a:pPr lvl="1"/>
            <a:r>
              <a:rPr lang="en-US" dirty="0"/>
              <a:t>Indirect Evidence</a:t>
            </a:r>
          </a:p>
          <a:p>
            <a:pPr lvl="2"/>
            <a:r>
              <a:rPr lang="en-US" dirty="0"/>
              <a:t>Two Key Approaches</a:t>
            </a:r>
          </a:p>
          <a:p>
            <a:pPr lvl="3"/>
            <a:r>
              <a:rPr lang="en-US" dirty="0"/>
              <a:t>Access + Measure of Similarity</a:t>
            </a:r>
          </a:p>
          <a:p>
            <a:pPr lvl="3"/>
            <a:r>
              <a:rPr lang="en-US" dirty="0"/>
              <a:t>Striking Similarity with Weak/No Evidence of Access</a:t>
            </a:r>
          </a:p>
        </p:txBody>
      </p:sp>
    </p:spTree>
    <p:extLst>
      <p:ext uri="{BB962C8B-B14F-4D97-AF65-F5344CB8AC3E}">
        <p14:creationId xmlns:p14="http://schemas.microsoft.com/office/powerpoint/2010/main" val="257563980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59A592-7C59-4464-A4C5-D0580C33D516}" type="slidenum">
              <a:rPr lang="en-US" altLang="en-US" sz="1400" i="0">
                <a:solidFill>
                  <a:srgbClr val="000066"/>
                </a:solidFill>
                <a:latin typeface="Arial" panose="020B0604020202020204" pitchFamily="34" charset="0"/>
              </a:rPr>
              <a:pPr/>
              <a:t>67</a:t>
            </a:fld>
            <a:endParaRPr lang="en-US" altLang="en-US" sz="1400" i="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dirty="0"/>
              <a:t>C15 Music I: Scope of Rights</a:t>
            </a:r>
          </a:p>
        </p:txBody>
      </p:sp>
      <p:sp>
        <p:nvSpPr>
          <p:cNvPr id="39942" name="Rectangle 3"/>
          <p:cNvSpPr>
            <a:spLocks noGrp="1" noChangeArrowheads="1"/>
          </p:cNvSpPr>
          <p:nvPr>
            <p:ph type="body" idx="1"/>
          </p:nvPr>
        </p:nvSpPr>
        <p:spPr/>
        <p:txBody>
          <a:bodyPr/>
          <a:lstStyle/>
          <a:p>
            <a:r>
              <a:rPr lang="en-US" i="1" dirty="0"/>
              <a:t>Williams</a:t>
            </a:r>
            <a:r>
              <a:rPr lang="en-US" dirty="0"/>
              <a:t> (9</a:t>
            </a:r>
            <a:r>
              <a:rPr lang="en-US" baseline="30000" dirty="0"/>
              <a:t>th</a:t>
            </a:r>
            <a:r>
              <a:rPr lang="en-US" dirty="0"/>
              <a:t> Cir. </a:t>
            </a:r>
            <a:r>
              <a:rPr lang="en-US" dirty="0">
                <a:hlinkClick r:id="rId3"/>
              </a:rPr>
              <a:t>2019</a:t>
            </a:r>
            <a:r>
              <a:rPr lang="en-US" dirty="0"/>
              <a:t>)</a:t>
            </a:r>
          </a:p>
          <a:p>
            <a:pPr lvl="1"/>
            <a:r>
              <a:rPr lang="en-US" dirty="0"/>
              <a:t>Given timing of Marvin Gaye composition, important to separate sound recording from underlying composition</a:t>
            </a:r>
          </a:p>
          <a:p>
            <a:pPr lvl="1"/>
            <a:r>
              <a:rPr lang="en-US" dirty="0"/>
              <a:t>The result in the case seems to be driven by “total concept and feel” approach embedded in intrinsic test for substantial similarity</a:t>
            </a:r>
          </a:p>
        </p:txBody>
      </p:sp>
    </p:spTree>
    <p:extLst>
      <p:ext uri="{BB962C8B-B14F-4D97-AF65-F5344CB8AC3E}">
        <p14:creationId xmlns:p14="http://schemas.microsoft.com/office/powerpoint/2010/main" val="24655449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A247F02-1A63-4A44-81CD-F2E2040A6E61}" type="slidenum">
              <a:rPr lang="en-US" altLang="en-US" sz="1400" i="0">
                <a:solidFill>
                  <a:srgbClr val="000066"/>
                </a:solidFill>
                <a:latin typeface="Arial" panose="020B0604020202020204" pitchFamily="34" charset="0"/>
              </a:rPr>
              <a:pPr/>
              <a:t>68</a:t>
            </a:fld>
            <a:endParaRPr lang="en-US" altLang="en-US" sz="1400" i="0">
              <a:solidFill>
                <a:srgbClr val="000066"/>
              </a:solidFill>
              <a:latin typeface="Arial" panose="020B0604020202020204" pitchFamily="34" charset="0"/>
            </a:endParaRPr>
          </a:p>
        </p:txBody>
      </p:sp>
      <p:sp>
        <p:nvSpPr>
          <p:cNvPr id="66565" name="Rectangle 2"/>
          <p:cNvSpPr>
            <a:spLocks noGrp="1" noChangeArrowheads="1"/>
          </p:cNvSpPr>
          <p:nvPr>
            <p:ph type="title"/>
          </p:nvPr>
        </p:nvSpPr>
        <p:spPr/>
        <p:txBody>
          <a:bodyPr/>
          <a:lstStyle/>
          <a:p>
            <a:r>
              <a:rPr lang="en-US" dirty="0"/>
              <a:t>C16 Music II: Sampling and Other Uses</a:t>
            </a:r>
          </a:p>
        </p:txBody>
      </p:sp>
      <p:sp>
        <p:nvSpPr>
          <p:cNvPr id="66566" name="Rectangle 3"/>
          <p:cNvSpPr>
            <a:spLocks noGrp="1" noChangeArrowheads="1"/>
          </p:cNvSpPr>
          <p:nvPr>
            <p:ph type="body" idx="1"/>
          </p:nvPr>
        </p:nvSpPr>
        <p:spPr/>
        <p:txBody>
          <a:bodyPr/>
          <a:lstStyle/>
          <a:p>
            <a:r>
              <a:rPr lang="en-US"/>
              <a:t>Sec. 115’s Compulsory License for Covers</a:t>
            </a:r>
          </a:p>
          <a:p>
            <a:pPr lvl="1"/>
            <a:r>
              <a:rPr lang="en-US"/>
              <a:t>Creates right of use to make covers of musical works after first distribution of phonorecord</a:t>
            </a:r>
          </a:p>
          <a:p>
            <a:pPr lvl="1"/>
            <a:r>
              <a:rPr lang="en-US"/>
              <a:t>Historical artifact of transition from </a:t>
            </a:r>
            <a:r>
              <a:rPr lang="en-US" i="1"/>
              <a:t>White-Smith</a:t>
            </a:r>
            <a:r>
              <a:rPr lang="en-US"/>
              <a:t> regime to 1909 Copyright Act</a:t>
            </a:r>
          </a:p>
        </p:txBody>
      </p:sp>
    </p:spTree>
    <p:extLst>
      <p:ext uri="{BB962C8B-B14F-4D97-AF65-F5344CB8AC3E}">
        <p14:creationId xmlns:p14="http://schemas.microsoft.com/office/powerpoint/2010/main" val="28153509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E9AD889-CCED-4F08-9A2C-FDA9D5275C01}" type="slidenum">
              <a:rPr lang="en-US" altLang="en-US" sz="1400" i="0">
                <a:solidFill>
                  <a:srgbClr val="000066"/>
                </a:solidFill>
                <a:latin typeface="Arial" panose="020B0604020202020204" pitchFamily="34" charset="0"/>
              </a:rPr>
              <a:pPr/>
              <a:t>69</a:t>
            </a:fld>
            <a:endParaRPr lang="en-US" altLang="en-US" sz="1400" i="0">
              <a:solidFill>
                <a:srgbClr val="000066"/>
              </a:solidFill>
              <a:latin typeface="Arial" panose="020B0604020202020204" pitchFamily="34" charset="0"/>
            </a:endParaRPr>
          </a:p>
        </p:txBody>
      </p:sp>
      <p:sp>
        <p:nvSpPr>
          <p:cNvPr id="67589" name="Rectangle 2"/>
          <p:cNvSpPr>
            <a:spLocks noGrp="1" noChangeArrowheads="1"/>
          </p:cNvSpPr>
          <p:nvPr>
            <p:ph type="title"/>
          </p:nvPr>
        </p:nvSpPr>
        <p:spPr/>
        <p:txBody>
          <a:bodyPr/>
          <a:lstStyle/>
          <a:p>
            <a:r>
              <a:rPr lang="en-US" dirty="0"/>
              <a:t>C16 Music II: Sampling and Other Uses</a:t>
            </a:r>
          </a:p>
        </p:txBody>
      </p:sp>
      <p:sp>
        <p:nvSpPr>
          <p:cNvPr id="67590" name="Rectangle 3"/>
          <p:cNvSpPr>
            <a:spLocks noGrp="1" noChangeArrowheads="1"/>
          </p:cNvSpPr>
          <p:nvPr>
            <p:ph type="body" idx="1"/>
          </p:nvPr>
        </p:nvSpPr>
        <p:spPr/>
        <p:txBody>
          <a:bodyPr/>
          <a:lstStyle/>
          <a:p>
            <a:r>
              <a:rPr lang="en-US" sz="2800" dirty="0"/>
              <a:t> </a:t>
            </a:r>
            <a:r>
              <a:rPr lang="en-US" dirty="0"/>
              <a:t>Music Sampling</a:t>
            </a:r>
          </a:p>
          <a:p>
            <a:pPr lvl="1"/>
            <a:r>
              <a:rPr lang="en-US" dirty="0"/>
              <a:t>Scope of De </a:t>
            </a:r>
            <a:r>
              <a:rPr lang="en-US" dirty="0" err="1"/>
              <a:t>Minimis</a:t>
            </a:r>
            <a:r>
              <a:rPr lang="en-US" dirty="0"/>
              <a:t> Exception for Use of Copyrighted Works (</a:t>
            </a:r>
            <a:r>
              <a:rPr lang="en-US" i="1" dirty="0"/>
              <a:t>Newton v. Diamond </a:t>
            </a:r>
            <a:r>
              <a:rPr lang="en-US" dirty="0"/>
              <a:t>(9</a:t>
            </a:r>
            <a:r>
              <a:rPr lang="en-US" baseline="30000" dirty="0"/>
              <a:t>th</a:t>
            </a:r>
            <a:r>
              <a:rPr lang="en-US" dirty="0"/>
              <a:t> Cir. </a:t>
            </a:r>
            <a:r>
              <a:rPr lang="en-US" dirty="0">
                <a:hlinkClick r:id="rId3"/>
              </a:rPr>
              <a:t>2003</a:t>
            </a:r>
            <a:r>
              <a:rPr lang="en-US" dirty="0"/>
              <a:t>))</a:t>
            </a:r>
          </a:p>
          <a:p>
            <a:pPr lvl="2"/>
            <a:r>
              <a:rPr lang="en-US" dirty="0"/>
              <a:t>Asserts de </a:t>
            </a:r>
            <a:r>
              <a:rPr lang="en-US" dirty="0" err="1"/>
              <a:t>minimis</a:t>
            </a:r>
            <a:r>
              <a:rPr lang="en-US" dirty="0"/>
              <a:t> copying idea to allow small uses of underlying musical composition</a:t>
            </a:r>
          </a:p>
        </p:txBody>
      </p:sp>
    </p:spTree>
    <p:extLst>
      <p:ext uri="{BB962C8B-B14F-4D97-AF65-F5344CB8AC3E}">
        <p14:creationId xmlns:p14="http://schemas.microsoft.com/office/powerpoint/2010/main" val="1971076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C02 Copying</a:t>
            </a:r>
          </a:p>
        </p:txBody>
      </p:sp>
      <p:sp>
        <p:nvSpPr>
          <p:cNvPr id="3" name="Content Placeholder 2"/>
          <p:cNvSpPr>
            <a:spLocks noGrp="1"/>
          </p:cNvSpPr>
          <p:nvPr>
            <p:ph idx="1"/>
          </p:nvPr>
        </p:nvSpPr>
        <p:spPr/>
        <p:txBody>
          <a:bodyPr/>
          <a:lstStyle/>
          <a:p>
            <a:r>
              <a:rPr lang="en-US" i="1" dirty="0"/>
              <a:t>White-Smith</a:t>
            </a:r>
            <a:r>
              <a:rPr lang="en-US" dirty="0"/>
              <a:t> (US </a:t>
            </a:r>
            <a:r>
              <a:rPr lang="en-US" dirty="0">
                <a:hlinkClick r:id="rId2"/>
              </a:rPr>
              <a:t>1908</a:t>
            </a:r>
            <a:r>
              <a:rPr lang="en-US" dirty="0"/>
              <a:t>)</a:t>
            </a:r>
          </a:p>
          <a:p>
            <a:pPr lvl="1"/>
            <a:r>
              <a:rPr lang="en-US" dirty="0"/>
              <a:t>Overturned in the 1909 statute which moved directly to the work conception; continued in the 1976 revision, where there are multiple references in the legislative history to overturning </a:t>
            </a:r>
            <a:r>
              <a:rPr lang="en-US" i="1" dirty="0"/>
              <a:t>White-Smith</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a:t>
            </a:fld>
            <a:endParaRPr lang="en-US" altLang="en-US"/>
          </a:p>
        </p:txBody>
      </p:sp>
    </p:spTree>
    <p:extLst>
      <p:ext uri="{BB962C8B-B14F-4D97-AF65-F5344CB8AC3E}">
        <p14:creationId xmlns:p14="http://schemas.microsoft.com/office/powerpoint/2010/main" val="315103219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E9AD889-CCED-4F08-9A2C-FDA9D5275C01}" type="slidenum">
              <a:rPr lang="en-US" altLang="en-US" sz="1400" i="0">
                <a:solidFill>
                  <a:srgbClr val="000066"/>
                </a:solidFill>
                <a:latin typeface="Arial" panose="020B0604020202020204" pitchFamily="34" charset="0"/>
              </a:rPr>
              <a:pPr/>
              <a:t>70</a:t>
            </a:fld>
            <a:endParaRPr lang="en-US" altLang="en-US" sz="1400" i="0">
              <a:solidFill>
                <a:srgbClr val="000066"/>
              </a:solidFill>
              <a:latin typeface="Arial" panose="020B0604020202020204" pitchFamily="34" charset="0"/>
            </a:endParaRPr>
          </a:p>
        </p:txBody>
      </p:sp>
      <p:sp>
        <p:nvSpPr>
          <p:cNvPr id="67589" name="Rectangle 2"/>
          <p:cNvSpPr>
            <a:spLocks noGrp="1" noChangeArrowheads="1"/>
          </p:cNvSpPr>
          <p:nvPr>
            <p:ph type="title"/>
          </p:nvPr>
        </p:nvSpPr>
        <p:spPr/>
        <p:txBody>
          <a:bodyPr/>
          <a:lstStyle/>
          <a:p>
            <a:r>
              <a:rPr lang="en-US" dirty="0"/>
              <a:t>C16 Music II: Sampling and Other Uses</a:t>
            </a:r>
          </a:p>
        </p:txBody>
      </p:sp>
      <p:sp>
        <p:nvSpPr>
          <p:cNvPr id="67590" name="Rectangle 3"/>
          <p:cNvSpPr>
            <a:spLocks noGrp="1" noChangeArrowheads="1"/>
          </p:cNvSpPr>
          <p:nvPr>
            <p:ph type="body" idx="1"/>
          </p:nvPr>
        </p:nvSpPr>
        <p:spPr/>
        <p:txBody>
          <a:bodyPr/>
          <a:lstStyle/>
          <a:p>
            <a:r>
              <a:rPr lang="en-US" dirty="0"/>
              <a:t> Music Sampling</a:t>
            </a:r>
          </a:p>
          <a:p>
            <a:pPr lvl="1"/>
            <a:r>
              <a:rPr lang="en-US" i="1" dirty="0" err="1"/>
              <a:t>Ciccone</a:t>
            </a:r>
            <a:r>
              <a:rPr lang="en-US" i="1" dirty="0"/>
              <a:t> </a:t>
            </a:r>
            <a:r>
              <a:rPr lang="en-US" dirty="0"/>
              <a:t>(9</a:t>
            </a:r>
            <a:r>
              <a:rPr lang="en-US" baseline="30000" dirty="0"/>
              <a:t>th</a:t>
            </a:r>
            <a:r>
              <a:rPr lang="en-US" dirty="0"/>
              <a:t> Cir. </a:t>
            </a:r>
            <a:r>
              <a:rPr lang="en-US" dirty="0">
                <a:hlinkClick r:id="rId3"/>
              </a:rPr>
              <a:t>2016</a:t>
            </a:r>
            <a:r>
              <a:rPr lang="en-US" dirty="0"/>
              <a:t>)</a:t>
            </a:r>
          </a:p>
          <a:p>
            <a:pPr lvl="2"/>
            <a:r>
              <a:rPr lang="en-US" dirty="0"/>
              <a:t>Applies de </a:t>
            </a:r>
            <a:r>
              <a:rPr lang="en-US" dirty="0" err="1"/>
              <a:t>minimis</a:t>
            </a:r>
            <a:r>
              <a:rPr lang="en-US" dirty="0"/>
              <a:t> idea to allow nonconsensual sampling of sound recordings (creating a circuit split with </a:t>
            </a:r>
            <a:r>
              <a:rPr lang="en-US" i="1" dirty="0"/>
              <a:t>Bridgeport</a:t>
            </a:r>
            <a:r>
              <a:rPr lang="en-US" dirty="0"/>
              <a:t> (6</a:t>
            </a:r>
            <a:r>
              <a:rPr lang="en-US" baseline="30000" dirty="0"/>
              <a:t>th</a:t>
            </a:r>
            <a:r>
              <a:rPr lang="en-US" dirty="0"/>
              <a:t> Cir. 2005))</a:t>
            </a:r>
          </a:p>
        </p:txBody>
      </p:sp>
    </p:spTree>
    <p:extLst>
      <p:ext uri="{BB962C8B-B14F-4D97-AF65-F5344CB8AC3E}">
        <p14:creationId xmlns:p14="http://schemas.microsoft.com/office/powerpoint/2010/main" val="25414266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65709CC-D47B-40E3-954E-9301239193DE}" type="slidenum">
              <a:rPr lang="en-US" altLang="en-US" sz="1400" i="0">
                <a:solidFill>
                  <a:srgbClr val="000066"/>
                </a:solidFill>
                <a:latin typeface="Arial" panose="020B0604020202020204" pitchFamily="34" charset="0"/>
              </a:rPr>
              <a:pPr/>
              <a:t>71</a:t>
            </a:fld>
            <a:endParaRPr lang="en-US" altLang="en-US" sz="1400" i="0">
              <a:solidFill>
                <a:srgbClr val="000066"/>
              </a:solidFill>
              <a:latin typeface="Arial" panose="020B0604020202020204" pitchFamily="34" charset="0"/>
            </a:endParaRPr>
          </a:p>
        </p:txBody>
      </p:sp>
      <p:sp>
        <p:nvSpPr>
          <p:cNvPr id="61445" name="Rectangle 2"/>
          <p:cNvSpPr>
            <a:spLocks noGrp="1" noChangeArrowheads="1"/>
          </p:cNvSpPr>
          <p:nvPr>
            <p:ph type="title"/>
          </p:nvPr>
        </p:nvSpPr>
        <p:spPr/>
        <p:txBody>
          <a:bodyPr/>
          <a:lstStyle/>
          <a:p>
            <a:r>
              <a:rPr lang="en-US" dirty="0"/>
              <a:t>C17 Video Games</a:t>
            </a:r>
          </a:p>
        </p:txBody>
      </p:sp>
      <p:sp>
        <p:nvSpPr>
          <p:cNvPr id="61446" name="Rectangle 3"/>
          <p:cNvSpPr>
            <a:spLocks noGrp="1" noChangeArrowheads="1"/>
          </p:cNvSpPr>
          <p:nvPr>
            <p:ph type="body" idx="1"/>
          </p:nvPr>
        </p:nvSpPr>
        <p:spPr/>
        <p:txBody>
          <a:bodyPr/>
          <a:lstStyle/>
          <a:p>
            <a:pPr>
              <a:lnSpc>
                <a:spcPct val="90000"/>
              </a:lnSpc>
            </a:pPr>
            <a:r>
              <a:rPr lang="en-US" dirty="0"/>
              <a:t>Use v. Access</a:t>
            </a:r>
          </a:p>
          <a:p>
            <a:pPr lvl="1">
              <a:lnSpc>
                <a:spcPct val="90000"/>
              </a:lnSpc>
            </a:pPr>
            <a:r>
              <a:rPr lang="en-US" dirty="0"/>
              <a:t>Copyright proper says little about access rights; just addresses legal and illegal uses</a:t>
            </a:r>
          </a:p>
          <a:p>
            <a:pPr>
              <a:lnSpc>
                <a:spcPct val="90000"/>
              </a:lnSpc>
            </a:pPr>
            <a:r>
              <a:rPr lang="en-US" dirty="0"/>
              <a:t>DMCA</a:t>
            </a:r>
          </a:p>
          <a:p>
            <a:pPr lvl="1">
              <a:lnSpc>
                <a:spcPct val="90000"/>
              </a:lnSpc>
            </a:pPr>
            <a:r>
              <a:rPr lang="en-US" dirty="0"/>
              <a:t>1201 validates a set of locks, as to both access and use</a:t>
            </a:r>
          </a:p>
          <a:p>
            <a:pPr lvl="1">
              <a:lnSpc>
                <a:spcPct val="90000"/>
              </a:lnSpc>
            </a:pPr>
            <a:r>
              <a:rPr lang="en-US" dirty="0"/>
              <a:t>Breaking control measure is separate violation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E2B5F4-41AA-409E-9136-E86F418A37F5}" type="slidenum">
              <a:rPr lang="en-US" altLang="en-US" sz="1400" i="0">
                <a:solidFill>
                  <a:srgbClr val="000066"/>
                </a:solidFill>
                <a:latin typeface="Arial" panose="020B0604020202020204" pitchFamily="34" charset="0"/>
              </a:rPr>
              <a:pPr/>
              <a:t>72</a:t>
            </a:fld>
            <a:endParaRPr lang="en-US" altLang="en-US" sz="1400" i="0">
              <a:solidFill>
                <a:srgbClr val="000066"/>
              </a:solidFill>
              <a:latin typeface="Arial" panose="020B0604020202020204" pitchFamily="34" charset="0"/>
            </a:endParaRPr>
          </a:p>
        </p:txBody>
      </p:sp>
      <p:sp>
        <p:nvSpPr>
          <p:cNvPr id="53253" name="Rectangle 2"/>
          <p:cNvSpPr>
            <a:spLocks noGrp="1" noChangeArrowheads="1"/>
          </p:cNvSpPr>
          <p:nvPr>
            <p:ph type="title"/>
          </p:nvPr>
        </p:nvSpPr>
        <p:spPr/>
        <p:txBody>
          <a:bodyPr/>
          <a:lstStyle/>
          <a:p>
            <a:r>
              <a:rPr lang="en-US" dirty="0"/>
              <a:t>C17 Video Games</a:t>
            </a:r>
          </a:p>
        </p:txBody>
      </p:sp>
      <p:sp>
        <p:nvSpPr>
          <p:cNvPr id="53254" name="Rectangle 3"/>
          <p:cNvSpPr>
            <a:spLocks noGrp="1" noChangeArrowheads="1"/>
          </p:cNvSpPr>
          <p:nvPr>
            <p:ph type="body" idx="1"/>
          </p:nvPr>
        </p:nvSpPr>
        <p:spPr/>
        <p:txBody>
          <a:bodyPr/>
          <a:lstStyle/>
          <a:p>
            <a:r>
              <a:rPr lang="en-US" i="1" dirty="0"/>
              <a:t>Sega v. Accolade </a:t>
            </a:r>
            <a:r>
              <a:rPr lang="en-US" dirty="0"/>
              <a:t>(9</a:t>
            </a:r>
            <a:r>
              <a:rPr lang="en-US" baseline="30000" dirty="0"/>
              <a:t>th</a:t>
            </a:r>
            <a:r>
              <a:rPr lang="en-US" dirty="0"/>
              <a:t> Cir. </a:t>
            </a:r>
            <a:r>
              <a:rPr lang="en-US" dirty="0">
                <a:hlinkClick r:id="rId3"/>
              </a:rPr>
              <a:t>1993</a:t>
            </a:r>
            <a:r>
              <a:rPr lang="en-US" dirty="0"/>
              <a:t>)</a:t>
            </a:r>
          </a:p>
          <a:p>
            <a:pPr lvl="1"/>
            <a:r>
              <a:rPr lang="en-US" dirty="0"/>
              <a:t>Approves intermediate copying to get at functionality buried in copyrighted code</a:t>
            </a:r>
          </a:p>
          <a:p>
            <a:pPr lvl="1"/>
            <a:r>
              <a:rPr lang="en-US" dirty="0"/>
              <a:t>102(b) assigns property rights in that functionality to the public</a:t>
            </a:r>
          </a:p>
          <a:p>
            <a:pPr lvl="1"/>
            <a:r>
              <a:rPr lang="en-US" dirty="0"/>
              <a:t>Uses fair use to protect the intermediate copying that gets us to that functionality, but doesn’t really understand console business model</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73</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C17 Video Games</a:t>
            </a:r>
          </a:p>
        </p:txBody>
      </p:sp>
      <p:sp>
        <p:nvSpPr>
          <p:cNvPr id="62470" name="Rectangle 3"/>
          <p:cNvSpPr>
            <a:spLocks noGrp="1" noChangeArrowheads="1"/>
          </p:cNvSpPr>
          <p:nvPr>
            <p:ph type="body" idx="1"/>
          </p:nvPr>
        </p:nvSpPr>
        <p:spPr/>
        <p:txBody>
          <a:bodyPr/>
          <a:lstStyle/>
          <a:p>
            <a:pPr>
              <a:lnSpc>
                <a:spcPct val="90000"/>
              </a:lnSpc>
            </a:pPr>
            <a:r>
              <a:rPr lang="en-US" i="1" dirty="0"/>
              <a:t>Blizzard</a:t>
            </a:r>
            <a:r>
              <a:rPr lang="en-US" dirty="0"/>
              <a:t> (9</a:t>
            </a:r>
            <a:r>
              <a:rPr lang="en-US" baseline="30000" dirty="0"/>
              <a:t>th</a:t>
            </a:r>
            <a:r>
              <a:rPr lang="en-US" dirty="0"/>
              <a:t> Cir. </a:t>
            </a:r>
            <a:r>
              <a:rPr lang="en-US" dirty="0">
                <a:hlinkClick r:id="rId3"/>
              </a:rPr>
              <a:t>2010</a:t>
            </a:r>
            <a:r>
              <a:rPr lang="en-US" dirty="0"/>
              <a:t>)</a:t>
            </a:r>
          </a:p>
          <a:p>
            <a:pPr lvl="1">
              <a:lnSpc>
                <a:spcPct val="90000"/>
              </a:lnSpc>
            </a:pPr>
            <a:r>
              <a:rPr lang="en-US" dirty="0"/>
              <a:t>Copyright v. Contract</a:t>
            </a:r>
          </a:p>
          <a:p>
            <a:pPr lvl="2">
              <a:lnSpc>
                <a:spcPct val="90000"/>
              </a:lnSpc>
            </a:pPr>
            <a:r>
              <a:rPr lang="en-US" dirty="0"/>
              <a:t>Need to police line between copyright and contracts else copyright owners convert contract violations into copyright infringement with statutory damages and federal jurisdiction</a:t>
            </a:r>
          </a:p>
          <a:p>
            <a:pPr lvl="2">
              <a:lnSpc>
                <a:spcPct val="90000"/>
              </a:lnSpc>
            </a:pPr>
            <a:r>
              <a:rPr lang="en-US" dirty="0"/>
              <a:t>Conditions (copyright infringement) and covenants (contract) line tries to do this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74</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C17 Video Games</a:t>
            </a:r>
          </a:p>
        </p:txBody>
      </p:sp>
      <p:sp>
        <p:nvSpPr>
          <p:cNvPr id="62470" name="Rectangle 3"/>
          <p:cNvSpPr>
            <a:spLocks noGrp="1" noChangeArrowheads="1"/>
          </p:cNvSpPr>
          <p:nvPr>
            <p:ph type="body" idx="1"/>
          </p:nvPr>
        </p:nvSpPr>
        <p:spPr/>
        <p:txBody>
          <a:bodyPr/>
          <a:lstStyle/>
          <a:p>
            <a:pPr>
              <a:lnSpc>
                <a:spcPct val="90000"/>
              </a:lnSpc>
            </a:pPr>
            <a:r>
              <a:rPr lang="en-US" i="1" dirty="0"/>
              <a:t>Blizzard</a:t>
            </a:r>
            <a:r>
              <a:rPr lang="en-US" dirty="0"/>
              <a:t> (9</a:t>
            </a:r>
            <a:r>
              <a:rPr lang="en-US" baseline="30000" dirty="0"/>
              <a:t>th</a:t>
            </a:r>
            <a:r>
              <a:rPr lang="en-US" dirty="0"/>
              <a:t> Cir. </a:t>
            </a:r>
            <a:r>
              <a:rPr lang="en-US" dirty="0">
                <a:hlinkClick r:id="rId3"/>
              </a:rPr>
              <a:t>2010</a:t>
            </a:r>
            <a:r>
              <a:rPr lang="en-US" dirty="0"/>
              <a:t>)</a:t>
            </a:r>
          </a:p>
          <a:p>
            <a:pPr lvl="1">
              <a:lnSpc>
                <a:spcPct val="90000"/>
              </a:lnSpc>
            </a:pPr>
            <a:r>
              <a:rPr lang="en-US" dirty="0"/>
              <a:t>Understanding 1201 Here</a:t>
            </a:r>
          </a:p>
          <a:p>
            <a:pPr lvl="2">
              <a:lnSpc>
                <a:spcPct val="90000"/>
              </a:lnSpc>
            </a:pPr>
            <a:r>
              <a:rPr lang="en-US" dirty="0"/>
              <a:t>Software organization matters</a:t>
            </a:r>
          </a:p>
          <a:p>
            <a:pPr lvl="3">
              <a:lnSpc>
                <a:spcPct val="90000"/>
              </a:lnSpc>
            </a:pPr>
            <a:r>
              <a:rPr lang="en-US" dirty="0"/>
              <a:t>Warden didn’t operate to control fully software on user’s computer, so no 1201 violation there from use of Glider</a:t>
            </a:r>
          </a:p>
          <a:p>
            <a:pPr lvl="3">
              <a:lnSpc>
                <a:spcPct val="90000"/>
              </a:lnSpc>
            </a:pPr>
            <a:r>
              <a:rPr lang="en-US" dirty="0"/>
              <a:t>But was effective to server side software and 1201 violation found</a:t>
            </a:r>
          </a:p>
          <a:p>
            <a:pPr lvl="2">
              <a:lnSpc>
                <a:spcPct val="90000"/>
              </a:lnSpc>
            </a:pPr>
            <a:endParaRPr lang="en-US" dirty="0"/>
          </a:p>
        </p:txBody>
      </p:sp>
    </p:spTree>
    <p:extLst>
      <p:ext uri="{BB962C8B-B14F-4D97-AF65-F5344CB8AC3E}">
        <p14:creationId xmlns:p14="http://schemas.microsoft.com/office/powerpoint/2010/main" val="167901387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DA9FD7-58F9-4A5A-84E7-012B1705F96C}" type="slidenum">
              <a:rPr lang="en-US" altLang="en-US" sz="1400" i="0">
                <a:solidFill>
                  <a:srgbClr val="000066"/>
                </a:solidFill>
                <a:latin typeface="Arial" panose="020B0604020202020204" pitchFamily="34" charset="0"/>
              </a:rPr>
              <a:pPr/>
              <a:t>75</a:t>
            </a:fld>
            <a:endParaRPr lang="en-US" altLang="en-US" sz="1400" i="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dirty="0"/>
              <a:t>C18 Internet Copying</a:t>
            </a:r>
          </a:p>
        </p:txBody>
      </p:sp>
      <p:sp>
        <p:nvSpPr>
          <p:cNvPr id="44038"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Distinguishes links from thumbnails on Google servers</a:t>
            </a:r>
          </a:p>
          <a:p>
            <a:pPr lvl="1"/>
            <a:r>
              <a:rPr lang="en-US" dirty="0"/>
              <a:t>Linking rejected as display or distribution (server test) </a:t>
            </a:r>
          </a:p>
        </p:txBody>
      </p:sp>
    </p:spTree>
    <p:extLst>
      <p:ext uri="{BB962C8B-B14F-4D97-AF65-F5344CB8AC3E}">
        <p14:creationId xmlns:p14="http://schemas.microsoft.com/office/powerpoint/2010/main" val="31929023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DA9FD7-58F9-4A5A-84E7-012B1705F96C}" type="slidenum">
              <a:rPr lang="en-US" altLang="en-US" sz="1400" i="0">
                <a:solidFill>
                  <a:srgbClr val="000066"/>
                </a:solidFill>
                <a:latin typeface="Arial" panose="020B0604020202020204" pitchFamily="34" charset="0"/>
              </a:rPr>
              <a:pPr/>
              <a:t>76</a:t>
            </a:fld>
            <a:endParaRPr lang="en-US" altLang="en-US" sz="1400" i="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dirty="0"/>
              <a:t>C18 Internet Copying</a:t>
            </a:r>
          </a:p>
        </p:txBody>
      </p:sp>
      <p:sp>
        <p:nvSpPr>
          <p:cNvPr id="44038"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On the thumbnails: “There is no dispute that Google’s computers store thumbnail versions of Perfect 10’s copyrighted images and communicate copies of those thumbnails to Google’s users.</a:t>
            </a:r>
            <a:r>
              <a:rPr lang="en-US" b="1" dirty="0"/>
              <a:t> </a:t>
            </a:r>
            <a:r>
              <a:rPr lang="en-US" dirty="0"/>
              <a:t>Therefore, Perfect 10 has made a prima facie case that Google’s communication of its stored thumbnail images directly infringes Perfect 10’s display right.”</a:t>
            </a:r>
          </a:p>
        </p:txBody>
      </p:sp>
    </p:spTree>
    <p:extLst>
      <p:ext uri="{BB962C8B-B14F-4D97-AF65-F5344CB8AC3E}">
        <p14:creationId xmlns:p14="http://schemas.microsoft.com/office/powerpoint/2010/main" val="25659246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B3458B-419B-4B1C-98DB-71D59EB63C89}" type="slidenum">
              <a:rPr lang="en-US" altLang="en-US" sz="1400" i="0">
                <a:solidFill>
                  <a:srgbClr val="000066"/>
                </a:solidFill>
                <a:latin typeface="Arial" panose="020B0604020202020204" pitchFamily="34" charset="0"/>
              </a:rPr>
              <a:pPr/>
              <a:t>77</a:t>
            </a:fld>
            <a:endParaRPr lang="en-US" altLang="en-US" sz="1400" i="0">
              <a:solidFill>
                <a:srgbClr val="000066"/>
              </a:solidFill>
              <a:latin typeface="Arial" panose="020B0604020202020204" pitchFamily="34" charset="0"/>
            </a:endParaRPr>
          </a:p>
        </p:txBody>
      </p:sp>
      <p:sp>
        <p:nvSpPr>
          <p:cNvPr id="45061" name="Rectangle 2"/>
          <p:cNvSpPr>
            <a:spLocks noGrp="1" noChangeArrowheads="1"/>
          </p:cNvSpPr>
          <p:nvPr>
            <p:ph type="title"/>
          </p:nvPr>
        </p:nvSpPr>
        <p:spPr/>
        <p:txBody>
          <a:bodyPr/>
          <a:lstStyle/>
          <a:p>
            <a:r>
              <a:rPr lang="en-US" dirty="0"/>
              <a:t>C18 Internet Copying</a:t>
            </a:r>
          </a:p>
        </p:txBody>
      </p:sp>
      <p:sp>
        <p:nvSpPr>
          <p:cNvPr id="45062"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But expected fair use defense to win at trial</a:t>
            </a:r>
          </a:p>
          <a:p>
            <a:r>
              <a:rPr lang="en-US" i="1" dirty="0"/>
              <a:t>Hunley</a:t>
            </a:r>
            <a:r>
              <a:rPr lang="en-US" dirty="0"/>
              <a:t> (9</a:t>
            </a:r>
            <a:r>
              <a:rPr lang="en-US" baseline="30000" dirty="0"/>
              <a:t>th</a:t>
            </a:r>
            <a:r>
              <a:rPr lang="en-US" dirty="0"/>
              <a:t> Cir. </a:t>
            </a:r>
            <a:r>
              <a:rPr lang="en-US" dirty="0">
                <a:hlinkClick r:id="rId4"/>
              </a:rPr>
              <a:t>2023</a:t>
            </a:r>
            <a:r>
              <a:rPr lang="en-US" dirty="0"/>
              <a:t>)</a:t>
            </a:r>
          </a:p>
          <a:p>
            <a:pPr lvl="1"/>
            <a:r>
              <a:rPr lang="en-US" dirty="0"/>
              <a:t>Reaffirms the analysis in </a:t>
            </a:r>
            <a:r>
              <a:rPr lang="en-US" i="1" dirty="0"/>
              <a:t>Perfect 10 </a:t>
            </a:r>
            <a:r>
              <a:rPr lang="en-US" dirty="0"/>
              <a:t>regarding the server test and doesn’t think that </a:t>
            </a:r>
            <a:r>
              <a:rPr lang="en-US" i="1" dirty="0" err="1"/>
              <a:t>Aereo</a:t>
            </a:r>
            <a:r>
              <a:rPr lang="en-US" dirty="0"/>
              <a:t> somehow changed how the server test should work</a:t>
            </a:r>
          </a:p>
          <a:p>
            <a:pPr lvl="2"/>
            <a:endParaRPr lang="en-US" dirty="0"/>
          </a:p>
        </p:txBody>
      </p:sp>
    </p:spTree>
    <p:extLst>
      <p:ext uri="{BB962C8B-B14F-4D97-AF65-F5344CB8AC3E}">
        <p14:creationId xmlns:p14="http://schemas.microsoft.com/office/powerpoint/2010/main" val="265302867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78</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C19 DMCA 512 and User-Generated Content</a:t>
            </a:r>
          </a:p>
        </p:txBody>
      </p:sp>
      <p:sp>
        <p:nvSpPr>
          <p:cNvPr id="62470" name="Rectangle 3"/>
          <p:cNvSpPr>
            <a:spLocks noGrp="1" noChangeArrowheads="1"/>
          </p:cNvSpPr>
          <p:nvPr>
            <p:ph type="body" idx="1"/>
          </p:nvPr>
        </p:nvSpPr>
        <p:spPr/>
        <p:txBody>
          <a:bodyPr/>
          <a:lstStyle/>
          <a:p>
            <a:pPr>
              <a:lnSpc>
                <a:spcPct val="90000"/>
              </a:lnSpc>
            </a:pPr>
            <a:r>
              <a:rPr lang="en-US" dirty="0"/>
              <a:t>Section 512 Safe Harbor</a:t>
            </a:r>
          </a:p>
          <a:p>
            <a:pPr lvl="1">
              <a:lnSpc>
                <a:spcPct val="90000"/>
              </a:lnSpc>
            </a:pPr>
            <a:r>
              <a:rPr lang="en-US" dirty="0"/>
              <a:t>Sets up safe harbor mechanism for online platforms so long as they comply with quite complex structure created in the statute, including the notice and takedown/</a:t>
            </a:r>
            <a:r>
              <a:rPr lang="en-US" dirty="0" err="1"/>
              <a:t>counternotice</a:t>
            </a:r>
            <a:r>
              <a:rPr lang="en-US" dirty="0"/>
              <a:t> regime</a:t>
            </a:r>
          </a:p>
          <a:p>
            <a:pPr lvl="2">
              <a:lnSpc>
                <a:spcPct val="90000"/>
              </a:lnSpc>
            </a:pPr>
            <a:endParaRPr lang="en-US" dirty="0"/>
          </a:p>
        </p:txBody>
      </p:sp>
    </p:spTree>
    <p:extLst>
      <p:ext uri="{BB962C8B-B14F-4D97-AF65-F5344CB8AC3E}">
        <p14:creationId xmlns:p14="http://schemas.microsoft.com/office/powerpoint/2010/main" val="21261725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79</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C19 DMCA 512 and User-Generated Content</a:t>
            </a:r>
          </a:p>
        </p:txBody>
      </p:sp>
      <p:sp>
        <p:nvSpPr>
          <p:cNvPr id="62470" name="Rectangle 3"/>
          <p:cNvSpPr>
            <a:spLocks noGrp="1" noChangeArrowheads="1"/>
          </p:cNvSpPr>
          <p:nvPr>
            <p:ph type="body" idx="1"/>
          </p:nvPr>
        </p:nvSpPr>
        <p:spPr/>
        <p:txBody>
          <a:bodyPr/>
          <a:lstStyle/>
          <a:p>
            <a:pPr>
              <a:lnSpc>
                <a:spcPct val="90000"/>
              </a:lnSpc>
            </a:pPr>
            <a:r>
              <a:rPr lang="en-US" i="1" dirty="0"/>
              <a:t>Lenz</a:t>
            </a:r>
            <a:r>
              <a:rPr lang="en-US" dirty="0"/>
              <a:t> (9</a:t>
            </a:r>
            <a:r>
              <a:rPr lang="en-US" baseline="30000" dirty="0"/>
              <a:t>th</a:t>
            </a:r>
            <a:r>
              <a:rPr lang="en-US" dirty="0"/>
              <a:t> Cir. </a:t>
            </a:r>
            <a:r>
              <a:rPr lang="en-US" dirty="0">
                <a:hlinkClick r:id="rId3"/>
              </a:rPr>
              <a:t>2016</a:t>
            </a:r>
            <a:r>
              <a:rPr lang="en-US" dirty="0"/>
              <a:t>)</a:t>
            </a:r>
          </a:p>
          <a:p>
            <a:pPr lvl="1">
              <a:lnSpc>
                <a:spcPct val="90000"/>
              </a:lnSpc>
            </a:pPr>
            <a:r>
              <a:rPr lang="en-US" dirty="0"/>
              <a:t>Puts onus on entity sending DMCA takedown notice to make an assessment of whether fair use applies</a:t>
            </a:r>
          </a:p>
          <a:p>
            <a:pPr lvl="1">
              <a:lnSpc>
                <a:spcPct val="90000"/>
              </a:lnSpc>
            </a:pPr>
            <a:r>
              <a:rPr lang="en-US" dirty="0"/>
              <a:t>Entity need only form a subject good faith conclusion that the use isn’t fair or otherwise infringing to send notice</a:t>
            </a:r>
          </a:p>
          <a:p>
            <a:pPr lvl="1">
              <a:lnSpc>
                <a:spcPct val="90000"/>
              </a:lnSpc>
            </a:pPr>
            <a:endParaRPr lang="en-US" dirty="0"/>
          </a:p>
          <a:p>
            <a:pPr lvl="2">
              <a:lnSpc>
                <a:spcPct val="90000"/>
              </a:lnSpc>
            </a:pPr>
            <a:endParaRPr lang="en-US" dirty="0"/>
          </a:p>
        </p:txBody>
      </p:sp>
    </p:spTree>
    <p:extLst>
      <p:ext uri="{BB962C8B-B14F-4D97-AF65-F5344CB8AC3E}">
        <p14:creationId xmlns:p14="http://schemas.microsoft.com/office/powerpoint/2010/main" val="4108107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59A592-7C59-4464-A4C5-D0580C33D516}" type="slidenum">
              <a:rPr lang="en-US" altLang="en-US" sz="1400" i="0">
                <a:solidFill>
                  <a:srgbClr val="000066"/>
                </a:solidFill>
                <a:latin typeface="Arial" panose="020B0604020202020204" pitchFamily="34" charset="0"/>
              </a:rPr>
              <a:pPr/>
              <a:t>8</a:t>
            </a:fld>
            <a:endParaRPr lang="en-US" altLang="en-US" sz="1400" i="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dirty="0"/>
              <a:t>C02 Copying</a:t>
            </a:r>
          </a:p>
        </p:txBody>
      </p:sp>
      <p:sp>
        <p:nvSpPr>
          <p:cNvPr id="39942" name="Rectangle 3"/>
          <p:cNvSpPr>
            <a:spLocks noGrp="1" noChangeArrowheads="1"/>
          </p:cNvSpPr>
          <p:nvPr>
            <p:ph type="body" idx="1"/>
          </p:nvPr>
        </p:nvSpPr>
        <p:spPr/>
        <p:txBody>
          <a:bodyPr/>
          <a:lstStyle/>
          <a:p>
            <a:r>
              <a:rPr lang="en-US" dirty="0"/>
              <a:t>Unconscious Copying</a:t>
            </a:r>
          </a:p>
          <a:p>
            <a:pPr lvl="1"/>
            <a:r>
              <a:rPr lang="en-US" i="1" dirty="0"/>
              <a:t>Bright Tunes v. </a:t>
            </a:r>
            <a:r>
              <a:rPr lang="en-US" i="1" dirty="0" err="1"/>
              <a:t>Harrisongs</a:t>
            </a:r>
            <a:r>
              <a:rPr lang="en-US" i="1" dirty="0"/>
              <a:t> </a:t>
            </a:r>
            <a:r>
              <a:rPr lang="en-US" dirty="0"/>
              <a:t>(SDNY </a:t>
            </a:r>
            <a:r>
              <a:rPr lang="en-US" dirty="0">
                <a:hlinkClick r:id="rId3"/>
              </a:rPr>
              <a:t>1976</a:t>
            </a:r>
            <a:r>
              <a:rPr lang="en-US" dirty="0"/>
              <a:t>)</a:t>
            </a:r>
          </a:p>
          <a:p>
            <a:pPr lvl="2"/>
            <a:r>
              <a:rPr lang="en-US" dirty="0"/>
              <a:t>No aware intent of copying yet court still finds copying</a:t>
            </a:r>
          </a:p>
          <a:p>
            <a:pPr lvl="2"/>
            <a:r>
              <a:rPr lang="en-US" dirty="0"/>
              <a:t>What is an author to do?</a:t>
            </a:r>
          </a:p>
        </p:txBody>
      </p:sp>
    </p:spTree>
    <p:extLst>
      <p:ext uri="{BB962C8B-B14F-4D97-AF65-F5344CB8AC3E}">
        <p14:creationId xmlns:p14="http://schemas.microsoft.com/office/powerpoint/2010/main" val="41190665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D800F6-75FD-4B4D-BDC6-D1DA0125CBEA}" type="slidenum">
              <a:rPr lang="en-US" altLang="en-US" sz="1400" i="0">
                <a:solidFill>
                  <a:srgbClr val="000066"/>
                </a:solidFill>
                <a:latin typeface="Arial" panose="020B0604020202020204" pitchFamily="34" charset="0"/>
              </a:rPr>
              <a:pPr/>
              <a:t>80</a:t>
            </a:fld>
            <a:endParaRPr lang="en-US" altLang="en-US" sz="1400" i="0">
              <a:solidFill>
                <a:srgbClr val="000066"/>
              </a:solidFill>
              <a:latin typeface="Arial" panose="020B0604020202020204" pitchFamily="34" charset="0"/>
            </a:endParaRPr>
          </a:p>
        </p:txBody>
      </p:sp>
      <p:sp>
        <p:nvSpPr>
          <p:cNvPr id="56325" name="Rectangle 2"/>
          <p:cNvSpPr>
            <a:spLocks noGrp="1" noChangeArrowheads="1"/>
          </p:cNvSpPr>
          <p:nvPr>
            <p:ph type="title"/>
          </p:nvPr>
        </p:nvSpPr>
        <p:spPr/>
        <p:txBody>
          <a:bodyPr/>
          <a:lstStyle/>
          <a:p>
            <a:r>
              <a:rPr lang="en-US" dirty="0"/>
              <a:t>C19 DMCA 512 and User-Generated Content</a:t>
            </a:r>
          </a:p>
        </p:txBody>
      </p:sp>
      <p:sp>
        <p:nvSpPr>
          <p:cNvPr id="56326" name="Rectangle 3"/>
          <p:cNvSpPr>
            <a:spLocks noGrp="1" noChangeArrowheads="1"/>
          </p:cNvSpPr>
          <p:nvPr>
            <p:ph type="body" idx="1"/>
          </p:nvPr>
        </p:nvSpPr>
        <p:spPr/>
        <p:txBody>
          <a:bodyPr/>
          <a:lstStyle/>
          <a:p>
            <a:r>
              <a:rPr lang="en-US" i="1" dirty="0"/>
              <a:t>BMG v Cox </a:t>
            </a:r>
            <a:r>
              <a:rPr lang="en-US" dirty="0"/>
              <a:t>(4</a:t>
            </a:r>
            <a:r>
              <a:rPr lang="en-US" baseline="30000" dirty="0"/>
              <a:t>th</a:t>
            </a:r>
            <a:r>
              <a:rPr lang="en-US" dirty="0"/>
              <a:t> Cir. </a:t>
            </a:r>
            <a:r>
              <a:rPr lang="en-US" dirty="0">
                <a:hlinkClick r:id="rId3"/>
              </a:rPr>
              <a:t>2018</a:t>
            </a:r>
            <a:r>
              <a:rPr lang="en-US" dirty="0"/>
              <a:t>)</a:t>
            </a:r>
          </a:p>
          <a:p>
            <a:pPr lvl="1"/>
            <a:r>
              <a:rPr lang="en-US" dirty="0"/>
              <a:t>$25 million jury verdict against ISP</a:t>
            </a:r>
          </a:p>
          <a:p>
            <a:pPr lvl="1"/>
            <a:r>
              <a:rPr lang="en-US" dirty="0"/>
              <a:t>The case raises a mix of contributory infringement and 512 issues, here focusing on the repeat infringer provision of 512(i)(1)(A)</a:t>
            </a:r>
          </a:p>
          <a:p>
            <a:pPr lvl="1"/>
            <a:r>
              <a:rPr lang="en-US" dirty="0"/>
              <a:t>13-strike policy wasn’t a serious one</a:t>
            </a:r>
          </a:p>
        </p:txBody>
      </p:sp>
    </p:spTree>
    <p:extLst>
      <p:ext uri="{BB962C8B-B14F-4D97-AF65-F5344CB8AC3E}">
        <p14:creationId xmlns:p14="http://schemas.microsoft.com/office/powerpoint/2010/main" val="27624931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dirty="0"/>
              <a:t>C20 Enforcement and Damages</a:t>
            </a:r>
          </a:p>
        </p:txBody>
      </p:sp>
      <p:sp>
        <p:nvSpPr>
          <p:cNvPr id="57347" name="Content Placeholder 2"/>
          <p:cNvSpPr>
            <a:spLocks noGrp="1"/>
          </p:cNvSpPr>
          <p:nvPr>
            <p:ph idx="1"/>
          </p:nvPr>
        </p:nvSpPr>
        <p:spPr/>
        <p:txBody>
          <a:bodyPr/>
          <a:lstStyle/>
          <a:p>
            <a:r>
              <a:rPr lang="en-US" dirty="0"/>
              <a:t>Variety of Statutory Remedies</a:t>
            </a:r>
          </a:p>
          <a:p>
            <a:pPr lvl="1"/>
            <a:r>
              <a:rPr lang="en-US" dirty="0"/>
              <a:t>Sec. 502: Injunctions</a:t>
            </a:r>
          </a:p>
          <a:p>
            <a:pPr lvl="1"/>
            <a:r>
              <a:rPr lang="en-US" dirty="0"/>
              <a:t>Sec. 503: Impounding and destroying</a:t>
            </a:r>
          </a:p>
          <a:p>
            <a:pPr lvl="1"/>
            <a:r>
              <a:rPr lang="en-US" dirty="0"/>
              <a:t>Sec. 509: Seizure and forfeiture</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F284EF9-BC36-4B25-8834-5EEBED858327}" type="slidenum">
              <a:rPr lang="en-US" altLang="en-US" sz="1400" i="0">
                <a:solidFill>
                  <a:srgbClr val="000066"/>
                </a:solidFill>
                <a:latin typeface="Arial" panose="020B0604020202020204" pitchFamily="34" charset="0"/>
              </a:rPr>
              <a:pPr/>
              <a:t>81</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6619182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73152-4049-59DF-B51E-69E9CB767DDB}"/>
            </a:ext>
          </a:extLst>
        </p:cNvPr>
        <p:cNvGrpSpPr/>
        <p:nvPr/>
      </p:nvGrpSpPr>
      <p:grpSpPr>
        <a:xfrm>
          <a:off x="0" y="0"/>
          <a:ext cx="0" cy="0"/>
          <a:chOff x="0" y="0"/>
          <a:chExt cx="0" cy="0"/>
        </a:xfrm>
      </p:grpSpPr>
      <p:sp>
        <p:nvSpPr>
          <p:cNvPr id="57346" name="Title 1">
            <a:extLst>
              <a:ext uri="{FF2B5EF4-FFF2-40B4-BE49-F238E27FC236}">
                <a16:creationId xmlns:a16="http://schemas.microsoft.com/office/drawing/2014/main" id="{8106EFD8-6FF4-786F-E0CD-39BB07947254}"/>
              </a:ext>
            </a:extLst>
          </p:cNvPr>
          <p:cNvSpPr>
            <a:spLocks noGrp="1"/>
          </p:cNvSpPr>
          <p:nvPr>
            <p:ph type="title"/>
          </p:nvPr>
        </p:nvSpPr>
        <p:spPr/>
        <p:txBody>
          <a:bodyPr/>
          <a:lstStyle/>
          <a:p>
            <a:r>
              <a:rPr lang="en-US" dirty="0"/>
              <a:t>C20 Enforcement and Damages</a:t>
            </a:r>
          </a:p>
        </p:txBody>
      </p:sp>
      <p:sp>
        <p:nvSpPr>
          <p:cNvPr id="57347" name="Content Placeholder 2">
            <a:extLst>
              <a:ext uri="{FF2B5EF4-FFF2-40B4-BE49-F238E27FC236}">
                <a16:creationId xmlns:a16="http://schemas.microsoft.com/office/drawing/2014/main" id="{E394CE3B-FF38-113F-80D6-8C55B02293A1}"/>
              </a:ext>
            </a:extLst>
          </p:cNvPr>
          <p:cNvSpPr>
            <a:spLocks noGrp="1"/>
          </p:cNvSpPr>
          <p:nvPr>
            <p:ph idx="1"/>
          </p:nvPr>
        </p:nvSpPr>
        <p:spPr/>
        <p:txBody>
          <a:bodyPr/>
          <a:lstStyle/>
          <a:p>
            <a:r>
              <a:rPr lang="en-US" dirty="0"/>
              <a:t>Sec. 504 Damages</a:t>
            </a:r>
          </a:p>
          <a:p>
            <a:pPr lvl="1"/>
            <a:r>
              <a:rPr lang="en-US" dirty="0"/>
              <a:t>Damages + Profits or Statutory Damages</a:t>
            </a:r>
          </a:p>
          <a:p>
            <a:pPr lvl="1"/>
            <a:r>
              <a:rPr lang="en-US" dirty="0"/>
              <a:t>Designed to ensure no harm but also by grabbing profits to induce users to negotiate up front.</a:t>
            </a:r>
          </a:p>
          <a:p>
            <a:pPr lvl="1"/>
            <a:endParaRPr lang="en-US" dirty="0"/>
          </a:p>
        </p:txBody>
      </p:sp>
      <p:sp>
        <p:nvSpPr>
          <p:cNvPr id="6" name="Slide Number Placeholder 5">
            <a:extLst>
              <a:ext uri="{FF2B5EF4-FFF2-40B4-BE49-F238E27FC236}">
                <a16:creationId xmlns:a16="http://schemas.microsoft.com/office/drawing/2014/main" id="{18A52818-D632-74C6-7D49-3508E4F5238A}"/>
              </a:ext>
            </a:extLst>
          </p:cNvPr>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F284EF9-BC36-4B25-8834-5EEBED858327}" type="slidenum">
              <a:rPr lang="en-US" altLang="en-US" sz="1400" i="0">
                <a:solidFill>
                  <a:srgbClr val="000066"/>
                </a:solidFill>
                <a:latin typeface="Arial" panose="020B0604020202020204" pitchFamily="34" charset="0"/>
              </a:rPr>
              <a:pPr/>
              <a:t>82</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84045145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dirty="0"/>
              <a:t>C20 Enforcement and Damages</a:t>
            </a:r>
          </a:p>
        </p:txBody>
      </p:sp>
      <p:sp>
        <p:nvSpPr>
          <p:cNvPr id="58371" name="Content Placeholder 2"/>
          <p:cNvSpPr>
            <a:spLocks noGrp="1"/>
          </p:cNvSpPr>
          <p:nvPr>
            <p:ph idx="1"/>
          </p:nvPr>
        </p:nvSpPr>
        <p:spPr/>
        <p:txBody>
          <a:bodyPr/>
          <a:lstStyle/>
          <a:p>
            <a:r>
              <a:rPr lang="en-US" i="1" dirty="0" err="1"/>
              <a:t>Bouchat</a:t>
            </a:r>
            <a:r>
              <a:rPr lang="en-US" dirty="0"/>
              <a:t> (4</a:t>
            </a:r>
            <a:r>
              <a:rPr lang="en-US" baseline="30000" dirty="0"/>
              <a:t>th</a:t>
            </a:r>
            <a:r>
              <a:rPr lang="en-US" dirty="0"/>
              <a:t> Cir. </a:t>
            </a:r>
            <a:r>
              <a:rPr lang="en-US" dirty="0">
                <a:hlinkClick r:id="rId3"/>
              </a:rPr>
              <a:t>2003</a:t>
            </a:r>
            <a:r>
              <a:rPr lang="en-US" dirty="0"/>
              <a:t>) and </a:t>
            </a:r>
            <a:r>
              <a:rPr lang="en-US" i="1" dirty="0"/>
              <a:t>Capitol Records v. Thomas-</a:t>
            </a:r>
            <a:r>
              <a:rPr lang="en-US" i="1" dirty="0" err="1"/>
              <a:t>Rasset</a:t>
            </a:r>
            <a:r>
              <a:rPr lang="en-US" dirty="0"/>
              <a:t> (8</a:t>
            </a:r>
            <a:r>
              <a:rPr lang="en-US" baseline="30000" dirty="0"/>
              <a:t>th</a:t>
            </a:r>
            <a:r>
              <a:rPr lang="en-US" dirty="0"/>
              <a:t> Cir. </a:t>
            </a:r>
            <a:r>
              <a:rPr lang="en-US" dirty="0">
                <a:hlinkClick r:id="rId4"/>
              </a:rPr>
              <a:t>2012</a:t>
            </a:r>
            <a:r>
              <a:rPr lang="en-US" dirty="0"/>
              <a:t>) </a:t>
            </a:r>
          </a:p>
          <a:p>
            <a:pPr lvl="1"/>
            <a:r>
              <a:rPr lang="en-US" dirty="0"/>
              <a:t>Two examples of amateurs encountering copyright</a:t>
            </a:r>
          </a:p>
          <a:p>
            <a:pPr lvl="1"/>
            <a:r>
              <a:rPr lang="en-US" dirty="0" err="1"/>
              <a:t>Bouchat</a:t>
            </a:r>
            <a:r>
              <a:rPr lang="en-US" dirty="0"/>
              <a:t> wasn’t able to take advantage of statutory damages regime and seemed to get undercompensated for the infringement</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387BA7D-D3D8-492E-9C39-74176E7BF8C9}" type="slidenum">
              <a:rPr lang="en-US" altLang="en-US" sz="1400" i="0">
                <a:solidFill>
                  <a:srgbClr val="000066"/>
                </a:solidFill>
                <a:latin typeface="Arial" panose="020B0604020202020204" pitchFamily="34" charset="0"/>
              </a:rPr>
              <a:pPr/>
              <a:t>83</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351817559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dirty="0"/>
              <a:t>C20 Enforcement and Damages</a:t>
            </a:r>
          </a:p>
        </p:txBody>
      </p:sp>
      <p:sp>
        <p:nvSpPr>
          <p:cNvPr id="58371" name="Content Placeholder 2"/>
          <p:cNvSpPr>
            <a:spLocks noGrp="1"/>
          </p:cNvSpPr>
          <p:nvPr>
            <p:ph idx="1"/>
          </p:nvPr>
        </p:nvSpPr>
        <p:spPr/>
        <p:txBody>
          <a:bodyPr/>
          <a:lstStyle/>
          <a:p>
            <a:r>
              <a:rPr lang="en-US" i="1" dirty="0" err="1"/>
              <a:t>Bouchat</a:t>
            </a:r>
            <a:r>
              <a:rPr lang="en-US" dirty="0"/>
              <a:t> (4</a:t>
            </a:r>
            <a:r>
              <a:rPr lang="en-US" baseline="30000" dirty="0"/>
              <a:t>th</a:t>
            </a:r>
            <a:r>
              <a:rPr lang="en-US" dirty="0"/>
              <a:t> Cir. </a:t>
            </a:r>
            <a:r>
              <a:rPr lang="en-US" dirty="0">
                <a:hlinkClick r:id="rId3"/>
              </a:rPr>
              <a:t>2003</a:t>
            </a:r>
            <a:r>
              <a:rPr lang="en-US" dirty="0"/>
              <a:t>) and </a:t>
            </a:r>
            <a:r>
              <a:rPr lang="en-US" i="1" dirty="0"/>
              <a:t>Capitol Records v. Thomas-</a:t>
            </a:r>
            <a:r>
              <a:rPr lang="en-US" i="1" dirty="0" err="1"/>
              <a:t>Rasset</a:t>
            </a:r>
            <a:r>
              <a:rPr lang="en-US" i="1" dirty="0"/>
              <a:t> </a:t>
            </a:r>
            <a:r>
              <a:rPr lang="en-US" dirty="0"/>
              <a:t>(8</a:t>
            </a:r>
            <a:r>
              <a:rPr lang="en-US" baseline="30000" dirty="0"/>
              <a:t>th</a:t>
            </a:r>
            <a:r>
              <a:rPr lang="en-US" dirty="0"/>
              <a:t> Cir. </a:t>
            </a:r>
            <a:r>
              <a:rPr lang="en-US" dirty="0">
                <a:hlinkClick r:id="rId4"/>
              </a:rPr>
              <a:t>2012</a:t>
            </a:r>
            <a:r>
              <a:rPr lang="en-US" dirty="0"/>
              <a:t>) </a:t>
            </a:r>
          </a:p>
          <a:p>
            <a:pPr lvl="1"/>
            <a:r>
              <a:rPr lang="en-US" dirty="0"/>
              <a:t>Thomas-</a:t>
            </a:r>
            <a:r>
              <a:rPr lang="en-US" dirty="0" err="1"/>
              <a:t>Rasset</a:t>
            </a:r>
            <a:r>
              <a:rPr lang="en-US" dirty="0"/>
              <a:t> gets tagged by three different juries for extensive statutory damages in connection with </a:t>
            </a:r>
            <a:r>
              <a:rPr lang="en-US"/>
              <a:t>her use of </a:t>
            </a:r>
            <a:r>
              <a:rPr lang="en-US" dirty="0"/>
              <a:t>file-sharing software</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387BA7D-D3D8-492E-9C39-74176E7BF8C9}" type="slidenum">
              <a:rPr lang="en-US" altLang="en-US" sz="1400" i="0">
                <a:solidFill>
                  <a:srgbClr val="000066"/>
                </a:solidFill>
                <a:latin typeface="Arial" panose="020B0604020202020204" pitchFamily="34" charset="0"/>
              </a:rPr>
              <a:pPr/>
              <a:t>84</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46551518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dirty="0"/>
              <a:t>C21 Moral Rights; Droit de Suite</a:t>
            </a:r>
          </a:p>
        </p:txBody>
      </p:sp>
      <p:sp>
        <p:nvSpPr>
          <p:cNvPr id="82947" name="Content Placeholder 2"/>
          <p:cNvSpPr>
            <a:spLocks noGrp="1"/>
          </p:cNvSpPr>
          <p:nvPr>
            <p:ph idx="1"/>
          </p:nvPr>
        </p:nvSpPr>
        <p:spPr/>
        <p:txBody>
          <a:bodyPr/>
          <a:lstStyle/>
          <a:p>
            <a:r>
              <a:rPr lang="en-US" dirty="0"/>
              <a:t>VARA (Sec 106A)</a:t>
            </a:r>
          </a:p>
          <a:p>
            <a:pPr lvl="1"/>
            <a:r>
              <a:rPr lang="en-US" dirty="0"/>
              <a:t>Creates a version of a moral rights regime of the sort seen in the Berne Convention Article 6</a:t>
            </a:r>
            <a:r>
              <a:rPr lang="en-US" i="1" dirty="0"/>
              <a:t>bis</a:t>
            </a:r>
            <a:r>
              <a:rPr lang="en-US" dirty="0"/>
              <a:t> </a:t>
            </a:r>
          </a:p>
          <a:p>
            <a:pPr lvl="1"/>
            <a:r>
              <a:rPr lang="en-US" dirty="0"/>
              <a:t>Limited to works of visual art</a:t>
            </a:r>
          </a:p>
          <a:p>
            <a:pPr lvl="1"/>
            <a:r>
              <a:rPr lang="en-US" dirty="0"/>
              <a:t>Rights of attribution and integrity under certain circumstances</a:t>
            </a:r>
          </a:p>
          <a:p>
            <a:pPr lvl="1"/>
            <a:r>
              <a:rPr lang="en-US" dirty="0"/>
              <a:t>Organized around protecting author’s honor or reputation </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4169923-EA74-40A8-87F6-EF9F77A45B32}" type="slidenum">
              <a:rPr lang="en-US" altLang="en-US" sz="1400" i="0">
                <a:solidFill>
                  <a:srgbClr val="000066"/>
                </a:solidFill>
                <a:latin typeface="Arial" panose="020B0604020202020204" pitchFamily="34" charset="0"/>
              </a:rPr>
              <a:pPr/>
              <a:t>85</a:t>
            </a:fld>
            <a:endParaRPr lang="en-US" altLang="en-US" sz="1400" i="0">
              <a:solidFill>
                <a:srgbClr val="000066"/>
              </a:solidFill>
              <a:latin typeface="Arial" panose="020B0604020202020204"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C21 Moral Rights; Droit de Suite</a:t>
            </a:r>
          </a:p>
        </p:txBody>
      </p:sp>
      <p:sp>
        <p:nvSpPr>
          <p:cNvPr id="3" name="Content Placeholder 2"/>
          <p:cNvSpPr>
            <a:spLocks noGrp="1"/>
          </p:cNvSpPr>
          <p:nvPr>
            <p:ph idx="1"/>
          </p:nvPr>
        </p:nvSpPr>
        <p:spPr/>
        <p:txBody>
          <a:bodyPr/>
          <a:lstStyle/>
          <a:p>
            <a:r>
              <a:rPr lang="en-US" i="1" dirty="0"/>
              <a:t>Kelley v Chicago Park District</a:t>
            </a:r>
            <a:r>
              <a:rPr lang="en-US" dirty="0"/>
              <a:t> (CA7 </a:t>
            </a:r>
            <a:r>
              <a:rPr lang="en-US" dirty="0">
                <a:hlinkClick r:id="rId2"/>
              </a:rPr>
              <a:t>2011</a:t>
            </a:r>
            <a:r>
              <a:rPr lang="en-US" dirty="0"/>
              <a:t>)</a:t>
            </a:r>
          </a:p>
          <a:p>
            <a:pPr lvl="1"/>
            <a:r>
              <a:rPr lang="en-US" dirty="0"/>
              <a:t>VARA requires that the work be in the copyright system (see the definition in 101)</a:t>
            </a:r>
          </a:p>
          <a:p>
            <a:pPr lvl="1"/>
            <a:r>
              <a:rPr lang="en-US" dirty="0"/>
              <a:t>The court concluded that a grown garden was insufficiently fixed to qualify for copyright protection</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86</a:t>
            </a:fld>
            <a:endParaRPr lang="en-US" altLang="en-US"/>
          </a:p>
        </p:txBody>
      </p:sp>
    </p:spTree>
    <p:extLst>
      <p:ext uri="{BB962C8B-B14F-4D97-AF65-F5344CB8AC3E}">
        <p14:creationId xmlns:p14="http://schemas.microsoft.com/office/powerpoint/2010/main" val="39863895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427A85A-F69B-4AE6-8C7A-73435607D4B6}" type="slidenum">
              <a:rPr lang="en-US" altLang="en-US" sz="1400" i="0">
                <a:solidFill>
                  <a:srgbClr val="000066"/>
                </a:solidFill>
                <a:latin typeface="Arial" panose="020B0604020202020204" pitchFamily="34" charset="0"/>
              </a:rPr>
              <a:pPr/>
              <a:t>87</a:t>
            </a:fld>
            <a:endParaRPr lang="en-US" altLang="en-US" sz="1400" i="0">
              <a:solidFill>
                <a:srgbClr val="000066"/>
              </a:solidFill>
              <a:latin typeface="Arial" panose="020B0604020202020204" pitchFamily="34" charset="0"/>
            </a:endParaRPr>
          </a:p>
        </p:txBody>
      </p:sp>
      <p:sp>
        <p:nvSpPr>
          <p:cNvPr id="73733" name="Rectangle 2"/>
          <p:cNvSpPr>
            <a:spLocks noGrp="1" noChangeArrowheads="1"/>
          </p:cNvSpPr>
          <p:nvPr>
            <p:ph type="title"/>
          </p:nvPr>
        </p:nvSpPr>
        <p:spPr/>
        <p:txBody>
          <a:bodyPr/>
          <a:lstStyle/>
          <a:p>
            <a:r>
              <a:rPr lang="en-US" dirty="0"/>
              <a:t>C21 Moral Rights; Droit de Suite</a:t>
            </a:r>
          </a:p>
        </p:txBody>
      </p:sp>
      <p:sp>
        <p:nvSpPr>
          <p:cNvPr id="73734" name="Rectangle 3"/>
          <p:cNvSpPr>
            <a:spLocks noGrp="1" noChangeArrowheads="1"/>
          </p:cNvSpPr>
          <p:nvPr>
            <p:ph type="body" idx="1"/>
          </p:nvPr>
        </p:nvSpPr>
        <p:spPr/>
        <p:txBody>
          <a:bodyPr/>
          <a:lstStyle/>
          <a:p>
            <a:r>
              <a:rPr lang="en-US"/>
              <a:t>Sec. 301</a:t>
            </a:r>
          </a:p>
          <a:p>
            <a:pPr lvl="1"/>
            <a:r>
              <a:rPr lang="en-US"/>
              <a:t>Key move in 1976 Act</a:t>
            </a:r>
          </a:p>
          <a:p>
            <a:pPr lvl="2"/>
            <a:r>
              <a:rPr lang="en-US"/>
              <a:t>Switch from publication to fixation reduces role for state copyright law</a:t>
            </a:r>
          </a:p>
          <a:p>
            <a:pPr lvl="2"/>
            <a:r>
              <a:rPr lang="en-US"/>
              <a:t>Federal law kicks in much earlier</a:t>
            </a:r>
          </a:p>
          <a:p>
            <a:pPr lvl="1"/>
            <a:r>
              <a:rPr lang="en-US"/>
              <a:t>301 recognizes continued role for state law copyright for unfixed works</a:t>
            </a:r>
          </a:p>
        </p:txBody>
      </p:sp>
    </p:spTree>
    <p:extLst>
      <p:ext uri="{BB962C8B-B14F-4D97-AF65-F5344CB8AC3E}">
        <p14:creationId xmlns:p14="http://schemas.microsoft.com/office/powerpoint/2010/main" val="34786128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88</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C21 Moral Rights; Droit de Suite</a:t>
            </a:r>
          </a:p>
        </p:txBody>
      </p:sp>
      <p:sp>
        <p:nvSpPr>
          <p:cNvPr id="75782" name="Rectangle 3"/>
          <p:cNvSpPr>
            <a:spLocks noGrp="1" noChangeArrowheads="1"/>
          </p:cNvSpPr>
          <p:nvPr>
            <p:ph type="body" idx="1"/>
          </p:nvPr>
        </p:nvSpPr>
        <p:spPr/>
        <p:txBody>
          <a:bodyPr/>
          <a:lstStyle/>
          <a:p>
            <a:pPr>
              <a:lnSpc>
                <a:spcPct val="90000"/>
              </a:lnSpc>
            </a:pPr>
            <a:r>
              <a:rPr lang="en-US" i="1" dirty="0"/>
              <a:t>Close</a:t>
            </a:r>
            <a:r>
              <a:rPr lang="en-US" dirty="0"/>
              <a:t> (9</a:t>
            </a:r>
            <a:r>
              <a:rPr lang="en-US" baseline="30000" dirty="0"/>
              <a:t>th</a:t>
            </a:r>
            <a:r>
              <a:rPr lang="en-US" dirty="0"/>
              <a:t> Cir. </a:t>
            </a:r>
            <a:r>
              <a:rPr lang="en-US" dirty="0">
                <a:hlinkClick r:id="rId3"/>
              </a:rPr>
              <a:t>2018</a:t>
            </a:r>
            <a:r>
              <a:rPr lang="en-US" dirty="0"/>
              <a:t>)</a:t>
            </a:r>
          </a:p>
          <a:p>
            <a:pPr lvl="1">
              <a:lnSpc>
                <a:spcPct val="90000"/>
              </a:lnSpc>
            </a:pPr>
            <a:r>
              <a:rPr lang="en-US" dirty="0"/>
              <a:t>Court concluded copyright law preempted California art resale statute akin to droit de suite</a:t>
            </a:r>
          </a:p>
          <a:p>
            <a:pPr lvl="1">
              <a:lnSpc>
                <a:spcPct val="90000"/>
              </a:lnSpc>
            </a:pPr>
            <a:r>
              <a:rPr lang="en-US" dirty="0"/>
              <a:t>Clearly imposes a burden on sales of certain art objects and does so in specific way that seems inconsistent with first-sale right</a:t>
            </a:r>
          </a:p>
          <a:p>
            <a:pPr lvl="1">
              <a:lnSpc>
                <a:spcPct val="90000"/>
              </a:lnSpc>
            </a:pPr>
            <a:endParaRPr lang="en-US" dirty="0"/>
          </a:p>
        </p:txBody>
      </p:sp>
    </p:spTree>
    <p:extLst>
      <p:ext uri="{BB962C8B-B14F-4D97-AF65-F5344CB8AC3E}">
        <p14:creationId xmlns:p14="http://schemas.microsoft.com/office/powerpoint/2010/main" val="15976134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E34D0-A9D2-EBE9-BC7B-B2CA65CDC372}"/>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DB82AB22-B244-52D2-DDDA-556091DA6B70}"/>
              </a:ext>
            </a:extLst>
          </p:cNvPr>
          <p:cNvSpPr>
            <a:spLocks noGrp="1"/>
          </p:cNvSpPr>
          <p:nvPr>
            <p:ph type="title"/>
          </p:nvPr>
        </p:nvSpPr>
        <p:spPr/>
        <p:txBody>
          <a:bodyPr/>
          <a:lstStyle/>
          <a:p>
            <a:r>
              <a:rPr lang="en-US" dirty="0"/>
              <a:t>C22 AI: Authorship</a:t>
            </a:r>
          </a:p>
        </p:txBody>
      </p:sp>
      <p:sp>
        <p:nvSpPr>
          <p:cNvPr id="7171" name="Content Placeholder 2">
            <a:extLst>
              <a:ext uri="{FF2B5EF4-FFF2-40B4-BE49-F238E27FC236}">
                <a16:creationId xmlns:a16="http://schemas.microsoft.com/office/drawing/2014/main" id="{882B651F-156A-97EE-6204-80FAD8242CC0}"/>
              </a:ext>
            </a:extLst>
          </p:cNvPr>
          <p:cNvSpPr>
            <a:spLocks noGrp="1"/>
          </p:cNvSpPr>
          <p:nvPr>
            <p:ph idx="1"/>
          </p:nvPr>
        </p:nvSpPr>
        <p:spPr/>
        <p:txBody>
          <a:bodyPr/>
          <a:lstStyle/>
          <a:p>
            <a:r>
              <a:rPr lang="en-US" i="1" dirty="0"/>
              <a:t>Thaler</a:t>
            </a:r>
            <a:r>
              <a:rPr lang="en-US" dirty="0"/>
              <a:t> (CADC </a:t>
            </a:r>
            <a:r>
              <a:rPr lang="en-US" dirty="0">
                <a:hlinkClick r:id="rId3"/>
              </a:rPr>
              <a:t>2025</a:t>
            </a:r>
            <a:r>
              <a:rPr lang="en-US" dirty="0"/>
              <a:t>)</a:t>
            </a:r>
          </a:p>
          <a:p>
            <a:pPr lvl="1"/>
            <a:r>
              <a:rPr lang="en-US" dirty="0"/>
              <a:t>Critical opinion on question of whether AI can be considered an author for the purposes of Section 102</a:t>
            </a:r>
          </a:p>
          <a:p>
            <a:pPr lvl="1"/>
            <a:r>
              <a:rPr lang="en-US" dirty="0"/>
              <a:t>Extreme case in that Thaler seemed to want to disclaim any human role in the creation of the work</a:t>
            </a:r>
          </a:p>
          <a:p>
            <a:pPr lvl="1"/>
            <a:endParaRPr lang="en-US" dirty="0"/>
          </a:p>
        </p:txBody>
      </p:sp>
      <p:sp>
        <p:nvSpPr>
          <p:cNvPr id="6" name="Slide Number Placeholder 5">
            <a:extLst>
              <a:ext uri="{FF2B5EF4-FFF2-40B4-BE49-F238E27FC236}">
                <a16:creationId xmlns:a16="http://schemas.microsoft.com/office/drawing/2014/main" id="{15F19913-EBA8-A72F-80E7-90BD6096532E}"/>
              </a:ext>
            </a:extLst>
          </p:cNvPr>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919185A-C388-4F1F-B6ED-92B82B07B9B4}" type="slidenum">
              <a:rPr lang="en-US" altLang="en-US" sz="1400" i="0">
                <a:solidFill>
                  <a:srgbClr val="000066"/>
                </a:solidFill>
                <a:latin typeface="Arial" panose="020B0604020202020204" pitchFamily="34" charset="0"/>
              </a:rPr>
              <a:pPr/>
              <a:t>89</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3693925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Interesting example of how we should think about copying</a:t>
            </a:r>
          </a:p>
          <a:p>
            <a:pPr lvl="2"/>
            <a:r>
              <a:rPr lang="en-US" dirty="0"/>
              <a:t>Even with medium and dimension changes, </a:t>
            </a:r>
            <a:r>
              <a:rPr lang="en-US" dirty="0" err="1"/>
              <a:t>Koons</a:t>
            </a:r>
            <a:r>
              <a:rPr lang="en-US" dirty="0"/>
              <a:t> preserves much of the physical embodiment of the original work</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9</a:t>
            </a:fld>
            <a:endParaRPr lang="en-US" altLang="en-US" sz="1400" i="0">
              <a:solidFill>
                <a:srgbClr val="000066"/>
              </a:solidFill>
              <a:latin typeface="Arial" panose="020B0604020202020204"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C22 AI: Authorship</a:t>
            </a:r>
          </a:p>
        </p:txBody>
      </p:sp>
      <p:sp>
        <p:nvSpPr>
          <p:cNvPr id="7171" name="Content Placeholder 2"/>
          <p:cNvSpPr>
            <a:spLocks noGrp="1"/>
          </p:cNvSpPr>
          <p:nvPr>
            <p:ph idx="1"/>
          </p:nvPr>
        </p:nvSpPr>
        <p:spPr/>
        <p:txBody>
          <a:bodyPr/>
          <a:lstStyle/>
          <a:p>
            <a:r>
              <a:rPr lang="en-US" i="1" dirty="0"/>
              <a:t>Thaler</a:t>
            </a:r>
            <a:r>
              <a:rPr lang="en-US" dirty="0"/>
              <a:t> (CADC </a:t>
            </a:r>
            <a:r>
              <a:rPr lang="en-US" dirty="0">
                <a:hlinkClick r:id="rId3"/>
              </a:rPr>
              <a:t>2025</a:t>
            </a:r>
            <a:r>
              <a:rPr lang="en-US" dirty="0"/>
              <a:t>)</a:t>
            </a:r>
          </a:p>
          <a:p>
            <a:pPr lvl="1"/>
            <a:r>
              <a:rPr lang="en-US" dirty="0"/>
              <a:t>Court says AI can’t be author under these circumstances</a:t>
            </a:r>
          </a:p>
          <a:p>
            <a:pPr lvl="1"/>
            <a:r>
              <a:rPr lang="en-US" dirty="0"/>
              <a:t>More interesting cases are mixed human/AI but copyright office report takes a hard line on those cases</a:t>
            </a:r>
          </a:p>
          <a:p>
            <a:pPr lvl="1"/>
            <a:r>
              <a:rPr lang="en-US" dirty="0"/>
              <a:t>Best case is to treat AI work as public domain work and incorporate that in human work</a:t>
            </a:r>
          </a:p>
          <a:p>
            <a:pPr lvl="1"/>
            <a:endParaRPr lang="en-US" dirty="0"/>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919185A-C388-4F1F-B6ED-92B82B07B9B4}" type="slidenum">
              <a:rPr lang="en-US" altLang="en-US" sz="1400" i="0">
                <a:solidFill>
                  <a:srgbClr val="000066"/>
                </a:solidFill>
                <a:latin typeface="Arial" panose="020B0604020202020204" pitchFamily="34" charset="0"/>
              </a:rPr>
              <a:pPr/>
              <a:t>90</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2231515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91</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C23 AI: Inputs</a:t>
            </a:r>
          </a:p>
        </p:txBody>
      </p:sp>
      <p:sp>
        <p:nvSpPr>
          <p:cNvPr id="75782" name="Rectangle 3"/>
          <p:cNvSpPr>
            <a:spLocks noGrp="1" noChangeArrowheads="1"/>
          </p:cNvSpPr>
          <p:nvPr>
            <p:ph type="body" idx="1"/>
          </p:nvPr>
        </p:nvSpPr>
        <p:spPr/>
        <p:txBody>
          <a:bodyPr/>
          <a:lstStyle/>
          <a:p>
            <a:pPr>
              <a:lnSpc>
                <a:spcPct val="90000"/>
              </a:lnSpc>
            </a:pPr>
            <a:r>
              <a:rPr lang="en-US" dirty="0"/>
              <a:t>Key Issues</a:t>
            </a:r>
          </a:p>
          <a:p>
            <a:pPr lvl="1">
              <a:lnSpc>
                <a:spcPct val="90000"/>
              </a:lnSpc>
            </a:pPr>
            <a:r>
              <a:rPr lang="en-US" dirty="0"/>
              <a:t>Large language models are trained on huge amounts of data, meaning text, images and more</a:t>
            </a:r>
          </a:p>
          <a:p>
            <a:pPr lvl="1">
              <a:lnSpc>
                <a:spcPct val="90000"/>
              </a:lnSpc>
            </a:pPr>
            <a:r>
              <a:rPr lang="en-US" dirty="0"/>
              <a:t>If that data is in copyright, under what circumstances will the use of that data be fair use?</a:t>
            </a:r>
          </a:p>
        </p:txBody>
      </p:sp>
    </p:spTree>
    <p:extLst>
      <p:ext uri="{BB962C8B-B14F-4D97-AF65-F5344CB8AC3E}">
        <p14:creationId xmlns:p14="http://schemas.microsoft.com/office/powerpoint/2010/main" val="22885319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92</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C23 AI: Inputs</a:t>
            </a:r>
          </a:p>
        </p:txBody>
      </p:sp>
      <p:sp>
        <p:nvSpPr>
          <p:cNvPr id="75782" name="Rectangle 3"/>
          <p:cNvSpPr>
            <a:spLocks noGrp="1" noChangeArrowheads="1"/>
          </p:cNvSpPr>
          <p:nvPr>
            <p:ph type="body" idx="1"/>
          </p:nvPr>
        </p:nvSpPr>
        <p:spPr/>
        <p:txBody>
          <a:bodyPr/>
          <a:lstStyle/>
          <a:p>
            <a:pPr>
              <a:lnSpc>
                <a:spcPct val="90000"/>
              </a:lnSpc>
            </a:pPr>
            <a:r>
              <a:rPr lang="en-US" dirty="0"/>
              <a:t>NYT v. Microsoft (SDNY </a:t>
            </a:r>
            <a:r>
              <a:rPr lang="en-US" dirty="0">
                <a:hlinkClick r:id="rId3"/>
              </a:rPr>
              <a:t>2025</a:t>
            </a:r>
            <a:r>
              <a:rPr lang="en-US" dirty="0"/>
              <a:t>)</a:t>
            </a:r>
          </a:p>
          <a:p>
            <a:pPr lvl="1">
              <a:lnSpc>
                <a:spcPct val="90000"/>
              </a:lnSpc>
            </a:pPr>
            <a:r>
              <a:rPr lang="en-US" dirty="0"/>
              <a:t>Doesn’t address fair use issue</a:t>
            </a:r>
          </a:p>
          <a:p>
            <a:pPr lvl="1">
              <a:lnSpc>
                <a:spcPct val="90000"/>
              </a:lnSpc>
            </a:pPr>
            <a:r>
              <a:rPr lang="en-US" dirty="0"/>
              <a:t>Addresses possible contributory infringement liability and sidesteps Sony using product v. service distinction where the material contribution test is the underlying test</a:t>
            </a:r>
          </a:p>
          <a:p>
            <a:pPr lvl="1">
              <a:lnSpc>
                <a:spcPct val="90000"/>
              </a:lnSpc>
            </a:pPr>
            <a:r>
              <a:rPr lang="en-US" dirty="0"/>
              <a:t>CMI (17 USC 1202) issues in play as well</a:t>
            </a:r>
          </a:p>
        </p:txBody>
      </p:sp>
    </p:spTree>
    <p:extLst>
      <p:ext uri="{BB962C8B-B14F-4D97-AF65-F5344CB8AC3E}">
        <p14:creationId xmlns:p14="http://schemas.microsoft.com/office/powerpoint/2010/main" val="2839750287"/>
      </p:ext>
    </p:extLst>
  </p:cSld>
  <p:clrMapOvr>
    <a:masterClrMapping/>
  </p:clrMapOvr>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9465</TotalTime>
  <Words>4339</Words>
  <Application>Microsoft Office PowerPoint</Application>
  <PresentationFormat>Widescreen</PresentationFormat>
  <Paragraphs>658</Paragraphs>
  <Slides>92</Slides>
  <Notes>78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92</vt:i4>
      </vt:variant>
    </vt:vector>
  </HeadingPairs>
  <TitlesOfParts>
    <vt:vector size="98" baseType="lpstr">
      <vt:lpstr>Arial</vt:lpstr>
      <vt:lpstr>Helvetica</vt:lpstr>
      <vt:lpstr>Monotype Sorts</vt:lpstr>
      <vt:lpstr>Times New Roman</vt:lpstr>
      <vt:lpstr>Wingdings</vt:lpstr>
      <vt:lpstr>Generic (Standard)</vt:lpstr>
      <vt:lpstr>Class 24: Thurs 15 May 2025 Copyright Spring 2025   Review</vt:lpstr>
      <vt:lpstr>C01 Introduction</vt:lpstr>
      <vt:lpstr>C01 Introduction</vt:lpstr>
      <vt:lpstr>C01 Introduction</vt:lpstr>
      <vt:lpstr>C01 Introduction</vt:lpstr>
      <vt:lpstr>C02 Copying</vt:lpstr>
      <vt:lpstr>C02 Copying</vt:lpstr>
      <vt:lpstr>C02 Copying</vt:lpstr>
      <vt:lpstr>C02 Copying</vt:lpstr>
      <vt:lpstr>C02 Copying</vt:lpstr>
      <vt:lpstr>C02 Copying</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C04 Facts and Compilations</vt:lpstr>
      <vt:lpstr>C04 Facts and Compilations</vt:lpstr>
      <vt:lpstr>C04 Facts and Compilations</vt:lpstr>
      <vt:lpstr>C04 Facts and Compilations</vt:lpstr>
      <vt:lpstr>C05 Authorship and Ownership</vt:lpstr>
      <vt:lpstr>C05 Authorship and Ownership</vt:lpstr>
      <vt:lpstr>C05 Authorship and Ownership</vt:lpstr>
      <vt:lpstr>C05 Authorship and Ownership</vt:lpstr>
      <vt:lpstr>C05 Authorship and Ownership</vt:lpstr>
      <vt:lpstr>C05 Authorship and Ownership</vt:lpstr>
      <vt:lpstr>C05 Authorship and Ownership</vt:lpstr>
      <vt:lpstr>C06 Characters/PGS Works</vt:lpstr>
      <vt:lpstr>C06 Characters/PGS Works</vt:lpstr>
      <vt:lpstr>C07 Functional Works: Useful Articles</vt:lpstr>
      <vt:lpstr>C07 Functional Works: Useful Articles</vt:lpstr>
      <vt:lpstr>C07 Functional Works: Useful Articles</vt:lpstr>
      <vt:lpstr>C07 Functional Works: Useful Articles</vt:lpstr>
      <vt:lpstr>C08 Functional Works: Computer Software</vt:lpstr>
      <vt:lpstr>C08 Derivative Works</vt:lpstr>
      <vt:lpstr>C08 Derivative Works</vt:lpstr>
      <vt:lpstr>C09 Distribution and First-Sale Doctrine</vt:lpstr>
      <vt:lpstr>C09 Distribution and First-Sale Doctrine</vt:lpstr>
      <vt:lpstr>C09 Distribution and First-Sale Doctrine</vt:lpstr>
      <vt:lpstr>C09 Distribution and First-Sale Doctrine</vt:lpstr>
      <vt:lpstr>C19 Duration</vt:lpstr>
      <vt:lpstr>C10 Duration</vt:lpstr>
      <vt:lpstr>C10 Duration</vt:lpstr>
      <vt:lpstr>C11 The Public Domain: Governmental Works</vt:lpstr>
      <vt:lpstr>C11 The Public Domain: Governmental Works</vt:lpstr>
      <vt:lpstr>C12: Fair Use</vt:lpstr>
      <vt:lpstr>C12: Fair Use</vt:lpstr>
      <vt:lpstr>C12: Fair Use</vt:lpstr>
      <vt:lpstr>C12: Fair Use</vt:lpstr>
      <vt:lpstr>C12: Fair Use</vt:lpstr>
      <vt:lpstr>C13 Fair Use</vt:lpstr>
      <vt:lpstr>C13 Fair Use</vt:lpstr>
      <vt:lpstr>C13 Fair Use</vt:lpstr>
      <vt:lpstr>C14 Capturing TV Signals</vt:lpstr>
      <vt:lpstr>C14 Capturing TV Signals</vt:lpstr>
      <vt:lpstr>C14 Capturing TV Signals</vt:lpstr>
      <vt:lpstr>C14 Capturing TV Signals</vt:lpstr>
      <vt:lpstr>C15 Music I: Scope of Rights</vt:lpstr>
      <vt:lpstr>C15 Music I: Scope of Rights</vt:lpstr>
      <vt:lpstr>C15 Music I: Scope of Rights</vt:lpstr>
      <vt:lpstr>C15 Music I: Scope of Rights</vt:lpstr>
      <vt:lpstr>C16 Music II: Sampling and Other Uses</vt:lpstr>
      <vt:lpstr>C16 Music II: Sampling and Other Uses</vt:lpstr>
      <vt:lpstr>C16 Music II: Sampling and Other Uses</vt:lpstr>
      <vt:lpstr>C17 Video Games</vt:lpstr>
      <vt:lpstr>C17 Video Games</vt:lpstr>
      <vt:lpstr>C17 Video Games</vt:lpstr>
      <vt:lpstr>C17 Video Games</vt:lpstr>
      <vt:lpstr>C18 Internet Copying</vt:lpstr>
      <vt:lpstr>C18 Internet Copying</vt:lpstr>
      <vt:lpstr>C18 Internet Copying</vt:lpstr>
      <vt:lpstr>C19 DMCA 512 and User-Generated Content</vt:lpstr>
      <vt:lpstr>C19 DMCA 512 and User-Generated Content</vt:lpstr>
      <vt:lpstr>C19 DMCA 512 and User-Generated Content</vt:lpstr>
      <vt:lpstr>C20 Enforcement and Damages</vt:lpstr>
      <vt:lpstr>C20 Enforcement and Damages</vt:lpstr>
      <vt:lpstr>C20 Enforcement and Damages</vt:lpstr>
      <vt:lpstr>C20 Enforcement and Damages</vt:lpstr>
      <vt:lpstr>C21 Moral Rights; Droit de Suite</vt:lpstr>
      <vt:lpstr>C21 Moral Rights; Droit de Suite</vt:lpstr>
      <vt:lpstr>C21 Moral Rights; Droit de Suite</vt:lpstr>
      <vt:lpstr>C21 Moral Rights; Droit de Suite</vt:lpstr>
      <vt:lpstr>C22 AI: Authorship</vt:lpstr>
      <vt:lpstr>C22 AI: Authorship</vt:lpstr>
      <vt:lpstr>C23 AI: Inputs</vt:lpstr>
      <vt:lpstr>C23 AI: Inputs</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941</cp:revision>
  <cp:lastPrinted>2019-12-09T19:46:42Z</cp:lastPrinted>
  <dcterms:created xsi:type="dcterms:W3CDTF">1999-10-27T15:27:59Z</dcterms:created>
  <dcterms:modified xsi:type="dcterms:W3CDTF">2025-05-15T12:56:05Z</dcterms:modified>
</cp:coreProperties>
</file>