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6"/>
  </p:notesMasterIdLst>
  <p:handoutMasterIdLst>
    <p:handoutMasterId r:id="rId77"/>
  </p:handoutMasterIdLst>
  <p:sldIdLst>
    <p:sldId id="2115" r:id="rId2"/>
    <p:sldId id="3052" r:id="rId3"/>
    <p:sldId id="3053" r:id="rId4"/>
    <p:sldId id="3073" r:id="rId5"/>
    <p:sldId id="3075" r:id="rId6"/>
    <p:sldId id="3076" r:id="rId7"/>
    <p:sldId id="3074" r:id="rId8"/>
    <p:sldId id="3078" r:id="rId9"/>
    <p:sldId id="3060" r:id="rId10"/>
    <p:sldId id="3081" r:id="rId11"/>
    <p:sldId id="3082" r:id="rId12"/>
    <p:sldId id="3083" r:id="rId13"/>
    <p:sldId id="3061" r:id="rId14"/>
    <p:sldId id="3062" r:id="rId15"/>
    <p:sldId id="3067" r:id="rId16"/>
    <p:sldId id="3063" r:id="rId17"/>
    <p:sldId id="3068" r:id="rId18"/>
    <p:sldId id="3069" r:id="rId19"/>
    <p:sldId id="3064" r:id="rId20"/>
    <p:sldId id="3057" r:id="rId21"/>
    <p:sldId id="3058" r:id="rId22"/>
    <p:sldId id="3059" r:id="rId23"/>
    <p:sldId id="3070" r:id="rId24"/>
    <p:sldId id="3071" r:id="rId25"/>
    <p:sldId id="3072" r:id="rId26"/>
    <p:sldId id="3079" r:id="rId27"/>
    <p:sldId id="3084" r:id="rId28"/>
    <p:sldId id="3086" r:id="rId29"/>
    <p:sldId id="3085" r:id="rId30"/>
    <p:sldId id="3087" r:id="rId31"/>
    <p:sldId id="3088" r:id="rId32"/>
    <p:sldId id="3089" r:id="rId33"/>
    <p:sldId id="3090" r:id="rId34"/>
    <p:sldId id="3091" r:id="rId35"/>
    <p:sldId id="3092" r:id="rId36"/>
    <p:sldId id="3095" r:id="rId37"/>
    <p:sldId id="3096" r:id="rId38"/>
    <p:sldId id="3097" r:id="rId39"/>
    <p:sldId id="3093" r:id="rId40"/>
    <p:sldId id="3110" r:id="rId41"/>
    <p:sldId id="3094" r:id="rId42"/>
    <p:sldId id="3109" r:id="rId43"/>
    <p:sldId id="3115" r:id="rId44"/>
    <p:sldId id="3116" r:id="rId45"/>
    <p:sldId id="3117" r:id="rId46"/>
    <p:sldId id="3111" r:id="rId47"/>
    <p:sldId id="3118" r:id="rId48"/>
    <p:sldId id="3119" r:id="rId49"/>
    <p:sldId id="3120" r:id="rId50"/>
    <p:sldId id="3121" r:id="rId51"/>
    <p:sldId id="3112" r:id="rId52"/>
    <p:sldId id="2492" r:id="rId53"/>
    <p:sldId id="2490" r:id="rId54"/>
    <p:sldId id="2491" r:id="rId55"/>
    <p:sldId id="2493" r:id="rId56"/>
    <p:sldId id="3020" r:id="rId57"/>
    <p:sldId id="3122" r:id="rId58"/>
    <p:sldId id="3054" r:id="rId59"/>
    <p:sldId id="3055" r:id="rId60"/>
    <p:sldId id="3098" r:id="rId61"/>
    <p:sldId id="3101" r:id="rId62"/>
    <p:sldId id="3102" r:id="rId63"/>
    <p:sldId id="3099" r:id="rId64"/>
    <p:sldId id="3103" r:id="rId65"/>
    <p:sldId id="3104" r:id="rId66"/>
    <p:sldId id="3105" r:id="rId67"/>
    <p:sldId id="3106" r:id="rId68"/>
    <p:sldId id="3107" r:id="rId69"/>
    <p:sldId id="3108" r:id="rId70"/>
    <p:sldId id="3021" r:id="rId71"/>
    <p:sldId id="2495" r:id="rId72"/>
    <p:sldId id="3124" r:id="rId73"/>
    <p:sldId id="2906" r:id="rId74"/>
    <p:sldId id="3123" r:id="rId75"/>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33"/>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83" autoAdjust="0"/>
    <p:restoredTop sz="86410" autoAdjust="0"/>
  </p:normalViewPr>
  <p:slideViewPr>
    <p:cSldViewPr snapToGrid="0">
      <p:cViewPr varScale="1">
        <p:scale>
          <a:sx n="139" d="100"/>
          <a:sy n="139" d="100"/>
        </p:scale>
        <p:origin x="12" y="360"/>
      </p:cViewPr>
      <p:guideLst>
        <p:guide orient="horz" pos="2160"/>
        <p:guide pos="3840"/>
      </p:guideLst>
    </p:cSldViewPr>
  </p:slideViewPr>
  <p:outlineViewPr>
    <p:cViewPr>
      <p:scale>
        <a:sx n="50" d="100"/>
        <a:sy n="50" d="100"/>
      </p:scale>
      <p:origin x="0" y="-164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79" d="100"/>
          <a:sy n="79" d="100"/>
        </p:scale>
        <p:origin x="-2899"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77FC6675-D2CA-4353-89FA-66A40A97D6EB}" type="datetime1">
              <a:rPr lang="en-US" altLang="en-US" smtClean="0"/>
              <a:t>5/14/2025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8B5A40FC-7030-47DE-8301-4404BA44067B}" type="slidenum">
              <a:rPr lang="en-US" altLang="en-US"/>
              <a:pPr/>
              <a:t>‹#›</a:t>
            </a:fld>
            <a:endParaRPr lang="en-US" altLang="en-US"/>
          </a:p>
        </p:txBody>
      </p:sp>
    </p:spTree>
    <p:extLst>
      <p:ext uri="{BB962C8B-B14F-4D97-AF65-F5344CB8AC3E}">
        <p14:creationId xmlns:p14="http://schemas.microsoft.com/office/powerpoint/2010/main" val="800405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48131"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1AE34EE4-3391-4D32-98F4-E0536ADF9CCB}" type="datetime1">
              <a:rPr lang="en-US" altLang="en-US" smtClean="0"/>
              <a:t>5/14/2025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67A9246D-94FE-4531-B699-F4EBF7D21D51}" type="slidenum">
              <a:rPr lang="en-US" altLang="en-US"/>
              <a:pPr/>
              <a:t>‹#›</a:t>
            </a:fld>
            <a:endParaRPr lang="en-US" altLang="en-US"/>
          </a:p>
        </p:txBody>
      </p:sp>
    </p:spTree>
    <p:extLst>
      <p:ext uri="{BB962C8B-B14F-4D97-AF65-F5344CB8AC3E}">
        <p14:creationId xmlns:p14="http://schemas.microsoft.com/office/powerpoint/2010/main" val="2486989609"/>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FF05A80-085E-4579-9BDD-634B3BE6800B}" type="datetime1">
              <a:rPr kumimoji="0" lang="en-US" altLang="en-US" sz="1200" i="0"/>
              <a:t>5/14/2025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A29FA6F-DF6A-4AFB-9E57-DCCF5FE6EF13}" type="slidenum">
              <a:rPr kumimoji="0" lang="en-US" altLang="en-US" sz="1200" i="0"/>
              <a:pPr/>
              <a:t>1</a:t>
            </a:fld>
            <a:endParaRPr kumimoji="0" lang="en-US" altLang="en-US" sz="1200" i="0"/>
          </a:p>
        </p:txBody>
      </p:sp>
      <p:sp>
        <p:nvSpPr>
          <p:cNvPr id="49156" name="Rectangle 2"/>
          <p:cNvSpPr>
            <a:spLocks noGrp="1" noRot="1" noChangeAspect="1" noChangeArrowheads="1" noTextEdit="1"/>
          </p:cNvSpPr>
          <p:nvPr>
            <p:ph type="sldImg"/>
          </p:nvPr>
        </p:nvSpPr>
        <p:spPr>
          <a:xfrm>
            <a:off x="406400" y="698500"/>
            <a:ext cx="6197600" cy="3486150"/>
          </a:xfrm>
          <a:ln/>
        </p:spPr>
      </p:sp>
      <p:sp>
        <p:nvSpPr>
          <p:cNvPr id="4915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23773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D63D-61CE-B2A2-6AFA-C6232CA76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793D7-3CBC-04B6-0CD0-8282AFC64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B08B1-9520-7E58-9A17-A5DAC3F8BAC1}"/>
              </a:ext>
            </a:extLst>
          </p:cNvPr>
          <p:cNvSpPr>
            <a:spLocks noGrp="1"/>
          </p:cNvSpPr>
          <p:nvPr>
            <p:ph type="body" idx="1"/>
          </p:nvPr>
        </p:nvSpPr>
        <p:spPr/>
        <p:txBody>
          <a:bodyPr/>
          <a:lstStyle/>
          <a:p>
            <a:r>
              <a:rPr lang="en-US" dirty="0"/>
              <a:t>https://commoncrawl.org/terms-of-use</a:t>
            </a:r>
          </a:p>
        </p:txBody>
      </p:sp>
      <p:sp>
        <p:nvSpPr>
          <p:cNvPr id="4" name="Date Placeholder 3">
            <a:extLst>
              <a:ext uri="{FF2B5EF4-FFF2-40B4-BE49-F238E27FC236}">
                <a16:creationId xmlns:a16="http://schemas.microsoft.com/office/drawing/2014/main" id="{D6DF04A7-9C72-DCCB-BCC3-BDE0343815E1}"/>
              </a:ext>
            </a:extLst>
          </p:cNvPr>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a:extLst>
              <a:ext uri="{FF2B5EF4-FFF2-40B4-BE49-F238E27FC236}">
                <a16:creationId xmlns:a16="http://schemas.microsoft.com/office/drawing/2014/main" id="{82B55E06-E74B-B0B1-9748-CEBCD90D2A18}"/>
              </a:ext>
            </a:extLst>
          </p:cNvPr>
          <p:cNvSpPr>
            <a:spLocks noGrp="1"/>
          </p:cNvSpPr>
          <p:nvPr>
            <p:ph type="sldNum" sz="quarter" idx="5"/>
          </p:nvPr>
        </p:nvSpPr>
        <p:spPr/>
        <p:txBody>
          <a:bodyPr/>
          <a:lstStyle/>
          <a:p>
            <a:fld id="{67A9246D-94FE-4531-B699-F4EBF7D21D51}" type="slidenum">
              <a:rPr lang="en-US" altLang="en-US" smtClean="0"/>
              <a:pPr/>
              <a:t>32</a:t>
            </a:fld>
            <a:endParaRPr lang="en-US" altLang="en-US"/>
          </a:p>
        </p:txBody>
      </p:sp>
    </p:spTree>
    <p:extLst>
      <p:ext uri="{BB962C8B-B14F-4D97-AF65-F5344CB8AC3E}">
        <p14:creationId xmlns:p14="http://schemas.microsoft.com/office/powerpoint/2010/main" val="322275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what+is+q+star&amp;rlz=1C1GCEB_enUS1070US1070&amp;oq=what+is+q+star&amp;gs_lcrp=EgZjaHJvbWUyBggAEEUYOTIMCAEQIxgnGIAEGIoFMgwIAhAAGAoYsQMYgAQyCQgDEAAYChiABDIJCAQQABgKGIAEMgkIBRAAGAoYgAQyCQgGEAAYChiABDIMCAcQABgKGLEDGIAEMgkICBAAGAoYgAQyCQgJEAAYChiABNIBCDcyMzFqMGo3qAIAsAIA&amp;sourceid=chrome&amp;ie=UTF-8</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56</a:t>
            </a:fld>
            <a:endParaRPr lang="en-US" altLang="en-US"/>
          </a:p>
        </p:txBody>
      </p:sp>
    </p:spTree>
    <p:extLst>
      <p:ext uri="{BB962C8B-B14F-4D97-AF65-F5344CB8AC3E}">
        <p14:creationId xmlns:p14="http://schemas.microsoft.com/office/powerpoint/2010/main" val="34046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https://www.whitehouse.gov/briefings-statements/2025/02/public-comment-invited-on-artificial-intelligence-action-plan/</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58</a:t>
            </a:fld>
            <a:endParaRPr lang="en-US" altLang="en-US"/>
          </a:p>
        </p:txBody>
      </p:sp>
    </p:spTree>
    <p:extLst>
      <p:ext uri="{BB962C8B-B14F-4D97-AF65-F5344CB8AC3E}">
        <p14:creationId xmlns:p14="http://schemas.microsoft.com/office/powerpoint/2010/main" val="338429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68</a:t>
            </a:fld>
            <a:endParaRPr lang="en-US" altLang="en-US"/>
          </a:p>
        </p:txBody>
      </p:sp>
    </p:spTree>
    <p:extLst>
      <p:ext uri="{BB962C8B-B14F-4D97-AF65-F5344CB8AC3E}">
        <p14:creationId xmlns:p14="http://schemas.microsoft.com/office/powerpoint/2010/main" val="2140210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https://apnews.com/article/openai-chatgpt-associated-press-ap-f86f84c5bcc2f3b98074b38521f5f75a</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70</a:t>
            </a:fld>
            <a:endParaRPr lang="en-US" altLang="en-US"/>
          </a:p>
        </p:txBody>
      </p:sp>
    </p:spTree>
    <p:extLst>
      <p:ext uri="{BB962C8B-B14F-4D97-AF65-F5344CB8AC3E}">
        <p14:creationId xmlns:p14="http://schemas.microsoft.com/office/powerpoint/2010/main" val="3274194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https://ec.europa.eu/commission/presscorner/detail/en/IP_21_1807</a:t>
            </a:r>
          </a:p>
        </p:txBody>
      </p:sp>
      <p:sp>
        <p:nvSpPr>
          <p:cNvPr id="4" name="Date Placeholder 3"/>
          <p:cNvSpPr>
            <a:spLocks noGrp="1"/>
          </p:cNvSpPr>
          <p:nvPr>
            <p:ph type="dt" idx="10"/>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11"/>
          </p:nvPr>
        </p:nvSpPr>
        <p:spPr/>
        <p:txBody>
          <a:bodyPr/>
          <a:lstStyle/>
          <a:p>
            <a:fld id="{67A9246D-94FE-4531-B699-F4EBF7D21D51}" type="slidenum">
              <a:rPr lang="en-US" altLang="en-US" smtClean="0"/>
              <a:pPr/>
              <a:t>71</a:t>
            </a:fld>
            <a:endParaRPr lang="en-US" altLang="en-US"/>
          </a:p>
        </p:txBody>
      </p:sp>
    </p:spTree>
    <p:extLst>
      <p:ext uri="{BB962C8B-B14F-4D97-AF65-F5344CB8AC3E}">
        <p14:creationId xmlns:p14="http://schemas.microsoft.com/office/powerpoint/2010/main" val="6731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https://www.congress.gov/bill/117th-congress/senate-bill/673/text</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73</a:t>
            </a:fld>
            <a:endParaRPr lang="en-US" altLang="en-US"/>
          </a:p>
        </p:txBody>
      </p:sp>
    </p:spTree>
    <p:extLst>
      <p:ext uri="{BB962C8B-B14F-4D97-AF65-F5344CB8AC3E}">
        <p14:creationId xmlns:p14="http://schemas.microsoft.com/office/powerpoint/2010/main" val="469534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74</a:t>
            </a:fld>
            <a:endParaRPr lang="en-US" altLang="en-US"/>
          </a:p>
        </p:txBody>
      </p:sp>
    </p:spTree>
    <p:extLst>
      <p:ext uri="{BB962C8B-B14F-4D97-AF65-F5344CB8AC3E}">
        <p14:creationId xmlns:p14="http://schemas.microsoft.com/office/powerpoint/2010/main" val="28841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https://www.washingtonpost.com/politics/2025/05/11/white-house-copyright-office-director-fired/</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2</a:t>
            </a:fld>
            <a:endParaRPr lang="en-US" altLang="en-US"/>
          </a:p>
        </p:txBody>
      </p:sp>
    </p:spTree>
    <p:extLst>
      <p:ext uri="{BB962C8B-B14F-4D97-AF65-F5344CB8AC3E}">
        <p14:creationId xmlns:p14="http://schemas.microsoft.com/office/powerpoint/2010/main" val="328855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https://www.copyright.gov/ai/</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3</a:t>
            </a:fld>
            <a:endParaRPr lang="en-US" altLang="en-US"/>
          </a:p>
        </p:txBody>
      </p:sp>
    </p:spTree>
    <p:extLst>
      <p:ext uri="{BB962C8B-B14F-4D97-AF65-F5344CB8AC3E}">
        <p14:creationId xmlns:p14="http://schemas.microsoft.com/office/powerpoint/2010/main" val="317979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https://www.nytimes.com/2025/03/31/technology/openai-valuation-300-billion.html</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11</a:t>
            </a:fld>
            <a:endParaRPr lang="en-US" altLang="en-US"/>
          </a:p>
        </p:txBody>
      </p:sp>
    </p:spTree>
    <p:extLst>
      <p:ext uri="{BB962C8B-B14F-4D97-AF65-F5344CB8AC3E}">
        <p14:creationId xmlns:p14="http://schemas.microsoft.com/office/powerpoint/2010/main" val="412262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https://companiesmarketcap.com/new-york-times/marketcap/</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12</a:t>
            </a:fld>
            <a:endParaRPr lang="en-US" altLang="en-US"/>
          </a:p>
        </p:txBody>
      </p:sp>
    </p:spTree>
    <p:extLst>
      <p:ext uri="{BB962C8B-B14F-4D97-AF65-F5344CB8AC3E}">
        <p14:creationId xmlns:p14="http://schemas.microsoft.com/office/powerpoint/2010/main" val="119740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13</a:t>
            </a:fld>
            <a:endParaRPr lang="en-US" altLang="en-US"/>
          </a:p>
        </p:txBody>
      </p:sp>
    </p:spTree>
    <p:extLst>
      <p:ext uri="{BB962C8B-B14F-4D97-AF65-F5344CB8AC3E}">
        <p14:creationId xmlns:p14="http://schemas.microsoft.com/office/powerpoint/2010/main" val="218060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https://paperswithcode.com/dataset/webtext</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29</a:t>
            </a:fld>
            <a:endParaRPr lang="en-US" altLang="en-US"/>
          </a:p>
        </p:txBody>
      </p:sp>
    </p:spTree>
    <p:extLst>
      <p:ext uri="{BB962C8B-B14F-4D97-AF65-F5344CB8AC3E}">
        <p14:creationId xmlns:p14="http://schemas.microsoft.com/office/powerpoint/2010/main" val="2386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https://commoncrawl.org/</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30</a:t>
            </a:fld>
            <a:endParaRPr lang="en-US" altLang="en-US"/>
          </a:p>
        </p:txBody>
      </p:sp>
    </p:spTree>
    <p:extLst>
      <p:ext uri="{BB962C8B-B14F-4D97-AF65-F5344CB8AC3E}">
        <p14:creationId xmlns:p14="http://schemas.microsoft.com/office/powerpoint/2010/main" val="2046613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https://commoncrawl.org/terms-of-use</a:t>
            </a:r>
          </a:p>
        </p:txBody>
      </p:sp>
      <p:sp>
        <p:nvSpPr>
          <p:cNvPr id="4" name="Date Placeholder 3"/>
          <p:cNvSpPr>
            <a:spLocks noGrp="1"/>
          </p:cNvSpPr>
          <p:nvPr>
            <p:ph type="dt" idx="1"/>
          </p:nvPr>
        </p:nvSpPr>
        <p:spPr/>
        <p:txBody>
          <a:bodyPr/>
          <a:lstStyle/>
          <a:p>
            <a:pPr>
              <a:defRPr/>
            </a:pPr>
            <a:fld id="{1AE34EE4-3391-4D32-98F4-E0536ADF9CCB}" type="datetime1">
              <a:rPr lang="en-US" altLang="en-US" smtClean="0"/>
              <a:t>5/14/2025</a:t>
            </a:fld>
            <a:endParaRPr lang="en-US" altLang="en-US"/>
          </a:p>
        </p:txBody>
      </p:sp>
      <p:sp>
        <p:nvSpPr>
          <p:cNvPr id="5" name="Slide Number Placeholder 4"/>
          <p:cNvSpPr>
            <a:spLocks noGrp="1"/>
          </p:cNvSpPr>
          <p:nvPr>
            <p:ph type="sldNum" sz="quarter" idx="5"/>
          </p:nvPr>
        </p:nvSpPr>
        <p:spPr/>
        <p:txBody>
          <a:bodyPr/>
          <a:lstStyle/>
          <a:p>
            <a:fld id="{67A9246D-94FE-4531-B699-F4EBF7D21D51}" type="slidenum">
              <a:rPr lang="en-US" altLang="en-US" smtClean="0"/>
              <a:pPr/>
              <a:t>31</a:t>
            </a:fld>
            <a:endParaRPr lang="en-US" altLang="en-US"/>
          </a:p>
        </p:txBody>
      </p:sp>
    </p:spTree>
    <p:extLst>
      <p:ext uri="{BB962C8B-B14F-4D97-AF65-F5344CB8AC3E}">
        <p14:creationId xmlns:p14="http://schemas.microsoft.com/office/powerpoint/2010/main" val="88185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9AD7B48D-3286-43C6-84F8-12F4AEBC4E5B}" type="datetime4">
              <a:rPr lang="en-US" smtClean="0"/>
              <a:t>May 14,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A0BFA5AC-3BDE-487F-BC3A-22CD6BFC6D55}" type="slidenum">
              <a:rPr lang="en-US" altLang="en-US"/>
              <a:pPr/>
              <a:t>‹#›</a:t>
            </a:fld>
            <a:endParaRPr lang="en-US" altLang="en-US"/>
          </a:p>
        </p:txBody>
      </p:sp>
    </p:spTree>
    <p:extLst>
      <p:ext uri="{BB962C8B-B14F-4D97-AF65-F5344CB8AC3E}">
        <p14:creationId xmlns:p14="http://schemas.microsoft.com/office/powerpoint/2010/main" val="207780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7A43893-5C60-4D11-8ADA-5ADEC5D35DAB}" type="datetime4">
              <a:rPr lang="en-US" smtClean="0"/>
              <a:t>May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C2C5661C-D71C-4B7E-90C3-FE127AB40381}" type="slidenum">
              <a:rPr lang="en-US" altLang="en-US"/>
              <a:pPr/>
              <a:t>‹#›</a:t>
            </a:fld>
            <a:endParaRPr lang="en-US" altLang="en-US"/>
          </a:p>
        </p:txBody>
      </p:sp>
    </p:spTree>
    <p:extLst>
      <p:ext uri="{BB962C8B-B14F-4D97-AF65-F5344CB8AC3E}">
        <p14:creationId xmlns:p14="http://schemas.microsoft.com/office/powerpoint/2010/main" val="359854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BAABE96-E61C-48DA-97D6-B2BF04D16BB0}" type="datetime4">
              <a:rPr lang="en-US" smtClean="0"/>
              <a:t>May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8CB8E8A-7940-4D67-9547-FAD20B61ABA2}" type="slidenum">
              <a:rPr lang="en-US" altLang="en-US"/>
              <a:pPr/>
              <a:t>‹#›</a:t>
            </a:fld>
            <a:endParaRPr lang="en-US" altLang="en-US"/>
          </a:p>
        </p:txBody>
      </p:sp>
    </p:spTree>
    <p:extLst>
      <p:ext uri="{BB962C8B-B14F-4D97-AF65-F5344CB8AC3E}">
        <p14:creationId xmlns:p14="http://schemas.microsoft.com/office/powerpoint/2010/main" val="3942838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597B8AED-D21D-495F-9940-279E57C0DD49}" type="datetime4">
              <a:rPr lang="en-US" smtClean="0"/>
              <a:t>May 14,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5E0F2DD2-7704-4541-93EB-E849DD63A70E}" type="slidenum">
              <a:rPr lang="en-US" altLang="en-US"/>
              <a:pPr/>
              <a:t>‹#›</a:t>
            </a:fld>
            <a:endParaRPr lang="en-US" altLang="en-US"/>
          </a:p>
        </p:txBody>
      </p:sp>
    </p:spTree>
    <p:extLst>
      <p:ext uri="{BB962C8B-B14F-4D97-AF65-F5344CB8AC3E}">
        <p14:creationId xmlns:p14="http://schemas.microsoft.com/office/powerpoint/2010/main" val="2794306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CBD92D44-958F-44BE-84F8-12F2384B24DB}" type="datetime4">
              <a:rPr lang="en-US" smtClean="0"/>
              <a:t>May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B623B07-E7AC-40AD-9FB2-D2523A019706}" type="slidenum">
              <a:rPr lang="en-US" altLang="en-US"/>
              <a:pPr/>
              <a:t>‹#›</a:t>
            </a:fld>
            <a:endParaRPr lang="en-US" altLang="en-US"/>
          </a:p>
        </p:txBody>
      </p:sp>
    </p:spTree>
    <p:extLst>
      <p:ext uri="{BB962C8B-B14F-4D97-AF65-F5344CB8AC3E}">
        <p14:creationId xmlns:p14="http://schemas.microsoft.com/office/powerpoint/2010/main" val="119238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0E51B6A4-8A10-429C-B813-34B282BED4D4}" type="datetime4">
              <a:rPr lang="en-US" smtClean="0"/>
              <a:t>May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768DD60-F278-44CE-94CB-58E7E3C4FD10}" type="slidenum">
              <a:rPr lang="en-US" altLang="en-US"/>
              <a:pPr/>
              <a:t>‹#›</a:t>
            </a:fld>
            <a:endParaRPr lang="en-US" altLang="en-US"/>
          </a:p>
        </p:txBody>
      </p:sp>
    </p:spTree>
    <p:extLst>
      <p:ext uri="{BB962C8B-B14F-4D97-AF65-F5344CB8AC3E}">
        <p14:creationId xmlns:p14="http://schemas.microsoft.com/office/powerpoint/2010/main" val="3111993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E98530C4-9D1C-4538-9317-D54AECDE2EDF}" type="datetime4">
              <a:rPr lang="en-US" smtClean="0"/>
              <a:t>May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9E69393-74AF-46DC-B961-47AE98BC8698}" type="slidenum">
              <a:rPr lang="en-US" altLang="en-US"/>
              <a:pPr/>
              <a:t>‹#›</a:t>
            </a:fld>
            <a:endParaRPr lang="en-US" altLang="en-US"/>
          </a:p>
        </p:txBody>
      </p:sp>
    </p:spTree>
    <p:extLst>
      <p:ext uri="{BB962C8B-B14F-4D97-AF65-F5344CB8AC3E}">
        <p14:creationId xmlns:p14="http://schemas.microsoft.com/office/powerpoint/2010/main" val="371149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EC99D327-9B58-454F-BD39-486379FD6FB9}" type="datetime4">
              <a:rPr lang="en-US" smtClean="0"/>
              <a:t>May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68A7AE6-2093-43CE-85FE-C0CB22DF1157}" type="slidenum">
              <a:rPr lang="en-US" altLang="en-US"/>
              <a:pPr/>
              <a:t>‹#›</a:t>
            </a:fld>
            <a:endParaRPr lang="en-US" altLang="en-US"/>
          </a:p>
        </p:txBody>
      </p:sp>
    </p:spTree>
    <p:extLst>
      <p:ext uri="{BB962C8B-B14F-4D97-AF65-F5344CB8AC3E}">
        <p14:creationId xmlns:p14="http://schemas.microsoft.com/office/powerpoint/2010/main" val="86628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CCA8DA1-547B-4271-9871-473AF895874E}" type="datetime4">
              <a:rPr lang="en-US" smtClean="0"/>
              <a:t>May 14,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AB70C092-35D2-4AFC-8D5E-3A4CFBE1E4BC}" type="slidenum">
              <a:rPr lang="en-US" altLang="en-US"/>
              <a:pPr/>
              <a:t>‹#›</a:t>
            </a:fld>
            <a:endParaRPr lang="en-US" altLang="en-US"/>
          </a:p>
        </p:txBody>
      </p:sp>
    </p:spTree>
    <p:extLst>
      <p:ext uri="{BB962C8B-B14F-4D97-AF65-F5344CB8AC3E}">
        <p14:creationId xmlns:p14="http://schemas.microsoft.com/office/powerpoint/2010/main" val="354660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DF5AF4B7-B371-491B-BEF0-84AA5F1BECC8}" type="datetime4">
              <a:rPr lang="en-US" smtClean="0"/>
              <a:t>May 14,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56C1A03D-92C4-42D5-BAC5-6799B11BCFE9}" type="slidenum">
              <a:rPr lang="en-US" altLang="en-US"/>
              <a:pPr/>
              <a:t>‹#›</a:t>
            </a:fld>
            <a:endParaRPr lang="en-US" altLang="en-US"/>
          </a:p>
        </p:txBody>
      </p:sp>
    </p:spTree>
    <p:extLst>
      <p:ext uri="{BB962C8B-B14F-4D97-AF65-F5344CB8AC3E}">
        <p14:creationId xmlns:p14="http://schemas.microsoft.com/office/powerpoint/2010/main" val="42770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EF8DAB7-1D13-4BBE-8965-4D7284E0FC1D}" type="datetime4">
              <a:rPr lang="en-US" smtClean="0"/>
              <a:t>May 14,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8A76037C-C243-474B-8418-F515ADBB7433}" type="slidenum">
              <a:rPr lang="en-US" altLang="en-US"/>
              <a:pPr/>
              <a:t>‹#›</a:t>
            </a:fld>
            <a:endParaRPr lang="en-US" altLang="en-US"/>
          </a:p>
        </p:txBody>
      </p:sp>
    </p:spTree>
    <p:extLst>
      <p:ext uri="{BB962C8B-B14F-4D97-AF65-F5344CB8AC3E}">
        <p14:creationId xmlns:p14="http://schemas.microsoft.com/office/powerpoint/2010/main" val="1384324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6384078-06E6-42F0-B481-056CF6F84786}" type="datetime4">
              <a:rPr lang="en-US" smtClean="0"/>
              <a:t>May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A158A93-DDC2-4571-BA9E-AF927E980C7E}" type="slidenum">
              <a:rPr lang="en-US" altLang="en-US"/>
              <a:pPr/>
              <a:t>‹#›</a:t>
            </a:fld>
            <a:endParaRPr lang="en-US" altLang="en-US"/>
          </a:p>
        </p:txBody>
      </p:sp>
    </p:spTree>
    <p:extLst>
      <p:ext uri="{BB962C8B-B14F-4D97-AF65-F5344CB8AC3E}">
        <p14:creationId xmlns:p14="http://schemas.microsoft.com/office/powerpoint/2010/main" val="406903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AC34E439-21E8-4370-A382-520E06CE5127}" type="datetime4">
              <a:rPr lang="en-US" smtClean="0"/>
              <a:t>May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ACBA370-E54F-4910-A777-23D6BD87E9A6}" type="slidenum">
              <a:rPr lang="en-US" altLang="en-US"/>
              <a:pPr/>
              <a:t>‹#›</a:t>
            </a:fld>
            <a:endParaRPr lang="en-US" altLang="en-US"/>
          </a:p>
        </p:txBody>
      </p:sp>
    </p:spTree>
    <p:extLst>
      <p:ext uri="{BB962C8B-B14F-4D97-AF65-F5344CB8AC3E}">
        <p14:creationId xmlns:p14="http://schemas.microsoft.com/office/powerpoint/2010/main" val="3041624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11D36799-0B12-4D88-B812-6DE5969E4967}" type="datetime4">
              <a:rPr lang="en-US" smtClean="0"/>
              <a:t>May 14,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2D3234A8-2A01-4039-8B6E-D66B15CA2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3"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tmp"/></Relationships>
</file>

<file path=ppt/slides/_rels/slide12.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5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7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7.emf"/></Relationships>
</file>

<file path=ppt/slides/_rels/slide72.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2.tmp"/></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23: Wed 14 May 2025</a:t>
            </a:r>
            <a:br>
              <a:rPr lang="en-US" sz="2800" dirty="0"/>
            </a:br>
            <a:r>
              <a:rPr lang="en-US" sz="2800" dirty="0"/>
              <a:t>Copyright Spring 2025</a:t>
            </a:r>
            <a:br>
              <a:rPr lang="en-US" sz="2800" dirty="0"/>
            </a:br>
            <a:br>
              <a:rPr lang="en-US" sz="2800" dirty="0"/>
            </a:br>
            <a:br>
              <a:rPr lang="en-US" sz="2800" dirty="0"/>
            </a:br>
            <a:r>
              <a:rPr lang="en-US" dirty="0"/>
              <a:t>AI: Inputs</a:t>
            </a:r>
          </a:p>
        </p:txBody>
      </p:sp>
      <p:sp>
        <p:nvSpPr>
          <p:cNvPr id="3075" name="Rectangle 3"/>
          <p:cNvSpPr>
            <a:spLocks noGrp="1" noChangeArrowheads="1"/>
          </p:cNvSpPr>
          <p:nvPr>
            <p:ph type="subTitle" idx="1"/>
          </p:nvPr>
        </p:nvSpPr>
        <p:spPr>
          <a:xfrm>
            <a:off x="4075114" y="3581400"/>
            <a:ext cx="7114502"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5A56-0200-9688-131E-51FFC6A77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3A658-46EB-9A79-D3EB-0097FFD4372D}"/>
              </a:ext>
            </a:extLst>
          </p:cNvPr>
          <p:cNvSpPr>
            <a:spLocks noGrp="1"/>
          </p:cNvSpPr>
          <p:nvPr>
            <p:ph type="title"/>
          </p:nvPr>
        </p:nvSpPr>
        <p:spPr>
          <a:xfrm>
            <a:off x="8878238" y="-2"/>
            <a:ext cx="33137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Microsoft Market Cap</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7B6A8ED-6996-FFD5-8420-257C78E2B7B6}"/>
              </a:ext>
            </a:extLst>
          </p:cNvPr>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a:extLst>
              <a:ext uri="{FF2B5EF4-FFF2-40B4-BE49-F238E27FC236}">
                <a16:creationId xmlns:a16="http://schemas.microsoft.com/office/drawing/2014/main" id="{1147DD5A-D2A4-C3A9-4497-5D1B9B7D23ED}"/>
              </a:ext>
            </a:extLst>
          </p:cNvPr>
          <p:cNvSpPr txBox="1">
            <a:spLocks noChangeArrowheads="1"/>
          </p:cNvSpPr>
          <p:nvPr/>
        </p:nvSpPr>
        <p:spPr bwMode="auto">
          <a:xfrm>
            <a:off x="7701698" y="6488668"/>
            <a:ext cx="44903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Companiesmarketcap.com (14 May 2025)</a:t>
            </a:r>
          </a:p>
        </p:txBody>
      </p:sp>
      <p:pic>
        <p:nvPicPr>
          <p:cNvPr id="5" name="Picture 4" descr="A screenshot of a computer&#10;&#10;Description automatically generated">
            <a:extLst>
              <a:ext uri="{FF2B5EF4-FFF2-40B4-BE49-F238E27FC236}">
                <a16:creationId xmlns:a16="http://schemas.microsoft.com/office/drawing/2014/main" id="{235D7771-0FEB-1D44-08D9-E9D84F177B99}"/>
              </a:ext>
            </a:extLst>
          </p:cNvPr>
          <p:cNvPicPr>
            <a:picLocks noChangeAspect="1"/>
          </p:cNvPicPr>
          <p:nvPr/>
        </p:nvPicPr>
        <p:blipFill>
          <a:blip r:embed="rId2" cstate="print">
            <a:extLst>
              <a:ext uri="{28A0092B-C50C-407E-A947-70E740481C1C}">
                <a14:useLocalDpi xmlns:a14="http://schemas.microsoft.com/office/drawing/2010/main" val="0"/>
              </a:ext>
            </a:extLst>
          </a:blip>
          <a:srcRect b="7102"/>
          <a:stretch/>
        </p:blipFill>
        <p:spPr>
          <a:xfrm>
            <a:off x="2471076" y="227856"/>
            <a:ext cx="6038186" cy="6135235"/>
          </a:xfrm>
          <a:prstGeom prst="rect">
            <a:avLst/>
          </a:prstGeom>
          <a:ln w="6350">
            <a:solidFill>
              <a:schemeClr val="tx1"/>
            </a:solidFill>
          </a:ln>
        </p:spPr>
      </p:pic>
    </p:spTree>
    <p:extLst>
      <p:ext uri="{BB962C8B-B14F-4D97-AF65-F5344CB8AC3E}">
        <p14:creationId xmlns:p14="http://schemas.microsoft.com/office/powerpoint/2010/main" val="272416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AF0C-E1D8-E310-1C7D-5606742A0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6840F-7161-F2CE-52AE-0A9F89D3A685}"/>
              </a:ext>
            </a:extLst>
          </p:cNvPr>
          <p:cNvSpPr>
            <a:spLocks noGrp="1"/>
          </p:cNvSpPr>
          <p:nvPr>
            <p:ph type="title"/>
          </p:nvPr>
        </p:nvSpPr>
        <p:spPr>
          <a:xfrm>
            <a:off x="9770881" y="-2"/>
            <a:ext cx="2421119"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OpenAI: $300B</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A7541B-078F-5C8C-4D8C-F4CB96075D86}"/>
              </a:ext>
            </a:extLst>
          </p:cNvPr>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a:extLst>
              <a:ext uri="{FF2B5EF4-FFF2-40B4-BE49-F238E27FC236}">
                <a16:creationId xmlns:a16="http://schemas.microsoft.com/office/drawing/2014/main" id="{4E09631E-8839-95D4-4169-3784F0ECBF36}"/>
              </a:ext>
            </a:extLst>
          </p:cNvPr>
          <p:cNvSpPr txBox="1">
            <a:spLocks noChangeArrowheads="1"/>
          </p:cNvSpPr>
          <p:nvPr/>
        </p:nvSpPr>
        <p:spPr bwMode="auto">
          <a:xfrm>
            <a:off x="8738647" y="6488668"/>
            <a:ext cx="34533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(31 Mar 2025)</a:t>
            </a:r>
          </a:p>
        </p:txBody>
      </p:sp>
      <p:sp>
        <p:nvSpPr>
          <p:cNvPr id="7" name="Rectangle 6">
            <a:extLst>
              <a:ext uri="{FF2B5EF4-FFF2-40B4-BE49-F238E27FC236}">
                <a16:creationId xmlns:a16="http://schemas.microsoft.com/office/drawing/2014/main" id="{060237A4-524E-9A82-A26C-E5F7F6367C5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3684DD2-62D4-32BE-66DB-7D0CF3EDB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61" y="209004"/>
            <a:ext cx="5935392"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EC30F67A-9A3A-1402-D021-B356E36B556B}"/>
              </a:ext>
            </a:extLst>
          </p:cNvPr>
          <p:cNvPicPr>
            <a:picLocks noChangeAspect="1"/>
          </p:cNvPicPr>
          <p:nvPr/>
        </p:nvPicPr>
        <p:blipFill>
          <a:blip r:embed="rId4">
            <a:extLst>
              <a:ext uri="{28A0092B-C50C-407E-A947-70E740481C1C}">
                <a14:useLocalDpi xmlns:a14="http://schemas.microsoft.com/office/drawing/2010/main" val="0"/>
              </a:ext>
            </a:extLst>
          </a:blip>
          <a:srcRect l="23966" t="49004" r="25519" b="12714"/>
          <a:stretch/>
        </p:blipFill>
        <p:spPr>
          <a:xfrm>
            <a:off x="3454923" y="911142"/>
            <a:ext cx="6545214" cy="5425126"/>
          </a:xfrm>
          <a:prstGeom prst="rect">
            <a:avLst/>
          </a:prstGeom>
          <a:ln>
            <a:solidFill>
              <a:schemeClr val="tx1"/>
            </a:solidFill>
          </a:ln>
        </p:spPr>
      </p:pic>
    </p:spTree>
    <p:extLst>
      <p:ext uri="{BB962C8B-B14F-4D97-AF65-F5344CB8AC3E}">
        <p14:creationId xmlns:p14="http://schemas.microsoft.com/office/powerpoint/2010/main" val="3727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C8EC-DE56-D560-03B5-E614E027A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48E22-2188-5D3D-3A3E-9742DC1AF394}"/>
              </a:ext>
            </a:extLst>
          </p:cNvPr>
          <p:cNvSpPr>
            <a:spLocks noGrp="1"/>
          </p:cNvSpPr>
          <p:nvPr>
            <p:ph type="title"/>
          </p:nvPr>
        </p:nvSpPr>
        <p:spPr>
          <a:xfrm>
            <a:off x="9971531" y="-1"/>
            <a:ext cx="2220469" cy="333330"/>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And the NYT?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24F0E6D-7BA8-F81C-4D27-BC92AA3033AD}"/>
              </a:ext>
            </a:extLst>
          </p:cNvPr>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a:extLst>
              <a:ext uri="{FF2B5EF4-FFF2-40B4-BE49-F238E27FC236}">
                <a16:creationId xmlns:a16="http://schemas.microsoft.com/office/drawing/2014/main" id="{FD13E3B9-2380-FE59-7058-F2BD695ADCB2}"/>
              </a:ext>
            </a:extLst>
          </p:cNvPr>
          <p:cNvSpPr txBox="1">
            <a:spLocks noChangeArrowheads="1"/>
          </p:cNvSpPr>
          <p:nvPr/>
        </p:nvSpPr>
        <p:spPr bwMode="auto">
          <a:xfrm>
            <a:off x="7692272" y="6488668"/>
            <a:ext cx="44997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Companiesmarketcap.com (14 May 2025)</a:t>
            </a:r>
          </a:p>
        </p:txBody>
      </p:sp>
      <p:pic>
        <p:nvPicPr>
          <p:cNvPr id="9" name="Picture 8" descr="A screenshot of a computer&#10;&#10;Description automatically generated">
            <a:extLst>
              <a:ext uri="{FF2B5EF4-FFF2-40B4-BE49-F238E27FC236}">
                <a16:creationId xmlns:a16="http://schemas.microsoft.com/office/drawing/2014/main" id="{D53A15D4-A0BD-6BE4-29C4-7756A18CD2F8}"/>
              </a:ext>
            </a:extLst>
          </p:cNvPr>
          <p:cNvPicPr>
            <a:picLocks noChangeAspect="1"/>
          </p:cNvPicPr>
          <p:nvPr/>
        </p:nvPicPr>
        <p:blipFill>
          <a:blip r:embed="rId3" cstate="print">
            <a:extLst>
              <a:ext uri="{28A0092B-C50C-407E-A947-70E740481C1C}">
                <a14:useLocalDpi xmlns:a14="http://schemas.microsoft.com/office/drawing/2010/main" val="0"/>
              </a:ext>
            </a:extLst>
          </a:blip>
          <a:srcRect b="16000"/>
          <a:stretch/>
        </p:blipFill>
        <p:spPr>
          <a:xfrm>
            <a:off x="2051975" y="236436"/>
            <a:ext cx="6721693" cy="6175555"/>
          </a:xfrm>
          <a:prstGeom prst="rect">
            <a:avLst/>
          </a:prstGeom>
          <a:ln w="6350">
            <a:solidFill>
              <a:schemeClr val="tx1"/>
            </a:solidFill>
          </a:ln>
        </p:spPr>
      </p:pic>
    </p:spTree>
    <p:extLst>
      <p:ext uri="{BB962C8B-B14F-4D97-AF65-F5344CB8AC3E}">
        <p14:creationId xmlns:p14="http://schemas.microsoft.com/office/powerpoint/2010/main" val="171236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75E5-957A-CEC5-DBB3-4B318E06D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CB68D4-D90D-0A34-38E5-E54BAB9A8552}"/>
              </a:ext>
            </a:extLst>
          </p:cNvPr>
          <p:cNvSpPr>
            <a:spLocks noGrp="1"/>
          </p:cNvSpPr>
          <p:nvPr>
            <p:ph type="title"/>
          </p:nvPr>
        </p:nvSpPr>
        <p:spPr>
          <a:xfrm>
            <a:off x="9235441" y="-1"/>
            <a:ext cx="295656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Revised Complaint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6DEC10A-7E86-EDA6-CE54-7166F4DE0A3D}"/>
              </a:ext>
            </a:extLst>
          </p:cNvPr>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a:extLst>
              <a:ext uri="{FF2B5EF4-FFF2-40B4-BE49-F238E27FC236}">
                <a16:creationId xmlns:a16="http://schemas.microsoft.com/office/drawing/2014/main" id="{0690ED79-B451-BEC2-C1B3-2E6F7E3811BF}"/>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F4D966D4-3FB3-5A99-2507-A3EC5C7FED6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71D4C9A-27BF-FA4E-5E3E-0C5EDA75EF20}"/>
              </a:ext>
            </a:extLst>
          </p:cNvPr>
          <p:cNvPicPr>
            <a:picLocks noChangeAspect="1"/>
          </p:cNvPicPr>
          <p:nvPr/>
        </p:nvPicPr>
        <p:blipFill>
          <a:blip r:embed="rId3"/>
          <a:stretch>
            <a:fillRect/>
          </a:stretch>
        </p:blipFill>
        <p:spPr>
          <a:xfrm>
            <a:off x="220705" y="209004"/>
            <a:ext cx="4994136" cy="6432180"/>
          </a:xfrm>
          <a:prstGeom prst="rect">
            <a:avLst/>
          </a:prstGeom>
          <a:ln w="6350">
            <a:solidFill>
              <a:schemeClr val="tx1"/>
            </a:solidFill>
          </a:ln>
        </p:spPr>
      </p:pic>
      <p:pic>
        <p:nvPicPr>
          <p:cNvPr id="8" name="Picture 7">
            <a:extLst>
              <a:ext uri="{FF2B5EF4-FFF2-40B4-BE49-F238E27FC236}">
                <a16:creationId xmlns:a16="http://schemas.microsoft.com/office/drawing/2014/main" id="{6BD579AB-8A98-AF49-E6F0-78AD44985191}"/>
              </a:ext>
            </a:extLst>
          </p:cNvPr>
          <p:cNvPicPr>
            <a:picLocks noChangeAspect="1"/>
          </p:cNvPicPr>
          <p:nvPr/>
        </p:nvPicPr>
        <p:blipFill>
          <a:blip r:embed="rId3"/>
          <a:srcRect l="9632" t="62030" r="9747" b="10051"/>
          <a:stretch/>
        </p:blipFill>
        <p:spPr>
          <a:xfrm>
            <a:off x="2003195" y="1824202"/>
            <a:ext cx="9577593" cy="4271798"/>
          </a:xfrm>
          <a:prstGeom prst="rect">
            <a:avLst/>
          </a:prstGeom>
          <a:ln w="6350">
            <a:solidFill>
              <a:schemeClr val="tx1"/>
            </a:solidFill>
          </a:ln>
        </p:spPr>
      </p:pic>
    </p:spTree>
    <p:extLst>
      <p:ext uri="{BB962C8B-B14F-4D97-AF65-F5344CB8AC3E}">
        <p14:creationId xmlns:p14="http://schemas.microsoft.com/office/powerpoint/2010/main" val="163055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DD17-65D9-AA0D-5291-EEDEB1F38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4D4B4B-E9B4-876A-C10E-EA9D7FDA79D4}"/>
              </a:ext>
            </a:extLst>
          </p:cNvPr>
          <p:cNvSpPr>
            <a:spLocks noGrp="1"/>
          </p:cNvSpPr>
          <p:nvPr>
            <p:ph type="title"/>
          </p:nvPr>
        </p:nvSpPr>
        <p:spPr>
          <a:xfrm>
            <a:off x="8709660" y="-1"/>
            <a:ext cx="3482341"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GenAI</a:t>
            </a:r>
            <a:r>
              <a:rPr lang="en-US" sz="2400" dirty="0">
                <a:solidFill>
                  <a:schemeClr val="accent4">
                    <a:lumMod val="75000"/>
                    <a:lumOff val="25000"/>
                  </a:schemeClr>
                </a:solidFill>
                <a:latin typeface="+mn-lt"/>
                <a:cs typeface="Times New Roman" panose="02020603050405020304" pitchFamily="18" charset="0"/>
              </a:rPr>
              <a:t> and Free Riding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4136E27-B997-C574-A4C8-E79DB6507547}"/>
              </a:ext>
            </a:extLst>
          </p:cNvPr>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a:extLst>
              <a:ext uri="{FF2B5EF4-FFF2-40B4-BE49-F238E27FC236}">
                <a16:creationId xmlns:a16="http://schemas.microsoft.com/office/drawing/2014/main" id="{4840E748-ABDF-B989-FAFE-F340CD3EB7E5}"/>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6F0D615C-0892-B135-73F2-B95666F945A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F507016D-7916-CC5B-2497-2FF4D2569005}"/>
              </a:ext>
            </a:extLst>
          </p:cNvPr>
          <p:cNvPicPr>
            <a:picLocks noChangeAspect="1"/>
          </p:cNvPicPr>
          <p:nvPr/>
        </p:nvPicPr>
        <p:blipFill>
          <a:blip r:embed="rId2"/>
          <a:stretch>
            <a:fillRect/>
          </a:stretch>
        </p:blipFill>
        <p:spPr>
          <a:xfrm>
            <a:off x="206088" y="209004"/>
            <a:ext cx="4987954" cy="6491834"/>
          </a:xfrm>
          <a:prstGeom prst="rect">
            <a:avLst/>
          </a:prstGeom>
          <a:ln w="6350">
            <a:solidFill>
              <a:schemeClr val="tx1"/>
            </a:solidFill>
          </a:ln>
        </p:spPr>
      </p:pic>
      <p:pic>
        <p:nvPicPr>
          <p:cNvPr id="9" name="Picture 8">
            <a:extLst>
              <a:ext uri="{FF2B5EF4-FFF2-40B4-BE49-F238E27FC236}">
                <a16:creationId xmlns:a16="http://schemas.microsoft.com/office/drawing/2014/main" id="{B1DF2A57-0240-F2BB-51E3-5BE33FF7D923}"/>
              </a:ext>
            </a:extLst>
          </p:cNvPr>
          <p:cNvPicPr>
            <a:picLocks noChangeAspect="1"/>
          </p:cNvPicPr>
          <p:nvPr/>
        </p:nvPicPr>
        <p:blipFill>
          <a:blip r:embed="rId2"/>
          <a:srcRect l="8266" t="18599" r="8782" b="45694"/>
          <a:stretch/>
        </p:blipFill>
        <p:spPr>
          <a:xfrm>
            <a:off x="1833371" y="1067684"/>
            <a:ext cx="8895563" cy="4983480"/>
          </a:xfrm>
          <a:prstGeom prst="rect">
            <a:avLst/>
          </a:prstGeom>
          <a:ln w="6350">
            <a:solidFill>
              <a:schemeClr val="tx1"/>
            </a:solidFill>
          </a:ln>
        </p:spPr>
      </p:pic>
    </p:spTree>
    <p:extLst>
      <p:ext uri="{BB962C8B-B14F-4D97-AF65-F5344CB8AC3E}">
        <p14:creationId xmlns:p14="http://schemas.microsoft.com/office/powerpoint/2010/main" val="5892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E7FF-E8F6-C1E7-8330-5E462D653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A97849-99CE-92E1-64A9-2992511F7F83}"/>
              </a:ext>
            </a:extLst>
          </p:cNvPr>
          <p:cNvSpPr>
            <a:spLocks noGrp="1"/>
          </p:cNvSpPr>
          <p:nvPr>
            <p:ph type="title"/>
          </p:nvPr>
        </p:nvSpPr>
        <p:spPr>
          <a:xfrm>
            <a:off x="7274052" y="-1"/>
            <a:ext cx="491794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Memorization and Regurgitation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6FA8C08-E956-77DF-ABD6-B914398C6B1D}"/>
              </a:ext>
            </a:extLst>
          </p:cNvPr>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a:extLst>
              <a:ext uri="{FF2B5EF4-FFF2-40B4-BE49-F238E27FC236}">
                <a16:creationId xmlns:a16="http://schemas.microsoft.com/office/drawing/2014/main" id="{C5A72310-BB83-7A67-8CC3-EE07A2247F4E}"/>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F7030660-9410-4083-0A42-5104358EAE5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01D4A24-F4B0-88D4-BB06-0A314218BA31}"/>
              </a:ext>
            </a:extLst>
          </p:cNvPr>
          <p:cNvPicPr>
            <a:picLocks noChangeAspect="1"/>
          </p:cNvPicPr>
          <p:nvPr/>
        </p:nvPicPr>
        <p:blipFill>
          <a:blip r:embed="rId2"/>
          <a:stretch>
            <a:fillRect/>
          </a:stretch>
        </p:blipFill>
        <p:spPr>
          <a:xfrm>
            <a:off x="206088" y="209004"/>
            <a:ext cx="4987954" cy="6491834"/>
          </a:xfrm>
          <a:prstGeom prst="rect">
            <a:avLst/>
          </a:prstGeom>
          <a:ln w="6350">
            <a:solidFill>
              <a:schemeClr val="tx1"/>
            </a:solidFill>
          </a:ln>
        </p:spPr>
      </p:pic>
      <p:pic>
        <p:nvPicPr>
          <p:cNvPr id="9" name="Picture 8">
            <a:extLst>
              <a:ext uri="{FF2B5EF4-FFF2-40B4-BE49-F238E27FC236}">
                <a16:creationId xmlns:a16="http://schemas.microsoft.com/office/drawing/2014/main" id="{A271B554-7E1B-78D0-E1A2-1144DC528FD6}"/>
              </a:ext>
            </a:extLst>
          </p:cNvPr>
          <p:cNvPicPr>
            <a:picLocks noChangeAspect="1"/>
          </p:cNvPicPr>
          <p:nvPr/>
        </p:nvPicPr>
        <p:blipFill>
          <a:blip r:embed="rId2"/>
          <a:srcRect l="8999" t="71279" r="7040" b="12382"/>
          <a:stretch/>
        </p:blipFill>
        <p:spPr>
          <a:xfrm>
            <a:off x="1504187" y="3163824"/>
            <a:ext cx="10144955" cy="2569464"/>
          </a:xfrm>
          <a:prstGeom prst="rect">
            <a:avLst/>
          </a:prstGeom>
          <a:ln w="6350">
            <a:solidFill>
              <a:schemeClr val="tx1"/>
            </a:solidFill>
          </a:ln>
        </p:spPr>
      </p:pic>
    </p:spTree>
    <p:extLst>
      <p:ext uri="{BB962C8B-B14F-4D97-AF65-F5344CB8AC3E}">
        <p14:creationId xmlns:p14="http://schemas.microsoft.com/office/powerpoint/2010/main" val="11563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1081-12AB-7728-090B-D6C3034CD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7BEFA-315C-90E1-FC8B-9DE404CFCBEC}"/>
              </a:ext>
            </a:extLst>
          </p:cNvPr>
          <p:cNvSpPr>
            <a:spLocks noGrp="1"/>
          </p:cNvSpPr>
          <p:nvPr>
            <p:ph type="title"/>
          </p:nvPr>
        </p:nvSpPr>
        <p:spPr>
          <a:xfrm>
            <a:off x="9685089" y="-1"/>
            <a:ext cx="250691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Beyond Search</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AB6E89-DCA8-7CA2-FDB4-10CB3F726DA0}"/>
              </a:ext>
            </a:extLst>
          </p:cNvPr>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a:extLst>
              <a:ext uri="{FF2B5EF4-FFF2-40B4-BE49-F238E27FC236}">
                <a16:creationId xmlns:a16="http://schemas.microsoft.com/office/drawing/2014/main" id="{4F54911B-CC7B-8771-354E-A745F97FB5A9}"/>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0673BA8D-4000-2D65-540D-E994AC1952A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E030501-FEBB-0356-40DC-DEB4711C64B1}"/>
              </a:ext>
            </a:extLst>
          </p:cNvPr>
          <p:cNvPicPr>
            <a:picLocks noChangeAspect="1"/>
          </p:cNvPicPr>
          <p:nvPr/>
        </p:nvPicPr>
        <p:blipFill>
          <a:blip r:embed="rId2"/>
          <a:stretch>
            <a:fillRect/>
          </a:stretch>
        </p:blipFill>
        <p:spPr>
          <a:xfrm>
            <a:off x="101198" y="209004"/>
            <a:ext cx="4996192" cy="6491834"/>
          </a:xfrm>
          <a:prstGeom prst="rect">
            <a:avLst/>
          </a:prstGeom>
          <a:ln w="6350">
            <a:solidFill>
              <a:schemeClr val="tx1"/>
            </a:solidFill>
          </a:ln>
        </p:spPr>
      </p:pic>
      <p:pic>
        <p:nvPicPr>
          <p:cNvPr id="8" name="Picture 7">
            <a:extLst>
              <a:ext uri="{FF2B5EF4-FFF2-40B4-BE49-F238E27FC236}">
                <a16:creationId xmlns:a16="http://schemas.microsoft.com/office/drawing/2014/main" id="{33EC57BE-D52A-CAD9-2449-598C19B248F8}"/>
              </a:ext>
            </a:extLst>
          </p:cNvPr>
          <p:cNvPicPr>
            <a:picLocks noChangeAspect="1"/>
          </p:cNvPicPr>
          <p:nvPr/>
        </p:nvPicPr>
        <p:blipFill>
          <a:blip r:embed="rId2"/>
          <a:srcRect l="9205" t="8476" r="8752" b="69598"/>
          <a:stretch/>
        </p:blipFill>
        <p:spPr>
          <a:xfrm>
            <a:off x="1913906" y="1040524"/>
            <a:ext cx="9586031" cy="3328776"/>
          </a:xfrm>
          <a:prstGeom prst="rect">
            <a:avLst/>
          </a:prstGeom>
          <a:ln w="6350">
            <a:solidFill>
              <a:schemeClr val="tx1"/>
            </a:solidFill>
          </a:ln>
        </p:spPr>
      </p:pic>
    </p:spTree>
    <p:extLst>
      <p:ext uri="{BB962C8B-B14F-4D97-AF65-F5344CB8AC3E}">
        <p14:creationId xmlns:p14="http://schemas.microsoft.com/office/powerpoint/2010/main" val="24877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8D82E-B218-7FDB-B3E9-6D78CAD6C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6B436-E40E-44C0-71D5-96C7386BB6E8}"/>
              </a:ext>
            </a:extLst>
          </p:cNvPr>
          <p:cNvSpPr>
            <a:spLocks noGrp="1"/>
          </p:cNvSpPr>
          <p:nvPr>
            <p:ph type="title"/>
          </p:nvPr>
        </p:nvSpPr>
        <p:spPr>
          <a:xfrm>
            <a:off x="5729681" y="-2"/>
            <a:ext cx="64623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They Are Making Money Off of Our Content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F0D258E-5708-217A-FE4F-4B2E757F52A4}"/>
              </a:ext>
            </a:extLst>
          </p:cNvPr>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a:extLst>
              <a:ext uri="{FF2B5EF4-FFF2-40B4-BE49-F238E27FC236}">
                <a16:creationId xmlns:a16="http://schemas.microsoft.com/office/drawing/2014/main" id="{D489F232-E22D-F3B0-4139-DB6E34C81E08}"/>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A657A0DE-57B7-5806-710C-6D4A060A119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7DC01F8-49B5-9B39-3084-28113FE04727}"/>
              </a:ext>
            </a:extLst>
          </p:cNvPr>
          <p:cNvPicPr>
            <a:picLocks noChangeAspect="1"/>
          </p:cNvPicPr>
          <p:nvPr/>
        </p:nvPicPr>
        <p:blipFill>
          <a:blip r:embed="rId2"/>
          <a:stretch>
            <a:fillRect/>
          </a:stretch>
        </p:blipFill>
        <p:spPr>
          <a:xfrm>
            <a:off x="101198" y="209004"/>
            <a:ext cx="4996192" cy="6491834"/>
          </a:xfrm>
          <a:prstGeom prst="rect">
            <a:avLst/>
          </a:prstGeom>
          <a:ln w="6350">
            <a:solidFill>
              <a:schemeClr val="tx1"/>
            </a:solidFill>
          </a:ln>
        </p:spPr>
      </p:pic>
      <p:pic>
        <p:nvPicPr>
          <p:cNvPr id="8" name="Picture 7">
            <a:extLst>
              <a:ext uri="{FF2B5EF4-FFF2-40B4-BE49-F238E27FC236}">
                <a16:creationId xmlns:a16="http://schemas.microsoft.com/office/drawing/2014/main" id="{DB6B31A6-6179-2D64-3A09-E2459840AA6F}"/>
              </a:ext>
            </a:extLst>
          </p:cNvPr>
          <p:cNvPicPr>
            <a:picLocks noChangeAspect="1"/>
          </p:cNvPicPr>
          <p:nvPr/>
        </p:nvPicPr>
        <p:blipFill>
          <a:blip r:embed="rId2"/>
          <a:srcRect l="9655" t="29569" r="9655" b="44827"/>
          <a:stretch/>
        </p:blipFill>
        <p:spPr>
          <a:xfrm>
            <a:off x="1626101" y="1882852"/>
            <a:ext cx="9559716" cy="3941380"/>
          </a:xfrm>
          <a:prstGeom prst="rect">
            <a:avLst/>
          </a:prstGeom>
          <a:ln w="6350">
            <a:solidFill>
              <a:schemeClr val="tx1"/>
            </a:solidFill>
          </a:ln>
        </p:spPr>
      </p:pic>
    </p:spTree>
    <p:extLst>
      <p:ext uri="{BB962C8B-B14F-4D97-AF65-F5344CB8AC3E}">
        <p14:creationId xmlns:p14="http://schemas.microsoft.com/office/powerpoint/2010/main" val="5572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B3BD5-2D01-CCC7-76DB-71C158A86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0AB716-47B6-347B-234E-A41C837D2A29}"/>
              </a:ext>
            </a:extLst>
          </p:cNvPr>
          <p:cNvSpPr>
            <a:spLocks noGrp="1"/>
          </p:cNvSpPr>
          <p:nvPr>
            <p:ph type="title"/>
          </p:nvPr>
        </p:nvSpPr>
        <p:spPr>
          <a:xfrm>
            <a:off x="7195809" y="-1"/>
            <a:ext cx="4996192" cy="33333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We Want to Get Paid a Fair Value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9C59E68-ADA9-EBDD-5D56-2B2FA23A4EA5}"/>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E3A56911-8A24-9DFD-EFF1-472D85D77FD9}"/>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0A34EFA3-D32A-83F8-2E99-34D7BF49A7A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C42963C-8CAD-A5DB-D43F-DA980428D538}"/>
              </a:ext>
            </a:extLst>
          </p:cNvPr>
          <p:cNvPicPr>
            <a:picLocks noChangeAspect="1"/>
          </p:cNvPicPr>
          <p:nvPr/>
        </p:nvPicPr>
        <p:blipFill>
          <a:blip r:embed="rId2"/>
          <a:stretch>
            <a:fillRect/>
          </a:stretch>
        </p:blipFill>
        <p:spPr>
          <a:xfrm>
            <a:off x="101198" y="209004"/>
            <a:ext cx="4996192" cy="6491834"/>
          </a:xfrm>
          <a:prstGeom prst="rect">
            <a:avLst/>
          </a:prstGeom>
          <a:ln w="6350">
            <a:solidFill>
              <a:schemeClr val="tx1"/>
            </a:solidFill>
          </a:ln>
        </p:spPr>
      </p:pic>
      <p:pic>
        <p:nvPicPr>
          <p:cNvPr id="8" name="Picture 7">
            <a:extLst>
              <a:ext uri="{FF2B5EF4-FFF2-40B4-BE49-F238E27FC236}">
                <a16:creationId xmlns:a16="http://schemas.microsoft.com/office/drawing/2014/main" id="{B1D74389-1685-823C-C0DA-E9D6CCE3F642}"/>
              </a:ext>
            </a:extLst>
          </p:cNvPr>
          <p:cNvPicPr>
            <a:picLocks noChangeAspect="1"/>
          </p:cNvPicPr>
          <p:nvPr/>
        </p:nvPicPr>
        <p:blipFill>
          <a:blip r:embed="rId2"/>
          <a:srcRect l="9835" t="54062" r="8482" b="17212"/>
          <a:stretch/>
        </p:blipFill>
        <p:spPr>
          <a:xfrm>
            <a:off x="1581056" y="1977444"/>
            <a:ext cx="9187219" cy="4198133"/>
          </a:xfrm>
          <a:prstGeom prst="rect">
            <a:avLst/>
          </a:prstGeom>
          <a:ln w="6350">
            <a:solidFill>
              <a:schemeClr val="tx1"/>
            </a:solidFill>
          </a:ln>
        </p:spPr>
      </p:pic>
    </p:spTree>
    <p:extLst>
      <p:ext uri="{BB962C8B-B14F-4D97-AF65-F5344CB8AC3E}">
        <p14:creationId xmlns:p14="http://schemas.microsoft.com/office/powerpoint/2010/main" val="421773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31AF3-3FDD-AC5E-F9EF-1F3106FED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062A5-81D7-7D07-0C6E-794D3AEB843C}"/>
              </a:ext>
            </a:extLst>
          </p:cNvPr>
          <p:cNvSpPr>
            <a:spLocks noGrp="1"/>
          </p:cNvSpPr>
          <p:nvPr>
            <p:ph type="title"/>
          </p:nvPr>
        </p:nvSpPr>
        <p:spPr>
          <a:xfrm>
            <a:off x="7486368" y="-1"/>
            <a:ext cx="470563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Fair Use? Billions in damages?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4EF20ED-C976-F2E5-6A2E-03F3EA23D1D7}"/>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04D2C364-DC71-D70D-C057-93BF8FDD65E6}"/>
              </a:ext>
            </a:extLst>
          </p:cNvPr>
          <p:cNvSpPr txBox="1">
            <a:spLocks noChangeArrowheads="1"/>
          </p:cNvSpPr>
          <p:nvPr/>
        </p:nvSpPr>
        <p:spPr bwMode="auto">
          <a:xfrm>
            <a:off x="7894948" y="6488668"/>
            <a:ext cx="42970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Amended Complaint (12 Aug 2024)</a:t>
            </a:r>
          </a:p>
        </p:txBody>
      </p:sp>
      <p:sp>
        <p:nvSpPr>
          <p:cNvPr id="7" name="Rectangle 6">
            <a:extLst>
              <a:ext uri="{FF2B5EF4-FFF2-40B4-BE49-F238E27FC236}">
                <a16:creationId xmlns:a16="http://schemas.microsoft.com/office/drawing/2014/main" id="{079887EF-A17E-7C5D-02D8-8916B802D29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B255805-5F81-D5EF-C95B-CB265C82F39C}"/>
              </a:ext>
            </a:extLst>
          </p:cNvPr>
          <p:cNvPicPr>
            <a:picLocks noChangeAspect="1"/>
          </p:cNvPicPr>
          <p:nvPr/>
        </p:nvPicPr>
        <p:blipFill>
          <a:blip r:embed="rId2"/>
          <a:stretch>
            <a:fillRect/>
          </a:stretch>
        </p:blipFill>
        <p:spPr>
          <a:xfrm>
            <a:off x="149276" y="209004"/>
            <a:ext cx="5034921" cy="6491834"/>
          </a:xfrm>
          <a:prstGeom prst="rect">
            <a:avLst/>
          </a:prstGeom>
          <a:ln w="6350">
            <a:solidFill>
              <a:schemeClr val="tx1"/>
            </a:solidFill>
          </a:ln>
        </p:spPr>
      </p:pic>
      <p:pic>
        <p:nvPicPr>
          <p:cNvPr id="8" name="Picture 7">
            <a:extLst>
              <a:ext uri="{FF2B5EF4-FFF2-40B4-BE49-F238E27FC236}">
                <a16:creationId xmlns:a16="http://schemas.microsoft.com/office/drawing/2014/main" id="{B0AD3D02-AC38-6451-43D1-D8C124F244AB}"/>
              </a:ext>
            </a:extLst>
          </p:cNvPr>
          <p:cNvPicPr>
            <a:picLocks noChangeAspect="1"/>
          </p:cNvPicPr>
          <p:nvPr/>
        </p:nvPicPr>
        <p:blipFill>
          <a:blip r:embed="rId2"/>
          <a:srcRect l="8146" t="7629" r="9032" b="55527"/>
          <a:stretch/>
        </p:blipFill>
        <p:spPr>
          <a:xfrm>
            <a:off x="2236611" y="1130612"/>
            <a:ext cx="8237934" cy="4725151"/>
          </a:xfrm>
          <a:prstGeom prst="rect">
            <a:avLst/>
          </a:prstGeom>
          <a:ln w="6350">
            <a:solidFill>
              <a:schemeClr val="tx1"/>
            </a:solidFill>
          </a:ln>
        </p:spPr>
      </p:pic>
    </p:spTree>
    <p:extLst>
      <p:ext uri="{BB962C8B-B14F-4D97-AF65-F5344CB8AC3E}">
        <p14:creationId xmlns:p14="http://schemas.microsoft.com/office/powerpoint/2010/main" val="16226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6A96-C21C-C988-2BFF-85EF63D3F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43DAC-5281-8EB3-4165-22BA31D69F9F}"/>
              </a:ext>
            </a:extLst>
          </p:cNvPr>
          <p:cNvSpPr>
            <a:spLocks noGrp="1"/>
          </p:cNvSpPr>
          <p:nvPr>
            <p:ph type="title"/>
          </p:nvPr>
        </p:nvSpPr>
        <p:spPr>
          <a:xfrm>
            <a:off x="5328745" y="-1"/>
            <a:ext cx="6863256" cy="329140"/>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Sat 10 May 2025: Register of Copyrights Fired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930709E-5BCB-A211-24A3-37842A7A4705}"/>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8BC23E5E-219D-C694-5359-410FA6E7C71A}"/>
              </a:ext>
            </a:extLst>
          </p:cNvPr>
          <p:cNvSpPr txBox="1">
            <a:spLocks noChangeArrowheads="1"/>
          </p:cNvSpPr>
          <p:nvPr/>
        </p:nvSpPr>
        <p:spPr bwMode="auto">
          <a:xfrm>
            <a:off x="8649050" y="6488668"/>
            <a:ext cx="3542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Washington Post (11 May 2025)</a:t>
            </a:r>
          </a:p>
        </p:txBody>
      </p:sp>
      <p:sp>
        <p:nvSpPr>
          <p:cNvPr id="7" name="Rectangle 6">
            <a:extLst>
              <a:ext uri="{FF2B5EF4-FFF2-40B4-BE49-F238E27FC236}">
                <a16:creationId xmlns:a16="http://schemas.microsoft.com/office/drawing/2014/main" id="{5410FE92-12C3-1E2F-D06A-0356DBA263A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56C83375-0384-0BBA-E5E5-738C69FCDF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58" y="542729"/>
            <a:ext cx="5521734" cy="603939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DD229EC-BFC3-82CC-DDAE-E90D4DE91A58}"/>
              </a:ext>
            </a:extLst>
          </p:cNvPr>
          <p:cNvPicPr>
            <a:picLocks noChangeAspect="1"/>
          </p:cNvPicPr>
          <p:nvPr/>
        </p:nvPicPr>
        <p:blipFill>
          <a:blip r:embed="rId4">
            <a:extLst>
              <a:ext uri="{28A0092B-C50C-407E-A947-70E740481C1C}">
                <a14:useLocalDpi xmlns:a14="http://schemas.microsoft.com/office/drawing/2010/main" val="0"/>
              </a:ext>
            </a:extLst>
          </a:blip>
          <a:srcRect l="8741" t="35862" r="36159" b="16782"/>
          <a:stretch/>
        </p:blipFill>
        <p:spPr>
          <a:xfrm>
            <a:off x="4013451" y="814568"/>
            <a:ext cx="5908311" cy="5553966"/>
          </a:xfrm>
          <a:prstGeom prst="rect">
            <a:avLst/>
          </a:prstGeom>
          <a:ln w="6350">
            <a:solidFill>
              <a:schemeClr val="tx1"/>
            </a:solidFill>
          </a:ln>
        </p:spPr>
      </p:pic>
    </p:spTree>
    <p:extLst>
      <p:ext uri="{BB962C8B-B14F-4D97-AF65-F5344CB8AC3E}">
        <p14:creationId xmlns:p14="http://schemas.microsoft.com/office/powerpoint/2010/main" val="40115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29F7D-2765-DB4C-FC59-D8830D6FB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57126-5AE3-424D-E4BB-CCFE355804B4}"/>
              </a:ext>
            </a:extLst>
          </p:cNvPr>
          <p:cNvSpPr>
            <a:spLocks noGrp="1"/>
          </p:cNvSpPr>
          <p:nvPr>
            <p:ph type="title"/>
          </p:nvPr>
        </p:nvSpPr>
        <p:spPr/>
        <p:txBody>
          <a:bodyPr/>
          <a:lstStyle/>
          <a:p>
            <a:r>
              <a:rPr lang="en-US" dirty="0"/>
              <a:t>Counting Words</a:t>
            </a:r>
          </a:p>
        </p:txBody>
      </p:sp>
      <p:sp>
        <p:nvSpPr>
          <p:cNvPr id="3" name="Content Placeholder 2">
            <a:extLst>
              <a:ext uri="{FF2B5EF4-FFF2-40B4-BE49-F238E27FC236}">
                <a16:creationId xmlns:a16="http://schemas.microsoft.com/office/drawing/2014/main" id="{8A50C836-2489-3BF3-FA53-32832A1CAFE7}"/>
              </a:ext>
            </a:extLst>
          </p:cNvPr>
          <p:cNvSpPr>
            <a:spLocks noGrp="1"/>
          </p:cNvSpPr>
          <p:nvPr>
            <p:ph idx="1"/>
          </p:nvPr>
        </p:nvSpPr>
        <p:spPr/>
        <p:txBody>
          <a:bodyPr/>
          <a:lstStyle/>
          <a:p>
            <a:r>
              <a:rPr lang="en-US" dirty="0"/>
              <a:t>Hypo</a:t>
            </a:r>
          </a:p>
          <a:p>
            <a:pPr lvl="1"/>
            <a:r>
              <a:rPr lang="en-US" dirty="0"/>
              <a:t>Google visits the NYT website and scrapes a bunch of articles from the website</a:t>
            </a:r>
          </a:p>
          <a:p>
            <a:pPr lvl="1"/>
            <a:r>
              <a:rPr lang="en-US" dirty="0"/>
              <a:t>That means it copies those articles and stores them in database 1</a:t>
            </a:r>
          </a:p>
          <a:p>
            <a:pPr lvl="1"/>
            <a:r>
              <a:rPr lang="en-US" dirty="0"/>
              <a:t>Google then counts the word usage across the articles and creates a second database with those statistics</a:t>
            </a:r>
          </a:p>
        </p:txBody>
      </p:sp>
      <p:sp>
        <p:nvSpPr>
          <p:cNvPr id="5" name="Slide Number Placeholder 4">
            <a:extLst>
              <a:ext uri="{FF2B5EF4-FFF2-40B4-BE49-F238E27FC236}">
                <a16:creationId xmlns:a16="http://schemas.microsoft.com/office/drawing/2014/main" id="{0BCDD9C1-8A3E-2F0E-8D96-6E42CA20B314}"/>
              </a:ext>
            </a:extLst>
          </p:cNvPr>
          <p:cNvSpPr>
            <a:spLocks noGrp="1"/>
          </p:cNvSpPr>
          <p:nvPr>
            <p:ph type="sldNum" sz="quarter" idx="12"/>
          </p:nvPr>
        </p:nvSpPr>
        <p:spPr/>
        <p:txBody>
          <a:bodyPr/>
          <a:lstStyle/>
          <a:p>
            <a:fld id="{1768DD60-F278-44CE-94CB-58E7E3C4FD10}" type="slidenum">
              <a:rPr lang="en-US" altLang="en-US" smtClean="0"/>
              <a:pPr/>
              <a:t>20</a:t>
            </a:fld>
            <a:endParaRPr lang="en-US" altLang="en-US"/>
          </a:p>
        </p:txBody>
      </p:sp>
      <p:sp>
        <p:nvSpPr>
          <p:cNvPr id="6" name="Text Box 5">
            <a:extLst>
              <a:ext uri="{FF2B5EF4-FFF2-40B4-BE49-F238E27FC236}">
                <a16:creationId xmlns:a16="http://schemas.microsoft.com/office/drawing/2014/main" id="{5D4707E6-9C1A-0AF6-B00A-5A20E9E5BA59}"/>
              </a:ext>
            </a:extLst>
          </p:cNvPr>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743132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9FE8-0D16-51C2-4BD8-EAE7D8C35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8A086-3FC0-261F-94D2-7B6836AB5A17}"/>
              </a:ext>
            </a:extLst>
          </p:cNvPr>
          <p:cNvSpPr>
            <a:spLocks noGrp="1"/>
          </p:cNvSpPr>
          <p:nvPr>
            <p:ph type="title"/>
          </p:nvPr>
        </p:nvSpPr>
        <p:spPr/>
        <p:txBody>
          <a:bodyPr/>
          <a:lstStyle/>
          <a:p>
            <a:r>
              <a:rPr lang="en-US" dirty="0"/>
              <a:t>Counting Words</a:t>
            </a:r>
          </a:p>
        </p:txBody>
      </p:sp>
      <p:sp>
        <p:nvSpPr>
          <p:cNvPr id="3" name="Content Placeholder 2">
            <a:extLst>
              <a:ext uri="{FF2B5EF4-FFF2-40B4-BE49-F238E27FC236}">
                <a16:creationId xmlns:a16="http://schemas.microsoft.com/office/drawing/2014/main" id="{9D3E1AA9-39A4-E774-6E9B-CCC87BED4E46}"/>
              </a:ext>
            </a:extLst>
          </p:cNvPr>
          <p:cNvSpPr>
            <a:spLocks noGrp="1"/>
          </p:cNvSpPr>
          <p:nvPr>
            <p:ph idx="1"/>
          </p:nvPr>
        </p:nvSpPr>
        <p:spPr/>
        <p:txBody>
          <a:bodyPr/>
          <a:lstStyle/>
          <a:p>
            <a:r>
              <a:rPr lang="en-US" dirty="0"/>
              <a:t>Questions</a:t>
            </a:r>
          </a:p>
          <a:p>
            <a:pPr lvl="1"/>
            <a:r>
              <a:rPr lang="en-US" dirty="0"/>
              <a:t>What issues arise from the scaping and storage?</a:t>
            </a:r>
          </a:p>
          <a:p>
            <a:pPr lvl="1"/>
            <a:r>
              <a:rPr lang="en-US" dirty="0"/>
              <a:t>From the counting of word usage?</a:t>
            </a:r>
          </a:p>
          <a:p>
            <a:pPr lvl="1"/>
            <a:r>
              <a:rPr lang="en-US" dirty="0"/>
              <a:t>If Google destroyed database 1 after it formed database 2, would that change the liability that it might face?</a:t>
            </a:r>
          </a:p>
          <a:p>
            <a:pPr lvl="1"/>
            <a:r>
              <a:rPr lang="en-US" dirty="0"/>
              <a:t>How does fair use apply here?</a:t>
            </a:r>
          </a:p>
          <a:p>
            <a:pPr lvl="1"/>
            <a:endParaRPr lang="en-US" dirty="0"/>
          </a:p>
        </p:txBody>
      </p:sp>
      <p:sp>
        <p:nvSpPr>
          <p:cNvPr id="5" name="Slide Number Placeholder 4">
            <a:extLst>
              <a:ext uri="{FF2B5EF4-FFF2-40B4-BE49-F238E27FC236}">
                <a16:creationId xmlns:a16="http://schemas.microsoft.com/office/drawing/2014/main" id="{30255B37-6818-717A-C7DB-E09891CDDAD9}"/>
              </a:ext>
            </a:extLst>
          </p:cNvPr>
          <p:cNvSpPr>
            <a:spLocks noGrp="1"/>
          </p:cNvSpPr>
          <p:nvPr>
            <p:ph type="sldNum" sz="quarter" idx="12"/>
          </p:nvPr>
        </p:nvSpPr>
        <p:spPr/>
        <p:txBody>
          <a:bodyPr/>
          <a:lstStyle/>
          <a:p>
            <a:fld id="{1768DD60-F278-44CE-94CB-58E7E3C4FD10}" type="slidenum">
              <a:rPr lang="en-US" altLang="en-US" smtClean="0"/>
              <a:pPr/>
              <a:t>21</a:t>
            </a:fld>
            <a:endParaRPr lang="en-US" altLang="en-US"/>
          </a:p>
        </p:txBody>
      </p:sp>
      <p:sp>
        <p:nvSpPr>
          <p:cNvPr id="6" name="Text Box 5">
            <a:extLst>
              <a:ext uri="{FF2B5EF4-FFF2-40B4-BE49-F238E27FC236}">
                <a16:creationId xmlns:a16="http://schemas.microsoft.com/office/drawing/2014/main" id="{4A6B8A53-CCF1-DC22-A493-F4F5239CDBE9}"/>
              </a:ext>
            </a:extLst>
          </p:cNvPr>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26386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1536-66BC-3CA2-F835-FAC18709B0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EC04E-06F8-94D6-DB1B-10A3CBF801AE}"/>
              </a:ext>
            </a:extLst>
          </p:cNvPr>
          <p:cNvSpPr>
            <a:spLocks noGrp="1"/>
          </p:cNvSpPr>
          <p:nvPr>
            <p:ph type="title"/>
          </p:nvPr>
        </p:nvSpPr>
        <p:spPr>
          <a:xfrm>
            <a:off x="8393185" y="-1"/>
            <a:ext cx="3798816"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t>
            </a:r>
            <a:r>
              <a:rPr lang="en-US" sz="2400" kern="1200" dirty="0" err="1">
                <a:solidFill>
                  <a:schemeClr val="accent4">
                    <a:lumMod val="75000"/>
                    <a:lumOff val="25000"/>
                  </a:schemeClr>
                </a:solidFill>
                <a:latin typeface="+mn-lt"/>
                <a:cs typeface="Times New Roman" panose="02020603050405020304" pitchFamily="18" charset="0"/>
              </a:rPr>
              <a:t>chatgpt</a:t>
            </a:r>
            <a:r>
              <a:rPr lang="en-US" sz="2400" kern="1200" dirty="0">
                <a:solidFill>
                  <a:schemeClr val="accent4">
                    <a:lumMod val="75000"/>
                    <a:lumOff val="25000"/>
                  </a:schemeClr>
                </a:solidFill>
                <a:latin typeface="+mn-lt"/>
                <a:cs typeface="Times New Roman" panose="02020603050405020304" pitchFamily="18" charset="0"/>
              </a:rPr>
              <a:t>” (TTYN (3 of 3))</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0229C34-3712-9D7A-103E-BEDF74F43A92}"/>
              </a:ext>
            </a:extLst>
          </p:cNvPr>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B7E03D8C-C739-0563-CAB0-32CC58B0C66D}"/>
              </a:ext>
            </a:extLst>
          </p:cNvPr>
          <p:cNvSpPr txBox="1">
            <a:spLocks noChangeArrowheads="1"/>
          </p:cNvSpPr>
          <p:nvPr/>
        </p:nvSpPr>
        <p:spPr bwMode="auto">
          <a:xfrm>
            <a:off x="8942664" y="6488668"/>
            <a:ext cx="3249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Ngam (13 May 2025)</a:t>
            </a:r>
          </a:p>
        </p:txBody>
      </p:sp>
      <p:sp>
        <p:nvSpPr>
          <p:cNvPr id="7" name="Rectangle 6">
            <a:extLst>
              <a:ext uri="{FF2B5EF4-FFF2-40B4-BE49-F238E27FC236}">
                <a16:creationId xmlns:a16="http://schemas.microsoft.com/office/drawing/2014/main" id="{99BF2ED9-EB36-63C5-3348-8B1C6E47B1E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74488D9-759C-E0CF-8758-8575D00FF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35"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DF343936-1FD5-01DB-E865-331B94B461AC}"/>
              </a:ext>
            </a:extLst>
          </p:cNvPr>
          <p:cNvPicPr>
            <a:picLocks noChangeAspect="1"/>
          </p:cNvPicPr>
          <p:nvPr/>
        </p:nvPicPr>
        <p:blipFill>
          <a:blip r:embed="rId2">
            <a:extLst>
              <a:ext uri="{28A0092B-C50C-407E-A947-70E740481C1C}">
                <a14:useLocalDpi xmlns:a14="http://schemas.microsoft.com/office/drawing/2010/main" val="0"/>
              </a:ext>
            </a:extLst>
          </a:blip>
          <a:srcRect l="8162" t="9162" r="4017" b="47653"/>
          <a:stretch/>
        </p:blipFill>
        <p:spPr>
          <a:xfrm>
            <a:off x="1838083" y="974741"/>
            <a:ext cx="9354964" cy="5031521"/>
          </a:xfrm>
          <a:prstGeom prst="rect">
            <a:avLst/>
          </a:prstGeom>
          <a:ln w="6350">
            <a:solidFill>
              <a:schemeClr val="tx1"/>
            </a:solidFill>
          </a:ln>
        </p:spPr>
      </p:pic>
    </p:spTree>
    <p:extLst>
      <p:ext uri="{BB962C8B-B14F-4D97-AF65-F5344CB8AC3E}">
        <p14:creationId xmlns:p14="http://schemas.microsoft.com/office/powerpoint/2010/main" val="30809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68B8-B0F8-7796-D3AA-622B3F344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DE06BB-A201-25DE-721F-028ED3D6FAAF}"/>
              </a:ext>
            </a:extLst>
          </p:cNvPr>
          <p:cNvSpPr>
            <a:spLocks noGrp="1"/>
          </p:cNvSpPr>
          <p:nvPr>
            <p:ph type="title"/>
          </p:nvPr>
        </p:nvSpPr>
        <p:spPr>
          <a:xfrm>
            <a:off x="9347199" y="-1"/>
            <a:ext cx="28448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Millions of Copies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3109B30-8DB9-DCB7-E6E6-4BA9413EBCB2}"/>
              </a:ext>
            </a:extLst>
          </p:cNvPr>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a:extLst>
              <a:ext uri="{FF2B5EF4-FFF2-40B4-BE49-F238E27FC236}">
                <a16:creationId xmlns:a16="http://schemas.microsoft.com/office/drawing/2014/main" id="{56C32C46-9EB9-60DF-A5A0-10AB08D9685A}"/>
              </a:ext>
            </a:extLst>
          </p:cNvPr>
          <p:cNvSpPr txBox="1">
            <a:spLocks noChangeArrowheads="1"/>
          </p:cNvSpPr>
          <p:nvPr/>
        </p:nvSpPr>
        <p:spPr bwMode="auto">
          <a:xfrm>
            <a:off x="6603500" y="6488668"/>
            <a:ext cx="55884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Authors Guild v. Google, 804 F.3d 302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2015)</a:t>
            </a:r>
          </a:p>
        </p:txBody>
      </p:sp>
      <p:pic>
        <p:nvPicPr>
          <p:cNvPr id="5" name="Picture 4">
            <a:extLst>
              <a:ext uri="{FF2B5EF4-FFF2-40B4-BE49-F238E27FC236}">
                <a16:creationId xmlns:a16="http://schemas.microsoft.com/office/drawing/2014/main" id="{1CD456ED-0DAA-D8AE-F7F8-F6A009B31D85}"/>
              </a:ext>
            </a:extLst>
          </p:cNvPr>
          <p:cNvPicPr>
            <a:picLocks noChangeAspect="1"/>
          </p:cNvPicPr>
          <p:nvPr/>
        </p:nvPicPr>
        <p:blipFill>
          <a:blip r:embed="rId2"/>
          <a:stretch>
            <a:fillRect/>
          </a:stretch>
        </p:blipFill>
        <p:spPr>
          <a:xfrm>
            <a:off x="3318428" y="188753"/>
            <a:ext cx="4821183" cy="6174297"/>
          </a:xfrm>
          <a:prstGeom prst="rect">
            <a:avLst/>
          </a:prstGeom>
          <a:ln w="6350">
            <a:solidFill>
              <a:schemeClr val="tx1"/>
            </a:solidFill>
          </a:ln>
        </p:spPr>
      </p:pic>
    </p:spTree>
    <p:extLst>
      <p:ext uri="{BB962C8B-B14F-4D97-AF65-F5344CB8AC3E}">
        <p14:creationId xmlns:p14="http://schemas.microsoft.com/office/powerpoint/2010/main" val="135946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73A4C-C7DC-7E5B-3B9D-DE9A16143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FFC9B6-BCBC-4977-0BF2-1208011468D1}"/>
              </a:ext>
            </a:extLst>
          </p:cNvPr>
          <p:cNvSpPr>
            <a:spLocks noGrp="1"/>
          </p:cNvSpPr>
          <p:nvPr>
            <p:ph type="title"/>
          </p:nvPr>
        </p:nvSpPr>
        <p:spPr>
          <a:xfrm>
            <a:off x="7347205" y="-2"/>
            <a:ext cx="484479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Copying Here is Transformative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B591706-BA17-69FF-6FE1-42C6A6B9F63D}"/>
              </a:ext>
            </a:extLst>
          </p:cNvPr>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a:extLst>
              <a:ext uri="{FF2B5EF4-FFF2-40B4-BE49-F238E27FC236}">
                <a16:creationId xmlns:a16="http://schemas.microsoft.com/office/drawing/2014/main" id="{BFDBC937-5F48-43F0-C122-20B5E0A61739}"/>
              </a:ext>
            </a:extLst>
          </p:cNvPr>
          <p:cNvSpPr txBox="1">
            <a:spLocks noChangeArrowheads="1"/>
          </p:cNvSpPr>
          <p:nvPr/>
        </p:nvSpPr>
        <p:spPr bwMode="auto">
          <a:xfrm>
            <a:off x="6539218" y="6488668"/>
            <a:ext cx="56527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Authors Guild v. Google, 804 F.3d 302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a:extLst>
              <a:ext uri="{FF2B5EF4-FFF2-40B4-BE49-F238E27FC236}">
                <a16:creationId xmlns:a16="http://schemas.microsoft.com/office/drawing/2014/main" id="{A77DCFB7-A5C1-C202-733C-8C4BB39B50C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09C2222-DF1B-3C87-5F5A-D8D9EA578CDE}"/>
              </a:ext>
            </a:extLst>
          </p:cNvPr>
          <p:cNvPicPr>
            <a:picLocks noChangeAspect="1"/>
          </p:cNvPicPr>
          <p:nvPr/>
        </p:nvPicPr>
        <p:blipFill>
          <a:blip r:embed="rId2"/>
          <a:stretch>
            <a:fillRect/>
          </a:stretch>
        </p:blipFill>
        <p:spPr>
          <a:xfrm>
            <a:off x="0" y="209004"/>
            <a:ext cx="5171661" cy="6400800"/>
          </a:xfrm>
          <a:prstGeom prst="rect">
            <a:avLst/>
          </a:prstGeom>
          <a:ln w="6350">
            <a:solidFill>
              <a:schemeClr val="tx1"/>
            </a:solidFill>
          </a:ln>
        </p:spPr>
      </p:pic>
      <p:pic>
        <p:nvPicPr>
          <p:cNvPr id="8" name="Picture 7">
            <a:extLst>
              <a:ext uri="{FF2B5EF4-FFF2-40B4-BE49-F238E27FC236}">
                <a16:creationId xmlns:a16="http://schemas.microsoft.com/office/drawing/2014/main" id="{B3769E41-D59B-030F-EE6C-364BC1A47832}"/>
              </a:ext>
            </a:extLst>
          </p:cNvPr>
          <p:cNvPicPr>
            <a:picLocks noChangeAspect="1"/>
          </p:cNvPicPr>
          <p:nvPr/>
        </p:nvPicPr>
        <p:blipFill>
          <a:blip r:embed="rId2"/>
          <a:srcRect l="6959" t="6531" r="3929" b="66572"/>
          <a:stretch/>
        </p:blipFill>
        <p:spPr>
          <a:xfrm>
            <a:off x="1178844" y="971222"/>
            <a:ext cx="9834311" cy="3673930"/>
          </a:xfrm>
          <a:prstGeom prst="rect">
            <a:avLst/>
          </a:prstGeom>
          <a:ln w="6350">
            <a:solidFill>
              <a:schemeClr val="tx1"/>
            </a:solidFill>
          </a:ln>
        </p:spPr>
      </p:pic>
    </p:spTree>
    <p:extLst>
      <p:ext uri="{BB962C8B-B14F-4D97-AF65-F5344CB8AC3E}">
        <p14:creationId xmlns:p14="http://schemas.microsoft.com/office/powerpoint/2010/main" val="13945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6190-DC17-5786-61D9-C1901C51C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CB561-3E86-37D5-1D40-419CAAB3567D}"/>
              </a:ext>
            </a:extLst>
          </p:cNvPr>
          <p:cNvSpPr>
            <a:spLocks noGrp="1"/>
          </p:cNvSpPr>
          <p:nvPr>
            <p:ph type="title"/>
          </p:nvPr>
        </p:nvSpPr>
        <p:spPr>
          <a:xfrm>
            <a:off x="9084564" y="-1"/>
            <a:ext cx="310743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Transformative Use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2A6765C-3E0E-55D9-DF00-73D527DBABDE}"/>
              </a:ext>
            </a:extLst>
          </p:cNvPr>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a:extLst>
              <a:ext uri="{FF2B5EF4-FFF2-40B4-BE49-F238E27FC236}">
                <a16:creationId xmlns:a16="http://schemas.microsoft.com/office/drawing/2014/main" id="{B61ACFC7-F8F3-F730-C7E3-9F69EF32D112}"/>
              </a:ext>
            </a:extLst>
          </p:cNvPr>
          <p:cNvSpPr txBox="1">
            <a:spLocks noChangeArrowheads="1"/>
          </p:cNvSpPr>
          <p:nvPr/>
        </p:nvSpPr>
        <p:spPr bwMode="auto">
          <a:xfrm>
            <a:off x="6539218" y="6488668"/>
            <a:ext cx="56527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Authors Guild v. Google, 804 F.3d 302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a:extLst>
              <a:ext uri="{FF2B5EF4-FFF2-40B4-BE49-F238E27FC236}">
                <a16:creationId xmlns:a16="http://schemas.microsoft.com/office/drawing/2014/main" id="{A2E1242A-46B2-387C-3B7A-A28081342E2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3AD44E1-61CC-8E05-A194-7118198C3BC2}"/>
              </a:ext>
            </a:extLst>
          </p:cNvPr>
          <p:cNvPicPr>
            <a:picLocks noChangeAspect="1"/>
          </p:cNvPicPr>
          <p:nvPr/>
        </p:nvPicPr>
        <p:blipFill>
          <a:blip r:embed="rId2"/>
          <a:stretch>
            <a:fillRect/>
          </a:stretch>
        </p:blipFill>
        <p:spPr>
          <a:xfrm>
            <a:off x="139232" y="209004"/>
            <a:ext cx="5002003" cy="6491834"/>
          </a:xfrm>
          <a:prstGeom prst="rect">
            <a:avLst/>
          </a:prstGeom>
          <a:ln w="6350">
            <a:solidFill>
              <a:schemeClr val="tx1"/>
            </a:solidFill>
          </a:ln>
        </p:spPr>
      </p:pic>
      <p:pic>
        <p:nvPicPr>
          <p:cNvPr id="8" name="Picture 7">
            <a:extLst>
              <a:ext uri="{FF2B5EF4-FFF2-40B4-BE49-F238E27FC236}">
                <a16:creationId xmlns:a16="http://schemas.microsoft.com/office/drawing/2014/main" id="{698DD855-5FE5-1BE9-E7D8-8EBD689C5C6B}"/>
              </a:ext>
            </a:extLst>
          </p:cNvPr>
          <p:cNvPicPr>
            <a:picLocks noChangeAspect="1"/>
          </p:cNvPicPr>
          <p:nvPr/>
        </p:nvPicPr>
        <p:blipFill>
          <a:blip r:embed="rId2"/>
          <a:srcRect l="5661" t="21383" r="1564" b="32628"/>
          <a:stretch/>
        </p:blipFill>
        <p:spPr>
          <a:xfrm>
            <a:off x="2084833" y="728688"/>
            <a:ext cx="8579644" cy="5519712"/>
          </a:xfrm>
          <a:prstGeom prst="rect">
            <a:avLst/>
          </a:prstGeom>
          <a:ln w="6350">
            <a:solidFill>
              <a:schemeClr val="tx1"/>
            </a:solidFill>
          </a:ln>
        </p:spPr>
      </p:pic>
    </p:spTree>
    <p:extLst>
      <p:ext uri="{BB962C8B-B14F-4D97-AF65-F5344CB8AC3E}">
        <p14:creationId xmlns:p14="http://schemas.microsoft.com/office/powerpoint/2010/main" val="34746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D7184-5B22-8954-DBD7-3E7B756A43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D8D10-3B21-B01F-4346-4A31082B4D47}"/>
              </a:ext>
            </a:extLst>
          </p:cNvPr>
          <p:cNvSpPr>
            <a:spLocks noGrp="1"/>
          </p:cNvSpPr>
          <p:nvPr>
            <p:ph type="title"/>
          </p:nvPr>
        </p:nvSpPr>
        <p:spPr>
          <a:xfrm>
            <a:off x="9899009" y="-1"/>
            <a:ext cx="229299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Decision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40A0AAD-7286-88FB-9C7F-3A947C0114BE}"/>
              </a:ext>
            </a:extLst>
          </p:cNvPr>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a:extLst>
              <a:ext uri="{FF2B5EF4-FFF2-40B4-BE49-F238E27FC236}">
                <a16:creationId xmlns:a16="http://schemas.microsoft.com/office/drawing/2014/main" id="{578FAAB9-23A3-EB88-A822-786C459431C8}"/>
              </a:ext>
            </a:extLst>
          </p:cNvPr>
          <p:cNvSpPr txBox="1">
            <a:spLocks noChangeArrowheads="1"/>
          </p:cNvSpPr>
          <p:nvPr/>
        </p:nvSpPr>
        <p:spPr bwMode="auto">
          <a:xfrm>
            <a:off x="7989216" y="6488668"/>
            <a:ext cx="42027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pic>
        <p:nvPicPr>
          <p:cNvPr id="5" name="Picture 4">
            <a:extLst>
              <a:ext uri="{FF2B5EF4-FFF2-40B4-BE49-F238E27FC236}">
                <a16:creationId xmlns:a16="http://schemas.microsoft.com/office/drawing/2014/main" id="{B71E12CF-2974-FF34-2C2A-EA15711C38E0}"/>
              </a:ext>
            </a:extLst>
          </p:cNvPr>
          <p:cNvPicPr>
            <a:picLocks noChangeAspect="1"/>
          </p:cNvPicPr>
          <p:nvPr/>
        </p:nvPicPr>
        <p:blipFill>
          <a:blip r:embed="rId2"/>
          <a:stretch>
            <a:fillRect/>
          </a:stretch>
        </p:blipFill>
        <p:spPr>
          <a:xfrm>
            <a:off x="2522061" y="209004"/>
            <a:ext cx="4995374" cy="6491834"/>
          </a:xfrm>
          <a:prstGeom prst="rect">
            <a:avLst/>
          </a:prstGeom>
          <a:ln w="6350">
            <a:solidFill>
              <a:schemeClr val="tx1"/>
            </a:solidFill>
          </a:ln>
        </p:spPr>
      </p:pic>
    </p:spTree>
    <p:extLst>
      <p:ext uri="{BB962C8B-B14F-4D97-AF65-F5344CB8AC3E}">
        <p14:creationId xmlns:p14="http://schemas.microsoft.com/office/powerpoint/2010/main" val="159605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84D4-2EA3-F518-54B8-AB96013ECA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B34CE-5401-4618-A826-EAF131378F4D}"/>
              </a:ext>
            </a:extLst>
          </p:cNvPr>
          <p:cNvSpPr>
            <a:spLocks noGrp="1"/>
          </p:cNvSpPr>
          <p:nvPr>
            <p:ph type="title"/>
          </p:nvPr>
        </p:nvSpPr>
        <p:spPr>
          <a:xfrm>
            <a:off x="8837802" y="-1"/>
            <a:ext cx="3354199" cy="3355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Training Data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AAECE46-7444-3846-C9BE-865FFB9ACF57}"/>
              </a:ext>
            </a:extLst>
          </p:cNvPr>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a:extLst>
              <a:ext uri="{FF2B5EF4-FFF2-40B4-BE49-F238E27FC236}">
                <a16:creationId xmlns:a16="http://schemas.microsoft.com/office/drawing/2014/main" id="{CB35F7A5-846D-C973-BC01-E01669519C16}"/>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52C7060B-74B7-29E1-91FD-CFCEAB54944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A490B18-FE9A-5667-9368-D28ED5DE81F6}"/>
              </a:ext>
            </a:extLst>
          </p:cNvPr>
          <p:cNvPicPr>
            <a:picLocks noChangeAspect="1"/>
          </p:cNvPicPr>
          <p:nvPr/>
        </p:nvPicPr>
        <p:blipFill>
          <a:blip r:embed="rId2"/>
          <a:stretch>
            <a:fillRect/>
          </a:stretch>
        </p:blipFill>
        <p:spPr>
          <a:xfrm>
            <a:off x="274023" y="209004"/>
            <a:ext cx="5042620" cy="6491834"/>
          </a:xfrm>
          <a:prstGeom prst="rect">
            <a:avLst/>
          </a:prstGeom>
          <a:ln w="6350">
            <a:solidFill>
              <a:schemeClr val="tx1"/>
            </a:solidFill>
          </a:ln>
        </p:spPr>
      </p:pic>
      <p:pic>
        <p:nvPicPr>
          <p:cNvPr id="8" name="Picture 7">
            <a:extLst>
              <a:ext uri="{FF2B5EF4-FFF2-40B4-BE49-F238E27FC236}">
                <a16:creationId xmlns:a16="http://schemas.microsoft.com/office/drawing/2014/main" id="{F7A34C7E-DE26-2316-64A2-187B2894B114}"/>
              </a:ext>
            </a:extLst>
          </p:cNvPr>
          <p:cNvPicPr>
            <a:picLocks noChangeAspect="1"/>
          </p:cNvPicPr>
          <p:nvPr/>
        </p:nvPicPr>
        <p:blipFill>
          <a:blip r:embed="rId2"/>
          <a:srcRect l="8822" t="7273" r="10847" b="54274"/>
          <a:stretch/>
        </p:blipFill>
        <p:spPr>
          <a:xfrm>
            <a:off x="2212847" y="850392"/>
            <a:ext cx="8249967" cy="5084064"/>
          </a:xfrm>
          <a:prstGeom prst="rect">
            <a:avLst/>
          </a:prstGeom>
          <a:ln w="6350">
            <a:solidFill>
              <a:schemeClr val="tx1"/>
            </a:solidFill>
          </a:ln>
        </p:spPr>
      </p:pic>
    </p:spTree>
    <p:extLst>
      <p:ext uri="{BB962C8B-B14F-4D97-AF65-F5344CB8AC3E}">
        <p14:creationId xmlns:p14="http://schemas.microsoft.com/office/powerpoint/2010/main" val="174055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30FCE-FEA4-347C-4DBA-61DFF1421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18331-24C3-25D5-A42A-7DF223FAAFA9}"/>
              </a:ext>
            </a:extLst>
          </p:cNvPr>
          <p:cNvSpPr>
            <a:spLocks noGrp="1"/>
          </p:cNvSpPr>
          <p:nvPr>
            <p:ph type="title"/>
          </p:nvPr>
        </p:nvSpPr>
        <p:spPr>
          <a:xfrm>
            <a:off x="7525512" y="-1"/>
            <a:ext cx="4666489" cy="33556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Storing and Encoding the Data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FA74F98-D918-4FA8-F0E7-3B5AF0AB506F}"/>
              </a:ext>
            </a:extLst>
          </p:cNvPr>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a:extLst>
              <a:ext uri="{FF2B5EF4-FFF2-40B4-BE49-F238E27FC236}">
                <a16:creationId xmlns:a16="http://schemas.microsoft.com/office/drawing/2014/main" id="{F6208B94-4572-D8B7-F384-7203C13B6CAF}"/>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041B7A40-2F58-8298-C587-461E47087ED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3C3CB1-CF16-08D1-051A-F91D3EDFB09C}"/>
              </a:ext>
            </a:extLst>
          </p:cNvPr>
          <p:cNvPicPr>
            <a:picLocks noChangeAspect="1"/>
          </p:cNvPicPr>
          <p:nvPr/>
        </p:nvPicPr>
        <p:blipFill>
          <a:blip r:embed="rId2"/>
          <a:stretch>
            <a:fillRect/>
          </a:stretch>
        </p:blipFill>
        <p:spPr>
          <a:xfrm>
            <a:off x="274023" y="209004"/>
            <a:ext cx="5042620" cy="6491834"/>
          </a:xfrm>
          <a:prstGeom prst="rect">
            <a:avLst/>
          </a:prstGeom>
          <a:ln w="6350">
            <a:solidFill>
              <a:schemeClr val="tx1"/>
            </a:solidFill>
          </a:ln>
        </p:spPr>
      </p:pic>
      <p:pic>
        <p:nvPicPr>
          <p:cNvPr id="8" name="Picture 7">
            <a:extLst>
              <a:ext uri="{FF2B5EF4-FFF2-40B4-BE49-F238E27FC236}">
                <a16:creationId xmlns:a16="http://schemas.microsoft.com/office/drawing/2014/main" id="{12994B03-8EA2-1440-2AB6-1DE2AD5C7F08}"/>
              </a:ext>
            </a:extLst>
          </p:cNvPr>
          <p:cNvPicPr>
            <a:picLocks noChangeAspect="1"/>
          </p:cNvPicPr>
          <p:nvPr/>
        </p:nvPicPr>
        <p:blipFill>
          <a:blip r:embed="rId2"/>
          <a:srcRect l="8732" t="45023" r="9304" b="36525"/>
          <a:stretch/>
        </p:blipFill>
        <p:spPr>
          <a:xfrm>
            <a:off x="1147583" y="2057400"/>
            <a:ext cx="10492730" cy="3041034"/>
          </a:xfrm>
          <a:prstGeom prst="rect">
            <a:avLst/>
          </a:prstGeom>
          <a:ln w="6350">
            <a:solidFill>
              <a:schemeClr val="tx1"/>
            </a:solidFill>
          </a:ln>
        </p:spPr>
      </p:pic>
    </p:spTree>
    <p:extLst>
      <p:ext uri="{BB962C8B-B14F-4D97-AF65-F5344CB8AC3E}">
        <p14:creationId xmlns:p14="http://schemas.microsoft.com/office/powerpoint/2010/main" val="298258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42BD3-1028-F994-478B-61C5F1DE0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49566-5357-DED2-7819-C017CE99610F}"/>
              </a:ext>
            </a:extLst>
          </p:cNvPr>
          <p:cNvSpPr>
            <a:spLocks noGrp="1"/>
          </p:cNvSpPr>
          <p:nvPr>
            <p:ph type="title"/>
          </p:nvPr>
        </p:nvSpPr>
        <p:spPr>
          <a:xfrm>
            <a:off x="10693907" y="-2"/>
            <a:ext cx="1498093" cy="36933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WebText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3FA71AD-642F-102F-0D9E-69566DD9A003}"/>
              </a:ext>
            </a:extLst>
          </p:cNvPr>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a:extLst>
              <a:ext uri="{FF2B5EF4-FFF2-40B4-BE49-F238E27FC236}">
                <a16:creationId xmlns:a16="http://schemas.microsoft.com/office/drawing/2014/main" id="{E9CCBBA7-4801-BC4B-378E-1CD3979A8246}"/>
              </a:ext>
            </a:extLst>
          </p:cNvPr>
          <p:cNvSpPr txBox="1">
            <a:spLocks noChangeArrowheads="1"/>
          </p:cNvSpPr>
          <p:nvPr/>
        </p:nvSpPr>
        <p:spPr bwMode="auto">
          <a:xfrm>
            <a:off x="7531412" y="6488668"/>
            <a:ext cx="4660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paperswithcode.com (Visited 14 May 2025)</a:t>
            </a:r>
          </a:p>
        </p:txBody>
      </p:sp>
      <p:sp>
        <p:nvSpPr>
          <p:cNvPr id="7" name="Rectangle 6">
            <a:extLst>
              <a:ext uri="{FF2B5EF4-FFF2-40B4-BE49-F238E27FC236}">
                <a16:creationId xmlns:a16="http://schemas.microsoft.com/office/drawing/2014/main" id="{E0A13892-7D7D-740B-C650-94F35780C5C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4AC95F6-1E3D-38D7-5506-A26528DA1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82" y="185738"/>
            <a:ext cx="5956664" cy="6515100"/>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42D932F9-4DC6-0ED8-DA35-3AC28C5F409A}"/>
              </a:ext>
            </a:extLst>
          </p:cNvPr>
          <p:cNvPicPr>
            <a:picLocks noChangeAspect="1"/>
          </p:cNvPicPr>
          <p:nvPr/>
        </p:nvPicPr>
        <p:blipFill>
          <a:blip r:embed="rId3">
            <a:extLst>
              <a:ext uri="{28A0092B-C50C-407E-A947-70E740481C1C}">
                <a14:useLocalDpi xmlns:a14="http://schemas.microsoft.com/office/drawing/2010/main" val="0"/>
              </a:ext>
            </a:extLst>
          </a:blip>
          <a:srcRect l="3031" t="17816" r="27970" b="58599"/>
          <a:stretch/>
        </p:blipFill>
        <p:spPr>
          <a:xfrm>
            <a:off x="1505098" y="1376313"/>
            <a:ext cx="9934812" cy="3714161"/>
          </a:xfrm>
          <a:prstGeom prst="rect">
            <a:avLst/>
          </a:prstGeom>
          <a:ln w="6350">
            <a:solidFill>
              <a:schemeClr val="tx1"/>
            </a:solidFill>
          </a:ln>
        </p:spPr>
      </p:pic>
    </p:spTree>
    <p:extLst>
      <p:ext uri="{BB962C8B-B14F-4D97-AF65-F5344CB8AC3E}">
        <p14:creationId xmlns:p14="http://schemas.microsoft.com/office/powerpoint/2010/main" val="345593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8DCFE-736A-70A8-6DC5-5398EFF01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0F1A4-F4FC-3C23-D774-0FB15010DFFF}"/>
              </a:ext>
            </a:extLst>
          </p:cNvPr>
          <p:cNvSpPr>
            <a:spLocks noGrp="1"/>
          </p:cNvSpPr>
          <p:nvPr>
            <p:ph type="title"/>
          </p:nvPr>
        </p:nvSpPr>
        <p:spPr>
          <a:xfrm>
            <a:off x="10445781" y="-2"/>
            <a:ext cx="17462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AI Studies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A36111-B100-AC01-8181-C0DF4205DA8F}"/>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3488C44C-B3D2-3CAB-622A-DF7B2B3336FA}"/>
              </a:ext>
            </a:extLst>
          </p:cNvPr>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a:t>
            </a:r>
          </a:p>
        </p:txBody>
      </p:sp>
      <p:sp>
        <p:nvSpPr>
          <p:cNvPr id="7" name="Rectangle 6">
            <a:extLst>
              <a:ext uri="{FF2B5EF4-FFF2-40B4-BE49-F238E27FC236}">
                <a16:creationId xmlns:a16="http://schemas.microsoft.com/office/drawing/2014/main" id="{F785752E-B839-30CD-2953-9793DA07632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EB18835-6596-026F-AAED-CFD091810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74" y="209004"/>
            <a:ext cx="5935392" cy="6491834"/>
          </a:xfrm>
          <a:prstGeom prst="rect">
            <a:avLst/>
          </a:prstGeom>
          <a:ln w="6350">
            <a:solidFill>
              <a:schemeClr val="tx1"/>
            </a:solidFill>
          </a:ln>
        </p:spPr>
      </p:pic>
      <p:pic>
        <p:nvPicPr>
          <p:cNvPr id="3" name="Picture 2" descr="A screenshot of a computer&#10;&#10;Description automatically generated">
            <a:extLst>
              <a:ext uri="{FF2B5EF4-FFF2-40B4-BE49-F238E27FC236}">
                <a16:creationId xmlns:a16="http://schemas.microsoft.com/office/drawing/2014/main" id="{535A174B-CD68-8399-FB20-891A10F02F58}"/>
              </a:ext>
            </a:extLst>
          </p:cNvPr>
          <p:cNvPicPr>
            <a:picLocks noChangeAspect="1"/>
          </p:cNvPicPr>
          <p:nvPr/>
        </p:nvPicPr>
        <p:blipFill>
          <a:blip r:embed="rId3" cstate="print">
            <a:extLst>
              <a:ext uri="{28A0092B-C50C-407E-A947-70E740481C1C}">
                <a14:useLocalDpi xmlns:a14="http://schemas.microsoft.com/office/drawing/2010/main" val="0"/>
              </a:ext>
            </a:extLst>
          </a:blip>
          <a:srcRect l="5002" t="54308" r="37106" b="4016"/>
          <a:stretch/>
        </p:blipFill>
        <p:spPr>
          <a:xfrm>
            <a:off x="3214540" y="760313"/>
            <a:ext cx="7081661" cy="5575955"/>
          </a:xfrm>
          <a:prstGeom prst="rect">
            <a:avLst/>
          </a:prstGeom>
          <a:ln w="6350">
            <a:solidFill>
              <a:schemeClr val="tx1"/>
            </a:solidFill>
          </a:ln>
        </p:spPr>
      </p:pic>
    </p:spTree>
    <p:extLst>
      <p:ext uri="{BB962C8B-B14F-4D97-AF65-F5344CB8AC3E}">
        <p14:creationId xmlns:p14="http://schemas.microsoft.com/office/powerpoint/2010/main" val="247258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AAF40-7AE1-42E7-54AA-8E7C7A244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751CA-D627-8DFE-65B5-51E16D16BAD2}"/>
              </a:ext>
            </a:extLst>
          </p:cNvPr>
          <p:cNvSpPr>
            <a:spLocks noGrp="1"/>
          </p:cNvSpPr>
          <p:nvPr>
            <p:ph type="title"/>
          </p:nvPr>
        </p:nvSpPr>
        <p:spPr>
          <a:xfrm>
            <a:off x="9729575" y="-1"/>
            <a:ext cx="2462425" cy="3288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Common Crawl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2BFA3DD-FE06-0583-4D49-4D22BBBC9745}"/>
              </a:ext>
            </a:extLst>
          </p:cNvPr>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a:extLst>
              <a:ext uri="{FF2B5EF4-FFF2-40B4-BE49-F238E27FC236}">
                <a16:creationId xmlns:a16="http://schemas.microsoft.com/office/drawing/2014/main" id="{DEC2454B-65E9-F7E4-6AE2-BEF4867BF36B}"/>
              </a:ext>
            </a:extLst>
          </p:cNvPr>
          <p:cNvSpPr txBox="1">
            <a:spLocks noChangeArrowheads="1"/>
          </p:cNvSpPr>
          <p:nvPr/>
        </p:nvSpPr>
        <p:spPr bwMode="auto">
          <a:xfrm>
            <a:off x="7890235" y="6488668"/>
            <a:ext cx="43017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commoncrawl.org (Visited 14 May 2025)</a:t>
            </a:r>
          </a:p>
        </p:txBody>
      </p:sp>
      <p:pic>
        <p:nvPicPr>
          <p:cNvPr id="5" name="Picture 4" descr="A screenshot of a computer&#10;&#10;Description automatically generated">
            <a:extLst>
              <a:ext uri="{FF2B5EF4-FFF2-40B4-BE49-F238E27FC236}">
                <a16:creationId xmlns:a16="http://schemas.microsoft.com/office/drawing/2014/main" id="{98F10714-670F-99F6-F2B7-C14F80C56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038" y="233636"/>
            <a:ext cx="5609050" cy="6134898"/>
          </a:xfrm>
          <a:prstGeom prst="rect">
            <a:avLst/>
          </a:prstGeom>
          <a:ln w="6350">
            <a:solidFill>
              <a:schemeClr val="tx1"/>
            </a:solidFill>
          </a:ln>
        </p:spPr>
      </p:pic>
    </p:spTree>
    <p:extLst>
      <p:ext uri="{BB962C8B-B14F-4D97-AF65-F5344CB8AC3E}">
        <p14:creationId xmlns:p14="http://schemas.microsoft.com/office/powerpoint/2010/main" val="3639002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DF15-123D-3E3E-E569-52DAAF16E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8EE29D-9AAC-ECCC-0BBE-E3BBA2F567C6}"/>
              </a:ext>
            </a:extLst>
          </p:cNvPr>
          <p:cNvSpPr>
            <a:spLocks noGrp="1"/>
          </p:cNvSpPr>
          <p:nvPr>
            <p:ph type="title"/>
          </p:nvPr>
        </p:nvSpPr>
        <p:spPr>
          <a:xfrm>
            <a:off x="7744120" y="-2"/>
            <a:ext cx="4447881" cy="32432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Common Crawl Terms of Use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DC3B757-424D-5FDF-663D-17ACCD455B98}"/>
              </a:ext>
            </a:extLst>
          </p:cNvPr>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a:extLst>
              <a:ext uri="{FF2B5EF4-FFF2-40B4-BE49-F238E27FC236}">
                <a16:creationId xmlns:a16="http://schemas.microsoft.com/office/drawing/2014/main" id="{87726ECA-5865-E20A-A562-A7FDF1AB38A8}"/>
              </a:ext>
            </a:extLst>
          </p:cNvPr>
          <p:cNvSpPr txBox="1">
            <a:spLocks noChangeArrowheads="1"/>
          </p:cNvSpPr>
          <p:nvPr/>
        </p:nvSpPr>
        <p:spPr bwMode="auto">
          <a:xfrm>
            <a:off x="7819535" y="6488668"/>
            <a:ext cx="43724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commoncrawl.org (Visited 14 May 2025)</a:t>
            </a:r>
          </a:p>
        </p:txBody>
      </p:sp>
      <p:sp>
        <p:nvSpPr>
          <p:cNvPr id="7" name="Rectangle 6">
            <a:extLst>
              <a:ext uri="{FF2B5EF4-FFF2-40B4-BE49-F238E27FC236}">
                <a16:creationId xmlns:a16="http://schemas.microsoft.com/office/drawing/2014/main" id="{FCE9A5B0-7B1A-A123-7683-456AEC9F36F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A2F36400-F9CD-4E21-0707-0137FEFA26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68"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B257846-9762-E62B-1449-E732BD750D29}"/>
              </a:ext>
            </a:extLst>
          </p:cNvPr>
          <p:cNvPicPr>
            <a:picLocks noChangeAspect="1"/>
          </p:cNvPicPr>
          <p:nvPr/>
        </p:nvPicPr>
        <p:blipFill>
          <a:blip r:embed="rId3">
            <a:extLst>
              <a:ext uri="{28A0092B-C50C-407E-A947-70E740481C1C}">
                <a14:useLocalDpi xmlns:a14="http://schemas.microsoft.com/office/drawing/2010/main" val="0"/>
              </a:ext>
            </a:extLst>
          </a:blip>
          <a:srcRect l="2533" t="8519" r="3127" b="40076"/>
          <a:stretch/>
        </p:blipFill>
        <p:spPr>
          <a:xfrm>
            <a:off x="2055043" y="769057"/>
            <a:ext cx="9008268" cy="5368565"/>
          </a:xfrm>
          <a:prstGeom prst="rect">
            <a:avLst/>
          </a:prstGeom>
          <a:ln w="6350">
            <a:solidFill>
              <a:schemeClr val="tx1"/>
            </a:solidFill>
          </a:ln>
        </p:spPr>
      </p:pic>
    </p:spTree>
    <p:extLst>
      <p:ext uri="{BB962C8B-B14F-4D97-AF65-F5344CB8AC3E}">
        <p14:creationId xmlns:p14="http://schemas.microsoft.com/office/powerpoint/2010/main" val="395326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8E61F-E59C-5A96-14F1-32548A745B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1F9A2-56AE-40A0-C508-7291F87F64CA}"/>
              </a:ext>
            </a:extLst>
          </p:cNvPr>
          <p:cNvSpPr>
            <a:spLocks noGrp="1"/>
          </p:cNvSpPr>
          <p:nvPr>
            <p:ph type="title"/>
          </p:nvPr>
        </p:nvSpPr>
        <p:spPr>
          <a:xfrm>
            <a:off x="7378262" y="-1"/>
            <a:ext cx="4813739" cy="35052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Common Crawl TOU: Copyright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C755BFF-AFFA-0BA3-7165-517B339C8E7E}"/>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6DE9CEE6-E182-7123-3D0A-507353149D66}"/>
              </a:ext>
            </a:extLst>
          </p:cNvPr>
          <p:cNvSpPr txBox="1">
            <a:spLocks noChangeArrowheads="1"/>
          </p:cNvSpPr>
          <p:nvPr/>
        </p:nvSpPr>
        <p:spPr bwMode="auto">
          <a:xfrm>
            <a:off x="7819535" y="6488668"/>
            <a:ext cx="437246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commoncrawl.org (Visited 14 May 2025)</a:t>
            </a:r>
          </a:p>
        </p:txBody>
      </p:sp>
      <p:sp>
        <p:nvSpPr>
          <p:cNvPr id="7" name="Rectangle 6">
            <a:extLst>
              <a:ext uri="{FF2B5EF4-FFF2-40B4-BE49-F238E27FC236}">
                <a16:creationId xmlns:a16="http://schemas.microsoft.com/office/drawing/2014/main" id="{2D111035-F70B-B7C2-BA94-3FF28F81E6A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1995F36-9252-A84A-6AD2-87F15D97EA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52"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9055A91E-981A-67D2-ECD6-C8905D4D9445}"/>
              </a:ext>
            </a:extLst>
          </p:cNvPr>
          <p:cNvPicPr>
            <a:picLocks noChangeAspect="1"/>
          </p:cNvPicPr>
          <p:nvPr/>
        </p:nvPicPr>
        <p:blipFill>
          <a:blip r:embed="rId3">
            <a:extLst>
              <a:ext uri="{28A0092B-C50C-407E-A947-70E740481C1C}">
                <a14:useLocalDpi xmlns:a14="http://schemas.microsoft.com/office/drawing/2010/main" val="0"/>
              </a:ext>
            </a:extLst>
          </a:blip>
          <a:srcRect l="2262" t="23015" r="4668" b="30662"/>
          <a:stretch/>
        </p:blipFill>
        <p:spPr>
          <a:xfrm>
            <a:off x="1498862" y="955364"/>
            <a:ext cx="9443300" cy="5140636"/>
          </a:xfrm>
          <a:prstGeom prst="rect">
            <a:avLst/>
          </a:prstGeom>
          <a:ln w="6350">
            <a:solidFill>
              <a:schemeClr val="tx1"/>
            </a:solidFill>
          </a:ln>
        </p:spPr>
      </p:pic>
    </p:spTree>
    <p:extLst>
      <p:ext uri="{BB962C8B-B14F-4D97-AF65-F5344CB8AC3E}">
        <p14:creationId xmlns:p14="http://schemas.microsoft.com/office/powerpoint/2010/main" val="9022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F185-11D6-6329-5B65-DC0AD15C2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F0DA4-2686-C575-16DF-5376A505E9FD}"/>
              </a:ext>
            </a:extLst>
          </p:cNvPr>
          <p:cNvSpPr>
            <a:spLocks noGrp="1"/>
          </p:cNvSpPr>
          <p:nvPr>
            <p:ph type="title"/>
          </p:nvPr>
        </p:nvSpPr>
        <p:spPr>
          <a:xfrm>
            <a:off x="8819681" y="-1"/>
            <a:ext cx="337232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Statute of Limitations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C000269-9C9A-FF77-89CE-52E82CE3DAB7}"/>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2300A310-7302-F3AC-9946-2F253E873991}"/>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E7E4C8CD-3441-79C5-A110-9B38C5ECDA0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97E2ED8-8CD7-BDE4-B62E-7DDC31730BF6}"/>
              </a:ext>
            </a:extLst>
          </p:cNvPr>
          <p:cNvPicPr>
            <a:picLocks noChangeAspect="1"/>
          </p:cNvPicPr>
          <p:nvPr/>
        </p:nvPicPr>
        <p:blipFill>
          <a:blip r:embed="rId2"/>
          <a:stretch>
            <a:fillRect/>
          </a:stretch>
        </p:blipFill>
        <p:spPr>
          <a:xfrm>
            <a:off x="138323" y="207955"/>
            <a:ext cx="4977877" cy="6492883"/>
          </a:xfrm>
          <a:prstGeom prst="rect">
            <a:avLst/>
          </a:prstGeom>
          <a:ln w="6350">
            <a:solidFill>
              <a:schemeClr val="tx1"/>
            </a:solidFill>
          </a:ln>
        </p:spPr>
      </p:pic>
      <p:pic>
        <p:nvPicPr>
          <p:cNvPr id="8" name="Picture 7">
            <a:extLst>
              <a:ext uri="{FF2B5EF4-FFF2-40B4-BE49-F238E27FC236}">
                <a16:creationId xmlns:a16="http://schemas.microsoft.com/office/drawing/2014/main" id="{870AC05B-E435-921B-E849-D8B4037B1B00}"/>
              </a:ext>
            </a:extLst>
          </p:cNvPr>
          <p:cNvPicPr>
            <a:picLocks noChangeAspect="1"/>
          </p:cNvPicPr>
          <p:nvPr/>
        </p:nvPicPr>
        <p:blipFill>
          <a:blip r:embed="rId2"/>
          <a:srcRect l="8577" t="42929" r="9518" b="25928"/>
          <a:stretch/>
        </p:blipFill>
        <p:spPr>
          <a:xfrm>
            <a:off x="2017336" y="1611982"/>
            <a:ext cx="8702134" cy="4315857"/>
          </a:xfrm>
          <a:prstGeom prst="rect">
            <a:avLst/>
          </a:prstGeom>
          <a:ln w="6350">
            <a:solidFill>
              <a:schemeClr val="tx1"/>
            </a:solidFill>
          </a:ln>
        </p:spPr>
      </p:pic>
    </p:spTree>
    <p:extLst>
      <p:ext uri="{BB962C8B-B14F-4D97-AF65-F5344CB8AC3E}">
        <p14:creationId xmlns:p14="http://schemas.microsoft.com/office/powerpoint/2010/main" val="411950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934CB-B552-5B0E-E1E7-25234CF423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3CC2B7-F72B-66BC-0E93-E5D0052D1E1B}"/>
              </a:ext>
            </a:extLst>
          </p:cNvPr>
          <p:cNvSpPr>
            <a:spLocks noGrp="1"/>
          </p:cNvSpPr>
          <p:nvPr>
            <p:ph type="title"/>
          </p:nvPr>
        </p:nvSpPr>
        <p:spPr>
          <a:xfrm>
            <a:off x="6702597" y="-2"/>
            <a:ext cx="548940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Contributory Copyright Infringement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CF6E17C-88F9-CDB8-602E-9BF8758D7480}"/>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CA657783-C9A0-E206-A245-8F5A36A2DF71}"/>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FAECCF0F-3299-3E5E-2036-84066E1AE8F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8CF8AD6-43AB-2C7E-B06C-180905BAE51E}"/>
              </a:ext>
            </a:extLst>
          </p:cNvPr>
          <p:cNvPicPr>
            <a:picLocks noChangeAspect="1"/>
          </p:cNvPicPr>
          <p:nvPr/>
        </p:nvPicPr>
        <p:blipFill>
          <a:blip r:embed="rId2"/>
          <a:stretch>
            <a:fillRect/>
          </a:stretch>
        </p:blipFill>
        <p:spPr>
          <a:xfrm>
            <a:off x="169317" y="204500"/>
            <a:ext cx="5007145" cy="6496338"/>
          </a:xfrm>
          <a:prstGeom prst="rect">
            <a:avLst/>
          </a:prstGeom>
          <a:ln w="6350">
            <a:solidFill>
              <a:schemeClr val="tx1"/>
            </a:solidFill>
          </a:ln>
        </p:spPr>
      </p:pic>
      <p:pic>
        <p:nvPicPr>
          <p:cNvPr id="8" name="Picture 7">
            <a:extLst>
              <a:ext uri="{FF2B5EF4-FFF2-40B4-BE49-F238E27FC236}">
                <a16:creationId xmlns:a16="http://schemas.microsoft.com/office/drawing/2014/main" id="{D58AF1E3-044C-8BFA-CBA6-EECB75664B1F}"/>
              </a:ext>
            </a:extLst>
          </p:cNvPr>
          <p:cNvPicPr>
            <a:picLocks noChangeAspect="1"/>
          </p:cNvPicPr>
          <p:nvPr/>
        </p:nvPicPr>
        <p:blipFill>
          <a:blip r:embed="rId2"/>
          <a:srcRect l="8279" t="60075" r="9072" b="11338"/>
          <a:stretch/>
        </p:blipFill>
        <p:spPr>
          <a:xfrm>
            <a:off x="1395166" y="1742388"/>
            <a:ext cx="10041318" cy="4506012"/>
          </a:xfrm>
          <a:prstGeom prst="rect">
            <a:avLst/>
          </a:prstGeom>
          <a:ln w="6350">
            <a:solidFill>
              <a:schemeClr val="tx1"/>
            </a:solidFill>
          </a:ln>
        </p:spPr>
      </p:pic>
    </p:spTree>
    <p:extLst>
      <p:ext uri="{BB962C8B-B14F-4D97-AF65-F5344CB8AC3E}">
        <p14:creationId xmlns:p14="http://schemas.microsoft.com/office/powerpoint/2010/main" val="12266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D92C-2D5A-3BB7-6A55-117D3B086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28F656-05E8-03B9-3E83-050DCF281665}"/>
              </a:ext>
            </a:extLst>
          </p:cNvPr>
          <p:cNvSpPr>
            <a:spLocks noGrp="1"/>
          </p:cNvSpPr>
          <p:nvPr>
            <p:ph type="title"/>
          </p:nvPr>
        </p:nvSpPr>
        <p:spPr>
          <a:xfrm>
            <a:off x="4977399" y="-2"/>
            <a:ext cx="72146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Exhibit J: Understanding Outputs (TTYN (1 of 4))</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ACBD634-380F-BAE3-E99C-AE00DE1BB9EC}"/>
              </a:ext>
            </a:extLst>
          </p:cNvPr>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a:extLst>
              <a:ext uri="{FF2B5EF4-FFF2-40B4-BE49-F238E27FC236}">
                <a16:creationId xmlns:a16="http://schemas.microsoft.com/office/drawing/2014/main" id="{13170723-BDC4-C100-BF88-D594CDFC8B1E}"/>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510CD717-C90D-4FED-D230-6ED2265D995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33CB7C0-2330-48A0-91FF-E04829030F99}"/>
              </a:ext>
            </a:extLst>
          </p:cNvPr>
          <p:cNvPicPr>
            <a:picLocks noChangeAspect="1"/>
          </p:cNvPicPr>
          <p:nvPr/>
        </p:nvPicPr>
        <p:blipFill>
          <a:blip r:embed="rId2"/>
          <a:stretch>
            <a:fillRect/>
          </a:stretch>
        </p:blipFill>
        <p:spPr>
          <a:xfrm>
            <a:off x="224619" y="481244"/>
            <a:ext cx="4797824" cy="6219594"/>
          </a:xfrm>
          <a:prstGeom prst="rect">
            <a:avLst/>
          </a:prstGeom>
          <a:ln w="6350">
            <a:solidFill>
              <a:schemeClr val="tx1"/>
            </a:solidFill>
          </a:ln>
        </p:spPr>
      </p:pic>
      <p:pic>
        <p:nvPicPr>
          <p:cNvPr id="8" name="Picture 7">
            <a:extLst>
              <a:ext uri="{FF2B5EF4-FFF2-40B4-BE49-F238E27FC236}">
                <a16:creationId xmlns:a16="http://schemas.microsoft.com/office/drawing/2014/main" id="{A4BC69AC-7EC8-2F5E-B89C-534A13778263}"/>
              </a:ext>
            </a:extLst>
          </p:cNvPr>
          <p:cNvPicPr>
            <a:picLocks noChangeAspect="1"/>
          </p:cNvPicPr>
          <p:nvPr/>
        </p:nvPicPr>
        <p:blipFill>
          <a:blip r:embed="rId2"/>
          <a:srcRect l="4912" t="7394" r="4412" b="58504"/>
          <a:stretch/>
        </p:blipFill>
        <p:spPr>
          <a:xfrm>
            <a:off x="1583702" y="1193320"/>
            <a:ext cx="9598338" cy="4679579"/>
          </a:xfrm>
          <a:prstGeom prst="rect">
            <a:avLst/>
          </a:prstGeom>
          <a:ln w="6350">
            <a:solidFill>
              <a:schemeClr val="tx1"/>
            </a:solidFill>
          </a:ln>
        </p:spPr>
      </p:pic>
    </p:spTree>
    <p:extLst>
      <p:ext uri="{BB962C8B-B14F-4D97-AF65-F5344CB8AC3E}">
        <p14:creationId xmlns:p14="http://schemas.microsoft.com/office/powerpoint/2010/main" val="26687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8BDC-7D07-9DC1-BE3E-B41890CCD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59AAA0-7F68-0FEF-600B-D6A326AF515E}"/>
              </a:ext>
            </a:extLst>
          </p:cNvPr>
          <p:cNvSpPr>
            <a:spLocks noGrp="1"/>
          </p:cNvSpPr>
          <p:nvPr>
            <p:ph type="title"/>
          </p:nvPr>
        </p:nvSpPr>
        <p:spPr>
          <a:xfrm>
            <a:off x="4977399" y="-2"/>
            <a:ext cx="72146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Exhibit J: Understanding Outputs (TTYN (2 of 4))</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8ED881-0545-5B5F-2231-AA4D4A832A0B}"/>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536789F8-9056-619A-34FF-3D7F57194AC8}"/>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A38FBF7C-4CFC-A261-0C1E-BEB30AE6C4A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3E861818-BC28-91A3-6A25-3157D476A857}"/>
              </a:ext>
            </a:extLst>
          </p:cNvPr>
          <p:cNvPicPr>
            <a:picLocks noChangeAspect="1"/>
          </p:cNvPicPr>
          <p:nvPr/>
        </p:nvPicPr>
        <p:blipFill>
          <a:blip r:embed="rId2"/>
          <a:stretch>
            <a:fillRect/>
          </a:stretch>
        </p:blipFill>
        <p:spPr>
          <a:xfrm>
            <a:off x="142258" y="468558"/>
            <a:ext cx="4754775" cy="6204776"/>
          </a:xfrm>
          <a:prstGeom prst="rect">
            <a:avLst/>
          </a:prstGeom>
          <a:ln w="6350">
            <a:solidFill>
              <a:schemeClr val="tx1"/>
            </a:solidFill>
          </a:ln>
        </p:spPr>
      </p:pic>
      <p:pic>
        <p:nvPicPr>
          <p:cNvPr id="10" name="Picture 9">
            <a:extLst>
              <a:ext uri="{FF2B5EF4-FFF2-40B4-BE49-F238E27FC236}">
                <a16:creationId xmlns:a16="http://schemas.microsoft.com/office/drawing/2014/main" id="{2F3F05B1-FEC9-9939-4724-E8C855F8265B}"/>
              </a:ext>
            </a:extLst>
          </p:cNvPr>
          <p:cNvPicPr>
            <a:picLocks noChangeAspect="1"/>
          </p:cNvPicPr>
          <p:nvPr/>
        </p:nvPicPr>
        <p:blipFill>
          <a:blip r:embed="rId2"/>
          <a:srcRect l="4466" t="4577" r="4633" b="54251"/>
          <a:stretch/>
        </p:blipFill>
        <p:spPr>
          <a:xfrm>
            <a:off x="1885359" y="978433"/>
            <a:ext cx="8292139" cy="4901133"/>
          </a:xfrm>
          <a:prstGeom prst="rect">
            <a:avLst/>
          </a:prstGeom>
          <a:ln w="6350">
            <a:solidFill>
              <a:schemeClr val="tx1"/>
            </a:solidFill>
          </a:ln>
        </p:spPr>
      </p:pic>
    </p:spTree>
    <p:extLst>
      <p:ext uri="{BB962C8B-B14F-4D97-AF65-F5344CB8AC3E}">
        <p14:creationId xmlns:p14="http://schemas.microsoft.com/office/powerpoint/2010/main" val="6497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232A0-FDD0-D6F8-EA34-1A221BA24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09A5C-9C82-9B65-A559-931D2257D649}"/>
              </a:ext>
            </a:extLst>
          </p:cNvPr>
          <p:cNvSpPr>
            <a:spLocks noGrp="1"/>
          </p:cNvSpPr>
          <p:nvPr>
            <p:ph type="title"/>
          </p:nvPr>
        </p:nvSpPr>
        <p:spPr>
          <a:xfrm>
            <a:off x="4977399" y="-2"/>
            <a:ext cx="72146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Exhibit J: Understanding Outputs (TTYN (3 of 4))</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DAC5157-F694-11D4-C01E-DDB043A3D143}"/>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CF1D7466-A63E-5FC8-2AE0-D6B8D6AC9C48}"/>
              </a:ext>
            </a:extLst>
          </p:cNvPr>
          <p:cNvSpPr txBox="1">
            <a:spLocks noChangeArrowheads="1"/>
          </p:cNvSpPr>
          <p:nvPr/>
        </p:nvSpPr>
        <p:spPr bwMode="auto">
          <a:xfrm>
            <a:off x="8012784" y="6488668"/>
            <a:ext cx="41792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pic>
        <p:nvPicPr>
          <p:cNvPr id="9" name="Picture 8">
            <a:extLst>
              <a:ext uri="{FF2B5EF4-FFF2-40B4-BE49-F238E27FC236}">
                <a16:creationId xmlns:a16="http://schemas.microsoft.com/office/drawing/2014/main" id="{62734939-CBC3-BE26-FA1B-7BC87EC30C8D}"/>
              </a:ext>
            </a:extLst>
          </p:cNvPr>
          <p:cNvPicPr>
            <a:picLocks noChangeAspect="1"/>
          </p:cNvPicPr>
          <p:nvPr/>
        </p:nvPicPr>
        <p:blipFill>
          <a:blip r:embed="rId2"/>
          <a:stretch>
            <a:fillRect/>
          </a:stretch>
        </p:blipFill>
        <p:spPr>
          <a:xfrm>
            <a:off x="3690931" y="493857"/>
            <a:ext cx="4543241" cy="5935844"/>
          </a:xfrm>
          <a:prstGeom prst="rect">
            <a:avLst/>
          </a:prstGeom>
          <a:ln w="6350">
            <a:solidFill>
              <a:schemeClr val="tx1"/>
            </a:solidFill>
          </a:ln>
        </p:spPr>
      </p:pic>
    </p:spTree>
    <p:extLst>
      <p:ext uri="{BB962C8B-B14F-4D97-AF65-F5344CB8AC3E}">
        <p14:creationId xmlns:p14="http://schemas.microsoft.com/office/powerpoint/2010/main" val="1794641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F0A4D-A1AB-0FA2-8CD8-FD0082407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AECCD-C46F-1862-6AA1-89CA09D5103F}"/>
              </a:ext>
            </a:extLst>
          </p:cNvPr>
          <p:cNvSpPr>
            <a:spLocks noGrp="1"/>
          </p:cNvSpPr>
          <p:nvPr>
            <p:ph type="title"/>
          </p:nvPr>
        </p:nvSpPr>
        <p:spPr/>
        <p:txBody>
          <a:bodyPr/>
          <a:lstStyle/>
          <a:p>
            <a:r>
              <a:rPr lang="en-US" dirty="0"/>
              <a:t>Understanding Outputs</a:t>
            </a:r>
          </a:p>
        </p:txBody>
      </p:sp>
      <p:sp>
        <p:nvSpPr>
          <p:cNvPr id="3" name="Content Placeholder 2">
            <a:extLst>
              <a:ext uri="{FF2B5EF4-FFF2-40B4-BE49-F238E27FC236}">
                <a16:creationId xmlns:a16="http://schemas.microsoft.com/office/drawing/2014/main" id="{77BEB0D0-80E6-A152-5295-223A03490BB0}"/>
              </a:ext>
            </a:extLst>
          </p:cNvPr>
          <p:cNvSpPr>
            <a:spLocks noGrp="1"/>
          </p:cNvSpPr>
          <p:nvPr>
            <p:ph idx="1"/>
          </p:nvPr>
        </p:nvSpPr>
        <p:spPr/>
        <p:txBody>
          <a:bodyPr/>
          <a:lstStyle/>
          <a:p>
            <a:r>
              <a:rPr lang="en-US" dirty="0"/>
              <a:t>Questions</a:t>
            </a:r>
          </a:p>
          <a:p>
            <a:pPr lvl="1"/>
            <a:r>
              <a:rPr lang="en-US" dirty="0"/>
              <a:t>What do we think OpenAI has done here? Have they stored a copy of this article?</a:t>
            </a:r>
          </a:p>
          <a:p>
            <a:pPr lvl="1"/>
            <a:r>
              <a:rPr lang="en-US" dirty="0"/>
              <a:t>Do they distribute/display the article in response to a prompt from a user?</a:t>
            </a:r>
          </a:p>
          <a:p>
            <a:pPr lvl="1"/>
            <a:r>
              <a:rPr lang="en-US" dirty="0"/>
              <a:t>If there is infringement, is that by the user? OpenAI? On what standard?</a:t>
            </a:r>
          </a:p>
        </p:txBody>
      </p:sp>
      <p:sp>
        <p:nvSpPr>
          <p:cNvPr id="5" name="Slide Number Placeholder 4">
            <a:extLst>
              <a:ext uri="{FF2B5EF4-FFF2-40B4-BE49-F238E27FC236}">
                <a16:creationId xmlns:a16="http://schemas.microsoft.com/office/drawing/2014/main" id="{A28B51F9-9964-99FF-8301-8AE5EEE084F9}"/>
              </a:ext>
            </a:extLst>
          </p:cNvPr>
          <p:cNvSpPr>
            <a:spLocks noGrp="1"/>
          </p:cNvSpPr>
          <p:nvPr>
            <p:ph type="sldNum" sz="quarter" idx="12"/>
          </p:nvPr>
        </p:nvSpPr>
        <p:spPr/>
        <p:txBody>
          <a:bodyPr/>
          <a:lstStyle/>
          <a:p>
            <a:fld id="{1768DD60-F278-44CE-94CB-58E7E3C4FD10}" type="slidenum">
              <a:rPr lang="en-US" altLang="en-US" smtClean="0"/>
              <a:pPr/>
              <a:t>38</a:t>
            </a:fld>
            <a:endParaRPr lang="en-US" altLang="en-US"/>
          </a:p>
        </p:txBody>
      </p:sp>
      <p:sp>
        <p:nvSpPr>
          <p:cNvPr id="6" name="Text Box 5">
            <a:extLst>
              <a:ext uri="{FF2B5EF4-FFF2-40B4-BE49-F238E27FC236}">
                <a16:creationId xmlns:a16="http://schemas.microsoft.com/office/drawing/2014/main" id="{F1C3C5D5-2F18-5E6C-B869-E7FD4D6B4852}"/>
              </a:ext>
            </a:extLst>
          </p:cNvPr>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356061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51F2A-1965-648F-79E7-9EBCD74F1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F288F-1CF1-F616-7E54-5CA4293307D6}"/>
              </a:ext>
            </a:extLst>
          </p:cNvPr>
          <p:cNvSpPr>
            <a:spLocks noGrp="1"/>
          </p:cNvSpPr>
          <p:nvPr>
            <p:ph type="title"/>
          </p:nvPr>
        </p:nvSpPr>
        <p:spPr>
          <a:xfrm>
            <a:off x="7833209" y="-2"/>
            <a:ext cx="4358791" cy="36921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Material Contribution Theory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F846A0F-DEAD-DDF9-67EF-18A040587D2D}"/>
              </a:ext>
            </a:extLst>
          </p:cNvPr>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a:extLst>
              <a:ext uri="{FF2B5EF4-FFF2-40B4-BE49-F238E27FC236}">
                <a16:creationId xmlns:a16="http://schemas.microsoft.com/office/drawing/2014/main" id="{7790FE73-40E0-6F92-15C5-0337CA9AD51C}"/>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A2C68516-F0B9-9E97-F75E-948DF156374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5BBBF1D-334E-509D-AFEB-4920B2396F4E}"/>
              </a:ext>
            </a:extLst>
          </p:cNvPr>
          <p:cNvPicPr>
            <a:picLocks noChangeAspect="1"/>
          </p:cNvPicPr>
          <p:nvPr/>
        </p:nvPicPr>
        <p:blipFill>
          <a:blip r:embed="rId2"/>
          <a:stretch>
            <a:fillRect/>
          </a:stretch>
        </p:blipFill>
        <p:spPr>
          <a:xfrm>
            <a:off x="185057" y="209004"/>
            <a:ext cx="4700983" cy="6491834"/>
          </a:xfrm>
          <a:prstGeom prst="rect">
            <a:avLst/>
          </a:prstGeom>
          <a:ln w="6350">
            <a:solidFill>
              <a:schemeClr val="tx1"/>
            </a:solidFill>
          </a:ln>
        </p:spPr>
      </p:pic>
      <p:pic>
        <p:nvPicPr>
          <p:cNvPr id="8" name="Picture 7">
            <a:extLst>
              <a:ext uri="{FF2B5EF4-FFF2-40B4-BE49-F238E27FC236}">
                <a16:creationId xmlns:a16="http://schemas.microsoft.com/office/drawing/2014/main" id="{502579B7-00B0-3761-FB87-EB0333E9C17A}"/>
              </a:ext>
            </a:extLst>
          </p:cNvPr>
          <p:cNvPicPr>
            <a:picLocks noChangeAspect="1"/>
          </p:cNvPicPr>
          <p:nvPr/>
        </p:nvPicPr>
        <p:blipFill>
          <a:blip r:embed="rId2"/>
          <a:srcRect l="5890" t="11739" r="4200" b="62704"/>
          <a:stretch/>
        </p:blipFill>
        <p:spPr>
          <a:xfrm>
            <a:off x="1206630" y="1291471"/>
            <a:ext cx="10278451" cy="4034673"/>
          </a:xfrm>
          <a:prstGeom prst="rect">
            <a:avLst/>
          </a:prstGeom>
          <a:ln w="6350">
            <a:solidFill>
              <a:schemeClr val="tx1"/>
            </a:solidFill>
          </a:ln>
        </p:spPr>
      </p:pic>
    </p:spTree>
    <p:extLst>
      <p:ext uri="{BB962C8B-B14F-4D97-AF65-F5344CB8AC3E}">
        <p14:creationId xmlns:p14="http://schemas.microsoft.com/office/powerpoint/2010/main" val="16646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7B733-1231-E880-D11B-FEDB26BEB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F711C5-3014-2388-C453-82172A52B358}"/>
              </a:ext>
            </a:extLst>
          </p:cNvPr>
          <p:cNvSpPr>
            <a:spLocks noGrp="1"/>
          </p:cNvSpPr>
          <p:nvPr>
            <p:ph type="title"/>
          </p:nvPr>
        </p:nvSpPr>
        <p:spPr>
          <a:xfrm>
            <a:off x="8727948" y="-2"/>
            <a:ext cx="346405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Generative AI Training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473AB83-85F4-AA6F-737C-51F7A4C570A0}"/>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AEF1533B-56A1-69C0-5265-F3386A3A4A53}"/>
              </a:ext>
            </a:extLst>
          </p:cNvPr>
          <p:cNvSpPr txBox="1">
            <a:spLocks noChangeArrowheads="1"/>
          </p:cNvSpPr>
          <p:nvPr/>
        </p:nvSpPr>
        <p:spPr bwMode="auto">
          <a:xfrm>
            <a:off x="8347434" y="6488668"/>
            <a:ext cx="38445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pic>
        <p:nvPicPr>
          <p:cNvPr id="5" name="Picture 4">
            <a:extLst>
              <a:ext uri="{FF2B5EF4-FFF2-40B4-BE49-F238E27FC236}">
                <a16:creationId xmlns:a16="http://schemas.microsoft.com/office/drawing/2014/main" id="{FDF28A41-943E-2AC9-4BE9-7DAE1C26A7AB}"/>
              </a:ext>
            </a:extLst>
          </p:cNvPr>
          <p:cNvPicPr>
            <a:picLocks noChangeAspect="1"/>
          </p:cNvPicPr>
          <p:nvPr/>
        </p:nvPicPr>
        <p:blipFill>
          <a:blip r:embed="rId2"/>
          <a:stretch>
            <a:fillRect/>
          </a:stretch>
        </p:blipFill>
        <p:spPr>
          <a:xfrm>
            <a:off x="2875971" y="202166"/>
            <a:ext cx="4989058" cy="6459238"/>
          </a:xfrm>
          <a:prstGeom prst="rect">
            <a:avLst/>
          </a:prstGeom>
          <a:ln w="6350">
            <a:solidFill>
              <a:schemeClr val="tx1"/>
            </a:solidFill>
          </a:ln>
        </p:spPr>
      </p:pic>
    </p:spTree>
    <p:extLst>
      <p:ext uri="{BB962C8B-B14F-4D97-AF65-F5344CB8AC3E}">
        <p14:creationId xmlns:p14="http://schemas.microsoft.com/office/powerpoint/2010/main" val="2889847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EF9DD-04E6-D2BD-2883-00CBB20E5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4275A-1DBB-57B0-D99C-3B1799B03697}"/>
              </a:ext>
            </a:extLst>
          </p:cNvPr>
          <p:cNvSpPr>
            <a:spLocks noGrp="1"/>
          </p:cNvSpPr>
          <p:nvPr>
            <p:ph type="title"/>
          </p:nvPr>
        </p:nvSpPr>
        <p:spPr>
          <a:xfrm>
            <a:off x="9235441" y="-2"/>
            <a:ext cx="29565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About </a:t>
            </a:r>
            <a:r>
              <a:rPr lang="en-US" sz="2400" i="1" dirty="0">
                <a:solidFill>
                  <a:schemeClr val="accent4">
                    <a:lumMod val="75000"/>
                    <a:lumOff val="25000"/>
                  </a:schemeClr>
                </a:solidFill>
                <a:latin typeface="+mn-lt"/>
                <a:cs typeface="Times New Roman" panose="02020603050405020304" pitchFamily="18" charset="0"/>
              </a:rPr>
              <a:t>Sony</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606A927-27F2-5B9B-C2F0-9360A2C4FC03}"/>
              </a:ext>
            </a:extLst>
          </p:cNvPr>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a:extLst>
              <a:ext uri="{FF2B5EF4-FFF2-40B4-BE49-F238E27FC236}">
                <a16:creationId xmlns:a16="http://schemas.microsoft.com/office/drawing/2014/main" id="{0F65E840-04D7-9978-C55A-D79E8B327887}"/>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9A362946-7193-C02F-6F59-321A2EA172C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8866D6-2D95-1709-F175-74819443F400}"/>
              </a:ext>
            </a:extLst>
          </p:cNvPr>
          <p:cNvPicPr>
            <a:picLocks noChangeAspect="1"/>
          </p:cNvPicPr>
          <p:nvPr/>
        </p:nvPicPr>
        <p:blipFill>
          <a:blip r:embed="rId2"/>
          <a:stretch>
            <a:fillRect/>
          </a:stretch>
        </p:blipFill>
        <p:spPr>
          <a:xfrm>
            <a:off x="170706" y="209004"/>
            <a:ext cx="4694787" cy="6491834"/>
          </a:xfrm>
          <a:prstGeom prst="rect">
            <a:avLst/>
          </a:prstGeom>
          <a:ln w="6350">
            <a:solidFill>
              <a:schemeClr val="tx1"/>
            </a:solidFill>
          </a:ln>
        </p:spPr>
      </p:pic>
      <p:pic>
        <p:nvPicPr>
          <p:cNvPr id="8" name="Picture 7">
            <a:extLst>
              <a:ext uri="{FF2B5EF4-FFF2-40B4-BE49-F238E27FC236}">
                <a16:creationId xmlns:a16="http://schemas.microsoft.com/office/drawing/2014/main" id="{8F47D19D-1BC6-9CD9-E297-7E47B24601D0}"/>
              </a:ext>
            </a:extLst>
          </p:cNvPr>
          <p:cNvPicPr>
            <a:picLocks noChangeAspect="1"/>
          </p:cNvPicPr>
          <p:nvPr/>
        </p:nvPicPr>
        <p:blipFill>
          <a:blip r:embed="rId2"/>
          <a:srcRect l="3698" t="43856" r="5248" b="35438"/>
          <a:stretch/>
        </p:blipFill>
        <p:spPr>
          <a:xfrm>
            <a:off x="1179576" y="2409444"/>
            <a:ext cx="10163603" cy="3195828"/>
          </a:xfrm>
          <a:prstGeom prst="rect">
            <a:avLst/>
          </a:prstGeom>
          <a:ln w="6350">
            <a:solidFill>
              <a:schemeClr val="tx1"/>
            </a:solidFill>
          </a:ln>
        </p:spPr>
      </p:pic>
    </p:spTree>
    <p:extLst>
      <p:ext uri="{BB962C8B-B14F-4D97-AF65-F5344CB8AC3E}">
        <p14:creationId xmlns:p14="http://schemas.microsoft.com/office/powerpoint/2010/main" val="335377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ED7A-748B-CD20-9DAA-5B25291AD2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F71AD-8940-3FD7-4AFA-8B2911A68EF4}"/>
              </a:ext>
            </a:extLst>
          </p:cNvPr>
          <p:cNvSpPr>
            <a:spLocks noGrp="1"/>
          </p:cNvSpPr>
          <p:nvPr>
            <p:ph type="title"/>
          </p:nvPr>
        </p:nvSpPr>
        <p:spPr>
          <a:xfrm>
            <a:off x="9347199" y="-1"/>
            <a:ext cx="28448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v. Service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8A929E8-C8DF-8A76-28F2-4946E496CD6A}"/>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A228EFDC-FEFE-D68F-4E43-5A3EB0794A4F}"/>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40652E41-668C-3741-7A4A-45E5EC99CBE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7FDE2C6-D4A8-84C4-0855-A595AAAC9BFF}"/>
              </a:ext>
            </a:extLst>
          </p:cNvPr>
          <p:cNvPicPr>
            <a:picLocks noChangeAspect="1"/>
          </p:cNvPicPr>
          <p:nvPr/>
        </p:nvPicPr>
        <p:blipFill>
          <a:blip r:embed="rId2"/>
          <a:stretch>
            <a:fillRect/>
          </a:stretch>
        </p:blipFill>
        <p:spPr>
          <a:xfrm>
            <a:off x="143303" y="209004"/>
            <a:ext cx="4466292" cy="6491834"/>
          </a:xfrm>
          <a:prstGeom prst="rect">
            <a:avLst/>
          </a:prstGeom>
          <a:ln w="6350">
            <a:solidFill>
              <a:schemeClr val="bg2"/>
            </a:solidFill>
          </a:ln>
        </p:spPr>
      </p:pic>
      <p:pic>
        <p:nvPicPr>
          <p:cNvPr id="8" name="Picture 7">
            <a:extLst>
              <a:ext uri="{FF2B5EF4-FFF2-40B4-BE49-F238E27FC236}">
                <a16:creationId xmlns:a16="http://schemas.microsoft.com/office/drawing/2014/main" id="{DC3636F2-C2F6-F87F-8994-F85C89180096}"/>
              </a:ext>
            </a:extLst>
          </p:cNvPr>
          <p:cNvPicPr>
            <a:picLocks noChangeAspect="1"/>
          </p:cNvPicPr>
          <p:nvPr/>
        </p:nvPicPr>
        <p:blipFill>
          <a:blip r:embed="rId2"/>
          <a:srcRect l="3184" t="58300" r="2639" b="21417"/>
          <a:stretch/>
        </p:blipFill>
        <p:spPr>
          <a:xfrm>
            <a:off x="1024127" y="2791230"/>
            <a:ext cx="10659979" cy="3337036"/>
          </a:xfrm>
          <a:prstGeom prst="rect">
            <a:avLst/>
          </a:prstGeom>
          <a:ln w="6350">
            <a:solidFill>
              <a:schemeClr val="bg2"/>
            </a:solidFill>
          </a:ln>
        </p:spPr>
      </p:pic>
    </p:spTree>
    <p:extLst>
      <p:ext uri="{BB962C8B-B14F-4D97-AF65-F5344CB8AC3E}">
        <p14:creationId xmlns:p14="http://schemas.microsoft.com/office/powerpoint/2010/main" val="308606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11405-3A55-E146-E6D4-296455D52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E6545-5EA8-B588-0F12-42DD56A83C00}"/>
              </a:ext>
            </a:extLst>
          </p:cNvPr>
          <p:cNvSpPr>
            <a:spLocks noGrp="1"/>
          </p:cNvSpPr>
          <p:nvPr>
            <p:ph type="title"/>
          </p:nvPr>
        </p:nvSpPr>
        <p:spPr>
          <a:xfrm>
            <a:off x="5905312" y="-1"/>
            <a:ext cx="628668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DMCA CMI and Standing?: Court Says OK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15BE03B-D8B6-E329-98ED-3181B47B1AFA}"/>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785AAE54-4970-9C17-5118-324903EBA1D5}"/>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55E44825-E1D7-76FF-809F-AFEBCA89534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0368A5A-75C4-B7AF-DD1E-3FA5BB7B0A37}"/>
              </a:ext>
            </a:extLst>
          </p:cNvPr>
          <p:cNvPicPr>
            <a:picLocks noChangeAspect="1"/>
          </p:cNvPicPr>
          <p:nvPr/>
        </p:nvPicPr>
        <p:blipFill>
          <a:blip r:embed="rId2"/>
          <a:stretch>
            <a:fillRect/>
          </a:stretch>
        </p:blipFill>
        <p:spPr>
          <a:xfrm>
            <a:off x="172952" y="162159"/>
            <a:ext cx="4904010" cy="6538679"/>
          </a:xfrm>
          <a:prstGeom prst="rect">
            <a:avLst/>
          </a:prstGeom>
          <a:ln w="6350">
            <a:solidFill>
              <a:schemeClr val="bg2"/>
            </a:solidFill>
          </a:ln>
        </p:spPr>
      </p:pic>
      <p:pic>
        <p:nvPicPr>
          <p:cNvPr id="8" name="Picture 7">
            <a:extLst>
              <a:ext uri="{FF2B5EF4-FFF2-40B4-BE49-F238E27FC236}">
                <a16:creationId xmlns:a16="http://schemas.microsoft.com/office/drawing/2014/main" id="{A4AED1FA-A453-476E-5DF2-9D15286A1E05}"/>
              </a:ext>
            </a:extLst>
          </p:cNvPr>
          <p:cNvPicPr>
            <a:picLocks noChangeAspect="1"/>
          </p:cNvPicPr>
          <p:nvPr/>
        </p:nvPicPr>
        <p:blipFill>
          <a:blip r:embed="rId2"/>
          <a:srcRect l="6918" t="70061" r="7446" b="16819"/>
          <a:stretch/>
        </p:blipFill>
        <p:spPr>
          <a:xfrm>
            <a:off x="1432874" y="3996964"/>
            <a:ext cx="9829934" cy="2007910"/>
          </a:xfrm>
          <a:prstGeom prst="rect">
            <a:avLst/>
          </a:prstGeom>
          <a:ln w="6350">
            <a:solidFill>
              <a:schemeClr val="bg2"/>
            </a:solidFill>
          </a:ln>
        </p:spPr>
      </p:pic>
    </p:spTree>
    <p:extLst>
      <p:ext uri="{BB962C8B-B14F-4D97-AF65-F5344CB8AC3E}">
        <p14:creationId xmlns:p14="http://schemas.microsoft.com/office/powerpoint/2010/main" val="248626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9FDC-9319-704B-57AD-AE7900202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0FE755-23AB-A6EE-5AD5-85F12869FEE7}"/>
              </a:ext>
            </a:extLst>
          </p:cNvPr>
          <p:cNvSpPr>
            <a:spLocks noGrp="1"/>
          </p:cNvSpPr>
          <p:nvPr>
            <p:ph type="title"/>
          </p:nvPr>
        </p:nvSpPr>
        <p:spPr>
          <a:xfrm>
            <a:off x="9347199" y="-2"/>
            <a:ext cx="28448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1202(a): False CMI</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401A047-0284-A0AD-F67E-BEFF1A21FB35}"/>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03083B93-F285-D2D5-0FE9-06618BC82277}"/>
              </a:ext>
            </a:extLst>
          </p:cNvPr>
          <p:cNvSpPr txBox="1">
            <a:spLocks noChangeArrowheads="1"/>
          </p:cNvSpPr>
          <p:nvPr/>
        </p:nvSpPr>
        <p:spPr bwMode="auto">
          <a:xfrm>
            <a:off x="10324162" y="6488668"/>
            <a:ext cx="18678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1202</a:t>
            </a:r>
          </a:p>
        </p:txBody>
      </p:sp>
      <p:sp>
        <p:nvSpPr>
          <p:cNvPr id="7" name="Rectangle 6">
            <a:extLst>
              <a:ext uri="{FF2B5EF4-FFF2-40B4-BE49-F238E27FC236}">
                <a16:creationId xmlns:a16="http://schemas.microsoft.com/office/drawing/2014/main" id="{3F598D17-7BA9-AD83-7C95-9AC076290D8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D50AC6D-CAAA-02CC-1C35-281802420A24}"/>
              </a:ext>
            </a:extLst>
          </p:cNvPr>
          <p:cNvPicPr>
            <a:picLocks noChangeAspect="1"/>
          </p:cNvPicPr>
          <p:nvPr/>
        </p:nvPicPr>
        <p:blipFill>
          <a:blip r:embed="rId2"/>
          <a:stretch>
            <a:fillRect/>
          </a:stretch>
        </p:blipFill>
        <p:spPr>
          <a:xfrm>
            <a:off x="172681" y="204377"/>
            <a:ext cx="4777691" cy="6347353"/>
          </a:xfrm>
          <a:prstGeom prst="rect">
            <a:avLst/>
          </a:prstGeom>
          <a:ln w="6350">
            <a:solidFill>
              <a:schemeClr val="tx1"/>
            </a:solidFill>
          </a:ln>
        </p:spPr>
      </p:pic>
      <p:sp>
        <p:nvSpPr>
          <p:cNvPr id="10" name="Text Box 5">
            <a:extLst>
              <a:ext uri="{FF2B5EF4-FFF2-40B4-BE49-F238E27FC236}">
                <a16:creationId xmlns:a16="http://schemas.microsoft.com/office/drawing/2014/main" id="{298163B6-2B4C-74F0-BF95-0B6AB528D1AD}"/>
              </a:ext>
            </a:extLst>
          </p:cNvPr>
          <p:cNvSpPr txBox="1">
            <a:spLocks noChangeArrowheads="1"/>
          </p:cNvSpPr>
          <p:nvPr/>
        </p:nvSpPr>
        <p:spPr bwMode="auto">
          <a:xfrm>
            <a:off x="977464" y="1893163"/>
            <a:ext cx="10866462"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t>“(a) FALSE COPYRIGHT MANAGEMENT INFORMATION.—No person shall </a:t>
            </a:r>
            <a:r>
              <a:rPr lang="en-US" sz="3200" b="1" i="0" dirty="0">
                <a:solidFill>
                  <a:schemeClr val="accent4">
                    <a:lumMod val="50000"/>
                    <a:lumOff val="50000"/>
                  </a:schemeClr>
                </a:solidFill>
              </a:rPr>
              <a:t>knowingly and with the intent to induce, enable, facilitate, or conceal infringement</a:t>
            </a:r>
            <a:r>
              <a:rPr lang="en-US" sz="3200" i="0" dirty="0"/>
              <a:t>—(1) provide </a:t>
            </a:r>
            <a:r>
              <a:rPr lang="en-US" sz="3200" b="1" i="0" dirty="0">
                <a:solidFill>
                  <a:schemeClr val="accent4">
                    <a:lumMod val="50000"/>
                    <a:lumOff val="50000"/>
                  </a:schemeClr>
                </a:solidFill>
              </a:rPr>
              <a:t>copyright management information that is false</a:t>
            </a:r>
            <a:r>
              <a:rPr lang="en-US" sz="3200" i="0" dirty="0"/>
              <a:t>, or (2) distribute or import for distribution copyright management information that is false.</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480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C2F83-55C8-CA83-094D-E8861A763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CD931-6AD9-41E5-C3BB-F6CE5D1B3084}"/>
              </a:ext>
            </a:extLst>
          </p:cNvPr>
          <p:cNvSpPr>
            <a:spLocks noGrp="1"/>
          </p:cNvSpPr>
          <p:nvPr>
            <p:ph type="title"/>
          </p:nvPr>
        </p:nvSpPr>
        <p:spPr>
          <a:xfrm>
            <a:off x="8430767" y="-1"/>
            <a:ext cx="376123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1202(b): Removal of CMI</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44DC2E9-23C7-1735-90C2-8E8DC08C9505}"/>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106F609C-C20E-8514-76A6-3E59AE7EBE9C}"/>
              </a:ext>
            </a:extLst>
          </p:cNvPr>
          <p:cNvSpPr txBox="1">
            <a:spLocks noChangeArrowheads="1"/>
          </p:cNvSpPr>
          <p:nvPr/>
        </p:nvSpPr>
        <p:spPr bwMode="auto">
          <a:xfrm>
            <a:off x="10324162" y="6488668"/>
            <a:ext cx="18678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1202</a:t>
            </a:r>
          </a:p>
        </p:txBody>
      </p:sp>
      <p:sp>
        <p:nvSpPr>
          <p:cNvPr id="7" name="Rectangle 6">
            <a:extLst>
              <a:ext uri="{FF2B5EF4-FFF2-40B4-BE49-F238E27FC236}">
                <a16:creationId xmlns:a16="http://schemas.microsoft.com/office/drawing/2014/main" id="{80FAC69C-5669-F324-1A31-6F5F529AB82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8E0AEA8-2193-D859-6182-8E226812EB3E}"/>
              </a:ext>
            </a:extLst>
          </p:cNvPr>
          <p:cNvPicPr>
            <a:picLocks noChangeAspect="1"/>
          </p:cNvPicPr>
          <p:nvPr/>
        </p:nvPicPr>
        <p:blipFill>
          <a:blip r:embed="rId2"/>
          <a:stretch>
            <a:fillRect/>
          </a:stretch>
        </p:blipFill>
        <p:spPr>
          <a:xfrm>
            <a:off x="172681" y="204377"/>
            <a:ext cx="4777691" cy="6347353"/>
          </a:xfrm>
          <a:prstGeom prst="rect">
            <a:avLst/>
          </a:prstGeom>
          <a:ln w="6350">
            <a:solidFill>
              <a:schemeClr val="tx1"/>
            </a:solidFill>
          </a:ln>
        </p:spPr>
      </p:pic>
      <p:sp>
        <p:nvSpPr>
          <p:cNvPr id="10" name="Text Box 5">
            <a:extLst>
              <a:ext uri="{FF2B5EF4-FFF2-40B4-BE49-F238E27FC236}">
                <a16:creationId xmlns:a16="http://schemas.microsoft.com/office/drawing/2014/main" id="{42364F34-4B73-791F-F42A-DBFCF28166E9}"/>
              </a:ext>
            </a:extLst>
          </p:cNvPr>
          <p:cNvSpPr txBox="1">
            <a:spLocks noChangeArrowheads="1"/>
          </p:cNvSpPr>
          <p:nvPr/>
        </p:nvSpPr>
        <p:spPr bwMode="auto">
          <a:xfrm>
            <a:off x="1068332" y="1112601"/>
            <a:ext cx="10866462" cy="4893647"/>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i="0" dirty="0"/>
              <a:t>“(b) REMOVAL OR ALTERATION OF COPYRIGHT MANAGEMENT INFORMATION.—</a:t>
            </a:r>
            <a:r>
              <a:rPr lang="en-US" b="1" i="0" dirty="0">
                <a:solidFill>
                  <a:schemeClr val="accent4">
                    <a:lumMod val="50000"/>
                    <a:lumOff val="50000"/>
                  </a:schemeClr>
                </a:solidFill>
              </a:rPr>
              <a:t>No person shall, without the authority of the copyright owner or the law</a:t>
            </a:r>
            <a:r>
              <a:rPr lang="en-US" i="0" dirty="0"/>
              <a:t>—</a:t>
            </a:r>
          </a:p>
          <a:p>
            <a:pPr>
              <a:spcBef>
                <a:spcPct val="50000"/>
              </a:spcBef>
              <a:defRPr/>
            </a:pPr>
            <a:r>
              <a:rPr lang="en-US" i="0" dirty="0"/>
              <a:t>(1) </a:t>
            </a:r>
            <a:r>
              <a:rPr lang="en-US" b="1" i="0" dirty="0">
                <a:solidFill>
                  <a:schemeClr val="accent4">
                    <a:lumMod val="50000"/>
                    <a:lumOff val="50000"/>
                  </a:schemeClr>
                </a:solidFill>
              </a:rPr>
              <a:t>intentionally remove or alter any copyright management information</a:t>
            </a:r>
            <a:r>
              <a:rPr lang="en-US" i="0" dirty="0"/>
              <a:t>, (2) distribute or import for distribution copyright management information knowing that the copyright management information has been removed or altered without authority of the copyright owner or the law, or (3) distribute, import for distribution, or publicly perform works, copies of works, or phonorecords,</a:t>
            </a:r>
          </a:p>
          <a:p>
            <a:pPr>
              <a:spcBef>
                <a:spcPct val="50000"/>
              </a:spcBef>
              <a:defRPr/>
            </a:pPr>
            <a:r>
              <a:rPr lang="en-US" i="0" dirty="0"/>
              <a:t>knowing that copyright management information has been removed or altered without authority of the copyright owner or the law, knowing, or, with respect to civil remedies under section 1203, </a:t>
            </a:r>
            <a:r>
              <a:rPr lang="en-US" b="1" i="0" dirty="0">
                <a:solidFill>
                  <a:schemeClr val="accent4">
                    <a:lumMod val="50000"/>
                    <a:lumOff val="50000"/>
                  </a:schemeClr>
                </a:solidFill>
              </a:rPr>
              <a:t>having reasonable grounds to know, that it will induce, enable, facilitate, or conceal an infringement of any right under this title</a:t>
            </a:r>
            <a:r>
              <a:rPr lang="en-US" i="0" dirty="0"/>
              <a:t>.</a:t>
            </a:r>
            <a:r>
              <a:rPr lang="en-US"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6955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6A77F-8E06-52C7-8FBE-9920BB6EE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5243DA-2128-4F25-D67F-39424C56CE3E}"/>
              </a:ext>
            </a:extLst>
          </p:cNvPr>
          <p:cNvSpPr>
            <a:spLocks noGrp="1"/>
          </p:cNvSpPr>
          <p:nvPr>
            <p:ph type="title"/>
          </p:nvPr>
        </p:nvSpPr>
        <p:spPr>
          <a:xfrm>
            <a:off x="8650223" y="-2"/>
            <a:ext cx="35417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1202(c): CMI Definition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B8E93E0-1410-0409-B576-129B101DA406}"/>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6DDB84F5-366D-B551-27B0-ADED0A865822}"/>
              </a:ext>
            </a:extLst>
          </p:cNvPr>
          <p:cNvSpPr txBox="1">
            <a:spLocks noChangeArrowheads="1"/>
          </p:cNvSpPr>
          <p:nvPr/>
        </p:nvSpPr>
        <p:spPr bwMode="auto">
          <a:xfrm>
            <a:off x="10324162" y="6488668"/>
            <a:ext cx="18678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1202</a:t>
            </a:r>
          </a:p>
        </p:txBody>
      </p:sp>
      <p:sp>
        <p:nvSpPr>
          <p:cNvPr id="7" name="Rectangle 6">
            <a:extLst>
              <a:ext uri="{FF2B5EF4-FFF2-40B4-BE49-F238E27FC236}">
                <a16:creationId xmlns:a16="http://schemas.microsoft.com/office/drawing/2014/main" id="{6D665861-FA8A-F702-A2B4-344027F597B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E36D4DD-5FDD-24F1-7F08-300BC4172142}"/>
              </a:ext>
            </a:extLst>
          </p:cNvPr>
          <p:cNvPicPr>
            <a:picLocks noChangeAspect="1"/>
          </p:cNvPicPr>
          <p:nvPr/>
        </p:nvPicPr>
        <p:blipFill>
          <a:blip r:embed="rId2"/>
          <a:stretch>
            <a:fillRect/>
          </a:stretch>
        </p:blipFill>
        <p:spPr>
          <a:xfrm>
            <a:off x="172681" y="204377"/>
            <a:ext cx="4777691" cy="6347353"/>
          </a:xfrm>
          <a:prstGeom prst="rect">
            <a:avLst/>
          </a:prstGeom>
          <a:ln w="6350">
            <a:solidFill>
              <a:schemeClr val="tx1"/>
            </a:solidFill>
          </a:ln>
        </p:spPr>
      </p:pic>
      <p:sp>
        <p:nvSpPr>
          <p:cNvPr id="10" name="Text Box 5">
            <a:extLst>
              <a:ext uri="{FF2B5EF4-FFF2-40B4-BE49-F238E27FC236}">
                <a16:creationId xmlns:a16="http://schemas.microsoft.com/office/drawing/2014/main" id="{8576241B-59F9-C7E6-1459-A992717DB2E1}"/>
              </a:ext>
            </a:extLst>
          </p:cNvPr>
          <p:cNvSpPr txBox="1">
            <a:spLocks noChangeArrowheads="1"/>
          </p:cNvSpPr>
          <p:nvPr/>
        </p:nvSpPr>
        <p:spPr bwMode="auto">
          <a:xfrm>
            <a:off x="1020738" y="1435963"/>
            <a:ext cx="11031054"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t>“(c) DEFINITION.—As used in this section, </a:t>
            </a:r>
            <a:r>
              <a:rPr lang="en-US" sz="3200" b="1" i="0" dirty="0">
                <a:solidFill>
                  <a:schemeClr val="accent4">
                    <a:lumMod val="50000"/>
                    <a:lumOff val="50000"/>
                  </a:schemeClr>
                </a:solidFill>
              </a:rPr>
              <a:t>the term ‘copyright management information’ means</a:t>
            </a:r>
            <a:r>
              <a:rPr lang="en-US" sz="3200" i="0" dirty="0"/>
              <a:t> any of the following information conveyed in connection with copies or phonorecords of a work or performances or displays of a work, including in digital form, except that such term does not include any personally identifying information about a user of a work or of a copy, phonorecord, performance, or display of a work: (1) The </a:t>
            </a:r>
            <a:r>
              <a:rPr lang="en-US" sz="3200" b="1" i="0" dirty="0">
                <a:solidFill>
                  <a:schemeClr val="accent4">
                    <a:lumMod val="50000"/>
                    <a:lumOff val="50000"/>
                  </a:schemeClr>
                </a:solidFill>
              </a:rPr>
              <a:t>title and other information identifying the work, including the information set forth on a notice of copyright</a:t>
            </a:r>
            <a:r>
              <a:rPr lang="en-US" sz="3200" i="0" dirty="0"/>
              <a:t>. …</a:t>
            </a:r>
            <a:r>
              <a:rPr lang="en-US" sz="3200" i="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8664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B4A8-E01F-0A03-AB09-7309AD5F0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6CB76-3804-126B-194B-C8218AD41D2F}"/>
              </a:ext>
            </a:extLst>
          </p:cNvPr>
          <p:cNvSpPr>
            <a:spLocks noGrp="1"/>
          </p:cNvSpPr>
          <p:nvPr>
            <p:ph type="title"/>
          </p:nvPr>
        </p:nvSpPr>
        <p:spPr>
          <a:xfrm>
            <a:off x="7763256" y="-1"/>
            <a:ext cx="442874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Needs More on Removal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2451A73-2F11-D221-06A3-440EA93807DC}"/>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8F16B261-61A5-1EC3-12B5-F83450172E9E}"/>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7BFB5EED-42D3-6666-ADA4-84CEEA62746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A92F3E9-AE75-6522-210C-212E090FD848}"/>
              </a:ext>
            </a:extLst>
          </p:cNvPr>
          <p:cNvPicPr>
            <a:picLocks noChangeAspect="1"/>
          </p:cNvPicPr>
          <p:nvPr/>
        </p:nvPicPr>
        <p:blipFill>
          <a:blip r:embed="rId2"/>
          <a:stretch>
            <a:fillRect/>
          </a:stretch>
        </p:blipFill>
        <p:spPr>
          <a:xfrm>
            <a:off x="180089" y="209004"/>
            <a:ext cx="4582472" cy="6491834"/>
          </a:xfrm>
          <a:prstGeom prst="rect">
            <a:avLst/>
          </a:prstGeom>
          <a:ln w="6350">
            <a:solidFill>
              <a:schemeClr val="tx1"/>
            </a:solidFill>
          </a:ln>
        </p:spPr>
      </p:pic>
      <p:pic>
        <p:nvPicPr>
          <p:cNvPr id="10" name="Picture 9">
            <a:extLst>
              <a:ext uri="{FF2B5EF4-FFF2-40B4-BE49-F238E27FC236}">
                <a16:creationId xmlns:a16="http://schemas.microsoft.com/office/drawing/2014/main" id="{6D87E59F-FC40-C015-A938-6D0B489EA428}"/>
              </a:ext>
            </a:extLst>
          </p:cNvPr>
          <p:cNvPicPr>
            <a:picLocks noChangeAspect="1"/>
          </p:cNvPicPr>
          <p:nvPr/>
        </p:nvPicPr>
        <p:blipFill>
          <a:blip r:embed="rId2"/>
          <a:srcRect l="4112" t="13720" r="2203" b="55010"/>
          <a:stretch/>
        </p:blipFill>
        <p:spPr>
          <a:xfrm>
            <a:off x="2244851" y="1490472"/>
            <a:ext cx="8740925" cy="4133088"/>
          </a:xfrm>
          <a:prstGeom prst="rect">
            <a:avLst/>
          </a:prstGeom>
          <a:ln w="6350">
            <a:solidFill>
              <a:schemeClr val="tx1"/>
            </a:solidFill>
          </a:ln>
        </p:spPr>
      </p:pic>
    </p:spTree>
    <p:extLst>
      <p:ext uri="{BB962C8B-B14F-4D97-AF65-F5344CB8AC3E}">
        <p14:creationId xmlns:p14="http://schemas.microsoft.com/office/powerpoint/2010/main" val="24671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6F12C-141F-BBF9-081A-EF3712C63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D616C8-BCE6-04A4-27DB-70CC5CD71D47}"/>
              </a:ext>
            </a:extLst>
          </p:cNvPr>
          <p:cNvSpPr>
            <a:spLocks noGrp="1"/>
          </p:cNvSpPr>
          <p:nvPr>
            <p:ph type="title"/>
          </p:nvPr>
        </p:nvSpPr>
        <p:spPr>
          <a:xfrm>
            <a:off x="8211582" y="-1"/>
            <a:ext cx="398041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Others Have Alleged More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61DE5DA-D7E4-317F-1C68-DD4B3227126B}"/>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CEA7A665-A9A3-F354-F988-142E2F986883}"/>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0B5CCDD1-B876-046D-679E-71B2774D498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756D60D-2152-7BBA-4D65-94F39F59208E}"/>
              </a:ext>
            </a:extLst>
          </p:cNvPr>
          <p:cNvPicPr>
            <a:picLocks noChangeAspect="1"/>
          </p:cNvPicPr>
          <p:nvPr/>
        </p:nvPicPr>
        <p:blipFill>
          <a:blip r:embed="rId2"/>
          <a:stretch>
            <a:fillRect/>
          </a:stretch>
        </p:blipFill>
        <p:spPr>
          <a:xfrm>
            <a:off x="180089" y="209004"/>
            <a:ext cx="4582472" cy="6491834"/>
          </a:xfrm>
          <a:prstGeom prst="rect">
            <a:avLst/>
          </a:prstGeom>
          <a:ln w="6350">
            <a:solidFill>
              <a:schemeClr val="tx1"/>
            </a:solidFill>
          </a:ln>
        </p:spPr>
      </p:pic>
      <p:pic>
        <p:nvPicPr>
          <p:cNvPr id="10" name="Picture 9">
            <a:extLst>
              <a:ext uri="{FF2B5EF4-FFF2-40B4-BE49-F238E27FC236}">
                <a16:creationId xmlns:a16="http://schemas.microsoft.com/office/drawing/2014/main" id="{F6D51C3A-5901-B4BC-D64E-7E04CCF4478A}"/>
              </a:ext>
            </a:extLst>
          </p:cNvPr>
          <p:cNvPicPr>
            <a:picLocks noChangeAspect="1"/>
          </p:cNvPicPr>
          <p:nvPr/>
        </p:nvPicPr>
        <p:blipFill>
          <a:blip r:embed="rId2"/>
          <a:srcRect l="5209" t="44215" r="3001" b="34516"/>
          <a:stretch/>
        </p:blipFill>
        <p:spPr>
          <a:xfrm>
            <a:off x="1225295" y="2715768"/>
            <a:ext cx="9471006" cy="3108960"/>
          </a:xfrm>
          <a:prstGeom prst="rect">
            <a:avLst/>
          </a:prstGeom>
          <a:ln w="6350">
            <a:solidFill>
              <a:schemeClr val="tx1"/>
            </a:solidFill>
          </a:ln>
        </p:spPr>
      </p:pic>
    </p:spTree>
    <p:extLst>
      <p:ext uri="{BB962C8B-B14F-4D97-AF65-F5344CB8AC3E}">
        <p14:creationId xmlns:p14="http://schemas.microsoft.com/office/powerpoint/2010/main" val="26163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08A84-6B27-214B-2248-7A2F4BDF09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0926E9-D550-AED8-6080-FF4042AF7162}"/>
              </a:ext>
            </a:extLst>
          </p:cNvPr>
          <p:cNvSpPr>
            <a:spLocks noGrp="1"/>
          </p:cNvSpPr>
          <p:nvPr>
            <p:ph type="title"/>
          </p:nvPr>
        </p:nvSpPr>
        <p:spPr>
          <a:xfrm>
            <a:off x="8517884" y="-2"/>
            <a:ext cx="367411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Looking for Bed Sheets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6D406EC-AA99-AB6D-ADFF-A1C942E14683}"/>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A572D59E-866D-1008-DFAD-B25E369B0BED}"/>
              </a:ext>
            </a:extLst>
          </p:cNvPr>
          <p:cNvSpPr txBox="1">
            <a:spLocks noChangeArrowheads="1"/>
          </p:cNvSpPr>
          <p:nvPr/>
        </p:nvSpPr>
        <p:spPr bwMode="auto">
          <a:xfrm>
            <a:off x="9707054" y="6488668"/>
            <a:ext cx="24849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(14 May 2025)</a:t>
            </a:r>
          </a:p>
        </p:txBody>
      </p:sp>
      <p:pic>
        <p:nvPicPr>
          <p:cNvPr id="5" name="Picture 4" descr="A screenshot of a computer&#10;&#10;Description automatically generated">
            <a:extLst>
              <a:ext uri="{FF2B5EF4-FFF2-40B4-BE49-F238E27FC236}">
                <a16:creationId xmlns:a16="http://schemas.microsoft.com/office/drawing/2014/main" id="{C896BB93-4A0B-4DEC-6D27-81E6A0DBE2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3701" y="588249"/>
            <a:ext cx="5593007" cy="6117351"/>
          </a:xfrm>
          <a:prstGeom prst="rect">
            <a:avLst/>
          </a:prstGeom>
          <a:ln w="6350">
            <a:solidFill>
              <a:schemeClr val="tx1"/>
            </a:solidFill>
          </a:ln>
        </p:spPr>
      </p:pic>
    </p:spTree>
    <p:extLst>
      <p:ext uri="{BB962C8B-B14F-4D97-AF65-F5344CB8AC3E}">
        <p14:creationId xmlns:p14="http://schemas.microsoft.com/office/powerpoint/2010/main" val="3990418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4E7D-47D7-0FE5-486A-F47F1BB004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8F624-B1C1-DD5D-88B9-0671FE775462}"/>
              </a:ext>
            </a:extLst>
          </p:cNvPr>
          <p:cNvSpPr>
            <a:spLocks noGrp="1"/>
          </p:cNvSpPr>
          <p:nvPr>
            <p:ph type="title"/>
          </p:nvPr>
        </p:nvSpPr>
        <p:spPr>
          <a:xfrm>
            <a:off x="11118915" y="-1"/>
            <a:ext cx="107308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Again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4499EDB-7C67-111E-E7FC-FB9803A40552}"/>
              </a:ext>
            </a:extLst>
          </p:cNvPr>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a:extLst>
              <a:ext uri="{FF2B5EF4-FFF2-40B4-BE49-F238E27FC236}">
                <a16:creationId xmlns:a16="http://schemas.microsoft.com/office/drawing/2014/main" id="{6C967219-94EE-146E-732E-E8BC1F62F7D8}"/>
              </a:ext>
            </a:extLst>
          </p:cNvPr>
          <p:cNvSpPr txBox="1">
            <a:spLocks noChangeArrowheads="1"/>
          </p:cNvSpPr>
          <p:nvPr/>
        </p:nvSpPr>
        <p:spPr bwMode="auto">
          <a:xfrm>
            <a:off x="9723748" y="6488668"/>
            <a:ext cx="24682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(14 May 2025)</a:t>
            </a:r>
          </a:p>
        </p:txBody>
      </p:sp>
      <p:pic>
        <p:nvPicPr>
          <p:cNvPr id="5" name="Picture 4" descr="A screenshot of a computer&#10;&#10;Description automatically generated">
            <a:extLst>
              <a:ext uri="{FF2B5EF4-FFF2-40B4-BE49-F238E27FC236}">
                <a16:creationId xmlns:a16="http://schemas.microsoft.com/office/drawing/2014/main" id="{A3E79801-E5B7-907F-C32C-23503B908C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0530" y="209004"/>
            <a:ext cx="5939746" cy="6496596"/>
          </a:xfrm>
          <a:prstGeom prst="rect">
            <a:avLst/>
          </a:prstGeom>
          <a:ln w="6350">
            <a:solidFill>
              <a:schemeClr val="tx1"/>
            </a:solidFill>
          </a:ln>
        </p:spPr>
      </p:pic>
    </p:spTree>
    <p:extLst>
      <p:ext uri="{BB962C8B-B14F-4D97-AF65-F5344CB8AC3E}">
        <p14:creationId xmlns:p14="http://schemas.microsoft.com/office/powerpoint/2010/main" val="1176245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E5F7-DE98-F6D2-2D5C-792255C5D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76298-ED19-DC61-68E0-1A54122E6019}"/>
              </a:ext>
            </a:extLst>
          </p:cNvPr>
          <p:cNvSpPr>
            <a:spLocks noGrp="1"/>
          </p:cNvSpPr>
          <p:nvPr>
            <p:ph type="title"/>
          </p:nvPr>
        </p:nvSpPr>
        <p:spPr>
          <a:xfrm>
            <a:off x="9130284" y="-2"/>
            <a:ext cx="30617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“Once Upon A ___”</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45B8E0E-C5B1-00BB-0FDA-5A3182D28E41}"/>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97AF1684-C2ED-2EEE-201D-9D1E8526418C}"/>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52325541-7590-4E0D-3E7A-B9033FC780C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905C055-1C5F-4443-2B2F-7DBD1A2623C0}"/>
              </a:ext>
            </a:extLst>
          </p:cNvPr>
          <p:cNvPicPr>
            <a:picLocks noChangeAspect="1"/>
          </p:cNvPicPr>
          <p:nvPr/>
        </p:nvPicPr>
        <p:blipFill>
          <a:blip r:embed="rId2"/>
          <a:stretch>
            <a:fillRect/>
          </a:stretch>
        </p:blipFill>
        <p:spPr>
          <a:xfrm>
            <a:off x="207609" y="209004"/>
            <a:ext cx="4647499" cy="6491834"/>
          </a:xfrm>
          <a:prstGeom prst="rect">
            <a:avLst/>
          </a:prstGeom>
          <a:ln w="6350">
            <a:solidFill>
              <a:schemeClr val="tx1"/>
            </a:solidFill>
          </a:ln>
        </p:spPr>
      </p:pic>
      <p:pic>
        <p:nvPicPr>
          <p:cNvPr id="8" name="Picture 7">
            <a:extLst>
              <a:ext uri="{FF2B5EF4-FFF2-40B4-BE49-F238E27FC236}">
                <a16:creationId xmlns:a16="http://schemas.microsoft.com/office/drawing/2014/main" id="{798BE1A7-6B90-BA24-2565-0E846BF32B9E}"/>
              </a:ext>
            </a:extLst>
          </p:cNvPr>
          <p:cNvPicPr>
            <a:picLocks noChangeAspect="1"/>
          </p:cNvPicPr>
          <p:nvPr/>
        </p:nvPicPr>
        <p:blipFill>
          <a:blip r:embed="rId2"/>
          <a:srcRect l="3015" t="16385" r="3627" b="46711"/>
          <a:stretch/>
        </p:blipFill>
        <p:spPr>
          <a:xfrm>
            <a:off x="2039112" y="923544"/>
            <a:ext cx="8949954" cy="4941808"/>
          </a:xfrm>
          <a:prstGeom prst="rect">
            <a:avLst/>
          </a:prstGeom>
          <a:ln w="6350">
            <a:solidFill>
              <a:schemeClr val="tx1"/>
            </a:solidFill>
          </a:ln>
        </p:spPr>
      </p:pic>
    </p:spTree>
    <p:extLst>
      <p:ext uri="{BB962C8B-B14F-4D97-AF65-F5344CB8AC3E}">
        <p14:creationId xmlns:p14="http://schemas.microsoft.com/office/powerpoint/2010/main" val="220998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A009-9389-9968-C4E8-3CC423E2A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9B2ED-7BCF-2433-6A1C-4E851730498A}"/>
              </a:ext>
            </a:extLst>
          </p:cNvPr>
          <p:cNvSpPr>
            <a:spLocks noGrp="1"/>
          </p:cNvSpPr>
          <p:nvPr>
            <p:ph type="title"/>
          </p:nvPr>
        </p:nvSpPr>
        <p:spPr>
          <a:xfrm>
            <a:off x="9780309" y="-1"/>
            <a:ext cx="241169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One More Time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52EDFAB-C8F7-19C5-E713-81CD25C9A9D0}"/>
              </a:ext>
            </a:extLst>
          </p:cNvPr>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a:extLst>
              <a:ext uri="{FF2B5EF4-FFF2-40B4-BE49-F238E27FC236}">
                <a16:creationId xmlns:a16="http://schemas.microsoft.com/office/drawing/2014/main" id="{97B01C5C-47DE-E2DB-2C93-2899C7D8785C}"/>
              </a:ext>
            </a:extLst>
          </p:cNvPr>
          <p:cNvSpPr txBox="1">
            <a:spLocks noChangeArrowheads="1"/>
          </p:cNvSpPr>
          <p:nvPr/>
        </p:nvSpPr>
        <p:spPr bwMode="auto">
          <a:xfrm>
            <a:off x="9450370" y="6488668"/>
            <a:ext cx="27416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(14 May 2025)</a:t>
            </a:r>
          </a:p>
        </p:txBody>
      </p:sp>
      <p:pic>
        <p:nvPicPr>
          <p:cNvPr id="5" name="Picture 4" descr="A screenshot of a computer&#10;&#10;Description automatically generated">
            <a:extLst>
              <a:ext uri="{FF2B5EF4-FFF2-40B4-BE49-F238E27FC236}">
                <a16:creationId xmlns:a16="http://schemas.microsoft.com/office/drawing/2014/main" id="{F383A796-5B3C-63B7-EA10-6AD526991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512" y="185149"/>
            <a:ext cx="5961556" cy="6520451"/>
          </a:xfrm>
          <a:prstGeom prst="rect">
            <a:avLst/>
          </a:prstGeom>
          <a:ln w="6350">
            <a:solidFill>
              <a:schemeClr val="tx1"/>
            </a:solidFill>
          </a:ln>
        </p:spPr>
      </p:pic>
    </p:spTree>
    <p:extLst>
      <p:ext uri="{BB962C8B-B14F-4D97-AF65-F5344CB8AC3E}">
        <p14:creationId xmlns:p14="http://schemas.microsoft.com/office/powerpoint/2010/main" val="3394819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4A28B-9020-DA8F-68A4-CDAA460CA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723CF-F1BD-0C30-23A6-92A9906F7603}"/>
              </a:ext>
            </a:extLst>
          </p:cNvPr>
          <p:cNvSpPr>
            <a:spLocks noGrp="1"/>
          </p:cNvSpPr>
          <p:nvPr>
            <p:ph type="title"/>
          </p:nvPr>
        </p:nvSpPr>
        <p:spPr>
          <a:xfrm>
            <a:off x="5415699" y="-1"/>
            <a:ext cx="6776302"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NYT Misappropriation Claims Blocked by 301</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18F92AA-6BEC-C283-F9CE-DF95C92DDADB}"/>
              </a:ext>
            </a:extLst>
          </p:cNvPr>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a:extLst>
              <a:ext uri="{FF2B5EF4-FFF2-40B4-BE49-F238E27FC236}">
                <a16:creationId xmlns:a16="http://schemas.microsoft.com/office/drawing/2014/main" id="{7EF4AE82-1AAC-86BA-20D7-900CA6F0F1BD}"/>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00A1708B-5ADD-57B4-75F2-375C309A44F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BFFE843-A98E-EDED-9880-EC2CEAB45AF9}"/>
              </a:ext>
            </a:extLst>
          </p:cNvPr>
          <p:cNvPicPr>
            <a:picLocks noChangeAspect="1"/>
          </p:cNvPicPr>
          <p:nvPr/>
        </p:nvPicPr>
        <p:blipFill>
          <a:blip r:embed="rId2"/>
          <a:stretch>
            <a:fillRect/>
          </a:stretch>
        </p:blipFill>
        <p:spPr>
          <a:xfrm>
            <a:off x="304800" y="209004"/>
            <a:ext cx="4463844" cy="6491834"/>
          </a:xfrm>
          <a:prstGeom prst="rect">
            <a:avLst/>
          </a:prstGeom>
          <a:ln w="6350">
            <a:solidFill>
              <a:schemeClr val="tx1"/>
            </a:solidFill>
          </a:ln>
        </p:spPr>
      </p:pic>
      <p:pic>
        <p:nvPicPr>
          <p:cNvPr id="8" name="Picture 7">
            <a:extLst>
              <a:ext uri="{FF2B5EF4-FFF2-40B4-BE49-F238E27FC236}">
                <a16:creationId xmlns:a16="http://schemas.microsoft.com/office/drawing/2014/main" id="{F3DDF40D-CDB6-0137-5F50-FBC59E072BED}"/>
              </a:ext>
            </a:extLst>
          </p:cNvPr>
          <p:cNvPicPr>
            <a:picLocks noChangeAspect="1"/>
          </p:cNvPicPr>
          <p:nvPr/>
        </p:nvPicPr>
        <p:blipFill>
          <a:blip r:embed="rId2"/>
          <a:srcRect l="2028" t="13094" r="2617" b="64370"/>
          <a:stretch/>
        </p:blipFill>
        <p:spPr>
          <a:xfrm>
            <a:off x="1257299" y="1337432"/>
            <a:ext cx="9902735" cy="3403732"/>
          </a:xfrm>
          <a:prstGeom prst="rect">
            <a:avLst/>
          </a:prstGeom>
          <a:ln w="6350">
            <a:solidFill>
              <a:schemeClr val="tx1"/>
            </a:solidFill>
          </a:ln>
        </p:spPr>
      </p:pic>
    </p:spTree>
    <p:extLst>
      <p:ext uri="{BB962C8B-B14F-4D97-AF65-F5344CB8AC3E}">
        <p14:creationId xmlns:p14="http://schemas.microsoft.com/office/powerpoint/2010/main" val="21268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News on Google</a:t>
            </a:r>
          </a:p>
        </p:txBody>
      </p:sp>
      <p:sp>
        <p:nvSpPr>
          <p:cNvPr id="3" name="Content Placeholder 2"/>
          <p:cNvSpPr>
            <a:spLocks noGrp="1"/>
          </p:cNvSpPr>
          <p:nvPr>
            <p:ph idx="1"/>
          </p:nvPr>
        </p:nvSpPr>
        <p:spPr/>
        <p:txBody>
          <a:bodyPr/>
          <a:lstStyle/>
          <a:p>
            <a:r>
              <a:rPr lang="en-US" dirty="0"/>
              <a:t>Hypo 1</a:t>
            </a:r>
          </a:p>
          <a:p>
            <a:pPr lvl="1"/>
            <a:r>
              <a:rPr lang="en-US" dirty="0"/>
              <a:t>Google hires human beings—gasp—to read news stories, identify facts and write up those stories in real time</a:t>
            </a:r>
          </a:p>
          <a:p>
            <a:pPr lvl="1"/>
            <a:r>
              <a:rPr lang="en-US" dirty="0"/>
              <a:t>Provides those in response to search queries</a:t>
            </a:r>
          </a:p>
          <a:p>
            <a:r>
              <a:rPr lang="en-US" dirty="0"/>
              <a:t>Copyright issues? Does G own a copyright in those stories?</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52</a:t>
            </a:fld>
            <a:endParaRPr lang="en-US" altLang="en-US"/>
          </a:p>
        </p:txBody>
      </p:sp>
      <p:sp>
        <p:nvSpPr>
          <p:cNvPr id="6"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3233219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News on Google</a:t>
            </a:r>
          </a:p>
        </p:txBody>
      </p:sp>
      <p:sp>
        <p:nvSpPr>
          <p:cNvPr id="3" name="Content Placeholder 2"/>
          <p:cNvSpPr>
            <a:spLocks noGrp="1"/>
          </p:cNvSpPr>
          <p:nvPr>
            <p:ph idx="1"/>
          </p:nvPr>
        </p:nvSpPr>
        <p:spPr/>
        <p:txBody>
          <a:bodyPr/>
          <a:lstStyle/>
          <a:p>
            <a:r>
              <a:rPr lang="en-US" dirty="0"/>
              <a:t>Hypo 2</a:t>
            </a:r>
          </a:p>
          <a:p>
            <a:pPr lvl="1"/>
            <a:r>
              <a:rPr lang="en-US" dirty="0"/>
              <a:t>The </a:t>
            </a:r>
            <a:r>
              <a:rPr lang="en-US" dirty="0" err="1"/>
              <a:t>Googlebot</a:t>
            </a:r>
            <a:r>
              <a:rPr lang="en-US" dirty="0"/>
              <a:t> does its thing and produces search responses to queries for news</a:t>
            </a:r>
          </a:p>
          <a:p>
            <a:pPr lvl="1"/>
            <a:r>
              <a:rPr lang="en-US" dirty="0"/>
              <a:t>Lists headlines with links to original sources</a:t>
            </a:r>
          </a:p>
          <a:p>
            <a:r>
              <a:rPr lang="en-US" dirty="0"/>
              <a:t>Copyright issues?</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53</a:t>
            </a:fld>
            <a:endParaRPr lang="en-US" altLang="en-US"/>
          </a:p>
        </p:txBody>
      </p:sp>
      <p:sp>
        <p:nvSpPr>
          <p:cNvPr id="6"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924785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News on Google</a:t>
            </a:r>
          </a:p>
        </p:txBody>
      </p:sp>
      <p:sp>
        <p:nvSpPr>
          <p:cNvPr id="3" name="Content Placeholder 2"/>
          <p:cNvSpPr>
            <a:spLocks noGrp="1"/>
          </p:cNvSpPr>
          <p:nvPr>
            <p:ph idx="1"/>
          </p:nvPr>
        </p:nvSpPr>
        <p:spPr/>
        <p:txBody>
          <a:bodyPr/>
          <a:lstStyle/>
          <a:p>
            <a:r>
              <a:rPr lang="en-US" dirty="0"/>
              <a:t>Hypo 3</a:t>
            </a:r>
          </a:p>
          <a:p>
            <a:pPr lvl="1"/>
            <a:r>
              <a:rPr lang="en-US" dirty="0"/>
              <a:t>Same except now its adds snippets; perhaps the first paragraphs of the story</a:t>
            </a:r>
          </a:p>
          <a:p>
            <a:r>
              <a:rPr lang="en-US" dirty="0"/>
              <a:t>Copyright issues?</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54</a:t>
            </a:fld>
            <a:endParaRPr lang="en-US" altLang="en-US"/>
          </a:p>
        </p:txBody>
      </p:sp>
      <p:sp>
        <p:nvSpPr>
          <p:cNvPr id="6"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2570341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News on Google</a:t>
            </a:r>
          </a:p>
        </p:txBody>
      </p:sp>
      <p:sp>
        <p:nvSpPr>
          <p:cNvPr id="3" name="Content Placeholder 2"/>
          <p:cNvSpPr>
            <a:spLocks noGrp="1"/>
          </p:cNvSpPr>
          <p:nvPr>
            <p:ph idx="1"/>
          </p:nvPr>
        </p:nvSpPr>
        <p:spPr/>
        <p:txBody>
          <a:bodyPr/>
          <a:lstStyle/>
          <a:p>
            <a:r>
              <a:rPr lang="en-US" dirty="0"/>
              <a:t>Hypo 4</a:t>
            </a:r>
          </a:p>
          <a:p>
            <a:pPr lvl="1"/>
            <a:r>
              <a:rPr lang="en-US" dirty="0"/>
              <a:t>Google doesn’t hire human beings—of course not—to read news stories, identify facts and write up those stories in real time</a:t>
            </a:r>
          </a:p>
          <a:p>
            <a:pPr lvl="1"/>
            <a:r>
              <a:rPr lang="en-US" dirty="0"/>
              <a:t>Instead it creates an algorithm/AI bot to do that</a:t>
            </a:r>
          </a:p>
          <a:p>
            <a:pPr lvl="1"/>
            <a:r>
              <a:rPr lang="en-US" dirty="0"/>
              <a:t>Results look like the next page</a:t>
            </a:r>
          </a:p>
          <a:p>
            <a:r>
              <a:rPr lang="en-US" dirty="0"/>
              <a:t>Copyright issues? Does G own a copyright in what it produces?</a:t>
            </a:r>
          </a:p>
        </p:txBody>
      </p:sp>
      <p:sp>
        <p:nvSpPr>
          <p:cNvPr id="5" name="Slide Number Placeholder 4"/>
          <p:cNvSpPr>
            <a:spLocks noGrp="1"/>
          </p:cNvSpPr>
          <p:nvPr>
            <p:ph type="sldNum" sz="quarter" idx="12"/>
          </p:nvPr>
        </p:nvSpPr>
        <p:spPr/>
        <p:txBody>
          <a:bodyPr/>
          <a:lstStyle/>
          <a:p>
            <a:fld id="{1768DD60-F278-44CE-94CB-58E7E3C4FD10}" type="slidenum">
              <a:rPr lang="en-US" altLang="en-US" smtClean="0"/>
              <a:pPr/>
              <a:t>55</a:t>
            </a:fld>
            <a:endParaRPr lang="en-US" altLang="en-US"/>
          </a:p>
        </p:txBody>
      </p:sp>
      <p:sp>
        <p:nvSpPr>
          <p:cNvPr id="6" name="Text Box 5"/>
          <p:cNvSpPr txBox="1">
            <a:spLocks noChangeArrowheads="1"/>
          </p:cNvSpPr>
          <p:nvPr/>
        </p:nvSpPr>
        <p:spPr bwMode="auto">
          <a:xfrm>
            <a:off x="10117836" y="0"/>
            <a:ext cx="209956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3833584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Gen AI Response (TTYN (5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636508" y="6488668"/>
            <a:ext cx="35554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(search of 30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D05BC96-940E-454E-767F-5817478A1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2" y="209004"/>
            <a:ext cx="5794466" cy="6337697"/>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D035D1FB-AA9B-3CCE-FE44-D46DF6CB8DF0}"/>
              </a:ext>
            </a:extLst>
          </p:cNvPr>
          <p:cNvPicPr>
            <a:picLocks noChangeAspect="1"/>
          </p:cNvPicPr>
          <p:nvPr/>
        </p:nvPicPr>
        <p:blipFill rotWithShape="1">
          <a:blip r:embed="rId4">
            <a:extLst>
              <a:ext uri="{28A0092B-C50C-407E-A947-70E740481C1C}">
                <a14:useLocalDpi xmlns:a14="http://schemas.microsoft.com/office/drawing/2010/main" val="0"/>
              </a:ext>
            </a:extLst>
          </a:blip>
          <a:srcRect l="5516" t="8280" r="4192" b="43751"/>
          <a:stretch/>
        </p:blipFill>
        <p:spPr>
          <a:xfrm>
            <a:off x="2436807" y="989815"/>
            <a:ext cx="8622460" cy="5010346"/>
          </a:xfrm>
          <a:prstGeom prst="rect">
            <a:avLst/>
          </a:prstGeom>
          <a:ln w="6350">
            <a:solidFill>
              <a:schemeClr val="bg2"/>
            </a:solidFill>
          </a:ln>
        </p:spPr>
      </p:pic>
    </p:spTree>
    <p:extLst>
      <p:ext uri="{BB962C8B-B14F-4D97-AF65-F5344CB8AC3E}">
        <p14:creationId xmlns:p14="http://schemas.microsoft.com/office/powerpoint/2010/main" val="38144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3318-E7E5-512F-8B45-0F8B64431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2D529-16FB-7453-89CA-992D99BF4A7E}"/>
              </a:ext>
            </a:extLst>
          </p:cNvPr>
          <p:cNvSpPr>
            <a:spLocks noGrp="1"/>
          </p:cNvSpPr>
          <p:nvPr>
            <p:ph type="title"/>
          </p:nvPr>
        </p:nvSpPr>
        <p:spPr>
          <a:xfrm>
            <a:off x="9139496" y="-2"/>
            <a:ext cx="305250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Abridgements?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30A9F8-FA27-F475-0E95-054393617F42}"/>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B779842F-7107-5D23-A359-4DF47F06D562}"/>
              </a:ext>
            </a:extLst>
          </p:cNvPr>
          <p:cNvSpPr txBox="1">
            <a:spLocks noChangeArrowheads="1"/>
          </p:cNvSpPr>
          <p:nvPr/>
        </p:nvSpPr>
        <p:spPr bwMode="auto">
          <a:xfrm>
            <a:off x="7965347" y="6488668"/>
            <a:ext cx="42266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 (S.D.N.Y. Apr 4, 2025)</a:t>
            </a:r>
          </a:p>
        </p:txBody>
      </p:sp>
      <p:sp>
        <p:nvSpPr>
          <p:cNvPr id="7" name="Rectangle 6">
            <a:extLst>
              <a:ext uri="{FF2B5EF4-FFF2-40B4-BE49-F238E27FC236}">
                <a16:creationId xmlns:a16="http://schemas.microsoft.com/office/drawing/2014/main" id="{E5E3130A-E477-D1CB-F244-27A88F83E88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54C27DB-CA4A-BF1B-EA71-EFCE1ACD4B0E}"/>
              </a:ext>
            </a:extLst>
          </p:cNvPr>
          <p:cNvPicPr>
            <a:picLocks noChangeAspect="1"/>
          </p:cNvPicPr>
          <p:nvPr/>
        </p:nvPicPr>
        <p:blipFill>
          <a:blip r:embed="rId2"/>
          <a:stretch>
            <a:fillRect/>
          </a:stretch>
        </p:blipFill>
        <p:spPr>
          <a:xfrm>
            <a:off x="190668" y="209004"/>
            <a:ext cx="4593014" cy="6491834"/>
          </a:xfrm>
          <a:prstGeom prst="rect">
            <a:avLst/>
          </a:prstGeom>
          <a:ln w="6350">
            <a:solidFill>
              <a:schemeClr val="tx1"/>
            </a:solidFill>
          </a:ln>
        </p:spPr>
      </p:pic>
      <p:pic>
        <p:nvPicPr>
          <p:cNvPr id="8" name="Picture 7">
            <a:extLst>
              <a:ext uri="{FF2B5EF4-FFF2-40B4-BE49-F238E27FC236}">
                <a16:creationId xmlns:a16="http://schemas.microsoft.com/office/drawing/2014/main" id="{B2A0FCBE-DF59-966A-6592-0B52EDF0338B}"/>
              </a:ext>
            </a:extLst>
          </p:cNvPr>
          <p:cNvPicPr>
            <a:picLocks noChangeAspect="1"/>
          </p:cNvPicPr>
          <p:nvPr/>
        </p:nvPicPr>
        <p:blipFill>
          <a:blip r:embed="rId2"/>
          <a:srcRect l="3540" t="17812" r="4436" b="36955"/>
          <a:stretch/>
        </p:blipFill>
        <p:spPr>
          <a:xfrm>
            <a:off x="2922310" y="1008669"/>
            <a:ext cx="7225340" cy="5019773"/>
          </a:xfrm>
          <a:prstGeom prst="rect">
            <a:avLst/>
          </a:prstGeom>
          <a:ln w="6350">
            <a:solidFill>
              <a:schemeClr val="tx1"/>
            </a:solidFill>
          </a:ln>
        </p:spPr>
      </p:pic>
    </p:spTree>
    <p:extLst>
      <p:ext uri="{BB962C8B-B14F-4D97-AF65-F5344CB8AC3E}">
        <p14:creationId xmlns:p14="http://schemas.microsoft.com/office/powerpoint/2010/main" val="162336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BA3D-D358-B71D-4260-B14CA33D2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25E86-D61A-6537-1A32-5B5561F2F5C2}"/>
              </a:ext>
            </a:extLst>
          </p:cNvPr>
          <p:cNvSpPr>
            <a:spLocks noGrp="1"/>
          </p:cNvSpPr>
          <p:nvPr>
            <p:ph type="title"/>
          </p:nvPr>
        </p:nvSpPr>
        <p:spPr>
          <a:xfrm>
            <a:off x="9702549" y="-2"/>
            <a:ext cx="248945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AI Action Plan?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403D551-2064-6094-1E5D-2A9419130EAB}"/>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815F4EAD-E738-5D3B-DC6F-3F6098D0BCD0}"/>
              </a:ext>
            </a:extLst>
          </p:cNvPr>
          <p:cNvSpPr txBox="1">
            <a:spLocks noChangeArrowheads="1"/>
          </p:cNvSpPr>
          <p:nvPr/>
        </p:nvSpPr>
        <p:spPr bwMode="auto">
          <a:xfrm>
            <a:off x="8662026" y="6488668"/>
            <a:ext cx="35299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White House (25 Feb 2025)</a:t>
            </a:r>
          </a:p>
        </p:txBody>
      </p:sp>
      <p:sp>
        <p:nvSpPr>
          <p:cNvPr id="7" name="Rectangle 6">
            <a:extLst>
              <a:ext uri="{FF2B5EF4-FFF2-40B4-BE49-F238E27FC236}">
                <a16:creationId xmlns:a16="http://schemas.microsoft.com/office/drawing/2014/main" id="{BD7D769A-9B74-FDB5-359F-B3E404EDCFD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AAFB0EFC-B4F8-1E96-C197-F07DD23B7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61" y="211708"/>
            <a:ext cx="5932918" cy="6489129"/>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2B2F998-EF41-50CD-1D8A-6A3FFE2E13F0}"/>
              </a:ext>
            </a:extLst>
          </p:cNvPr>
          <p:cNvPicPr>
            <a:picLocks noChangeAspect="1"/>
          </p:cNvPicPr>
          <p:nvPr/>
        </p:nvPicPr>
        <p:blipFill>
          <a:blip r:embed="rId3">
            <a:extLst>
              <a:ext uri="{28A0092B-C50C-407E-A947-70E740481C1C}">
                <a14:useLocalDpi xmlns:a14="http://schemas.microsoft.com/office/drawing/2010/main" val="0"/>
              </a:ext>
            </a:extLst>
          </a:blip>
          <a:srcRect l="17155" t="43030" r="18892" b="20507"/>
          <a:stretch/>
        </p:blipFill>
        <p:spPr>
          <a:xfrm>
            <a:off x="2384980" y="1044805"/>
            <a:ext cx="8344413" cy="5203595"/>
          </a:xfrm>
          <a:prstGeom prst="rect">
            <a:avLst/>
          </a:prstGeom>
          <a:ln w="6350">
            <a:solidFill>
              <a:schemeClr val="tx1"/>
            </a:solidFill>
          </a:ln>
        </p:spPr>
      </p:pic>
    </p:spTree>
    <p:extLst>
      <p:ext uri="{BB962C8B-B14F-4D97-AF65-F5344CB8AC3E}">
        <p14:creationId xmlns:p14="http://schemas.microsoft.com/office/powerpoint/2010/main" val="99432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3BDB-4187-6E21-AF1F-E1301C993B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2BF4FE-13CB-8B6C-9F6D-F3A6D5AC3333}"/>
              </a:ext>
            </a:extLst>
          </p:cNvPr>
          <p:cNvSpPr>
            <a:spLocks noGrp="1"/>
          </p:cNvSpPr>
          <p:nvPr>
            <p:ph type="title"/>
          </p:nvPr>
        </p:nvSpPr>
        <p:spPr>
          <a:xfrm>
            <a:off x="10121461" y="-1"/>
            <a:ext cx="20705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v. China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62FEFE-EB73-FF0B-07F5-58AE18923AF0}"/>
              </a:ext>
            </a:extLst>
          </p:cNvPr>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a:extLst>
              <a:ext uri="{FF2B5EF4-FFF2-40B4-BE49-F238E27FC236}">
                <a16:creationId xmlns:a16="http://schemas.microsoft.com/office/drawing/2014/main" id="{83BD394C-0296-5D71-4EA7-69F56EC99EDE}"/>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AE236BAD-9D60-71DB-158D-14AE7650CE8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89B1D6F-1037-B467-4610-7BCF6769BD00}"/>
              </a:ext>
            </a:extLst>
          </p:cNvPr>
          <p:cNvPicPr>
            <a:picLocks noChangeAspect="1"/>
          </p:cNvPicPr>
          <p:nvPr/>
        </p:nvPicPr>
        <p:blipFill>
          <a:blip r:embed="rId2"/>
          <a:stretch>
            <a:fillRect/>
          </a:stretch>
        </p:blipFill>
        <p:spPr>
          <a:xfrm>
            <a:off x="138378" y="209004"/>
            <a:ext cx="4746718" cy="6491834"/>
          </a:xfrm>
          <a:prstGeom prst="rect">
            <a:avLst/>
          </a:prstGeom>
          <a:ln w="6350">
            <a:solidFill>
              <a:schemeClr val="tx1"/>
            </a:solidFill>
          </a:ln>
        </p:spPr>
      </p:pic>
      <p:pic>
        <p:nvPicPr>
          <p:cNvPr id="8" name="Picture 7">
            <a:extLst>
              <a:ext uri="{FF2B5EF4-FFF2-40B4-BE49-F238E27FC236}">
                <a16:creationId xmlns:a16="http://schemas.microsoft.com/office/drawing/2014/main" id="{8F70CC86-6364-A7C1-D9A6-052A640AB6CE}"/>
              </a:ext>
            </a:extLst>
          </p:cNvPr>
          <p:cNvPicPr>
            <a:picLocks noChangeAspect="1"/>
          </p:cNvPicPr>
          <p:nvPr/>
        </p:nvPicPr>
        <p:blipFill>
          <a:blip r:embed="rId2"/>
          <a:srcRect l="3553" t="34003" r="6583" b="46829"/>
          <a:stretch/>
        </p:blipFill>
        <p:spPr>
          <a:xfrm>
            <a:off x="1084084" y="1974914"/>
            <a:ext cx="10567128" cy="3082565"/>
          </a:xfrm>
          <a:prstGeom prst="rect">
            <a:avLst/>
          </a:prstGeom>
          <a:ln w="6350">
            <a:solidFill>
              <a:schemeClr val="tx1"/>
            </a:solidFill>
          </a:ln>
        </p:spPr>
      </p:pic>
    </p:spTree>
    <p:extLst>
      <p:ext uri="{BB962C8B-B14F-4D97-AF65-F5344CB8AC3E}">
        <p14:creationId xmlns:p14="http://schemas.microsoft.com/office/powerpoint/2010/main" val="29602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F481C-722F-39A6-ACC5-19119E7324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F3322-25E2-E4E0-8FCB-356D0A33EC35}"/>
              </a:ext>
            </a:extLst>
          </p:cNvPr>
          <p:cNvSpPr>
            <a:spLocks noGrp="1"/>
          </p:cNvSpPr>
          <p:nvPr>
            <p:ph type="title"/>
          </p:nvPr>
        </p:nvSpPr>
        <p:spPr>
          <a:xfrm>
            <a:off x="9827443" y="-1"/>
            <a:ext cx="2364558" cy="32882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Text to Tokens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77D06ED-5427-EADA-4E9A-1A1992692F43}"/>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7A2FB675-4081-1744-86D2-431929944A75}"/>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45D0A56A-614A-03D9-5C22-18CF8834D47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F2428655-7A19-E150-1B94-AA58623B619C}"/>
              </a:ext>
            </a:extLst>
          </p:cNvPr>
          <p:cNvPicPr>
            <a:picLocks noChangeAspect="1"/>
          </p:cNvPicPr>
          <p:nvPr/>
        </p:nvPicPr>
        <p:blipFill>
          <a:blip r:embed="rId2"/>
          <a:stretch>
            <a:fillRect/>
          </a:stretch>
        </p:blipFill>
        <p:spPr>
          <a:xfrm>
            <a:off x="173458" y="209004"/>
            <a:ext cx="4547696" cy="6491834"/>
          </a:xfrm>
          <a:prstGeom prst="rect">
            <a:avLst/>
          </a:prstGeom>
          <a:ln w="6350">
            <a:solidFill>
              <a:schemeClr val="tx1"/>
            </a:solidFill>
          </a:ln>
        </p:spPr>
      </p:pic>
      <p:pic>
        <p:nvPicPr>
          <p:cNvPr id="8" name="Picture 7">
            <a:extLst>
              <a:ext uri="{FF2B5EF4-FFF2-40B4-BE49-F238E27FC236}">
                <a16:creationId xmlns:a16="http://schemas.microsoft.com/office/drawing/2014/main" id="{26BDEAB6-4958-3700-6376-936CFBDFBC00}"/>
              </a:ext>
            </a:extLst>
          </p:cNvPr>
          <p:cNvPicPr>
            <a:picLocks noChangeAspect="1"/>
          </p:cNvPicPr>
          <p:nvPr/>
        </p:nvPicPr>
        <p:blipFill>
          <a:blip r:embed="rId2"/>
          <a:srcRect l="2645" t="4501" r="4662" b="60068"/>
          <a:stretch/>
        </p:blipFill>
        <p:spPr>
          <a:xfrm>
            <a:off x="1746997" y="869623"/>
            <a:ext cx="9381117" cy="5118754"/>
          </a:xfrm>
          <a:prstGeom prst="rect">
            <a:avLst/>
          </a:prstGeom>
          <a:ln w="6350">
            <a:solidFill>
              <a:schemeClr val="tx1"/>
            </a:solidFill>
          </a:ln>
        </p:spPr>
      </p:pic>
    </p:spTree>
    <p:extLst>
      <p:ext uri="{BB962C8B-B14F-4D97-AF65-F5344CB8AC3E}">
        <p14:creationId xmlns:p14="http://schemas.microsoft.com/office/powerpoint/2010/main" val="389777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7965-B831-4F5D-A70C-A67B97DA95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AE552-FE5A-CEF1-FA42-C4EA86FF6FB3}"/>
              </a:ext>
            </a:extLst>
          </p:cNvPr>
          <p:cNvSpPr>
            <a:spLocks noGrp="1"/>
          </p:cNvSpPr>
          <p:nvPr>
            <p:ph type="title"/>
          </p:nvPr>
        </p:nvSpPr>
        <p:spPr>
          <a:xfrm>
            <a:off x="6615684" y="-1"/>
            <a:ext cx="557631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Fair Use as Driver of U.S. AI Success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0E2FA5C-2C92-9BEC-8D2D-5A299E0C6F66}"/>
              </a:ext>
            </a:extLst>
          </p:cNvPr>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a:extLst>
              <a:ext uri="{FF2B5EF4-FFF2-40B4-BE49-F238E27FC236}">
                <a16:creationId xmlns:a16="http://schemas.microsoft.com/office/drawing/2014/main" id="{67A292E0-D584-B4A8-B744-5230D3948DD5}"/>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D67F4A50-9D43-92EE-0241-61979A47A4D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9E6B50D-4BD6-701B-9619-DBB7A77E302C}"/>
              </a:ext>
            </a:extLst>
          </p:cNvPr>
          <p:cNvPicPr>
            <a:picLocks noChangeAspect="1"/>
          </p:cNvPicPr>
          <p:nvPr/>
        </p:nvPicPr>
        <p:blipFill>
          <a:blip r:embed="rId2"/>
          <a:stretch>
            <a:fillRect/>
          </a:stretch>
        </p:blipFill>
        <p:spPr>
          <a:xfrm>
            <a:off x="168807" y="209004"/>
            <a:ext cx="5038751" cy="6491834"/>
          </a:xfrm>
          <a:prstGeom prst="rect">
            <a:avLst/>
          </a:prstGeom>
          <a:ln w="6350">
            <a:solidFill>
              <a:schemeClr val="tx1"/>
            </a:solidFill>
          </a:ln>
        </p:spPr>
      </p:pic>
      <p:pic>
        <p:nvPicPr>
          <p:cNvPr id="8" name="Picture 7">
            <a:extLst>
              <a:ext uri="{FF2B5EF4-FFF2-40B4-BE49-F238E27FC236}">
                <a16:creationId xmlns:a16="http://schemas.microsoft.com/office/drawing/2014/main" id="{387C4343-FD47-098A-7CA5-3DF254EB070B}"/>
              </a:ext>
            </a:extLst>
          </p:cNvPr>
          <p:cNvPicPr>
            <a:picLocks noChangeAspect="1"/>
          </p:cNvPicPr>
          <p:nvPr/>
        </p:nvPicPr>
        <p:blipFill>
          <a:blip r:embed="rId2"/>
          <a:srcRect l="7194" t="15001" r="8058" b="49222"/>
          <a:stretch/>
        </p:blipFill>
        <p:spPr>
          <a:xfrm>
            <a:off x="2177049" y="1051560"/>
            <a:ext cx="8548902" cy="4649724"/>
          </a:xfrm>
          <a:prstGeom prst="rect">
            <a:avLst/>
          </a:prstGeom>
          <a:ln w="6350">
            <a:solidFill>
              <a:schemeClr val="tx1"/>
            </a:solidFill>
          </a:ln>
        </p:spPr>
      </p:pic>
    </p:spTree>
    <p:extLst>
      <p:ext uri="{BB962C8B-B14F-4D97-AF65-F5344CB8AC3E}">
        <p14:creationId xmlns:p14="http://schemas.microsoft.com/office/powerpoint/2010/main" val="31911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A876E-CA11-2299-FE01-AE458063A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B7D9E-B8BD-CA22-9ACC-11842300B3B0}"/>
              </a:ext>
            </a:extLst>
          </p:cNvPr>
          <p:cNvSpPr>
            <a:spLocks noGrp="1"/>
          </p:cNvSpPr>
          <p:nvPr>
            <p:ph type="title"/>
          </p:nvPr>
        </p:nvSpPr>
        <p:spPr>
          <a:xfrm>
            <a:off x="9347200" y="-1"/>
            <a:ext cx="28448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 UK Limit Uses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E85E4B6-6AA5-5E57-F4B8-5A93023EA85C}"/>
              </a:ext>
            </a:extLst>
          </p:cNvPr>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a:extLst>
              <a:ext uri="{FF2B5EF4-FFF2-40B4-BE49-F238E27FC236}">
                <a16:creationId xmlns:a16="http://schemas.microsoft.com/office/drawing/2014/main" id="{91D428E6-F8B5-3D0C-E6D8-0F2A7EE3EA4F}"/>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2C3DEF9A-87C7-D375-F68D-CEA6CAADDAB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403D1D7-12ED-FD0C-DF70-363584D6BF65}"/>
              </a:ext>
            </a:extLst>
          </p:cNvPr>
          <p:cNvPicPr>
            <a:picLocks noChangeAspect="1"/>
          </p:cNvPicPr>
          <p:nvPr/>
        </p:nvPicPr>
        <p:blipFill>
          <a:blip r:embed="rId2"/>
          <a:stretch>
            <a:fillRect/>
          </a:stretch>
        </p:blipFill>
        <p:spPr>
          <a:xfrm>
            <a:off x="168807" y="209004"/>
            <a:ext cx="5038751" cy="6491834"/>
          </a:xfrm>
          <a:prstGeom prst="rect">
            <a:avLst/>
          </a:prstGeom>
          <a:ln w="6350">
            <a:solidFill>
              <a:schemeClr val="tx1"/>
            </a:solidFill>
          </a:ln>
        </p:spPr>
      </p:pic>
      <p:pic>
        <p:nvPicPr>
          <p:cNvPr id="8" name="Picture 7">
            <a:extLst>
              <a:ext uri="{FF2B5EF4-FFF2-40B4-BE49-F238E27FC236}">
                <a16:creationId xmlns:a16="http://schemas.microsoft.com/office/drawing/2014/main" id="{9B5A2BFE-5865-145C-B816-485C4B89D86F}"/>
              </a:ext>
            </a:extLst>
          </p:cNvPr>
          <p:cNvPicPr>
            <a:picLocks noChangeAspect="1"/>
          </p:cNvPicPr>
          <p:nvPr/>
        </p:nvPicPr>
        <p:blipFill>
          <a:blip r:embed="rId2"/>
          <a:srcRect l="7466" t="50426" r="8693" b="26756"/>
          <a:stretch/>
        </p:blipFill>
        <p:spPr>
          <a:xfrm>
            <a:off x="1592579" y="2432304"/>
            <a:ext cx="9909387" cy="3474720"/>
          </a:xfrm>
          <a:prstGeom prst="rect">
            <a:avLst/>
          </a:prstGeom>
          <a:ln w="6350">
            <a:solidFill>
              <a:schemeClr val="tx1"/>
            </a:solidFill>
          </a:ln>
        </p:spPr>
      </p:pic>
    </p:spTree>
    <p:extLst>
      <p:ext uri="{BB962C8B-B14F-4D97-AF65-F5344CB8AC3E}">
        <p14:creationId xmlns:p14="http://schemas.microsoft.com/office/powerpoint/2010/main" val="18801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4E00B-0C81-DFB9-F6C4-6EBE4CEC2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E57F81-9FCB-48F0-5BC2-669D9928ACCE}"/>
              </a:ext>
            </a:extLst>
          </p:cNvPr>
          <p:cNvSpPr>
            <a:spLocks noGrp="1"/>
          </p:cNvSpPr>
          <p:nvPr>
            <p:ph type="title"/>
          </p:nvPr>
        </p:nvSpPr>
        <p:spPr>
          <a:xfrm>
            <a:off x="8999858" y="-2"/>
            <a:ext cx="319214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China Won’t Do That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0665DC5-0CC2-22BF-9989-3AF84C1CEE21}"/>
              </a:ext>
            </a:extLst>
          </p:cNvPr>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a:extLst>
              <a:ext uri="{FF2B5EF4-FFF2-40B4-BE49-F238E27FC236}">
                <a16:creationId xmlns:a16="http://schemas.microsoft.com/office/drawing/2014/main" id="{99364207-501F-D8DC-3377-15758DC0052A}"/>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5DAABD31-8413-F45B-FBF7-9D086B6AE42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24B06E2-126C-CEE5-A9B4-48D09DB03CE1}"/>
              </a:ext>
            </a:extLst>
          </p:cNvPr>
          <p:cNvPicPr>
            <a:picLocks noChangeAspect="1"/>
          </p:cNvPicPr>
          <p:nvPr/>
        </p:nvPicPr>
        <p:blipFill>
          <a:blip r:embed="rId2"/>
          <a:stretch>
            <a:fillRect/>
          </a:stretch>
        </p:blipFill>
        <p:spPr>
          <a:xfrm>
            <a:off x="168807" y="209004"/>
            <a:ext cx="5038751" cy="6491834"/>
          </a:xfrm>
          <a:prstGeom prst="rect">
            <a:avLst/>
          </a:prstGeom>
          <a:ln w="6350">
            <a:solidFill>
              <a:schemeClr val="tx1"/>
            </a:solidFill>
          </a:ln>
        </p:spPr>
      </p:pic>
      <p:pic>
        <p:nvPicPr>
          <p:cNvPr id="8" name="Picture 7">
            <a:extLst>
              <a:ext uri="{FF2B5EF4-FFF2-40B4-BE49-F238E27FC236}">
                <a16:creationId xmlns:a16="http://schemas.microsoft.com/office/drawing/2014/main" id="{7D8DEC59-57BB-B7A4-1F74-D63FF385683D}"/>
              </a:ext>
            </a:extLst>
          </p:cNvPr>
          <p:cNvPicPr>
            <a:picLocks noChangeAspect="1"/>
          </p:cNvPicPr>
          <p:nvPr/>
        </p:nvPicPr>
        <p:blipFill>
          <a:blip r:embed="rId2"/>
          <a:srcRect l="8373" t="73667" r="9692" b="7389"/>
          <a:stretch/>
        </p:blipFill>
        <p:spPr>
          <a:xfrm>
            <a:off x="1819656" y="3371088"/>
            <a:ext cx="9147195" cy="2724912"/>
          </a:xfrm>
          <a:prstGeom prst="rect">
            <a:avLst/>
          </a:prstGeom>
          <a:ln w="6350">
            <a:solidFill>
              <a:schemeClr val="tx1"/>
            </a:solidFill>
          </a:ln>
        </p:spPr>
      </p:pic>
    </p:spTree>
    <p:extLst>
      <p:ext uri="{BB962C8B-B14F-4D97-AF65-F5344CB8AC3E}">
        <p14:creationId xmlns:p14="http://schemas.microsoft.com/office/powerpoint/2010/main" val="85671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53914-1F4F-B812-917E-960FC1956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C2C3D-DEB0-D420-021D-B2B812079EA7}"/>
              </a:ext>
            </a:extLst>
          </p:cNvPr>
          <p:cNvSpPr>
            <a:spLocks noGrp="1"/>
          </p:cNvSpPr>
          <p:nvPr>
            <p:ph type="title"/>
          </p:nvPr>
        </p:nvSpPr>
        <p:spPr>
          <a:xfrm>
            <a:off x="7543800" y="-1"/>
            <a:ext cx="46482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the U.S. Gov’t Should Do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FC9C982-EE3C-821F-8CAA-73C42401B212}"/>
              </a:ext>
            </a:extLst>
          </p:cNvPr>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a:extLst>
              <a:ext uri="{FF2B5EF4-FFF2-40B4-BE49-F238E27FC236}">
                <a16:creationId xmlns:a16="http://schemas.microsoft.com/office/drawing/2014/main" id="{259A1B8C-40B3-8D11-B2AC-AC767474837C}"/>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E01455AA-719D-41D8-8377-978659F1FDC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D6FAA48-8C63-B5AF-90D9-987E0DDD7D14}"/>
              </a:ext>
            </a:extLst>
          </p:cNvPr>
          <p:cNvPicPr>
            <a:picLocks noChangeAspect="1"/>
          </p:cNvPicPr>
          <p:nvPr/>
        </p:nvPicPr>
        <p:blipFill>
          <a:blip r:embed="rId2"/>
          <a:stretch>
            <a:fillRect/>
          </a:stretch>
        </p:blipFill>
        <p:spPr>
          <a:xfrm>
            <a:off x="113451" y="172428"/>
            <a:ext cx="5035746" cy="6528410"/>
          </a:xfrm>
          <a:prstGeom prst="rect">
            <a:avLst/>
          </a:prstGeom>
          <a:ln w="6350">
            <a:solidFill>
              <a:schemeClr val="tx1"/>
            </a:solidFill>
          </a:ln>
        </p:spPr>
      </p:pic>
      <p:pic>
        <p:nvPicPr>
          <p:cNvPr id="8" name="Picture 7">
            <a:extLst>
              <a:ext uri="{FF2B5EF4-FFF2-40B4-BE49-F238E27FC236}">
                <a16:creationId xmlns:a16="http://schemas.microsoft.com/office/drawing/2014/main" id="{0AA90D3E-9EDD-A1E2-7D5D-F2E2375744C8}"/>
              </a:ext>
            </a:extLst>
          </p:cNvPr>
          <p:cNvPicPr>
            <a:picLocks noChangeAspect="1"/>
          </p:cNvPicPr>
          <p:nvPr/>
        </p:nvPicPr>
        <p:blipFill>
          <a:blip r:embed="rId2"/>
          <a:srcRect l="8425" t="12767" r="9046" b="55648"/>
          <a:stretch/>
        </p:blipFill>
        <p:spPr>
          <a:xfrm>
            <a:off x="1687067" y="1051560"/>
            <a:ext cx="9316329" cy="4622292"/>
          </a:xfrm>
          <a:prstGeom prst="rect">
            <a:avLst/>
          </a:prstGeom>
          <a:ln w="6350">
            <a:solidFill>
              <a:schemeClr val="tx1"/>
            </a:solidFill>
          </a:ln>
        </p:spPr>
      </p:pic>
    </p:spTree>
    <p:extLst>
      <p:ext uri="{BB962C8B-B14F-4D97-AF65-F5344CB8AC3E}">
        <p14:creationId xmlns:p14="http://schemas.microsoft.com/office/powerpoint/2010/main" val="225109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1102-0718-15C4-19F2-624E896E2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4EFCBF-F078-3B50-04C9-9F3C48AFCD4A}"/>
              </a:ext>
            </a:extLst>
          </p:cNvPr>
          <p:cNvSpPr>
            <a:spLocks noGrp="1"/>
          </p:cNvSpPr>
          <p:nvPr>
            <p:ph type="title"/>
          </p:nvPr>
        </p:nvSpPr>
        <p:spPr>
          <a:xfrm>
            <a:off x="5265683" y="-2"/>
            <a:ext cx="692631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Drives U.S. Innovation and Success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8FCE3B4-3FF8-EBA2-AC5B-D73A76050671}"/>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1A40A887-BD45-FBF3-F60D-47D989D45464}"/>
              </a:ext>
            </a:extLst>
          </p:cNvPr>
          <p:cNvSpPr txBox="1">
            <a:spLocks noChangeArrowheads="1"/>
          </p:cNvSpPr>
          <p:nvPr/>
        </p:nvSpPr>
        <p:spPr bwMode="auto">
          <a:xfrm>
            <a:off x="8396264" y="6488668"/>
            <a:ext cx="37957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OpenAI Submission (13 Mar 2025)</a:t>
            </a:r>
          </a:p>
        </p:txBody>
      </p:sp>
      <p:sp>
        <p:nvSpPr>
          <p:cNvPr id="7" name="Rectangle 6">
            <a:extLst>
              <a:ext uri="{FF2B5EF4-FFF2-40B4-BE49-F238E27FC236}">
                <a16:creationId xmlns:a16="http://schemas.microsoft.com/office/drawing/2014/main" id="{465C1248-EC52-2157-D359-C6F061840A9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BF46FDA-AE40-FA6A-C990-08227908D1C5}"/>
              </a:ext>
            </a:extLst>
          </p:cNvPr>
          <p:cNvPicPr>
            <a:picLocks noChangeAspect="1"/>
          </p:cNvPicPr>
          <p:nvPr/>
        </p:nvPicPr>
        <p:blipFill>
          <a:blip r:embed="rId2"/>
          <a:stretch>
            <a:fillRect/>
          </a:stretch>
        </p:blipFill>
        <p:spPr>
          <a:xfrm>
            <a:off x="113451" y="172428"/>
            <a:ext cx="5035746" cy="6528410"/>
          </a:xfrm>
          <a:prstGeom prst="rect">
            <a:avLst/>
          </a:prstGeom>
          <a:ln w="6350">
            <a:solidFill>
              <a:schemeClr val="tx1"/>
            </a:solidFill>
          </a:ln>
        </p:spPr>
      </p:pic>
      <p:pic>
        <p:nvPicPr>
          <p:cNvPr id="8" name="Picture 7">
            <a:extLst>
              <a:ext uri="{FF2B5EF4-FFF2-40B4-BE49-F238E27FC236}">
                <a16:creationId xmlns:a16="http://schemas.microsoft.com/office/drawing/2014/main" id="{5CB2F16C-E4CA-801B-1D64-C9F933A80B32}"/>
              </a:ext>
            </a:extLst>
          </p:cNvPr>
          <p:cNvPicPr>
            <a:picLocks noChangeAspect="1"/>
          </p:cNvPicPr>
          <p:nvPr/>
        </p:nvPicPr>
        <p:blipFill>
          <a:blip r:embed="rId2"/>
          <a:srcRect l="8334" t="44421" r="8683" b="41152"/>
          <a:stretch/>
        </p:blipFill>
        <p:spPr>
          <a:xfrm>
            <a:off x="1467611" y="2958084"/>
            <a:ext cx="10142740" cy="2286000"/>
          </a:xfrm>
          <a:prstGeom prst="rect">
            <a:avLst/>
          </a:prstGeom>
          <a:ln w="6350">
            <a:solidFill>
              <a:schemeClr val="tx1"/>
            </a:solidFill>
          </a:ln>
        </p:spPr>
      </p:pic>
    </p:spTree>
    <p:extLst>
      <p:ext uri="{BB962C8B-B14F-4D97-AF65-F5344CB8AC3E}">
        <p14:creationId xmlns:p14="http://schemas.microsoft.com/office/powerpoint/2010/main" val="32813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3008E-BD9B-B7E1-AC1E-CD9BF24DAD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2C542-82B1-AE4F-EE45-840815633124}"/>
              </a:ext>
            </a:extLst>
          </p:cNvPr>
          <p:cNvSpPr>
            <a:spLocks noGrp="1"/>
          </p:cNvSpPr>
          <p:nvPr>
            <p:ph type="title"/>
          </p:nvPr>
        </p:nvSpPr>
        <p:spPr>
          <a:xfrm>
            <a:off x="8144016" y="-1"/>
            <a:ext cx="40479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“Often Be Transformative”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D593641-6AD4-18A7-AC3E-2C4E0DD00DCB}"/>
              </a:ext>
            </a:extLst>
          </p:cNvPr>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a:extLst>
              <a:ext uri="{FF2B5EF4-FFF2-40B4-BE49-F238E27FC236}">
                <a16:creationId xmlns:a16="http://schemas.microsoft.com/office/drawing/2014/main" id="{3C667B9A-6EE6-B332-07C8-48A65E330FB7}"/>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50E3888B-81BC-AD92-782A-4AF23ADCAA2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37B51391-9C96-7CF6-084F-71F3BE13641E}"/>
              </a:ext>
            </a:extLst>
          </p:cNvPr>
          <p:cNvPicPr>
            <a:picLocks noChangeAspect="1"/>
          </p:cNvPicPr>
          <p:nvPr/>
        </p:nvPicPr>
        <p:blipFill>
          <a:blip r:embed="rId2"/>
          <a:stretch>
            <a:fillRect/>
          </a:stretch>
        </p:blipFill>
        <p:spPr>
          <a:xfrm>
            <a:off x="202004" y="209004"/>
            <a:ext cx="4523926" cy="6491834"/>
          </a:xfrm>
          <a:prstGeom prst="rect">
            <a:avLst/>
          </a:prstGeom>
          <a:ln w="6350">
            <a:solidFill>
              <a:schemeClr val="tx1"/>
            </a:solidFill>
          </a:ln>
        </p:spPr>
      </p:pic>
      <p:pic>
        <p:nvPicPr>
          <p:cNvPr id="8" name="Picture 7">
            <a:extLst>
              <a:ext uri="{FF2B5EF4-FFF2-40B4-BE49-F238E27FC236}">
                <a16:creationId xmlns:a16="http://schemas.microsoft.com/office/drawing/2014/main" id="{938FBD9C-37EB-7F63-E70F-DD3EA06C90DF}"/>
              </a:ext>
            </a:extLst>
          </p:cNvPr>
          <p:cNvPicPr>
            <a:picLocks noChangeAspect="1"/>
          </p:cNvPicPr>
          <p:nvPr/>
        </p:nvPicPr>
        <p:blipFill>
          <a:blip r:embed="rId2"/>
          <a:srcRect l="1724" t="14373" r="3682" b="52315"/>
          <a:stretch/>
        </p:blipFill>
        <p:spPr>
          <a:xfrm>
            <a:off x="1357884" y="1083564"/>
            <a:ext cx="9629386" cy="4866132"/>
          </a:xfrm>
          <a:prstGeom prst="rect">
            <a:avLst/>
          </a:prstGeom>
          <a:ln w="6350">
            <a:solidFill>
              <a:schemeClr val="tx1"/>
            </a:solidFill>
          </a:ln>
        </p:spPr>
      </p:pic>
    </p:spTree>
    <p:extLst>
      <p:ext uri="{BB962C8B-B14F-4D97-AF65-F5344CB8AC3E}">
        <p14:creationId xmlns:p14="http://schemas.microsoft.com/office/powerpoint/2010/main" val="249850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E1810-94F0-6135-C404-0D8CAD8035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C4F74A-6FE9-4ACE-5DDA-C232AF1BB231}"/>
              </a:ext>
            </a:extLst>
          </p:cNvPr>
          <p:cNvSpPr>
            <a:spLocks noGrp="1"/>
          </p:cNvSpPr>
          <p:nvPr>
            <p:ph type="title"/>
          </p:nvPr>
        </p:nvSpPr>
        <p:spPr>
          <a:xfrm>
            <a:off x="6976872" y="-2"/>
            <a:ext cx="5215129" cy="3252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Not If Outputs Are Substitutes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5695F99-961C-40D1-00BC-1DFE08EC7861}"/>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B8463F78-F7DE-01B2-8E72-EBE3801BB0A3}"/>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1C51E3F4-B4F4-5ACD-2336-9A46B23CC4D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3C896472-4703-263B-3CA0-F2CB1F61CFEB}"/>
              </a:ext>
            </a:extLst>
          </p:cNvPr>
          <p:cNvPicPr>
            <a:picLocks noChangeAspect="1"/>
          </p:cNvPicPr>
          <p:nvPr/>
        </p:nvPicPr>
        <p:blipFill>
          <a:blip r:embed="rId2"/>
          <a:stretch>
            <a:fillRect/>
          </a:stretch>
        </p:blipFill>
        <p:spPr>
          <a:xfrm>
            <a:off x="180555" y="209004"/>
            <a:ext cx="4603503" cy="6491834"/>
          </a:xfrm>
          <a:prstGeom prst="rect">
            <a:avLst/>
          </a:prstGeom>
          <a:ln w="6350">
            <a:solidFill>
              <a:schemeClr val="tx1"/>
            </a:solidFill>
          </a:ln>
        </p:spPr>
      </p:pic>
      <p:pic>
        <p:nvPicPr>
          <p:cNvPr id="8" name="Picture 7">
            <a:extLst>
              <a:ext uri="{FF2B5EF4-FFF2-40B4-BE49-F238E27FC236}">
                <a16:creationId xmlns:a16="http://schemas.microsoft.com/office/drawing/2014/main" id="{F88FDDC7-93E9-90D9-FFF1-180F44B4F478}"/>
              </a:ext>
            </a:extLst>
          </p:cNvPr>
          <p:cNvPicPr>
            <a:picLocks noChangeAspect="1"/>
          </p:cNvPicPr>
          <p:nvPr/>
        </p:nvPicPr>
        <p:blipFill>
          <a:blip r:embed="rId2"/>
          <a:srcRect l="3290" t="20280" r="5073" b="57213"/>
          <a:stretch/>
        </p:blipFill>
        <p:spPr>
          <a:xfrm>
            <a:off x="1329179" y="1649691"/>
            <a:ext cx="10274079" cy="3558618"/>
          </a:xfrm>
          <a:prstGeom prst="rect">
            <a:avLst/>
          </a:prstGeom>
          <a:ln w="6350">
            <a:solidFill>
              <a:schemeClr val="tx1"/>
            </a:solidFill>
          </a:ln>
        </p:spPr>
      </p:pic>
    </p:spTree>
    <p:extLst>
      <p:ext uri="{BB962C8B-B14F-4D97-AF65-F5344CB8AC3E}">
        <p14:creationId xmlns:p14="http://schemas.microsoft.com/office/powerpoint/2010/main" val="36660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A057-616C-8BD0-2233-D5681FCC0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F60AC-15F0-19F2-6A14-A42A2DC1F7D5}"/>
              </a:ext>
            </a:extLst>
          </p:cNvPr>
          <p:cNvSpPr>
            <a:spLocks noGrp="1"/>
          </p:cNvSpPr>
          <p:nvPr>
            <p:ph type="title"/>
          </p:nvPr>
        </p:nvSpPr>
        <p:spPr>
          <a:xfrm>
            <a:off x="5957739" y="-26577"/>
            <a:ext cx="6234261" cy="3581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Intermediate Copying, Output Safeguards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9646207-0F6B-EC1D-5137-1AF3380B234C}"/>
              </a:ext>
            </a:extLst>
          </p:cNvPr>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a:extLst>
              <a:ext uri="{FF2B5EF4-FFF2-40B4-BE49-F238E27FC236}">
                <a16:creationId xmlns:a16="http://schemas.microsoft.com/office/drawing/2014/main" id="{D124C688-D5FB-52D1-2CC7-E4A20C5FDBCB}"/>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FC272DAF-D401-4995-843E-35189E45386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2A78706A-5EF6-8C06-8D74-F2A5B27779D0}"/>
              </a:ext>
            </a:extLst>
          </p:cNvPr>
          <p:cNvPicPr>
            <a:picLocks noChangeAspect="1"/>
          </p:cNvPicPr>
          <p:nvPr/>
        </p:nvPicPr>
        <p:blipFill>
          <a:blip r:embed="rId2"/>
          <a:stretch>
            <a:fillRect/>
          </a:stretch>
        </p:blipFill>
        <p:spPr>
          <a:xfrm>
            <a:off x="127216" y="209004"/>
            <a:ext cx="4631404" cy="6491834"/>
          </a:xfrm>
          <a:prstGeom prst="rect">
            <a:avLst/>
          </a:prstGeom>
          <a:ln w="6350">
            <a:solidFill>
              <a:schemeClr val="tx1"/>
            </a:solidFill>
          </a:ln>
        </p:spPr>
      </p:pic>
      <p:pic>
        <p:nvPicPr>
          <p:cNvPr id="8" name="Picture 7">
            <a:extLst>
              <a:ext uri="{FF2B5EF4-FFF2-40B4-BE49-F238E27FC236}">
                <a16:creationId xmlns:a16="http://schemas.microsoft.com/office/drawing/2014/main" id="{4735E1BE-494C-3720-6989-3DD2B7E1B539}"/>
              </a:ext>
            </a:extLst>
          </p:cNvPr>
          <p:cNvPicPr>
            <a:picLocks noChangeAspect="1"/>
          </p:cNvPicPr>
          <p:nvPr/>
        </p:nvPicPr>
        <p:blipFill>
          <a:blip r:embed="rId2"/>
          <a:srcRect l="3793" t="10914" r="4919" b="44216"/>
          <a:stretch/>
        </p:blipFill>
        <p:spPr>
          <a:xfrm>
            <a:off x="2318992" y="824845"/>
            <a:ext cx="7812764" cy="5382706"/>
          </a:xfrm>
          <a:prstGeom prst="rect">
            <a:avLst/>
          </a:prstGeom>
          <a:ln w="6350">
            <a:solidFill>
              <a:schemeClr val="tx1"/>
            </a:solidFill>
          </a:ln>
        </p:spPr>
      </p:pic>
    </p:spTree>
    <p:extLst>
      <p:ext uri="{BB962C8B-B14F-4D97-AF65-F5344CB8AC3E}">
        <p14:creationId xmlns:p14="http://schemas.microsoft.com/office/powerpoint/2010/main" val="12852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B411-AA22-18B2-4571-A72DDA7FA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E8E03-5FA2-FE1E-252F-63E115F323C8}"/>
              </a:ext>
            </a:extLst>
          </p:cNvPr>
          <p:cNvSpPr>
            <a:spLocks noGrp="1"/>
          </p:cNvSpPr>
          <p:nvPr>
            <p:ph type="title"/>
          </p:nvPr>
        </p:nvSpPr>
        <p:spPr>
          <a:xfrm>
            <a:off x="11035862" y="-1"/>
            <a:ext cx="11561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 Far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72448FB-4F23-104C-BA99-0956271DAAFA}"/>
              </a:ext>
            </a:extLst>
          </p:cNvPr>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a:extLst>
              <a:ext uri="{FF2B5EF4-FFF2-40B4-BE49-F238E27FC236}">
                <a16:creationId xmlns:a16="http://schemas.microsoft.com/office/drawing/2014/main" id="{15BD7620-2C41-3CF8-5481-C0BACD9B10F5}"/>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8B7D525E-0209-1FC9-442A-AA180B4B69F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A6464020-3B4F-8A04-15E0-5FB8D25AA528}"/>
              </a:ext>
            </a:extLst>
          </p:cNvPr>
          <p:cNvPicPr>
            <a:picLocks noChangeAspect="1"/>
          </p:cNvPicPr>
          <p:nvPr/>
        </p:nvPicPr>
        <p:blipFill>
          <a:blip r:embed="rId3"/>
          <a:stretch>
            <a:fillRect/>
          </a:stretch>
        </p:blipFill>
        <p:spPr>
          <a:xfrm>
            <a:off x="203637" y="209004"/>
            <a:ext cx="4409970" cy="6491834"/>
          </a:xfrm>
          <a:prstGeom prst="rect">
            <a:avLst/>
          </a:prstGeom>
          <a:ln w="6350">
            <a:solidFill>
              <a:schemeClr val="tx1"/>
            </a:solidFill>
          </a:ln>
        </p:spPr>
      </p:pic>
      <p:pic>
        <p:nvPicPr>
          <p:cNvPr id="8" name="Picture 7">
            <a:extLst>
              <a:ext uri="{FF2B5EF4-FFF2-40B4-BE49-F238E27FC236}">
                <a16:creationId xmlns:a16="http://schemas.microsoft.com/office/drawing/2014/main" id="{5BFAEE21-AD20-0B1C-2852-2109B56C34D5}"/>
              </a:ext>
            </a:extLst>
          </p:cNvPr>
          <p:cNvPicPr>
            <a:picLocks noChangeAspect="1"/>
          </p:cNvPicPr>
          <p:nvPr/>
        </p:nvPicPr>
        <p:blipFill>
          <a:blip r:embed="rId3"/>
          <a:srcRect l="1174" t="29928" r="4586" b="54015"/>
          <a:stretch/>
        </p:blipFill>
        <p:spPr>
          <a:xfrm>
            <a:off x="1092707" y="2336292"/>
            <a:ext cx="10590379" cy="2656332"/>
          </a:xfrm>
          <a:prstGeom prst="rect">
            <a:avLst/>
          </a:prstGeom>
          <a:ln w="6350">
            <a:solidFill>
              <a:schemeClr val="tx1"/>
            </a:solidFill>
          </a:ln>
        </p:spPr>
      </p:pic>
    </p:spTree>
    <p:extLst>
      <p:ext uri="{BB962C8B-B14F-4D97-AF65-F5344CB8AC3E}">
        <p14:creationId xmlns:p14="http://schemas.microsoft.com/office/powerpoint/2010/main" val="3941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66DCC-BD3D-4EA3-D111-A12206BF9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065E6-53BB-0C49-6EC1-CEE2F314DAD7}"/>
              </a:ext>
            </a:extLst>
          </p:cNvPr>
          <p:cNvSpPr>
            <a:spLocks noGrp="1"/>
          </p:cNvSpPr>
          <p:nvPr>
            <p:ph type="title"/>
          </p:nvPr>
        </p:nvSpPr>
        <p:spPr>
          <a:xfrm>
            <a:off x="9806940" y="-1"/>
            <a:ext cx="238506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Fourth Factor?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44684EB-C112-C621-FD92-F29A841B63C5}"/>
              </a:ext>
            </a:extLst>
          </p:cNvPr>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a:extLst>
              <a:ext uri="{FF2B5EF4-FFF2-40B4-BE49-F238E27FC236}">
                <a16:creationId xmlns:a16="http://schemas.microsoft.com/office/drawing/2014/main" id="{E3380B99-C44A-351F-004D-1ECBF6A11EAA}"/>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233D0ED2-49FD-5E93-C5A1-1BFDE8EBACA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729EFC34-CB4A-78ED-9DE6-10BC809B6299}"/>
              </a:ext>
            </a:extLst>
          </p:cNvPr>
          <p:cNvPicPr>
            <a:picLocks noChangeAspect="1"/>
          </p:cNvPicPr>
          <p:nvPr/>
        </p:nvPicPr>
        <p:blipFill>
          <a:blip r:embed="rId2"/>
          <a:stretch>
            <a:fillRect/>
          </a:stretch>
        </p:blipFill>
        <p:spPr>
          <a:xfrm>
            <a:off x="250032" y="209004"/>
            <a:ext cx="4521342" cy="6414516"/>
          </a:xfrm>
          <a:prstGeom prst="rect">
            <a:avLst/>
          </a:prstGeom>
          <a:ln w="6350">
            <a:solidFill>
              <a:schemeClr val="tx1"/>
            </a:solidFill>
          </a:ln>
        </p:spPr>
      </p:pic>
      <p:pic>
        <p:nvPicPr>
          <p:cNvPr id="10" name="Picture 9">
            <a:extLst>
              <a:ext uri="{FF2B5EF4-FFF2-40B4-BE49-F238E27FC236}">
                <a16:creationId xmlns:a16="http://schemas.microsoft.com/office/drawing/2014/main" id="{97A4FDB6-6738-23E9-4A7A-2D45DA248EDC}"/>
              </a:ext>
            </a:extLst>
          </p:cNvPr>
          <p:cNvPicPr>
            <a:picLocks noChangeAspect="1"/>
          </p:cNvPicPr>
          <p:nvPr/>
        </p:nvPicPr>
        <p:blipFill>
          <a:blip r:embed="rId2"/>
          <a:srcRect l="3316" t="25504" r="3799" b="48851"/>
          <a:stretch/>
        </p:blipFill>
        <p:spPr>
          <a:xfrm>
            <a:off x="1154783" y="1885361"/>
            <a:ext cx="10023787" cy="3926264"/>
          </a:xfrm>
          <a:prstGeom prst="rect">
            <a:avLst/>
          </a:prstGeom>
          <a:ln w="6350">
            <a:solidFill>
              <a:schemeClr val="tx1"/>
            </a:solidFill>
          </a:ln>
        </p:spPr>
      </p:pic>
    </p:spTree>
    <p:extLst>
      <p:ext uri="{BB962C8B-B14F-4D97-AF65-F5344CB8AC3E}">
        <p14:creationId xmlns:p14="http://schemas.microsoft.com/office/powerpoint/2010/main" val="185884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8BF0-F284-EB65-89E0-F500533E5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265D5-D2ED-6746-5E1A-1BF10386EDC9}"/>
              </a:ext>
            </a:extLst>
          </p:cNvPr>
          <p:cNvSpPr>
            <a:spLocks noGrp="1"/>
          </p:cNvSpPr>
          <p:nvPr>
            <p:ph type="title"/>
          </p:nvPr>
        </p:nvSpPr>
        <p:spPr>
          <a:xfrm>
            <a:off x="8154186" y="-1"/>
            <a:ext cx="403781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Predicting the Next Token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A590104-3142-84EB-17AB-671B9745E3B1}"/>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941367C0-F554-D2D3-844B-1AD717267838}"/>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76CB088E-1180-76E9-A6A6-C7771A3BA49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17BF58CA-7240-6EDF-E864-5C9D3B3CBF68}"/>
              </a:ext>
            </a:extLst>
          </p:cNvPr>
          <p:cNvPicPr>
            <a:picLocks noChangeAspect="1"/>
          </p:cNvPicPr>
          <p:nvPr/>
        </p:nvPicPr>
        <p:blipFill>
          <a:blip r:embed="rId2"/>
          <a:stretch>
            <a:fillRect/>
          </a:stretch>
        </p:blipFill>
        <p:spPr>
          <a:xfrm>
            <a:off x="304800" y="209004"/>
            <a:ext cx="4611872" cy="6491834"/>
          </a:xfrm>
          <a:prstGeom prst="rect">
            <a:avLst/>
          </a:prstGeom>
          <a:ln w="6350">
            <a:solidFill>
              <a:schemeClr val="tx1"/>
            </a:solidFill>
          </a:ln>
        </p:spPr>
      </p:pic>
      <p:pic>
        <p:nvPicPr>
          <p:cNvPr id="9" name="Picture 8">
            <a:extLst>
              <a:ext uri="{FF2B5EF4-FFF2-40B4-BE49-F238E27FC236}">
                <a16:creationId xmlns:a16="http://schemas.microsoft.com/office/drawing/2014/main" id="{00BF1F7A-84B0-D88C-BBBD-1B7662A24132}"/>
              </a:ext>
            </a:extLst>
          </p:cNvPr>
          <p:cNvPicPr>
            <a:picLocks noChangeAspect="1"/>
          </p:cNvPicPr>
          <p:nvPr/>
        </p:nvPicPr>
        <p:blipFill>
          <a:blip r:embed="rId2"/>
          <a:srcRect l="3067" t="5106" r="4135" b="63383"/>
          <a:stretch/>
        </p:blipFill>
        <p:spPr>
          <a:xfrm>
            <a:off x="1007611" y="735291"/>
            <a:ext cx="10176778" cy="4864230"/>
          </a:xfrm>
          <a:prstGeom prst="rect">
            <a:avLst/>
          </a:prstGeom>
          <a:ln w="6350">
            <a:solidFill>
              <a:schemeClr val="tx1"/>
            </a:solidFill>
          </a:ln>
        </p:spPr>
      </p:pic>
    </p:spTree>
    <p:extLst>
      <p:ext uri="{BB962C8B-B14F-4D97-AF65-F5344CB8AC3E}">
        <p14:creationId xmlns:p14="http://schemas.microsoft.com/office/powerpoint/2010/main" val="57779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396" y="-2"/>
            <a:ext cx="416960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July 2023: OpenAI, AP Deal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9463814" y="6488668"/>
            <a:ext cx="27281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 News (13 July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403161B-6C05-E0C7-FAE6-07DFCC139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251" y="209004"/>
            <a:ext cx="5935391" cy="6491834"/>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7D2A7119-9092-9376-7CF1-CBA22910A396}"/>
              </a:ext>
            </a:extLst>
          </p:cNvPr>
          <p:cNvPicPr>
            <a:picLocks noChangeAspect="1"/>
          </p:cNvPicPr>
          <p:nvPr/>
        </p:nvPicPr>
        <p:blipFill rotWithShape="1">
          <a:blip r:embed="rId4">
            <a:extLst>
              <a:ext uri="{28A0092B-C50C-407E-A947-70E740481C1C}">
                <a14:useLocalDpi xmlns:a14="http://schemas.microsoft.com/office/drawing/2010/main" val="0"/>
              </a:ext>
            </a:extLst>
          </a:blip>
          <a:srcRect l="5948" t="83229" r="37034" b="725"/>
          <a:stretch/>
        </p:blipFill>
        <p:spPr>
          <a:xfrm>
            <a:off x="1508449" y="2733771"/>
            <a:ext cx="10428300" cy="3209828"/>
          </a:xfrm>
          <a:prstGeom prst="rect">
            <a:avLst/>
          </a:prstGeom>
          <a:ln w="6350">
            <a:solidFill>
              <a:schemeClr val="bg2"/>
            </a:solidFill>
          </a:ln>
        </p:spPr>
      </p:pic>
    </p:spTree>
    <p:extLst>
      <p:ext uri="{BB962C8B-B14F-4D97-AF65-F5344CB8AC3E}">
        <p14:creationId xmlns:p14="http://schemas.microsoft.com/office/powerpoint/2010/main" val="16604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8432" y="-1"/>
            <a:ext cx="413356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Right to Protect Press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8636508" y="6488668"/>
            <a:ext cx="35554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 Copyright FAQ (4 June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329314" y="249951"/>
            <a:ext cx="4642598" cy="6390797"/>
          </a:xfrm>
          <a:prstGeom prst="rect">
            <a:avLst/>
          </a:prstGeom>
        </p:spPr>
      </p:pic>
      <p:pic>
        <p:nvPicPr>
          <p:cNvPr id="10" name="Picture 9"/>
          <p:cNvPicPr>
            <a:picLocks noChangeAspect="1"/>
          </p:cNvPicPr>
          <p:nvPr/>
        </p:nvPicPr>
        <p:blipFill>
          <a:blip r:embed="rId4"/>
          <a:stretch>
            <a:fillRect/>
          </a:stretch>
        </p:blipFill>
        <p:spPr>
          <a:xfrm>
            <a:off x="2028894" y="992661"/>
            <a:ext cx="8495952" cy="5343607"/>
          </a:xfrm>
          <a:prstGeom prst="rect">
            <a:avLst/>
          </a:prstGeom>
        </p:spPr>
      </p:pic>
    </p:spTree>
    <p:extLst>
      <p:ext uri="{BB962C8B-B14F-4D97-AF65-F5344CB8AC3E}">
        <p14:creationId xmlns:p14="http://schemas.microsoft.com/office/powerpoint/2010/main" val="304651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D63D3EB4-B0D4-AF15-134C-D44B2A262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222" y="209004"/>
            <a:ext cx="5935391" cy="6491834"/>
          </a:xfrm>
          <a:prstGeom prst="rect">
            <a:avLst/>
          </a:prstGeom>
          <a:ln w="6350">
            <a:solidFill>
              <a:schemeClr val="bg2"/>
            </a:solidFill>
          </a:ln>
        </p:spPr>
      </p:pic>
      <p:sp>
        <p:nvSpPr>
          <p:cNvPr id="2" name="Title 1"/>
          <p:cNvSpPr>
            <a:spLocks noGrp="1"/>
          </p:cNvSpPr>
          <p:nvPr>
            <p:ph type="title"/>
          </p:nvPr>
        </p:nvSpPr>
        <p:spPr>
          <a:xfrm>
            <a:off x="10526861" y="-2"/>
            <a:ext cx="16651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 Canada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726254" y="6488668"/>
            <a:ext cx="34657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(29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0F313F43-E6B5-E0DD-2A4C-4EC455E4515D}"/>
              </a:ext>
            </a:extLst>
          </p:cNvPr>
          <p:cNvPicPr>
            <a:picLocks noChangeAspect="1"/>
          </p:cNvPicPr>
          <p:nvPr/>
        </p:nvPicPr>
        <p:blipFill rotWithShape="1">
          <a:blip r:embed="rId3">
            <a:extLst>
              <a:ext uri="{28A0092B-C50C-407E-A947-70E740481C1C}">
                <a14:useLocalDpi xmlns:a14="http://schemas.microsoft.com/office/drawing/2010/main" val="0"/>
              </a:ext>
            </a:extLst>
          </a:blip>
          <a:srcRect l="24066" t="43384" r="26187" b="22775"/>
          <a:stretch/>
        </p:blipFill>
        <p:spPr>
          <a:xfrm>
            <a:off x="3761191" y="1568777"/>
            <a:ext cx="6225990" cy="4632432"/>
          </a:xfrm>
          <a:prstGeom prst="rect">
            <a:avLst/>
          </a:prstGeom>
          <a:ln w="6350">
            <a:solidFill>
              <a:schemeClr val="bg2"/>
            </a:solidFill>
          </a:ln>
        </p:spPr>
      </p:pic>
    </p:spTree>
    <p:extLst>
      <p:ext uri="{BB962C8B-B14F-4D97-AF65-F5344CB8AC3E}">
        <p14:creationId xmlns:p14="http://schemas.microsoft.com/office/powerpoint/2010/main" val="270903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210" y="-1"/>
            <a:ext cx="8930791" cy="32694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S.673: Journalism Competition and Preservation Act of 2022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8355724" y="6488668"/>
            <a:ext cx="38362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Congress.gov (Visited 1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071D70A9-2E04-A09B-BC70-E0B3E74A3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22" y="566433"/>
            <a:ext cx="5611519" cy="6172093"/>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BE9793A9-AEA8-30F4-13F6-EB77FB8CD80D}"/>
              </a:ext>
            </a:extLst>
          </p:cNvPr>
          <p:cNvPicPr>
            <a:picLocks noChangeAspect="1"/>
          </p:cNvPicPr>
          <p:nvPr/>
        </p:nvPicPr>
        <p:blipFill rotWithShape="1">
          <a:blip r:embed="rId3">
            <a:extLst>
              <a:ext uri="{28A0092B-C50C-407E-A947-70E740481C1C}">
                <a14:useLocalDpi xmlns:a14="http://schemas.microsoft.com/office/drawing/2010/main" val="0"/>
              </a:ext>
            </a:extLst>
          </a:blip>
          <a:srcRect l="2242" t="7321" r="3438" b="49037"/>
          <a:stretch/>
        </p:blipFill>
        <p:spPr>
          <a:xfrm>
            <a:off x="1805084" y="1373850"/>
            <a:ext cx="9107353" cy="4635063"/>
          </a:xfrm>
          <a:prstGeom prst="rect">
            <a:avLst/>
          </a:prstGeom>
        </p:spPr>
      </p:pic>
    </p:spTree>
    <p:extLst>
      <p:ext uri="{BB962C8B-B14F-4D97-AF65-F5344CB8AC3E}">
        <p14:creationId xmlns:p14="http://schemas.microsoft.com/office/powerpoint/2010/main" val="4483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804E-BB63-CFBD-9904-1FA89CAEE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D6A34-12A8-DE4A-C00F-B0A4EAAD6B22}"/>
              </a:ext>
            </a:extLst>
          </p:cNvPr>
          <p:cNvSpPr>
            <a:spLocks noGrp="1"/>
          </p:cNvSpPr>
          <p:nvPr>
            <p:ph type="title"/>
          </p:nvPr>
        </p:nvSpPr>
        <p:spPr>
          <a:xfrm>
            <a:off x="9463815" y="-2"/>
            <a:ext cx="272818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California Efforts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2D0BE70-3D21-B995-9A41-ECECFC224708}"/>
              </a:ext>
            </a:extLst>
          </p:cNvPr>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a:extLst>
              <a:ext uri="{FF2B5EF4-FFF2-40B4-BE49-F238E27FC236}">
                <a16:creationId xmlns:a16="http://schemas.microsoft.com/office/drawing/2014/main" id="{CFBB6FF0-B466-CACE-A751-1E320649686A}"/>
              </a:ext>
            </a:extLst>
          </p:cNvPr>
          <p:cNvSpPr txBox="1">
            <a:spLocks noChangeArrowheads="1"/>
          </p:cNvSpPr>
          <p:nvPr/>
        </p:nvSpPr>
        <p:spPr bwMode="auto">
          <a:xfrm>
            <a:off x="9729576" y="6488668"/>
            <a:ext cx="246242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(12 Apr 2024)</a:t>
            </a:r>
          </a:p>
        </p:txBody>
      </p:sp>
      <p:sp>
        <p:nvSpPr>
          <p:cNvPr id="7" name="Rectangle 6">
            <a:extLst>
              <a:ext uri="{FF2B5EF4-FFF2-40B4-BE49-F238E27FC236}">
                <a16:creationId xmlns:a16="http://schemas.microsoft.com/office/drawing/2014/main" id="{4CBFF2A3-321D-BE09-350C-D3C826A295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E0BDFCA-2966-0B8E-F784-23A0A1A02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92" y="162158"/>
            <a:ext cx="5978221" cy="6538679"/>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CBE2B7EC-8275-A20A-B1E3-AB9CD460B81F}"/>
              </a:ext>
            </a:extLst>
          </p:cNvPr>
          <p:cNvPicPr>
            <a:picLocks noChangeAspect="1"/>
          </p:cNvPicPr>
          <p:nvPr/>
        </p:nvPicPr>
        <p:blipFill>
          <a:blip r:embed="rId4">
            <a:extLst>
              <a:ext uri="{28A0092B-C50C-407E-A947-70E740481C1C}">
                <a14:useLocalDpi xmlns:a14="http://schemas.microsoft.com/office/drawing/2010/main" val="0"/>
              </a:ext>
            </a:extLst>
          </a:blip>
          <a:srcRect l="19455" t="55945" r="20257" b="5385"/>
          <a:stretch/>
        </p:blipFill>
        <p:spPr>
          <a:xfrm>
            <a:off x="2941148" y="671659"/>
            <a:ext cx="7860723" cy="5514682"/>
          </a:xfrm>
          <a:prstGeom prst="rect">
            <a:avLst/>
          </a:prstGeom>
          <a:ln w="6350">
            <a:solidFill>
              <a:schemeClr val="tx1"/>
            </a:solidFill>
          </a:ln>
        </p:spPr>
      </p:pic>
    </p:spTree>
    <p:extLst>
      <p:ext uri="{BB962C8B-B14F-4D97-AF65-F5344CB8AC3E}">
        <p14:creationId xmlns:p14="http://schemas.microsoft.com/office/powerpoint/2010/main" val="6170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AAF5-8292-E3AA-3320-E733E27273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3F2EC-D856-5124-FFD1-1FA8EBCC498E}"/>
              </a:ext>
            </a:extLst>
          </p:cNvPr>
          <p:cNvSpPr>
            <a:spLocks noGrp="1"/>
          </p:cNvSpPr>
          <p:nvPr>
            <p:ph type="title"/>
          </p:nvPr>
        </p:nvSpPr>
        <p:spPr>
          <a:xfrm>
            <a:off x="8785781" y="-2"/>
            <a:ext cx="34062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Surprisingly, It Works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C45099B-12DC-B6C2-A801-6C0266A5BE8D}"/>
              </a:ext>
            </a:extLst>
          </p:cNvPr>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a:extLst>
              <a:ext uri="{FF2B5EF4-FFF2-40B4-BE49-F238E27FC236}">
                <a16:creationId xmlns:a16="http://schemas.microsoft.com/office/drawing/2014/main" id="{59484FB3-D88E-60A4-F1BA-155A202659CB}"/>
              </a:ext>
            </a:extLst>
          </p:cNvPr>
          <p:cNvSpPr txBox="1">
            <a:spLocks noChangeArrowheads="1"/>
          </p:cNvSpPr>
          <p:nvPr/>
        </p:nvSpPr>
        <p:spPr bwMode="auto">
          <a:xfrm>
            <a:off x="8257880" y="6488668"/>
            <a:ext cx="39341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and AI: Part 3 (May 2025)</a:t>
            </a:r>
          </a:p>
        </p:txBody>
      </p:sp>
      <p:sp>
        <p:nvSpPr>
          <p:cNvPr id="3" name="Rectangle 2">
            <a:extLst>
              <a:ext uri="{FF2B5EF4-FFF2-40B4-BE49-F238E27FC236}">
                <a16:creationId xmlns:a16="http://schemas.microsoft.com/office/drawing/2014/main" id="{77D43A72-5076-95E8-53F3-F41E72A89BE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EF386376-4F76-10F2-1C89-BC85545B3B6C}"/>
              </a:ext>
            </a:extLst>
          </p:cNvPr>
          <p:cNvPicPr>
            <a:picLocks noChangeAspect="1"/>
          </p:cNvPicPr>
          <p:nvPr/>
        </p:nvPicPr>
        <p:blipFill>
          <a:blip r:embed="rId2"/>
          <a:stretch>
            <a:fillRect/>
          </a:stretch>
        </p:blipFill>
        <p:spPr>
          <a:xfrm>
            <a:off x="304800" y="209004"/>
            <a:ext cx="4611872" cy="6491834"/>
          </a:xfrm>
          <a:prstGeom prst="rect">
            <a:avLst/>
          </a:prstGeom>
          <a:ln w="6350">
            <a:solidFill>
              <a:schemeClr val="tx1"/>
            </a:solidFill>
          </a:ln>
        </p:spPr>
      </p:pic>
      <p:pic>
        <p:nvPicPr>
          <p:cNvPr id="9" name="Picture 8">
            <a:extLst>
              <a:ext uri="{FF2B5EF4-FFF2-40B4-BE49-F238E27FC236}">
                <a16:creationId xmlns:a16="http://schemas.microsoft.com/office/drawing/2014/main" id="{D08C23FA-9C86-4819-A2F5-5C045E7FF961}"/>
              </a:ext>
            </a:extLst>
          </p:cNvPr>
          <p:cNvPicPr>
            <a:picLocks noChangeAspect="1"/>
          </p:cNvPicPr>
          <p:nvPr/>
        </p:nvPicPr>
        <p:blipFill>
          <a:blip r:embed="rId2"/>
          <a:srcRect l="3680" t="35962" r="2704" b="48863"/>
          <a:stretch/>
        </p:blipFill>
        <p:spPr>
          <a:xfrm>
            <a:off x="1183064" y="2422689"/>
            <a:ext cx="10494154" cy="2394408"/>
          </a:xfrm>
          <a:prstGeom prst="rect">
            <a:avLst/>
          </a:prstGeom>
          <a:ln w="6350">
            <a:solidFill>
              <a:schemeClr val="tx1"/>
            </a:solidFill>
          </a:ln>
        </p:spPr>
      </p:pic>
    </p:spTree>
    <p:extLst>
      <p:ext uri="{BB962C8B-B14F-4D97-AF65-F5344CB8AC3E}">
        <p14:creationId xmlns:p14="http://schemas.microsoft.com/office/powerpoint/2010/main" val="31727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5E99-75AD-7A17-F20C-08EFDAB65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E87AD-D758-0CDD-59A5-FEF484834A40}"/>
              </a:ext>
            </a:extLst>
          </p:cNvPr>
          <p:cNvSpPr>
            <a:spLocks noGrp="1"/>
          </p:cNvSpPr>
          <p:nvPr>
            <p:ph type="title"/>
          </p:nvPr>
        </p:nvSpPr>
        <p:spPr>
          <a:xfrm>
            <a:off x="9235441" y="-2"/>
            <a:ext cx="295656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Original Complaint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9D52106-AED7-74C3-D48C-FD73EA5A05B5}"/>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1F64D706-C068-80A4-6467-82C2C27182A8}"/>
              </a:ext>
            </a:extLst>
          </p:cNvPr>
          <p:cNvSpPr txBox="1">
            <a:spLocks noChangeArrowheads="1"/>
          </p:cNvSpPr>
          <p:nvPr/>
        </p:nvSpPr>
        <p:spPr bwMode="auto">
          <a:xfrm>
            <a:off x="10298784" y="6488668"/>
            <a:ext cx="18932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v. Microsoft</a:t>
            </a:r>
          </a:p>
        </p:txBody>
      </p:sp>
      <p:pic>
        <p:nvPicPr>
          <p:cNvPr id="5" name="Picture 4">
            <a:extLst>
              <a:ext uri="{FF2B5EF4-FFF2-40B4-BE49-F238E27FC236}">
                <a16:creationId xmlns:a16="http://schemas.microsoft.com/office/drawing/2014/main" id="{326318A7-63EB-36AB-4495-D39D6CC139D0}"/>
              </a:ext>
            </a:extLst>
          </p:cNvPr>
          <p:cNvPicPr>
            <a:picLocks noChangeAspect="1"/>
          </p:cNvPicPr>
          <p:nvPr/>
        </p:nvPicPr>
        <p:blipFill>
          <a:blip r:embed="rId2"/>
          <a:stretch>
            <a:fillRect/>
          </a:stretch>
        </p:blipFill>
        <p:spPr>
          <a:xfrm>
            <a:off x="2974681" y="239861"/>
            <a:ext cx="5060416" cy="6507780"/>
          </a:xfrm>
          <a:prstGeom prst="rect">
            <a:avLst/>
          </a:prstGeom>
          <a:ln w="6350">
            <a:solidFill>
              <a:schemeClr val="tx1"/>
            </a:solidFill>
          </a:ln>
        </p:spPr>
      </p:pic>
    </p:spTree>
    <p:extLst>
      <p:ext uri="{BB962C8B-B14F-4D97-AF65-F5344CB8AC3E}">
        <p14:creationId xmlns:p14="http://schemas.microsoft.com/office/powerpoint/2010/main" val="821282941"/>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11793</TotalTime>
  <Words>2035</Words>
  <Application>Microsoft Office PowerPoint</Application>
  <PresentationFormat>Widescreen</PresentationFormat>
  <Paragraphs>306</Paragraphs>
  <Slides>74</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Helvetica</vt:lpstr>
      <vt:lpstr>Monotype Sorts</vt:lpstr>
      <vt:lpstr>Times New Roman</vt:lpstr>
      <vt:lpstr>Wingdings</vt:lpstr>
      <vt:lpstr>Generic (Standard)</vt:lpstr>
      <vt:lpstr>Class 23: Wed 14 May 2025 Copyright Spring 2025   AI: Inputs</vt:lpstr>
      <vt:lpstr>Sat 10 May 2025: Register of Copyrights Fired</vt:lpstr>
      <vt:lpstr>AI Studies</vt:lpstr>
      <vt:lpstr>Generative AI Training</vt:lpstr>
      <vt:lpstr>“Once Upon A ___”</vt:lpstr>
      <vt:lpstr>Text to Tokens</vt:lpstr>
      <vt:lpstr>Predicting the Next Token</vt:lpstr>
      <vt:lpstr>Surprisingly, It Works</vt:lpstr>
      <vt:lpstr>Original Complaint</vt:lpstr>
      <vt:lpstr>Microsoft Market Cap</vt:lpstr>
      <vt:lpstr>OpenAI: $300B</vt:lpstr>
      <vt:lpstr>And the NYT?</vt:lpstr>
      <vt:lpstr>Revised Complaint</vt:lpstr>
      <vt:lpstr>GenAI and Free Riding</vt:lpstr>
      <vt:lpstr>Memorization and Regurgitation</vt:lpstr>
      <vt:lpstr>Beyond Search</vt:lpstr>
      <vt:lpstr>They Are Making Money Off of Our Content</vt:lpstr>
      <vt:lpstr>We Want to Get Paid a Fair Value</vt:lpstr>
      <vt:lpstr>Fair Use? Billions in damages?</vt:lpstr>
      <vt:lpstr>Counting Words</vt:lpstr>
      <vt:lpstr>Counting Words</vt:lpstr>
      <vt:lpstr>“chatgpt” (TTYN (3 of 3))</vt:lpstr>
      <vt:lpstr>Millions of Copies</vt:lpstr>
      <vt:lpstr>Copying Here is Transformative</vt:lpstr>
      <vt:lpstr>Transformative Use</vt:lpstr>
      <vt:lpstr>Early Decision</vt:lpstr>
      <vt:lpstr>Finding Training Data</vt:lpstr>
      <vt:lpstr>Storing and Encoding the Data</vt:lpstr>
      <vt:lpstr>WebText</vt:lpstr>
      <vt:lpstr>Common Crawl</vt:lpstr>
      <vt:lpstr>Common Crawl Terms of Use</vt:lpstr>
      <vt:lpstr>Common Crawl TOU: Copyright</vt:lpstr>
      <vt:lpstr>Statute of Limitations</vt:lpstr>
      <vt:lpstr>Contributory Copyright Infringement</vt:lpstr>
      <vt:lpstr>Exhibit J: Understanding Outputs (TTYN (1 of 4))</vt:lpstr>
      <vt:lpstr>Exhibit J: Understanding Outputs (TTYN (2 of 4))</vt:lpstr>
      <vt:lpstr>Exhibit J: Understanding Outputs (TTYN (3 of 4))</vt:lpstr>
      <vt:lpstr>Understanding Outputs</vt:lpstr>
      <vt:lpstr>Material Contribution Theory</vt:lpstr>
      <vt:lpstr>What About Sony?</vt:lpstr>
      <vt:lpstr>Product v. Service</vt:lpstr>
      <vt:lpstr>DMCA CMI and Standing?: Court Says OK</vt:lpstr>
      <vt:lpstr>1202(a): False CMI</vt:lpstr>
      <vt:lpstr>1202(b): Removal of CMI</vt:lpstr>
      <vt:lpstr>1202(c): CMI Definition</vt:lpstr>
      <vt:lpstr>NYT Needs More on Removal</vt:lpstr>
      <vt:lpstr>Others Have Alleged More</vt:lpstr>
      <vt:lpstr>Looking for Bed Sheets</vt:lpstr>
      <vt:lpstr>Again</vt:lpstr>
      <vt:lpstr>One More Time</vt:lpstr>
      <vt:lpstr>NYT Misappropriation Claims Blocked by 301</vt:lpstr>
      <vt:lpstr>The News on Google</vt:lpstr>
      <vt:lpstr>The News on Google</vt:lpstr>
      <vt:lpstr>The News on Google</vt:lpstr>
      <vt:lpstr>The News on Google</vt:lpstr>
      <vt:lpstr>Google Gen AI Response (TTYN (5 of 5))</vt:lpstr>
      <vt:lpstr>The Abridgements?</vt:lpstr>
      <vt:lpstr>AI Action Plan?</vt:lpstr>
      <vt:lpstr>U.S. v. China</vt:lpstr>
      <vt:lpstr>Fair Use as Driver of U.S. AI Success</vt:lpstr>
      <vt:lpstr>EU, UK Limit Uses</vt:lpstr>
      <vt:lpstr>China Won’t Do That</vt:lpstr>
      <vt:lpstr>What the U.S. Gov’t Should Do</vt:lpstr>
      <vt:lpstr>Copyright Drives U.S. Innovation and Success</vt:lpstr>
      <vt:lpstr>“Often Be Transformative”</vt:lpstr>
      <vt:lpstr>But Not If Outputs Are Substitutes</vt:lpstr>
      <vt:lpstr>Intermediate Copying, Output Safeguards</vt:lpstr>
      <vt:lpstr>So Far</vt:lpstr>
      <vt:lpstr>Fourth Factor?</vt:lpstr>
      <vt:lpstr>July 2023: OpenAI, AP Deal</vt:lpstr>
      <vt:lpstr>New Right to Protect Press</vt:lpstr>
      <vt:lpstr>In Canada</vt:lpstr>
      <vt:lpstr>S.673: Journalism Competition and Preservation Act of 2022</vt:lpstr>
      <vt:lpstr>California Efforts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1100</cp:revision>
  <cp:lastPrinted>2022-02-21T20:17:43Z</cp:lastPrinted>
  <dcterms:created xsi:type="dcterms:W3CDTF">1999-10-27T15:27:59Z</dcterms:created>
  <dcterms:modified xsi:type="dcterms:W3CDTF">2025-05-14T19:03:16Z</dcterms:modified>
</cp:coreProperties>
</file>