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115" r:id="rId2"/>
    <p:sldId id="1702" r:id="rId3"/>
    <p:sldId id="2982" r:id="rId4"/>
    <p:sldId id="2983" r:id="rId5"/>
    <p:sldId id="2984" r:id="rId6"/>
    <p:sldId id="3007" r:id="rId7"/>
    <p:sldId id="3008" r:id="rId8"/>
    <p:sldId id="3019" r:id="rId9"/>
    <p:sldId id="2985" r:id="rId10"/>
    <p:sldId id="2986" r:id="rId11"/>
    <p:sldId id="3009" r:id="rId12"/>
    <p:sldId id="3010" r:id="rId13"/>
    <p:sldId id="2988" r:id="rId14"/>
    <p:sldId id="2989" r:id="rId15"/>
    <p:sldId id="2990" r:id="rId16"/>
    <p:sldId id="2997" r:id="rId17"/>
    <p:sldId id="3093" r:id="rId18"/>
    <p:sldId id="3094" r:id="rId19"/>
    <p:sldId id="3053" r:id="rId20"/>
    <p:sldId id="3054" r:id="rId21"/>
    <p:sldId id="3055" r:id="rId22"/>
    <p:sldId id="3056" r:id="rId23"/>
    <p:sldId id="3057" r:id="rId24"/>
    <p:sldId id="3058" r:id="rId25"/>
    <p:sldId id="3059" r:id="rId26"/>
    <p:sldId id="3060" r:id="rId27"/>
    <p:sldId id="3061" r:id="rId28"/>
    <p:sldId id="3063" r:id="rId29"/>
    <p:sldId id="3074" r:id="rId30"/>
    <p:sldId id="2411" r:id="rId31"/>
    <p:sldId id="2412" r:id="rId32"/>
    <p:sldId id="2414" r:id="rId33"/>
    <p:sldId id="2452" r:id="rId34"/>
    <p:sldId id="2453" r:id="rId35"/>
    <p:sldId id="2887" r:id="rId36"/>
    <p:sldId id="2878" r:id="rId37"/>
    <p:sldId id="3082" r:id="rId38"/>
    <p:sldId id="3064" r:id="rId39"/>
    <p:sldId id="2880" r:id="rId40"/>
    <p:sldId id="2885" r:id="rId41"/>
    <p:sldId id="2886" r:id="rId42"/>
    <p:sldId id="3083" r:id="rId43"/>
    <p:sldId id="3085" r:id="rId44"/>
    <p:sldId id="3090" r:id="rId45"/>
    <p:sldId id="3092" r:id="rId46"/>
    <p:sldId id="3086" r:id="rId47"/>
    <p:sldId id="2905" r:id="rId48"/>
    <p:sldId id="3052" r:id="rId49"/>
    <p:sldId id="3091" r:id="rId50"/>
    <p:sldId id="2882" r:id="rId51"/>
    <p:sldId id="2894" r:id="rId52"/>
    <p:sldId id="2897" r:id="rId53"/>
    <p:sldId id="2895" r:id="rId54"/>
    <p:sldId id="2896" r:id="rId55"/>
    <p:sldId id="2898" r:id="rId56"/>
    <p:sldId id="3084" r:id="rId57"/>
    <p:sldId id="3065" r:id="rId58"/>
    <p:sldId id="3069" r:id="rId59"/>
    <p:sldId id="3070" r:id="rId60"/>
    <p:sldId id="3073" r:id="rId61"/>
    <p:sldId id="3071" r:id="rId62"/>
    <p:sldId id="3075" r:id="rId63"/>
    <p:sldId id="3079" r:id="rId64"/>
    <p:sldId id="3076" r:id="rId65"/>
    <p:sldId id="3077" r:id="rId66"/>
    <p:sldId id="3078" r:id="rId67"/>
    <p:sldId id="3072" r:id="rId68"/>
    <p:sldId id="3080" r:id="rId69"/>
    <p:sldId id="3066" r:id="rId70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33"/>
    <a:srgbClr val="CC66FF"/>
    <a:srgbClr val="CCCCFF"/>
    <a:srgbClr val="6699FF"/>
    <a:srgbClr val="003399"/>
    <a:srgbClr val="FFCC99"/>
    <a:srgbClr val="CC99FF"/>
    <a:srgbClr val="FF7C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683" autoAdjust="0"/>
    <p:restoredTop sz="86410" autoAdjust="0"/>
  </p:normalViewPr>
  <p:slideViewPr>
    <p:cSldViewPr snapToGrid="0">
      <p:cViewPr varScale="1">
        <p:scale>
          <a:sx n="141" d="100"/>
          <a:sy n="141" d="100"/>
        </p:scale>
        <p:origin x="68" y="316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899" y="-67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defTabSz="931700">
              <a:defRPr kumimoji="0" sz="1200" i="0"/>
            </a:lvl1pPr>
          </a:lstStyle>
          <a:p>
            <a:pPr>
              <a:defRPr/>
            </a:pPr>
            <a:r>
              <a:rPr lang="en-US" altLang="en-US"/>
              <a:t>Prof. Randal C. Picker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4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algn="r" defTabSz="931700">
              <a:defRPr kumimoji="0" sz="1200" i="0"/>
            </a:lvl1pPr>
          </a:lstStyle>
          <a:p>
            <a:pPr>
              <a:defRPr/>
            </a:pPr>
            <a:fld id="{77FC6675-D2CA-4353-89FA-66A40A97D6EB}" type="datetime1">
              <a:rPr lang="en-US" altLang="en-US" smtClean="0"/>
              <a:t>5/12/2025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285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defTabSz="931700">
              <a:defRPr kumimoji="0" sz="1200" i="0"/>
            </a:lvl1pPr>
          </a:lstStyle>
          <a:p>
            <a:pPr>
              <a:defRPr/>
            </a:pPr>
            <a:r>
              <a:rPr lang="en-US" altLang="en-US"/>
              <a:t>Copyright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4" y="883285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algn="r" defTabSz="930207">
              <a:defRPr kumimoji="0" sz="1200" i="0"/>
            </a:lvl1pPr>
          </a:lstStyle>
          <a:p>
            <a:fld id="{8B5A40FC-7030-47DE-8301-4404BA4406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4059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defTabSz="931700">
              <a:defRPr kumimoji="0" sz="1200" i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8131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6400" y="698500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9" y="4416426"/>
            <a:ext cx="51403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4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algn="r" defTabSz="931700">
              <a:defRPr kumimoji="0" sz="1200" i="0"/>
            </a:lvl1pPr>
          </a:lstStyle>
          <a:p>
            <a:pPr>
              <a:defRPr/>
            </a:pPr>
            <a:fld id="{1AE34EE4-3391-4D32-98F4-E0536ADF9CCB}" type="datetime1">
              <a:rPr lang="en-US" altLang="en-US" smtClean="0"/>
              <a:t>5/12/2025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285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defTabSz="931700">
              <a:defRPr kumimoji="0" sz="1200" i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4" y="883285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algn="r" defTabSz="930207">
              <a:defRPr kumimoji="0" sz="1200" i="0"/>
            </a:lvl1pPr>
          </a:lstStyle>
          <a:p>
            <a:fld id="{67A9246D-94FE-4531-B699-F4EBF7D21D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98960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FF05A80-085E-4579-9BDD-634B3BE6800B}" type="datetime1">
              <a:rPr kumimoji="0" lang="en-US" altLang="en-US" sz="1200" i="0"/>
              <a:t>5/12/2025</a:t>
            </a:fld>
            <a:endParaRPr kumimoji="0" lang="en-US" altLang="en-US" sz="1200" i="0"/>
          </a:p>
        </p:txBody>
      </p:sp>
      <p:sp>
        <p:nvSpPr>
          <p:cNvPr id="4915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A29FA6F-DF6A-4AFB-9E57-DCCF5FE6EF13}" type="slidenum">
              <a:rPr kumimoji="0" lang="en-US" altLang="en-US" sz="1200" i="0"/>
              <a:pPr/>
              <a:t>1</a:t>
            </a:fld>
            <a:endParaRPr kumimoji="0" lang="en-US" altLang="en-US" sz="1200" i="0"/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733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https://openai.com/blog/chatgpt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5/12/2025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935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https://www.nytimes.com/2022/12/05/technology/chatgpt-ai-twitter.html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5/12/2025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764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https://arxiv.org/abs/2501.12948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5/12/2025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529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https://www.nytimes.com/2025/01/23/technology/deepseek-china-ai-chips.html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5/12/2025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085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793A0-1372-E338-BD8D-89B33FA52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4387E086-EBDB-580E-45D0-9864AB5771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97AB748A-F67E-AD02-6479-6BF601C92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71684" name="Date Placeholder 3">
            <a:extLst>
              <a:ext uri="{FF2B5EF4-FFF2-40B4-BE49-F238E27FC236}">
                <a16:creationId xmlns:a16="http://schemas.microsoft.com/office/drawing/2014/main" id="{F538404A-FE25-13FD-4198-70008F529A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C8C20B-7B46-4846-89FA-C74BF2B58495}" type="datetime1">
              <a:rPr kumimoji="0" lang="en-US" altLang="en-US" sz="1200" i="0"/>
              <a:t>5/12/2025</a:t>
            </a:fld>
            <a:endParaRPr kumimoji="0" lang="en-US" altLang="en-US" sz="1200" i="0"/>
          </a:p>
        </p:txBody>
      </p:sp>
      <p:sp>
        <p:nvSpPr>
          <p:cNvPr id="71685" name="Slide Number Placeholder 4">
            <a:extLst>
              <a:ext uri="{FF2B5EF4-FFF2-40B4-BE49-F238E27FC236}">
                <a16:creationId xmlns:a16="http://schemas.microsoft.com/office/drawing/2014/main" id="{223C7295-B7CB-39E5-313D-E00658125B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B466023-2A34-4A4F-AAAA-5817EC2B3C20}" type="slidenum">
              <a:rPr kumimoji="0" lang="en-US" altLang="en-US" sz="1200" i="0"/>
              <a:pPr/>
              <a:t>21</a:t>
            </a:fld>
            <a:endParaRPr kumimoji="0" lang="en-US" altLang="en-US" sz="1200" i="0"/>
          </a:p>
        </p:txBody>
      </p:sp>
    </p:spTree>
    <p:extLst>
      <p:ext uri="{BB962C8B-B14F-4D97-AF65-F5344CB8AC3E}">
        <p14:creationId xmlns:p14="http://schemas.microsoft.com/office/powerpoint/2010/main" val="3053234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26930-0240-9AD4-2C08-6D3DBBB3E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ADDC8A48-9EEE-F910-FB33-455973C8A6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469FA9A8-BBA9-1034-9A72-8F419A094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71684" name="Date Placeholder 3">
            <a:extLst>
              <a:ext uri="{FF2B5EF4-FFF2-40B4-BE49-F238E27FC236}">
                <a16:creationId xmlns:a16="http://schemas.microsoft.com/office/drawing/2014/main" id="{CB08EE15-BCA0-CA58-0612-FD90B86636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C8C20B-7B46-4846-89FA-C74BF2B58495}" type="datetime1">
              <a:rPr kumimoji="0" lang="en-US" altLang="en-US" sz="1200" i="0"/>
              <a:t>5/12/2025</a:t>
            </a:fld>
            <a:endParaRPr kumimoji="0" lang="en-US" altLang="en-US" sz="1200" i="0"/>
          </a:p>
        </p:txBody>
      </p:sp>
      <p:sp>
        <p:nvSpPr>
          <p:cNvPr id="71685" name="Slide Number Placeholder 4">
            <a:extLst>
              <a:ext uri="{FF2B5EF4-FFF2-40B4-BE49-F238E27FC236}">
                <a16:creationId xmlns:a16="http://schemas.microsoft.com/office/drawing/2014/main" id="{601D9321-8555-FDAB-AC81-B3717B5CF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B466023-2A34-4A4F-AAAA-5817EC2B3C20}" type="slidenum">
              <a:rPr kumimoji="0" lang="en-US" altLang="en-US" sz="1200" i="0"/>
              <a:pPr/>
              <a:t>22</a:t>
            </a:fld>
            <a:endParaRPr kumimoji="0" lang="en-US" altLang="en-US" sz="1200" i="0"/>
          </a:p>
        </p:txBody>
      </p:sp>
    </p:spTree>
    <p:extLst>
      <p:ext uri="{BB962C8B-B14F-4D97-AF65-F5344CB8AC3E}">
        <p14:creationId xmlns:p14="http://schemas.microsoft.com/office/powerpoint/2010/main" val="1529123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3DFB4-312B-64CD-4BD0-6BC8E6491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13A28195-4869-BCD7-4A06-F347B43500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48EB98E3-1D72-ED30-3AA4-64A775396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71684" name="Date Placeholder 3">
            <a:extLst>
              <a:ext uri="{FF2B5EF4-FFF2-40B4-BE49-F238E27FC236}">
                <a16:creationId xmlns:a16="http://schemas.microsoft.com/office/drawing/2014/main" id="{9F051DB3-554C-A64C-8671-1C1AF23ED2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C8C20B-7B46-4846-89FA-C74BF2B58495}" type="datetime1">
              <a:rPr kumimoji="0" lang="en-US" altLang="en-US" sz="1200" i="0"/>
              <a:t>5/12/2025</a:t>
            </a:fld>
            <a:endParaRPr kumimoji="0" lang="en-US" altLang="en-US" sz="1200" i="0"/>
          </a:p>
        </p:txBody>
      </p:sp>
      <p:sp>
        <p:nvSpPr>
          <p:cNvPr id="71685" name="Slide Number Placeholder 4">
            <a:extLst>
              <a:ext uri="{FF2B5EF4-FFF2-40B4-BE49-F238E27FC236}">
                <a16:creationId xmlns:a16="http://schemas.microsoft.com/office/drawing/2014/main" id="{E15CC198-1487-E6D8-5392-9303FD820B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B466023-2A34-4A4F-AAAA-5817EC2B3C20}" type="slidenum">
              <a:rPr kumimoji="0" lang="en-US" altLang="en-US" sz="1200" i="0"/>
              <a:pPr/>
              <a:t>23</a:t>
            </a:fld>
            <a:endParaRPr kumimoji="0" lang="en-US" altLang="en-US" sz="1200" i="0"/>
          </a:p>
        </p:txBody>
      </p:sp>
    </p:spTree>
    <p:extLst>
      <p:ext uri="{BB962C8B-B14F-4D97-AF65-F5344CB8AC3E}">
        <p14:creationId xmlns:p14="http://schemas.microsoft.com/office/powerpoint/2010/main" val="481491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D7824-EED4-80E9-647B-6431B730B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A358ABD7-1C89-3017-153A-5C18FE8E25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F861A450-8ED6-CC33-906C-29EE7874B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71684" name="Date Placeholder 3">
            <a:extLst>
              <a:ext uri="{FF2B5EF4-FFF2-40B4-BE49-F238E27FC236}">
                <a16:creationId xmlns:a16="http://schemas.microsoft.com/office/drawing/2014/main" id="{30662DDB-205B-07E9-C4D9-EA2DFA55B0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C8C20B-7B46-4846-89FA-C74BF2B58495}" type="datetime1">
              <a:rPr kumimoji="0" lang="en-US" altLang="en-US" sz="1200" i="0"/>
              <a:t>5/12/2025</a:t>
            </a:fld>
            <a:endParaRPr kumimoji="0" lang="en-US" altLang="en-US" sz="1200" i="0"/>
          </a:p>
        </p:txBody>
      </p:sp>
      <p:sp>
        <p:nvSpPr>
          <p:cNvPr id="71685" name="Slide Number Placeholder 4">
            <a:extLst>
              <a:ext uri="{FF2B5EF4-FFF2-40B4-BE49-F238E27FC236}">
                <a16:creationId xmlns:a16="http://schemas.microsoft.com/office/drawing/2014/main" id="{DF648FF2-5951-6CC5-AD7C-ACE5F725A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B466023-2A34-4A4F-AAAA-5817EC2B3C20}" type="slidenum">
              <a:rPr kumimoji="0" lang="en-US" altLang="en-US" sz="1200" i="0"/>
              <a:pPr/>
              <a:t>24</a:t>
            </a:fld>
            <a:endParaRPr kumimoji="0" lang="en-US" altLang="en-US" sz="1200" i="0"/>
          </a:p>
        </p:txBody>
      </p:sp>
    </p:spTree>
    <p:extLst>
      <p:ext uri="{BB962C8B-B14F-4D97-AF65-F5344CB8AC3E}">
        <p14:creationId xmlns:p14="http://schemas.microsoft.com/office/powerpoint/2010/main" val="12525208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FD08A-C2B4-63F4-E958-C7E965E97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27D57647-28FC-BADB-395F-286E932DB0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B80AA3C3-9711-330E-0827-4C88C68B5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71684" name="Date Placeholder 3">
            <a:extLst>
              <a:ext uri="{FF2B5EF4-FFF2-40B4-BE49-F238E27FC236}">
                <a16:creationId xmlns:a16="http://schemas.microsoft.com/office/drawing/2014/main" id="{DBA8EE9C-0F95-989B-97D9-68F362627A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C8C20B-7B46-4846-89FA-C74BF2B58495}" type="datetime1">
              <a:rPr kumimoji="0" lang="en-US" altLang="en-US" sz="1200" i="0"/>
              <a:t>5/12/2025</a:t>
            </a:fld>
            <a:endParaRPr kumimoji="0" lang="en-US" altLang="en-US" sz="1200" i="0"/>
          </a:p>
        </p:txBody>
      </p:sp>
      <p:sp>
        <p:nvSpPr>
          <p:cNvPr id="71685" name="Slide Number Placeholder 4">
            <a:extLst>
              <a:ext uri="{FF2B5EF4-FFF2-40B4-BE49-F238E27FC236}">
                <a16:creationId xmlns:a16="http://schemas.microsoft.com/office/drawing/2014/main" id="{79C6A2AD-0613-E033-945D-3306622CF9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B466023-2A34-4A4F-AAAA-5817EC2B3C20}" type="slidenum">
              <a:rPr kumimoji="0" lang="en-US" altLang="en-US" sz="1200" i="0"/>
              <a:pPr/>
              <a:t>25</a:t>
            </a:fld>
            <a:endParaRPr kumimoji="0" lang="en-US" altLang="en-US" sz="1200" i="0"/>
          </a:p>
        </p:txBody>
      </p:sp>
    </p:spTree>
    <p:extLst>
      <p:ext uri="{BB962C8B-B14F-4D97-AF65-F5344CB8AC3E}">
        <p14:creationId xmlns:p14="http://schemas.microsoft.com/office/powerpoint/2010/main" val="1183541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7F426-05F9-46A9-5EA5-ADB7791BE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5A5F1A2D-1236-EE07-65D3-814288EAE7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B79AA685-1A98-A4AA-7CE1-A32FF33C5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71684" name="Date Placeholder 3">
            <a:extLst>
              <a:ext uri="{FF2B5EF4-FFF2-40B4-BE49-F238E27FC236}">
                <a16:creationId xmlns:a16="http://schemas.microsoft.com/office/drawing/2014/main" id="{2E8ADDCC-8EB2-3AF2-4E05-6E4E14545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C8C20B-7B46-4846-89FA-C74BF2B58495}" type="datetime1">
              <a:rPr kumimoji="0" lang="en-US" altLang="en-US" sz="1200" i="0"/>
              <a:t>5/12/2025</a:t>
            </a:fld>
            <a:endParaRPr kumimoji="0" lang="en-US" altLang="en-US" sz="1200" i="0"/>
          </a:p>
        </p:txBody>
      </p:sp>
      <p:sp>
        <p:nvSpPr>
          <p:cNvPr id="71685" name="Slide Number Placeholder 4">
            <a:extLst>
              <a:ext uri="{FF2B5EF4-FFF2-40B4-BE49-F238E27FC236}">
                <a16:creationId xmlns:a16="http://schemas.microsoft.com/office/drawing/2014/main" id="{4242830C-8EF8-0185-E71A-7FE2A4E77F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B466023-2A34-4A4F-AAAA-5817EC2B3C20}" type="slidenum">
              <a:rPr kumimoji="0" lang="en-US" altLang="en-US" sz="1200" i="0"/>
              <a:pPr/>
              <a:t>26</a:t>
            </a:fld>
            <a:endParaRPr kumimoji="0" lang="en-US" altLang="en-US" sz="1200" i="0"/>
          </a:p>
        </p:txBody>
      </p:sp>
    </p:spTree>
    <p:extLst>
      <p:ext uri="{BB962C8B-B14F-4D97-AF65-F5344CB8AC3E}">
        <p14:creationId xmlns:p14="http://schemas.microsoft.com/office/powerpoint/2010/main" val="3081335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https://papers.nips.cc/paper_files/paper/2012/hash/c399862d3b9d6b76c8436e924a68c45b-Abstract.html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5/12/2025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50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486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2701" indent="-289501" defTabSz="942486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8004" indent="-231600" defTabSz="942486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1204" indent="-231600" defTabSz="942486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4406" indent="-231600" defTabSz="942486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7607" indent="-231600" defTabSz="942486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10808" indent="-231600" defTabSz="942486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74010" indent="-231600" defTabSz="942486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37211" indent="-231600" defTabSz="942486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A8034DB-9613-47C5-A6E0-A19F77151698}" type="datetime1">
              <a:rPr kumimoji="0" lang="en-US" altLang="en-US" sz="1200" i="0"/>
              <a:t>5/12/2025</a:t>
            </a:fld>
            <a:endParaRPr kumimoji="0" lang="en-US" altLang="en-US" sz="1200" i="0"/>
          </a:p>
        </p:txBody>
      </p:sp>
      <p:sp>
        <p:nvSpPr>
          <p:cNvPr id="8192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486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2701" indent="-289501" defTabSz="942486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8004" indent="-231600" defTabSz="942486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1204" indent="-231600" defTabSz="942486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4406" indent="-231600" defTabSz="942486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7607" indent="-231600" defTabSz="942486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10808" indent="-231600" defTabSz="942486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74010" indent="-231600" defTabSz="942486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37211" indent="-231600" defTabSz="942486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330B54A-79B9-4F6A-8DC0-BC569CECE8DE}" type="slidenum">
              <a:rPr kumimoji="0" lang="en-US" altLang="en-US" sz="1200" i="0"/>
              <a:pPr/>
              <a:t>30</a:t>
            </a:fld>
            <a:endParaRPr kumimoji="0" lang="en-US" altLang="en-US" sz="1200" i="0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5138" y="703263"/>
            <a:ext cx="6235700" cy="3508375"/>
          </a:xfrm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2975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486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2701" indent="-289501" defTabSz="942486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8004" indent="-231600" defTabSz="942486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1204" indent="-231600" defTabSz="942486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4406" indent="-231600" defTabSz="942486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7607" indent="-231600" defTabSz="942486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10808" indent="-231600" defTabSz="942486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74010" indent="-231600" defTabSz="942486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37211" indent="-231600" defTabSz="942486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A8034DB-9613-47C5-A6E0-A19F77151698}" type="datetime1">
              <a:rPr kumimoji="0" lang="en-US" altLang="en-US" sz="1200" i="0"/>
              <a:t>5/12/2025</a:t>
            </a:fld>
            <a:endParaRPr kumimoji="0" lang="en-US" altLang="en-US" sz="1200" i="0"/>
          </a:p>
        </p:txBody>
      </p:sp>
      <p:sp>
        <p:nvSpPr>
          <p:cNvPr id="8192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486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2701" indent="-289501" defTabSz="942486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8004" indent="-231600" defTabSz="942486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1204" indent="-231600" defTabSz="942486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4406" indent="-231600" defTabSz="942486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7607" indent="-231600" defTabSz="942486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10808" indent="-231600" defTabSz="942486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74010" indent="-231600" defTabSz="942486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37211" indent="-231600" defTabSz="942486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330B54A-79B9-4F6A-8DC0-BC569CECE8DE}" type="slidenum">
              <a:rPr kumimoji="0" lang="en-US" altLang="en-US" sz="1200" i="0"/>
              <a:pPr/>
              <a:t>31</a:t>
            </a:fld>
            <a:endParaRPr kumimoji="0" lang="en-US" altLang="en-US" sz="1200" i="0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5138" y="703263"/>
            <a:ext cx="6235700" cy="3508375"/>
          </a:xfrm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3276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5586E-FDB9-FBFD-2BA2-AA7752526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819C6EEB-D009-C5AF-8C6E-108316188E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FAAE9B36-9FB7-F4E8-9306-03C14CD57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71684" name="Date Placeholder 3">
            <a:extLst>
              <a:ext uri="{FF2B5EF4-FFF2-40B4-BE49-F238E27FC236}">
                <a16:creationId xmlns:a16="http://schemas.microsoft.com/office/drawing/2014/main" id="{26E81DFE-8347-E417-F100-8E58704974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C8C20B-7B46-4846-89FA-C74BF2B58495}" type="datetime1">
              <a:rPr kumimoji="0" lang="en-US" altLang="en-US" sz="1200" i="0"/>
              <a:t>5/12/2025</a:t>
            </a:fld>
            <a:endParaRPr kumimoji="0" lang="en-US" altLang="en-US" sz="1200" i="0"/>
          </a:p>
        </p:txBody>
      </p:sp>
      <p:sp>
        <p:nvSpPr>
          <p:cNvPr id="71685" name="Slide Number Placeholder 4">
            <a:extLst>
              <a:ext uri="{FF2B5EF4-FFF2-40B4-BE49-F238E27FC236}">
                <a16:creationId xmlns:a16="http://schemas.microsoft.com/office/drawing/2014/main" id="{7D0B7FF0-35E4-D92E-39D4-954FDCD06C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B466023-2A34-4A4F-AAAA-5817EC2B3C20}" type="slidenum">
              <a:rPr kumimoji="0" lang="en-US" altLang="en-US" sz="1200" i="0"/>
              <a:pPr/>
              <a:t>38</a:t>
            </a:fld>
            <a:endParaRPr kumimoji="0" lang="en-US" altLang="en-US" sz="1200" i="0"/>
          </a:p>
        </p:txBody>
      </p:sp>
    </p:spTree>
    <p:extLst>
      <p:ext uri="{BB962C8B-B14F-4D97-AF65-F5344CB8AC3E}">
        <p14:creationId xmlns:p14="http://schemas.microsoft.com/office/powerpoint/2010/main" val="39722444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71684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C8C20B-7B46-4846-89FA-C74BF2B58495}" type="datetime1">
              <a:rPr kumimoji="0" lang="en-US" altLang="en-US" sz="1200" i="0"/>
              <a:t>5/12/2025</a:t>
            </a:fld>
            <a:endParaRPr kumimoji="0" lang="en-US" altLang="en-US" sz="1200" i="0"/>
          </a:p>
        </p:txBody>
      </p:sp>
      <p:sp>
        <p:nvSpPr>
          <p:cNvPr id="7168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B466023-2A34-4A4F-AAAA-5817EC2B3C20}" type="slidenum">
              <a:rPr kumimoji="0" lang="en-US" altLang="en-US" sz="1200" i="0"/>
              <a:pPr/>
              <a:t>47</a:t>
            </a:fld>
            <a:endParaRPr kumimoji="0" lang="en-US" altLang="en-US" sz="1200" i="0"/>
          </a:p>
        </p:txBody>
      </p:sp>
    </p:spTree>
    <p:extLst>
      <p:ext uri="{BB962C8B-B14F-4D97-AF65-F5344CB8AC3E}">
        <p14:creationId xmlns:p14="http://schemas.microsoft.com/office/powerpoint/2010/main" val="1848169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1684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C8C20B-7B46-4846-89FA-C74BF2B58495}" type="datetime1">
              <a:rPr kumimoji="0" lang="en-US" altLang="en-US" sz="1200" i="0"/>
              <a:t>5/12/2025</a:t>
            </a:fld>
            <a:endParaRPr kumimoji="0" lang="en-US" altLang="en-US" sz="1200" i="0"/>
          </a:p>
        </p:txBody>
      </p:sp>
      <p:sp>
        <p:nvSpPr>
          <p:cNvPr id="7168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2862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2862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B466023-2A34-4A4F-AAAA-5817EC2B3C20}" type="slidenum">
              <a:rPr kumimoji="0" lang="en-US" altLang="en-US" sz="1200" i="0"/>
              <a:pPr/>
              <a:t>48</a:t>
            </a:fld>
            <a:endParaRPr kumimoji="0" lang="en-US" altLang="en-US" sz="1200" i="0"/>
          </a:p>
        </p:txBody>
      </p:sp>
    </p:spTree>
    <p:extLst>
      <p:ext uri="{BB962C8B-B14F-4D97-AF65-F5344CB8AC3E}">
        <p14:creationId xmlns:p14="http://schemas.microsoft.com/office/powerpoint/2010/main" val="2916376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5/12/2025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1176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5/12/2025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3856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5/12/2025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2259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https://www.nytimes.com/2025/05/08/world/europe/agatha-christie-ai-class-bbc.html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5/12/2025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836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https://papers.nips.cc/paper_files/paper/2012/file/c399862d3b9d6b76c8436e924a68c45b-Paper.pdf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5/12/2025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75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https://openai.com/blog/introducing-openai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5/12/2025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18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https://openai.com/blog/introducing-openai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5/12/2025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6691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https://www.nytimes.com/2016/03/16/world/asia/korea-alphago-vs-lee-sedol-go.html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5/12/2025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7289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https://www.nytimes.com/2016/03/16/world/asia/korea-alphago-vs-lee-sedol-go.html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AE34EE4-3391-4D32-98F4-E0536ADF9CCB}" type="datetime1">
              <a:rPr lang="en-US" altLang="en-US" smtClean="0"/>
              <a:t>5/12/2025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9246D-94FE-4531-B699-F4EBF7D21D51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091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https://openai.com/blog/openai-lp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5/12/2025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905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https://news.microsoft.com/2019/07/22/openai-forms-exclusive-computing-partnership-with-microsoft-to-build-new-azure-ai-supercomputing-technologies/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5/12/2025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228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-4233" y="3200400"/>
            <a:ext cx="12196233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133600" y="533400"/>
            <a:ext cx="10058400" cy="2590800"/>
          </a:xfrm>
        </p:spPr>
        <p:txBody>
          <a:bodyPr anchor="b"/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59200" y="3581400"/>
            <a:ext cx="8128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9AD7B48D-3286-43C6-84F8-12F4AEBC4E5B}" type="datetime4">
              <a:rPr lang="en-US" smtClean="0"/>
              <a:t>May 12, 2025</a:t>
            </a:fld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fld id="{A0BFA5AC-3BDE-487F-BC3A-22CD6BFC6D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7808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43893-5C60-4D11-8ADA-5ADEC5D35DAB}" type="datetime4">
              <a:rPr lang="en-US" smtClean="0"/>
              <a:t>May 12,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C5661C-D71C-4B7E-90C3-FE127AB403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546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04800"/>
            <a:ext cx="27940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8178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ABE96-E61C-48DA-97D6-B2BF04D16BB0}" type="datetime4">
              <a:rPr lang="en-US" smtClean="0"/>
              <a:t>May 12,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CB8E8A-7940-4D67-9547-FAD20B61AB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838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600200"/>
            <a:ext cx="5486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733800"/>
            <a:ext cx="5486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B8AED-D21D-495F-9940-279E57C0DD49}" type="datetime4">
              <a:rPr lang="en-US" smtClean="0"/>
              <a:t>May 12,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0F2DD2-7704-4541-93EB-E849DD63A7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306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92D44-958F-44BE-84F8-12F2384B24DB}" type="datetime4">
              <a:rPr lang="en-US" smtClean="0"/>
              <a:t>May 12,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23B07-E7AC-40AD-9FB2-D2523A019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387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4000"/>
            </a:lvl1pPr>
            <a:lvl2pPr marL="742950" indent="-285750">
              <a:buFont typeface="Wingdings" panose="05000000000000000000" pitchFamily="2" charset="2"/>
              <a:buChar char="§"/>
              <a:defRPr sz="3600"/>
            </a:lvl2pPr>
            <a:lvl3pPr marL="1143000" indent="-228600">
              <a:buFont typeface="Wingdings" panose="05000000000000000000" pitchFamily="2" charset="2"/>
              <a:buChar char="§"/>
              <a:defRPr sz="3600"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1B6A4-8A10-429C-B813-34B282BED4D4}" type="datetime4">
              <a:rPr lang="en-US" smtClean="0"/>
              <a:t>May 12,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68DD60-F278-44CE-94CB-58E7E3C4FD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99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530C4-9D1C-4538-9317-D54AECDE2EDF}" type="datetime4">
              <a:rPr lang="en-US" smtClean="0"/>
              <a:t>May 12,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E69393-74AF-46DC-B961-47AE98BC86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1492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9D327-9B58-454F-BD39-486379FD6FB9}" type="datetime4">
              <a:rPr lang="en-US" smtClean="0"/>
              <a:t>May 12,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8A7AE6-2093-43CE-85FE-C0CB22DF11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6285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A8DA1-547B-4271-9871-473AF895874E}" type="datetime4">
              <a:rPr lang="en-US" smtClean="0"/>
              <a:t>May 12,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70C092-35D2-4AFC-8D5E-3A4CFBE1E4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6605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AF4B7-B371-491B-BEF0-84AA5F1BECC8}" type="datetime4">
              <a:rPr lang="en-US" smtClean="0"/>
              <a:t>May 12,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C1A03D-92C4-42D5-BAC5-6799B11BCF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02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8DAB7-1D13-4BBE-8965-4D7284E0FC1D}" type="datetime4">
              <a:rPr lang="en-US" smtClean="0"/>
              <a:t>May 12,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76037C-C243-474B-8418-F515ADBB74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4324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84078-06E6-42F0-B481-056CF6F84786}" type="datetime4">
              <a:rPr lang="en-US" smtClean="0"/>
              <a:t>May 12,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158A93-DDC2-4571-BA9E-AF927E980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03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4E439-21E8-4370-A382-520E06CE5127}" type="datetime4">
              <a:rPr lang="en-US" smtClean="0"/>
              <a:t>May 12,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BA370-E54F-4910-A777-23D6BD87E9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624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117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117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fld id="{11D36799-0B12-4D88-B812-6DE5969E4967}" type="datetime4">
              <a:rPr lang="en-US" smtClean="0"/>
              <a:t>May 12,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66"/>
                </a:solidFill>
                <a:latin typeface="Arial" panose="020B0604020202020204" pitchFamily="34" charset="0"/>
              </a:defRPr>
            </a:lvl1pPr>
          </a:lstStyle>
          <a:p>
            <a:fld id="{2D3234A8-2A01-4039-8B6E-D66B15CA2BC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p:hf hdr="0" ft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3200">
          <a:solidFill>
            <a:schemeClr val="tx1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30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w"/>
        <a:defRPr kumimoji="1" sz="28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4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tm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Class 22: Mon 12 May 2025</a:t>
            </a:r>
            <a:br>
              <a:rPr lang="en-US" sz="2800" dirty="0"/>
            </a:br>
            <a:r>
              <a:rPr lang="en-US" sz="2800" dirty="0"/>
              <a:t>Copyright Spring 2025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dirty="0"/>
              <a:t>AI: Authorship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75114" y="3581400"/>
            <a:ext cx="7114502" cy="1752600"/>
          </a:xfrm>
        </p:spPr>
        <p:txBody>
          <a:bodyPr/>
          <a:lstStyle/>
          <a:p>
            <a:r>
              <a:rPr lang="en-US" dirty="0"/>
              <a:t>Randal C. Picker</a:t>
            </a:r>
          </a:p>
          <a:p>
            <a:r>
              <a:rPr lang="en-US" sz="2000" dirty="0"/>
              <a:t>James Parker Hall Distinguished Service Professor of Law</a:t>
            </a:r>
          </a:p>
          <a:p>
            <a:endParaRPr lang="en-US"/>
          </a:p>
          <a:p>
            <a:r>
              <a:rPr lang="en-US"/>
              <a:t>The </a:t>
            </a:r>
            <a:r>
              <a:rPr lang="en-US" dirty="0"/>
              <a:t>Law School</a:t>
            </a:r>
          </a:p>
          <a:p>
            <a:r>
              <a:rPr lang="en-US" dirty="0"/>
              <a:t>The University of Chicago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7734" y="-2"/>
            <a:ext cx="2794267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Dec 2015: OpenAI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17956" y="6488668"/>
            <a:ext cx="257404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OpenAI (11 Dec 2015)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D4FF270-FA96-1ADD-EA1F-976EE987A4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76" y="240268"/>
            <a:ext cx="5906807" cy="6460570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C8EE9E48-A1BC-B43F-E34C-061A58E13D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" t="33403" r="25922" b="20694"/>
          <a:stretch/>
        </p:blipFill>
        <p:spPr>
          <a:xfrm>
            <a:off x="2844042" y="1023461"/>
            <a:ext cx="7732105" cy="5312807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80437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3717" y="-1"/>
            <a:ext cx="2318283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AlphaGo Wins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34097" y="6488668"/>
            <a:ext cx="345790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(15 Mar 2016)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84CBEFB-93DB-ED6F-BE75-11E3D0E19F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6" y="209004"/>
            <a:ext cx="5858767" cy="6408026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555D84D9-1F9A-98B7-F026-936A0E3CF2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43161" r="25745" b="21650"/>
          <a:stretch/>
        </p:blipFill>
        <p:spPr>
          <a:xfrm>
            <a:off x="3700021" y="1448585"/>
            <a:ext cx="5981731" cy="4647415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62379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7699" y="-2"/>
            <a:ext cx="22043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Unexpectedly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34097" y="6488668"/>
            <a:ext cx="345790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(15 Mar 2016)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84CBEFB-93DB-ED6F-BE75-11E3D0E19F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6" y="209004"/>
            <a:ext cx="5858767" cy="6408026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6045D6F-8331-32EB-CC9E-F6F2C79FD3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4" t="37800" r="25452" b="19533"/>
          <a:stretch/>
        </p:blipFill>
        <p:spPr>
          <a:xfrm>
            <a:off x="3663146" y="865601"/>
            <a:ext cx="5872700" cy="5415746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4845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5289" y="-1"/>
            <a:ext cx="4786712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June 2017: Transformer Models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83941" y="6488668"/>
            <a:ext cx="330805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Arxiv.org (Visited 8 Nov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FEA37A0-7FEE-041F-A287-4F03FEC0D4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0" y="163585"/>
            <a:ext cx="5976918" cy="6537253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CF884706-EC9C-44DC-19A4-DB80A437D0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" t="20872" r="22604" b="35408"/>
          <a:stretch/>
        </p:blipFill>
        <p:spPr>
          <a:xfrm>
            <a:off x="2242115" y="1029297"/>
            <a:ext cx="8192078" cy="5148075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23088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0906" y="-1"/>
            <a:ext cx="4661096" cy="33975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Mar 2019: Capped Profit Model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03545" y="6488668"/>
            <a:ext cx="258845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OpenAI (11 Mar 2019)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9A03741-634A-F1AA-AB4D-23524966A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02" y="235634"/>
            <a:ext cx="5839298" cy="6386732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1298FFA8-EA9B-404E-42BC-F23F8AC0E6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t="39305" r="25923" b="32153"/>
          <a:stretch/>
        </p:blipFill>
        <p:spPr>
          <a:xfrm>
            <a:off x="1881187" y="1728786"/>
            <a:ext cx="9622337" cy="4119563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98468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5739" y="-2"/>
            <a:ext cx="4836261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July 2019: Microsoft Investment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11286" y="6488668"/>
            <a:ext cx="278071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Microsoft (22 July 2019)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F1F437E-CA24-B9B7-0EF7-AEB4C6873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3" y="209004"/>
            <a:ext cx="5935392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ED3705C4-21C8-4899-A1FD-2031BFD21A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t="58182" r="37808" b="10445"/>
          <a:stretch/>
        </p:blipFill>
        <p:spPr>
          <a:xfrm>
            <a:off x="3197422" y="1466952"/>
            <a:ext cx="7374916" cy="4629048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65477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5375" y="-2"/>
            <a:ext cx="3476626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30 Nov 2022: ChatGPT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77388" y="6488668"/>
            <a:ext cx="26146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OpenAI (30 Nov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46CB83C-C137-2574-6A81-D654D235FF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" y="209004"/>
            <a:ext cx="5787799" cy="6330405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0E461B26-BB2F-924A-5750-5B227A0E7A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" t="32015" r="21743" b="49233"/>
          <a:stretch/>
        </p:blipFill>
        <p:spPr>
          <a:xfrm>
            <a:off x="1667435" y="3429000"/>
            <a:ext cx="10127584" cy="2679632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7C281182-2F1D-26F0-6902-FB54CB34E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3265" y="955314"/>
            <a:ext cx="6298735" cy="523220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r>
              <a:rPr lang="en-US" sz="2800" b="1" i="0" dirty="0">
                <a:solidFill>
                  <a:schemeClr val="bg1"/>
                </a:solidFill>
                <a:latin typeface="Arial" charset="0"/>
                <a:cs typeface="Arial" charset="0"/>
              </a:rPr>
              <a:t>Generative Pre-Trained Transformer</a:t>
            </a:r>
          </a:p>
        </p:txBody>
      </p:sp>
    </p:spTree>
    <p:extLst>
      <p:ext uri="{BB962C8B-B14F-4D97-AF65-F5344CB8AC3E}">
        <p14:creationId xmlns:p14="http://schemas.microsoft.com/office/powerpoint/2010/main" val="199751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0223F-C774-CA94-24F8-F9026D35A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94B11-6020-ED90-2275-CE1F171E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9745" y="-2"/>
            <a:ext cx="178225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Big Splash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B807A-F911-9341-E735-81E575BA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4597EF17-1BF8-8E58-CB15-81ED7F877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(5 Dec 2022)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C91C30-2961-9CE8-4178-3945AC6C7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649CB52-5D13-C75C-3E61-34027E1AAF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78" y="209004"/>
            <a:ext cx="5935392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076EED48-28DA-9864-683C-77126884F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6" t="80206" r="26120" b="1718"/>
          <a:stretch/>
        </p:blipFill>
        <p:spPr>
          <a:xfrm>
            <a:off x="4548778" y="3454921"/>
            <a:ext cx="7429260" cy="29694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1B2284BD-2DC8-C2F0-342F-0E62FC230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1" t="16059" r="26221" b="71707"/>
          <a:stretch/>
        </p:blipFill>
        <p:spPr>
          <a:xfrm>
            <a:off x="4548778" y="1254594"/>
            <a:ext cx="7402950" cy="201179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18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5AB75-6A61-B30E-53BC-458D9E813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1FF90-7791-B920-7A3E-B61F27AA9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1099" y="-2"/>
            <a:ext cx="19309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Big Threat?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DE6FF5-F9C9-44B2-57EE-1D158F203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A34E044-67DB-FA26-04A2-235AEC675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6167" y="6488668"/>
            <a:ext cx="338583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(21 Dec 2022)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51499-DD9B-7F31-4D93-385E79AB5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32FB92C-2A8E-4CB4-60B2-5ACE167AC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6" y="209004"/>
            <a:ext cx="5935392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E551910C-EB29-73B6-EE95-59EFB19AC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32371" r="25444" b="27079"/>
          <a:stretch/>
        </p:blipFill>
        <p:spPr>
          <a:xfrm>
            <a:off x="3619064" y="769739"/>
            <a:ext cx="6274138" cy="556652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120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06149-E653-2A7E-D560-B541F150E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28DD8-9E0C-AD64-EDD0-13BE8FD7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4421" y="-1"/>
            <a:ext cx="2607579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DeepSeek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Paper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D0373-6F0C-3128-EBE8-623D19C1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036B742-FEFC-5425-DA82-5914F2AF5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6338" y="6488668"/>
            <a:ext cx="26956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Arxiv.org (22 Jan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7C9292-670D-D515-E58B-72CFA0DC8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E351DCC-09B9-E625-E2C9-7235D2D3A7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9" y="146807"/>
            <a:ext cx="5992257" cy="655403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B961E94-A12B-692C-115A-53E9D744D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8962" r="22207" b="31478"/>
          <a:stretch/>
        </p:blipFill>
        <p:spPr>
          <a:xfrm>
            <a:off x="3476578" y="579370"/>
            <a:ext cx="6884156" cy="58303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623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0156" y="-1"/>
            <a:ext cx="3411846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Human Mind Eclipsed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94446" y="6488668"/>
            <a:ext cx="26975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LA Times (21 Oct 1927)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7" y="396158"/>
            <a:ext cx="8232282" cy="62600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41741"/>
          <a:stretch/>
        </p:blipFill>
        <p:spPr>
          <a:xfrm>
            <a:off x="3003254" y="764257"/>
            <a:ext cx="3645022" cy="532948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56635"/>
          <a:stretch/>
        </p:blipFill>
        <p:spPr>
          <a:xfrm>
            <a:off x="7122104" y="764257"/>
            <a:ext cx="4896859" cy="532948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121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DCB30-9CD9-57E3-0604-A8D9AC53C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1CB00-EA96-B877-DD7B-B21DEA2C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0398" y="-1"/>
            <a:ext cx="3151603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DeepSeek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Coverage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5E29A-92A8-2390-7A5B-F84D77E4D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C855D0E-4C72-1A5A-FB43-2B42ACE25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1212" y="6488668"/>
            <a:ext cx="334078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(23 Jan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E91D3F-5C13-1D0B-F043-4A619D948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computer screen shot of a computer chip&#10;&#10;Description automatically generated">
            <a:extLst>
              <a:ext uri="{FF2B5EF4-FFF2-40B4-BE49-F238E27FC236}">
                <a16:creationId xmlns:a16="http://schemas.microsoft.com/office/drawing/2014/main" id="{C1D951D9-4842-61CB-15C6-89E2510C19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8" y="209004"/>
            <a:ext cx="5935392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1202418D-E344-2160-C7A3-6C72DE234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1" t="41512" r="25293" b="9484"/>
          <a:stretch/>
        </p:blipFill>
        <p:spPr>
          <a:xfrm>
            <a:off x="4368415" y="658279"/>
            <a:ext cx="5480372" cy="57974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116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18581-6009-A01E-F7C4-7EAE420BD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1AC22EC6-17AC-79E8-041B-E2E41B473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Corporate Art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EA99B0C9-2CAB-A44A-CD26-242866425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 1</a:t>
            </a:r>
          </a:p>
          <a:p>
            <a:pPr lvl="1"/>
            <a:r>
              <a:rPr lang="en-US" dirty="0"/>
              <a:t>Corp X holds a contest for a new painted picture for its corporate headquarters</a:t>
            </a:r>
          </a:p>
          <a:p>
            <a:pPr lvl="1"/>
            <a:r>
              <a:rPr lang="en-US" dirty="0"/>
              <a:t>Ten artists show up and paint pictures</a:t>
            </a:r>
          </a:p>
          <a:p>
            <a:pPr lvl="1"/>
            <a:r>
              <a:rPr lang="en-US" dirty="0"/>
              <a:t>X chooses one from Artist A and buys the physical painting and the copyright in that painting from the artist, who signs an appropriate transfer of the copyright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480E5-479A-E1C0-4AB2-7CD5C01D3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2BBA9D-681C-4DA9-88D9-60F805856ED9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21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8259EFA-ABA4-BED2-5BC5-F78BC0F2D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9372" y="0"/>
            <a:ext cx="2138028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4)</a:t>
            </a:r>
          </a:p>
        </p:txBody>
      </p:sp>
    </p:spTree>
    <p:extLst>
      <p:ext uri="{BB962C8B-B14F-4D97-AF65-F5344CB8AC3E}">
        <p14:creationId xmlns:p14="http://schemas.microsoft.com/office/powerpoint/2010/main" val="2737453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E0D3E-B375-4537-4730-11F6487EE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B3FB1A18-9CCC-5700-B2AC-537F70956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Corporate Art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045B7E9D-A92A-5B86-DC40-3196D062C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  <a:p>
            <a:pPr lvl="1"/>
            <a:r>
              <a:rPr lang="en-US" dirty="0"/>
              <a:t>Who is the author of the picture? When does the copyright in the picture arise? Who holds it initially?</a:t>
            </a:r>
          </a:p>
          <a:p>
            <a:pPr lvl="1"/>
            <a:r>
              <a:rPr lang="en-US" dirty="0"/>
              <a:t>What is the duration of that copyright?</a:t>
            </a:r>
          </a:p>
          <a:p>
            <a:pPr lvl="1"/>
            <a:r>
              <a:rPr lang="en-US" dirty="0"/>
              <a:t>Who holds the copyright after the transfer? What is the duration of the copyright after the transfer?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1EB96-1BAB-B2E6-9DFF-2C0C27D65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2BBA9D-681C-4DA9-88D9-60F805856ED9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22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566AACCC-A97B-193A-01E8-A063669E5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9372" y="0"/>
            <a:ext cx="2138028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4)</a:t>
            </a:r>
          </a:p>
        </p:txBody>
      </p:sp>
    </p:spTree>
    <p:extLst>
      <p:ext uri="{BB962C8B-B14F-4D97-AF65-F5344CB8AC3E}">
        <p14:creationId xmlns:p14="http://schemas.microsoft.com/office/powerpoint/2010/main" val="3998720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02C15-DB9C-6AA5-187A-5C20C6219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E5018640-6C82-880E-BCD5-6725A50EA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Corporate Art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F1EB9447-D76B-628E-7312-713690FCF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 2</a:t>
            </a:r>
          </a:p>
          <a:p>
            <a:pPr lvl="1"/>
            <a:r>
              <a:rPr lang="en-US" dirty="0"/>
              <a:t>Corp X wants a new painted picture for its corporate headquarters</a:t>
            </a:r>
          </a:p>
          <a:p>
            <a:pPr lvl="1"/>
            <a:r>
              <a:rPr lang="en-US" dirty="0"/>
              <a:t>It hires as an employee Artist A who paints the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A3B8A-FDF4-628C-ADEF-7BB861CF8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2BBA9D-681C-4DA9-88D9-60F805856ED9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23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B4AA25C-E5FB-13CE-5384-5FEF171AD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9372" y="0"/>
            <a:ext cx="2138028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(3 of 4)</a:t>
            </a:r>
          </a:p>
        </p:txBody>
      </p:sp>
    </p:spTree>
    <p:extLst>
      <p:ext uri="{BB962C8B-B14F-4D97-AF65-F5344CB8AC3E}">
        <p14:creationId xmlns:p14="http://schemas.microsoft.com/office/powerpoint/2010/main" val="1254974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19E2C-F803-AA76-C80B-333937C5F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C82BB171-0551-4706-073B-29DF1BF1F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Corporate Art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BD28213D-44C9-67EB-3432-AFE16CBED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  <a:p>
            <a:pPr lvl="1"/>
            <a:r>
              <a:rPr lang="en-US" dirty="0"/>
              <a:t>Who is the author of the picture? When does the copyright in the picture arise? Who holds it initially?</a:t>
            </a:r>
          </a:p>
          <a:p>
            <a:pPr lvl="1"/>
            <a:r>
              <a:rPr lang="en-US" dirty="0"/>
              <a:t>What is the duration of that copyright?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38372-80CB-2556-E62D-ED338B1C5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2BBA9D-681C-4DA9-88D9-60F805856ED9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24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557AE128-82DA-3B6C-77D9-47227BED2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9372" y="0"/>
            <a:ext cx="2138028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(4 of 4)</a:t>
            </a:r>
          </a:p>
        </p:txBody>
      </p:sp>
    </p:spTree>
    <p:extLst>
      <p:ext uri="{BB962C8B-B14F-4D97-AF65-F5344CB8AC3E}">
        <p14:creationId xmlns:p14="http://schemas.microsoft.com/office/powerpoint/2010/main" val="1734493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14A22-036A-09BD-430C-D1F8779F7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4118CFB1-4464-0DE9-6D04-FBAC1A095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B1CDCA58-ABAB-E822-BF06-AD12908E3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 1</a:t>
            </a:r>
          </a:p>
          <a:p>
            <a:pPr lvl="1"/>
            <a:r>
              <a:rPr lang="en-US" dirty="0"/>
              <a:t>Artist A is the author of the picture</a:t>
            </a:r>
          </a:p>
          <a:p>
            <a:pPr lvl="1"/>
            <a:r>
              <a:rPr lang="en-US" dirty="0"/>
              <a:t>Copyright arises on behalf of A when the picture is completed</a:t>
            </a:r>
          </a:p>
          <a:p>
            <a:pPr lvl="1"/>
            <a:r>
              <a:rPr lang="en-US" dirty="0"/>
              <a:t>Duration is life of the author plus 70 years</a:t>
            </a:r>
          </a:p>
          <a:p>
            <a:pPr lvl="1"/>
            <a:r>
              <a:rPr lang="en-US" dirty="0"/>
              <a:t>Copyright transfers to Corp X and that doesn’t change the duration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57B8B-7F55-6F24-F90C-40B8AF0EA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2BBA9D-681C-4DA9-88D9-60F805856ED9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25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8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C52C0-5135-573F-8623-C98F9EAEF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D1D62801-89FF-97DF-404A-46DD3384C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43270872-E996-B7F1-01DE-B37C91CBD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 2</a:t>
            </a:r>
          </a:p>
          <a:p>
            <a:pPr lvl="1"/>
            <a:r>
              <a:rPr lang="en-US" dirty="0"/>
              <a:t>Corp X is the author of the picture</a:t>
            </a:r>
          </a:p>
          <a:p>
            <a:pPr lvl="1"/>
            <a:r>
              <a:rPr lang="en-US" dirty="0"/>
              <a:t>Copyright arises on behalf of X when the picture is completed</a:t>
            </a:r>
          </a:p>
          <a:p>
            <a:pPr lvl="1"/>
            <a:r>
              <a:rPr lang="en-US" dirty="0"/>
              <a:t>Duration is the min{95 years pub, 120 years creation} rule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BE201-97A3-5B5F-9E54-0F0804B71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2BBA9D-681C-4DA9-88D9-60F805856ED9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26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18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C362C-172F-E5F4-753E-8F4527B35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AC297-DA9B-A88F-3F3B-4D8D0B842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4008" y="-1"/>
            <a:ext cx="3547993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Author Gets Copyright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51B2E-F713-5366-0C36-B1947F1A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A23B5E7-3919-969A-4239-17213E9E2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5282" y="6488668"/>
            <a:ext cx="150671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201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098218-4211-7640-AC31-E797531F1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388A67-D964-214F-DFDA-E279B4288E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90"/>
          <a:stretch/>
        </p:blipFill>
        <p:spPr>
          <a:xfrm>
            <a:off x="142034" y="209004"/>
            <a:ext cx="4927889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6AB8A558-316E-0278-F1C1-9EC41266C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464" y="1893163"/>
            <a:ext cx="10866462" cy="2062103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/>
              <a:t>“(a) INITIAL OWNERSHIP.—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Copyright in a work protected under this title vests initially in the author or authors of the work</a:t>
            </a:r>
            <a:r>
              <a:rPr lang="en-US" sz="3200" i="0" dirty="0"/>
              <a:t>. The authors of a joint work are </a:t>
            </a:r>
            <a:r>
              <a:rPr lang="en-US" sz="3200" i="0" dirty="0" err="1"/>
              <a:t>coowners</a:t>
            </a:r>
            <a:r>
              <a:rPr lang="en-US" sz="3200" i="0" dirty="0"/>
              <a:t> of copyright in the work.</a:t>
            </a:r>
            <a:r>
              <a:rPr lang="en-US" sz="3200" i="0" dirty="0">
                <a:solidFill>
                  <a:srgbClr val="000000"/>
                </a:solidFill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175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27709-23B2-3F90-B2A7-7049750C3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0553C-67E6-3500-0393-6FAADA690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3919" y="-1"/>
            <a:ext cx="3638082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Non-Human Authorship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4E5F7-3E31-EC7F-25EE-D64CFB5BC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83B4D75-84B2-9B40-CA06-0C9369CD3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5282" y="6488668"/>
            <a:ext cx="150671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201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2AE9A0-34DA-6EE3-292F-FA55C60FC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3C17B-9AAB-4227-5765-9BA8666614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90"/>
          <a:stretch/>
        </p:blipFill>
        <p:spPr>
          <a:xfrm>
            <a:off x="142034" y="209004"/>
            <a:ext cx="4927889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B54A3D91-A936-7176-191B-D9BE6FB4B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8858" y="1740012"/>
            <a:ext cx="10034738" cy="3046988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/>
              <a:t>“(b) WORKS MADE FOR HIRE.—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In the case of a work made for hire, the employer or other person for whom the work was prepared is considered the author for purposes of this title</a:t>
            </a:r>
            <a:r>
              <a:rPr lang="en-US" sz="3200" i="0" dirty="0"/>
              <a:t>, and, unless the parties have expressly agreed otherwise in a written instrument signed by them,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owns all of the rights comprised in the copyright</a:t>
            </a:r>
            <a:r>
              <a:rPr lang="en-US" sz="3200" i="0" dirty="0"/>
              <a:t>.</a:t>
            </a:r>
            <a:r>
              <a:rPr lang="en-US" sz="3200" i="0" dirty="0">
                <a:solidFill>
                  <a:srgbClr val="000000"/>
                </a:solidFill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408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9C478-81F8-08F4-211B-6607B38D0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2230C-C549-B1B2-1838-39BAE93E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976" y="-2"/>
            <a:ext cx="5011025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Non-Human Authorship Duration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28AC2-1C60-6949-E470-0AA7234F5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6D40F9D-A21D-D07A-505B-5DA97F251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490" y="6488668"/>
            <a:ext cx="159251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302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8E08E3-7380-D7CF-6331-0C5E5F3C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C51C95-248D-5B8A-E108-C6E08F390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13" y="176169"/>
            <a:ext cx="4982735" cy="652466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6BC896EE-1E92-BB46-AC08-BF95BFF5A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8858" y="1740012"/>
            <a:ext cx="10034738" cy="3539430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/>
              <a:t>“(c) ANONYMOUS WORKS, PSEUDONYMOUS WORKS, AND WORKS MADE FOR HIRE .—In the case of an anonymous work, a pseudonymous work, or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 work made for hire, the copyright endures for a term of 95 years from the year of its first publication, or a term of 120 years from the year of its creation, whichever expires first</a:t>
            </a:r>
            <a:r>
              <a:rPr lang="en-US" sz="3200" i="0" dirty="0"/>
              <a:t>.</a:t>
            </a:r>
            <a:r>
              <a:rPr lang="en-US" sz="3200" i="0" dirty="0">
                <a:solidFill>
                  <a:srgbClr val="000000"/>
                </a:solidFill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122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912" y="-2"/>
            <a:ext cx="8010089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ENIAC: Electronic Numerical Integrator and Computer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41918" y="6488668"/>
            <a:ext cx="40500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Chicago Daily Tribune (15 Feb 1946)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34" y="573050"/>
            <a:ext cx="6858274" cy="616286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071" r="2287"/>
          <a:stretch/>
        </p:blipFill>
        <p:spPr>
          <a:xfrm>
            <a:off x="3070371" y="2463666"/>
            <a:ext cx="8758106" cy="345706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742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1780BC9-AACF-455D-8732-423C69613ACC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30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Selfies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Hypo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 camera falls into the hands of a human being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human being takes a selfie with the camera</a:t>
            </a:r>
          </a:p>
          <a:p>
            <a:pPr>
              <a:lnSpc>
                <a:spcPct val="90000"/>
              </a:lnSpc>
            </a:pPr>
            <a:r>
              <a:rPr lang="en-US" dirty="0"/>
              <a:t>What is the copyright status of the photo?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110788" y="0"/>
            <a:ext cx="2081212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3)</a:t>
            </a:r>
          </a:p>
        </p:txBody>
      </p:sp>
    </p:spTree>
    <p:extLst>
      <p:ext uri="{BB962C8B-B14F-4D97-AF65-F5344CB8AC3E}">
        <p14:creationId xmlns:p14="http://schemas.microsoft.com/office/powerpoint/2010/main" val="2811232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1780BC9-AACF-455D-8732-423C69613ACC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31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Selfies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Hypo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 camera falls into the hands of a monkey in a zoo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monkey takes a selfie with the camera</a:t>
            </a:r>
          </a:p>
          <a:p>
            <a:pPr>
              <a:lnSpc>
                <a:spcPct val="90000"/>
              </a:lnSpc>
            </a:pPr>
            <a:r>
              <a:rPr lang="en-US" dirty="0"/>
              <a:t>What is the copyright status of the photo?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112453" y="0"/>
            <a:ext cx="2079547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3)</a:t>
            </a:r>
          </a:p>
        </p:txBody>
      </p:sp>
    </p:spTree>
    <p:extLst>
      <p:ext uri="{BB962C8B-B14F-4D97-AF65-F5344CB8AC3E}">
        <p14:creationId xmlns:p14="http://schemas.microsoft.com/office/powerpoint/2010/main" val="2158553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8038" y="-1"/>
            <a:ext cx="5033963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Monkey Selfie (TTYN (3 of 3))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23464" y="6488668"/>
            <a:ext cx="316853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WIPO Magazine (Feb 2018)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Can the monkey selfie case teach us anything about copyright law?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3" y="152400"/>
            <a:ext cx="5970997" cy="654843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Can the monkey selfie case teach us anything about copyright law?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3" t="26601" r="9901" b="13825"/>
          <a:stretch/>
        </p:blipFill>
        <p:spPr>
          <a:xfrm>
            <a:off x="2322765" y="877391"/>
            <a:ext cx="6803194" cy="544135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624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3775" y="-1"/>
            <a:ext cx="4848226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Naruto: The Monkey Selfie Case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462838" y="6488668"/>
            <a:ext cx="47291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Naruto v. Slater, 888 F.3d 418 (9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2018)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872" y="76769"/>
            <a:ext cx="4123140" cy="655247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7164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475" y="-1"/>
            <a:ext cx="8010525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Naruto Lacks Statutory Standing Under Copyright Act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72650" y="6488668"/>
            <a:ext cx="24193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Naruto (9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2018)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27" y="292864"/>
            <a:ext cx="3788472" cy="64079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076" y="1555721"/>
            <a:ext cx="8683448" cy="469267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31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8124" y="-2"/>
            <a:ext cx="749387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Old Infrastructure: Telegraph Poles (TTYN (1 of 4))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39528" y="6488668"/>
            <a:ext cx="235247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Picker (8 Sept 2022)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41052EC-3047-39C2-C811-89BC7EC72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438" y="499032"/>
            <a:ext cx="7813247" cy="5859936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3311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1992" y="-1"/>
            <a:ext cx="7120009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“A Recent Entrance to Paradise” (TTYN (2 of 4))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64709" y="6488668"/>
            <a:ext cx="232729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Thaler (D.D.C. 2023)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5D6163-B723-1A0E-6378-A0A2035C0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917" y="577939"/>
            <a:ext cx="7592539" cy="5800339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379506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D344B-5EE5-42FA-61C7-78E847F72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79F9C-9ECA-2ECC-489D-7C67C309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676" y="-2"/>
            <a:ext cx="5917325" cy="380219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Registration Application (TTYN (3 of 4))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F712B-0838-D982-C015-8012CB631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2E662945-C847-66BF-DFF7-0B1BDAE27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3244" y="6488668"/>
            <a:ext cx="223875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Thaler Registration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B3079-5589-0DAA-BB8D-629A3C86A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7F3BF1-85C5-5226-F538-75C73DCBC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48" y="209003"/>
            <a:ext cx="4859914" cy="652962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368EC3-297B-B9B4-4405-6FB6591460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00" t="30066" r="5276" b="30377"/>
          <a:stretch/>
        </p:blipFill>
        <p:spPr>
          <a:xfrm>
            <a:off x="2089607" y="930975"/>
            <a:ext cx="8835043" cy="525689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247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0D68B-9C59-E0A4-6122-71B3BEF19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BEAE1CB3-9B38-0996-B3D9-2C94012CA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C017C9E1-1B15-2CEB-E0D8-3E7C6EC7C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  <a:p>
            <a:pPr lvl="1"/>
            <a:r>
              <a:rPr lang="en-US" dirty="0"/>
              <a:t>I produced the first image using my iPhone</a:t>
            </a:r>
          </a:p>
          <a:p>
            <a:pPr lvl="1"/>
            <a:r>
              <a:rPr lang="en-US" dirty="0"/>
              <a:t>Suppose that I had produced the second image</a:t>
            </a:r>
          </a:p>
          <a:p>
            <a:pPr lvl="2"/>
            <a:r>
              <a:rPr lang="en-US" dirty="0"/>
              <a:t>Does the method of creation matter? Camera app on iPhone? Oil on canvas? A detailed prompt in a generative AI image engine?</a:t>
            </a:r>
          </a:p>
          <a:p>
            <a:pPr lvl="1"/>
            <a:r>
              <a:rPr lang="en-US" dirty="0"/>
              <a:t>How does authorship/copyright depend on that?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99676-2E50-F0B8-3709-27337FBC2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2BBA9D-681C-4DA9-88D9-60F805856ED9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38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36D3B328-4D3A-82BA-CDCB-A7996BA01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5966" y="0"/>
            <a:ext cx="2091433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(4 of 4)</a:t>
            </a:r>
          </a:p>
        </p:txBody>
      </p:sp>
    </p:spTree>
    <p:extLst>
      <p:ext uri="{BB962C8B-B14F-4D97-AF65-F5344CB8AC3E}">
        <p14:creationId xmlns:p14="http://schemas.microsoft.com/office/powerpoint/2010/main" val="10580238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179" y="-1"/>
            <a:ext cx="4268822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Copyright Admin Apparatus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23179" y="6488668"/>
            <a:ext cx="426882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Copyright Review Board (14 Feb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65768-9963-9A2B-5A9A-51695BE14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58" y="209004"/>
            <a:ext cx="4916119" cy="6491834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BB3DC-AA77-0207-5EF0-0B19C4E76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058" y="733230"/>
            <a:ext cx="7752441" cy="539153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970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0921" y="-2"/>
            <a:ext cx="8041080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ENIAC: Electronic Numerical Integrator and Computer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41918" y="6488668"/>
            <a:ext cx="40500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Chicago Daily Tribune (15 Feb 1946)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71" y="587414"/>
            <a:ext cx="6803250" cy="611342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858" y="2192140"/>
            <a:ext cx="6849677" cy="401851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052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6231" y="-2"/>
            <a:ext cx="7385770" cy="348595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Human Authorship Requirement Unconstitutional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23179" y="6488668"/>
            <a:ext cx="426882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Copyright Review Board (14 Feb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5ADE55-2116-66C3-5ACF-562C621E8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48" y="500993"/>
            <a:ext cx="4689196" cy="617234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05670E-30C6-02F2-E314-0E726D76E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422" y="2140205"/>
            <a:ext cx="8038371" cy="312732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954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2612" y="-2"/>
            <a:ext cx="5719389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No Creative Contribution from Human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23179" y="6488668"/>
            <a:ext cx="426882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Copyright Review Board (14 Feb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5ADE55-2116-66C3-5ACF-562C621E8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03" y="209004"/>
            <a:ext cx="4931918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4E6200-591B-75EF-BFA8-1E8192196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644" y="3600597"/>
            <a:ext cx="10390556" cy="1657203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9836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1A02C-624B-1AAF-6621-4D496D832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173E9-32DF-6050-38B3-C6F945BA3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8012" y="-1"/>
            <a:ext cx="3113989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Human Authorship?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7F032-361C-C293-053E-01B75B3A4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DFB2A81-EE54-E917-B40E-090D2044B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8010" y="6488668"/>
            <a:ext cx="311398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Thaler (CADC Mar 18, 2025)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5E9A3-447E-8AFC-29BD-70C04CB42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131" y="209004"/>
            <a:ext cx="4023896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25382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90E64-7B2B-5A0E-FEF1-F61EFBE0F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906E2-8378-66F8-1230-CCE04972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627" y="-1"/>
            <a:ext cx="4867374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WMFH and Non-Human Authors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9A341C-5ACB-B4C0-6998-77E865C1B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2387B126-E498-57D0-5E2F-3D14BCE28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3170" y="6488668"/>
            <a:ext cx="319882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Thaler (CADC Mar 18,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BD687E-CC31-E72A-CC13-CA887B1E5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44B0B5-65D0-4E3A-954C-E37D06791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11" y="209004"/>
            <a:ext cx="4253306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F4400150-1678-29FB-F20F-51EFA642D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464" y="1893163"/>
            <a:ext cx="10866462" cy="3539430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/>
              <a:t>“Dr. Thaler points out that the Copyright Act’s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work-made-for-hire</a:t>
            </a:r>
            <a:r>
              <a:rPr lang="en-US" sz="3200" i="0" dirty="0"/>
              <a:t> provision allows those who hire creators to be ‘considered the author’ under the Act. 17 U.S.C. § 201(b). That is why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corporations</a:t>
            </a:r>
            <a:r>
              <a:rPr lang="en-US" sz="3200" i="0" dirty="0"/>
              <a:t>, </a:t>
            </a:r>
            <a:r>
              <a:rPr lang="en-US" sz="3200" dirty="0"/>
              <a:t>e.g., Warren v. Fox Fam. Worldwide, Inc.</a:t>
            </a:r>
            <a:r>
              <a:rPr lang="en-US" sz="3200" i="0" dirty="0"/>
              <a:t>, 328 F.3d 1136, 1140 (9th Cir. 2003), and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governments</a:t>
            </a:r>
            <a:r>
              <a:rPr lang="en-US" sz="3200" i="0" dirty="0"/>
              <a:t>, </a:t>
            </a:r>
            <a:r>
              <a:rPr lang="en-US" sz="3200" dirty="0"/>
              <a:t>e.g., Georgia v. </a:t>
            </a:r>
            <a:r>
              <a:rPr lang="en-US" sz="3200" dirty="0" err="1"/>
              <a:t>Public.Resource.Org</a:t>
            </a:r>
            <a:r>
              <a:rPr lang="en-US" sz="3200" dirty="0"/>
              <a:t>, Inc.</a:t>
            </a:r>
            <a:r>
              <a:rPr lang="en-US" sz="3200" i="0" dirty="0"/>
              <a:t>, 590 U.S. 255, 270 (2020),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can be legally recognized as authors</a:t>
            </a:r>
            <a:r>
              <a:rPr lang="en-US" sz="3200" i="0" dirty="0"/>
              <a:t>.</a:t>
            </a:r>
            <a:r>
              <a:rPr lang="en-US" sz="3200" i="0" dirty="0">
                <a:solidFill>
                  <a:srgbClr val="000000"/>
                </a:solidFill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846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AF784-6CA2-BB3E-088A-C4E3D5CF7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CA9DA-9D60-E2D5-97FF-F23398CED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3809" y="-1"/>
            <a:ext cx="2798191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WMFH: Transfer?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89313-92C7-C9DF-ECD8-094FFA94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D29988C-87AC-0808-F202-E45348864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3170" y="6488668"/>
            <a:ext cx="319882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Thaler (CADC Mar 18,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864341-D7B1-1A7C-2272-355C44092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97DC17-2C1F-FE63-D3DF-8918F878D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11" y="209004"/>
            <a:ext cx="4253306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603F6DE1-B4A7-0299-7B5B-704EC5E5B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464" y="1893163"/>
            <a:ext cx="10866462" cy="3539430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/>
              <a:t>“But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the word ‘considered’ in the work-made-for-hire provision does the critical work here</a:t>
            </a:r>
            <a:r>
              <a:rPr lang="en-US" sz="3200" i="0" dirty="0"/>
              <a:t>.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It allows the copyright and authorship protections attaching to a work originally created by a human author to transfer instantaneously, as a matter of law, to the person who hired the creator</a:t>
            </a:r>
            <a:r>
              <a:rPr lang="en-US" sz="3200" i="0" dirty="0"/>
              <a:t>. See </a:t>
            </a:r>
            <a:r>
              <a:rPr lang="en-US" sz="3200" dirty="0"/>
              <a:t>Community for Creative Non-Violence v. Reid</a:t>
            </a:r>
            <a:r>
              <a:rPr lang="en-US" sz="3200" i="0" dirty="0"/>
              <a:t>, 490 U.S. 730, 737 (1989).</a:t>
            </a:r>
            <a:r>
              <a:rPr lang="en-US" sz="3200" i="0" dirty="0">
                <a:solidFill>
                  <a:srgbClr val="000000"/>
                </a:solidFill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276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B25BC-27A6-FF54-1F11-2EA38EF11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39CBA-72E1-1B05-67A5-C0318280E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6216" y="-2"/>
            <a:ext cx="3605785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Machine as Employee?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0B0E8-8D12-88BC-AEA0-BB04CDD08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2549C89-B42B-013B-F9B6-A04202763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3170" y="6488668"/>
            <a:ext cx="319882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Thaler (CADC Mar 18,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E110B5-45F5-DC7A-336D-DD0CFDC62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448ED0-CB91-5348-1C8F-FAD923F6E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96" y="209004"/>
            <a:ext cx="4117625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15FE068F-801F-1BF7-7C7F-D5BABBF4A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464" y="1893163"/>
            <a:ext cx="10866462" cy="2554545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/>
              <a:t>“</a:t>
            </a:r>
            <a:r>
              <a:rPr lang="en-US" sz="3200" dirty="0"/>
              <a:t>First</a:t>
            </a:r>
            <a:r>
              <a:rPr lang="en-US" sz="3200" i="0" dirty="0"/>
              <a:t>, Dr. Thaler argues that the Copyright Act’s work-made-for-hire provision allows him to be ‘considered the author’ of the work at issue because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the Creativity Machine is his employee</a:t>
            </a:r>
            <a:r>
              <a:rPr lang="en-US" sz="3200" i="0" dirty="0"/>
              <a:t>. …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That argument misunderstands the human authorship requirement</a:t>
            </a:r>
            <a:r>
              <a:rPr lang="en-US" sz="3200" i="0" dirty="0"/>
              <a:t>.</a:t>
            </a:r>
            <a:r>
              <a:rPr lang="en-US" sz="3200" i="0" dirty="0">
                <a:solidFill>
                  <a:srgbClr val="000000"/>
                </a:solidFill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625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4BB29-0633-602D-9394-943AA2242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59A5-6B31-D8B4-69EF-CD7001D5B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716" y="-1"/>
            <a:ext cx="4177285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Thaler as User of Machine?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15C0D-3842-B0CE-9386-B3A6A3CA8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397A212-E6C6-05B1-ECC1-F35C85783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3170" y="6488668"/>
            <a:ext cx="319882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Thaler (CADC Mar 18,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640BA0-8868-119E-EFB2-5AA61A16A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5ACC21-EA3D-2B5D-8C25-B606B9F77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96" y="209004"/>
            <a:ext cx="4117625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FB21389-754D-BF5B-BD8B-D0BEB6410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464" y="1893163"/>
            <a:ext cx="10866462" cy="2554545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/>
              <a:t>“</a:t>
            </a:r>
            <a:r>
              <a:rPr lang="en-US" sz="3200" dirty="0"/>
              <a:t>Second,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Dr. Thaler argues that he is the work’s author because he made and used the Creativity Machine</a:t>
            </a:r>
            <a:r>
              <a:rPr lang="en-US" sz="3200" i="0" dirty="0"/>
              <a:t>. … We cannot reach that argument.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The district court held that Dr. Thaler forwent any such argument before the Copyright Office</a:t>
            </a:r>
            <a:r>
              <a:rPr lang="en-US" sz="3200" i="0" dirty="0"/>
              <a:t>. </a:t>
            </a:r>
            <a:r>
              <a:rPr lang="en-US" sz="3200" i="0" dirty="0">
                <a:solidFill>
                  <a:srgbClr val="000000"/>
                </a:solidFill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498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Art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</a:t>
            </a:r>
          </a:p>
          <a:p>
            <a:pPr lvl="1"/>
            <a:r>
              <a:rPr lang="en-US" dirty="0"/>
              <a:t>Someone constructs an art machine. It produces work in response to human prompts.</a:t>
            </a:r>
          </a:p>
          <a:p>
            <a:pPr lvl="1"/>
            <a:r>
              <a:rPr lang="en-US" dirty="0"/>
              <a:t>I put in many, many prompts—624 of them — studying what is produced and iterating to produce a final image</a:t>
            </a:r>
          </a:p>
          <a:p>
            <a:r>
              <a:rPr lang="en-US" dirty="0"/>
              <a:t>Copyright?: OWA fixed in a TME?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2BBA9D-681C-4DA9-88D9-60F805856ED9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47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079372" y="0"/>
            <a:ext cx="2138028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3)</a:t>
            </a:r>
          </a:p>
        </p:txBody>
      </p:sp>
    </p:spTree>
    <p:extLst>
      <p:ext uri="{BB962C8B-B14F-4D97-AF65-F5344CB8AC3E}">
        <p14:creationId xmlns:p14="http://schemas.microsoft.com/office/powerpoint/2010/main" val="20968568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2BBA9D-681C-4DA9-88D9-60F805856ED9}" type="slidenum">
              <a:rPr lang="en-US" altLang="en-US" sz="1400" i="0">
                <a:solidFill>
                  <a:srgbClr val="000066"/>
                </a:solidFill>
                <a:latin typeface="Arial" panose="020B0604020202020204" pitchFamily="34" charset="0"/>
              </a:rPr>
              <a:pPr/>
              <a:t>48</a:t>
            </a:fld>
            <a:endParaRPr lang="en-US" altLang="en-US" sz="1400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079372" y="0"/>
            <a:ext cx="2138028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3)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3DB833ED-247C-3C23-8D13-AA1C872D0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8038" y="6488668"/>
            <a:ext cx="551396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Allen? </a:t>
            </a: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Midjourney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?, Théâtre </a:t>
            </a: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D’opéra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Spatial (2022?)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4F7AF-C93C-CD4D-B206-2AEA621E1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959" y="1243519"/>
            <a:ext cx="7607256" cy="5040868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287660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897A8-52BA-3FFD-791A-92349E3D6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615-36A2-C557-D999-2CB498F41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943" y="-2"/>
            <a:ext cx="513805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Award-Winning Art (TTYN (3 of 3))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E9CD8-DD68-1FCC-EC84-FEBAFD703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A7077E0-9255-1F79-153E-A8250255E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 Sept 2022)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9BD55F-AA35-CC79-3578-3BA7E761A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B5F83D2-55F0-3F0F-CB9F-0247587330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33" y="209004"/>
            <a:ext cx="5935392" cy="6491834"/>
          </a:xfrm>
          <a:prstGeom prst="rect">
            <a:avLst/>
          </a:prstGeom>
          <a:ln w="6350">
            <a:solidFill>
              <a:srgbClr val="002060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DA835C50-B527-EC6A-A59F-A8B04F1A6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6" t="40894" r="25293" b="21168"/>
          <a:stretch/>
        </p:blipFill>
        <p:spPr>
          <a:xfrm>
            <a:off x="3516197" y="1005410"/>
            <a:ext cx="6460768" cy="533085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081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1" y="0"/>
            <a:ext cx="3619500" cy="32717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Vannevar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Bush </a:t>
            </a: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Memex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24544" y="6488668"/>
            <a:ext cx="326745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Life Magazine (10 Sept 1945)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LIFE - Google Books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t="14133" r="6548" b="35200"/>
          <a:stretch/>
        </p:blipFill>
        <p:spPr>
          <a:xfrm>
            <a:off x="176603" y="123450"/>
            <a:ext cx="4844572" cy="664598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LIFE - Google Books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2" t="17394" r="8451" b="51685"/>
          <a:stretch/>
        </p:blipFill>
        <p:spPr>
          <a:xfrm>
            <a:off x="3131860" y="551736"/>
            <a:ext cx="6587716" cy="592526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547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7329" y="-2"/>
            <a:ext cx="2494672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Disclaiming AI?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85760" y="6488668"/>
            <a:ext cx="42062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Copyright Review Board (5 Sept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2611C4-AE54-6B5C-AB5A-46B96DB3C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47" y="139504"/>
            <a:ext cx="5002387" cy="657899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8D5D81-EF3E-3A64-E5D8-050EA3114B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10" t="34435" r="10318" b="48192"/>
          <a:stretch/>
        </p:blipFill>
        <p:spPr>
          <a:xfrm>
            <a:off x="1600200" y="2524538"/>
            <a:ext cx="9747114" cy="277798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427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9102" y="-2"/>
            <a:ext cx="316289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Prompt after Prompt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85760" y="6488668"/>
            <a:ext cx="42062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Copyright Review Board (5 Sept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7D0656-532B-3CB0-2FDB-B9C976EE7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03" y="209004"/>
            <a:ext cx="4870508" cy="642473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BB1FC5-D71B-6662-3371-40CC25302B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257"/>
          <a:stretch/>
        </p:blipFill>
        <p:spPr>
          <a:xfrm>
            <a:off x="1502110" y="1562142"/>
            <a:ext cx="9922550" cy="35421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451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993" y="-2"/>
            <a:ext cx="525500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Merged, Inseparable Contributions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85760" y="6488668"/>
            <a:ext cx="42062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Copyright Review Board (5 Sept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7D0656-532B-3CB0-2FDB-B9C976EE7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03" y="209004"/>
            <a:ext cx="4870508" cy="642473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BB1FC5-D71B-6662-3371-40CC25302B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858"/>
          <a:stretch/>
        </p:blipFill>
        <p:spPr>
          <a:xfrm>
            <a:off x="1504102" y="1847949"/>
            <a:ext cx="10117331" cy="33081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126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9508" y="-2"/>
            <a:ext cx="6752493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How Do You Register a Work with AI Inputs?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85760" y="6488668"/>
            <a:ext cx="42062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Copyright Review Board (5 Sept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6F5ED-5E37-2D40-EE03-19FA077B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4" y="209004"/>
            <a:ext cx="4910288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B20F4C-48CA-179D-F48B-CF419557A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828" y="2417339"/>
            <a:ext cx="10071996" cy="332747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767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-2"/>
            <a:ext cx="60960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624 Prompts Not Enough for Authorship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85760" y="6488668"/>
            <a:ext cx="42062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Copyright Review Board (5 Sept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A347C2-9DE1-2C3B-7507-52C90E31F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08" y="209004"/>
            <a:ext cx="4943008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13DABA-60CF-E43F-0372-FD9DEE39E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821" y="2919420"/>
            <a:ext cx="10616492" cy="302178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016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570" y="-2"/>
            <a:ext cx="551643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No Registration (and No Copyright?)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85760" y="6488668"/>
            <a:ext cx="42062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Copyright Review Board (5 Sept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600D92-34D0-B503-1923-E22A8EFE3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95" y="209004"/>
            <a:ext cx="4885120" cy="645510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E59C6F-F3C1-0580-82BA-1BFDE2F43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795" y="1900498"/>
            <a:ext cx="10770405" cy="422776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489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72FA1-E7A9-716A-FC75-87A43E5AA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9C837-E8C2-8D57-D9DD-2E868BC0B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9353" y="-2"/>
            <a:ext cx="264264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Copyright and AI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3B3A0-9907-838A-9385-DCA6CA94D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FE8566A-4869-82ED-0514-81AFE3DCA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0560" y="6488668"/>
            <a:ext cx="299143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Copyright Office (Jan 2025)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A43949-6755-40E4-DC16-70495843E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621" y="197469"/>
            <a:ext cx="4938855" cy="650336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58178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973C2-290C-4CA1-93C0-F0777E1E8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7A8D-BA21-0B96-201C-B3E24FB85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8198" y="-2"/>
            <a:ext cx="4103803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Prompts Alone Insufficient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7E58A3-F618-1D00-FE6F-D645BC127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8FCEE22-4A7E-534E-4B6D-C581A346C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946" y="6488668"/>
            <a:ext cx="361105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Copyright Office (Jan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6FEFFE-CE7D-2923-6CA5-E5A8A336F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E1ECE7-AC53-96BF-481E-D33E5E1B4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0" y="209004"/>
            <a:ext cx="4970206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8C4FEE3C-49A7-59CD-3C12-C74C44FF0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464" y="1893163"/>
            <a:ext cx="10866462" cy="4031873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i="0" dirty="0"/>
              <a:t>“The Office concludes that, given current generally available technology,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prompts alone do not provide sufficient human control to make users of an AI system the authors of the output</a:t>
            </a:r>
            <a:r>
              <a:rPr lang="en-US" sz="3200" i="0" dirty="0"/>
              <a:t>.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Prompts essentially function as instructions that convey unprotectible ideas</a:t>
            </a:r>
            <a:r>
              <a:rPr lang="en-US" sz="3200" i="0" dirty="0"/>
              <a:t>. While highly detailed prompts could contain the user’s desired expressive elements, at present they do not control how the AI system processes them in generating the output.</a:t>
            </a:r>
            <a:r>
              <a:rPr lang="en-US" sz="3200" i="0" dirty="0">
                <a:solidFill>
                  <a:srgbClr val="000000"/>
                </a:solidFill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197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DFEC4-61CD-D10C-6DE4-62BDBE17D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08FCF-37EE-4C9F-9491-F3B07DE6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0947" y="-2"/>
            <a:ext cx="201105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 Example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ACBFD-9438-8714-CC12-2B6F52CA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C297EAE-9B1C-C603-A830-C9FE02330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946" y="6488668"/>
            <a:ext cx="361105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Copyright Office (Jan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9644B6-A10B-06CD-8088-81E95FC36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C18CE0-5C8C-7873-F005-81346BB59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20" y="209004"/>
            <a:ext cx="4945073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2C2B9B-F1CB-7274-ED06-CFC24922C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79" t="32551" r="11691" b="31219"/>
          <a:stretch/>
        </p:blipFill>
        <p:spPr>
          <a:xfrm>
            <a:off x="2328420" y="952106"/>
            <a:ext cx="8447124" cy="51030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548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D6645-5AAA-B4A8-FFD1-93A317941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41C26-22E6-A910-BF5A-DC92ADD18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169" y="-1"/>
            <a:ext cx="6939832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Prompt </a:t>
            </a: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Nonrepeatability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and Multiple Prompts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F64119-FCAE-717C-31C1-07DE9FEC7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5430411B-B988-13B8-7485-5B81D09BB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946" y="6488668"/>
            <a:ext cx="361105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Copyright Office (Jan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353D24-F10C-C01D-93ED-0B79AD3AF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569F5-179E-6CB0-BA68-9DE6841D6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82" y="209004"/>
            <a:ext cx="4928326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BCB76E-16BB-54F5-C3B0-F48141EA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95" t="16979" r="11562" b="54572"/>
          <a:stretch/>
        </p:blipFill>
        <p:spPr>
          <a:xfrm>
            <a:off x="1860329" y="1270251"/>
            <a:ext cx="9458558" cy="447290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31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7846" y="-2"/>
            <a:ext cx="8874156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Neural Information Processing Systems Conf, Dec 3-5, 2012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71839" y="6488668"/>
            <a:ext cx="262016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Krizhevsky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et al (2012)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7005D43-E03E-6AF6-0678-34B4C02021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" y="495555"/>
            <a:ext cx="5671401" cy="6205283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941337E-2E1A-D95B-3079-2220405A3A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13337" r="2694" b="56120"/>
          <a:stretch/>
        </p:blipFill>
        <p:spPr>
          <a:xfrm>
            <a:off x="964278" y="1600199"/>
            <a:ext cx="10871896" cy="3798918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08364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AC8B3-7C0F-11D9-5138-A7147EA03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9CB5C-15DA-48EC-CE1F-F075ABDC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239" y="-2"/>
            <a:ext cx="280476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Jackson Pollock?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A9ACE-E855-0453-F981-9325D9850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27E30E0-E8F7-8537-AEF6-F95391279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946" y="6488668"/>
            <a:ext cx="361105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Copyright Office (Jan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EEC2EE-80C6-5815-5D21-750FD43D7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1FBD93-849C-8965-1626-313C36942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82" y="209004"/>
            <a:ext cx="4928326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FA47B4-54B1-BC74-02F0-6AF0375B8A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6" t="45775" r="10249" b="34242"/>
          <a:stretch/>
        </p:blipFill>
        <p:spPr>
          <a:xfrm>
            <a:off x="1287710" y="1831836"/>
            <a:ext cx="10305825" cy="336933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98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CCFB5-5CD5-5D23-3976-0BCCD626E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AACC8-3797-3F60-A6AB-54001389F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752" y="-2"/>
            <a:ext cx="3889249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Authorship by Adoption?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4A78C-2899-C36D-0234-1CED49ED8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58F85F11-DC1C-BBD5-3AA9-FC0E4BAB8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946" y="6488668"/>
            <a:ext cx="361105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Copyright Office (Jan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3A2E54-465E-305B-487C-F3A363270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D1F4D-E508-1D57-A188-FAA2B3503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10" y="209004"/>
            <a:ext cx="4957971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5E822F-1ED8-9C83-C0AD-1F41FF9C22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26" t="18504" r="11813" b="66610"/>
          <a:stretch/>
        </p:blipFill>
        <p:spPr>
          <a:xfrm>
            <a:off x="1293876" y="1664208"/>
            <a:ext cx="10309345" cy="251917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642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49C9F-D8DC-DF5E-A409-1F6C30288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A5693-70C8-FB50-138F-6E9955C46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4596" y="-1"/>
            <a:ext cx="5137405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Different Result with More Control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69E17-F052-8137-2858-B2DAF1910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7B4CA80-3635-55D5-BCE9-8DC50CB6B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946" y="6488668"/>
            <a:ext cx="361105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Copyright Office (Jan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7A554B-4F80-DD55-CCD5-25C4A7037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9D4DFF-40DB-2A78-E27F-F73735395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10" y="209004"/>
            <a:ext cx="4957971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E93A93-763D-8A95-8EAF-F0789A1C5A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26" t="33019" r="11813" b="55764"/>
          <a:stretch/>
        </p:blipFill>
        <p:spPr>
          <a:xfrm>
            <a:off x="1408176" y="2107692"/>
            <a:ext cx="9659087" cy="177850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406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30911-C5DA-B57A-E61F-0AD978B14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E2A31-62BD-70CB-D222-3D827DD82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199" y="-1"/>
            <a:ext cx="2844801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Expressive Inputs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E7FD7-9DED-C6B7-6305-8D0FF6F7C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1CFF82E1-8186-CE42-EFC2-025E108C8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946" y="6488668"/>
            <a:ext cx="361105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Copyright Office (Jan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EC7348-A5E5-7557-DDBC-64C76D9F9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35CB55-7F2D-8175-DA78-1D4AC77B6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67" y="209004"/>
            <a:ext cx="4984525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65E7E3-6551-ED34-3F4B-21D6FA4F19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39" t="7230" r="10186" b="54105"/>
          <a:stretch/>
        </p:blipFill>
        <p:spPr>
          <a:xfrm>
            <a:off x="2487169" y="882396"/>
            <a:ext cx="7922926" cy="49149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176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76E86-47FC-3DB7-3D86-E2DF7E177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39341-E2A8-70F4-766C-8E12705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6353" y="-2"/>
            <a:ext cx="3705647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Successful Registration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CA3A3-CC08-6867-4CF6-3A963C4A4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E23DFC3-33DF-820F-068C-0F48B093F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946" y="6488668"/>
            <a:ext cx="361105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Copyright Office (Jan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69C693-D519-CC7B-9C73-DAD6FBBE3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36982-4B1C-28D3-7DB3-FF6D75311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67" y="209004"/>
            <a:ext cx="4984525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10551F-1CF6-050B-1541-270EF47F46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47" t="45401" r="10094" b="32062"/>
          <a:stretch/>
        </p:blipFill>
        <p:spPr>
          <a:xfrm>
            <a:off x="1365688" y="2093976"/>
            <a:ext cx="10163756" cy="36667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094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1E1E8-736A-5D05-75E2-D2C53E512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EBAC-7EAE-0233-4758-1F9D7209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627" y="-1"/>
            <a:ext cx="3935374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SCA Works with AI Inputs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D1525-83A1-A33F-1B32-FB2B3557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75D1B84-5D39-4CBA-7A8E-B10501BB9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946" y="6488668"/>
            <a:ext cx="361105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Copyright Office (Jan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C73E91-A298-99BB-13F1-1F15C9473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6232B0-6054-5034-DCA5-CAC0B6B0A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51" y="209004"/>
            <a:ext cx="4945980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BB0AC4-1336-E3F5-A7AE-533C43EBCC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41" t="23935" r="9384" b="44990"/>
          <a:stretch/>
        </p:blipFill>
        <p:spPr>
          <a:xfrm>
            <a:off x="1706251" y="1198830"/>
            <a:ext cx="9024366" cy="451218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672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E9B20-8D69-4814-201F-C7BFDF271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977ED-C6F1-A3D4-C97B-6AE3F08CE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3985" y="-1"/>
            <a:ext cx="5258016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Treat AI Inputs Like Public Domain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7AB29-9090-312A-67C3-14508340F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FE40CE6-86F1-451F-A094-F164DF0DB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946" y="6488668"/>
            <a:ext cx="361105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Copyright Office (Jan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59E9E4-763A-E6D5-3903-E8C6692FD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31E56E-1AEF-62F6-773B-48031BF23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02" y="209004"/>
            <a:ext cx="4957315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42C8B0-4DC3-C14A-5FCE-97B5F32A4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50" t="26887" r="10257" b="57552"/>
          <a:stretch/>
        </p:blipFill>
        <p:spPr>
          <a:xfrm>
            <a:off x="1482702" y="2092750"/>
            <a:ext cx="10248608" cy="256880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836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7F0E2-57AE-5AF0-F87D-09B0EC2EF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73A8B-257E-993E-AEBC-D2B170D1D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4039" y="-2"/>
            <a:ext cx="272796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Human Creativity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9F34E-D541-C253-293B-E24BD2375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79A752B-B3E1-846C-EB24-7D0A544E1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946" y="6488668"/>
            <a:ext cx="361105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Copyright Office (Jan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E5537F-E9E2-AFE2-888F-8F9440BA4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7DD74-FDED-A28C-8F28-DC639AFB3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42" y="146304"/>
            <a:ext cx="5028243" cy="65545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3ACA38-DA72-693F-8858-3442AFA5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70" t="6876" r="8684" b="33798"/>
          <a:stretch/>
        </p:blipFill>
        <p:spPr>
          <a:xfrm>
            <a:off x="3751998" y="604042"/>
            <a:ext cx="6085905" cy="57644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982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65A41-3CB7-32B3-4845-3DEED9A9E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A84D6-2A3C-C183-2BFC-9F142FB6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7375" y="-1"/>
            <a:ext cx="5754625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AI Element Doesn’t Destroy Copyright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B5C33-81CB-61AB-D98B-51CCC90AA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59B9F58-9CA2-BB54-456D-F211C6295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946" y="6488668"/>
            <a:ext cx="361105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Copyright Office (Jan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BDD9A8-B698-78DC-F57E-94534204F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DF4123-E906-CBAD-7335-01816360E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08" y="209004"/>
            <a:ext cx="4909994" cy="640530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274D5-1F8C-5719-002F-998D45EEDC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59" t="7506" r="8782" b="73507"/>
          <a:stretch/>
        </p:blipFill>
        <p:spPr>
          <a:xfrm>
            <a:off x="1520703" y="1133856"/>
            <a:ext cx="10026757" cy="299008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686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D23E2-9636-7B7D-A8B7-17DAA301C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F5DFF-AE56-E944-88B2-43FD589F9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8061" y="-2"/>
            <a:ext cx="349394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Digital Agatha Christie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BD979-7FD7-7123-B9E5-0634790DB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A888A55-F927-508C-161D-83764007C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(8 May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593C0A-4E87-0BA0-D02E-74527D972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304DAD06-F274-D7E6-28D2-F976744321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36" y="209004"/>
            <a:ext cx="5935392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0157A260-CC84-1032-81B8-20894BFED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2" t="43849" r="26947" b="15532"/>
          <a:stretch/>
        </p:blipFill>
        <p:spPr>
          <a:xfrm>
            <a:off x="4265629" y="995984"/>
            <a:ext cx="5837265" cy="534028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9854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325" y="-2"/>
            <a:ext cx="2119676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9 Page Paper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19972" y="6488668"/>
            <a:ext cx="267202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Krizhehsky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et al (2012)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7D03C-86DB-CA53-2D5B-73FAACE12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32" y="228213"/>
            <a:ext cx="4962183" cy="6472625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29AF3E-039B-649C-D670-A7035F30B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26" t="10322" r="15703" b="46078"/>
          <a:stretch/>
        </p:blipFill>
        <p:spPr>
          <a:xfrm>
            <a:off x="3242209" y="900476"/>
            <a:ext cx="6387393" cy="5305376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54467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2952" y="-2"/>
            <a:ext cx="512904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Jan 2014: Google Buys </a:t>
            </a: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Deepmind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13370" y="6488668"/>
            <a:ext cx="317862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Guardian (27 Jan 2014)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16DF126-6A9A-55AC-7430-97DE0CC508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31" y="137948"/>
            <a:ext cx="6000357" cy="6562890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695B1FA-FA46-410A-2573-17C917F6DA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1" t="61598" r="32451" b="16712"/>
          <a:stretch/>
        </p:blipFill>
        <p:spPr>
          <a:xfrm>
            <a:off x="2625622" y="1918352"/>
            <a:ext cx="8714956" cy="4177648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59249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7734" y="-2"/>
            <a:ext cx="279426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Dec 2015: OpenAI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17956" y="6488668"/>
            <a:ext cx="257404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OpenAI (11 Dec 2015)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D4FF270-FA96-1ADD-EA1F-976EE987A4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76" y="240268"/>
            <a:ext cx="5906807" cy="6460570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C8EE9E48-A1BC-B43F-E34C-061A58E13D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" t="8516" r="24752" b="68796"/>
          <a:stretch/>
        </p:blipFill>
        <p:spPr>
          <a:xfrm>
            <a:off x="2000247" y="2575706"/>
            <a:ext cx="9886953" cy="3305822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36832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Generic (Standard)">
  <a:themeElements>
    <a:clrScheme name="">
      <a:dk1>
        <a:srgbClr val="000066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56"/>
      </a:accent4>
      <a:accent5>
        <a:srgbClr val="E2F4FF"/>
      </a:accent5>
      <a:accent6>
        <a:srgbClr val="E7E7B9"/>
      </a:accent6>
      <a:hlink>
        <a:srgbClr val="0066FF"/>
      </a:hlink>
      <a:folHlink>
        <a:srgbClr val="FFFFCC"/>
      </a:folHlink>
    </a:clrScheme>
    <a:fontScheme name="Generic (Standard)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4">
        <a:dk1>
          <a:srgbClr val="336699"/>
        </a:dk1>
        <a:lt1>
          <a:srgbClr val="FFFFFF"/>
        </a:lt1>
        <a:dk2>
          <a:srgbClr val="000066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E7E7B9"/>
        </a:accent6>
        <a:hlink>
          <a:srgbClr val="3399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5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0066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98:Templates:Presentations:Generic (Standard)</Template>
  <TotalTime>11761</TotalTime>
  <Words>2052</Words>
  <Application>Microsoft Office PowerPoint</Application>
  <PresentationFormat>Widescreen</PresentationFormat>
  <Paragraphs>327</Paragraphs>
  <Slides>69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5" baseType="lpstr">
      <vt:lpstr>Arial</vt:lpstr>
      <vt:lpstr>Helvetica</vt:lpstr>
      <vt:lpstr>Monotype Sorts</vt:lpstr>
      <vt:lpstr>Times New Roman</vt:lpstr>
      <vt:lpstr>Wingdings</vt:lpstr>
      <vt:lpstr>Generic (Standard)</vt:lpstr>
      <vt:lpstr>Class 22: Mon 12 May 2025 Copyright Spring 2025   AI: Authorship</vt:lpstr>
      <vt:lpstr>Human Mind Eclipsed</vt:lpstr>
      <vt:lpstr>ENIAC: Electronic Numerical Integrator and Computer</vt:lpstr>
      <vt:lpstr>ENIAC: Electronic Numerical Integrator and Computer</vt:lpstr>
      <vt:lpstr>Vannevar Bush Memex</vt:lpstr>
      <vt:lpstr>Neural Information Processing Systems Conf, Dec 3-5, 2012</vt:lpstr>
      <vt:lpstr>9 Page Paper</vt:lpstr>
      <vt:lpstr>Jan 2014: Google Buys Deepmind</vt:lpstr>
      <vt:lpstr>Dec 2015: OpenAI</vt:lpstr>
      <vt:lpstr>Dec 2015: OpenAI</vt:lpstr>
      <vt:lpstr>AlphaGo Wins</vt:lpstr>
      <vt:lpstr>Unexpectedly</vt:lpstr>
      <vt:lpstr>June 2017: Transformer Models</vt:lpstr>
      <vt:lpstr>Mar 2019: Capped Profit Model</vt:lpstr>
      <vt:lpstr>July 2019: Microsoft Investment</vt:lpstr>
      <vt:lpstr>30 Nov 2022: ChatGPT</vt:lpstr>
      <vt:lpstr>Big Splash</vt:lpstr>
      <vt:lpstr>Big Threat?</vt:lpstr>
      <vt:lpstr>DeepSeek Paper</vt:lpstr>
      <vt:lpstr>DeepSeek Coverage</vt:lpstr>
      <vt:lpstr>Making Corporate Art</vt:lpstr>
      <vt:lpstr>Making Corporate Art</vt:lpstr>
      <vt:lpstr>Making Corporate Art</vt:lpstr>
      <vt:lpstr>Making Corporate Art</vt:lpstr>
      <vt:lpstr>Answers</vt:lpstr>
      <vt:lpstr>Answers</vt:lpstr>
      <vt:lpstr>Author Gets Copyright</vt:lpstr>
      <vt:lpstr>Non-Human Authorship</vt:lpstr>
      <vt:lpstr>Non-Human Authorship Duration</vt:lpstr>
      <vt:lpstr>Selfies</vt:lpstr>
      <vt:lpstr>Selfies</vt:lpstr>
      <vt:lpstr>The Monkey Selfie (TTYN (3 of 3))</vt:lpstr>
      <vt:lpstr>Naruto: The Monkey Selfie Case</vt:lpstr>
      <vt:lpstr>Naruto Lacks Statutory Standing Under Copyright Act</vt:lpstr>
      <vt:lpstr>Old Infrastructure: Telegraph Poles (TTYN (1 of 4))</vt:lpstr>
      <vt:lpstr>“A Recent Entrance to Paradise” (TTYN (2 of 4))</vt:lpstr>
      <vt:lpstr>Registration Application (TTYN (3 of 4))</vt:lpstr>
      <vt:lpstr>Infrastructure</vt:lpstr>
      <vt:lpstr>Copyright Admin Apparatus</vt:lpstr>
      <vt:lpstr>Human Authorship Requirement Unconstitutional</vt:lpstr>
      <vt:lpstr>No Creative Contribution from Human</vt:lpstr>
      <vt:lpstr>Human Authorship?</vt:lpstr>
      <vt:lpstr>WMFH and Non-Human Authors</vt:lpstr>
      <vt:lpstr>WMFH: Transfer?</vt:lpstr>
      <vt:lpstr>Machine as Employee?</vt:lpstr>
      <vt:lpstr>Thaler as User of Machine?</vt:lpstr>
      <vt:lpstr>Making Art</vt:lpstr>
      <vt:lpstr>Making Art</vt:lpstr>
      <vt:lpstr>Award-Winning Art (TTYN (3 of 3))</vt:lpstr>
      <vt:lpstr>Disclaiming AI?</vt:lpstr>
      <vt:lpstr>Prompt after Prompt</vt:lpstr>
      <vt:lpstr>Merged, Inseparable Contributions</vt:lpstr>
      <vt:lpstr>How Do You Register a Work with AI Inputs?</vt:lpstr>
      <vt:lpstr>624 Prompts Not Enough for Authorship</vt:lpstr>
      <vt:lpstr>No Registration (and No Copyright?)</vt:lpstr>
      <vt:lpstr>Copyright and AI</vt:lpstr>
      <vt:lpstr>Prompts Alone Insufficient</vt:lpstr>
      <vt:lpstr>An Example</vt:lpstr>
      <vt:lpstr>Prompt Nonrepeatability and Multiple Prompts</vt:lpstr>
      <vt:lpstr>Jackson Pollock?</vt:lpstr>
      <vt:lpstr>Authorship by Adoption?</vt:lpstr>
      <vt:lpstr>Different Result with More Control</vt:lpstr>
      <vt:lpstr>Expressive Inputs</vt:lpstr>
      <vt:lpstr>Successful Registration</vt:lpstr>
      <vt:lpstr>SCA Works with AI Inputs</vt:lpstr>
      <vt:lpstr>Treat AI Inputs Like Public Domain</vt:lpstr>
      <vt:lpstr>Human Creativity</vt:lpstr>
      <vt:lpstr>AI Element Doesn’t Destroy Copyright</vt:lpstr>
      <vt:lpstr>Digital Agatha Christie</vt:lpstr>
    </vt:vector>
  </TitlesOfParts>
  <Company>The University of Chicago Law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Setting in High-Tech Industries</dc:title>
  <dc:creator>Randal Picker</dc:creator>
  <cp:lastModifiedBy>Picker, Randall</cp:lastModifiedBy>
  <cp:revision>1075</cp:revision>
  <cp:lastPrinted>2022-02-21T20:17:43Z</cp:lastPrinted>
  <dcterms:created xsi:type="dcterms:W3CDTF">1999-10-27T15:27:59Z</dcterms:created>
  <dcterms:modified xsi:type="dcterms:W3CDTF">2025-05-12T15:20:01Z</dcterms:modified>
</cp:coreProperties>
</file>