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1"/>
  </p:notesMasterIdLst>
  <p:handoutMasterIdLst>
    <p:handoutMasterId r:id="rId62"/>
  </p:handoutMasterIdLst>
  <p:sldIdLst>
    <p:sldId id="2670" r:id="rId2"/>
    <p:sldId id="2791" r:id="rId3"/>
    <p:sldId id="2792" r:id="rId4"/>
    <p:sldId id="2719" r:id="rId5"/>
    <p:sldId id="2720" r:id="rId6"/>
    <p:sldId id="2793" r:id="rId7"/>
    <p:sldId id="2801" r:id="rId8"/>
    <p:sldId id="2802" r:id="rId9"/>
    <p:sldId id="2857" r:id="rId10"/>
    <p:sldId id="2803" r:id="rId11"/>
    <p:sldId id="2804" r:id="rId12"/>
    <p:sldId id="2849" r:id="rId13"/>
    <p:sldId id="2850" r:id="rId14"/>
    <p:sldId id="2851" r:id="rId15"/>
    <p:sldId id="2852" r:id="rId16"/>
    <p:sldId id="2842" r:id="rId17"/>
    <p:sldId id="2843" r:id="rId18"/>
    <p:sldId id="2819" r:id="rId19"/>
    <p:sldId id="2820" r:id="rId20"/>
    <p:sldId id="2821" r:id="rId21"/>
    <p:sldId id="2826" r:id="rId22"/>
    <p:sldId id="2827" r:id="rId23"/>
    <p:sldId id="2794" r:id="rId24"/>
    <p:sldId id="2795" r:id="rId25"/>
    <p:sldId id="2807" r:id="rId26"/>
    <p:sldId id="2783" r:id="rId27"/>
    <p:sldId id="2784" r:id="rId28"/>
    <p:sldId id="2776" r:id="rId29"/>
    <p:sldId id="2806" r:id="rId30"/>
    <p:sldId id="2785" r:id="rId31"/>
    <p:sldId id="2847" r:id="rId32"/>
    <p:sldId id="2917" r:id="rId33"/>
    <p:sldId id="2910" r:id="rId34"/>
    <p:sldId id="2915" r:id="rId35"/>
    <p:sldId id="2918" r:id="rId36"/>
    <p:sldId id="2913" r:id="rId37"/>
    <p:sldId id="2919" r:id="rId38"/>
    <p:sldId id="2914" r:id="rId39"/>
    <p:sldId id="2916" r:id="rId40"/>
    <p:sldId id="2920" r:id="rId41"/>
    <p:sldId id="2921" r:id="rId42"/>
    <p:sldId id="2922" r:id="rId43"/>
    <p:sldId id="2911" r:id="rId44"/>
    <p:sldId id="2923" r:id="rId45"/>
    <p:sldId id="2924" r:id="rId46"/>
    <p:sldId id="2908" r:id="rId47"/>
    <p:sldId id="2909" r:id="rId48"/>
    <p:sldId id="2816" r:id="rId49"/>
    <p:sldId id="2810" r:id="rId50"/>
    <p:sldId id="2809" r:id="rId51"/>
    <p:sldId id="2848" r:id="rId52"/>
    <p:sldId id="2736" r:id="rId53"/>
    <p:sldId id="2738" r:id="rId54"/>
    <p:sldId id="2737" r:id="rId55"/>
    <p:sldId id="2739" r:id="rId56"/>
    <p:sldId id="2853" r:id="rId57"/>
    <p:sldId id="2854" r:id="rId58"/>
    <p:sldId id="2856" r:id="rId59"/>
    <p:sldId id="2912" r:id="rId60"/>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CCCCFF"/>
    <a:srgbClr val="6699FF"/>
    <a:srgbClr val="003399"/>
    <a:srgbClr val="FFCC99"/>
    <a:srgbClr val="3333CC"/>
    <a:srgbClr val="CC00CC"/>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94" autoAdjust="0"/>
    <p:restoredTop sz="86334" autoAdjust="0"/>
  </p:normalViewPr>
  <p:slideViewPr>
    <p:cSldViewPr snapToGrid="0">
      <p:cViewPr varScale="1">
        <p:scale>
          <a:sx n="136" d="100"/>
          <a:sy n="136" d="100"/>
        </p:scale>
        <p:origin x="64" y="432"/>
      </p:cViewPr>
      <p:guideLst>
        <p:guide orient="horz" pos="2160"/>
        <p:guide pos="3840"/>
      </p:guideLst>
    </p:cSldViewPr>
  </p:slideViewPr>
  <p:outlineViewPr>
    <p:cViewPr>
      <p:scale>
        <a:sx n="50" d="100"/>
        <a:sy n="50" d="100"/>
      </p:scale>
      <p:origin x="0" y="-2789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2" d="100"/>
          <a:sy n="82" d="100"/>
        </p:scale>
        <p:origin x="-1968"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lvl1pPr defTabSz="931795">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4" y="0"/>
            <a:ext cx="3036887" cy="463550"/>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lvl1pPr algn="r" defTabSz="931795">
              <a:defRPr kumimoji="0" sz="1200" i="0"/>
            </a:lvl1pPr>
          </a:lstStyle>
          <a:p>
            <a:pPr>
              <a:defRPr/>
            </a:pPr>
            <a:fld id="{9D8D11CE-FE85-4AAC-A9EA-921409DDD589}" type="datetime1">
              <a:rPr lang="en-US" altLang="en-US" smtClean="0"/>
              <a:t>5/7/2025</a:t>
            </a:fld>
            <a:endParaRPr lang="en-US" altLang="en-US"/>
          </a:p>
        </p:txBody>
      </p:sp>
      <p:sp>
        <p:nvSpPr>
          <p:cNvPr id="14340" name="Rectangle 4"/>
          <p:cNvSpPr>
            <a:spLocks noGrp="1" noChangeArrowheads="1"/>
          </p:cNvSpPr>
          <p:nvPr>
            <p:ph type="ftr" sz="quarter" idx="2"/>
          </p:nvPr>
        </p:nvSpPr>
        <p:spPr bwMode="auto">
          <a:xfrm>
            <a:off x="1" y="8832850"/>
            <a:ext cx="3036888" cy="463550"/>
          </a:xfrm>
          <a:prstGeom prst="rect">
            <a:avLst/>
          </a:prstGeom>
          <a:noFill/>
          <a:ln w="9525">
            <a:noFill/>
            <a:miter lim="800000"/>
            <a:headEnd/>
            <a:tailEnd/>
          </a:ln>
        </p:spPr>
        <p:txBody>
          <a:bodyPr vert="horz" wrap="square" lIns="93153" tIns="46577" rIns="93153" bIns="46577" numCol="1" anchor="b" anchorCtr="0" compatLnSpc="1">
            <a:prstTxWarp prst="textNoShape">
              <a:avLst/>
            </a:prstTxWarp>
          </a:bodyPr>
          <a:lstStyle>
            <a:lvl1pPr defTabSz="931795">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3514" y="8832850"/>
            <a:ext cx="3036887" cy="463550"/>
          </a:xfrm>
          <a:prstGeom prst="rect">
            <a:avLst/>
          </a:prstGeom>
          <a:noFill/>
          <a:ln w="9525">
            <a:noFill/>
            <a:miter lim="800000"/>
            <a:headEnd/>
            <a:tailEnd/>
          </a:ln>
        </p:spPr>
        <p:txBody>
          <a:bodyPr vert="horz" wrap="square" lIns="93153" tIns="46577" rIns="93153" bIns="46577" numCol="1" anchor="b" anchorCtr="0" compatLnSpc="1">
            <a:prstTxWarp prst="textNoShape">
              <a:avLst/>
            </a:prstTxWarp>
          </a:bodyPr>
          <a:lstStyle>
            <a:lvl1pPr algn="r" defTabSz="931795">
              <a:defRPr kumimoji="0" sz="1200" i="0"/>
            </a:lvl1pPr>
          </a:lstStyle>
          <a:p>
            <a:fld id="{48DF61EA-AA16-4CA7-8832-40845907BDD1}" type="slidenum">
              <a:rPr lang="en-US" altLang="en-US"/>
              <a:pPr/>
              <a:t>‹#›</a:t>
            </a:fld>
            <a:endParaRPr lang="en-US" altLang="en-US"/>
          </a:p>
        </p:txBody>
      </p:sp>
    </p:spTree>
    <p:extLst>
      <p:ext uri="{BB962C8B-B14F-4D97-AF65-F5344CB8AC3E}">
        <p14:creationId xmlns:p14="http://schemas.microsoft.com/office/powerpoint/2010/main" val="15607801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lvl1pPr defTabSz="931795">
              <a:defRPr kumimoji="0" sz="1200" i="0"/>
            </a:lvl1pPr>
          </a:lstStyle>
          <a:p>
            <a:pPr>
              <a:defRPr/>
            </a:pPr>
            <a:endParaRPr lang="en-US" altLang="en-US"/>
          </a:p>
        </p:txBody>
      </p:sp>
      <p:sp>
        <p:nvSpPr>
          <p:cNvPr id="34819"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39" y="4416426"/>
            <a:ext cx="5140325" cy="4181475"/>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4" y="0"/>
            <a:ext cx="3036887" cy="463550"/>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lvl1pPr algn="r" defTabSz="931795">
              <a:defRPr kumimoji="0" sz="1200" i="0"/>
            </a:lvl1pPr>
          </a:lstStyle>
          <a:p>
            <a:pPr>
              <a:defRPr/>
            </a:pPr>
            <a:fld id="{3CC9C53B-C611-469C-A389-BBC6AF35A1F6}" type="datetime1">
              <a:rPr lang="en-US" altLang="en-US" smtClean="0"/>
              <a:t>5/7/2025</a:t>
            </a:fld>
            <a:endParaRPr lang="en-US" altLang="en-US"/>
          </a:p>
        </p:txBody>
      </p:sp>
      <p:sp>
        <p:nvSpPr>
          <p:cNvPr id="2060" name="Rectangle 12"/>
          <p:cNvSpPr>
            <a:spLocks noGrp="1" noChangeArrowheads="1"/>
          </p:cNvSpPr>
          <p:nvPr>
            <p:ph type="ftr" sz="quarter" idx="4"/>
          </p:nvPr>
        </p:nvSpPr>
        <p:spPr bwMode="auto">
          <a:xfrm>
            <a:off x="1" y="8832850"/>
            <a:ext cx="3036888" cy="463550"/>
          </a:xfrm>
          <a:prstGeom prst="rect">
            <a:avLst/>
          </a:prstGeom>
          <a:noFill/>
          <a:ln w="9525">
            <a:noFill/>
            <a:miter lim="800000"/>
            <a:headEnd/>
            <a:tailEnd/>
          </a:ln>
        </p:spPr>
        <p:txBody>
          <a:bodyPr vert="horz" wrap="square" lIns="93153" tIns="46577" rIns="93153" bIns="46577" numCol="1" anchor="b" anchorCtr="0" compatLnSpc="1">
            <a:prstTxWarp prst="textNoShape">
              <a:avLst/>
            </a:prstTxWarp>
          </a:bodyPr>
          <a:lstStyle>
            <a:lvl1pPr defTabSz="931795">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3514" y="8832850"/>
            <a:ext cx="3036887" cy="463550"/>
          </a:xfrm>
          <a:prstGeom prst="rect">
            <a:avLst/>
          </a:prstGeom>
          <a:noFill/>
          <a:ln w="9525">
            <a:noFill/>
            <a:miter lim="800000"/>
            <a:headEnd/>
            <a:tailEnd/>
          </a:ln>
        </p:spPr>
        <p:txBody>
          <a:bodyPr vert="horz" wrap="square" lIns="93153" tIns="46577" rIns="93153" bIns="46577" numCol="1" anchor="b" anchorCtr="0" compatLnSpc="1">
            <a:prstTxWarp prst="textNoShape">
              <a:avLst/>
            </a:prstTxWarp>
          </a:bodyPr>
          <a:lstStyle>
            <a:lvl1pPr algn="r" defTabSz="931795">
              <a:defRPr kumimoji="0" sz="1200" i="0"/>
            </a:lvl1pPr>
          </a:lstStyle>
          <a:p>
            <a:fld id="{98B12934-8EED-4A0A-91EB-C13D059B8325}" type="slidenum">
              <a:rPr lang="en-US" altLang="en-US"/>
              <a:pPr/>
              <a:t>‹#›</a:t>
            </a:fld>
            <a:endParaRPr lang="en-US" altLang="en-US"/>
          </a:p>
        </p:txBody>
      </p:sp>
    </p:spTree>
    <p:extLst>
      <p:ext uri="{BB962C8B-B14F-4D97-AF65-F5344CB8AC3E}">
        <p14:creationId xmlns:p14="http://schemas.microsoft.com/office/powerpoint/2010/main" val="133451255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portslogohistory.com/baltimore-ravens-primary-logo"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4A0FC44-6BE2-416E-9713-4077AC449D42}" type="datetime1">
              <a:rPr kumimoji="0" lang="en-US" altLang="en-US" sz="1200" i="0"/>
              <a:t>5/7/2025</a:t>
            </a:fld>
            <a:endParaRPr kumimoji="0" lang="en-US" altLang="en-US" sz="1200" i="0"/>
          </a:p>
        </p:txBody>
      </p:sp>
      <p:sp>
        <p:nvSpPr>
          <p:cNvPr id="3584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117A7EE-628C-4966-91C5-BA1BB027C824}" type="slidenum">
              <a:rPr kumimoji="0" lang="en-US" altLang="en-US" sz="1200" i="0"/>
              <a:pPr/>
              <a:t>1</a:t>
            </a:fld>
            <a:endParaRPr kumimoji="0" lang="en-US" altLang="en-US" sz="1200" i="0"/>
          </a:p>
        </p:txBody>
      </p:sp>
      <p:sp>
        <p:nvSpPr>
          <p:cNvPr id="35844" name="Rectangle 2"/>
          <p:cNvSpPr>
            <a:spLocks noGrp="1" noRot="1" noChangeAspect="1" noChangeArrowheads="1" noTextEdit="1"/>
          </p:cNvSpPr>
          <p:nvPr>
            <p:ph type="sldImg"/>
          </p:nvPr>
        </p:nvSpPr>
        <p:spPr>
          <a:xfrm>
            <a:off x="406400" y="698500"/>
            <a:ext cx="6197600" cy="3486150"/>
          </a:xfrm>
          <a:ln/>
        </p:spPr>
      </p:sp>
      <p:sp>
        <p:nvSpPr>
          <p:cNvPr id="3584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280660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0B0A6-4C96-58E6-A0BF-03A67A008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B7CEA-F56D-21EC-9D41-BF99BCFC9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123EE-9295-14EC-8347-7C2AC10A3190}"/>
              </a:ext>
            </a:extLst>
          </p:cNvPr>
          <p:cNvSpPr>
            <a:spLocks noGrp="1"/>
          </p:cNvSpPr>
          <p:nvPr>
            <p:ph type="body" idx="1"/>
          </p:nvPr>
        </p:nvSpPr>
        <p:spPr/>
        <p:txBody>
          <a:bodyPr/>
          <a:lstStyle/>
          <a:p>
            <a:r>
              <a:rPr lang="en-US" dirty="0"/>
              <a:t>https://books.google.com/books?id=4w4EAAAAMBAJ&amp;pg=PA105&amp;dq=napster&amp;hl=en&amp;sa=X&amp;ved=2ahUKEwiozI-0wZGNAxVkJNAFHQVQJcIQuwV6BAgJEAc#v=onepage&amp;q&amp;f=false</a:t>
            </a:r>
          </a:p>
        </p:txBody>
      </p:sp>
      <p:sp>
        <p:nvSpPr>
          <p:cNvPr id="4" name="Date Placeholder 3">
            <a:extLst>
              <a:ext uri="{FF2B5EF4-FFF2-40B4-BE49-F238E27FC236}">
                <a16:creationId xmlns:a16="http://schemas.microsoft.com/office/drawing/2014/main" id="{9FF1F732-852A-7D8B-EDF0-EFB82E8EE307}"/>
              </a:ext>
            </a:extLst>
          </p:cNvPr>
          <p:cNvSpPr>
            <a:spLocks noGrp="1"/>
          </p:cNvSpPr>
          <p:nvPr>
            <p:ph type="dt" idx="1"/>
          </p:nvPr>
        </p:nvSpPr>
        <p:spPr/>
        <p:txBody>
          <a:bodyPr/>
          <a:lstStyle/>
          <a:p>
            <a:pPr>
              <a:defRPr/>
            </a:pPr>
            <a:fld id="{3CC9C53B-C611-469C-A389-BBC6AF35A1F6}" type="datetime1">
              <a:rPr lang="en-US" altLang="en-US" smtClean="0"/>
              <a:t>5/7/2025</a:t>
            </a:fld>
            <a:endParaRPr lang="en-US" altLang="en-US"/>
          </a:p>
        </p:txBody>
      </p:sp>
      <p:sp>
        <p:nvSpPr>
          <p:cNvPr id="5" name="Slide Number Placeholder 4">
            <a:extLst>
              <a:ext uri="{FF2B5EF4-FFF2-40B4-BE49-F238E27FC236}">
                <a16:creationId xmlns:a16="http://schemas.microsoft.com/office/drawing/2014/main" id="{8A657058-3295-853A-2372-B18C52482EFE}"/>
              </a:ext>
            </a:extLst>
          </p:cNvPr>
          <p:cNvSpPr>
            <a:spLocks noGrp="1"/>
          </p:cNvSpPr>
          <p:nvPr>
            <p:ph type="sldNum" sz="quarter" idx="5"/>
          </p:nvPr>
        </p:nvSpPr>
        <p:spPr/>
        <p:txBody>
          <a:bodyPr/>
          <a:lstStyle/>
          <a:p>
            <a:fld id="{98B12934-8EED-4A0A-91EB-C13D059B8325}" type="slidenum">
              <a:rPr lang="en-US" altLang="en-US" smtClean="0"/>
              <a:pPr/>
              <a:t>36</a:t>
            </a:fld>
            <a:endParaRPr lang="en-US" altLang="en-US"/>
          </a:p>
        </p:txBody>
      </p:sp>
    </p:spTree>
    <p:extLst>
      <p:ext uri="{BB962C8B-B14F-4D97-AF65-F5344CB8AC3E}">
        <p14:creationId xmlns:p14="http://schemas.microsoft.com/office/powerpoint/2010/main" val="3769233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00DAC-17D1-7E0E-290B-1672E7C7B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39B85-DD23-2563-3B1C-09842F7E5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DC90AE-19B6-745F-BDC8-BA92A1FB39FB}"/>
              </a:ext>
            </a:extLst>
          </p:cNvPr>
          <p:cNvSpPr>
            <a:spLocks noGrp="1"/>
          </p:cNvSpPr>
          <p:nvPr>
            <p:ph type="body" idx="1"/>
          </p:nvPr>
        </p:nvSpPr>
        <p:spPr/>
        <p:txBody>
          <a:bodyPr/>
          <a:lstStyle/>
          <a:p>
            <a:r>
              <a:rPr lang="en-US" dirty="0"/>
              <a:t>https://books.google.com/books?id=4w4EAAAAMBAJ&amp;pg=PA105&amp;dq=napster&amp;hl=en&amp;sa=X&amp;ved=2ahUKEwiozI-0wZGNAxVkJNAFHQVQJcIQuwV6BAgJEAc#v=onepage&amp;q&amp;f=false</a:t>
            </a:r>
          </a:p>
        </p:txBody>
      </p:sp>
      <p:sp>
        <p:nvSpPr>
          <p:cNvPr id="4" name="Date Placeholder 3">
            <a:extLst>
              <a:ext uri="{FF2B5EF4-FFF2-40B4-BE49-F238E27FC236}">
                <a16:creationId xmlns:a16="http://schemas.microsoft.com/office/drawing/2014/main" id="{FFD4530D-8C6C-DE78-D5FA-5442371EF432}"/>
              </a:ext>
            </a:extLst>
          </p:cNvPr>
          <p:cNvSpPr>
            <a:spLocks noGrp="1"/>
          </p:cNvSpPr>
          <p:nvPr>
            <p:ph type="dt" idx="1"/>
          </p:nvPr>
        </p:nvSpPr>
        <p:spPr/>
        <p:txBody>
          <a:bodyPr/>
          <a:lstStyle/>
          <a:p>
            <a:pPr>
              <a:defRPr/>
            </a:pPr>
            <a:fld id="{3CC9C53B-C611-469C-A389-BBC6AF35A1F6}" type="datetime1">
              <a:rPr lang="en-US" altLang="en-US" smtClean="0"/>
              <a:t>5/7/2025</a:t>
            </a:fld>
            <a:endParaRPr lang="en-US" altLang="en-US"/>
          </a:p>
        </p:txBody>
      </p:sp>
      <p:sp>
        <p:nvSpPr>
          <p:cNvPr id="5" name="Slide Number Placeholder 4">
            <a:extLst>
              <a:ext uri="{FF2B5EF4-FFF2-40B4-BE49-F238E27FC236}">
                <a16:creationId xmlns:a16="http://schemas.microsoft.com/office/drawing/2014/main" id="{70F28B04-F3D0-356E-5ABC-C1FE17385D4D}"/>
              </a:ext>
            </a:extLst>
          </p:cNvPr>
          <p:cNvSpPr>
            <a:spLocks noGrp="1"/>
          </p:cNvSpPr>
          <p:nvPr>
            <p:ph type="sldNum" sz="quarter" idx="5"/>
          </p:nvPr>
        </p:nvSpPr>
        <p:spPr/>
        <p:txBody>
          <a:bodyPr/>
          <a:lstStyle/>
          <a:p>
            <a:fld id="{98B12934-8EED-4A0A-91EB-C13D059B8325}" type="slidenum">
              <a:rPr lang="en-US" altLang="en-US" smtClean="0"/>
              <a:pPr/>
              <a:t>37</a:t>
            </a:fld>
            <a:endParaRPr lang="en-US" altLang="en-US"/>
          </a:p>
        </p:txBody>
      </p:sp>
    </p:spTree>
    <p:extLst>
      <p:ext uri="{BB962C8B-B14F-4D97-AF65-F5344CB8AC3E}">
        <p14:creationId xmlns:p14="http://schemas.microsoft.com/office/powerpoint/2010/main" val="2766999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1D91-6007-9AC5-01D1-F75B47BD7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C23B9-32DD-DF9F-E118-62EDB9361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1A50A-94B1-FCB9-48C2-71C856CF04F8}"/>
              </a:ext>
            </a:extLst>
          </p:cNvPr>
          <p:cNvSpPr>
            <a:spLocks noGrp="1"/>
          </p:cNvSpPr>
          <p:nvPr>
            <p:ph type="body" idx="1"/>
          </p:nvPr>
        </p:nvSpPr>
        <p:spPr/>
        <p:txBody>
          <a:bodyPr/>
          <a:lstStyle/>
          <a:p>
            <a:r>
              <a:rPr lang="en-US" dirty="0"/>
              <a:t>https://books.google.com/books?id=4w4EAAAAMBAJ&amp;pg=PA105&amp;dq=napster&amp;hl=en&amp;sa=X&amp;ved=2ahUKEwiozI-0wZGNAxVkJNAFHQVQJcIQuwV6BAgJEAc#v=onepage&amp;q&amp;f=false</a:t>
            </a:r>
          </a:p>
        </p:txBody>
      </p:sp>
      <p:sp>
        <p:nvSpPr>
          <p:cNvPr id="4" name="Date Placeholder 3">
            <a:extLst>
              <a:ext uri="{FF2B5EF4-FFF2-40B4-BE49-F238E27FC236}">
                <a16:creationId xmlns:a16="http://schemas.microsoft.com/office/drawing/2014/main" id="{719E282C-FED3-3997-FB86-6D716C3B8A4C}"/>
              </a:ext>
            </a:extLst>
          </p:cNvPr>
          <p:cNvSpPr>
            <a:spLocks noGrp="1"/>
          </p:cNvSpPr>
          <p:nvPr>
            <p:ph type="dt" idx="1"/>
          </p:nvPr>
        </p:nvSpPr>
        <p:spPr/>
        <p:txBody>
          <a:bodyPr/>
          <a:lstStyle/>
          <a:p>
            <a:pPr>
              <a:defRPr/>
            </a:pPr>
            <a:fld id="{3CC9C53B-C611-469C-A389-BBC6AF35A1F6}" type="datetime1">
              <a:rPr lang="en-US" altLang="en-US" smtClean="0"/>
              <a:t>5/7/2025</a:t>
            </a:fld>
            <a:endParaRPr lang="en-US" altLang="en-US"/>
          </a:p>
        </p:txBody>
      </p:sp>
      <p:sp>
        <p:nvSpPr>
          <p:cNvPr id="5" name="Slide Number Placeholder 4">
            <a:extLst>
              <a:ext uri="{FF2B5EF4-FFF2-40B4-BE49-F238E27FC236}">
                <a16:creationId xmlns:a16="http://schemas.microsoft.com/office/drawing/2014/main" id="{25576498-533C-058E-8C66-197C1AECA66F}"/>
              </a:ext>
            </a:extLst>
          </p:cNvPr>
          <p:cNvSpPr>
            <a:spLocks noGrp="1"/>
          </p:cNvSpPr>
          <p:nvPr>
            <p:ph type="sldNum" sz="quarter" idx="5"/>
          </p:nvPr>
        </p:nvSpPr>
        <p:spPr/>
        <p:txBody>
          <a:bodyPr/>
          <a:lstStyle/>
          <a:p>
            <a:fld id="{98B12934-8EED-4A0A-91EB-C13D059B8325}" type="slidenum">
              <a:rPr lang="en-US" altLang="en-US" smtClean="0"/>
              <a:pPr/>
              <a:t>38</a:t>
            </a:fld>
            <a:endParaRPr lang="en-US" altLang="en-US"/>
          </a:p>
        </p:txBody>
      </p:sp>
    </p:spTree>
    <p:extLst>
      <p:ext uri="{BB962C8B-B14F-4D97-AF65-F5344CB8AC3E}">
        <p14:creationId xmlns:p14="http://schemas.microsoft.com/office/powerpoint/2010/main" val="1462367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https://www.apple.com/newsroom/2001/10/23Apple-Presents-iPod/</a:t>
            </a:r>
          </a:p>
          <a:p>
            <a:r>
              <a:rPr lang="en-US" dirty="0"/>
              <a:t>https://www.apple.com/newsroom/2022/05/the-music-lives-on/</a:t>
            </a:r>
          </a:p>
        </p:txBody>
      </p:sp>
      <p:sp>
        <p:nvSpPr>
          <p:cNvPr id="4" name="Date Placeholder 3"/>
          <p:cNvSpPr>
            <a:spLocks noGrp="1"/>
          </p:cNvSpPr>
          <p:nvPr>
            <p:ph type="dt" idx="1"/>
          </p:nvPr>
        </p:nvSpPr>
        <p:spPr/>
        <p:txBody>
          <a:bodyPr/>
          <a:lstStyle/>
          <a:p>
            <a:pPr>
              <a:defRPr/>
            </a:pPr>
            <a:fld id="{3CC9C53B-C611-469C-A389-BBC6AF35A1F6}" type="datetime1">
              <a:rPr lang="en-US" altLang="en-US" smtClean="0"/>
              <a:t>5/7/2025</a:t>
            </a:fld>
            <a:endParaRPr lang="en-US" altLang="en-US"/>
          </a:p>
        </p:txBody>
      </p:sp>
      <p:sp>
        <p:nvSpPr>
          <p:cNvPr id="5" name="Slide Number Placeholder 4"/>
          <p:cNvSpPr>
            <a:spLocks noGrp="1"/>
          </p:cNvSpPr>
          <p:nvPr>
            <p:ph type="sldNum" sz="quarter" idx="5"/>
          </p:nvPr>
        </p:nvSpPr>
        <p:spPr/>
        <p:txBody>
          <a:bodyPr/>
          <a:lstStyle/>
          <a:p>
            <a:fld id="{98B12934-8EED-4A0A-91EB-C13D059B8325}" type="slidenum">
              <a:rPr lang="en-US" altLang="en-US" smtClean="0"/>
              <a:pPr/>
              <a:t>43</a:t>
            </a:fld>
            <a:endParaRPr lang="en-US" altLang="en-US"/>
          </a:p>
        </p:txBody>
      </p:sp>
    </p:spTree>
    <p:extLst>
      <p:ext uri="{BB962C8B-B14F-4D97-AF65-F5344CB8AC3E}">
        <p14:creationId xmlns:p14="http://schemas.microsoft.com/office/powerpoint/2010/main" val="1414880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https://www.riaa.com/u-s-sales-database/</a:t>
            </a:r>
          </a:p>
        </p:txBody>
      </p:sp>
      <p:sp>
        <p:nvSpPr>
          <p:cNvPr id="4" name="Date Placeholder 3"/>
          <p:cNvSpPr>
            <a:spLocks noGrp="1"/>
          </p:cNvSpPr>
          <p:nvPr>
            <p:ph type="dt" idx="1"/>
          </p:nvPr>
        </p:nvSpPr>
        <p:spPr/>
        <p:txBody>
          <a:bodyPr/>
          <a:lstStyle/>
          <a:p>
            <a:pPr>
              <a:defRPr/>
            </a:pPr>
            <a:fld id="{3CC9C53B-C611-469C-A389-BBC6AF35A1F6}" type="datetime1">
              <a:rPr lang="en-US" altLang="en-US" smtClean="0"/>
              <a:t>5/7/2025</a:t>
            </a:fld>
            <a:endParaRPr lang="en-US" altLang="en-US"/>
          </a:p>
        </p:txBody>
      </p:sp>
      <p:sp>
        <p:nvSpPr>
          <p:cNvPr id="5" name="Slide Number Placeholder 4"/>
          <p:cNvSpPr>
            <a:spLocks noGrp="1"/>
          </p:cNvSpPr>
          <p:nvPr>
            <p:ph type="sldNum" sz="quarter" idx="5"/>
          </p:nvPr>
        </p:nvSpPr>
        <p:spPr/>
        <p:txBody>
          <a:bodyPr/>
          <a:lstStyle/>
          <a:p>
            <a:fld id="{98B12934-8EED-4A0A-91EB-C13D059B8325}" type="slidenum">
              <a:rPr lang="en-US" altLang="en-US" smtClean="0"/>
              <a:pPr/>
              <a:t>46</a:t>
            </a:fld>
            <a:endParaRPr lang="en-US" altLang="en-US"/>
          </a:p>
        </p:txBody>
      </p:sp>
    </p:spTree>
    <p:extLst>
      <p:ext uri="{BB962C8B-B14F-4D97-AF65-F5344CB8AC3E}">
        <p14:creationId xmlns:p14="http://schemas.microsoft.com/office/powerpoint/2010/main" val="1397634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B2525-2056-0949-7575-51820A99E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0F4C8-EE01-A94B-E7CE-1735431513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BDD49D-D22D-7829-F649-668AE457DF2E}"/>
              </a:ext>
            </a:extLst>
          </p:cNvPr>
          <p:cNvSpPr>
            <a:spLocks noGrp="1"/>
          </p:cNvSpPr>
          <p:nvPr>
            <p:ph type="body" idx="1"/>
          </p:nvPr>
        </p:nvSpPr>
        <p:spPr/>
        <p:txBody>
          <a:bodyPr/>
          <a:lstStyle/>
          <a:p>
            <a:r>
              <a:rPr lang="en-US" dirty="0"/>
              <a:t>https://www.riaa.com/u-s-sales-database/</a:t>
            </a:r>
          </a:p>
        </p:txBody>
      </p:sp>
      <p:sp>
        <p:nvSpPr>
          <p:cNvPr id="4" name="Date Placeholder 3">
            <a:extLst>
              <a:ext uri="{FF2B5EF4-FFF2-40B4-BE49-F238E27FC236}">
                <a16:creationId xmlns:a16="http://schemas.microsoft.com/office/drawing/2014/main" id="{A1A8FD48-7177-A944-AF77-4D4BF1AFA9D4}"/>
              </a:ext>
            </a:extLst>
          </p:cNvPr>
          <p:cNvSpPr>
            <a:spLocks noGrp="1"/>
          </p:cNvSpPr>
          <p:nvPr>
            <p:ph type="dt" idx="1"/>
          </p:nvPr>
        </p:nvSpPr>
        <p:spPr/>
        <p:txBody>
          <a:bodyPr/>
          <a:lstStyle/>
          <a:p>
            <a:pPr>
              <a:defRPr/>
            </a:pPr>
            <a:fld id="{3CC9C53B-C611-469C-A389-BBC6AF35A1F6}" type="datetime1">
              <a:rPr lang="en-US" altLang="en-US" smtClean="0"/>
              <a:t>5/7/2025</a:t>
            </a:fld>
            <a:endParaRPr lang="en-US" altLang="en-US"/>
          </a:p>
        </p:txBody>
      </p:sp>
      <p:sp>
        <p:nvSpPr>
          <p:cNvPr id="5" name="Slide Number Placeholder 4">
            <a:extLst>
              <a:ext uri="{FF2B5EF4-FFF2-40B4-BE49-F238E27FC236}">
                <a16:creationId xmlns:a16="http://schemas.microsoft.com/office/drawing/2014/main" id="{83EFD8EA-3C27-E2BE-54AF-25B8015A7DCE}"/>
              </a:ext>
            </a:extLst>
          </p:cNvPr>
          <p:cNvSpPr>
            <a:spLocks noGrp="1"/>
          </p:cNvSpPr>
          <p:nvPr>
            <p:ph type="sldNum" sz="quarter" idx="5"/>
          </p:nvPr>
        </p:nvSpPr>
        <p:spPr/>
        <p:txBody>
          <a:bodyPr/>
          <a:lstStyle/>
          <a:p>
            <a:fld id="{98B12934-8EED-4A0A-91EB-C13D059B8325}" type="slidenum">
              <a:rPr lang="en-US" altLang="en-US" smtClean="0"/>
              <a:pPr/>
              <a:t>47</a:t>
            </a:fld>
            <a:endParaRPr lang="en-US" altLang="en-US"/>
          </a:p>
        </p:txBody>
      </p:sp>
    </p:spTree>
    <p:extLst>
      <p:ext uri="{BB962C8B-B14F-4D97-AF65-F5344CB8AC3E}">
        <p14:creationId xmlns:p14="http://schemas.microsoft.com/office/powerpoint/2010/main" val="2682009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https://www.apple.com/newsroom/2022/05/the-music-lives-on/</a:t>
            </a:r>
          </a:p>
        </p:txBody>
      </p:sp>
      <p:sp>
        <p:nvSpPr>
          <p:cNvPr id="4" name="Date Placeholder 3"/>
          <p:cNvSpPr>
            <a:spLocks noGrp="1"/>
          </p:cNvSpPr>
          <p:nvPr>
            <p:ph type="dt" idx="1"/>
          </p:nvPr>
        </p:nvSpPr>
        <p:spPr/>
        <p:txBody>
          <a:bodyPr/>
          <a:lstStyle/>
          <a:p>
            <a:pPr>
              <a:defRPr/>
            </a:pPr>
            <a:fld id="{3CC9C53B-C611-469C-A389-BBC6AF35A1F6}" type="datetime1">
              <a:rPr lang="en-US" altLang="en-US" smtClean="0"/>
              <a:t>5/7/2025</a:t>
            </a:fld>
            <a:endParaRPr lang="en-US" altLang="en-US"/>
          </a:p>
        </p:txBody>
      </p:sp>
      <p:sp>
        <p:nvSpPr>
          <p:cNvPr id="5" name="Slide Number Placeholder 4"/>
          <p:cNvSpPr>
            <a:spLocks noGrp="1"/>
          </p:cNvSpPr>
          <p:nvPr>
            <p:ph type="sldNum" sz="quarter" idx="5"/>
          </p:nvPr>
        </p:nvSpPr>
        <p:spPr/>
        <p:txBody>
          <a:bodyPr/>
          <a:lstStyle/>
          <a:p>
            <a:fld id="{98B12934-8EED-4A0A-91EB-C13D059B8325}" type="slidenum">
              <a:rPr lang="en-US" altLang="en-US" smtClean="0"/>
              <a:pPr/>
              <a:t>59</a:t>
            </a:fld>
            <a:endParaRPr lang="en-US" altLang="en-US"/>
          </a:p>
        </p:txBody>
      </p:sp>
    </p:spTree>
    <p:extLst>
      <p:ext uri="{BB962C8B-B14F-4D97-AF65-F5344CB8AC3E}">
        <p14:creationId xmlns:p14="http://schemas.microsoft.com/office/powerpoint/2010/main" val="1152656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406400" y="698500"/>
            <a:ext cx="6197600" cy="3486150"/>
          </a:xfrm>
          <a:ln/>
        </p:spPr>
      </p:sp>
      <p:sp>
        <p:nvSpPr>
          <p:cNvPr id="389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38916" name="Date Placeholder 3"/>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E50E3E1-00DF-421A-9A99-4C7D8A9326CF}" type="datetime1">
              <a:rPr kumimoji="0" lang="en-US" altLang="en-US" sz="1200" i="0"/>
              <a:t>5/7/2025</a:t>
            </a:fld>
            <a:endParaRPr kumimoji="0" lang="en-US" altLang="en-US" sz="1200" i="0"/>
          </a:p>
        </p:txBody>
      </p:sp>
      <p:sp>
        <p:nvSpPr>
          <p:cNvPr id="38917"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31B1A84-BD0F-45D4-A7CB-5B8A0914460D}" type="slidenum">
              <a:rPr kumimoji="0" lang="en-US" altLang="en-US" sz="1200" i="0"/>
              <a:pPr/>
              <a:t>4</a:t>
            </a:fld>
            <a:endParaRPr kumimoji="0" lang="en-US" altLang="en-US" sz="1200" i="0"/>
          </a:p>
        </p:txBody>
      </p:sp>
    </p:spTree>
    <p:extLst>
      <p:ext uri="{BB962C8B-B14F-4D97-AF65-F5344CB8AC3E}">
        <p14:creationId xmlns:p14="http://schemas.microsoft.com/office/powerpoint/2010/main" val="1964653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406400" y="698500"/>
            <a:ext cx="6197600" cy="3486150"/>
          </a:xfrm>
          <a:ln/>
        </p:spPr>
      </p:sp>
      <p:sp>
        <p:nvSpPr>
          <p:cNvPr id="399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39940" name="Date Placeholder 3"/>
          <p:cNvSpPr>
            <a:spLocks noGrp="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E7E03FC-EDC5-4F87-9D3F-CC044C9FE3EC}" type="datetime1">
              <a:rPr kumimoji="0" lang="en-US" altLang="en-US" sz="1200" i="0"/>
              <a:t>5/7/2025</a:t>
            </a:fld>
            <a:endParaRPr kumimoji="0" lang="en-US" altLang="en-US" sz="1200" i="0"/>
          </a:p>
        </p:txBody>
      </p:sp>
      <p:sp>
        <p:nvSpPr>
          <p:cNvPr id="39941" name="Slide Number Placeholder 4"/>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D3165A3-B41B-4B6E-81E0-4EDEA577F37F}" type="slidenum">
              <a:rPr kumimoji="0" lang="en-US" altLang="en-US" sz="1200" i="0"/>
              <a:pPr/>
              <a:t>5</a:t>
            </a:fld>
            <a:endParaRPr kumimoji="0" lang="en-US" altLang="en-US" sz="1200" i="0"/>
          </a:p>
        </p:txBody>
      </p:sp>
    </p:spTree>
    <p:extLst>
      <p:ext uri="{BB962C8B-B14F-4D97-AF65-F5344CB8AC3E}">
        <p14:creationId xmlns:p14="http://schemas.microsoft.com/office/powerpoint/2010/main" val="3523848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https://sportslogohistory.com/baltimore-ravens-primary-logo</a:t>
            </a:r>
            <a:endParaRPr lang="en-US" dirty="0"/>
          </a:p>
        </p:txBody>
      </p:sp>
      <p:sp>
        <p:nvSpPr>
          <p:cNvPr id="4" name="Date Placeholder 3"/>
          <p:cNvSpPr>
            <a:spLocks noGrp="1"/>
          </p:cNvSpPr>
          <p:nvPr>
            <p:ph type="dt" idx="10"/>
          </p:nvPr>
        </p:nvSpPr>
        <p:spPr/>
        <p:txBody>
          <a:bodyPr/>
          <a:lstStyle/>
          <a:p>
            <a:pPr>
              <a:defRPr/>
            </a:pPr>
            <a:fld id="{3CC9C53B-C611-469C-A389-BBC6AF35A1F6}" type="datetime1">
              <a:rPr lang="en-US" altLang="en-US" smtClean="0"/>
              <a:t>5/7/2025</a:t>
            </a:fld>
            <a:endParaRPr lang="en-US" altLang="en-US"/>
          </a:p>
        </p:txBody>
      </p:sp>
      <p:sp>
        <p:nvSpPr>
          <p:cNvPr id="5" name="Slide Number Placeholder 4"/>
          <p:cNvSpPr>
            <a:spLocks noGrp="1"/>
          </p:cNvSpPr>
          <p:nvPr>
            <p:ph type="sldNum" sz="quarter" idx="11"/>
          </p:nvPr>
        </p:nvSpPr>
        <p:spPr/>
        <p:txBody>
          <a:bodyPr/>
          <a:lstStyle/>
          <a:p>
            <a:fld id="{98B12934-8EED-4A0A-91EB-C13D059B8325}" type="slidenum">
              <a:rPr lang="en-US" altLang="en-US" smtClean="0"/>
              <a:pPr/>
              <a:t>27</a:t>
            </a:fld>
            <a:endParaRPr lang="en-US" altLang="en-US"/>
          </a:p>
        </p:txBody>
      </p:sp>
    </p:spTree>
    <p:extLst>
      <p:ext uri="{BB962C8B-B14F-4D97-AF65-F5344CB8AC3E}">
        <p14:creationId xmlns:p14="http://schemas.microsoft.com/office/powerpoint/2010/main" val="3686831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484F808-20DF-4F81-9881-A4672511A5F8}" type="datetime1">
              <a:rPr kumimoji="0" lang="en-US" altLang="en-US" sz="1200" i="0"/>
              <a:t>5/7/2025</a:t>
            </a:fld>
            <a:endParaRPr kumimoji="0" lang="en-US" altLang="en-US" sz="1200" i="0"/>
          </a:p>
        </p:txBody>
      </p:sp>
      <p:sp>
        <p:nvSpPr>
          <p:cNvPr id="65539"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A90F889-2897-43A4-851E-3FBB8F1D3694}" type="slidenum">
              <a:rPr kumimoji="0" lang="en-US" altLang="en-US" sz="1200" i="0"/>
              <a:pPr/>
              <a:t>28</a:t>
            </a:fld>
            <a:endParaRPr kumimoji="0" lang="en-US" altLang="en-US" sz="1200" i="0"/>
          </a:p>
        </p:txBody>
      </p:sp>
      <p:sp>
        <p:nvSpPr>
          <p:cNvPr id="65540" name="Rectangle 2"/>
          <p:cNvSpPr>
            <a:spLocks noGrp="1" noRot="1" noChangeAspect="1" noChangeArrowheads="1" noTextEdit="1"/>
          </p:cNvSpPr>
          <p:nvPr>
            <p:ph type="sldImg"/>
          </p:nvPr>
        </p:nvSpPr>
        <p:spPr>
          <a:xfrm>
            <a:off x="406400" y="698500"/>
            <a:ext cx="6197600" cy="3486150"/>
          </a:xfrm>
          <a:ln/>
        </p:spPr>
      </p:sp>
      <p:sp>
        <p:nvSpPr>
          <p:cNvPr id="6554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22833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58DA3-149B-C276-BF32-7731B9307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AC6B8-D635-FEB7-0B00-D4A56572A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44670-084E-54B4-8311-1798998856DB}"/>
              </a:ext>
            </a:extLst>
          </p:cNvPr>
          <p:cNvSpPr>
            <a:spLocks noGrp="1"/>
          </p:cNvSpPr>
          <p:nvPr>
            <p:ph type="body" idx="1"/>
          </p:nvPr>
        </p:nvSpPr>
        <p:spPr/>
        <p:txBody>
          <a:bodyPr/>
          <a:lstStyle/>
          <a:p>
            <a:r>
              <a:rPr lang="en-US" dirty="0"/>
              <a:t>https://books.google.com/books?id=4w4EAAAAMBAJ&amp;pg=PA105&amp;dq=napster&amp;hl=en&amp;sa=X&amp;ved=2ahUKEwiozI-0wZGNAxVkJNAFHQVQJcIQuwV6BAgJEAc#v=onepage&amp;q&amp;f=false</a:t>
            </a:r>
          </a:p>
        </p:txBody>
      </p:sp>
      <p:sp>
        <p:nvSpPr>
          <p:cNvPr id="4" name="Date Placeholder 3">
            <a:extLst>
              <a:ext uri="{FF2B5EF4-FFF2-40B4-BE49-F238E27FC236}">
                <a16:creationId xmlns:a16="http://schemas.microsoft.com/office/drawing/2014/main" id="{04BE355D-AFA1-783C-E08D-08A37E4A9881}"/>
              </a:ext>
            </a:extLst>
          </p:cNvPr>
          <p:cNvSpPr>
            <a:spLocks noGrp="1"/>
          </p:cNvSpPr>
          <p:nvPr>
            <p:ph type="dt" idx="1"/>
          </p:nvPr>
        </p:nvSpPr>
        <p:spPr/>
        <p:txBody>
          <a:bodyPr/>
          <a:lstStyle/>
          <a:p>
            <a:pPr>
              <a:defRPr/>
            </a:pPr>
            <a:fld id="{3CC9C53B-C611-469C-A389-BBC6AF35A1F6}" type="datetime1">
              <a:rPr lang="en-US" altLang="en-US" smtClean="0"/>
              <a:t>5/7/2025</a:t>
            </a:fld>
            <a:endParaRPr lang="en-US" altLang="en-US"/>
          </a:p>
        </p:txBody>
      </p:sp>
      <p:sp>
        <p:nvSpPr>
          <p:cNvPr id="5" name="Slide Number Placeholder 4">
            <a:extLst>
              <a:ext uri="{FF2B5EF4-FFF2-40B4-BE49-F238E27FC236}">
                <a16:creationId xmlns:a16="http://schemas.microsoft.com/office/drawing/2014/main" id="{FDF15103-84D3-168C-DF43-28C1EB07BA76}"/>
              </a:ext>
            </a:extLst>
          </p:cNvPr>
          <p:cNvSpPr>
            <a:spLocks noGrp="1"/>
          </p:cNvSpPr>
          <p:nvPr>
            <p:ph type="sldNum" sz="quarter" idx="5"/>
          </p:nvPr>
        </p:nvSpPr>
        <p:spPr/>
        <p:txBody>
          <a:bodyPr/>
          <a:lstStyle/>
          <a:p>
            <a:fld id="{98B12934-8EED-4A0A-91EB-C13D059B8325}" type="slidenum">
              <a:rPr lang="en-US" altLang="en-US" smtClean="0"/>
              <a:pPr/>
              <a:t>32</a:t>
            </a:fld>
            <a:endParaRPr lang="en-US" altLang="en-US"/>
          </a:p>
        </p:txBody>
      </p:sp>
    </p:spTree>
    <p:extLst>
      <p:ext uri="{BB962C8B-B14F-4D97-AF65-F5344CB8AC3E}">
        <p14:creationId xmlns:p14="http://schemas.microsoft.com/office/powerpoint/2010/main" val="1513378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https://books.google.com/books?id=4w4EAAAAMBAJ&amp;pg=PA105&amp;dq=napster&amp;hl=en&amp;sa=X&amp;ved=2ahUKEwiozI-0wZGNAxVkJNAFHQVQJcIQuwV6BAgJEAc#v=onepage&amp;q&amp;f=false</a:t>
            </a:r>
          </a:p>
        </p:txBody>
      </p:sp>
      <p:sp>
        <p:nvSpPr>
          <p:cNvPr id="4" name="Date Placeholder 3"/>
          <p:cNvSpPr>
            <a:spLocks noGrp="1"/>
          </p:cNvSpPr>
          <p:nvPr>
            <p:ph type="dt" idx="1"/>
          </p:nvPr>
        </p:nvSpPr>
        <p:spPr/>
        <p:txBody>
          <a:bodyPr/>
          <a:lstStyle/>
          <a:p>
            <a:pPr>
              <a:defRPr/>
            </a:pPr>
            <a:fld id="{3CC9C53B-C611-469C-A389-BBC6AF35A1F6}" type="datetime1">
              <a:rPr lang="en-US" altLang="en-US" smtClean="0"/>
              <a:t>5/7/2025</a:t>
            </a:fld>
            <a:endParaRPr lang="en-US" altLang="en-US"/>
          </a:p>
        </p:txBody>
      </p:sp>
      <p:sp>
        <p:nvSpPr>
          <p:cNvPr id="5" name="Slide Number Placeholder 4"/>
          <p:cNvSpPr>
            <a:spLocks noGrp="1"/>
          </p:cNvSpPr>
          <p:nvPr>
            <p:ph type="sldNum" sz="quarter" idx="5"/>
          </p:nvPr>
        </p:nvSpPr>
        <p:spPr/>
        <p:txBody>
          <a:bodyPr/>
          <a:lstStyle/>
          <a:p>
            <a:fld id="{98B12934-8EED-4A0A-91EB-C13D059B8325}" type="slidenum">
              <a:rPr lang="en-US" altLang="en-US" smtClean="0"/>
              <a:pPr/>
              <a:t>33</a:t>
            </a:fld>
            <a:endParaRPr lang="en-US" altLang="en-US"/>
          </a:p>
        </p:txBody>
      </p:sp>
    </p:spTree>
    <p:extLst>
      <p:ext uri="{BB962C8B-B14F-4D97-AF65-F5344CB8AC3E}">
        <p14:creationId xmlns:p14="http://schemas.microsoft.com/office/powerpoint/2010/main" val="1364402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20F3A-EEAF-7C9B-C612-02A36AB17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FDDA4-04D8-C063-7215-09B559420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B26A7-B128-5126-A42B-82CFE93F9DB4}"/>
              </a:ext>
            </a:extLst>
          </p:cNvPr>
          <p:cNvSpPr>
            <a:spLocks noGrp="1"/>
          </p:cNvSpPr>
          <p:nvPr>
            <p:ph type="body" idx="1"/>
          </p:nvPr>
        </p:nvSpPr>
        <p:spPr/>
        <p:txBody>
          <a:bodyPr/>
          <a:lstStyle/>
          <a:p>
            <a:r>
              <a:rPr lang="en-US" dirty="0"/>
              <a:t>https://books.google.com/books?id=4w4EAAAAMBAJ&amp;pg=PA105&amp;dq=napster&amp;hl=en&amp;sa=X&amp;ved=2ahUKEwiozI-0wZGNAxVkJNAFHQVQJcIQuwV6BAgJEAc#v=onepage&amp;q&amp;f=false</a:t>
            </a:r>
          </a:p>
        </p:txBody>
      </p:sp>
      <p:sp>
        <p:nvSpPr>
          <p:cNvPr id="4" name="Date Placeholder 3">
            <a:extLst>
              <a:ext uri="{FF2B5EF4-FFF2-40B4-BE49-F238E27FC236}">
                <a16:creationId xmlns:a16="http://schemas.microsoft.com/office/drawing/2014/main" id="{4510025E-769C-4D7D-195C-75DEFD65D9B6}"/>
              </a:ext>
            </a:extLst>
          </p:cNvPr>
          <p:cNvSpPr>
            <a:spLocks noGrp="1"/>
          </p:cNvSpPr>
          <p:nvPr>
            <p:ph type="dt" idx="1"/>
          </p:nvPr>
        </p:nvSpPr>
        <p:spPr/>
        <p:txBody>
          <a:bodyPr/>
          <a:lstStyle/>
          <a:p>
            <a:pPr>
              <a:defRPr/>
            </a:pPr>
            <a:fld id="{3CC9C53B-C611-469C-A389-BBC6AF35A1F6}" type="datetime1">
              <a:rPr lang="en-US" altLang="en-US" smtClean="0"/>
              <a:t>5/7/2025</a:t>
            </a:fld>
            <a:endParaRPr lang="en-US" altLang="en-US"/>
          </a:p>
        </p:txBody>
      </p:sp>
      <p:sp>
        <p:nvSpPr>
          <p:cNvPr id="5" name="Slide Number Placeholder 4">
            <a:extLst>
              <a:ext uri="{FF2B5EF4-FFF2-40B4-BE49-F238E27FC236}">
                <a16:creationId xmlns:a16="http://schemas.microsoft.com/office/drawing/2014/main" id="{93F60CD1-C2D0-90AE-C041-3EAFD9C69A4A}"/>
              </a:ext>
            </a:extLst>
          </p:cNvPr>
          <p:cNvSpPr>
            <a:spLocks noGrp="1"/>
          </p:cNvSpPr>
          <p:nvPr>
            <p:ph type="sldNum" sz="quarter" idx="5"/>
          </p:nvPr>
        </p:nvSpPr>
        <p:spPr/>
        <p:txBody>
          <a:bodyPr/>
          <a:lstStyle/>
          <a:p>
            <a:fld id="{98B12934-8EED-4A0A-91EB-C13D059B8325}" type="slidenum">
              <a:rPr lang="en-US" altLang="en-US" smtClean="0"/>
              <a:pPr/>
              <a:t>34</a:t>
            </a:fld>
            <a:endParaRPr lang="en-US" altLang="en-US"/>
          </a:p>
        </p:txBody>
      </p:sp>
    </p:spTree>
    <p:extLst>
      <p:ext uri="{BB962C8B-B14F-4D97-AF65-F5344CB8AC3E}">
        <p14:creationId xmlns:p14="http://schemas.microsoft.com/office/powerpoint/2010/main" val="112463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545E7-9F5D-9E13-D152-00F2A6485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F9CF5-3C23-D4A3-F61D-E702BEECF5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59F49-FA40-C80E-A147-B7D9D17B2056}"/>
              </a:ext>
            </a:extLst>
          </p:cNvPr>
          <p:cNvSpPr>
            <a:spLocks noGrp="1"/>
          </p:cNvSpPr>
          <p:nvPr>
            <p:ph type="body" idx="1"/>
          </p:nvPr>
        </p:nvSpPr>
        <p:spPr/>
        <p:txBody>
          <a:bodyPr/>
          <a:lstStyle/>
          <a:p>
            <a:r>
              <a:rPr lang="en-US" dirty="0"/>
              <a:t>https://books.google.com/books?id=4w4EAAAAMBAJ&amp;pg=PA105&amp;dq=napster&amp;hl=en&amp;sa=X&amp;ved=2ahUKEwiozI-0wZGNAxVkJNAFHQVQJcIQuwV6BAgJEAc#v=onepage&amp;q&amp;f=false</a:t>
            </a:r>
          </a:p>
        </p:txBody>
      </p:sp>
      <p:sp>
        <p:nvSpPr>
          <p:cNvPr id="4" name="Date Placeholder 3">
            <a:extLst>
              <a:ext uri="{FF2B5EF4-FFF2-40B4-BE49-F238E27FC236}">
                <a16:creationId xmlns:a16="http://schemas.microsoft.com/office/drawing/2014/main" id="{F9FCD34B-E43D-B684-4367-A791A7B3AC76}"/>
              </a:ext>
            </a:extLst>
          </p:cNvPr>
          <p:cNvSpPr>
            <a:spLocks noGrp="1"/>
          </p:cNvSpPr>
          <p:nvPr>
            <p:ph type="dt" idx="1"/>
          </p:nvPr>
        </p:nvSpPr>
        <p:spPr/>
        <p:txBody>
          <a:bodyPr/>
          <a:lstStyle/>
          <a:p>
            <a:pPr>
              <a:defRPr/>
            </a:pPr>
            <a:fld id="{3CC9C53B-C611-469C-A389-BBC6AF35A1F6}" type="datetime1">
              <a:rPr lang="en-US" altLang="en-US" smtClean="0"/>
              <a:t>5/7/2025</a:t>
            </a:fld>
            <a:endParaRPr lang="en-US" altLang="en-US"/>
          </a:p>
        </p:txBody>
      </p:sp>
      <p:sp>
        <p:nvSpPr>
          <p:cNvPr id="5" name="Slide Number Placeholder 4">
            <a:extLst>
              <a:ext uri="{FF2B5EF4-FFF2-40B4-BE49-F238E27FC236}">
                <a16:creationId xmlns:a16="http://schemas.microsoft.com/office/drawing/2014/main" id="{8C55455B-C8DE-205C-7ECE-1410F40AB872}"/>
              </a:ext>
            </a:extLst>
          </p:cNvPr>
          <p:cNvSpPr>
            <a:spLocks noGrp="1"/>
          </p:cNvSpPr>
          <p:nvPr>
            <p:ph type="sldNum" sz="quarter" idx="5"/>
          </p:nvPr>
        </p:nvSpPr>
        <p:spPr/>
        <p:txBody>
          <a:bodyPr/>
          <a:lstStyle/>
          <a:p>
            <a:fld id="{98B12934-8EED-4A0A-91EB-C13D059B8325}" type="slidenum">
              <a:rPr lang="en-US" altLang="en-US" smtClean="0"/>
              <a:pPr/>
              <a:t>35</a:t>
            </a:fld>
            <a:endParaRPr lang="en-US" altLang="en-US"/>
          </a:p>
        </p:txBody>
      </p:sp>
    </p:spTree>
    <p:extLst>
      <p:ext uri="{BB962C8B-B14F-4D97-AF65-F5344CB8AC3E}">
        <p14:creationId xmlns:p14="http://schemas.microsoft.com/office/powerpoint/2010/main" val="3115021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D96DD322-D089-4D30-BDB1-B03C9A9F78B0}" type="datetime4">
              <a:rPr lang="en-US" smtClean="0"/>
              <a:t>May 7,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1547169F-5749-44EA-969E-3858EE08FE27}" type="slidenum">
              <a:rPr lang="en-US" altLang="en-US"/>
              <a:pPr/>
              <a:t>‹#›</a:t>
            </a:fld>
            <a:endParaRPr lang="en-US" altLang="en-US"/>
          </a:p>
        </p:txBody>
      </p:sp>
    </p:spTree>
    <p:extLst>
      <p:ext uri="{BB962C8B-B14F-4D97-AF65-F5344CB8AC3E}">
        <p14:creationId xmlns:p14="http://schemas.microsoft.com/office/powerpoint/2010/main" val="1622074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150D42E-724E-4005-AA1E-F3421240A323}" type="datetime4">
              <a:rPr lang="en-US" smtClean="0"/>
              <a:t>May 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9A009A7D-736B-4543-A98D-258E768EC626}" type="slidenum">
              <a:rPr lang="en-US" altLang="en-US"/>
              <a:pPr/>
              <a:t>‹#›</a:t>
            </a:fld>
            <a:endParaRPr lang="en-US" altLang="en-US"/>
          </a:p>
        </p:txBody>
      </p:sp>
    </p:spTree>
    <p:extLst>
      <p:ext uri="{BB962C8B-B14F-4D97-AF65-F5344CB8AC3E}">
        <p14:creationId xmlns:p14="http://schemas.microsoft.com/office/powerpoint/2010/main" val="736954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53ECCB1C-4180-4BCB-BAE2-B1E89AD18E9D}" type="datetime4">
              <a:rPr lang="en-US" smtClean="0"/>
              <a:t>May 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C7F5E36-1FBC-40D4-9506-F83CE3E390FF}" type="slidenum">
              <a:rPr lang="en-US" altLang="en-US"/>
              <a:pPr/>
              <a:t>‹#›</a:t>
            </a:fld>
            <a:endParaRPr lang="en-US" altLang="en-US"/>
          </a:p>
        </p:txBody>
      </p:sp>
    </p:spTree>
    <p:extLst>
      <p:ext uri="{BB962C8B-B14F-4D97-AF65-F5344CB8AC3E}">
        <p14:creationId xmlns:p14="http://schemas.microsoft.com/office/powerpoint/2010/main" val="1511683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2929040B-A435-4C2A-95EA-0128FC7C27C7}" type="datetime4">
              <a:rPr lang="en-US" smtClean="0"/>
              <a:t>May 7,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FF63F93D-8635-48F9-9ACF-D4A45ED2E3B9}" type="slidenum">
              <a:rPr lang="en-US" altLang="en-US"/>
              <a:pPr/>
              <a:t>‹#›</a:t>
            </a:fld>
            <a:endParaRPr lang="en-US" altLang="en-US"/>
          </a:p>
        </p:txBody>
      </p:sp>
    </p:spTree>
    <p:extLst>
      <p:ext uri="{BB962C8B-B14F-4D97-AF65-F5344CB8AC3E}">
        <p14:creationId xmlns:p14="http://schemas.microsoft.com/office/powerpoint/2010/main" val="1821793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465C8FC-DA1F-4BC9-9F40-FE52C44855CF}" type="datetime4">
              <a:rPr lang="en-US" smtClean="0"/>
              <a:t>May 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22C2EB32-F654-4196-97F1-C636F2839D40}" type="slidenum">
              <a:rPr lang="en-US" altLang="en-US"/>
              <a:pPr/>
              <a:t>‹#›</a:t>
            </a:fld>
            <a:endParaRPr lang="en-US" altLang="en-US"/>
          </a:p>
        </p:txBody>
      </p:sp>
    </p:spTree>
    <p:extLst>
      <p:ext uri="{BB962C8B-B14F-4D97-AF65-F5344CB8AC3E}">
        <p14:creationId xmlns:p14="http://schemas.microsoft.com/office/powerpoint/2010/main" val="2427982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BB76A618-EA35-485E-9839-90500ACFE5D2}" type="datetime4">
              <a:rPr lang="en-US" smtClean="0"/>
              <a:t>May 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1428182-3D2E-4F48-86DF-CA82BFF64858}" type="slidenum">
              <a:rPr lang="en-US" altLang="en-US"/>
              <a:pPr/>
              <a:t>‹#›</a:t>
            </a:fld>
            <a:endParaRPr lang="en-US" altLang="en-US"/>
          </a:p>
        </p:txBody>
      </p:sp>
    </p:spTree>
    <p:extLst>
      <p:ext uri="{BB962C8B-B14F-4D97-AF65-F5344CB8AC3E}">
        <p14:creationId xmlns:p14="http://schemas.microsoft.com/office/powerpoint/2010/main" val="1557081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6A60F34-8F2F-4534-8A58-AF38C2E1B824}" type="datetime4">
              <a:rPr lang="en-US" smtClean="0"/>
              <a:t>May 7,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4D72F3D-F093-4751-84D2-FCB9D64CE08D}" type="slidenum">
              <a:rPr lang="en-US" altLang="en-US"/>
              <a:pPr/>
              <a:t>‹#›</a:t>
            </a:fld>
            <a:endParaRPr lang="en-US" altLang="en-US"/>
          </a:p>
        </p:txBody>
      </p:sp>
    </p:spTree>
    <p:extLst>
      <p:ext uri="{BB962C8B-B14F-4D97-AF65-F5344CB8AC3E}">
        <p14:creationId xmlns:p14="http://schemas.microsoft.com/office/powerpoint/2010/main" val="1817349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40F317A1-2C68-4D53-9048-A1E31279F250}" type="datetime4">
              <a:rPr lang="en-US" smtClean="0"/>
              <a:t>May 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198C94D-5A6E-4A7E-BC17-51F26B1843BF}" type="slidenum">
              <a:rPr lang="en-US" altLang="en-US"/>
              <a:pPr/>
              <a:t>‹#›</a:t>
            </a:fld>
            <a:endParaRPr lang="en-US" altLang="en-US"/>
          </a:p>
        </p:txBody>
      </p:sp>
    </p:spTree>
    <p:extLst>
      <p:ext uri="{BB962C8B-B14F-4D97-AF65-F5344CB8AC3E}">
        <p14:creationId xmlns:p14="http://schemas.microsoft.com/office/powerpoint/2010/main" val="1716647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4E02A33C-6C12-49D3-A8A7-4D62BB33A7BE}" type="datetime4">
              <a:rPr lang="en-US" smtClean="0"/>
              <a:t>May 7,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3CF04A2C-D54C-4555-8B26-40CD5CC43697}" type="slidenum">
              <a:rPr lang="en-US" altLang="en-US"/>
              <a:pPr/>
              <a:t>‹#›</a:t>
            </a:fld>
            <a:endParaRPr lang="en-US" altLang="en-US"/>
          </a:p>
        </p:txBody>
      </p:sp>
    </p:spTree>
    <p:extLst>
      <p:ext uri="{BB962C8B-B14F-4D97-AF65-F5344CB8AC3E}">
        <p14:creationId xmlns:p14="http://schemas.microsoft.com/office/powerpoint/2010/main" val="267637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87A57958-7A5B-4A76-96C8-E93998B03E62}" type="datetime4">
              <a:rPr lang="en-US" smtClean="0"/>
              <a:t>May 7,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1ED48AAF-A982-40E2-9E1D-102763B925DC}" type="slidenum">
              <a:rPr lang="en-US" altLang="en-US"/>
              <a:pPr/>
              <a:t>‹#›</a:t>
            </a:fld>
            <a:endParaRPr lang="en-US" altLang="en-US"/>
          </a:p>
        </p:txBody>
      </p:sp>
    </p:spTree>
    <p:extLst>
      <p:ext uri="{BB962C8B-B14F-4D97-AF65-F5344CB8AC3E}">
        <p14:creationId xmlns:p14="http://schemas.microsoft.com/office/powerpoint/2010/main" val="368132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47406DF0-ADFA-4B62-92A9-CD746BE5F9B2}" type="datetime4">
              <a:rPr lang="en-US" smtClean="0"/>
              <a:t>May 7,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792C33E8-DF61-4483-B117-48B3374A5B58}" type="slidenum">
              <a:rPr lang="en-US" altLang="en-US"/>
              <a:pPr/>
              <a:t>‹#›</a:t>
            </a:fld>
            <a:endParaRPr lang="en-US" altLang="en-US"/>
          </a:p>
        </p:txBody>
      </p:sp>
    </p:spTree>
    <p:extLst>
      <p:ext uri="{BB962C8B-B14F-4D97-AF65-F5344CB8AC3E}">
        <p14:creationId xmlns:p14="http://schemas.microsoft.com/office/powerpoint/2010/main" val="4192443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DF23470B-AD7A-421F-B78C-B9403F295C96}" type="datetime4">
              <a:rPr lang="en-US" smtClean="0"/>
              <a:t>May 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1706DC22-D1AC-4AE0-9CFD-6B31BEFA814E}" type="slidenum">
              <a:rPr lang="en-US" altLang="en-US"/>
              <a:pPr/>
              <a:t>‹#›</a:t>
            </a:fld>
            <a:endParaRPr lang="en-US" altLang="en-US"/>
          </a:p>
        </p:txBody>
      </p:sp>
    </p:spTree>
    <p:extLst>
      <p:ext uri="{BB962C8B-B14F-4D97-AF65-F5344CB8AC3E}">
        <p14:creationId xmlns:p14="http://schemas.microsoft.com/office/powerpoint/2010/main" val="86655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E3362B1B-3AE4-4535-885B-044793C8722C}" type="datetime4">
              <a:rPr lang="en-US" smtClean="0"/>
              <a:t>May 7,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3794E138-5C2F-464F-9CDB-699176B7553A}" type="slidenum">
              <a:rPr lang="en-US" altLang="en-US"/>
              <a:pPr/>
              <a:t>‹#›</a:t>
            </a:fld>
            <a:endParaRPr lang="en-US" altLang="en-US"/>
          </a:p>
        </p:txBody>
      </p:sp>
    </p:spTree>
    <p:extLst>
      <p:ext uri="{BB962C8B-B14F-4D97-AF65-F5344CB8AC3E}">
        <p14:creationId xmlns:p14="http://schemas.microsoft.com/office/powerpoint/2010/main" val="381500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D7C66173-F518-4612-B5F0-67B73F294B0D}" type="datetime4">
              <a:rPr lang="en-US" smtClean="0"/>
              <a:t>May 7,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6255A349-11CD-499B-9581-78FED3F04D2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74"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5"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0A0AFF"/>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8.tmp"/></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6.xml"/><Relationship Id="rId5" Type="http://schemas.openxmlformats.org/officeDocument/2006/relationships/image" Target="../media/image41.emf"/><Relationship Id="rId4" Type="http://schemas.openxmlformats.org/officeDocument/2006/relationships/image" Target="../media/image40.emf"/></Relationships>
</file>

<file path=ppt/slides/_rels/slide4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6.xml"/><Relationship Id="rId4" Type="http://schemas.openxmlformats.org/officeDocument/2006/relationships/image" Target="../media/image47.emf"/></Relationships>
</file>

<file path=ppt/slides/_rels/slide4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0.tmp"/></Relationships>
</file>

<file path=ppt/slides/_rels/slide47.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3.emf"/><Relationship Id="rId1" Type="http://schemas.openxmlformats.org/officeDocument/2006/relationships/slideLayout" Target="../slideLayouts/slideLayout6.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5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20: Wed 7 May 2025</a:t>
            </a:r>
            <a:br>
              <a:rPr lang="en-US" sz="2800" dirty="0"/>
            </a:br>
            <a:r>
              <a:rPr lang="en-US" sz="2800" dirty="0"/>
              <a:t>Copyright Spring 2025</a:t>
            </a:r>
            <a:br>
              <a:rPr lang="en-US" sz="2800" dirty="0"/>
            </a:br>
            <a:br>
              <a:rPr lang="en-US" sz="2800" dirty="0"/>
            </a:br>
            <a:r>
              <a:rPr lang="en-US" sz="7200" dirty="0"/>
              <a:t>Enforcement and Damages</a:t>
            </a:r>
          </a:p>
        </p:txBody>
      </p:sp>
      <p:sp>
        <p:nvSpPr>
          <p:cNvPr id="3075" name="Rectangle 3"/>
          <p:cNvSpPr>
            <a:spLocks noGrp="1" noChangeArrowheads="1"/>
          </p:cNvSpPr>
          <p:nvPr>
            <p:ph type="subTitle" idx="1"/>
          </p:nvPr>
        </p:nvSpPr>
        <p:spPr>
          <a:xfrm>
            <a:off x="3994150" y="3581400"/>
            <a:ext cx="7398780" cy="1752600"/>
          </a:xfrm>
        </p:spPr>
        <p:txBody>
          <a:bodyPr/>
          <a:lstStyle/>
          <a:p>
            <a:r>
              <a:rPr lang="en-US" dirty="0"/>
              <a:t>Randal C. Picker</a:t>
            </a:r>
          </a:p>
          <a:p>
            <a:r>
              <a:rPr lang="en-US" sz="2000" dirty="0"/>
              <a:t>James Parker Hall Distinguished Service Professor of Law</a:t>
            </a:r>
          </a:p>
          <a:p>
            <a:endParaRPr lang="en-US"/>
          </a:p>
          <a:p>
            <a:r>
              <a:rPr lang="en-US"/>
              <a:t>The </a:t>
            </a:r>
            <a:r>
              <a:rPr lang="en-US" dirty="0"/>
              <a:t>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7113" y="-2"/>
            <a:ext cx="481488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504(c): Statutory Damages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10634662" y="6488668"/>
            <a:ext cx="1557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3037" y="203860"/>
            <a:ext cx="4849810" cy="6496977"/>
          </a:xfrm>
          <a:prstGeom prst="rect">
            <a:avLst/>
          </a:prstGeom>
          <a:ln>
            <a:solidFill>
              <a:schemeClr val="bg2"/>
            </a:solidFill>
          </a:ln>
        </p:spPr>
      </p:pic>
      <p:sp>
        <p:nvSpPr>
          <p:cNvPr id="8" name="Text Box 5"/>
          <p:cNvSpPr txBox="1">
            <a:spLocks noChangeArrowheads="1"/>
          </p:cNvSpPr>
          <p:nvPr/>
        </p:nvSpPr>
        <p:spPr bwMode="auto">
          <a:xfrm>
            <a:off x="1485900" y="1365825"/>
            <a:ext cx="10533063" cy="5016758"/>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(1) Except as provided by clause (2) of this subsection, the copyright owner </a:t>
            </a:r>
            <a:r>
              <a:rPr lang="en-US" sz="3200" b="1" i="0" dirty="0">
                <a:solidFill>
                  <a:schemeClr val="accent4">
                    <a:lumMod val="50000"/>
                    <a:lumOff val="50000"/>
                  </a:schemeClr>
                </a:solidFill>
              </a:rPr>
              <a:t>may elect</a:t>
            </a:r>
            <a:r>
              <a:rPr lang="en-US" sz="3200" i="0" dirty="0"/>
              <a:t>, at any time before final judgment is rendered, to recover, </a:t>
            </a:r>
            <a:r>
              <a:rPr lang="en-US" sz="3200" b="1" i="0" dirty="0">
                <a:solidFill>
                  <a:schemeClr val="accent4">
                    <a:lumMod val="50000"/>
                    <a:lumOff val="50000"/>
                  </a:schemeClr>
                </a:solidFill>
              </a:rPr>
              <a:t>instead of actual damages and profits</a:t>
            </a:r>
            <a:r>
              <a:rPr lang="en-US" sz="3200" i="0" dirty="0"/>
              <a:t>, an award of </a:t>
            </a:r>
            <a:r>
              <a:rPr lang="en-US" sz="3200" b="1" i="0" dirty="0">
                <a:solidFill>
                  <a:schemeClr val="accent4">
                    <a:lumMod val="50000"/>
                    <a:lumOff val="50000"/>
                  </a:schemeClr>
                </a:solidFill>
              </a:rPr>
              <a:t>statutory damages </a:t>
            </a:r>
            <a:r>
              <a:rPr lang="en-US" sz="3200" i="0" dirty="0"/>
              <a:t>for all infringements involved in the action, </a:t>
            </a:r>
            <a:r>
              <a:rPr lang="en-US" sz="3200" b="1" i="0" dirty="0">
                <a:solidFill>
                  <a:schemeClr val="accent4">
                    <a:lumMod val="50000"/>
                    <a:lumOff val="50000"/>
                  </a:schemeClr>
                </a:solidFill>
              </a:rPr>
              <a:t>with respect to any one work</a:t>
            </a:r>
            <a:r>
              <a:rPr lang="en-US" sz="3200" i="0" dirty="0"/>
              <a:t>, for which any one infringer is liable individually, or for which any two or more infringers are liable jointly and severally, </a:t>
            </a:r>
            <a:r>
              <a:rPr lang="en-US" sz="3200" b="1" i="0" dirty="0">
                <a:solidFill>
                  <a:schemeClr val="accent4">
                    <a:lumMod val="50000"/>
                    <a:lumOff val="50000"/>
                  </a:schemeClr>
                </a:solidFill>
              </a:rPr>
              <a:t>in a sum of not less than $750 or more than $30,000 as the court considers just</a:t>
            </a:r>
            <a:r>
              <a:rPr lang="en-US" sz="3200" i="0" dirty="0"/>
              <a:t>. For the purposes of this subsection, all the parts of a compilation or derivative work constitute one work.</a:t>
            </a:r>
            <a:r>
              <a:rPr lang="en-US" sz="3200" i="0" dirty="0">
                <a:cs typeface="Times New Roman" panose="02020603050405020304" pitchFamily="18" charset="0"/>
              </a:rPr>
              <a:t>”</a:t>
            </a:r>
          </a:p>
        </p:txBody>
      </p:sp>
    </p:spTree>
    <p:extLst>
      <p:ext uri="{BB962C8B-B14F-4D97-AF65-F5344CB8AC3E}">
        <p14:creationId xmlns:p14="http://schemas.microsoft.com/office/powerpoint/2010/main" val="193701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7151" y="-2"/>
            <a:ext cx="832485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504(c): Willful Infringement; Innocent Infringement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10634662" y="6488668"/>
            <a:ext cx="1557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430814"/>
            <a:ext cx="4680396" cy="6270024"/>
          </a:xfrm>
          <a:prstGeom prst="rect">
            <a:avLst/>
          </a:prstGeom>
          <a:ln>
            <a:solidFill>
              <a:schemeClr val="bg2"/>
            </a:solidFill>
          </a:ln>
        </p:spPr>
      </p:pic>
      <p:sp>
        <p:nvSpPr>
          <p:cNvPr id="8" name="Text Box 5"/>
          <p:cNvSpPr txBox="1">
            <a:spLocks noChangeArrowheads="1"/>
          </p:cNvSpPr>
          <p:nvPr/>
        </p:nvSpPr>
        <p:spPr bwMode="auto">
          <a:xfrm>
            <a:off x="1485900" y="1365825"/>
            <a:ext cx="10533063" cy="5016758"/>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(2) In a case where the copyright owner sustains the burden of proving, and the court finds, </a:t>
            </a:r>
            <a:r>
              <a:rPr lang="en-US" sz="3200" b="1" i="0" dirty="0">
                <a:solidFill>
                  <a:schemeClr val="accent4">
                    <a:lumMod val="50000"/>
                    <a:lumOff val="50000"/>
                  </a:schemeClr>
                </a:solidFill>
              </a:rPr>
              <a:t>that infringement was committed willfully</a:t>
            </a:r>
            <a:r>
              <a:rPr lang="en-US" sz="3200" b="1" i="0" dirty="0"/>
              <a:t>,</a:t>
            </a:r>
            <a:r>
              <a:rPr lang="en-US" sz="3200" i="0" dirty="0"/>
              <a:t> the court in its discretion may increase the award of statutory damages to a sum of </a:t>
            </a:r>
            <a:r>
              <a:rPr lang="en-US" sz="3200" b="1" i="0" dirty="0">
                <a:solidFill>
                  <a:schemeClr val="accent4">
                    <a:lumMod val="50000"/>
                    <a:lumOff val="50000"/>
                  </a:schemeClr>
                </a:solidFill>
              </a:rPr>
              <a:t>not more than $150,000</a:t>
            </a:r>
            <a:r>
              <a:rPr lang="en-US" sz="3200" i="0" dirty="0"/>
              <a:t>. In a case where the </a:t>
            </a:r>
            <a:r>
              <a:rPr lang="en-US" sz="3200" b="1" i="0" dirty="0">
                <a:solidFill>
                  <a:schemeClr val="accent4">
                    <a:lumMod val="50000"/>
                    <a:lumOff val="50000"/>
                  </a:schemeClr>
                </a:solidFill>
              </a:rPr>
              <a:t>infringer sustains the burden of proving, and the court finds, that such infringer was not aware and had no reason to believe that his or her acts constituted an infringement of copyright</a:t>
            </a:r>
            <a:r>
              <a:rPr lang="en-US" sz="3200" i="0" dirty="0"/>
              <a:t>, the court in its discretion may reduce the award of statutory damages </a:t>
            </a:r>
            <a:r>
              <a:rPr lang="en-US" sz="3200" b="1" i="0" dirty="0">
                <a:solidFill>
                  <a:schemeClr val="accent4">
                    <a:lumMod val="50000"/>
                    <a:lumOff val="50000"/>
                  </a:schemeClr>
                </a:solidFill>
              </a:rPr>
              <a:t>to a sum of not less than $200</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47119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406" y="-2"/>
            <a:ext cx="44875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1999 Amendments: One 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106-160 (9 Dec 1999)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2740230-2EF6-FEED-9BD7-9ADDF1F78407}"/>
              </a:ext>
            </a:extLst>
          </p:cNvPr>
          <p:cNvPicPr>
            <a:picLocks noChangeAspect="1"/>
          </p:cNvPicPr>
          <p:nvPr/>
        </p:nvPicPr>
        <p:blipFill>
          <a:blip r:embed="rId2"/>
          <a:stretch>
            <a:fillRect/>
          </a:stretch>
        </p:blipFill>
        <p:spPr>
          <a:xfrm>
            <a:off x="230442" y="209005"/>
            <a:ext cx="4626813" cy="6491834"/>
          </a:xfrm>
          <a:prstGeom prst="rect">
            <a:avLst/>
          </a:prstGeom>
          <a:ln w="6350">
            <a:solidFill>
              <a:schemeClr val="bg2"/>
            </a:solidFill>
          </a:ln>
        </p:spPr>
      </p:pic>
      <p:pic>
        <p:nvPicPr>
          <p:cNvPr id="8" name="Picture 7">
            <a:extLst>
              <a:ext uri="{FF2B5EF4-FFF2-40B4-BE49-F238E27FC236}">
                <a16:creationId xmlns:a16="http://schemas.microsoft.com/office/drawing/2014/main" id="{6A6983DE-99BD-7BFC-7775-F7B6EEAE6E76}"/>
              </a:ext>
            </a:extLst>
          </p:cNvPr>
          <p:cNvPicPr>
            <a:picLocks noChangeAspect="1"/>
          </p:cNvPicPr>
          <p:nvPr/>
        </p:nvPicPr>
        <p:blipFill rotWithShape="1">
          <a:blip r:embed="rId2"/>
          <a:srcRect l="20577" t="32604" r="4345" b="46497"/>
          <a:stretch/>
        </p:blipFill>
        <p:spPr>
          <a:xfrm>
            <a:off x="2220901" y="2002733"/>
            <a:ext cx="8996056" cy="3513483"/>
          </a:xfrm>
          <a:prstGeom prst="rect">
            <a:avLst/>
          </a:prstGeom>
          <a:ln w="6350">
            <a:solidFill>
              <a:schemeClr val="bg2"/>
            </a:solidFill>
          </a:ln>
        </p:spPr>
      </p:pic>
    </p:spTree>
    <p:extLst>
      <p:ext uri="{BB962C8B-B14F-4D97-AF65-F5344CB8AC3E}">
        <p14:creationId xmlns:p14="http://schemas.microsoft.com/office/powerpoint/2010/main" val="41772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3261" y="-2"/>
            <a:ext cx="29187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Legislative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106-216 (1 July 1999)</a:t>
            </a:r>
          </a:p>
        </p:txBody>
      </p:sp>
      <p:pic>
        <p:nvPicPr>
          <p:cNvPr id="5" name="Picture 4">
            <a:extLst>
              <a:ext uri="{FF2B5EF4-FFF2-40B4-BE49-F238E27FC236}">
                <a16:creationId xmlns:a16="http://schemas.microsoft.com/office/drawing/2014/main" id="{52930CD7-D00C-FFE5-6EF3-960C58FBE8FF}"/>
              </a:ext>
            </a:extLst>
          </p:cNvPr>
          <p:cNvPicPr>
            <a:picLocks noChangeAspect="1"/>
          </p:cNvPicPr>
          <p:nvPr/>
        </p:nvPicPr>
        <p:blipFill>
          <a:blip r:embed="rId2"/>
          <a:stretch>
            <a:fillRect/>
          </a:stretch>
        </p:blipFill>
        <p:spPr>
          <a:xfrm>
            <a:off x="3727900" y="212170"/>
            <a:ext cx="4263716" cy="6488668"/>
          </a:xfrm>
          <a:prstGeom prst="rect">
            <a:avLst/>
          </a:prstGeom>
          <a:ln w="6350">
            <a:solidFill>
              <a:schemeClr val="bg2"/>
            </a:solidFill>
          </a:ln>
        </p:spPr>
      </p:pic>
    </p:spTree>
    <p:extLst>
      <p:ext uri="{BB962C8B-B14F-4D97-AF65-F5344CB8AC3E}">
        <p14:creationId xmlns:p14="http://schemas.microsoft.com/office/powerpoint/2010/main" val="3314133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5201" y="-2"/>
            <a:ext cx="228679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Lots of Piracy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106-216 (1 July 1999)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5E1349B-B9FA-A6C6-2E10-CAC5A47101CD}"/>
              </a:ext>
            </a:extLst>
          </p:cNvPr>
          <p:cNvPicPr>
            <a:picLocks noChangeAspect="1"/>
          </p:cNvPicPr>
          <p:nvPr/>
        </p:nvPicPr>
        <p:blipFill>
          <a:blip r:embed="rId2"/>
          <a:stretch>
            <a:fillRect/>
          </a:stretch>
        </p:blipFill>
        <p:spPr>
          <a:xfrm>
            <a:off x="199476" y="209004"/>
            <a:ext cx="3843607" cy="6491834"/>
          </a:xfrm>
          <a:prstGeom prst="rect">
            <a:avLst/>
          </a:prstGeom>
          <a:ln w="6350">
            <a:solidFill>
              <a:schemeClr val="bg2"/>
            </a:solidFill>
          </a:ln>
        </p:spPr>
      </p:pic>
      <p:pic>
        <p:nvPicPr>
          <p:cNvPr id="8" name="Picture 7">
            <a:extLst>
              <a:ext uri="{FF2B5EF4-FFF2-40B4-BE49-F238E27FC236}">
                <a16:creationId xmlns:a16="http://schemas.microsoft.com/office/drawing/2014/main" id="{D4351DA3-4509-C64D-4331-45ABD1AAEC5D}"/>
              </a:ext>
            </a:extLst>
          </p:cNvPr>
          <p:cNvPicPr>
            <a:picLocks noChangeAspect="1"/>
          </p:cNvPicPr>
          <p:nvPr/>
        </p:nvPicPr>
        <p:blipFill rotWithShape="1">
          <a:blip r:embed="rId2"/>
          <a:srcRect l="3179" t="4241" r="3155" b="75258"/>
          <a:stretch/>
        </p:blipFill>
        <p:spPr>
          <a:xfrm>
            <a:off x="2015510" y="1054741"/>
            <a:ext cx="9440686" cy="3490041"/>
          </a:xfrm>
          <a:prstGeom prst="rect">
            <a:avLst/>
          </a:prstGeom>
          <a:ln w="6350">
            <a:solidFill>
              <a:schemeClr val="bg2"/>
            </a:solidFill>
          </a:ln>
        </p:spPr>
      </p:pic>
    </p:spTree>
    <p:extLst>
      <p:ext uri="{BB962C8B-B14F-4D97-AF65-F5344CB8AC3E}">
        <p14:creationId xmlns:p14="http://schemas.microsoft.com/office/powerpoint/2010/main" val="120960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More Coming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106-216 (1 July 1999)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5E1349B-B9FA-A6C6-2E10-CAC5A47101CD}"/>
              </a:ext>
            </a:extLst>
          </p:cNvPr>
          <p:cNvPicPr>
            <a:picLocks noChangeAspect="1"/>
          </p:cNvPicPr>
          <p:nvPr/>
        </p:nvPicPr>
        <p:blipFill>
          <a:blip r:embed="rId2"/>
          <a:stretch>
            <a:fillRect/>
          </a:stretch>
        </p:blipFill>
        <p:spPr>
          <a:xfrm>
            <a:off x="199476" y="209004"/>
            <a:ext cx="3843607" cy="6491834"/>
          </a:xfrm>
          <a:prstGeom prst="rect">
            <a:avLst/>
          </a:prstGeom>
          <a:ln w="6350">
            <a:solidFill>
              <a:schemeClr val="bg2"/>
            </a:solidFill>
          </a:ln>
        </p:spPr>
      </p:pic>
      <p:pic>
        <p:nvPicPr>
          <p:cNvPr id="8" name="Picture 7">
            <a:extLst>
              <a:ext uri="{FF2B5EF4-FFF2-40B4-BE49-F238E27FC236}">
                <a16:creationId xmlns:a16="http://schemas.microsoft.com/office/drawing/2014/main" id="{D4351DA3-4509-C64D-4331-45ABD1AAEC5D}"/>
              </a:ext>
            </a:extLst>
          </p:cNvPr>
          <p:cNvPicPr>
            <a:picLocks noChangeAspect="1"/>
          </p:cNvPicPr>
          <p:nvPr/>
        </p:nvPicPr>
        <p:blipFill rotWithShape="1">
          <a:blip r:embed="rId2"/>
          <a:srcRect l="3429" t="24079" r="2532" b="43031"/>
          <a:stretch/>
        </p:blipFill>
        <p:spPr>
          <a:xfrm>
            <a:off x="2053289" y="1101109"/>
            <a:ext cx="8085421" cy="4776289"/>
          </a:xfrm>
          <a:prstGeom prst="rect">
            <a:avLst/>
          </a:prstGeom>
          <a:ln w="6350">
            <a:solidFill>
              <a:schemeClr val="bg2"/>
            </a:solidFill>
          </a:ln>
        </p:spPr>
      </p:pic>
    </p:spTree>
    <p:extLst>
      <p:ext uri="{BB962C8B-B14F-4D97-AF65-F5344CB8AC3E}">
        <p14:creationId xmlns:p14="http://schemas.microsoft.com/office/powerpoint/2010/main" val="228086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0175" y="-2"/>
            <a:ext cx="69818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Williams: Statutory Damages and Due Process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10045932" y="6488668"/>
            <a:ext cx="214606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251 U.S. 63 (1919)</a:t>
            </a:r>
          </a:p>
        </p:txBody>
      </p:sp>
      <p:pic>
        <p:nvPicPr>
          <p:cNvPr id="5" name="Picture 4"/>
          <p:cNvPicPr>
            <a:picLocks noChangeAspect="1"/>
          </p:cNvPicPr>
          <p:nvPr/>
        </p:nvPicPr>
        <p:blipFill>
          <a:blip r:embed="rId2"/>
          <a:stretch>
            <a:fillRect/>
          </a:stretch>
        </p:blipFill>
        <p:spPr>
          <a:xfrm>
            <a:off x="3968869" y="495970"/>
            <a:ext cx="3556962" cy="6362030"/>
          </a:xfrm>
          <a:prstGeom prst="rect">
            <a:avLst/>
          </a:prstGeom>
          <a:ln>
            <a:solidFill>
              <a:schemeClr val="bg2"/>
            </a:solidFill>
          </a:ln>
        </p:spPr>
      </p:pic>
    </p:spTree>
    <p:extLst>
      <p:ext uri="{BB962C8B-B14F-4D97-AF65-F5344CB8AC3E}">
        <p14:creationId xmlns:p14="http://schemas.microsoft.com/office/powerpoint/2010/main" val="1078251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0209" y="-1"/>
            <a:ext cx="809179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Penalties and Due Process Under the 14</a:t>
            </a:r>
            <a:r>
              <a:rPr lang="en-US" sz="2400" baseline="30000" dirty="0">
                <a:solidFill>
                  <a:schemeClr val="accent4">
                    <a:lumMod val="75000"/>
                    <a:lumOff val="25000"/>
                  </a:schemeClr>
                </a:solidFill>
                <a:latin typeface="+mn-lt"/>
                <a:cs typeface="Times New Roman" panose="02020603050405020304" pitchFamily="18" charset="0"/>
              </a:rPr>
              <a:t>th</a:t>
            </a:r>
            <a:r>
              <a:rPr lang="en-US" sz="2400" dirty="0">
                <a:solidFill>
                  <a:schemeClr val="accent4">
                    <a:lumMod val="75000"/>
                    <a:lumOff val="25000"/>
                  </a:schemeClr>
                </a:solidFill>
                <a:latin typeface="+mn-lt"/>
                <a:cs typeface="Times New Roman" panose="02020603050405020304" pitchFamily="18" charset="0"/>
              </a:rPr>
              <a:t> Amendment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834664" y="6488668"/>
            <a:ext cx="23573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Williams (U.S. 1919)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07065" y="418012"/>
            <a:ext cx="3804567" cy="6282826"/>
          </a:xfrm>
          <a:prstGeom prst="rect">
            <a:avLst/>
          </a:prstGeom>
          <a:ln>
            <a:solidFill>
              <a:schemeClr val="bg2"/>
            </a:solidFill>
          </a:ln>
        </p:spPr>
      </p:pic>
      <p:grpSp>
        <p:nvGrpSpPr>
          <p:cNvPr id="12" name="Group 11"/>
          <p:cNvGrpSpPr>
            <a:grpSpLocks noChangeAspect="1"/>
          </p:cNvGrpSpPr>
          <p:nvPr/>
        </p:nvGrpSpPr>
        <p:grpSpPr>
          <a:xfrm>
            <a:off x="2772290" y="1372827"/>
            <a:ext cx="6952720" cy="4723173"/>
            <a:chOff x="5141196" y="1759403"/>
            <a:chExt cx="3680040" cy="2499952"/>
          </a:xfrm>
        </p:grpSpPr>
        <p:pic>
          <p:nvPicPr>
            <p:cNvPr id="10" name="Picture 9"/>
            <p:cNvPicPr>
              <a:picLocks noChangeAspect="1"/>
            </p:cNvPicPr>
            <p:nvPr/>
          </p:nvPicPr>
          <p:blipFill>
            <a:blip r:embed="rId3"/>
            <a:stretch>
              <a:fillRect/>
            </a:stretch>
          </p:blipFill>
          <p:spPr>
            <a:xfrm>
              <a:off x="5141197" y="3668687"/>
              <a:ext cx="3680039" cy="590668"/>
            </a:xfrm>
            <a:prstGeom prst="rect">
              <a:avLst/>
            </a:prstGeom>
            <a:ln>
              <a:solidFill>
                <a:schemeClr val="bg2"/>
              </a:solidFill>
            </a:ln>
          </p:spPr>
        </p:pic>
        <p:pic>
          <p:nvPicPr>
            <p:cNvPr id="11" name="Picture 10"/>
            <p:cNvPicPr>
              <a:picLocks noChangeAspect="1"/>
            </p:cNvPicPr>
            <p:nvPr/>
          </p:nvPicPr>
          <p:blipFill>
            <a:blip r:embed="rId4"/>
            <a:stretch>
              <a:fillRect/>
            </a:stretch>
          </p:blipFill>
          <p:spPr>
            <a:xfrm>
              <a:off x="5141196" y="1759403"/>
              <a:ext cx="3680039" cy="1931031"/>
            </a:xfrm>
            <a:prstGeom prst="rect">
              <a:avLst/>
            </a:prstGeom>
            <a:ln>
              <a:solidFill>
                <a:schemeClr val="bg2"/>
              </a:solidFill>
            </a:ln>
          </p:spPr>
        </p:pic>
      </p:grpSp>
    </p:spTree>
    <p:extLst>
      <p:ext uri="{BB962C8B-B14F-4D97-AF65-F5344CB8AC3E}">
        <p14:creationId xmlns:p14="http://schemas.microsoft.com/office/powerpoint/2010/main" val="87182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3337" y="-2"/>
            <a:ext cx="21086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BMW v. Gore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9850582" y="6488668"/>
            <a:ext cx="23414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517 U.S. 559 (1996)</a:t>
            </a:r>
          </a:p>
        </p:txBody>
      </p:sp>
      <p:pic>
        <p:nvPicPr>
          <p:cNvPr id="5" name="Picture 4"/>
          <p:cNvPicPr>
            <a:picLocks noChangeAspect="1"/>
          </p:cNvPicPr>
          <p:nvPr/>
        </p:nvPicPr>
        <p:blipFill>
          <a:blip r:embed="rId2"/>
          <a:stretch>
            <a:fillRect/>
          </a:stretch>
        </p:blipFill>
        <p:spPr>
          <a:xfrm>
            <a:off x="3479851" y="209004"/>
            <a:ext cx="4051778" cy="6496596"/>
          </a:xfrm>
          <a:prstGeom prst="rect">
            <a:avLst/>
          </a:prstGeom>
          <a:ln>
            <a:solidFill>
              <a:schemeClr val="bg2"/>
            </a:solidFill>
          </a:ln>
        </p:spPr>
      </p:pic>
    </p:spTree>
    <p:extLst>
      <p:ext uri="{BB962C8B-B14F-4D97-AF65-F5344CB8AC3E}">
        <p14:creationId xmlns:p14="http://schemas.microsoft.com/office/powerpoint/2010/main" val="3444335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698" y="-2"/>
            <a:ext cx="493030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Constitutionally Required Notice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10111902" y="6488668"/>
            <a:ext cx="2080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BMW (U.S. 1996)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15186" y="209004"/>
            <a:ext cx="3928385" cy="6432865"/>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2212189" y="2537860"/>
            <a:ext cx="8613693" cy="3172275"/>
          </a:xfrm>
          <a:prstGeom prst="rect">
            <a:avLst/>
          </a:prstGeom>
          <a:ln>
            <a:solidFill>
              <a:schemeClr val="bg2"/>
            </a:solidFill>
          </a:ln>
        </p:spPr>
      </p:pic>
    </p:spTree>
    <p:extLst>
      <p:ext uri="{BB962C8B-B14F-4D97-AF65-F5344CB8AC3E}">
        <p14:creationId xmlns:p14="http://schemas.microsoft.com/office/powerpoint/2010/main" val="193186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850" y="-2"/>
            <a:ext cx="34861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501: Infringement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10656916" y="6488668"/>
            <a:ext cx="15350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8923" y="308283"/>
            <a:ext cx="4795252" cy="6358524"/>
          </a:xfrm>
          <a:prstGeom prst="rect">
            <a:avLst/>
          </a:prstGeom>
          <a:ln w="6350">
            <a:solidFill>
              <a:schemeClr val="bg2"/>
            </a:solidFill>
          </a:ln>
        </p:spPr>
      </p:pic>
      <p:sp>
        <p:nvSpPr>
          <p:cNvPr id="8" name="Text Box 5"/>
          <p:cNvSpPr txBox="1">
            <a:spLocks noChangeArrowheads="1"/>
          </p:cNvSpPr>
          <p:nvPr/>
        </p:nvSpPr>
        <p:spPr bwMode="auto">
          <a:xfrm>
            <a:off x="1600199" y="2467666"/>
            <a:ext cx="10449099" cy="3046988"/>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 </a:t>
            </a:r>
            <a:r>
              <a:rPr lang="en-US" sz="3200" i="0" dirty="0"/>
              <a:t>Anyone who </a:t>
            </a:r>
            <a:r>
              <a:rPr lang="en-US" sz="3200" b="1" i="0" dirty="0">
                <a:solidFill>
                  <a:schemeClr val="accent4">
                    <a:lumMod val="50000"/>
                    <a:lumOff val="50000"/>
                  </a:schemeClr>
                </a:solidFill>
              </a:rPr>
              <a:t>violates any of the exclusive rights of the copyright owner </a:t>
            </a:r>
            <a:r>
              <a:rPr lang="en-US" sz="3200" i="0" dirty="0"/>
              <a:t>as provided by sections 106 through 121 or of the author as provided in section 106A(a), or who imports copies or phonorecords into the United States in violation of section 602, </a:t>
            </a:r>
            <a:r>
              <a:rPr lang="en-US" sz="3200" b="1" i="0" dirty="0">
                <a:solidFill>
                  <a:schemeClr val="accent4">
                    <a:lumMod val="50000"/>
                    <a:lumOff val="50000"/>
                  </a:schemeClr>
                </a:solidFill>
              </a:rPr>
              <a:t>is an infringer</a:t>
            </a:r>
            <a:r>
              <a:rPr lang="en-US" sz="3200" i="0" dirty="0"/>
              <a:t> of the copyright or right of the author, as the case may be.</a:t>
            </a:r>
            <a:r>
              <a:rPr lang="en-US" sz="3200" i="0" dirty="0">
                <a:cs typeface="Times New Roman" panose="02020603050405020304" pitchFamily="18" charset="0"/>
              </a:rPr>
              <a:t>”</a:t>
            </a:r>
          </a:p>
        </p:txBody>
      </p:sp>
    </p:spTree>
    <p:extLst>
      <p:ext uri="{BB962C8B-B14F-4D97-AF65-F5344CB8AC3E}">
        <p14:creationId xmlns:p14="http://schemas.microsoft.com/office/powerpoint/2010/main" val="330520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9138" y="-1"/>
            <a:ext cx="766286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Three Guideposts for Assessing Punitive Damages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10111902" y="6488668"/>
            <a:ext cx="2080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BMW (U.S. 1996)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7797" y="184664"/>
            <a:ext cx="3794985" cy="6516173"/>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340941" y="1754403"/>
            <a:ext cx="10396871" cy="2989047"/>
          </a:xfrm>
          <a:prstGeom prst="rect">
            <a:avLst/>
          </a:prstGeom>
          <a:ln>
            <a:solidFill>
              <a:schemeClr val="bg2"/>
            </a:solidFill>
          </a:ln>
        </p:spPr>
      </p:pic>
    </p:spTree>
    <p:extLst>
      <p:ext uri="{BB962C8B-B14F-4D97-AF65-F5344CB8AC3E}">
        <p14:creationId xmlns:p14="http://schemas.microsoft.com/office/powerpoint/2010/main" val="377588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6813" y="-2"/>
            <a:ext cx="3405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More Than 10 to 1</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10111902" y="6488668"/>
            <a:ext cx="2080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BMW (U.S. 1996)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49954" y="209004"/>
            <a:ext cx="3836000" cy="6441178"/>
          </a:xfrm>
          <a:prstGeom prst="rect">
            <a:avLst/>
          </a:prstGeom>
          <a:ln>
            <a:solidFill>
              <a:schemeClr val="bg2"/>
            </a:solidFill>
          </a:ln>
        </p:spPr>
      </p:pic>
      <p:pic>
        <p:nvPicPr>
          <p:cNvPr id="10" name="Picture 9"/>
          <p:cNvPicPr>
            <a:picLocks noChangeAspect="1"/>
          </p:cNvPicPr>
          <p:nvPr/>
        </p:nvPicPr>
        <p:blipFill>
          <a:blip r:embed="rId3"/>
          <a:stretch>
            <a:fillRect/>
          </a:stretch>
        </p:blipFill>
        <p:spPr>
          <a:xfrm>
            <a:off x="2887612" y="1323341"/>
            <a:ext cx="6761353" cy="4472166"/>
          </a:xfrm>
          <a:prstGeom prst="rect">
            <a:avLst/>
          </a:prstGeom>
          <a:ln>
            <a:solidFill>
              <a:schemeClr val="bg2"/>
            </a:solidFill>
          </a:ln>
        </p:spPr>
      </p:pic>
    </p:spTree>
    <p:extLst>
      <p:ext uri="{BB962C8B-B14F-4D97-AF65-F5344CB8AC3E}">
        <p14:creationId xmlns:p14="http://schemas.microsoft.com/office/powerpoint/2010/main" val="367319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4495" y="-2"/>
            <a:ext cx="3247506" cy="33666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Bright Lines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10111902" y="6488668"/>
            <a:ext cx="20800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BMW (U.S. 1996)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400" y="284920"/>
            <a:ext cx="3749963" cy="6415371"/>
          </a:xfrm>
          <a:prstGeom prst="rect">
            <a:avLst/>
          </a:prstGeom>
          <a:ln>
            <a:solidFill>
              <a:schemeClr val="bg2"/>
            </a:solidFill>
          </a:ln>
        </p:spPr>
      </p:pic>
      <p:grpSp>
        <p:nvGrpSpPr>
          <p:cNvPr id="10" name="Group 9"/>
          <p:cNvGrpSpPr>
            <a:grpSpLocks noChangeAspect="1"/>
          </p:cNvGrpSpPr>
          <p:nvPr/>
        </p:nvGrpSpPr>
        <p:grpSpPr>
          <a:xfrm>
            <a:off x="2141498" y="2000223"/>
            <a:ext cx="9220887" cy="4032389"/>
            <a:chOff x="4076466" y="3071191"/>
            <a:chExt cx="4039067" cy="1766325"/>
          </a:xfrm>
        </p:grpSpPr>
        <p:pic>
          <p:nvPicPr>
            <p:cNvPr id="8" name="Picture 7"/>
            <p:cNvPicPr>
              <a:picLocks noChangeAspect="1"/>
            </p:cNvPicPr>
            <p:nvPr/>
          </p:nvPicPr>
          <p:blipFill>
            <a:blip r:embed="rId3"/>
            <a:stretch>
              <a:fillRect/>
            </a:stretch>
          </p:blipFill>
          <p:spPr>
            <a:xfrm>
              <a:off x="4087686" y="3071191"/>
              <a:ext cx="4016628" cy="715617"/>
            </a:xfrm>
            <a:prstGeom prst="rect">
              <a:avLst/>
            </a:prstGeom>
            <a:ln>
              <a:solidFill>
                <a:schemeClr val="bg2"/>
              </a:solidFill>
            </a:ln>
          </p:spPr>
        </p:pic>
        <p:pic>
          <p:nvPicPr>
            <p:cNvPr id="9" name="Picture 8"/>
            <p:cNvPicPr>
              <a:picLocks noChangeAspect="1"/>
            </p:cNvPicPr>
            <p:nvPr/>
          </p:nvPicPr>
          <p:blipFill>
            <a:blip r:embed="rId4"/>
            <a:stretch>
              <a:fillRect/>
            </a:stretch>
          </p:blipFill>
          <p:spPr>
            <a:xfrm>
              <a:off x="4076466" y="3786808"/>
              <a:ext cx="4039067" cy="1050708"/>
            </a:xfrm>
            <a:prstGeom prst="rect">
              <a:avLst/>
            </a:prstGeom>
            <a:ln>
              <a:solidFill>
                <a:schemeClr val="bg2"/>
              </a:solidFill>
            </a:ln>
          </p:spPr>
        </p:pic>
      </p:grpSp>
    </p:spTree>
    <p:extLst>
      <p:ext uri="{BB962C8B-B14F-4D97-AF65-F5344CB8AC3E}">
        <p14:creationId xmlns:p14="http://schemas.microsoft.com/office/powerpoint/2010/main" val="360869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8463" y="-2"/>
            <a:ext cx="544353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505: Costs and Attorney’s Fees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10634662" y="6488668"/>
            <a:ext cx="1557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0095" y="279022"/>
            <a:ext cx="4751961" cy="6421815"/>
          </a:xfrm>
          <a:prstGeom prst="rect">
            <a:avLst/>
          </a:prstGeom>
          <a:ln>
            <a:solidFill>
              <a:schemeClr val="bg2"/>
            </a:solidFill>
          </a:ln>
        </p:spPr>
      </p:pic>
      <p:sp>
        <p:nvSpPr>
          <p:cNvPr id="8" name="Text Box 5"/>
          <p:cNvSpPr txBox="1">
            <a:spLocks noChangeArrowheads="1"/>
          </p:cNvSpPr>
          <p:nvPr/>
        </p:nvSpPr>
        <p:spPr bwMode="auto">
          <a:xfrm>
            <a:off x="1608512" y="2222441"/>
            <a:ext cx="10449099" cy="3046988"/>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any civil action under this title, </a:t>
            </a:r>
            <a:r>
              <a:rPr lang="en-US" sz="3200" b="1" i="0" dirty="0">
                <a:solidFill>
                  <a:schemeClr val="accent4">
                    <a:lumMod val="50000"/>
                    <a:lumOff val="50000"/>
                  </a:schemeClr>
                </a:solidFill>
              </a:rPr>
              <a:t>the court in its discretion may allow the recovery of full costs </a:t>
            </a:r>
            <a:r>
              <a:rPr lang="en-US" sz="3200" i="0" dirty="0"/>
              <a:t>by or against any party other than the United States or an officer thereof. Except as otherwise provided by this title, </a:t>
            </a:r>
            <a:r>
              <a:rPr lang="en-US" sz="3200" b="1" i="0" dirty="0">
                <a:solidFill>
                  <a:schemeClr val="accent4">
                    <a:lumMod val="50000"/>
                    <a:lumOff val="50000"/>
                  </a:schemeClr>
                </a:solidFill>
              </a:rPr>
              <a:t>the court may also award a reasonable attorney’s fee to the prevailing party as part of the costs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74420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7088" y="-2"/>
            <a:ext cx="8824913" cy="33705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412: Limits on Attorney’s Fees and Statutory Damages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10639424" y="6488668"/>
            <a:ext cx="1552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412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7512" y="489450"/>
            <a:ext cx="4721754" cy="6211388"/>
          </a:xfrm>
          <a:prstGeom prst="rect">
            <a:avLst/>
          </a:prstGeom>
          <a:ln>
            <a:solidFill>
              <a:schemeClr val="bg2"/>
            </a:solidFill>
          </a:ln>
        </p:spPr>
      </p:pic>
      <p:sp>
        <p:nvSpPr>
          <p:cNvPr id="8" name="Text Box 5"/>
          <p:cNvSpPr txBox="1">
            <a:spLocks noChangeArrowheads="1"/>
          </p:cNvSpPr>
          <p:nvPr/>
        </p:nvSpPr>
        <p:spPr bwMode="auto">
          <a:xfrm>
            <a:off x="1494212" y="1745279"/>
            <a:ext cx="10449099" cy="4524315"/>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any action under this title [selected carve outs], </a:t>
            </a:r>
            <a:r>
              <a:rPr lang="en-US" sz="3200" b="1" i="0" dirty="0">
                <a:solidFill>
                  <a:schemeClr val="accent4">
                    <a:lumMod val="50000"/>
                    <a:lumOff val="50000"/>
                  </a:schemeClr>
                </a:solidFill>
              </a:rPr>
              <a:t>no award of statutory damages or of attorney’s fees</a:t>
            </a:r>
            <a:r>
              <a:rPr lang="en-US" sz="3200" i="0" dirty="0"/>
              <a:t>, as provided by sections 504 and 505, shall be made for—(1) any infringement of copyright in an </a:t>
            </a:r>
            <a:r>
              <a:rPr lang="en-US" sz="3200" b="1" i="0" dirty="0">
                <a:solidFill>
                  <a:schemeClr val="accent4">
                    <a:lumMod val="50000"/>
                    <a:lumOff val="50000"/>
                  </a:schemeClr>
                </a:solidFill>
              </a:rPr>
              <a:t>unpublished work commenced before the effective date of its registration</a:t>
            </a:r>
            <a:r>
              <a:rPr lang="en-US" sz="3200" i="0" dirty="0"/>
              <a:t>; or (2) any infringement of copyright commenced </a:t>
            </a:r>
            <a:r>
              <a:rPr lang="en-US" sz="3200" b="1" i="0" dirty="0">
                <a:solidFill>
                  <a:schemeClr val="accent4">
                    <a:lumMod val="50000"/>
                    <a:lumOff val="50000"/>
                  </a:schemeClr>
                </a:solidFill>
              </a:rPr>
              <a:t>after first publication of the work and before the effective date of its registration</a:t>
            </a:r>
            <a:r>
              <a:rPr lang="en-US" sz="3200" i="0" dirty="0"/>
              <a:t>, unless such registration is made within three months after the first publication of the work.</a:t>
            </a:r>
            <a:r>
              <a:rPr lang="en-US" sz="3200" i="0" dirty="0">
                <a:cs typeface="Times New Roman" panose="02020603050405020304" pitchFamily="18" charset="0"/>
              </a:rPr>
              <a:t>”</a:t>
            </a:r>
          </a:p>
        </p:txBody>
      </p:sp>
    </p:spTree>
    <p:extLst>
      <p:ext uri="{BB962C8B-B14F-4D97-AF65-F5344CB8AC3E}">
        <p14:creationId xmlns:p14="http://schemas.microsoft.com/office/powerpoint/2010/main" val="370442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5475" y="-2"/>
            <a:ext cx="6486526" cy="30757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Bouchat</a:t>
            </a:r>
            <a:r>
              <a:rPr lang="en-US" sz="2400" dirty="0">
                <a:solidFill>
                  <a:schemeClr val="accent4">
                    <a:lumMod val="75000"/>
                    <a:lumOff val="25000"/>
                  </a:schemeClr>
                </a:solidFill>
                <a:latin typeface="+mn-lt"/>
                <a:cs typeface="Times New Roman" panose="02020603050405020304" pitchFamily="18" charset="0"/>
              </a:rPr>
              <a:t>: Measuring Profits Under Sec. 504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9218815" y="6488668"/>
            <a:ext cx="29731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346 F.3d 514 (4</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2003)</a:t>
            </a:r>
          </a:p>
        </p:txBody>
      </p:sp>
      <p:pic>
        <p:nvPicPr>
          <p:cNvPr id="8" name="Picture 7"/>
          <p:cNvPicPr>
            <a:picLocks noChangeAspect="1"/>
          </p:cNvPicPr>
          <p:nvPr/>
        </p:nvPicPr>
        <p:blipFill>
          <a:blip r:embed="rId2"/>
          <a:stretch>
            <a:fillRect/>
          </a:stretch>
        </p:blipFill>
        <p:spPr>
          <a:xfrm>
            <a:off x="3573713" y="544569"/>
            <a:ext cx="4263523" cy="6161031"/>
          </a:xfrm>
          <a:prstGeom prst="rect">
            <a:avLst/>
          </a:prstGeom>
          <a:ln>
            <a:solidFill>
              <a:schemeClr val="bg2"/>
            </a:solidFill>
          </a:ln>
        </p:spPr>
      </p:pic>
    </p:spTree>
    <p:extLst>
      <p:ext uri="{BB962C8B-B14F-4D97-AF65-F5344CB8AC3E}">
        <p14:creationId xmlns:p14="http://schemas.microsoft.com/office/powerpoint/2010/main" val="2726668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8979" y="-2"/>
            <a:ext cx="344302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Buying Ravens </a:t>
            </a:r>
            <a:r>
              <a:rPr lang="en-US" sz="2400" dirty="0" err="1">
                <a:solidFill>
                  <a:schemeClr val="accent4">
                    <a:lumMod val="75000"/>
                    <a:lumOff val="25000"/>
                  </a:schemeClr>
                </a:solidFill>
                <a:latin typeface="+mn-lt"/>
                <a:cs typeface="Times New Roman" panose="02020603050405020304" pitchFamily="18" charset="0"/>
              </a:rPr>
              <a:t>Merch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7055370" y="6488668"/>
            <a:ext cx="513663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Shop.baltimoreraves.com (Visited 13 Nov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Baltimore Ravens Apparel, Ravens Pro Shop Ravens Gear | Official Ravens Shop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23" y="203499"/>
            <a:ext cx="5917881" cy="6497339"/>
          </a:xfrm>
          <a:prstGeom prst="rect">
            <a:avLst/>
          </a:prstGeom>
          <a:ln>
            <a:solidFill>
              <a:schemeClr val="bg2"/>
            </a:solidFill>
          </a:ln>
        </p:spPr>
      </p:pic>
      <p:pic>
        <p:nvPicPr>
          <p:cNvPr id="8" name="Picture 7" descr="Baltimore Ravens Apparel, Ravens Pro Shop Ravens Gear | Official Ravens Shop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t="12922" b="33758"/>
          <a:stretch/>
        </p:blipFill>
        <p:spPr>
          <a:xfrm>
            <a:off x="2187066" y="961869"/>
            <a:ext cx="9030422" cy="5286531"/>
          </a:xfrm>
          <a:prstGeom prst="rect">
            <a:avLst/>
          </a:prstGeom>
          <a:ln>
            <a:solidFill>
              <a:schemeClr val="bg2"/>
            </a:solidFill>
          </a:ln>
        </p:spPr>
      </p:pic>
    </p:spTree>
    <p:extLst>
      <p:ext uri="{BB962C8B-B14F-4D97-AF65-F5344CB8AC3E}">
        <p14:creationId xmlns:p14="http://schemas.microsoft.com/office/powerpoint/2010/main" val="97934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4420" y="-2"/>
            <a:ext cx="3687581" cy="3442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Logo Switch by Ravens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7300913" y="6477000"/>
            <a:ext cx="48910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Sportslogohistory.com (Visited 13 Nov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Baltimore Ravens Primary Logo | Sports Logo History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02" y="152400"/>
            <a:ext cx="5964422" cy="6548438"/>
          </a:xfrm>
          <a:prstGeom prst="rect">
            <a:avLst/>
          </a:prstGeom>
          <a:ln>
            <a:solidFill>
              <a:schemeClr val="bg2"/>
            </a:solidFill>
          </a:ln>
        </p:spPr>
      </p:pic>
      <p:pic>
        <p:nvPicPr>
          <p:cNvPr id="8" name="Picture 7" descr="Baltimore Ravens Primary Logo | Sports Logo History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0871" t="21891" r="5186" b="26563"/>
          <a:stretch/>
        </p:blipFill>
        <p:spPr>
          <a:xfrm>
            <a:off x="3200063" y="796663"/>
            <a:ext cx="6159879" cy="5451737"/>
          </a:xfrm>
          <a:prstGeom prst="rect">
            <a:avLst/>
          </a:prstGeom>
          <a:ln>
            <a:solidFill>
              <a:schemeClr val="bg2"/>
            </a:solidFill>
          </a:ln>
        </p:spPr>
      </p:pic>
    </p:spTree>
    <p:extLst>
      <p:ext uri="{BB962C8B-B14F-4D97-AF65-F5344CB8AC3E}">
        <p14:creationId xmlns:p14="http://schemas.microsoft.com/office/powerpoint/2010/main" val="87049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020C1-6EDF-4A74-B2F4-4F09B5686425}" type="slidenum">
              <a:rPr lang="en-US" altLang="en-US" sz="1400" i="0">
                <a:solidFill>
                  <a:srgbClr val="000066"/>
                </a:solidFill>
                <a:latin typeface="Arial" panose="020B0604020202020204" pitchFamily="34" charset="0"/>
              </a:rPr>
              <a:pPr/>
              <a:t>28</a:t>
            </a:fld>
            <a:endParaRPr lang="en-US" altLang="en-US" sz="1400" i="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i="1" dirty="0" err="1"/>
              <a:t>Bouchat</a:t>
            </a:r>
            <a:r>
              <a:rPr lang="en-US" dirty="0"/>
              <a:t>: The Pictures</a:t>
            </a:r>
          </a:p>
        </p:txBody>
      </p:sp>
      <p:pic>
        <p:nvPicPr>
          <p:cNvPr id="24583" name="Picture 4"/>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8359"/>
          <a:stretch/>
        </p:blipFill>
        <p:spPr>
          <a:xfrm>
            <a:off x="1722437" y="1398589"/>
            <a:ext cx="8713788" cy="4716461"/>
          </a:xfrm>
          <a:noFill/>
          <a:ln>
            <a:solidFill>
              <a:schemeClr val="bg2"/>
            </a:solidFill>
          </a:ln>
        </p:spPr>
      </p:pic>
      <p:sp>
        <p:nvSpPr>
          <p:cNvPr id="6" name="Text Box 5"/>
          <p:cNvSpPr txBox="1">
            <a:spLocks noChangeArrowheads="1"/>
          </p:cNvSpPr>
          <p:nvPr/>
        </p:nvSpPr>
        <p:spPr bwMode="auto">
          <a:xfrm>
            <a:off x="10096500" y="0"/>
            <a:ext cx="20955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4063548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Infringement in </a:t>
            </a:r>
            <a:r>
              <a:rPr lang="en-US" dirty="0" err="1"/>
              <a:t>Bouchat</a:t>
            </a:r>
            <a:endParaRPr lang="en-US" dirty="0"/>
          </a:p>
        </p:txBody>
      </p:sp>
      <p:sp>
        <p:nvSpPr>
          <p:cNvPr id="3" name="Content Placeholder 2"/>
          <p:cNvSpPr>
            <a:spLocks noGrp="1"/>
          </p:cNvSpPr>
          <p:nvPr>
            <p:ph idx="1"/>
          </p:nvPr>
        </p:nvSpPr>
        <p:spPr/>
        <p:txBody>
          <a:bodyPr/>
          <a:lstStyle/>
          <a:p>
            <a:r>
              <a:rPr lang="en-US" dirty="0"/>
              <a:t>Questions</a:t>
            </a:r>
          </a:p>
          <a:p>
            <a:pPr lvl="1"/>
            <a:r>
              <a:rPr lang="en-US" dirty="0"/>
              <a:t>There is a claim that one image infringes the copyright held in the other image</a:t>
            </a:r>
          </a:p>
          <a:p>
            <a:pPr lvl="1"/>
            <a:r>
              <a:rPr lang="en-US" dirty="0"/>
              <a:t>Do you think that you can assess the question of infringement by looking at the images? What more would you like to know to assess that?</a:t>
            </a:r>
          </a:p>
        </p:txBody>
      </p:sp>
      <p:sp>
        <p:nvSpPr>
          <p:cNvPr id="5" name="Slide Number Placeholder 4"/>
          <p:cNvSpPr>
            <a:spLocks noGrp="1"/>
          </p:cNvSpPr>
          <p:nvPr>
            <p:ph type="sldNum" sz="quarter" idx="12"/>
          </p:nvPr>
        </p:nvSpPr>
        <p:spPr/>
        <p:txBody>
          <a:bodyPr/>
          <a:lstStyle/>
          <a:p>
            <a:fld id="{01428182-3D2E-4F48-86DF-CA82BFF64858}" type="slidenum">
              <a:rPr lang="en-US" altLang="en-US" smtClean="0"/>
              <a:pPr/>
              <a:t>29</a:t>
            </a:fld>
            <a:endParaRPr lang="en-US" altLang="en-US"/>
          </a:p>
        </p:txBody>
      </p:sp>
      <p:sp>
        <p:nvSpPr>
          <p:cNvPr id="6" name="Text Box 5"/>
          <p:cNvSpPr txBox="1">
            <a:spLocks noChangeArrowheads="1"/>
          </p:cNvSpPr>
          <p:nvPr/>
        </p:nvSpPr>
        <p:spPr bwMode="auto">
          <a:xfrm>
            <a:off x="10096500" y="0"/>
            <a:ext cx="20955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1602231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850" y="-2"/>
            <a:ext cx="34861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501: Infringement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10656916" y="6488668"/>
            <a:ext cx="15350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16238" y="300968"/>
            <a:ext cx="4826432" cy="6399870"/>
          </a:xfrm>
          <a:prstGeom prst="rect">
            <a:avLst/>
          </a:prstGeom>
          <a:ln>
            <a:solidFill>
              <a:schemeClr val="bg2"/>
            </a:solidFill>
          </a:ln>
        </p:spPr>
      </p:pic>
      <p:sp>
        <p:nvSpPr>
          <p:cNvPr id="8" name="Text Box 5"/>
          <p:cNvSpPr txBox="1">
            <a:spLocks noChangeArrowheads="1"/>
          </p:cNvSpPr>
          <p:nvPr/>
        </p:nvSpPr>
        <p:spPr bwMode="auto">
          <a:xfrm>
            <a:off x="1608512" y="2222441"/>
            <a:ext cx="10449099" cy="2554545"/>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 The legal or beneficial owner of an exclusive right under a copyright is entitled, subject to the requirements of section 411 [requiring registration before suit], to </a:t>
            </a:r>
            <a:r>
              <a:rPr lang="en-US" sz="3200" b="1" i="0" dirty="0">
                <a:solidFill>
                  <a:schemeClr val="accent4">
                    <a:lumMod val="50000"/>
                    <a:lumOff val="50000"/>
                  </a:schemeClr>
                </a:solidFill>
              </a:rPr>
              <a:t>institute an action for any infringement </a:t>
            </a:r>
            <a:r>
              <a:rPr lang="en-US" sz="3200" i="0" dirty="0"/>
              <a:t>of that particular right committed while he or she is the owner of it.</a:t>
            </a:r>
            <a:r>
              <a:rPr lang="en-US" sz="3200" i="0" dirty="0">
                <a:cs typeface="Times New Roman" panose="02020603050405020304" pitchFamily="18" charset="0"/>
              </a:rPr>
              <a:t>”</a:t>
            </a:r>
          </a:p>
        </p:txBody>
      </p:sp>
    </p:spTree>
    <p:extLst>
      <p:ext uri="{BB962C8B-B14F-4D97-AF65-F5344CB8AC3E}">
        <p14:creationId xmlns:p14="http://schemas.microsoft.com/office/powerpoint/2010/main" val="357864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Damages in </a:t>
            </a:r>
            <a:r>
              <a:rPr lang="en-US" i="1" dirty="0" err="1"/>
              <a:t>Bouchat</a:t>
            </a:r>
            <a:endParaRPr lang="en-US" i="1" dirty="0"/>
          </a:p>
        </p:txBody>
      </p:sp>
      <p:sp>
        <p:nvSpPr>
          <p:cNvPr id="3" name="Content Placeholder 2"/>
          <p:cNvSpPr>
            <a:spLocks noGrp="1"/>
          </p:cNvSpPr>
          <p:nvPr>
            <p:ph idx="1"/>
          </p:nvPr>
        </p:nvSpPr>
        <p:spPr/>
        <p:txBody>
          <a:bodyPr/>
          <a:lstStyle/>
          <a:p>
            <a:r>
              <a:rPr lang="en-US" dirty="0"/>
              <a:t>Questions</a:t>
            </a:r>
          </a:p>
          <a:p>
            <a:pPr lvl="1"/>
            <a:r>
              <a:rPr lang="en-US" dirty="0"/>
              <a:t>Assuming that you find infringement, how should we apply Sections 501 to 505?</a:t>
            </a:r>
          </a:p>
          <a:p>
            <a:pPr lvl="1"/>
            <a:r>
              <a:rPr lang="en-US" dirty="0"/>
              <a:t>Should </a:t>
            </a:r>
            <a:r>
              <a:rPr lang="en-US" dirty="0" err="1"/>
              <a:t>Bouchat</a:t>
            </a:r>
            <a:r>
              <a:rPr lang="en-US" dirty="0"/>
              <a:t> get a letter and a signed helmet? $10M? Is this a good case to apply statutory damages?</a:t>
            </a:r>
          </a:p>
        </p:txBody>
      </p:sp>
      <p:sp>
        <p:nvSpPr>
          <p:cNvPr id="5" name="Slide Number Placeholder 4"/>
          <p:cNvSpPr>
            <a:spLocks noGrp="1"/>
          </p:cNvSpPr>
          <p:nvPr>
            <p:ph type="sldNum" sz="quarter" idx="12"/>
          </p:nvPr>
        </p:nvSpPr>
        <p:spPr/>
        <p:txBody>
          <a:bodyPr/>
          <a:lstStyle/>
          <a:p>
            <a:fld id="{01428182-3D2E-4F48-86DF-CA82BFF64858}" type="slidenum">
              <a:rPr lang="en-US" altLang="en-US" smtClean="0"/>
              <a:pPr/>
              <a:t>30</a:t>
            </a:fld>
            <a:endParaRPr lang="en-US" altLang="en-US"/>
          </a:p>
        </p:txBody>
      </p:sp>
      <p:sp>
        <p:nvSpPr>
          <p:cNvPr id="6" name="Text Box 5"/>
          <p:cNvSpPr txBox="1">
            <a:spLocks noChangeArrowheads="1"/>
          </p:cNvSpPr>
          <p:nvPr/>
        </p:nvSpPr>
        <p:spPr bwMode="auto">
          <a:xfrm>
            <a:off x="10096500" y="0"/>
            <a:ext cx="20955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a:solidFill>
                  <a:schemeClr val="accent4">
                    <a:lumMod val="75000"/>
                    <a:lumOff val="25000"/>
                  </a:schemeClr>
                </a:solidFill>
                <a:latin typeface="+mn-lt"/>
                <a:cs typeface="Times New Roman" panose="02020603050405020304" pitchFamily="18" charset="0"/>
              </a:rPr>
              <a:t>TTYN (3 </a:t>
            </a:r>
            <a:r>
              <a:rPr lang="en-US" b="1" i="0" dirty="0">
                <a:solidFill>
                  <a:schemeClr val="accent4">
                    <a:lumMod val="75000"/>
                    <a:lumOff val="25000"/>
                  </a:schemeClr>
                </a:solidFill>
                <a:latin typeface="+mn-lt"/>
                <a:cs typeface="Times New Roman" panose="02020603050405020304" pitchFamily="18" charset="0"/>
              </a:rPr>
              <a:t>of 3)</a:t>
            </a:r>
          </a:p>
        </p:txBody>
      </p:sp>
    </p:spTree>
    <p:extLst>
      <p:ext uri="{BB962C8B-B14F-4D97-AF65-F5344CB8AC3E}">
        <p14:creationId xmlns:p14="http://schemas.microsoft.com/office/powerpoint/2010/main" val="603398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8774" y="-2"/>
            <a:ext cx="709322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Big Chunks of Revenues Taken Off of the Table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9551962" y="6488668"/>
            <a:ext cx="26400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Bouchat</a:t>
            </a:r>
            <a:r>
              <a:rPr lang="en-US" sz="1800" i="0" dirty="0">
                <a:solidFill>
                  <a:schemeClr val="accent4">
                    <a:lumMod val="75000"/>
                    <a:lumOff val="25000"/>
                  </a:schemeClr>
                </a:solidFill>
                <a:latin typeface="+mn-lt"/>
                <a:cs typeface="Times New Roman" panose="02020603050405020304" pitchFamily="18" charset="0"/>
              </a:rPr>
              <a:t> (4</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271AA9D-6A82-5E09-D640-7F063219EDBF}"/>
              </a:ext>
            </a:extLst>
          </p:cNvPr>
          <p:cNvPicPr>
            <a:picLocks noChangeAspect="1"/>
          </p:cNvPicPr>
          <p:nvPr/>
        </p:nvPicPr>
        <p:blipFill>
          <a:blip r:embed="rId2"/>
          <a:stretch>
            <a:fillRect/>
          </a:stretch>
        </p:blipFill>
        <p:spPr>
          <a:xfrm>
            <a:off x="265276" y="209004"/>
            <a:ext cx="4405174" cy="6491834"/>
          </a:xfrm>
          <a:prstGeom prst="rect">
            <a:avLst/>
          </a:prstGeom>
          <a:ln w="6350">
            <a:solidFill>
              <a:schemeClr val="bg2"/>
            </a:solidFill>
          </a:ln>
        </p:spPr>
      </p:pic>
      <p:sp>
        <p:nvSpPr>
          <p:cNvPr id="8" name="Text Box 5">
            <a:extLst>
              <a:ext uri="{FF2B5EF4-FFF2-40B4-BE49-F238E27FC236}">
                <a16:creationId xmlns:a16="http://schemas.microsoft.com/office/drawing/2014/main" id="{15CEE445-B976-B4A6-C2F2-3398AA91C0CF}"/>
              </a:ext>
            </a:extLst>
          </p:cNvPr>
          <p:cNvSpPr txBox="1">
            <a:spLocks noChangeArrowheads="1"/>
          </p:cNvSpPr>
          <p:nvPr/>
        </p:nvSpPr>
        <p:spPr bwMode="auto">
          <a:xfrm>
            <a:off x="1608512" y="2222441"/>
            <a:ext cx="10449099" cy="3539430"/>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Because </a:t>
            </a:r>
            <a:r>
              <a:rPr lang="en-US" sz="3200" i="0" dirty="0" err="1"/>
              <a:t>Bouchat</a:t>
            </a:r>
            <a:r>
              <a:rPr lang="en-US" sz="3200" i="0" dirty="0"/>
              <a:t> failed to offer any nonspeculative evidence demonstrating the existence of a genuine dispute of material fact, </a:t>
            </a:r>
            <a:r>
              <a:rPr lang="en-US" sz="3200" b="1" i="0" dirty="0">
                <a:solidFill>
                  <a:schemeClr val="accent4">
                    <a:lumMod val="50000"/>
                    <a:lumOff val="50000"/>
                  </a:schemeClr>
                </a:solidFill>
              </a:rPr>
              <a:t>the court appropriately awarded summary judgment to the Defendants on the ground that the Non-Merchandise Revenues and the revenues from trading cards, video games, and game programs could not reasonably be found attributable to the infringement</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78876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0E56B-BCA8-D5CF-C9B6-413D6125C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D8CE49-5E4B-783B-C4B6-F78F71A05CDA}"/>
              </a:ext>
            </a:extLst>
          </p:cNvPr>
          <p:cNvSpPr>
            <a:spLocks noGrp="1"/>
          </p:cNvSpPr>
          <p:nvPr>
            <p:ph type="title"/>
          </p:nvPr>
        </p:nvSpPr>
        <p:spPr>
          <a:xfrm>
            <a:off x="9693613" y="-2"/>
            <a:ext cx="24983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Tech and Music</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CEAC42C-E8ED-16CF-9FA7-52788A59B5F9}"/>
              </a:ext>
            </a:extLst>
          </p:cNvPr>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a:extLst>
              <a:ext uri="{FF2B5EF4-FFF2-40B4-BE49-F238E27FC236}">
                <a16:creationId xmlns:a16="http://schemas.microsoft.com/office/drawing/2014/main" id="{50574AE3-9617-514A-98DF-8352CA6F92AC}"/>
              </a:ext>
            </a:extLst>
          </p:cNvPr>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Billboard (15 Apr 2000)</a:t>
            </a:r>
          </a:p>
        </p:txBody>
      </p:sp>
      <p:pic>
        <p:nvPicPr>
          <p:cNvPr id="5" name="Picture 4" descr="A screenshot of a computer&#10;&#10;Description automatically generated">
            <a:extLst>
              <a:ext uri="{FF2B5EF4-FFF2-40B4-BE49-F238E27FC236}">
                <a16:creationId xmlns:a16="http://schemas.microsoft.com/office/drawing/2014/main" id="{19B44DC9-931A-D2BE-2E66-4383A612EDC8}"/>
              </a:ext>
            </a:extLst>
          </p:cNvPr>
          <p:cNvPicPr>
            <a:picLocks noChangeAspect="1"/>
          </p:cNvPicPr>
          <p:nvPr/>
        </p:nvPicPr>
        <p:blipFill>
          <a:blip r:embed="rId3">
            <a:extLst>
              <a:ext uri="{28A0092B-C50C-407E-A947-70E740481C1C}">
                <a14:useLocalDpi xmlns:a14="http://schemas.microsoft.com/office/drawing/2010/main" val="0"/>
              </a:ext>
            </a:extLst>
          </a:blip>
          <a:srcRect l="35237" t="17143" r="16846" b="27865"/>
          <a:stretch/>
        </p:blipFill>
        <p:spPr>
          <a:xfrm>
            <a:off x="3358418" y="209004"/>
            <a:ext cx="5214666" cy="6545757"/>
          </a:xfrm>
          <a:prstGeom prst="rect">
            <a:avLst/>
          </a:prstGeom>
          <a:ln w="6350">
            <a:solidFill>
              <a:schemeClr val="tx1"/>
            </a:solidFill>
          </a:ln>
        </p:spPr>
      </p:pic>
    </p:spTree>
    <p:extLst>
      <p:ext uri="{BB962C8B-B14F-4D97-AF65-F5344CB8AC3E}">
        <p14:creationId xmlns:p14="http://schemas.microsoft.com/office/powerpoint/2010/main" val="78562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E4A52-CD4C-62DE-19B5-0608A2C7B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67513-94DF-4929-48E1-DA3392D426A0}"/>
              </a:ext>
            </a:extLst>
          </p:cNvPr>
          <p:cNvSpPr>
            <a:spLocks noGrp="1"/>
          </p:cNvSpPr>
          <p:nvPr>
            <p:ph type="title"/>
          </p:nvPr>
        </p:nvSpPr>
        <p:spPr>
          <a:xfrm>
            <a:off x="9347200"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Digital Downloads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AB1F2BE-1DA0-0150-E9A1-5D8A5F3022E0}"/>
              </a:ext>
            </a:extLst>
          </p:cNvPr>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a:extLst>
              <a:ext uri="{FF2B5EF4-FFF2-40B4-BE49-F238E27FC236}">
                <a16:creationId xmlns:a16="http://schemas.microsoft.com/office/drawing/2014/main" id="{934AB31E-94F9-5FC2-1929-7E900B437345}"/>
              </a:ext>
            </a:extLst>
          </p:cNvPr>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Billboard (15 Apr 2000)</a:t>
            </a:r>
          </a:p>
        </p:txBody>
      </p:sp>
      <p:pic>
        <p:nvPicPr>
          <p:cNvPr id="5" name="Picture 4" descr="A screenshot of a computer&#10;&#10;Description automatically generated">
            <a:extLst>
              <a:ext uri="{FF2B5EF4-FFF2-40B4-BE49-F238E27FC236}">
                <a16:creationId xmlns:a16="http://schemas.microsoft.com/office/drawing/2014/main" id="{3CF51D08-6E77-074B-69E9-6054F4EF0225}"/>
              </a:ext>
            </a:extLst>
          </p:cNvPr>
          <p:cNvPicPr>
            <a:picLocks noChangeAspect="1"/>
          </p:cNvPicPr>
          <p:nvPr/>
        </p:nvPicPr>
        <p:blipFill>
          <a:blip r:embed="rId3">
            <a:extLst>
              <a:ext uri="{28A0092B-C50C-407E-A947-70E740481C1C}">
                <a14:useLocalDpi xmlns:a14="http://schemas.microsoft.com/office/drawing/2010/main" val="0"/>
              </a:ext>
            </a:extLst>
          </a:blip>
          <a:srcRect l="35237" t="17143" r="16846" b="27865"/>
          <a:stretch/>
        </p:blipFill>
        <p:spPr>
          <a:xfrm>
            <a:off x="216384" y="156121"/>
            <a:ext cx="5214666" cy="6545757"/>
          </a:xfrm>
          <a:prstGeom prst="rect">
            <a:avLst/>
          </a:prstGeom>
          <a:ln w="6350">
            <a:solidFill>
              <a:schemeClr val="tx1"/>
            </a:solidFill>
          </a:ln>
        </p:spPr>
      </p:pic>
      <p:sp>
        <p:nvSpPr>
          <p:cNvPr id="8" name="Rectangle 7">
            <a:extLst>
              <a:ext uri="{FF2B5EF4-FFF2-40B4-BE49-F238E27FC236}">
                <a16:creationId xmlns:a16="http://schemas.microsoft.com/office/drawing/2014/main" id="{274A90F5-4CC1-4F37-3DDF-9E87F8C5ED4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E3227A83-B5A2-50A7-B342-E5C00360047B}"/>
              </a:ext>
            </a:extLst>
          </p:cNvPr>
          <p:cNvPicPr>
            <a:picLocks noChangeAspect="1"/>
          </p:cNvPicPr>
          <p:nvPr/>
        </p:nvPicPr>
        <p:blipFill>
          <a:blip r:embed="rId3">
            <a:extLst>
              <a:ext uri="{28A0092B-C50C-407E-A947-70E740481C1C}">
                <a14:useLocalDpi xmlns:a14="http://schemas.microsoft.com/office/drawing/2010/main" val="0"/>
              </a:ext>
            </a:extLst>
          </a:blip>
          <a:srcRect l="72519" t="45614" r="17247" b="43067"/>
          <a:stretch/>
        </p:blipFill>
        <p:spPr>
          <a:xfrm>
            <a:off x="4649821" y="1502923"/>
            <a:ext cx="3750256" cy="4536332"/>
          </a:xfrm>
          <a:prstGeom prst="rect">
            <a:avLst/>
          </a:prstGeom>
          <a:ln w="6350">
            <a:solidFill>
              <a:schemeClr val="tx1"/>
            </a:solidFill>
          </a:ln>
        </p:spPr>
      </p:pic>
    </p:spTree>
    <p:extLst>
      <p:ext uri="{BB962C8B-B14F-4D97-AF65-F5344CB8AC3E}">
        <p14:creationId xmlns:p14="http://schemas.microsoft.com/office/powerpoint/2010/main" val="156701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69EB3-59EF-9FE1-2BCF-6C8374B7A9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FFC16-696C-9184-8888-E41329174112}"/>
              </a:ext>
            </a:extLst>
          </p:cNvPr>
          <p:cNvSpPr>
            <a:spLocks noGrp="1"/>
          </p:cNvSpPr>
          <p:nvPr>
            <p:ph type="title"/>
          </p:nvPr>
        </p:nvSpPr>
        <p:spPr>
          <a:xfrm>
            <a:off x="9959009" y="-2"/>
            <a:ext cx="22329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Infrastructure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DEA0962-2484-EE5C-EE17-648400D26EF4}"/>
              </a:ext>
            </a:extLst>
          </p:cNvPr>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a:extLst>
              <a:ext uri="{FF2B5EF4-FFF2-40B4-BE49-F238E27FC236}">
                <a16:creationId xmlns:a16="http://schemas.microsoft.com/office/drawing/2014/main" id="{AC53F712-3D27-6369-3D01-7A4CC87DBFB9}"/>
              </a:ext>
            </a:extLst>
          </p:cNvPr>
          <p:cNvSpPr txBox="1">
            <a:spLocks noChangeArrowheads="1"/>
          </p:cNvSpPr>
          <p:nvPr/>
        </p:nvSpPr>
        <p:spPr bwMode="auto">
          <a:xfrm>
            <a:off x="9535886" y="6488668"/>
            <a:ext cx="26561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Billboard (15 Apr 2000)</a:t>
            </a:r>
          </a:p>
        </p:txBody>
      </p:sp>
      <p:sp>
        <p:nvSpPr>
          <p:cNvPr id="7" name="Rectangle 6">
            <a:extLst>
              <a:ext uri="{FF2B5EF4-FFF2-40B4-BE49-F238E27FC236}">
                <a16:creationId xmlns:a16="http://schemas.microsoft.com/office/drawing/2014/main" id="{D7CC2A20-F530-1F6B-9F34-5C6361082A9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B83ACAA9-2270-2D6B-405A-9F9B0286F440}"/>
              </a:ext>
            </a:extLst>
          </p:cNvPr>
          <p:cNvPicPr>
            <a:picLocks noChangeAspect="1"/>
          </p:cNvPicPr>
          <p:nvPr/>
        </p:nvPicPr>
        <p:blipFill>
          <a:blip r:embed="rId3">
            <a:extLst>
              <a:ext uri="{28A0092B-C50C-407E-A947-70E740481C1C}">
                <a14:useLocalDpi xmlns:a14="http://schemas.microsoft.com/office/drawing/2010/main" val="0"/>
              </a:ext>
            </a:extLst>
          </a:blip>
          <a:srcRect l="34969" t="35822" r="16779" b="9432"/>
          <a:stretch/>
        </p:blipFill>
        <p:spPr>
          <a:xfrm>
            <a:off x="223333" y="209004"/>
            <a:ext cx="5231354"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3789887A-14FA-4025-5CFC-FC1D8CA967FC}"/>
              </a:ext>
            </a:extLst>
          </p:cNvPr>
          <p:cNvPicPr>
            <a:picLocks noChangeAspect="1"/>
          </p:cNvPicPr>
          <p:nvPr/>
        </p:nvPicPr>
        <p:blipFill>
          <a:blip r:embed="rId3">
            <a:extLst>
              <a:ext uri="{28A0092B-C50C-407E-A947-70E740481C1C}">
                <a14:useLocalDpi xmlns:a14="http://schemas.microsoft.com/office/drawing/2010/main" val="0"/>
              </a:ext>
            </a:extLst>
          </a:blip>
          <a:srcRect l="34969" t="35822" r="16779" b="37194"/>
          <a:stretch/>
        </p:blipFill>
        <p:spPr>
          <a:xfrm>
            <a:off x="1851980" y="553774"/>
            <a:ext cx="9310053" cy="5694626"/>
          </a:xfrm>
          <a:prstGeom prst="rect">
            <a:avLst/>
          </a:prstGeom>
          <a:ln w="6350">
            <a:solidFill>
              <a:schemeClr val="tx1"/>
            </a:solidFill>
          </a:ln>
        </p:spPr>
      </p:pic>
    </p:spTree>
    <p:extLst>
      <p:ext uri="{BB962C8B-B14F-4D97-AF65-F5344CB8AC3E}">
        <p14:creationId xmlns:p14="http://schemas.microsoft.com/office/powerpoint/2010/main" val="171957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84340-814E-64D9-973D-03900E3368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1904F-376C-47AF-6E9E-984F1264E1EA}"/>
              </a:ext>
            </a:extLst>
          </p:cNvPr>
          <p:cNvSpPr>
            <a:spLocks noGrp="1"/>
          </p:cNvSpPr>
          <p:nvPr>
            <p:ph type="title"/>
          </p:nvPr>
        </p:nvSpPr>
        <p:spPr>
          <a:xfrm>
            <a:off x="8775368" y="-2"/>
            <a:ext cx="3416633"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DRM: Locks and Keys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7A77F61-D63B-0FD6-6F01-7343F3B4254B}"/>
              </a:ext>
            </a:extLst>
          </p:cNvPr>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a:extLst>
              <a:ext uri="{FF2B5EF4-FFF2-40B4-BE49-F238E27FC236}">
                <a16:creationId xmlns:a16="http://schemas.microsoft.com/office/drawing/2014/main" id="{0400A509-6BAC-EA53-4551-6805B1459E7B}"/>
              </a:ext>
            </a:extLst>
          </p:cNvPr>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Billboard (15 Apr 2000)</a:t>
            </a:r>
          </a:p>
        </p:txBody>
      </p:sp>
      <p:pic>
        <p:nvPicPr>
          <p:cNvPr id="5" name="Picture 4" descr="A screenshot of a computer&#10;&#10;Description automatically generated">
            <a:extLst>
              <a:ext uri="{FF2B5EF4-FFF2-40B4-BE49-F238E27FC236}">
                <a16:creationId xmlns:a16="http://schemas.microsoft.com/office/drawing/2014/main" id="{F50F1E58-C708-7618-22CD-FA6A69D48E42}"/>
              </a:ext>
            </a:extLst>
          </p:cNvPr>
          <p:cNvPicPr>
            <a:picLocks noChangeAspect="1"/>
          </p:cNvPicPr>
          <p:nvPr/>
        </p:nvPicPr>
        <p:blipFill>
          <a:blip r:embed="rId3">
            <a:extLst>
              <a:ext uri="{28A0092B-C50C-407E-A947-70E740481C1C}">
                <a14:useLocalDpi xmlns:a14="http://schemas.microsoft.com/office/drawing/2010/main" val="0"/>
              </a:ext>
            </a:extLst>
          </a:blip>
          <a:srcRect l="35237" t="17143" r="16846" b="27865"/>
          <a:stretch/>
        </p:blipFill>
        <p:spPr>
          <a:xfrm>
            <a:off x="222649" y="194641"/>
            <a:ext cx="5183151" cy="6506197"/>
          </a:xfrm>
          <a:prstGeom prst="rect">
            <a:avLst/>
          </a:prstGeom>
          <a:ln w="6350">
            <a:solidFill>
              <a:schemeClr val="tx1"/>
            </a:solidFill>
          </a:ln>
        </p:spPr>
      </p:pic>
      <p:sp>
        <p:nvSpPr>
          <p:cNvPr id="8" name="Rectangle 7">
            <a:extLst>
              <a:ext uri="{FF2B5EF4-FFF2-40B4-BE49-F238E27FC236}">
                <a16:creationId xmlns:a16="http://schemas.microsoft.com/office/drawing/2014/main" id="{8CA45C39-FBB9-2184-119F-B9E3D9DF5C6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descr="A screenshot of a computer&#10;&#10;Description automatically generated">
            <a:extLst>
              <a:ext uri="{FF2B5EF4-FFF2-40B4-BE49-F238E27FC236}">
                <a16:creationId xmlns:a16="http://schemas.microsoft.com/office/drawing/2014/main" id="{F7346D8D-B174-30E9-3CA0-2AFAB4FEDCF0}"/>
              </a:ext>
            </a:extLst>
          </p:cNvPr>
          <p:cNvPicPr>
            <a:picLocks noChangeAspect="1"/>
          </p:cNvPicPr>
          <p:nvPr/>
        </p:nvPicPr>
        <p:blipFill>
          <a:blip r:embed="rId3">
            <a:extLst>
              <a:ext uri="{28A0092B-C50C-407E-A947-70E740481C1C}">
                <a14:useLocalDpi xmlns:a14="http://schemas.microsoft.com/office/drawing/2010/main" val="0"/>
              </a:ext>
            </a:extLst>
          </a:blip>
          <a:srcRect l="45042" t="48234" r="27385" b="38453"/>
          <a:stretch/>
        </p:blipFill>
        <p:spPr>
          <a:xfrm>
            <a:off x="1804863" y="1178507"/>
            <a:ext cx="9311849" cy="4917493"/>
          </a:xfrm>
          <a:prstGeom prst="rect">
            <a:avLst/>
          </a:prstGeom>
          <a:ln w="6350">
            <a:solidFill>
              <a:schemeClr val="tx1"/>
            </a:solidFill>
          </a:ln>
        </p:spPr>
      </p:pic>
    </p:spTree>
    <p:extLst>
      <p:ext uri="{BB962C8B-B14F-4D97-AF65-F5344CB8AC3E}">
        <p14:creationId xmlns:p14="http://schemas.microsoft.com/office/powerpoint/2010/main" val="137880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CD9D7-F0B6-B247-7FFD-BFE2C1A98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B1CCEB-875C-E728-EC57-112AC968E036}"/>
              </a:ext>
            </a:extLst>
          </p:cNvPr>
          <p:cNvSpPr>
            <a:spLocks noGrp="1"/>
          </p:cNvSpPr>
          <p:nvPr>
            <p:ph type="title"/>
          </p:nvPr>
        </p:nvSpPr>
        <p:spPr>
          <a:xfrm>
            <a:off x="9603593" y="-2"/>
            <a:ext cx="258840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Competition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E7D2522-4AF3-15AC-3751-D4E9F2DA29DF}"/>
              </a:ext>
            </a:extLst>
          </p:cNvPr>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a:extLst>
              <a:ext uri="{FF2B5EF4-FFF2-40B4-BE49-F238E27FC236}">
                <a16:creationId xmlns:a16="http://schemas.microsoft.com/office/drawing/2014/main" id="{8A223956-0275-F436-AF93-C24894FD3AFC}"/>
              </a:ext>
            </a:extLst>
          </p:cNvPr>
          <p:cNvSpPr txBox="1">
            <a:spLocks noChangeArrowheads="1"/>
          </p:cNvSpPr>
          <p:nvPr/>
        </p:nvSpPr>
        <p:spPr bwMode="auto">
          <a:xfrm>
            <a:off x="9535886" y="6488668"/>
            <a:ext cx="26561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Billboard (15 Apr 2000)</a:t>
            </a:r>
          </a:p>
        </p:txBody>
      </p:sp>
      <p:sp>
        <p:nvSpPr>
          <p:cNvPr id="7" name="Rectangle 6">
            <a:extLst>
              <a:ext uri="{FF2B5EF4-FFF2-40B4-BE49-F238E27FC236}">
                <a16:creationId xmlns:a16="http://schemas.microsoft.com/office/drawing/2014/main" id="{71CDFE83-1133-02CA-123D-98281EE160A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newspaper&#10;&#10;Description automatically generated">
            <a:extLst>
              <a:ext uri="{FF2B5EF4-FFF2-40B4-BE49-F238E27FC236}">
                <a16:creationId xmlns:a16="http://schemas.microsoft.com/office/drawing/2014/main" id="{9B4320F5-88BC-B9A7-D686-AA82F7EF3975}"/>
              </a:ext>
            </a:extLst>
          </p:cNvPr>
          <p:cNvPicPr>
            <a:picLocks noChangeAspect="1"/>
          </p:cNvPicPr>
          <p:nvPr/>
        </p:nvPicPr>
        <p:blipFill>
          <a:blip r:embed="rId3">
            <a:extLst>
              <a:ext uri="{28A0092B-C50C-407E-A947-70E740481C1C}">
                <a14:useLocalDpi xmlns:a14="http://schemas.microsoft.com/office/drawing/2010/main" val="0"/>
              </a:ext>
            </a:extLst>
          </a:blip>
          <a:srcRect l="35036" t="36375" r="16778" b="8326"/>
          <a:stretch/>
        </p:blipFill>
        <p:spPr>
          <a:xfrm>
            <a:off x="193836" y="209004"/>
            <a:ext cx="5171826" cy="6491834"/>
          </a:xfrm>
          <a:prstGeom prst="rect">
            <a:avLst/>
          </a:prstGeom>
          <a:ln w="6350">
            <a:solidFill>
              <a:schemeClr val="tx1"/>
            </a:solidFill>
          </a:ln>
        </p:spPr>
      </p:pic>
      <p:pic>
        <p:nvPicPr>
          <p:cNvPr id="9" name="Picture 8" descr="A screenshot of a newspaper&#10;&#10;Description automatically generated">
            <a:extLst>
              <a:ext uri="{FF2B5EF4-FFF2-40B4-BE49-F238E27FC236}">
                <a16:creationId xmlns:a16="http://schemas.microsoft.com/office/drawing/2014/main" id="{AA683376-21DF-C02A-63C0-A3DB9554B910}"/>
              </a:ext>
            </a:extLst>
          </p:cNvPr>
          <p:cNvPicPr>
            <a:picLocks noChangeAspect="1"/>
          </p:cNvPicPr>
          <p:nvPr/>
        </p:nvPicPr>
        <p:blipFill>
          <a:blip r:embed="rId3">
            <a:extLst>
              <a:ext uri="{28A0092B-C50C-407E-A947-70E740481C1C}">
                <a14:useLocalDpi xmlns:a14="http://schemas.microsoft.com/office/drawing/2010/main" val="0"/>
              </a:ext>
            </a:extLst>
          </a:blip>
          <a:srcRect l="35036" t="66612" r="16778" b="8326"/>
          <a:stretch/>
        </p:blipFill>
        <p:spPr>
          <a:xfrm>
            <a:off x="1346586" y="626237"/>
            <a:ext cx="10037175" cy="5710031"/>
          </a:xfrm>
          <a:prstGeom prst="rect">
            <a:avLst/>
          </a:prstGeom>
          <a:ln w="6350">
            <a:solidFill>
              <a:schemeClr val="tx1"/>
            </a:solidFill>
          </a:ln>
        </p:spPr>
      </p:pic>
    </p:spTree>
    <p:extLst>
      <p:ext uri="{BB962C8B-B14F-4D97-AF65-F5344CB8AC3E}">
        <p14:creationId xmlns:p14="http://schemas.microsoft.com/office/powerpoint/2010/main" val="316820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FB8CD-3B42-68E6-37C3-A6DDFF75AB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9EC98-CA0E-963C-15B0-B88A34567FDE}"/>
              </a:ext>
            </a:extLst>
          </p:cNvPr>
          <p:cNvSpPr>
            <a:spLocks noGrp="1"/>
          </p:cNvSpPr>
          <p:nvPr>
            <p:ph type="title"/>
          </p:nvPr>
        </p:nvSpPr>
        <p:spPr>
          <a:xfrm>
            <a:off x="11073335" y="-2"/>
            <a:ext cx="111866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Piracy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614B74B-F773-B4A9-6E50-709D107F5F66}"/>
              </a:ext>
            </a:extLst>
          </p:cNvPr>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a:extLst>
              <a:ext uri="{FF2B5EF4-FFF2-40B4-BE49-F238E27FC236}">
                <a16:creationId xmlns:a16="http://schemas.microsoft.com/office/drawing/2014/main" id="{97F2066F-E4EE-6887-5CEA-0D0B33A59555}"/>
              </a:ext>
            </a:extLst>
          </p:cNvPr>
          <p:cNvSpPr txBox="1">
            <a:spLocks noChangeArrowheads="1"/>
          </p:cNvSpPr>
          <p:nvPr/>
        </p:nvSpPr>
        <p:spPr bwMode="auto">
          <a:xfrm>
            <a:off x="9652000" y="6488668"/>
            <a:ext cx="2540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Billboard (15 Apr 2000)</a:t>
            </a:r>
          </a:p>
        </p:txBody>
      </p:sp>
      <p:pic>
        <p:nvPicPr>
          <p:cNvPr id="5" name="Picture 4" descr="A screenshot of a computer&#10;&#10;Description automatically generated">
            <a:extLst>
              <a:ext uri="{FF2B5EF4-FFF2-40B4-BE49-F238E27FC236}">
                <a16:creationId xmlns:a16="http://schemas.microsoft.com/office/drawing/2014/main" id="{3C80B8F9-4750-E024-CFC4-BB10E97EF5F8}"/>
              </a:ext>
            </a:extLst>
          </p:cNvPr>
          <p:cNvPicPr>
            <a:picLocks noChangeAspect="1"/>
          </p:cNvPicPr>
          <p:nvPr/>
        </p:nvPicPr>
        <p:blipFill>
          <a:blip r:embed="rId3">
            <a:extLst>
              <a:ext uri="{28A0092B-C50C-407E-A947-70E740481C1C}">
                <a14:useLocalDpi xmlns:a14="http://schemas.microsoft.com/office/drawing/2010/main" val="0"/>
              </a:ext>
            </a:extLst>
          </a:blip>
          <a:srcRect l="35237" t="17143" r="16846" b="27865"/>
          <a:stretch/>
        </p:blipFill>
        <p:spPr>
          <a:xfrm>
            <a:off x="217861" y="156121"/>
            <a:ext cx="5214666" cy="6545757"/>
          </a:xfrm>
          <a:prstGeom prst="rect">
            <a:avLst/>
          </a:prstGeom>
          <a:ln w="6350">
            <a:solidFill>
              <a:schemeClr val="tx1"/>
            </a:solidFill>
          </a:ln>
        </p:spPr>
      </p:pic>
      <p:sp>
        <p:nvSpPr>
          <p:cNvPr id="3" name="Rectangle 2">
            <a:extLst>
              <a:ext uri="{FF2B5EF4-FFF2-40B4-BE49-F238E27FC236}">
                <a16:creationId xmlns:a16="http://schemas.microsoft.com/office/drawing/2014/main" id="{C6D96D08-000A-48C6-BDBC-29A8049B996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descr="A screenshot of a computer&#10;&#10;Description automatically generated">
            <a:extLst>
              <a:ext uri="{FF2B5EF4-FFF2-40B4-BE49-F238E27FC236}">
                <a16:creationId xmlns:a16="http://schemas.microsoft.com/office/drawing/2014/main" id="{CC43A65B-CA99-6F09-A947-676959370CB9}"/>
              </a:ext>
            </a:extLst>
          </p:cNvPr>
          <p:cNvPicPr>
            <a:picLocks noChangeAspect="1"/>
          </p:cNvPicPr>
          <p:nvPr/>
        </p:nvPicPr>
        <p:blipFill>
          <a:blip r:embed="rId3">
            <a:extLst>
              <a:ext uri="{28A0092B-C50C-407E-A947-70E740481C1C}">
                <a14:useLocalDpi xmlns:a14="http://schemas.microsoft.com/office/drawing/2010/main" val="0"/>
              </a:ext>
            </a:extLst>
          </a:blip>
          <a:srcRect l="44548" t="30237" r="26726" b="51503"/>
          <a:stretch/>
        </p:blipFill>
        <p:spPr>
          <a:xfrm>
            <a:off x="2666601" y="885674"/>
            <a:ext cx="7839726" cy="5450594"/>
          </a:xfrm>
          <a:prstGeom prst="rect">
            <a:avLst/>
          </a:prstGeom>
          <a:ln w="6350">
            <a:solidFill>
              <a:schemeClr val="tx1"/>
            </a:solidFill>
          </a:ln>
        </p:spPr>
      </p:pic>
    </p:spTree>
    <p:extLst>
      <p:ext uri="{BB962C8B-B14F-4D97-AF65-F5344CB8AC3E}">
        <p14:creationId xmlns:p14="http://schemas.microsoft.com/office/powerpoint/2010/main" val="3812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30E63-D3E0-A8C6-BBFE-233B07889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46F235-6AE0-3802-5496-F94230910EF9}"/>
              </a:ext>
            </a:extLst>
          </p:cNvPr>
          <p:cNvSpPr>
            <a:spLocks noGrp="1"/>
          </p:cNvSpPr>
          <p:nvPr>
            <p:ph type="title"/>
          </p:nvPr>
        </p:nvSpPr>
        <p:spPr>
          <a:xfrm>
            <a:off x="10652041" y="-2"/>
            <a:ext cx="15399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Napster?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4A79CE2-B280-C96A-00BF-F762E9E68E18}"/>
              </a:ext>
            </a:extLst>
          </p:cNvPr>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a:extLst>
              <a:ext uri="{FF2B5EF4-FFF2-40B4-BE49-F238E27FC236}">
                <a16:creationId xmlns:a16="http://schemas.microsoft.com/office/drawing/2014/main" id="{27426F34-BC0A-92DC-59A5-225C90882388}"/>
              </a:ext>
            </a:extLst>
          </p:cNvPr>
          <p:cNvSpPr txBox="1">
            <a:spLocks noChangeArrowheads="1"/>
          </p:cNvSpPr>
          <p:nvPr/>
        </p:nvSpPr>
        <p:spPr bwMode="auto">
          <a:xfrm>
            <a:off x="9535886" y="6488668"/>
            <a:ext cx="26561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Billboard (15 Apr 2000)</a:t>
            </a:r>
          </a:p>
        </p:txBody>
      </p:sp>
      <p:sp>
        <p:nvSpPr>
          <p:cNvPr id="7" name="Rectangle 6">
            <a:extLst>
              <a:ext uri="{FF2B5EF4-FFF2-40B4-BE49-F238E27FC236}">
                <a16:creationId xmlns:a16="http://schemas.microsoft.com/office/drawing/2014/main" id="{AEA04594-EC30-C938-EF85-143AC11681C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newspaper&#10;&#10;Description automatically generated">
            <a:extLst>
              <a:ext uri="{FF2B5EF4-FFF2-40B4-BE49-F238E27FC236}">
                <a16:creationId xmlns:a16="http://schemas.microsoft.com/office/drawing/2014/main" id="{159A65DC-22A0-9EE1-9CD0-62D4520D096C}"/>
              </a:ext>
            </a:extLst>
          </p:cNvPr>
          <p:cNvPicPr>
            <a:picLocks noChangeAspect="1"/>
          </p:cNvPicPr>
          <p:nvPr/>
        </p:nvPicPr>
        <p:blipFill>
          <a:blip r:embed="rId3">
            <a:extLst>
              <a:ext uri="{28A0092B-C50C-407E-A947-70E740481C1C}">
                <a14:useLocalDpi xmlns:a14="http://schemas.microsoft.com/office/drawing/2010/main" val="0"/>
              </a:ext>
            </a:extLst>
          </a:blip>
          <a:srcRect l="35170" t="35945" r="17048" b="8889"/>
          <a:stretch/>
        </p:blipFill>
        <p:spPr>
          <a:xfrm>
            <a:off x="227545" y="209004"/>
            <a:ext cx="5140928" cy="6491834"/>
          </a:xfrm>
          <a:prstGeom prst="rect">
            <a:avLst/>
          </a:prstGeom>
          <a:ln w="6350">
            <a:solidFill>
              <a:schemeClr val="tx1"/>
            </a:solidFill>
          </a:ln>
        </p:spPr>
      </p:pic>
      <p:pic>
        <p:nvPicPr>
          <p:cNvPr id="8" name="Picture 7" descr="A screenshot of a newspaper&#10;&#10;Description automatically generated">
            <a:extLst>
              <a:ext uri="{FF2B5EF4-FFF2-40B4-BE49-F238E27FC236}">
                <a16:creationId xmlns:a16="http://schemas.microsoft.com/office/drawing/2014/main" id="{B2CB7528-2E63-B8CA-943E-C0A250E8C4DD}"/>
              </a:ext>
            </a:extLst>
          </p:cNvPr>
          <p:cNvPicPr>
            <a:picLocks noChangeAspect="1"/>
          </p:cNvPicPr>
          <p:nvPr/>
        </p:nvPicPr>
        <p:blipFill>
          <a:blip r:embed="rId3">
            <a:extLst>
              <a:ext uri="{28A0092B-C50C-407E-A947-70E740481C1C}">
                <a14:useLocalDpi xmlns:a14="http://schemas.microsoft.com/office/drawing/2010/main" val="0"/>
              </a:ext>
            </a:extLst>
          </a:blip>
          <a:srcRect l="44942" t="38617" r="26883" b="48292"/>
          <a:stretch/>
        </p:blipFill>
        <p:spPr>
          <a:xfrm>
            <a:off x="2220149" y="1116740"/>
            <a:ext cx="9201871" cy="4676361"/>
          </a:xfrm>
          <a:prstGeom prst="rect">
            <a:avLst/>
          </a:prstGeom>
          <a:ln w="6350">
            <a:solidFill>
              <a:schemeClr val="tx1"/>
            </a:solidFill>
          </a:ln>
        </p:spPr>
      </p:pic>
    </p:spTree>
    <p:extLst>
      <p:ext uri="{BB962C8B-B14F-4D97-AF65-F5344CB8AC3E}">
        <p14:creationId xmlns:p14="http://schemas.microsoft.com/office/powerpoint/2010/main" val="250586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EE389-DD20-39C3-4559-91CB6A190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43AB8-6B21-B0D7-AE24-D3BEEC973A8B}"/>
              </a:ext>
            </a:extLst>
          </p:cNvPr>
          <p:cNvSpPr>
            <a:spLocks noGrp="1"/>
          </p:cNvSpPr>
          <p:nvPr>
            <p:ph type="title"/>
          </p:nvPr>
        </p:nvSpPr>
        <p:spPr>
          <a:xfrm>
            <a:off x="7484165" y="-1"/>
            <a:ext cx="470783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Preliminary Injunction Granted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B3E3EBC-4625-88EC-4E67-A86AA7102476}"/>
              </a:ext>
            </a:extLst>
          </p:cNvPr>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a:extLst>
              <a:ext uri="{FF2B5EF4-FFF2-40B4-BE49-F238E27FC236}">
                <a16:creationId xmlns:a16="http://schemas.microsoft.com/office/drawing/2014/main" id="{A8352F6E-EB22-C2EA-121B-92219CBBBD92}"/>
              </a:ext>
            </a:extLst>
          </p:cNvPr>
          <p:cNvSpPr txBox="1">
            <a:spLocks noChangeArrowheads="1"/>
          </p:cNvSpPr>
          <p:nvPr/>
        </p:nvSpPr>
        <p:spPr bwMode="auto">
          <a:xfrm>
            <a:off x="6443003" y="6488668"/>
            <a:ext cx="57489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Napster, 114 F.Supp.2d 896 (N.D. Calif. Aug 10, 2000)</a:t>
            </a:r>
          </a:p>
        </p:txBody>
      </p:sp>
      <p:sp>
        <p:nvSpPr>
          <p:cNvPr id="7" name="Rectangle 6">
            <a:extLst>
              <a:ext uri="{FF2B5EF4-FFF2-40B4-BE49-F238E27FC236}">
                <a16:creationId xmlns:a16="http://schemas.microsoft.com/office/drawing/2014/main" id="{B591E73D-763F-4E94-F797-39A431C729B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E00A7DF-9CC6-CEB4-2045-3C23E880A157}"/>
              </a:ext>
            </a:extLst>
          </p:cNvPr>
          <p:cNvPicPr>
            <a:picLocks noChangeAspect="1"/>
          </p:cNvPicPr>
          <p:nvPr/>
        </p:nvPicPr>
        <p:blipFill>
          <a:blip r:embed="rId2"/>
          <a:stretch>
            <a:fillRect/>
          </a:stretch>
        </p:blipFill>
        <p:spPr>
          <a:xfrm>
            <a:off x="162403" y="209004"/>
            <a:ext cx="4229052" cy="6491834"/>
          </a:xfrm>
          <a:prstGeom prst="rect">
            <a:avLst/>
          </a:prstGeom>
          <a:ln w="6350">
            <a:solidFill>
              <a:schemeClr val="tx1"/>
            </a:solidFill>
          </a:ln>
        </p:spPr>
      </p:pic>
      <p:grpSp>
        <p:nvGrpSpPr>
          <p:cNvPr id="11" name="Group 10">
            <a:extLst>
              <a:ext uri="{FF2B5EF4-FFF2-40B4-BE49-F238E27FC236}">
                <a16:creationId xmlns:a16="http://schemas.microsoft.com/office/drawing/2014/main" id="{FA885BA5-444D-EFEE-89E0-76673C10DA06}"/>
              </a:ext>
            </a:extLst>
          </p:cNvPr>
          <p:cNvGrpSpPr>
            <a:grpSpLocks noChangeAspect="1"/>
          </p:cNvGrpSpPr>
          <p:nvPr/>
        </p:nvGrpSpPr>
        <p:grpSpPr>
          <a:xfrm>
            <a:off x="4234069" y="1136658"/>
            <a:ext cx="4194136" cy="4393095"/>
            <a:chOff x="6013174" y="1649896"/>
            <a:chExt cx="2618962" cy="2743199"/>
          </a:xfrm>
        </p:grpSpPr>
        <p:pic>
          <p:nvPicPr>
            <p:cNvPr id="8" name="Picture 7">
              <a:extLst>
                <a:ext uri="{FF2B5EF4-FFF2-40B4-BE49-F238E27FC236}">
                  <a16:creationId xmlns:a16="http://schemas.microsoft.com/office/drawing/2014/main" id="{E8D41365-0328-B5FD-1C0B-17DEEE9D5FF0}"/>
                </a:ext>
              </a:extLst>
            </p:cNvPr>
            <p:cNvPicPr>
              <a:picLocks noChangeAspect="1"/>
            </p:cNvPicPr>
            <p:nvPr/>
          </p:nvPicPr>
          <p:blipFill>
            <a:blip r:embed="rId2"/>
            <a:srcRect l="50470" t="82928" r="6102" b="3329"/>
            <a:stretch/>
          </p:blipFill>
          <p:spPr>
            <a:xfrm>
              <a:off x="6013174" y="1649896"/>
              <a:ext cx="2618962" cy="1272208"/>
            </a:xfrm>
            <a:prstGeom prst="rect">
              <a:avLst/>
            </a:prstGeom>
            <a:ln w="6350">
              <a:solidFill>
                <a:schemeClr val="tx1"/>
              </a:solidFill>
            </a:ln>
          </p:spPr>
        </p:pic>
        <p:pic>
          <p:nvPicPr>
            <p:cNvPr id="10" name="Picture 9">
              <a:extLst>
                <a:ext uri="{FF2B5EF4-FFF2-40B4-BE49-F238E27FC236}">
                  <a16:creationId xmlns:a16="http://schemas.microsoft.com/office/drawing/2014/main" id="{AF7A1772-CBE1-404E-F462-0E1B6E946A45}"/>
                </a:ext>
              </a:extLst>
            </p:cNvPr>
            <p:cNvPicPr>
              <a:picLocks noChangeAspect="1"/>
            </p:cNvPicPr>
            <p:nvPr/>
          </p:nvPicPr>
          <p:blipFill>
            <a:blip r:embed="rId3"/>
            <a:stretch>
              <a:fillRect/>
            </a:stretch>
          </p:blipFill>
          <p:spPr>
            <a:xfrm>
              <a:off x="6032397" y="2922104"/>
              <a:ext cx="2580515" cy="1470991"/>
            </a:xfrm>
            <a:prstGeom prst="rect">
              <a:avLst/>
            </a:prstGeom>
            <a:ln w="6350">
              <a:solidFill>
                <a:schemeClr val="tx1"/>
              </a:solidFill>
            </a:ln>
          </p:spPr>
        </p:pic>
      </p:grpSp>
    </p:spTree>
    <p:extLst>
      <p:ext uri="{BB962C8B-B14F-4D97-AF65-F5344CB8AC3E}">
        <p14:creationId xmlns:p14="http://schemas.microsoft.com/office/powerpoint/2010/main" val="38105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t>Possible Remedies</a:t>
            </a:r>
          </a:p>
        </p:txBody>
      </p:sp>
      <p:sp>
        <p:nvSpPr>
          <p:cNvPr id="6147" name="Content Placeholder 2"/>
          <p:cNvSpPr>
            <a:spLocks noGrp="1"/>
          </p:cNvSpPr>
          <p:nvPr>
            <p:ph idx="1"/>
          </p:nvPr>
        </p:nvSpPr>
        <p:spPr/>
        <p:txBody>
          <a:bodyPr/>
          <a:lstStyle/>
          <a:p>
            <a:r>
              <a:rPr lang="en-US" dirty="0"/>
              <a:t>Actions to Manage the Infringement</a:t>
            </a:r>
          </a:p>
          <a:p>
            <a:pPr lvl="1"/>
            <a:r>
              <a:rPr lang="en-US" dirty="0"/>
              <a:t>Sec. 502: Injunctions</a:t>
            </a:r>
          </a:p>
          <a:p>
            <a:pPr lvl="1"/>
            <a:r>
              <a:rPr lang="en-US" dirty="0"/>
              <a:t>Sec. 503: Impounding and destroying</a:t>
            </a:r>
          </a:p>
          <a:p>
            <a:pPr lvl="1"/>
            <a:r>
              <a:rPr lang="en-US" dirty="0"/>
              <a:t>Sec. 509: Seizure and forfeiture</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9AEDA63-6166-42E9-9E54-17CCA53C90E6}" type="slidenum">
              <a:rPr lang="en-US" altLang="en-US" sz="1400" i="0">
                <a:solidFill>
                  <a:srgbClr val="000066"/>
                </a:solidFill>
                <a:latin typeface="Arial" panose="020B0604020202020204" pitchFamily="34" charset="0"/>
              </a:rPr>
              <a:pPr/>
              <a:t>4</a:t>
            </a:fld>
            <a:endParaRPr lang="en-US" altLang="en-US" sz="1400" i="0">
              <a:solidFill>
                <a:srgbClr val="000066"/>
              </a:solidFill>
              <a:latin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B65AC-BAE6-0ED5-42B4-67938F6D38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349E57-6383-9DBB-EBF9-ADA0FF4ECCC3}"/>
              </a:ext>
            </a:extLst>
          </p:cNvPr>
          <p:cNvSpPr>
            <a:spLocks noGrp="1"/>
          </p:cNvSpPr>
          <p:nvPr>
            <p:ph type="title"/>
          </p:nvPr>
        </p:nvSpPr>
        <p:spPr>
          <a:xfrm>
            <a:off x="8343900" y="-2"/>
            <a:ext cx="384810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Napster Loses on Appeal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3B0E4AD-E52C-9094-7192-D72CE388B650}"/>
              </a:ext>
            </a:extLst>
          </p:cNvPr>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a:extLst>
              <a:ext uri="{FF2B5EF4-FFF2-40B4-BE49-F238E27FC236}">
                <a16:creationId xmlns:a16="http://schemas.microsoft.com/office/drawing/2014/main" id="{3D61E8F4-4C37-713F-772D-8A271A450E46}"/>
              </a:ext>
            </a:extLst>
          </p:cNvPr>
          <p:cNvSpPr txBox="1">
            <a:spLocks noChangeArrowheads="1"/>
          </p:cNvSpPr>
          <p:nvPr/>
        </p:nvSpPr>
        <p:spPr bwMode="auto">
          <a:xfrm>
            <a:off x="7257751" y="6488668"/>
            <a:ext cx="49342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Napster, 239 F.3d 1004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Feb 12, 2001)</a:t>
            </a:r>
          </a:p>
        </p:txBody>
      </p:sp>
      <p:sp>
        <p:nvSpPr>
          <p:cNvPr id="7" name="Rectangle 6">
            <a:extLst>
              <a:ext uri="{FF2B5EF4-FFF2-40B4-BE49-F238E27FC236}">
                <a16:creationId xmlns:a16="http://schemas.microsoft.com/office/drawing/2014/main" id="{57B24AA4-7FB8-818D-D547-604ACE80F53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23D6D3D-2C8E-08CF-6322-EDF8E3BE7A01}"/>
              </a:ext>
            </a:extLst>
          </p:cNvPr>
          <p:cNvPicPr>
            <a:picLocks noChangeAspect="1"/>
          </p:cNvPicPr>
          <p:nvPr/>
        </p:nvPicPr>
        <p:blipFill>
          <a:blip r:embed="rId2"/>
          <a:stretch>
            <a:fillRect/>
          </a:stretch>
        </p:blipFill>
        <p:spPr>
          <a:xfrm>
            <a:off x="233802" y="209004"/>
            <a:ext cx="3947185" cy="6491834"/>
          </a:xfrm>
          <a:prstGeom prst="rect">
            <a:avLst/>
          </a:prstGeom>
          <a:ln w="6350">
            <a:solidFill>
              <a:schemeClr val="tx1"/>
            </a:solidFill>
          </a:ln>
        </p:spPr>
      </p:pic>
      <p:pic>
        <p:nvPicPr>
          <p:cNvPr id="8" name="Picture 7">
            <a:extLst>
              <a:ext uri="{FF2B5EF4-FFF2-40B4-BE49-F238E27FC236}">
                <a16:creationId xmlns:a16="http://schemas.microsoft.com/office/drawing/2014/main" id="{51630B52-C73A-2EA7-D9CF-53B6E034F720}"/>
              </a:ext>
            </a:extLst>
          </p:cNvPr>
          <p:cNvPicPr>
            <a:picLocks noChangeAspect="1"/>
          </p:cNvPicPr>
          <p:nvPr/>
        </p:nvPicPr>
        <p:blipFill>
          <a:blip r:embed="rId2"/>
          <a:srcRect l="3329" t="66085" r="49836" b="2453"/>
          <a:stretch/>
        </p:blipFill>
        <p:spPr>
          <a:xfrm>
            <a:off x="2963122" y="1411356"/>
            <a:ext cx="3719847" cy="4109831"/>
          </a:xfrm>
          <a:prstGeom prst="rect">
            <a:avLst/>
          </a:prstGeom>
          <a:ln w="6350">
            <a:solidFill>
              <a:schemeClr val="tx1"/>
            </a:solidFill>
          </a:ln>
        </p:spPr>
      </p:pic>
      <p:pic>
        <p:nvPicPr>
          <p:cNvPr id="9" name="Picture 8">
            <a:extLst>
              <a:ext uri="{FF2B5EF4-FFF2-40B4-BE49-F238E27FC236}">
                <a16:creationId xmlns:a16="http://schemas.microsoft.com/office/drawing/2014/main" id="{A83EBBF0-C940-598C-6BC8-27E41DED9E9B}"/>
              </a:ext>
            </a:extLst>
          </p:cNvPr>
          <p:cNvPicPr>
            <a:picLocks noChangeAspect="1"/>
          </p:cNvPicPr>
          <p:nvPr/>
        </p:nvPicPr>
        <p:blipFill>
          <a:blip r:embed="rId2"/>
          <a:srcRect l="49514" t="5358" r="2894" b="56290"/>
          <a:stretch/>
        </p:blipFill>
        <p:spPr>
          <a:xfrm>
            <a:off x="6986592" y="1411356"/>
            <a:ext cx="3727129" cy="4939748"/>
          </a:xfrm>
          <a:prstGeom prst="rect">
            <a:avLst/>
          </a:prstGeom>
          <a:ln w="6350">
            <a:solidFill>
              <a:schemeClr val="tx1"/>
            </a:solidFill>
          </a:ln>
        </p:spPr>
      </p:pic>
    </p:spTree>
    <p:extLst>
      <p:ext uri="{BB962C8B-B14F-4D97-AF65-F5344CB8AC3E}">
        <p14:creationId xmlns:p14="http://schemas.microsoft.com/office/powerpoint/2010/main" val="200694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0DBC4-15A9-6D3A-54E4-B91987E1E3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96B7B-0A50-1E04-188B-50C09C84BA72}"/>
              </a:ext>
            </a:extLst>
          </p:cNvPr>
          <p:cNvSpPr>
            <a:spLocks noGrp="1"/>
          </p:cNvSpPr>
          <p:nvPr>
            <p:ph type="title"/>
          </p:nvPr>
        </p:nvSpPr>
        <p:spPr>
          <a:xfrm>
            <a:off x="9454905" y="-2"/>
            <a:ext cx="2737095"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Front Page News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D9E339A-FDFD-84BE-8F20-5D33FF7B8A15}"/>
              </a:ext>
            </a:extLst>
          </p:cNvPr>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a:extLst>
              <a:ext uri="{FF2B5EF4-FFF2-40B4-BE49-F238E27FC236}">
                <a16:creationId xmlns:a16="http://schemas.microsoft.com/office/drawing/2014/main" id="{4BD4C56E-A4AA-FFBA-0570-87922A27B31E}"/>
              </a:ext>
            </a:extLst>
          </p:cNvPr>
          <p:cNvSpPr txBox="1">
            <a:spLocks noChangeArrowheads="1"/>
          </p:cNvSpPr>
          <p:nvPr/>
        </p:nvSpPr>
        <p:spPr bwMode="auto">
          <a:xfrm>
            <a:off x="8784077" y="6488668"/>
            <a:ext cx="34079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(13 Feb 2001)</a:t>
            </a:r>
          </a:p>
        </p:txBody>
      </p:sp>
      <p:sp>
        <p:nvSpPr>
          <p:cNvPr id="7" name="Rectangle 6">
            <a:extLst>
              <a:ext uri="{FF2B5EF4-FFF2-40B4-BE49-F238E27FC236}">
                <a16:creationId xmlns:a16="http://schemas.microsoft.com/office/drawing/2014/main" id="{C03257C2-53F2-C944-0558-88BB529A1E4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49E711F-FB31-ED71-E967-D018DDDED906}"/>
              </a:ext>
            </a:extLst>
          </p:cNvPr>
          <p:cNvPicPr>
            <a:picLocks noChangeAspect="1"/>
          </p:cNvPicPr>
          <p:nvPr/>
        </p:nvPicPr>
        <p:blipFill>
          <a:blip r:embed="rId2"/>
          <a:stretch>
            <a:fillRect/>
          </a:stretch>
        </p:blipFill>
        <p:spPr>
          <a:xfrm>
            <a:off x="224534" y="139056"/>
            <a:ext cx="3812310" cy="6417844"/>
          </a:xfrm>
          <a:prstGeom prst="rect">
            <a:avLst/>
          </a:prstGeom>
          <a:ln w="6350">
            <a:solidFill>
              <a:schemeClr val="tx1"/>
            </a:solidFill>
          </a:ln>
        </p:spPr>
      </p:pic>
      <p:pic>
        <p:nvPicPr>
          <p:cNvPr id="9" name="Picture 8">
            <a:extLst>
              <a:ext uri="{FF2B5EF4-FFF2-40B4-BE49-F238E27FC236}">
                <a16:creationId xmlns:a16="http://schemas.microsoft.com/office/drawing/2014/main" id="{1EA7BCC0-692D-DD50-55FE-E31B15873117}"/>
              </a:ext>
            </a:extLst>
          </p:cNvPr>
          <p:cNvPicPr>
            <a:picLocks noChangeAspect="1"/>
          </p:cNvPicPr>
          <p:nvPr/>
        </p:nvPicPr>
        <p:blipFill>
          <a:blip r:embed="rId3"/>
          <a:srcRect b="28865"/>
          <a:stretch/>
        </p:blipFill>
        <p:spPr>
          <a:xfrm>
            <a:off x="3358367" y="541525"/>
            <a:ext cx="2739634" cy="5827009"/>
          </a:xfrm>
          <a:prstGeom prst="rect">
            <a:avLst/>
          </a:prstGeom>
        </p:spPr>
      </p:pic>
      <p:pic>
        <p:nvPicPr>
          <p:cNvPr id="11" name="Picture 10">
            <a:extLst>
              <a:ext uri="{FF2B5EF4-FFF2-40B4-BE49-F238E27FC236}">
                <a16:creationId xmlns:a16="http://schemas.microsoft.com/office/drawing/2014/main" id="{830CF700-FA6B-2212-C4A5-1F45CF508036}"/>
              </a:ext>
            </a:extLst>
          </p:cNvPr>
          <p:cNvPicPr>
            <a:picLocks noChangeAspect="1"/>
          </p:cNvPicPr>
          <p:nvPr/>
        </p:nvPicPr>
        <p:blipFill>
          <a:blip r:embed="rId4"/>
          <a:stretch>
            <a:fillRect/>
          </a:stretch>
        </p:blipFill>
        <p:spPr>
          <a:xfrm>
            <a:off x="6203004" y="538145"/>
            <a:ext cx="2737095" cy="4236674"/>
          </a:xfrm>
          <a:prstGeom prst="rect">
            <a:avLst/>
          </a:prstGeom>
        </p:spPr>
      </p:pic>
      <p:pic>
        <p:nvPicPr>
          <p:cNvPr id="13" name="Picture 12">
            <a:extLst>
              <a:ext uri="{FF2B5EF4-FFF2-40B4-BE49-F238E27FC236}">
                <a16:creationId xmlns:a16="http://schemas.microsoft.com/office/drawing/2014/main" id="{A4E229D9-E0F5-44E2-C845-AB671296DDC1}"/>
              </a:ext>
            </a:extLst>
          </p:cNvPr>
          <p:cNvPicPr>
            <a:picLocks noChangeAspect="1"/>
          </p:cNvPicPr>
          <p:nvPr/>
        </p:nvPicPr>
        <p:blipFill>
          <a:blip r:embed="rId5"/>
          <a:stretch>
            <a:fillRect/>
          </a:stretch>
        </p:blipFill>
        <p:spPr>
          <a:xfrm>
            <a:off x="9150105" y="538145"/>
            <a:ext cx="2737095" cy="2589940"/>
          </a:xfrm>
          <a:prstGeom prst="rect">
            <a:avLst/>
          </a:prstGeom>
        </p:spPr>
      </p:pic>
    </p:spTree>
    <p:extLst>
      <p:ext uri="{BB962C8B-B14F-4D97-AF65-F5344CB8AC3E}">
        <p14:creationId xmlns:p14="http://schemas.microsoft.com/office/powerpoint/2010/main" val="24935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02CE2-3BEE-9944-733A-23F5169E3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E3E544-F33A-1D34-BE65-A4862CCE591B}"/>
              </a:ext>
            </a:extLst>
          </p:cNvPr>
          <p:cNvSpPr>
            <a:spLocks noGrp="1"/>
          </p:cNvSpPr>
          <p:nvPr>
            <p:ph type="title"/>
          </p:nvPr>
        </p:nvSpPr>
        <p:spPr>
          <a:xfrm>
            <a:off x="8711648" y="-2"/>
            <a:ext cx="348035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Jeffoboy15’s Question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ED34CD0-A661-C6E9-B436-95333BFF9485}"/>
              </a:ext>
            </a:extLst>
          </p:cNvPr>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a:extLst>
              <a:ext uri="{FF2B5EF4-FFF2-40B4-BE49-F238E27FC236}">
                <a16:creationId xmlns:a16="http://schemas.microsoft.com/office/drawing/2014/main" id="{1474F9CD-E986-8ED5-759C-DFD73B3AAFCA}"/>
              </a:ext>
            </a:extLst>
          </p:cNvPr>
          <p:cNvSpPr txBox="1">
            <a:spLocks noChangeArrowheads="1"/>
          </p:cNvSpPr>
          <p:nvPr/>
        </p:nvSpPr>
        <p:spPr bwMode="auto">
          <a:xfrm>
            <a:off x="8792308" y="6488668"/>
            <a:ext cx="33996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(13 Feb 2001)</a:t>
            </a:r>
          </a:p>
        </p:txBody>
      </p:sp>
      <p:sp>
        <p:nvSpPr>
          <p:cNvPr id="7" name="Rectangle 6">
            <a:extLst>
              <a:ext uri="{FF2B5EF4-FFF2-40B4-BE49-F238E27FC236}">
                <a16:creationId xmlns:a16="http://schemas.microsoft.com/office/drawing/2014/main" id="{3DC2BB71-45E3-9BB9-864B-056E744843A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BD127A6-FF95-4B35-B23B-3AE27EC33B3F}"/>
              </a:ext>
            </a:extLst>
          </p:cNvPr>
          <p:cNvPicPr>
            <a:picLocks noChangeAspect="1"/>
          </p:cNvPicPr>
          <p:nvPr/>
        </p:nvPicPr>
        <p:blipFill>
          <a:blip r:embed="rId2"/>
          <a:stretch>
            <a:fillRect/>
          </a:stretch>
        </p:blipFill>
        <p:spPr>
          <a:xfrm>
            <a:off x="184943" y="205099"/>
            <a:ext cx="3824691" cy="6495739"/>
          </a:xfrm>
          <a:prstGeom prst="rect">
            <a:avLst/>
          </a:prstGeom>
          <a:ln w="6350">
            <a:solidFill>
              <a:schemeClr val="bg2"/>
            </a:solidFill>
          </a:ln>
        </p:spPr>
      </p:pic>
      <p:pic>
        <p:nvPicPr>
          <p:cNvPr id="8" name="Picture 7">
            <a:extLst>
              <a:ext uri="{FF2B5EF4-FFF2-40B4-BE49-F238E27FC236}">
                <a16:creationId xmlns:a16="http://schemas.microsoft.com/office/drawing/2014/main" id="{712E2ECB-A971-F04B-2E11-8BCD57BFC02E}"/>
              </a:ext>
            </a:extLst>
          </p:cNvPr>
          <p:cNvPicPr>
            <a:picLocks noChangeAspect="1"/>
          </p:cNvPicPr>
          <p:nvPr/>
        </p:nvPicPr>
        <p:blipFill>
          <a:blip r:embed="rId2"/>
          <a:srcRect l="21844" t="7108" r="975" b="79044"/>
          <a:stretch/>
        </p:blipFill>
        <p:spPr>
          <a:xfrm>
            <a:off x="1351620" y="998882"/>
            <a:ext cx="10535580" cy="3210339"/>
          </a:xfrm>
          <a:prstGeom prst="rect">
            <a:avLst/>
          </a:prstGeom>
          <a:ln w="6350">
            <a:solidFill>
              <a:schemeClr val="bg2"/>
            </a:solidFill>
          </a:ln>
        </p:spPr>
      </p:pic>
    </p:spTree>
    <p:extLst>
      <p:ext uri="{BB962C8B-B14F-4D97-AF65-F5344CB8AC3E}">
        <p14:creationId xmlns:p14="http://schemas.microsoft.com/office/powerpoint/2010/main" val="127637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19715-FE0A-A047-52B8-A9D382637B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368FE-35A5-17D6-91F2-2F5C63AAAFEB}"/>
              </a:ext>
            </a:extLst>
          </p:cNvPr>
          <p:cNvSpPr>
            <a:spLocks noGrp="1"/>
          </p:cNvSpPr>
          <p:nvPr>
            <p:ph type="title"/>
          </p:nvPr>
        </p:nvSpPr>
        <p:spPr>
          <a:xfrm>
            <a:off x="9838005" y="-2"/>
            <a:ext cx="23539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Oct 2001: iPod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C936644-D39D-BFA1-F713-E72B8CF83A9F}"/>
              </a:ext>
            </a:extLst>
          </p:cNvPr>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a:extLst>
              <a:ext uri="{FF2B5EF4-FFF2-40B4-BE49-F238E27FC236}">
                <a16:creationId xmlns:a16="http://schemas.microsoft.com/office/drawing/2014/main" id="{B345C577-49F1-C9E4-48BA-80F420FCB98A}"/>
              </a:ext>
            </a:extLst>
          </p:cNvPr>
          <p:cNvSpPr txBox="1">
            <a:spLocks noChangeArrowheads="1"/>
          </p:cNvSpPr>
          <p:nvPr/>
        </p:nvSpPr>
        <p:spPr bwMode="auto">
          <a:xfrm>
            <a:off x="9838006" y="6488668"/>
            <a:ext cx="235399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(23 Oct 2001)</a:t>
            </a:r>
          </a:p>
        </p:txBody>
      </p:sp>
      <p:sp>
        <p:nvSpPr>
          <p:cNvPr id="7" name="Rectangle 6">
            <a:extLst>
              <a:ext uri="{FF2B5EF4-FFF2-40B4-BE49-F238E27FC236}">
                <a16:creationId xmlns:a16="http://schemas.microsoft.com/office/drawing/2014/main" id="{23ACD17C-AD0F-EB49-3807-D0C4573A5F6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0EB544D6-8116-FDB7-078B-1763A3CB1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29" y="219789"/>
            <a:ext cx="5868271" cy="6418421"/>
          </a:xfrm>
          <a:prstGeom prst="rect">
            <a:avLst/>
          </a:prstGeom>
          <a:ln w="6350">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AFEFE879-D0AB-6C6C-6078-80873E719648}"/>
              </a:ext>
            </a:extLst>
          </p:cNvPr>
          <p:cNvPicPr>
            <a:picLocks noChangeAspect="1"/>
          </p:cNvPicPr>
          <p:nvPr/>
        </p:nvPicPr>
        <p:blipFill>
          <a:blip r:embed="rId3" cstate="print">
            <a:extLst>
              <a:ext uri="{28A0092B-C50C-407E-A947-70E740481C1C}">
                <a14:useLocalDpi xmlns:a14="http://schemas.microsoft.com/office/drawing/2010/main" val="0"/>
              </a:ext>
            </a:extLst>
          </a:blip>
          <a:srcRect l="25645" t="40000" r="26729" b="32310"/>
          <a:stretch/>
        </p:blipFill>
        <p:spPr>
          <a:xfrm>
            <a:off x="2499360" y="2114842"/>
            <a:ext cx="5183986" cy="3296530"/>
          </a:xfrm>
          <a:prstGeom prst="rect">
            <a:avLst/>
          </a:prstGeom>
          <a:ln>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6BFAE4B0-957E-A51B-FCC5-3CD7251ABEB1}"/>
              </a:ext>
            </a:extLst>
          </p:cNvPr>
          <p:cNvPicPr>
            <a:picLocks noChangeAspect="1"/>
          </p:cNvPicPr>
          <p:nvPr/>
        </p:nvPicPr>
        <p:blipFill>
          <a:blip r:embed="rId4" cstate="print">
            <a:extLst>
              <a:ext uri="{28A0092B-C50C-407E-A947-70E740481C1C}">
                <a14:useLocalDpi xmlns:a14="http://schemas.microsoft.com/office/drawing/2010/main" val="0"/>
              </a:ext>
            </a:extLst>
          </a:blip>
          <a:srcRect l="22778" t="33813" r="24795" b="27759"/>
          <a:stretch/>
        </p:blipFill>
        <p:spPr>
          <a:xfrm>
            <a:off x="6977209" y="1876641"/>
            <a:ext cx="4842000" cy="3881734"/>
          </a:xfrm>
          <a:prstGeom prst="rect">
            <a:avLst/>
          </a:prstGeom>
          <a:ln>
            <a:solidFill>
              <a:schemeClr val="tx1"/>
            </a:solidFill>
          </a:ln>
        </p:spPr>
      </p:pic>
    </p:spTree>
    <p:extLst>
      <p:ext uri="{BB962C8B-B14F-4D97-AF65-F5344CB8AC3E}">
        <p14:creationId xmlns:p14="http://schemas.microsoft.com/office/powerpoint/2010/main" val="292952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F8A17-CF0A-A33D-78A7-509E114F6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708E68-9AF6-B700-EFC8-2D83CC859E69}"/>
              </a:ext>
            </a:extLst>
          </p:cNvPr>
          <p:cNvSpPr>
            <a:spLocks noGrp="1"/>
          </p:cNvSpPr>
          <p:nvPr>
            <p:ph type="title"/>
          </p:nvPr>
        </p:nvSpPr>
        <p:spPr>
          <a:xfrm>
            <a:off x="8622196" y="-2"/>
            <a:ext cx="3569805"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MP3 Players and AHRA</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71B0664-A374-0868-B843-A427F5F24FAC}"/>
              </a:ext>
            </a:extLst>
          </p:cNvPr>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a:extLst>
              <a:ext uri="{FF2B5EF4-FFF2-40B4-BE49-F238E27FC236}">
                <a16:creationId xmlns:a16="http://schemas.microsoft.com/office/drawing/2014/main" id="{D269DBEB-AC88-15D9-2872-56C7CC69A784}"/>
              </a:ext>
            </a:extLst>
          </p:cNvPr>
          <p:cNvSpPr txBox="1">
            <a:spLocks noChangeArrowheads="1"/>
          </p:cNvSpPr>
          <p:nvPr/>
        </p:nvSpPr>
        <p:spPr bwMode="auto">
          <a:xfrm>
            <a:off x="7954189" y="6488668"/>
            <a:ext cx="42378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Diamond, 180 F.3d 1072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1999)</a:t>
            </a:r>
          </a:p>
        </p:txBody>
      </p:sp>
      <p:sp>
        <p:nvSpPr>
          <p:cNvPr id="7" name="Rectangle 6">
            <a:extLst>
              <a:ext uri="{FF2B5EF4-FFF2-40B4-BE49-F238E27FC236}">
                <a16:creationId xmlns:a16="http://schemas.microsoft.com/office/drawing/2014/main" id="{502FBCEA-47E7-C288-F3C1-CD2A333DA87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D757D3E-7854-6E35-7CE1-7AC0E644B897}"/>
              </a:ext>
            </a:extLst>
          </p:cNvPr>
          <p:cNvPicPr>
            <a:picLocks noChangeAspect="1"/>
          </p:cNvPicPr>
          <p:nvPr/>
        </p:nvPicPr>
        <p:blipFill>
          <a:blip r:embed="rId2"/>
          <a:stretch>
            <a:fillRect/>
          </a:stretch>
        </p:blipFill>
        <p:spPr>
          <a:xfrm>
            <a:off x="132711" y="202269"/>
            <a:ext cx="4105102" cy="6453462"/>
          </a:xfrm>
          <a:prstGeom prst="rect">
            <a:avLst/>
          </a:prstGeom>
          <a:ln w="6350">
            <a:solidFill>
              <a:schemeClr val="tx1"/>
            </a:solidFill>
          </a:ln>
        </p:spPr>
      </p:pic>
      <p:grpSp>
        <p:nvGrpSpPr>
          <p:cNvPr id="12" name="Group 11">
            <a:extLst>
              <a:ext uri="{FF2B5EF4-FFF2-40B4-BE49-F238E27FC236}">
                <a16:creationId xmlns:a16="http://schemas.microsoft.com/office/drawing/2014/main" id="{B499C5EF-B226-98C3-94B2-B6DAFF78EB3E}"/>
              </a:ext>
            </a:extLst>
          </p:cNvPr>
          <p:cNvGrpSpPr/>
          <p:nvPr/>
        </p:nvGrpSpPr>
        <p:grpSpPr>
          <a:xfrm>
            <a:off x="3955449" y="837048"/>
            <a:ext cx="3998740" cy="5232584"/>
            <a:chOff x="5005123" y="628283"/>
            <a:chExt cx="3998740" cy="5232584"/>
          </a:xfrm>
        </p:grpSpPr>
        <p:pic>
          <p:nvPicPr>
            <p:cNvPr id="9" name="Picture 8">
              <a:extLst>
                <a:ext uri="{FF2B5EF4-FFF2-40B4-BE49-F238E27FC236}">
                  <a16:creationId xmlns:a16="http://schemas.microsoft.com/office/drawing/2014/main" id="{796AE732-18C5-8EF9-66C6-4A6E9BE164D6}"/>
                </a:ext>
              </a:extLst>
            </p:cNvPr>
            <p:cNvPicPr>
              <a:picLocks noChangeAspect="1"/>
            </p:cNvPicPr>
            <p:nvPr/>
          </p:nvPicPr>
          <p:blipFill>
            <a:blip r:embed="rId3"/>
            <a:stretch>
              <a:fillRect/>
            </a:stretch>
          </p:blipFill>
          <p:spPr>
            <a:xfrm>
              <a:off x="5024947" y="628283"/>
              <a:ext cx="3978916" cy="4431065"/>
            </a:xfrm>
            <a:prstGeom prst="rect">
              <a:avLst/>
            </a:prstGeom>
            <a:ln w="6350">
              <a:solidFill>
                <a:schemeClr val="tx1"/>
              </a:solidFill>
            </a:ln>
          </p:spPr>
        </p:pic>
        <p:pic>
          <p:nvPicPr>
            <p:cNvPr id="11" name="Picture 10">
              <a:extLst>
                <a:ext uri="{FF2B5EF4-FFF2-40B4-BE49-F238E27FC236}">
                  <a16:creationId xmlns:a16="http://schemas.microsoft.com/office/drawing/2014/main" id="{B8B085C0-404F-D8CB-B5FE-E20FB5621C96}"/>
                </a:ext>
              </a:extLst>
            </p:cNvPr>
            <p:cNvPicPr>
              <a:picLocks noChangeAspect="1"/>
            </p:cNvPicPr>
            <p:nvPr/>
          </p:nvPicPr>
          <p:blipFill>
            <a:blip r:embed="rId4"/>
            <a:stretch>
              <a:fillRect/>
            </a:stretch>
          </p:blipFill>
          <p:spPr>
            <a:xfrm>
              <a:off x="5005123" y="4996493"/>
              <a:ext cx="3989419" cy="864374"/>
            </a:xfrm>
            <a:prstGeom prst="rect">
              <a:avLst/>
            </a:prstGeom>
            <a:ln w="6350">
              <a:solidFill>
                <a:schemeClr val="tx1"/>
              </a:solidFill>
            </a:ln>
          </p:spPr>
        </p:pic>
      </p:grpSp>
    </p:spTree>
    <p:extLst>
      <p:ext uri="{BB962C8B-B14F-4D97-AF65-F5344CB8AC3E}">
        <p14:creationId xmlns:p14="http://schemas.microsoft.com/office/powerpoint/2010/main" val="13588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5F5E6-ABEC-44D3-B8CD-C9C0BB246A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56AE04-3192-2AC8-CB76-7F4DF3EB7E5A}"/>
              </a:ext>
            </a:extLst>
          </p:cNvPr>
          <p:cNvSpPr>
            <a:spLocks noGrp="1"/>
          </p:cNvSpPr>
          <p:nvPr>
            <p:ph type="title"/>
          </p:nvPr>
        </p:nvSpPr>
        <p:spPr>
          <a:xfrm>
            <a:off x="6968197" y="-1"/>
            <a:ext cx="522380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2005: </a:t>
            </a:r>
            <a:r>
              <a:rPr lang="en-US" sz="2400" dirty="0" err="1">
                <a:solidFill>
                  <a:schemeClr val="accent4">
                    <a:lumMod val="75000"/>
                    <a:lumOff val="25000"/>
                  </a:schemeClr>
                </a:solidFill>
                <a:latin typeface="+mn-lt"/>
                <a:cs typeface="Times New Roman" panose="02020603050405020304" pitchFamily="18" charset="0"/>
              </a:rPr>
              <a:t>Grokster</a:t>
            </a:r>
            <a:r>
              <a:rPr lang="en-US" sz="2400" dirty="0">
                <a:solidFill>
                  <a:schemeClr val="accent4">
                    <a:lumMod val="75000"/>
                    <a:lumOff val="25000"/>
                  </a:schemeClr>
                </a:solidFill>
                <a:latin typeface="+mn-lt"/>
                <a:cs typeface="Times New Roman" panose="02020603050405020304" pitchFamily="18" charset="0"/>
              </a:rPr>
              <a:t>: 9-0 on Inducement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4698398-EE00-5198-A896-87C13DDA138D}"/>
              </a:ext>
            </a:extLst>
          </p:cNvPr>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a:extLst>
              <a:ext uri="{FF2B5EF4-FFF2-40B4-BE49-F238E27FC236}">
                <a16:creationId xmlns:a16="http://schemas.microsoft.com/office/drawing/2014/main" id="{A97737F3-D926-BDBD-AE43-BF5B784D8AE9}"/>
              </a:ext>
            </a:extLst>
          </p:cNvPr>
          <p:cNvSpPr txBox="1">
            <a:spLocks noChangeArrowheads="1"/>
          </p:cNvSpPr>
          <p:nvPr/>
        </p:nvSpPr>
        <p:spPr bwMode="auto">
          <a:xfrm>
            <a:off x="8920369" y="6488668"/>
            <a:ext cx="327163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Grokster</a:t>
            </a:r>
            <a:r>
              <a:rPr lang="en-US" sz="1800" i="0" dirty="0">
                <a:solidFill>
                  <a:schemeClr val="accent4">
                    <a:lumMod val="75000"/>
                    <a:lumOff val="25000"/>
                  </a:schemeClr>
                </a:solidFill>
                <a:latin typeface="+mn-lt"/>
                <a:cs typeface="Times New Roman" panose="02020603050405020304" pitchFamily="18" charset="0"/>
              </a:rPr>
              <a:t>, 545 U.S. 913 (2005)</a:t>
            </a:r>
          </a:p>
        </p:txBody>
      </p:sp>
      <p:pic>
        <p:nvPicPr>
          <p:cNvPr id="5" name="Picture 4">
            <a:extLst>
              <a:ext uri="{FF2B5EF4-FFF2-40B4-BE49-F238E27FC236}">
                <a16:creationId xmlns:a16="http://schemas.microsoft.com/office/drawing/2014/main" id="{20ABD9E4-B402-324E-15CA-9FEC68DFD72F}"/>
              </a:ext>
            </a:extLst>
          </p:cNvPr>
          <p:cNvPicPr>
            <a:picLocks noChangeAspect="1"/>
          </p:cNvPicPr>
          <p:nvPr/>
        </p:nvPicPr>
        <p:blipFill>
          <a:blip r:embed="rId2"/>
          <a:stretch>
            <a:fillRect/>
          </a:stretch>
        </p:blipFill>
        <p:spPr>
          <a:xfrm>
            <a:off x="2648075" y="209004"/>
            <a:ext cx="4060237" cy="6491834"/>
          </a:xfrm>
          <a:prstGeom prst="rect">
            <a:avLst/>
          </a:prstGeom>
          <a:ln w="6350">
            <a:solidFill>
              <a:schemeClr val="tx1"/>
            </a:solidFill>
          </a:ln>
        </p:spPr>
      </p:pic>
    </p:spTree>
    <p:extLst>
      <p:ext uri="{BB962C8B-B14F-4D97-AF65-F5344CB8AC3E}">
        <p14:creationId xmlns:p14="http://schemas.microsoft.com/office/powerpoint/2010/main" val="643412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D9316-6122-2A72-6683-0D6A74EB5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2B4D4-C20F-DE51-33B4-8F44BBDACAE2}"/>
              </a:ext>
            </a:extLst>
          </p:cNvPr>
          <p:cNvSpPr>
            <a:spLocks noGrp="1"/>
          </p:cNvSpPr>
          <p:nvPr>
            <p:ph type="title"/>
          </p:nvPr>
        </p:nvSpPr>
        <p:spPr>
          <a:xfrm>
            <a:off x="8900809" y="-1"/>
            <a:ext cx="329119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Music Revenues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DA2300A-1B4C-2611-A232-A090AB0149F5}"/>
              </a:ext>
            </a:extLst>
          </p:cNvPr>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a:extLst>
              <a:ext uri="{FF2B5EF4-FFF2-40B4-BE49-F238E27FC236}">
                <a16:creationId xmlns:a16="http://schemas.microsoft.com/office/drawing/2014/main" id="{7020BA11-7ED5-9AE0-9E48-3EB3B95238FB}"/>
              </a:ext>
            </a:extLst>
          </p:cNvPr>
          <p:cNvSpPr txBox="1">
            <a:spLocks noChangeArrowheads="1"/>
          </p:cNvSpPr>
          <p:nvPr/>
        </p:nvSpPr>
        <p:spPr bwMode="auto">
          <a:xfrm>
            <a:off x="9235440" y="6488668"/>
            <a:ext cx="29565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RIAA (Visited 3 May 2025)</a:t>
            </a:r>
          </a:p>
        </p:txBody>
      </p:sp>
      <p:sp>
        <p:nvSpPr>
          <p:cNvPr id="7" name="Rectangle 6">
            <a:extLst>
              <a:ext uri="{FF2B5EF4-FFF2-40B4-BE49-F238E27FC236}">
                <a16:creationId xmlns:a16="http://schemas.microsoft.com/office/drawing/2014/main" id="{A641117C-9C71-CCCC-8D94-6C4183892C2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1BBD7FA-CC18-647C-DB03-0D192F2923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442" y="209004"/>
            <a:ext cx="5935391" cy="6491834"/>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F086DEE3-CD47-6C78-5D07-B937DBA6FFC6}"/>
              </a:ext>
            </a:extLst>
          </p:cNvPr>
          <p:cNvPicPr>
            <a:picLocks noChangeAspect="1"/>
          </p:cNvPicPr>
          <p:nvPr/>
        </p:nvPicPr>
        <p:blipFill>
          <a:blip r:embed="rId4">
            <a:extLst>
              <a:ext uri="{28A0092B-C50C-407E-A947-70E740481C1C}">
                <a14:useLocalDpi xmlns:a14="http://schemas.microsoft.com/office/drawing/2010/main" val="0"/>
              </a:ext>
            </a:extLst>
          </a:blip>
          <a:srcRect l="9793" t="28368" r="16981" b="20213"/>
          <a:stretch/>
        </p:blipFill>
        <p:spPr>
          <a:xfrm>
            <a:off x="3195137" y="706717"/>
            <a:ext cx="7372076" cy="5661817"/>
          </a:xfrm>
          <a:prstGeom prst="rect">
            <a:avLst/>
          </a:prstGeom>
          <a:ln w="6350">
            <a:solidFill>
              <a:schemeClr val="tx1"/>
            </a:solidFill>
          </a:ln>
        </p:spPr>
      </p:pic>
    </p:spTree>
    <p:extLst>
      <p:ext uri="{BB962C8B-B14F-4D97-AF65-F5344CB8AC3E}">
        <p14:creationId xmlns:p14="http://schemas.microsoft.com/office/powerpoint/2010/main" val="273665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88009-D8A8-342A-213D-641BC22A0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0E243C-3F7A-B004-EE29-7D1D992F7096}"/>
              </a:ext>
            </a:extLst>
          </p:cNvPr>
          <p:cNvSpPr>
            <a:spLocks noGrp="1"/>
          </p:cNvSpPr>
          <p:nvPr>
            <p:ph type="title"/>
          </p:nvPr>
        </p:nvSpPr>
        <p:spPr>
          <a:xfrm>
            <a:off x="11146735" y="-2"/>
            <a:ext cx="10452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Sales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065160B-6868-BEDE-8B39-BA634A54FE29}"/>
              </a:ext>
            </a:extLst>
          </p:cNvPr>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a:extLst>
              <a:ext uri="{FF2B5EF4-FFF2-40B4-BE49-F238E27FC236}">
                <a16:creationId xmlns:a16="http://schemas.microsoft.com/office/drawing/2014/main" id="{E80E0ED2-03C5-3AC9-5884-8468163FD59F}"/>
              </a:ext>
            </a:extLst>
          </p:cNvPr>
          <p:cNvSpPr txBox="1">
            <a:spLocks noChangeArrowheads="1"/>
          </p:cNvSpPr>
          <p:nvPr/>
        </p:nvSpPr>
        <p:spPr bwMode="auto">
          <a:xfrm>
            <a:off x="9235440" y="6488668"/>
            <a:ext cx="29565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RIAA (Visited 3 May 2025)</a:t>
            </a:r>
          </a:p>
        </p:txBody>
      </p:sp>
      <p:sp>
        <p:nvSpPr>
          <p:cNvPr id="7" name="Rectangle 6">
            <a:extLst>
              <a:ext uri="{FF2B5EF4-FFF2-40B4-BE49-F238E27FC236}">
                <a16:creationId xmlns:a16="http://schemas.microsoft.com/office/drawing/2014/main" id="{1269FB6B-75C9-D2DE-C9C5-84A2B135338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50D3FE93-7328-336E-F5CD-686558753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562" y="209004"/>
            <a:ext cx="5935392"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E9A0CF5E-C296-3412-4C19-ADADA4695AFF}"/>
              </a:ext>
            </a:extLst>
          </p:cNvPr>
          <p:cNvPicPr>
            <a:picLocks noChangeAspect="1"/>
          </p:cNvPicPr>
          <p:nvPr/>
        </p:nvPicPr>
        <p:blipFill>
          <a:blip r:embed="rId3">
            <a:extLst>
              <a:ext uri="{28A0092B-C50C-407E-A947-70E740481C1C}">
                <a14:useLocalDpi xmlns:a14="http://schemas.microsoft.com/office/drawing/2010/main" val="0"/>
              </a:ext>
            </a:extLst>
          </a:blip>
          <a:srcRect l="9756" t="39827" r="16899" b="7353"/>
          <a:stretch/>
        </p:blipFill>
        <p:spPr>
          <a:xfrm>
            <a:off x="3305210" y="576824"/>
            <a:ext cx="7311990" cy="5759444"/>
          </a:xfrm>
          <a:prstGeom prst="rect">
            <a:avLst/>
          </a:prstGeom>
          <a:ln w="6350">
            <a:solidFill>
              <a:schemeClr val="tx1"/>
            </a:solidFill>
          </a:ln>
        </p:spPr>
      </p:pic>
    </p:spTree>
    <p:extLst>
      <p:ext uri="{BB962C8B-B14F-4D97-AF65-F5344CB8AC3E}">
        <p14:creationId xmlns:p14="http://schemas.microsoft.com/office/powerpoint/2010/main" val="207855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7659" y="-2"/>
            <a:ext cx="246434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Thomas-</a:t>
            </a:r>
            <a:r>
              <a:rPr lang="en-US" sz="2400" dirty="0" err="1">
                <a:solidFill>
                  <a:schemeClr val="accent4">
                    <a:lumMod val="75000"/>
                    <a:lumOff val="25000"/>
                  </a:schemeClr>
                </a:solidFill>
                <a:latin typeface="+mn-lt"/>
                <a:cs typeface="Times New Roman" panose="02020603050405020304" pitchFamily="18" charset="0"/>
              </a:rPr>
              <a:t>Rasset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9186203" y="6488668"/>
            <a:ext cx="30057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692 F.3d 899 (8</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2012)</a:t>
            </a:r>
          </a:p>
        </p:txBody>
      </p:sp>
      <p:pic>
        <p:nvPicPr>
          <p:cNvPr id="5" name="Picture 4"/>
          <p:cNvPicPr>
            <a:picLocks noChangeAspect="1"/>
          </p:cNvPicPr>
          <p:nvPr/>
        </p:nvPicPr>
        <p:blipFill>
          <a:blip r:embed="rId2"/>
          <a:stretch>
            <a:fillRect/>
          </a:stretch>
        </p:blipFill>
        <p:spPr>
          <a:xfrm>
            <a:off x="3318474" y="227152"/>
            <a:ext cx="4925692" cy="6446182"/>
          </a:xfrm>
          <a:prstGeom prst="rect">
            <a:avLst/>
          </a:prstGeom>
          <a:ln>
            <a:solidFill>
              <a:schemeClr val="bg2"/>
            </a:solidFill>
          </a:ln>
        </p:spPr>
      </p:pic>
    </p:spTree>
    <p:extLst>
      <p:ext uri="{BB962C8B-B14F-4D97-AF65-F5344CB8AC3E}">
        <p14:creationId xmlns:p14="http://schemas.microsoft.com/office/powerpoint/2010/main" val="3398964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1"/>
            <a:ext cx="295656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a:t>
            </a:r>
            <a:r>
              <a:rPr lang="en-US" sz="2400" dirty="0" err="1">
                <a:solidFill>
                  <a:schemeClr val="accent4">
                    <a:lumMod val="75000"/>
                    <a:lumOff val="25000"/>
                  </a:schemeClr>
                </a:solidFill>
                <a:latin typeface="+mn-lt"/>
                <a:cs typeface="Times New Roman" panose="02020603050405020304" pitchFamily="18" charset="0"/>
              </a:rPr>
              <a:t>KaZaa</a:t>
            </a:r>
            <a:r>
              <a:rPr lang="en-US" sz="2400" dirty="0">
                <a:solidFill>
                  <a:schemeClr val="accent4">
                    <a:lumMod val="75000"/>
                    <a:lumOff val="25000"/>
                  </a:schemeClr>
                </a:solidFill>
                <a:latin typeface="+mn-lt"/>
                <a:cs typeface="Times New Roman" panose="02020603050405020304" pitchFamily="18" charset="0"/>
              </a:rPr>
              <a:t>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7310438" y="6488668"/>
            <a:ext cx="4881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Shaffer, 472 F.3d 1219 (10</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74091" y="213300"/>
            <a:ext cx="4404725" cy="6487538"/>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3454104" y="1169961"/>
            <a:ext cx="5500513" cy="4837037"/>
          </a:xfrm>
          <a:prstGeom prst="rect">
            <a:avLst/>
          </a:prstGeom>
          <a:ln>
            <a:solidFill>
              <a:schemeClr val="bg2"/>
            </a:solidFill>
          </a:ln>
        </p:spPr>
      </p:pic>
    </p:spTree>
    <p:extLst>
      <p:ext uri="{BB962C8B-B14F-4D97-AF65-F5344CB8AC3E}">
        <p14:creationId xmlns:p14="http://schemas.microsoft.com/office/powerpoint/2010/main" val="32765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t>Possible Remedies</a:t>
            </a:r>
          </a:p>
        </p:txBody>
      </p:sp>
      <p:sp>
        <p:nvSpPr>
          <p:cNvPr id="7171" name="Content Placeholder 2"/>
          <p:cNvSpPr>
            <a:spLocks noGrp="1"/>
          </p:cNvSpPr>
          <p:nvPr>
            <p:ph idx="1"/>
          </p:nvPr>
        </p:nvSpPr>
        <p:spPr/>
        <p:txBody>
          <a:bodyPr/>
          <a:lstStyle/>
          <a:p>
            <a:r>
              <a:rPr lang="en-US" dirty="0"/>
              <a:t>Criminal Sanctions</a:t>
            </a:r>
          </a:p>
          <a:p>
            <a:pPr lvl="1"/>
            <a:r>
              <a:rPr lang="en-US" dirty="0"/>
              <a:t>17 USC 506</a:t>
            </a:r>
          </a:p>
          <a:p>
            <a:pPr lvl="1"/>
            <a:r>
              <a:rPr lang="en-US" dirty="0"/>
              <a:t>Title 18, Chapter 113: Stolen Property</a:t>
            </a:r>
          </a:p>
          <a:p>
            <a:pPr lvl="2"/>
            <a:r>
              <a:rPr lang="en-US" dirty="0"/>
              <a:t>18 USC 2319</a:t>
            </a:r>
          </a:p>
          <a:p>
            <a:pPr lvl="2"/>
            <a:r>
              <a:rPr lang="en-US" dirty="0"/>
              <a:t>18 USC 2319A</a:t>
            </a:r>
          </a:p>
          <a:p>
            <a:pPr lvl="2"/>
            <a:r>
              <a:rPr lang="en-US" dirty="0"/>
              <a:t>18 USC 2319B</a:t>
            </a:r>
          </a:p>
          <a:p>
            <a:pPr lvl="1"/>
            <a:endParaRPr lang="en-US" dirty="0"/>
          </a:p>
          <a:p>
            <a:pPr lvl="1"/>
            <a:endParaRPr lang="en-US" dirty="0"/>
          </a:p>
          <a:p>
            <a:pPr lvl="1"/>
            <a:endParaRPr lang="en-US" dirty="0"/>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51AE864-1BED-4AC5-94B1-411EB3A23581}" type="slidenum">
              <a:rPr lang="en-US" altLang="en-US" sz="1400" i="0">
                <a:solidFill>
                  <a:srgbClr val="000066"/>
                </a:solidFill>
                <a:latin typeface="Arial" panose="020B0604020202020204" pitchFamily="34" charset="0"/>
              </a:rPr>
              <a:pPr/>
              <a:t>5</a:t>
            </a:fld>
            <a:endParaRPr lang="en-US" altLang="en-US" sz="1400" i="0">
              <a:solidFill>
                <a:srgbClr val="000066"/>
              </a:solidFill>
              <a:latin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1"/>
            <a:ext cx="295656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a:t>
            </a:r>
            <a:r>
              <a:rPr lang="en-US" sz="2400" dirty="0" err="1">
                <a:solidFill>
                  <a:schemeClr val="accent4">
                    <a:lumMod val="75000"/>
                    <a:lumOff val="25000"/>
                  </a:schemeClr>
                </a:solidFill>
                <a:latin typeface="+mn-lt"/>
                <a:cs typeface="Times New Roman" panose="02020603050405020304" pitchFamily="18" charset="0"/>
              </a:rPr>
              <a:t>KaZaa</a:t>
            </a:r>
            <a:r>
              <a:rPr lang="en-US" sz="2400" dirty="0">
                <a:solidFill>
                  <a:schemeClr val="accent4">
                    <a:lumMod val="75000"/>
                    <a:lumOff val="25000"/>
                  </a:schemeClr>
                </a:solidFill>
                <a:latin typeface="+mn-lt"/>
                <a:cs typeface="Times New Roman" panose="02020603050405020304" pitchFamily="18" charset="0"/>
              </a:rPr>
              <a:t>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7310438" y="6488668"/>
            <a:ext cx="4881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v. Shaffer, 472 F.3d 1219 (10</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68886" y="209004"/>
            <a:ext cx="4345202" cy="6399870"/>
          </a:xfrm>
          <a:prstGeom prst="rect">
            <a:avLst/>
          </a:prstGeom>
          <a:ln>
            <a:solidFill>
              <a:schemeClr val="bg2"/>
            </a:solidFill>
          </a:ln>
        </p:spPr>
      </p:pic>
      <p:pic>
        <p:nvPicPr>
          <p:cNvPr id="9" name="Picture 8"/>
          <p:cNvPicPr>
            <a:picLocks noChangeAspect="1"/>
          </p:cNvPicPr>
          <p:nvPr/>
        </p:nvPicPr>
        <p:blipFill rotWithShape="1">
          <a:blip r:embed="rId3"/>
          <a:srcRect l="4836"/>
          <a:stretch/>
        </p:blipFill>
        <p:spPr>
          <a:xfrm>
            <a:off x="2214799" y="1854806"/>
            <a:ext cx="4885602" cy="3256746"/>
          </a:xfrm>
          <a:prstGeom prst="rect">
            <a:avLst/>
          </a:prstGeom>
          <a:ln>
            <a:solidFill>
              <a:schemeClr val="bg2"/>
            </a:solidFill>
          </a:ln>
        </p:spPr>
      </p:pic>
      <p:grpSp>
        <p:nvGrpSpPr>
          <p:cNvPr id="13" name="Group 12"/>
          <p:cNvGrpSpPr>
            <a:grpSpLocks noChangeAspect="1"/>
          </p:cNvGrpSpPr>
          <p:nvPr/>
        </p:nvGrpSpPr>
        <p:grpSpPr>
          <a:xfrm>
            <a:off x="7253974" y="1854806"/>
            <a:ext cx="4851507" cy="3978044"/>
            <a:chOff x="7391400" y="1871845"/>
            <a:chExt cx="1669301" cy="1368761"/>
          </a:xfrm>
        </p:grpSpPr>
        <p:pic>
          <p:nvPicPr>
            <p:cNvPr id="10" name="Picture 9"/>
            <p:cNvPicPr>
              <a:picLocks noChangeAspect="1"/>
            </p:cNvPicPr>
            <p:nvPr/>
          </p:nvPicPr>
          <p:blipFill rotWithShape="1">
            <a:blip r:embed="rId4"/>
            <a:srcRect l="4626"/>
            <a:stretch/>
          </p:blipFill>
          <p:spPr>
            <a:xfrm>
              <a:off x="7391400" y="1871845"/>
              <a:ext cx="1669301" cy="596348"/>
            </a:xfrm>
            <a:prstGeom prst="rect">
              <a:avLst/>
            </a:prstGeom>
            <a:ln>
              <a:solidFill>
                <a:schemeClr val="bg2"/>
              </a:solidFill>
            </a:ln>
          </p:spPr>
        </p:pic>
        <p:pic>
          <p:nvPicPr>
            <p:cNvPr id="11" name="Picture 10"/>
            <p:cNvPicPr>
              <a:picLocks noChangeAspect="1"/>
            </p:cNvPicPr>
            <p:nvPr/>
          </p:nvPicPr>
          <p:blipFill>
            <a:blip r:embed="rId5"/>
            <a:stretch>
              <a:fillRect/>
            </a:stretch>
          </p:blipFill>
          <p:spPr>
            <a:xfrm>
              <a:off x="7400195" y="2468193"/>
              <a:ext cx="1660506" cy="380527"/>
            </a:xfrm>
            <a:prstGeom prst="rect">
              <a:avLst/>
            </a:prstGeom>
            <a:ln>
              <a:solidFill>
                <a:schemeClr val="bg2"/>
              </a:solidFill>
            </a:ln>
          </p:spPr>
        </p:pic>
        <p:pic>
          <p:nvPicPr>
            <p:cNvPr id="12" name="Picture 11"/>
            <p:cNvPicPr>
              <a:picLocks noChangeAspect="1"/>
            </p:cNvPicPr>
            <p:nvPr/>
          </p:nvPicPr>
          <p:blipFill>
            <a:blip r:embed="rId6"/>
            <a:stretch>
              <a:fillRect/>
            </a:stretch>
          </p:blipFill>
          <p:spPr>
            <a:xfrm>
              <a:off x="7400195" y="2848720"/>
              <a:ext cx="1660506" cy="391886"/>
            </a:xfrm>
            <a:prstGeom prst="rect">
              <a:avLst/>
            </a:prstGeom>
            <a:ln>
              <a:solidFill>
                <a:schemeClr val="bg2"/>
              </a:solidFill>
            </a:ln>
          </p:spPr>
        </p:pic>
      </p:grpSp>
    </p:spTree>
    <p:extLst>
      <p:ext uri="{BB962C8B-B14F-4D97-AF65-F5344CB8AC3E}">
        <p14:creationId xmlns:p14="http://schemas.microsoft.com/office/powerpoint/2010/main" val="258054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ABBD0A-28E0-095F-21FB-0495339E8847}"/>
              </a:ext>
            </a:extLst>
          </p:cNvPr>
          <p:cNvPicPr>
            <a:picLocks noChangeAspect="1"/>
          </p:cNvPicPr>
          <p:nvPr/>
        </p:nvPicPr>
        <p:blipFill>
          <a:blip r:embed="rId2"/>
          <a:stretch>
            <a:fillRect/>
          </a:stretch>
        </p:blipFill>
        <p:spPr>
          <a:xfrm>
            <a:off x="134390" y="209247"/>
            <a:ext cx="4836196" cy="6518350"/>
          </a:xfrm>
          <a:prstGeom prst="rect">
            <a:avLst/>
          </a:prstGeom>
          <a:ln w="6350">
            <a:solidFill>
              <a:schemeClr val="bg2"/>
            </a:solidFill>
          </a:ln>
        </p:spPr>
      </p:pic>
      <p:sp>
        <p:nvSpPr>
          <p:cNvPr id="2" name="Title 1"/>
          <p:cNvSpPr>
            <a:spLocks noGrp="1"/>
          </p:cNvSpPr>
          <p:nvPr>
            <p:ph type="title"/>
          </p:nvPr>
        </p:nvSpPr>
        <p:spPr>
          <a:xfrm>
            <a:off x="7876761" y="-2"/>
            <a:ext cx="431524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Making Available Instruction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Capitol Records (8</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5" name="Text Box 5">
            <a:extLst>
              <a:ext uri="{FF2B5EF4-FFF2-40B4-BE49-F238E27FC236}">
                <a16:creationId xmlns:a16="http://schemas.microsoft.com/office/drawing/2014/main" id="{D8B89FAA-1A77-4644-3881-18E579B931EF}"/>
              </a:ext>
            </a:extLst>
          </p:cNvPr>
          <p:cNvSpPr txBox="1">
            <a:spLocks noChangeArrowheads="1"/>
          </p:cNvSpPr>
          <p:nvPr/>
        </p:nvSpPr>
        <p:spPr bwMode="auto">
          <a:xfrm>
            <a:off x="1979405" y="1253376"/>
            <a:ext cx="9798466" cy="4524315"/>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a:t>
            </a:r>
            <a:r>
              <a:rPr lang="en-US" sz="3200" b="1" i="0" dirty="0">
                <a:solidFill>
                  <a:schemeClr val="accent4">
                    <a:lumMod val="50000"/>
                    <a:lumOff val="50000"/>
                  </a:schemeClr>
                </a:solidFill>
              </a:rPr>
              <a:t>court also instructed that the act of ‘making copyrighted sound recordings available for electronic distribution on a peer-to-peer network, without license from the copyright owners, violates the copyright owners’ exclusive right of distribution, regardless of whether actual distribution has been shown</a:t>
            </a:r>
            <a:r>
              <a:rPr lang="en-US" sz="3200" i="0" dirty="0"/>
              <a:t>.’ The jury found Thomas-</a:t>
            </a:r>
            <a:r>
              <a:rPr lang="en-US" sz="3200" i="0" dirty="0" err="1"/>
              <a:t>Rasset</a:t>
            </a:r>
            <a:r>
              <a:rPr lang="en-US" sz="3200" i="0" dirty="0"/>
              <a:t> liable for </a:t>
            </a:r>
            <a:r>
              <a:rPr lang="en-US" sz="3200" b="1" i="0" dirty="0">
                <a:solidFill>
                  <a:schemeClr val="accent4">
                    <a:lumMod val="50000"/>
                    <a:lumOff val="50000"/>
                  </a:schemeClr>
                </a:solidFill>
              </a:rPr>
              <a:t>willful infringement and awarded the recording companies statutory damages of $9,250 per work, for a total of $222,000</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58106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Copyright Violation in Thomas-</a:t>
            </a:r>
            <a:r>
              <a:rPr lang="en-US" dirty="0" err="1"/>
              <a:t>Rasset</a:t>
            </a:r>
            <a:endParaRPr lang="en-US" dirty="0"/>
          </a:p>
        </p:txBody>
      </p:sp>
      <p:sp>
        <p:nvSpPr>
          <p:cNvPr id="3" name="Content Placeholder 2"/>
          <p:cNvSpPr>
            <a:spLocks noGrp="1"/>
          </p:cNvSpPr>
          <p:nvPr>
            <p:ph idx="1"/>
          </p:nvPr>
        </p:nvSpPr>
        <p:spPr/>
        <p:txBody>
          <a:bodyPr/>
          <a:lstStyle/>
          <a:p>
            <a:r>
              <a:rPr lang="en-US" dirty="0"/>
              <a:t>Assume</a:t>
            </a:r>
          </a:p>
          <a:p>
            <a:pPr lvl="1"/>
            <a:r>
              <a:rPr lang="en-US" dirty="0"/>
              <a:t>Thomas-</a:t>
            </a:r>
            <a:r>
              <a:rPr lang="en-US" dirty="0" err="1"/>
              <a:t>Rasset</a:t>
            </a:r>
            <a:r>
              <a:rPr lang="en-US" dirty="0"/>
              <a:t> places 24 songs in her </a:t>
            </a:r>
            <a:r>
              <a:rPr lang="en-US" dirty="0" err="1"/>
              <a:t>KaZaA</a:t>
            </a:r>
            <a:r>
              <a:rPr lang="en-US" dirty="0"/>
              <a:t> “My Shared Folder”</a:t>
            </a:r>
          </a:p>
          <a:p>
            <a:r>
              <a:rPr lang="en-US" dirty="0"/>
              <a:t>Does that suffice to show a copyright violation? If not, what other information is required? If a download takes place and is infringing, who infringes? </a:t>
            </a:r>
          </a:p>
        </p:txBody>
      </p:sp>
      <p:sp>
        <p:nvSpPr>
          <p:cNvPr id="5" name="Slide Number Placeholder 4"/>
          <p:cNvSpPr>
            <a:spLocks noGrp="1"/>
          </p:cNvSpPr>
          <p:nvPr>
            <p:ph type="sldNum" sz="quarter" idx="12"/>
          </p:nvPr>
        </p:nvSpPr>
        <p:spPr/>
        <p:txBody>
          <a:bodyPr/>
          <a:lstStyle/>
          <a:p>
            <a:fld id="{01428182-3D2E-4F48-86DF-CA82BFF64858}" type="slidenum">
              <a:rPr lang="en-US" altLang="en-US" smtClean="0"/>
              <a:pPr/>
              <a:t>52</a:t>
            </a:fld>
            <a:endParaRPr lang="en-US" altLang="en-US"/>
          </a:p>
        </p:txBody>
      </p:sp>
      <p:sp>
        <p:nvSpPr>
          <p:cNvPr id="6" name="Text Box 5"/>
          <p:cNvSpPr txBox="1">
            <a:spLocks noChangeArrowheads="1"/>
          </p:cNvSpPr>
          <p:nvPr/>
        </p:nvSpPr>
        <p:spPr bwMode="auto">
          <a:xfrm>
            <a:off x="10087494" y="0"/>
            <a:ext cx="210450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3950895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504(b) Here </a:t>
            </a:r>
          </a:p>
        </p:txBody>
      </p:sp>
      <p:sp>
        <p:nvSpPr>
          <p:cNvPr id="3" name="Content Placeholder 2"/>
          <p:cNvSpPr>
            <a:spLocks noGrp="1"/>
          </p:cNvSpPr>
          <p:nvPr>
            <p:ph idx="1"/>
          </p:nvPr>
        </p:nvSpPr>
        <p:spPr/>
        <p:txBody>
          <a:bodyPr/>
          <a:lstStyle/>
          <a:p>
            <a:r>
              <a:rPr lang="en-US" dirty="0"/>
              <a:t>Thomas-</a:t>
            </a:r>
            <a:r>
              <a:rPr lang="en-US" dirty="0" err="1"/>
              <a:t>Rasset</a:t>
            </a:r>
            <a:r>
              <a:rPr lang="en-US" dirty="0"/>
              <a:t> has no profits</a:t>
            </a:r>
          </a:p>
          <a:p>
            <a:r>
              <a:rPr lang="en-US" dirty="0"/>
              <a:t>How should we calculate actual damages?</a:t>
            </a:r>
          </a:p>
          <a:p>
            <a:r>
              <a:rPr lang="en-US" dirty="0"/>
              <a:t>Is this a case for statutory damages?</a:t>
            </a:r>
          </a:p>
        </p:txBody>
      </p:sp>
      <p:sp>
        <p:nvSpPr>
          <p:cNvPr id="5" name="Slide Number Placeholder 4"/>
          <p:cNvSpPr>
            <a:spLocks noGrp="1"/>
          </p:cNvSpPr>
          <p:nvPr>
            <p:ph type="sldNum" sz="quarter" idx="12"/>
          </p:nvPr>
        </p:nvSpPr>
        <p:spPr/>
        <p:txBody>
          <a:bodyPr/>
          <a:lstStyle/>
          <a:p>
            <a:fld id="{01428182-3D2E-4F48-86DF-CA82BFF64858}" type="slidenum">
              <a:rPr lang="en-US" altLang="en-US" smtClean="0"/>
              <a:pPr/>
              <a:t>53</a:t>
            </a:fld>
            <a:endParaRPr lang="en-US" altLang="en-US"/>
          </a:p>
        </p:txBody>
      </p:sp>
      <p:sp>
        <p:nvSpPr>
          <p:cNvPr id="6" name="Text Box 5"/>
          <p:cNvSpPr txBox="1">
            <a:spLocks noChangeArrowheads="1"/>
          </p:cNvSpPr>
          <p:nvPr/>
        </p:nvSpPr>
        <p:spPr bwMode="auto">
          <a:xfrm>
            <a:off x="10045932" y="0"/>
            <a:ext cx="214606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3227442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Jury Verdicts</a:t>
            </a:r>
          </a:p>
        </p:txBody>
      </p:sp>
      <p:sp>
        <p:nvSpPr>
          <p:cNvPr id="3" name="Content Placeholder 2"/>
          <p:cNvSpPr>
            <a:spLocks noGrp="1"/>
          </p:cNvSpPr>
          <p:nvPr>
            <p:ph idx="1"/>
          </p:nvPr>
        </p:nvSpPr>
        <p:spPr/>
        <p:txBody>
          <a:bodyPr/>
          <a:lstStyle/>
          <a:p>
            <a:r>
              <a:rPr lang="en-US" dirty="0"/>
              <a:t>Verdict 1: Oct 2007</a:t>
            </a:r>
          </a:p>
          <a:p>
            <a:pPr lvl="1"/>
            <a:r>
              <a:rPr lang="en-US" dirty="0"/>
              <a:t>24 songs, $9,250 per song = $222,000</a:t>
            </a:r>
          </a:p>
          <a:p>
            <a:r>
              <a:rPr lang="en-US" dirty="0"/>
              <a:t>Verdict 2: June 2009</a:t>
            </a:r>
          </a:p>
          <a:p>
            <a:pPr lvl="1"/>
            <a:r>
              <a:rPr lang="en-US" dirty="0"/>
              <a:t>24 songs, $80,000 per song = $1,920,000</a:t>
            </a:r>
          </a:p>
          <a:p>
            <a:pPr lvl="1"/>
            <a:r>
              <a:rPr lang="en-US" dirty="0"/>
              <a:t>Reduced by the judge to $2,250 per song = $54,000</a:t>
            </a:r>
          </a:p>
        </p:txBody>
      </p:sp>
      <p:sp>
        <p:nvSpPr>
          <p:cNvPr id="5" name="Slide Number Placeholder 4"/>
          <p:cNvSpPr>
            <a:spLocks noGrp="1"/>
          </p:cNvSpPr>
          <p:nvPr>
            <p:ph type="sldNum" sz="quarter" idx="12"/>
          </p:nvPr>
        </p:nvSpPr>
        <p:spPr/>
        <p:txBody>
          <a:bodyPr/>
          <a:lstStyle/>
          <a:p>
            <a:fld id="{01428182-3D2E-4F48-86DF-CA82BFF64858}" type="slidenum">
              <a:rPr lang="en-US" altLang="en-US" smtClean="0"/>
              <a:pPr/>
              <a:t>54</a:t>
            </a:fld>
            <a:endParaRPr lang="en-US" altLang="en-US"/>
          </a:p>
        </p:txBody>
      </p:sp>
      <p:sp>
        <p:nvSpPr>
          <p:cNvPr id="6" name="Text Box 5"/>
          <p:cNvSpPr txBox="1">
            <a:spLocks noChangeArrowheads="1"/>
          </p:cNvSpPr>
          <p:nvPr/>
        </p:nvSpPr>
        <p:spPr bwMode="auto">
          <a:xfrm>
            <a:off x="10083338" y="0"/>
            <a:ext cx="210866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30098637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Jury Verdicts</a:t>
            </a:r>
          </a:p>
        </p:txBody>
      </p:sp>
      <p:sp>
        <p:nvSpPr>
          <p:cNvPr id="3" name="Content Placeholder 2"/>
          <p:cNvSpPr>
            <a:spLocks noGrp="1"/>
          </p:cNvSpPr>
          <p:nvPr>
            <p:ph idx="1"/>
          </p:nvPr>
        </p:nvSpPr>
        <p:spPr/>
        <p:txBody>
          <a:bodyPr/>
          <a:lstStyle/>
          <a:p>
            <a:r>
              <a:rPr lang="en-US" dirty="0"/>
              <a:t>Verdict 3: Nov. 2010</a:t>
            </a:r>
          </a:p>
          <a:p>
            <a:pPr lvl="1"/>
            <a:r>
              <a:rPr lang="en-US" dirty="0"/>
              <a:t>24 songs, $62,500 per song = $1,500,000</a:t>
            </a:r>
          </a:p>
          <a:p>
            <a:pPr lvl="1"/>
            <a:r>
              <a:rPr lang="en-US" dirty="0"/>
              <a:t>Once again reduced by the judge to $2,250 per song = $54,000</a:t>
            </a:r>
          </a:p>
        </p:txBody>
      </p:sp>
      <p:sp>
        <p:nvSpPr>
          <p:cNvPr id="5" name="Slide Number Placeholder 4"/>
          <p:cNvSpPr>
            <a:spLocks noGrp="1"/>
          </p:cNvSpPr>
          <p:nvPr>
            <p:ph type="sldNum" sz="quarter" idx="12"/>
          </p:nvPr>
        </p:nvSpPr>
        <p:spPr/>
        <p:txBody>
          <a:bodyPr/>
          <a:lstStyle/>
          <a:p>
            <a:fld id="{01428182-3D2E-4F48-86DF-CA82BFF64858}" type="slidenum">
              <a:rPr lang="en-US" altLang="en-US" smtClean="0"/>
              <a:pPr/>
              <a:t>55</a:t>
            </a:fld>
            <a:endParaRPr lang="en-US" altLang="en-US"/>
          </a:p>
        </p:txBody>
      </p:sp>
      <p:sp>
        <p:nvSpPr>
          <p:cNvPr id="6" name="Text Box 5"/>
          <p:cNvSpPr txBox="1">
            <a:spLocks noChangeArrowheads="1"/>
          </p:cNvSpPr>
          <p:nvPr/>
        </p:nvSpPr>
        <p:spPr bwMode="auto">
          <a:xfrm>
            <a:off x="10062556" y="0"/>
            <a:ext cx="212944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29417795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700C2A-F816-3306-FC90-31C9E5DE1426}"/>
              </a:ext>
            </a:extLst>
          </p:cNvPr>
          <p:cNvPicPr>
            <a:picLocks noChangeAspect="1"/>
          </p:cNvPicPr>
          <p:nvPr/>
        </p:nvPicPr>
        <p:blipFill>
          <a:blip r:embed="rId2"/>
          <a:stretch>
            <a:fillRect/>
          </a:stretch>
        </p:blipFill>
        <p:spPr>
          <a:xfrm>
            <a:off x="304800" y="209004"/>
            <a:ext cx="5034786" cy="6439581"/>
          </a:xfrm>
          <a:prstGeom prst="rect">
            <a:avLst/>
          </a:prstGeom>
          <a:ln w="6350">
            <a:solidFill>
              <a:schemeClr val="bg2"/>
            </a:solidFill>
          </a:ln>
        </p:spPr>
      </p:pic>
      <p:sp>
        <p:nvSpPr>
          <p:cNvPr id="2" name="Title 1"/>
          <p:cNvSpPr>
            <a:spLocks noGrp="1"/>
          </p:cNvSpPr>
          <p:nvPr>
            <p:ph type="title"/>
          </p:nvPr>
        </p:nvSpPr>
        <p:spPr>
          <a:xfrm>
            <a:off x="11066585" y="-2"/>
            <a:ext cx="112541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Result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Capitol Records (8</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5" name="Text Box 5">
            <a:extLst>
              <a:ext uri="{FF2B5EF4-FFF2-40B4-BE49-F238E27FC236}">
                <a16:creationId xmlns:a16="http://schemas.microsoft.com/office/drawing/2014/main" id="{D8B89FAA-1A77-4644-3881-18E579B931EF}"/>
              </a:ext>
            </a:extLst>
          </p:cNvPr>
          <p:cNvSpPr txBox="1">
            <a:spLocks noChangeArrowheads="1"/>
          </p:cNvSpPr>
          <p:nvPr/>
        </p:nvSpPr>
        <p:spPr bwMode="auto">
          <a:xfrm>
            <a:off x="1569864" y="1839785"/>
            <a:ext cx="10449099" cy="4031873"/>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For the foregoing reasons, we conclude that the recording companies are entitled to the remedies that they seek on appeal. The judgment of the district court is vacated, and the </a:t>
            </a:r>
            <a:r>
              <a:rPr lang="en-US" sz="3200" b="1" i="0" dirty="0">
                <a:solidFill>
                  <a:schemeClr val="accent4">
                    <a:lumMod val="50000"/>
                    <a:lumOff val="50000"/>
                  </a:schemeClr>
                </a:solidFill>
              </a:rPr>
              <a:t>case is remanded with directions to enter a judgment for damages in the amount of $222,000, and to include an injunction that precludes Thomas-</a:t>
            </a:r>
            <a:r>
              <a:rPr lang="en-US" sz="3200" b="1" i="0" dirty="0" err="1">
                <a:solidFill>
                  <a:schemeClr val="accent4">
                    <a:lumMod val="50000"/>
                    <a:lumOff val="50000"/>
                  </a:schemeClr>
                </a:solidFill>
              </a:rPr>
              <a:t>Rasset</a:t>
            </a:r>
            <a:r>
              <a:rPr lang="en-US" sz="3200" b="1" i="0" dirty="0">
                <a:solidFill>
                  <a:schemeClr val="accent4">
                    <a:lumMod val="50000"/>
                    <a:lumOff val="50000"/>
                  </a:schemeClr>
                </a:solidFill>
              </a:rPr>
              <a:t> from making any of the plaintiffs’ recordings available for distribution to the public through an online media distribution system</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32687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2484" y="-2"/>
            <a:ext cx="368951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Making Available Study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9086550" y="6488668"/>
            <a:ext cx="31054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Office (Feb 2016)</a:t>
            </a:r>
          </a:p>
        </p:txBody>
      </p:sp>
      <p:pic>
        <p:nvPicPr>
          <p:cNvPr id="5" name="Picture 4">
            <a:extLst>
              <a:ext uri="{FF2B5EF4-FFF2-40B4-BE49-F238E27FC236}">
                <a16:creationId xmlns:a16="http://schemas.microsoft.com/office/drawing/2014/main" id="{B6133ACB-9FB0-24F6-7535-D50A25AB0F80}"/>
              </a:ext>
            </a:extLst>
          </p:cNvPr>
          <p:cNvPicPr>
            <a:picLocks noChangeAspect="1"/>
          </p:cNvPicPr>
          <p:nvPr/>
        </p:nvPicPr>
        <p:blipFill>
          <a:blip r:embed="rId2"/>
          <a:stretch>
            <a:fillRect/>
          </a:stretch>
        </p:blipFill>
        <p:spPr>
          <a:xfrm>
            <a:off x="3285158" y="209004"/>
            <a:ext cx="5019939" cy="6491834"/>
          </a:xfrm>
          <a:prstGeom prst="rect">
            <a:avLst/>
          </a:prstGeom>
          <a:ln w="6350">
            <a:solidFill>
              <a:schemeClr val="bg2"/>
            </a:solidFill>
          </a:ln>
        </p:spPr>
      </p:pic>
    </p:spTree>
    <p:extLst>
      <p:ext uri="{BB962C8B-B14F-4D97-AF65-F5344CB8AC3E}">
        <p14:creationId xmlns:p14="http://schemas.microsoft.com/office/powerpoint/2010/main" val="1942386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Currently Covered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9086550" y="6488668"/>
            <a:ext cx="31054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Office (Feb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E02C2DD-3695-60E8-1C61-177A3CBB8029}"/>
              </a:ext>
            </a:extLst>
          </p:cNvPr>
          <p:cNvPicPr>
            <a:picLocks noChangeAspect="1"/>
          </p:cNvPicPr>
          <p:nvPr/>
        </p:nvPicPr>
        <p:blipFill>
          <a:blip r:embed="rId2"/>
          <a:stretch>
            <a:fillRect/>
          </a:stretch>
        </p:blipFill>
        <p:spPr>
          <a:xfrm>
            <a:off x="304800" y="209004"/>
            <a:ext cx="4909879" cy="6491834"/>
          </a:xfrm>
          <a:prstGeom prst="rect">
            <a:avLst/>
          </a:prstGeom>
          <a:ln w="6350">
            <a:solidFill>
              <a:schemeClr val="bg2"/>
            </a:solidFill>
          </a:ln>
        </p:spPr>
      </p:pic>
      <p:pic>
        <p:nvPicPr>
          <p:cNvPr id="8" name="Picture 7">
            <a:extLst>
              <a:ext uri="{FF2B5EF4-FFF2-40B4-BE49-F238E27FC236}">
                <a16:creationId xmlns:a16="http://schemas.microsoft.com/office/drawing/2014/main" id="{599CC4F5-D847-2FF1-9D00-972B5AF83A5D}"/>
              </a:ext>
            </a:extLst>
          </p:cNvPr>
          <p:cNvPicPr>
            <a:picLocks noChangeAspect="1"/>
          </p:cNvPicPr>
          <p:nvPr/>
        </p:nvPicPr>
        <p:blipFill rotWithShape="1">
          <a:blip r:embed="rId2"/>
          <a:srcRect l="8544" t="23339" r="6334" b="59896"/>
          <a:stretch/>
        </p:blipFill>
        <p:spPr>
          <a:xfrm>
            <a:off x="1361660" y="1953038"/>
            <a:ext cx="10190874" cy="2653748"/>
          </a:xfrm>
          <a:prstGeom prst="rect">
            <a:avLst/>
          </a:prstGeom>
          <a:ln w="6350">
            <a:solidFill>
              <a:schemeClr val="bg2"/>
            </a:solidFill>
          </a:ln>
        </p:spPr>
      </p:pic>
    </p:spTree>
    <p:extLst>
      <p:ext uri="{BB962C8B-B14F-4D97-AF65-F5344CB8AC3E}">
        <p14:creationId xmlns:p14="http://schemas.microsoft.com/office/powerpoint/2010/main" val="362324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B77BF-01CD-1669-5DBE-8C9D425E16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94D79-1B49-DD7C-0963-F47907A63D23}"/>
              </a:ext>
            </a:extLst>
          </p:cNvPr>
          <p:cNvSpPr>
            <a:spLocks noGrp="1"/>
          </p:cNvSpPr>
          <p:nvPr>
            <p:ph type="title"/>
          </p:nvPr>
        </p:nvSpPr>
        <p:spPr>
          <a:xfrm>
            <a:off x="9253329" y="-2"/>
            <a:ext cx="293867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iPod Discontinued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8864D85-307F-5ED4-34E0-904050592E4A}"/>
              </a:ext>
            </a:extLst>
          </p:cNvPr>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a:extLst>
              <a:ext uri="{FF2B5EF4-FFF2-40B4-BE49-F238E27FC236}">
                <a16:creationId xmlns:a16="http://schemas.microsoft.com/office/drawing/2014/main" id="{6F5F443D-FF5F-BF57-B5AA-A0DD61E81F7A}"/>
              </a:ext>
            </a:extLst>
          </p:cNvPr>
          <p:cNvSpPr txBox="1">
            <a:spLocks noChangeArrowheads="1"/>
          </p:cNvSpPr>
          <p:nvPr/>
        </p:nvSpPr>
        <p:spPr bwMode="auto">
          <a:xfrm>
            <a:off x="9755256" y="6488668"/>
            <a:ext cx="24367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(10 May 2022)</a:t>
            </a:r>
          </a:p>
        </p:txBody>
      </p:sp>
      <p:pic>
        <p:nvPicPr>
          <p:cNvPr id="5" name="Picture 4" descr="A screenshot of a computer&#10;&#10;Description automatically generated">
            <a:extLst>
              <a:ext uri="{FF2B5EF4-FFF2-40B4-BE49-F238E27FC236}">
                <a16:creationId xmlns:a16="http://schemas.microsoft.com/office/drawing/2014/main" id="{8AC485CC-FADD-FA56-9BD5-D8E97F52E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7858" y="181500"/>
            <a:ext cx="5941161" cy="6491834"/>
          </a:xfrm>
          <a:prstGeom prst="rect">
            <a:avLst/>
          </a:prstGeom>
          <a:ln w="6350">
            <a:solidFill>
              <a:schemeClr val="tx1"/>
            </a:solidFill>
          </a:ln>
        </p:spPr>
      </p:pic>
    </p:spTree>
    <p:extLst>
      <p:ext uri="{BB962C8B-B14F-4D97-AF65-F5344CB8AC3E}">
        <p14:creationId xmlns:p14="http://schemas.microsoft.com/office/powerpoint/2010/main" val="3205286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213" y="-2"/>
            <a:ext cx="104917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504(a): Actual Damages + Infringer Profits OR Statutory Damages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10640290" y="6488668"/>
            <a:ext cx="15517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311301" y="502212"/>
            <a:ext cx="4551109" cy="6198626"/>
          </a:xfrm>
          <a:prstGeom prst="rect">
            <a:avLst/>
          </a:prstGeom>
          <a:ln>
            <a:solidFill>
              <a:schemeClr val="bg2"/>
            </a:solidFill>
          </a:ln>
        </p:spPr>
      </p:pic>
      <p:sp>
        <p:nvSpPr>
          <p:cNvPr id="10" name="Text Box 5"/>
          <p:cNvSpPr txBox="1">
            <a:spLocks noChangeArrowheads="1"/>
          </p:cNvSpPr>
          <p:nvPr/>
        </p:nvSpPr>
        <p:spPr bwMode="auto">
          <a:xfrm>
            <a:off x="1569864" y="3152120"/>
            <a:ext cx="10449099" cy="2554545"/>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 In General. Except as otherwise provided by this title, an infringer of copyright is </a:t>
            </a:r>
            <a:r>
              <a:rPr lang="en-US" sz="3200" b="1" i="0" dirty="0">
                <a:solidFill>
                  <a:schemeClr val="accent4">
                    <a:lumMod val="50000"/>
                    <a:lumOff val="50000"/>
                  </a:schemeClr>
                </a:solidFill>
              </a:rPr>
              <a:t>liable for either</a:t>
            </a:r>
            <a:r>
              <a:rPr lang="en-US" sz="3200" i="0" dirty="0"/>
              <a:t>‑‑(1) the copyright owner’s </a:t>
            </a:r>
            <a:r>
              <a:rPr lang="en-US" sz="3200" b="1" i="0" dirty="0">
                <a:solidFill>
                  <a:schemeClr val="accent4">
                    <a:lumMod val="50000"/>
                    <a:lumOff val="50000"/>
                  </a:schemeClr>
                </a:solidFill>
              </a:rPr>
              <a:t>actual damages and any additional profits of the infringer</a:t>
            </a:r>
            <a:r>
              <a:rPr lang="en-US" sz="3200" i="0" dirty="0"/>
              <a:t>, as provided by subsection (b); or (2) </a:t>
            </a:r>
            <a:r>
              <a:rPr lang="en-US" sz="3200" b="1" i="0" dirty="0">
                <a:solidFill>
                  <a:schemeClr val="accent4">
                    <a:lumMod val="50000"/>
                    <a:lumOff val="50000"/>
                  </a:schemeClr>
                </a:solidFill>
              </a:rPr>
              <a:t>statutory damages</a:t>
            </a:r>
            <a:r>
              <a:rPr lang="en-US" sz="3200" i="0" dirty="0"/>
              <a:t>, as provided by subsection (c).</a:t>
            </a:r>
            <a:r>
              <a:rPr lang="en-US" sz="3200" i="0" dirty="0">
                <a:cs typeface="Times New Roman" panose="02020603050405020304" pitchFamily="18" charset="0"/>
              </a:rPr>
              <a:t>”</a:t>
            </a:r>
          </a:p>
        </p:txBody>
      </p:sp>
    </p:spTree>
    <p:extLst>
      <p:ext uri="{BB962C8B-B14F-4D97-AF65-F5344CB8AC3E}">
        <p14:creationId xmlns:p14="http://schemas.microsoft.com/office/powerpoint/2010/main" val="371125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7163" y="-2"/>
            <a:ext cx="44148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504(b): Actual Damages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10634662" y="6488668"/>
            <a:ext cx="1557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418012"/>
            <a:ext cx="4689953" cy="6282826"/>
          </a:xfrm>
          <a:prstGeom prst="rect">
            <a:avLst/>
          </a:prstGeom>
          <a:ln>
            <a:solidFill>
              <a:schemeClr val="bg2"/>
            </a:solidFill>
          </a:ln>
        </p:spPr>
      </p:pic>
      <p:sp>
        <p:nvSpPr>
          <p:cNvPr id="8" name="Text Box 5"/>
          <p:cNvSpPr txBox="1">
            <a:spLocks noChangeArrowheads="1"/>
          </p:cNvSpPr>
          <p:nvPr/>
        </p:nvSpPr>
        <p:spPr bwMode="auto">
          <a:xfrm>
            <a:off x="1608512" y="2222441"/>
            <a:ext cx="10449099" cy="2554545"/>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 </a:t>
            </a:r>
            <a:r>
              <a:rPr lang="en-US" sz="3200" b="1" i="0" dirty="0">
                <a:solidFill>
                  <a:schemeClr val="accent4">
                    <a:lumMod val="50000"/>
                    <a:lumOff val="50000"/>
                  </a:schemeClr>
                </a:solidFill>
              </a:rPr>
              <a:t>Actual Damages and Profits</a:t>
            </a:r>
            <a:r>
              <a:rPr lang="en-US" sz="3200" i="0" dirty="0"/>
              <a:t>. The copyright owner is entitled to recover the </a:t>
            </a:r>
            <a:r>
              <a:rPr lang="en-US" sz="3200" b="1" i="0" dirty="0">
                <a:solidFill>
                  <a:schemeClr val="accent4">
                    <a:lumMod val="50000"/>
                    <a:lumOff val="50000"/>
                  </a:schemeClr>
                </a:solidFill>
              </a:rPr>
              <a:t>actual damages </a:t>
            </a:r>
            <a:r>
              <a:rPr lang="en-US" sz="3200" i="0" dirty="0"/>
              <a:t>suffered by him or her as a result of the infringement, </a:t>
            </a:r>
            <a:r>
              <a:rPr lang="en-US" sz="3200" b="1" i="0" dirty="0">
                <a:solidFill>
                  <a:schemeClr val="accent4">
                    <a:lumMod val="50000"/>
                    <a:lumOff val="50000"/>
                  </a:schemeClr>
                </a:solidFill>
              </a:rPr>
              <a:t>and any profits of the infringer that are attributable to the infringement </a:t>
            </a:r>
            <a:r>
              <a:rPr lang="en-US" sz="3200" i="0" dirty="0"/>
              <a:t>and </a:t>
            </a:r>
            <a:r>
              <a:rPr lang="en-US" sz="3200" b="1" i="0" dirty="0">
                <a:solidFill>
                  <a:schemeClr val="accent4">
                    <a:lumMod val="50000"/>
                    <a:lumOff val="50000"/>
                  </a:schemeClr>
                </a:solidFill>
              </a:rPr>
              <a:t>are</a:t>
            </a:r>
            <a:r>
              <a:rPr lang="en-US" sz="3200" b="1" i="0" dirty="0"/>
              <a:t> </a:t>
            </a:r>
            <a:r>
              <a:rPr lang="en-US" sz="3200" b="1" i="0" dirty="0">
                <a:solidFill>
                  <a:schemeClr val="accent4">
                    <a:lumMod val="50000"/>
                    <a:lumOff val="50000"/>
                  </a:schemeClr>
                </a:solidFill>
              </a:rPr>
              <a:t>not taken into account in computing the actual damages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8038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5287" y="-2"/>
            <a:ext cx="41767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504(b): Proving Profits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10634662" y="6488668"/>
            <a:ext cx="1557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4814" y="200218"/>
            <a:ext cx="4830229" cy="6470745"/>
          </a:xfrm>
          <a:prstGeom prst="rect">
            <a:avLst/>
          </a:prstGeom>
          <a:ln>
            <a:solidFill>
              <a:schemeClr val="bg2"/>
            </a:solidFill>
          </a:ln>
        </p:spPr>
      </p:pic>
      <p:sp>
        <p:nvSpPr>
          <p:cNvPr id="8" name="Text Box 5"/>
          <p:cNvSpPr txBox="1">
            <a:spLocks noChangeArrowheads="1"/>
          </p:cNvSpPr>
          <p:nvPr/>
        </p:nvSpPr>
        <p:spPr bwMode="auto">
          <a:xfrm>
            <a:off x="1608512" y="2222441"/>
            <a:ext cx="10449099" cy="2554545"/>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establishing the infringer’s profits, the </a:t>
            </a:r>
            <a:r>
              <a:rPr lang="en-US" sz="3200" b="1" i="0" dirty="0">
                <a:solidFill>
                  <a:schemeClr val="accent4">
                    <a:lumMod val="50000"/>
                    <a:lumOff val="50000"/>
                  </a:schemeClr>
                </a:solidFill>
              </a:rPr>
              <a:t>copyright owner is required to present proof only of the infringer’s gross revenue</a:t>
            </a:r>
            <a:r>
              <a:rPr lang="en-US" sz="3200" i="0" dirty="0"/>
              <a:t>, and the </a:t>
            </a:r>
            <a:r>
              <a:rPr lang="en-US" sz="3200" b="1" i="0" dirty="0">
                <a:solidFill>
                  <a:schemeClr val="accent4">
                    <a:lumMod val="50000"/>
                    <a:lumOff val="50000"/>
                  </a:schemeClr>
                </a:solidFill>
              </a:rPr>
              <a:t>infringer is required to prove his or her deductible expenses and the elements of profit attributable to factors other than the copyrighted work</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88573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1003" y="-2"/>
            <a:ext cx="27009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Profits and Proof</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8782929" y="6488668"/>
            <a:ext cx="34090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491A7FB-FA90-1E18-A1B0-9A5AE3B4A031}"/>
              </a:ext>
            </a:extLst>
          </p:cNvPr>
          <p:cNvPicPr>
            <a:picLocks noChangeAspect="1"/>
          </p:cNvPicPr>
          <p:nvPr/>
        </p:nvPicPr>
        <p:blipFill>
          <a:blip r:embed="rId2"/>
          <a:stretch>
            <a:fillRect/>
          </a:stretch>
        </p:blipFill>
        <p:spPr>
          <a:xfrm>
            <a:off x="179682" y="212170"/>
            <a:ext cx="4087812" cy="6488668"/>
          </a:xfrm>
          <a:prstGeom prst="rect">
            <a:avLst/>
          </a:prstGeom>
          <a:ln w="6350">
            <a:solidFill>
              <a:schemeClr val="bg2"/>
            </a:solidFill>
          </a:ln>
        </p:spPr>
      </p:pic>
      <p:pic>
        <p:nvPicPr>
          <p:cNvPr id="8" name="Picture 7">
            <a:extLst>
              <a:ext uri="{FF2B5EF4-FFF2-40B4-BE49-F238E27FC236}">
                <a16:creationId xmlns:a16="http://schemas.microsoft.com/office/drawing/2014/main" id="{6EDB5088-012D-5611-838E-0523EE30B44A}"/>
              </a:ext>
            </a:extLst>
          </p:cNvPr>
          <p:cNvPicPr>
            <a:picLocks noChangeAspect="1"/>
          </p:cNvPicPr>
          <p:nvPr/>
        </p:nvPicPr>
        <p:blipFill rotWithShape="1">
          <a:blip r:embed="rId2"/>
          <a:srcRect l="3182" t="78475" r="2844" b="2454"/>
          <a:stretch/>
        </p:blipFill>
        <p:spPr>
          <a:xfrm>
            <a:off x="2559497" y="3687489"/>
            <a:ext cx="8222924" cy="2648779"/>
          </a:xfrm>
          <a:prstGeom prst="rect">
            <a:avLst/>
          </a:prstGeom>
          <a:ln w="6350">
            <a:solidFill>
              <a:schemeClr val="bg2"/>
            </a:solidFill>
          </a:ln>
        </p:spPr>
      </p:pic>
    </p:spTree>
    <p:extLst>
      <p:ext uri="{BB962C8B-B14F-4D97-AF65-F5344CB8AC3E}">
        <p14:creationId xmlns:p14="http://schemas.microsoft.com/office/powerpoint/2010/main" val="247806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11302</TotalTime>
  <Words>2339</Words>
  <Application>Microsoft Office PowerPoint</Application>
  <PresentationFormat>Widescreen</PresentationFormat>
  <Paragraphs>266</Paragraphs>
  <Slides>59</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Helvetica</vt:lpstr>
      <vt:lpstr>Monotype Sorts</vt:lpstr>
      <vt:lpstr>Times New Roman</vt:lpstr>
      <vt:lpstr>Wingdings</vt:lpstr>
      <vt:lpstr>Generic (Standard)</vt:lpstr>
      <vt:lpstr>Class 20: Wed 7 May 2025 Copyright Spring 2025  Enforcement and Damages</vt:lpstr>
      <vt:lpstr>Sec. 501: Infringement</vt:lpstr>
      <vt:lpstr>Sec. 501: Infringement</vt:lpstr>
      <vt:lpstr>Possible Remedies</vt:lpstr>
      <vt:lpstr>Possible Remedies</vt:lpstr>
      <vt:lpstr>Sec. 504(a): Actual Damages + Infringer Profits OR Statutory Damages</vt:lpstr>
      <vt:lpstr>Sec. 504(b): Actual Damages</vt:lpstr>
      <vt:lpstr>Sec. 504(b): Proving Profits</vt:lpstr>
      <vt:lpstr>Profits and Proof</vt:lpstr>
      <vt:lpstr>Sec. 504(c): Statutory Damages</vt:lpstr>
      <vt:lpstr>Sec. 504(c): Willful Infringement; Innocent Infringement</vt:lpstr>
      <vt:lpstr>1999 Amendments: One Page</vt:lpstr>
      <vt:lpstr>Legislative History</vt:lpstr>
      <vt:lpstr>Lots of Piracy</vt:lpstr>
      <vt:lpstr>And More Coming</vt:lpstr>
      <vt:lpstr>Williams: Statutory Damages and Due Process</vt:lpstr>
      <vt:lpstr>Penalties and Due Process Under the 14th Amendment</vt:lpstr>
      <vt:lpstr>BMW v. Gore</vt:lpstr>
      <vt:lpstr>Constitutionally Required Notice</vt:lpstr>
      <vt:lpstr>Three Guideposts for Assessing Punitive Damages</vt:lpstr>
      <vt:lpstr>Not More Than 10 to 1</vt:lpstr>
      <vt:lpstr>No Bright Lines Here</vt:lpstr>
      <vt:lpstr>Sec. 505: Costs and Attorney’s Fees</vt:lpstr>
      <vt:lpstr>Sec. 412: Limits on Attorney’s Fees and Statutory Damages</vt:lpstr>
      <vt:lpstr>Bouchat: Measuring Profits Under Sec. 504</vt:lpstr>
      <vt:lpstr>Buying Ravens Merch</vt:lpstr>
      <vt:lpstr>Logo Switch by Ravens</vt:lpstr>
      <vt:lpstr>Bouchat: The Pictures</vt:lpstr>
      <vt:lpstr>Infringement in Bouchat</vt:lpstr>
      <vt:lpstr>Assessing Damages in Bouchat</vt:lpstr>
      <vt:lpstr>Big Chunks of Revenues Taken Off of the Table</vt:lpstr>
      <vt:lpstr>Tech and Music</vt:lpstr>
      <vt:lpstr>Digital Downloads</vt:lpstr>
      <vt:lpstr>Infrastructure</vt:lpstr>
      <vt:lpstr>DRM: Locks and Keys</vt:lpstr>
      <vt:lpstr>The Competition</vt:lpstr>
      <vt:lpstr>Piracy</vt:lpstr>
      <vt:lpstr>Napster?</vt:lpstr>
      <vt:lpstr>Preliminary Injunction Granted</vt:lpstr>
      <vt:lpstr>Napster Loses on Appeal</vt:lpstr>
      <vt:lpstr>Front Page News</vt:lpstr>
      <vt:lpstr>Jeffoboy15’s Question</vt:lpstr>
      <vt:lpstr>Oct 2001: iPod</vt:lpstr>
      <vt:lpstr>MP3 Players and AHRA</vt:lpstr>
      <vt:lpstr>2005: Grokster: 9-0 on Inducement</vt:lpstr>
      <vt:lpstr>U.S. Music Revenues</vt:lpstr>
      <vt:lpstr>Sales</vt:lpstr>
      <vt:lpstr>Thomas-Rasset</vt:lpstr>
      <vt:lpstr>How KaZaa Works</vt:lpstr>
      <vt:lpstr>How KaZaa Works</vt:lpstr>
      <vt:lpstr>Making Available Instruction</vt:lpstr>
      <vt:lpstr>The Copyright Violation in Thomas-Rasset</vt:lpstr>
      <vt:lpstr>Applying 504(b) Here </vt:lpstr>
      <vt:lpstr>Three Jury Verdicts</vt:lpstr>
      <vt:lpstr>Three Jury Verdicts</vt:lpstr>
      <vt:lpstr>Result</vt:lpstr>
      <vt:lpstr>Making Available Study</vt:lpstr>
      <vt:lpstr>Currently Covered</vt:lpstr>
      <vt:lpstr>iPod Discontinued</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1003</cp:revision>
  <cp:lastPrinted>2019-11-13T17:25:48Z</cp:lastPrinted>
  <dcterms:created xsi:type="dcterms:W3CDTF">1999-10-27T15:27:59Z</dcterms:created>
  <dcterms:modified xsi:type="dcterms:W3CDTF">2025-05-07T17:21:01Z</dcterms:modified>
</cp:coreProperties>
</file>