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115" r:id="rId2"/>
    <p:sldId id="2423" r:id="rId3"/>
    <p:sldId id="2366" r:id="rId4"/>
    <p:sldId id="2368" r:id="rId5"/>
    <p:sldId id="2369" r:id="rId6"/>
    <p:sldId id="2370" r:id="rId7"/>
    <p:sldId id="2371" r:id="rId8"/>
    <p:sldId id="2373" r:id="rId9"/>
    <p:sldId id="2374" r:id="rId10"/>
    <p:sldId id="2372" r:id="rId11"/>
    <p:sldId id="2375" r:id="rId12"/>
    <p:sldId id="2376" r:id="rId13"/>
    <p:sldId id="2378" r:id="rId14"/>
    <p:sldId id="2377" r:id="rId15"/>
    <p:sldId id="2379" r:id="rId16"/>
    <p:sldId id="2381" r:id="rId17"/>
    <p:sldId id="2386" r:id="rId18"/>
    <p:sldId id="2387" r:id="rId19"/>
    <p:sldId id="2388" r:id="rId20"/>
    <p:sldId id="2389" r:id="rId21"/>
    <p:sldId id="2569" r:id="rId22"/>
    <p:sldId id="2570" r:id="rId23"/>
    <p:sldId id="2571" r:id="rId24"/>
    <p:sldId id="2418" r:id="rId25"/>
    <p:sldId id="2419" r:id="rId26"/>
    <p:sldId id="2382" r:id="rId27"/>
    <p:sldId id="2391" r:id="rId28"/>
    <p:sldId id="2392" r:id="rId29"/>
    <p:sldId id="2393" r:id="rId30"/>
    <p:sldId id="2395" r:id="rId31"/>
    <p:sldId id="2394" r:id="rId32"/>
    <p:sldId id="2397" r:id="rId33"/>
    <p:sldId id="2396" r:id="rId34"/>
    <p:sldId id="2402" r:id="rId35"/>
    <p:sldId id="2398" r:id="rId36"/>
    <p:sldId id="2403" r:id="rId37"/>
    <p:sldId id="2404" r:id="rId38"/>
    <p:sldId id="2399" r:id="rId39"/>
    <p:sldId id="2400" r:id="rId40"/>
    <p:sldId id="2572" r:id="rId41"/>
    <p:sldId id="2573" r:id="rId42"/>
    <p:sldId id="2342" r:id="rId43"/>
    <p:sldId id="2412" r:id="rId44"/>
    <p:sldId id="2414" r:id="rId45"/>
    <p:sldId id="2417" r:id="rId46"/>
    <p:sldId id="2415" r:id="rId47"/>
    <p:sldId id="2407" r:id="rId48"/>
    <p:sldId id="2420" r:id="rId49"/>
    <p:sldId id="2390" r:id="rId50"/>
    <p:sldId id="2319" r:id="rId51"/>
    <p:sldId id="2408" r:id="rId52"/>
    <p:sldId id="2409" r:id="rId53"/>
    <p:sldId id="2353" r:id="rId54"/>
    <p:sldId id="2421" r:id="rId55"/>
    <p:sldId id="2909" r:id="rId56"/>
    <p:sldId id="2916" r:id="rId57"/>
    <p:sldId id="2908" r:id="rId58"/>
    <p:sldId id="2911" r:id="rId59"/>
    <p:sldId id="2913" r:id="rId60"/>
    <p:sldId id="2914" r:id="rId61"/>
    <p:sldId id="2915" r:id="rId62"/>
    <p:sldId id="2917" r:id="rId63"/>
    <p:sldId id="2410" r:id="rId64"/>
    <p:sldId id="2574" r:id="rId65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i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F8F8"/>
    <a:srgbClr val="CC66FF"/>
    <a:srgbClr val="CCCCFF"/>
    <a:srgbClr val="6699FF"/>
    <a:srgbClr val="003399"/>
    <a:srgbClr val="FFCC99"/>
    <a:srgbClr val="CC99FF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4" autoAdjust="0"/>
    <p:restoredTop sz="86435" autoAdjust="0"/>
  </p:normalViewPr>
  <p:slideViewPr>
    <p:cSldViewPr snapToGrid="0">
      <p:cViewPr varScale="1">
        <p:scale>
          <a:sx n="136" d="100"/>
          <a:sy n="136" d="100"/>
        </p:scale>
        <p:origin x="64" y="436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92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912"/>
    </p:cViewPr>
  </p:sorterViewPr>
  <p:notesViewPr>
    <p:cSldViewPr snapToGrid="0">
      <p:cViewPr varScale="1">
        <p:scale>
          <a:sx n="82" d="100"/>
          <a:sy n="82" d="100"/>
        </p:scale>
        <p:origin x="-2842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5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>
              <a:defRPr kumimoji="0" sz="1200" i="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101" y="1"/>
            <a:ext cx="3035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pPr>
              <a:defRPr/>
            </a:pPr>
            <a:fld id="{EEA6F9E7-4629-448A-B2F1-337A60A10C73}" type="datetime1">
              <a:rPr lang="en-US" altLang="en-US" smtClean="0"/>
              <a:t>5/5/2025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4438"/>
            <a:ext cx="3035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>
              <a:defRPr kumimoji="0" sz="1200" i="0"/>
            </a:lvl1pPr>
          </a:lstStyle>
          <a:p>
            <a:pPr>
              <a:defRPr/>
            </a:pPr>
            <a:r>
              <a:rPr lang="en-US" altLang="en-US"/>
              <a:t>Copyright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101" y="8834438"/>
            <a:ext cx="3035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30D1B128-7E20-4E8F-BFDC-6D8E719E3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5619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5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0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6400" y="700088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6425"/>
            <a:ext cx="5140325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5101" y="1"/>
            <a:ext cx="3035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pPr>
              <a:defRPr/>
            </a:pPr>
            <a:fld id="{8D753ADE-D0FA-484A-A991-9BE207C277BC}" type="datetime1">
              <a:rPr lang="en-US" altLang="en-US" smtClean="0"/>
              <a:t>5/5/2025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4438"/>
            <a:ext cx="3035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>
              <a:defRPr kumimoji="0" sz="1200" i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5101" y="8834438"/>
            <a:ext cx="3035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7" tIns="46573" rIns="93147" bIns="46573" numCol="1" anchor="b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994EC393-6545-487B-8D6A-2953CABDBA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0372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4B2D34-019F-4051-83C4-27311DC4D41E}" type="datetime1">
              <a:rPr kumimoji="0" lang="en-US" altLang="en-US" sz="1200" i="0"/>
              <a:t>5/5/2025</a:t>
            </a:fld>
            <a:endParaRPr kumimoji="0" lang="en-US" altLang="en-US" sz="1200" i="0"/>
          </a:p>
        </p:txBody>
      </p:sp>
      <p:sp>
        <p:nvSpPr>
          <p:cNvPr id="481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7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3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50" indent="-228583"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83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50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7" indent="-228583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123C09-B81A-49D9-83A3-3F825C463D53}" type="slidenum">
              <a:rPr kumimoji="0" lang="en-US" altLang="en-US" sz="1200" i="0"/>
              <a:pPr/>
              <a:t>1</a:t>
            </a:fld>
            <a:endParaRPr kumimoji="0" lang="en-US" altLang="en-US" sz="1200" i="0"/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700088"/>
            <a:ext cx="6197600" cy="3486150"/>
          </a:xfrm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61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https://forkast.news/all-eyes-cryptopunks-center-copyright-legal-dispute/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D753ADE-D0FA-484A-A991-9BE207C277BC}" type="datetime1">
              <a:rPr lang="en-US" altLang="en-US" smtClean="0"/>
              <a:t>5/5/2025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4EC393-6545-487B-8D6A-2953CABDBA8E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352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https://www.youtube.com/howyoutubeworks/policies/copyright/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D753ADE-D0FA-484A-A991-9BE207C277BC}" type="datetime1">
              <a:rPr lang="en-US" altLang="en-US" smtClean="0"/>
              <a:t>5/5/2025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4EC393-6545-487B-8D6A-2953CABDBA8E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84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https://support.google.com/youtube/answer/2797370?hl=en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D753ADE-D0FA-484A-A991-9BE207C277BC}" type="datetime1">
              <a:rPr lang="en-US" altLang="en-US" smtClean="0"/>
              <a:t>5/5/2025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EC393-6545-487B-8D6A-2953CABDBA8E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186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https://www.reuters.com/legal/transactional/cox-settles-dispute-with-bmg-rightscorp-over-copyright-notices-2021-07-27/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D753ADE-D0FA-484A-A991-9BE207C277BC}" type="datetime1">
              <a:rPr lang="en-US" altLang="en-US" smtClean="0"/>
              <a:t>5/5/2025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EC393-6545-487B-8D6A-2953CABDBA8E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75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233" y="320040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61EE048C-3699-4403-9205-C4E7676CFD3D}" type="datetime4">
              <a:rPr lang="en-US" smtClean="0"/>
              <a:t>May 5, 2025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fld id="{716D5749-7009-4B1C-81DF-29327817D4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24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EB566-032C-4F95-B40E-016BFA648568}" type="datetime4">
              <a:rPr lang="en-US" smtClean="0"/>
              <a:t>May 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A781E5-A2B9-4B46-81EC-BB60BCFE2C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08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14476-8DC4-4620-AD94-E3F425F0FBE2}" type="datetime4">
              <a:rPr lang="en-US" smtClean="0"/>
              <a:t>May 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D751BD-1788-4BCA-B85C-AC8AD712F4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347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09DD2-E959-402D-BE80-57B9C2DC8261}" type="datetime4">
              <a:rPr lang="en-US" smtClean="0"/>
              <a:t>May 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51C60-4088-4AA5-9C4E-733FFC305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5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/>
            </a:lvl1pPr>
            <a:lvl2pPr marL="742950" indent="-285750">
              <a:buFont typeface="Wingdings" panose="05000000000000000000" pitchFamily="2" charset="2"/>
              <a:buChar char="§"/>
              <a:defRPr sz="3600"/>
            </a:lvl2pPr>
            <a:lvl3pPr marL="1143000" indent="-228600">
              <a:buFont typeface="Wingdings" panose="05000000000000000000" pitchFamily="2" charset="2"/>
              <a:buChar char="§"/>
              <a:defRPr sz="3600"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2B20C-1164-439D-8312-B80644F54CBC}" type="datetime4">
              <a:rPr lang="en-US" smtClean="0"/>
              <a:t>May 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73755A-B2BD-40A3-BFBA-B01E1BE1A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73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FA7A3-34BB-41A4-95B9-37F24565686F}" type="datetime4">
              <a:rPr lang="en-US" smtClean="0"/>
              <a:t>May 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4EAF8-8225-4A9D-9F63-1E1BAE4F61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03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8FBAB-3586-4CEE-BC17-D73034B008ED}" type="datetime4">
              <a:rPr lang="en-US" smtClean="0"/>
              <a:t>May 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A6D29-B685-40C5-8381-30C553380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93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9929E-F9DB-444F-87DB-6A4A167D2044}" type="datetime4">
              <a:rPr lang="en-US" smtClean="0"/>
              <a:t>May 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EBE5CA-ECC3-4B43-BD62-F199E54107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7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92830-C96B-4C6A-9C1D-A989B52E8580}" type="datetime4">
              <a:rPr lang="en-US" smtClean="0"/>
              <a:t>May 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39A53-427E-43F9-85B2-AC40BE4D14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58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9492A-DADB-4FA1-A000-82686BC2CD0E}" type="datetime4">
              <a:rPr lang="en-US" smtClean="0"/>
              <a:t>May 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22D01-6307-4FA8-9DA3-DE6FD838ED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53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BCEB9-F589-4793-868E-C41BFA9DF71E}" type="datetime4">
              <a:rPr lang="en-US" smtClean="0"/>
              <a:t>May 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A2807-2A44-4933-8875-5AE0633F8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884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D7843-C922-465C-B805-944E9EF0E5A8}" type="datetime4">
              <a:rPr lang="en-US" smtClean="0"/>
              <a:t>May 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3449C-25A7-4A2B-94D9-50147E54D6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75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71846F38-D0C9-41AA-BDEF-2B93BA4B3AA5}" type="datetime4">
              <a:rPr lang="en-US" smtClean="0"/>
              <a:t>May 5,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fld id="{B86066DC-A18C-46AA-B98D-F84BF08A25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1KfJHFWlhQ" TargetMode="External"/><Relationship Id="rId2" Type="http://schemas.openxmlformats.org/officeDocument/2006/relationships/hyperlink" Target="https://www.youtube.com/watch?v=aXJhDltzYVQ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Class 19: Mon 5 May 2025</a:t>
            </a:r>
            <a:br>
              <a:rPr lang="en-US" sz="2800" dirty="0"/>
            </a:br>
            <a:r>
              <a:rPr lang="en-US" sz="2800" dirty="0"/>
              <a:t>Copyright Spring 2025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dirty="0"/>
              <a:t>DMCA Sec. 512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7164" y="3581400"/>
            <a:ext cx="6927259" cy="1752600"/>
          </a:xfrm>
        </p:spPr>
        <p:txBody>
          <a:bodyPr/>
          <a:lstStyle/>
          <a:p>
            <a:r>
              <a:rPr lang="en-US" dirty="0"/>
              <a:t>Randal C. Picker</a:t>
            </a:r>
          </a:p>
          <a:p>
            <a:r>
              <a:rPr lang="en-US" sz="2000" dirty="0"/>
              <a:t>James Parker Hall Distinguished Service Professor of Law</a:t>
            </a:r>
          </a:p>
          <a:p>
            <a:endParaRPr lang="en-US"/>
          </a:p>
          <a:p>
            <a:r>
              <a:rPr lang="en-US"/>
              <a:t>The </a:t>
            </a:r>
            <a:r>
              <a:rPr lang="en-US" dirty="0"/>
              <a:t>Law School</a:t>
            </a:r>
          </a:p>
          <a:p>
            <a:r>
              <a:rPr lang="en-US" dirty="0"/>
              <a:t>The University of Chicago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110" y="-2"/>
            <a:ext cx="8622891" cy="32424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512(a): Common Carriers and Transitory Communications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34748" y="6488668"/>
            <a:ext cx="155725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76647"/>
            <a:ext cx="4592699" cy="622419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147" y="1524815"/>
            <a:ext cx="8147825" cy="457118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706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1" y="-2"/>
            <a:ext cx="254000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512(b): Caching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34748" y="6488668"/>
            <a:ext cx="155725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58" y="300966"/>
            <a:ext cx="4690031" cy="63377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00" y="1477840"/>
            <a:ext cx="10008091" cy="467357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30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8029" y="-2"/>
            <a:ext cx="462397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512(c)(1): User Stored Content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01324" y="6488668"/>
            <a:ext cx="15906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66" y="209004"/>
            <a:ext cx="4760277" cy="64258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210" y="1792639"/>
            <a:ext cx="9088150" cy="430336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990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324" y="-2"/>
            <a:ext cx="666767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512(c)(2): Designated Agent for Notifications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01324" y="6488668"/>
            <a:ext cx="15906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78" y="209004"/>
            <a:ext cx="4749440" cy="64112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40" y="2926417"/>
            <a:ext cx="10318760" cy="316958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774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6584" y="-2"/>
            <a:ext cx="512541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512(c)(3): Contents of Notification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01324" y="6488668"/>
            <a:ext cx="15906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65611"/>
            <a:ext cx="4713427" cy="63626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929" y="1051086"/>
            <a:ext cx="8795001" cy="50771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3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4949" y="-2"/>
            <a:ext cx="5197052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512(d): Links to Infringing Material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548938" y="6488668"/>
            <a:ext cx="16430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8" y="221200"/>
            <a:ext cx="4884944" cy="639905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67" y="1719865"/>
            <a:ext cx="8677314" cy="42939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360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5266" y="-2"/>
            <a:ext cx="613673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512(g): Liability for Taking Down Content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548938" y="6488668"/>
            <a:ext cx="16430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84" y="251133"/>
            <a:ext cx="4816230" cy="63324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344" y="1327628"/>
            <a:ext cx="7895129" cy="48447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284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886" y="-2"/>
            <a:ext cx="460711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512(g)(3): Counter Notification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548938" y="6488668"/>
            <a:ext cx="16430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10" y="322913"/>
            <a:ext cx="4771830" cy="627407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807" y="1448492"/>
            <a:ext cx="8723131" cy="47403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208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1</a:t>
            </a:r>
          </a:p>
          <a:p>
            <a:pPr lvl="1"/>
            <a:r>
              <a:rPr lang="en-US" dirty="0"/>
              <a:t>I post an antitrust video on YouTube</a:t>
            </a:r>
          </a:p>
          <a:p>
            <a:pPr lvl="1"/>
            <a:r>
              <a:rPr lang="en-US" dirty="0"/>
              <a:t>YouTube watches it and says “too Chicago School” and they remove the video</a:t>
            </a:r>
          </a:p>
          <a:p>
            <a:r>
              <a:rPr lang="en-US" dirty="0"/>
              <a:t>How does 17 USC 512 apply?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8DD60-F278-44CE-94CB-58E7E3C4FD10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25074" y="0"/>
            <a:ext cx="209232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3)</a:t>
            </a:r>
          </a:p>
        </p:txBody>
      </p:sp>
    </p:spTree>
    <p:extLst>
      <p:ext uri="{BB962C8B-B14F-4D97-AF65-F5344CB8AC3E}">
        <p14:creationId xmlns:p14="http://schemas.microsoft.com/office/powerpoint/2010/main" val="1571945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2</a:t>
            </a:r>
          </a:p>
          <a:p>
            <a:pPr lvl="1"/>
            <a:r>
              <a:rPr lang="en-US" dirty="0"/>
              <a:t>I post an antitrust video on YouTube</a:t>
            </a:r>
          </a:p>
          <a:p>
            <a:pPr lvl="1"/>
            <a:r>
              <a:rPr lang="en-US" dirty="0"/>
              <a:t>YouTube has an automated filtering system and removes my video when the algorithm concludes that the video is too Chicago School</a:t>
            </a:r>
          </a:p>
          <a:p>
            <a:r>
              <a:rPr lang="en-US" dirty="0"/>
              <a:t>How does 17 USC 512 apply?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8DD60-F278-44CE-94CB-58E7E3C4FD10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34600" y="0"/>
            <a:ext cx="2082800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3)</a:t>
            </a:r>
          </a:p>
        </p:txBody>
      </p:sp>
    </p:spTree>
    <p:extLst>
      <p:ext uri="{BB962C8B-B14F-4D97-AF65-F5344CB8AC3E}">
        <p14:creationId xmlns:p14="http://schemas.microsoft.com/office/powerpoint/2010/main" val="4177994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How do we build an online system at scale with user-generated content that implements Sec. 106?</a:t>
            </a:r>
          </a:p>
          <a:p>
            <a:pPr lvl="1"/>
            <a:r>
              <a:rPr lang="en-US" dirty="0"/>
              <a:t>Is doing that consistent with fair use under Sec. 107?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755A-B2BD-40A3-BFBA-B01E1BE1ACA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20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3</a:t>
            </a:r>
          </a:p>
          <a:p>
            <a:pPr lvl="1"/>
            <a:r>
              <a:rPr lang="en-US" dirty="0"/>
              <a:t>I post an antitrust video on YouTube</a:t>
            </a:r>
          </a:p>
          <a:p>
            <a:pPr lvl="1"/>
            <a:r>
              <a:rPr lang="en-US" dirty="0"/>
              <a:t>A third party believes that my video infringes their copyrighted work</a:t>
            </a:r>
          </a:p>
          <a:p>
            <a:pPr lvl="1"/>
            <a:r>
              <a:rPr lang="en-US" dirty="0"/>
              <a:t>YouTube removes the video based on the notification from the third party</a:t>
            </a:r>
          </a:p>
          <a:p>
            <a:r>
              <a:rPr lang="en-US" dirty="0"/>
              <a:t>How does 17 USC 512 apply?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8DD60-F278-44CE-94CB-58E7E3C4FD10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29838" y="0"/>
            <a:ext cx="2087562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3)</a:t>
            </a:r>
          </a:p>
        </p:txBody>
      </p:sp>
    </p:spTree>
    <p:extLst>
      <p:ext uri="{BB962C8B-B14F-4D97-AF65-F5344CB8AC3E}">
        <p14:creationId xmlns:p14="http://schemas.microsoft.com/office/powerpoint/2010/main" val="2552592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BBD2-08E2-0F49-AE7B-A18542B91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F69A4-84DE-AB6F-4C8B-9F541CB91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1</a:t>
            </a:r>
          </a:p>
          <a:p>
            <a:pPr lvl="1"/>
            <a:r>
              <a:rPr lang="en-US" dirty="0"/>
              <a:t>This is YouTube’s own act. They don’t have any obligation to host material or distribute (but see hypo 3 and see recent non-copyright developments re common carrier status)</a:t>
            </a:r>
          </a:p>
          <a:p>
            <a:pPr lvl="1"/>
            <a:r>
              <a:rPr lang="en-US" dirty="0"/>
              <a:t>No 512 issues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1A060-A041-3C2C-B9C7-3712FC11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755A-B2BD-40A3-BFBA-B01E1BE1ACA6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717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BBD2-08E2-0F49-AE7B-A18542B91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F69A4-84DE-AB6F-4C8B-9F541CB91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2</a:t>
            </a:r>
          </a:p>
          <a:p>
            <a:pPr lvl="1"/>
            <a:r>
              <a:rPr lang="en-US" dirty="0"/>
              <a:t>YouTube runs an automated regime for filtering content.</a:t>
            </a:r>
          </a:p>
          <a:p>
            <a:pPr lvl="1"/>
            <a:r>
              <a:rPr lang="en-US" dirty="0"/>
              <a:t>Again baseline position is that they have no obligation to host content and can remove content via humans or algorithms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1A060-A041-3C2C-B9C7-3712FC11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755A-B2BD-40A3-BFBA-B01E1BE1ACA6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56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BBD2-08E2-0F49-AE7B-A18542B91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F69A4-84DE-AB6F-4C8B-9F541CB91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 3</a:t>
            </a:r>
          </a:p>
          <a:p>
            <a:pPr lvl="1"/>
            <a:r>
              <a:rPr lang="en-US" dirty="0"/>
              <a:t>This is basic 512 situation</a:t>
            </a:r>
          </a:p>
          <a:p>
            <a:pPr lvl="1"/>
            <a:r>
              <a:rPr lang="en-US" dirty="0"/>
              <a:t>To get the benefit of the 512(c)(1) safe harbor, YouTube has to comply with the notification/counternotification rules set out there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1A060-A041-3C2C-B9C7-3712FC11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755A-B2BD-40A3-BFBA-B01E1BE1ACA6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969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1702" y="-1"/>
            <a:ext cx="4810299" cy="295104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Cryptopunks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Copyright Dispute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53512" y="6488668"/>
            <a:ext cx="31384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forkast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(Visited 23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‘All eyes are on it:’ CryptoPunks at center of copyright disput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0351"/>
            <a:ext cx="5836698" cy="641916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‘All eyes are on it:’ CryptoPunks at center of copyright disput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6" r="35412" b="34760"/>
          <a:stretch/>
        </p:blipFill>
        <p:spPr>
          <a:xfrm>
            <a:off x="2722565" y="1796095"/>
            <a:ext cx="5201156" cy="41788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‘All eyes are on it:’ CryptoPunks at center of copyright disput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65588" r="35412" b="12638"/>
          <a:stretch/>
        </p:blipFill>
        <p:spPr>
          <a:xfrm>
            <a:off x="4082906" y="3482739"/>
            <a:ext cx="7606695" cy="28707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48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228" y="-1"/>
            <a:ext cx="4897773" cy="349884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DMCA Notice and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Counternotice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56396" y="6488668"/>
            <a:ext cx="24356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Twitter (11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ryptoPunks V1 on Twitter: &quot;Our Counter-DMCA notice has been lodged with Opensea as we believe it is our right to trade these historical V1 CryptoPunks. Join our fantastic Discord community here: https://t.co/xBMoTRBeaA https://t.co/FKDaIIlEyO&quot; / Twitt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3" y="271424"/>
            <a:ext cx="5786049" cy="63634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CryptoPunks V1 on Twitter: &quot;Our Counter-DMCA notice has been lodged with Opensea as we believe it is our right to trade these historical V1 CryptoPunks. Join our fantastic Discord community here: https://t.co/xBMoTRBeaA https://t.co/FKDaIIlEyO&quot; / Twitt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8126" r="12805" b="4097"/>
          <a:stretch/>
        </p:blipFill>
        <p:spPr>
          <a:xfrm>
            <a:off x="2585245" y="1021707"/>
            <a:ext cx="4253705" cy="54864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CryptoPunks V1 on Twitter: &quot;Our Counter-DMCA notice has been lodged with Opensea as we believe it is our right to trade these historical V1 CryptoPunks. Join our fantastic Discord community here: https://t.co/xBMoTRBeaA https://t.co/FKDaIIlEyO&quot; / Twitt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6" t="8194" r="19144" b="3403"/>
          <a:stretch/>
        </p:blipFill>
        <p:spPr>
          <a:xfrm>
            <a:off x="7183438" y="1055055"/>
            <a:ext cx="3521146" cy="54530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817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2998" y="-1"/>
            <a:ext cx="4329004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512(h): Identifying Infringers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548938" y="6488668"/>
            <a:ext cx="16430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09004"/>
            <a:ext cx="4948326" cy="64652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160" y="768360"/>
            <a:ext cx="6691680" cy="57203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71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3250" y="-2"/>
            <a:ext cx="4678750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512(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): Repeat Infringers Policy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548938" y="6488668"/>
            <a:ext cx="16430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00" y="564924"/>
            <a:ext cx="4595365" cy="600412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594" y="1954529"/>
            <a:ext cx="9143131" cy="42843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11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400" y="-1"/>
            <a:ext cx="4038601" cy="32419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Terms of Service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54580" y="6488668"/>
            <a:ext cx="33374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(Visited 23 Feb 2022)</a:t>
            </a:r>
          </a:p>
        </p:txBody>
      </p:sp>
      <p:pic>
        <p:nvPicPr>
          <p:cNvPr id="5" name="Picture 4" descr="Terms of Servic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506295"/>
            <a:ext cx="5632456" cy="619454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4737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1699" y="-2"/>
            <a:ext cx="24003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Starting Points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7763" y="6488668"/>
            <a:ext cx="3424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(Visited 23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rms of Servic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92" y="264391"/>
            <a:ext cx="5918819" cy="650948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Terms of Service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0" t="7898" r="15532" b="27496"/>
          <a:stretch/>
        </p:blipFill>
        <p:spPr>
          <a:xfrm>
            <a:off x="3313375" y="750861"/>
            <a:ext cx="5164669" cy="581025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695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9886" y="-1"/>
            <a:ext cx="4942115" cy="33975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Digital Millennium Copyright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105-304 (28 Oct 1998)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472" y="139894"/>
            <a:ext cx="4624651" cy="653344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581058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0594" y="-1"/>
            <a:ext cx="6701407" cy="33975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Content Obligations; No Hosting Obligations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7763" y="6488668"/>
            <a:ext cx="3424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(Visited 23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rms of Servic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" y="418010"/>
            <a:ext cx="5712731" cy="62828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Terms of Service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7792" r="14951" b="72085"/>
          <a:stretch/>
        </p:blipFill>
        <p:spPr>
          <a:xfrm>
            <a:off x="2122484" y="2119311"/>
            <a:ext cx="9520555" cy="33575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249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898" y="-1"/>
            <a:ext cx="4486103" cy="32419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Permissions and Restrictions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7763" y="6488668"/>
            <a:ext cx="3424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(Visited 23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rms of Servic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8" y="205869"/>
            <a:ext cx="5852306" cy="64363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Terms of Service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t="20070" r="15860" b="42082"/>
          <a:stretch/>
        </p:blipFill>
        <p:spPr>
          <a:xfrm>
            <a:off x="2644230" y="1048840"/>
            <a:ext cx="7972970" cy="53911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309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200" y="-2"/>
            <a:ext cx="44958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Permissions and Restrictions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7763" y="6488668"/>
            <a:ext cx="3424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(Visited 23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rms of Servic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9" y="209004"/>
            <a:ext cx="5843305" cy="64264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Terms of Service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t="57917" r="16472" b="12361"/>
          <a:stretch/>
        </p:blipFill>
        <p:spPr>
          <a:xfrm>
            <a:off x="2430668" y="1740309"/>
            <a:ext cx="8357035" cy="45739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424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263" y="-2"/>
            <a:ext cx="59007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Rights and Duties re Uploaded Content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7763" y="6488668"/>
            <a:ext cx="3424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(Visited 23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rms of Servic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1" y="209004"/>
            <a:ext cx="590277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Terms of Service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5" t="7879" r="15276" b="50182"/>
          <a:stretch/>
        </p:blipFill>
        <p:spPr>
          <a:xfrm>
            <a:off x="2625272" y="1075847"/>
            <a:ext cx="7160019" cy="526042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44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263" y="-2"/>
            <a:ext cx="59007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Rights and Duties re Uploaded Content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7763" y="6488668"/>
            <a:ext cx="3424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(Visited 23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rms of Servic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78" y="235132"/>
            <a:ext cx="5879014" cy="64657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Terms of Service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0" t="49817" r="16163" b="10933"/>
          <a:stretch/>
        </p:blipFill>
        <p:spPr>
          <a:xfrm>
            <a:off x="2536830" y="1222825"/>
            <a:ext cx="7508865" cy="52039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24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3217" y="-2"/>
            <a:ext cx="3068783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Removal of Content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7763" y="6488668"/>
            <a:ext cx="3424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(Visited 23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rms of Servic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7" y="213186"/>
            <a:ext cx="5846693" cy="64301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Terms of Service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 t="6886" r="15612" b="75684"/>
          <a:stretch/>
        </p:blipFill>
        <p:spPr>
          <a:xfrm>
            <a:off x="1981198" y="2014539"/>
            <a:ext cx="9585615" cy="29289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099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3088" y="-2"/>
            <a:ext cx="65389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Strikes and Alleged Copyright Infringement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7763" y="6488668"/>
            <a:ext cx="3424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(Visited 23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rms of Servic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6" y="418010"/>
            <a:ext cx="5712729" cy="62828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Terms of Service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t="23788" r="16386" b="40121"/>
          <a:stretch/>
        </p:blipFill>
        <p:spPr>
          <a:xfrm>
            <a:off x="2817809" y="1543050"/>
            <a:ext cx="7436751" cy="47053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514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0" y="-2"/>
            <a:ext cx="32766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Account Termination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7763" y="6488668"/>
            <a:ext cx="3424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(Visited 23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Terms of Servic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4" y="220502"/>
            <a:ext cx="5892317" cy="64803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 descr="Terms of Service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2" t="34091" r="16486" b="18764"/>
          <a:stretch/>
        </p:blipFill>
        <p:spPr>
          <a:xfrm>
            <a:off x="3267569" y="1195213"/>
            <a:ext cx="6079631" cy="51196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408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2875" y="-1"/>
            <a:ext cx="4429126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“The First Rule of Copyright”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7763" y="6488668"/>
            <a:ext cx="3424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(Visited 23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YouTube Copyright &amp; Fair Use Policies - How YouTube Work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5" y="209004"/>
            <a:ext cx="590277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YouTube Copyright &amp; Fair Use Policies - How YouTube Work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8145" r="4674" b="30367"/>
          <a:stretch/>
        </p:blipFill>
        <p:spPr>
          <a:xfrm>
            <a:off x="2535793" y="658279"/>
            <a:ext cx="7778639" cy="56453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092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2663" y="-2"/>
            <a:ext cx="23193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Fair Use?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7763" y="6488668"/>
            <a:ext cx="3424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(Visited 23 Feb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YouTube Copyright &amp; Fair Use Policies - How YouTube Works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9" y="232503"/>
            <a:ext cx="5881405" cy="64683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YouTube Copyright &amp; Fair Use Policies - How YouTube Works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1" t="19647" r="5934" b="33353"/>
          <a:stretch/>
        </p:blipFill>
        <p:spPr>
          <a:xfrm>
            <a:off x="3302203" y="1077684"/>
            <a:ext cx="6044997" cy="52742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308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9431" y="-2"/>
            <a:ext cx="185257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98" y="209004"/>
            <a:ext cx="4413352" cy="64039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00051" y="6459362"/>
            <a:ext cx="33919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105-304 (28 Oct 1998)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741" y="1312181"/>
            <a:ext cx="10001686" cy="502285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351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9835" y="-1"/>
            <a:ext cx="2922166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Content ID System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(Visited 16 Nov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7CF4908-1CF2-2608-B988-84A7A45E3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4" y="209004"/>
            <a:ext cx="590001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4D34BCA-9E55-C06F-61BA-12292783CF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26803" r="35495" b="28614"/>
          <a:stretch/>
        </p:blipFill>
        <p:spPr>
          <a:xfrm>
            <a:off x="3031920" y="963390"/>
            <a:ext cx="6128160" cy="52267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6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5001" y="-1"/>
            <a:ext cx="2896999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Content ID System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Google (Visited 16 Nov 2022)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7CF4908-1CF2-2608-B988-84A7A45E3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4" y="209004"/>
            <a:ext cx="5900012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4D34BCA-9E55-C06F-61BA-12292783C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t="77620" r="35879" b="3455"/>
          <a:stretch/>
        </p:blipFill>
        <p:spPr>
          <a:xfrm>
            <a:off x="1955410" y="2405573"/>
            <a:ext cx="9590164" cy="352630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245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9477" y="-1"/>
            <a:ext cx="2602524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Content ID Stats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57860" y="6488668"/>
            <a:ext cx="41341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Google Fights Piracy (Nov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49" y="185540"/>
            <a:ext cx="4739155" cy="65152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014" y="595987"/>
            <a:ext cx="7291414" cy="58926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68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4525" y="-2"/>
            <a:ext cx="26574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A Response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244138" y="6488668"/>
            <a:ext cx="19478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EFF (Dec 2020)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015" y="126411"/>
            <a:ext cx="4830633" cy="65744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3326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0862" y="-2"/>
            <a:ext cx="6471139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YouTube Appeasement: Fair Use Replaced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244138" y="6488668"/>
            <a:ext cx="19478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EFF (Dec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72552"/>
            <a:ext cx="4706925" cy="63158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334" y="1547110"/>
            <a:ext cx="8734196" cy="458424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493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3325" y="-2"/>
            <a:ext cx="4638676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YouTube Distorts Speech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244138" y="6488668"/>
            <a:ext cx="19478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EFF (Dec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9" y="279022"/>
            <a:ext cx="4736769" cy="635586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49" y="1390794"/>
            <a:ext cx="7759378" cy="46274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973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7725" y="-1"/>
            <a:ext cx="3724276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Content ID and Fair Use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244138" y="6488668"/>
            <a:ext cx="19478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EFF (Dec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93" y="233868"/>
            <a:ext cx="4209492" cy="62984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470" y="1966148"/>
            <a:ext cx="9407599" cy="40189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166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5397" y="-2"/>
            <a:ext cx="956604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Lenz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58806" y="6488668"/>
            <a:ext cx="313319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815 F.3d 1145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637" y="112586"/>
            <a:ext cx="4261104" cy="65882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91173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0" y="-2"/>
            <a:ext cx="441960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512(c)(3)(A)(v) (TTYN (1 of 3))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01324" y="6488668"/>
            <a:ext cx="15906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66" y="235129"/>
            <a:ext cx="4735505" cy="63924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A8032F-0EFB-4F42-B746-5E9728313B76}"/>
              </a:ext>
            </a:extLst>
          </p:cNvPr>
          <p:cNvSpPr/>
          <p:nvPr/>
        </p:nvSpPr>
        <p:spPr bwMode="auto">
          <a:xfrm>
            <a:off x="1808019" y="2828184"/>
            <a:ext cx="9950045" cy="206210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200" i="0" dirty="0"/>
              <a:t>(v) A statement that the complaining party has a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good faith belief </a:t>
            </a:r>
            <a:r>
              <a:rPr lang="en-US" sz="3200" i="0" dirty="0"/>
              <a:t>that use of the material in the manner complained of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is not authorized by the copyright owner, its agent, or the law</a:t>
            </a:r>
            <a:r>
              <a:rPr lang="en-US" sz="3200" i="0" dirty="0">
                <a:solidFill>
                  <a:schemeClr val="bg2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15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Links on YouTube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 1</a:t>
            </a:r>
          </a:p>
          <a:p>
            <a:pPr lvl="1"/>
            <a:r>
              <a:rPr lang="en-US" dirty="0">
                <a:hlinkClick r:id="rId2"/>
              </a:rPr>
              <a:t>Here</a:t>
            </a:r>
            <a:r>
              <a:rPr lang="en-US" dirty="0"/>
              <a:t> (</a:t>
            </a:r>
            <a:r>
              <a:rPr lang="en-US" dirty="0" err="1"/>
              <a:t>aXJhDltzYVQ</a:t>
            </a:r>
            <a:r>
              <a:rPr lang="en-US" dirty="0"/>
              <a:t>)</a:t>
            </a:r>
          </a:p>
          <a:p>
            <a:r>
              <a:rPr lang="en-US" dirty="0"/>
              <a:t>Link 2</a:t>
            </a:r>
          </a:p>
          <a:p>
            <a:pPr lvl="1"/>
            <a:r>
              <a:rPr lang="en-US" dirty="0">
                <a:hlinkClick r:id="rId3"/>
              </a:rPr>
              <a:t>Here</a:t>
            </a:r>
            <a:r>
              <a:rPr lang="en-US" dirty="0"/>
              <a:t> (N1KfJHFWlhQ)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755A-B2BD-40A3-BFBA-B01E1BE1ACA6}" type="slidenum">
              <a:rPr lang="en-US" altLang="en-US" smtClean="0"/>
              <a:pPr/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25074" y="0"/>
            <a:ext cx="209232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3)</a:t>
            </a:r>
          </a:p>
        </p:txBody>
      </p:sp>
    </p:spTree>
    <p:extLst>
      <p:ext uri="{BB962C8B-B14F-4D97-AF65-F5344CB8AC3E}">
        <p14:creationId xmlns:p14="http://schemas.microsoft.com/office/powerpoint/2010/main" val="337525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6859" y="-2"/>
            <a:ext cx="324514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the Gory Details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73" y="496058"/>
            <a:ext cx="4025624" cy="57999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067" y="496058"/>
            <a:ext cx="3636785" cy="5817035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210" y="496058"/>
            <a:ext cx="4013405" cy="58084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760" y="496058"/>
            <a:ext cx="3753431" cy="57999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543" y="458291"/>
            <a:ext cx="4063418" cy="58458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564" y="467388"/>
            <a:ext cx="3919486" cy="58458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800" y="455778"/>
            <a:ext cx="4095865" cy="585731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1914" y="462449"/>
            <a:ext cx="3829651" cy="58506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6737" y="449194"/>
            <a:ext cx="4185424" cy="58616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800051" y="6459362"/>
            <a:ext cx="33919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105-304 (28 Oct 1998)</a:t>
            </a:r>
          </a:p>
        </p:txBody>
      </p:sp>
    </p:spTree>
    <p:extLst>
      <p:ext uri="{BB962C8B-B14F-4D97-AF65-F5344CB8AC3E}">
        <p14:creationId xmlns:p14="http://schemas.microsoft.com/office/powerpoint/2010/main" val="351650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Use and Section 512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Is Lenz’s use of the Prince song fair use under Section 107?</a:t>
            </a:r>
          </a:p>
          <a:p>
            <a:pPr lvl="1"/>
            <a:r>
              <a:rPr lang="en-US" dirty="0"/>
              <a:t>How does the answer to that question matter for the Section 512 analysis?</a:t>
            </a:r>
          </a:p>
          <a:p>
            <a:pPr lvl="1"/>
            <a:r>
              <a:rPr lang="en-US" dirty="0"/>
              <a:t>How is Universal supposed to evaluate fair use?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755A-B2BD-40A3-BFBA-B01E1BE1ACA6}" type="slidenum">
              <a:rPr lang="en-US" altLang="en-US" smtClean="0"/>
              <a:pPr/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25074" y="0"/>
            <a:ext cx="209232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3)</a:t>
            </a:r>
          </a:p>
        </p:txBody>
      </p:sp>
    </p:spTree>
    <p:extLst>
      <p:ext uri="{BB962C8B-B14F-4D97-AF65-F5344CB8AC3E}">
        <p14:creationId xmlns:p14="http://schemas.microsoft.com/office/powerpoint/2010/main" val="1975784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0404" y="-2"/>
            <a:ext cx="7741597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Must Consider Fair Use Before Sending Notification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77744" y="6488668"/>
            <a:ext cx="321425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815 F.3d 1145 (9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023" t="4347" r="5380" b="4640"/>
          <a:stretch/>
        </p:blipFill>
        <p:spPr>
          <a:xfrm>
            <a:off x="116378" y="216129"/>
            <a:ext cx="4127493" cy="64847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A8032F-0EFB-4F42-B746-5E9728313B76}"/>
              </a:ext>
            </a:extLst>
          </p:cNvPr>
          <p:cNvSpPr/>
          <p:nvPr/>
        </p:nvSpPr>
        <p:spPr bwMode="auto">
          <a:xfrm>
            <a:off x="1761910" y="3155772"/>
            <a:ext cx="9950045" cy="255454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200" i="0" dirty="0"/>
              <a:t>We conclude that because 17 U.S.C. § 107 created a type of non-infringing use, fair use is ‘authorized by the law’ and 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 copyright holder must consider the existence of fair use before sending a takedown notification under § 512(c)</a:t>
            </a:r>
            <a:r>
              <a:rPr lang="en-US" sz="3200" i="0" dirty="0">
                <a:solidFill>
                  <a:schemeClr val="bg2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71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8905" y="-2"/>
            <a:ext cx="197309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BMG v. Cox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34272" y="6488668"/>
            <a:ext cx="30577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881 F.3d 293 (4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483" y="209004"/>
            <a:ext cx="4847880" cy="6496596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5309280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BMG: Repeat Infringers and Section 512(i)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Question</a:t>
            </a:r>
          </a:p>
          <a:p>
            <a:pPr lvl="1"/>
            <a:r>
              <a:rPr lang="en-US" dirty="0"/>
              <a:t>What are the obligations of an ISP as to </a:t>
            </a:r>
            <a:r>
              <a:rPr lang="en-US"/>
              <a:t>repeat infringers?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755A-B2BD-40A3-BFBA-B01E1BE1ACA6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12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135" y="-2"/>
            <a:ext cx="470286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512(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): Repeat Infringers Policy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548938" y="6488668"/>
            <a:ext cx="16430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 USC 512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15" y="209004"/>
            <a:ext cx="4968641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594" y="1954529"/>
            <a:ext cx="9143131" cy="42843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329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A1D1D-2D17-F322-42B2-4BECB6DBA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59C5E-64EF-DE5D-8B52-80C7A13D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5291" y="-2"/>
            <a:ext cx="529671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BMG on Contributory Infringement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3EAD1-9E65-574A-EAE0-A274C4BD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4F790B7-559B-24CF-A533-BA3C78EF3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6270" y="6488668"/>
            <a:ext cx="451572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BMG Proposed Instructions (14 Dec 2015)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648A5-E3A5-FCB8-A5DD-CB1F35E9F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008" y="209004"/>
            <a:ext cx="5013906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8585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2A269-D305-B674-B326-0945E99B2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81C8-FB1C-8772-E7E8-7C55CC0DC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357" y="-2"/>
            <a:ext cx="277964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Cox 2018 Version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13CD5-4EF2-023B-F321-5A8B508B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43D09B2-5368-3698-8804-505BBD497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278" y="6488668"/>
            <a:ext cx="439972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Cox Proposed Instructions (21 Aug 2018)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4E7548-8D5F-A37B-60D5-97FBD712E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7038A-F691-70A6-9D18-7E88E5D5C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74" y="209004"/>
            <a:ext cx="5011240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647757-A5E4-C55F-3C7F-7D16D5789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392" y="209004"/>
            <a:ext cx="5017225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FC56AF-F428-11C8-0449-941BAC1DB3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55" t="7855" r="11079" b="68620"/>
          <a:stretch/>
        </p:blipFill>
        <p:spPr>
          <a:xfrm>
            <a:off x="2700114" y="909611"/>
            <a:ext cx="9132134" cy="348046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901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B405C-CEC8-2359-ACD2-45B018BDD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60532-FDAA-026E-AAC8-9747FE67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651" y="-1"/>
            <a:ext cx="3821350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Role of Jury Instructions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1D7BF-C8E5-6262-CE68-B7B30FD8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1916831-8ADA-3EA8-70DF-AF83B5A6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716" y="6488668"/>
            <a:ext cx="344228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Jury Instructions (16 Dec 2015)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082EF-09B3-3F91-A2C7-20AFCC39B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8D8EF-07DF-D747-319F-3C137AB42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01" y="209004"/>
            <a:ext cx="497890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B08045-BD37-56D2-65D0-FA0A9B839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27" y="209004"/>
            <a:ext cx="5009067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FFF152-4291-5509-3148-4D2BA78A8A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38" t="6823" r="4738" b="43803"/>
          <a:stretch/>
        </p:blipFill>
        <p:spPr>
          <a:xfrm>
            <a:off x="4429111" y="608810"/>
            <a:ext cx="6776799" cy="568905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653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EFFB6-E4AA-7C35-0B34-78E8A948D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E413F-71A2-8D14-9A47-0CB427BC7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199" y="-2"/>
            <a:ext cx="28448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Direct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Infringment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C1F49-AA01-9792-4FE7-955F375D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00DA7C3-CB44-F754-C82B-65B7CA823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716" y="6488668"/>
            <a:ext cx="344228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Jury Instructions (16 Dec 2015)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08DF5-39D8-BE09-32F2-8ADD7ED8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27171-867C-7F5C-17FB-03F17B0A5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3" y="209004"/>
            <a:ext cx="501438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C04103-41C2-7B77-E7B7-E63C56000D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38" t="12714" r="5628" b="59926"/>
          <a:stretch/>
        </p:blipFill>
        <p:spPr>
          <a:xfrm>
            <a:off x="2250094" y="1260292"/>
            <a:ext cx="9212627" cy="433741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29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C4279-3262-F38B-ECF1-D8213C985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BA4B-429E-5158-E0F4-5E98967A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301" y="-1"/>
            <a:ext cx="4000700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Contributory Infringement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50A6F-C17C-3BF4-05CF-E98BCECFD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A194028-24BC-19A9-E026-3ECDF19D0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716" y="6488668"/>
            <a:ext cx="344228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Jury Instructions (16 Dec 2015)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9E2223-3954-E142-6E19-1667F9AA4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32399-FEE9-05A1-61E5-408E14DD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3" y="209004"/>
            <a:ext cx="501438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7F42F-3629-C8FA-DC4E-755B84E4FB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38" t="39705" r="5055" b="30428"/>
          <a:stretch/>
        </p:blipFill>
        <p:spPr>
          <a:xfrm>
            <a:off x="2235732" y="1273457"/>
            <a:ext cx="9172996" cy="46789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40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1168" y="-2"/>
            <a:ext cx="3140833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DMCA </a:t>
            </a: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Legis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2658" y="6488668"/>
            <a:ext cx="342934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105-551 (22 May 1998)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225" y="125114"/>
            <a:ext cx="4218582" cy="66972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8300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5C4EA-7E03-AFC8-44FE-94CE0A3CA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A3D6-FEDC-FEFA-A20B-F3FA8557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6938" y="-1"/>
            <a:ext cx="4015063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Contributory Infringement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0620F-F985-A130-9F37-2F8045E67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F5005EE-8B15-C314-6464-6FB52A5B0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716" y="6488668"/>
            <a:ext cx="344228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Jury Instructions (16 Dec 2015)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9AB6-E8AB-4055-1825-C504E732E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07A73-3EEC-0073-65A2-AF956A78F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3" y="209004"/>
            <a:ext cx="501438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8EBB3-7824-8CE0-664B-FD98FA158A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25" t="68982" r="6010" b="9337"/>
          <a:stretch/>
        </p:blipFill>
        <p:spPr>
          <a:xfrm>
            <a:off x="2267481" y="1088344"/>
            <a:ext cx="9080392" cy="34182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22A0E7-5D9E-8B69-454D-5AA165189A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89" t="6337" r="4646" b="82233"/>
          <a:stretch/>
        </p:blipFill>
        <p:spPr>
          <a:xfrm>
            <a:off x="2267481" y="4506571"/>
            <a:ext cx="9016502" cy="17491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95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ECD32-A340-3D0E-8B79-A436F0E6B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1548-CB49-DD37-F69B-5054851C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631" y="-1"/>
            <a:ext cx="3540370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Vicarious Infringement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B0A06-ABDF-8FB4-0ABB-65F4AD81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EA49601-24F7-5746-C63F-CBBD19CD2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716" y="6488668"/>
            <a:ext cx="344228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Jury Instructions (16 Dec 2015)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AB63E-14FD-DB78-E9B1-09D914A54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DF09A-B480-ADA0-D5D6-C0B13CF3D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19" y="209004"/>
            <a:ext cx="5009067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596687-5C24-4776-6881-1C83C151D0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32" t="16662" r="5221" b="36604"/>
          <a:stretch/>
        </p:blipFill>
        <p:spPr>
          <a:xfrm>
            <a:off x="2951906" y="891252"/>
            <a:ext cx="6655996" cy="533634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54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E6CB9-9AE3-A476-8B2B-F55B505C9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1639D-E03B-4FA8-7B58-DA30F8278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This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133FC-C49A-82E4-128C-521A19E4D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Jury Result</a:t>
            </a:r>
          </a:p>
          <a:p>
            <a:pPr lvl="1"/>
            <a:r>
              <a:rPr lang="en-US" dirty="0"/>
              <a:t>Cox liable for willful contributory copyright infringement but not for vicarious infringement</a:t>
            </a:r>
          </a:p>
          <a:p>
            <a:r>
              <a:rPr lang="en-US" dirty="0"/>
              <a:t>How should we apply these standards to Cox’s actions?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42454-F068-8ABF-D20D-F67B6303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755A-B2BD-40A3-BFBA-B01E1BE1ACA6}" type="slidenum">
              <a:rPr lang="en-US" altLang="en-US" smtClean="0"/>
              <a:pPr/>
              <a:t>62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44E9264-0077-C7D7-83FE-A0B4F1594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3194" y="0"/>
            <a:ext cx="102420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</a:t>
            </a:r>
          </a:p>
        </p:txBody>
      </p:sp>
    </p:spTree>
    <p:extLst>
      <p:ext uri="{BB962C8B-B14F-4D97-AF65-F5344CB8AC3E}">
        <p14:creationId xmlns:p14="http://schemas.microsoft.com/office/powerpoint/2010/main" val="17085271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A1717B-8D12-C2B0-65E4-446DFBE00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545684"/>
            <a:ext cx="4586914" cy="6127650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7370" y="-2"/>
            <a:ext cx="745463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13 Strikes and You Are Out (sort of) Doesn’t Cut It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27076" y="6488668"/>
            <a:ext cx="226492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BMG (4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B651D7-6D4F-7E9F-36DB-B38589626680}"/>
              </a:ext>
            </a:extLst>
          </p:cNvPr>
          <p:cNvSpPr/>
          <p:nvPr/>
        </p:nvSpPr>
        <p:spPr bwMode="auto">
          <a:xfrm>
            <a:off x="1821544" y="2097255"/>
            <a:ext cx="9950045" cy="403187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200" b="1" i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Cox failed to qualify for the DMCA safe harbor because it failed to implement its policy in any consistent or meaningful way—leaving it essentially with no policy</a:t>
            </a:r>
            <a:r>
              <a:rPr lang="en-US" sz="3200" i="0" dirty="0"/>
              <a:t>. Accordingly, the district court did not err in holding that Cox failed to offer evidence supporting its entitlement to the § 512(a) safe harbor defense and therefore granting summary judgment on this issue to BMG.</a:t>
            </a:r>
            <a:r>
              <a:rPr lang="en-US" sz="3200" i="0" dirty="0">
                <a:solidFill>
                  <a:schemeClr val="bg2"/>
                </a:solidFill>
              </a:rPr>
              <a:t>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442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0" y="-2"/>
            <a:ext cx="4145281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July 2021: Cox, BMG Settle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80098" y="6488668"/>
            <a:ext cx="261190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Reuters (27 July 2021)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A35C9E7-5657-BB33-BB19-9AAF0768A5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7" y="148315"/>
            <a:ext cx="5963208" cy="656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D23317-025D-69DF-BAB9-161D975E6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t="45470" r="35931" b="28889"/>
          <a:stretch/>
        </p:blipFill>
        <p:spPr>
          <a:xfrm>
            <a:off x="2302412" y="1570891"/>
            <a:ext cx="9239910" cy="459544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895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613" y="-1"/>
            <a:ext cx="5191388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Safe Harbors for Greater Certainty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2658" y="6488668"/>
            <a:ext cx="342934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105-551 (22 May 1998)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245218"/>
            <a:ext cx="3784450" cy="636772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744" y="1318045"/>
            <a:ext cx="7817514" cy="47779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87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756" y="-1"/>
            <a:ext cx="7286245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 Liability for Passive Automatic Acts (Volition)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2658" y="6488668"/>
            <a:ext cx="342934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105-551 (22 May 1998)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8295"/>
            <a:ext cx="3747821" cy="630609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249" y="2699410"/>
            <a:ext cx="9408865" cy="32990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32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7204" y="-2"/>
            <a:ext cx="4574797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Narrowing Secondary Liability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2658" y="6488668"/>
            <a:ext cx="342934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 Rep. 105-551 (22 May 1998)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68" y="155401"/>
            <a:ext cx="3891115" cy="65471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74" y="1510189"/>
            <a:ext cx="8142065" cy="44602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35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10865</TotalTime>
  <Words>1331</Words>
  <Application>Microsoft Office PowerPoint</Application>
  <PresentationFormat>Widescreen</PresentationFormat>
  <Paragraphs>245</Paragraphs>
  <Slides>64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Helvetica</vt:lpstr>
      <vt:lpstr>Monotype Sorts</vt:lpstr>
      <vt:lpstr>Times New Roman</vt:lpstr>
      <vt:lpstr>Wingdings</vt:lpstr>
      <vt:lpstr>Generic (Standard)</vt:lpstr>
      <vt:lpstr>Class 19: Mon 5 May 2025 Copyright Spring 2025   DMCA Sec. 512</vt:lpstr>
      <vt:lpstr>Issues for Today</vt:lpstr>
      <vt:lpstr>Digital Millennium Copyright Act</vt:lpstr>
      <vt:lpstr>17 USC 512</vt:lpstr>
      <vt:lpstr>And the Gory Details</vt:lpstr>
      <vt:lpstr>DMCA Legis History</vt:lpstr>
      <vt:lpstr>Safe Harbors for Greater Certainty</vt:lpstr>
      <vt:lpstr>No Liability for Passive Automatic Acts (Volition)</vt:lpstr>
      <vt:lpstr>Narrowing Secondary Liability</vt:lpstr>
      <vt:lpstr>512(a): Common Carriers and Transitory Communications</vt:lpstr>
      <vt:lpstr>512(b): Caching</vt:lpstr>
      <vt:lpstr>512(c)(1): User Stored Content</vt:lpstr>
      <vt:lpstr>512(c)(2): Designated Agent for Notifications</vt:lpstr>
      <vt:lpstr>512(c)(3): Contents of Notification</vt:lpstr>
      <vt:lpstr>512(d): Links to Infringing Material</vt:lpstr>
      <vt:lpstr>512(g): Liability for Taking Down Content</vt:lpstr>
      <vt:lpstr>512(g)(3): Counter Notification</vt:lpstr>
      <vt:lpstr>Removing Material</vt:lpstr>
      <vt:lpstr>Removing Material</vt:lpstr>
      <vt:lpstr>Removing Material</vt:lpstr>
      <vt:lpstr>Answers</vt:lpstr>
      <vt:lpstr>Answers</vt:lpstr>
      <vt:lpstr>Answers</vt:lpstr>
      <vt:lpstr>Cryptopunks Copyright Dispute</vt:lpstr>
      <vt:lpstr>DMCA Notice and Counternotice</vt:lpstr>
      <vt:lpstr>512(h): Identifying Infringers</vt:lpstr>
      <vt:lpstr>512(i): Repeat Infringers Policy</vt:lpstr>
      <vt:lpstr>YouTube Terms of Service</vt:lpstr>
      <vt:lpstr>Starting Points</vt:lpstr>
      <vt:lpstr>Content Obligations; No Hosting Obligations</vt:lpstr>
      <vt:lpstr>Permissions and Restrictions</vt:lpstr>
      <vt:lpstr>Permissions and Restrictions</vt:lpstr>
      <vt:lpstr>Rights and Duties re Uploaded Content</vt:lpstr>
      <vt:lpstr>Rights and Duties re Uploaded Content</vt:lpstr>
      <vt:lpstr>Removal of Content</vt:lpstr>
      <vt:lpstr>Strikes and Alleged Copyright Infringement</vt:lpstr>
      <vt:lpstr>Account Termination</vt:lpstr>
      <vt:lpstr>“The First Rule of Copyright”</vt:lpstr>
      <vt:lpstr>And Fair Use?</vt:lpstr>
      <vt:lpstr>Content ID System</vt:lpstr>
      <vt:lpstr>Content ID System</vt:lpstr>
      <vt:lpstr>Content ID Stats</vt:lpstr>
      <vt:lpstr>And A Response</vt:lpstr>
      <vt:lpstr>YouTube Appeasement: Fair Use Replaced</vt:lpstr>
      <vt:lpstr>How YouTube Distorts Speech</vt:lpstr>
      <vt:lpstr>Content ID and Fair Use</vt:lpstr>
      <vt:lpstr>Lenz</vt:lpstr>
      <vt:lpstr>512(c)(3)(A)(v) (TTYN (1 of 3))</vt:lpstr>
      <vt:lpstr>Two Links on YouTube</vt:lpstr>
      <vt:lpstr>Fair Use and Section 512</vt:lpstr>
      <vt:lpstr>Must Consider Fair Use Before Sending Notification</vt:lpstr>
      <vt:lpstr>BMG v. Cox</vt:lpstr>
      <vt:lpstr>BMG: Repeat Infringers and Section 512(i)</vt:lpstr>
      <vt:lpstr>512(i): Repeat Infringers Policy</vt:lpstr>
      <vt:lpstr>BMG on Contributory Infringement</vt:lpstr>
      <vt:lpstr>Cox 2018 Version</vt:lpstr>
      <vt:lpstr>Role of Jury Instructions</vt:lpstr>
      <vt:lpstr>Direct Infringment</vt:lpstr>
      <vt:lpstr>Contributory Infringement</vt:lpstr>
      <vt:lpstr>Contributory Infringement</vt:lpstr>
      <vt:lpstr>Vicarious Infringement</vt:lpstr>
      <vt:lpstr>Applying This Here</vt:lpstr>
      <vt:lpstr>13 Strikes and You Are Out (sort of) Doesn’t Cut It</vt:lpstr>
      <vt:lpstr>July 2021: Cox, BMG Settle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967</cp:revision>
  <cp:lastPrinted>2019-12-02T20:16:50Z</cp:lastPrinted>
  <dcterms:created xsi:type="dcterms:W3CDTF">1999-10-27T15:27:59Z</dcterms:created>
  <dcterms:modified xsi:type="dcterms:W3CDTF">2025-05-05T19:16:11Z</dcterms:modified>
</cp:coreProperties>
</file>