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7"/>
  </p:notesMasterIdLst>
  <p:handoutMasterIdLst>
    <p:handoutMasterId r:id="rId68"/>
  </p:handoutMasterIdLst>
  <p:sldIdLst>
    <p:sldId id="2115" r:id="rId2"/>
    <p:sldId id="2452" r:id="rId3"/>
    <p:sldId id="2453" r:id="rId4"/>
    <p:sldId id="2420" r:id="rId5"/>
    <p:sldId id="2451" r:id="rId6"/>
    <p:sldId id="2912" r:id="rId7"/>
    <p:sldId id="2435" r:id="rId8"/>
    <p:sldId id="2436" r:id="rId9"/>
    <p:sldId id="2444" r:id="rId10"/>
    <p:sldId id="2445" r:id="rId11"/>
    <p:sldId id="2472" r:id="rId12"/>
    <p:sldId id="2908" r:id="rId13"/>
    <p:sldId id="2464" r:id="rId14"/>
    <p:sldId id="2457" r:id="rId15"/>
    <p:sldId id="2458" r:id="rId16"/>
    <p:sldId id="2459" r:id="rId17"/>
    <p:sldId id="2460" r:id="rId18"/>
    <p:sldId id="2909" r:id="rId19"/>
    <p:sldId id="2569" r:id="rId20"/>
    <p:sldId id="2480" r:id="rId21"/>
    <p:sldId id="2911" r:id="rId22"/>
    <p:sldId id="2405" r:id="rId23"/>
    <p:sldId id="2406" r:id="rId24"/>
    <p:sldId id="2407" r:id="rId25"/>
    <p:sldId id="2471" r:id="rId26"/>
    <p:sldId id="2404" r:id="rId27"/>
    <p:sldId id="2482" r:id="rId28"/>
    <p:sldId id="2593" r:id="rId29"/>
    <p:sldId id="2483" r:id="rId30"/>
    <p:sldId id="2594" r:id="rId31"/>
    <p:sldId id="2478" r:id="rId32"/>
    <p:sldId id="2477" r:id="rId33"/>
    <p:sldId id="2479" r:id="rId34"/>
    <p:sldId id="2630" r:id="rId35"/>
    <p:sldId id="1780" r:id="rId36"/>
    <p:sldId id="1781" r:id="rId37"/>
    <p:sldId id="1782" r:id="rId38"/>
    <p:sldId id="2910" r:id="rId39"/>
    <p:sldId id="2616" r:id="rId40"/>
    <p:sldId id="2611" r:id="rId41"/>
    <p:sldId id="2612" r:id="rId42"/>
    <p:sldId id="2613" r:id="rId43"/>
    <p:sldId id="2623" r:id="rId44"/>
    <p:sldId id="2624" r:id="rId45"/>
    <p:sldId id="2625" r:id="rId46"/>
    <p:sldId id="2614" r:id="rId47"/>
    <p:sldId id="2617" r:id="rId48"/>
    <p:sldId id="2619" r:id="rId49"/>
    <p:sldId id="2621" r:id="rId50"/>
    <p:sldId id="2622" r:id="rId51"/>
    <p:sldId id="2618" r:id="rId52"/>
    <p:sldId id="2626" r:id="rId53"/>
    <p:sldId id="2627" r:id="rId54"/>
    <p:sldId id="2628" r:id="rId55"/>
    <p:sldId id="2631" r:id="rId56"/>
    <p:sldId id="2620" r:id="rId57"/>
    <p:sldId id="2632" r:id="rId58"/>
    <p:sldId id="2633" r:id="rId59"/>
    <p:sldId id="2634" r:id="rId60"/>
    <p:sldId id="2629" r:id="rId61"/>
    <p:sldId id="2637" r:id="rId62"/>
    <p:sldId id="2635" r:id="rId63"/>
    <p:sldId id="2636" r:id="rId64"/>
    <p:sldId id="2639" r:id="rId65"/>
    <p:sldId id="2640" r:id="rId66"/>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33"/>
    <a:srgbClr val="CC66FF"/>
    <a:srgbClr val="CCCCFF"/>
    <a:srgbClr val="6699FF"/>
    <a:srgbClr val="003399"/>
    <a:srgbClr val="FFCC99"/>
    <a:srgbClr val="CC99FF"/>
    <a:srgbClr val="FF7C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683" autoAdjust="0"/>
    <p:restoredTop sz="86410" autoAdjust="0"/>
  </p:normalViewPr>
  <p:slideViewPr>
    <p:cSldViewPr snapToGrid="0">
      <p:cViewPr varScale="1">
        <p:scale>
          <a:sx n="152" d="100"/>
          <a:sy n="152" d="100"/>
        </p:scale>
        <p:origin x="216" y="92"/>
      </p:cViewPr>
      <p:guideLst>
        <p:guide orient="horz" pos="2160"/>
        <p:guide pos="3840"/>
      </p:guideLst>
    </p:cSldViewPr>
  </p:slideViewPr>
  <p:outlineViewPr>
    <p:cViewPr>
      <p:scale>
        <a:sx n="50" d="100"/>
        <a:sy n="50" d="100"/>
      </p:scale>
      <p:origin x="0" y="-16484"/>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79" d="100"/>
          <a:sy n="79" d="100"/>
        </p:scale>
        <p:origin x="-2899"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defTabSz="931700">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4" y="0"/>
            <a:ext cx="3036887" cy="463550"/>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algn="r" defTabSz="931700">
              <a:defRPr kumimoji="0" sz="1200" i="0"/>
            </a:lvl1pPr>
          </a:lstStyle>
          <a:p>
            <a:pPr>
              <a:defRPr/>
            </a:pPr>
            <a:fld id="{77FC6675-D2CA-4353-89FA-66A40A97D6EB}" type="datetime1">
              <a:rPr lang="en-US" altLang="en-US" smtClean="0"/>
              <a:t>5/1/2025</a:t>
            </a:fld>
            <a:endParaRPr lang="en-US" altLang="en-US"/>
          </a:p>
        </p:txBody>
      </p:sp>
      <p:sp>
        <p:nvSpPr>
          <p:cNvPr id="14340" name="Rectangle 4"/>
          <p:cNvSpPr>
            <a:spLocks noGrp="1" noChangeArrowheads="1"/>
          </p:cNvSpPr>
          <p:nvPr>
            <p:ph type="ftr" sz="quarter" idx="2"/>
          </p:nvPr>
        </p:nvSpPr>
        <p:spPr bwMode="auto">
          <a:xfrm>
            <a:off x="1" y="8832850"/>
            <a:ext cx="3036888" cy="463550"/>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defTabSz="931700">
              <a:defRPr kumimoji="0" sz="1200" i="0"/>
            </a:lvl1pPr>
          </a:lstStyle>
          <a:p>
            <a:pPr>
              <a:defRPr/>
            </a:pPr>
            <a:r>
              <a:rPr lang="en-US" altLang="en-US"/>
              <a:t>Copyright</a:t>
            </a:r>
          </a:p>
        </p:txBody>
      </p:sp>
      <p:sp>
        <p:nvSpPr>
          <p:cNvPr id="14341" name="Rectangle 5"/>
          <p:cNvSpPr>
            <a:spLocks noGrp="1" noChangeArrowheads="1"/>
          </p:cNvSpPr>
          <p:nvPr>
            <p:ph type="sldNum" sz="quarter" idx="3"/>
          </p:nvPr>
        </p:nvSpPr>
        <p:spPr bwMode="auto">
          <a:xfrm>
            <a:off x="3973514" y="8832850"/>
            <a:ext cx="3036887" cy="463550"/>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algn="r" defTabSz="930207">
              <a:defRPr kumimoji="0" sz="1200" i="0"/>
            </a:lvl1pPr>
          </a:lstStyle>
          <a:p>
            <a:fld id="{8B5A40FC-7030-47DE-8301-4404BA44067B}" type="slidenum">
              <a:rPr lang="en-US" altLang="en-US"/>
              <a:pPr/>
              <a:t>‹#›</a:t>
            </a:fld>
            <a:endParaRPr lang="en-US" altLang="en-US"/>
          </a:p>
        </p:txBody>
      </p:sp>
    </p:spTree>
    <p:extLst>
      <p:ext uri="{BB962C8B-B14F-4D97-AF65-F5344CB8AC3E}">
        <p14:creationId xmlns:p14="http://schemas.microsoft.com/office/powerpoint/2010/main" val="8004059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defTabSz="931700">
              <a:defRPr kumimoji="0" sz="1200" i="0"/>
            </a:lvl1pPr>
          </a:lstStyle>
          <a:p>
            <a:pPr>
              <a:defRPr/>
            </a:pPr>
            <a:endParaRPr lang="en-US" altLang="en-US"/>
          </a:p>
        </p:txBody>
      </p:sp>
      <p:sp>
        <p:nvSpPr>
          <p:cNvPr id="48131"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8" name="Rectangle 10"/>
          <p:cNvSpPr>
            <a:spLocks noGrp="1" noChangeArrowheads="1"/>
          </p:cNvSpPr>
          <p:nvPr>
            <p:ph type="body" sz="quarter" idx="3"/>
          </p:nvPr>
        </p:nvSpPr>
        <p:spPr bwMode="auto">
          <a:xfrm>
            <a:off x="935039" y="4416426"/>
            <a:ext cx="5140325" cy="4181475"/>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4" y="0"/>
            <a:ext cx="3036887" cy="463550"/>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algn="r" defTabSz="931700">
              <a:defRPr kumimoji="0" sz="1200" i="0"/>
            </a:lvl1pPr>
          </a:lstStyle>
          <a:p>
            <a:pPr>
              <a:defRPr/>
            </a:pPr>
            <a:fld id="{1AE34EE4-3391-4D32-98F4-E0536ADF9CCB}" type="datetime1">
              <a:rPr lang="en-US" altLang="en-US" smtClean="0"/>
              <a:t>5/1/2025</a:t>
            </a:fld>
            <a:endParaRPr lang="en-US" altLang="en-US"/>
          </a:p>
        </p:txBody>
      </p:sp>
      <p:sp>
        <p:nvSpPr>
          <p:cNvPr id="2060" name="Rectangle 12"/>
          <p:cNvSpPr>
            <a:spLocks noGrp="1" noChangeArrowheads="1"/>
          </p:cNvSpPr>
          <p:nvPr>
            <p:ph type="ftr" sz="quarter" idx="4"/>
          </p:nvPr>
        </p:nvSpPr>
        <p:spPr bwMode="auto">
          <a:xfrm>
            <a:off x="1" y="8832850"/>
            <a:ext cx="3036888" cy="463550"/>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defTabSz="931700">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3514" y="8832850"/>
            <a:ext cx="3036887" cy="463550"/>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algn="r" defTabSz="930207">
              <a:defRPr kumimoji="0" sz="1200" i="0"/>
            </a:lvl1pPr>
          </a:lstStyle>
          <a:p>
            <a:fld id="{67A9246D-94FE-4531-B699-F4EBF7D21D51}" type="slidenum">
              <a:rPr lang="en-US" altLang="en-US"/>
              <a:pPr/>
              <a:t>‹#›</a:t>
            </a:fld>
            <a:endParaRPr lang="en-US" altLang="en-US"/>
          </a:p>
        </p:txBody>
      </p:sp>
    </p:spTree>
    <p:extLst>
      <p:ext uri="{BB962C8B-B14F-4D97-AF65-F5344CB8AC3E}">
        <p14:creationId xmlns:p14="http://schemas.microsoft.com/office/powerpoint/2010/main" val="2486989609"/>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ewsroom.fb.com/news/2012/04/facebook-to-acquire-instagra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ealbook.nytimes.com/2012/04/09/facebook-buys-instagram-for-1-billio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FF05A80-085E-4579-9BDD-634B3BE6800B}" type="datetime1">
              <a:rPr kumimoji="0" lang="en-US" altLang="en-US" sz="1200" i="0"/>
              <a:t>5/1/2025</a:t>
            </a:fld>
            <a:endParaRPr kumimoji="0" lang="en-US" altLang="en-US" sz="1200" i="0"/>
          </a:p>
        </p:txBody>
      </p:sp>
      <p:sp>
        <p:nvSpPr>
          <p:cNvPr id="49155"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A29FA6F-DF6A-4AFB-9E57-DCCF5FE6EF13}" type="slidenum">
              <a:rPr kumimoji="0" lang="en-US" altLang="en-US" sz="1200" i="0"/>
              <a:pPr/>
              <a:t>1</a:t>
            </a:fld>
            <a:endParaRPr kumimoji="0" lang="en-US" altLang="en-US" sz="1200" i="0"/>
          </a:p>
        </p:txBody>
      </p:sp>
      <p:sp>
        <p:nvSpPr>
          <p:cNvPr id="49156" name="Rectangle 2"/>
          <p:cNvSpPr>
            <a:spLocks noGrp="1" noRot="1" noChangeAspect="1" noChangeArrowheads="1" noTextEdit="1"/>
          </p:cNvSpPr>
          <p:nvPr>
            <p:ph type="sldImg"/>
          </p:nvPr>
        </p:nvSpPr>
        <p:spPr>
          <a:xfrm>
            <a:off x="406400" y="698500"/>
            <a:ext cx="6197600" cy="3486150"/>
          </a:xfrm>
          <a:ln/>
        </p:spPr>
      </p:sp>
      <p:sp>
        <p:nvSpPr>
          <p:cNvPr id="4915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237733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https://newsroom.fb.com/news/2012/04/facebook-to-acquire-instagram/</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5/1/2025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35</a:t>
            </a:fld>
            <a:endParaRPr lang="en-US" altLang="en-US"/>
          </a:p>
        </p:txBody>
      </p:sp>
    </p:spTree>
    <p:extLst>
      <p:ext uri="{BB962C8B-B14F-4D97-AF65-F5344CB8AC3E}">
        <p14:creationId xmlns:p14="http://schemas.microsoft.com/office/powerpoint/2010/main" val="457989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https://dealbook.nytimes.com/2012/04/09/facebook-buys-instagram-for-1-billion/</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5/1/2025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36</a:t>
            </a:fld>
            <a:endParaRPr lang="en-US" altLang="en-US"/>
          </a:p>
        </p:txBody>
      </p:sp>
    </p:spTree>
    <p:extLst>
      <p:ext uri="{BB962C8B-B14F-4D97-AF65-F5344CB8AC3E}">
        <p14:creationId xmlns:p14="http://schemas.microsoft.com/office/powerpoint/2010/main" val="285660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https://www.ftc.gov/news-events/press-releases/2012/08/ftc-closes-its-investigation-facebooks-proposed-acquisition</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5/1/2025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37</a:t>
            </a:fld>
            <a:endParaRPr lang="en-US" altLang="en-US"/>
          </a:p>
        </p:txBody>
      </p:sp>
    </p:spTree>
    <p:extLst>
      <p:ext uri="{BB962C8B-B14F-4D97-AF65-F5344CB8AC3E}">
        <p14:creationId xmlns:p14="http://schemas.microsoft.com/office/powerpoint/2010/main" val="2020193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https://www.theverge.com/news/646809/ftc-v-meta-antitrust-monopoly-trial-instagram-whatsapp</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38</a:t>
            </a:fld>
            <a:endParaRPr lang="en-US" altLang="en-US"/>
          </a:p>
        </p:txBody>
      </p:sp>
    </p:spTree>
    <p:extLst>
      <p:ext uri="{BB962C8B-B14F-4D97-AF65-F5344CB8AC3E}">
        <p14:creationId xmlns:p14="http://schemas.microsoft.com/office/powerpoint/2010/main" val="2781005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https://about.instagram.com/blog/announcements/introducing-web-embedding-instagram-content-on-websites</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39</a:t>
            </a:fld>
            <a:endParaRPr lang="en-US" altLang="en-US"/>
          </a:p>
        </p:txBody>
      </p:sp>
    </p:spTree>
    <p:extLst>
      <p:ext uri="{BB962C8B-B14F-4D97-AF65-F5344CB8AC3E}">
        <p14:creationId xmlns:p14="http://schemas.microsoft.com/office/powerpoint/2010/main" val="147777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https://help.instagram.com/581066165581870</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40</a:t>
            </a:fld>
            <a:endParaRPr lang="en-US" altLang="en-US"/>
          </a:p>
        </p:txBody>
      </p:sp>
    </p:spTree>
    <p:extLst>
      <p:ext uri="{BB962C8B-B14F-4D97-AF65-F5344CB8AC3E}">
        <p14:creationId xmlns:p14="http://schemas.microsoft.com/office/powerpoint/2010/main" val="3769986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https://help.instagram.com/581066165581870</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41</a:t>
            </a:fld>
            <a:endParaRPr lang="en-US" altLang="en-US"/>
          </a:p>
        </p:txBody>
      </p:sp>
    </p:spTree>
    <p:extLst>
      <p:ext uri="{BB962C8B-B14F-4D97-AF65-F5344CB8AC3E}">
        <p14:creationId xmlns:p14="http://schemas.microsoft.com/office/powerpoint/2010/main" val="1993865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https://help.instagram.com/581066165581870</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42</a:t>
            </a:fld>
            <a:endParaRPr lang="en-US" altLang="en-US"/>
          </a:p>
        </p:txBody>
      </p:sp>
    </p:spTree>
    <p:extLst>
      <p:ext uri="{BB962C8B-B14F-4D97-AF65-F5344CB8AC3E}">
        <p14:creationId xmlns:p14="http://schemas.microsoft.com/office/powerpoint/2010/main" val="3866370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https://www.asmp.org/wp-content/uploads/200416_IG-Embedding-Association_Final.pdf</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43</a:t>
            </a:fld>
            <a:endParaRPr lang="en-US" altLang="en-US"/>
          </a:p>
        </p:txBody>
      </p:sp>
    </p:spTree>
    <p:extLst>
      <p:ext uri="{BB962C8B-B14F-4D97-AF65-F5344CB8AC3E}">
        <p14:creationId xmlns:p14="http://schemas.microsoft.com/office/powerpoint/2010/main" val="1521696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https://arstechnica.com/tech-policy/2020/06/instagram-just-threw-users-of-its-embedding-api-under-the-bus/</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44</a:t>
            </a:fld>
            <a:endParaRPr lang="en-US" altLang="en-US"/>
          </a:p>
        </p:txBody>
      </p:sp>
    </p:spTree>
    <p:extLst>
      <p:ext uri="{BB962C8B-B14F-4D97-AF65-F5344CB8AC3E}">
        <p14:creationId xmlns:p14="http://schemas.microsoft.com/office/powerpoint/2010/main" val="2458483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a:t>
            </a:fld>
            <a:endParaRPr lang="en-US" altLang="en-US"/>
          </a:p>
        </p:txBody>
      </p:sp>
    </p:spTree>
    <p:extLst>
      <p:ext uri="{BB962C8B-B14F-4D97-AF65-F5344CB8AC3E}">
        <p14:creationId xmlns:p14="http://schemas.microsoft.com/office/powerpoint/2010/main" val="647421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https://nppa.org/news/63c877a492852c94eb247406</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45</a:t>
            </a:fld>
            <a:endParaRPr lang="en-US" altLang="en-US"/>
          </a:p>
        </p:txBody>
      </p:sp>
    </p:spTree>
    <p:extLst>
      <p:ext uri="{BB962C8B-B14F-4D97-AF65-F5344CB8AC3E}">
        <p14:creationId xmlns:p14="http://schemas.microsoft.com/office/powerpoint/2010/main" val="3478143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https://help.instagram.com/620154495870484</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46</a:t>
            </a:fld>
            <a:endParaRPr lang="en-US" altLang="en-US"/>
          </a:p>
        </p:txBody>
      </p:sp>
    </p:spTree>
    <p:extLst>
      <p:ext uri="{BB962C8B-B14F-4D97-AF65-F5344CB8AC3E}">
        <p14:creationId xmlns:p14="http://schemas.microsoft.com/office/powerpoint/2010/main" val="524445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https://help.instagram.com/581066165581870</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47</a:t>
            </a:fld>
            <a:endParaRPr lang="en-US" altLang="en-US"/>
          </a:p>
        </p:txBody>
      </p:sp>
    </p:spTree>
    <p:extLst>
      <p:ext uri="{BB962C8B-B14F-4D97-AF65-F5344CB8AC3E}">
        <p14:creationId xmlns:p14="http://schemas.microsoft.com/office/powerpoint/2010/main" val="606987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https://web.archive.org/web/20200605150057/https://www.buzzfeednews.com/article/gabrielsanchez/powerful-pictures-protest-black-photographers-instagram</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48</a:t>
            </a:fld>
            <a:endParaRPr lang="en-US" altLang="en-US"/>
          </a:p>
        </p:txBody>
      </p:sp>
    </p:spTree>
    <p:extLst>
      <p:ext uri="{BB962C8B-B14F-4D97-AF65-F5344CB8AC3E}">
        <p14:creationId xmlns:p14="http://schemas.microsoft.com/office/powerpoint/2010/main" val="1131778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https://web.archive.org/web/20200605150057/https://www.buzzfeednews.com/article/gabrielsanchez/powerful-pictures-protest-black-photographers-instagram</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49</a:t>
            </a:fld>
            <a:endParaRPr lang="en-US" altLang="en-US"/>
          </a:p>
        </p:txBody>
      </p:sp>
    </p:spTree>
    <p:extLst>
      <p:ext uri="{BB962C8B-B14F-4D97-AF65-F5344CB8AC3E}">
        <p14:creationId xmlns:p14="http://schemas.microsoft.com/office/powerpoint/2010/main" val="2987990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https://web.archive.org/web/20200605150057/https://www.buzzfeednews.com/article/gabrielsanchez/powerful-pictures-protest-black-photographers-instagram</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50</a:t>
            </a:fld>
            <a:endParaRPr lang="en-US" altLang="en-US"/>
          </a:p>
        </p:txBody>
      </p:sp>
    </p:spTree>
    <p:extLst>
      <p:ext uri="{BB962C8B-B14F-4D97-AF65-F5344CB8AC3E}">
        <p14:creationId xmlns:p14="http://schemas.microsoft.com/office/powerpoint/2010/main" val="812821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https://www.buzzfeednews.com/article/gabrielsanchez/powerful-pictures-protest-black-photographers-instagram</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51</a:t>
            </a:fld>
            <a:endParaRPr lang="en-US" altLang="en-US"/>
          </a:p>
        </p:txBody>
      </p:sp>
    </p:spTree>
    <p:extLst>
      <p:ext uri="{BB962C8B-B14F-4D97-AF65-F5344CB8AC3E}">
        <p14:creationId xmlns:p14="http://schemas.microsoft.com/office/powerpoint/2010/main" val="2127944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https://www.buzzfeednews.com/article/gabrielsanchez/powerful-pictures-protest-black-photographers-instagram</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52</a:t>
            </a:fld>
            <a:endParaRPr lang="en-US" altLang="en-US"/>
          </a:p>
        </p:txBody>
      </p:sp>
    </p:spTree>
    <p:extLst>
      <p:ext uri="{BB962C8B-B14F-4D97-AF65-F5344CB8AC3E}">
        <p14:creationId xmlns:p14="http://schemas.microsoft.com/office/powerpoint/2010/main" val="792101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https://www.buzzfeednews.com/article/gabrielsanchez/powerful-pictures-protest-black-photographers-instagram</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53</a:t>
            </a:fld>
            <a:endParaRPr lang="en-US" altLang="en-US"/>
          </a:p>
        </p:txBody>
      </p:sp>
    </p:spTree>
    <p:extLst>
      <p:ext uri="{BB962C8B-B14F-4D97-AF65-F5344CB8AC3E}">
        <p14:creationId xmlns:p14="http://schemas.microsoft.com/office/powerpoint/2010/main" val="1650822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https://www.buzzfeednews.com/article/gabrielsanchez/powerful-pictures-protest-black-photographers-instagram</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54</a:t>
            </a:fld>
            <a:endParaRPr lang="en-US" altLang="en-US"/>
          </a:p>
        </p:txBody>
      </p:sp>
    </p:spTree>
    <p:extLst>
      <p:ext uri="{BB962C8B-B14F-4D97-AF65-F5344CB8AC3E}">
        <p14:creationId xmlns:p14="http://schemas.microsoft.com/office/powerpoint/2010/main" val="3693539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8</a:t>
            </a:fld>
            <a:endParaRPr lang="en-US" altLang="en-US"/>
          </a:p>
        </p:txBody>
      </p:sp>
    </p:spTree>
    <p:extLst>
      <p:ext uri="{BB962C8B-B14F-4D97-AF65-F5344CB8AC3E}">
        <p14:creationId xmlns:p14="http://schemas.microsoft.com/office/powerpoint/2010/main" val="613088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https://time.com/4200438/these-photographers-are-covering-the-presidential-campaign-on-instagram/</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56</a:t>
            </a:fld>
            <a:endParaRPr lang="en-US" altLang="en-US"/>
          </a:p>
        </p:txBody>
      </p:sp>
    </p:spTree>
    <p:extLst>
      <p:ext uri="{BB962C8B-B14F-4D97-AF65-F5344CB8AC3E}">
        <p14:creationId xmlns:p14="http://schemas.microsoft.com/office/powerpoint/2010/main" val="1346484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https://time.com/4200438/these-photographers-are-covering-the-presidential-campaign-on-instagram/</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57</a:t>
            </a:fld>
            <a:endParaRPr lang="en-US" altLang="en-US"/>
          </a:p>
        </p:txBody>
      </p:sp>
    </p:spTree>
    <p:extLst>
      <p:ext uri="{BB962C8B-B14F-4D97-AF65-F5344CB8AC3E}">
        <p14:creationId xmlns:p14="http://schemas.microsoft.com/office/powerpoint/2010/main" val="3396338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https://www.google.com/search/howsearchworks/crawling-indexing/</a:t>
            </a:r>
          </a:p>
        </p:txBody>
      </p:sp>
      <p:sp>
        <p:nvSpPr>
          <p:cNvPr id="4" name="Date Placeholder 3"/>
          <p:cNvSpPr>
            <a:spLocks noGrp="1"/>
          </p:cNvSpPr>
          <p:nvPr>
            <p:ph type="dt" idx="10"/>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11"/>
          </p:nvPr>
        </p:nvSpPr>
        <p:spPr/>
        <p:txBody>
          <a:bodyPr/>
          <a:lstStyle/>
          <a:p>
            <a:fld id="{67A9246D-94FE-4531-B699-F4EBF7D21D51}" type="slidenum">
              <a:rPr lang="en-US" altLang="en-US" smtClean="0"/>
              <a:pPr/>
              <a:t>9</a:t>
            </a:fld>
            <a:endParaRPr lang="en-US" altLang="en-US"/>
          </a:p>
        </p:txBody>
      </p:sp>
    </p:spTree>
    <p:extLst>
      <p:ext uri="{BB962C8B-B14F-4D97-AF65-F5344CB8AC3E}">
        <p14:creationId xmlns:p14="http://schemas.microsoft.com/office/powerpoint/2010/main" val="1320123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https://developers.google.com/search/docs/advanced/robots/intro </a:t>
            </a:r>
          </a:p>
        </p:txBody>
      </p:sp>
      <p:sp>
        <p:nvSpPr>
          <p:cNvPr id="4" name="Date Placeholder 3"/>
          <p:cNvSpPr>
            <a:spLocks noGrp="1"/>
          </p:cNvSpPr>
          <p:nvPr>
            <p:ph type="dt" idx="10"/>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11"/>
          </p:nvPr>
        </p:nvSpPr>
        <p:spPr/>
        <p:txBody>
          <a:bodyPr/>
          <a:lstStyle/>
          <a:p>
            <a:fld id="{67A9246D-94FE-4531-B699-F4EBF7D21D51}" type="slidenum">
              <a:rPr lang="en-US" altLang="en-US" smtClean="0"/>
              <a:pPr/>
              <a:t>10</a:t>
            </a:fld>
            <a:endParaRPr lang="en-US" altLang="en-US"/>
          </a:p>
        </p:txBody>
      </p:sp>
    </p:spTree>
    <p:extLst>
      <p:ext uri="{BB962C8B-B14F-4D97-AF65-F5344CB8AC3E}">
        <p14:creationId xmlns:p14="http://schemas.microsoft.com/office/powerpoint/2010/main" val="4027882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5/1/2025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11</a:t>
            </a:fld>
            <a:endParaRPr lang="en-US" altLang="en-US"/>
          </a:p>
        </p:txBody>
      </p:sp>
    </p:spTree>
    <p:extLst>
      <p:ext uri="{BB962C8B-B14F-4D97-AF65-F5344CB8AC3E}">
        <p14:creationId xmlns:p14="http://schemas.microsoft.com/office/powerpoint/2010/main" val="3480361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3D720-924A-FC74-AF71-7A18C4B3A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5EA342-2DE1-F4FD-687A-36CE5D7F5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17EDB-5ED5-432B-A023-BF847AA70864}"/>
              </a:ext>
            </a:extLst>
          </p:cNvPr>
          <p:cNvSpPr>
            <a:spLocks noGrp="1"/>
          </p:cNvSpPr>
          <p:nvPr>
            <p:ph type="body" idx="1"/>
          </p:nvPr>
        </p:nvSpPr>
        <p:spPr/>
        <p:txBody>
          <a:bodyPr/>
          <a:lstStyle/>
          <a:p>
            <a:r>
              <a:rPr lang="en-US" dirty="0"/>
              <a:t>https://transparencyreport.google.com/copyright/overview?hl=en</a:t>
            </a:r>
          </a:p>
        </p:txBody>
      </p:sp>
      <p:sp>
        <p:nvSpPr>
          <p:cNvPr id="4" name="Date Placeholder 3">
            <a:extLst>
              <a:ext uri="{FF2B5EF4-FFF2-40B4-BE49-F238E27FC236}">
                <a16:creationId xmlns:a16="http://schemas.microsoft.com/office/drawing/2014/main" id="{FDA0BC50-656F-1508-B298-9DFF9892A06D}"/>
              </a:ext>
            </a:extLst>
          </p:cNvPr>
          <p:cNvSpPr>
            <a:spLocks noGrp="1"/>
          </p:cNvSpPr>
          <p:nvPr>
            <p:ph type="dt" idx="10"/>
          </p:nvPr>
        </p:nvSpPr>
        <p:spPr/>
        <p:txBody>
          <a:bodyPr/>
          <a:lstStyle/>
          <a:p>
            <a:pPr>
              <a:defRPr/>
            </a:pPr>
            <a:fld id="{1AE34EE4-3391-4D32-98F4-E0536ADF9CCB}" type="datetime1">
              <a:rPr lang="en-US" altLang="en-US" smtClean="0"/>
              <a:t>5/1/2025</a:t>
            </a:fld>
            <a:endParaRPr lang="en-US" altLang="en-US"/>
          </a:p>
        </p:txBody>
      </p:sp>
      <p:sp>
        <p:nvSpPr>
          <p:cNvPr id="5" name="Slide Number Placeholder 4">
            <a:extLst>
              <a:ext uri="{FF2B5EF4-FFF2-40B4-BE49-F238E27FC236}">
                <a16:creationId xmlns:a16="http://schemas.microsoft.com/office/drawing/2014/main" id="{DC35BD4D-E63A-53FE-149E-D48681FE7BF8}"/>
              </a:ext>
            </a:extLst>
          </p:cNvPr>
          <p:cNvSpPr>
            <a:spLocks noGrp="1"/>
          </p:cNvSpPr>
          <p:nvPr>
            <p:ph type="sldNum" sz="quarter" idx="11"/>
          </p:nvPr>
        </p:nvSpPr>
        <p:spPr/>
        <p:txBody>
          <a:bodyPr/>
          <a:lstStyle/>
          <a:p>
            <a:fld id="{67A9246D-94FE-4531-B699-F4EBF7D21D51}" type="slidenum">
              <a:rPr lang="en-US" altLang="en-US" smtClean="0"/>
              <a:pPr/>
              <a:t>12</a:t>
            </a:fld>
            <a:endParaRPr lang="en-US" altLang="en-US"/>
          </a:p>
        </p:txBody>
      </p:sp>
    </p:spTree>
    <p:extLst>
      <p:ext uri="{BB962C8B-B14F-4D97-AF65-F5344CB8AC3E}">
        <p14:creationId xmlns:p14="http://schemas.microsoft.com/office/powerpoint/2010/main" val="1804309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https://transparencyreport.google.com/copyright/overview?hl=en</a:t>
            </a:r>
          </a:p>
        </p:txBody>
      </p:sp>
      <p:sp>
        <p:nvSpPr>
          <p:cNvPr id="4" name="Date Placeholder 3"/>
          <p:cNvSpPr>
            <a:spLocks noGrp="1"/>
          </p:cNvSpPr>
          <p:nvPr>
            <p:ph type="dt" idx="10"/>
          </p:nvPr>
        </p:nvSpPr>
        <p:spPr/>
        <p:txBody>
          <a:bodyPr/>
          <a:lstStyle/>
          <a:p>
            <a:pPr>
              <a:defRPr/>
            </a:pPr>
            <a:fld id="{1AE34EE4-3391-4D32-98F4-E0536ADF9CCB}" type="datetime1">
              <a:rPr lang="en-US" altLang="en-US" smtClean="0"/>
              <a:t>5/1/2025</a:t>
            </a:fld>
            <a:endParaRPr lang="en-US" altLang="en-US"/>
          </a:p>
        </p:txBody>
      </p:sp>
      <p:sp>
        <p:nvSpPr>
          <p:cNvPr id="5" name="Slide Number Placeholder 4"/>
          <p:cNvSpPr>
            <a:spLocks noGrp="1"/>
          </p:cNvSpPr>
          <p:nvPr>
            <p:ph type="sldNum" sz="quarter" idx="11"/>
          </p:nvPr>
        </p:nvSpPr>
        <p:spPr/>
        <p:txBody>
          <a:bodyPr/>
          <a:lstStyle/>
          <a:p>
            <a:fld id="{67A9246D-94FE-4531-B699-F4EBF7D21D51}" type="slidenum">
              <a:rPr lang="en-US" altLang="en-US" smtClean="0"/>
              <a:pPr/>
              <a:t>13</a:t>
            </a:fld>
            <a:endParaRPr lang="en-US" altLang="en-US"/>
          </a:p>
        </p:txBody>
      </p:sp>
    </p:spTree>
    <p:extLst>
      <p:ext uri="{BB962C8B-B14F-4D97-AF65-F5344CB8AC3E}">
        <p14:creationId xmlns:p14="http://schemas.microsoft.com/office/powerpoint/2010/main" val="332955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406400" y="698500"/>
            <a:ext cx="6197600" cy="3486150"/>
          </a:xfrm>
          <a:ln/>
        </p:spPr>
      </p:sp>
      <p:sp>
        <p:nvSpPr>
          <p:cNvPr id="931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318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00DD784-2D47-4A54-A2B6-776EFFFDCB9B}" type="datetime1">
              <a:rPr kumimoji="0" lang="en-US" altLang="en-US" sz="1200" i="0"/>
              <a:t>5/1/2025</a:t>
            </a:fld>
            <a:endParaRPr kumimoji="0" lang="en-US" altLang="en-US" sz="1200" i="0"/>
          </a:p>
        </p:txBody>
      </p:sp>
      <p:sp>
        <p:nvSpPr>
          <p:cNvPr id="9318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D7F0330-E5B2-4E78-80D6-A8B0D97D42D6}" type="slidenum">
              <a:rPr kumimoji="0" lang="en-US" altLang="en-US" sz="1200" i="0"/>
              <a:pPr/>
              <a:t>26</a:t>
            </a:fld>
            <a:endParaRPr kumimoji="0" lang="en-US" altLang="en-US" sz="1200" i="0"/>
          </a:p>
        </p:txBody>
      </p:sp>
    </p:spTree>
    <p:extLst>
      <p:ext uri="{BB962C8B-B14F-4D97-AF65-F5344CB8AC3E}">
        <p14:creationId xmlns:p14="http://schemas.microsoft.com/office/powerpoint/2010/main" val="565835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9AD7B48D-3286-43C6-84F8-12F4AEBC4E5B}" type="datetime4">
              <a:rPr lang="en-US" smtClean="0"/>
              <a:t>May 1,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A0BFA5AC-3BDE-487F-BC3A-22CD6BFC6D55}" type="slidenum">
              <a:rPr lang="en-US" altLang="en-US"/>
              <a:pPr/>
              <a:t>‹#›</a:t>
            </a:fld>
            <a:endParaRPr lang="en-US" altLang="en-US"/>
          </a:p>
        </p:txBody>
      </p:sp>
    </p:spTree>
    <p:extLst>
      <p:ext uri="{BB962C8B-B14F-4D97-AF65-F5344CB8AC3E}">
        <p14:creationId xmlns:p14="http://schemas.microsoft.com/office/powerpoint/2010/main" val="2077808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97A43893-5C60-4D11-8ADA-5ADEC5D35DAB}" type="datetime4">
              <a:rPr lang="en-US" smtClean="0"/>
              <a:t>May 1,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C2C5661C-D71C-4B7E-90C3-FE127AB40381}" type="slidenum">
              <a:rPr lang="en-US" altLang="en-US"/>
              <a:pPr/>
              <a:t>‹#›</a:t>
            </a:fld>
            <a:endParaRPr lang="en-US" altLang="en-US"/>
          </a:p>
        </p:txBody>
      </p:sp>
    </p:spTree>
    <p:extLst>
      <p:ext uri="{BB962C8B-B14F-4D97-AF65-F5344CB8AC3E}">
        <p14:creationId xmlns:p14="http://schemas.microsoft.com/office/powerpoint/2010/main" val="3598546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1BAABE96-E61C-48DA-97D6-B2BF04D16BB0}" type="datetime4">
              <a:rPr lang="en-US" smtClean="0"/>
              <a:t>May 1,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8CB8E8A-7940-4D67-9547-FAD20B61ABA2}" type="slidenum">
              <a:rPr lang="en-US" altLang="en-US"/>
              <a:pPr/>
              <a:t>‹#›</a:t>
            </a:fld>
            <a:endParaRPr lang="en-US" altLang="en-US"/>
          </a:p>
        </p:txBody>
      </p:sp>
    </p:spTree>
    <p:extLst>
      <p:ext uri="{BB962C8B-B14F-4D97-AF65-F5344CB8AC3E}">
        <p14:creationId xmlns:p14="http://schemas.microsoft.com/office/powerpoint/2010/main" val="3942838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597B8AED-D21D-495F-9940-279E57C0DD49}" type="datetime4">
              <a:rPr lang="en-US" smtClean="0"/>
              <a:t>May 1,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5E0F2DD2-7704-4541-93EB-E849DD63A70E}" type="slidenum">
              <a:rPr lang="en-US" altLang="en-US"/>
              <a:pPr/>
              <a:t>‹#›</a:t>
            </a:fld>
            <a:endParaRPr lang="en-US" altLang="en-US"/>
          </a:p>
        </p:txBody>
      </p:sp>
    </p:spTree>
    <p:extLst>
      <p:ext uri="{BB962C8B-B14F-4D97-AF65-F5344CB8AC3E}">
        <p14:creationId xmlns:p14="http://schemas.microsoft.com/office/powerpoint/2010/main" val="2794306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CBD92D44-958F-44BE-84F8-12F2384B24DB}" type="datetime4">
              <a:rPr lang="en-US" smtClean="0"/>
              <a:t>May 1,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0B623B07-E7AC-40AD-9FB2-D2523A019706}" type="slidenum">
              <a:rPr lang="en-US" altLang="en-US"/>
              <a:pPr/>
              <a:t>‹#›</a:t>
            </a:fld>
            <a:endParaRPr lang="en-US" altLang="en-US"/>
          </a:p>
        </p:txBody>
      </p:sp>
    </p:spTree>
    <p:extLst>
      <p:ext uri="{BB962C8B-B14F-4D97-AF65-F5344CB8AC3E}">
        <p14:creationId xmlns:p14="http://schemas.microsoft.com/office/powerpoint/2010/main" val="1192387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0E51B6A4-8A10-429C-B813-34B282BED4D4}" type="datetime4">
              <a:rPr lang="en-US" smtClean="0"/>
              <a:t>May 1,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1768DD60-F278-44CE-94CB-58E7E3C4FD10}" type="slidenum">
              <a:rPr lang="en-US" altLang="en-US"/>
              <a:pPr/>
              <a:t>‹#›</a:t>
            </a:fld>
            <a:endParaRPr lang="en-US" altLang="en-US"/>
          </a:p>
        </p:txBody>
      </p:sp>
    </p:spTree>
    <p:extLst>
      <p:ext uri="{BB962C8B-B14F-4D97-AF65-F5344CB8AC3E}">
        <p14:creationId xmlns:p14="http://schemas.microsoft.com/office/powerpoint/2010/main" val="3111993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E98530C4-9D1C-4538-9317-D54AECDE2EDF}" type="datetime4">
              <a:rPr lang="en-US" smtClean="0"/>
              <a:t>May 1,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69E69393-74AF-46DC-B961-47AE98BC8698}" type="slidenum">
              <a:rPr lang="en-US" altLang="en-US"/>
              <a:pPr/>
              <a:t>‹#›</a:t>
            </a:fld>
            <a:endParaRPr lang="en-US" altLang="en-US"/>
          </a:p>
        </p:txBody>
      </p:sp>
    </p:spTree>
    <p:extLst>
      <p:ext uri="{BB962C8B-B14F-4D97-AF65-F5344CB8AC3E}">
        <p14:creationId xmlns:p14="http://schemas.microsoft.com/office/powerpoint/2010/main" val="3711492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EC99D327-9B58-454F-BD39-486379FD6FB9}" type="datetime4">
              <a:rPr lang="en-US" smtClean="0"/>
              <a:t>May 1,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B68A7AE6-2093-43CE-85FE-C0CB22DF1157}" type="slidenum">
              <a:rPr lang="en-US" altLang="en-US"/>
              <a:pPr/>
              <a:t>‹#›</a:t>
            </a:fld>
            <a:endParaRPr lang="en-US" altLang="en-US"/>
          </a:p>
        </p:txBody>
      </p:sp>
    </p:spTree>
    <p:extLst>
      <p:ext uri="{BB962C8B-B14F-4D97-AF65-F5344CB8AC3E}">
        <p14:creationId xmlns:p14="http://schemas.microsoft.com/office/powerpoint/2010/main" val="86628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FCCA8DA1-547B-4271-9871-473AF895874E}" type="datetime4">
              <a:rPr lang="en-US" smtClean="0"/>
              <a:t>May 1,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AB70C092-35D2-4AFC-8D5E-3A4CFBE1E4BC}" type="slidenum">
              <a:rPr lang="en-US" altLang="en-US"/>
              <a:pPr/>
              <a:t>‹#›</a:t>
            </a:fld>
            <a:endParaRPr lang="en-US" altLang="en-US"/>
          </a:p>
        </p:txBody>
      </p:sp>
    </p:spTree>
    <p:extLst>
      <p:ext uri="{BB962C8B-B14F-4D97-AF65-F5344CB8AC3E}">
        <p14:creationId xmlns:p14="http://schemas.microsoft.com/office/powerpoint/2010/main" val="354660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DF5AF4B7-B371-491B-BEF0-84AA5F1BECC8}" type="datetime4">
              <a:rPr lang="en-US" smtClean="0"/>
              <a:t>May 1,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56C1A03D-92C4-42D5-BAC5-6799B11BCFE9}" type="slidenum">
              <a:rPr lang="en-US" altLang="en-US"/>
              <a:pPr/>
              <a:t>‹#›</a:t>
            </a:fld>
            <a:endParaRPr lang="en-US" altLang="en-US"/>
          </a:p>
        </p:txBody>
      </p:sp>
    </p:spTree>
    <p:extLst>
      <p:ext uri="{BB962C8B-B14F-4D97-AF65-F5344CB8AC3E}">
        <p14:creationId xmlns:p14="http://schemas.microsoft.com/office/powerpoint/2010/main" val="42770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7EF8DAB7-1D13-4BBE-8965-4D7284E0FC1D}" type="datetime4">
              <a:rPr lang="en-US" smtClean="0"/>
              <a:t>May 1,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8A76037C-C243-474B-8418-F515ADBB7433}" type="slidenum">
              <a:rPr lang="en-US" altLang="en-US"/>
              <a:pPr/>
              <a:t>‹#›</a:t>
            </a:fld>
            <a:endParaRPr lang="en-US" altLang="en-US"/>
          </a:p>
        </p:txBody>
      </p:sp>
    </p:spTree>
    <p:extLst>
      <p:ext uri="{BB962C8B-B14F-4D97-AF65-F5344CB8AC3E}">
        <p14:creationId xmlns:p14="http://schemas.microsoft.com/office/powerpoint/2010/main" val="1384324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36384078-06E6-42F0-B481-056CF6F84786}" type="datetime4">
              <a:rPr lang="en-US" smtClean="0"/>
              <a:t>May 1,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EA158A93-DDC2-4571-BA9E-AF927E980C7E}" type="slidenum">
              <a:rPr lang="en-US" altLang="en-US"/>
              <a:pPr/>
              <a:t>‹#›</a:t>
            </a:fld>
            <a:endParaRPr lang="en-US" altLang="en-US"/>
          </a:p>
        </p:txBody>
      </p:sp>
    </p:spTree>
    <p:extLst>
      <p:ext uri="{BB962C8B-B14F-4D97-AF65-F5344CB8AC3E}">
        <p14:creationId xmlns:p14="http://schemas.microsoft.com/office/powerpoint/2010/main" val="40690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AC34E439-21E8-4370-A382-520E06CE5127}" type="datetime4">
              <a:rPr lang="en-US" smtClean="0"/>
              <a:t>May 1,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9ACBA370-E54F-4910-A777-23D6BD87E9A6}" type="slidenum">
              <a:rPr lang="en-US" altLang="en-US"/>
              <a:pPr/>
              <a:t>‹#›</a:t>
            </a:fld>
            <a:endParaRPr lang="en-US" altLang="en-US"/>
          </a:p>
        </p:txBody>
      </p:sp>
    </p:spTree>
    <p:extLst>
      <p:ext uri="{BB962C8B-B14F-4D97-AF65-F5344CB8AC3E}">
        <p14:creationId xmlns:p14="http://schemas.microsoft.com/office/powerpoint/2010/main" val="3041624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11D36799-0B12-4D88-B812-6DE5969E4967}" type="datetime4">
              <a:rPr lang="en-US" smtClean="0"/>
              <a:t>May 1,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2D3234A8-2A01-4039-8B6E-D66B15CA2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3"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chemeClr val="tx1">
              <a:lumMod val="60000"/>
              <a:lumOff val="40000"/>
            </a:schemeClr>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tmp"/></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4.tmp"/></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tmp"/></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8.tmp"/></Relationships>
</file>

<file path=ppt/slides/_rels/slide38.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3.tmp"/></Relationships>
</file>

<file path=ppt/slides/_rels/slide42.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7.tmp"/></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9.tmp"/></Relationships>
</file>

<file path=ppt/slides/_rels/slide46.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2.tmp"/></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5.tmp"/></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9.tmp"/></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4.tmp"/></Relationships>
</file>

<file path=ppt/slides/_rels/slide57.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tmp"/></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18: Thurs 1 May 2025</a:t>
            </a:r>
            <a:br>
              <a:rPr lang="en-US" sz="2800" dirty="0"/>
            </a:br>
            <a:r>
              <a:rPr lang="en-US" sz="2800" dirty="0"/>
              <a:t>Copyright Spring 2025</a:t>
            </a:r>
            <a:br>
              <a:rPr lang="en-US" sz="2800" dirty="0"/>
            </a:br>
            <a:br>
              <a:rPr lang="en-US" sz="2800" dirty="0"/>
            </a:br>
            <a:br>
              <a:rPr lang="en-US" sz="2800" dirty="0"/>
            </a:br>
            <a:r>
              <a:rPr lang="en-US" dirty="0"/>
              <a:t>Internet Copying</a:t>
            </a:r>
          </a:p>
        </p:txBody>
      </p:sp>
      <p:sp>
        <p:nvSpPr>
          <p:cNvPr id="3075" name="Rectangle 3"/>
          <p:cNvSpPr>
            <a:spLocks noGrp="1" noChangeArrowheads="1"/>
          </p:cNvSpPr>
          <p:nvPr>
            <p:ph type="subTitle" idx="1"/>
          </p:nvPr>
        </p:nvSpPr>
        <p:spPr>
          <a:xfrm>
            <a:off x="4075114" y="3581400"/>
            <a:ext cx="7114502" cy="1752600"/>
          </a:xfrm>
        </p:spPr>
        <p:txBody>
          <a:bodyPr/>
          <a:lstStyle/>
          <a:p>
            <a:r>
              <a:rPr lang="en-US" dirty="0"/>
              <a:t>Randal C. Picker</a:t>
            </a:r>
          </a:p>
          <a:p>
            <a:r>
              <a:rPr lang="en-US" sz="2000" dirty="0"/>
              <a:t>James Parker Hall Distinguished Service Professor of Law</a:t>
            </a:r>
          </a:p>
          <a:p>
            <a:endParaRPr lang="en-US"/>
          </a:p>
          <a:p>
            <a:r>
              <a:rPr lang="en-US"/>
              <a:t>The </a:t>
            </a:r>
            <a:r>
              <a:rPr lang="en-US" dirty="0"/>
              <a:t>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2545" y="-2"/>
            <a:ext cx="171945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Robots.txt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7885163" y="6488668"/>
            <a:ext cx="430683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Developer (Visited 18 Feb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Robots.txt Introduction and Guide | Google Search Central  |  Google Developer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566" y="209004"/>
            <a:ext cx="5893296" cy="6491834"/>
          </a:xfrm>
          <a:prstGeom prst="rect">
            <a:avLst/>
          </a:prstGeom>
          <a:ln w="6350">
            <a:solidFill>
              <a:schemeClr val="tx1"/>
            </a:solidFill>
          </a:ln>
        </p:spPr>
      </p:pic>
      <p:pic>
        <p:nvPicPr>
          <p:cNvPr id="8" name="Picture 7" descr="Robots.txt Introduction and Guide | Google Search Central  |  Google Developer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3869" t="25562" r="16878" b="51143"/>
          <a:stretch/>
        </p:blipFill>
        <p:spPr>
          <a:xfrm>
            <a:off x="1502158" y="1684295"/>
            <a:ext cx="10261618" cy="4443971"/>
          </a:xfrm>
          <a:prstGeom prst="rect">
            <a:avLst/>
          </a:prstGeom>
          <a:ln w="6350">
            <a:solidFill>
              <a:schemeClr val="tx1"/>
            </a:solidFill>
          </a:ln>
        </p:spPr>
      </p:pic>
    </p:spTree>
    <p:extLst>
      <p:ext uri="{BB962C8B-B14F-4D97-AF65-F5344CB8AC3E}">
        <p14:creationId xmlns:p14="http://schemas.microsoft.com/office/powerpoint/2010/main" val="143901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1846" y="218661"/>
            <a:ext cx="5007124" cy="6409118"/>
          </a:xfrm>
          <a:prstGeom prst="rect">
            <a:avLst/>
          </a:prstGeom>
          <a:ln w="6350">
            <a:solidFill>
              <a:schemeClr val="tx1"/>
            </a:solidFill>
          </a:ln>
        </p:spPr>
      </p:pic>
      <p:sp>
        <p:nvSpPr>
          <p:cNvPr id="2" name="Title 1"/>
          <p:cNvSpPr>
            <a:spLocks noGrp="1"/>
          </p:cNvSpPr>
          <p:nvPr>
            <p:ph type="title"/>
          </p:nvPr>
        </p:nvSpPr>
        <p:spPr>
          <a:xfrm>
            <a:off x="8284464" y="-1"/>
            <a:ext cx="3907537" cy="437324"/>
          </a:xfrm>
          <a:solidFill>
            <a:schemeClr val="bg2">
              <a:alpha val="10000"/>
            </a:schemeClr>
          </a:solidFill>
        </p:spPr>
        <p:txBody>
          <a:bodyPr/>
          <a:lstStyle/>
          <a:p>
            <a:pPr algn="r">
              <a:lnSpc>
                <a:spcPct val="100000"/>
              </a:lnSpc>
            </a:pPr>
            <a:r>
              <a:rPr lang="en-US" sz="2400" kern="1200" dirty="0" err="1">
                <a:solidFill>
                  <a:schemeClr val="accent4">
                    <a:lumMod val="75000"/>
                    <a:lumOff val="25000"/>
                  </a:schemeClr>
                </a:solidFill>
                <a:latin typeface="+mn-lt"/>
              </a:rPr>
              <a:t>Brin</a:t>
            </a:r>
            <a:r>
              <a:rPr lang="en-US" sz="2400" kern="1200" dirty="0">
                <a:solidFill>
                  <a:schemeClr val="accent4">
                    <a:lumMod val="75000"/>
                    <a:lumOff val="25000"/>
                  </a:schemeClr>
                </a:solidFill>
                <a:latin typeface="+mn-lt"/>
              </a:rPr>
              <a:t> &amp; Page on Copyright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936480" y="6488668"/>
            <a:ext cx="22555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Brin</a:t>
            </a:r>
            <a:r>
              <a:rPr lang="en-US" sz="1800" i="0" dirty="0">
                <a:solidFill>
                  <a:schemeClr val="accent4">
                    <a:lumMod val="75000"/>
                    <a:lumOff val="25000"/>
                  </a:schemeClr>
                </a:solidFill>
                <a:latin typeface="+mn-lt"/>
                <a:cs typeface="Times New Roman" panose="02020603050405020304" pitchFamily="18" charset="0"/>
              </a:rPr>
              <a:t> &amp; Page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Rectangle 9">
            <a:extLst>
              <a:ext uri="{FF2B5EF4-FFF2-40B4-BE49-F238E27FC236}">
                <a16:creationId xmlns:a16="http://schemas.microsoft.com/office/drawing/2014/main" id="{3CA8032F-0EFB-4F42-B746-5E9728313B76}"/>
              </a:ext>
            </a:extLst>
          </p:cNvPr>
          <p:cNvSpPr/>
          <p:nvPr/>
        </p:nvSpPr>
        <p:spPr bwMode="auto">
          <a:xfrm>
            <a:off x="1937155" y="1724085"/>
            <a:ext cx="9950045"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chemeClr val="bg2"/>
                </a:solidFill>
                <a:effectLst/>
              </a:rPr>
              <a:t>“</a:t>
            </a:r>
            <a:r>
              <a:rPr lang="en-US" sz="3200" i="0" dirty="0"/>
              <a:t>It turns out that running a crawler which connects to more than half a million servers, and generates tens of millions of log entries generates a fair amount of email and phone calls. … </a:t>
            </a:r>
            <a:r>
              <a:rPr lang="en-US" sz="3200" b="1" i="0" dirty="0">
                <a:solidFill>
                  <a:schemeClr val="accent4">
                    <a:lumMod val="50000"/>
                    <a:lumOff val="50000"/>
                  </a:schemeClr>
                </a:solidFill>
              </a:rPr>
              <a:t>There are also some people who do not know about the robots exclusion protocol, and think their page should be protected from indexing by a statement like, ‘This page is copyrighted and should not be indexed’, which needless to say is difficult for web crawlers to understand</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402991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69131-B97C-212A-563C-D51270B947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A2ACB9-A7FE-0021-324B-FD656B66E0DA}"/>
              </a:ext>
            </a:extLst>
          </p:cNvPr>
          <p:cNvSpPr>
            <a:spLocks noGrp="1"/>
          </p:cNvSpPr>
          <p:nvPr>
            <p:ph type="title"/>
          </p:nvPr>
        </p:nvSpPr>
        <p:spPr>
          <a:xfrm>
            <a:off x="9550908" y="-2"/>
            <a:ext cx="264109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Google Delisting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7E1D24C-67C6-CD9E-2FAC-9C63B7A11E39}"/>
              </a:ext>
            </a:extLst>
          </p:cNvPr>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a:extLst>
              <a:ext uri="{FF2B5EF4-FFF2-40B4-BE49-F238E27FC236}">
                <a16:creationId xmlns:a16="http://schemas.microsoft.com/office/drawing/2014/main" id="{8CF3408F-0814-61E6-A6C7-C671D2E97272}"/>
              </a:ext>
            </a:extLst>
          </p:cNvPr>
          <p:cNvSpPr txBox="1">
            <a:spLocks noChangeArrowheads="1"/>
          </p:cNvSpPr>
          <p:nvPr/>
        </p:nvSpPr>
        <p:spPr bwMode="auto">
          <a:xfrm>
            <a:off x="6803472" y="6488668"/>
            <a:ext cx="53885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Transparency Report (Visited 1 May 2025)</a:t>
            </a:r>
          </a:p>
        </p:txBody>
      </p:sp>
      <p:sp>
        <p:nvSpPr>
          <p:cNvPr id="7" name="Rectangle 6">
            <a:extLst>
              <a:ext uri="{FF2B5EF4-FFF2-40B4-BE49-F238E27FC236}">
                <a16:creationId xmlns:a16="http://schemas.microsoft.com/office/drawing/2014/main" id="{CF4AD20E-0DCA-4987-00E6-DF8F33CCF9C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F0E2685-37AC-DF71-A7B0-54F9AA28E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69" y="166382"/>
            <a:ext cx="5974361" cy="6534456"/>
          </a:xfrm>
          <a:prstGeom prst="rect">
            <a:avLst/>
          </a:prstGeom>
          <a:ln w="6350">
            <a:solidFill>
              <a:schemeClr val="tx1"/>
            </a:solidFill>
          </a:ln>
        </p:spPr>
      </p:pic>
      <p:pic>
        <p:nvPicPr>
          <p:cNvPr id="11" name="Picture 10">
            <a:extLst>
              <a:ext uri="{FF2B5EF4-FFF2-40B4-BE49-F238E27FC236}">
                <a16:creationId xmlns:a16="http://schemas.microsoft.com/office/drawing/2014/main" id="{6F862A4C-6104-E5B5-03A2-E2C3A140452F}"/>
              </a:ext>
            </a:extLst>
          </p:cNvPr>
          <p:cNvPicPr>
            <a:picLocks noChangeAspect="1"/>
          </p:cNvPicPr>
          <p:nvPr/>
        </p:nvPicPr>
        <p:blipFill>
          <a:blip r:embed="rId3">
            <a:extLst>
              <a:ext uri="{28A0092B-C50C-407E-A947-70E740481C1C}">
                <a14:useLocalDpi xmlns:a14="http://schemas.microsoft.com/office/drawing/2010/main" val="0"/>
              </a:ext>
            </a:extLst>
          </a:blip>
          <a:srcRect l="2344" t="8412" r="4823" b="48488"/>
          <a:stretch/>
        </p:blipFill>
        <p:spPr>
          <a:xfrm>
            <a:off x="1394461" y="800100"/>
            <a:ext cx="10219002" cy="5189220"/>
          </a:xfrm>
          <a:prstGeom prst="rect">
            <a:avLst/>
          </a:prstGeom>
          <a:ln w="6350">
            <a:solidFill>
              <a:schemeClr val="tx1"/>
            </a:solidFill>
          </a:ln>
        </p:spPr>
      </p:pic>
    </p:spTree>
    <p:extLst>
      <p:ext uri="{BB962C8B-B14F-4D97-AF65-F5344CB8AC3E}">
        <p14:creationId xmlns:p14="http://schemas.microsoft.com/office/powerpoint/2010/main" val="60466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0908" y="-2"/>
            <a:ext cx="264109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Google Delisting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6803472" y="6488668"/>
            <a:ext cx="53885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Transparency Report (Visited 1 May 2025)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317A802-40E1-33B6-EE39-1D5F72E7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69" y="166382"/>
            <a:ext cx="5974361" cy="6534456"/>
          </a:xfrm>
          <a:prstGeom prst="rect">
            <a:avLst/>
          </a:prstGeom>
          <a:ln w="6350">
            <a:solidFill>
              <a:schemeClr val="tx1"/>
            </a:solidFill>
          </a:ln>
        </p:spPr>
      </p:pic>
      <p:pic>
        <p:nvPicPr>
          <p:cNvPr id="11" name="Picture 10">
            <a:extLst>
              <a:ext uri="{FF2B5EF4-FFF2-40B4-BE49-F238E27FC236}">
                <a16:creationId xmlns:a16="http://schemas.microsoft.com/office/drawing/2014/main" id="{4AC93765-4DA0-0875-5C57-2AD149624BD4}"/>
              </a:ext>
            </a:extLst>
          </p:cNvPr>
          <p:cNvPicPr>
            <a:picLocks noChangeAspect="1"/>
          </p:cNvPicPr>
          <p:nvPr/>
        </p:nvPicPr>
        <p:blipFill>
          <a:blip r:embed="rId3">
            <a:extLst>
              <a:ext uri="{28A0092B-C50C-407E-A947-70E740481C1C}">
                <a14:useLocalDpi xmlns:a14="http://schemas.microsoft.com/office/drawing/2010/main" val="0"/>
              </a:ext>
            </a:extLst>
          </a:blip>
          <a:srcRect l="4027" t="52212" r="5441" b="6927"/>
          <a:stretch/>
        </p:blipFill>
        <p:spPr>
          <a:xfrm>
            <a:off x="1316737" y="1144786"/>
            <a:ext cx="10094960" cy="4983480"/>
          </a:xfrm>
          <a:prstGeom prst="rect">
            <a:avLst/>
          </a:prstGeom>
          <a:ln w="6350">
            <a:solidFill>
              <a:schemeClr val="tx1"/>
            </a:solidFill>
          </a:ln>
        </p:spPr>
      </p:pic>
    </p:spTree>
    <p:extLst>
      <p:ext uri="{BB962C8B-B14F-4D97-AF65-F5344CB8AC3E}">
        <p14:creationId xmlns:p14="http://schemas.microsoft.com/office/powerpoint/2010/main" val="350947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5126" y="-2"/>
            <a:ext cx="5966875" cy="33100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Is The Current …” (TTYN (1 of 6))</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9669780" y="6488668"/>
            <a:ext cx="25222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(21 Feb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hyde park chicago restaurants - Google Search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393" y="420624"/>
            <a:ext cx="5707683" cy="6280213"/>
          </a:xfrm>
          <a:prstGeom prst="rect">
            <a:avLst/>
          </a:prstGeom>
          <a:ln w="6350">
            <a:solidFill>
              <a:schemeClr val="tx1"/>
            </a:solidFill>
          </a:ln>
        </p:spPr>
      </p:pic>
      <p:pic>
        <p:nvPicPr>
          <p:cNvPr id="8" name="Picture 7" descr="hyde park chicago restaurants - Google Search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5641" t="7058" r="37703" b="49379"/>
          <a:stretch/>
        </p:blipFill>
        <p:spPr>
          <a:xfrm>
            <a:off x="3110583" y="1475232"/>
            <a:ext cx="5641946" cy="4773168"/>
          </a:xfrm>
          <a:prstGeom prst="rect">
            <a:avLst/>
          </a:prstGeom>
          <a:ln w="6350">
            <a:solidFill>
              <a:schemeClr val="tx1"/>
            </a:solidFill>
          </a:ln>
        </p:spPr>
      </p:pic>
    </p:spTree>
    <p:extLst>
      <p:ext uri="{BB962C8B-B14F-4D97-AF65-F5344CB8AC3E}">
        <p14:creationId xmlns:p14="http://schemas.microsoft.com/office/powerpoint/2010/main" val="332178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7120" y="-2"/>
            <a:ext cx="704488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Current Temperature on Google (TTYN (2 of 6))</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9637776" y="6488668"/>
            <a:ext cx="25542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(21 Feb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what is the current temperature in chicago - Google Search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56" y="478297"/>
            <a:ext cx="5655269" cy="6222541"/>
          </a:xfrm>
          <a:prstGeom prst="rect">
            <a:avLst/>
          </a:prstGeom>
          <a:ln w="6350">
            <a:solidFill>
              <a:schemeClr val="tx1"/>
            </a:solidFill>
          </a:ln>
        </p:spPr>
      </p:pic>
      <p:pic>
        <p:nvPicPr>
          <p:cNvPr id="8" name="Picture 7" descr="what is the current temperature in chicago - Google Search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5113" t="7055" r="37765" b="50763"/>
          <a:stretch/>
        </p:blipFill>
        <p:spPr>
          <a:xfrm>
            <a:off x="2817288" y="954673"/>
            <a:ext cx="6684967" cy="5431536"/>
          </a:xfrm>
          <a:prstGeom prst="rect">
            <a:avLst/>
          </a:prstGeom>
          <a:ln w="6350">
            <a:solidFill>
              <a:schemeClr val="tx1"/>
            </a:solidFill>
          </a:ln>
        </p:spPr>
      </p:pic>
    </p:spTree>
    <p:extLst>
      <p:ext uri="{BB962C8B-B14F-4D97-AF65-F5344CB8AC3E}">
        <p14:creationId xmlns:p14="http://schemas.microsoft.com/office/powerpoint/2010/main" val="262410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0430" y="-2"/>
            <a:ext cx="550157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Visiting Weather.com (TTYN (3 of 6))</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8378552" y="6488668"/>
            <a:ext cx="38134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Weather.com (Visited 21 Feb 2022)</a:t>
            </a:r>
          </a:p>
        </p:txBody>
      </p:sp>
      <p:pic>
        <p:nvPicPr>
          <p:cNvPr id="5" name="Picture 4" descr="Chicago, IL Weather Forecast and Conditions - The Weather Channel | Weather.com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3084" y="498633"/>
            <a:ext cx="5707183" cy="6279664"/>
          </a:xfrm>
          <a:prstGeom prst="rect">
            <a:avLst/>
          </a:prstGeom>
          <a:ln w="6350">
            <a:solidFill>
              <a:schemeClr val="tx1"/>
            </a:solidFill>
          </a:ln>
        </p:spPr>
      </p:pic>
    </p:spTree>
    <p:extLst>
      <p:ext uri="{BB962C8B-B14F-4D97-AF65-F5344CB8AC3E}">
        <p14:creationId xmlns:p14="http://schemas.microsoft.com/office/powerpoint/2010/main" val="233469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3823" y="-1"/>
            <a:ext cx="3228178" cy="33514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Again (TTYN (4 of 6))</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9815160" y="6488668"/>
            <a:ext cx="23768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(1 May 2025)</a:t>
            </a:r>
          </a:p>
        </p:txBody>
      </p:sp>
      <p:pic>
        <p:nvPicPr>
          <p:cNvPr id="7" name="Picture 6">
            <a:extLst>
              <a:ext uri="{FF2B5EF4-FFF2-40B4-BE49-F238E27FC236}">
                <a16:creationId xmlns:a16="http://schemas.microsoft.com/office/drawing/2014/main" id="{BF8B1072-2777-2A38-F72F-8640D4E0DA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244" y="198945"/>
            <a:ext cx="5948943" cy="6506655"/>
          </a:xfrm>
          <a:prstGeom prst="rect">
            <a:avLst/>
          </a:prstGeom>
          <a:ln w="6350">
            <a:solidFill>
              <a:schemeClr val="tx1"/>
            </a:solidFill>
          </a:ln>
        </p:spPr>
      </p:pic>
      <p:pic>
        <p:nvPicPr>
          <p:cNvPr id="8" name="Picture 7">
            <a:extLst>
              <a:ext uri="{FF2B5EF4-FFF2-40B4-BE49-F238E27FC236}">
                <a16:creationId xmlns:a16="http://schemas.microsoft.com/office/drawing/2014/main" id="{89A2105C-FC4C-C28B-8203-53C306039B26}"/>
              </a:ext>
            </a:extLst>
          </p:cNvPr>
          <p:cNvPicPr>
            <a:picLocks noChangeAspect="1"/>
          </p:cNvPicPr>
          <p:nvPr/>
        </p:nvPicPr>
        <p:blipFill>
          <a:blip r:embed="rId2">
            <a:extLst>
              <a:ext uri="{28A0092B-C50C-407E-A947-70E740481C1C}">
                <a14:useLocalDpi xmlns:a14="http://schemas.microsoft.com/office/drawing/2010/main" val="0"/>
              </a:ext>
            </a:extLst>
          </a:blip>
          <a:srcRect l="4103" t="9088" r="23639" b="46941"/>
          <a:stretch/>
        </p:blipFill>
        <p:spPr>
          <a:xfrm>
            <a:off x="2807908" y="978031"/>
            <a:ext cx="7758056" cy="5163532"/>
          </a:xfrm>
          <a:prstGeom prst="rect">
            <a:avLst/>
          </a:prstGeom>
          <a:ln w="6350">
            <a:solidFill>
              <a:schemeClr val="tx1"/>
            </a:solidFill>
          </a:ln>
        </p:spPr>
      </p:pic>
      <p:sp>
        <p:nvSpPr>
          <p:cNvPr id="9" name="Rectangle 8">
            <a:extLst>
              <a:ext uri="{FF2B5EF4-FFF2-40B4-BE49-F238E27FC236}">
                <a16:creationId xmlns:a16="http://schemas.microsoft.com/office/drawing/2014/main" id="{B9F794D5-0CA1-74B2-4317-CA1FDFB731B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60687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38FE4-5D35-C76D-6D4E-EF8F85CB2F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EA3155-E8DD-07CB-9615-AAF83DC1D1BA}"/>
              </a:ext>
            </a:extLst>
          </p:cNvPr>
          <p:cNvSpPr>
            <a:spLocks noGrp="1"/>
          </p:cNvSpPr>
          <p:nvPr>
            <p:ph type="title"/>
          </p:nvPr>
        </p:nvSpPr>
        <p:spPr>
          <a:xfrm>
            <a:off x="7461504" y="-1"/>
            <a:ext cx="4730497" cy="33514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Google Weather (TTYN (5 of 6))</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60444B9-A3DC-5583-6444-D30EF0EB75D4}"/>
              </a:ext>
            </a:extLst>
          </p:cNvPr>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a:extLst>
              <a:ext uri="{FF2B5EF4-FFF2-40B4-BE49-F238E27FC236}">
                <a16:creationId xmlns:a16="http://schemas.microsoft.com/office/drawing/2014/main" id="{31942DCD-F7CF-152F-ABBF-C09ECDF293E2}"/>
              </a:ext>
            </a:extLst>
          </p:cNvPr>
          <p:cNvSpPr txBox="1">
            <a:spLocks noChangeArrowheads="1"/>
          </p:cNvSpPr>
          <p:nvPr/>
        </p:nvSpPr>
        <p:spPr bwMode="auto">
          <a:xfrm>
            <a:off x="9815160" y="6488668"/>
            <a:ext cx="23768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(1 May 2025)</a:t>
            </a:r>
          </a:p>
        </p:txBody>
      </p:sp>
      <p:sp>
        <p:nvSpPr>
          <p:cNvPr id="9" name="Rectangle 8">
            <a:extLst>
              <a:ext uri="{FF2B5EF4-FFF2-40B4-BE49-F238E27FC236}">
                <a16:creationId xmlns:a16="http://schemas.microsoft.com/office/drawing/2014/main" id="{047A04FB-397C-1290-0470-D6AC07E71E7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A924D96-A06A-C5F6-F9F8-366864B05D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998" y="167570"/>
            <a:ext cx="5973274" cy="6533267"/>
          </a:xfrm>
          <a:prstGeom prst="rect">
            <a:avLst/>
          </a:prstGeom>
          <a:ln w="6350">
            <a:solidFill>
              <a:schemeClr val="tx1"/>
            </a:solidFill>
          </a:ln>
        </p:spPr>
      </p:pic>
      <p:pic>
        <p:nvPicPr>
          <p:cNvPr id="10" name="Picture 9">
            <a:extLst>
              <a:ext uri="{FF2B5EF4-FFF2-40B4-BE49-F238E27FC236}">
                <a16:creationId xmlns:a16="http://schemas.microsoft.com/office/drawing/2014/main" id="{1803DDB1-73C0-169C-3C0E-56B0853B0CE6}"/>
              </a:ext>
            </a:extLst>
          </p:cNvPr>
          <p:cNvPicPr>
            <a:picLocks noChangeAspect="1"/>
          </p:cNvPicPr>
          <p:nvPr/>
        </p:nvPicPr>
        <p:blipFill>
          <a:blip r:embed="rId2">
            <a:extLst>
              <a:ext uri="{28A0092B-C50C-407E-A947-70E740481C1C}">
                <a14:useLocalDpi xmlns:a14="http://schemas.microsoft.com/office/drawing/2010/main" val="0"/>
              </a:ext>
            </a:extLst>
          </a:blip>
          <a:srcRect l="5712" t="23528" r="34396" b="36143"/>
          <a:stretch/>
        </p:blipFill>
        <p:spPr>
          <a:xfrm>
            <a:off x="3069801" y="1160339"/>
            <a:ext cx="6745359" cy="4967927"/>
          </a:xfrm>
          <a:prstGeom prst="rect">
            <a:avLst/>
          </a:prstGeom>
          <a:ln w="6350">
            <a:solidFill>
              <a:schemeClr val="tx1"/>
            </a:solidFill>
          </a:ln>
        </p:spPr>
      </p:pic>
    </p:spTree>
    <p:extLst>
      <p:ext uri="{BB962C8B-B14F-4D97-AF65-F5344CB8AC3E}">
        <p14:creationId xmlns:p14="http://schemas.microsoft.com/office/powerpoint/2010/main" val="404406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Copyright Here</a:t>
            </a:r>
          </a:p>
        </p:txBody>
      </p:sp>
      <p:sp>
        <p:nvSpPr>
          <p:cNvPr id="3" name="Content Placeholder 2"/>
          <p:cNvSpPr>
            <a:spLocks noGrp="1"/>
          </p:cNvSpPr>
          <p:nvPr>
            <p:ph idx="1"/>
          </p:nvPr>
        </p:nvSpPr>
        <p:spPr/>
        <p:txBody>
          <a:bodyPr/>
          <a:lstStyle/>
          <a:p>
            <a:r>
              <a:rPr lang="en-US" dirty="0"/>
              <a:t>Questions</a:t>
            </a:r>
          </a:p>
          <a:p>
            <a:pPr lvl="1"/>
            <a:r>
              <a:rPr lang="en-US" dirty="0"/>
              <a:t>What are the copyright issues raised here? Does the existence of robots.txt/</a:t>
            </a:r>
            <a:r>
              <a:rPr lang="en-US" dirty="0" err="1"/>
              <a:t>noindex</a:t>
            </a:r>
            <a:r>
              <a:rPr lang="en-US" dirty="0"/>
              <a:t> matter for this?</a:t>
            </a:r>
          </a:p>
          <a:p>
            <a:pPr lvl="1"/>
            <a:r>
              <a:rPr lang="en-US" dirty="0"/>
              <a:t>Does Google violate underlying copyrights when it presents info like this? Should that be seen as fair use?</a:t>
            </a:r>
          </a:p>
        </p:txBody>
      </p:sp>
      <p:sp>
        <p:nvSpPr>
          <p:cNvPr id="5" name="Slide Number Placeholder 4"/>
          <p:cNvSpPr>
            <a:spLocks noGrp="1"/>
          </p:cNvSpPr>
          <p:nvPr>
            <p:ph type="sldNum" sz="quarter" idx="12"/>
          </p:nvPr>
        </p:nvSpPr>
        <p:spPr/>
        <p:txBody>
          <a:bodyPr/>
          <a:lstStyle/>
          <a:p>
            <a:fld id="{1768DD60-F278-44CE-94CB-58E7E3C4FD10}" type="slidenum">
              <a:rPr lang="en-US" altLang="en-US" smtClean="0"/>
              <a:pPr/>
              <a:t>19</a:t>
            </a:fld>
            <a:endParaRPr lang="en-US" altLang="en-US"/>
          </a:p>
        </p:txBody>
      </p:sp>
      <p:sp>
        <p:nvSpPr>
          <p:cNvPr id="6" name="Text Box 5"/>
          <p:cNvSpPr txBox="1">
            <a:spLocks noChangeArrowheads="1"/>
          </p:cNvSpPr>
          <p:nvPr/>
        </p:nvSpPr>
        <p:spPr bwMode="auto">
          <a:xfrm>
            <a:off x="10094977" y="0"/>
            <a:ext cx="212242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(6 of 6)</a:t>
            </a:r>
          </a:p>
        </p:txBody>
      </p:sp>
    </p:spTree>
    <p:extLst>
      <p:ext uri="{BB962C8B-B14F-4D97-AF65-F5344CB8AC3E}">
        <p14:creationId xmlns:p14="http://schemas.microsoft.com/office/powerpoint/2010/main" val="1312141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Angles on Liability</a:t>
            </a:r>
          </a:p>
        </p:txBody>
      </p:sp>
      <p:sp>
        <p:nvSpPr>
          <p:cNvPr id="3" name="Content Placeholder 2"/>
          <p:cNvSpPr>
            <a:spLocks noGrp="1"/>
          </p:cNvSpPr>
          <p:nvPr>
            <p:ph idx="1"/>
          </p:nvPr>
        </p:nvSpPr>
        <p:spPr/>
        <p:txBody>
          <a:bodyPr/>
          <a:lstStyle/>
          <a:p>
            <a:r>
              <a:rPr lang="en-US" dirty="0"/>
              <a:t>1. Direct Infringement</a:t>
            </a:r>
          </a:p>
          <a:p>
            <a:pPr lvl="1"/>
            <a:r>
              <a:rPr lang="en-US" dirty="0"/>
              <a:t>Most of what we have done this quarter</a:t>
            </a:r>
          </a:p>
          <a:p>
            <a:r>
              <a:rPr lang="en-US" dirty="0"/>
              <a:t>2. Secondary Liability</a:t>
            </a:r>
          </a:p>
          <a:p>
            <a:pPr lvl="1"/>
            <a:r>
              <a:rPr lang="en-US" dirty="0"/>
              <a:t>When can one person be held liable for the infringement of another (vicarious liability, secondary liability)</a:t>
            </a:r>
          </a:p>
          <a:p>
            <a:pPr lvl="1"/>
            <a:r>
              <a:rPr lang="en-US" i="1" dirty="0"/>
              <a:t>Sony</a:t>
            </a:r>
            <a:r>
              <a:rPr lang="en-US" dirty="0"/>
              <a:t>, </a:t>
            </a:r>
            <a:r>
              <a:rPr lang="en-US" i="1" dirty="0" err="1"/>
              <a:t>Grokster</a:t>
            </a:r>
            <a:endParaRPr lang="en-US" dirty="0"/>
          </a:p>
        </p:txBody>
      </p:sp>
      <p:sp>
        <p:nvSpPr>
          <p:cNvPr id="5" name="Slide Number Placeholder 4"/>
          <p:cNvSpPr>
            <a:spLocks noGrp="1"/>
          </p:cNvSpPr>
          <p:nvPr>
            <p:ph type="sldNum" sz="quarter" idx="12"/>
          </p:nvPr>
        </p:nvSpPr>
        <p:spPr/>
        <p:txBody>
          <a:bodyPr/>
          <a:lstStyle/>
          <a:p>
            <a:fld id="{1768DD60-F278-44CE-94CB-58E7E3C4FD10}" type="slidenum">
              <a:rPr lang="en-US" altLang="en-US" smtClean="0"/>
              <a:pPr/>
              <a:t>2</a:t>
            </a:fld>
            <a:endParaRPr lang="en-US" altLang="en-US"/>
          </a:p>
        </p:txBody>
      </p:sp>
    </p:spTree>
    <p:extLst>
      <p:ext uri="{BB962C8B-B14F-4D97-AF65-F5344CB8AC3E}">
        <p14:creationId xmlns:p14="http://schemas.microsoft.com/office/powerpoint/2010/main" val="1862485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8823" y="-2"/>
            <a:ext cx="169317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Perfect 10</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9131587" y="6488668"/>
            <a:ext cx="3060412"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508 F.3d 1146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2007)</a:t>
            </a:r>
          </a:p>
        </p:txBody>
      </p:sp>
      <p:pic>
        <p:nvPicPr>
          <p:cNvPr id="5" name="Picture 4"/>
          <p:cNvPicPr>
            <a:picLocks noChangeAspect="1"/>
          </p:cNvPicPr>
          <p:nvPr/>
        </p:nvPicPr>
        <p:blipFill>
          <a:blip r:embed="rId2"/>
          <a:stretch>
            <a:fillRect/>
          </a:stretch>
        </p:blipFill>
        <p:spPr>
          <a:xfrm>
            <a:off x="3711249" y="88623"/>
            <a:ext cx="4467497" cy="6714309"/>
          </a:xfrm>
          <a:prstGeom prst="rect">
            <a:avLst/>
          </a:prstGeom>
          <a:ln w="6350">
            <a:solidFill>
              <a:schemeClr val="tx1"/>
            </a:solidFill>
          </a:ln>
        </p:spPr>
      </p:pic>
    </p:spTree>
    <p:extLst>
      <p:ext uri="{BB962C8B-B14F-4D97-AF65-F5344CB8AC3E}">
        <p14:creationId xmlns:p14="http://schemas.microsoft.com/office/powerpoint/2010/main" val="1503201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5F47D-D7A7-D9C6-1C3B-EC8DF180AA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005F90-929C-E54A-730A-B71DD135596B}"/>
              </a:ext>
            </a:extLst>
          </p:cNvPr>
          <p:cNvSpPr>
            <a:spLocks noGrp="1"/>
          </p:cNvSpPr>
          <p:nvPr>
            <p:ph type="title"/>
          </p:nvPr>
        </p:nvSpPr>
        <p:spPr/>
        <p:txBody>
          <a:bodyPr/>
          <a:lstStyle/>
          <a:p>
            <a:r>
              <a:rPr lang="en-US" dirty="0"/>
              <a:t>Seeing Infringing Material</a:t>
            </a:r>
          </a:p>
        </p:txBody>
      </p:sp>
      <p:sp>
        <p:nvSpPr>
          <p:cNvPr id="3" name="Content Placeholder 2">
            <a:extLst>
              <a:ext uri="{FF2B5EF4-FFF2-40B4-BE49-F238E27FC236}">
                <a16:creationId xmlns:a16="http://schemas.microsoft.com/office/drawing/2014/main" id="{DD66D29F-5F4A-4A65-B11E-81A5444A9186}"/>
              </a:ext>
            </a:extLst>
          </p:cNvPr>
          <p:cNvSpPr>
            <a:spLocks noGrp="1"/>
          </p:cNvSpPr>
          <p:nvPr>
            <p:ph idx="1"/>
          </p:nvPr>
        </p:nvSpPr>
        <p:spPr/>
        <p:txBody>
          <a:bodyPr/>
          <a:lstStyle/>
          <a:p>
            <a:r>
              <a:rPr lang="en-US" dirty="0"/>
              <a:t>Hypo 1</a:t>
            </a:r>
          </a:p>
          <a:p>
            <a:pPr lvl="1"/>
            <a:r>
              <a:rPr lang="en-US" dirty="0"/>
              <a:t>An art gallery has a painting hidden behind a screen</a:t>
            </a:r>
          </a:p>
          <a:p>
            <a:pPr lvl="1"/>
            <a:r>
              <a:rPr lang="en-US" dirty="0"/>
              <a:t>The visitor pushes a button to cause the screen to open to reveal the image</a:t>
            </a:r>
          </a:p>
          <a:p>
            <a:r>
              <a:rPr lang="en-US" dirty="0"/>
              <a:t>Suppose the painting is infringing. Who displays it? The gallery? The visitor?</a:t>
            </a:r>
          </a:p>
        </p:txBody>
      </p:sp>
      <p:sp>
        <p:nvSpPr>
          <p:cNvPr id="5" name="Slide Number Placeholder 4">
            <a:extLst>
              <a:ext uri="{FF2B5EF4-FFF2-40B4-BE49-F238E27FC236}">
                <a16:creationId xmlns:a16="http://schemas.microsoft.com/office/drawing/2014/main" id="{E0148222-DAEF-2282-8790-B65759209A42}"/>
              </a:ext>
            </a:extLst>
          </p:cNvPr>
          <p:cNvSpPr>
            <a:spLocks noGrp="1"/>
          </p:cNvSpPr>
          <p:nvPr>
            <p:ph type="sldNum" sz="quarter" idx="12"/>
          </p:nvPr>
        </p:nvSpPr>
        <p:spPr/>
        <p:txBody>
          <a:bodyPr/>
          <a:lstStyle/>
          <a:p>
            <a:fld id="{1768DD60-F278-44CE-94CB-58E7E3C4FD10}" type="slidenum">
              <a:rPr lang="en-US" altLang="en-US" smtClean="0"/>
              <a:pPr/>
              <a:t>21</a:t>
            </a:fld>
            <a:endParaRPr lang="en-US" altLang="en-US"/>
          </a:p>
        </p:txBody>
      </p:sp>
      <p:sp>
        <p:nvSpPr>
          <p:cNvPr id="6" name="Text Box 5">
            <a:extLst>
              <a:ext uri="{FF2B5EF4-FFF2-40B4-BE49-F238E27FC236}">
                <a16:creationId xmlns:a16="http://schemas.microsoft.com/office/drawing/2014/main" id="{C7E0AA9D-C323-2058-3AD1-52155913F9EC}"/>
              </a:ext>
            </a:extLst>
          </p:cNvPr>
          <p:cNvSpPr txBox="1">
            <a:spLocks noChangeArrowheads="1"/>
          </p:cNvSpPr>
          <p:nvPr/>
        </p:nvSpPr>
        <p:spPr bwMode="auto">
          <a:xfrm>
            <a:off x="10117836" y="0"/>
            <a:ext cx="20995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6)</a:t>
            </a:r>
          </a:p>
        </p:txBody>
      </p:sp>
    </p:spTree>
    <p:extLst>
      <p:ext uri="{BB962C8B-B14F-4D97-AF65-F5344CB8AC3E}">
        <p14:creationId xmlns:p14="http://schemas.microsoft.com/office/powerpoint/2010/main" val="906981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Seeing Infringing Material</a:t>
            </a:r>
          </a:p>
        </p:txBody>
      </p:sp>
      <p:sp>
        <p:nvSpPr>
          <p:cNvPr id="3" name="Content Placeholder 2"/>
          <p:cNvSpPr>
            <a:spLocks noGrp="1"/>
          </p:cNvSpPr>
          <p:nvPr>
            <p:ph idx="1"/>
          </p:nvPr>
        </p:nvSpPr>
        <p:spPr/>
        <p:txBody>
          <a:bodyPr/>
          <a:lstStyle/>
          <a:p>
            <a:r>
              <a:rPr lang="en-US" dirty="0"/>
              <a:t>Hypo 2</a:t>
            </a:r>
          </a:p>
          <a:p>
            <a:pPr lvl="1"/>
            <a:r>
              <a:rPr lang="en-US" dirty="0"/>
              <a:t>Website S posts infringing image at URL</a:t>
            </a:r>
          </a:p>
          <a:p>
            <a:pPr lvl="1"/>
            <a:r>
              <a:rPr lang="en-US" dirty="0"/>
              <a:t>R learns of that URL and downloads the image</a:t>
            </a:r>
          </a:p>
          <a:p>
            <a:r>
              <a:rPr lang="en-US" dirty="0"/>
              <a:t>Putting fair use to the side: Is the website S a direct infringer? Is R? Both? Is this under 106(1)? 106(2)? 106(3)? 106(5)? </a:t>
            </a:r>
          </a:p>
        </p:txBody>
      </p:sp>
      <p:sp>
        <p:nvSpPr>
          <p:cNvPr id="5" name="Slide Number Placeholder 4"/>
          <p:cNvSpPr>
            <a:spLocks noGrp="1"/>
          </p:cNvSpPr>
          <p:nvPr>
            <p:ph type="sldNum" sz="quarter" idx="12"/>
          </p:nvPr>
        </p:nvSpPr>
        <p:spPr/>
        <p:txBody>
          <a:bodyPr/>
          <a:lstStyle/>
          <a:p>
            <a:fld id="{1768DD60-F278-44CE-94CB-58E7E3C4FD10}" type="slidenum">
              <a:rPr lang="en-US" altLang="en-US" smtClean="0"/>
              <a:pPr/>
              <a:t>22</a:t>
            </a:fld>
            <a:endParaRPr lang="en-US" altLang="en-US"/>
          </a:p>
        </p:txBody>
      </p:sp>
      <p:sp>
        <p:nvSpPr>
          <p:cNvPr id="6" name="Text Box 5"/>
          <p:cNvSpPr txBox="1">
            <a:spLocks noChangeArrowheads="1"/>
          </p:cNvSpPr>
          <p:nvPr/>
        </p:nvSpPr>
        <p:spPr bwMode="auto">
          <a:xfrm>
            <a:off x="10117836" y="0"/>
            <a:ext cx="20995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6)</a:t>
            </a:r>
          </a:p>
        </p:txBody>
      </p:sp>
    </p:spTree>
    <p:extLst>
      <p:ext uri="{BB962C8B-B14F-4D97-AF65-F5344CB8AC3E}">
        <p14:creationId xmlns:p14="http://schemas.microsoft.com/office/powerpoint/2010/main" val="2206784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Seeing Infringing Material</a:t>
            </a:r>
          </a:p>
        </p:txBody>
      </p:sp>
      <p:sp>
        <p:nvSpPr>
          <p:cNvPr id="3" name="Content Placeholder 2"/>
          <p:cNvSpPr>
            <a:spLocks noGrp="1"/>
          </p:cNvSpPr>
          <p:nvPr>
            <p:ph idx="1"/>
          </p:nvPr>
        </p:nvSpPr>
        <p:spPr/>
        <p:txBody>
          <a:bodyPr/>
          <a:lstStyle/>
          <a:p>
            <a:r>
              <a:rPr lang="en-US" dirty="0"/>
              <a:t>Hypo 3</a:t>
            </a:r>
          </a:p>
          <a:p>
            <a:pPr lvl="1"/>
            <a:r>
              <a:rPr lang="en-US" dirty="0"/>
              <a:t>User U posts infringing image at URL on website S</a:t>
            </a:r>
          </a:p>
          <a:p>
            <a:pPr lvl="1"/>
            <a:r>
              <a:rPr lang="en-US" dirty="0"/>
              <a:t>R learns of that URL and downloads the image</a:t>
            </a:r>
          </a:p>
          <a:p>
            <a:r>
              <a:rPr lang="en-US" dirty="0"/>
              <a:t>Putting fair use to the side: Is website S a direct infringer? Is U? Is R? Any? All? </a:t>
            </a:r>
          </a:p>
        </p:txBody>
      </p:sp>
      <p:sp>
        <p:nvSpPr>
          <p:cNvPr id="5" name="Slide Number Placeholder 4"/>
          <p:cNvSpPr>
            <a:spLocks noGrp="1"/>
          </p:cNvSpPr>
          <p:nvPr>
            <p:ph type="sldNum" sz="quarter" idx="12"/>
          </p:nvPr>
        </p:nvSpPr>
        <p:spPr/>
        <p:txBody>
          <a:bodyPr/>
          <a:lstStyle/>
          <a:p>
            <a:fld id="{1768DD60-F278-44CE-94CB-58E7E3C4FD10}" type="slidenum">
              <a:rPr lang="en-US" altLang="en-US" smtClean="0"/>
              <a:pPr/>
              <a:t>23</a:t>
            </a:fld>
            <a:endParaRPr lang="en-US" altLang="en-US"/>
          </a:p>
        </p:txBody>
      </p:sp>
      <p:sp>
        <p:nvSpPr>
          <p:cNvPr id="6" name="Text Box 5"/>
          <p:cNvSpPr txBox="1">
            <a:spLocks noChangeArrowheads="1"/>
          </p:cNvSpPr>
          <p:nvPr/>
        </p:nvSpPr>
        <p:spPr bwMode="auto">
          <a:xfrm>
            <a:off x="10094977" y="0"/>
            <a:ext cx="212242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6)</a:t>
            </a:r>
          </a:p>
        </p:txBody>
      </p:sp>
    </p:spTree>
    <p:extLst>
      <p:ext uri="{BB962C8B-B14F-4D97-AF65-F5344CB8AC3E}">
        <p14:creationId xmlns:p14="http://schemas.microsoft.com/office/powerpoint/2010/main" val="2158863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Seeing Infringing Material</a:t>
            </a:r>
          </a:p>
        </p:txBody>
      </p:sp>
      <p:sp>
        <p:nvSpPr>
          <p:cNvPr id="3" name="Content Placeholder 2"/>
          <p:cNvSpPr>
            <a:spLocks noGrp="1"/>
          </p:cNvSpPr>
          <p:nvPr>
            <p:ph idx="1"/>
          </p:nvPr>
        </p:nvSpPr>
        <p:spPr/>
        <p:txBody>
          <a:bodyPr/>
          <a:lstStyle/>
          <a:p>
            <a:r>
              <a:rPr lang="en-US" dirty="0"/>
              <a:t>Hypo 4</a:t>
            </a:r>
          </a:p>
          <a:p>
            <a:pPr lvl="1"/>
            <a:r>
              <a:rPr lang="en-US" dirty="0"/>
              <a:t>Website S again posts infringing image at URL</a:t>
            </a:r>
          </a:p>
          <a:p>
            <a:pPr lvl="1"/>
            <a:r>
              <a:rPr lang="en-US" dirty="0"/>
              <a:t>G tells that URL to R</a:t>
            </a:r>
          </a:p>
          <a:p>
            <a:pPr lvl="1"/>
            <a:r>
              <a:rPr lang="en-US" dirty="0"/>
              <a:t>R downloads the image</a:t>
            </a:r>
          </a:p>
          <a:p>
            <a:r>
              <a:rPr lang="en-US" dirty="0"/>
              <a:t>Putting fair use to the side: Is website S a direct infringer? Is R? Is G? Is G a secondary infringer?</a:t>
            </a:r>
          </a:p>
        </p:txBody>
      </p:sp>
      <p:sp>
        <p:nvSpPr>
          <p:cNvPr id="5" name="Slide Number Placeholder 4"/>
          <p:cNvSpPr>
            <a:spLocks noGrp="1"/>
          </p:cNvSpPr>
          <p:nvPr>
            <p:ph type="sldNum" sz="quarter" idx="12"/>
          </p:nvPr>
        </p:nvSpPr>
        <p:spPr/>
        <p:txBody>
          <a:bodyPr/>
          <a:lstStyle/>
          <a:p>
            <a:fld id="{1768DD60-F278-44CE-94CB-58E7E3C4FD10}" type="slidenum">
              <a:rPr lang="en-US" altLang="en-US" smtClean="0"/>
              <a:pPr/>
              <a:t>24</a:t>
            </a:fld>
            <a:endParaRPr lang="en-US" altLang="en-US"/>
          </a:p>
        </p:txBody>
      </p:sp>
      <p:sp>
        <p:nvSpPr>
          <p:cNvPr id="6" name="Text Box 5"/>
          <p:cNvSpPr txBox="1">
            <a:spLocks noChangeArrowheads="1"/>
          </p:cNvSpPr>
          <p:nvPr/>
        </p:nvSpPr>
        <p:spPr bwMode="auto">
          <a:xfrm>
            <a:off x="10090404" y="0"/>
            <a:ext cx="212699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6)</a:t>
            </a:r>
          </a:p>
        </p:txBody>
      </p:sp>
    </p:spTree>
    <p:extLst>
      <p:ext uri="{BB962C8B-B14F-4D97-AF65-F5344CB8AC3E}">
        <p14:creationId xmlns:p14="http://schemas.microsoft.com/office/powerpoint/2010/main" val="2887796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Seeing Infringing Material</a:t>
            </a:r>
          </a:p>
        </p:txBody>
      </p:sp>
      <p:sp>
        <p:nvSpPr>
          <p:cNvPr id="3" name="Content Placeholder 2"/>
          <p:cNvSpPr>
            <a:spLocks noGrp="1"/>
          </p:cNvSpPr>
          <p:nvPr>
            <p:ph idx="1"/>
          </p:nvPr>
        </p:nvSpPr>
        <p:spPr/>
        <p:txBody>
          <a:bodyPr/>
          <a:lstStyle/>
          <a:p>
            <a:r>
              <a:rPr lang="en-US" dirty="0"/>
              <a:t>Questions</a:t>
            </a:r>
          </a:p>
          <a:p>
            <a:pPr lvl="1"/>
            <a:r>
              <a:rPr lang="en-US" dirty="0"/>
              <a:t>Does it matter if Google shows a thumbnail of the image, in addition to offering a link, in response to the search query?</a:t>
            </a:r>
          </a:p>
          <a:p>
            <a:pPr lvl="1"/>
            <a:r>
              <a:rPr lang="en-US" dirty="0"/>
              <a:t>And does it matter if after the link is clicked it is presented inline?</a:t>
            </a:r>
          </a:p>
          <a:p>
            <a:pPr lvl="1"/>
            <a:r>
              <a:rPr lang="en-US" dirty="0"/>
              <a:t>Suppose it just appears inline without a click? </a:t>
            </a:r>
          </a:p>
        </p:txBody>
      </p:sp>
      <p:sp>
        <p:nvSpPr>
          <p:cNvPr id="5" name="Slide Number Placeholder 4"/>
          <p:cNvSpPr>
            <a:spLocks noGrp="1"/>
          </p:cNvSpPr>
          <p:nvPr>
            <p:ph type="sldNum" sz="quarter" idx="12"/>
          </p:nvPr>
        </p:nvSpPr>
        <p:spPr/>
        <p:txBody>
          <a:bodyPr/>
          <a:lstStyle/>
          <a:p>
            <a:fld id="{1768DD60-F278-44CE-94CB-58E7E3C4FD10}" type="slidenum">
              <a:rPr lang="en-US" altLang="en-US" smtClean="0"/>
              <a:pPr/>
              <a:t>25</a:t>
            </a:fld>
            <a:endParaRPr lang="en-US" altLang="en-US"/>
          </a:p>
        </p:txBody>
      </p:sp>
      <p:sp>
        <p:nvSpPr>
          <p:cNvPr id="6" name="Text Box 5"/>
          <p:cNvSpPr txBox="1">
            <a:spLocks noChangeArrowheads="1"/>
          </p:cNvSpPr>
          <p:nvPr/>
        </p:nvSpPr>
        <p:spPr bwMode="auto">
          <a:xfrm>
            <a:off x="10090404" y="0"/>
            <a:ext cx="212699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6)</a:t>
            </a:r>
          </a:p>
        </p:txBody>
      </p:sp>
    </p:spTree>
    <p:extLst>
      <p:ext uri="{BB962C8B-B14F-4D97-AF65-F5344CB8AC3E}">
        <p14:creationId xmlns:p14="http://schemas.microsoft.com/office/powerpoint/2010/main" val="1729539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a:t>Display, Distribution and Derivative Works</a:t>
            </a:r>
          </a:p>
        </p:txBody>
      </p:sp>
      <p:sp>
        <p:nvSpPr>
          <p:cNvPr id="47107" name="Content Placeholder 2"/>
          <p:cNvSpPr>
            <a:spLocks noGrp="1"/>
          </p:cNvSpPr>
          <p:nvPr>
            <p:ph idx="1"/>
          </p:nvPr>
        </p:nvSpPr>
        <p:spPr/>
        <p:txBody>
          <a:bodyPr/>
          <a:lstStyle/>
          <a:p>
            <a:r>
              <a:rPr lang="en-US" dirty="0"/>
              <a:t>Three Questions</a:t>
            </a:r>
          </a:p>
          <a:p>
            <a:pPr lvl="1"/>
            <a:r>
              <a:rPr lang="en-US" dirty="0"/>
              <a:t>Who displays an image? The server where it is stored? The entity providing the html code to invoke the presentation of the image? The creator of the browser? The person who clicks the link? Someone else? Any? All?</a:t>
            </a:r>
          </a:p>
          <a:p>
            <a:pPr lvl="1"/>
            <a:r>
              <a:rPr lang="en-US" dirty="0"/>
              <a:t>Same questions re distribution</a:t>
            </a:r>
          </a:p>
          <a:p>
            <a:pPr lvl="1"/>
            <a:r>
              <a:rPr lang="en-US" dirty="0"/>
              <a:t>Is an in-line linked page a derivative work?</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01E7442-E9C2-40C6-BE1D-AE1B4CE2191E}" type="slidenum">
              <a:rPr lang="en-US" altLang="en-US" sz="1400" i="0">
                <a:solidFill>
                  <a:srgbClr val="000066"/>
                </a:solidFill>
                <a:latin typeface="Arial" panose="020B0604020202020204" pitchFamily="34" charset="0"/>
              </a:rPr>
              <a:pPr/>
              <a:t>26</a:t>
            </a:fld>
            <a:endParaRPr lang="en-US" altLang="en-US" sz="1400" i="0">
              <a:solidFill>
                <a:srgbClr val="000066"/>
              </a:solidFill>
              <a:latin typeface="Arial" panose="020B0604020202020204" pitchFamily="34" charset="0"/>
            </a:endParaRPr>
          </a:p>
        </p:txBody>
      </p:sp>
      <p:sp>
        <p:nvSpPr>
          <p:cNvPr id="7" name="Text Box 5"/>
          <p:cNvSpPr txBox="1">
            <a:spLocks noChangeArrowheads="1"/>
          </p:cNvSpPr>
          <p:nvPr/>
        </p:nvSpPr>
        <p:spPr bwMode="auto">
          <a:xfrm>
            <a:off x="10117836" y="0"/>
            <a:ext cx="20995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(6 of 6)</a:t>
            </a:r>
          </a:p>
        </p:txBody>
      </p:sp>
    </p:spTree>
    <p:extLst>
      <p:ext uri="{BB962C8B-B14F-4D97-AF65-F5344CB8AC3E}">
        <p14:creationId xmlns:p14="http://schemas.microsoft.com/office/powerpoint/2010/main" val="2721774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4039" y="-2"/>
            <a:ext cx="554796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URLs via G Aren’t Directly Infringing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9381826" y="6488668"/>
            <a:ext cx="28101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Perfect 10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a:srcRect l="12832" t="6518" r="8256" b="10264"/>
          <a:stretch/>
        </p:blipFill>
        <p:spPr>
          <a:xfrm>
            <a:off x="207205" y="209004"/>
            <a:ext cx="3943638" cy="6491834"/>
          </a:xfrm>
          <a:prstGeom prst="rect">
            <a:avLst/>
          </a:prstGeom>
          <a:ln w="6350">
            <a:solidFill>
              <a:schemeClr val="tx1"/>
            </a:solidFill>
          </a:ln>
        </p:spPr>
      </p:pic>
      <p:sp>
        <p:nvSpPr>
          <p:cNvPr id="3" name="Rectangle 2">
            <a:extLst>
              <a:ext uri="{FF2B5EF4-FFF2-40B4-BE49-F238E27FC236}">
                <a16:creationId xmlns:a16="http://schemas.microsoft.com/office/drawing/2014/main" id="{079B0A24-85EC-6F1D-40E5-42E95B61455E}"/>
              </a:ext>
            </a:extLst>
          </p:cNvPr>
          <p:cNvSpPr/>
          <p:nvPr/>
        </p:nvSpPr>
        <p:spPr bwMode="auto">
          <a:xfrm>
            <a:off x="1742895" y="1638501"/>
            <a:ext cx="9950045"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chemeClr val="bg2"/>
                </a:solidFill>
                <a:effectLst/>
              </a:rPr>
              <a:t>“</a:t>
            </a:r>
            <a:r>
              <a:rPr lang="en-US" sz="3200" b="1" i="0" dirty="0">
                <a:solidFill>
                  <a:schemeClr val="accent4">
                    <a:lumMod val="50000"/>
                    <a:lumOff val="50000"/>
                  </a:schemeClr>
                </a:solidFill>
              </a:rPr>
              <a:t>Providing these HTML instructions is not equivalent to showing a copy. </a:t>
            </a:r>
            <a:r>
              <a:rPr lang="en-US" sz="3200" i="0" dirty="0"/>
              <a:t>First, the HTML instructions are lines of text, not a photographic image. Second, HTML instructions do not themselves cause infringing images to appear on the user’s computer screen. The HTML merely gives the address of the image to the user’s browser. The browser then interacts with the computer that stores the infringing image. It is this interaction that causes an infringing image to appear on the user’s computer screen</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84061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8753" y="-2"/>
            <a:ext cx="736324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URLs via G Just Raise Secondary Liability Issues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9381826" y="6488668"/>
            <a:ext cx="28101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Perfect 10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a:srcRect l="12832" t="6518" r="8256" b="10264"/>
          <a:stretch/>
        </p:blipFill>
        <p:spPr>
          <a:xfrm>
            <a:off x="207205" y="209004"/>
            <a:ext cx="3943638" cy="6491834"/>
          </a:xfrm>
          <a:prstGeom prst="rect">
            <a:avLst/>
          </a:prstGeom>
          <a:ln w="6350">
            <a:solidFill>
              <a:schemeClr val="tx1"/>
            </a:solidFill>
          </a:ln>
        </p:spPr>
      </p:pic>
      <p:sp>
        <p:nvSpPr>
          <p:cNvPr id="3" name="Rectangle 2">
            <a:extLst>
              <a:ext uri="{FF2B5EF4-FFF2-40B4-BE49-F238E27FC236}">
                <a16:creationId xmlns:a16="http://schemas.microsoft.com/office/drawing/2014/main" id="{079B0A24-85EC-6F1D-40E5-42E95B61455E}"/>
              </a:ext>
            </a:extLst>
          </p:cNvPr>
          <p:cNvSpPr/>
          <p:nvPr/>
        </p:nvSpPr>
        <p:spPr bwMode="auto">
          <a:xfrm>
            <a:off x="1742895" y="1638501"/>
            <a:ext cx="9950045"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chemeClr val="bg2"/>
                </a:solidFill>
                <a:effectLst/>
              </a:rPr>
              <a:t>“</a:t>
            </a:r>
            <a:r>
              <a:rPr lang="en-US" sz="3200" b="1" i="0" dirty="0">
                <a:solidFill>
                  <a:schemeClr val="accent4">
                    <a:lumMod val="50000"/>
                    <a:lumOff val="50000"/>
                  </a:schemeClr>
                </a:solidFill>
              </a:rPr>
              <a:t>Google may facilitate the user’s access to infringing images</a:t>
            </a:r>
            <a:r>
              <a:rPr lang="en-US" sz="3200" i="0" dirty="0"/>
              <a:t>. However, </a:t>
            </a:r>
            <a:r>
              <a:rPr lang="en-US" sz="3200" b="1" i="0" dirty="0">
                <a:solidFill>
                  <a:schemeClr val="accent4">
                    <a:lumMod val="50000"/>
                    <a:lumOff val="50000"/>
                  </a:schemeClr>
                </a:solidFill>
              </a:rPr>
              <a:t>such assistance raises only contributory liability issues</a:t>
            </a:r>
            <a:r>
              <a:rPr lang="en-US" sz="3200" i="0" dirty="0"/>
              <a:t>, see </a:t>
            </a:r>
            <a:r>
              <a:rPr lang="en-US" sz="3200" dirty="0"/>
              <a:t>Metro-Goldwyn-Mayer Studios, Inc. v. </a:t>
            </a:r>
            <a:r>
              <a:rPr lang="en-US" sz="3200" dirty="0" err="1"/>
              <a:t>Grokster</a:t>
            </a:r>
            <a:r>
              <a:rPr lang="en-US" sz="3200" dirty="0"/>
              <a:t>, Ltd.</a:t>
            </a:r>
            <a:r>
              <a:rPr lang="en-US" sz="3200" i="0" dirty="0"/>
              <a:t>, 545 U.S. 913, 929-30 (2005), </a:t>
            </a:r>
            <a:r>
              <a:rPr lang="en-US" sz="3200" dirty="0"/>
              <a:t>Napster</a:t>
            </a:r>
            <a:r>
              <a:rPr lang="en-US" sz="3200" i="0" dirty="0"/>
              <a:t>, 239 F.3d at 1019, </a:t>
            </a:r>
            <a:r>
              <a:rPr lang="en-US" sz="3200" b="1" i="0" dirty="0">
                <a:solidFill>
                  <a:schemeClr val="accent4">
                    <a:lumMod val="50000"/>
                    <a:lumOff val="50000"/>
                  </a:schemeClr>
                </a:solidFill>
              </a:rPr>
              <a:t>and does not constitute direct infringement of the copyright owner’s display rights</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35331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6216" y="-2"/>
            <a:ext cx="36057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G Isn’t Distributing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9381826" y="6488668"/>
            <a:ext cx="28101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Perfect 10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a:srcRect l="9258" t="3090" r="8104" b="7477"/>
          <a:stretch/>
        </p:blipFill>
        <p:spPr>
          <a:xfrm>
            <a:off x="225222" y="210806"/>
            <a:ext cx="3920869" cy="6490032"/>
          </a:xfrm>
          <a:prstGeom prst="rect">
            <a:avLst/>
          </a:prstGeom>
          <a:ln w="6350">
            <a:solidFill>
              <a:schemeClr val="tx1"/>
            </a:solidFill>
          </a:ln>
        </p:spPr>
      </p:pic>
      <p:sp>
        <p:nvSpPr>
          <p:cNvPr id="3" name="Rectangle 2">
            <a:extLst>
              <a:ext uri="{FF2B5EF4-FFF2-40B4-BE49-F238E27FC236}">
                <a16:creationId xmlns:a16="http://schemas.microsoft.com/office/drawing/2014/main" id="{9F8725A5-11C1-E439-21DE-43DE8296ABED}"/>
              </a:ext>
            </a:extLst>
          </p:cNvPr>
          <p:cNvSpPr/>
          <p:nvPr/>
        </p:nvSpPr>
        <p:spPr bwMode="auto">
          <a:xfrm>
            <a:off x="1833553" y="1489854"/>
            <a:ext cx="9950045"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chemeClr val="bg2"/>
                </a:solidFill>
                <a:effectLst/>
              </a:rPr>
              <a:t>“</a:t>
            </a:r>
            <a:r>
              <a:rPr lang="en-US" sz="3200" i="0" dirty="0"/>
              <a:t>This ‘deemed distribution’ rule does not apply to Google. Unlike the participants in the Napster system or the library in </a:t>
            </a:r>
            <a:r>
              <a:rPr lang="en-US" sz="3200" dirty="0" err="1"/>
              <a:t>Hotaling</a:t>
            </a:r>
            <a:r>
              <a:rPr lang="en-US" sz="3200" i="0" dirty="0"/>
              <a:t>, Google does not own a collection of Perfect 10’s full-size images and does not communicate these images to the computers of people using Google’s search engine. </a:t>
            </a:r>
            <a:r>
              <a:rPr lang="en-US" sz="3200" b="1" i="0" dirty="0">
                <a:solidFill>
                  <a:schemeClr val="accent4">
                    <a:lumMod val="50000"/>
                    <a:lumOff val="50000"/>
                  </a:schemeClr>
                </a:solidFill>
              </a:rPr>
              <a:t>Though Google indexes these images, it does not have a collection of stored full-size images it makes available to the public</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52361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Angles on Liability</a:t>
            </a:r>
          </a:p>
        </p:txBody>
      </p:sp>
      <p:sp>
        <p:nvSpPr>
          <p:cNvPr id="3" name="Content Placeholder 2"/>
          <p:cNvSpPr>
            <a:spLocks noGrp="1"/>
          </p:cNvSpPr>
          <p:nvPr>
            <p:ph idx="1"/>
          </p:nvPr>
        </p:nvSpPr>
        <p:spPr/>
        <p:txBody>
          <a:bodyPr/>
          <a:lstStyle/>
          <a:p>
            <a:r>
              <a:rPr lang="en-US" dirty="0"/>
              <a:t>3. Safe Harbors</a:t>
            </a:r>
          </a:p>
          <a:p>
            <a:pPr lvl="1"/>
            <a:r>
              <a:rPr lang="en-US" dirty="0"/>
              <a:t>DMCA (17 USC 512)</a:t>
            </a:r>
          </a:p>
          <a:p>
            <a:pPr lvl="2"/>
            <a:r>
              <a:rPr lang="en-US" dirty="0"/>
              <a:t>Core of this: no liability for acts of </a:t>
            </a:r>
            <a:r>
              <a:rPr lang="en-US" i="1" dirty="0"/>
              <a:t>users</a:t>
            </a:r>
            <a:r>
              <a:rPr lang="en-US" dirty="0"/>
              <a:t> if …</a:t>
            </a:r>
          </a:p>
          <a:p>
            <a:pPr lvl="2"/>
            <a:r>
              <a:rPr lang="en-US" dirty="0"/>
              <a:t>Doesn’t create safe harbor for website’s own acts</a:t>
            </a:r>
          </a:p>
          <a:p>
            <a:pPr lvl="2"/>
            <a:r>
              <a:rPr lang="en-US" dirty="0"/>
              <a:t>More on this in next class</a:t>
            </a:r>
          </a:p>
        </p:txBody>
      </p:sp>
      <p:sp>
        <p:nvSpPr>
          <p:cNvPr id="5" name="Slide Number Placeholder 4"/>
          <p:cNvSpPr>
            <a:spLocks noGrp="1"/>
          </p:cNvSpPr>
          <p:nvPr>
            <p:ph type="sldNum" sz="quarter" idx="12"/>
          </p:nvPr>
        </p:nvSpPr>
        <p:spPr/>
        <p:txBody>
          <a:bodyPr/>
          <a:lstStyle/>
          <a:p>
            <a:fld id="{1768DD60-F278-44CE-94CB-58E7E3C4FD10}" type="slidenum">
              <a:rPr lang="en-US" altLang="en-US" smtClean="0"/>
              <a:pPr/>
              <a:t>3</a:t>
            </a:fld>
            <a:endParaRPr lang="en-US" altLang="en-US"/>
          </a:p>
        </p:txBody>
      </p:sp>
    </p:spTree>
    <p:extLst>
      <p:ext uri="{BB962C8B-B14F-4D97-AF65-F5344CB8AC3E}">
        <p14:creationId xmlns:p14="http://schemas.microsoft.com/office/powerpoint/2010/main" val="2173910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6216" y="-2"/>
            <a:ext cx="36057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G Isn’t Distributing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9381826" y="6488668"/>
            <a:ext cx="28101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Perfect 10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a:srcRect l="9258" t="3090" r="8104" b="7477"/>
          <a:stretch/>
        </p:blipFill>
        <p:spPr>
          <a:xfrm>
            <a:off x="225222" y="210806"/>
            <a:ext cx="3920869" cy="6490032"/>
          </a:xfrm>
          <a:prstGeom prst="rect">
            <a:avLst/>
          </a:prstGeom>
          <a:ln w="6350">
            <a:solidFill>
              <a:schemeClr val="tx1"/>
            </a:solidFill>
          </a:ln>
        </p:spPr>
      </p:pic>
      <p:sp>
        <p:nvSpPr>
          <p:cNvPr id="3" name="Rectangle 2">
            <a:extLst>
              <a:ext uri="{FF2B5EF4-FFF2-40B4-BE49-F238E27FC236}">
                <a16:creationId xmlns:a16="http://schemas.microsoft.com/office/drawing/2014/main" id="{9F8725A5-11C1-E439-21DE-43DE8296ABED}"/>
              </a:ext>
            </a:extLst>
          </p:cNvPr>
          <p:cNvSpPr/>
          <p:nvPr/>
        </p:nvSpPr>
        <p:spPr bwMode="auto">
          <a:xfrm>
            <a:off x="1860580" y="2314165"/>
            <a:ext cx="9950045"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chemeClr val="bg2"/>
                </a:solidFill>
                <a:effectLst/>
              </a:rPr>
              <a:t>“</a:t>
            </a:r>
            <a:r>
              <a:rPr lang="en-US" sz="3200" i="0" dirty="0"/>
              <a:t>Google therefore cannot be deemed to distribute copies of these images under the reasoning of </a:t>
            </a:r>
            <a:r>
              <a:rPr lang="en-US" sz="3200" dirty="0"/>
              <a:t>Napster</a:t>
            </a:r>
            <a:r>
              <a:rPr lang="en-US" sz="3200" i="0" dirty="0"/>
              <a:t> or </a:t>
            </a:r>
            <a:r>
              <a:rPr lang="en-US" sz="3200" dirty="0" err="1"/>
              <a:t>Hotaling</a:t>
            </a:r>
            <a:r>
              <a:rPr lang="en-US" sz="3200" i="0" dirty="0"/>
              <a:t>. Accordingly, </a:t>
            </a:r>
            <a:r>
              <a:rPr lang="en-US" sz="3200" b="1" i="0" dirty="0">
                <a:solidFill>
                  <a:schemeClr val="accent4">
                    <a:lumMod val="50000"/>
                    <a:lumOff val="50000"/>
                  </a:schemeClr>
                </a:solidFill>
              </a:rPr>
              <a:t>the district court correctly concluded that Perfect 10 does not have a likelihood of success in proving that Google violates Perfect 10’s distribution rights with respect to full-size images</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77778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p>
        </p:txBody>
      </p:sp>
      <p:sp>
        <p:nvSpPr>
          <p:cNvPr id="3" name="Content Placeholder 2"/>
          <p:cNvSpPr>
            <a:spLocks noGrp="1"/>
          </p:cNvSpPr>
          <p:nvPr>
            <p:ph idx="1"/>
          </p:nvPr>
        </p:nvSpPr>
        <p:spPr/>
        <p:txBody>
          <a:bodyPr/>
          <a:lstStyle/>
          <a:p>
            <a:r>
              <a:rPr lang="en-US" dirty="0"/>
              <a:t>Hypo 2</a:t>
            </a:r>
          </a:p>
          <a:p>
            <a:pPr lvl="1"/>
            <a:r>
              <a:rPr lang="en-US" dirty="0"/>
              <a:t>Probably should think of S as liable for infringement under 106(1), (3) and (5)</a:t>
            </a:r>
          </a:p>
          <a:p>
            <a:pPr lvl="1"/>
            <a:r>
              <a:rPr lang="en-US" dirty="0"/>
              <a:t>Possible to think of R as violating 106(1)</a:t>
            </a:r>
          </a:p>
          <a:p>
            <a:endParaRPr lang="en-US" dirty="0"/>
          </a:p>
        </p:txBody>
      </p:sp>
      <p:sp>
        <p:nvSpPr>
          <p:cNvPr id="5" name="Slide Number Placeholder 4"/>
          <p:cNvSpPr>
            <a:spLocks noGrp="1"/>
          </p:cNvSpPr>
          <p:nvPr>
            <p:ph type="sldNum" sz="quarter" idx="12"/>
          </p:nvPr>
        </p:nvSpPr>
        <p:spPr/>
        <p:txBody>
          <a:bodyPr/>
          <a:lstStyle/>
          <a:p>
            <a:fld id="{1768DD60-F278-44CE-94CB-58E7E3C4FD10}" type="slidenum">
              <a:rPr lang="en-US" altLang="en-US" smtClean="0"/>
              <a:pPr/>
              <a:t>31</a:t>
            </a:fld>
            <a:endParaRPr lang="en-US" altLang="en-US"/>
          </a:p>
        </p:txBody>
      </p:sp>
    </p:spTree>
    <p:extLst>
      <p:ext uri="{BB962C8B-B14F-4D97-AF65-F5344CB8AC3E}">
        <p14:creationId xmlns:p14="http://schemas.microsoft.com/office/powerpoint/2010/main" val="32180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p>
        </p:txBody>
      </p:sp>
      <p:sp>
        <p:nvSpPr>
          <p:cNvPr id="3" name="Content Placeholder 2"/>
          <p:cNvSpPr>
            <a:spLocks noGrp="1"/>
          </p:cNvSpPr>
          <p:nvPr>
            <p:ph idx="1"/>
          </p:nvPr>
        </p:nvSpPr>
        <p:spPr/>
        <p:txBody>
          <a:bodyPr/>
          <a:lstStyle/>
          <a:p>
            <a:r>
              <a:rPr lang="en-US" dirty="0"/>
              <a:t>Hypo 3</a:t>
            </a:r>
          </a:p>
          <a:p>
            <a:pPr lvl="1"/>
            <a:r>
              <a:rPr lang="en-US" dirty="0"/>
              <a:t>S could face potential liability under (1), (3) and (5) as before, absent a safe harbor or requirement of a volitional act</a:t>
            </a:r>
            <a:endParaRPr lang="en-US" i="1" dirty="0"/>
          </a:p>
          <a:p>
            <a:pPr lvl="1"/>
            <a:r>
              <a:rPr lang="en-US" dirty="0"/>
              <a:t>See the safe harbors in the next class as we turn to 17 USC 512  </a:t>
            </a:r>
          </a:p>
          <a:p>
            <a:endParaRPr lang="en-US" dirty="0"/>
          </a:p>
        </p:txBody>
      </p:sp>
      <p:sp>
        <p:nvSpPr>
          <p:cNvPr id="5" name="Slide Number Placeholder 4"/>
          <p:cNvSpPr>
            <a:spLocks noGrp="1"/>
          </p:cNvSpPr>
          <p:nvPr>
            <p:ph type="sldNum" sz="quarter" idx="12"/>
          </p:nvPr>
        </p:nvSpPr>
        <p:spPr/>
        <p:txBody>
          <a:bodyPr/>
          <a:lstStyle/>
          <a:p>
            <a:fld id="{1768DD60-F278-44CE-94CB-58E7E3C4FD10}" type="slidenum">
              <a:rPr lang="en-US" altLang="en-US" smtClean="0"/>
              <a:pPr/>
              <a:t>32</a:t>
            </a:fld>
            <a:endParaRPr lang="en-US" altLang="en-US"/>
          </a:p>
        </p:txBody>
      </p:sp>
    </p:spTree>
    <p:extLst>
      <p:ext uri="{BB962C8B-B14F-4D97-AF65-F5344CB8AC3E}">
        <p14:creationId xmlns:p14="http://schemas.microsoft.com/office/powerpoint/2010/main" val="2242053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p>
        </p:txBody>
      </p:sp>
      <p:sp>
        <p:nvSpPr>
          <p:cNvPr id="3" name="Content Placeholder 2"/>
          <p:cNvSpPr>
            <a:spLocks noGrp="1"/>
          </p:cNvSpPr>
          <p:nvPr>
            <p:ph idx="1"/>
          </p:nvPr>
        </p:nvSpPr>
        <p:spPr/>
        <p:txBody>
          <a:bodyPr/>
          <a:lstStyle/>
          <a:p>
            <a:r>
              <a:rPr lang="en-US" dirty="0"/>
              <a:t>Hypo 4</a:t>
            </a:r>
          </a:p>
          <a:p>
            <a:pPr lvl="1"/>
            <a:r>
              <a:rPr lang="en-US" dirty="0"/>
              <a:t>G is the new actor here and this is </a:t>
            </a:r>
            <a:r>
              <a:rPr lang="en-US" i="1" dirty="0"/>
              <a:t>Perfect 10</a:t>
            </a:r>
          </a:p>
          <a:p>
            <a:pPr lvl="1"/>
            <a:r>
              <a:rPr lang="en-US" dirty="0"/>
              <a:t>G faces no direct liability for links (second liability not resolved)</a:t>
            </a:r>
          </a:p>
          <a:p>
            <a:pPr lvl="1"/>
            <a:r>
              <a:rPr lang="en-US" dirty="0"/>
              <a:t>G likely to win on fair use re thumbnails</a:t>
            </a:r>
          </a:p>
          <a:p>
            <a:endParaRPr lang="en-US" dirty="0"/>
          </a:p>
        </p:txBody>
      </p:sp>
      <p:sp>
        <p:nvSpPr>
          <p:cNvPr id="5" name="Slide Number Placeholder 4"/>
          <p:cNvSpPr>
            <a:spLocks noGrp="1"/>
          </p:cNvSpPr>
          <p:nvPr>
            <p:ph type="sldNum" sz="quarter" idx="12"/>
          </p:nvPr>
        </p:nvSpPr>
        <p:spPr/>
        <p:txBody>
          <a:bodyPr/>
          <a:lstStyle/>
          <a:p>
            <a:fld id="{1768DD60-F278-44CE-94CB-58E7E3C4FD10}" type="slidenum">
              <a:rPr lang="en-US" altLang="en-US" smtClean="0"/>
              <a:pPr/>
              <a:t>33</a:t>
            </a:fld>
            <a:endParaRPr lang="en-US" altLang="en-US"/>
          </a:p>
        </p:txBody>
      </p:sp>
    </p:spTree>
    <p:extLst>
      <p:ext uri="{BB962C8B-B14F-4D97-AF65-F5344CB8AC3E}">
        <p14:creationId xmlns:p14="http://schemas.microsoft.com/office/powerpoint/2010/main" val="226070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4519" y="-2"/>
            <a:ext cx="124748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Hunley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8936610" y="6488668"/>
            <a:ext cx="325539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Hunley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17 July 2023)</a:t>
            </a:r>
          </a:p>
        </p:txBody>
      </p:sp>
      <p:pic>
        <p:nvPicPr>
          <p:cNvPr id="5" name="Picture 4">
            <a:extLst>
              <a:ext uri="{FF2B5EF4-FFF2-40B4-BE49-F238E27FC236}">
                <a16:creationId xmlns:a16="http://schemas.microsoft.com/office/drawing/2014/main" id="{89CB4A43-50AC-C2DC-DA66-6ED0A5442352}"/>
              </a:ext>
            </a:extLst>
          </p:cNvPr>
          <p:cNvPicPr>
            <a:picLocks noChangeAspect="1"/>
          </p:cNvPicPr>
          <p:nvPr/>
        </p:nvPicPr>
        <p:blipFill>
          <a:blip r:embed="rId2"/>
          <a:stretch>
            <a:fillRect/>
          </a:stretch>
        </p:blipFill>
        <p:spPr>
          <a:xfrm>
            <a:off x="3808213" y="189433"/>
            <a:ext cx="4190366" cy="6511405"/>
          </a:xfrm>
          <a:prstGeom prst="rect">
            <a:avLst/>
          </a:prstGeom>
          <a:ln w="6350">
            <a:solidFill>
              <a:schemeClr val="bg2"/>
            </a:solidFill>
          </a:ln>
        </p:spPr>
      </p:pic>
    </p:spTree>
    <p:extLst>
      <p:ext uri="{BB962C8B-B14F-4D97-AF65-F5344CB8AC3E}">
        <p14:creationId xmlns:p14="http://schemas.microsoft.com/office/powerpoint/2010/main" val="723639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4259" y="0"/>
            <a:ext cx="4747741"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9 Apr 2012: FB Buys Instagram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9259329" y="6479582"/>
            <a:ext cx="29326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Facebook PR (9 Apr 2012)</a:t>
            </a:r>
          </a:p>
        </p:txBody>
      </p:sp>
      <p:sp>
        <p:nvSpPr>
          <p:cNvPr id="7" name="Rectangle 6"/>
          <p:cNvSpPr>
            <a:spLocks noChangeArrowheads="1"/>
          </p:cNvSpPr>
          <p:nvPr/>
        </p:nvSpPr>
        <p:spPr bwMode="auto">
          <a:xfrm>
            <a:off x="12062222" y="6731042"/>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descr="Facebook to Acquire Instagram | Facebook Newsroo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98" y="199237"/>
            <a:ext cx="5880922" cy="6432259"/>
          </a:xfrm>
          <a:prstGeom prst="rect">
            <a:avLst/>
          </a:prstGeom>
          <a:ln w="6350">
            <a:solidFill>
              <a:schemeClr val="tx1"/>
            </a:solidFill>
          </a:ln>
        </p:spPr>
      </p:pic>
      <p:pic>
        <p:nvPicPr>
          <p:cNvPr id="8" name="Picture 7" descr="Facebook to Acquire Instagram | Facebook Newsroom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3845" t="52153" r="37696" b="1250"/>
          <a:stretch/>
        </p:blipFill>
        <p:spPr>
          <a:xfrm>
            <a:off x="3034271" y="747570"/>
            <a:ext cx="6312929" cy="5500830"/>
          </a:xfrm>
          <a:prstGeom prst="rect">
            <a:avLst/>
          </a:prstGeom>
          <a:ln w="6350">
            <a:solidFill>
              <a:schemeClr val="tx1"/>
            </a:solidFill>
          </a:ln>
        </p:spPr>
      </p:pic>
    </p:spTree>
    <p:extLst>
      <p:ext uri="{BB962C8B-B14F-4D97-AF65-F5344CB8AC3E}">
        <p14:creationId xmlns:p14="http://schemas.microsoft.com/office/powerpoint/2010/main" val="354646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5405" y="1"/>
            <a:ext cx="484659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9 Apr 2012: FB Buys Instagram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10165084" y="6488668"/>
            <a:ext cx="20269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(9 Apr 2012)</a:t>
            </a:r>
          </a:p>
        </p:txBody>
      </p:sp>
      <p:sp>
        <p:nvSpPr>
          <p:cNvPr id="7" name="Rectangle 6"/>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descr="Facebook Buys Instagram for $1 Billion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787" y="184666"/>
            <a:ext cx="5961996" cy="6520933"/>
          </a:xfrm>
          <a:prstGeom prst="rect">
            <a:avLst/>
          </a:prstGeom>
          <a:ln w="6350">
            <a:solidFill>
              <a:schemeClr val="tx1"/>
            </a:solidFill>
          </a:ln>
        </p:spPr>
      </p:pic>
      <p:pic>
        <p:nvPicPr>
          <p:cNvPr id="8" name="Picture 7" descr="Facebook Buys Instagram for $1 Billion - The New York Tim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8763" t="36734" r="39341" b="4448"/>
          <a:stretch/>
        </p:blipFill>
        <p:spPr>
          <a:xfrm>
            <a:off x="3509921" y="700530"/>
            <a:ext cx="6096000" cy="5712638"/>
          </a:xfrm>
          <a:prstGeom prst="rect">
            <a:avLst/>
          </a:prstGeom>
          <a:ln w="6350">
            <a:solidFill>
              <a:schemeClr val="tx1"/>
            </a:solidFill>
          </a:ln>
        </p:spPr>
      </p:pic>
    </p:spTree>
    <p:extLst>
      <p:ext uri="{BB962C8B-B14F-4D97-AF65-F5344CB8AC3E}">
        <p14:creationId xmlns:p14="http://schemas.microsoft.com/office/powerpoint/2010/main" val="380910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1698" y="2058"/>
            <a:ext cx="3524422"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Instagram Review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10639823" y="6520934"/>
            <a:ext cx="15610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22 Aug 2012</a:t>
            </a:r>
          </a:p>
        </p:txBody>
      </p:sp>
      <p:sp>
        <p:nvSpPr>
          <p:cNvPr id="7" name="Rectangle 6"/>
          <p:cNvSpPr>
            <a:spLocks noChangeArrowheads="1"/>
          </p:cNvSpPr>
          <p:nvPr/>
        </p:nvSpPr>
        <p:spPr bwMode="auto">
          <a:xfrm>
            <a:off x="12062222" y="6738070"/>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9" name="Picture 8" descr="FTC Closes Its Investigation Into Facebook's Proposed Acquisition of Instagram Photo Sharing Program | Federal Trade Commiss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889" y="230658"/>
            <a:ext cx="5753450" cy="6474942"/>
          </a:xfrm>
          <a:prstGeom prst="rect">
            <a:avLst/>
          </a:prstGeom>
          <a:ln w="6350">
            <a:solidFill>
              <a:schemeClr val="tx1"/>
            </a:solidFill>
          </a:ln>
        </p:spPr>
      </p:pic>
      <p:pic>
        <p:nvPicPr>
          <p:cNvPr id="10" name="Picture 9" descr="FTC Closes Its Investigation Into Facebook's Proposed Acquisition of Instagram Photo Sharing Program | Federal Trade Commiss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1423" t="25590" r="30932" b="50880"/>
          <a:stretch/>
        </p:blipFill>
        <p:spPr>
          <a:xfrm>
            <a:off x="1257307" y="1219200"/>
            <a:ext cx="9961678" cy="4576036"/>
          </a:xfrm>
          <a:prstGeom prst="rect">
            <a:avLst/>
          </a:prstGeom>
          <a:ln w="6350">
            <a:solidFill>
              <a:schemeClr val="tx1"/>
            </a:solidFill>
          </a:ln>
        </p:spPr>
      </p:pic>
    </p:spTree>
    <p:extLst>
      <p:ext uri="{BB962C8B-B14F-4D97-AF65-F5344CB8AC3E}">
        <p14:creationId xmlns:p14="http://schemas.microsoft.com/office/powerpoint/2010/main" val="291659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5777F-ACB2-E959-CFB8-D6ADF0850F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D4CA3-4CC1-FC3B-DAD4-1721E954A9FF}"/>
              </a:ext>
            </a:extLst>
          </p:cNvPr>
          <p:cNvSpPr>
            <a:spLocks noGrp="1"/>
          </p:cNvSpPr>
          <p:nvPr>
            <p:ph type="title"/>
          </p:nvPr>
        </p:nvSpPr>
        <p:spPr>
          <a:xfrm>
            <a:off x="8752114" y="-2"/>
            <a:ext cx="3439887"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Current Antitrust Trial</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6E07C7F-AD63-0A58-2B38-EC9560BEA5C9}"/>
              </a:ext>
            </a:extLst>
          </p:cNvPr>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a:extLst>
              <a:ext uri="{FF2B5EF4-FFF2-40B4-BE49-F238E27FC236}">
                <a16:creationId xmlns:a16="http://schemas.microsoft.com/office/drawing/2014/main" id="{5EC91290-DE4B-6253-2D4D-0ED5C03B2D2E}"/>
              </a:ext>
            </a:extLst>
          </p:cNvPr>
          <p:cNvSpPr txBox="1">
            <a:spLocks noChangeArrowheads="1"/>
          </p:cNvSpPr>
          <p:nvPr/>
        </p:nvSpPr>
        <p:spPr bwMode="auto">
          <a:xfrm>
            <a:off x="9387238" y="6488668"/>
            <a:ext cx="28047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Verge (1 May 2025)</a:t>
            </a:r>
          </a:p>
        </p:txBody>
      </p:sp>
      <p:sp>
        <p:nvSpPr>
          <p:cNvPr id="7" name="Rectangle 6">
            <a:extLst>
              <a:ext uri="{FF2B5EF4-FFF2-40B4-BE49-F238E27FC236}">
                <a16:creationId xmlns:a16="http://schemas.microsoft.com/office/drawing/2014/main" id="{6057896F-6820-9690-CC67-5D4D3E8FBB4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27BA9A3-92E5-7ABB-E75A-D3CC828790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174" y="209004"/>
            <a:ext cx="5935391" cy="6491834"/>
          </a:xfrm>
          <a:prstGeom prst="rect">
            <a:avLst/>
          </a:prstGeom>
          <a:ln w="6350">
            <a:solidFill>
              <a:schemeClr val="tx1"/>
            </a:solidFill>
          </a:ln>
        </p:spPr>
      </p:pic>
      <p:pic>
        <p:nvPicPr>
          <p:cNvPr id="8" name="Picture 7">
            <a:extLst>
              <a:ext uri="{FF2B5EF4-FFF2-40B4-BE49-F238E27FC236}">
                <a16:creationId xmlns:a16="http://schemas.microsoft.com/office/drawing/2014/main" id="{1E125F8F-0380-4467-5ED2-090C7B4CA9DF}"/>
              </a:ext>
            </a:extLst>
          </p:cNvPr>
          <p:cNvPicPr>
            <a:picLocks noChangeAspect="1"/>
          </p:cNvPicPr>
          <p:nvPr/>
        </p:nvPicPr>
        <p:blipFill>
          <a:blip r:embed="rId3">
            <a:extLst>
              <a:ext uri="{28A0092B-C50C-407E-A947-70E740481C1C}">
                <a14:useLocalDpi xmlns:a14="http://schemas.microsoft.com/office/drawing/2010/main" val="0"/>
              </a:ext>
            </a:extLst>
          </a:blip>
          <a:srcRect l="10735" t="34148" r="26370" b="7985"/>
          <a:stretch/>
        </p:blipFill>
        <p:spPr>
          <a:xfrm>
            <a:off x="3350488" y="611247"/>
            <a:ext cx="5828954" cy="5865753"/>
          </a:xfrm>
          <a:prstGeom prst="rect">
            <a:avLst/>
          </a:prstGeom>
          <a:ln w="6350">
            <a:solidFill>
              <a:schemeClr val="tx1"/>
            </a:solidFill>
          </a:ln>
        </p:spPr>
      </p:pic>
    </p:spTree>
    <p:extLst>
      <p:ext uri="{BB962C8B-B14F-4D97-AF65-F5344CB8AC3E}">
        <p14:creationId xmlns:p14="http://schemas.microsoft.com/office/powerpoint/2010/main" val="224068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7124" y="-2"/>
            <a:ext cx="548487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July 2013: IG Introduces Embedding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8842248" y="6488668"/>
            <a:ext cx="33497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Instagram Blog (10 July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5A39A01-A108-9019-09B0-8717B5A10B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94" y="209004"/>
            <a:ext cx="5935392"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90957645-54BD-F0C2-F30C-43C6CF190577}"/>
              </a:ext>
            </a:extLst>
          </p:cNvPr>
          <p:cNvPicPr>
            <a:picLocks noChangeAspect="1"/>
          </p:cNvPicPr>
          <p:nvPr/>
        </p:nvPicPr>
        <p:blipFill rotWithShape="1">
          <a:blip r:embed="rId3">
            <a:extLst>
              <a:ext uri="{28A0092B-C50C-407E-A947-70E740481C1C}">
                <a14:useLocalDpi xmlns:a14="http://schemas.microsoft.com/office/drawing/2010/main" val="0"/>
              </a:ext>
            </a:extLst>
          </a:blip>
          <a:srcRect l="13299" t="59173" r="14992" b="3268"/>
          <a:stretch/>
        </p:blipFill>
        <p:spPr>
          <a:xfrm>
            <a:off x="2615315" y="1560186"/>
            <a:ext cx="8183618" cy="4688214"/>
          </a:xfrm>
          <a:prstGeom prst="rect">
            <a:avLst/>
          </a:prstGeom>
          <a:ln w="6350">
            <a:solidFill>
              <a:schemeClr val="bg2"/>
            </a:solidFill>
          </a:ln>
        </p:spPr>
      </p:pic>
    </p:spTree>
    <p:extLst>
      <p:ext uri="{BB962C8B-B14F-4D97-AF65-F5344CB8AC3E}">
        <p14:creationId xmlns:p14="http://schemas.microsoft.com/office/powerpoint/2010/main" val="88439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4</a:t>
            </a:fld>
            <a:endParaRPr lang="en-US" altLang="en-US" dirty="0"/>
          </a:p>
        </p:txBody>
      </p:sp>
      <p:pic>
        <p:nvPicPr>
          <p:cNvPr id="3" name="Picture 2"/>
          <p:cNvPicPr>
            <a:picLocks noChangeAspect="1"/>
          </p:cNvPicPr>
          <p:nvPr/>
        </p:nvPicPr>
        <p:blipFill>
          <a:blip r:embed="rId2"/>
          <a:stretch>
            <a:fillRect/>
          </a:stretch>
        </p:blipFill>
        <p:spPr>
          <a:xfrm>
            <a:off x="228947" y="84456"/>
            <a:ext cx="4646774" cy="6616382"/>
          </a:xfrm>
          <a:prstGeom prst="rect">
            <a:avLst/>
          </a:prstGeom>
          <a:ln w="6350">
            <a:solidFill>
              <a:schemeClr val="bg2"/>
            </a:solidFill>
          </a:ln>
        </p:spPr>
      </p:pic>
      <p:sp>
        <p:nvSpPr>
          <p:cNvPr id="4" name="Text Box 5"/>
          <p:cNvSpPr txBox="1">
            <a:spLocks noChangeArrowheads="1"/>
          </p:cNvSpPr>
          <p:nvPr/>
        </p:nvSpPr>
        <p:spPr bwMode="auto">
          <a:xfrm>
            <a:off x="8130502" y="0"/>
            <a:ext cx="406149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ARPANET December 1969</a:t>
            </a:r>
          </a:p>
        </p:txBody>
      </p:sp>
      <p:sp>
        <p:nvSpPr>
          <p:cNvPr id="5" name="Text Box 5"/>
          <p:cNvSpPr txBox="1">
            <a:spLocks noChangeArrowheads="1"/>
          </p:cNvSpPr>
          <p:nvPr/>
        </p:nvSpPr>
        <p:spPr bwMode="auto">
          <a:xfrm>
            <a:off x="8503921" y="6477000"/>
            <a:ext cx="368807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BBN Report No. 4799 (Apr 1981)</a:t>
            </a:r>
          </a:p>
        </p:txBody>
      </p:sp>
      <p:sp>
        <p:nvSpPr>
          <p:cNvPr id="6"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p:cNvPicPr>
            <a:picLocks noChangeAspect="1"/>
          </p:cNvPicPr>
          <p:nvPr/>
        </p:nvPicPr>
        <p:blipFill rotWithShape="1">
          <a:blip r:embed="rId2"/>
          <a:srcRect l="9938" t="31176" r="7699" b="32045"/>
          <a:stretch/>
        </p:blipFill>
        <p:spPr>
          <a:xfrm>
            <a:off x="2340056" y="761291"/>
            <a:ext cx="8106919" cy="5154547"/>
          </a:xfrm>
          <a:prstGeom prst="rect">
            <a:avLst/>
          </a:prstGeom>
          <a:ln w="6350">
            <a:solidFill>
              <a:schemeClr val="tx1"/>
            </a:solidFill>
          </a:ln>
        </p:spPr>
      </p:pic>
    </p:spTree>
    <p:extLst>
      <p:ext uri="{BB962C8B-B14F-4D97-AF65-F5344CB8AC3E}">
        <p14:creationId xmlns:p14="http://schemas.microsoft.com/office/powerpoint/2010/main" val="340114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3830" y="24338"/>
            <a:ext cx="372817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Instagram Terms of 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IG TOU (Visited 12 Nov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3C6F582-74DF-9B53-4354-009154FF0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30" y="209004"/>
            <a:ext cx="5935391"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4A5C1578-191B-802D-AA01-FC1AD43A6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214" t="17158" r="6433" b="39715"/>
          <a:stretch/>
        </p:blipFill>
        <p:spPr>
          <a:xfrm>
            <a:off x="3147525" y="724226"/>
            <a:ext cx="7180391" cy="5612042"/>
          </a:xfrm>
          <a:prstGeom prst="rect">
            <a:avLst/>
          </a:prstGeom>
          <a:ln w="6350">
            <a:solidFill>
              <a:schemeClr val="bg2"/>
            </a:solidFill>
          </a:ln>
        </p:spPr>
      </p:pic>
    </p:spTree>
    <p:extLst>
      <p:ext uri="{BB962C8B-B14F-4D97-AF65-F5344CB8AC3E}">
        <p14:creationId xmlns:p14="http://schemas.microsoft.com/office/powerpoint/2010/main" val="190755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3895" y="-2"/>
            <a:ext cx="213810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Paying for IG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IG TOU (Visited 12 Nov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11495902-6CA7-9272-0C31-10D1C1A036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726" y="209004"/>
            <a:ext cx="5935392"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28640DF8-0C5C-036D-B0EC-8BBE143A83C4}"/>
              </a:ext>
            </a:extLst>
          </p:cNvPr>
          <p:cNvPicPr>
            <a:picLocks noChangeAspect="1"/>
          </p:cNvPicPr>
          <p:nvPr/>
        </p:nvPicPr>
        <p:blipFill rotWithShape="1">
          <a:blip r:embed="rId4">
            <a:extLst>
              <a:ext uri="{28A0092B-C50C-407E-A947-70E740481C1C}">
                <a14:useLocalDpi xmlns:a14="http://schemas.microsoft.com/office/drawing/2010/main" val="0"/>
              </a:ext>
            </a:extLst>
          </a:blip>
          <a:srcRect l="32756" t="32416" r="6097" b="36799"/>
          <a:stretch/>
        </p:blipFill>
        <p:spPr>
          <a:xfrm>
            <a:off x="2196444" y="1146200"/>
            <a:ext cx="9047626" cy="4982066"/>
          </a:xfrm>
          <a:prstGeom prst="rect">
            <a:avLst/>
          </a:prstGeom>
          <a:ln w="6350">
            <a:solidFill>
              <a:schemeClr val="bg2"/>
            </a:solidFill>
          </a:ln>
        </p:spPr>
      </p:pic>
    </p:spTree>
    <p:extLst>
      <p:ext uri="{BB962C8B-B14F-4D97-AF65-F5344CB8AC3E}">
        <p14:creationId xmlns:p14="http://schemas.microsoft.com/office/powerpoint/2010/main" val="25203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2016" y="-2"/>
            <a:ext cx="46599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Use Restrictions and Licenses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IG TOU (Visited 12 Nov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BB799274-645F-1275-18AE-D181EBAA57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589" y="201573"/>
            <a:ext cx="5901580" cy="6454853"/>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DA611F95-F3F5-3AF9-615F-F36A58E33A13}"/>
              </a:ext>
            </a:extLst>
          </p:cNvPr>
          <p:cNvPicPr>
            <a:picLocks noChangeAspect="1"/>
          </p:cNvPicPr>
          <p:nvPr/>
        </p:nvPicPr>
        <p:blipFill rotWithShape="1">
          <a:blip r:embed="rId3">
            <a:extLst>
              <a:ext uri="{28A0092B-C50C-407E-A947-70E740481C1C}">
                <a14:useLocalDpi xmlns:a14="http://schemas.microsoft.com/office/drawing/2010/main" val="0"/>
              </a:ext>
            </a:extLst>
          </a:blip>
          <a:srcRect l="33716" t="45492" r="6703" b="22670"/>
          <a:stretch/>
        </p:blipFill>
        <p:spPr>
          <a:xfrm>
            <a:off x="3318235" y="1366885"/>
            <a:ext cx="7871120" cy="4600281"/>
          </a:xfrm>
          <a:prstGeom prst="rect">
            <a:avLst/>
          </a:prstGeom>
          <a:ln w="6350">
            <a:solidFill>
              <a:schemeClr val="bg2"/>
            </a:solidFill>
          </a:ln>
        </p:spPr>
      </p:pic>
    </p:spTree>
    <p:extLst>
      <p:ext uri="{BB962C8B-B14F-4D97-AF65-F5344CB8AC3E}">
        <p14:creationId xmlns:p14="http://schemas.microsoft.com/office/powerpoint/2010/main" val="16271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2566" y="-2"/>
            <a:ext cx="302943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Evolving Instagram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9106866" y="6488668"/>
            <a:ext cx="30851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AMSP Letter (17 Apr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6082DA70-0913-2636-AEA3-BE2D905BF1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65" t="13124" r="19380" b="11821"/>
          <a:stretch/>
        </p:blipFill>
        <p:spPr>
          <a:xfrm>
            <a:off x="213515" y="209004"/>
            <a:ext cx="4986480" cy="649183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3A783995-B869-503E-113F-ED9B0E5A2302}"/>
              </a:ext>
            </a:extLst>
          </p:cNvPr>
          <p:cNvPicPr>
            <a:picLocks noChangeAspect="1"/>
          </p:cNvPicPr>
          <p:nvPr/>
        </p:nvPicPr>
        <p:blipFill rotWithShape="1">
          <a:blip r:embed="rId3">
            <a:extLst>
              <a:ext uri="{28A0092B-C50C-407E-A947-70E740481C1C}">
                <a14:useLocalDpi xmlns:a14="http://schemas.microsoft.com/office/drawing/2010/main" val="0"/>
              </a:ext>
            </a:extLst>
          </a:blip>
          <a:srcRect l="23285" t="48660" r="25064" b="17407"/>
          <a:stretch/>
        </p:blipFill>
        <p:spPr>
          <a:xfrm>
            <a:off x="2387342" y="567330"/>
            <a:ext cx="8028463" cy="5768938"/>
          </a:xfrm>
          <a:prstGeom prst="rect">
            <a:avLst/>
          </a:prstGeom>
          <a:ln w="6350">
            <a:solidFill>
              <a:schemeClr val="bg2"/>
            </a:solidFill>
          </a:ln>
        </p:spPr>
      </p:pic>
    </p:spTree>
    <p:extLst>
      <p:ext uri="{BB962C8B-B14F-4D97-AF65-F5344CB8AC3E}">
        <p14:creationId xmlns:p14="http://schemas.microsoft.com/office/powerpoint/2010/main" val="420559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6671" y="-2"/>
            <a:ext cx="681532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Third-Party Use and the Scope of IG Licenses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9047988" y="6488668"/>
            <a:ext cx="31440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Ars </a:t>
            </a:r>
            <a:r>
              <a:rPr lang="en-US" sz="1800" i="0" dirty="0" err="1">
                <a:solidFill>
                  <a:schemeClr val="accent4">
                    <a:lumMod val="75000"/>
                    <a:lumOff val="25000"/>
                  </a:schemeClr>
                </a:solidFill>
                <a:latin typeface="+mn-lt"/>
                <a:cs typeface="Times New Roman" panose="02020603050405020304" pitchFamily="18" charset="0"/>
              </a:rPr>
              <a:t>Technica</a:t>
            </a:r>
            <a:r>
              <a:rPr lang="en-US" sz="1800" i="0" dirty="0">
                <a:solidFill>
                  <a:schemeClr val="accent4">
                    <a:lumMod val="75000"/>
                    <a:lumOff val="25000"/>
                  </a:schemeClr>
                </a:solidFill>
                <a:latin typeface="+mn-lt"/>
                <a:cs typeface="Times New Roman" panose="02020603050405020304" pitchFamily="18" charset="0"/>
              </a:rPr>
              <a:t> (4 June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515AA2BD-7184-379D-7EAF-E80241629F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96" y="508278"/>
            <a:ext cx="5661770" cy="6192560"/>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789CB828-A444-C112-70EB-432E0A0923D1}"/>
              </a:ext>
            </a:extLst>
          </p:cNvPr>
          <p:cNvPicPr>
            <a:picLocks noChangeAspect="1"/>
          </p:cNvPicPr>
          <p:nvPr/>
        </p:nvPicPr>
        <p:blipFill rotWithShape="1">
          <a:blip r:embed="rId4">
            <a:extLst>
              <a:ext uri="{28A0092B-C50C-407E-A947-70E740481C1C}">
                <a14:useLocalDpi xmlns:a14="http://schemas.microsoft.com/office/drawing/2010/main" val="0"/>
              </a:ext>
            </a:extLst>
          </a:blip>
          <a:srcRect l="11298" t="65374" r="29781" b="18829"/>
          <a:stretch/>
        </p:blipFill>
        <p:spPr>
          <a:xfrm>
            <a:off x="1885361" y="2464274"/>
            <a:ext cx="9804742" cy="2875176"/>
          </a:xfrm>
          <a:prstGeom prst="rect">
            <a:avLst/>
          </a:prstGeom>
          <a:ln w="6350">
            <a:solidFill>
              <a:schemeClr val="bg2"/>
            </a:solidFill>
          </a:ln>
        </p:spPr>
      </p:pic>
    </p:spTree>
    <p:extLst>
      <p:ext uri="{BB962C8B-B14F-4D97-AF65-F5344CB8AC3E}">
        <p14:creationId xmlns:p14="http://schemas.microsoft.com/office/powerpoint/2010/main" val="367001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868" y="-1"/>
            <a:ext cx="6390133" cy="36607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Dec 2021: IG Changes Embedding Options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9728462" y="6488668"/>
            <a:ext cx="246353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NPPA (17 Dec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A screenshot of a computer&#10;&#10;Description automatically generated">
            <a:extLst>
              <a:ext uri="{FF2B5EF4-FFF2-40B4-BE49-F238E27FC236}">
                <a16:creationId xmlns:a16="http://schemas.microsoft.com/office/drawing/2014/main" id="{46BBF6FA-7FFD-6C39-8425-FA0EDC0E0D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579" y="518474"/>
            <a:ext cx="5652447" cy="6182363"/>
          </a:xfrm>
          <a:prstGeom prst="rect">
            <a:avLst/>
          </a:prstGeom>
          <a:ln w="6350">
            <a:solidFill>
              <a:schemeClr val="bg2"/>
            </a:solidFill>
          </a:ln>
        </p:spPr>
      </p:pic>
      <p:pic>
        <p:nvPicPr>
          <p:cNvPr id="11" name="Picture 10" descr="A screenshot of a computer&#10;&#10;Description automatically generated">
            <a:extLst>
              <a:ext uri="{FF2B5EF4-FFF2-40B4-BE49-F238E27FC236}">
                <a16:creationId xmlns:a16="http://schemas.microsoft.com/office/drawing/2014/main" id="{69A69791-EFBE-ED03-045F-3A3B79AC3594}"/>
              </a:ext>
            </a:extLst>
          </p:cNvPr>
          <p:cNvPicPr>
            <a:picLocks noChangeAspect="1"/>
          </p:cNvPicPr>
          <p:nvPr/>
        </p:nvPicPr>
        <p:blipFill rotWithShape="1">
          <a:blip r:embed="rId4">
            <a:extLst>
              <a:ext uri="{28A0092B-C50C-407E-A947-70E740481C1C}">
                <a14:useLocalDpi xmlns:a14="http://schemas.microsoft.com/office/drawing/2010/main" val="0"/>
              </a:ext>
            </a:extLst>
          </a:blip>
          <a:srcRect l="11798" t="37636" r="10319" b="37967"/>
          <a:stretch/>
        </p:blipFill>
        <p:spPr>
          <a:xfrm>
            <a:off x="1471752" y="2376385"/>
            <a:ext cx="10054118" cy="3444667"/>
          </a:xfrm>
          <a:prstGeom prst="rect">
            <a:avLst/>
          </a:prstGeom>
          <a:ln w="6350">
            <a:solidFill>
              <a:schemeClr val="bg2"/>
            </a:solidFill>
          </a:ln>
        </p:spPr>
      </p:pic>
    </p:spTree>
    <p:extLst>
      <p:ext uri="{BB962C8B-B14F-4D97-AF65-F5344CB8AC3E}">
        <p14:creationId xmlns:p14="http://schemas.microsoft.com/office/powerpoint/2010/main" val="30810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7625" y="-2"/>
            <a:ext cx="409437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Embedding: On/Off Toggle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IG (Visited 12 Nov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8DE41233-D837-DF68-C622-4493C830CB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145" y="209004"/>
            <a:ext cx="5935391"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7099DDAE-98C0-C38E-CF34-37736F6AE726}"/>
              </a:ext>
            </a:extLst>
          </p:cNvPr>
          <p:cNvPicPr>
            <a:picLocks noChangeAspect="1"/>
          </p:cNvPicPr>
          <p:nvPr/>
        </p:nvPicPr>
        <p:blipFill rotWithShape="1">
          <a:blip r:embed="rId3">
            <a:extLst>
              <a:ext uri="{28A0092B-C50C-407E-A947-70E740481C1C}">
                <a14:useLocalDpi xmlns:a14="http://schemas.microsoft.com/office/drawing/2010/main" val="0"/>
              </a:ext>
            </a:extLst>
          </a:blip>
          <a:srcRect l="32994" t="16408" r="7765" b="37851"/>
          <a:stretch/>
        </p:blipFill>
        <p:spPr>
          <a:xfrm>
            <a:off x="3252248" y="808333"/>
            <a:ext cx="6583983" cy="5560201"/>
          </a:xfrm>
          <a:prstGeom prst="rect">
            <a:avLst/>
          </a:prstGeom>
          <a:ln w="6350">
            <a:solidFill>
              <a:schemeClr val="bg2"/>
            </a:solidFill>
          </a:ln>
        </p:spPr>
      </p:pic>
    </p:spTree>
    <p:extLst>
      <p:ext uri="{BB962C8B-B14F-4D97-AF65-F5344CB8AC3E}">
        <p14:creationId xmlns:p14="http://schemas.microsoft.com/office/powerpoint/2010/main" val="145123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1340" y="-2"/>
            <a:ext cx="57506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Turning Off Embedding on the iPhone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IG (Visited 12 Nov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D4B41C6F-B5F4-91C3-8868-9B49FB8D0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374" y="209004"/>
            <a:ext cx="5941160" cy="6491834"/>
          </a:xfrm>
          <a:prstGeom prst="rect">
            <a:avLst/>
          </a:prstGeom>
          <a:ln w="6350">
            <a:solidFill>
              <a:schemeClr val="bg2"/>
            </a:solidFill>
          </a:ln>
        </p:spPr>
      </p:pic>
      <p:pic>
        <p:nvPicPr>
          <p:cNvPr id="10" name="Picture 9" descr="A screenshot of a computer&#10;&#10;Description automatically generated">
            <a:extLst>
              <a:ext uri="{FF2B5EF4-FFF2-40B4-BE49-F238E27FC236}">
                <a16:creationId xmlns:a16="http://schemas.microsoft.com/office/drawing/2014/main" id="{CB6CA6DD-65E0-C70B-34ED-5737807E4686}"/>
              </a:ext>
            </a:extLst>
          </p:cNvPr>
          <p:cNvPicPr>
            <a:picLocks noChangeAspect="1"/>
          </p:cNvPicPr>
          <p:nvPr/>
        </p:nvPicPr>
        <p:blipFill rotWithShape="1">
          <a:blip r:embed="rId4">
            <a:extLst>
              <a:ext uri="{28A0092B-C50C-407E-A947-70E740481C1C}">
                <a14:useLocalDpi xmlns:a14="http://schemas.microsoft.com/office/drawing/2010/main" val="0"/>
              </a:ext>
            </a:extLst>
          </a:blip>
          <a:srcRect l="32385" t="15041" r="6507" b="37013"/>
          <a:stretch/>
        </p:blipFill>
        <p:spPr>
          <a:xfrm>
            <a:off x="3081032" y="548070"/>
            <a:ext cx="6797191" cy="5827366"/>
          </a:xfrm>
          <a:prstGeom prst="rect">
            <a:avLst/>
          </a:prstGeom>
          <a:ln w="6350">
            <a:solidFill>
              <a:schemeClr val="bg2"/>
            </a:solidFill>
          </a:ln>
        </p:spPr>
      </p:pic>
    </p:spTree>
    <p:extLst>
      <p:ext uri="{BB962C8B-B14F-4D97-AF65-F5344CB8AC3E}">
        <p14:creationId xmlns:p14="http://schemas.microsoft.com/office/powerpoint/2010/main" val="8017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7953" y="-2"/>
            <a:ext cx="363404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Original Buzzfeed 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9426632" y="6488668"/>
            <a:ext cx="27653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BuzzFeed (3 June 2020)</a:t>
            </a:r>
          </a:p>
        </p:txBody>
      </p:sp>
      <p:pic>
        <p:nvPicPr>
          <p:cNvPr id="5" name="Picture 4" descr="A screenshot of a computer&#10;&#10;Description automatically generated">
            <a:extLst>
              <a:ext uri="{FF2B5EF4-FFF2-40B4-BE49-F238E27FC236}">
                <a16:creationId xmlns:a16="http://schemas.microsoft.com/office/drawing/2014/main" id="{6A29EF19-E806-7F24-136A-C670561D1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488" y="209004"/>
            <a:ext cx="5965080" cy="6524305"/>
          </a:xfrm>
          <a:prstGeom prst="rect">
            <a:avLst/>
          </a:prstGeom>
          <a:ln w="6350">
            <a:solidFill>
              <a:schemeClr val="bg2"/>
            </a:solidFill>
          </a:ln>
        </p:spPr>
      </p:pic>
    </p:spTree>
    <p:extLst>
      <p:ext uri="{BB962C8B-B14F-4D97-AF65-F5344CB8AC3E}">
        <p14:creationId xmlns:p14="http://schemas.microsoft.com/office/powerpoint/2010/main" val="25371674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7953" y="-2"/>
            <a:ext cx="363404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Original Buzzfeed 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9426632" y="6488668"/>
            <a:ext cx="27653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BuzzFeed (3 June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DBEB2110-B236-8EC8-DC50-2C4F5CD2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865" y="209004"/>
            <a:ext cx="5935392" cy="649183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0DF396F4-2526-994A-DEF7-8C0B474ED132}"/>
              </a:ext>
            </a:extLst>
          </p:cNvPr>
          <p:cNvPicPr>
            <a:picLocks noChangeAspect="1"/>
          </p:cNvPicPr>
          <p:nvPr/>
        </p:nvPicPr>
        <p:blipFill rotWithShape="1">
          <a:blip r:embed="rId4">
            <a:extLst>
              <a:ext uri="{28A0092B-C50C-407E-A947-70E740481C1C}">
                <a14:useLocalDpi xmlns:a14="http://schemas.microsoft.com/office/drawing/2010/main" val="0"/>
              </a:ext>
            </a:extLst>
          </a:blip>
          <a:srcRect l="16229" t="17728" r="18081" b="47952"/>
          <a:stretch/>
        </p:blipFill>
        <p:spPr>
          <a:xfrm>
            <a:off x="1841037" y="826982"/>
            <a:ext cx="9487482" cy="5421418"/>
          </a:xfrm>
          <a:prstGeom prst="rect">
            <a:avLst/>
          </a:prstGeom>
          <a:ln w="6350">
            <a:solidFill>
              <a:schemeClr val="bg2"/>
            </a:solidFill>
          </a:ln>
        </p:spPr>
      </p:pic>
    </p:spTree>
    <p:extLst>
      <p:ext uri="{BB962C8B-B14F-4D97-AF65-F5344CB8AC3E}">
        <p14:creationId xmlns:p14="http://schemas.microsoft.com/office/powerpoint/2010/main" val="13993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803" y="-2"/>
            <a:ext cx="233019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Before Google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9390888" y="6488668"/>
            <a:ext cx="28011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InfoWorld (15 Jan 1996)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p:cNvPicPr>
            <a:picLocks noChangeAspect="1"/>
          </p:cNvPicPr>
          <p:nvPr/>
        </p:nvPicPr>
        <p:blipFill rotWithShape="1">
          <a:blip r:embed="rId2"/>
          <a:srcRect l="1646" t="918" r="1342" b="1246"/>
          <a:stretch/>
        </p:blipFill>
        <p:spPr>
          <a:xfrm>
            <a:off x="187032" y="301279"/>
            <a:ext cx="4979861" cy="6399559"/>
          </a:xfrm>
          <a:prstGeom prst="rect">
            <a:avLst/>
          </a:prstGeom>
          <a:ln w="6350">
            <a:solidFill>
              <a:schemeClr val="tx1"/>
            </a:solidFill>
          </a:ln>
        </p:spPr>
      </p:pic>
      <p:pic>
        <p:nvPicPr>
          <p:cNvPr id="11" name="Picture 10"/>
          <p:cNvPicPr>
            <a:picLocks noChangeAspect="1"/>
          </p:cNvPicPr>
          <p:nvPr/>
        </p:nvPicPr>
        <p:blipFill rotWithShape="1">
          <a:blip r:embed="rId2"/>
          <a:srcRect l="1646" t="918" r="1342" b="49997"/>
          <a:stretch/>
        </p:blipFill>
        <p:spPr>
          <a:xfrm>
            <a:off x="2192843" y="694518"/>
            <a:ext cx="8795148" cy="5670614"/>
          </a:xfrm>
          <a:prstGeom prst="rect">
            <a:avLst/>
          </a:prstGeom>
          <a:ln w="6350">
            <a:solidFill>
              <a:schemeClr val="tx1"/>
            </a:solidFill>
          </a:ln>
        </p:spPr>
      </p:pic>
    </p:spTree>
    <p:extLst>
      <p:ext uri="{BB962C8B-B14F-4D97-AF65-F5344CB8AC3E}">
        <p14:creationId xmlns:p14="http://schemas.microsoft.com/office/powerpoint/2010/main" val="111218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8045" y="-2"/>
            <a:ext cx="227395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Alexis Hunley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9426632" y="6488668"/>
            <a:ext cx="27653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BuzzFeed (3 June 2020)</a:t>
            </a:r>
          </a:p>
        </p:txBody>
      </p:sp>
      <p:pic>
        <p:nvPicPr>
          <p:cNvPr id="5" name="Picture 4" descr="A screenshot of a computer&#10;&#10;Description automatically generated">
            <a:extLst>
              <a:ext uri="{FF2B5EF4-FFF2-40B4-BE49-F238E27FC236}">
                <a16:creationId xmlns:a16="http://schemas.microsoft.com/office/drawing/2014/main" id="{06E13A8A-FDF2-AB0F-29E6-AC744B34B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3954" y="209004"/>
            <a:ext cx="5935392" cy="6491834"/>
          </a:xfrm>
          <a:prstGeom prst="rect">
            <a:avLst/>
          </a:prstGeom>
          <a:ln w="6350">
            <a:solidFill>
              <a:schemeClr val="bg2"/>
            </a:solidFill>
          </a:ln>
        </p:spPr>
      </p:pic>
    </p:spTree>
    <p:extLst>
      <p:ext uri="{BB962C8B-B14F-4D97-AF65-F5344CB8AC3E}">
        <p14:creationId xmlns:p14="http://schemas.microsoft.com/office/powerpoint/2010/main" val="40298244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0398" y="-2"/>
            <a:ext cx="315160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Buzzfeed Story Now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8112485" y="6488668"/>
            <a:ext cx="40795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BuzzFeed (3 June 2020/29 Oct 2020)</a:t>
            </a:r>
          </a:p>
        </p:txBody>
      </p:sp>
      <p:pic>
        <p:nvPicPr>
          <p:cNvPr id="5" name="Picture 4" descr="A screenshot of a computer&#10;&#10;Description automatically generated">
            <a:extLst>
              <a:ext uri="{FF2B5EF4-FFF2-40B4-BE49-F238E27FC236}">
                <a16:creationId xmlns:a16="http://schemas.microsoft.com/office/drawing/2014/main" id="{07C2D7E8-2FFF-C023-59D4-7205298B63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3274" y="147551"/>
            <a:ext cx="6000364" cy="6562898"/>
          </a:xfrm>
          <a:prstGeom prst="rect">
            <a:avLst/>
          </a:prstGeom>
          <a:ln w="6350">
            <a:solidFill>
              <a:schemeClr val="bg2"/>
            </a:solidFill>
          </a:ln>
        </p:spPr>
      </p:pic>
    </p:spTree>
    <p:extLst>
      <p:ext uri="{BB962C8B-B14F-4D97-AF65-F5344CB8AC3E}">
        <p14:creationId xmlns:p14="http://schemas.microsoft.com/office/powerpoint/2010/main" val="13622553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0398" y="-2"/>
            <a:ext cx="315160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Buzzfeed Story Now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8034251" y="6488668"/>
            <a:ext cx="41577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BuzzFeed (3 June 2020/29 Oct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0EA94C9B-0592-B7F0-AE8D-574A4D8DA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153" y="209004"/>
            <a:ext cx="5935392" cy="649183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1E0DD554-75BE-814A-D8D3-93EFE7C63EBD}"/>
              </a:ext>
            </a:extLst>
          </p:cNvPr>
          <p:cNvPicPr>
            <a:picLocks noChangeAspect="1"/>
          </p:cNvPicPr>
          <p:nvPr/>
        </p:nvPicPr>
        <p:blipFill rotWithShape="1">
          <a:blip r:embed="rId4">
            <a:extLst>
              <a:ext uri="{28A0092B-C50C-407E-A947-70E740481C1C}">
                <a14:useLocalDpi xmlns:a14="http://schemas.microsoft.com/office/drawing/2010/main" val="0"/>
              </a:ext>
            </a:extLst>
          </a:blip>
          <a:srcRect l="16696" t="27698" r="18822" b="42243"/>
          <a:stretch/>
        </p:blipFill>
        <p:spPr>
          <a:xfrm>
            <a:off x="2121030" y="1396738"/>
            <a:ext cx="9216913" cy="4699262"/>
          </a:xfrm>
          <a:prstGeom prst="rect">
            <a:avLst/>
          </a:prstGeom>
          <a:ln w="6350">
            <a:solidFill>
              <a:schemeClr val="bg2"/>
            </a:solidFill>
          </a:ln>
        </p:spPr>
      </p:pic>
    </p:spTree>
    <p:extLst>
      <p:ext uri="{BB962C8B-B14F-4D97-AF65-F5344CB8AC3E}">
        <p14:creationId xmlns:p14="http://schemas.microsoft.com/office/powerpoint/2010/main" val="166453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0398" y="-2"/>
            <a:ext cx="315160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Buzzfeed Story Now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8170164" y="6488668"/>
            <a:ext cx="40218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BuzzFeed (3 June 2020/29 Oct 2020)</a:t>
            </a:r>
          </a:p>
        </p:txBody>
      </p:sp>
      <p:pic>
        <p:nvPicPr>
          <p:cNvPr id="5" name="Picture 4" descr="A screenshot of a computer&#10;&#10;Description automatically generated">
            <a:extLst>
              <a:ext uri="{FF2B5EF4-FFF2-40B4-BE49-F238E27FC236}">
                <a16:creationId xmlns:a16="http://schemas.microsoft.com/office/drawing/2014/main" id="{F547AE2C-4778-5909-FF13-AE8BEE816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6222" y="315468"/>
            <a:ext cx="5774684" cy="6316060"/>
          </a:xfrm>
          <a:prstGeom prst="rect">
            <a:avLst/>
          </a:prstGeom>
        </p:spPr>
      </p:pic>
    </p:spTree>
    <p:extLst>
      <p:ext uri="{BB962C8B-B14F-4D97-AF65-F5344CB8AC3E}">
        <p14:creationId xmlns:p14="http://schemas.microsoft.com/office/powerpoint/2010/main" val="26115861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830" y="-2"/>
            <a:ext cx="627017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Buzzfeed Story Now (and Hunley is Gone)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8179308" y="6488668"/>
            <a:ext cx="40126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BuzzFeed (3 June 2020/29 Oct 2020)</a:t>
            </a:r>
          </a:p>
        </p:txBody>
      </p:sp>
      <p:pic>
        <p:nvPicPr>
          <p:cNvPr id="5" name="Picture 4" descr="A screenshot of a computer&#10;&#10;Description automatically generated">
            <a:extLst>
              <a:ext uri="{FF2B5EF4-FFF2-40B4-BE49-F238E27FC236}">
                <a16:creationId xmlns:a16="http://schemas.microsoft.com/office/drawing/2014/main" id="{7A33EE3A-8AF4-CF75-2803-6B1134DD1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0852" y="633952"/>
            <a:ext cx="5110945" cy="5590095"/>
          </a:xfrm>
          <a:prstGeom prst="rect">
            <a:avLst/>
          </a:prstGeom>
        </p:spPr>
      </p:pic>
    </p:spTree>
    <p:extLst>
      <p:ext uri="{BB962C8B-B14F-4D97-AF65-F5344CB8AC3E}">
        <p14:creationId xmlns:p14="http://schemas.microsoft.com/office/powerpoint/2010/main" val="3513422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0181" y="-2"/>
            <a:ext cx="249181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Hunley’s Photo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9824169" y="6488668"/>
            <a:ext cx="236783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Hunley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pic>
        <p:nvPicPr>
          <p:cNvPr id="8" name="Picture 7">
            <a:extLst>
              <a:ext uri="{FF2B5EF4-FFF2-40B4-BE49-F238E27FC236}">
                <a16:creationId xmlns:a16="http://schemas.microsoft.com/office/drawing/2014/main" id="{55EA6592-42C2-47CC-3545-6A7C2F9733CB}"/>
              </a:ext>
            </a:extLst>
          </p:cNvPr>
          <p:cNvPicPr>
            <a:picLocks noChangeAspect="1"/>
          </p:cNvPicPr>
          <p:nvPr/>
        </p:nvPicPr>
        <p:blipFill>
          <a:blip r:embed="rId2"/>
          <a:stretch>
            <a:fillRect/>
          </a:stretch>
        </p:blipFill>
        <p:spPr>
          <a:xfrm>
            <a:off x="3837730" y="209004"/>
            <a:ext cx="4232703" cy="6506852"/>
          </a:xfrm>
          <a:prstGeom prst="rect">
            <a:avLst/>
          </a:prstGeom>
          <a:ln w="6350">
            <a:solidFill>
              <a:schemeClr val="bg2"/>
            </a:solidFill>
          </a:ln>
        </p:spPr>
      </p:pic>
    </p:spTree>
    <p:extLst>
      <p:ext uri="{BB962C8B-B14F-4D97-AF65-F5344CB8AC3E}">
        <p14:creationId xmlns:p14="http://schemas.microsoft.com/office/powerpoint/2010/main" val="3545698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5464" y="-2"/>
            <a:ext cx="32365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Time Magazine 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9902858" y="6488668"/>
            <a:ext cx="228914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Time (31 Jan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AB4CFFB7-8913-8628-77AD-23BB8ECC7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09004"/>
            <a:ext cx="5765973" cy="6306532"/>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91275B94-4D43-9101-F0E6-081D4854935E}"/>
              </a:ext>
            </a:extLst>
          </p:cNvPr>
          <p:cNvPicPr>
            <a:picLocks noChangeAspect="1"/>
          </p:cNvPicPr>
          <p:nvPr/>
        </p:nvPicPr>
        <p:blipFill rotWithShape="1">
          <a:blip r:embed="rId4">
            <a:extLst>
              <a:ext uri="{28A0092B-C50C-407E-A947-70E740481C1C}">
                <a14:useLocalDpi xmlns:a14="http://schemas.microsoft.com/office/drawing/2010/main" val="0"/>
              </a:ext>
            </a:extLst>
          </a:blip>
          <a:srcRect l="1635" t="8035" r="22342" b="58782"/>
          <a:stretch/>
        </p:blipFill>
        <p:spPr>
          <a:xfrm>
            <a:off x="1894787" y="1178349"/>
            <a:ext cx="9398784" cy="4487159"/>
          </a:xfrm>
          <a:prstGeom prst="rect">
            <a:avLst/>
          </a:prstGeom>
          <a:ln w="6350">
            <a:solidFill>
              <a:schemeClr val="bg2"/>
            </a:solidFill>
          </a:ln>
        </p:spPr>
      </p:pic>
    </p:spTree>
    <p:extLst>
      <p:ext uri="{BB962C8B-B14F-4D97-AF65-F5344CB8AC3E}">
        <p14:creationId xmlns:p14="http://schemas.microsoft.com/office/powerpoint/2010/main" val="308995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5464" y="-2"/>
            <a:ext cx="32365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Time Magazine 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9902858" y="6488668"/>
            <a:ext cx="228914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Time (31 Jan 2016)</a:t>
            </a:r>
          </a:p>
        </p:txBody>
      </p:sp>
      <p:pic>
        <p:nvPicPr>
          <p:cNvPr id="8" name="Picture 7" descr="A screenshot of a computer&#10;&#10;Description automatically generated">
            <a:extLst>
              <a:ext uri="{FF2B5EF4-FFF2-40B4-BE49-F238E27FC236}">
                <a16:creationId xmlns:a16="http://schemas.microsoft.com/office/drawing/2014/main" id="{77630693-91C0-4921-DD2B-DC8387A56F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4671" y="205657"/>
            <a:ext cx="5894114" cy="6446686"/>
          </a:xfrm>
          <a:prstGeom prst="rect">
            <a:avLst/>
          </a:prstGeom>
          <a:ln w="6350">
            <a:solidFill>
              <a:schemeClr val="bg2"/>
            </a:solidFill>
          </a:ln>
        </p:spPr>
      </p:pic>
    </p:spTree>
    <p:extLst>
      <p:ext uri="{BB962C8B-B14F-4D97-AF65-F5344CB8AC3E}">
        <p14:creationId xmlns:p14="http://schemas.microsoft.com/office/powerpoint/2010/main" val="42105139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0181" y="-2"/>
            <a:ext cx="2491819"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Brauer’s</a:t>
            </a:r>
            <a:r>
              <a:rPr lang="en-US" sz="2400" dirty="0">
                <a:solidFill>
                  <a:schemeClr val="accent4">
                    <a:lumMod val="75000"/>
                    <a:lumOff val="25000"/>
                  </a:schemeClr>
                </a:solidFill>
                <a:latin typeface="+mn-lt"/>
                <a:cs typeface="Times New Roman" panose="02020603050405020304" pitchFamily="18" charset="0"/>
              </a:rPr>
              <a:t> Photo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9054444" y="6488668"/>
            <a:ext cx="31375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Hunley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17 July 2023)</a:t>
            </a:r>
          </a:p>
        </p:txBody>
      </p:sp>
      <p:pic>
        <p:nvPicPr>
          <p:cNvPr id="5" name="Picture 4">
            <a:extLst>
              <a:ext uri="{FF2B5EF4-FFF2-40B4-BE49-F238E27FC236}">
                <a16:creationId xmlns:a16="http://schemas.microsoft.com/office/drawing/2014/main" id="{B6CAAF4B-A16D-39E0-77D1-8C5EC7C2AAB1}"/>
              </a:ext>
            </a:extLst>
          </p:cNvPr>
          <p:cNvPicPr>
            <a:picLocks noChangeAspect="1"/>
          </p:cNvPicPr>
          <p:nvPr/>
        </p:nvPicPr>
        <p:blipFill>
          <a:blip r:embed="rId2"/>
          <a:stretch>
            <a:fillRect/>
          </a:stretch>
        </p:blipFill>
        <p:spPr>
          <a:xfrm>
            <a:off x="3877219" y="169273"/>
            <a:ext cx="4289386" cy="6531565"/>
          </a:xfrm>
          <a:prstGeom prst="rect">
            <a:avLst/>
          </a:prstGeom>
          <a:ln w="6350">
            <a:solidFill>
              <a:schemeClr val="bg2"/>
            </a:solidFill>
          </a:ln>
        </p:spPr>
      </p:pic>
    </p:spTree>
    <p:extLst>
      <p:ext uri="{BB962C8B-B14F-4D97-AF65-F5344CB8AC3E}">
        <p14:creationId xmlns:p14="http://schemas.microsoft.com/office/powerpoint/2010/main" val="485699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the News Stories</a:t>
            </a:r>
          </a:p>
        </p:txBody>
      </p:sp>
      <p:sp>
        <p:nvSpPr>
          <p:cNvPr id="3" name="Content Placeholder 2"/>
          <p:cNvSpPr>
            <a:spLocks noGrp="1"/>
          </p:cNvSpPr>
          <p:nvPr>
            <p:ph idx="1"/>
          </p:nvPr>
        </p:nvSpPr>
        <p:spPr/>
        <p:txBody>
          <a:bodyPr/>
          <a:lstStyle/>
          <a:p>
            <a:r>
              <a:rPr lang="en-US" dirty="0"/>
              <a:t>Hypo</a:t>
            </a:r>
          </a:p>
          <a:p>
            <a:pPr lvl="1"/>
            <a:r>
              <a:rPr lang="en-US" dirty="0"/>
              <a:t>How should we think of the stories in BuzzFeed and Time?</a:t>
            </a:r>
          </a:p>
          <a:p>
            <a:pPr lvl="1"/>
            <a:r>
              <a:rPr lang="en-US" dirty="0"/>
              <a:t>Are these derivative works? Collective works? Compilations?</a:t>
            </a:r>
          </a:p>
          <a:p>
            <a:pPr lvl="1"/>
            <a:r>
              <a:rPr lang="en-US" dirty="0"/>
              <a:t>How do those questions intersect with the more technical questions about where the images are being served from?</a:t>
            </a:r>
          </a:p>
        </p:txBody>
      </p:sp>
      <p:sp>
        <p:nvSpPr>
          <p:cNvPr id="5" name="Slide Number Placeholder 4"/>
          <p:cNvSpPr>
            <a:spLocks noGrp="1"/>
          </p:cNvSpPr>
          <p:nvPr>
            <p:ph type="sldNum" sz="quarter" idx="12"/>
          </p:nvPr>
        </p:nvSpPr>
        <p:spPr/>
        <p:txBody>
          <a:bodyPr/>
          <a:lstStyle/>
          <a:p>
            <a:fld id="{1768DD60-F278-44CE-94CB-58E7E3C4FD10}" type="slidenum">
              <a:rPr lang="en-US" altLang="en-US" smtClean="0"/>
              <a:pPr/>
              <a:t>59</a:t>
            </a:fld>
            <a:endParaRPr lang="en-US" altLang="en-US"/>
          </a:p>
        </p:txBody>
      </p:sp>
      <p:sp>
        <p:nvSpPr>
          <p:cNvPr id="6" name="Text Box 5"/>
          <p:cNvSpPr txBox="1">
            <a:spLocks noChangeArrowheads="1"/>
          </p:cNvSpPr>
          <p:nvPr/>
        </p:nvSpPr>
        <p:spPr bwMode="auto">
          <a:xfrm>
            <a:off x="10116958" y="0"/>
            <a:ext cx="210044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5)</a:t>
            </a:r>
          </a:p>
        </p:txBody>
      </p:sp>
    </p:spTree>
    <p:extLst>
      <p:ext uri="{BB962C8B-B14F-4D97-AF65-F5344CB8AC3E}">
        <p14:creationId xmlns:p14="http://schemas.microsoft.com/office/powerpoint/2010/main" val="2015453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A699C-FA50-4EC6-1561-AFA7550EE1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46754-320A-1799-4654-AA2DFCE779EE}"/>
              </a:ext>
            </a:extLst>
          </p:cNvPr>
          <p:cNvSpPr>
            <a:spLocks noGrp="1"/>
          </p:cNvSpPr>
          <p:nvPr>
            <p:ph type="title"/>
          </p:nvPr>
        </p:nvSpPr>
        <p:spPr>
          <a:xfrm>
            <a:off x="10869105" y="-2"/>
            <a:ext cx="132289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Yahoo!!</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72F87D0-71BB-6A18-BD83-18550F425F14}"/>
              </a:ext>
            </a:extLst>
          </p:cNvPr>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a:extLst>
              <a:ext uri="{FF2B5EF4-FFF2-40B4-BE49-F238E27FC236}">
                <a16:creationId xmlns:a16="http://schemas.microsoft.com/office/drawing/2014/main" id="{3BFAD97B-7F19-39E0-FD19-B51482E452F9}"/>
              </a:ext>
            </a:extLst>
          </p:cNvPr>
          <p:cNvSpPr txBox="1">
            <a:spLocks noChangeArrowheads="1"/>
          </p:cNvSpPr>
          <p:nvPr/>
        </p:nvSpPr>
        <p:spPr bwMode="auto">
          <a:xfrm>
            <a:off x="9707054" y="6488668"/>
            <a:ext cx="24849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Fortune (2 Mar 1998)</a:t>
            </a:r>
          </a:p>
        </p:txBody>
      </p:sp>
      <p:sp>
        <p:nvSpPr>
          <p:cNvPr id="7" name="Rectangle 6">
            <a:extLst>
              <a:ext uri="{FF2B5EF4-FFF2-40B4-BE49-F238E27FC236}">
                <a16:creationId xmlns:a16="http://schemas.microsoft.com/office/drawing/2014/main" id="{B3A90E90-AFBD-3D60-B688-499427C0295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C35B4C4-EDD3-8761-8C87-9D0ED626F4C1}"/>
              </a:ext>
            </a:extLst>
          </p:cNvPr>
          <p:cNvPicPr>
            <a:picLocks noChangeAspect="1"/>
          </p:cNvPicPr>
          <p:nvPr/>
        </p:nvPicPr>
        <p:blipFill>
          <a:blip r:embed="rId2"/>
          <a:stretch>
            <a:fillRect/>
          </a:stretch>
        </p:blipFill>
        <p:spPr>
          <a:xfrm>
            <a:off x="206506" y="209004"/>
            <a:ext cx="4628068" cy="6423322"/>
          </a:xfrm>
          <a:prstGeom prst="rect">
            <a:avLst/>
          </a:prstGeom>
          <a:ln w="6350">
            <a:solidFill>
              <a:schemeClr val="tx1"/>
            </a:solidFill>
          </a:ln>
        </p:spPr>
      </p:pic>
      <p:sp>
        <p:nvSpPr>
          <p:cNvPr id="8" name="Rectangle 7">
            <a:extLst>
              <a:ext uri="{FF2B5EF4-FFF2-40B4-BE49-F238E27FC236}">
                <a16:creationId xmlns:a16="http://schemas.microsoft.com/office/drawing/2014/main" id="{D9EC1D26-F5EE-5DBA-C52F-D1C39FF62F04}"/>
              </a:ext>
            </a:extLst>
          </p:cNvPr>
          <p:cNvSpPr/>
          <p:nvPr/>
        </p:nvSpPr>
        <p:spPr bwMode="auto">
          <a:xfrm>
            <a:off x="1627067" y="4235135"/>
            <a:ext cx="10128158" cy="107721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chemeClr val="bg2"/>
                </a:solidFill>
                <a:effectLst/>
              </a:rPr>
              <a:t>“</a:t>
            </a:r>
            <a:r>
              <a:rPr lang="en-US" sz="3200" b="1" i="0" dirty="0">
                <a:solidFill>
                  <a:schemeClr val="accent4">
                    <a:lumMod val="50000"/>
                    <a:lumOff val="50000"/>
                  </a:schemeClr>
                </a:solidFill>
              </a:rPr>
              <a:t>This much is clear: Yahoo! has won the search-engine wars and is poised for much bigger things</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423889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4506" y="-2"/>
            <a:ext cx="659749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Collective Work; Compilation (TTYN (2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10609868" y="6488668"/>
            <a:ext cx="158213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A53D46-7BD8-0B48-2CD9-A8A92661DAFA}"/>
              </a:ext>
            </a:extLst>
          </p:cNvPr>
          <p:cNvPicPr>
            <a:picLocks noChangeAspect="1"/>
          </p:cNvPicPr>
          <p:nvPr/>
        </p:nvPicPr>
        <p:blipFill>
          <a:blip r:embed="rId2"/>
          <a:stretch>
            <a:fillRect/>
          </a:stretch>
        </p:blipFill>
        <p:spPr>
          <a:xfrm>
            <a:off x="172299" y="209004"/>
            <a:ext cx="4856374" cy="6391373"/>
          </a:xfrm>
          <a:prstGeom prst="rect">
            <a:avLst/>
          </a:prstGeom>
          <a:ln w="6350">
            <a:solidFill>
              <a:schemeClr val="bg2"/>
            </a:solidFill>
          </a:ln>
        </p:spPr>
      </p:pic>
      <p:sp>
        <p:nvSpPr>
          <p:cNvPr id="8" name="Rectangle 7">
            <a:extLst>
              <a:ext uri="{FF2B5EF4-FFF2-40B4-BE49-F238E27FC236}">
                <a16:creationId xmlns:a16="http://schemas.microsoft.com/office/drawing/2014/main" id="{65C50BE8-1568-E059-E19B-CD7E32DAC57D}"/>
              </a:ext>
            </a:extLst>
          </p:cNvPr>
          <p:cNvSpPr/>
          <p:nvPr/>
        </p:nvSpPr>
        <p:spPr bwMode="auto">
          <a:xfrm>
            <a:off x="1993716" y="711268"/>
            <a:ext cx="9950045"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A ‘</a:t>
            </a:r>
            <a:r>
              <a:rPr lang="en-US" sz="3200" b="1" i="0" dirty="0">
                <a:solidFill>
                  <a:schemeClr val="accent4">
                    <a:lumMod val="50000"/>
                    <a:lumOff val="50000"/>
                  </a:schemeClr>
                </a:solidFill>
              </a:rPr>
              <a:t>collective work</a:t>
            </a:r>
            <a:r>
              <a:rPr lang="en-US" sz="3200" i="0" dirty="0"/>
              <a:t>’ is a </a:t>
            </a:r>
            <a:r>
              <a:rPr lang="en-US" sz="3200" b="1" i="0" dirty="0">
                <a:solidFill>
                  <a:schemeClr val="accent4">
                    <a:lumMod val="50000"/>
                    <a:lumOff val="50000"/>
                  </a:schemeClr>
                </a:solidFill>
              </a:rPr>
              <a:t>work</a:t>
            </a:r>
            <a:r>
              <a:rPr lang="en-US" sz="3200" i="0" dirty="0"/>
              <a:t>, such as a periodical issue, anthology, or encyclopedia, </a:t>
            </a:r>
            <a:r>
              <a:rPr lang="en-US" sz="3200" b="1" i="0" dirty="0">
                <a:solidFill>
                  <a:schemeClr val="accent4">
                    <a:lumMod val="50000"/>
                    <a:lumOff val="50000"/>
                  </a:schemeClr>
                </a:solidFill>
              </a:rPr>
              <a:t>in which a number of contributions, constituting separate and independent works in themselves, are assembled into a collective whole</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
        <p:nvSpPr>
          <p:cNvPr id="9" name="Rectangle 8">
            <a:extLst>
              <a:ext uri="{FF2B5EF4-FFF2-40B4-BE49-F238E27FC236}">
                <a16:creationId xmlns:a16="http://schemas.microsoft.com/office/drawing/2014/main" id="{4CB2959D-A898-29A5-5A3F-9C54D2AF1C8A}"/>
              </a:ext>
            </a:extLst>
          </p:cNvPr>
          <p:cNvSpPr/>
          <p:nvPr/>
        </p:nvSpPr>
        <p:spPr bwMode="auto">
          <a:xfrm>
            <a:off x="1993716" y="3400598"/>
            <a:ext cx="9950045"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A ‘</a:t>
            </a:r>
            <a:r>
              <a:rPr lang="en-US" sz="3200" b="1" i="0" dirty="0">
                <a:solidFill>
                  <a:schemeClr val="accent4">
                    <a:lumMod val="50000"/>
                    <a:lumOff val="50000"/>
                  </a:schemeClr>
                </a:solidFill>
              </a:rPr>
              <a:t>compilation</a:t>
            </a:r>
            <a:r>
              <a:rPr lang="en-US" sz="3200" i="0" dirty="0"/>
              <a:t>’ is a </a:t>
            </a:r>
            <a:r>
              <a:rPr lang="en-US" sz="3200" b="1" i="0" dirty="0">
                <a:solidFill>
                  <a:schemeClr val="accent4">
                    <a:lumMod val="50000"/>
                    <a:lumOff val="50000"/>
                  </a:schemeClr>
                </a:solidFill>
              </a:rPr>
              <a:t>work</a:t>
            </a:r>
            <a:r>
              <a:rPr lang="en-US" sz="3200" i="0" dirty="0"/>
              <a:t> formed by the </a:t>
            </a:r>
            <a:r>
              <a:rPr lang="en-US" sz="3200" b="1" i="0" dirty="0">
                <a:solidFill>
                  <a:schemeClr val="accent4">
                    <a:lumMod val="50000"/>
                    <a:lumOff val="50000"/>
                  </a:schemeClr>
                </a:solidFill>
              </a:rPr>
              <a:t>collection and assembling of preexisting materials or of data that are selected, coordinated, or arranged in such a way that the resulting work as a whole constitutes an original work of authorship</a:t>
            </a:r>
            <a:r>
              <a:rPr lang="en-US" sz="3200" i="0" dirty="0"/>
              <a:t>. The term </a:t>
            </a:r>
            <a:r>
              <a:rPr lang="en-US" sz="3200" b="1" i="0" dirty="0">
                <a:solidFill>
                  <a:schemeClr val="accent4">
                    <a:lumMod val="50000"/>
                    <a:lumOff val="50000"/>
                  </a:schemeClr>
                </a:solidFill>
              </a:rPr>
              <a:t>‘compilation’ includes collective works</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91425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5627" y="-2"/>
            <a:ext cx="485637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Derivative Works (TTYN (3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10609868" y="6488668"/>
            <a:ext cx="158213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A53D46-7BD8-0B48-2CD9-A8A92661DAFA}"/>
              </a:ext>
            </a:extLst>
          </p:cNvPr>
          <p:cNvPicPr>
            <a:picLocks noChangeAspect="1"/>
          </p:cNvPicPr>
          <p:nvPr/>
        </p:nvPicPr>
        <p:blipFill>
          <a:blip r:embed="rId2"/>
          <a:stretch>
            <a:fillRect/>
          </a:stretch>
        </p:blipFill>
        <p:spPr>
          <a:xfrm>
            <a:off x="172299" y="209004"/>
            <a:ext cx="4856374" cy="6391373"/>
          </a:xfrm>
          <a:prstGeom prst="rect">
            <a:avLst/>
          </a:prstGeom>
          <a:ln w="6350">
            <a:solidFill>
              <a:schemeClr val="bg2"/>
            </a:solidFill>
          </a:ln>
        </p:spPr>
      </p:pic>
      <p:sp>
        <p:nvSpPr>
          <p:cNvPr id="8" name="Rectangle 7">
            <a:extLst>
              <a:ext uri="{FF2B5EF4-FFF2-40B4-BE49-F238E27FC236}">
                <a16:creationId xmlns:a16="http://schemas.microsoft.com/office/drawing/2014/main" id="{65C50BE8-1568-E059-E19B-CD7E32DAC57D}"/>
              </a:ext>
            </a:extLst>
          </p:cNvPr>
          <p:cNvSpPr/>
          <p:nvPr/>
        </p:nvSpPr>
        <p:spPr bwMode="auto">
          <a:xfrm>
            <a:off x="2017283" y="1495030"/>
            <a:ext cx="9950045"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A ‘</a:t>
            </a:r>
            <a:r>
              <a:rPr lang="en-US" sz="3200" b="1" i="0" dirty="0">
                <a:solidFill>
                  <a:schemeClr val="accent4">
                    <a:lumMod val="50000"/>
                    <a:lumOff val="50000"/>
                  </a:schemeClr>
                </a:solidFill>
              </a:rPr>
              <a:t>derivative work</a:t>
            </a:r>
            <a:r>
              <a:rPr lang="en-US" sz="3200" i="0" dirty="0"/>
              <a:t>’ is a </a:t>
            </a:r>
            <a:r>
              <a:rPr lang="en-US" sz="3200" b="1" i="0" dirty="0">
                <a:solidFill>
                  <a:schemeClr val="accent4">
                    <a:lumMod val="50000"/>
                    <a:lumOff val="50000"/>
                  </a:schemeClr>
                </a:solidFill>
              </a:rPr>
              <a:t>work</a:t>
            </a:r>
            <a:r>
              <a:rPr lang="en-US" sz="3200" i="0" dirty="0"/>
              <a:t> </a:t>
            </a:r>
            <a:r>
              <a:rPr lang="en-US" sz="3200" b="1" i="0" dirty="0">
                <a:solidFill>
                  <a:schemeClr val="accent4">
                    <a:lumMod val="50000"/>
                    <a:lumOff val="50000"/>
                  </a:schemeClr>
                </a:solidFill>
              </a:rPr>
              <a:t>based upon one or more preexisting works</a:t>
            </a:r>
            <a:r>
              <a:rPr lang="en-US" sz="3200" i="0" dirty="0"/>
              <a:t>, such as a translation, musical arrangement, dramatization, fictionalization, motion picture version, sound recording, art reproduction, abridgment, condensation, or </a:t>
            </a:r>
            <a:r>
              <a:rPr lang="en-US" sz="3200" b="1" i="0" dirty="0">
                <a:solidFill>
                  <a:schemeClr val="accent4">
                    <a:lumMod val="50000"/>
                    <a:lumOff val="50000"/>
                  </a:schemeClr>
                </a:solidFill>
              </a:rPr>
              <a:t>any other form in which a work may be recast, transformed, or adapted</a:t>
            </a:r>
            <a:r>
              <a:rPr lang="en-US" sz="3200" i="0" dirty="0"/>
              <a:t>. A work consisting of editorial revisions, annotations, elaborations, or other modifications which, as a whole, represent an original work of authorship, is a ‘derivative work’</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54042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937" y="-2"/>
            <a:ext cx="36200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103 (TTYN (4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10648480" y="6488668"/>
            <a:ext cx="15435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752FB92-4C3F-E990-C75C-D44BD9EDB4AD}"/>
              </a:ext>
            </a:extLst>
          </p:cNvPr>
          <p:cNvPicPr>
            <a:picLocks noChangeAspect="1"/>
          </p:cNvPicPr>
          <p:nvPr/>
        </p:nvPicPr>
        <p:blipFill>
          <a:blip r:embed="rId2"/>
          <a:stretch>
            <a:fillRect/>
          </a:stretch>
        </p:blipFill>
        <p:spPr>
          <a:xfrm>
            <a:off x="128839" y="209004"/>
            <a:ext cx="5046196" cy="6491834"/>
          </a:xfrm>
          <a:prstGeom prst="rect">
            <a:avLst/>
          </a:prstGeom>
          <a:ln w="6350">
            <a:solidFill>
              <a:schemeClr val="bg2"/>
            </a:solidFill>
          </a:ln>
        </p:spPr>
      </p:pic>
      <p:pic>
        <p:nvPicPr>
          <p:cNvPr id="8" name="Picture 7">
            <a:extLst>
              <a:ext uri="{FF2B5EF4-FFF2-40B4-BE49-F238E27FC236}">
                <a16:creationId xmlns:a16="http://schemas.microsoft.com/office/drawing/2014/main" id="{AEE72809-1E94-23E1-024A-467CC4B7A12D}"/>
              </a:ext>
            </a:extLst>
          </p:cNvPr>
          <p:cNvPicPr>
            <a:picLocks noChangeAspect="1"/>
          </p:cNvPicPr>
          <p:nvPr/>
        </p:nvPicPr>
        <p:blipFill rotWithShape="1">
          <a:blip r:embed="rId2"/>
          <a:srcRect l="5872" t="11107" r="10343" b="68999"/>
          <a:stretch/>
        </p:blipFill>
        <p:spPr>
          <a:xfrm>
            <a:off x="1607270" y="1442301"/>
            <a:ext cx="9952588" cy="3040144"/>
          </a:xfrm>
          <a:prstGeom prst="rect">
            <a:avLst/>
          </a:prstGeom>
          <a:ln w="6350">
            <a:solidFill>
              <a:schemeClr val="bg2"/>
            </a:solidFill>
          </a:ln>
        </p:spPr>
      </p:pic>
    </p:spTree>
    <p:extLst>
      <p:ext uri="{BB962C8B-B14F-4D97-AF65-F5344CB8AC3E}">
        <p14:creationId xmlns:p14="http://schemas.microsoft.com/office/powerpoint/2010/main" val="353824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3434" y="-2"/>
            <a:ext cx="71785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Compilations v. Derivative Works (TTYN (5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8732520" y="6488668"/>
            <a:ext cx="34594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1E90F7F-7F07-5F32-05FC-F98B389F3ABE}"/>
              </a:ext>
            </a:extLst>
          </p:cNvPr>
          <p:cNvPicPr>
            <a:picLocks noChangeAspect="1"/>
          </p:cNvPicPr>
          <p:nvPr/>
        </p:nvPicPr>
        <p:blipFill>
          <a:blip r:embed="rId2"/>
          <a:stretch>
            <a:fillRect/>
          </a:stretch>
        </p:blipFill>
        <p:spPr>
          <a:xfrm>
            <a:off x="165699" y="209004"/>
            <a:ext cx="4043038" cy="6491834"/>
          </a:xfrm>
          <a:prstGeom prst="rect">
            <a:avLst/>
          </a:prstGeom>
          <a:ln w="6350">
            <a:solidFill>
              <a:schemeClr val="bg2"/>
            </a:solidFill>
          </a:ln>
        </p:spPr>
      </p:pic>
      <p:pic>
        <p:nvPicPr>
          <p:cNvPr id="8" name="Picture 7">
            <a:extLst>
              <a:ext uri="{FF2B5EF4-FFF2-40B4-BE49-F238E27FC236}">
                <a16:creationId xmlns:a16="http://schemas.microsoft.com/office/drawing/2014/main" id="{1C0CB27E-1E76-CE80-5713-1C8A8A20A01A}"/>
              </a:ext>
            </a:extLst>
          </p:cNvPr>
          <p:cNvPicPr>
            <a:picLocks noChangeAspect="1"/>
          </p:cNvPicPr>
          <p:nvPr/>
        </p:nvPicPr>
        <p:blipFill rotWithShape="1">
          <a:blip r:embed="rId2"/>
          <a:srcRect l="5075" t="57478" r="5625" b="19724"/>
          <a:stretch/>
        </p:blipFill>
        <p:spPr>
          <a:xfrm>
            <a:off x="2111700" y="2549950"/>
            <a:ext cx="8819196" cy="3615179"/>
          </a:xfrm>
          <a:prstGeom prst="rect">
            <a:avLst/>
          </a:prstGeom>
          <a:ln w="6350">
            <a:solidFill>
              <a:schemeClr val="bg2"/>
            </a:solidFill>
          </a:ln>
        </p:spPr>
      </p:pic>
    </p:spTree>
    <p:extLst>
      <p:ext uri="{BB962C8B-B14F-4D97-AF65-F5344CB8AC3E}">
        <p14:creationId xmlns:p14="http://schemas.microsoft.com/office/powerpoint/2010/main" val="171875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625" y="-1"/>
            <a:ext cx="5462376" cy="32882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IG Displayed, not BuzzFeed or Time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9743090" y="6488668"/>
            <a:ext cx="24489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Hunley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3" name="Rectangle 2">
            <a:extLst>
              <a:ext uri="{FF2B5EF4-FFF2-40B4-BE49-F238E27FC236}">
                <a16:creationId xmlns:a16="http://schemas.microsoft.com/office/drawing/2014/main" id="{45CBA30F-20F0-FB86-15CE-162EAA36281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FBBF053C-0608-A35D-C57E-938B1423925E}"/>
              </a:ext>
            </a:extLst>
          </p:cNvPr>
          <p:cNvPicPr>
            <a:picLocks noChangeAspect="1"/>
          </p:cNvPicPr>
          <p:nvPr/>
        </p:nvPicPr>
        <p:blipFill>
          <a:blip r:embed="rId2"/>
          <a:stretch>
            <a:fillRect/>
          </a:stretch>
        </p:blipFill>
        <p:spPr>
          <a:xfrm>
            <a:off x="185470" y="209004"/>
            <a:ext cx="4145890" cy="6491834"/>
          </a:xfrm>
          <a:prstGeom prst="rect">
            <a:avLst/>
          </a:prstGeom>
          <a:ln w="6350">
            <a:solidFill>
              <a:schemeClr val="bg2"/>
            </a:solidFill>
          </a:ln>
        </p:spPr>
      </p:pic>
      <p:sp>
        <p:nvSpPr>
          <p:cNvPr id="9" name="Rectangle 8">
            <a:extLst>
              <a:ext uri="{FF2B5EF4-FFF2-40B4-BE49-F238E27FC236}">
                <a16:creationId xmlns:a16="http://schemas.microsoft.com/office/drawing/2014/main" id="{6047B127-0659-744B-20CA-1489E3EB7717}"/>
              </a:ext>
            </a:extLst>
          </p:cNvPr>
          <p:cNvSpPr/>
          <p:nvPr/>
        </p:nvSpPr>
        <p:spPr bwMode="auto">
          <a:xfrm>
            <a:off x="1937155" y="1166842"/>
            <a:ext cx="9950045"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b="1" i="0" dirty="0">
                <a:solidFill>
                  <a:schemeClr val="accent4">
                    <a:lumMod val="50000"/>
                    <a:lumOff val="50000"/>
                  </a:schemeClr>
                </a:solidFill>
              </a:rPr>
              <a:t>Time and BuzzFeed wrote the HTML instructions that caused browsers to show Hunley and </a:t>
            </a:r>
            <a:r>
              <a:rPr lang="en-US" sz="3200" b="1" i="0" dirty="0" err="1">
                <a:solidFill>
                  <a:schemeClr val="accent4">
                    <a:lumMod val="50000"/>
                    <a:lumOff val="50000"/>
                  </a:schemeClr>
                </a:solidFill>
              </a:rPr>
              <a:t>Brauer’s</a:t>
            </a:r>
            <a:r>
              <a:rPr lang="en-US" sz="3200" b="1" i="0" dirty="0">
                <a:solidFill>
                  <a:schemeClr val="accent4">
                    <a:lumMod val="50000"/>
                    <a:lumOff val="50000"/>
                  </a:schemeClr>
                </a:solidFill>
              </a:rPr>
              <a:t> photographs on Time and BuzzFeed websites</a:t>
            </a:r>
            <a:r>
              <a:rPr lang="en-US" sz="3200" i="0" dirty="0"/>
              <a:t>. However, </a:t>
            </a:r>
            <a:r>
              <a:rPr lang="en-US" sz="3200" b="1" i="0" dirty="0">
                <a:solidFill>
                  <a:schemeClr val="accent4">
                    <a:lumMod val="50000"/>
                    <a:lumOff val="50000"/>
                  </a:schemeClr>
                </a:solidFill>
              </a:rPr>
              <a:t>under </a:t>
            </a:r>
            <a:r>
              <a:rPr lang="en-US" sz="3200" b="1" dirty="0">
                <a:solidFill>
                  <a:schemeClr val="accent4">
                    <a:lumMod val="50000"/>
                    <a:lumOff val="50000"/>
                  </a:schemeClr>
                </a:solidFill>
              </a:rPr>
              <a:t>Perfect 10</a:t>
            </a:r>
            <a:r>
              <a:rPr lang="en-US" sz="3200" b="1" i="0" dirty="0">
                <a:solidFill>
                  <a:schemeClr val="accent4">
                    <a:lumMod val="50000"/>
                    <a:lumOff val="50000"/>
                  </a:schemeClr>
                </a:solidFill>
              </a:rPr>
              <a:t> these instructions did not constitute “display [of] a copy.” … Rather, Instagram displayed a copy of the copyrighted works Hunley posted on its platform, and the web browser formatted and displayed the images alongside additional content from Time and BuzzFeed</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6993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7029" y="-2"/>
            <a:ext cx="657497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Primary Liability, No Secondary Liability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9752099" y="6488668"/>
            <a:ext cx="24399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Hunley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3" name="Rectangle 2">
            <a:extLst>
              <a:ext uri="{FF2B5EF4-FFF2-40B4-BE49-F238E27FC236}">
                <a16:creationId xmlns:a16="http://schemas.microsoft.com/office/drawing/2014/main" id="{45CBA30F-20F0-FB86-15CE-162EAA36281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FBBF053C-0608-A35D-C57E-938B1423925E}"/>
              </a:ext>
            </a:extLst>
          </p:cNvPr>
          <p:cNvPicPr>
            <a:picLocks noChangeAspect="1"/>
          </p:cNvPicPr>
          <p:nvPr/>
        </p:nvPicPr>
        <p:blipFill>
          <a:blip r:embed="rId2"/>
          <a:stretch>
            <a:fillRect/>
          </a:stretch>
        </p:blipFill>
        <p:spPr>
          <a:xfrm>
            <a:off x="185470" y="209004"/>
            <a:ext cx="4145890" cy="6491834"/>
          </a:xfrm>
          <a:prstGeom prst="rect">
            <a:avLst/>
          </a:prstGeom>
          <a:ln w="6350">
            <a:solidFill>
              <a:schemeClr val="bg2"/>
            </a:solidFill>
          </a:ln>
        </p:spPr>
      </p:pic>
      <p:sp>
        <p:nvSpPr>
          <p:cNvPr id="9" name="Rectangle 8">
            <a:extLst>
              <a:ext uri="{FF2B5EF4-FFF2-40B4-BE49-F238E27FC236}">
                <a16:creationId xmlns:a16="http://schemas.microsoft.com/office/drawing/2014/main" id="{6047B127-0659-744B-20CA-1489E3EB7717}"/>
              </a:ext>
            </a:extLst>
          </p:cNvPr>
          <p:cNvSpPr/>
          <p:nvPr/>
        </p:nvSpPr>
        <p:spPr bwMode="auto">
          <a:xfrm>
            <a:off x="1984707" y="1317269"/>
            <a:ext cx="9950045"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b="1" i="0" dirty="0">
                <a:solidFill>
                  <a:schemeClr val="accent4">
                    <a:lumMod val="50000"/>
                    <a:lumOff val="50000"/>
                  </a:schemeClr>
                </a:solidFill>
              </a:rPr>
              <a:t>Because BuzzFeed and Time embedded—but did not store—the underlying copyrighted photographs, they are not guilty of direct infringement</a:t>
            </a:r>
            <a:r>
              <a:rPr lang="en-US" sz="3200" i="0" dirty="0"/>
              <a:t>. … </a:t>
            </a:r>
            <a:r>
              <a:rPr lang="en-US" sz="3200" b="1" i="0" dirty="0">
                <a:solidFill>
                  <a:schemeClr val="accent4">
                    <a:lumMod val="50000"/>
                    <a:lumOff val="50000"/>
                  </a:schemeClr>
                </a:solidFill>
              </a:rPr>
              <a:t>Without direct infringement, Hunley cannot prevail on any theory of secondary liability</a:t>
            </a:r>
            <a:r>
              <a:rPr lang="en-US" sz="3200" i="0" dirty="0"/>
              <a:t>. … As a result, Instagram is not secondarily liable (under any theory) for the resulting display. The district court did not err in dismissing this case on the basis of the Server Test</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27526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1998 Google Paper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10032274" y="6488668"/>
            <a:ext cx="21597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Brin</a:t>
            </a:r>
            <a:r>
              <a:rPr lang="en-US" sz="1800" i="0" dirty="0">
                <a:solidFill>
                  <a:schemeClr val="accent4">
                    <a:lumMod val="75000"/>
                    <a:lumOff val="25000"/>
                  </a:schemeClr>
                </a:solidFill>
                <a:latin typeface="+mn-lt"/>
                <a:cs typeface="Times New Roman" panose="02020603050405020304" pitchFamily="18" charset="0"/>
              </a:rPr>
              <a:t> &amp; Page (1998)</a:t>
            </a:r>
          </a:p>
        </p:txBody>
      </p:sp>
      <p:pic>
        <p:nvPicPr>
          <p:cNvPr id="9" name="Picture 8" descr="The Anatomy of a Large-Scale Hypertextual Web Search Engine - Stanford InfoLab Publication Server - Google Chrome">
            <a:extLst>
              <a:ext uri="{FF2B5EF4-FFF2-40B4-BE49-F238E27FC236}">
                <a16:creationId xmlns:a16="http://schemas.microsoft.com/office/drawing/2014/main" id="{8231ADB1-F8F9-2948-B775-2EED2BADE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344" y="521399"/>
            <a:ext cx="9182656" cy="5775663"/>
          </a:xfrm>
          <a:prstGeom prst="rect">
            <a:avLst/>
          </a:prstGeom>
          <a:ln w="6350">
            <a:solidFill>
              <a:schemeClr val="tx1"/>
            </a:solidFill>
          </a:ln>
        </p:spPr>
      </p:pic>
    </p:spTree>
    <p:extLst>
      <p:ext uri="{BB962C8B-B14F-4D97-AF65-F5344CB8AC3E}">
        <p14:creationId xmlns:p14="http://schemas.microsoft.com/office/powerpoint/2010/main" val="2432537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4070" y="-1"/>
            <a:ext cx="4147931" cy="437324"/>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A Prototype Search Engine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9936480" y="6488668"/>
            <a:ext cx="22555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Brin</a:t>
            </a:r>
            <a:r>
              <a:rPr lang="en-US" sz="1800" i="0" dirty="0">
                <a:solidFill>
                  <a:schemeClr val="accent4">
                    <a:lumMod val="75000"/>
                    <a:lumOff val="25000"/>
                  </a:schemeClr>
                </a:solidFill>
                <a:latin typeface="+mn-lt"/>
                <a:cs typeface="Times New Roman" panose="02020603050405020304" pitchFamily="18" charset="0"/>
              </a:rPr>
              <a:t> &amp; Page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5FCC48E8-9432-C049-B604-E7875D63AA04}"/>
              </a:ext>
            </a:extLst>
          </p:cNvPr>
          <p:cNvPicPr>
            <a:picLocks noChangeAspect="1"/>
          </p:cNvPicPr>
          <p:nvPr/>
        </p:nvPicPr>
        <p:blipFill>
          <a:blip r:embed="rId3"/>
          <a:stretch>
            <a:fillRect/>
          </a:stretch>
        </p:blipFill>
        <p:spPr>
          <a:xfrm>
            <a:off x="194552" y="218660"/>
            <a:ext cx="5266649" cy="6482178"/>
          </a:xfrm>
          <a:prstGeom prst="rect">
            <a:avLst/>
          </a:prstGeom>
          <a:ln w="6350">
            <a:solidFill>
              <a:schemeClr val="tx1"/>
            </a:solidFill>
          </a:ln>
        </p:spPr>
      </p:pic>
      <p:sp>
        <p:nvSpPr>
          <p:cNvPr id="10" name="Rectangle 9">
            <a:extLst>
              <a:ext uri="{FF2B5EF4-FFF2-40B4-BE49-F238E27FC236}">
                <a16:creationId xmlns:a16="http://schemas.microsoft.com/office/drawing/2014/main" id="{3CA8032F-0EFB-4F42-B746-5E9728313B76}"/>
              </a:ext>
            </a:extLst>
          </p:cNvPr>
          <p:cNvSpPr/>
          <p:nvPr/>
        </p:nvSpPr>
        <p:spPr bwMode="auto">
          <a:xfrm>
            <a:off x="1645920" y="2599584"/>
            <a:ext cx="9950045" cy="156966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chemeClr val="bg2"/>
                </a:solidFill>
                <a:effectLst/>
              </a:rPr>
              <a:t>“</a:t>
            </a:r>
            <a:r>
              <a:rPr lang="en-US" sz="3200" i="0" dirty="0">
                <a:solidFill>
                  <a:schemeClr val="bg2"/>
                </a:solidFill>
              </a:rPr>
              <a:t>In this paper, we present </a:t>
            </a:r>
            <a:r>
              <a:rPr lang="en-US" sz="3200" b="1" i="0" dirty="0">
                <a:solidFill>
                  <a:schemeClr val="accent4">
                    <a:lumMod val="50000"/>
                    <a:lumOff val="50000"/>
                  </a:schemeClr>
                </a:solidFill>
              </a:rPr>
              <a:t>Google, a prototype of a large-scale search engine </a:t>
            </a:r>
            <a:r>
              <a:rPr lang="en-US" sz="3200" i="0" dirty="0">
                <a:solidFill>
                  <a:schemeClr val="bg2"/>
                </a:solidFill>
              </a:rPr>
              <a:t>which makes heavy use of the structure present in hypertext.”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80077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2912" y="-2"/>
            <a:ext cx="432908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Google Builds an Index</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8995468" y="6488668"/>
            <a:ext cx="319653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(Visited 20 Feb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How Google's Site Crawlers Index Your Site - Google Search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48" y="209004"/>
            <a:ext cx="5900012" cy="6491834"/>
          </a:xfrm>
          <a:prstGeom prst="rect">
            <a:avLst/>
          </a:prstGeom>
          <a:ln w="6350">
            <a:solidFill>
              <a:schemeClr val="tx1"/>
            </a:solidFill>
          </a:ln>
        </p:spPr>
      </p:pic>
      <p:pic>
        <p:nvPicPr>
          <p:cNvPr id="8" name="Picture 7" descr="How Google's Site Crawlers Index Your Site - Google Search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432" t="28088" r="18896" b="36447"/>
          <a:stretch/>
        </p:blipFill>
        <p:spPr>
          <a:xfrm>
            <a:off x="2159705" y="1106028"/>
            <a:ext cx="8194685" cy="5022238"/>
          </a:xfrm>
          <a:prstGeom prst="rect">
            <a:avLst/>
          </a:prstGeom>
          <a:ln w="6350">
            <a:solidFill>
              <a:schemeClr val="tx1"/>
            </a:solidFill>
          </a:ln>
        </p:spPr>
      </p:pic>
    </p:spTree>
    <p:extLst>
      <p:ext uri="{BB962C8B-B14F-4D97-AF65-F5344CB8AC3E}">
        <p14:creationId xmlns:p14="http://schemas.microsoft.com/office/powerpoint/2010/main" val="325462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11332</TotalTime>
  <Words>2559</Words>
  <Application>Microsoft Office PowerPoint</Application>
  <PresentationFormat>Widescreen</PresentationFormat>
  <Paragraphs>345</Paragraphs>
  <Slides>65</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Helvetica</vt:lpstr>
      <vt:lpstr>Monotype Sorts</vt:lpstr>
      <vt:lpstr>Times New Roman</vt:lpstr>
      <vt:lpstr>Wingdings</vt:lpstr>
      <vt:lpstr>Generic (Standard)</vt:lpstr>
      <vt:lpstr>Class 18: Thurs 1 May 2025 Copyright Spring 2025   Internet Copying</vt:lpstr>
      <vt:lpstr>Three Angles on Liability</vt:lpstr>
      <vt:lpstr>Three Angles on Liability</vt:lpstr>
      <vt:lpstr>PowerPoint Presentation</vt:lpstr>
      <vt:lpstr>Before Google</vt:lpstr>
      <vt:lpstr>Yahoo!!</vt:lpstr>
      <vt:lpstr>1998 Google Paper</vt:lpstr>
      <vt:lpstr>A Prototype Search Engine</vt:lpstr>
      <vt:lpstr>How Google Builds an Index</vt:lpstr>
      <vt:lpstr>Robots.txt</vt:lpstr>
      <vt:lpstr>Brin &amp; Page on Copyright</vt:lpstr>
      <vt:lpstr>Google Delisting</vt:lpstr>
      <vt:lpstr>Google Delisting</vt:lpstr>
      <vt:lpstr>“What Is The Current …” (TTYN (1 of 6))</vt:lpstr>
      <vt:lpstr>Current Temperature on Google (TTYN (2 of 6))</vt:lpstr>
      <vt:lpstr>Visiting Weather.com (TTYN (3 of 6))</vt:lpstr>
      <vt:lpstr>Again (TTYN (4 of 6))</vt:lpstr>
      <vt:lpstr>Google Weather (TTYN (5 of 6))</vt:lpstr>
      <vt:lpstr>Applying Copyright Here</vt:lpstr>
      <vt:lpstr>Perfect 10</vt:lpstr>
      <vt:lpstr>Seeing Infringing Material</vt:lpstr>
      <vt:lpstr>Seeing Infringing Material</vt:lpstr>
      <vt:lpstr>Seeing Infringing Material</vt:lpstr>
      <vt:lpstr>Seeing Infringing Material</vt:lpstr>
      <vt:lpstr>Seeing Infringing Material</vt:lpstr>
      <vt:lpstr>Display, Distribution and Derivative Works</vt:lpstr>
      <vt:lpstr>URLs via G Aren’t Directly Infringing</vt:lpstr>
      <vt:lpstr>URLs via G Just Raise Secondary Liability Issues</vt:lpstr>
      <vt:lpstr>And G Isn’t Distributing</vt:lpstr>
      <vt:lpstr>And G Isn’t Distributing</vt:lpstr>
      <vt:lpstr>Answers</vt:lpstr>
      <vt:lpstr>Answers</vt:lpstr>
      <vt:lpstr>Answers</vt:lpstr>
      <vt:lpstr>Hunley</vt:lpstr>
      <vt:lpstr>9 Apr 2012: FB Buys Instagram</vt:lpstr>
      <vt:lpstr>9 Apr 2012: FB Buys Instagram</vt:lpstr>
      <vt:lpstr>FTC Instagram Review</vt:lpstr>
      <vt:lpstr>Current Antitrust Trial</vt:lpstr>
      <vt:lpstr>July 2013: IG Introduces Embedding</vt:lpstr>
      <vt:lpstr>Instagram Terms of Use</vt:lpstr>
      <vt:lpstr>Paying for IG</vt:lpstr>
      <vt:lpstr>Use Restrictions and Licenses</vt:lpstr>
      <vt:lpstr>Evolving Instagram</vt:lpstr>
      <vt:lpstr>Third-Party Use and the Scope of IG Licenses</vt:lpstr>
      <vt:lpstr>Dec 2021: IG Changes Embedding Options</vt:lpstr>
      <vt:lpstr>Embedding: On/Off Toggle</vt:lpstr>
      <vt:lpstr>Turning Off Embedding on the iPhone</vt:lpstr>
      <vt:lpstr>Original Buzzfeed Story</vt:lpstr>
      <vt:lpstr>Original Buzzfeed Story</vt:lpstr>
      <vt:lpstr>Alexis Hunley</vt:lpstr>
      <vt:lpstr>Buzzfeed Story Now</vt:lpstr>
      <vt:lpstr>Buzzfeed Story Now</vt:lpstr>
      <vt:lpstr>Buzzfeed Story Now</vt:lpstr>
      <vt:lpstr>Buzzfeed Story Now (and Hunley is Gone)</vt:lpstr>
      <vt:lpstr>Hunley’s Photo</vt:lpstr>
      <vt:lpstr>Time Magazine Story</vt:lpstr>
      <vt:lpstr>Time Magazine Story</vt:lpstr>
      <vt:lpstr>Brauer’s Photo</vt:lpstr>
      <vt:lpstr>Understanding the News Stories</vt:lpstr>
      <vt:lpstr>Collective Work; Compilation (TTYN (2 of 5))</vt:lpstr>
      <vt:lpstr>Derivative Works (TTYN (3 of 5))</vt:lpstr>
      <vt:lpstr>Sec. 103 (TTYN (4 of 5))</vt:lpstr>
      <vt:lpstr>Compilations v. Derivative Works (TTYN (5 of 5))</vt:lpstr>
      <vt:lpstr>IG Displayed, not BuzzFeed or Time</vt:lpstr>
      <vt:lpstr>No Primary Liability, No Secondary Liability</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1035</cp:revision>
  <cp:lastPrinted>2025-05-01T19:15:52Z</cp:lastPrinted>
  <dcterms:created xsi:type="dcterms:W3CDTF">1999-10-27T15:27:59Z</dcterms:created>
  <dcterms:modified xsi:type="dcterms:W3CDTF">2025-05-01T19:16:14Z</dcterms:modified>
</cp:coreProperties>
</file>