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7"/>
  </p:notesMasterIdLst>
  <p:handoutMasterIdLst>
    <p:handoutMasterId r:id="rId68"/>
  </p:handoutMasterIdLst>
  <p:sldIdLst>
    <p:sldId id="2115" r:id="rId2"/>
    <p:sldId id="2368" r:id="rId3"/>
    <p:sldId id="2572" r:id="rId4"/>
    <p:sldId id="2379" r:id="rId5"/>
    <p:sldId id="2383" r:id="rId6"/>
    <p:sldId id="2380" r:id="rId7"/>
    <p:sldId id="2381" r:id="rId8"/>
    <p:sldId id="2382" r:id="rId9"/>
    <p:sldId id="2354" r:id="rId10"/>
    <p:sldId id="2355" r:id="rId11"/>
    <p:sldId id="2388" r:id="rId12"/>
    <p:sldId id="2590" r:id="rId13"/>
    <p:sldId id="2591" r:id="rId14"/>
    <p:sldId id="2384" r:id="rId15"/>
    <p:sldId id="2385" r:id="rId16"/>
    <p:sldId id="2386" r:id="rId17"/>
    <p:sldId id="2387" r:id="rId18"/>
    <p:sldId id="2125" r:id="rId19"/>
    <p:sldId id="2358" r:id="rId20"/>
    <p:sldId id="2359" r:id="rId21"/>
    <p:sldId id="2360" r:id="rId22"/>
    <p:sldId id="2362" r:id="rId23"/>
    <p:sldId id="2570" r:id="rId24"/>
    <p:sldId id="2363" r:id="rId25"/>
    <p:sldId id="2398" r:id="rId26"/>
    <p:sldId id="2364" r:id="rId27"/>
    <p:sldId id="2397" r:id="rId28"/>
    <p:sldId id="2365" r:id="rId29"/>
    <p:sldId id="2136" r:id="rId30"/>
    <p:sldId id="2137" r:id="rId31"/>
    <p:sldId id="2393" r:id="rId32"/>
    <p:sldId id="2389" r:id="rId33"/>
    <p:sldId id="2390" r:id="rId34"/>
    <p:sldId id="2391" r:id="rId35"/>
    <p:sldId id="2305" r:id="rId36"/>
    <p:sldId id="2306" r:id="rId37"/>
    <p:sldId id="2311" r:id="rId38"/>
    <p:sldId id="2307" r:id="rId39"/>
    <p:sldId id="2312" r:id="rId40"/>
    <p:sldId id="2308" r:id="rId41"/>
    <p:sldId id="2309" r:id="rId42"/>
    <p:sldId id="2313" r:id="rId43"/>
    <p:sldId id="2310" r:id="rId44"/>
    <p:sldId id="2287" r:id="rId45"/>
    <p:sldId id="2394" r:id="rId46"/>
    <p:sldId id="2593" r:id="rId47"/>
    <p:sldId id="2288" r:id="rId48"/>
    <p:sldId id="2289" r:id="rId49"/>
    <p:sldId id="2290" r:id="rId50"/>
    <p:sldId id="2571" r:id="rId51"/>
    <p:sldId id="2392" r:id="rId52"/>
    <p:sldId id="2294" r:id="rId53"/>
    <p:sldId id="2314" r:id="rId54"/>
    <p:sldId id="2315" r:id="rId55"/>
    <p:sldId id="2316" r:id="rId56"/>
    <p:sldId id="2318" r:id="rId57"/>
    <p:sldId id="2319" r:id="rId58"/>
    <p:sldId id="2291" r:id="rId59"/>
    <p:sldId id="2292" r:id="rId60"/>
    <p:sldId id="2293" r:id="rId61"/>
    <p:sldId id="2399" r:id="rId62"/>
    <p:sldId id="2594" r:id="rId63"/>
    <p:sldId id="2395" r:id="rId64"/>
    <p:sldId id="2595" r:id="rId65"/>
    <p:sldId id="2596" r:id="rId66"/>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CC66FF"/>
    <a:srgbClr val="CCCCFF"/>
    <a:srgbClr val="6699FF"/>
    <a:srgbClr val="003399"/>
    <a:srgbClr val="FFCC99"/>
    <a:srgbClr val="CC99FF"/>
    <a:srgbClr val="FF7C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86384" autoAdjust="0"/>
  </p:normalViewPr>
  <p:slideViewPr>
    <p:cSldViewPr snapToGrid="0">
      <p:cViewPr varScale="1">
        <p:scale>
          <a:sx n="152" d="100"/>
          <a:sy n="152" d="100"/>
        </p:scale>
        <p:origin x="144" y="88"/>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2" d="100"/>
          <a:sy n="82" d="100"/>
        </p:scale>
        <p:origin x="-2842"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1"/>
            <a:ext cx="3035300" cy="461963"/>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5101" y="1"/>
            <a:ext cx="3035300" cy="461963"/>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lgn="r">
              <a:defRPr kumimoji="0" sz="1200" i="0"/>
            </a:lvl1pPr>
          </a:lstStyle>
          <a:p>
            <a:pPr>
              <a:defRPr/>
            </a:pPr>
            <a:fld id="{EEA6F9E7-4629-448A-B2F1-337A60A10C73}" type="datetime1">
              <a:rPr lang="en-US" altLang="en-US" smtClean="0"/>
              <a:t>4/30/2025</a:t>
            </a:fld>
            <a:endParaRPr lang="en-US" altLang="en-US"/>
          </a:p>
        </p:txBody>
      </p:sp>
      <p:sp>
        <p:nvSpPr>
          <p:cNvPr id="14340" name="Rectangle 4"/>
          <p:cNvSpPr>
            <a:spLocks noGrp="1" noChangeArrowheads="1"/>
          </p:cNvSpPr>
          <p:nvPr>
            <p:ph type="ftr" sz="quarter" idx="2"/>
          </p:nvPr>
        </p:nvSpPr>
        <p:spPr bwMode="auto">
          <a:xfrm>
            <a:off x="0" y="8834438"/>
            <a:ext cx="3035300" cy="461962"/>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5101" y="8834438"/>
            <a:ext cx="3035300" cy="461962"/>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lgn="r">
              <a:defRPr kumimoji="0" sz="1200" i="0"/>
            </a:lvl1pPr>
          </a:lstStyle>
          <a:p>
            <a:fld id="{30D1B128-7E20-4E8F-BFDC-6D8E719E3A05}" type="slidenum">
              <a:rPr lang="en-US" altLang="en-US"/>
              <a:pPr/>
              <a:t>‹#›</a:t>
            </a:fld>
            <a:endParaRPr lang="en-US" altLang="en-US"/>
          </a:p>
        </p:txBody>
      </p:sp>
    </p:spTree>
    <p:extLst>
      <p:ext uri="{BB962C8B-B14F-4D97-AF65-F5344CB8AC3E}">
        <p14:creationId xmlns:p14="http://schemas.microsoft.com/office/powerpoint/2010/main" val="3342561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1"/>
            <a:ext cx="3035300" cy="461963"/>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defRPr kumimoji="0" sz="1200" i="0"/>
            </a:lvl1pPr>
          </a:lstStyle>
          <a:p>
            <a:pPr>
              <a:defRPr/>
            </a:pPr>
            <a:endParaRPr lang="en-US" altLang="en-US"/>
          </a:p>
        </p:txBody>
      </p:sp>
      <p:sp>
        <p:nvSpPr>
          <p:cNvPr id="47107" name="Rectangle 9"/>
          <p:cNvSpPr>
            <a:spLocks noGrp="1" noRot="1" noChangeAspect="1" noChangeArrowheads="1"/>
          </p:cNvSpPr>
          <p:nvPr>
            <p:ph type="sldImg" idx="2"/>
          </p:nvPr>
        </p:nvSpPr>
        <p:spPr bwMode="auto">
          <a:xfrm>
            <a:off x="406400" y="700088"/>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39" y="4416425"/>
            <a:ext cx="5140325" cy="4179888"/>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5101" y="1"/>
            <a:ext cx="3035300" cy="461963"/>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lgn="r">
              <a:defRPr kumimoji="0" sz="1200" i="0"/>
            </a:lvl1pPr>
          </a:lstStyle>
          <a:p>
            <a:pPr>
              <a:defRPr/>
            </a:pPr>
            <a:fld id="{8D753ADE-D0FA-484A-A991-9BE207C277BC}" type="datetime1">
              <a:rPr lang="en-US" altLang="en-US" smtClean="0"/>
              <a:t>4/30/2025</a:t>
            </a:fld>
            <a:endParaRPr lang="en-US" altLang="en-US"/>
          </a:p>
        </p:txBody>
      </p:sp>
      <p:sp>
        <p:nvSpPr>
          <p:cNvPr id="2060" name="Rectangle 12"/>
          <p:cNvSpPr>
            <a:spLocks noGrp="1" noChangeArrowheads="1"/>
          </p:cNvSpPr>
          <p:nvPr>
            <p:ph type="ftr" sz="quarter" idx="4"/>
          </p:nvPr>
        </p:nvSpPr>
        <p:spPr bwMode="auto">
          <a:xfrm>
            <a:off x="0" y="8834438"/>
            <a:ext cx="3035300" cy="461962"/>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5101" y="8834438"/>
            <a:ext cx="3035300" cy="461962"/>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lgn="r">
              <a:defRPr kumimoji="0" sz="1200" i="0"/>
            </a:lvl1pPr>
          </a:lstStyle>
          <a:p>
            <a:fld id="{994EC393-6545-487B-8D6A-2953CABDBA8E}" type="slidenum">
              <a:rPr lang="en-US" altLang="en-US"/>
              <a:pPr/>
              <a:t>‹#›</a:t>
            </a:fld>
            <a:endParaRPr lang="en-US" altLang="en-US"/>
          </a:p>
        </p:txBody>
      </p:sp>
    </p:spTree>
    <p:extLst>
      <p:ext uri="{BB962C8B-B14F-4D97-AF65-F5344CB8AC3E}">
        <p14:creationId xmlns:p14="http://schemas.microsoft.com/office/powerpoint/2010/main" val="14710372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urogamer.net/articles/2014-02-25-blizzard-explains-USD60-cost-of-world-of-warcraft-level-90-character-boost"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lizzardwatch.com/2019/08/21/world-of-warcraft-subscription-cost/"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14B2D34-019F-4051-83C4-27311DC4D41E}" type="datetime1">
              <a:rPr kumimoji="0" lang="en-US" altLang="en-US" sz="1200" i="0"/>
              <a:t>4/30/2025</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3123C09-B81A-49D9-83A3-3F825C463D53}" type="slidenum">
              <a:rPr kumimoji="0" lang="en-US" altLang="en-US" sz="1200" i="0"/>
              <a:pPr/>
              <a:t>1</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60461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7B9FA31-F5C4-42D8-8777-6B68680AE91B}" type="datetime1">
              <a:rPr kumimoji="0" lang="en-US" altLang="en-US" sz="1200" i="0"/>
              <a:t>4/30/2025</a:t>
            </a:fld>
            <a:endParaRPr kumimoji="0" lang="en-US" altLang="en-US" sz="1200" i="0"/>
          </a:p>
        </p:txBody>
      </p:sp>
      <p:sp>
        <p:nvSpPr>
          <p:cNvPr id="7782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9132B7A-6010-46E4-977B-0DC580B6F18F}" type="slidenum">
              <a:rPr kumimoji="0" lang="en-US" altLang="en-US" sz="1200" i="0"/>
              <a:pPr/>
              <a:t>30</a:t>
            </a:fld>
            <a:endParaRPr kumimoji="0" lang="en-US" altLang="en-US" sz="1200" i="0"/>
          </a:p>
        </p:txBody>
      </p:sp>
      <p:sp>
        <p:nvSpPr>
          <p:cNvPr id="77828" name="Rectangle 2"/>
          <p:cNvSpPr>
            <a:spLocks noGrp="1" noRot="1" noChangeAspect="1" noChangeArrowheads="1" noTextEdit="1"/>
          </p:cNvSpPr>
          <p:nvPr>
            <p:ph type="sldImg"/>
          </p:nvPr>
        </p:nvSpPr>
        <p:spPr>
          <a:xfrm>
            <a:off x="406400" y="700088"/>
            <a:ext cx="6197600" cy="3486150"/>
          </a:xfrm>
          <a:ln/>
        </p:spPr>
      </p:sp>
      <p:sp>
        <p:nvSpPr>
          <p:cNvPr id="7782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74287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4/30/2025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53</a:t>
            </a:fld>
            <a:endParaRPr kumimoji="0" lang="en-US" altLang="en-US" sz="1200" i="0"/>
          </a:p>
        </p:txBody>
      </p:sp>
      <p:sp>
        <p:nvSpPr>
          <p:cNvPr id="54276" name="Rectangle 2"/>
          <p:cNvSpPr>
            <a:spLocks noGrp="1" noRot="1" noChangeAspect="1" noChangeArrowheads="1" noTextEdit="1"/>
          </p:cNvSpPr>
          <p:nvPr>
            <p:ph type="sldImg"/>
          </p:nvPr>
        </p:nvSpPr>
        <p:spPr>
          <a:xfrm>
            <a:off x="465138" y="703263"/>
            <a:ext cx="6235700" cy="3508375"/>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887503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4/30/2025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54</a:t>
            </a:fld>
            <a:endParaRPr kumimoji="0" lang="en-US" altLang="en-US" sz="1200" i="0"/>
          </a:p>
        </p:txBody>
      </p:sp>
      <p:sp>
        <p:nvSpPr>
          <p:cNvPr id="54276" name="Rectangle 2"/>
          <p:cNvSpPr>
            <a:spLocks noGrp="1" noRot="1" noChangeAspect="1" noChangeArrowheads="1" noTextEdit="1"/>
          </p:cNvSpPr>
          <p:nvPr>
            <p:ph type="sldImg"/>
          </p:nvPr>
        </p:nvSpPr>
        <p:spPr>
          <a:xfrm>
            <a:off x="465138" y="703263"/>
            <a:ext cx="6235700" cy="3508375"/>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70764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4/30/2025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55</a:t>
            </a:fld>
            <a:endParaRPr kumimoji="0" lang="en-US" altLang="en-US" sz="1200" i="0"/>
          </a:p>
        </p:txBody>
      </p:sp>
      <p:sp>
        <p:nvSpPr>
          <p:cNvPr id="54276" name="Rectangle 2"/>
          <p:cNvSpPr>
            <a:spLocks noGrp="1" noRot="1" noChangeAspect="1" noChangeArrowheads="1" noTextEdit="1"/>
          </p:cNvSpPr>
          <p:nvPr>
            <p:ph type="sldImg"/>
          </p:nvPr>
        </p:nvSpPr>
        <p:spPr>
          <a:xfrm>
            <a:off x="465138" y="703263"/>
            <a:ext cx="6235700" cy="3508375"/>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617821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https://www.eurogamer.net/articles/2014-02-25-blizzard-explains-USD60-cost-of-world-of-warcraft-level-90-character-boost</a:t>
            </a:r>
            <a:endParaRPr lang="en-US" dirty="0"/>
          </a:p>
        </p:txBody>
      </p:sp>
      <p:sp>
        <p:nvSpPr>
          <p:cNvPr id="4" name="Date Placeholder 3"/>
          <p:cNvSpPr>
            <a:spLocks noGrp="1"/>
          </p:cNvSpPr>
          <p:nvPr>
            <p:ph type="dt" idx="10"/>
          </p:nvPr>
        </p:nvSpPr>
        <p:spPr/>
        <p:txBody>
          <a:bodyPr/>
          <a:lstStyle/>
          <a:p>
            <a:pPr>
              <a:defRPr/>
            </a:pPr>
            <a:fld id="{8D753ADE-D0FA-484A-A991-9BE207C277BC}" type="datetime1">
              <a:rPr lang="en-US" altLang="en-US" smtClean="0"/>
              <a:t>4/30/2025</a:t>
            </a:fld>
            <a:endParaRPr lang="en-US" altLang="en-US"/>
          </a:p>
        </p:txBody>
      </p:sp>
      <p:sp>
        <p:nvSpPr>
          <p:cNvPr id="5" name="Slide Number Placeholder 4"/>
          <p:cNvSpPr>
            <a:spLocks noGrp="1"/>
          </p:cNvSpPr>
          <p:nvPr>
            <p:ph type="sldNum" sz="quarter" idx="11"/>
          </p:nvPr>
        </p:nvSpPr>
        <p:spPr/>
        <p:txBody>
          <a:bodyPr/>
          <a:lstStyle/>
          <a:p>
            <a:fld id="{994EC393-6545-487B-8D6A-2953CABDBA8E}" type="slidenum">
              <a:rPr lang="en-US" altLang="en-US" smtClean="0"/>
              <a:pPr/>
              <a:t>56</a:t>
            </a:fld>
            <a:endParaRPr lang="en-US" altLang="en-US"/>
          </a:p>
        </p:txBody>
      </p:sp>
    </p:spTree>
    <p:extLst>
      <p:ext uri="{BB962C8B-B14F-4D97-AF65-F5344CB8AC3E}">
        <p14:creationId xmlns:p14="http://schemas.microsoft.com/office/powerpoint/2010/main" val="2054015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https://blizzardwatch.com/2019/08/21/world-of-warcraft-subscription-cost/</a:t>
            </a:r>
            <a:endParaRPr lang="en-US" dirty="0"/>
          </a:p>
        </p:txBody>
      </p:sp>
      <p:sp>
        <p:nvSpPr>
          <p:cNvPr id="4" name="Date Placeholder 3"/>
          <p:cNvSpPr>
            <a:spLocks noGrp="1"/>
          </p:cNvSpPr>
          <p:nvPr>
            <p:ph type="dt" idx="10"/>
          </p:nvPr>
        </p:nvSpPr>
        <p:spPr/>
        <p:txBody>
          <a:bodyPr/>
          <a:lstStyle/>
          <a:p>
            <a:pPr>
              <a:defRPr/>
            </a:pPr>
            <a:fld id="{8D753ADE-D0FA-484A-A991-9BE207C277BC}" type="datetime1">
              <a:rPr lang="en-US" altLang="en-US" smtClean="0"/>
              <a:t>4/30/2025</a:t>
            </a:fld>
            <a:endParaRPr lang="en-US" altLang="en-US"/>
          </a:p>
        </p:txBody>
      </p:sp>
      <p:sp>
        <p:nvSpPr>
          <p:cNvPr id="5" name="Slide Number Placeholder 4"/>
          <p:cNvSpPr>
            <a:spLocks noGrp="1"/>
          </p:cNvSpPr>
          <p:nvPr>
            <p:ph type="sldNum" sz="quarter" idx="11"/>
          </p:nvPr>
        </p:nvSpPr>
        <p:spPr/>
        <p:txBody>
          <a:bodyPr/>
          <a:lstStyle/>
          <a:p>
            <a:fld id="{994EC393-6545-487B-8D6A-2953CABDBA8E}" type="slidenum">
              <a:rPr lang="en-US" altLang="en-US" smtClean="0"/>
              <a:pPr/>
              <a:t>57</a:t>
            </a:fld>
            <a:endParaRPr lang="en-US" altLang="en-US"/>
          </a:p>
        </p:txBody>
      </p:sp>
    </p:spTree>
    <p:extLst>
      <p:ext uri="{BB962C8B-B14F-4D97-AF65-F5344CB8AC3E}">
        <p14:creationId xmlns:p14="http://schemas.microsoft.com/office/powerpoint/2010/main" val="379185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https://newzoo.com/insights/trend-reports/newzoo-global-games-market-report-2022-free-version</a:t>
            </a:r>
          </a:p>
        </p:txBody>
      </p:sp>
      <p:sp>
        <p:nvSpPr>
          <p:cNvPr id="4" name="Date Placeholder 3"/>
          <p:cNvSpPr>
            <a:spLocks noGrp="1"/>
          </p:cNvSpPr>
          <p:nvPr>
            <p:ph type="dt" idx="1"/>
          </p:nvPr>
        </p:nvSpPr>
        <p:spPr/>
        <p:txBody>
          <a:bodyPr/>
          <a:lstStyle/>
          <a:p>
            <a:pPr>
              <a:defRPr/>
            </a:pPr>
            <a:fld id="{8D753ADE-D0FA-484A-A991-9BE207C277BC}" type="datetime1">
              <a:rPr lang="en-US" altLang="en-US" smtClean="0"/>
              <a:t>4/30/2025</a:t>
            </a:fld>
            <a:endParaRPr lang="en-US" altLang="en-US"/>
          </a:p>
        </p:txBody>
      </p:sp>
      <p:sp>
        <p:nvSpPr>
          <p:cNvPr id="5" name="Slide Number Placeholder 4"/>
          <p:cNvSpPr>
            <a:spLocks noGrp="1"/>
          </p:cNvSpPr>
          <p:nvPr>
            <p:ph type="sldNum" sz="quarter" idx="5"/>
          </p:nvPr>
        </p:nvSpPr>
        <p:spPr/>
        <p:txBody>
          <a:bodyPr/>
          <a:lstStyle/>
          <a:p>
            <a:fld id="{994EC393-6545-487B-8D6A-2953CABDBA8E}" type="slidenum">
              <a:rPr lang="en-US" altLang="en-US" smtClean="0"/>
              <a:pPr/>
              <a:t>3</a:t>
            </a:fld>
            <a:endParaRPr lang="en-US" altLang="en-US"/>
          </a:p>
        </p:txBody>
      </p:sp>
    </p:spTree>
    <p:extLst>
      <p:ext uri="{BB962C8B-B14F-4D97-AF65-F5344CB8AC3E}">
        <p14:creationId xmlns:p14="http://schemas.microsoft.com/office/powerpoint/2010/main" val="1995397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https://deadline.com/2025/01/global-box-office-2024-report-hollywood-studio-rankings-1236256565/</a:t>
            </a:r>
          </a:p>
        </p:txBody>
      </p:sp>
      <p:sp>
        <p:nvSpPr>
          <p:cNvPr id="4" name="Date Placeholder 3"/>
          <p:cNvSpPr>
            <a:spLocks noGrp="1"/>
          </p:cNvSpPr>
          <p:nvPr>
            <p:ph type="dt" idx="10"/>
          </p:nvPr>
        </p:nvSpPr>
        <p:spPr/>
        <p:txBody>
          <a:bodyPr/>
          <a:lstStyle/>
          <a:p>
            <a:pPr>
              <a:defRPr/>
            </a:pPr>
            <a:fld id="{8D753ADE-D0FA-484A-A991-9BE207C277BC}" type="datetime1">
              <a:rPr lang="en-US" altLang="en-US" smtClean="0"/>
              <a:t>4/30/2025</a:t>
            </a:fld>
            <a:endParaRPr lang="en-US" altLang="en-US"/>
          </a:p>
        </p:txBody>
      </p:sp>
      <p:sp>
        <p:nvSpPr>
          <p:cNvPr id="5" name="Slide Number Placeholder 4"/>
          <p:cNvSpPr>
            <a:spLocks noGrp="1"/>
          </p:cNvSpPr>
          <p:nvPr>
            <p:ph type="sldNum" sz="quarter" idx="11"/>
          </p:nvPr>
        </p:nvSpPr>
        <p:spPr/>
        <p:txBody>
          <a:bodyPr/>
          <a:lstStyle/>
          <a:p>
            <a:fld id="{994EC393-6545-487B-8D6A-2953CABDBA8E}" type="slidenum">
              <a:rPr lang="en-US" altLang="en-US" smtClean="0"/>
              <a:pPr/>
              <a:t>4</a:t>
            </a:fld>
            <a:endParaRPr lang="en-US" altLang="en-US"/>
          </a:p>
        </p:txBody>
      </p:sp>
    </p:spTree>
    <p:extLst>
      <p:ext uri="{BB962C8B-B14F-4D97-AF65-F5344CB8AC3E}">
        <p14:creationId xmlns:p14="http://schemas.microsoft.com/office/powerpoint/2010/main" val="303502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E2F3DDD-73FA-4688-BE14-BD969044B54D}" type="datetime1">
              <a:rPr kumimoji="0" lang="en-US" altLang="en-US" sz="1200" i="0"/>
              <a:t>4/30/2025</a:t>
            </a:fld>
            <a:endParaRPr kumimoji="0" lang="en-US" altLang="en-US" sz="1200" i="0"/>
          </a:p>
        </p:txBody>
      </p:sp>
      <p:sp>
        <p:nvSpPr>
          <p:cNvPr id="4710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5247A65-A231-4366-8C89-58AAD4BC3337}" type="slidenum">
              <a:rPr kumimoji="0" lang="en-US" altLang="en-US" sz="1200" i="0"/>
              <a:pPr/>
              <a:t>6</a:t>
            </a:fld>
            <a:endParaRPr kumimoji="0" lang="en-US" altLang="en-US" sz="1200" i="0"/>
          </a:p>
        </p:txBody>
      </p:sp>
      <p:sp>
        <p:nvSpPr>
          <p:cNvPr id="47108" name="Rectangle 2"/>
          <p:cNvSpPr>
            <a:spLocks noGrp="1" noRot="1" noChangeAspect="1" noChangeArrowheads="1" noTextEdit="1"/>
          </p:cNvSpPr>
          <p:nvPr>
            <p:ph type="sldImg"/>
          </p:nvPr>
        </p:nvSpPr>
        <p:spPr>
          <a:xfrm>
            <a:off x="404813" y="696913"/>
            <a:ext cx="6188075" cy="3481387"/>
          </a:xfrm>
          <a:ln/>
        </p:spPr>
      </p:sp>
      <p:sp>
        <p:nvSpPr>
          <p:cNvPr id="471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680211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E2F3DDD-73FA-4688-BE14-BD969044B54D}" type="datetime1">
              <a:rPr kumimoji="0" lang="en-US" altLang="en-US" sz="1200" i="0"/>
              <a:t>4/30/2025</a:t>
            </a:fld>
            <a:endParaRPr kumimoji="0" lang="en-US" altLang="en-US" sz="1200" i="0"/>
          </a:p>
        </p:txBody>
      </p:sp>
      <p:sp>
        <p:nvSpPr>
          <p:cNvPr id="4710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5247A65-A231-4366-8C89-58AAD4BC3337}" type="slidenum">
              <a:rPr kumimoji="0" lang="en-US" altLang="en-US" sz="1200" i="0"/>
              <a:pPr/>
              <a:t>7</a:t>
            </a:fld>
            <a:endParaRPr kumimoji="0" lang="en-US" altLang="en-US" sz="1200" i="0"/>
          </a:p>
        </p:txBody>
      </p:sp>
      <p:sp>
        <p:nvSpPr>
          <p:cNvPr id="47108" name="Rectangle 2"/>
          <p:cNvSpPr>
            <a:spLocks noGrp="1" noRot="1" noChangeAspect="1" noChangeArrowheads="1" noTextEdit="1"/>
          </p:cNvSpPr>
          <p:nvPr>
            <p:ph type="sldImg"/>
          </p:nvPr>
        </p:nvSpPr>
        <p:spPr>
          <a:xfrm>
            <a:off x="404813" y="696913"/>
            <a:ext cx="6188075" cy="3481387"/>
          </a:xfrm>
          <a:ln/>
        </p:spPr>
      </p:sp>
      <p:sp>
        <p:nvSpPr>
          <p:cNvPr id="471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92278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E2F3DDD-73FA-4688-BE14-BD969044B54D}" type="datetime1">
              <a:rPr kumimoji="0" lang="en-US" altLang="en-US" sz="1200" i="0"/>
              <a:t>4/30/2025</a:t>
            </a:fld>
            <a:endParaRPr kumimoji="0" lang="en-US" altLang="en-US" sz="1200" i="0"/>
          </a:p>
        </p:txBody>
      </p:sp>
      <p:sp>
        <p:nvSpPr>
          <p:cNvPr id="4710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5247A65-A231-4366-8C89-58AAD4BC3337}" type="slidenum">
              <a:rPr kumimoji="0" lang="en-US" altLang="en-US" sz="1200" i="0"/>
              <a:pPr/>
              <a:t>8</a:t>
            </a:fld>
            <a:endParaRPr kumimoji="0" lang="en-US" altLang="en-US" sz="1200" i="0"/>
          </a:p>
        </p:txBody>
      </p:sp>
      <p:sp>
        <p:nvSpPr>
          <p:cNvPr id="47108" name="Rectangle 2"/>
          <p:cNvSpPr>
            <a:spLocks noGrp="1" noRot="1" noChangeAspect="1" noChangeArrowheads="1" noTextEdit="1"/>
          </p:cNvSpPr>
          <p:nvPr>
            <p:ph type="sldImg"/>
          </p:nvPr>
        </p:nvSpPr>
        <p:spPr>
          <a:xfrm>
            <a:off x="404813" y="696913"/>
            <a:ext cx="6188075" cy="3481387"/>
          </a:xfrm>
          <a:ln/>
        </p:spPr>
      </p:sp>
      <p:sp>
        <p:nvSpPr>
          <p:cNvPr id="471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942494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B0D210D-D15C-44AE-88EB-DEA11621FEE1}" type="datetime1">
              <a:rPr kumimoji="0" lang="en-US" altLang="en-US" sz="1200" i="0"/>
              <a:t>4/30/2025</a:t>
            </a:fld>
            <a:endParaRPr kumimoji="0" lang="en-US" altLang="en-US" sz="1200" i="0"/>
          </a:p>
        </p:txBody>
      </p:sp>
      <p:sp>
        <p:nvSpPr>
          <p:cNvPr id="5222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72B76B6-6CB3-4AB6-8FE1-2BE35316D311}" type="slidenum">
              <a:rPr kumimoji="0" lang="en-US" altLang="en-US" sz="1200" i="0"/>
              <a:pPr/>
              <a:t>18</a:t>
            </a:fld>
            <a:endParaRPr kumimoji="0" lang="en-US" altLang="en-US" sz="1200" i="0"/>
          </a:p>
        </p:txBody>
      </p:sp>
      <p:sp>
        <p:nvSpPr>
          <p:cNvPr id="52228" name="Rectangle 2"/>
          <p:cNvSpPr>
            <a:spLocks noGrp="1" noRot="1" noChangeAspect="1" noChangeArrowheads="1" noTextEdit="1"/>
          </p:cNvSpPr>
          <p:nvPr>
            <p:ph type="sldImg"/>
          </p:nvPr>
        </p:nvSpPr>
        <p:spPr>
          <a:xfrm>
            <a:off x="406400" y="700088"/>
            <a:ext cx="6197600" cy="3486150"/>
          </a:xfrm>
          <a:ln/>
        </p:spPr>
      </p:sp>
      <p:sp>
        <p:nvSpPr>
          <p:cNvPr id="5222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011602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https://www.copyright.gov/1201/2024/</a:t>
            </a:r>
          </a:p>
        </p:txBody>
      </p:sp>
      <p:sp>
        <p:nvSpPr>
          <p:cNvPr id="4" name="Date Placeholder 3"/>
          <p:cNvSpPr>
            <a:spLocks noGrp="1"/>
          </p:cNvSpPr>
          <p:nvPr>
            <p:ph type="dt" idx="10"/>
          </p:nvPr>
        </p:nvSpPr>
        <p:spPr/>
        <p:txBody>
          <a:bodyPr/>
          <a:lstStyle/>
          <a:p>
            <a:pPr>
              <a:defRPr/>
            </a:pPr>
            <a:fld id="{8D753ADE-D0FA-484A-A991-9BE207C277BC}" type="datetime1">
              <a:rPr lang="en-US" altLang="en-US" smtClean="0"/>
              <a:t>4/30/2025</a:t>
            </a:fld>
            <a:endParaRPr lang="en-US" altLang="en-US"/>
          </a:p>
        </p:txBody>
      </p:sp>
      <p:sp>
        <p:nvSpPr>
          <p:cNvPr id="5" name="Slide Number Placeholder 4"/>
          <p:cNvSpPr>
            <a:spLocks noGrp="1"/>
          </p:cNvSpPr>
          <p:nvPr>
            <p:ph type="sldNum" sz="quarter" idx="11"/>
          </p:nvPr>
        </p:nvSpPr>
        <p:spPr/>
        <p:txBody>
          <a:bodyPr/>
          <a:lstStyle/>
          <a:p>
            <a:fld id="{994EC393-6545-487B-8D6A-2953CABDBA8E}" type="slidenum">
              <a:rPr lang="en-US" altLang="en-US" smtClean="0"/>
              <a:pPr/>
              <a:t>22</a:t>
            </a:fld>
            <a:endParaRPr lang="en-US" altLang="en-US"/>
          </a:p>
        </p:txBody>
      </p:sp>
    </p:spTree>
    <p:extLst>
      <p:ext uri="{BB962C8B-B14F-4D97-AF65-F5344CB8AC3E}">
        <p14:creationId xmlns:p14="http://schemas.microsoft.com/office/powerpoint/2010/main" val="147928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ED82C36-27BA-480D-91F2-20E6EF2EA8E5}" type="datetime1">
              <a:rPr kumimoji="0" lang="en-US" altLang="en-US" sz="1200" i="0"/>
              <a:t>4/30/2025</a:t>
            </a:fld>
            <a:endParaRPr kumimoji="0" lang="en-US" altLang="en-US" sz="1200" i="0"/>
          </a:p>
        </p:txBody>
      </p:sp>
      <p:sp>
        <p:nvSpPr>
          <p:cNvPr id="7680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ED2F9D0-8ACE-4EE7-9D27-C08979D5DE76}" type="slidenum">
              <a:rPr kumimoji="0" lang="en-US" altLang="en-US" sz="1200" i="0"/>
              <a:pPr/>
              <a:t>29</a:t>
            </a:fld>
            <a:endParaRPr kumimoji="0" lang="en-US" altLang="en-US" sz="1200" i="0"/>
          </a:p>
        </p:txBody>
      </p:sp>
      <p:sp>
        <p:nvSpPr>
          <p:cNvPr id="76804" name="Rectangle 2"/>
          <p:cNvSpPr>
            <a:spLocks noGrp="1" noRot="1" noChangeAspect="1" noChangeArrowheads="1" noTextEdit="1"/>
          </p:cNvSpPr>
          <p:nvPr>
            <p:ph type="sldImg"/>
          </p:nvPr>
        </p:nvSpPr>
        <p:spPr>
          <a:xfrm>
            <a:off x="406400" y="700088"/>
            <a:ext cx="6197600" cy="3486150"/>
          </a:xfrm>
          <a:ln/>
        </p:spPr>
      </p:sp>
      <p:sp>
        <p:nvSpPr>
          <p:cNvPr id="7680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94003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61EE048C-3699-4403-9205-C4E7676CFD3D}" type="datetime4">
              <a:rPr lang="en-US" smtClean="0"/>
              <a:t>April 30,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716D5749-7009-4B1C-81DF-29327817D41F}" type="slidenum">
              <a:rPr lang="en-US" altLang="en-US"/>
              <a:pPr/>
              <a:t>‹#›</a:t>
            </a:fld>
            <a:endParaRPr lang="en-US" altLang="en-US"/>
          </a:p>
        </p:txBody>
      </p:sp>
    </p:spTree>
    <p:extLst>
      <p:ext uri="{BB962C8B-B14F-4D97-AF65-F5344CB8AC3E}">
        <p14:creationId xmlns:p14="http://schemas.microsoft.com/office/powerpoint/2010/main" val="240624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2CEEB566-032C-4F95-B40E-016BFA648568}" type="datetime4">
              <a:rPr lang="en-US" smtClean="0"/>
              <a:t>April 30,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0A781E5-A2B9-4B46-81EC-BB60BCFE2CBA}" type="slidenum">
              <a:rPr lang="en-US" altLang="en-US"/>
              <a:pPr/>
              <a:t>‹#›</a:t>
            </a:fld>
            <a:endParaRPr lang="en-US" altLang="en-US"/>
          </a:p>
        </p:txBody>
      </p:sp>
    </p:spTree>
    <p:extLst>
      <p:ext uri="{BB962C8B-B14F-4D97-AF65-F5344CB8AC3E}">
        <p14:creationId xmlns:p14="http://schemas.microsoft.com/office/powerpoint/2010/main" val="3253608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BFF14476-8DC4-4620-AD94-E3F425F0FBE2}" type="datetime4">
              <a:rPr lang="en-US" smtClean="0"/>
              <a:t>April 30,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1D751BD-1788-4BCA-B85C-AC8AD712F4AE}" type="slidenum">
              <a:rPr lang="en-US" altLang="en-US"/>
              <a:pPr/>
              <a:t>‹#›</a:t>
            </a:fld>
            <a:endParaRPr lang="en-US" altLang="en-US"/>
          </a:p>
        </p:txBody>
      </p:sp>
    </p:spTree>
    <p:extLst>
      <p:ext uri="{BB962C8B-B14F-4D97-AF65-F5344CB8AC3E}">
        <p14:creationId xmlns:p14="http://schemas.microsoft.com/office/powerpoint/2010/main" val="90734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2EE09DD2-E959-402D-BE80-57B9C2DC8261}" type="datetime4">
              <a:rPr lang="en-US" smtClean="0"/>
              <a:t>April 30,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65251C60-4088-4AA5-9C4E-733FFC305DD1}" type="slidenum">
              <a:rPr lang="en-US" altLang="en-US"/>
              <a:pPr/>
              <a:t>‹#›</a:t>
            </a:fld>
            <a:endParaRPr lang="en-US" altLang="en-US"/>
          </a:p>
        </p:txBody>
      </p:sp>
    </p:spTree>
    <p:extLst>
      <p:ext uri="{BB962C8B-B14F-4D97-AF65-F5344CB8AC3E}">
        <p14:creationId xmlns:p14="http://schemas.microsoft.com/office/powerpoint/2010/main" val="408251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8AC2B20C-1164-439D-8312-B80644F54CBC}" type="datetime4">
              <a:rPr lang="en-US" smtClean="0"/>
              <a:t>April 30,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2873755A-B2BD-40A3-BFBA-B01E1BE1ACA6}" type="slidenum">
              <a:rPr lang="en-US" altLang="en-US"/>
              <a:pPr/>
              <a:t>‹#›</a:t>
            </a:fld>
            <a:endParaRPr lang="en-US" altLang="en-US"/>
          </a:p>
        </p:txBody>
      </p:sp>
    </p:spTree>
    <p:extLst>
      <p:ext uri="{BB962C8B-B14F-4D97-AF65-F5344CB8AC3E}">
        <p14:creationId xmlns:p14="http://schemas.microsoft.com/office/powerpoint/2010/main" val="148873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187FA7A3-34BB-41A4-95B9-37F24565686F}" type="datetime4">
              <a:rPr lang="en-US" smtClean="0"/>
              <a:t>April 30,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994EAF8-8225-4A9D-9F63-1E1BAE4F610A}" type="slidenum">
              <a:rPr lang="en-US" altLang="en-US"/>
              <a:pPr/>
              <a:t>‹#›</a:t>
            </a:fld>
            <a:endParaRPr lang="en-US" altLang="en-US"/>
          </a:p>
        </p:txBody>
      </p:sp>
    </p:spTree>
    <p:extLst>
      <p:ext uri="{BB962C8B-B14F-4D97-AF65-F5344CB8AC3E}">
        <p14:creationId xmlns:p14="http://schemas.microsoft.com/office/powerpoint/2010/main" val="3099031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A58FBAB-3586-4CEE-BC17-D73034B008ED}" type="datetime4">
              <a:rPr lang="en-US" smtClean="0"/>
              <a:t>April 30,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90A6D29-B685-40C5-8381-30C553380D52}" type="slidenum">
              <a:rPr lang="en-US" altLang="en-US"/>
              <a:pPr/>
              <a:t>‹#›</a:t>
            </a:fld>
            <a:endParaRPr lang="en-US" altLang="en-US"/>
          </a:p>
        </p:txBody>
      </p:sp>
    </p:spTree>
    <p:extLst>
      <p:ext uri="{BB962C8B-B14F-4D97-AF65-F5344CB8AC3E}">
        <p14:creationId xmlns:p14="http://schemas.microsoft.com/office/powerpoint/2010/main" val="64793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7079929E-F9DB-444F-87DB-6A4A167D2044}" type="datetime4">
              <a:rPr lang="en-US" smtClean="0"/>
              <a:t>April 30,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82EBE5CA-ECC3-4B43-BD62-F199E54107D7}" type="slidenum">
              <a:rPr lang="en-US" altLang="en-US"/>
              <a:pPr/>
              <a:t>‹#›</a:t>
            </a:fld>
            <a:endParaRPr lang="en-US" altLang="en-US"/>
          </a:p>
        </p:txBody>
      </p:sp>
    </p:spTree>
    <p:extLst>
      <p:ext uri="{BB962C8B-B14F-4D97-AF65-F5344CB8AC3E}">
        <p14:creationId xmlns:p14="http://schemas.microsoft.com/office/powerpoint/2010/main" val="7557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AEC92830-C96B-4C6A-9C1D-A989B52E8580}" type="datetime4">
              <a:rPr lang="en-US" smtClean="0"/>
              <a:t>April 30,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0B739A53-427E-43F9-85B2-AC40BE4D1457}" type="slidenum">
              <a:rPr lang="en-US" altLang="en-US"/>
              <a:pPr/>
              <a:t>‹#›</a:t>
            </a:fld>
            <a:endParaRPr lang="en-US" altLang="en-US"/>
          </a:p>
        </p:txBody>
      </p:sp>
    </p:spTree>
    <p:extLst>
      <p:ext uri="{BB962C8B-B14F-4D97-AF65-F5344CB8AC3E}">
        <p14:creationId xmlns:p14="http://schemas.microsoft.com/office/powerpoint/2010/main" val="1581587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D7C9492A-DADB-4FA1-A000-82686BC2CD0E}" type="datetime4">
              <a:rPr lang="en-US" smtClean="0"/>
              <a:t>April 30,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8C422D01-6307-4FA8-9DA3-DE6FD838ED26}" type="slidenum">
              <a:rPr lang="en-US" altLang="en-US"/>
              <a:pPr/>
              <a:t>‹#›</a:t>
            </a:fld>
            <a:endParaRPr lang="en-US" altLang="en-US"/>
          </a:p>
        </p:txBody>
      </p:sp>
    </p:spTree>
    <p:extLst>
      <p:ext uri="{BB962C8B-B14F-4D97-AF65-F5344CB8AC3E}">
        <p14:creationId xmlns:p14="http://schemas.microsoft.com/office/powerpoint/2010/main" val="1324530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E56BCEB9-F589-4793-868E-C41BFA9DF71E}" type="datetime4">
              <a:rPr lang="en-US" smtClean="0"/>
              <a:t>April 30,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4AEA2807-2A44-4933-8875-5AE0633F8268}" type="slidenum">
              <a:rPr lang="en-US" altLang="en-US"/>
              <a:pPr/>
              <a:t>‹#›</a:t>
            </a:fld>
            <a:endParaRPr lang="en-US" altLang="en-US"/>
          </a:p>
        </p:txBody>
      </p:sp>
    </p:spTree>
    <p:extLst>
      <p:ext uri="{BB962C8B-B14F-4D97-AF65-F5344CB8AC3E}">
        <p14:creationId xmlns:p14="http://schemas.microsoft.com/office/powerpoint/2010/main" val="4037884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ED7843-C922-465C-B805-944E9EF0E5A8}" type="datetime4">
              <a:rPr lang="en-US" smtClean="0"/>
              <a:t>April 30,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2003449C-25A7-4A2B-94D9-50147E54D6C3}" type="slidenum">
              <a:rPr lang="en-US" altLang="en-US"/>
              <a:pPr/>
              <a:t>‹#›</a:t>
            </a:fld>
            <a:endParaRPr lang="en-US" altLang="en-US"/>
          </a:p>
        </p:txBody>
      </p:sp>
    </p:spTree>
    <p:extLst>
      <p:ext uri="{BB962C8B-B14F-4D97-AF65-F5344CB8AC3E}">
        <p14:creationId xmlns:p14="http://schemas.microsoft.com/office/powerpoint/2010/main" val="3763753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71846F38-D0C9-41AA-BDEF-2B93BA4B3AA5}" type="datetime4">
              <a:rPr lang="en-US" smtClean="0"/>
              <a:t>April 30,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B86066DC-A18C-46AA-B98D-F84BF08A25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1"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chemeClr val="tx1">
              <a:lumMod val="60000"/>
              <a:lumOff val="40000"/>
            </a:schemeClr>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tmp"/></Relationships>
</file>

<file path=ppt/slides/_rels/slide40.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1.tm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17: Wed 30 Apr 2025</a:t>
            </a:r>
            <a:br>
              <a:rPr lang="en-US" sz="2800" dirty="0"/>
            </a:br>
            <a:r>
              <a:rPr lang="en-US" sz="2800" dirty="0"/>
              <a:t>Copyright Spring 2025</a:t>
            </a:r>
            <a:br>
              <a:rPr lang="en-US" sz="2800" dirty="0"/>
            </a:br>
            <a:br>
              <a:rPr lang="en-US" sz="2800" dirty="0"/>
            </a:br>
            <a:br>
              <a:rPr lang="en-US" sz="2800" dirty="0"/>
            </a:br>
            <a:r>
              <a:rPr lang="en-US" dirty="0"/>
              <a:t>Video Games</a:t>
            </a:r>
          </a:p>
        </p:txBody>
      </p:sp>
      <p:sp>
        <p:nvSpPr>
          <p:cNvPr id="3075" name="Rectangle 3"/>
          <p:cNvSpPr>
            <a:spLocks noGrp="1" noChangeArrowheads="1"/>
          </p:cNvSpPr>
          <p:nvPr>
            <p:ph type="subTitle" idx="1"/>
          </p:nvPr>
        </p:nvSpPr>
        <p:spPr>
          <a:xfrm>
            <a:off x="3967164" y="3581400"/>
            <a:ext cx="6927259" cy="1752600"/>
          </a:xfrm>
        </p:spPr>
        <p:txBody>
          <a:bodyPr/>
          <a:lstStyle/>
          <a:p>
            <a:r>
              <a:rPr lang="en-US" dirty="0"/>
              <a:t>Randal C. Picker</a:t>
            </a:r>
          </a:p>
          <a:p>
            <a:r>
              <a:rPr lang="en-US" sz="2000" dirty="0"/>
              <a:t>James Parker Hall Distinguished Service Professor of Law</a:t>
            </a:r>
          </a:p>
          <a:p>
            <a:endParaRPr lang="en-US"/>
          </a:p>
          <a:p>
            <a:r>
              <a:rPr lang="en-US"/>
              <a:t>The </a:t>
            </a:r>
            <a:r>
              <a:rPr lang="en-US" dirty="0"/>
              <a:t>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Sega v. Accolade (CA9 1993)</a:t>
            </a:r>
          </a:p>
        </p:txBody>
      </p:sp>
      <p:sp>
        <p:nvSpPr>
          <p:cNvPr id="3" name="Content Placeholder 2"/>
          <p:cNvSpPr>
            <a:spLocks noGrp="1"/>
          </p:cNvSpPr>
          <p:nvPr>
            <p:ph idx="1"/>
          </p:nvPr>
        </p:nvSpPr>
        <p:spPr/>
        <p:txBody>
          <a:bodyPr/>
          <a:lstStyle/>
          <a:p>
            <a:r>
              <a:rPr lang="en-US" dirty="0"/>
              <a:t>Key Questions</a:t>
            </a:r>
          </a:p>
          <a:p>
            <a:pPr lvl="1"/>
            <a:r>
              <a:rPr lang="en-US" dirty="0"/>
              <a:t>How should we understand the copying of the code that invoked the SEGA trademark?</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10</a:t>
            </a:fld>
            <a:endParaRPr lang="en-US" altLang="en-US"/>
          </a:p>
        </p:txBody>
      </p:sp>
    </p:spTree>
    <p:extLst>
      <p:ext uri="{BB962C8B-B14F-4D97-AF65-F5344CB8AC3E}">
        <p14:creationId xmlns:p14="http://schemas.microsoft.com/office/powerpoint/2010/main" val="347417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437" y="-2"/>
            <a:ext cx="71135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Should We Understand the Copying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922412" y="6488668"/>
            <a:ext cx="22695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Sega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1993)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7285" y="208370"/>
            <a:ext cx="3914272" cy="6413935"/>
          </a:xfrm>
          <a:prstGeom prst="rect">
            <a:avLst/>
          </a:prstGeom>
          <a:ln w="6350">
            <a:solidFill>
              <a:schemeClr val="tx1"/>
            </a:solidFill>
          </a:ln>
        </p:spPr>
      </p:pic>
      <p:sp>
        <p:nvSpPr>
          <p:cNvPr id="3" name="Rectangle 2">
            <a:extLst>
              <a:ext uri="{FF2B5EF4-FFF2-40B4-BE49-F238E27FC236}">
                <a16:creationId xmlns:a16="http://schemas.microsoft.com/office/drawing/2014/main" id="{45F00A93-8BF2-56E0-C507-B97E75928CC0}"/>
              </a:ext>
            </a:extLst>
          </p:cNvPr>
          <p:cNvSpPr/>
          <p:nvPr/>
        </p:nvSpPr>
        <p:spPr bwMode="auto">
          <a:xfrm>
            <a:off x="1280628" y="2475654"/>
            <a:ext cx="10606572"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Moreover, as we discuss below, </a:t>
            </a:r>
            <a:r>
              <a:rPr lang="en-US" sz="3200" b="1" i="0" dirty="0">
                <a:solidFill>
                  <a:schemeClr val="accent4">
                    <a:lumMod val="50000"/>
                    <a:lumOff val="50000"/>
                  </a:schemeClr>
                </a:solidFill>
              </a:rPr>
              <a:t>no other method of studying those requirements was available to Accolade</a:t>
            </a:r>
            <a:r>
              <a:rPr lang="en-US" sz="3200" i="0" dirty="0"/>
              <a:t>. On these facts, we conclude that Accolade copied Sega’s code for a legitimate, essentially non-exploitative purpose, and that the commercial aspect of its use can best be described as of minimal significance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5464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437" y="-2"/>
            <a:ext cx="71135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Should We Understand the Copying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922412" y="6488668"/>
            <a:ext cx="22695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Sega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1993)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7285" y="208370"/>
            <a:ext cx="3914272" cy="6413935"/>
          </a:xfrm>
          <a:prstGeom prst="rect">
            <a:avLst/>
          </a:prstGeom>
          <a:ln w="6350">
            <a:solidFill>
              <a:schemeClr val="tx1"/>
            </a:solidFill>
          </a:ln>
        </p:spPr>
      </p:pic>
      <p:sp>
        <p:nvSpPr>
          <p:cNvPr id="3" name="Rectangle 2">
            <a:extLst>
              <a:ext uri="{FF2B5EF4-FFF2-40B4-BE49-F238E27FC236}">
                <a16:creationId xmlns:a16="http://schemas.microsoft.com/office/drawing/2014/main" id="{45F00A93-8BF2-56E0-C507-B97E75928CC0}"/>
              </a:ext>
            </a:extLst>
          </p:cNvPr>
          <p:cNvSpPr/>
          <p:nvPr/>
        </p:nvSpPr>
        <p:spPr bwMode="auto">
          <a:xfrm>
            <a:off x="1376134" y="1421622"/>
            <a:ext cx="10606572"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We further note that we are free to consider the public benefit resulting from a particular use notwithstanding the fact that the alleged infringer may gain commercially. … Public benefit need not be direct or tangible, but may arise because the challenged use serves a public interest. In the case before us, </a:t>
            </a:r>
            <a:r>
              <a:rPr lang="en-US" sz="3200" b="1" i="0" dirty="0">
                <a:solidFill>
                  <a:schemeClr val="accent4">
                    <a:lumMod val="50000"/>
                    <a:lumOff val="50000"/>
                  </a:schemeClr>
                </a:solidFill>
              </a:rPr>
              <a:t>Accolade’s identification of the functional requirements for Genesis compatibility has led to an increase in the number of independently designed video game programs offered for use with the Genesis console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69675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437" y="-2"/>
            <a:ext cx="71135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Should We Understand the Copying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9922412" y="6488668"/>
            <a:ext cx="22695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Sega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1993)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7285" y="208370"/>
            <a:ext cx="3914272" cy="6413935"/>
          </a:xfrm>
          <a:prstGeom prst="rect">
            <a:avLst/>
          </a:prstGeom>
          <a:ln w="6350">
            <a:solidFill>
              <a:schemeClr val="tx1"/>
            </a:solidFill>
          </a:ln>
        </p:spPr>
      </p:pic>
      <p:sp>
        <p:nvSpPr>
          <p:cNvPr id="3" name="Rectangle 2">
            <a:extLst>
              <a:ext uri="{FF2B5EF4-FFF2-40B4-BE49-F238E27FC236}">
                <a16:creationId xmlns:a16="http://schemas.microsoft.com/office/drawing/2014/main" id="{45F00A93-8BF2-56E0-C507-B97E75928CC0}"/>
              </a:ext>
            </a:extLst>
          </p:cNvPr>
          <p:cNvSpPr/>
          <p:nvPr/>
        </p:nvSpPr>
        <p:spPr bwMode="auto">
          <a:xfrm>
            <a:off x="1388143" y="2604501"/>
            <a:ext cx="10606572"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It is precisely this growth in creative expression, based on the dissemination of other creative works and the unprotected ideas contained in those works, that the Copyright Act was intended to promote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43868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668" y="-2"/>
            <a:ext cx="394833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DMCA Legislative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pic>
        <p:nvPicPr>
          <p:cNvPr id="8" name="Picture 7"/>
          <p:cNvPicPr>
            <a:picLocks noChangeAspect="1"/>
          </p:cNvPicPr>
          <p:nvPr/>
        </p:nvPicPr>
        <p:blipFill>
          <a:blip r:embed="rId2"/>
          <a:stretch>
            <a:fillRect/>
          </a:stretch>
        </p:blipFill>
        <p:spPr>
          <a:xfrm>
            <a:off x="3867052" y="188239"/>
            <a:ext cx="4170290" cy="6512599"/>
          </a:xfrm>
          <a:prstGeom prst="rect">
            <a:avLst/>
          </a:prstGeom>
          <a:ln w="6350">
            <a:solidFill>
              <a:schemeClr val="tx1"/>
            </a:solidFill>
          </a:ln>
        </p:spPr>
      </p:pic>
      <p:sp>
        <p:nvSpPr>
          <p:cNvPr id="9" name="Text Box 5"/>
          <p:cNvSpPr txBox="1">
            <a:spLocks noChangeArrowheads="1"/>
          </p:cNvSpPr>
          <p:nvPr/>
        </p:nvSpPr>
        <p:spPr bwMode="auto">
          <a:xfrm>
            <a:off x="8857934" y="6477000"/>
            <a:ext cx="3334066"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105-796 (8 Oct 1998)</a:t>
            </a:r>
          </a:p>
        </p:txBody>
      </p:sp>
    </p:spTree>
    <p:extLst>
      <p:ext uri="{BB962C8B-B14F-4D97-AF65-F5344CB8AC3E}">
        <p14:creationId xmlns:p14="http://schemas.microsoft.com/office/powerpoint/2010/main" val="402271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7440" y="-2"/>
            <a:ext cx="3534562"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Treaty Implementation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857934" y="6477000"/>
            <a:ext cx="3334066"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105-796 (8 Oct 1998)</a:t>
            </a:r>
          </a:p>
        </p:txBody>
      </p:sp>
      <p:pic>
        <p:nvPicPr>
          <p:cNvPr id="8" name="Picture 7"/>
          <p:cNvPicPr>
            <a:picLocks noChangeAspect="1"/>
          </p:cNvPicPr>
          <p:nvPr/>
        </p:nvPicPr>
        <p:blipFill>
          <a:blip r:embed="rId2"/>
          <a:stretch>
            <a:fillRect/>
          </a:stretch>
        </p:blipFill>
        <p:spPr>
          <a:xfrm>
            <a:off x="173036" y="209004"/>
            <a:ext cx="4541635" cy="6456323"/>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272885" y="2621972"/>
            <a:ext cx="10746078" cy="2157845"/>
          </a:xfrm>
          <a:prstGeom prst="rect">
            <a:avLst/>
          </a:prstGeom>
          <a:ln w="6350">
            <a:solidFill>
              <a:schemeClr val="tx1"/>
            </a:solidFill>
          </a:ln>
        </p:spPr>
      </p:pic>
    </p:spTree>
    <p:extLst>
      <p:ext uri="{BB962C8B-B14F-4D97-AF65-F5344CB8AC3E}">
        <p14:creationId xmlns:p14="http://schemas.microsoft.com/office/powerpoint/2010/main" val="336373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6948" y="-2"/>
            <a:ext cx="43750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1996 WIPO Copyright Treaty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767669" y="6488054"/>
            <a:ext cx="2424332"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WIPO (20 Dec 1996)</a:t>
            </a:r>
          </a:p>
        </p:txBody>
      </p:sp>
      <p:pic>
        <p:nvPicPr>
          <p:cNvPr id="8" name="Picture 7"/>
          <p:cNvPicPr>
            <a:picLocks noChangeAspect="1"/>
          </p:cNvPicPr>
          <p:nvPr/>
        </p:nvPicPr>
        <p:blipFill>
          <a:blip r:embed="rId2"/>
          <a:stretch>
            <a:fillRect/>
          </a:stretch>
        </p:blipFill>
        <p:spPr>
          <a:xfrm>
            <a:off x="3009777" y="0"/>
            <a:ext cx="4713386" cy="6788606"/>
          </a:xfrm>
          <a:prstGeom prst="rect">
            <a:avLst/>
          </a:prstGeom>
          <a:ln w="6350">
            <a:solidFill>
              <a:schemeClr val="tx1"/>
            </a:solidFill>
          </a:ln>
        </p:spPr>
      </p:pic>
    </p:spTree>
    <p:extLst>
      <p:ext uri="{BB962C8B-B14F-4D97-AF65-F5344CB8AC3E}">
        <p14:creationId xmlns:p14="http://schemas.microsoft.com/office/powerpoint/2010/main" val="238638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4683" y="-2"/>
            <a:ext cx="37373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Technological Measures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023274" y="6477000"/>
            <a:ext cx="4168726"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WIPO Copyright Treaty (20 Dec 1996)</a:t>
            </a:r>
          </a:p>
        </p:txBody>
      </p:sp>
      <p:pic>
        <p:nvPicPr>
          <p:cNvPr id="8" name="Picture 7"/>
          <p:cNvPicPr>
            <a:picLocks noChangeAspect="1"/>
          </p:cNvPicPr>
          <p:nvPr/>
        </p:nvPicPr>
        <p:blipFill>
          <a:blip r:embed="rId2"/>
          <a:stretch>
            <a:fillRect/>
          </a:stretch>
        </p:blipFill>
        <p:spPr>
          <a:xfrm>
            <a:off x="196917" y="249398"/>
            <a:ext cx="4433449" cy="6434865"/>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098132" y="3043736"/>
            <a:ext cx="10587432" cy="2440462"/>
          </a:xfrm>
          <a:prstGeom prst="rect">
            <a:avLst/>
          </a:prstGeom>
          <a:ln w="6350">
            <a:solidFill>
              <a:schemeClr val="tx1"/>
            </a:solidFill>
          </a:ln>
        </p:spPr>
      </p:pic>
    </p:spTree>
    <p:extLst>
      <p:ext uri="{BB962C8B-B14F-4D97-AF65-F5344CB8AC3E}">
        <p14:creationId xmlns:p14="http://schemas.microsoft.com/office/powerpoint/2010/main" val="21672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43914D0-B059-47D8-BE0E-BF3124901E64}" type="slidenum">
              <a:rPr lang="en-US" altLang="en-US" sz="1400" i="0">
                <a:solidFill>
                  <a:srgbClr val="000066"/>
                </a:solidFill>
                <a:latin typeface="Arial" panose="020B0604020202020204" pitchFamily="34" charset="0"/>
              </a:rPr>
              <a:pPr/>
              <a:t>18</a:t>
            </a:fld>
            <a:endParaRPr lang="en-US" altLang="en-US" sz="1400" i="0">
              <a:solidFill>
                <a:srgbClr val="000066"/>
              </a:solidFill>
              <a:latin typeface="Arial" panose="020B0604020202020204" pitchFamily="34" charset="0"/>
            </a:endParaRPr>
          </a:p>
        </p:txBody>
      </p:sp>
      <p:sp>
        <p:nvSpPr>
          <p:cNvPr id="7173" name="Rectangle 2"/>
          <p:cNvSpPr>
            <a:spLocks noGrp="1" noChangeArrowheads="1"/>
          </p:cNvSpPr>
          <p:nvPr>
            <p:ph type="title"/>
          </p:nvPr>
        </p:nvSpPr>
        <p:spPr/>
        <p:txBody>
          <a:bodyPr/>
          <a:lstStyle/>
          <a:p>
            <a:r>
              <a:rPr lang="en-US"/>
              <a:t>Orienting within the DMCA</a:t>
            </a:r>
          </a:p>
        </p:txBody>
      </p:sp>
      <p:sp>
        <p:nvSpPr>
          <p:cNvPr id="7174" name="Rectangle 3"/>
          <p:cNvSpPr>
            <a:spLocks noGrp="1" noChangeArrowheads="1"/>
          </p:cNvSpPr>
          <p:nvPr>
            <p:ph type="body" idx="1"/>
          </p:nvPr>
        </p:nvSpPr>
        <p:spPr/>
        <p:txBody>
          <a:bodyPr/>
          <a:lstStyle/>
          <a:p>
            <a:pPr>
              <a:lnSpc>
                <a:spcPct val="90000"/>
              </a:lnSpc>
            </a:pPr>
            <a:r>
              <a:rPr lang="en-US" dirty="0"/>
              <a:t>Distinguishing</a:t>
            </a:r>
          </a:p>
          <a:p>
            <a:pPr lvl="1">
              <a:lnSpc>
                <a:spcPct val="90000"/>
              </a:lnSpc>
            </a:pPr>
            <a:r>
              <a:rPr lang="en-US" dirty="0"/>
              <a:t>Access controls (1201(a))</a:t>
            </a:r>
          </a:p>
          <a:p>
            <a:pPr lvl="2">
              <a:lnSpc>
                <a:spcPct val="90000"/>
              </a:lnSpc>
            </a:pPr>
            <a:r>
              <a:rPr lang="en-US" dirty="0"/>
              <a:t>You may possess a copy of the work but the technological control prevents you from accessing the work</a:t>
            </a:r>
          </a:p>
          <a:p>
            <a:pPr lvl="1">
              <a:lnSpc>
                <a:spcPct val="90000"/>
              </a:lnSpc>
            </a:pPr>
            <a:r>
              <a:rPr lang="en-US" dirty="0"/>
              <a:t>Copyright controls (1201(b))</a:t>
            </a:r>
          </a:p>
          <a:p>
            <a:pPr lvl="2">
              <a:lnSpc>
                <a:spcPct val="90000"/>
              </a:lnSpc>
            </a:pPr>
            <a:r>
              <a:rPr lang="en-US" dirty="0"/>
              <a:t>You can access the work, but the technological control prevents you from copying it (or making some other 106 use)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8914" y="-2"/>
            <a:ext cx="557308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1201(a)(1)(A): No Circumvention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486416" y="6488668"/>
            <a:ext cx="1705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3671" y="288308"/>
            <a:ext cx="4828996" cy="6412530"/>
          </a:xfrm>
          <a:prstGeom prst="rect">
            <a:avLst/>
          </a:prstGeom>
          <a:ln w="6350">
            <a:solidFill>
              <a:schemeClr val="tx1"/>
            </a:solidFill>
          </a:ln>
        </p:spPr>
      </p:pic>
      <p:sp>
        <p:nvSpPr>
          <p:cNvPr id="8" name="Rectangle 7"/>
          <p:cNvSpPr/>
          <p:nvPr/>
        </p:nvSpPr>
        <p:spPr bwMode="auto">
          <a:xfrm>
            <a:off x="1368291" y="2314861"/>
            <a:ext cx="10606572"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“(a)(1)</a:t>
            </a:r>
            <a:r>
              <a:rPr lang="en-US" sz="3200" i="0" dirty="0"/>
              <a:t>(A) No </a:t>
            </a:r>
            <a:r>
              <a:rPr lang="en-US" sz="3200" b="1" i="0" dirty="0">
                <a:solidFill>
                  <a:schemeClr val="accent4">
                    <a:lumMod val="50000"/>
                    <a:lumOff val="50000"/>
                  </a:schemeClr>
                </a:solidFill>
              </a:rPr>
              <a:t>person</a:t>
            </a:r>
            <a:r>
              <a:rPr lang="en-US" sz="3200" i="0" dirty="0"/>
              <a:t> shall </a:t>
            </a:r>
            <a:r>
              <a:rPr lang="en-US" sz="3200" b="1" i="0" dirty="0">
                <a:solidFill>
                  <a:schemeClr val="accent4">
                    <a:lumMod val="50000"/>
                    <a:lumOff val="50000"/>
                  </a:schemeClr>
                </a:solidFill>
              </a:rPr>
              <a:t>circumvent a technological measure</a:t>
            </a:r>
            <a:r>
              <a:rPr lang="en-US" sz="3200" i="0" dirty="0"/>
              <a:t> that </a:t>
            </a:r>
            <a:r>
              <a:rPr lang="en-US" sz="3200" b="1" i="0" dirty="0">
                <a:solidFill>
                  <a:schemeClr val="accent4">
                    <a:lumMod val="50000"/>
                    <a:lumOff val="50000"/>
                  </a:schemeClr>
                </a:solidFill>
              </a:rPr>
              <a:t>effectively controls access to a work </a:t>
            </a:r>
            <a:r>
              <a:rPr lang="en-US" sz="3200" i="0" dirty="0"/>
              <a:t>protected under this title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25754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589" y="-2"/>
            <a:ext cx="4031412"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Xmas 1975: Pong at Home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8744988" y="6488668"/>
            <a:ext cx="34470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(25 Dec 1975)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3230" y="308128"/>
            <a:ext cx="4324183" cy="6392709"/>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592346" y="873526"/>
            <a:ext cx="6622113" cy="5254740"/>
          </a:xfrm>
          <a:prstGeom prst="rect">
            <a:avLst/>
          </a:prstGeom>
          <a:ln w="6350">
            <a:solidFill>
              <a:schemeClr val="tx1"/>
            </a:solidFill>
          </a:ln>
        </p:spPr>
      </p:pic>
    </p:spTree>
    <p:extLst>
      <p:ext uri="{BB962C8B-B14F-4D97-AF65-F5344CB8AC3E}">
        <p14:creationId xmlns:p14="http://schemas.microsoft.com/office/powerpoint/2010/main" val="311794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7123" y="-2"/>
            <a:ext cx="19548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Exemptions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10486416" y="6488668"/>
            <a:ext cx="1705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0701" y="269224"/>
            <a:ext cx="4843367" cy="6431614"/>
          </a:xfrm>
          <a:prstGeom prst="rect">
            <a:avLst/>
          </a:prstGeom>
          <a:ln w="6350">
            <a:solidFill>
              <a:schemeClr val="tx1"/>
            </a:solidFill>
          </a:ln>
        </p:spPr>
      </p:pic>
      <p:sp>
        <p:nvSpPr>
          <p:cNvPr id="8" name="Rectangle 7"/>
          <p:cNvSpPr/>
          <p:nvPr/>
        </p:nvSpPr>
        <p:spPr bwMode="auto">
          <a:xfrm>
            <a:off x="1222818" y="1811953"/>
            <a:ext cx="10606572"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“(a)(1)</a:t>
            </a:r>
            <a:r>
              <a:rPr lang="en-US" sz="3200" i="0" dirty="0"/>
              <a:t>(B) The </a:t>
            </a:r>
            <a:r>
              <a:rPr lang="en-US" sz="3200" b="1" i="0" dirty="0">
                <a:solidFill>
                  <a:schemeClr val="accent4">
                    <a:lumMod val="50000"/>
                    <a:lumOff val="50000"/>
                  </a:schemeClr>
                </a:solidFill>
              </a:rPr>
              <a:t>prohibition</a:t>
            </a:r>
            <a:r>
              <a:rPr lang="en-US" sz="3200" i="0" dirty="0"/>
              <a:t> contained in subparagraph (A) </a:t>
            </a:r>
            <a:r>
              <a:rPr lang="en-US" sz="3200" b="1" i="0" dirty="0">
                <a:solidFill>
                  <a:schemeClr val="accent4">
                    <a:lumMod val="50000"/>
                    <a:lumOff val="50000"/>
                  </a:schemeClr>
                </a:solidFill>
              </a:rPr>
              <a:t>shall not apply </a:t>
            </a:r>
            <a:r>
              <a:rPr lang="en-US" sz="3200" i="0" dirty="0"/>
              <a:t>to persons who are users of a copyrighted work which is in a particular class of works, if such persons are, or are likely to be in the succeeding 3‑year period, </a:t>
            </a:r>
            <a:r>
              <a:rPr lang="en-US" sz="3200" b="1" i="0" dirty="0">
                <a:solidFill>
                  <a:schemeClr val="accent4">
                    <a:lumMod val="50000"/>
                    <a:lumOff val="50000"/>
                  </a:schemeClr>
                </a:solidFill>
              </a:rPr>
              <a:t>adversely affected </a:t>
            </a:r>
            <a:r>
              <a:rPr lang="en-US" sz="3200" i="0" dirty="0"/>
              <a:t>by virtue of such prohibition </a:t>
            </a:r>
            <a:r>
              <a:rPr lang="en-US" sz="3200" b="1" i="0" dirty="0">
                <a:solidFill>
                  <a:schemeClr val="accent4">
                    <a:lumMod val="50000"/>
                    <a:lumOff val="50000"/>
                  </a:schemeClr>
                </a:solidFill>
              </a:rPr>
              <a:t>in their ability to make noninfringing uses</a:t>
            </a:r>
            <a:r>
              <a:rPr lang="en-US" sz="3200" b="1" i="0" dirty="0"/>
              <a:t> </a:t>
            </a:r>
            <a:r>
              <a:rPr lang="en-US" sz="3200" i="0" dirty="0"/>
              <a:t>of that particular class of works under this title, as determined under subparagraph (C)</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66135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7753" y="-2"/>
            <a:ext cx="523424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Librarian of Congress Rulemaking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10486416" y="6488668"/>
            <a:ext cx="1705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0387" y="209004"/>
            <a:ext cx="4888716" cy="6491834"/>
          </a:xfrm>
          <a:prstGeom prst="rect">
            <a:avLst/>
          </a:prstGeom>
          <a:ln w="6350">
            <a:solidFill>
              <a:schemeClr val="tx1"/>
            </a:solidFill>
          </a:ln>
        </p:spPr>
      </p:pic>
      <p:sp>
        <p:nvSpPr>
          <p:cNvPr id="8" name="Rectangle 7"/>
          <p:cNvSpPr/>
          <p:nvPr/>
        </p:nvSpPr>
        <p:spPr bwMode="auto">
          <a:xfrm>
            <a:off x="1335041" y="1224327"/>
            <a:ext cx="10606572"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(C) [Anticircumvention rulemaking procedure]</a:t>
            </a:r>
          </a:p>
          <a:p>
            <a:r>
              <a:rPr lang="en-US" sz="3200" i="0" dirty="0"/>
              <a:t>(D) The </a:t>
            </a:r>
            <a:r>
              <a:rPr lang="en-US" sz="3200" b="1" i="0" dirty="0">
                <a:solidFill>
                  <a:schemeClr val="accent4">
                    <a:lumMod val="50000"/>
                    <a:lumOff val="50000"/>
                  </a:schemeClr>
                </a:solidFill>
              </a:rPr>
              <a:t>Librarian shall publish any class of copyrighted works </a:t>
            </a:r>
            <a:r>
              <a:rPr lang="en-US" sz="3200" i="0" dirty="0"/>
              <a:t>for which the Librarian has determined, pursuant to the rulemaking conducted under subparagraph (C), that noninfringing uses by persons who are users of a copyrighted work are, or are likely to be, adversely affected, and the prohibition contained in subparagraph (A) shall not apply to such users with respect to such class of works for the ensuing 3‑year period</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4413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0271" y="-2"/>
            <a:ext cx="29917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DMCA Rulemaking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224911" y="6488668"/>
            <a:ext cx="39670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Copyright.gov (Visited 30 Apr 2025)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B4F20764-6A33-DB9A-FE01-F9688D58D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135" y="209004"/>
            <a:ext cx="5935392" cy="6491834"/>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35134942-56B4-BAEF-23B7-F2350E6352B8}"/>
              </a:ext>
            </a:extLst>
          </p:cNvPr>
          <p:cNvPicPr>
            <a:picLocks noChangeAspect="1"/>
          </p:cNvPicPr>
          <p:nvPr/>
        </p:nvPicPr>
        <p:blipFill>
          <a:blip r:embed="rId3">
            <a:extLst>
              <a:ext uri="{28A0092B-C50C-407E-A947-70E740481C1C}">
                <a14:useLocalDpi xmlns:a14="http://schemas.microsoft.com/office/drawing/2010/main" val="0"/>
              </a:ext>
            </a:extLst>
          </a:blip>
          <a:srcRect l="10641" t="41987" r="44029" b="20403"/>
          <a:stretch/>
        </p:blipFill>
        <p:spPr>
          <a:xfrm>
            <a:off x="3671962" y="714126"/>
            <a:ext cx="6250666" cy="5672312"/>
          </a:xfrm>
          <a:prstGeom prst="rect">
            <a:avLst/>
          </a:prstGeom>
          <a:ln w="6350">
            <a:solidFill>
              <a:schemeClr val="tx1"/>
            </a:solidFill>
          </a:ln>
        </p:spPr>
      </p:pic>
    </p:spTree>
    <p:extLst>
      <p:ext uri="{BB962C8B-B14F-4D97-AF65-F5344CB8AC3E}">
        <p14:creationId xmlns:p14="http://schemas.microsoft.com/office/powerpoint/2010/main" val="180830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804" y="-2"/>
            <a:ext cx="454119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DMCA Rulemaking (14 pages)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9195847" y="6488668"/>
            <a:ext cx="29961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89 FR 85437 (28 Oct 2024)</a:t>
            </a:r>
          </a:p>
        </p:txBody>
      </p:sp>
      <p:pic>
        <p:nvPicPr>
          <p:cNvPr id="7" name="Picture 6">
            <a:extLst>
              <a:ext uri="{FF2B5EF4-FFF2-40B4-BE49-F238E27FC236}">
                <a16:creationId xmlns:a16="http://schemas.microsoft.com/office/drawing/2014/main" id="{7DCABB02-88E7-6BAA-5FD8-C24F054CD69A}"/>
              </a:ext>
            </a:extLst>
          </p:cNvPr>
          <p:cNvPicPr>
            <a:picLocks noChangeAspect="1"/>
          </p:cNvPicPr>
          <p:nvPr/>
        </p:nvPicPr>
        <p:blipFill>
          <a:blip r:embed="rId2"/>
          <a:stretch>
            <a:fillRect/>
          </a:stretch>
        </p:blipFill>
        <p:spPr>
          <a:xfrm>
            <a:off x="2486474" y="181030"/>
            <a:ext cx="4968323" cy="6495939"/>
          </a:xfrm>
          <a:prstGeom prst="rect">
            <a:avLst/>
          </a:prstGeom>
          <a:ln w="6350">
            <a:solidFill>
              <a:schemeClr val="tx1"/>
            </a:solidFill>
          </a:ln>
        </p:spPr>
      </p:pic>
    </p:spTree>
    <p:extLst>
      <p:ext uri="{BB962C8B-B14F-4D97-AF65-F5344CB8AC3E}">
        <p14:creationId xmlns:p14="http://schemas.microsoft.com/office/powerpoint/2010/main" val="2788329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167" y="-2"/>
            <a:ext cx="72168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1201(a)(2): Access Control Tech Trafficking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10536382" y="6488668"/>
            <a:ext cx="16556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78560" y="268854"/>
            <a:ext cx="4816302" cy="6326499"/>
          </a:xfrm>
          <a:prstGeom prst="rect">
            <a:avLst/>
          </a:prstGeom>
          <a:ln w="6350">
            <a:solidFill>
              <a:schemeClr val="tx1"/>
            </a:solidFill>
          </a:ln>
        </p:spPr>
      </p:pic>
      <p:sp>
        <p:nvSpPr>
          <p:cNvPr id="8" name="Rectangle 7"/>
          <p:cNvSpPr/>
          <p:nvPr/>
        </p:nvSpPr>
        <p:spPr bwMode="auto">
          <a:xfrm>
            <a:off x="1213680" y="2538126"/>
            <a:ext cx="10606572"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“(a)(2)</a:t>
            </a:r>
            <a:r>
              <a:rPr kumimoji="1" lang="en-US" sz="3200" i="0" u="none" strike="noStrike" cap="none" normalizeH="0" dirty="0">
                <a:ln>
                  <a:noFill/>
                </a:ln>
                <a:solidFill>
                  <a:schemeClr val="bg2"/>
                </a:solidFill>
                <a:effectLst/>
              </a:rPr>
              <a:t> </a:t>
            </a:r>
            <a:r>
              <a:rPr lang="en-US" sz="3200" i="0" dirty="0"/>
              <a:t>No person shall </a:t>
            </a:r>
            <a:r>
              <a:rPr lang="en-US" sz="3200" b="1" i="0" dirty="0">
                <a:solidFill>
                  <a:schemeClr val="accent4">
                    <a:lumMod val="50000"/>
                    <a:lumOff val="50000"/>
                  </a:schemeClr>
                </a:solidFill>
              </a:rPr>
              <a:t>manufacture</a:t>
            </a:r>
            <a:r>
              <a:rPr lang="en-US" sz="3200" i="0" dirty="0"/>
              <a:t>, import, offer to the public, provide, </a:t>
            </a:r>
            <a:r>
              <a:rPr lang="en-US" sz="3200" b="1" i="0" dirty="0">
                <a:solidFill>
                  <a:schemeClr val="accent4">
                    <a:lumMod val="50000"/>
                    <a:lumOff val="50000"/>
                  </a:schemeClr>
                </a:solidFill>
              </a:rPr>
              <a:t>or otherwise traffic in any technology</a:t>
            </a:r>
            <a:r>
              <a:rPr lang="en-US" sz="3200" i="0" dirty="0"/>
              <a:t>, product, service, device, component, or part thereof, that‑‑(A) </a:t>
            </a:r>
            <a:r>
              <a:rPr lang="en-US" sz="3200" b="1" i="0" dirty="0">
                <a:solidFill>
                  <a:schemeClr val="accent4">
                    <a:lumMod val="50000"/>
                    <a:lumOff val="50000"/>
                  </a:schemeClr>
                </a:solidFill>
              </a:rPr>
              <a:t>is primarily designed or produced for the purpose of circumventing a technological measure that effectively controls access </a:t>
            </a:r>
            <a:r>
              <a:rPr lang="en-US" sz="3200" i="0" dirty="0"/>
              <a:t>to a work protected under this title; … </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55687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2607" y="-2"/>
            <a:ext cx="48393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1201(a)(3): Key Definitions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10536382" y="6488668"/>
            <a:ext cx="16556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1" y="209003"/>
            <a:ext cx="4896254" cy="6431521"/>
          </a:xfrm>
          <a:prstGeom prst="rect">
            <a:avLst/>
          </a:prstGeom>
          <a:ln w="6350">
            <a:solidFill>
              <a:schemeClr val="tx1"/>
            </a:solidFill>
          </a:ln>
        </p:spPr>
      </p:pic>
      <p:sp>
        <p:nvSpPr>
          <p:cNvPr id="8" name="Rectangle 7"/>
          <p:cNvSpPr/>
          <p:nvPr/>
        </p:nvSpPr>
        <p:spPr bwMode="auto">
          <a:xfrm>
            <a:off x="1189566" y="1231642"/>
            <a:ext cx="10697633" cy="501675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(3) As used in this subsection—(A) </a:t>
            </a:r>
            <a:r>
              <a:rPr lang="en-US" sz="3200" b="1" i="0" dirty="0">
                <a:solidFill>
                  <a:schemeClr val="accent4">
                    <a:lumMod val="50000"/>
                    <a:lumOff val="50000"/>
                  </a:schemeClr>
                </a:solidFill>
              </a:rPr>
              <a:t>to ‘circumvent a technological measure’ means</a:t>
            </a:r>
            <a:r>
              <a:rPr lang="en-US" sz="3200" i="0" dirty="0"/>
              <a:t> to descramble a scrambled work, to decrypt an encrypted work, or otherwise to avoid, bypass, remove, deactivate, or impair a technological measure, without the authority of the copyright owner; and (B) a technological measure </a:t>
            </a:r>
            <a:r>
              <a:rPr lang="en-US" sz="3200" b="1" i="0" dirty="0">
                <a:solidFill>
                  <a:schemeClr val="accent4">
                    <a:lumMod val="50000"/>
                    <a:lumOff val="50000"/>
                  </a:schemeClr>
                </a:solidFill>
              </a:rPr>
              <a:t>‘effectively controls access to a work’ </a:t>
            </a:r>
            <a:r>
              <a:rPr lang="en-US" sz="3200" i="0" dirty="0"/>
              <a:t>if the measure, </a:t>
            </a:r>
            <a:r>
              <a:rPr lang="en-US" sz="3200" b="1" i="0" dirty="0">
                <a:solidFill>
                  <a:schemeClr val="accent4">
                    <a:lumMod val="50000"/>
                    <a:lumOff val="50000"/>
                  </a:schemeClr>
                </a:solidFill>
              </a:rPr>
              <a:t>in the ordinary course of its operation</a:t>
            </a:r>
            <a:r>
              <a:rPr lang="en-US" sz="3200" i="0" dirty="0"/>
              <a:t>, requires the application of information, or a process or a treatment, with the authority of the copyright owner, to gain access to the work</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92353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1317" y="-2"/>
            <a:ext cx="693068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1201(b)(1): Trafficking re Copyright TCMs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10503876" y="6488668"/>
            <a:ext cx="16881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0795" y="242054"/>
            <a:ext cx="4866328" cy="6392210"/>
          </a:xfrm>
          <a:prstGeom prst="rect">
            <a:avLst/>
          </a:prstGeom>
          <a:ln w="6350">
            <a:solidFill>
              <a:schemeClr val="tx1"/>
            </a:solidFill>
          </a:ln>
        </p:spPr>
      </p:pic>
      <p:sp>
        <p:nvSpPr>
          <p:cNvPr id="8" name="Rectangle 7"/>
          <p:cNvSpPr/>
          <p:nvPr/>
        </p:nvSpPr>
        <p:spPr bwMode="auto">
          <a:xfrm>
            <a:off x="1280628" y="1844219"/>
            <a:ext cx="10606572"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“(b)(1) </a:t>
            </a:r>
            <a:r>
              <a:rPr lang="en-US" sz="3200" i="0" dirty="0"/>
              <a:t>No person shall manufacture, import, offer to the public, provide, </a:t>
            </a:r>
            <a:r>
              <a:rPr lang="en-US" sz="3200" b="1" i="0" dirty="0">
                <a:solidFill>
                  <a:schemeClr val="accent4">
                    <a:lumMod val="50000"/>
                    <a:lumOff val="50000"/>
                  </a:schemeClr>
                </a:solidFill>
              </a:rPr>
              <a:t>or otherwise traffic </a:t>
            </a:r>
            <a:r>
              <a:rPr lang="en-US" sz="3200" i="0" dirty="0"/>
              <a:t>in any technology, product, service, device, component, or part thereof, that‑‑ (A) is primarily designed or produced for the </a:t>
            </a:r>
            <a:r>
              <a:rPr lang="en-US" sz="3200" b="1" i="0" dirty="0">
                <a:solidFill>
                  <a:schemeClr val="accent4">
                    <a:lumMod val="50000"/>
                    <a:lumOff val="50000"/>
                  </a:schemeClr>
                </a:solidFill>
              </a:rPr>
              <a:t>purpose of circumventing </a:t>
            </a:r>
            <a:r>
              <a:rPr lang="en-US" sz="3200" i="0" dirty="0"/>
              <a:t>protection afforded by a </a:t>
            </a:r>
            <a:r>
              <a:rPr lang="en-US" sz="3200" b="1" i="0" dirty="0">
                <a:solidFill>
                  <a:schemeClr val="accent4">
                    <a:lumMod val="50000"/>
                    <a:lumOff val="50000"/>
                  </a:schemeClr>
                </a:solidFill>
              </a:rPr>
              <a:t>technological measure </a:t>
            </a:r>
            <a:r>
              <a:rPr lang="en-US" sz="3200" i="0" dirty="0"/>
              <a:t>that </a:t>
            </a:r>
            <a:r>
              <a:rPr lang="en-US" sz="3200" b="1" i="0" dirty="0">
                <a:solidFill>
                  <a:schemeClr val="accent4">
                    <a:lumMod val="50000"/>
                    <a:lumOff val="50000"/>
                  </a:schemeClr>
                </a:solidFill>
              </a:rPr>
              <a:t>effectively protects a right of a copyright owner under this title [17 U.S.C.A. § 1 et seq.] in a work</a:t>
            </a:r>
            <a:r>
              <a:rPr lang="en-US" sz="3200" i="0" dirty="0"/>
              <a:t> or a portion thereof … </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3036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9605" y="209004"/>
            <a:ext cx="4900114" cy="6550376"/>
          </a:xfrm>
          <a:prstGeom prst="rect">
            <a:avLst/>
          </a:prstGeom>
          <a:ln w="6350">
            <a:solidFill>
              <a:schemeClr val="tx1"/>
            </a:solidFill>
          </a:ln>
        </p:spPr>
      </p:pic>
      <p:sp>
        <p:nvSpPr>
          <p:cNvPr id="2" name="Title 1"/>
          <p:cNvSpPr>
            <a:spLocks noGrp="1"/>
          </p:cNvSpPr>
          <p:nvPr>
            <p:ph type="title"/>
          </p:nvPr>
        </p:nvSpPr>
        <p:spPr>
          <a:xfrm>
            <a:off x="7423265" y="-2"/>
            <a:ext cx="47687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1201(b)(2): Key Definitions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30,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10569526" y="6488668"/>
            <a:ext cx="16224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p:cNvSpPr/>
          <p:nvPr/>
        </p:nvSpPr>
        <p:spPr bwMode="auto">
          <a:xfrm>
            <a:off x="1355823" y="2304395"/>
            <a:ext cx="10606572"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(2) As used in this subsection—(A) to </a:t>
            </a:r>
            <a:r>
              <a:rPr lang="en-US" sz="3200" b="1" i="0" dirty="0">
                <a:solidFill>
                  <a:schemeClr val="accent4">
                    <a:lumMod val="50000"/>
                    <a:lumOff val="50000"/>
                  </a:schemeClr>
                </a:solidFill>
              </a:rPr>
              <a:t>‘circumvent protection afforded by a technological measure’ </a:t>
            </a:r>
            <a:r>
              <a:rPr lang="en-US" sz="3200" i="0" dirty="0"/>
              <a:t>means avoiding, bypassing, removing, deactivating, or otherwise impairing a technological measure; and (B) a technological measure </a:t>
            </a:r>
            <a:r>
              <a:rPr lang="en-US" sz="3200" b="1" i="0" dirty="0">
                <a:solidFill>
                  <a:schemeClr val="accent4">
                    <a:lumMod val="50000"/>
                    <a:lumOff val="50000"/>
                  </a:schemeClr>
                </a:solidFill>
              </a:rPr>
              <a:t>‘effectively protects a right of a copyright owner under this title’ </a:t>
            </a:r>
            <a:r>
              <a:rPr lang="en-US" sz="3200" i="0" dirty="0"/>
              <a:t>if the measure, </a:t>
            </a:r>
            <a:r>
              <a:rPr lang="en-US" sz="3200" b="1" i="0" dirty="0">
                <a:solidFill>
                  <a:schemeClr val="accent4">
                    <a:lumMod val="50000"/>
                    <a:lumOff val="50000"/>
                  </a:schemeClr>
                </a:solidFill>
              </a:rPr>
              <a:t>in the ordinary course of its operation</a:t>
            </a:r>
            <a:r>
              <a:rPr lang="en-US" sz="3200" i="0" dirty="0"/>
              <a:t>, prevents, restricts, or otherwise </a:t>
            </a:r>
            <a:r>
              <a:rPr lang="en-US" sz="3200" b="1" i="0" dirty="0">
                <a:solidFill>
                  <a:schemeClr val="accent4">
                    <a:lumMod val="50000"/>
                    <a:lumOff val="50000"/>
                  </a:schemeClr>
                </a:solidFill>
              </a:rPr>
              <a:t>limits the exercise of a right of a copyright owner</a:t>
            </a:r>
            <a:r>
              <a:rPr lang="en-US" sz="3200" i="0" dirty="0"/>
              <a:t> under this title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91444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3040" y="-2"/>
            <a:ext cx="31089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Fair Use Unaffected</a:t>
            </a:r>
            <a:endParaRPr lang="en-US" sz="2400" kern="1200" dirty="0">
              <a:solidFill>
                <a:schemeClr val="accent4">
                  <a:lumMod val="75000"/>
                  <a:lumOff val="25000"/>
                </a:schemeClr>
              </a:solidFill>
              <a:latin typeface="+mn-lt"/>
            </a:endParaRPr>
          </a:p>
        </p:txBody>
      </p:sp>
      <p:pic>
        <p:nvPicPr>
          <p:cNvPr id="9" name="Picture 8"/>
          <p:cNvPicPr>
            <a:picLocks noChangeAspect="1"/>
          </p:cNvPicPr>
          <p:nvPr/>
        </p:nvPicPr>
        <p:blipFill>
          <a:blip r:embed="rId2"/>
          <a:stretch>
            <a:fillRect/>
          </a:stretch>
        </p:blipFill>
        <p:spPr>
          <a:xfrm>
            <a:off x="265025" y="209003"/>
            <a:ext cx="4821073" cy="6444715"/>
          </a:xfrm>
          <a:prstGeom prst="rect">
            <a:avLst/>
          </a:prstGeom>
          <a:ln w="6350">
            <a:solidFill>
              <a:schemeClr val="tx1"/>
            </a:solidFill>
          </a:ln>
        </p:spPr>
      </p:pic>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10569526" y="6488668"/>
            <a:ext cx="16224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p:cNvSpPr/>
          <p:nvPr/>
        </p:nvSpPr>
        <p:spPr bwMode="auto">
          <a:xfrm>
            <a:off x="1368291" y="2314861"/>
            <a:ext cx="10606572"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“(c)(1) </a:t>
            </a:r>
            <a:r>
              <a:rPr lang="en-US" sz="3200" i="0" dirty="0"/>
              <a:t>Nothing in this section shall affect </a:t>
            </a:r>
            <a:r>
              <a:rPr lang="en-US" sz="3200" b="1" i="0" dirty="0">
                <a:solidFill>
                  <a:schemeClr val="accent4">
                    <a:lumMod val="50000"/>
                    <a:lumOff val="50000"/>
                  </a:schemeClr>
                </a:solidFill>
              </a:rPr>
              <a:t>rights, remedies, limitations, or defenses to copyright infringement</a:t>
            </a:r>
            <a:r>
              <a:rPr lang="en-US" sz="3200" i="0" dirty="0"/>
              <a:t>, including </a:t>
            </a:r>
            <a:r>
              <a:rPr lang="en-US" sz="3200" b="1" i="0" dirty="0">
                <a:solidFill>
                  <a:schemeClr val="accent4">
                    <a:lumMod val="50000"/>
                    <a:lumOff val="50000"/>
                  </a:schemeClr>
                </a:solidFill>
              </a:rPr>
              <a:t>fair use</a:t>
            </a:r>
            <a:r>
              <a:rPr lang="en-US" sz="3200" i="0" dirty="0"/>
              <a:t>, under this title [17 U.S.C.A. § 1 et seq.]</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13624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423BF24-1264-42ED-A8BA-373FF072C4B5}" type="slidenum">
              <a:rPr lang="en-US" altLang="en-US" sz="1400" i="0">
                <a:solidFill>
                  <a:srgbClr val="000066"/>
                </a:solidFill>
                <a:latin typeface="Arial" panose="020B0604020202020204" pitchFamily="34" charset="0"/>
              </a:rPr>
              <a:pPr/>
              <a:t>29</a:t>
            </a:fld>
            <a:endParaRPr lang="en-US" altLang="en-US" sz="1400" i="0">
              <a:solidFill>
                <a:srgbClr val="000066"/>
              </a:solidFill>
              <a:latin typeface="Arial" panose="020B0604020202020204" pitchFamily="34" charset="0"/>
            </a:endParaRPr>
          </a:p>
        </p:txBody>
      </p:sp>
      <p:sp>
        <p:nvSpPr>
          <p:cNvPr id="31749" name="Rectangle 2"/>
          <p:cNvSpPr>
            <a:spLocks noGrp="1" noChangeArrowheads="1"/>
          </p:cNvSpPr>
          <p:nvPr>
            <p:ph type="title"/>
          </p:nvPr>
        </p:nvSpPr>
        <p:spPr/>
        <p:txBody>
          <a:bodyPr/>
          <a:lstStyle/>
          <a:p>
            <a:r>
              <a:rPr lang="en-US"/>
              <a:t>1201 Exceptions</a:t>
            </a:r>
          </a:p>
        </p:txBody>
      </p:sp>
      <p:sp>
        <p:nvSpPr>
          <p:cNvPr id="31750" name="Rectangle 3"/>
          <p:cNvSpPr>
            <a:spLocks noGrp="1" noChangeArrowheads="1"/>
          </p:cNvSpPr>
          <p:nvPr>
            <p:ph type="body" idx="1"/>
          </p:nvPr>
        </p:nvSpPr>
        <p:spPr/>
        <p:txBody>
          <a:bodyPr/>
          <a:lstStyle/>
          <a:p>
            <a:r>
              <a:rPr lang="en-US"/>
              <a:t>(d): Libraries, archives and educational institutions</a:t>
            </a:r>
          </a:p>
          <a:p>
            <a:r>
              <a:rPr lang="en-US"/>
              <a:t>(e): Law enforcement, intelligence and government</a:t>
            </a:r>
          </a:p>
          <a:p>
            <a:r>
              <a:rPr lang="en-US"/>
              <a:t>(f): Reverse engineering</a:t>
            </a:r>
          </a:p>
          <a:p>
            <a:r>
              <a:rPr lang="en-US"/>
              <a:t>(g): Encryption research</a:t>
            </a:r>
          </a:p>
          <a:p>
            <a:r>
              <a:rPr lang="en-US"/>
              <a:t>(h): Minors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9638" y="-2"/>
            <a:ext cx="306236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2024 Global Games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863847" y="6488668"/>
            <a:ext cx="23281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Newzoo</a:t>
            </a:r>
            <a:r>
              <a:rPr lang="en-US" sz="1800" i="0" dirty="0">
                <a:solidFill>
                  <a:schemeClr val="accent4">
                    <a:lumMod val="75000"/>
                    <a:lumOff val="25000"/>
                  </a:schemeClr>
                </a:solidFill>
                <a:latin typeface="+mn-lt"/>
                <a:cs typeface="Times New Roman" panose="02020603050405020304" pitchFamily="18" charset="0"/>
              </a:rPr>
              <a:t> (Aug 2024)</a:t>
            </a:r>
          </a:p>
        </p:txBody>
      </p:sp>
      <p:pic>
        <p:nvPicPr>
          <p:cNvPr id="5" name="Picture 4">
            <a:extLst>
              <a:ext uri="{FF2B5EF4-FFF2-40B4-BE49-F238E27FC236}">
                <a16:creationId xmlns:a16="http://schemas.microsoft.com/office/drawing/2014/main" id="{196F9BB2-564A-9877-3585-F94C832A506F}"/>
              </a:ext>
            </a:extLst>
          </p:cNvPr>
          <p:cNvPicPr>
            <a:picLocks noChangeAspect="1"/>
          </p:cNvPicPr>
          <p:nvPr/>
        </p:nvPicPr>
        <p:blipFill>
          <a:blip r:embed="rId3"/>
          <a:stretch>
            <a:fillRect/>
          </a:stretch>
        </p:blipFill>
        <p:spPr>
          <a:xfrm>
            <a:off x="304800" y="184664"/>
            <a:ext cx="4399013" cy="6425119"/>
          </a:xfrm>
          <a:prstGeom prst="rect">
            <a:avLst/>
          </a:prstGeom>
          <a:ln w="6350">
            <a:solidFill>
              <a:schemeClr val="tx1"/>
            </a:solidFill>
          </a:ln>
        </p:spPr>
      </p:pic>
      <p:pic>
        <p:nvPicPr>
          <p:cNvPr id="9" name="Picture 8">
            <a:extLst>
              <a:ext uri="{FF2B5EF4-FFF2-40B4-BE49-F238E27FC236}">
                <a16:creationId xmlns:a16="http://schemas.microsoft.com/office/drawing/2014/main" id="{2D50805E-9171-73DC-45F9-655A18F72369}"/>
              </a:ext>
            </a:extLst>
          </p:cNvPr>
          <p:cNvPicPr>
            <a:picLocks noChangeAspect="1"/>
          </p:cNvPicPr>
          <p:nvPr/>
        </p:nvPicPr>
        <p:blipFill>
          <a:blip r:embed="rId4"/>
          <a:stretch>
            <a:fillRect/>
          </a:stretch>
        </p:blipFill>
        <p:spPr>
          <a:xfrm>
            <a:off x="2275373" y="184664"/>
            <a:ext cx="4399013" cy="6440677"/>
          </a:xfrm>
          <a:prstGeom prst="rect">
            <a:avLst/>
          </a:prstGeom>
          <a:ln>
            <a:solidFill>
              <a:schemeClr val="tx1"/>
            </a:solidFill>
          </a:ln>
        </p:spPr>
      </p:pic>
      <p:pic>
        <p:nvPicPr>
          <p:cNvPr id="10" name="Picture 9">
            <a:extLst>
              <a:ext uri="{FF2B5EF4-FFF2-40B4-BE49-F238E27FC236}">
                <a16:creationId xmlns:a16="http://schemas.microsoft.com/office/drawing/2014/main" id="{7A6CBE21-DD1D-80F2-9BDE-01A828288ABE}"/>
              </a:ext>
            </a:extLst>
          </p:cNvPr>
          <p:cNvPicPr>
            <a:picLocks noChangeAspect="1"/>
          </p:cNvPicPr>
          <p:nvPr/>
        </p:nvPicPr>
        <p:blipFill>
          <a:blip r:embed="rId4"/>
          <a:srcRect l="7365" t="36170" r="7168" b="22446"/>
          <a:stretch/>
        </p:blipFill>
        <p:spPr>
          <a:xfrm>
            <a:off x="3424988" y="1085122"/>
            <a:ext cx="7113778" cy="5043144"/>
          </a:xfrm>
          <a:prstGeom prst="rect">
            <a:avLst/>
          </a:prstGeom>
          <a:ln>
            <a:solidFill>
              <a:schemeClr val="tx1"/>
            </a:solidFill>
          </a:ln>
        </p:spPr>
      </p:pic>
    </p:spTree>
    <p:extLst>
      <p:ext uri="{BB962C8B-B14F-4D97-AF65-F5344CB8AC3E}">
        <p14:creationId xmlns:p14="http://schemas.microsoft.com/office/powerpoint/2010/main" val="8057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E2A46F1-523C-4FD7-8A44-45501B37509D}" type="slidenum">
              <a:rPr lang="en-US" altLang="en-US" sz="1400" i="0">
                <a:solidFill>
                  <a:srgbClr val="000066"/>
                </a:solidFill>
                <a:latin typeface="Arial" panose="020B0604020202020204" pitchFamily="34" charset="0"/>
              </a:rPr>
              <a:pPr/>
              <a:t>30</a:t>
            </a:fld>
            <a:endParaRPr lang="en-US" altLang="en-US" sz="1400" i="0">
              <a:solidFill>
                <a:srgbClr val="000066"/>
              </a:solidFill>
              <a:latin typeface="Arial" panose="020B0604020202020204" pitchFamily="34" charset="0"/>
            </a:endParaRPr>
          </a:p>
        </p:txBody>
      </p:sp>
      <p:sp>
        <p:nvSpPr>
          <p:cNvPr id="32773" name="Rectangle 2"/>
          <p:cNvSpPr>
            <a:spLocks noGrp="1" noChangeArrowheads="1"/>
          </p:cNvSpPr>
          <p:nvPr>
            <p:ph type="title"/>
          </p:nvPr>
        </p:nvSpPr>
        <p:spPr/>
        <p:txBody>
          <a:bodyPr/>
          <a:lstStyle/>
          <a:p>
            <a:r>
              <a:rPr lang="en-US"/>
              <a:t>1201 Exceptions</a:t>
            </a:r>
          </a:p>
        </p:txBody>
      </p:sp>
      <p:sp>
        <p:nvSpPr>
          <p:cNvPr id="32774" name="Rectangle 3"/>
          <p:cNvSpPr>
            <a:spLocks noGrp="1" noChangeArrowheads="1"/>
          </p:cNvSpPr>
          <p:nvPr>
            <p:ph type="body" idx="1"/>
          </p:nvPr>
        </p:nvSpPr>
        <p:spPr/>
        <p:txBody>
          <a:bodyPr/>
          <a:lstStyle/>
          <a:p>
            <a:r>
              <a:rPr lang="en-US"/>
              <a:t>(i): Protection of personally identifying information</a:t>
            </a:r>
          </a:p>
          <a:p>
            <a:r>
              <a:rPr lang="en-US"/>
              <a:t>(j): Security testing</a:t>
            </a:r>
          </a:p>
          <a:p>
            <a:r>
              <a:rPr lang="en-US"/>
              <a:t>(k): Analog devices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1057" y="-2"/>
            <a:ext cx="255094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MDY v. Blizzard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200271" y="6488668"/>
            <a:ext cx="29917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629 F.3d 928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2010)</a:t>
            </a:r>
          </a:p>
        </p:txBody>
      </p:sp>
      <p:pic>
        <p:nvPicPr>
          <p:cNvPr id="5" name="Picture 4"/>
          <p:cNvPicPr>
            <a:picLocks noChangeAspect="1"/>
          </p:cNvPicPr>
          <p:nvPr/>
        </p:nvPicPr>
        <p:blipFill>
          <a:blip r:embed="rId2"/>
          <a:stretch>
            <a:fillRect/>
          </a:stretch>
        </p:blipFill>
        <p:spPr>
          <a:xfrm>
            <a:off x="3986709" y="248478"/>
            <a:ext cx="4218582" cy="6361043"/>
          </a:xfrm>
          <a:prstGeom prst="rect">
            <a:avLst/>
          </a:prstGeom>
          <a:ln w="6350">
            <a:solidFill>
              <a:schemeClr val="tx1"/>
            </a:solidFill>
          </a:ln>
        </p:spPr>
      </p:pic>
    </p:spTree>
    <p:extLst>
      <p:ext uri="{BB962C8B-B14F-4D97-AF65-F5344CB8AC3E}">
        <p14:creationId xmlns:p14="http://schemas.microsoft.com/office/powerpoint/2010/main" val="3777593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748" y="-2"/>
            <a:ext cx="86422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MMORPG: Massively multiplayer online role-playing game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10109982" y="6488668"/>
            <a:ext cx="20820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World of Warcraft</a:t>
            </a:r>
          </a:p>
        </p:txBody>
      </p:sp>
      <p:pic>
        <p:nvPicPr>
          <p:cNvPr id="8" name="Picture 7" descr="World of Warcraft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521" y="523226"/>
            <a:ext cx="10686987" cy="5845308"/>
          </a:xfrm>
          <a:prstGeom prst="rect">
            <a:avLst/>
          </a:prstGeom>
          <a:ln w="6350">
            <a:solidFill>
              <a:schemeClr val="tx1"/>
            </a:solidFill>
          </a:ln>
        </p:spPr>
      </p:pic>
    </p:spTree>
    <p:extLst>
      <p:ext uri="{BB962C8B-B14F-4D97-AF65-F5344CB8AC3E}">
        <p14:creationId xmlns:p14="http://schemas.microsoft.com/office/powerpoint/2010/main" val="3086239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345" y="-2"/>
            <a:ext cx="27626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Start Free Then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Blizzard Account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18" y="186030"/>
            <a:ext cx="8384309" cy="4585845"/>
          </a:xfrm>
          <a:prstGeom prst="rect">
            <a:avLst/>
          </a:prstGeom>
          <a:ln w="6350">
            <a:solidFill>
              <a:schemeClr val="tx1"/>
            </a:solidFill>
          </a:ln>
        </p:spPr>
      </p:pic>
      <p:sp>
        <p:nvSpPr>
          <p:cNvPr id="9" name="Text Box 5"/>
          <p:cNvSpPr txBox="1">
            <a:spLocks noChangeArrowheads="1"/>
          </p:cNvSpPr>
          <p:nvPr/>
        </p:nvSpPr>
        <p:spPr bwMode="auto">
          <a:xfrm>
            <a:off x="9029700" y="6488668"/>
            <a:ext cx="3162300"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WOW (Visited: 23 Nov 2019)</a:t>
            </a:r>
          </a:p>
        </p:txBody>
      </p:sp>
      <p:pic>
        <p:nvPicPr>
          <p:cNvPr id="10" name="Picture 9" descr="Blizzard Account - Google Chrome"/>
          <p:cNvPicPr>
            <a:picLocks noChangeAspect="1"/>
          </p:cNvPicPr>
          <p:nvPr/>
        </p:nvPicPr>
        <p:blipFill rotWithShape="1">
          <a:blip r:embed="rId2">
            <a:extLst>
              <a:ext uri="{28A0092B-C50C-407E-A947-70E740481C1C}">
                <a14:useLocalDpi xmlns:a14="http://schemas.microsoft.com/office/drawing/2010/main" val="0"/>
              </a:ext>
            </a:extLst>
          </a:blip>
          <a:srcRect l="30266" t="40160" r="29455" b="24627"/>
          <a:stretch/>
        </p:blipFill>
        <p:spPr>
          <a:xfrm>
            <a:off x="1278082" y="1682311"/>
            <a:ext cx="9732430" cy="4653957"/>
          </a:xfrm>
          <a:prstGeom prst="rect">
            <a:avLst/>
          </a:prstGeom>
          <a:ln w="6350">
            <a:solidFill>
              <a:schemeClr val="tx1"/>
            </a:solidFill>
          </a:ln>
        </p:spPr>
      </p:pic>
    </p:spTree>
    <p:extLst>
      <p:ext uri="{BB962C8B-B14F-4D97-AF65-F5344CB8AC3E}">
        <p14:creationId xmlns:p14="http://schemas.microsoft.com/office/powerpoint/2010/main" val="17808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030" y="-2"/>
            <a:ext cx="30609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Subscription Prices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323118" y="6488668"/>
            <a:ext cx="38688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WOW Prices (Visited: 23 Nov 2019)</a:t>
            </a:r>
          </a:p>
        </p:txBody>
      </p:sp>
      <p:pic>
        <p:nvPicPr>
          <p:cNvPr id="9" name="Picture 8" descr="World of Warcraft®: Subscription - World of Warcraft | Blizzard Shop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7117"/>
            <a:ext cx="9877758" cy="5402696"/>
          </a:xfrm>
          <a:prstGeom prst="rect">
            <a:avLst/>
          </a:prstGeom>
          <a:ln w="6350">
            <a:solidFill>
              <a:schemeClr val="tx1"/>
            </a:solidFill>
          </a:ln>
        </p:spPr>
      </p:pic>
      <p:pic>
        <p:nvPicPr>
          <p:cNvPr id="10" name="Picture 9" descr="World of Warcraft®: Subscription - World of Warcraft | Blizzard Shop - Google Chrome"/>
          <p:cNvPicPr>
            <a:picLocks noChangeAspect="1"/>
          </p:cNvPicPr>
          <p:nvPr/>
        </p:nvPicPr>
        <p:blipFill rotWithShape="1">
          <a:blip r:embed="rId2">
            <a:extLst>
              <a:ext uri="{28A0092B-C50C-407E-A947-70E740481C1C}">
                <a14:useLocalDpi xmlns:a14="http://schemas.microsoft.com/office/drawing/2010/main" val="0"/>
              </a:ext>
            </a:extLst>
          </a:blip>
          <a:srcRect l="64818" t="17507" r="2318" b="27056"/>
          <a:stretch/>
        </p:blipFill>
        <p:spPr>
          <a:xfrm>
            <a:off x="3172956" y="911833"/>
            <a:ext cx="5947687" cy="5487678"/>
          </a:xfrm>
          <a:prstGeom prst="rect">
            <a:avLst/>
          </a:prstGeom>
          <a:ln w="6350">
            <a:solidFill>
              <a:schemeClr val="tx1"/>
            </a:solidFill>
          </a:ln>
        </p:spPr>
      </p:pic>
    </p:spTree>
    <p:extLst>
      <p:ext uri="{BB962C8B-B14F-4D97-AF65-F5344CB8AC3E}">
        <p14:creationId xmlns:p14="http://schemas.microsoft.com/office/powerpoint/2010/main" val="119759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1363" y="-2"/>
            <a:ext cx="23206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Blizzard EULA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8406245" y="6488668"/>
            <a:ext cx="37857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EULA (as of 1 June 2018)</a:t>
            </a:r>
          </a:p>
        </p:txBody>
      </p:sp>
      <p:pic>
        <p:nvPicPr>
          <p:cNvPr id="5" name="Picture 4" descr="Blizzard End User License Agreement - Blizzard Legal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62" y="615510"/>
            <a:ext cx="10376819" cy="5675659"/>
          </a:xfrm>
          <a:prstGeom prst="rect">
            <a:avLst/>
          </a:prstGeom>
          <a:ln w="6350">
            <a:solidFill>
              <a:schemeClr val="tx1"/>
            </a:solidFill>
          </a:ln>
        </p:spPr>
      </p:pic>
    </p:spTree>
    <p:extLst>
      <p:ext uri="{BB962C8B-B14F-4D97-AF65-F5344CB8AC3E}">
        <p14:creationId xmlns:p14="http://schemas.microsoft.com/office/powerpoint/2010/main" val="2646634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4945" y="-2"/>
            <a:ext cx="27570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Code of Conduct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406245" y="6488668"/>
            <a:ext cx="37857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EULA (as of 1 June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lizzard End User License Agreement - Blizzard Legal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56" y="515288"/>
            <a:ext cx="10381079" cy="5677989"/>
          </a:xfrm>
          <a:prstGeom prst="rect">
            <a:avLst/>
          </a:prstGeom>
          <a:ln w="6350">
            <a:solidFill>
              <a:schemeClr val="tx1"/>
            </a:solidFill>
          </a:ln>
        </p:spPr>
      </p:pic>
      <p:pic>
        <p:nvPicPr>
          <p:cNvPr id="9" name="Picture 8" descr="Blizzard End User License Agreement - Blizzard Legal - Google Chrome"/>
          <p:cNvPicPr>
            <a:picLocks noChangeAspect="1"/>
          </p:cNvPicPr>
          <p:nvPr/>
        </p:nvPicPr>
        <p:blipFill rotWithShape="1">
          <a:blip r:embed="rId3">
            <a:extLst>
              <a:ext uri="{28A0092B-C50C-407E-A947-70E740481C1C}">
                <a14:useLocalDpi xmlns:a14="http://schemas.microsoft.com/office/drawing/2010/main" val="0"/>
              </a:ext>
            </a:extLst>
          </a:blip>
          <a:srcRect l="6461" t="71913" r="5180" b="7759"/>
          <a:stretch/>
        </p:blipFill>
        <p:spPr>
          <a:xfrm>
            <a:off x="479453" y="3286615"/>
            <a:ext cx="11630301" cy="2351343"/>
          </a:xfrm>
          <a:prstGeom prst="rect">
            <a:avLst/>
          </a:prstGeom>
          <a:ln w="6350">
            <a:solidFill>
              <a:schemeClr val="tx1"/>
            </a:solidFill>
          </a:ln>
        </p:spPr>
      </p:pic>
    </p:spTree>
    <p:extLst>
      <p:ext uri="{BB962C8B-B14F-4D97-AF65-F5344CB8AC3E}">
        <p14:creationId xmlns:p14="http://schemas.microsoft.com/office/powerpoint/2010/main" val="26072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2957" y="-2"/>
            <a:ext cx="1459044" cy="44970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License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8406245" y="6488668"/>
            <a:ext cx="37857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EULA (as of 1 June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lizzard End User License Agreement - Blizzard Legal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11" y="784306"/>
            <a:ext cx="10090795" cy="5519217"/>
          </a:xfrm>
          <a:prstGeom prst="rect">
            <a:avLst/>
          </a:prstGeom>
          <a:ln w="6350">
            <a:solidFill>
              <a:schemeClr val="tx1"/>
            </a:solidFill>
          </a:ln>
        </p:spPr>
      </p:pic>
      <p:pic>
        <p:nvPicPr>
          <p:cNvPr id="8" name="Picture 7" descr="Blizzard End User License Agreement - Blizzard Legal - Google Chrome"/>
          <p:cNvPicPr>
            <a:picLocks noChangeAspect="1"/>
          </p:cNvPicPr>
          <p:nvPr/>
        </p:nvPicPr>
        <p:blipFill rotWithShape="1">
          <a:blip r:embed="rId3">
            <a:extLst>
              <a:ext uri="{28A0092B-C50C-407E-A947-70E740481C1C}">
                <a14:useLocalDpi xmlns:a14="http://schemas.microsoft.com/office/drawing/2010/main" val="0"/>
              </a:ext>
            </a:extLst>
          </a:blip>
          <a:srcRect l="5692" t="24263" r="5181" b="38142"/>
          <a:stretch/>
        </p:blipFill>
        <p:spPr>
          <a:xfrm>
            <a:off x="704781" y="1839226"/>
            <a:ext cx="11182419" cy="4145206"/>
          </a:xfrm>
          <a:prstGeom prst="rect">
            <a:avLst/>
          </a:prstGeom>
          <a:ln w="6350">
            <a:solidFill>
              <a:schemeClr val="tx1"/>
            </a:solidFill>
          </a:ln>
        </p:spPr>
      </p:pic>
    </p:spTree>
    <p:extLst>
      <p:ext uri="{BB962C8B-B14F-4D97-AF65-F5344CB8AC3E}">
        <p14:creationId xmlns:p14="http://schemas.microsoft.com/office/powerpoint/2010/main" val="38524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0328" y="-2"/>
            <a:ext cx="5071673" cy="39164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a:t>
            </a:r>
            <a:r>
              <a:rPr lang="en-US" sz="2400" baseline="30000" dirty="0">
                <a:solidFill>
                  <a:schemeClr val="accent4">
                    <a:lumMod val="75000"/>
                    <a:lumOff val="25000"/>
                  </a:schemeClr>
                </a:solidFill>
                <a:latin typeface="+mn-lt"/>
                <a:cs typeface="Times New Roman" panose="02020603050405020304" pitchFamily="18" charset="0"/>
              </a:rPr>
              <a:t>st</a:t>
            </a:r>
            <a:r>
              <a:rPr lang="en-US" sz="2400" dirty="0">
                <a:solidFill>
                  <a:schemeClr val="accent4">
                    <a:lumMod val="75000"/>
                    <a:lumOff val="25000"/>
                  </a:schemeClr>
                </a:solidFill>
                <a:latin typeface="+mn-lt"/>
                <a:cs typeface="Times New Roman" panose="02020603050405020304" pitchFamily="18" charset="0"/>
              </a:rPr>
              <a:t> Sale Rights on Physical Media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8406245" y="6488668"/>
            <a:ext cx="37857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EULA (as of 1 June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lizzard End User License Agreement - Blizzard Legal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11" y="784306"/>
            <a:ext cx="10150663" cy="5551962"/>
          </a:xfrm>
          <a:prstGeom prst="rect">
            <a:avLst/>
          </a:prstGeom>
          <a:ln w="6350">
            <a:solidFill>
              <a:schemeClr val="tx1"/>
            </a:solidFill>
          </a:ln>
        </p:spPr>
      </p:pic>
      <p:pic>
        <p:nvPicPr>
          <p:cNvPr id="8" name="Picture 7" descr="Blizzard End User License Agreement - Blizzard Legal - Google Chrome"/>
          <p:cNvPicPr>
            <a:picLocks noChangeAspect="1"/>
          </p:cNvPicPr>
          <p:nvPr/>
        </p:nvPicPr>
        <p:blipFill rotWithShape="1">
          <a:blip r:embed="rId3">
            <a:extLst>
              <a:ext uri="{28A0092B-C50C-407E-A947-70E740481C1C}">
                <a14:useLocalDpi xmlns:a14="http://schemas.microsoft.com/office/drawing/2010/main" val="0"/>
              </a:ext>
            </a:extLst>
          </a:blip>
          <a:srcRect l="6077" t="60547" r="5564" b="6885"/>
          <a:stretch/>
        </p:blipFill>
        <p:spPr>
          <a:xfrm>
            <a:off x="756425" y="2484999"/>
            <a:ext cx="11079193" cy="3588695"/>
          </a:xfrm>
          <a:prstGeom prst="rect">
            <a:avLst/>
          </a:prstGeom>
          <a:ln w="6350">
            <a:solidFill>
              <a:schemeClr val="tx1"/>
            </a:solidFill>
          </a:ln>
        </p:spPr>
      </p:pic>
    </p:spTree>
    <p:extLst>
      <p:ext uri="{BB962C8B-B14F-4D97-AF65-F5344CB8AC3E}">
        <p14:creationId xmlns:p14="http://schemas.microsoft.com/office/powerpoint/2010/main" val="58673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0348" y="-1"/>
            <a:ext cx="5101653" cy="39206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License Limits: Derivative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8406245" y="6488668"/>
            <a:ext cx="37857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EULA (as of 1 June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lizzard End User License Agreement - Blizzard Legal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2" y="544464"/>
            <a:ext cx="10428518" cy="5703936"/>
          </a:xfrm>
          <a:prstGeom prst="rect">
            <a:avLst/>
          </a:prstGeom>
          <a:ln w="6350">
            <a:solidFill>
              <a:schemeClr val="tx1"/>
            </a:solidFill>
          </a:ln>
        </p:spPr>
      </p:pic>
      <p:pic>
        <p:nvPicPr>
          <p:cNvPr id="8" name="Picture 7" descr="Blizzard End User License Agreement - Blizzard Legal - Google Chrome"/>
          <p:cNvPicPr>
            <a:picLocks noChangeAspect="1"/>
          </p:cNvPicPr>
          <p:nvPr/>
        </p:nvPicPr>
        <p:blipFill rotWithShape="1">
          <a:blip r:embed="rId3">
            <a:extLst>
              <a:ext uri="{28A0092B-C50C-407E-A947-70E740481C1C}">
                <a14:useLocalDpi xmlns:a14="http://schemas.microsoft.com/office/drawing/2010/main" val="0"/>
              </a:ext>
            </a:extLst>
          </a:blip>
          <a:srcRect l="6076" t="16393" r="4604" b="55847"/>
          <a:stretch/>
        </p:blipFill>
        <p:spPr>
          <a:xfrm>
            <a:off x="1124537" y="3000186"/>
            <a:ext cx="10762663" cy="2939480"/>
          </a:xfrm>
          <a:prstGeom prst="rect">
            <a:avLst/>
          </a:prstGeom>
          <a:ln w="6350">
            <a:solidFill>
              <a:schemeClr val="tx1"/>
            </a:solidFill>
          </a:ln>
        </p:spPr>
      </p:pic>
    </p:spTree>
    <p:extLst>
      <p:ext uri="{BB962C8B-B14F-4D97-AF65-F5344CB8AC3E}">
        <p14:creationId xmlns:p14="http://schemas.microsoft.com/office/powerpoint/2010/main" val="258277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1820" y="-1"/>
            <a:ext cx="413018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Movie Box Office v. Games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9470571" y="6488668"/>
            <a:ext cx="27214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Deadline (15 Jan 2025)</a:t>
            </a:r>
          </a:p>
        </p:txBody>
      </p:sp>
      <p:pic>
        <p:nvPicPr>
          <p:cNvPr id="7" name="Picture 6" descr="A screenshot of a news article&#10;&#10;Description automatically generated">
            <a:extLst>
              <a:ext uri="{FF2B5EF4-FFF2-40B4-BE49-F238E27FC236}">
                <a16:creationId xmlns:a16="http://schemas.microsoft.com/office/drawing/2014/main" id="{2F03FCE2-18AA-B9F8-117E-C5EBA842A2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351" y="209004"/>
            <a:ext cx="5939745" cy="6496596"/>
          </a:xfrm>
          <a:prstGeom prst="rect">
            <a:avLst/>
          </a:prstGeom>
          <a:ln w="6350">
            <a:solidFill>
              <a:schemeClr val="tx1"/>
            </a:solidFill>
          </a:ln>
        </p:spPr>
      </p:pic>
      <p:sp>
        <p:nvSpPr>
          <p:cNvPr id="8" name="Rectangle 7">
            <a:extLst>
              <a:ext uri="{FF2B5EF4-FFF2-40B4-BE49-F238E27FC236}">
                <a16:creationId xmlns:a16="http://schemas.microsoft.com/office/drawing/2014/main" id="{B8DCA79D-9A09-2ADA-49BA-FDC11AEB7DC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A screenshot of a computer&#10;&#10;Description automatically generated">
            <a:extLst>
              <a:ext uri="{FF2B5EF4-FFF2-40B4-BE49-F238E27FC236}">
                <a16:creationId xmlns:a16="http://schemas.microsoft.com/office/drawing/2014/main" id="{A78CBE9C-79D6-1C83-C480-CC5DE9BA7F2A}"/>
              </a:ext>
            </a:extLst>
          </p:cNvPr>
          <p:cNvPicPr>
            <a:picLocks noChangeAspect="1"/>
          </p:cNvPicPr>
          <p:nvPr/>
        </p:nvPicPr>
        <p:blipFill>
          <a:blip r:embed="rId4">
            <a:extLst>
              <a:ext uri="{28A0092B-C50C-407E-A947-70E740481C1C}">
                <a14:useLocalDpi xmlns:a14="http://schemas.microsoft.com/office/drawing/2010/main" val="0"/>
              </a:ext>
            </a:extLst>
          </a:blip>
          <a:srcRect l="15765" t="28794" r="34899" b="45958"/>
          <a:stretch/>
        </p:blipFill>
        <p:spPr>
          <a:xfrm>
            <a:off x="2821021" y="1815988"/>
            <a:ext cx="8133203" cy="4552546"/>
          </a:xfrm>
          <a:prstGeom prst="rect">
            <a:avLst/>
          </a:prstGeom>
          <a:ln w="6350">
            <a:solidFill>
              <a:schemeClr val="tx1"/>
            </a:solidFill>
          </a:ln>
        </p:spPr>
      </p:pic>
    </p:spTree>
    <p:extLst>
      <p:ext uri="{BB962C8B-B14F-4D97-AF65-F5344CB8AC3E}">
        <p14:creationId xmlns:p14="http://schemas.microsoft.com/office/powerpoint/2010/main" val="186724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5435" y="-2"/>
            <a:ext cx="3836566" cy="39206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License Limits: Cheating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406245" y="6488668"/>
            <a:ext cx="37857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EULA (as of 1 June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lizzard End User License Agreement - Blizzard Legal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2" y="544464"/>
            <a:ext cx="10754577" cy="5882276"/>
          </a:xfrm>
          <a:prstGeom prst="rect">
            <a:avLst/>
          </a:prstGeom>
          <a:ln w="6350">
            <a:solidFill>
              <a:schemeClr val="tx1"/>
            </a:solidFill>
          </a:ln>
        </p:spPr>
      </p:pic>
      <p:pic>
        <p:nvPicPr>
          <p:cNvPr id="8" name="Picture 7" descr="Blizzard End User License Agreement - Blizzard Legal - Google Chrome"/>
          <p:cNvPicPr>
            <a:picLocks noChangeAspect="1"/>
          </p:cNvPicPr>
          <p:nvPr/>
        </p:nvPicPr>
        <p:blipFill rotWithShape="1">
          <a:blip r:embed="rId3">
            <a:extLst>
              <a:ext uri="{28A0092B-C50C-407E-A947-70E740481C1C}">
                <a14:useLocalDpi xmlns:a14="http://schemas.microsoft.com/office/drawing/2010/main" val="0"/>
              </a:ext>
            </a:extLst>
          </a:blip>
          <a:srcRect l="7228" t="44809" r="5181" b="1677"/>
          <a:stretch/>
        </p:blipFill>
        <p:spPr>
          <a:xfrm>
            <a:off x="1978731" y="1446067"/>
            <a:ext cx="9108128" cy="4890201"/>
          </a:xfrm>
          <a:prstGeom prst="rect">
            <a:avLst/>
          </a:prstGeom>
          <a:ln w="6350">
            <a:solidFill>
              <a:schemeClr val="tx1"/>
            </a:solidFill>
          </a:ln>
        </p:spPr>
      </p:pic>
    </p:spTree>
    <p:extLst>
      <p:ext uri="{BB962C8B-B14F-4D97-AF65-F5344CB8AC3E}">
        <p14:creationId xmlns:p14="http://schemas.microsoft.com/office/powerpoint/2010/main" val="31760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5493" y="-2"/>
            <a:ext cx="3576507"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Commercial Use Limits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8406245" y="6488668"/>
            <a:ext cx="37857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EULA (as of 1 June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lizzard End User License Agreement - Blizzard Legal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11" y="658278"/>
            <a:ext cx="10220427" cy="5590121"/>
          </a:xfrm>
          <a:prstGeom prst="rect">
            <a:avLst/>
          </a:prstGeom>
          <a:ln w="6350">
            <a:solidFill>
              <a:schemeClr val="tx1"/>
            </a:solidFill>
          </a:ln>
        </p:spPr>
      </p:pic>
      <p:pic>
        <p:nvPicPr>
          <p:cNvPr id="8" name="Picture 7" descr="Blizzard End User License Agreement - Blizzard Legal - Google Chrome"/>
          <p:cNvPicPr>
            <a:picLocks noChangeAspect="1"/>
          </p:cNvPicPr>
          <p:nvPr/>
        </p:nvPicPr>
        <p:blipFill rotWithShape="1">
          <a:blip r:embed="rId3">
            <a:extLst>
              <a:ext uri="{28A0092B-C50C-407E-A947-70E740481C1C}">
                <a14:useLocalDpi xmlns:a14="http://schemas.microsoft.com/office/drawing/2010/main" val="0"/>
              </a:ext>
            </a:extLst>
          </a:blip>
          <a:srcRect l="7613" t="14207" r="5564" b="53881"/>
          <a:stretch/>
        </p:blipFill>
        <p:spPr>
          <a:xfrm>
            <a:off x="965558" y="2322291"/>
            <a:ext cx="10799724" cy="3488406"/>
          </a:xfrm>
          <a:prstGeom prst="rect">
            <a:avLst/>
          </a:prstGeom>
          <a:ln w="6350">
            <a:solidFill>
              <a:schemeClr val="tx1"/>
            </a:solidFill>
          </a:ln>
        </p:spPr>
      </p:pic>
    </p:spTree>
    <p:extLst>
      <p:ext uri="{BB962C8B-B14F-4D97-AF65-F5344CB8AC3E}">
        <p14:creationId xmlns:p14="http://schemas.microsoft.com/office/powerpoint/2010/main" val="394740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3883" y="-2"/>
            <a:ext cx="35681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Commercial Use Limits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8406245" y="6488668"/>
            <a:ext cx="37857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EULA (as of 1 June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lizzard End User License Agreement - Blizzard Legal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11" y="658279"/>
            <a:ext cx="10487204" cy="5736036"/>
          </a:xfrm>
          <a:prstGeom prst="rect">
            <a:avLst/>
          </a:prstGeom>
          <a:ln w="6350">
            <a:solidFill>
              <a:schemeClr val="tx1"/>
            </a:solidFill>
          </a:ln>
        </p:spPr>
      </p:pic>
      <p:pic>
        <p:nvPicPr>
          <p:cNvPr id="8" name="Picture 7" descr="Blizzard End User License Agreement - Blizzard Legal - Google Chrome"/>
          <p:cNvPicPr>
            <a:picLocks noChangeAspect="1"/>
          </p:cNvPicPr>
          <p:nvPr/>
        </p:nvPicPr>
        <p:blipFill rotWithShape="1">
          <a:blip r:embed="rId3">
            <a:extLst>
              <a:ext uri="{28A0092B-C50C-407E-A947-70E740481C1C}">
                <a14:useLocalDpi xmlns:a14="http://schemas.microsoft.com/office/drawing/2010/main" val="0"/>
              </a:ext>
            </a:extLst>
          </a:blip>
          <a:srcRect l="6845" t="46557" r="5180" b="3825"/>
          <a:stretch/>
        </p:blipFill>
        <p:spPr>
          <a:xfrm>
            <a:off x="1568385" y="1611863"/>
            <a:ext cx="9354776" cy="4636537"/>
          </a:xfrm>
          <a:prstGeom prst="rect">
            <a:avLst/>
          </a:prstGeom>
          <a:ln w="6350">
            <a:solidFill>
              <a:schemeClr val="tx1"/>
            </a:solidFill>
          </a:ln>
        </p:spPr>
      </p:pic>
    </p:spTree>
    <p:extLst>
      <p:ext uri="{BB962C8B-B14F-4D97-AF65-F5344CB8AC3E}">
        <p14:creationId xmlns:p14="http://schemas.microsoft.com/office/powerpoint/2010/main" val="163714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8891" y="-2"/>
            <a:ext cx="28131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Monitoring of 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8406245" y="6488668"/>
            <a:ext cx="37857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EULA (as of 1 June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lizzard End User License Agreement - Blizzard Legal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490"/>
            <a:ext cx="11009484" cy="6021699"/>
          </a:xfrm>
          <a:prstGeom prst="rect">
            <a:avLst/>
          </a:prstGeom>
          <a:ln w="6350">
            <a:solidFill>
              <a:schemeClr val="tx1"/>
            </a:solidFill>
          </a:ln>
        </p:spPr>
      </p:pic>
      <p:pic>
        <p:nvPicPr>
          <p:cNvPr id="8" name="Picture 7" descr="Blizzard End User License Agreement - Blizzard Legal - Google Chrome"/>
          <p:cNvPicPr>
            <a:picLocks noChangeAspect="1"/>
          </p:cNvPicPr>
          <p:nvPr/>
        </p:nvPicPr>
        <p:blipFill rotWithShape="1">
          <a:blip r:embed="rId3">
            <a:extLst>
              <a:ext uri="{28A0092B-C50C-407E-A947-70E740481C1C}">
                <a14:useLocalDpi xmlns:a14="http://schemas.microsoft.com/office/drawing/2010/main" val="0"/>
              </a:ext>
            </a:extLst>
          </a:blip>
          <a:srcRect l="4348" t="26230" r="5180" b="34645"/>
          <a:stretch/>
        </p:blipFill>
        <p:spPr>
          <a:xfrm>
            <a:off x="473773" y="1936418"/>
            <a:ext cx="11346055" cy="4311982"/>
          </a:xfrm>
          <a:prstGeom prst="rect">
            <a:avLst/>
          </a:prstGeom>
          <a:ln w="6350">
            <a:solidFill>
              <a:schemeClr val="tx1"/>
            </a:solidFill>
          </a:ln>
        </p:spPr>
      </p:pic>
    </p:spTree>
    <p:extLst>
      <p:ext uri="{BB962C8B-B14F-4D97-AF65-F5344CB8AC3E}">
        <p14:creationId xmlns:p14="http://schemas.microsoft.com/office/powerpoint/2010/main" val="335003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Infringement v. Breach</a:t>
            </a:r>
          </a:p>
        </p:txBody>
      </p:sp>
      <p:sp>
        <p:nvSpPr>
          <p:cNvPr id="3" name="Content Placeholder 2"/>
          <p:cNvSpPr>
            <a:spLocks noGrp="1"/>
          </p:cNvSpPr>
          <p:nvPr>
            <p:ph idx="1"/>
          </p:nvPr>
        </p:nvSpPr>
        <p:spPr/>
        <p:txBody>
          <a:bodyPr/>
          <a:lstStyle/>
          <a:p>
            <a:r>
              <a:rPr lang="en-US" dirty="0"/>
              <a:t>Use of </a:t>
            </a:r>
            <a:r>
              <a:rPr lang="en-US" dirty="0" err="1"/>
              <a:t>WoW</a:t>
            </a:r>
            <a:r>
              <a:rPr lang="en-US" dirty="0"/>
              <a:t> and Glider Together</a:t>
            </a:r>
          </a:p>
          <a:p>
            <a:pPr lvl="1"/>
            <a:r>
              <a:rPr lang="en-US" dirty="0"/>
              <a:t>The Blizzard EULA/TOU bars the use of software like Glider in the play of </a:t>
            </a:r>
            <a:r>
              <a:rPr lang="en-US" dirty="0" err="1"/>
              <a:t>WoW</a:t>
            </a:r>
            <a:r>
              <a:rPr lang="en-US" dirty="0"/>
              <a:t>.</a:t>
            </a:r>
          </a:p>
          <a:p>
            <a:r>
              <a:rPr lang="en-US" dirty="0"/>
              <a:t>If a player uses Glider, is that a breach of the EULA/TOU? An infringement of copyright? What turns on that?</a:t>
            </a:r>
          </a:p>
        </p:txBody>
      </p:sp>
      <p:sp>
        <p:nvSpPr>
          <p:cNvPr id="5" name="Slide Number Placeholder 4"/>
          <p:cNvSpPr>
            <a:spLocks noGrp="1"/>
          </p:cNvSpPr>
          <p:nvPr>
            <p:ph type="sldNum" sz="quarter" idx="12"/>
          </p:nvPr>
        </p:nvSpPr>
        <p:spPr/>
        <p:txBody>
          <a:bodyPr/>
          <a:lstStyle/>
          <a:p>
            <a:fld id="{2873755A-B2BD-40A3-BFBA-B01E1BE1ACA6}" type="slidenum">
              <a:rPr lang="en-US" altLang="en-US" smtClean="0"/>
              <a:pPr/>
              <a:t>44</a:t>
            </a:fld>
            <a:endParaRPr lang="en-US" altLang="en-US"/>
          </a:p>
        </p:txBody>
      </p:sp>
    </p:spTree>
    <p:extLst>
      <p:ext uri="{BB962C8B-B14F-4D97-AF65-F5344CB8AC3E}">
        <p14:creationId xmlns:p14="http://schemas.microsoft.com/office/powerpoint/2010/main" val="3406259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2441" y="-2"/>
            <a:ext cx="6589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Licenses and Contract Violations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650436" y="6488668"/>
            <a:ext cx="25415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8064" y="209004"/>
            <a:ext cx="4125112" cy="6451186"/>
          </a:xfrm>
          <a:prstGeom prst="rect">
            <a:avLst/>
          </a:prstGeom>
          <a:ln w="6350">
            <a:solidFill>
              <a:schemeClr val="tx1"/>
            </a:solidFill>
          </a:ln>
        </p:spPr>
      </p:pic>
      <p:sp>
        <p:nvSpPr>
          <p:cNvPr id="3" name="Rectangle 2">
            <a:extLst>
              <a:ext uri="{FF2B5EF4-FFF2-40B4-BE49-F238E27FC236}">
                <a16:creationId xmlns:a16="http://schemas.microsoft.com/office/drawing/2014/main" id="{0E15CC31-FA61-3867-8E7B-131DC08F8883}"/>
              </a:ext>
            </a:extLst>
          </p:cNvPr>
          <p:cNvSpPr/>
          <p:nvPr/>
        </p:nvSpPr>
        <p:spPr bwMode="auto">
          <a:xfrm>
            <a:off x="1407364" y="1618212"/>
            <a:ext cx="10606572"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a:t>
            </a:r>
            <a:r>
              <a:rPr lang="en-US" sz="3200" b="1" i="0" dirty="0">
                <a:solidFill>
                  <a:schemeClr val="accent4">
                    <a:lumMod val="50000"/>
                    <a:lumOff val="50000"/>
                  </a:schemeClr>
                </a:solidFill>
              </a:rPr>
              <a:t>A copyright owner who grants a nonexclusive, limited license ordinarily waives the right to sue licensees for copyright infringement, and it may sue only for breach of contract</a:t>
            </a:r>
            <a:r>
              <a:rPr lang="en-US" sz="3200" i="0" dirty="0"/>
              <a:t>.’ </a:t>
            </a:r>
            <a:r>
              <a:rPr lang="en-US" sz="3200" dirty="0"/>
              <a:t>Sun I</a:t>
            </a:r>
            <a:r>
              <a:rPr lang="en-US" sz="3200" i="0" dirty="0"/>
              <a:t>, 188 F.3d at 1121 (internal quotations omitted). However, </a:t>
            </a:r>
            <a:r>
              <a:rPr lang="en-US" sz="3200" b="1" i="0" dirty="0">
                <a:solidFill>
                  <a:schemeClr val="accent4">
                    <a:lumMod val="50000"/>
                    <a:lumOff val="50000"/>
                  </a:schemeClr>
                </a:solidFill>
              </a:rPr>
              <a:t>if the licensee acts outside the scope of the license, the licensor may sue for copyright infringement</a:t>
            </a:r>
            <a:r>
              <a:rPr lang="en-US" sz="3200" i="0" dirty="0"/>
              <a:t>. </a:t>
            </a:r>
            <a:r>
              <a:rPr lang="en-US" sz="3200" dirty="0"/>
              <a:t>Id</a:t>
            </a:r>
            <a:r>
              <a:rPr lang="en-US" sz="3200" i="0" dirty="0"/>
              <a:t>. (citing </a:t>
            </a:r>
            <a:r>
              <a:rPr lang="en-US" sz="3200" dirty="0"/>
              <a:t>S.O.S., Inc. v. Payday, Inc.</a:t>
            </a:r>
            <a:r>
              <a:rPr lang="en-US" sz="3200" i="0" dirty="0"/>
              <a:t>, 886 F.2d 1081, 1087 (9th Cir. 1989)). …</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2213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0129" y="-2"/>
            <a:ext cx="67618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Contractual Covenants v. License Conditions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650436" y="6488668"/>
            <a:ext cx="25415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8064" y="209004"/>
            <a:ext cx="4125112" cy="6451186"/>
          </a:xfrm>
          <a:prstGeom prst="rect">
            <a:avLst/>
          </a:prstGeom>
          <a:ln w="6350">
            <a:solidFill>
              <a:schemeClr val="tx1"/>
            </a:solidFill>
          </a:ln>
        </p:spPr>
      </p:pic>
      <p:sp>
        <p:nvSpPr>
          <p:cNvPr id="3" name="Rectangle 2">
            <a:extLst>
              <a:ext uri="{FF2B5EF4-FFF2-40B4-BE49-F238E27FC236}">
                <a16:creationId xmlns:a16="http://schemas.microsoft.com/office/drawing/2014/main" id="{0E15CC31-FA61-3867-8E7B-131DC08F8883}"/>
              </a:ext>
            </a:extLst>
          </p:cNvPr>
          <p:cNvSpPr/>
          <p:nvPr/>
        </p:nvSpPr>
        <p:spPr bwMode="auto">
          <a:xfrm>
            <a:off x="1498909" y="1386303"/>
            <a:ext cx="10606572"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We refer to </a:t>
            </a:r>
            <a:r>
              <a:rPr lang="en-US" sz="3200" b="1" i="0" dirty="0">
                <a:solidFill>
                  <a:schemeClr val="accent4">
                    <a:lumMod val="50000"/>
                    <a:lumOff val="50000"/>
                  </a:schemeClr>
                </a:solidFill>
              </a:rPr>
              <a:t>contractual terms that limit a license’s scope as ‘conditions,’ the breach of which constitute copyright infringement</a:t>
            </a:r>
            <a:r>
              <a:rPr lang="en-US" sz="3200" i="0" dirty="0"/>
              <a:t>. We refer to </a:t>
            </a:r>
            <a:r>
              <a:rPr lang="en-US" sz="3200" b="1" i="0" dirty="0">
                <a:solidFill>
                  <a:schemeClr val="accent4">
                    <a:lumMod val="50000"/>
                    <a:lumOff val="50000"/>
                  </a:schemeClr>
                </a:solidFill>
              </a:rPr>
              <a:t>all other license terms as ‘covenants,’ the breach of which is actionable only under contract law</a:t>
            </a:r>
            <a:r>
              <a:rPr lang="en-US" sz="3200" i="0" dirty="0"/>
              <a:t>. We </a:t>
            </a:r>
            <a:r>
              <a:rPr lang="en-US" sz="3200" b="1" i="0" dirty="0">
                <a:solidFill>
                  <a:schemeClr val="accent4">
                    <a:lumMod val="50000"/>
                    <a:lumOff val="50000"/>
                  </a:schemeClr>
                </a:solidFill>
              </a:rPr>
              <a:t>distinguish between conditions and covenants according to state contract law, to the extent consistent with federal copyright law and policy</a:t>
            </a:r>
            <a:r>
              <a:rPr lang="en-US" sz="3200" i="0" dirty="0">
                <a:solidFill>
                  <a:schemeClr val="bg2"/>
                </a:solidFill>
              </a:rPr>
              <a:t>. …”</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89055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Infringement v. Breach</a:t>
            </a:r>
          </a:p>
        </p:txBody>
      </p:sp>
      <p:sp>
        <p:nvSpPr>
          <p:cNvPr id="3" name="Content Placeholder 2"/>
          <p:cNvSpPr>
            <a:spLocks noGrp="1"/>
          </p:cNvSpPr>
          <p:nvPr>
            <p:ph idx="1"/>
          </p:nvPr>
        </p:nvSpPr>
        <p:spPr/>
        <p:txBody>
          <a:bodyPr/>
          <a:lstStyle/>
          <a:p>
            <a:r>
              <a:rPr lang="en-US" dirty="0"/>
              <a:t>Key Issues</a:t>
            </a:r>
          </a:p>
          <a:p>
            <a:pPr lvl="1"/>
            <a:r>
              <a:rPr lang="en-US" dirty="0"/>
              <a:t>Copyright infringement means, for example, that the statutory damage regime in 504(c) would apply</a:t>
            </a:r>
          </a:p>
          <a:p>
            <a:pPr lvl="1"/>
            <a:r>
              <a:rPr lang="en-US" dirty="0"/>
              <a:t>Jurisdiction</a:t>
            </a:r>
          </a:p>
          <a:p>
            <a:pPr lvl="1"/>
            <a:r>
              <a:rPr lang="en-US" dirty="0"/>
              <a:t>Statutes of limitation</a:t>
            </a:r>
          </a:p>
        </p:txBody>
      </p:sp>
      <p:sp>
        <p:nvSpPr>
          <p:cNvPr id="5" name="Slide Number Placeholder 4"/>
          <p:cNvSpPr>
            <a:spLocks noGrp="1"/>
          </p:cNvSpPr>
          <p:nvPr>
            <p:ph type="sldNum" sz="quarter" idx="12"/>
          </p:nvPr>
        </p:nvSpPr>
        <p:spPr/>
        <p:txBody>
          <a:bodyPr/>
          <a:lstStyle/>
          <a:p>
            <a:fld id="{2873755A-B2BD-40A3-BFBA-B01E1BE1ACA6}" type="slidenum">
              <a:rPr lang="en-US" altLang="en-US" smtClean="0"/>
              <a:pPr/>
              <a:t>47</a:t>
            </a:fld>
            <a:endParaRPr lang="en-US" altLang="en-US"/>
          </a:p>
        </p:txBody>
      </p:sp>
    </p:spTree>
    <p:extLst>
      <p:ext uri="{BB962C8B-B14F-4D97-AF65-F5344CB8AC3E}">
        <p14:creationId xmlns:p14="http://schemas.microsoft.com/office/powerpoint/2010/main" val="3117328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Policing Copyright and Contract</a:t>
            </a:r>
          </a:p>
        </p:txBody>
      </p:sp>
      <p:sp>
        <p:nvSpPr>
          <p:cNvPr id="3" name="Content Placeholder 2"/>
          <p:cNvSpPr>
            <a:spLocks noGrp="1"/>
          </p:cNvSpPr>
          <p:nvPr>
            <p:ph idx="1"/>
          </p:nvPr>
        </p:nvSpPr>
        <p:spPr/>
        <p:txBody>
          <a:bodyPr/>
          <a:lstStyle/>
          <a:p>
            <a:r>
              <a:rPr lang="en-US" dirty="0"/>
              <a:t>Issue</a:t>
            </a:r>
          </a:p>
          <a:p>
            <a:pPr lvl="1"/>
            <a:r>
              <a:rPr lang="en-US" dirty="0"/>
              <a:t>To what extent will we allow copyright holders to turn what would otherwise just be contractual breaches into copyright violations with the resulting consequences</a:t>
            </a:r>
          </a:p>
          <a:p>
            <a:r>
              <a:rPr lang="en-US" dirty="0"/>
              <a:t>The conditions/covenants analysis tries to police this boundary.</a:t>
            </a:r>
          </a:p>
        </p:txBody>
      </p:sp>
      <p:sp>
        <p:nvSpPr>
          <p:cNvPr id="5" name="Slide Number Placeholder 4"/>
          <p:cNvSpPr>
            <a:spLocks noGrp="1"/>
          </p:cNvSpPr>
          <p:nvPr>
            <p:ph type="sldNum" sz="quarter" idx="12"/>
          </p:nvPr>
        </p:nvSpPr>
        <p:spPr/>
        <p:txBody>
          <a:bodyPr/>
          <a:lstStyle/>
          <a:p>
            <a:fld id="{2873755A-B2BD-40A3-BFBA-B01E1BE1ACA6}" type="slidenum">
              <a:rPr lang="en-US" altLang="en-US" smtClean="0"/>
              <a:pPr/>
              <a:t>48</a:t>
            </a:fld>
            <a:endParaRPr lang="en-US" altLang="en-US"/>
          </a:p>
        </p:txBody>
      </p:sp>
    </p:spTree>
    <p:extLst>
      <p:ext uri="{BB962C8B-B14F-4D97-AF65-F5344CB8AC3E}">
        <p14:creationId xmlns:p14="http://schemas.microsoft.com/office/powerpoint/2010/main" val="1759961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this Here</a:t>
            </a:r>
          </a:p>
        </p:txBody>
      </p:sp>
      <p:sp>
        <p:nvSpPr>
          <p:cNvPr id="3" name="Content Placeholder 2"/>
          <p:cNvSpPr>
            <a:spLocks noGrp="1"/>
          </p:cNvSpPr>
          <p:nvPr>
            <p:ph idx="1"/>
          </p:nvPr>
        </p:nvSpPr>
        <p:spPr/>
        <p:txBody>
          <a:bodyPr/>
          <a:lstStyle/>
          <a:p>
            <a:r>
              <a:rPr lang="en-US" dirty="0"/>
              <a:t>Blizzard’s Copyrights</a:t>
            </a:r>
          </a:p>
          <a:p>
            <a:pPr lvl="1"/>
            <a:r>
              <a:rPr lang="en-US" dirty="0"/>
              <a:t>Having the copyright in </a:t>
            </a:r>
            <a:r>
              <a:rPr lang="en-US" dirty="0" err="1"/>
              <a:t>WoW</a:t>
            </a:r>
            <a:r>
              <a:rPr lang="en-US" dirty="0"/>
              <a:t> doesn’t give Blizzard an independent right to bar a player from running Microsoft Outlook at the same time</a:t>
            </a:r>
          </a:p>
          <a:p>
            <a:pPr lvl="1"/>
            <a:r>
              <a:rPr lang="en-US" dirty="0"/>
              <a:t>Don’t treat as a condition anything that attempts to create an obligation that doesn’t originate from copyright law itself.</a:t>
            </a:r>
          </a:p>
        </p:txBody>
      </p:sp>
      <p:sp>
        <p:nvSpPr>
          <p:cNvPr id="5" name="Slide Number Placeholder 4"/>
          <p:cNvSpPr>
            <a:spLocks noGrp="1"/>
          </p:cNvSpPr>
          <p:nvPr>
            <p:ph type="sldNum" sz="quarter" idx="12"/>
          </p:nvPr>
        </p:nvSpPr>
        <p:spPr/>
        <p:txBody>
          <a:bodyPr/>
          <a:lstStyle/>
          <a:p>
            <a:fld id="{2873755A-B2BD-40A3-BFBA-B01E1BE1ACA6}" type="slidenum">
              <a:rPr lang="en-US" altLang="en-US" smtClean="0"/>
              <a:pPr/>
              <a:t>49</a:t>
            </a:fld>
            <a:endParaRPr lang="en-US" altLang="en-US"/>
          </a:p>
        </p:txBody>
      </p:sp>
    </p:spTree>
    <p:extLst>
      <p:ext uri="{BB962C8B-B14F-4D97-AF65-F5344CB8AC3E}">
        <p14:creationId xmlns:p14="http://schemas.microsoft.com/office/powerpoint/2010/main" val="2255012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4111" y="-1"/>
            <a:ext cx="274789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Sega v. Accolade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998634" y="6488668"/>
            <a:ext cx="31933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977 F.2d 1510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1993)</a:t>
            </a:r>
          </a:p>
        </p:txBody>
      </p:sp>
      <p:pic>
        <p:nvPicPr>
          <p:cNvPr id="5" name="Picture 4"/>
          <p:cNvPicPr>
            <a:picLocks noChangeAspect="1"/>
          </p:cNvPicPr>
          <p:nvPr/>
        </p:nvPicPr>
        <p:blipFill>
          <a:blip r:embed="rId2"/>
          <a:stretch>
            <a:fillRect/>
          </a:stretch>
        </p:blipFill>
        <p:spPr>
          <a:xfrm>
            <a:off x="3930611" y="160446"/>
            <a:ext cx="4330778" cy="6537108"/>
          </a:xfrm>
          <a:prstGeom prst="rect">
            <a:avLst/>
          </a:prstGeom>
          <a:ln w="6350">
            <a:solidFill>
              <a:schemeClr val="tx1"/>
            </a:solidFill>
          </a:ln>
        </p:spPr>
      </p:pic>
    </p:spTree>
    <p:extLst>
      <p:ext uri="{BB962C8B-B14F-4D97-AF65-F5344CB8AC3E}">
        <p14:creationId xmlns:p14="http://schemas.microsoft.com/office/powerpoint/2010/main" val="2105686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4767" y="-2"/>
            <a:ext cx="3937234" cy="3304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Just Contract Terms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651999"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2" name="Picture 11">
            <a:extLst>
              <a:ext uri="{FF2B5EF4-FFF2-40B4-BE49-F238E27FC236}">
                <a16:creationId xmlns:a16="http://schemas.microsoft.com/office/drawing/2014/main" id="{FDBA8D63-A76A-6647-A2E0-04AFAB0E2634}"/>
              </a:ext>
            </a:extLst>
          </p:cNvPr>
          <p:cNvPicPr>
            <a:picLocks noChangeAspect="1"/>
          </p:cNvPicPr>
          <p:nvPr/>
        </p:nvPicPr>
        <p:blipFill rotWithShape="1">
          <a:blip r:embed="rId2"/>
          <a:srcRect l="15989" t="5838" r="14120" b="9855"/>
          <a:stretch/>
        </p:blipFill>
        <p:spPr>
          <a:xfrm>
            <a:off x="268665" y="165214"/>
            <a:ext cx="4198676" cy="6535624"/>
          </a:xfrm>
          <a:prstGeom prst="rect">
            <a:avLst/>
          </a:prstGeom>
          <a:ln w="6350">
            <a:solidFill>
              <a:schemeClr val="tx1"/>
            </a:solidFill>
          </a:ln>
        </p:spPr>
      </p:pic>
      <p:sp>
        <p:nvSpPr>
          <p:cNvPr id="13" name="Rectangle 12">
            <a:extLst>
              <a:ext uri="{FF2B5EF4-FFF2-40B4-BE49-F238E27FC236}">
                <a16:creationId xmlns:a16="http://schemas.microsoft.com/office/drawing/2014/main" id="{DE2C31D1-FFED-219B-394A-814A4B11D832}"/>
              </a:ext>
            </a:extLst>
          </p:cNvPr>
          <p:cNvSpPr/>
          <p:nvPr/>
        </p:nvSpPr>
        <p:spPr bwMode="auto">
          <a:xfrm>
            <a:off x="1222818" y="1811953"/>
            <a:ext cx="10606572"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We conclude that for a licensee’s violation of a contract to constitute copyright infringement, there must be a nexus between the condition and the licensor’s exclusive rights of copyright. </a:t>
            </a:r>
            <a:r>
              <a:rPr lang="en-US" sz="3200" i="0" dirty="0"/>
              <a:t>Here, WoW players do not commit copyright infringement by using Glider in violation of the </a:t>
            </a:r>
            <a:r>
              <a:rPr lang="en-US" sz="3200" i="0" dirty="0" err="1"/>
              <a:t>ToU</a:t>
            </a:r>
            <a:r>
              <a:rPr lang="en-US" sz="3200" i="0" dirty="0"/>
              <a:t>. MDY is thus not liable for secondary copyright infringement, which requires the existence of direct copyright infringement</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6104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2"/>
                                        </p:tgtEl>
                                        <p:attrNameLst>
                                          <p:attrName>style.opacity</p:attrName>
                                        </p:attrNameLst>
                                      </p:cBhvr>
                                      <p:to>
                                        <p:strVal val="0.5"/>
                                      </p:to>
                                    </p:set>
                                    <p:animEffect filter="image" prLst="opacity: 0.5">
                                      <p:cBhvr rctx="IE">
                                        <p:cTn id="9" dur="indefinite"/>
                                        <p:tgtEl>
                                          <p:spTgt spid="1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301: Preemption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10649242" y="6488668"/>
            <a:ext cx="15427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301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2116" y="228459"/>
            <a:ext cx="4699825" cy="6379863"/>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162590" y="1764300"/>
            <a:ext cx="8577993" cy="4143951"/>
          </a:xfrm>
          <a:prstGeom prst="rect">
            <a:avLst/>
          </a:prstGeom>
          <a:ln w="6350">
            <a:solidFill>
              <a:schemeClr val="tx1"/>
            </a:solidFill>
          </a:ln>
        </p:spPr>
      </p:pic>
    </p:spTree>
    <p:extLst>
      <p:ext uri="{BB962C8B-B14F-4D97-AF65-F5344CB8AC3E}">
        <p14:creationId xmlns:p14="http://schemas.microsoft.com/office/powerpoint/2010/main" val="381646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Tortious Interference with Contract</a:t>
            </a:r>
          </a:p>
        </p:txBody>
      </p:sp>
      <p:sp>
        <p:nvSpPr>
          <p:cNvPr id="3" name="Content Placeholder 2"/>
          <p:cNvSpPr>
            <a:spLocks noGrp="1"/>
          </p:cNvSpPr>
          <p:nvPr>
            <p:ph idx="1"/>
          </p:nvPr>
        </p:nvSpPr>
        <p:spPr/>
        <p:txBody>
          <a:bodyPr/>
          <a:lstStyle/>
          <a:p>
            <a:r>
              <a:rPr lang="en-US" dirty="0"/>
              <a:t>Section 301 Applied Here</a:t>
            </a:r>
          </a:p>
          <a:p>
            <a:pPr lvl="1"/>
            <a:r>
              <a:rPr lang="en-US" dirty="0" err="1"/>
              <a:t>TIwC</a:t>
            </a:r>
            <a:r>
              <a:rPr lang="en-US" dirty="0"/>
              <a:t> claim not equivalent to copyright, hence not preempted.</a:t>
            </a:r>
          </a:p>
        </p:txBody>
      </p:sp>
      <p:sp>
        <p:nvSpPr>
          <p:cNvPr id="5" name="Slide Number Placeholder 4"/>
          <p:cNvSpPr>
            <a:spLocks noGrp="1"/>
          </p:cNvSpPr>
          <p:nvPr>
            <p:ph type="sldNum" sz="quarter" idx="12"/>
          </p:nvPr>
        </p:nvSpPr>
        <p:spPr/>
        <p:txBody>
          <a:bodyPr/>
          <a:lstStyle/>
          <a:p>
            <a:fld id="{2873755A-B2BD-40A3-BFBA-B01E1BE1ACA6}" type="slidenum">
              <a:rPr lang="en-US" altLang="en-US" smtClean="0"/>
              <a:pPr/>
              <a:t>52</a:t>
            </a:fld>
            <a:endParaRPr lang="en-US" altLang="en-US"/>
          </a:p>
        </p:txBody>
      </p:sp>
    </p:spTree>
    <p:extLst>
      <p:ext uri="{BB962C8B-B14F-4D97-AF65-F5344CB8AC3E}">
        <p14:creationId xmlns:p14="http://schemas.microsoft.com/office/powerpoint/2010/main" val="2941077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53</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Playing WOW</a:t>
            </a:r>
          </a:p>
        </p:txBody>
      </p:sp>
      <p:sp>
        <p:nvSpPr>
          <p:cNvPr id="16390" name="Rectangle 3"/>
          <p:cNvSpPr>
            <a:spLocks noGrp="1" noChangeArrowheads="1"/>
          </p:cNvSpPr>
          <p:nvPr>
            <p:ph type="body" idx="1"/>
          </p:nvPr>
        </p:nvSpPr>
        <p:spPr/>
        <p:txBody>
          <a:bodyPr/>
          <a:lstStyle/>
          <a:p>
            <a:pPr>
              <a:lnSpc>
                <a:spcPct val="90000"/>
              </a:lnSpc>
            </a:pPr>
            <a:r>
              <a:rPr lang="en-US" dirty="0"/>
              <a:t>Hypo 1</a:t>
            </a:r>
          </a:p>
          <a:p>
            <a:pPr lvl="1">
              <a:lnSpc>
                <a:spcPct val="90000"/>
              </a:lnSpc>
            </a:pPr>
            <a:r>
              <a:rPr lang="en-US" dirty="0"/>
              <a:t>I buy an online subscription for WOW</a:t>
            </a:r>
          </a:p>
          <a:p>
            <a:pPr lvl="1">
              <a:lnSpc>
                <a:spcPct val="90000"/>
              </a:lnSpc>
            </a:pPr>
            <a:r>
              <a:rPr lang="en-US" dirty="0"/>
              <a:t>After 100 hours of play, I have reached level 35 and have amassed skills, loot and weapons</a:t>
            </a:r>
          </a:p>
          <a:p>
            <a:pPr lvl="1">
              <a:lnSpc>
                <a:spcPct val="90000"/>
              </a:lnSpc>
            </a:pPr>
            <a:r>
              <a:rPr lang="en-US" dirty="0"/>
              <a:t>The first 100 hours was sheer drudgery, but now I am excited to play going forward</a:t>
            </a:r>
          </a:p>
          <a:p>
            <a:pPr>
              <a:lnSpc>
                <a:spcPct val="90000"/>
              </a:lnSpc>
            </a:pPr>
            <a:r>
              <a:rPr lang="en-US" dirty="0"/>
              <a:t>Copyright issues?</a:t>
            </a:r>
          </a:p>
          <a:p>
            <a:pPr lvl="1">
              <a:lnSpc>
                <a:spcPct val="90000"/>
              </a:lnSpc>
            </a:pPr>
            <a:endParaRPr lang="en-US" dirty="0"/>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extLst>
      <p:ext uri="{BB962C8B-B14F-4D97-AF65-F5344CB8AC3E}">
        <p14:creationId xmlns:p14="http://schemas.microsoft.com/office/powerpoint/2010/main" val="580988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54</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Playing WOW</a:t>
            </a:r>
          </a:p>
        </p:txBody>
      </p:sp>
      <p:sp>
        <p:nvSpPr>
          <p:cNvPr id="16390" name="Rectangle 3"/>
          <p:cNvSpPr>
            <a:spLocks noGrp="1" noChangeArrowheads="1"/>
          </p:cNvSpPr>
          <p:nvPr>
            <p:ph type="body" idx="1"/>
          </p:nvPr>
        </p:nvSpPr>
        <p:spPr/>
        <p:txBody>
          <a:bodyPr/>
          <a:lstStyle/>
          <a:p>
            <a:pPr>
              <a:lnSpc>
                <a:spcPct val="90000"/>
              </a:lnSpc>
            </a:pPr>
            <a:r>
              <a:rPr lang="en-US" dirty="0"/>
              <a:t>Hypo 2</a:t>
            </a:r>
          </a:p>
          <a:p>
            <a:pPr lvl="1">
              <a:lnSpc>
                <a:spcPct val="90000"/>
              </a:lnSpc>
            </a:pPr>
            <a:r>
              <a:rPr lang="en-US" dirty="0"/>
              <a:t>I buy an online subscription for WOW</a:t>
            </a:r>
          </a:p>
          <a:p>
            <a:pPr lvl="1">
              <a:lnSpc>
                <a:spcPct val="90000"/>
              </a:lnSpc>
            </a:pPr>
            <a:r>
              <a:rPr lang="en-US" dirty="0"/>
              <a:t>I hire a 14 year old kid in the neighborhood to come play under my subscription </a:t>
            </a:r>
          </a:p>
          <a:p>
            <a:pPr lvl="1">
              <a:lnSpc>
                <a:spcPct val="90000"/>
              </a:lnSpc>
            </a:pPr>
            <a:r>
              <a:rPr lang="en-US" dirty="0"/>
              <a:t>Eventually “I” have reached level 35 and have amassed skills, loot and weapons</a:t>
            </a:r>
          </a:p>
          <a:p>
            <a:pPr lvl="1">
              <a:lnSpc>
                <a:spcPct val="90000"/>
              </a:lnSpc>
            </a:pPr>
            <a:r>
              <a:rPr lang="en-US" dirty="0"/>
              <a:t>Now I am excited to play going forward</a:t>
            </a:r>
          </a:p>
          <a:p>
            <a:pPr>
              <a:lnSpc>
                <a:spcPct val="90000"/>
              </a:lnSpc>
            </a:pPr>
            <a:r>
              <a:rPr lang="en-US" dirty="0"/>
              <a:t>Copyright issues?</a:t>
            </a:r>
          </a:p>
          <a:p>
            <a:pPr lvl="1">
              <a:lnSpc>
                <a:spcPct val="90000"/>
              </a:lnSpc>
            </a:pPr>
            <a:endParaRPr lang="en-US" dirty="0"/>
          </a:p>
        </p:txBody>
      </p:sp>
      <p:sp>
        <p:nvSpPr>
          <p:cNvPr id="7" name="Text Box 5"/>
          <p:cNvSpPr txBox="1">
            <a:spLocks noChangeArrowheads="1"/>
          </p:cNvSpPr>
          <p:nvPr/>
        </p:nvSpPr>
        <p:spPr bwMode="auto">
          <a:xfrm>
            <a:off x="10002129" y="0"/>
            <a:ext cx="218987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extLst>
      <p:ext uri="{BB962C8B-B14F-4D97-AF65-F5344CB8AC3E}">
        <p14:creationId xmlns:p14="http://schemas.microsoft.com/office/powerpoint/2010/main" val="645358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55</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Playing WOW</a:t>
            </a:r>
          </a:p>
        </p:txBody>
      </p:sp>
      <p:sp>
        <p:nvSpPr>
          <p:cNvPr id="16390" name="Rectangle 3"/>
          <p:cNvSpPr>
            <a:spLocks noGrp="1" noChangeArrowheads="1"/>
          </p:cNvSpPr>
          <p:nvPr>
            <p:ph type="body" idx="1"/>
          </p:nvPr>
        </p:nvSpPr>
        <p:spPr/>
        <p:txBody>
          <a:bodyPr/>
          <a:lstStyle/>
          <a:p>
            <a:pPr>
              <a:lnSpc>
                <a:spcPct val="90000"/>
              </a:lnSpc>
            </a:pPr>
            <a:r>
              <a:rPr lang="en-US" dirty="0"/>
              <a:t>Hypo 3</a:t>
            </a:r>
          </a:p>
          <a:p>
            <a:pPr lvl="1">
              <a:lnSpc>
                <a:spcPct val="90000"/>
              </a:lnSpc>
            </a:pPr>
            <a:r>
              <a:rPr lang="en-US" dirty="0"/>
              <a:t>I buy an online subscription for WOW</a:t>
            </a:r>
          </a:p>
          <a:p>
            <a:pPr lvl="1">
              <a:lnSpc>
                <a:spcPct val="90000"/>
              </a:lnSpc>
            </a:pPr>
            <a:r>
              <a:rPr lang="en-US" dirty="0"/>
              <a:t>I license a software bot to come play under my subscription </a:t>
            </a:r>
          </a:p>
          <a:p>
            <a:pPr lvl="1">
              <a:lnSpc>
                <a:spcPct val="90000"/>
              </a:lnSpc>
            </a:pPr>
            <a:r>
              <a:rPr lang="en-US" dirty="0"/>
              <a:t>Eventually “I” have reached level 35 and have amassed skills, loot and weapons</a:t>
            </a:r>
          </a:p>
          <a:p>
            <a:pPr lvl="1">
              <a:lnSpc>
                <a:spcPct val="90000"/>
              </a:lnSpc>
            </a:pPr>
            <a:r>
              <a:rPr lang="en-US" dirty="0"/>
              <a:t>Now I am excited to play going forward</a:t>
            </a:r>
          </a:p>
          <a:p>
            <a:pPr>
              <a:lnSpc>
                <a:spcPct val="90000"/>
              </a:lnSpc>
            </a:pPr>
            <a:r>
              <a:rPr lang="en-US" dirty="0"/>
              <a:t>Copyright issues?</a:t>
            </a:r>
          </a:p>
          <a:p>
            <a:pPr lvl="1">
              <a:lnSpc>
                <a:spcPct val="90000"/>
              </a:lnSpc>
            </a:pPr>
            <a:endParaRPr lang="en-US" dirty="0"/>
          </a:p>
        </p:txBody>
      </p:sp>
      <p:sp>
        <p:nvSpPr>
          <p:cNvPr id="7" name="Text Box 5"/>
          <p:cNvSpPr txBox="1">
            <a:spLocks noChangeArrowheads="1"/>
          </p:cNvSpPr>
          <p:nvPr/>
        </p:nvSpPr>
        <p:spPr bwMode="auto">
          <a:xfrm>
            <a:off x="10100603" y="0"/>
            <a:ext cx="209139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extLst>
      <p:ext uri="{BB962C8B-B14F-4D97-AF65-F5344CB8AC3E}">
        <p14:creationId xmlns:p14="http://schemas.microsoft.com/office/powerpoint/2010/main" val="1396087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880" y="-1"/>
            <a:ext cx="4389121" cy="46423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Selling Levels (TTYN (4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Eurogamer.net (25 Feb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lizzard explains $60 cost of World of Warcraft level 90 character boost • Eurogamer.ne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25" y="567332"/>
            <a:ext cx="9628088" cy="5266136"/>
          </a:xfrm>
          <a:prstGeom prst="rect">
            <a:avLst/>
          </a:prstGeom>
          <a:ln w="6350">
            <a:solidFill>
              <a:schemeClr val="tx1"/>
            </a:solidFill>
          </a:ln>
        </p:spPr>
      </p:pic>
      <p:pic>
        <p:nvPicPr>
          <p:cNvPr id="8" name="Picture 7" descr="Blizzard explains $60 cost of World of Warcraft level 90 character boost • Eurogamer.net - Google Chrome"/>
          <p:cNvPicPr>
            <a:picLocks noChangeAspect="1"/>
          </p:cNvPicPr>
          <p:nvPr/>
        </p:nvPicPr>
        <p:blipFill rotWithShape="1">
          <a:blip r:embed="rId3">
            <a:extLst>
              <a:ext uri="{28A0092B-C50C-407E-A947-70E740481C1C}">
                <a14:useLocalDpi xmlns:a14="http://schemas.microsoft.com/office/drawing/2010/main" val="0"/>
              </a:ext>
            </a:extLst>
          </a:blip>
          <a:srcRect l="14232" t="13921" r="36891" b="29843"/>
          <a:stretch/>
        </p:blipFill>
        <p:spPr>
          <a:xfrm>
            <a:off x="2982737" y="1342101"/>
            <a:ext cx="7848431" cy="4939101"/>
          </a:xfrm>
          <a:prstGeom prst="rect">
            <a:avLst/>
          </a:prstGeom>
          <a:ln w="6350">
            <a:solidFill>
              <a:schemeClr val="tx1"/>
            </a:solidFill>
          </a:ln>
        </p:spPr>
      </p:pic>
    </p:spTree>
    <p:extLst>
      <p:ext uri="{BB962C8B-B14F-4D97-AF65-F5344CB8AC3E}">
        <p14:creationId xmlns:p14="http://schemas.microsoft.com/office/powerpoint/2010/main" val="158175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2997" y="-2"/>
            <a:ext cx="4919003" cy="4220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Paying for Levels (TTYN (5 of </a:t>
            </a:r>
            <a:r>
              <a:rPr lang="en-US" sz="2400">
                <a:solidFill>
                  <a:schemeClr val="accent4">
                    <a:lumMod val="75000"/>
                    <a:lumOff val="25000"/>
                  </a:schemeClr>
                </a:solidFill>
                <a:latin typeface="+mn-lt"/>
                <a:cs typeface="Times New Roman" panose="02020603050405020304" pitchFamily="18" charset="0"/>
              </a:rPr>
              <a:t>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8375073" y="6488668"/>
            <a:ext cx="38169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BlizzardWatch.com (21 Aug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What does a World of Warcraft subscription cos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64" y="769145"/>
            <a:ext cx="9808313" cy="5364712"/>
          </a:xfrm>
          <a:prstGeom prst="rect">
            <a:avLst/>
          </a:prstGeom>
          <a:ln w="6350">
            <a:solidFill>
              <a:schemeClr val="tx1"/>
            </a:solidFill>
          </a:ln>
        </p:spPr>
      </p:pic>
      <p:pic>
        <p:nvPicPr>
          <p:cNvPr id="8" name="Picture 7" descr="What does a World of Warcraft subscription cost? - Google Chrome"/>
          <p:cNvPicPr>
            <a:picLocks noChangeAspect="1"/>
          </p:cNvPicPr>
          <p:nvPr/>
        </p:nvPicPr>
        <p:blipFill rotWithShape="1">
          <a:blip r:embed="rId4">
            <a:extLst>
              <a:ext uri="{28A0092B-C50C-407E-A947-70E740481C1C}">
                <a14:useLocalDpi xmlns:a14="http://schemas.microsoft.com/office/drawing/2010/main" val="0"/>
              </a:ext>
            </a:extLst>
          </a:blip>
          <a:srcRect l="11677" t="37534" r="43579" b="23199"/>
          <a:stretch/>
        </p:blipFill>
        <p:spPr>
          <a:xfrm>
            <a:off x="1701455" y="1777574"/>
            <a:ext cx="9576145" cy="4596551"/>
          </a:xfrm>
          <a:prstGeom prst="rect">
            <a:avLst/>
          </a:prstGeom>
          <a:ln w="6350">
            <a:solidFill>
              <a:schemeClr val="tx1"/>
            </a:solidFill>
          </a:ln>
        </p:spPr>
      </p:pic>
    </p:spTree>
    <p:extLst>
      <p:ext uri="{BB962C8B-B14F-4D97-AF65-F5344CB8AC3E}">
        <p14:creationId xmlns:p14="http://schemas.microsoft.com/office/powerpoint/2010/main" val="171356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DMCA Issue in Blizzard</a:t>
            </a:r>
          </a:p>
        </p:txBody>
      </p:sp>
      <p:sp>
        <p:nvSpPr>
          <p:cNvPr id="3" name="Content Placeholder 2"/>
          <p:cNvSpPr>
            <a:spLocks noGrp="1"/>
          </p:cNvSpPr>
          <p:nvPr>
            <p:ph idx="1"/>
          </p:nvPr>
        </p:nvSpPr>
        <p:spPr/>
        <p:txBody>
          <a:bodyPr/>
          <a:lstStyle/>
          <a:p>
            <a:r>
              <a:rPr lang="en-US" dirty="0"/>
              <a:t>Two Slices</a:t>
            </a:r>
          </a:p>
          <a:p>
            <a:pPr lvl="1"/>
            <a:r>
              <a:rPr lang="en-US" dirty="0"/>
              <a:t>Literal elements vs. non-literal elements</a:t>
            </a:r>
          </a:p>
          <a:p>
            <a:pPr lvl="1"/>
            <a:r>
              <a:rPr lang="en-US" dirty="0"/>
              <a:t>Located on PC vs. located on Blizzard server</a:t>
            </a:r>
          </a:p>
          <a:p>
            <a:r>
              <a:rPr lang="en-US" dirty="0"/>
              <a:t>And remember the statutory slice</a:t>
            </a:r>
          </a:p>
          <a:p>
            <a:pPr lvl="1"/>
            <a:r>
              <a:rPr lang="en-US" dirty="0"/>
              <a:t>Is the TPM (technological protection measure) here directed at access to the work or controlling the rights of the copyright holder?</a:t>
            </a:r>
          </a:p>
        </p:txBody>
      </p:sp>
      <p:sp>
        <p:nvSpPr>
          <p:cNvPr id="5" name="Slide Number Placeholder 4"/>
          <p:cNvSpPr>
            <a:spLocks noGrp="1"/>
          </p:cNvSpPr>
          <p:nvPr>
            <p:ph type="sldNum" sz="quarter" idx="12"/>
          </p:nvPr>
        </p:nvSpPr>
        <p:spPr/>
        <p:txBody>
          <a:bodyPr/>
          <a:lstStyle/>
          <a:p>
            <a:fld id="{2873755A-B2BD-40A3-BFBA-B01E1BE1ACA6}" type="slidenum">
              <a:rPr lang="en-US" altLang="en-US" smtClean="0"/>
              <a:pPr/>
              <a:t>58</a:t>
            </a:fld>
            <a:endParaRPr lang="en-US" altLang="en-US"/>
          </a:p>
        </p:txBody>
      </p:sp>
    </p:spTree>
    <p:extLst>
      <p:ext uri="{BB962C8B-B14F-4D97-AF65-F5344CB8AC3E}">
        <p14:creationId xmlns:p14="http://schemas.microsoft.com/office/powerpoint/2010/main" val="1937583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DMCA Issue in Blizzard</a:t>
            </a:r>
          </a:p>
        </p:txBody>
      </p:sp>
      <p:sp>
        <p:nvSpPr>
          <p:cNvPr id="3" name="Content Placeholder 2"/>
          <p:cNvSpPr>
            <a:spLocks noGrp="1"/>
          </p:cNvSpPr>
          <p:nvPr>
            <p:ph idx="1"/>
          </p:nvPr>
        </p:nvSpPr>
        <p:spPr/>
        <p:txBody>
          <a:bodyPr/>
          <a:lstStyle/>
          <a:p>
            <a:r>
              <a:rPr lang="en-US" dirty="0"/>
              <a:t>Analysis</a:t>
            </a:r>
          </a:p>
          <a:p>
            <a:pPr lvl="1"/>
            <a:r>
              <a:rPr lang="en-US" dirty="0"/>
              <a:t>Blizzard TPM is Access Control, not Copyright Control</a:t>
            </a:r>
          </a:p>
          <a:p>
            <a:pPr lvl="1"/>
            <a:r>
              <a:rPr lang="en-US" dirty="0"/>
              <a:t>This means 1201(a) is the applicable rule, not 1201(b)</a:t>
            </a:r>
          </a:p>
        </p:txBody>
      </p:sp>
      <p:sp>
        <p:nvSpPr>
          <p:cNvPr id="5" name="Slide Number Placeholder 4"/>
          <p:cNvSpPr>
            <a:spLocks noGrp="1"/>
          </p:cNvSpPr>
          <p:nvPr>
            <p:ph type="sldNum" sz="quarter" idx="12"/>
          </p:nvPr>
        </p:nvSpPr>
        <p:spPr/>
        <p:txBody>
          <a:bodyPr/>
          <a:lstStyle/>
          <a:p>
            <a:fld id="{2873755A-B2BD-40A3-BFBA-B01E1BE1ACA6}" type="slidenum">
              <a:rPr lang="en-US" altLang="en-US" smtClean="0"/>
              <a:pPr/>
              <a:t>59</a:t>
            </a:fld>
            <a:endParaRPr lang="en-US" altLang="en-US"/>
          </a:p>
        </p:txBody>
      </p:sp>
    </p:spTree>
    <p:extLst>
      <p:ext uri="{BB962C8B-B14F-4D97-AF65-F5344CB8AC3E}">
        <p14:creationId xmlns:p14="http://schemas.microsoft.com/office/powerpoint/2010/main" val="420681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B491F47-05F8-448E-B3E6-938B8C3A049A}" type="slidenum">
              <a:rPr lang="en-US" altLang="en-US" sz="1400" i="0">
                <a:solidFill>
                  <a:srgbClr val="000066"/>
                </a:solidFill>
                <a:latin typeface="Arial" panose="020B0604020202020204" pitchFamily="34" charset="0"/>
              </a:rPr>
              <a:pPr/>
              <a:t>6</a:t>
            </a:fld>
            <a:endParaRPr lang="en-US" altLang="en-US" sz="1400" i="0">
              <a:solidFill>
                <a:srgbClr val="000066"/>
              </a:solidFill>
              <a:latin typeface="Arial" panose="020B0604020202020204" pitchFamily="34" charset="0"/>
            </a:endParaRPr>
          </a:p>
        </p:txBody>
      </p:sp>
      <p:sp>
        <p:nvSpPr>
          <p:cNvPr id="5125" name="Rectangle 2"/>
          <p:cNvSpPr>
            <a:spLocks noGrp="1" noChangeArrowheads="1"/>
          </p:cNvSpPr>
          <p:nvPr>
            <p:ph type="title"/>
          </p:nvPr>
        </p:nvSpPr>
        <p:spPr/>
        <p:txBody>
          <a:bodyPr/>
          <a:lstStyle/>
          <a:p>
            <a:r>
              <a:rPr lang="en-US" dirty="0"/>
              <a:t>Game Consoles</a:t>
            </a:r>
          </a:p>
        </p:txBody>
      </p:sp>
      <p:sp>
        <p:nvSpPr>
          <p:cNvPr id="5126" name="Rectangle 3"/>
          <p:cNvSpPr>
            <a:spLocks noGrp="1" noChangeArrowheads="1"/>
          </p:cNvSpPr>
          <p:nvPr>
            <p:ph type="body" idx="1"/>
          </p:nvPr>
        </p:nvSpPr>
        <p:spPr/>
        <p:txBody>
          <a:bodyPr/>
          <a:lstStyle/>
          <a:p>
            <a:r>
              <a:rPr lang="en-US" dirty="0"/>
              <a:t>Hypo</a:t>
            </a:r>
          </a:p>
          <a:p>
            <a:pPr lvl="1"/>
            <a:r>
              <a:rPr lang="en-US" dirty="0"/>
              <a:t>Three alternative business models for game consoles</a:t>
            </a:r>
          </a:p>
          <a:p>
            <a:pPr lvl="1"/>
            <a:r>
              <a:rPr lang="en-US" dirty="0"/>
              <a:t>Version 1: Sell console at full cost-based price and allow open access for game making (anyone can make cartridges and they don’t have to pay any fees for access to the console)</a:t>
            </a:r>
          </a:p>
        </p:txBody>
      </p:sp>
      <p:sp>
        <p:nvSpPr>
          <p:cNvPr id="7" name="Text Box 5"/>
          <p:cNvSpPr txBox="1">
            <a:spLocks noChangeArrowheads="1"/>
          </p:cNvSpPr>
          <p:nvPr/>
        </p:nvSpPr>
        <p:spPr bwMode="auto">
          <a:xfrm>
            <a:off x="10120745" y="0"/>
            <a:ext cx="209665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935851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DMCA Issue in Blizzard</a:t>
            </a:r>
          </a:p>
        </p:txBody>
      </p:sp>
      <p:sp>
        <p:nvSpPr>
          <p:cNvPr id="3" name="Content Placeholder 2"/>
          <p:cNvSpPr>
            <a:spLocks noGrp="1"/>
          </p:cNvSpPr>
          <p:nvPr>
            <p:ph idx="1"/>
          </p:nvPr>
        </p:nvSpPr>
        <p:spPr/>
        <p:txBody>
          <a:bodyPr/>
          <a:lstStyle/>
          <a:p>
            <a:pPr lvl="1"/>
            <a:r>
              <a:rPr lang="en-US" dirty="0"/>
              <a:t>PC-Based Material</a:t>
            </a:r>
          </a:p>
          <a:p>
            <a:pPr lvl="2"/>
            <a:r>
              <a:rPr lang="en-US" dirty="0"/>
              <a:t>Warden doesn’t exercise full control over access to </a:t>
            </a:r>
            <a:r>
              <a:rPr lang="en-US" dirty="0" err="1"/>
              <a:t>WoW</a:t>
            </a:r>
            <a:endParaRPr lang="en-US" dirty="0"/>
          </a:p>
          <a:p>
            <a:pPr lvl="2"/>
            <a:r>
              <a:rPr lang="en-US" dirty="0"/>
              <a:t>Not fully subject to TPM and thus not covered by 1201(a)</a:t>
            </a:r>
          </a:p>
          <a:p>
            <a:pPr lvl="1"/>
            <a:r>
              <a:rPr lang="en-US" dirty="0"/>
              <a:t>Server-Based Materials</a:t>
            </a:r>
          </a:p>
          <a:p>
            <a:pPr lvl="2"/>
            <a:r>
              <a:rPr lang="en-US" dirty="0"/>
              <a:t>Warden acts as a more systematic TPM and hence MDY subject to 1201(a)(2)</a:t>
            </a:r>
          </a:p>
        </p:txBody>
      </p:sp>
      <p:sp>
        <p:nvSpPr>
          <p:cNvPr id="5" name="Slide Number Placeholder 4"/>
          <p:cNvSpPr>
            <a:spLocks noGrp="1"/>
          </p:cNvSpPr>
          <p:nvPr>
            <p:ph type="sldNum" sz="quarter" idx="12"/>
          </p:nvPr>
        </p:nvSpPr>
        <p:spPr/>
        <p:txBody>
          <a:bodyPr/>
          <a:lstStyle/>
          <a:p>
            <a:fld id="{2873755A-B2BD-40A3-BFBA-B01E1BE1ACA6}" type="slidenum">
              <a:rPr lang="en-US" altLang="en-US" smtClean="0"/>
              <a:pPr/>
              <a:t>60</a:t>
            </a:fld>
            <a:endParaRPr lang="en-US" altLang="en-US"/>
          </a:p>
        </p:txBody>
      </p:sp>
    </p:spTree>
    <p:extLst>
      <p:ext uri="{BB962C8B-B14F-4D97-AF65-F5344CB8AC3E}">
        <p14:creationId xmlns:p14="http://schemas.microsoft.com/office/powerpoint/2010/main" val="3508849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5307" y="-2"/>
            <a:ext cx="66266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Alternative Ways to Access Literal Elements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9589476" y="6488668"/>
            <a:ext cx="2602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6677" y="209004"/>
            <a:ext cx="4608707" cy="6491834"/>
          </a:xfrm>
          <a:prstGeom prst="rect">
            <a:avLst/>
          </a:prstGeom>
          <a:ln w="6350">
            <a:solidFill>
              <a:schemeClr val="tx1"/>
            </a:solidFill>
          </a:ln>
        </p:spPr>
      </p:pic>
      <p:sp>
        <p:nvSpPr>
          <p:cNvPr id="3" name="Rectangle 2">
            <a:extLst>
              <a:ext uri="{FF2B5EF4-FFF2-40B4-BE49-F238E27FC236}">
                <a16:creationId xmlns:a16="http://schemas.microsoft.com/office/drawing/2014/main" id="{41084B15-FBD6-C123-86D2-6559B73C64CD}"/>
              </a:ext>
            </a:extLst>
          </p:cNvPr>
          <p:cNvSpPr/>
          <p:nvPr/>
        </p:nvSpPr>
        <p:spPr bwMode="auto">
          <a:xfrm>
            <a:off x="1222818" y="1811953"/>
            <a:ext cx="10606572"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We agree with the district court that </a:t>
            </a:r>
            <a:r>
              <a:rPr lang="en-US" sz="3200" b="1" i="0" dirty="0">
                <a:solidFill>
                  <a:schemeClr val="accent4">
                    <a:lumMod val="50000"/>
                    <a:lumOff val="50000"/>
                  </a:schemeClr>
                </a:solidFill>
              </a:rPr>
              <a:t>MDY’s Glider does not violate DMCA § 1201(a)(2) with respect to WoW’s literal elements and individual non-literal elements, because Warden does not effectively control access to these WoW elements</a:t>
            </a:r>
            <a:r>
              <a:rPr lang="en-US" sz="3200" i="0" dirty="0"/>
              <a:t>. First, Warden does not control access to WoW’s </a:t>
            </a:r>
            <a:r>
              <a:rPr lang="en-US" sz="3200" b="1" i="0" dirty="0">
                <a:solidFill>
                  <a:schemeClr val="accent4">
                    <a:lumMod val="50000"/>
                    <a:lumOff val="50000"/>
                  </a:schemeClr>
                </a:solidFill>
              </a:rPr>
              <a:t>literal elements </a:t>
            </a:r>
            <a:r>
              <a:rPr lang="en-US" sz="3200" i="0" dirty="0"/>
              <a:t>because these elements—</a:t>
            </a:r>
            <a:r>
              <a:rPr lang="en-US" sz="3200" b="1" i="0" dirty="0">
                <a:solidFill>
                  <a:schemeClr val="accent4">
                    <a:lumMod val="50000"/>
                    <a:lumOff val="50000"/>
                  </a:schemeClr>
                </a:solidFill>
              </a:rPr>
              <a:t>the game client’s software code— are available on a player’s hard drive once the game client software is installed</a:t>
            </a:r>
            <a:r>
              <a:rPr lang="en-US" sz="3200" i="0" dirty="0"/>
              <a:t>. … </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57370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7937" y="-2"/>
            <a:ext cx="71140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Alternative Ways to Access Nonliteral Elements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9589476" y="6488668"/>
            <a:ext cx="2602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6677" y="209004"/>
            <a:ext cx="4608707" cy="6491834"/>
          </a:xfrm>
          <a:prstGeom prst="rect">
            <a:avLst/>
          </a:prstGeom>
          <a:ln w="6350">
            <a:solidFill>
              <a:schemeClr val="tx1"/>
            </a:solidFill>
          </a:ln>
        </p:spPr>
      </p:pic>
      <p:sp>
        <p:nvSpPr>
          <p:cNvPr id="3" name="Rectangle 2">
            <a:extLst>
              <a:ext uri="{FF2B5EF4-FFF2-40B4-BE49-F238E27FC236}">
                <a16:creationId xmlns:a16="http://schemas.microsoft.com/office/drawing/2014/main" id="{41084B15-FBD6-C123-86D2-6559B73C64CD}"/>
              </a:ext>
            </a:extLst>
          </p:cNvPr>
          <p:cNvSpPr/>
          <p:nvPr/>
        </p:nvSpPr>
        <p:spPr bwMode="auto">
          <a:xfrm>
            <a:off x="1208893" y="2726353"/>
            <a:ext cx="10606572"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[WoW’s] individual nonliteral components may be accessed by a user without signing on to the server. … For instance, a user may call up and listen to the roar a particular monster makes within the game. </a:t>
            </a:r>
            <a:r>
              <a:rPr lang="en-US" sz="3200" i="0" dirty="0"/>
              <a:t>Or the user may call up a virtual image of that monster</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90877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289" y="-2"/>
            <a:ext cx="39577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t>
            </a:r>
            <a:r>
              <a:rPr lang="en-US" sz="2400" i="1" dirty="0">
                <a:solidFill>
                  <a:schemeClr val="accent4">
                    <a:lumMod val="75000"/>
                    <a:lumOff val="25000"/>
                  </a:schemeClr>
                </a:solidFill>
                <a:latin typeface="+mn-lt"/>
                <a:cs typeface="Times New Roman" panose="02020603050405020304" pitchFamily="18" charset="0"/>
              </a:rPr>
              <a:t>Lexmark</a:t>
            </a:r>
            <a:r>
              <a:rPr lang="en-US" sz="2400" dirty="0">
                <a:solidFill>
                  <a:schemeClr val="accent4">
                    <a:lumMod val="75000"/>
                    <a:lumOff val="25000"/>
                  </a:schemeClr>
                </a:solidFill>
                <a:latin typeface="+mn-lt"/>
                <a:cs typeface="Times New Roman" panose="02020603050405020304" pitchFamily="18" charset="0"/>
              </a:rPr>
              <a:t> Comparison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9589476" y="6488668"/>
            <a:ext cx="2602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9102" y="277396"/>
            <a:ext cx="4560153" cy="6423441"/>
          </a:xfrm>
          <a:prstGeom prst="rect">
            <a:avLst/>
          </a:prstGeom>
          <a:ln w="6350">
            <a:solidFill>
              <a:schemeClr val="tx1"/>
            </a:solidFill>
          </a:ln>
        </p:spPr>
      </p:pic>
      <p:sp>
        <p:nvSpPr>
          <p:cNvPr id="3" name="Rectangle 2">
            <a:extLst>
              <a:ext uri="{FF2B5EF4-FFF2-40B4-BE49-F238E27FC236}">
                <a16:creationId xmlns:a16="http://schemas.microsoft.com/office/drawing/2014/main" id="{AB5F2784-5DC0-EB2E-5728-6D31EFD8E395}"/>
              </a:ext>
            </a:extLst>
          </p:cNvPr>
          <p:cNvSpPr/>
          <p:nvPr/>
        </p:nvSpPr>
        <p:spPr bwMode="auto">
          <a:xfrm>
            <a:off x="1280628" y="980737"/>
            <a:ext cx="10606572" cy="501675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Our conclusion is in accord with the Sixth Circuit’s decision in </a:t>
            </a:r>
            <a:r>
              <a:rPr lang="en-US" sz="3200" dirty="0"/>
              <a:t>Lexmark International v. Static Control Components</a:t>
            </a:r>
            <a:r>
              <a:rPr lang="en-US" sz="3200" i="0" dirty="0"/>
              <a:t>, 387 F.3d 522 (6th Cir. 2004). In </a:t>
            </a:r>
            <a:r>
              <a:rPr lang="en-US" sz="3200" dirty="0"/>
              <a:t>Lexmark</a:t>
            </a:r>
            <a:r>
              <a:rPr lang="en-US" sz="3200" i="0" dirty="0"/>
              <a:t>, the plaintiff sold laser printers equipped with an authentication sequence, verified by the printer’s copyrighted software, that ensured that only plaintiff’s own toner cartridges could be inserted into the printers. </a:t>
            </a:r>
            <a:r>
              <a:rPr lang="en-US" sz="3200" b="1" i="0" dirty="0">
                <a:solidFill>
                  <a:schemeClr val="accent4">
                    <a:lumMod val="50000"/>
                    <a:lumOff val="50000"/>
                  </a:schemeClr>
                </a:solidFill>
              </a:rPr>
              <a:t>The defendant sold microchips capable of generating an authentication sequence that rendered other manufacturers’ cartridges compatible with plaintiff’s printers</a:t>
            </a:r>
            <a:r>
              <a:rPr lang="en-US" sz="3200" i="0" dirty="0"/>
              <a:t>.</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78965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289" y="-2"/>
            <a:ext cx="39577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t>
            </a:r>
            <a:r>
              <a:rPr lang="en-US" sz="2400" i="1" dirty="0">
                <a:solidFill>
                  <a:schemeClr val="accent4">
                    <a:lumMod val="75000"/>
                    <a:lumOff val="25000"/>
                  </a:schemeClr>
                </a:solidFill>
                <a:latin typeface="+mn-lt"/>
                <a:cs typeface="Times New Roman" panose="02020603050405020304" pitchFamily="18" charset="0"/>
              </a:rPr>
              <a:t>Lexmark</a:t>
            </a:r>
            <a:r>
              <a:rPr lang="en-US" sz="2400" dirty="0">
                <a:solidFill>
                  <a:schemeClr val="accent4">
                    <a:lumMod val="75000"/>
                    <a:lumOff val="25000"/>
                  </a:schemeClr>
                </a:solidFill>
                <a:latin typeface="+mn-lt"/>
                <a:cs typeface="Times New Roman" panose="02020603050405020304" pitchFamily="18" charset="0"/>
              </a:rPr>
              <a:t> Comparison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589476" y="6488668"/>
            <a:ext cx="2602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9102" y="277396"/>
            <a:ext cx="4560153" cy="6423441"/>
          </a:xfrm>
          <a:prstGeom prst="rect">
            <a:avLst/>
          </a:prstGeom>
          <a:ln w="6350">
            <a:solidFill>
              <a:schemeClr val="tx1"/>
            </a:solidFill>
          </a:ln>
        </p:spPr>
      </p:pic>
      <p:sp>
        <p:nvSpPr>
          <p:cNvPr id="3" name="Rectangle 2">
            <a:extLst>
              <a:ext uri="{FF2B5EF4-FFF2-40B4-BE49-F238E27FC236}">
                <a16:creationId xmlns:a16="http://schemas.microsoft.com/office/drawing/2014/main" id="{AB5F2784-5DC0-EB2E-5728-6D31EFD8E395}"/>
              </a:ext>
            </a:extLst>
          </p:cNvPr>
          <p:cNvSpPr/>
          <p:nvPr/>
        </p:nvSpPr>
        <p:spPr bwMode="auto">
          <a:xfrm>
            <a:off x="1222818" y="1811953"/>
            <a:ext cx="10606572"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The </a:t>
            </a:r>
            <a:r>
              <a:rPr lang="en-US" sz="3200" b="1" i="0" dirty="0">
                <a:solidFill>
                  <a:schemeClr val="accent4">
                    <a:lumMod val="50000"/>
                    <a:lumOff val="50000"/>
                  </a:schemeClr>
                </a:solidFill>
              </a:rPr>
              <a:t>Sixth Circuit held that plaintiff’s § 1201(a)(2) claim failed because its authentication sequence did not effectively control access to its copyrighted computer program</a:t>
            </a:r>
            <a:r>
              <a:rPr lang="en-US" sz="3200" i="0" dirty="0"/>
              <a:t>. Rather, the </a:t>
            </a:r>
            <a:r>
              <a:rPr lang="en-US" sz="3200" b="1" i="0" dirty="0">
                <a:solidFill>
                  <a:schemeClr val="accent4">
                    <a:lumMod val="50000"/>
                    <a:lumOff val="50000"/>
                  </a:schemeClr>
                </a:solidFill>
              </a:rPr>
              <a:t>mere purchase of one of plaintiff’s printers allowed ‘access’ to the copyrighted program. Any purchaser could read the program code directly from the printer memory without encountering the authentication sequence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78083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289" y="-2"/>
            <a:ext cx="39577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t>
            </a:r>
            <a:r>
              <a:rPr lang="en-US" sz="2400" i="1" dirty="0">
                <a:solidFill>
                  <a:schemeClr val="accent4">
                    <a:lumMod val="75000"/>
                    <a:lumOff val="25000"/>
                  </a:schemeClr>
                </a:solidFill>
                <a:latin typeface="+mn-lt"/>
                <a:cs typeface="Times New Roman" panose="02020603050405020304" pitchFamily="18" charset="0"/>
              </a:rPr>
              <a:t>Lexmark</a:t>
            </a:r>
            <a:r>
              <a:rPr lang="en-US" sz="2400" dirty="0">
                <a:solidFill>
                  <a:schemeClr val="accent4">
                    <a:lumMod val="75000"/>
                    <a:lumOff val="25000"/>
                  </a:schemeClr>
                </a:solidFill>
                <a:latin typeface="+mn-lt"/>
                <a:cs typeface="Times New Roman" panose="02020603050405020304" pitchFamily="18" charset="0"/>
              </a:rPr>
              <a:t> Comparison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589476" y="6488668"/>
            <a:ext cx="2602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Blizzard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9102" y="277396"/>
            <a:ext cx="4560153" cy="6423441"/>
          </a:xfrm>
          <a:prstGeom prst="rect">
            <a:avLst/>
          </a:prstGeom>
          <a:ln w="6350">
            <a:solidFill>
              <a:schemeClr val="tx1"/>
            </a:solidFill>
          </a:ln>
        </p:spPr>
      </p:pic>
      <p:sp>
        <p:nvSpPr>
          <p:cNvPr id="3" name="Rectangle 2">
            <a:extLst>
              <a:ext uri="{FF2B5EF4-FFF2-40B4-BE49-F238E27FC236}">
                <a16:creationId xmlns:a16="http://schemas.microsoft.com/office/drawing/2014/main" id="{AB5F2784-5DC0-EB2E-5728-6D31EFD8E395}"/>
              </a:ext>
            </a:extLst>
          </p:cNvPr>
          <p:cNvSpPr/>
          <p:nvPr/>
        </p:nvSpPr>
        <p:spPr bwMode="auto">
          <a:xfrm>
            <a:off x="1320292" y="2958434"/>
            <a:ext cx="10606572"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The authentication sequence thus blocked only one form of access: the ability to make use of the printer. However</a:t>
            </a:r>
            <a:r>
              <a:rPr lang="en-US" sz="3200" i="0" dirty="0"/>
              <a:t>, it left intact another form of access: the review and use of the computer program’s literal code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56174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B491F47-05F8-448E-B3E6-938B8C3A049A}" type="slidenum">
              <a:rPr lang="en-US" altLang="en-US" sz="1400" i="0">
                <a:solidFill>
                  <a:srgbClr val="000066"/>
                </a:solidFill>
                <a:latin typeface="Arial" panose="020B0604020202020204" pitchFamily="34" charset="0"/>
              </a:rPr>
              <a:pPr/>
              <a:t>7</a:t>
            </a:fld>
            <a:endParaRPr lang="en-US" altLang="en-US" sz="1400" i="0">
              <a:solidFill>
                <a:srgbClr val="000066"/>
              </a:solidFill>
              <a:latin typeface="Arial" panose="020B0604020202020204" pitchFamily="34" charset="0"/>
            </a:endParaRPr>
          </a:p>
        </p:txBody>
      </p:sp>
      <p:sp>
        <p:nvSpPr>
          <p:cNvPr id="5125" name="Rectangle 2"/>
          <p:cNvSpPr>
            <a:spLocks noGrp="1" noChangeArrowheads="1"/>
          </p:cNvSpPr>
          <p:nvPr>
            <p:ph type="title"/>
          </p:nvPr>
        </p:nvSpPr>
        <p:spPr/>
        <p:txBody>
          <a:bodyPr/>
          <a:lstStyle/>
          <a:p>
            <a:r>
              <a:rPr lang="en-US" dirty="0"/>
              <a:t>Game Consoles</a:t>
            </a:r>
          </a:p>
        </p:txBody>
      </p:sp>
      <p:sp>
        <p:nvSpPr>
          <p:cNvPr id="5126" name="Rectangle 3"/>
          <p:cNvSpPr>
            <a:spLocks noGrp="1" noChangeArrowheads="1"/>
          </p:cNvSpPr>
          <p:nvPr>
            <p:ph type="body" idx="1"/>
          </p:nvPr>
        </p:nvSpPr>
        <p:spPr/>
        <p:txBody>
          <a:bodyPr/>
          <a:lstStyle/>
          <a:p>
            <a:r>
              <a:rPr lang="en-US" dirty="0"/>
              <a:t>Hypo</a:t>
            </a:r>
          </a:p>
          <a:p>
            <a:pPr lvl="1"/>
            <a:r>
              <a:rPr lang="en-US" dirty="0"/>
              <a:t>Version 2: Sell console at below the cost of making them and control access to the console; charge fees for access (either direct access fees or require firms to manufacture their cartridges though your facilities)</a:t>
            </a:r>
          </a:p>
        </p:txBody>
      </p:sp>
      <p:sp>
        <p:nvSpPr>
          <p:cNvPr id="7" name="Text Box 5"/>
          <p:cNvSpPr txBox="1">
            <a:spLocks noChangeArrowheads="1"/>
          </p:cNvSpPr>
          <p:nvPr/>
        </p:nvSpPr>
        <p:spPr bwMode="auto">
          <a:xfrm>
            <a:off x="10120745" y="0"/>
            <a:ext cx="209665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433987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B491F47-05F8-448E-B3E6-938B8C3A049A}" type="slidenum">
              <a:rPr lang="en-US" altLang="en-US" sz="1400" i="0">
                <a:solidFill>
                  <a:srgbClr val="000066"/>
                </a:solidFill>
                <a:latin typeface="Arial" panose="020B0604020202020204" pitchFamily="34" charset="0"/>
              </a:rPr>
              <a:pPr/>
              <a:t>8</a:t>
            </a:fld>
            <a:endParaRPr lang="en-US" altLang="en-US" sz="1400" i="0">
              <a:solidFill>
                <a:srgbClr val="000066"/>
              </a:solidFill>
              <a:latin typeface="Arial" panose="020B0604020202020204" pitchFamily="34" charset="0"/>
            </a:endParaRPr>
          </a:p>
        </p:txBody>
      </p:sp>
      <p:sp>
        <p:nvSpPr>
          <p:cNvPr id="5125" name="Rectangle 2"/>
          <p:cNvSpPr>
            <a:spLocks noGrp="1" noChangeArrowheads="1"/>
          </p:cNvSpPr>
          <p:nvPr>
            <p:ph type="title"/>
          </p:nvPr>
        </p:nvSpPr>
        <p:spPr/>
        <p:txBody>
          <a:bodyPr/>
          <a:lstStyle/>
          <a:p>
            <a:r>
              <a:rPr lang="en-US" dirty="0"/>
              <a:t>Game Consoles</a:t>
            </a:r>
          </a:p>
        </p:txBody>
      </p:sp>
      <p:sp>
        <p:nvSpPr>
          <p:cNvPr id="5126" name="Rectangle 3"/>
          <p:cNvSpPr>
            <a:spLocks noGrp="1" noChangeArrowheads="1"/>
          </p:cNvSpPr>
          <p:nvPr>
            <p:ph type="body" idx="1"/>
          </p:nvPr>
        </p:nvSpPr>
        <p:spPr/>
        <p:txBody>
          <a:bodyPr/>
          <a:lstStyle/>
          <a:p>
            <a:r>
              <a:rPr lang="en-US" dirty="0"/>
              <a:t>Hypo</a:t>
            </a:r>
          </a:p>
          <a:p>
            <a:pPr lvl="1"/>
            <a:r>
              <a:rPr lang="en-US" dirty="0"/>
              <a:t>Version 3: Sell console at below the cost of making them and allow open access for game making</a:t>
            </a:r>
          </a:p>
          <a:p>
            <a:r>
              <a:rPr lang="en-US" dirty="0"/>
              <a:t>Questions</a:t>
            </a:r>
          </a:p>
          <a:p>
            <a:pPr lvl="1"/>
            <a:r>
              <a:rPr lang="en-US" dirty="0"/>
              <a:t>What is at stake here? Which of those are sustainable? What was Sega doing?</a:t>
            </a:r>
          </a:p>
        </p:txBody>
      </p:sp>
      <p:sp>
        <p:nvSpPr>
          <p:cNvPr id="7" name="Text Box 5"/>
          <p:cNvSpPr txBox="1">
            <a:spLocks noChangeArrowheads="1"/>
          </p:cNvSpPr>
          <p:nvPr/>
        </p:nvSpPr>
        <p:spPr bwMode="auto">
          <a:xfrm>
            <a:off x="10120745" y="0"/>
            <a:ext cx="209665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2016974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Sega v. Accolade (CA9 1993)</a:t>
            </a:r>
          </a:p>
        </p:txBody>
      </p:sp>
      <p:sp>
        <p:nvSpPr>
          <p:cNvPr id="3" name="Content Placeholder 2"/>
          <p:cNvSpPr>
            <a:spLocks noGrp="1"/>
          </p:cNvSpPr>
          <p:nvPr>
            <p:ph idx="1"/>
          </p:nvPr>
        </p:nvSpPr>
        <p:spPr/>
        <p:txBody>
          <a:bodyPr/>
          <a:lstStyle/>
          <a:p>
            <a:r>
              <a:rPr lang="en-US" dirty="0"/>
              <a:t>Key Questions</a:t>
            </a:r>
          </a:p>
          <a:p>
            <a:pPr lvl="1"/>
            <a:r>
              <a:rPr lang="en-US" dirty="0"/>
              <a:t>Why did Accolade want to copy Sega’s work? Does that matter?</a:t>
            </a:r>
          </a:p>
          <a:p>
            <a:pPr lvl="1"/>
            <a:r>
              <a:rPr lang="en-US" dirty="0"/>
              <a:t>Should the fact that the copying produced an intermediate work rather than the final work matter?</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9</a:t>
            </a:fld>
            <a:endParaRPr lang="en-US" altLang="en-US"/>
          </a:p>
        </p:txBody>
      </p:sp>
    </p:spTree>
    <p:extLst>
      <p:ext uri="{BB962C8B-B14F-4D97-AF65-F5344CB8AC3E}">
        <p14:creationId xmlns:p14="http://schemas.microsoft.com/office/powerpoint/2010/main" val="3934492398"/>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10073</TotalTime>
  <Words>2906</Words>
  <Application>Microsoft Office PowerPoint</Application>
  <PresentationFormat>Widescreen</PresentationFormat>
  <Paragraphs>313</Paragraphs>
  <Slides>65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Helvetica</vt:lpstr>
      <vt:lpstr>Monotype Sorts</vt:lpstr>
      <vt:lpstr>Times New Roman</vt:lpstr>
      <vt:lpstr>Wingdings</vt:lpstr>
      <vt:lpstr>Generic (Standard)</vt:lpstr>
      <vt:lpstr>Class 17: Wed 30 Apr 2025 Copyright Spring 2025   Video Games</vt:lpstr>
      <vt:lpstr>Xmas 1975: Pong at Home</vt:lpstr>
      <vt:lpstr>2024 Global Games</vt:lpstr>
      <vt:lpstr>Movie Box Office v. Games</vt:lpstr>
      <vt:lpstr>Sega v. Accolade</vt:lpstr>
      <vt:lpstr>Game Consoles</vt:lpstr>
      <vt:lpstr>Game Consoles</vt:lpstr>
      <vt:lpstr>Game Consoles</vt:lpstr>
      <vt:lpstr>Sega v. Accolade (CA9 1993)</vt:lpstr>
      <vt:lpstr>Sega v. Accolade (CA9 1993)</vt:lpstr>
      <vt:lpstr>How Should We Understand the Copying Here?</vt:lpstr>
      <vt:lpstr>How Should We Understand the Copying Here?</vt:lpstr>
      <vt:lpstr>How Should We Understand the Copying Here?</vt:lpstr>
      <vt:lpstr>DMCA Legislative History</vt:lpstr>
      <vt:lpstr>Treaty Implementation</vt:lpstr>
      <vt:lpstr>1996 WIPO Copyright Treaty</vt:lpstr>
      <vt:lpstr>Technological Measures</vt:lpstr>
      <vt:lpstr>Orienting within the DMCA</vt:lpstr>
      <vt:lpstr>Sec. 1201(a)(1)(A): No Circumvention </vt:lpstr>
      <vt:lpstr>Exemptions</vt:lpstr>
      <vt:lpstr>Librarian of Congress Rulemaking</vt:lpstr>
      <vt:lpstr>DMCA Rulemaking</vt:lpstr>
      <vt:lpstr>DMCA Rulemaking (14 pages)</vt:lpstr>
      <vt:lpstr>Sec. 1201(a)(2): Access Control Tech Trafficking </vt:lpstr>
      <vt:lpstr>Sec. 1201(a)(3): Key Definitions</vt:lpstr>
      <vt:lpstr>Sec. 1201(b)(1): Trafficking re Copyright TCMs </vt:lpstr>
      <vt:lpstr>Sec. 1201(b)(2): Key Definitions</vt:lpstr>
      <vt:lpstr>Fair Use Unaffected</vt:lpstr>
      <vt:lpstr>1201 Exceptions</vt:lpstr>
      <vt:lpstr>1201 Exceptions</vt:lpstr>
      <vt:lpstr>MDY v. Blizzard</vt:lpstr>
      <vt:lpstr>MMORPG: Massively multiplayer online role-playing game</vt:lpstr>
      <vt:lpstr>Start Free Then $</vt:lpstr>
      <vt:lpstr>Subscription Prices</vt:lpstr>
      <vt:lpstr>Blizzard EULA</vt:lpstr>
      <vt:lpstr>Code of Conduct</vt:lpstr>
      <vt:lpstr>License</vt:lpstr>
      <vt:lpstr>1st Sale Rights on Physical Media</vt:lpstr>
      <vt:lpstr>License Limits: Derivative Works</vt:lpstr>
      <vt:lpstr>License Limits: Cheating</vt:lpstr>
      <vt:lpstr>Commercial Use Limits</vt:lpstr>
      <vt:lpstr>Commercial Use Limits</vt:lpstr>
      <vt:lpstr>Monitoring of Use</vt:lpstr>
      <vt:lpstr>Infringement v. Breach</vt:lpstr>
      <vt:lpstr>Copyright Licenses and Contract Violations</vt:lpstr>
      <vt:lpstr>Contractual Covenants v. License Conditions</vt:lpstr>
      <vt:lpstr>Infringement v. Breach</vt:lpstr>
      <vt:lpstr>Policing Copyright and Contract</vt:lpstr>
      <vt:lpstr>Applying this Here</vt:lpstr>
      <vt:lpstr>Just Contract Terms Here</vt:lpstr>
      <vt:lpstr>Sec. 301: Preemption</vt:lpstr>
      <vt:lpstr>Tortious Interference with Contract</vt:lpstr>
      <vt:lpstr>Playing WOW</vt:lpstr>
      <vt:lpstr>Playing WOW</vt:lpstr>
      <vt:lpstr>Playing WOW</vt:lpstr>
      <vt:lpstr>Selling Levels (TTYN (4 of 5))</vt:lpstr>
      <vt:lpstr>Paying for Levels (TTYN (5 of 5))</vt:lpstr>
      <vt:lpstr>The DMCA Issue in Blizzard</vt:lpstr>
      <vt:lpstr>The DMCA Issue in Blizzard</vt:lpstr>
      <vt:lpstr>The DMCA Issue in Blizzard</vt:lpstr>
      <vt:lpstr>Alternative Ways to Access Literal Elements</vt:lpstr>
      <vt:lpstr>Alternative Ways to Access Nonliteral Elements</vt:lpstr>
      <vt:lpstr>The Lexmark Comparison</vt:lpstr>
      <vt:lpstr>The Lexmark Comparison</vt:lpstr>
      <vt:lpstr>The Lexmark Comparison</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948</cp:revision>
  <cp:lastPrinted>2019-11-25T20:10:22Z</cp:lastPrinted>
  <dcterms:created xsi:type="dcterms:W3CDTF">1999-10-27T15:27:59Z</dcterms:created>
  <dcterms:modified xsi:type="dcterms:W3CDTF">2025-04-30T19:22:54Z</dcterms:modified>
</cp:coreProperties>
</file>