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69"/>
  </p:notesMasterIdLst>
  <p:handoutMasterIdLst>
    <p:handoutMasterId r:id="rId70"/>
  </p:handoutMasterIdLst>
  <p:sldIdLst>
    <p:sldId id="2118" r:id="rId2"/>
    <p:sldId id="2591" r:id="rId3"/>
    <p:sldId id="2910" r:id="rId4"/>
    <p:sldId id="2911" r:id="rId5"/>
    <p:sldId id="2912" r:id="rId6"/>
    <p:sldId id="2913" r:id="rId7"/>
    <p:sldId id="2625" r:id="rId8"/>
    <p:sldId id="2626" r:id="rId9"/>
    <p:sldId id="2568" r:id="rId10"/>
    <p:sldId id="2572" r:id="rId11"/>
    <p:sldId id="2630" r:id="rId12"/>
    <p:sldId id="2631" r:id="rId13"/>
    <p:sldId id="2632" r:id="rId14"/>
    <p:sldId id="2633" r:id="rId15"/>
    <p:sldId id="2634" r:id="rId16"/>
    <p:sldId id="2575" r:id="rId17"/>
    <p:sldId id="2579" r:id="rId18"/>
    <p:sldId id="2627" r:id="rId19"/>
    <p:sldId id="2635" r:id="rId20"/>
    <p:sldId id="2638" r:id="rId21"/>
    <p:sldId id="2639" r:id="rId22"/>
    <p:sldId id="2557" r:id="rId23"/>
    <p:sldId id="2580" r:id="rId24"/>
    <p:sldId id="2577" r:id="rId25"/>
    <p:sldId id="2578" r:id="rId26"/>
    <p:sldId id="2574" r:id="rId27"/>
    <p:sldId id="2477" r:id="rId28"/>
    <p:sldId id="2372" r:id="rId29"/>
    <p:sldId id="2583" r:id="rId30"/>
    <p:sldId id="2584" r:id="rId31"/>
    <p:sldId id="2586" r:id="rId32"/>
    <p:sldId id="2587" r:id="rId33"/>
    <p:sldId id="2588" r:id="rId34"/>
    <p:sldId id="2593" r:id="rId35"/>
    <p:sldId id="2590" r:id="rId36"/>
    <p:sldId id="2594" r:id="rId37"/>
    <p:sldId id="2589" r:id="rId38"/>
    <p:sldId id="2374" r:id="rId39"/>
    <p:sldId id="2592" r:id="rId40"/>
    <p:sldId id="2595" r:id="rId41"/>
    <p:sldId id="2383" r:id="rId42"/>
    <p:sldId id="2526" r:id="rId43"/>
    <p:sldId id="2908" r:id="rId44"/>
    <p:sldId id="2640" r:id="rId45"/>
    <p:sldId id="2622" r:id="rId46"/>
    <p:sldId id="2623" r:id="rId47"/>
    <p:sldId id="2641" r:id="rId48"/>
    <p:sldId id="2643" r:id="rId49"/>
    <p:sldId id="2354" r:id="rId50"/>
    <p:sldId id="2362" r:id="rId51"/>
    <p:sldId id="2355" r:id="rId52"/>
    <p:sldId id="2363" r:id="rId53"/>
    <p:sldId id="2364" r:id="rId54"/>
    <p:sldId id="2601" r:id="rId55"/>
    <p:sldId id="2644" r:id="rId56"/>
    <p:sldId id="2603" r:id="rId57"/>
    <p:sldId id="2604" r:id="rId58"/>
    <p:sldId id="2605" r:id="rId59"/>
    <p:sldId id="2606" r:id="rId60"/>
    <p:sldId id="2607" r:id="rId61"/>
    <p:sldId id="2645" r:id="rId62"/>
    <p:sldId id="2608" r:id="rId63"/>
    <p:sldId id="2609" r:id="rId64"/>
    <p:sldId id="2646" r:id="rId65"/>
    <p:sldId id="2647" r:id="rId66"/>
    <p:sldId id="2648" r:id="rId67"/>
    <p:sldId id="2611" r:id="rId68"/>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66FF"/>
    <a:srgbClr val="CCCCFF"/>
    <a:srgbClr val="6699FF"/>
    <a:srgbClr val="003399"/>
    <a:srgbClr val="FFCC99"/>
    <a:srgbClr val="CC99FF"/>
    <a:srgbClr val="FF7C8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334" autoAdjust="0"/>
  </p:normalViewPr>
  <p:slideViewPr>
    <p:cSldViewPr snapToGrid="0">
      <p:cViewPr varScale="1">
        <p:scale>
          <a:sx n="151" d="100"/>
          <a:sy n="151" d="100"/>
        </p:scale>
        <p:origin x="172" y="100"/>
      </p:cViewPr>
      <p:guideLst>
        <p:guide orient="horz" pos="2160"/>
        <p:guide pos="3840"/>
      </p:guideLst>
    </p:cSldViewPr>
  </p:slideViewPr>
  <p:outlineViewPr>
    <p:cViewPr>
      <p:scale>
        <a:sx n="50" d="100"/>
        <a:sy n="50" d="100"/>
      </p:scale>
      <p:origin x="0" y="-23268"/>
    </p:cViewPr>
  </p:outlineViewPr>
  <p:notesTextViewPr>
    <p:cViewPr>
      <p:scale>
        <a:sx n="100" d="100"/>
        <a:sy n="100" d="100"/>
      </p:scale>
      <p:origin x="0" y="0"/>
    </p:cViewPr>
  </p:notesTextViewPr>
  <p:sorterViewPr>
    <p:cViewPr varScale="1">
      <p:scale>
        <a:sx n="1" d="1"/>
        <a:sy n="1" d="1"/>
      </p:scale>
      <p:origin x="0" y="-88"/>
    </p:cViewPr>
  </p:sorterViewPr>
  <p:notesViewPr>
    <p:cSldViewPr snapToGrid="0">
      <p:cViewPr varScale="1">
        <p:scale>
          <a:sx n="82" d="100"/>
          <a:sy n="82" d="100"/>
        </p:scale>
        <p:origin x="-2842"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7FC99E89-6FFD-4F6B-87A8-D8BBD4938D89}" type="datetime1">
              <a:rPr lang="en-US" altLang="en-US" smtClean="0"/>
              <a:t>4/28/2025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97E79756-C2F5-41A9-BBB0-19E3B05F72DF}" type="slidenum">
              <a:rPr lang="en-US" altLang="en-US"/>
              <a:pPr/>
              <a:t>‹#›</a:t>
            </a:fld>
            <a:endParaRPr lang="en-US" altLang="en-US"/>
          </a:p>
        </p:txBody>
      </p:sp>
    </p:spTree>
    <p:extLst>
      <p:ext uri="{BB962C8B-B14F-4D97-AF65-F5344CB8AC3E}">
        <p14:creationId xmlns:p14="http://schemas.microsoft.com/office/powerpoint/2010/main" val="1405706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defTabSz="931700">
              <a:defRPr kumimoji="0" sz="1200" i="0"/>
            </a:lvl1pPr>
          </a:lstStyle>
          <a:p>
            <a:pPr>
              <a:defRPr/>
            </a:pPr>
            <a:endParaRPr lang="en-US" altLang="en-US"/>
          </a:p>
        </p:txBody>
      </p:sp>
      <p:sp>
        <p:nvSpPr>
          <p:cNvPr id="10137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43" tIns="46572" rIns="93143" bIns="46572" numCol="1" anchor="t" anchorCtr="0" compatLnSpc="1">
            <a:prstTxWarp prst="textNoShape">
              <a:avLst/>
            </a:prstTxWarp>
          </a:bodyPr>
          <a:lstStyle>
            <a:lvl1pPr algn="r" defTabSz="931700">
              <a:defRPr kumimoji="0" sz="1200" i="0"/>
            </a:lvl1pPr>
          </a:lstStyle>
          <a:p>
            <a:pPr>
              <a:defRPr/>
            </a:pPr>
            <a:fld id="{AE71161D-0191-4E0C-AAC5-26F5FAA2E7CB}" type="datetime1">
              <a:rPr lang="en-US" altLang="en-US" smtClean="0"/>
              <a:t>4/28/2025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defTabSz="931700">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43" tIns="46572" rIns="93143" bIns="46572" numCol="1" anchor="b" anchorCtr="0" compatLnSpc="1">
            <a:prstTxWarp prst="textNoShape">
              <a:avLst/>
            </a:prstTxWarp>
          </a:bodyPr>
          <a:lstStyle>
            <a:lvl1pPr algn="r" defTabSz="930207">
              <a:defRPr kumimoji="0" sz="1200" i="0"/>
            </a:lvl1pPr>
          </a:lstStyle>
          <a:p>
            <a:fld id="{A8A7A47A-B602-46DB-A3B1-2BE3B0BC280D}" type="slidenum">
              <a:rPr lang="en-US" altLang="en-US"/>
              <a:pPr/>
              <a:t>‹#›</a:t>
            </a:fld>
            <a:endParaRPr lang="en-US" altLang="en-US"/>
          </a:p>
        </p:txBody>
      </p:sp>
    </p:spTree>
    <p:extLst>
      <p:ext uri="{BB962C8B-B14F-4D97-AF65-F5344CB8AC3E}">
        <p14:creationId xmlns:p14="http://schemas.microsoft.com/office/powerpoint/2010/main" val="302741395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46E2094-0A77-404B-A723-87CA5E8DF719}" type="datetime1">
              <a:rPr kumimoji="0" lang="en-US" altLang="en-US" sz="1200" i="0"/>
              <a:t>4/28/2025</a:t>
            </a:fld>
            <a:endParaRPr kumimoji="0" lang="en-US" altLang="en-US" sz="1200" i="0"/>
          </a:p>
        </p:txBody>
      </p:sp>
      <p:sp>
        <p:nvSpPr>
          <p:cNvPr id="10240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6654995-8D42-4E8B-9F9C-E8BADA51C42C}" type="slidenum">
              <a:rPr kumimoji="0" lang="en-US" altLang="en-US" sz="1200" i="0"/>
              <a:pPr/>
              <a:t>1</a:t>
            </a:fld>
            <a:endParaRPr kumimoji="0" lang="en-US" altLang="en-US" sz="1200" i="0"/>
          </a:p>
        </p:txBody>
      </p:sp>
      <p:sp>
        <p:nvSpPr>
          <p:cNvPr id="102404" name="Rectangle 2"/>
          <p:cNvSpPr>
            <a:spLocks noGrp="1" noRot="1" noChangeAspect="1" noChangeArrowheads="1" noTextEdit="1"/>
          </p:cNvSpPr>
          <p:nvPr>
            <p:ph type="sldImg"/>
          </p:nvPr>
        </p:nvSpPr>
        <p:spPr>
          <a:xfrm>
            <a:off x="406400" y="698500"/>
            <a:ext cx="6197600" cy="3486150"/>
          </a:xfrm>
          <a:ln/>
        </p:spPr>
      </p:sp>
      <p:sp>
        <p:nvSpPr>
          <p:cNvPr id="10240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70223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8448D86-B44B-4AA4-90A5-82E249B649F3}" type="datetime1">
              <a:rPr kumimoji="0" lang="en-US" altLang="en-US" sz="1200" i="0"/>
              <a:t>4/28/2025</a:t>
            </a:fld>
            <a:endParaRPr kumimoji="0" lang="en-US" altLang="en-US" sz="1200" i="0"/>
          </a:p>
        </p:txBody>
      </p:sp>
      <p:sp>
        <p:nvSpPr>
          <p:cNvPr id="1239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CE1D9D8-3083-4D63-9A6F-71BC6155900B}" type="slidenum">
              <a:rPr kumimoji="0" lang="en-US" altLang="en-US" sz="1200" i="0"/>
              <a:pPr/>
              <a:t>50</a:t>
            </a:fld>
            <a:endParaRPr kumimoji="0" lang="en-US" altLang="en-US" sz="1200" i="0"/>
          </a:p>
        </p:txBody>
      </p:sp>
      <p:sp>
        <p:nvSpPr>
          <p:cNvPr id="123908" name="Rectangle 2"/>
          <p:cNvSpPr>
            <a:spLocks noGrp="1" noRot="1" noChangeAspect="1" noChangeArrowheads="1" noTextEdit="1"/>
          </p:cNvSpPr>
          <p:nvPr>
            <p:ph type="sldImg"/>
          </p:nvPr>
        </p:nvSpPr>
        <p:spPr>
          <a:xfrm>
            <a:off x="406400" y="698500"/>
            <a:ext cx="6197600" cy="3486150"/>
          </a:xfrm>
          <a:ln/>
        </p:spPr>
      </p:sp>
      <p:sp>
        <p:nvSpPr>
          <p:cNvPr id="1239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055474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76DE328-45BF-480A-8ED0-3F75C4636103}" type="datetime1">
              <a:rPr kumimoji="0" lang="en-US" altLang="en-US" sz="1200" i="0"/>
              <a:t>4/28/2025</a:t>
            </a:fld>
            <a:endParaRPr kumimoji="0" lang="en-US" altLang="en-US" sz="1200" i="0"/>
          </a:p>
        </p:txBody>
      </p:sp>
      <p:sp>
        <p:nvSpPr>
          <p:cNvPr id="11673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D6A6ECF-52BD-45F0-8A0C-AFB06C91FE8C}" type="slidenum">
              <a:rPr kumimoji="0" lang="en-US" altLang="en-US" sz="1200" i="0"/>
              <a:pPr/>
              <a:t>51</a:t>
            </a:fld>
            <a:endParaRPr kumimoji="0" lang="en-US" altLang="en-US" sz="1200" i="0"/>
          </a:p>
        </p:txBody>
      </p:sp>
      <p:sp>
        <p:nvSpPr>
          <p:cNvPr id="116740" name="Rectangle 2"/>
          <p:cNvSpPr>
            <a:spLocks noGrp="1" noRot="1" noChangeAspect="1" noChangeArrowheads="1" noTextEdit="1"/>
          </p:cNvSpPr>
          <p:nvPr>
            <p:ph type="sldImg"/>
          </p:nvPr>
        </p:nvSpPr>
        <p:spPr>
          <a:xfrm>
            <a:off x="406400" y="698500"/>
            <a:ext cx="6197600" cy="3486150"/>
          </a:xfrm>
          <a:ln/>
        </p:spPr>
      </p:sp>
      <p:sp>
        <p:nvSpPr>
          <p:cNvPr id="11674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7503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B5227E2-2CBF-40E1-A3DE-32031199E572}" type="datetime1">
              <a:rPr kumimoji="0" lang="en-US" altLang="en-US" sz="1200" i="0"/>
              <a:t>4/28/2025</a:t>
            </a:fld>
            <a:endParaRPr kumimoji="0" lang="en-US" altLang="en-US" sz="1200" i="0"/>
          </a:p>
        </p:txBody>
      </p:sp>
      <p:sp>
        <p:nvSpPr>
          <p:cNvPr id="124931"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5C6EBCC-EDC2-497E-A45B-2164062C2382}" type="slidenum">
              <a:rPr kumimoji="0" lang="en-US" altLang="en-US" sz="1200" i="0"/>
              <a:pPr/>
              <a:t>52</a:t>
            </a:fld>
            <a:endParaRPr kumimoji="0" lang="en-US" altLang="en-US" sz="1200" i="0"/>
          </a:p>
        </p:txBody>
      </p:sp>
      <p:sp>
        <p:nvSpPr>
          <p:cNvPr id="124932" name="Rectangle 2"/>
          <p:cNvSpPr>
            <a:spLocks noGrp="1" noRot="1" noChangeAspect="1" noChangeArrowheads="1" noTextEdit="1"/>
          </p:cNvSpPr>
          <p:nvPr>
            <p:ph type="sldImg"/>
          </p:nvPr>
        </p:nvSpPr>
        <p:spPr>
          <a:xfrm>
            <a:off x="406400" y="698500"/>
            <a:ext cx="6197600" cy="3486150"/>
          </a:xfrm>
          <a:ln/>
        </p:spPr>
      </p:sp>
      <p:sp>
        <p:nvSpPr>
          <p:cNvPr id="12493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1757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5B9E8F2-2C6A-44E9-B5DF-5317E07A9488}" type="datetime1">
              <a:rPr kumimoji="0" lang="en-US" altLang="en-US" sz="1200" i="0"/>
              <a:t>4/28/2025</a:t>
            </a:fld>
            <a:endParaRPr kumimoji="0" lang="en-US" altLang="en-US" sz="1200" i="0"/>
          </a:p>
        </p:txBody>
      </p:sp>
      <p:sp>
        <p:nvSpPr>
          <p:cNvPr id="12595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B76897C-F50B-4331-A1B3-BA33D6AFEC65}" type="slidenum">
              <a:rPr kumimoji="0" lang="en-US" altLang="en-US" sz="1200" i="0"/>
              <a:pPr/>
              <a:t>53</a:t>
            </a:fld>
            <a:endParaRPr kumimoji="0" lang="en-US" altLang="en-US" sz="1200" i="0"/>
          </a:p>
        </p:txBody>
      </p:sp>
      <p:sp>
        <p:nvSpPr>
          <p:cNvPr id="125956" name="Rectangle 2"/>
          <p:cNvSpPr>
            <a:spLocks noGrp="1" noRot="1" noChangeAspect="1" noChangeArrowheads="1" noTextEdit="1"/>
          </p:cNvSpPr>
          <p:nvPr>
            <p:ph type="sldImg"/>
          </p:nvPr>
        </p:nvSpPr>
        <p:spPr>
          <a:xfrm>
            <a:off x="406400" y="698500"/>
            <a:ext cx="6197600" cy="3486150"/>
          </a:xfrm>
          <a:ln/>
        </p:spPr>
      </p:sp>
      <p:sp>
        <p:nvSpPr>
          <p:cNvPr id="12595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173242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https://taylorswift.tumblr.com/post/185958366550/for-years-i-asked-pleaded-for-a-chance-to-own-my</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54</a:t>
            </a:fld>
            <a:endParaRPr lang="en-US" altLang="en-US"/>
          </a:p>
        </p:txBody>
      </p:sp>
    </p:spTree>
    <p:extLst>
      <p:ext uri="{BB962C8B-B14F-4D97-AF65-F5344CB8AC3E}">
        <p14:creationId xmlns:p14="http://schemas.microsoft.com/office/powerpoint/2010/main" val="14170580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https://taylorswift.tumblr.com/post/185958366550/for-years-i-asked-pleaded-for-a-chance-to-own-my</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55</a:t>
            </a:fld>
            <a:endParaRPr lang="en-US" altLang="en-US"/>
          </a:p>
        </p:txBody>
      </p:sp>
    </p:spTree>
    <p:extLst>
      <p:ext uri="{BB962C8B-B14F-4D97-AF65-F5344CB8AC3E}">
        <p14:creationId xmlns:p14="http://schemas.microsoft.com/office/powerpoint/2010/main" val="3540972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https://www.nytimes.com/2019/07/01/arts/music/taylor-swift-master-recordings.html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56</a:t>
            </a:fld>
            <a:endParaRPr lang="en-US" altLang="en-US"/>
          </a:p>
        </p:txBody>
      </p:sp>
    </p:spTree>
    <p:extLst>
      <p:ext uri="{BB962C8B-B14F-4D97-AF65-F5344CB8AC3E}">
        <p14:creationId xmlns:p14="http://schemas.microsoft.com/office/powerpoint/2010/main" val="3367495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https://www.nytimes.com/2019/07/01/arts/music/taylor-swift-master-recordings.html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57</a:t>
            </a:fld>
            <a:endParaRPr lang="en-US" altLang="en-US"/>
          </a:p>
        </p:txBody>
      </p:sp>
    </p:spTree>
    <p:extLst>
      <p:ext uri="{BB962C8B-B14F-4D97-AF65-F5344CB8AC3E}">
        <p14:creationId xmlns:p14="http://schemas.microsoft.com/office/powerpoint/2010/main" val="384475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https://www.nytimes.com/2019/07/01/arts/music/taylor-swift-master-recordings.html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58</a:t>
            </a:fld>
            <a:endParaRPr lang="en-US" altLang="en-US"/>
          </a:p>
        </p:txBody>
      </p:sp>
    </p:spTree>
    <p:extLst>
      <p:ext uri="{BB962C8B-B14F-4D97-AF65-F5344CB8AC3E}">
        <p14:creationId xmlns:p14="http://schemas.microsoft.com/office/powerpoint/2010/main" val="35785871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https://www.bigmachinelabelgroup.com/so-its-time-some-truth/</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59</a:t>
            </a:fld>
            <a:endParaRPr lang="en-US" altLang="en-US"/>
          </a:p>
        </p:txBody>
      </p:sp>
    </p:spTree>
    <p:extLst>
      <p:ext uri="{BB962C8B-B14F-4D97-AF65-F5344CB8AC3E}">
        <p14:creationId xmlns:p14="http://schemas.microsoft.com/office/powerpoint/2010/main" val="286582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https://books.google.com/books?id=IeQCAAAAMBAJ&amp;pg=PA7&amp;dq=sony+walkman+1980&amp;hl=en&amp;sa=X&amp;ved=2ahUKEwj_vZLli_uMAxXn_8kDHfZ5OYUQuwV6BAgEEAc#v=onepage&amp;q=sony%20walkman%201980&amp;f=false</a:t>
            </a:r>
          </a:p>
        </p:txBody>
      </p:sp>
      <p:sp>
        <p:nvSpPr>
          <p:cNvPr id="4" name="Date Placeholder 3"/>
          <p:cNvSpPr>
            <a:spLocks noGrp="1"/>
          </p:cNvSpPr>
          <p:nvPr>
            <p:ph type="dt" idx="1"/>
          </p:nvPr>
        </p:nvSpPr>
        <p:spPr/>
        <p:txBody>
          <a:bodyPr/>
          <a:lstStyle/>
          <a:p>
            <a:pPr>
              <a:defRPr/>
            </a:pPr>
            <a:fld id="{AE71161D-0191-4E0C-AAC5-26F5FAA2E7CB}"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A8A7A47A-B602-46DB-A3B1-2BE3B0BC280D}" type="slidenum">
              <a:rPr lang="en-US" altLang="en-US" smtClean="0"/>
              <a:pPr/>
              <a:t>3</a:t>
            </a:fld>
            <a:endParaRPr lang="en-US" altLang="en-US"/>
          </a:p>
        </p:txBody>
      </p:sp>
    </p:spTree>
    <p:extLst>
      <p:ext uri="{BB962C8B-B14F-4D97-AF65-F5344CB8AC3E}">
        <p14:creationId xmlns:p14="http://schemas.microsoft.com/office/powerpoint/2010/main" val="15572215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https://www.bigmachinelabelgroup.com/so-its-time-some-truth/</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60</a:t>
            </a:fld>
            <a:endParaRPr lang="en-US" altLang="en-US"/>
          </a:p>
        </p:txBody>
      </p:sp>
    </p:spTree>
    <p:extLst>
      <p:ext uri="{BB962C8B-B14F-4D97-AF65-F5344CB8AC3E}">
        <p14:creationId xmlns:p14="http://schemas.microsoft.com/office/powerpoint/2010/main" val="4061710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https://www.nytimes.com/2019/08/22/arts/music/taylor-swift-rerecord-albums.html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61</a:t>
            </a:fld>
            <a:endParaRPr lang="en-US" altLang="en-US"/>
          </a:p>
        </p:txBody>
      </p:sp>
    </p:spTree>
    <p:extLst>
      <p:ext uri="{BB962C8B-B14F-4D97-AF65-F5344CB8AC3E}">
        <p14:creationId xmlns:p14="http://schemas.microsoft.com/office/powerpoint/2010/main" val="1460359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https://www.nytimes.com/2019/08/22/arts/music/taylor-swift-rerecord-albums.html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62</a:t>
            </a:fld>
            <a:endParaRPr lang="en-US" altLang="en-US"/>
          </a:p>
        </p:txBody>
      </p:sp>
    </p:spTree>
    <p:extLst>
      <p:ext uri="{BB962C8B-B14F-4D97-AF65-F5344CB8AC3E}">
        <p14:creationId xmlns:p14="http://schemas.microsoft.com/office/powerpoint/2010/main" val="1854352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https://www.nytimes.com/2019/08/22/arts/music/taylor-swift-rerecord-albums.html</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63</a:t>
            </a:fld>
            <a:endParaRPr lang="en-US" altLang="en-US"/>
          </a:p>
        </p:txBody>
      </p:sp>
    </p:spTree>
    <p:extLst>
      <p:ext uri="{BB962C8B-B14F-4D97-AF65-F5344CB8AC3E}">
        <p14:creationId xmlns:p14="http://schemas.microsoft.com/office/powerpoint/2010/main" val="4202230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https://hypebeast.com/2023/10/major-record-labels-universal-warner-sony-change-contracts-prohibit-album-re-recordings-for-10-years</a:t>
            </a:r>
          </a:p>
        </p:txBody>
      </p:sp>
      <p:sp>
        <p:nvSpPr>
          <p:cNvPr id="4" name="Date Placeholder 3"/>
          <p:cNvSpPr>
            <a:spLocks noGrp="1"/>
          </p:cNvSpPr>
          <p:nvPr>
            <p:ph type="dt" idx="1"/>
          </p:nvPr>
        </p:nvSpPr>
        <p:spPr/>
        <p:txBody>
          <a:bodyPr/>
          <a:lstStyle/>
          <a:p>
            <a:pPr>
              <a:defRPr/>
            </a:pPr>
            <a:fld id="{0D8B899C-333C-486D-8254-AF53EBA9A62C}" type="datetime1">
              <a:rPr lang="en-US" altLang="en-US" smtClean="0"/>
              <a:t>4/28/2025</a:t>
            </a:fld>
            <a:endParaRPr lang="en-US" altLang="en-US"/>
          </a:p>
        </p:txBody>
      </p:sp>
      <p:sp>
        <p:nvSpPr>
          <p:cNvPr id="5" name="Slide Number Placeholder 4"/>
          <p:cNvSpPr>
            <a:spLocks noGrp="1"/>
          </p:cNvSpPr>
          <p:nvPr>
            <p:ph type="sldNum" sz="quarter" idx="5"/>
          </p:nvPr>
        </p:nvSpPr>
        <p:spPr/>
        <p:txBody>
          <a:bodyPr/>
          <a:lstStyle/>
          <a:p>
            <a:fld id="{C2AB738F-5846-49EE-B5E9-45459985EE93}" type="slidenum">
              <a:rPr lang="en-US" altLang="en-US" smtClean="0"/>
              <a:pPr/>
              <a:t>67</a:t>
            </a:fld>
            <a:endParaRPr lang="en-US" altLang="en-US"/>
          </a:p>
        </p:txBody>
      </p:sp>
    </p:spTree>
    <p:extLst>
      <p:ext uri="{BB962C8B-B14F-4D97-AF65-F5344CB8AC3E}">
        <p14:creationId xmlns:p14="http://schemas.microsoft.com/office/powerpoint/2010/main" val="3399192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6F8BC9A-2261-40EB-924B-8A30378F8D02}" type="datetime1">
              <a:rPr kumimoji="0" lang="en-US" altLang="en-US" sz="1200" i="0"/>
              <a:t>4/28/2025</a:t>
            </a:fld>
            <a:endParaRPr kumimoji="0" lang="en-US" altLang="en-US" sz="1200" i="0"/>
          </a:p>
        </p:txBody>
      </p:sp>
      <p:sp>
        <p:nvSpPr>
          <p:cNvPr id="18739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20DAD4D-9549-499D-A859-5B711CF0CC0E}" type="slidenum">
              <a:rPr kumimoji="0" lang="en-US" altLang="en-US" sz="1200" i="0"/>
              <a:pPr/>
              <a:t>27</a:t>
            </a:fld>
            <a:endParaRPr kumimoji="0" lang="en-US" altLang="en-US" sz="1200" i="0"/>
          </a:p>
        </p:txBody>
      </p:sp>
      <p:sp>
        <p:nvSpPr>
          <p:cNvPr id="187396" name="Rectangle 2"/>
          <p:cNvSpPr>
            <a:spLocks noGrp="1" noRot="1" noChangeAspect="1" noChangeArrowheads="1" noTextEdit="1"/>
          </p:cNvSpPr>
          <p:nvPr>
            <p:ph type="sldImg"/>
          </p:nvPr>
        </p:nvSpPr>
        <p:spPr>
          <a:xfrm>
            <a:off x="406400" y="698500"/>
            <a:ext cx="6197600" cy="3486150"/>
          </a:xfrm>
          <a:ln/>
        </p:spPr>
      </p:sp>
      <p:sp>
        <p:nvSpPr>
          <p:cNvPr id="18739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558468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249005E-2776-4BA8-B706-E4629C036F1B}" type="datetime1">
              <a:rPr kumimoji="0" lang="en-US" altLang="en-US" sz="1200" i="0"/>
              <a:t>4/28/2025</a:t>
            </a:fld>
            <a:endParaRPr kumimoji="0" lang="en-US" altLang="en-US" sz="1200" i="0"/>
          </a:p>
        </p:txBody>
      </p:sp>
      <p:sp>
        <p:nvSpPr>
          <p:cNvPr id="18841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76E5EBA-4C10-4C4F-B08F-139CCE8B27DA}" type="slidenum">
              <a:rPr kumimoji="0" lang="en-US" altLang="en-US" sz="1200" i="0"/>
              <a:pPr/>
              <a:t>28</a:t>
            </a:fld>
            <a:endParaRPr kumimoji="0" lang="en-US" altLang="en-US" sz="1200" i="0"/>
          </a:p>
        </p:txBody>
      </p:sp>
      <p:sp>
        <p:nvSpPr>
          <p:cNvPr id="188420" name="Rectangle 2"/>
          <p:cNvSpPr>
            <a:spLocks noGrp="1" noRot="1" noChangeAspect="1" noChangeArrowheads="1" noTextEdit="1"/>
          </p:cNvSpPr>
          <p:nvPr>
            <p:ph type="sldImg"/>
          </p:nvPr>
        </p:nvSpPr>
        <p:spPr>
          <a:xfrm>
            <a:off x="406400" y="698500"/>
            <a:ext cx="6197600" cy="3486150"/>
          </a:xfrm>
          <a:ln/>
        </p:spPr>
      </p:sp>
      <p:sp>
        <p:nvSpPr>
          <p:cNvPr id="18842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04438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2F3DDD-73FA-4688-BE14-BD969044B54D}" type="datetime1">
              <a:rPr kumimoji="0" lang="en-US" altLang="en-US" sz="1200" i="0"/>
              <a:t>4/28/2025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5247A65-A231-4366-8C89-58AAD4BC3337}" type="slidenum">
              <a:rPr kumimoji="0" lang="en-US" altLang="en-US" sz="1200" i="0"/>
              <a:pPr/>
              <a:t>35</a:t>
            </a:fld>
            <a:endParaRPr kumimoji="0" lang="en-US" altLang="en-US" sz="1200" i="0"/>
          </a:p>
        </p:txBody>
      </p:sp>
      <p:sp>
        <p:nvSpPr>
          <p:cNvPr id="47108" name="Rectangle 2"/>
          <p:cNvSpPr>
            <a:spLocks noGrp="1" noRot="1" noChangeAspect="1" noChangeArrowheads="1" noTextEdit="1"/>
          </p:cNvSpPr>
          <p:nvPr>
            <p:ph type="sldImg"/>
          </p:nvPr>
        </p:nvSpPr>
        <p:spPr>
          <a:xfrm>
            <a:off x="404813" y="696913"/>
            <a:ext cx="6188075" cy="3481387"/>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86125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E2F3DDD-73FA-4688-BE14-BD969044B54D}" type="datetime1">
              <a:rPr kumimoji="0" lang="en-US" altLang="en-US" sz="1200" i="0"/>
              <a:t>4/28/2025</a:t>
            </a:fld>
            <a:endParaRPr kumimoji="0" lang="en-US" altLang="en-US" sz="1200" i="0"/>
          </a:p>
        </p:txBody>
      </p:sp>
      <p:sp>
        <p:nvSpPr>
          <p:cNvPr id="4710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5247A65-A231-4366-8C89-58AAD4BC3337}" type="slidenum">
              <a:rPr kumimoji="0" lang="en-US" altLang="en-US" sz="1200" i="0"/>
              <a:pPr/>
              <a:t>36</a:t>
            </a:fld>
            <a:endParaRPr kumimoji="0" lang="en-US" altLang="en-US" sz="1200" i="0"/>
          </a:p>
        </p:txBody>
      </p:sp>
      <p:sp>
        <p:nvSpPr>
          <p:cNvPr id="47108" name="Rectangle 2"/>
          <p:cNvSpPr>
            <a:spLocks noGrp="1" noRot="1" noChangeAspect="1" noChangeArrowheads="1" noTextEdit="1"/>
          </p:cNvSpPr>
          <p:nvPr>
            <p:ph type="sldImg"/>
          </p:nvPr>
        </p:nvSpPr>
        <p:spPr>
          <a:xfrm>
            <a:off x="404813" y="696913"/>
            <a:ext cx="6188075" cy="3481387"/>
          </a:xfrm>
          <a:ln/>
        </p:spPr>
      </p:sp>
      <p:sp>
        <p:nvSpPr>
          <p:cNvPr id="4710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4488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C05C74F-59C5-4D3A-A1FE-3A9E1F9A31C7}" type="datetime1">
              <a:rPr kumimoji="0" lang="en-US" altLang="en-US" sz="1200" i="0"/>
              <a:t>4/28/2025</a:t>
            </a:fld>
            <a:endParaRPr kumimoji="0" lang="en-US" altLang="en-US" sz="1200" i="0"/>
          </a:p>
        </p:txBody>
      </p:sp>
      <p:sp>
        <p:nvSpPr>
          <p:cNvPr id="190467"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22D512F-E6E0-449E-A651-DDA3E194CC8C}" type="slidenum">
              <a:rPr kumimoji="0" lang="en-US" altLang="en-US" sz="1200" i="0"/>
              <a:pPr/>
              <a:t>38</a:t>
            </a:fld>
            <a:endParaRPr kumimoji="0" lang="en-US" altLang="en-US" sz="1200" i="0"/>
          </a:p>
        </p:txBody>
      </p:sp>
      <p:sp>
        <p:nvSpPr>
          <p:cNvPr id="190468" name="Rectangle 2"/>
          <p:cNvSpPr>
            <a:spLocks noGrp="1" noRot="1" noChangeAspect="1" noChangeArrowheads="1" noTextEdit="1"/>
          </p:cNvSpPr>
          <p:nvPr>
            <p:ph type="sldImg"/>
          </p:nvPr>
        </p:nvSpPr>
        <p:spPr>
          <a:xfrm>
            <a:off x="406400" y="698500"/>
            <a:ext cx="6197600" cy="3486150"/>
          </a:xfrm>
          <a:ln/>
        </p:spPr>
      </p:sp>
      <p:sp>
        <p:nvSpPr>
          <p:cNvPr id="19046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93764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A624571F-DDBA-44E1-BF8E-3372E94C0861}" type="datetime1">
              <a:rPr kumimoji="0" lang="en-US" altLang="en-US" sz="1200" i="0"/>
              <a:t>4/28/2025</a:t>
            </a:fld>
            <a:endParaRPr kumimoji="0" lang="en-US" altLang="en-US" sz="1200" i="0"/>
          </a:p>
        </p:txBody>
      </p:sp>
      <p:sp>
        <p:nvSpPr>
          <p:cNvPr id="19968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39544C6-5607-4C11-A7B9-92C3EB986F40}" type="slidenum">
              <a:rPr kumimoji="0" lang="en-US" altLang="en-US" sz="1200" i="0"/>
              <a:pPr/>
              <a:t>41</a:t>
            </a:fld>
            <a:endParaRPr kumimoji="0" lang="en-US" altLang="en-US" sz="1200" i="0"/>
          </a:p>
        </p:txBody>
      </p:sp>
      <p:sp>
        <p:nvSpPr>
          <p:cNvPr id="199684" name="Rectangle 2"/>
          <p:cNvSpPr>
            <a:spLocks noGrp="1" noRot="1" noChangeAspect="1" noChangeArrowheads="1" noTextEdit="1"/>
          </p:cNvSpPr>
          <p:nvPr>
            <p:ph type="sldImg"/>
          </p:nvPr>
        </p:nvSpPr>
        <p:spPr>
          <a:xfrm>
            <a:off x="406400" y="698500"/>
            <a:ext cx="6197600" cy="3486150"/>
          </a:xfrm>
          <a:ln/>
        </p:spPr>
      </p:sp>
      <p:sp>
        <p:nvSpPr>
          <p:cNvPr id="19968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80671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5BC0B53-C2D7-44F9-B1C6-7E7D7830F4D9}" type="datetime1">
              <a:rPr kumimoji="0" lang="en-US" altLang="en-US" sz="1200" i="0"/>
              <a:t>4/28/2025</a:t>
            </a:fld>
            <a:endParaRPr kumimoji="0" lang="en-US" altLang="en-US" sz="1200" i="0"/>
          </a:p>
        </p:txBody>
      </p:sp>
      <p:sp>
        <p:nvSpPr>
          <p:cNvPr id="11571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9AEA782-715A-4F94-AB9C-069E47556670}" type="slidenum">
              <a:rPr kumimoji="0" lang="en-US" altLang="en-US" sz="1200" i="0"/>
              <a:pPr/>
              <a:t>49</a:t>
            </a:fld>
            <a:endParaRPr kumimoji="0" lang="en-US" altLang="en-US" sz="1200" i="0"/>
          </a:p>
        </p:txBody>
      </p:sp>
      <p:sp>
        <p:nvSpPr>
          <p:cNvPr id="115716" name="Rectangle 2"/>
          <p:cNvSpPr>
            <a:spLocks noGrp="1" noRot="1" noChangeAspect="1" noChangeArrowheads="1" noTextEdit="1"/>
          </p:cNvSpPr>
          <p:nvPr>
            <p:ph type="sldImg"/>
          </p:nvPr>
        </p:nvSpPr>
        <p:spPr>
          <a:xfrm>
            <a:off x="406400" y="698500"/>
            <a:ext cx="6197600" cy="3486150"/>
          </a:xfrm>
          <a:ln/>
        </p:spPr>
      </p:sp>
      <p:sp>
        <p:nvSpPr>
          <p:cNvPr id="11571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01992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2D7AF0F1-C5AB-4358-9401-33468BC3637A}" type="datetime4">
              <a:rPr lang="en-US" smtClean="0"/>
              <a:t>April 28,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92BAB978-DBD3-4D23-BE81-CB148DA7C2D5}" type="slidenum">
              <a:rPr lang="en-US" altLang="en-US"/>
              <a:pPr/>
              <a:t>‹#›</a:t>
            </a:fld>
            <a:endParaRPr lang="en-US" altLang="en-US"/>
          </a:p>
        </p:txBody>
      </p:sp>
    </p:spTree>
    <p:extLst>
      <p:ext uri="{BB962C8B-B14F-4D97-AF65-F5344CB8AC3E}">
        <p14:creationId xmlns:p14="http://schemas.microsoft.com/office/powerpoint/2010/main" val="331930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216E386F-73BC-4CA1-A5C3-3C78CE771CC6}" type="datetime4">
              <a:rPr lang="en-US" smtClean="0"/>
              <a:t>April 28,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CC8011A0-E590-4F4E-8856-20228F1B05F4}" type="slidenum">
              <a:rPr lang="en-US" altLang="en-US"/>
              <a:pPr/>
              <a:t>‹#›</a:t>
            </a:fld>
            <a:endParaRPr lang="en-US" altLang="en-US"/>
          </a:p>
        </p:txBody>
      </p:sp>
    </p:spTree>
    <p:extLst>
      <p:ext uri="{BB962C8B-B14F-4D97-AF65-F5344CB8AC3E}">
        <p14:creationId xmlns:p14="http://schemas.microsoft.com/office/powerpoint/2010/main" val="252378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92F86146-37FC-4B08-BB3B-F2D06787FC02}" type="datetime4">
              <a:rPr lang="en-US" smtClean="0"/>
              <a:t>April 28,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1F750E5A-07BA-46FC-A1E7-544D6682DE0C}" type="slidenum">
              <a:rPr lang="en-US" altLang="en-US"/>
              <a:pPr/>
              <a:t>‹#›</a:t>
            </a:fld>
            <a:endParaRPr lang="en-US" altLang="en-US"/>
          </a:p>
        </p:txBody>
      </p:sp>
    </p:spTree>
    <p:extLst>
      <p:ext uri="{BB962C8B-B14F-4D97-AF65-F5344CB8AC3E}">
        <p14:creationId xmlns:p14="http://schemas.microsoft.com/office/powerpoint/2010/main" val="2239345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a:spLocks noGrp="1" noChangeArrowheads="1"/>
          </p:cNvSpPr>
          <p:nvPr>
            <p:ph type="dt" sz="half" idx="10"/>
          </p:nvPr>
        </p:nvSpPr>
        <p:spPr>
          <a:ln/>
        </p:spPr>
        <p:txBody>
          <a:bodyPr/>
          <a:lstStyle>
            <a:lvl1pPr>
              <a:defRPr/>
            </a:lvl1pPr>
          </a:lstStyle>
          <a:p>
            <a:pPr>
              <a:defRPr/>
            </a:pPr>
            <a:fld id="{3D03A038-1EAB-48D7-AF3B-87F338520DC2}" type="datetime4">
              <a:rPr lang="en-US" smtClean="0"/>
              <a:t>April 28,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787B66FF-F41B-49C3-B75A-E2E58DBB86CE}" type="slidenum">
              <a:rPr lang="en-US" altLang="en-US"/>
              <a:pPr/>
              <a:t>‹#›</a:t>
            </a:fld>
            <a:endParaRPr lang="en-US" altLang="en-US"/>
          </a:p>
        </p:txBody>
      </p:sp>
    </p:spTree>
    <p:extLst>
      <p:ext uri="{BB962C8B-B14F-4D97-AF65-F5344CB8AC3E}">
        <p14:creationId xmlns:p14="http://schemas.microsoft.com/office/powerpoint/2010/main" val="182600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310DAB1F-BC28-41E0-B3F6-FBB51FC5D5E0}" type="datetime4">
              <a:rPr lang="en-US" smtClean="0"/>
              <a:t>April 28,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6737EE03-AF53-4763-85BE-003899B7B6BE}" type="slidenum">
              <a:rPr lang="en-US" altLang="en-US"/>
              <a:pPr/>
              <a:t>‹#›</a:t>
            </a:fld>
            <a:endParaRPr lang="en-US" altLang="en-US"/>
          </a:p>
        </p:txBody>
      </p:sp>
    </p:spTree>
    <p:extLst>
      <p:ext uri="{BB962C8B-B14F-4D97-AF65-F5344CB8AC3E}">
        <p14:creationId xmlns:p14="http://schemas.microsoft.com/office/powerpoint/2010/main" val="716427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5F4C0993-31D3-44D4-B612-75FFB24E17EB}" type="datetime4">
              <a:rPr lang="en-US" smtClean="0"/>
              <a:t>April 28,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688B0E1-083F-4E9F-AA4E-2F5FAE8EF106}" type="slidenum">
              <a:rPr lang="en-US" altLang="en-US"/>
              <a:pPr/>
              <a:t>‹#›</a:t>
            </a:fld>
            <a:endParaRPr lang="en-US" altLang="en-US"/>
          </a:p>
        </p:txBody>
      </p:sp>
    </p:spTree>
    <p:extLst>
      <p:ext uri="{BB962C8B-B14F-4D97-AF65-F5344CB8AC3E}">
        <p14:creationId xmlns:p14="http://schemas.microsoft.com/office/powerpoint/2010/main" val="348402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DC8BDB4B-E811-4A3B-92F1-B4136821DD8C}" type="datetime4">
              <a:rPr lang="en-US" smtClean="0"/>
              <a:t>April 28,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770C9495-8BCE-4CF0-A140-CA5DC532FE56}" type="slidenum">
              <a:rPr lang="en-US" altLang="en-US"/>
              <a:pPr/>
              <a:t>‹#›</a:t>
            </a:fld>
            <a:endParaRPr lang="en-US" altLang="en-US"/>
          </a:p>
        </p:txBody>
      </p:sp>
    </p:spTree>
    <p:extLst>
      <p:ext uri="{BB962C8B-B14F-4D97-AF65-F5344CB8AC3E}">
        <p14:creationId xmlns:p14="http://schemas.microsoft.com/office/powerpoint/2010/main" val="190164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0FA2961A-5BE5-4325-8018-51A140467E60}" type="datetime4">
              <a:rPr lang="en-US" smtClean="0"/>
              <a:t>April 28,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CBD817F4-FA42-4F24-B7DE-18F2DF4CB480}" type="slidenum">
              <a:rPr lang="en-US" altLang="en-US"/>
              <a:pPr/>
              <a:t>‹#›</a:t>
            </a:fld>
            <a:endParaRPr lang="en-US" altLang="en-US"/>
          </a:p>
        </p:txBody>
      </p:sp>
    </p:spTree>
    <p:extLst>
      <p:ext uri="{BB962C8B-B14F-4D97-AF65-F5344CB8AC3E}">
        <p14:creationId xmlns:p14="http://schemas.microsoft.com/office/powerpoint/2010/main" val="779310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C46B35FA-C8B2-454A-BE1D-38BB05EA4238}" type="datetime4">
              <a:rPr lang="en-US" smtClean="0"/>
              <a:t>April 28,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A5F9581C-BFE4-4BC1-99EF-A327908621CD}" type="slidenum">
              <a:rPr lang="en-US" altLang="en-US"/>
              <a:pPr/>
              <a:t>‹#›</a:t>
            </a:fld>
            <a:endParaRPr lang="en-US" altLang="en-US"/>
          </a:p>
        </p:txBody>
      </p:sp>
    </p:spTree>
    <p:extLst>
      <p:ext uri="{BB962C8B-B14F-4D97-AF65-F5344CB8AC3E}">
        <p14:creationId xmlns:p14="http://schemas.microsoft.com/office/powerpoint/2010/main" val="2476075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1F8C8E64-B21F-4D29-93B8-0A046563AA83}" type="datetime4">
              <a:rPr lang="en-US" smtClean="0"/>
              <a:t>April 28,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4D507E05-914A-44A5-A5DB-28FEBD26981B}" type="slidenum">
              <a:rPr lang="en-US" altLang="en-US"/>
              <a:pPr/>
              <a:t>‹#›</a:t>
            </a:fld>
            <a:endParaRPr lang="en-US" altLang="en-US"/>
          </a:p>
        </p:txBody>
      </p:sp>
    </p:spTree>
    <p:extLst>
      <p:ext uri="{BB962C8B-B14F-4D97-AF65-F5344CB8AC3E}">
        <p14:creationId xmlns:p14="http://schemas.microsoft.com/office/powerpoint/2010/main" val="4017484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B39DE6A-77A1-41E6-9C31-F6DBEAD77A58}" type="datetime4">
              <a:rPr lang="en-US" smtClean="0"/>
              <a:t>April 28,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1D11BFF6-D0B0-4661-B7D0-42E4AF495487}" type="slidenum">
              <a:rPr lang="en-US" altLang="en-US"/>
              <a:pPr/>
              <a:t>‹#›</a:t>
            </a:fld>
            <a:endParaRPr lang="en-US" altLang="en-US"/>
          </a:p>
        </p:txBody>
      </p:sp>
    </p:spTree>
    <p:extLst>
      <p:ext uri="{BB962C8B-B14F-4D97-AF65-F5344CB8AC3E}">
        <p14:creationId xmlns:p14="http://schemas.microsoft.com/office/powerpoint/2010/main" val="798462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1E28277-5B0B-47CC-AF16-5D2A0A0BC486}" type="datetime4">
              <a:rPr lang="en-US" smtClean="0"/>
              <a:t>April 28,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69D97359-4E85-40B2-A1BC-FA569B43287E}" type="slidenum">
              <a:rPr lang="en-US" altLang="en-US"/>
              <a:pPr/>
              <a:t>‹#›</a:t>
            </a:fld>
            <a:endParaRPr lang="en-US" altLang="en-US"/>
          </a:p>
        </p:txBody>
      </p:sp>
    </p:spTree>
    <p:extLst>
      <p:ext uri="{BB962C8B-B14F-4D97-AF65-F5344CB8AC3E}">
        <p14:creationId xmlns:p14="http://schemas.microsoft.com/office/powerpoint/2010/main" val="3758129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3C0E1FBD-5574-4556-BA51-0427970626EC}" type="datetime4">
              <a:rPr lang="en-US" smtClean="0"/>
              <a:t>April 28,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917E7488-1E6E-43F9-A7D0-3891B1B73F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2"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s://blogs.law.gwu.edu/mcir/case/newton-v-diamon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GuJQSAiODqI" TargetMode="External"/><Relationship Id="rId2" Type="http://schemas.openxmlformats.org/officeDocument/2006/relationships/hyperlink" Target="https://www.youtube.com/watch?v=9irkIvpoI-A"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yzG_3UJ-LvU"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3.tmp"/></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5.tmp"/></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6.tmp"/></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7.tmp"/></Relationships>
</file>

<file path=ppt/slides/_rels/slide59.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50.tmp"/></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tmp"/></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3.tmp"/></Relationships>
</file>

<file path=ppt/slides/_rels/slide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4.tmp"/></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9.tmp"/></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16: Mon 28 Apr 2025</a:t>
            </a:r>
            <a:br>
              <a:rPr lang="en-US" sz="2800" dirty="0"/>
            </a:br>
            <a:r>
              <a:rPr lang="en-US" sz="2800" dirty="0"/>
              <a:t>Copyright Spring 2025</a:t>
            </a:r>
            <a:br>
              <a:rPr lang="en-US" sz="2800" dirty="0"/>
            </a:br>
            <a:br>
              <a:rPr lang="en-US" sz="2800" dirty="0"/>
            </a:br>
            <a:br>
              <a:rPr lang="en-US" sz="2800" dirty="0"/>
            </a:br>
            <a:r>
              <a:rPr lang="en-US" sz="5400" dirty="0"/>
              <a:t>Music: Sampling and Covers</a:t>
            </a:r>
          </a:p>
        </p:txBody>
      </p:sp>
      <p:sp>
        <p:nvSpPr>
          <p:cNvPr id="3075" name="Rectangle 3"/>
          <p:cNvSpPr>
            <a:spLocks noGrp="1" noChangeArrowheads="1"/>
          </p:cNvSpPr>
          <p:nvPr>
            <p:ph type="subTitle" idx="1"/>
          </p:nvPr>
        </p:nvSpPr>
        <p:spPr>
          <a:xfrm>
            <a:off x="3994150" y="3581400"/>
            <a:ext cx="7114574"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1263" y="-2"/>
            <a:ext cx="209073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Radio Fights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8056" y="184664"/>
            <a:ext cx="3734352" cy="6421816"/>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195767" y="975957"/>
            <a:ext cx="8383418" cy="5152309"/>
          </a:xfrm>
          <a:prstGeom prst="rect">
            <a:avLst/>
          </a:prstGeom>
          <a:ln>
            <a:solidFill>
              <a:schemeClr val="bg2"/>
            </a:solidFill>
          </a:ln>
        </p:spPr>
      </p:pic>
    </p:spTree>
    <p:extLst>
      <p:ext uri="{BB962C8B-B14F-4D97-AF65-F5344CB8AC3E}">
        <p14:creationId xmlns:p14="http://schemas.microsoft.com/office/powerpoint/2010/main" val="92293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8178" y="-2"/>
            <a:ext cx="235382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114 Again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10606088" y="6488668"/>
            <a:ext cx="1585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1956" y="192379"/>
            <a:ext cx="4953440" cy="6508459"/>
          </a:xfrm>
          <a:prstGeom prst="rect">
            <a:avLst/>
          </a:prstGeom>
          <a:ln>
            <a:solidFill>
              <a:schemeClr val="bg2"/>
            </a:solidFill>
          </a:ln>
        </p:spPr>
      </p:pic>
      <p:sp>
        <p:nvSpPr>
          <p:cNvPr id="8" name="Rectangle 7"/>
          <p:cNvSpPr/>
          <p:nvPr/>
        </p:nvSpPr>
        <p:spPr bwMode="auto">
          <a:xfrm>
            <a:off x="1179028" y="2595719"/>
            <a:ext cx="10606572"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“(b) </a:t>
            </a:r>
            <a:r>
              <a:rPr lang="en-US" sz="3200" i="0" dirty="0"/>
              <a:t>The </a:t>
            </a:r>
            <a:r>
              <a:rPr lang="en-US" sz="3200" b="1" i="0" dirty="0">
                <a:solidFill>
                  <a:schemeClr val="accent4">
                    <a:lumMod val="50000"/>
                    <a:lumOff val="50000"/>
                  </a:schemeClr>
                </a:solidFill>
              </a:rPr>
              <a:t>exclusive right </a:t>
            </a:r>
            <a:r>
              <a:rPr lang="en-US" sz="3200" i="0" dirty="0"/>
              <a:t>of the owner of copyright in a sound recording under </a:t>
            </a:r>
            <a:r>
              <a:rPr lang="en-US" sz="3200" b="1" i="0" dirty="0">
                <a:solidFill>
                  <a:schemeClr val="accent4">
                    <a:lumMod val="50000"/>
                    <a:lumOff val="50000"/>
                  </a:schemeClr>
                </a:solidFill>
              </a:rPr>
              <a:t>clause (1) of section 106 </a:t>
            </a:r>
            <a:r>
              <a:rPr lang="en-US" sz="3200" i="0" dirty="0"/>
              <a:t>is limited to the right to duplicate the sound recording in the form of phonorecords or copies that </a:t>
            </a:r>
            <a:r>
              <a:rPr lang="en-US" sz="3200" b="1" i="0" dirty="0">
                <a:solidFill>
                  <a:schemeClr val="accent4">
                    <a:lumMod val="50000"/>
                    <a:lumOff val="50000"/>
                  </a:schemeClr>
                </a:solidFill>
              </a:rPr>
              <a:t>directly or indirectly recapture the actual sounds fixed in the recording</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95022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25" y="-2"/>
            <a:ext cx="49053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Limited Derivative Works Rights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10606088" y="6488668"/>
            <a:ext cx="1585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4238" y="209004"/>
            <a:ext cx="4881930" cy="6414500"/>
          </a:xfrm>
          <a:prstGeom prst="rect">
            <a:avLst/>
          </a:prstGeom>
          <a:ln>
            <a:solidFill>
              <a:schemeClr val="bg2"/>
            </a:solidFill>
          </a:ln>
        </p:spPr>
      </p:pic>
      <p:sp>
        <p:nvSpPr>
          <p:cNvPr id="8" name="Rectangle 7"/>
          <p:cNvSpPr/>
          <p:nvPr/>
        </p:nvSpPr>
        <p:spPr bwMode="auto">
          <a:xfrm>
            <a:off x="1110230" y="2766864"/>
            <a:ext cx="10606572"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The exclusive right of the owner of copyright in a sound recording </a:t>
            </a:r>
            <a:r>
              <a:rPr lang="en-US" sz="3200" b="1" i="0" dirty="0">
                <a:solidFill>
                  <a:schemeClr val="accent4">
                    <a:lumMod val="50000"/>
                    <a:lumOff val="50000"/>
                  </a:schemeClr>
                </a:solidFill>
              </a:rPr>
              <a:t>under clause (2) of section 106 </a:t>
            </a:r>
            <a:r>
              <a:rPr lang="en-US" sz="3200" i="0" dirty="0"/>
              <a:t>is limited to the right to </a:t>
            </a:r>
            <a:r>
              <a:rPr lang="en-US" sz="3200" b="1" i="0" dirty="0">
                <a:solidFill>
                  <a:schemeClr val="accent4">
                    <a:lumMod val="50000"/>
                    <a:lumOff val="50000"/>
                  </a:schemeClr>
                </a:solidFill>
              </a:rPr>
              <a:t>prepare a derivative work in which the actual sounds fixed in the sound recording are rearranged, remixed, or otherwise altered in sequence or quality</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14086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996" y="-2"/>
            <a:ext cx="661000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Can’t Block Independent Fixation of Sounds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10606088" y="6488668"/>
            <a:ext cx="1585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7850" y="184664"/>
            <a:ext cx="4959312" cy="6516174"/>
          </a:xfrm>
          <a:prstGeom prst="rect">
            <a:avLst/>
          </a:prstGeom>
          <a:ln>
            <a:solidFill>
              <a:schemeClr val="bg2"/>
            </a:solidFill>
          </a:ln>
        </p:spPr>
      </p:pic>
      <p:sp>
        <p:nvSpPr>
          <p:cNvPr id="8" name="Rectangle 7"/>
          <p:cNvSpPr/>
          <p:nvPr/>
        </p:nvSpPr>
        <p:spPr bwMode="auto">
          <a:xfrm>
            <a:off x="1205480" y="2058626"/>
            <a:ext cx="10606572"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The exclusive rights of the owner of copyright in a sound recording under clauses (1) and (2) of section 106 </a:t>
            </a:r>
            <a:r>
              <a:rPr lang="en-US" sz="3200" b="1" i="0" dirty="0">
                <a:solidFill>
                  <a:schemeClr val="accent4">
                    <a:lumMod val="50000"/>
                    <a:lumOff val="50000"/>
                  </a:schemeClr>
                </a:solidFill>
              </a:rPr>
              <a:t>do not extend to the making or duplication of another sound recording that consists entirely of an independent fixation of other sounds</a:t>
            </a:r>
            <a:r>
              <a:rPr lang="en-US" sz="3200" i="0" dirty="0"/>
              <a:t>, even though such sounds imitate or simulate those in the copyrighted sound recording</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62590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53138" y="-2"/>
            <a:ext cx="6138863" cy="76676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Copying Performance Is Fine; Just Can’t Use Substantial Part of Actual Sounds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6716" y="221749"/>
            <a:ext cx="3730098" cy="6414501"/>
          </a:xfrm>
          <a:prstGeom prst="rect">
            <a:avLst/>
          </a:prstGeom>
          <a:ln>
            <a:solidFill>
              <a:schemeClr val="bg2"/>
            </a:solidFill>
          </a:ln>
        </p:spPr>
      </p:pic>
      <p:pic>
        <p:nvPicPr>
          <p:cNvPr id="9" name="Picture 8"/>
          <p:cNvPicPr>
            <a:picLocks noChangeAspect="1"/>
          </p:cNvPicPr>
          <p:nvPr/>
        </p:nvPicPr>
        <p:blipFill>
          <a:blip r:embed="rId3"/>
          <a:stretch>
            <a:fillRect/>
          </a:stretch>
        </p:blipFill>
        <p:spPr>
          <a:xfrm>
            <a:off x="1704631" y="1937894"/>
            <a:ext cx="9842999" cy="3788774"/>
          </a:xfrm>
          <a:prstGeom prst="rect">
            <a:avLst/>
          </a:prstGeom>
          <a:ln>
            <a:solidFill>
              <a:schemeClr val="bg2"/>
            </a:solidFill>
          </a:ln>
        </p:spPr>
      </p:pic>
    </p:spTree>
    <p:extLst>
      <p:ext uri="{BB962C8B-B14F-4D97-AF65-F5344CB8AC3E}">
        <p14:creationId xmlns:p14="http://schemas.microsoft.com/office/powerpoint/2010/main" val="267349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1325" y="-2"/>
            <a:ext cx="54006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Limited Derivative Works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21275" y="209004"/>
            <a:ext cx="3731345" cy="6416645"/>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136857" y="2310899"/>
            <a:ext cx="10733868" cy="3785101"/>
          </a:xfrm>
          <a:prstGeom prst="rect">
            <a:avLst/>
          </a:prstGeom>
          <a:ln>
            <a:solidFill>
              <a:schemeClr val="bg2"/>
            </a:solidFill>
          </a:ln>
        </p:spPr>
      </p:pic>
    </p:spTree>
    <p:extLst>
      <p:ext uri="{BB962C8B-B14F-4D97-AF65-F5344CB8AC3E}">
        <p14:creationId xmlns:p14="http://schemas.microsoft.com/office/powerpoint/2010/main" val="22064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1057" y="-2"/>
            <a:ext cx="2890943" cy="32835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1976 Act: Sec. 115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024730" y="6488668"/>
            <a:ext cx="31672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94-553 (19 Oct 1976)</a:t>
            </a:r>
          </a:p>
        </p:txBody>
      </p:sp>
      <p:pic>
        <p:nvPicPr>
          <p:cNvPr id="5" name="Picture 4"/>
          <p:cNvPicPr>
            <a:picLocks noChangeAspect="1"/>
          </p:cNvPicPr>
          <p:nvPr/>
        </p:nvPicPr>
        <p:blipFill>
          <a:blip r:embed="rId2"/>
          <a:stretch>
            <a:fillRect/>
          </a:stretch>
        </p:blipFill>
        <p:spPr>
          <a:xfrm>
            <a:off x="304800" y="193567"/>
            <a:ext cx="4189295" cy="6404046"/>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4657185" y="193567"/>
            <a:ext cx="4160053" cy="6404046"/>
          </a:xfrm>
          <a:prstGeom prst="rect">
            <a:avLst/>
          </a:prstGeom>
          <a:ln>
            <a:solidFill>
              <a:schemeClr val="bg2"/>
            </a:solidFill>
          </a:ln>
        </p:spPr>
      </p:pic>
    </p:spTree>
    <p:extLst>
      <p:ext uri="{BB962C8B-B14F-4D97-AF65-F5344CB8AC3E}">
        <p14:creationId xmlns:p14="http://schemas.microsoft.com/office/powerpoint/2010/main" val="21031163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6444" y="-1"/>
            <a:ext cx="563555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1909 Sec. 1(e) Cover Right Continued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4794" y="210155"/>
            <a:ext cx="3913702" cy="6490683"/>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649757" y="900443"/>
            <a:ext cx="6892485" cy="5435825"/>
          </a:xfrm>
          <a:prstGeom prst="rect">
            <a:avLst/>
          </a:prstGeom>
          <a:ln>
            <a:solidFill>
              <a:schemeClr val="bg2"/>
            </a:solidFill>
          </a:ln>
        </p:spPr>
      </p:pic>
    </p:spTree>
    <p:extLst>
      <p:ext uri="{BB962C8B-B14F-4D97-AF65-F5344CB8AC3E}">
        <p14:creationId xmlns:p14="http://schemas.microsoft.com/office/powerpoint/2010/main" val="198193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03433" y="-2"/>
            <a:ext cx="288856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Adding Sec 106(6)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005164" y="6488668"/>
            <a:ext cx="31868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104-39 (1 Nov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1901F3CA-008B-34B3-D40A-8CE9DAF2BA68}"/>
              </a:ext>
            </a:extLst>
          </p:cNvPr>
          <p:cNvPicPr>
            <a:picLocks noChangeAspect="1"/>
          </p:cNvPicPr>
          <p:nvPr/>
        </p:nvPicPr>
        <p:blipFill>
          <a:blip r:embed="rId2"/>
          <a:stretch>
            <a:fillRect/>
          </a:stretch>
        </p:blipFill>
        <p:spPr>
          <a:xfrm>
            <a:off x="164895" y="209004"/>
            <a:ext cx="4953041" cy="6491834"/>
          </a:xfrm>
          <a:prstGeom prst="rect">
            <a:avLst/>
          </a:prstGeom>
          <a:ln w="6350">
            <a:solidFill>
              <a:schemeClr val="bg2"/>
            </a:solidFill>
          </a:ln>
        </p:spPr>
      </p:pic>
      <p:pic>
        <p:nvPicPr>
          <p:cNvPr id="8" name="Picture 7">
            <a:extLst>
              <a:ext uri="{FF2B5EF4-FFF2-40B4-BE49-F238E27FC236}">
                <a16:creationId xmlns:a16="http://schemas.microsoft.com/office/drawing/2014/main" id="{BF2494F0-4B07-3C80-5F28-23743B3BAABB}"/>
              </a:ext>
            </a:extLst>
          </p:cNvPr>
          <p:cNvPicPr>
            <a:picLocks noChangeAspect="1"/>
          </p:cNvPicPr>
          <p:nvPr/>
        </p:nvPicPr>
        <p:blipFill rotWithShape="1">
          <a:blip r:embed="rId2"/>
          <a:srcRect l="19989" t="19287" r="7169" b="38381"/>
          <a:stretch/>
        </p:blipFill>
        <p:spPr>
          <a:xfrm>
            <a:off x="2763079" y="990600"/>
            <a:ext cx="6902643" cy="5257800"/>
          </a:xfrm>
          <a:prstGeom prst="rect">
            <a:avLst/>
          </a:prstGeom>
          <a:ln w="6350">
            <a:solidFill>
              <a:schemeClr val="bg2"/>
            </a:solidFill>
          </a:ln>
        </p:spPr>
      </p:pic>
    </p:spTree>
    <p:extLst>
      <p:ext uri="{BB962C8B-B14F-4D97-AF65-F5344CB8AC3E}">
        <p14:creationId xmlns:p14="http://schemas.microsoft.com/office/powerpoint/2010/main" val="278006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80319" y="-2"/>
            <a:ext cx="2011681" cy="41801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Background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8872024" y="6488668"/>
            <a:ext cx="33199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104-274 (11 Oct 1995)</a:t>
            </a:r>
          </a:p>
        </p:txBody>
      </p:sp>
      <p:pic>
        <p:nvPicPr>
          <p:cNvPr id="5" name="Picture 4">
            <a:extLst>
              <a:ext uri="{FF2B5EF4-FFF2-40B4-BE49-F238E27FC236}">
                <a16:creationId xmlns:a16="http://schemas.microsoft.com/office/drawing/2014/main" id="{EF97AE1F-6097-56F6-C325-28A8AFF4A705}"/>
              </a:ext>
            </a:extLst>
          </p:cNvPr>
          <p:cNvPicPr>
            <a:picLocks noChangeAspect="1"/>
          </p:cNvPicPr>
          <p:nvPr/>
        </p:nvPicPr>
        <p:blipFill>
          <a:blip r:embed="rId2"/>
          <a:stretch>
            <a:fillRect/>
          </a:stretch>
        </p:blipFill>
        <p:spPr>
          <a:xfrm>
            <a:off x="3983009" y="203465"/>
            <a:ext cx="3825781" cy="6435587"/>
          </a:xfrm>
          <a:prstGeom prst="rect">
            <a:avLst/>
          </a:prstGeom>
          <a:ln w="6350">
            <a:solidFill>
              <a:schemeClr val="bg2"/>
            </a:solidFill>
          </a:ln>
        </p:spPr>
      </p:pic>
    </p:spTree>
    <p:extLst>
      <p:ext uri="{BB962C8B-B14F-4D97-AF65-F5344CB8AC3E}">
        <p14:creationId xmlns:p14="http://schemas.microsoft.com/office/powerpoint/2010/main" val="39722316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Today About?</a:t>
            </a:r>
          </a:p>
        </p:txBody>
      </p:sp>
      <p:sp>
        <p:nvSpPr>
          <p:cNvPr id="3" name="Content Placeholder 2"/>
          <p:cNvSpPr>
            <a:spLocks noGrp="1"/>
          </p:cNvSpPr>
          <p:nvPr>
            <p:ph idx="1"/>
          </p:nvPr>
        </p:nvSpPr>
        <p:spPr/>
        <p:txBody>
          <a:bodyPr/>
          <a:lstStyle/>
          <a:p>
            <a:r>
              <a:rPr lang="en-US" dirty="0"/>
              <a:t>Possible answers</a:t>
            </a:r>
          </a:p>
          <a:p>
            <a:pPr lvl="1"/>
            <a:r>
              <a:rPr lang="en-US" dirty="0"/>
              <a:t>6.23 seconds of sound</a:t>
            </a:r>
          </a:p>
          <a:p>
            <a:pPr lvl="1"/>
            <a:r>
              <a:rPr lang="en-US" dirty="0"/>
              <a:t>The ability to remix freely and create culture</a:t>
            </a:r>
          </a:p>
        </p:txBody>
      </p:sp>
      <p:sp>
        <p:nvSpPr>
          <p:cNvPr id="5" name="Slide Number Placeholder 4"/>
          <p:cNvSpPr>
            <a:spLocks noGrp="1"/>
          </p:cNvSpPr>
          <p:nvPr>
            <p:ph type="sldNum" sz="quarter" idx="12"/>
          </p:nvPr>
        </p:nvSpPr>
        <p:spPr/>
        <p:txBody>
          <a:bodyPr/>
          <a:lstStyle/>
          <a:p>
            <a:fld id="{6737EE03-AF53-4763-85BE-003899B7B6BE}" type="slidenum">
              <a:rPr lang="en-US" altLang="en-US" smtClean="0"/>
              <a:pPr/>
              <a:t>2</a:t>
            </a:fld>
            <a:endParaRPr lang="en-US" altLang="en-US"/>
          </a:p>
        </p:txBody>
      </p:sp>
    </p:spTree>
    <p:extLst>
      <p:ext uri="{BB962C8B-B14F-4D97-AF65-F5344CB8AC3E}">
        <p14:creationId xmlns:p14="http://schemas.microsoft.com/office/powerpoint/2010/main" val="254330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5526" y="-2"/>
            <a:ext cx="31464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Why the New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8751404" y="6488668"/>
            <a:ext cx="34405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104-274 (11 Oct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D0B36193-A443-1308-600A-4DD4C19E4E0F}"/>
              </a:ext>
            </a:extLst>
          </p:cNvPr>
          <p:cNvPicPr>
            <a:picLocks noChangeAspect="1"/>
          </p:cNvPicPr>
          <p:nvPr/>
        </p:nvPicPr>
        <p:blipFill>
          <a:blip r:embed="rId2"/>
          <a:stretch>
            <a:fillRect/>
          </a:stretch>
        </p:blipFill>
        <p:spPr>
          <a:xfrm>
            <a:off x="208930" y="209004"/>
            <a:ext cx="3816300" cy="6491834"/>
          </a:xfrm>
          <a:prstGeom prst="rect">
            <a:avLst/>
          </a:prstGeom>
          <a:ln w="6350">
            <a:solidFill>
              <a:schemeClr val="bg2"/>
            </a:solidFill>
          </a:ln>
        </p:spPr>
      </p:pic>
      <p:pic>
        <p:nvPicPr>
          <p:cNvPr id="8" name="Picture 7">
            <a:extLst>
              <a:ext uri="{FF2B5EF4-FFF2-40B4-BE49-F238E27FC236}">
                <a16:creationId xmlns:a16="http://schemas.microsoft.com/office/drawing/2014/main" id="{4B245346-AC4C-E6AE-A2D7-A3CA9C0B0D05}"/>
              </a:ext>
            </a:extLst>
          </p:cNvPr>
          <p:cNvPicPr>
            <a:picLocks noChangeAspect="1"/>
          </p:cNvPicPr>
          <p:nvPr/>
        </p:nvPicPr>
        <p:blipFill rotWithShape="1">
          <a:blip r:embed="rId2"/>
          <a:srcRect l="3685" t="62555" r="4120" b="21676"/>
          <a:stretch/>
        </p:blipFill>
        <p:spPr>
          <a:xfrm>
            <a:off x="1545535" y="2946952"/>
            <a:ext cx="9581808" cy="2787926"/>
          </a:xfrm>
          <a:prstGeom prst="rect">
            <a:avLst/>
          </a:prstGeom>
          <a:ln w="6350">
            <a:solidFill>
              <a:schemeClr val="bg2"/>
            </a:solidFill>
          </a:ln>
        </p:spPr>
      </p:pic>
    </p:spTree>
    <p:extLst>
      <p:ext uri="{BB962C8B-B14F-4D97-AF65-F5344CB8AC3E}">
        <p14:creationId xmlns:p14="http://schemas.microsoft.com/office/powerpoint/2010/main" val="321383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2738" y="-2"/>
            <a:ext cx="81592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Broadcast Radio Protected But Narrow New Right Built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8751404" y="6488668"/>
            <a:ext cx="34405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 Rep. 104-274 (11 Oct 1995)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A6EAE440-07CB-53BD-43C2-1C14838731EF}"/>
              </a:ext>
            </a:extLst>
          </p:cNvPr>
          <p:cNvPicPr>
            <a:picLocks noChangeAspect="1"/>
          </p:cNvPicPr>
          <p:nvPr/>
        </p:nvPicPr>
        <p:blipFill>
          <a:blip r:embed="rId2"/>
          <a:stretch>
            <a:fillRect/>
          </a:stretch>
        </p:blipFill>
        <p:spPr>
          <a:xfrm>
            <a:off x="115497" y="209004"/>
            <a:ext cx="3809841" cy="6420678"/>
          </a:xfrm>
          <a:prstGeom prst="rect">
            <a:avLst/>
          </a:prstGeom>
          <a:ln w="6350">
            <a:solidFill>
              <a:schemeClr val="bg2"/>
            </a:solidFill>
          </a:ln>
        </p:spPr>
      </p:pic>
      <p:pic>
        <p:nvPicPr>
          <p:cNvPr id="8" name="Picture 7">
            <a:extLst>
              <a:ext uri="{FF2B5EF4-FFF2-40B4-BE49-F238E27FC236}">
                <a16:creationId xmlns:a16="http://schemas.microsoft.com/office/drawing/2014/main" id="{F2DCCEBB-81D7-ECF7-57D9-32153C7ED14C}"/>
              </a:ext>
            </a:extLst>
          </p:cNvPr>
          <p:cNvPicPr>
            <a:picLocks noChangeAspect="1"/>
          </p:cNvPicPr>
          <p:nvPr/>
        </p:nvPicPr>
        <p:blipFill rotWithShape="1">
          <a:blip r:embed="rId2"/>
          <a:srcRect l="3665" t="32092" r="3592" b="46933"/>
          <a:stretch/>
        </p:blipFill>
        <p:spPr>
          <a:xfrm>
            <a:off x="2082248" y="2141882"/>
            <a:ext cx="8422699" cy="3210339"/>
          </a:xfrm>
          <a:prstGeom prst="rect">
            <a:avLst/>
          </a:prstGeom>
          <a:ln w="6350">
            <a:solidFill>
              <a:schemeClr val="bg2"/>
            </a:solidFill>
          </a:ln>
        </p:spPr>
      </p:pic>
    </p:spTree>
    <p:extLst>
      <p:ext uri="{BB962C8B-B14F-4D97-AF65-F5344CB8AC3E}">
        <p14:creationId xmlns:p14="http://schemas.microsoft.com/office/powerpoint/2010/main" val="70986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2095" y="-2"/>
            <a:ext cx="227990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Sec. 106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10607040" y="6488668"/>
            <a:ext cx="15849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0541" y="227044"/>
            <a:ext cx="4863784" cy="6439763"/>
          </a:xfrm>
          <a:prstGeom prst="rect">
            <a:avLst/>
          </a:prstGeom>
          <a:ln>
            <a:solidFill>
              <a:schemeClr val="bg2"/>
            </a:solidFill>
          </a:ln>
        </p:spPr>
      </p:pic>
      <p:sp>
        <p:nvSpPr>
          <p:cNvPr id="8" name="Text Box 5"/>
          <p:cNvSpPr txBox="1">
            <a:spLocks noChangeArrowheads="1"/>
          </p:cNvSpPr>
          <p:nvPr/>
        </p:nvSpPr>
        <p:spPr bwMode="auto">
          <a:xfrm>
            <a:off x="959296" y="2996363"/>
            <a:ext cx="11059667" cy="1569660"/>
          </a:xfrm>
          <a:prstGeom prst="rect">
            <a:avLst/>
          </a:prstGeom>
          <a:solidFill>
            <a:schemeClr val="bg1"/>
          </a:solidFill>
          <a:ln w="9525">
            <a:solidFill>
              <a:schemeClr val="bg2"/>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t>“(6) </a:t>
            </a:r>
            <a:r>
              <a:rPr lang="en-US" sz="3200" b="1" i="0" dirty="0">
                <a:solidFill>
                  <a:schemeClr val="accent4">
                    <a:lumMod val="50000"/>
                    <a:lumOff val="50000"/>
                  </a:schemeClr>
                </a:solidFill>
              </a:rPr>
              <a:t>in the case of sound recordings, to perform the copyrighted work publicly by means of a digital audio transmission</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80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75" y="-2"/>
            <a:ext cx="36671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67 Pages of Dense Text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8869180" y="6488668"/>
            <a:ext cx="33228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115-264 (11 Oct 2018)</a:t>
            </a:r>
          </a:p>
        </p:txBody>
      </p:sp>
      <p:pic>
        <p:nvPicPr>
          <p:cNvPr id="9" name="Picture 8"/>
          <p:cNvPicPr>
            <a:picLocks noChangeAspect="1"/>
          </p:cNvPicPr>
          <p:nvPr/>
        </p:nvPicPr>
        <p:blipFill>
          <a:blip r:embed="rId2"/>
          <a:stretch>
            <a:fillRect/>
          </a:stretch>
        </p:blipFill>
        <p:spPr>
          <a:xfrm>
            <a:off x="209204" y="199917"/>
            <a:ext cx="5152639" cy="6579502"/>
          </a:xfrm>
          <a:prstGeom prst="rect">
            <a:avLst/>
          </a:prstGeom>
          <a:ln>
            <a:solidFill>
              <a:schemeClr val="bg2"/>
            </a:solidFill>
          </a:ln>
        </p:spPr>
      </p:pic>
      <p:pic>
        <p:nvPicPr>
          <p:cNvPr id="10" name="Picture 9"/>
          <p:cNvPicPr>
            <a:picLocks noChangeAspect="1"/>
          </p:cNvPicPr>
          <p:nvPr/>
        </p:nvPicPr>
        <p:blipFill>
          <a:blip r:embed="rId3"/>
          <a:stretch>
            <a:fillRect/>
          </a:stretch>
        </p:blipFill>
        <p:spPr>
          <a:xfrm>
            <a:off x="3218226" y="661851"/>
            <a:ext cx="6284570" cy="5586549"/>
          </a:xfrm>
          <a:prstGeom prst="rect">
            <a:avLst/>
          </a:prstGeom>
          <a:ln>
            <a:solidFill>
              <a:schemeClr val="bg2"/>
            </a:solidFill>
          </a:ln>
        </p:spPr>
      </p:pic>
    </p:spTree>
    <p:extLst>
      <p:ext uri="{BB962C8B-B14F-4D97-AF65-F5344CB8AC3E}">
        <p14:creationId xmlns:p14="http://schemas.microsoft.com/office/powerpoint/2010/main" val="40394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2338" y="-1"/>
            <a:ext cx="4919663" cy="36195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Music Modernization Act of 2018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696326" y="6488668"/>
            <a:ext cx="34956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115-339 (17 Sept 2018)</a:t>
            </a:r>
          </a:p>
        </p:txBody>
      </p:sp>
      <p:pic>
        <p:nvPicPr>
          <p:cNvPr id="5" name="Picture 4"/>
          <p:cNvPicPr>
            <a:picLocks noChangeAspect="1"/>
          </p:cNvPicPr>
          <p:nvPr/>
        </p:nvPicPr>
        <p:blipFill>
          <a:blip r:embed="rId2"/>
          <a:stretch>
            <a:fillRect/>
          </a:stretch>
        </p:blipFill>
        <p:spPr>
          <a:xfrm>
            <a:off x="3979620" y="433187"/>
            <a:ext cx="4011856" cy="6434338"/>
          </a:xfrm>
          <a:prstGeom prst="rect">
            <a:avLst/>
          </a:prstGeom>
          <a:ln>
            <a:solidFill>
              <a:schemeClr val="bg2"/>
            </a:solidFill>
          </a:ln>
        </p:spPr>
      </p:pic>
    </p:spTree>
    <p:extLst>
      <p:ext uri="{BB962C8B-B14F-4D97-AF65-F5344CB8AC3E}">
        <p14:creationId xmlns:p14="http://schemas.microsoft.com/office/powerpoint/2010/main" val="517835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1"/>
            <a:ext cx="548640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Updating Cover Right for Digital 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7325" y="195001"/>
            <a:ext cx="3698784" cy="6455181"/>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1523538" y="1974529"/>
            <a:ext cx="10063860" cy="4061589"/>
          </a:xfrm>
          <a:prstGeom prst="rect">
            <a:avLst/>
          </a:prstGeom>
          <a:ln>
            <a:solidFill>
              <a:schemeClr val="bg2"/>
            </a:solidFill>
          </a:ln>
        </p:spPr>
      </p:pic>
      <p:sp>
        <p:nvSpPr>
          <p:cNvPr id="9" name="Text Box 5"/>
          <p:cNvSpPr txBox="1">
            <a:spLocks noChangeArrowheads="1"/>
          </p:cNvSpPr>
          <p:nvPr/>
        </p:nvSpPr>
        <p:spPr bwMode="auto">
          <a:xfrm>
            <a:off x="8634414" y="6488668"/>
            <a:ext cx="355758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S. Rep. 115-339 (17 Sept 2018)</a:t>
            </a:r>
          </a:p>
        </p:txBody>
      </p:sp>
    </p:spTree>
    <p:extLst>
      <p:ext uri="{BB962C8B-B14F-4D97-AF65-F5344CB8AC3E}">
        <p14:creationId xmlns:p14="http://schemas.microsoft.com/office/powerpoint/2010/main" val="194420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6425" y="-2"/>
            <a:ext cx="26955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Current Sec. 115</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631978" y="6488668"/>
            <a:ext cx="15600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6984" y="163310"/>
            <a:ext cx="5253476" cy="6537528"/>
          </a:xfrm>
          <a:prstGeom prst="rect">
            <a:avLst/>
          </a:prstGeom>
          <a:ln>
            <a:solidFill>
              <a:schemeClr val="bg2"/>
            </a:solidFill>
          </a:ln>
        </p:spPr>
      </p:pic>
      <p:pic>
        <p:nvPicPr>
          <p:cNvPr id="8" name="Picture 7"/>
          <p:cNvPicPr>
            <a:picLocks noChangeAspect="1"/>
          </p:cNvPicPr>
          <p:nvPr/>
        </p:nvPicPr>
        <p:blipFill>
          <a:blip r:embed="rId3"/>
          <a:stretch>
            <a:fillRect/>
          </a:stretch>
        </p:blipFill>
        <p:spPr>
          <a:xfrm>
            <a:off x="2751785" y="1083894"/>
            <a:ext cx="7191647" cy="5272633"/>
          </a:xfrm>
          <a:prstGeom prst="rect">
            <a:avLst/>
          </a:prstGeom>
          <a:ln>
            <a:solidFill>
              <a:schemeClr val="bg2"/>
            </a:solidFill>
          </a:ln>
        </p:spPr>
      </p:pic>
    </p:spTree>
    <p:extLst>
      <p:ext uri="{BB962C8B-B14F-4D97-AF65-F5344CB8AC3E}">
        <p14:creationId xmlns:p14="http://schemas.microsoft.com/office/powerpoint/2010/main" val="235380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B65196B-1AB1-4C36-8FB0-FAB4BF834BB4}"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sp>
        <p:nvSpPr>
          <p:cNvPr id="88069" name="Rectangle 2"/>
          <p:cNvSpPr>
            <a:spLocks noGrp="1" noChangeArrowheads="1"/>
          </p:cNvSpPr>
          <p:nvPr>
            <p:ph type="title"/>
          </p:nvPr>
        </p:nvSpPr>
        <p:spPr/>
        <p:txBody>
          <a:bodyPr/>
          <a:lstStyle/>
          <a:p>
            <a:r>
              <a:rPr lang="en-US" dirty="0"/>
              <a:t>Newton and Ciccone</a:t>
            </a:r>
          </a:p>
        </p:txBody>
      </p:sp>
      <p:sp>
        <p:nvSpPr>
          <p:cNvPr id="88070" name="Rectangle 3"/>
          <p:cNvSpPr>
            <a:spLocks noGrp="1" noChangeArrowheads="1"/>
          </p:cNvSpPr>
          <p:nvPr>
            <p:ph type="body" idx="1"/>
          </p:nvPr>
        </p:nvSpPr>
        <p:spPr/>
        <p:txBody>
          <a:bodyPr/>
          <a:lstStyle/>
          <a:p>
            <a:r>
              <a:rPr lang="en-US" dirty="0"/>
              <a:t>Once Damned or Twice-Damned?</a:t>
            </a:r>
          </a:p>
          <a:p>
            <a:pPr lvl="1"/>
            <a:r>
              <a:rPr lang="en-US" dirty="0"/>
              <a:t>To sample recorded music, do you need to license both the sound recording and the musical composition or can you just license the sound recording?</a:t>
            </a:r>
          </a:p>
          <a:p>
            <a:pPr lvl="1"/>
            <a:r>
              <a:rPr lang="en-US" dirty="0"/>
              <a:t>Does it matter how big the sample is?</a:t>
            </a:r>
          </a:p>
        </p:txBody>
      </p:sp>
    </p:spTree>
    <p:extLst>
      <p:ext uri="{BB962C8B-B14F-4D97-AF65-F5344CB8AC3E}">
        <p14:creationId xmlns:p14="http://schemas.microsoft.com/office/powerpoint/2010/main" val="1750655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8C4FB93-138F-43FA-8124-6310D9B2B064}" type="slidenum">
              <a:rPr lang="en-US" altLang="en-US" sz="1400" i="0">
                <a:solidFill>
                  <a:srgbClr val="000066"/>
                </a:solidFill>
                <a:latin typeface="Arial" panose="020B0604020202020204" pitchFamily="34" charset="0"/>
              </a:rPr>
              <a:pPr/>
              <a:t>28</a:t>
            </a:fld>
            <a:endParaRPr lang="en-US" altLang="en-US" sz="1400" i="0">
              <a:solidFill>
                <a:srgbClr val="000066"/>
              </a:solidFill>
              <a:latin typeface="Arial" panose="020B0604020202020204" pitchFamily="34" charset="0"/>
            </a:endParaRPr>
          </a:p>
        </p:txBody>
      </p:sp>
      <p:sp>
        <p:nvSpPr>
          <p:cNvPr id="89093" name="Rectangle 2"/>
          <p:cNvSpPr>
            <a:spLocks noGrp="1" noChangeArrowheads="1"/>
          </p:cNvSpPr>
          <p:nvPr>
            <p:ph type="title"/>
          </p:nvPr>
        </p:nvSpPr>
        <p:spPr/>
        <p:txBody>
          <a:bodyPr/>
          <a:lstStyle/>
          <a:p>
            <a:r>
              <a:rPr lang="en-US"/>
              <a:t>Remixes: Newton v. Diamond</a:t>
            </a:r>
          </a:p>
        </p:txBody>
      </p:sp>
      <p:sp>
        <p:nvSpPr>
          <p:cNvPr id="89094" name="Rectangle 3"/>
          <p:cNvSpPr>
            <a:spLocks noGrp="1" noChangeArrowheads="1"/>
          </p:cNvSpPr>
          <p:nvPr>
            <p:ph type="body" idx="1"/>
          </p:nvPr>
        </p:nvSpPr>
        <p:spPr/>
        <p:txBody>
          <a:bodyPr/>
          <a:lstStyle/>
          <a:p>
            <a:pPr>
              <a:lnSpc>
                <a:spcPct val="90000"/>
              </a:lnSpc>
            </a:pPr>
            <a:r>
              <a:rPr lang="en-US"/>
              <a:t>Core Facts</a:t>
            </a:r>
          </a:p>
          <a:p>
            <a:pPr lvl="1">
              <a:lnSpc>
                <a:spcPct val="90000"/>
              </a:lnSpc>
            </a:pPr>
            <a:r>
              <a:rPr lang="en-US"/>
              <a:t>1978: Newton composes Choir</a:t>
            </a:r>
          </a:p>
          <a:p>
            <a:pPr lvl="1">
              <a:lnSpc>
                <a:spcPct val="90000"/>
              </a:lnSpc>
            </a:pPr>
            <a:r>
              <a:rPr lang="en-US"/>
              <a:t>1988: Newton records Choir and licenses all rights in sound recording to ECM for $5000</a:t>
            </a:r>
          </a:p>
          <a:p>
            <a:pPr lvl="1">
              <a:lnSpc>
                <a:spcPct val="90000"/>
              </a:lnSpc>
            </a:pPr>
            <a:r>
              <a:rPr lang="en-US"/>
              <a:t>1992: Beastie Boys get license from ECM to sample Choir, produce Pass the Mic</a:t>
            </a:r>
          </a:p>
          <a:p>
            <a:pPr lvl="1">
              <a:lnSpc>
                <a:spcPct val="90000"/>
              </a:lnSpc>
            </a:pPr>
            <a:r>
              <a:rPr lang="en-US"/>
              <a:t>Newton sues for copyright infringement of his musical composition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3038" y="-2"/>
            <a:ext cx="3128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Newton v. Diamond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9063038" y="6488668"/>
            <a:ext cx="31289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388 F.3d 1189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pic>
        <p:nvPicPr>
          <p:cNvPr id="5" name="Picture 4"/>
          <p:cNvPicPr>
            <a:picLocks noChangeAspect="1"/>
          </p:cNvPicPr>
          <p:nvPr/>
        </p:nvPicPr>
        <p:blipFill>
          <a:blip r:embed="rId2"/>
          <a:stretch>
            <a:fillRect/>
          </a:stretch>
        </p:blipFill>
        <p:spPr>
          <a:xfrm>
            <a:off x="3794525" y="172403"/>
            <a:ext cx="4262068" cy="6428423"/>
          </a:xfrm>
          <a:prstGeom prst="rect">
            <a:avLst/>
          </a:prstGeom>
          <a:ln>
            <a:solidFill>
              <a:schemeClr val="bg2"/>
            </a:solidFill>
          </a:ln>
        </p:spPr>
      </p:pic>
    </p:spTree>
    <p:extLst>
      <p:ext uri="{BB962C8B-B14F-4D97-AF65-F5344CB8AC3E}">
        <p14:creationId xmlns:p14="http://schemas.microsoft.com/office/powerpoint/2010/main" val="2937363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35AF0-645C-6956-B036-D62B0F3A5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259B2A-EE37-36CB-92E4-61DA1780A3A8}"/>
              </a:ext>
            </a:extLst>
          </p:cNvPr>
          <p:cNvSpPr>
            <a:spLocks noGrp="1"/>
          </p:cNvSpPr>
          <p:nvPr>
            <p:ph type="title"/>
          </p:nvPr>
        </p:nvSpPr>
        <p:spPr>
          <a:xfrm>
            <a:off x="9792929" y="-2"/>
            <a:ext cx="239907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Sony Walkman</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C3C6E2CD-15A6-2EA8-DD49-98E7784FC470}"/>
              </a:ext>
            </a:extLst>
          </p:cNvPr>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a:extLst>
              <a:ext uri="{FF2B5EF4-FFF2-40B4-BE49-F238E27FC236}">
                <a16:creationId xmlns:a16="http://schemas.microsoft.com/office/drawing/2014/main" id="{24EC52E5-1C97-0236-0750-C3EF266CE906}"/>
              </a:ext>
            </a:extLst>
          </p:cNvPr>
          <p:cNvSpPr txBox="1">
            <a:spLocks noChangeArrowheads="1"/>
          </p:cNvSpPr>
          <p:nvPr/>
        </p:nvSpPr>
        <p:spPr bwMode="auto">
          <a:xfrm>
            <a:off x="8495071" y="6488668"/>
            <a:ext cx="3696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Magazine (13 Oct 1980)</a:t>
            </a:r>
          </a:p>
        </p:txBody>
      </p:sp>
      <p:pic>
        <p:nvPicPr>
          <p:cNvPr id="5" name="Picture 4" descr="A hand holding a cassette player&#10;&#10;Description automatically generated">
            <a:extLst>
              <a:ext uri="{FF2B5EF4-FFF2-40B4-BE49-F238E27FC236}">
                <a16:creationId xmlns:a16="http://schemas.microsoft.com/office/drawing/2014/main" id="{A1B3A38E-9EED-F261-C615-3741013E6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066" y="206477"/>
            <a:ext cx="4802795" cy="6528071"/>
          </a:xfrm>
          <a:prstGeom prst="rect">
            <a:avLst/>
          </a:prstGeom>
          <a:ln w="6350">
            <a:solidFill>
              <a:schemeClr val="tx1"/>
            </a:solidFill>
          </a:ln>
        </p:spPr>
      </p:pic>
    </p:spTree>
    <p:extLst>
      <p:ext uri="{BB962C8B-B14F-4D97-AF65-F5344CB8AC3E}">
        <p14:creationId xmlns:p14="http://schemas.microsoft.com/office/powerpoint/2010/main" val="1341924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7200" y="-2"/>
            <a:ext cx="41148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Newton Contract with ECM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51859" y="194174"/>
            <a:ext cx="4289743" cy="6476790"/>
          </a:xfrm>
          <a:prstGeom prst="rect">
            <a:avLst/>
          </a:prstGeom>
          <a:ln>
            <a:solidFill>
              <a:schemeClr val="bg2"/>
            </a:solidFill>
          </a:ln>
        </p:spPr>
      </p:pic>
      <p:sp>
        <p:nvSpPr>
          <p:cNvPr id="8" name="Rectangle 7"/>
          <p:cNvSpPr/>
          <p:nvPr/>
        </p:nvSpPr>
        <p:spPr bwMode="auto">
          <a:xfrm>
            <a:off x="1138805" y="2785914"/>
            <a:ext cx="10606572"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“(1) </a:t>
            </a:r>
            <a:r>
              <a:rPr lang="en-US" sz="3200" i="0" dirty="0"/>
              <a:t>[Newton] herewith </a:t>
            </a:r>
            <a:r>
              <a:rPr lang="en-US" sz="3200" b="1" i="0" dirty="0">
                <a:solidFill>
                  <a:schemeClr val="accent4">
                    <a:lumMod val="50000"/>
                    <a:lumOff val="50000"/>
                  </a:schemeClr>
                </a:solidFill>
              </a:rPr>
              <a:t>grants, transfers and assigns </a:t>
            </a:r>
            <a:r>
              <a:rPr lang="en-US" sz="3200" i="0" dirty="0"/>
              <a:t>to ECM without limitations and restrictions whatsoever the </a:t>
            </a:r>
            <a:r>
              <a:rPr lang="en-US" sz="3200" b="1" i="0" dirty="0">
                <a:solidFill>
                  <a:schemeClr val="accent4">
                    <a:lumMod val="50000"/>
                    <a:lumOff val="50000"/>
                  </a:schemeClr>
                </a:solidFill>
              </a:rPr>
              <a:t>exclusive rights to record his performances and to exploit these recordings </a:t>
            </a:r>
            <a:r>
              <a:rPr lang="en-US" sz="3200" i="0" dirty="0"/>
              <a:t>in perpetuity throughout the world in any manner whatsoever</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38509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8625" y="-2"/>
            <a:ext cx="41433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Newton Contract with ECM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9745" y="209005"/>
            <a:ext cx="4271662" cy="6449490"/>
          </a:xfrm>
          <a:prstGeom prst="rect">
            <a:avLst/>
          </a:prstGeom>
          <a:ln>
            <a:solidFill>
              <a:schemeClr val="bg2"/>
            </a:solidFill>
          </a:ln>
        </p:spPr>
      </p:pic>
      <p:sp>
        <p:nvSpPr>
          <p:cNvPr id="8" name="Rectangle 7"/>
          <p:cNvSpPr/>
          <p:nvPr/>
        </p:nvSpPr>
        <p:spPr bwMode="auto">
          <a:xfrm>
            <a:off x="1138805" y="2785914"/>
            <a:ext cx="10606572"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3) The grant of rights according to section 1) especially, includes the rights to manufacture in quantity [sic], to distribute, </a:t>
            </a:r>
            <a:r>
              <a:rPr lang="en-US" sz="3200" b="1" i="0" dirty="0">
                <a:solidFill>
                  <a:schemeClr val="accent4">
                    <a:lumMod val="50000"/>
                    <a:lumOff val="50000"/>
                  </a:schemeClr>
                </a:solidFill>
              </a:rPr>
              <a:t>to license to others</a:t>
            </a:r>
            <a:r>
              <a:rPr lang="en-US" sz="3200" i="0" dirty="0"/>
              <a:t>, as well as to perform the recordings in public and to utilize it in radio, TV, or in other ways without any restrictions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84686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77288" y="-2"/>
            <a:ext cx="341471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ECM to Beasties Boys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3237" y="208289"/>
            <a:ext cx="4271356" cy="6449028"/>
          </a:xfrm>
          <a:prstGeom prst="rect">
            <a:avLst/>
          </a:prstGeom>
          <a:ln>
            <a:solidFill>
              <a:schemeClr val="bg2"/>
            </a:solidFill>
          </a:ln>
        </p:spPr>
      </p:pic>
      <p:sp>
        <p:nvSpPr>
          <p:cNvPr id="8" name="Rectangle 7"/>
          <p:cNvSpPr/>
          <p:nvPr/>
        </p:nvSpPr>
        <p:spPr bwMode="auto">
          <a:xfrm>
            <a:off x="1232843" y="2139105"/>
            <a:ext cx="10606572"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[ECM Records], </a:t>
            </a:r>
            <a:r>
              <a:rPr lang="en-US" sz="3200" b="1" i="0" dirty="0">
                <a:solidFill>
                  <a:schemeClr val="accent4">
                    <a:lumMod val="50000"/>
                    <a:lumOff val="50000"/>
                  </a:schemeClr>
                </a:solidFill>
              </a:rPr>
              <a:t>as owner of the applicable sound recording rights</a:t>
            </a:r>
            <a:r>
              <a:rPr lang="en-US" sz="3200" i="0" dirty="0"/>
              <a:t>, including but not limited to recording, reproduction, synchronization and performing rights, </a:t>
            </a:r>
            <a:r>
              <a:rPr lang="en-US" sz="3200" b="1" i="0" dirty="0">
                <a:solidFill>
                  <a:schemeClr val="accent4">
                    <a:lumMod val="50000"/>
                    <a:lumOff val="50000"/>
                  </a:schemeClr>
                </a:solidFill>
              </a:rPr>
              <a:t>grants to Beastie Boys</a:t>
            </a:r>
            <a:r>
              <a:rPr lang="en-US" sz="3200" i="0" dirty="0"/>
              <a:t>, its licensees, assigns, employees and agents (the “Licensed Parties”), </a:t>
            </a:r>
            <a:r>
              <a:rPr lang="en-US" sz="3200" b="1" i="0" dirty="0">
                <a:solidFill>
                  <a:schemeClr val="accent4">
                    <a:lumMod val="50000"/>
                    <a:lumOff val="50000"/>
                  </a:schemeClr>
                </a:solidFill>
              </a:rPr>
              <a:t>the irrevocable non-exclusive license and right to copy portions (if any) of the sound recording entitled “Choir” performed by James Newton (the “Sample”)</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2838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33309" y="-1"/>
            <a:ext cx="325869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ECM to Beastie Boys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1672" y="191547"/>
            <a:ext cx="4269461" cy="6446166"/>
          </a:xfrm>
          <a:prstGeom prst="rect">
            <a:avLst/>
          </a:prstGeom>
          <a:ln>
            <a:solidFill>
              <a:schemeClr val="bg2"/>
            </a:solidFill>
          </a:ln>
        </p:spPr>
      </p:pic>
      <p:sp>
        <p:nvSpPr>
          <p:cNvPr id="8" name="Rectangle 7"/>
          <p:cNvSpPr/>
          <p:nvPr/>
        </p:nvSpPr>
        <p:spPr bwMode="auto">
          <a:xfrm>
            <a:off x="1183313" y="2243631"/>
            <a:ext cx="10757920" cy="3539430"/>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to embody the sample in some or all versions of the selection entitled “Pass the Mic” by the Beastie Boys (all versions of “Pass the Mic” which contain the Sample are referred to as the “Selection”); </a:t>
            </a:r>
            <a:r>
              <a:rPr lang="en-US" sz="3200" b="1" i="0" dirty="0">
                <a:solidFill>
                  <a:schemeClr val="accent4">
                    <a:lumMod val="50000"/>
                    <a:lumOff val="50000"/>
                  </a:schemeClr>
                </a:solidFill>
              </a:rPr>
              <a:t>to reproduce, distribute and otherwise exploit the Sample as part of the Selection in all media</a:t>
            </a:r>
            <a:r>
              <a:rPr lang="en-US" sz="3200" i="0" dirty="0"/>
              <a:t>, whether now known or hereinafter developed, including, without limitation, all record formats throughout the world in perpetuity</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245966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6188" y="-1"/>
            <a:ext cx="4595813" cy="332894"/>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 </a:t>
            </a:r>
            <a:r>
              <a:rPr lang="en-US" sz="2400" dirty="0" err="1">
                <a:solidFill>
                  <a:schemeClr val="accent4">
                    <a:lumMod val="75000"/>
                    <a:lumOff val="25000"/>
                  </a:schemeClr>
                </a:solidFill>
                <a:latin typeface="+mn-lt"/>
                <a:cs typeface="Times New Roman" panose="02020603050405020304" pitchFamily="18" charset="0"/>
              </a:rPr>
              <a:t>Minimus</a:t>
            </a:r>
            <a:r>
              <a:rPr lang="en-US" sz="2400" dirty="0">
                <a:solidFill>
                  <a:schemeClr val="accent4">
                    <a:lumMod val="75000"/>
                    <a:lumOff val="25000"/>
                  </a:schemeClr>
                </a:solidFill>
                <a:latin typeface="+mn-lt"/>
                <a:cs typeface="Times New Roman" panose="02020603050405020304" pitchFamily="18" charset="0"/>
              </a:rPr>
              <a:t> Infringement Test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p:cNvPicPr>
            <a:picLocks noChangeAspect="1"/>
          </p:cNvPicPr>
          <p:nvPr/>
        </p:nvPicPr>
        <p:blipFill>
          <a:blip r:embed="rId2"/>
          <a:stretch>
            <a:fillRect/>
          </a:stretch>
        </p:blipFill>
        <p:spPr>
          <a:xfrm>
            <a:off x="185247" y="206368"/>
            <a:ext cx="4526449" cy="6494470"/>
          </a:xfrm>
          <a:prstGeom prst="rect">
            <a:avLst/>
          </a:prstGeom>
          <a:ln>
            <a:solidFill>
              <a:schemeClr val="bg2"/>
            </a:solidFill>
          </a:ln>
        </p:spPr>
      </p:pic>
      <p:sp>
        <p:nvSpPr>
          <p:cNvPr id="9" name="Rectangle 8"/>
          <p:cNvSpPr/>
          <p:nvPr/>
        </p:nvSpPr>
        <p:spPr bwMode="auto">
          <a:xfrm>
            <a:off x="1138805" y="2785914"/>
            <a:ext cx="10606572"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 leading case on de </a:t>
            </a:r>
            <a:r>
              <a:rPr lang="en-US" sz="3200" i="0" dirty="0" err="1"/>
              <a:t>minimis</a:t>
            </a:r>
            <a:r>
              <a:rPr lang="en-US" sz="3200" i="0" dirty="0"/>
              <a:t> infringement in our circuit is </a:t>
            </a:r>
            <a:r>
              <a:rPr lang="en-US" sz="3200" dirty="0"/>
              <a:t>Fisher v. Dees</a:t>
            </a:r>
            <a:r>
              <a:rPr lang="en-US" sz="3200" i="0" dirty="0"/>
              <a:t>, 794 F.2d 432 (9th Cir.1986), where we observed that </a:t>
            </a:r>
            <a:r>
              <a:rPr lang="en-US" sz="3200" b="1" i="0" dirty="0">
                <a:solidFill>
                  <a:schemeClr val="accent4">
                    <a:lumMod val="50000"/>
                    <a:lumOff val="50000"/>
                  </a:schemeClr>
                </a:solidFill>
              </a:rPr>
              <a:t>a use is de </a:t>
            </a:r>
            <a:r>
              <a:rPr lang="en-US" sz="3200" b="1" i="0" dirty="0" err="1">
                <a:solidFill>
                  <a:schemeClr val="accent4">
                    <a:lumMod val="50000"/>
                    <a:lumOff val="50000"/>
                  </a:schemeClr>
                </a:solidFill>
              </a:rPr>
              <a:t>minimis</a:t>
            </a:r>
            <a:r>
              <a:rPr lang="en-US" sz="3200" b="1" i="0" dirty="0">
                <a:solidFill>
                  <a:schemeClr val="accent4">
                    <a:lumMod val="50000"/>
                    <a:lumOff val="50000"/>
                  </a:schemeClr>
                </a:solidFill>
              </a:rPr>
              <a:t> only if the average audience would not recognize the appropriation</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92025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left)">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B491F47-05F8-448E-B3E6-938B8C3A049A}" type="slidenum">
              <a:rPr lang="en-US" altLang="en-US" sz="1400" i="0">
                <a:solidFill>
                  <a:srgbClr val="000066"/>
                </a:solidFill>
                <a:latin typeface="Arial" panose="020B0604020202020204" pitchFamily="34" charset="0"/>
              </a:rPr>
              <a:pPr/>
              <a:t>35</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dirty="0"/>
              <a:t>Understanding Newton</a:t>
            </a:r>
          </a:p>
        </p:txBody>
      </p:sp>
      <p:sp>
        <p:nvSpPr>
          <p:cNvPr id="5126" name="Rectangle 3"/>
          <p:cNvSpPr>
            <a:spLocks noGrp="1" noChangeArrowheads="1"/>
          </p:cNvSpPr>
          <p:nvPr>
            <p:ph type="body" idx="1"/>
          </p:nvPr>
        </p:nvSpPr>
        <p:spPr/>
        <p:txBody>
          <a:bodyPr/>
          <a:lstStyle/>
          <a:p>
            <a:r>
              <a:rPr lang="en-US" dirty="0"/>
              <a:t>Questions</a:t>
            </a:r>
          </a:p>
          <a:p>
            <a:pPr lvl="1"/>
            <a:r>
              <a:rPr lang="en-US" dirty="0"/>
              <a:t>What rights do the contracts create? Are there any holes/problems here?</a:t>
            </a:r>
          </a:p>
          <a:p>
            <a:pPr lvl="1"/>
            <a:r>
              <a:rPr lang="en-US" dirty="0"/>
              <a:t>What does the musical work on the third slide in the set control? What are the differences between the musical work and the sound recording?</a:t>
            </a:r>
          </a:p>
        </p:txBody>
      </p:sp>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473907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8B491F47-05F8-448E-B3E6-938B8C3A049A}" type="slidenum">
              <a:rPr lang="en-US" altLang="en-US" sz="1400" i="0">
                <a:solidFill>
                  <a:srgbClr val="000066"/>
                </a:solidFill>
                <a:latin typeface="Arial" panose="020B0604020202020204" pitchFamily="34" charset="0"/>
              </a:rPr>
              <a:pPr/>
              <a:t>36</a:t>
            </a:fld>
            <a:endParaRPr lang="en-US" altLang="en-US" sz="1400" i="0">
              <a:solidFill>
                <a:srgbClr val="000066"/>
              </a:solidFill>
              <a:latin typeface="Arial" panose="020B0604020202020204" pitchFamily="34" charset="0"/>
            </a:endParaRPr>
          </a:p>
        </p:txBody>
      </p:sp>
      <p:sp>
        <p:nvSpPr>
          <p:cNvPr id="5125" name="Rectangle 2"/>
          <p:cNvSpPr>
            <a:spLocks noGrp="1" noChangeArrowheads="1"/>
          </p:cNvSpPr>
          <p:nvPr>
            <p:ph type="title"/>
          </p:nvPr>
        </p:nvSpPr>
        <p:spPr/>
        <p:txBody>
          <a:bodyPr/>
          <a:lstStyle/>
          <a:p>
            <a:r>
              <a:rPr lang="en-US" dirty="0"/>
              <a:t>Understanding Newton</a:t>
            </a:r>
          </a:p>
        </p:txBody>
      </p:sp>
      <p:sp>
        <p:nvSpPr>
          <p:cNvPr id="5126" name="Rectangle 3"/>
          <p:cNvSpPr>
            <a:spLocks noGrp="1" noChangeArrowheads="1"/>
          </p:cNvSpPr>
          <p:nvPr>
            <p:ph type="body" idx="1"/>
          </p:nvPr>
        </p:nvSpPr>
        <p:spPr/>
        <p:txBody>
          <a:bodyPr/>
          <a:lstStyle/>
          <a:p>
            <a:r>
              <a:rPr lang="en-US" dirty="0"/>
              <a:t>Questions</a:t>
            </a:r>
          </a:p>
          <a:p>
            <a:pPr lvl="1"/>
            <a:r>
              <a:rPr lang="en-US" dirty="0"/>
              <a:t>How should we evaluate the sound recordings on the fourth slide in the set?</a:t>
            </a:r>
          </a:p>
          <a:p>
            <a:pPr lvl="1"/>
            <a:r>
              <a:rPr lang="en-US" dirty="0"/>
              <a:t>Is the use de minimis?</a:t>
            </a:r>
          </a:p>
        </p:txBody>
      </p:sp>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3050290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91737" y="-2"/>
            <a:ext cx="21002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TTYN (3 of 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18680" y="418010"/>
            <a:ext cx="3846389" cy="6282828"/>
          </a:xfrm>
          <a:prstGeom prst="rect">
            <a:avLst/>
          </a:prstGeom>
          <a:ln>
            <a:solidFill>
              <a:schemeClr val="bg2"/>
            </a:solidFill>
          </a:ln>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t="86137"/>
          <a:stretch>
            <a:fillRect/>
          </a:stretch>
        </p:blipFill>
        <p:spPr bwMode="auto">
          <a:xfrm>
            <a:off x="2790937" y="5168565"/>
            <a:ext cx="5948252" cy="1207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r="1823" b="47917"/>
          <a:stretch>
            <a:fillRect/>
          </a:stretch>
        </p:blipFill>
        <p:spPr bwMode="auto">
          <a:xfrm>
            <a:off x="2798510" y="501350"/>
            <a:ext cx="5902578" cy="4583875"/>
          </a:xfrm>
          <a:prstGeom prst="rect">
            <a:avLst/>
          </a:prstGeom>
          <a:noFill/>
          <a:ln>
            <a:solidFill>
              <a:schemeClr val="bg2"/>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70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0FAF29F-15E1-4E3B-99B6-7145DC7B69EF}" type="slidenum">
              <a:rPr lang="en-US" altLang="en-US" sz="1400" i="0">
                <a:solidFill>
                  <a:srgbClr val="000066"/>
                </a:solidFill>
                <a:latin typeface="Arial" panose="020B0604020202020204" pitchFamily="34" charset="0"/>
              </a:rPr>
              <a:pPr/>
              <a:t>38</a:t>
            </a:fld>
            <a:endParaRPr lang="en-US" altLang="en-US" sz="1400" i="0">
              <a:solidFill>
                <a:srgbClr val="000066"/>
              </a:solidFill>
              <a:latin typeface="Arial" panose="020B0604020202020204" pitchFamily="34" charset="0"/>
            </a:endParaRPr>
          </a:p>
        </p:txBody>
      </p:sp>
      <p:sp>
        <p:nvSpPr>
          <p:cNvPr id="91141" name="Rectangle 2"/>
          <p:cNvSpPr>
            <a:spLocks noGrp="1" noChangeArrowheads="1"/>
          </p:cNvSpPr>
          <p:nvPr>
            <p:ph type="title"/>
          </p:nvPr>
        </p:nvSpPr>
        <p:spPr/>
        <p:txBody>
          <a:bodyPr/>
          <a:lstStyle/>
          <a:p>
            <a:r>
              <a:rPr lang="en-US" dirty="0"/>
              <a:t>The Sound Recordings</a:t>
            </a:r>
          </a:p>
        </p:txBody>
      </p:sp>
      <p:sp>
        <p:nvSpPr>
          <p:cNvPr id="91142" name="Rectangle 3"/>
          <p:cNvSpPr>
            <a:spLocks noGrp="1" noChangeArrowheads="1"/>
          </p:cNvSpPr>
          <p:nvPr>
            <p:ph type="body" idx="1"/>
          </p:nvPr>
        </p:nvSpPr>
        <p:spPr/>
        <p:txBody>
          <a:bodyPr/>
          <a:lstStyle/>
          <a:p>
            <a:r>
              <a:rPr lang="en-US" dirty="0"/>
              <a:t>Link Here</a:t>
            </a:r>
          </a:p>
          <a:p>
            <a:pPr lvl="1"/>
            <a:r>
              <a:rPr lang="en-US" dirty="0">
                <a:hlinkClick r:id="rId3"/>
              </a:rPr>
              <a:t>https://blogs.law.gwu.edu/mcir/case/newton-v-diamond/</a:t>
            </a:r>
            <a:endParaRPr lang="en-US" dirty="0"/>
          </a:p>
        </p:txBody>
      </p:sp>
      <p:pic>
        <p:nvPicPr>
          <p:cNvPr id="1025" name="Picture 1" descr="Add to my lis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 Box 5"/>
          <p:cNvSpPr txBox="1">
            <a:spLocks noChangeArrowheads="1"/>
          </p:cNvSpPr>
          <p:nvPr/>
        </p:nvSpPr>
        <p:spPr bwMode="auto">
          <a:xfrm>
            <a:off x="10120745" y="0"/>
            <a:ext cx="209665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3475" y="-2"/>
            <a:ext cx="34385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Result: Newton Loses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634538" y="6488668"/>
            <a:ext cx="25574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Newton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60633" y="209003"/>
            <a:ext cx="4718938" cy="6479557"/>
          </a:xfrm>
          <a:prstGeom prst="rect">
            <a:avLst/>
          </a:prstGeom>
          <a:ln>
            <a:solidFill>
              <a:schemeClr val="bg2"/>
            </a:solidFill>
          </a:ln>
        </p:spPr>
      </p:pic>
      <p:sp>
        <p:nvSpPr>
          <p:cNvPr id="3" name="Rectangle 2">
            <a:extLst>
              <a:ext uri="{FF2B5EF4-FFF2-40B4-BE49-F238E27FC236}">
                <a16:creationId xmlns:a16="http://schemas.microsoft.com/office/drawing/2014/main" id="{176F8EBB-949B-C1B2-A068-B7CE1D811514}"/>
              </a:ext>
            </a:extLst>
          </p:cNvPr>
          <p:cNvSpPr/>
          <p:nvPr/>
        </p:nvSpPr>
        <p:spPr bwMode="auto">
          <a:xfrm>
            <a:off x="1138805" y="2785914"/>
            <a:ext cx="10606572" cy="3046988"/>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On the undisputed facts of this case, we conclude that </a:t>
            </a:r>
            <a:r>
              <a:rPr lang="en-US" sz="3200" b="1" i="0" dirty="0">
                <a:solidFill>
                  <a:schemeClr val="accent4">
                    <a:lumMod val="50000"/>
                    <a:lumOff val="50000"/>
                  </a:schemeClr>
                </a:solidFill>
              </a:rPr>
              <a:t>an average audience would not discern Newton’s hand as a composer, apart from his talent as a performer, from Beastie Boys’ use of the sample</a:t>
            </a:r>
            <a:r>
              <a:rPr lang="en-US" sz="3200" i="0" dirty="0"/>
              <a:t>. The copying was not significant enough to constitute infringement. </a:t>
            </a:r>
            <a:r>
              <a:rPr lang="en-US" sz="3200" b="1" i="0" dirty="0">
                <a:solidFill>
                  <a:schemeClr val="accent4">
                    <a:lumMod val="50000"/>
                    <a:lumOff val="50000"/>
                  </a:schemeClr>
                </a:solidFill>
              </a:rPr>
              <a:t>Beastie Boys’ use of the ‘Choir’ composition was de minimis</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320815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01636-A9F2-5A58-5A9A-A9F5504F4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9BB596-1847-CC93-6EFA-6FBE8E6DF587}"/>
              </a:ext>
            </a:extLst>
          </p:cNvPr>
          <p:cNvSpPr>
            <a:spLocks noGrp="1"/>
          </p:cNvSpPr>
          <p:nvPr>
            <p:ph type="title"/>
          </p:nvPr>
        </p:nvSpPr>
        <p:spPr>
          <a:xfrm>
            <a:off x="8604115" y="-2"/>
            <a:ext cx="3587886"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More Fun = Less Safe?</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896B5C7D-1C54-5333-D261-EFD077655EA7}"/>
              </a:ext>
            </a:extLst>
          </p:cNvPr>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a:extLst>
              <a:ext uri="{FF2B5EF4-FFF2-40B4-BE49-F238E27FC236}">
                <a16:creationId xmlns:a16="http://schemas.microsoft.com/office/drawing/2014/main" id="{086F24CD-4005-0ACB-A6FE-7835D2CAC809}"/>
              </a:ext>
            </a:extLst>
          </p:cNvPr>
          <p:cNvSpPr txBox="1">
            <a:spLocks noChangeArrowheads="1"/>
          </p:cNvSpPr>
          <p:nvPr/>
        </p:nvSpPr>
        <p:spPr bwMode="auto">
          <a:xfrm>
            <a:off x="8513889" y="6488668"/>
            <a:ext cx="36781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Billboard Magazine (5 Sept 1981)</a:t>
            </a:r>
          </a:p>
        </p:txBody>
      </p:sp>
      <p:sp>
        <p:nvSpPr>
          <p:cNvPr id="7" name="Rectangle 6">
            <a:extLst>
              <a:ext uri="{FF2B5EF4-FFF2-40B4-BE49-F238E27FC236}">
                <a16:creationId xmlns:a16="http://schemas.microsoft.com/office/drawing/2014/main" id="{316E7560-A3CC-94B6-B07C-96A17C0F37F5}"/>
              </a:ext>
            </a:extLst>
          </p:cNvPr>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newspaper with black text&#10;&#10;Description automatically generated">
            <a:extLst>
              <a:ext uri="{FF2B5EF4-FFF2-40B4-BE49-F238E27FC236}">
                <a16:creationId xmlns:a16="http://schemas.microsoft.com/office/drawing/2014/main" id="{668E1FE2-7FC8-F2F6-40B0-FAA2278A6E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40" y="106712"/>
            <a:ext cx="4892871" cy="6566622"/>
          </a:xfrm>
          <a:prstGeom prst="rect">
            <a:avLst/>
          </a:prstGeom>
          <a:ln w="6350">
            <a:solidFill>
              <a:schemeClr val="tx1"/>
            </a:solidFill>
          </a:ln>
        </p:spPr>
      </p:pic>
      <p:pic>
        <p:nvPicPr>
          <p:cNvPr id="8" name="Picture 7" descr="A newspaper with black text&#10;&#10;Description automatically generated">
            <a:extLst>
              <a:ext uri="{FF2B5EF4-FFF2-40B4-BE49-F238E27FC236}">
                <a16:creationId xmlns:a16="http://schemas.microsoft.com/office/drawing/2014/main" id="{A435664A-1064-0A9E-3FF8-DFCCDAF730D6}"/>
              </a:ext>
            </a:extLst>
          </p:cNvPr>
          <p:cNvPicPr>
            <a:picLocks noChangeAspect="1"/>
          </p:cNvPicPr>
          <p:nvPr/>
        </p:nvPicPr>
        <p:blipFill>
          <a:blip r:embed="rId2">
            <a:extLst>
              <a:ext uri="{28A0092B-C50C-407E-A947-70E740481C1C}">
                <a14:useLocalDpi xmlns:a14="http://schemas.microsoft.com/office/drawing/2010/main" val="0"/>
              </a:ext>
            </a:extLst>
          </a:blip>
          <a:srcRect l="759" r="59478" b="62912"/>
          <a:stretch/>
        </p:blipFill>
        <p:spPr>
          <a:xfrm>
            <a:off x="3678110" y="435160"/>
            <a:ext cx="4835779" cy="6053508"/>
          </a:xfrm>
          <a:prstGeom prst="rect">
            <a:avLst/>
          </a:prstGeom>
          <a:ln w="6350">
            <a:solidFill>
              <a:schemeClr val="tx1"/>
            </a:solidFill>
          </a:ln>
        </p:spPr>
      </p:pic>
    </p:spTree>
    <p:extLst>
      <p:ext uri="{BB962C8B-B14F-4D97-AF65-F5344CB8AC3E}">
        <p14:creationId xmlns:p14="http://schemas.microsoft.com/office/powerpoint/2010/main" val="355462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6587" y="-2"/>
            <a:ext cx="1395413"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Ciccone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110662" y="6488668"/>
            <a:ext cx="30813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824 F.3d 871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2016)</a:t>
            </a:r>
          </a:p>
        </p:txBody>
      </p:sp>
      <p:pic>
        <p:nvPicPr>
          <p:cNvPr id="5" name="Picture 4"/>
          <p:cNvPicPr>
            <a:picLocks noChangeAspect="1"/>
          </p:cNvPicPr>
          <p:nvPr/>
        </p:nvPicPr>
        <p:blipFill>
          <a:blip r:embed="rId2"/>
          <a:stretch>
            <a:fillRect/>
          </a:stretch>
        </p:blipFill>
        <p:spPr>
          <a:xfrm>
            <a:off x="3665083" y="245646"/>
            <a:ext cx="4307342" cy="6455192"/>
          </a:xfrm>
          <a:prstGeom prst="rect">
            <a:avLst/>
          </a:prstGeom>
          <a:ln>
            <a:solidFill>
              <a:schemeClr val="bg2"/>
            </a:solidFill>
          </a:ln>
        </p:spPr>
      </p:pic>
    </p:spTree>
    <p:extLst>
      <p:ext uri="{BB962C8B-B14F-4D97-AF65-F5344CB8AC3E}">
        <p14:creationId xmlns:p14="http://schemas.microsoft.com/office/powerpoint/2010/main" val="3291835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B39B0E0-2320-475D-A048-25D05C6F22A9}" type="slidenum">
              <a:rPr lang="en-US" altLang="en-US" sz="1400" i="0">
                <a:solidFill>
                  <a:srgbClr val="000066"/>
                </a:solidFill>
                <a:latin typeface="Arial" panose="020B0604020202020204" pitchFamily="34" charset="0"/>
              </a:rPr>
              <a:pPr/>
              <a:t>41</a:t>
            </a:fld>
            <a:endParaRPr lang="en-US" altLang="en-US" sz="1400" i="0">
              <a:solidFill>
                <a:srgbClr val="000066"/>
              </a:solidFill>
              <a:latin typeface="Arial" panose="020B0604020202020204" pitchFamily="34" charset="0"/>
            </a:endParaRPr>
          </a:p>
        </p:txBody>
      </p:sp>
      <p:sp>
        <p:nvSpPr>
          <p:cNvPr id="100357" name="Rectangle 2"/>
          <p:cNvSpPr>
            <a:spLocks noGrp="1" noChangeArrowheads="1"/>
          </p:cNvSpPr>
          <p:nvPr>
            <p:ph type="title"/>
          </p:nvPr>
        </p:nvSpPr>
        <p:spPr/>
        <p:txBody>
          <a:bodyPr/>
          <a:lstStyle/>
          <a:p>
            <a:r>
              <a:rPr lang="en-US" dirty="0"/>
              <a:t>The Central Questions</a:t>
            </a:r>
          </a:p>
        </p:txBody>
      </p:sp>
      <p:sp>
        <p:nvSpPr>
          <p:cNvPr id="100358" name="Rectangle 3"/>
          <p:cNvSpPr>
            <a:spLocks noGrp="1" noChangeArrowheads="1"/>
          </p:cNvSpPr>
          <p:nvPr>
            <p:ph type="body" idx="1"/>
          </p:nvPr>
        </p:nvSpPr>
        <p:spPr/>
        <p:txBody>
          <a:bodyPr/>
          <a:lstStyle/>
          <a:p>
            <a:r>
              <a:rPr lang="en-US" dirty="0"/>
              <a:t>Key Qs</a:t>
            </a:r>
          </a:p>
          <a:p>
            <a:pPr lvl="1"/>
            <a:r>
              <a:rPr lang="en-US" dirty="0"/>
              <a:t>How does Sec. 114 apply to music sampling of a sound recording?</a:t>
            </a:r>
          </a:p>
          <a:p>
            <a:pPr lvl="1"/>
            <a:r>
              <a:rPr lang="en-US" dirty="0"/>
              <a:t>If the Beastie Boys and Madonna win, what limits the scope of permitted sampling?</a:t>
            </a:r>
          </a:p>
          <a:p>
            <a:endParaRPr lang="en-US" dirty="0"/>
          </a:p>
        </p:txBody>
      </p:sp>
      <p:sp>
        <p:nvSpPr>
          <p:cNvPr id="7" name="Text Box 5"/>
          <p:cNvSpPr txBox="1">
            <a:spLocks noChangeArrowheads="1"/>
          </p:cNvSpPr>
          <p:nvPr/>
        </p:nvSpPr>
        <p:spPr bwMode="auto">
          <a:xfrm>
            <a:off x="10120746" y="0"/>
            <a:ext cx="20966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Ciccone: The Sound Recordings</a:t>
            </a:r>
          </a:p>
        </p:txBody>
      </p:sp>
      <p:sp>
        <p:nvSpPr>
          <p:cNvPr id="3" name="Content Placeholder 2"/>
          <p:cNvSpPr>
            <a:spLocks noGrp="1"/>
          </p:cNvSpPr>
          <p:nvPr>
            <p:ph idx="1"/>
          </p:nvPr>
        </p:nvSpPr>
        <p:spPr/>
        <p:txBody>
          <a:bodyPr/>
          <a:lstStyle/>
          <a:p>
            <a:r>
              <a:rPr lang="en-US" dirty="0"/>
              <a:t>Ooh I Love It (Love Break)</a:t>
            </a:r>
          </a:p>
          <a:p>
            <a:pPr lvl="1"/>
            <a:r>
              <a:rPr lang="en-US" dirty="0">
                <a:hlinkClick r:id="rId2"/>
              </a:rPr>
              <a:t>Here</a:t>
            </a:r>
            <a:r>
              <a:rPr lang="en-US" dirty="0"/>
              <a:t> (9irkIvpoI-A)</a:t>
            </a:r>
          </a:p>
          <a:p>
            <a:pPr lvl="1"/>
            <a:r>
              <a:rPr lang="en-US" dirty="0"/>
              <a:t>Around 4:38 and forward</a:t>
            </a:r>
          </a:p>
          <a:p>
            <a:r>
              <a:rPr lang="en-US" dirty="0"/>
              <a:t>Vogue I</a:t>
            </a:r>
          </a:p>
          <a:p>
            <a:pPr lvl="1"/>
            <a:r>
              <a:rPr lang="en-US" dirty="0">
                <a:hlinkClick r:id="rId3"/>
              </a:rPr>
              <a:t>Here</a:t>
            </a:r>
            <a:r>
              <a:rPr lang="en-US" dirty="0"/>
              <a:t> (</a:t>
            </a:r>
            <a:r>
              <a:rPr lang="en-US" dirty="0" err="1"/>
              <a:t>GuJQSAiODqI</a:t>
            </a:r>
            <a:r>
              <a:rPr lang="en-US" dirty="0"/>
              <a:t>)</a:t>
            </a:r>
          </a:p>
          <a:p>
            <a:pPr lvl="1"/>
            <a:r>
              <a:rPr lang="en-US" dirty="0"/>
              <a:t>0:56, 1:02, 3:41, 4:05, 4:18? </a:t>
            </a:r>
          </a:p>
        </p:txBody>
      </p:sp>
      <p:sp>
        <p:nvSpPr>
          <p:cNvPr id="5" name="Slide Number Placeholder 4"/>
          <p:cNvSpPr>
            <a:spLocks noGrp="1"/>
          </p:cNvSpPr>
          <p:nvPr>
            <p:ph type="sldNum" sz="quarter" idx="12"/>
          </p:nvPr>
        </p:nvSpPr>
        <p:spPr/>
        <p:txBody>
          <a:bodyPr/>
          <a:lstStyle/>
          <a:p>
            <a:fld id="{6737EE03-AF53-4763-85BE-003899B7B6BE}" type="slidenum">
              <a:rPr lang="en-US" altLang="en-US" smtClean="0"/>
              <a:pPr/>
              <a:t>42</a:t>
            </a:fld>
            <a:endParaRPr lang="en-US" altLang="en-US"/>
          </a:p>
        </p:txBody>
      </p:sp>
      <p:sp>
        <p:nvSpPr>
          <p:cNvPr id="6" name="Text Box 5"/>
          <p:cNvSpPr txBox="1">
            <a:spLocks noChangeArrowheads="1"/>
          </p:cNvSpPr>
          <p:nvPr/>
        </p:nvSpPr>
        <p:spPr bwMode="auto">
          <a:xfrm>
            <a:off x="10120746" y="0"/>
            <a:ext cx="20966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3)</a:t>
            </a:r>
          </a:p>
        </p:txBody>
      </p:sp>
    </p:spTree>
    <p:extLst>
      <p:ext uri="{BB962C8B-B14F-4D97-AF65-F5344CB8AC3E}">
        <p14:creationId xmlns:p14="http://schemas.microsoft.com/office/powerpoint/2010/main" val="4028481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414818-108D-547E-96EA-5E6D6C6B4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762D00-EEDA-D324-468F-E8E217959FDB}"/>
              </a:ext>
            </a:extLst>
          </p:cNvPr>
          <p:cNvSpPr>
            <a:spLocks noGrp="1"/>
          </p:cNvSpPr>
          <p:nvPr>
            <p:ph type="title"/>
          </p:nvPr>
        </p:nvSpPr>
        <p:spPr/>
        <p:txBody>
          <a:bodyPr/>
          <a:lstStyle/>
          <a:p>
            <a:r>
              <a:rPr lang="en-US" dirty="0"/>
              <a:t>Ciccone: The Sound Recordings</a:t>
            </a:r>
          </a:p>
        </p:txBody>
      </p:sp>
      <p:sp>
        <p:nvSpPr>
          <p:cNvPr id="3" name="Content Placeholder 2">
            <a:extLst>
              <a:ext uri="{FF2B5EF4-FFF2-40B4-BE49-F238E27FC236}">
                <a16:creationId xmlns:a16="http://schemas.microsoft.com/office/drawing/2014/main" id="{562DFD08-4B44-7AEC-FD8F-0DE598E4FDE9}"/>
              </a:ext>
            </a:extLst>
          </p:cNvPr>
          <p:cNvSpPr>
            <a:spLocks noGrp="1"/>
          </p:cNvSpPr>
          <p:nvPr>
            <p:ph idx="1"/>
          </p:nvPr>
        </p:nvSpPr>
        <p:spPr/>
        <p:txBody>
          <a:bodyPr/>
          <a:lstStyle/>
          <a:p>
            <a:r>
              <a:rPr lang="en-US" dirty="0"/>
              <a:t>Vogue II</a:t>
            </a:r>
          </a:p>
          <a:p>
            <a:pPr lvl="1"/>
            <a:r>
              <a:rPr lang="en-US" dirty="0">
                <a:hlinkClick r:id="rId2"/>
              </a:rPr>
              <a:t>Here</a:t>
            </a:r>
            <a:r>
              <a:rPr lang="en-US" dirty="0"/>
              <a:t> (yzG_3UJ-LvU)</a:t>
            </a:r>
          </a:p>
          <a:p>
            <a:pPr lvl="1"/>
            <a:r>
              <a:rPr lang="en-US" dirty="0"/>
              <a:t>1:10, 1:16, more?</a:t>
            </a:r>
          </a:p>
        </p:txBody>
      </p:sp>
      <p:sp>
        <p:nvSpPr>
          <p:cNvPr id="5" name="Slide Number Placeholder 4">
            <a:extLst>
              <a:ext uri="{FF2B5EF4-FFF2-40B4-BE49-F238E27FC236}">
                <a16:creationId xmlns:a16="http://schemas.microsoft.com/office/drawing/2014/main" id="{762FB09A-6928-511C-E5B6-0F8C6E912E7E}"/>
              </a:ext>
            </a:extLst>
          </p:cNvPr>
          <p:cNvSpPr>
            <a:spLocks noGrp="1"/>
          </p:cNvSpPr>
          <p:nvPr>
            <p:ph type="sldNum" sz="quarter" idx="12"/>
          </p:nvPr>
        </p:nvSpPr>
        <p:spPr/>
        <p:txBody>
          <a:bodyPr/>
          <a:lstStyle/>
          <a:p>
            <a:fld id="{6737EE03-AF53-4763-85BE-003899B7B6BE}" type="slidenum">
              <a:rPr lang="en-US" altLang="en-US" smtClean="0"/>
              <a:pPr/>
              <a:t>43</a:t>
            </a:fld>
            <a:endParaRPr lang="en-US" altLang="en-US"/>
          </a:p>
        </p:txBody>
      </p:sp>
      <p:sp>
        <p:nvSpPr>
          <p:cNvPr id="6" name="Text Box 5">
            <a:extLst>
              <a:ext uri="{FF2B5EF4-FFF2-40B4-BE49-F238E27FC236}">
                <a16:creationId xmlns:a16="http://schemas.microsoft.com/office/drawing/2014/main" id="{C56FD142-4419-C7F6-878A-0BBD64157F1D}"/>
              </a:ext>
            </a:extLst>
          </p:cNvPr>
          <p:cNvSpPr txBox="1">
            <a:spLocks noChangeArrowheads="1"/>
          </p:cNvSpPr>
          <p:nvPr/>
        </p:nvSpPr>
        <p:spPr bwMode="auto">
          <a:xfrm>
            <a:off x="10120746" y="0"/>
            <a:ext cx="20966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3)</a:t>
            </a:r>
          </a:p>
        </p:txBody>
      </p:sp>
    </p:spTree>
    <p:extLst>
      <p:ext uri="{BB962C8B-B14F-4D97-AF65-F5344CB8AC3E}">
        <p14:creationId xmlns:p14="http://schemas.microsoft.com/office/powerpoint/2010/main" val="187987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6778" y="-1"/>
            <a:ext cx="689522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De Minimis Rule Applies to Sound Recordings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551962" y="6488668"/>
            <a:ext cx="26400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Ciccione</a:t>
            </a:r>
            <a:r>
              <a:rPr lang="en-US" sz="1800" i="0" dirty="0">
                <a:solidFill>
                  <a:schemeClr val="accent4">
                    <a:lumMod val="75000"/>
                    <a:lumOff val="25000"/>
                  </a:schemeClr>
                </a:solidFill>
                <a:latin typeface="+mn-lt"/>
                <a:cs typeface="Times New Roman" panose="02020603050405020304" pitchFamily="18" charset="0"/>
              </a:rPr>
              <a:t> (9</a:t>
            </a:r>
            <a:r>
              <a:rPr lang="en-US" sz="1800" i="0" baseline="30000" dirty="0">
                <a:solidFill>
                  <a:schemeClr val="accent4">
                    <a:lumMod val="75000"/>
                    <a:lumOff val="25000"/>
                  </a:schemeClr>
                </a:solidFill>
                <a:latin typeface="+mn-lt"/>
                <a:cs typeface="Times New Roman" panose="02020603050405020304" pitchFamily="18" charset="0"/>
              </a:rPr>
              <a:t>th</a:t>
            </a:r>
            <a:r>
              <a:rPr lang="en-US" sz="1800" i="0" dirty="0">
                <a:solidFill>
                  <a:schemeClr val="accent4">
                    <a:lumMod val="75000"/>
                    <a:lumOff val="25000"/>
                  </a:schemeClr>
                </a:solidFill>
                <a:latin typeface="+mn-lt"/>
                <a:cs typeface="Times New Roman" panose="02020603050405020304" pitchFamily="18" charset="0"/>
              </a:rPr>
              <a:t> Cir. 2016)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5A82CF22-24C8-9486-6F01-D03C8BB53A07}"/>
              </a:ext>
            </a:extLst>
          </p:cNvPr>
          <p:cNvPicPr>
            <a:picLocks noChangeAspect="1"/>
          </p:cNvPicPr>
          <p:nvPr/>
        </p:nvPicPr>
        <p:blipFill>
          <a:blip r:embed="rId2"/>
          <a:stretch>
            <a:fillRect/>
          </a:stretch>
        </p:blipFill>
        <p:spPr>
          <a:xfrm>
            <a:off x="179053" y="209004"/>
            <a:ext cx="4427878" cy="6491834"/>
          </a:xfrm>
          <a:prstGeom prst="rect">
            <a:avLst/>
          </a:prstGeom>
          <a:ln w="6350">
            <a:solidFill>
              <a:schemeClr val="bg2"/>
            </a:solidFill>
          </a:ln>
        </p:spPr>
      </p:pic>
      <p:sp>
        <p:nvSpPr>
          <p:cNvPr id="8" name="Rectangle 7">
            <a:extLst>
              <a:ext uri="{FF2B5EF4-FFF2-40B4-BE49-F238E27FC236}">
                <a16:creationId xmlns:a16="http://schemas.microsoft.com/office/drawing/2014/main" id="{715B3630-565B-9759-3F68-2DC469C33F1B}"/>
              </a:ext>
            </a:extLst>
          </p:cNvPr>
          <p:cNvSpPr/>
          <p:nvPr/>
        </p:nvSpPr>
        <p:spPr bwMode="auto">
          <a:xfrm>
            <a:off x="1138805" y="2785914"/>
            <a:ext cx="10606572" cy="2554545"/>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b="1" i="0" dirty="0">
                <a:solidFill>
                  <a:schemeClr val="accent4">
                    <a:lumMod val="50000"/>
                    <a:lumOff val="50000"/>
                  </a:schemeClr>
                </a:solidFill>
              </a:rPr>
              <a:t>Because we conclude that Congress intended to maintain the ‘de minimis’ exception for copyrights to sound recordings, we take the unusual step of creating a circuit split by disagreeing with the Sixth Circuit’s contrary holding in </a:t>
            </a:r>
            <a:r>
              <a:rPr lang="en-US" sz="3200" b="1" dirty="0">
                <a:solidFill>
                  <a:schemeClr val="accent4">
                    <a:lumMod val="50000"/>
                    <a:lumOff val="50000"/>
                  </a:schemeClr>
                </a:solidFill>
              </a:rPr>
              <a:t>Bridgeport</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10833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801" y="-2"/>
            <a:ext cx="956020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Covers: Sec. 115 Compulsory License for Certain Musical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10490070" y="6488668"/>
            <a:ext cx="1701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937140-BC51-8922-CFD3-702E9429E3A8}"/>
              </a:ext>
            </a:extLst>
          </p:cNvPr>
          <p:cNvPicPr>
            <a:picLocks noChangeAspect="1"/>
          </p:cNvPicPr>
          <p:nvPr/>
        </p:nvPicPr>
        <p:blipFill>
          <a:blip r:embed="rId2"/>
          <a:stretch>
            <a:fillRect/>
          </a:stretch>
        </p:blipFill>
        <p:spPr>
          <a:xfrm>
            <a:off x="227232" y="593936"/>
            <a:ext cx="4543257" cy="5894732"/>
          </a:xfrm>
          <a:prstGeom prst="rect">
            <a:avLst/>
          </a:prstGeom>
          <a:ln w="6350">
            <a:solidFill>
              <a:schemeClr val="tx1"/>
            </a:solidFill>
          </a:ln>
        </p:spPr>
      </p:pic>
      <p:pic>
        <p:nvPicPr>
          <p:cNvPr id="9" name="Picture 8">
            <a:extLst>
              <a:ext uri="{FF2B5EF4-FFF2-40B4-BE49-F238E27FC236}">
                <a16:creationId xmlns:a16="http://schemas.microsoft.com/office/drawing/2014/main" id="{EA4FBF9E-5B51-DD50-F542-FCDBF895371F}"/>
              </a:ext>
            </a:extLst>
          </p:cNvPr>
          <p:cNvPicPr>
            <a:picLocks noChangeAspect="1"/>
          </p:cNvPicPr>
          <p:nvPr/>
        </p:nvPicPr>
        <p:blipFill>
          <a:blip r:embed="rId3"/>
          <a:stretch>
            <a:fillRect/>
          </a:stretch>
        </p:blipFill>
        <p:spPr>
          <a:xfrm>
            <a:off x="2483091" y="1438820"/>
            <a:ext cx="8950428" cy="3980359"/>
          </a:xfrm>
          <a:prstGeom prst="rect">
            <a:avLst/>
          </a:prstGeom>
          <a:ln w="6350">
            <a:solidFill>
              <a:schemeClr val="tx1"/>
            </a:solidFill>
          </a:ln>
        </p:spPr>
      </p:pic>
    </p:spTree>
    <p:extLst>
      <p:ext uri="{BB962C8B-B14F-4D97-AF65-F5344CB8AC3E}">
        <p14:creationId xmlns:p14="http://schemas.microsoft.com/office/powerpoint/2010/main" val="39253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093" y="-2"/>
            <a:ext cx="232390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Covers: Limits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10490070" y="6488668"/>
            <a:ext cx="170192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115</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45937140-BC51-8922-CFD3-702E9429E3A8}"/>
              </a:ext>
            </a:extLst>
          </p:cNvPr>
          <p:cNvPicPr>
            <a:picLocks noChangeAspect="1"/>
          </p:cNvPicPr>
          <p:nvPr/>
        </p:nvPicPr>
        <p:blipFill>
          <a:blip r:embed="rId2"/>
          <a:stretch>
            <a:fillRect/>
          </a:stretch>
        </p:blipFill>
        <p:spPr>
          <a:xfrm>
            <a:off x="264365" y="209004"/>
            <a:ext cx="5003462" cy="6491834"/>
          </a:xfrm>
          <a:prstGeom prst="rect">
            <a:avLst/>
          </a:prstGeom>
          <a:ln w="6350">
            <a:solidFill>
              <a:schemeClr val="tx1"/>
            </a:solidFill>
          </a:ln>
        </p:spPr>
      </p:pic>
      <p:pic>
        <p:nvPicPr>
          <p:cNvPr id="8" name="Picture 7">
            <a:extLst>
              <a:ext uri="{FF2B5EF4-FFF2-40B4-BE49-F238E27FC236}">
                <a16:creationId xmlns:a16="http://schemas.microsoft.com/office/drawing/2014/main" id="{30AB2569-41FB-678C-135C-C02C0AACF3B6}"/>
              </a:ext>
            </a:extLst>
          </p:cNvPr>
          <p:cNvPicPr>
            <a:picLocks noChangeAspect="1"/>
          </p:cNvPicPr>
          <p:nvPr/>
        </p:nvPicPr>
        <p:blipFill>
          <a:blip r:embed="rId3"/>
          <a:stretch>
            <a:fillRect/>
          </a:stretch>
        </p:blipFill>
        <p:spPr>
          <a:xfrm>
            <a:off x="1351869" y="4266282"/>
            <a:ext cx="10442857" cy="1521824"/>
          </a:xfrm>
          <a:prstGeom prst="rect">
            <a:avLst/>
          </a:prstGeom>
          <a:ln w="6350">
            <a:solidFill>
              <a:schemeClr val="tx1"/>
            </a:solidFill>
          </a:ln>
        </p:spPr>
      </p:pic>
    </p:spTree>
    <p:extLst>
      <p:ext uri="{BB962C8B-B14F-4D97-AF65-F5344CB8AC3E}">
        <p14:creationId xmlns:p14="http://schemas.microsoft.com/office/powerpoint/2010/main" val="202462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5323" y="-1"/>
            <a:ext cx="528667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Circular on Traditional Cover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8961120" y="6488668"/>
            <a:ext cx="32308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Circular 73A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65BB6650-0F95-A6E2-AD18-3763F9265B19}"/>
              </a:ext>
            </a:extLst>
          </p:cNvPr>
          <p:cNvPicPr>
            <a:picLocks noChangeAspect="1"/>
          </p:cNvPicPr>
          <p:nvPr/>
        </p:nvPicPr>
        <p:blipFill>
          <a:blip r:embed="rId2"/>
          <a:stretch>
            <a:fillRect/>
          </a:stretch>
        </p:blipFill>
        <p:spPr>
          <a:xfrm>
            <a:off x="304800" y="218122"/>
            <a:ext cx="4981879" cy="6543676"/>
          </a:xfrm>
          <a:prstGeom prst="rect">
            <a:avLst/>
          </a:prstGeom>
          <a:ln w="6350">
            <a:solidFill>
              <a:schemeClr val="bg2"/>
            </a:solidFill>
          </a:ln>
        </p:spPr>
      </p:pic>
      <p:pic>
        <p:nvPicPr>
          <p:cNvPr id="8" name="Picture 7">
            <a:extLst>
              <a:ext uri="{FF2B5EF4-FFF2-40B4-BE49-F238E27FC236}">
                <a16:creationId xmlns:a16="http://schemas.microsoft.com/office/drawing/2014/main" id="{D485646A-2EF2-2405-115F-3894554BBC5C}"/>
              </a:ext>
            </a:extLst>
          </p:cNvPr>
          <p:cNvPicPr>
            <a:picLocks noChangeAspect="1"/>
          </p:cNvPicPr>
          <p:nvPr/>
        </p:nvPicPr>
        <p:blipFill rotWithShape="1">
          <a:blip r:embed="rId2"/>
          <a:srcRect l="42394" t="28133" r="10622" b="52349"/>
          <a:stretch/>
        </p:blipFill>
        <p:spPr>
          <a:xfrm>
            <a:off x="2251308" y="2658717"/>
            <a:ext cx="4872591" cy="2658717"/>
          </a:xfrm>
          <a:prstGeom prst="rect">
            <a:avLst/>
          </a:prstGeom>
          <a:ln w="6350">
            <a:solidFill>
              <a:schemeClr val="bg2"/>
            </a:solidFill>
          </a:ln>
        </p:spPr>
      </p:pic>
      <p:pic>
        <p:nvPicPr>
          <p:cNvPr id="9" name="Picture 8">
            <a:extLst>
              <a:ext uri="{FF2B5EF4-FFF2-40B4-BE49-F238E27FC236}">
                <a16:creationId xmlns:a16="http://schemas.microsoft.com/office/drawing/2014/main" id="{CC9722AA-A6A1-D64C-F0A9-4E9C1E0480D3}"/>
              </a:ext>
            </a:extLst>
          </p:cNvPr>
          <p:cNvPicPr>
            <a:picLocks noChangeAspect="1"/>
          </p:cNvPicPr>
          <p:nvPr/>
        </p:nvPicPr>
        <p:blipFill rotWithShape="1">
          <a:blip r:embed="rId2"/>
          <a:srcRect l="42805" t="55724" r="11409" b="18910"/>
          <a:stretch/>
        </p:blipFill>
        <p:spPr>
          <a:xfrm>
            <a:off x="7242925" y="2658717"/>
            <a:ext cx="4862556" cy="3538330"/>
          </a:xfrm>
          <a:prstGeom prst="rect">
            <a:avLst/>
          </a:prstGeom>
          <a:ln w="6350">
            <a:solidFill>
              <a:schemeClr val="bg2"/>
            </a:solidFill>
          </a:ln>
        </p:spPr>
      </p:pic>
    </p:spTree>
    <p:extLst>
      <p:ext uri="{BB962C8B-B14F-4D97-AF65-F5344CB8AC3E}">
        <p14:creationId xmlns:p14="http://schemas.microsoft.com/office/powerpoint/2010/main" val="322643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3635" y="-2"/>
            <a:ext cx="298836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Statutory License?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6" name="Text Box 5"/>
          <p:cNvSpPr txBox="1">
            <a:spLocks noChangeArrowheads="1"/>
          </p:cNvSpPr>
          <p:nvPr/>
        </p:nvSpPr>
        <p:spPr bwMode="auto">
          <a:xfrm>
            <a:off x="8961120" y="6488668"/>
            <a:ext cx="32308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Copyright Office Circular 73A</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25E2FEC3-16BF-3231-C02E-E37B4103C791}"/>
              </a:ext>
            </a:extLst>
          </p:cNvPr>
          <p:cNvPicPr>
            <a:picLocks noChangeAspect="1"/>
          </p:cNvPicPr>
          <p:nvPr/>
        </p:nvPicPr>
        <p:blipFill>
          <a:blip r:embed="rId2"/>
          <a:stretch>
            <a:fillRect/>
          </a:stretch>
        </p:blipFill>
        <p:spPr>
          <a:xfrm>
            <a:off x="239108" y="209004"/>
            <a:ext cx="5138490" cy="6491834"/>
          </a:xfrm>
          <a:prstGeom prst="rect">
            <a:avLst/>
          </a:prstGeom>
          <a:ln w="6350">
            <a:solidFill>
              <a:schemeClr val="bg2"/>
            </a:solidFill>
          </a:ln>
        </p:spPr>
      </p:pic>
      <p:pic>
        <p:nvPicPr>
          <p:cNvPr id="8" name="Picture 7">
            <a:extLst>
              <a:ext uri="{FF2B5EF4-FFF2-40B4-BE49-F238E27FC236}">
                <a16:creationId xmlns:a16="http://schemas.microsoft.com/office/drawing/2014/main" id="{118ED0C9-E891-A37A-F75C-C5C613C2C106}"/>
              </a:ext>
            </a:extLst>
          </p:cNvPr>
          <p:cNvPicPr>
            <a:picLocks noChangeAspect="1"/>
          </p:cNvPicPr>
          <p:nvPr/>
        </p:nvPicPr>
        <p:blipFill rotWithShape="1">
          <a:blip r:embed="rId2"/>
          <a:srcRect l="7466" t="2528" r="12617" b="68529"/>
          <a:stretch/>
        </p:blipFill>
        <p:spPr>
          <a:xfrm>
            <a:off x="2385391" y="1210337"/>
            <a:ext cx="8754224" cy="4005469"/>
          </a:xfrm>
          <a:prstGeom prst="rect">
            <a:avLst/>
          </a:prstGeom>
          <a:ln w="6350">
            <a:solidFill>
              <a:schemeClr val="bg2"/>
            </a:solidFill>
          </a:ln>
        </p:spPr>
      </p:pic>
    </p:spTree>
    <p:extLst>
      <p:ext uri="{BB962C8B-B14F-4D97-AF65-F5344CB8AC3E}">
        <p14:creationId xmlns:p14="http://schemas.microsoft.com/office/powerpoint/2010/main" val="232001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4960F39-6323-453D-9D17-55332D3A568D}" type="slidenum">
              <a:rPr lang="en-US" altLang="en-US" sz="1400" i="0">
                <a:solidFill>
                  <a:srgbClr val="000066"/>
                </a:solidFill>
                <a:latin typeface="Arial" panose="020B0604020202020204" pitchFamily="34" charset="0"/>
              </a:rPr>
              <a:pPr/>
              <a:t>49</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The Cover Right I</a:t>
            </a:r>
          </a:p>
        </p:txBody>
      </p:sp>
      <p:sp>
        <p:nvSpPr>
          <p:cNvPr id="16390" name="Rectangle 3"/>
          <p:cNvSpPr>
            <a:spLocks noGrp="1" noChangeArrowheads="1"/>
          </p:cNvSpPr>
          <p:nvPr>
            <p:ph type="body" idx="1"/>
          </p:nvPr>
        </p:nvSpPr>
        <p:spPr/>
        <p:txBody>
          <a:bodyPr/>
          <a:lstStyle/>
          <a:p>
            <a:r>
              <a:rPr lang="en-US" dirty="0"/>
              <a:t>Hypo 1</a:t>
            </a:r>
          </a:p>
          <a:p>
            <a:pPr lvl="1"/>
            <a:r>
              <a:rPr lang="en-US" dirty="0"/>
              <a:t>You write a new song, “The Copyright Blues”</a:t>
            </a:r>
          </a:p>
          <a:p>
            <a:pPr lvl="1"/>
            <a:r>
              <a:rPr lang="en-US" dirty="0"/>
              <a:t>I buy the sheet music for the song and record it and distribute CDs of my sound recording</a:t>
            </a:r>
          </a:p>
          <a:p>
            <a:r>
              <a:rPr lang="en-US" dirty="0"/>
              <a:t>Copyright issues?</a:t>
            </a:r>
          </a:p>
        </p:txBody>
      </p:sp>
      <p:sp>
        <p:nvSpPr>
          <p:cNvPr id="7" name="Text Box 5"/>
          <p:cNvSpPr txBox="1">
            <a:spLocks noChangeArrowheads="1"/>
          </p:cNvSpPr>
          <p:nvPr/>
        </p:nvSpPr>
        <p:spPr bwMode="auto">
          <a:xfrm>
            <a:off x="10120746" y="0"/>
            <a:ext cx="209665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D299-EAA7-2ED0-27C7-A3EB9B7DEA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44CAB9-A8A9-727D-64A2-AF847DE8F100}"/>
              </a:ext>
            </a:extLst>
          </p:cNvPr>
          <p:cNvSpPr>
            <a:spLocks noGrp="1"/>
          </p:cNvSpPr>
          <p:nvPr>
            <p:ph type="title"/>
          </p:nvPr>
        </p:nvSpPr>
        <p:spPr>
          <a:xfrm>
            <a:off x="9651999" y="-2"/>
            <a:ext cx="2540001" cy="35396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Madonna Side 1</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329598D9-16A8-451E-7BA7-E363E56B6504}"/>
              </a:ext>
            </a:extLst>
          </p:cNvPr>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pic>
        <p:nvPicPr>
          <p:cNvPr id="5" name="Picture 4" descr="A cassette tape on a marble surface&#10;&#10;Description automatically generated">
            <a:extLst>
              <a:ext uri="{FF2B5EF4-FFF2-40B4-BE49-F238E27FC236}">
                <a16:creationId xmlns:a16="http://schemas.microsoft.com/office/drawing/2014/main" id="{5675B6C5-3C13-BC5F-8206-BC6DF6FD8C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3162300" y="-458261"/>
            <a:ext cx="5867400" cy="7823200"/>
          </a:xfrm>
          <a:prstGeom prst="rect">
            <a:avLst/>
          </a:prstGeom>
          <a:ln w="6350">
            <a:solidFill>
              <a:schemeClr val="tx1"/>
            </a:solidFill>
          </a:ln>
        </p:spPr>
      </p:pic>
    </p:spTree>
    <p:extLst>
      <p:ext uri="{BB962C8B-B14F-4D97-AF65-F5344CB8AC3E}">
        <p14:creationId xmlns:p14="http://schemas.microsoft.com/office/powerpoint/2010/main" val="3261850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8952559-A648-46D7-AA4A-777795D9839A}" type="slidenum">
              <a:rPr lang="en-US" altLang="en-US" sz="1400" i="0">
                <a:solidFill>
                  <a:srgbClr val="000066"/>
                </a:solidFill>
                <a:latin typeface="Arial" panose="020B0604020202020204" pitchFamily="34" charset="0"/>
              </a:rPr>
              <a:pPr/>
              <a:t>50</a:t>
            </a:fld>
            <a:endParaRPr lang="en-US" altLang="en-US" sz="1400" i="0">
              <a:solidFill>
                <a:srgbClr val="000066"/>
              </a:solidFill>
              <a:latin typeface="Arial" panose="020B0604020202020204" pitchFamily="34" charset="0"/>
            </a:endParaRPr>
          </a:p>
        </p:txBody>
      </p:sp>
      <p:sp>
        <p:nvSpPr>
          <p:cNvPr id="24581" name="Rectangle 2"/>
          <p:cNvSpPr>
            <a:spLocks noGrp="1" noChangeArrowheads="1"/>
          </p:cNvSpPr>
          <p:nvPr>
            <p:ph type="title"/>
          </p:nvPr>
        </p:nvSpPr>
        <p:spPr/>
        <p:txBody>
          <a:bodyPr/>
          <a:lstStyle/>
          <a:p>
            <a:r>
              <a:rPr lang="en-US" dirty="0"/>
              <a:t>The Cover Right II</a:t>
            </a:r>
          </a:p>
        </p:txBody>
      </p:sp>
      <p:sp>
        <p:nvSpPr>
          <p:cNvPr id="24582" name="Rectangle 3"/>
          <p:cNvSpPr>
            <a:spLocks noGrp="1" noChangeArrowheads="1"/>
          </p:cNvSpPr>
          <p:nvPr>
            <p:ph type="body" idx="1"/>
          </p:nvPr>
        </p:nvSpPr>
        <p:spPr/>
        <p:txBody>
          <a:bodyPr/>
          <a:lstStyle/>
          <a:p>
            <a:r>
              <a:rPr lang="en-US"/>
              <a:t>Hypo 2</a:t>
            </a:r>
            <a:endParaRPr lang="en-US" dirty="0"/>
          </a:p>
          <a:p>
            <a:pPr lvl="1"/>
            <a:r>
              <a:rPr lang="en-US" dirty="0"/>
              <a:t>You write and record a new song, “The Copyright Blues.” You distribute it on CD.</a:t>
            </a:r>
          </a:p>
          <a:p>
            <a:pPr lvl="1"/>
            <a:r>
              <a:rPr lang="en-US" dirty="0"/>
              <a:t>I buy the sheet music for the song and record my version of it and distribute CDs of my sound recording</a:t>
            </a:r>
          </a:p>
          <a:p>
            <a:r>
              <a:rPr lang="en-US" dirty="0"/>
              <a:t>Copyright issues?</a:t>
            </a:r>
          </a:p>
        </p:txBody>
      </p:sp>
      <p:sp>
        <p:nvSpPr>
          <p:cNvPr id="7" name="Text Box 5"/>
          <p:cNvSpPr txBox="1">
            <a:spLocks noChangeArrowheads="1"/>
          </p:cNvSpPr>
          <p:nvPr/>
        </p:nvSpPr>
        <p:spPr bwMode="auto">
          <a:xfrm>
            <a:off x="10153996" y="0"/>
            <a:ext cx="206340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429C2A7-65C1-45D3-864E-A8E8B56B0F34}" type="slidenum">
              <a:rPr lang="en-US" altLang="en-US" sz="1400" i="0">
                <a:solidFill>
                  <a:srgbClr val="000066"/>
                </a:solidFill>
                <a:latin typeface="Arial" panose="020B0604020202020204" pitchFamily="34" charset="0"/>
              </a:rPr>
              <a:pPr/>
              <a:t>51</a:t>
            </a:fld>
            <a:endParaRPr lang="en-US" altLang="en-US" sz="1400" i="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dirty="0"/>
              <a:t>Hypos 1 and 2 Answers</a:t>
            </a:r>
          </a:p>
        </p:txBody>
      </p:sp>
      <p:sp>
        <p:nvSpPr>
          <p:cNvPr id="17414" name="Rectangle 3"/>
          <p:cNvSpPr>
            <a:spLocks noGrp="1" noChangeArrowheads="1"/>
          </p:cNvSpPr>
          <p:nvPr>
            <p:ph type="body" idx="1"/>
          </p:nvPr>
        </p:nvSpPr>
        <p:spPr/>
        <p:txBody>
          <a:bodyPr/>
          <a:lstStyle/>
          <a:p>
            <a:pPr>
              <a:lnSpc>
                <a:spcPct val="90000"/>
              </a:lnSpc>
            </a:pPr>
            <a:r>
              <a:rPr lang="en-US" dirty="0"/>
              <a:t>Derivative Works</a:t>
            </a:r>
          </a:p>
          <a:p>
            <a:pPr lvl="1">
              <a:lnSpc>
                <a:spcPct val="90000"/>
              </a:lnSpc>
            </a:pPr>
            <a:r>
              <a:rPr lang="en-US" dirty="0"/>
              <a:t>My sound recording will be a derivative work of the sheet music (sound recordings are specifically referenced in the derivative works definition)</a:t>
            </a:r>
          </a:p>
          <a:p>
            <a:pPr lvl="1">
              <a:lnSpc>
                <a:spcPct val="90000"/>
              </a:lnSpc>
            </a:pPr>
            <a:r>
              <a:rPr lang="en-US" dirty="0"/>
              <a:t>You have the exclusive right to control derivative works under Sec. 106(2), unless something else calls off that right</a:t>
            </a:r>
          </a:p>
          <a:p>
            <a:pPr lvl="1">
              <a:lnSpc>
                <a:spcPct val="90000"/>
              </a:lnSpc>
            </a:pPr>
            <a:r>
              <a:rPr lang="en-US" dirty="0"/>
              <a:t>Any call offs? Yes: Sec. 115, if original sound recording has already been distributed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4B6421B-7FF1-41D2-8744-BEC124181448}" type="slidenum">
              <a:rPr lang="en-US" altLang="en-US" sz="1400" i="0">
                <a:solidFill>
                  <a:srgbClr val="000066"/>
                </a:solidFill>
                <a:latin typeface="Arial" panose="020B0604020202020204" pitchFamily="34" charset="0"/>
              </a:rPr>
              <a:pPr/>
              <a:t>52</a:t>
            </a:fld>
            <a:endParaRPr lang="en-US" altLang="en-US" sz="1400" i="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dirty="0"/>
              <a:t>Hypos 1 and 2 Answers</a:t>
            </a:r>
          </a:p>
        </p:txBody>
      </p:sp>
      <p:sp>
        <p:nvSpPr>
          <p:cNvPr id="25606" name="Rectangle 3"/>
          <p:cNvSpPr>
            <a:spLocks noGrp="1" noChangeArrowheads="1"/>
          </p:cNvSpPr>
          <p:nvPr>
            <p:ph type="body" idx="1"/>
          </p:nvPr>
        </p:nvSpPr>
        <p:spPr/>
        <p:txBody>
          <a:bodyPr/>
          <a:lstStyle/>
          <a:p>
            <a:r>
              <a:rPr lang="en-US"/>
              <a:t>First Mover Advantage</a:t>
            </a:r>
          </a:p>
          <a:p>
            <a:pPr lvl="1"/>
            <a:r>
              <a:rPr lang="en-US"/>
              <a:t>Sec. 115 allows the second mover to distribute his/her “copy” of the musical work, once the owner of the copyright in the musical work has allowed one distribution of a phonorecord of the work</a:t>
            </a:r>
          </a:p>
          <a:p>
            <a:r>
              <a:rPr lang="en-US"/>
              <a:t>Described as “mechanical licensing”</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D02C00D-A0CF-42B6-87FD-BB70B414AB25}" type="slidenum">
              <a:rPr lang="en-US" altLang="en-US" sz="1400" i="0">
                <a:solidFill>
                  <a:srgbClr val="000066"/>
                </a:solidFill>
                <a:latin typeface="Arial" panose="020B0604020202020204" pitchFamily="34" charset="0"/>
              </a:rPr>
              <a:pPr/>
              <a:t>53</a:t>
            </a:fld>
            <a:endParaRPr lang="en-US" altLang="en-US" sz="1400" i="0">
              <a:solidFill>
                <a:srgbClr val="000066"/>
              </a:solidFill>
              <a:latin typeface="Arial" panose="020B0604020202020204" pitchFamily="34" charset="0"/>
            </a:endParaRPr>
          </a:p>
        </p:txBody>
      </p:sp>
      <p:sp>
        <p:nvSpPr>
          <p:cNvPr id="26629" name="Rectangle 2"/>
          <p:cNvSpPr>
            <a:spLocks noGrp="1" noChangeArrowheads="1"/>
          </p:cNvSpPr>
          <p:nvPr>
            <p:ph type="title"/>
          </p:nvPr>
        </p:nvSpPr>
        <p:spPr/>
        <p:txBody>
          <a:bodyPr/>
          <a:lstStyle/>
          <a:p>
            <a:r>
              <a:rPr lang="en-US" dirty="0"/>
              <a:t>Hypos 1 and 2 Answers</a:t>
            </a:r>
          </a:p>
        </p:txBody>
      </p:sp>
      <p:sp>
        <p:nvSpPr>
          <p:cNvPr id="26630" name="Rectangle 3"/>
          <p:cNvSpPr>
            <a:spLocks noGrp="1" noChangeArrowheads="1"/>
          </p:cNvSpPr>
          <p:nvPr>
            <p:ph type="body" idx="1"/>
          </p:nvPr>
        </p:nvSpPr>
        <p:spPr/>
        <p:txBody>
          <a:bodyPr/>
          <a:lstStyle/>
          <a:p>
            <a:r>
              <a:rPr lang="en-US" dirty="0"/>
              <a:t>Sound Recording Issues</a:t>
            </a:r>
          </a:p>
          <a:p>
            <a:pPr lvl="1"/>
            <a:r>
              <a:rPr lang="en-US" dirty="0"/>
              <a:t>Have I copied your sound recording?</a:t>
            </a:r>
          </a:p>
          <a:p>
            <a:pPr lvl="1"/>
            <a:r>
              <a:rPr lang="en-US" dirty="0"/>
              <a:t>No; this is an independent fixation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8276" y="-1"/>
            <a:ext cx="296372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Taylor’s Not Happy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8333295" y="6488668"/>
            <a:ext cx="38587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Taylor Swift Tumblr (30 June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A35DD89-DD75-8B1A-E362-2EAB33E98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50" y="209004"/>
            <a:ext cx="5941160"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9A9DA008-5AC6-A253-1E53-18ABD8AD2658}"/>
              </a:ext>
            </a:extLst>
          </p:cNvPr>
          <p:cNvPicPr>
            <a:picLocks noChangeAspect="1"/>
          </p:cNvPicPr>
          <p:nvPr/>
        </p:nvPicPr>
        <p:blipFill rotWithShape="1">
          <a:blip r:embed="rId4">
            <a:extLst>
              <a:ext uri="{28A0092B-C50C-407E-A947-70E740481C1C}">
                <a14:useLocalDpi xmlns:a14="http://schemas.microsoft.com/office/drawing/2010/main" val="0"/>
              </a:ext>
            </a:extLst>
          </a:blip>
          <a:srcRect l="16255" t="14295" r="44994" b="61169"/>
          <a:stretch/>
        </p:blipFill>
        <p:spPr>
          <a:xfrm>
            <a:off x="3098358" y="828739"/>
            <a:ext cx="8106714" cy="5608712"/>
          </a:xfrm>
          <a:prstGeom prst="rect">
            <a:avLst/>
          </a:prstGeom>
          <a:ln w="6350">
            <a:solidFill>
              <a:schemeClr val="bg2"/>
            </a:solidFill>
          </a:ln>
        </p:spPr>
      </p:pic>
    </p:spTree>
    <p:extLst>
      <p:ext uri="{BB962C8B-B14F-4D97-AF65-F5344CB8AC3E}">
        <p14:creationId xmlns:p14="http://schemas.microsoft.com/office/powerpoint/2010/main" val="179371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7207" y="-2"/>
            <a:ext cx="2984794"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Taylor’s Not Happy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8333295" y="6488668"/>
            <a:ext cx="385870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Taylor Swift Tumblr (30 June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3A35DD89-DD75-8B1A-E362-2EAB33E982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650" y="209004"/>
            <a:ext cx="5941160" cy="6491834"/>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46D3C942-133E-7BC1-B3DA-D62AAA1F2EAA}"/>
              </a:ext>
            </a:extLst>
          </p:cNvPr>
          <p:cNvPicPr>
            <a:picLocks noChangeAspect="1"/>
          </p:cNvPicPr>
          <p:nvPr/>
        </p:nvPicPr>
        <p:blipFill rotWithShape="1">
          <a:blip r:embed="rId4">
            <a:extLst>
              <a:ext uri="{28A0092B-C50C-407E-A947-70E740481C1C}">
                <a14:useLocalDpi xmlns:a14="http://schemas.microsoft.com/office/drawing/2010/main" val="0"/>
              </a:ext>
            </a:extLst>
          </a:blip>
          <a:srcRect l="16255" t="38648" r="44994" b="27469"/>
          <a:stretch/>
        </p:blipFill>
        <p:spPr>
          <a:xfrm>
            <a:off x="1927859" y="1319555"/>
            <a:ext cx="4943164" cy="4722830"/>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15DDEF82-CC78-0E2A-CDD7-1B2AE8643A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255" t="72358" r="44994" b="1650"/>
          <a:stretch/>
        </p:blipFill>
        <p:spPr>
          <a:xfrm>
            <a:off x="7054629" y="1319555"/>
            <a:ext cx="4940721" cy="3621077"/>
          </a:xfrm>
          <a:prstGeom prst="rect">
            <a:avLst/>
          </a:prstGeom>
          <a:ln w="6350">
            <a:solidFill>
              <a:schemeClr val="bg2"/>
            </a:solidFill>
          </a:ln>
        </p:spPr>
      </p:pic>
    </p:spTree>
    <p:extLst>
      <p:ext uri="{BB962C8B-B14F-4D97-AF65-F5344CB8AC3E}">
        <p14:creationId xmlns:p14="http://schemas.microsoft.com/office/powerpoint/2010/main" val="656211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76976" y="-1"/>
            <a:ext cx="311502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Owning the Masters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 July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23D512-9546-379B-C89B-ECA2B1A50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11" y="209004"/>
            <a:ext cx="5889189" cy="6435046"/>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E6BACF57-3CD8-9059-AE92-22E04AC6CEC7}"/>
              </a:ext>
            </a:extLst>
          </p:cNvPr>
          <p:cNvPicPr>
            <a:picLocks noChangeAspect="1"/>
          </p:cNvPicPr>
          <p:nvPr/>
        </p:nvPicPr>
        <p:blipFill rotWithShape="1">
          <a:blip r:embed="rId4">
            <a:extLst>
              <a:ext uri="{28A0092B-C50C-407E-A947-70E740481C1C}">
                <a14:useLocalDpi xmlns:a14="http://schemas.microsoft.com/office/drawing/2010/main" val="0"/>
              </a:ext>
            </a:extLst>
          </a:blip>
          <a:srcRect l="24407" t="26000" r="26203" b="31334"/>
          <a:stretch/>
        </p:blipFill>
        <p:spPr>
          <a:xfrm>
            <a:off x="3823728" y="1162169"/>
            <a:ext cx="5429507" cy="5125196"/>
          </a:xfrm>
          <a:prstGeom prst="rect">
            <a:avLst/>
          </a:prstGeom>
          <a:ln w="6350">
            <a:solidFill>
              <a:schemeClr val="bg2"/>
            </a:solidFill>
          </a:ln>
        </p:spPr>
      </p:pic>
    </p:spTree>
    <p:extLst>
      <p:ext uri="{BB962C8B-B14F-4D97-AF65-F5344CB8AC3E}">
        <p14:creationId xmlns:p14="http://schemas.microsoft.com/office/powerpoint/2010/main" val="10887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2052" y="-2"/>
            <a:ext cx="3519949"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Masters and Copyright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 July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23D512-9546-379B-C89B-ECA2B1A50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11" y="209004"/>
            <a:ext cx="5889189" cy="6435046"/>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B3AFE00B-F1B5-2389-9CB1-5A419B33B08F}"/>
              </a:ext>
            </a:extLst>
          </p:cNvPr>
          <p:cNvPicPr>
            <a:picLocks noChangeAspect="1"/>
          </p:cNvPicPr>
          <p:nvPr/>
        </p:nvPicPr>
        <p:blipFill rotWithShape="1">
          <a:blip r:embed="rId4">
            <a:extLst>
              <a:ext uri="{28A0092B-C50C-407E-A947-70E740481C1C}">
                <a14:useLocalDpi xmlns:a14="http://schemas.microsoft.com/office/drawing/2010/main" val="0"/>
              </a:ext>
            </a:extLst>
          </a:blip>
          <a:srcRect l="23765" t="15876" r="26069" b="32509"/>
          <a:stretch/>
        </p:blipFill>
        <p:spPr>
          <a:xfrm>
            <a:off x="3767273" y="775350"/>
            <a:ext cx="4962254" cy="5578821"/>
          </a:xfrm>
          <a:prstGeom prst="rect">
            <a:avLst/>
          </a:prstGeom>
          <a:ln w="6350">
            <a:solidFill>
              <a:schemeClr val="bg2"/>
            </a:solidFill>
          </a:ln>
        </p:spPr>
      </p:pic>
    </p:spTree>
    <p:extLst>
      <p:ext uri="{BB962C8B-B14F-4D97-AF65-F5344CB8AC3E}">
        <p14:creationId xmlns:p14="http://schemas.microsoft.com/office/powerpoint/2010/main" val="285543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835" y="-2"/>
            <a:ext cx="2909165" cy="369333"/>
          </a:xfrm>
          <a:solidFill>
            <a:schemeClr val="bg2">
              <a:alpha val="10000"/>
            </a:schemeClr>
          </a:solidFill>
        </p:spPr>
        <p:txBody>
          <a:bodyPr/>
          <a:lstStyle/>
          <a:p>
            <a:pPr algn="r">
              <a:lnSpc>
                <a:spcPct val="100000"/>
              </a:lnSpc>
            </a:pPr>
            <a:r>
              <a:rPr lang="en-US" sz="2400" kern="1200" dirty="0">
                <a:solidFill>
                  <a:schemeClr val="accent4">
                    <a:lumMod val="75000"/>
                    <a:lumOff val="25000"/>
                  </a:schemeClr>
                </a:solidFill>
                <a:latin typeface="+mn-lt"/>
                <a:cs typeface="Times New Roman" panose="02020603050405020304" pitchFamily="18" charset="0"/>
              </a:rPr>
              <a:t>Risky Investments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(1 July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23D512-9546-379B-C89B-ECA2B1A500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811" y="209004"/>
            <a:ext cx="5889189" cy="6435046"/>
          </a:xfrm>
          <a:prstGeom prst="rect">
            <a:avLst/>
          </a:prstGeom>
          <a:ln w="6350">
            <a:solidFill>
              <a:schemeClr val="bg2"/>
            </a:solidFill>
          </a:ln>
        </p:spPr>
      </p:pic>
      <p:grpSp>
        <p:nvGrpSpPr>
          <p:cNvPr id="11" name="Group 10">
            <a:extLst>
              <a:ext uri="{FF2B5EF4-FFF2-40B4-BE49-F238E27FC236}">
                <a16:creationId xmlns:a16="http://schemas.microsoft.com/office/drawing/2014/main" id="{05B4A4F7-3F2C-EA9E-5C2E-155DE804871B}"/>
              </a:ext>
            </a:extLst>
          </p:cNvPr>
          <p:cNvGrpSpPr>
            <a:grpSpLocks noChangeAspect="1"/>
          </p:cNvGrpSpPr>
          <p:nvPr/>
        </p:nvGrpSpPr>
        <p:grpSpPr>
          <a:xfrm>
            <a:off x="3312743" y="1718796"/>
            <a:ext cx="7130501" cy="4078664"/>
            <a:chOff x="4496585" y="1413905"/>
            <a:chExt cx="3054286" cy="1747059"/>
          </a:xfrm>
        </p:grpSpPr>
        <p:pic>
          <p:nvPicPr>
            <p:cNvPr id="9" name="Picture 8" descr="A screenshot of a computer&#10;&#10;Description automatically generated">
              <a:extLst>
                <a:ext uri="{FF2B5EF4-FFF2-40B4-BE49-F238E27FC236}">
                  <a16:creationId xmlns:a16="http://schemas.microsoft.com/office/drawing/2014/main" id="{843C3CC1-7308-F551-D528-8156D37466DB}"/>
                </a:ext>
              </a:extLst>
            </p:cNvPr>
            <p:cNvPicPr>
              <a:picLocks noChangeAspect="1"/>
            </p:cNvPicPr>
            <p:nvPr/>
          </p:nvPicPr>
          <p:blipFill rotWithShape="1">
            <a:blip r:embed="rId4">
              <a:extLst>
                <a:ext uri="{28A0092B-C50C-407E-A947-70E740481C1C}">
                  <a14:useLocalDpi xmlns:a14="http://schemas.microsoft.com/office/drawing/2010/main" val="0"/>
                </a:ext>
              </a:extLst>
            </a:blip>
            <a:srcRect l="24667" t="14708" r="26669" b="77387"/>
            <a:stretch/>
          </p:blipFill>
          <p:spPr>
            <a:xfrm>
              <a:off x="4496585" y="1413905"/>
              <a:ext cx="3054286" cy="542158"/>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E3EE30DC-7651-A255-AD7F-2C355E904EE0}"/>
                </a:ext>
              </a:extLst>
            </p:cNvPr>
            <p:cNvPicPr>
              <a:picLocks noChangeAspect="1"/>
            </p:cNvPicPr>
            <p:nvPr/>
          </p:nvPicPr>
          <p:blipFill rotWithShape="1">
            <a:blip r:embed="rId4">
              <a:extLst>
                <a:ext uri="{28A0092B-C50C-407E-A947-70E740481C1C}">
                  <a14:useLocalDpi xmlns:a14="http://schemas.microsoft.com/office/drawing/2010/main" val="0"/>
                </a:ext>
              </a:extLst>
            </a:blip>
            <a:srcRect l="24667" t="55899" r="26669" b="26598"/>
            <a:stretch/>
          </p:blipFill>
          <p:spPr>
            <a:xfrm>
              <a:off x="4496585" y="1960631"/>
              <a:ext cx="3054286" cy="1200333"/>
            </a:xfrm>
            <a:prstGeom prst="rect">
              <a:avLst/>
            </a:prstGeom>
            <a:ln w="6350">
              <a:solidFill>
                <a:schemeClr val="bg2"/>
              </a:solidFill>
            </a:ln>
          </p:spPr>
        </p:pic>
      </p:grpSp>
    </p:spTree>
    <p:extLst>
      <p:ext uri="{BB962C8B-B14F-4D97-AF65-F5344CB8AC3E}">
        <p14:creationId xmlns:p14="http://schemas.microsoft.com/office/powerpoint/2010/main" val="21501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6109" y="-2"/>
            <a:ext cx="2575892"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Other Side?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8652012" y="6488668"/>
            <a:ext cx="35399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BMLG Response (30 June 2019)</a:t>
            </a:r>
          </a:p>
        </p:txBody>
      </p:sp>
      <p:pic>
        <p:nvPicPr>
          <p:cNvPr id="9" name="Picture 8" descr="A screenshot of a computer&#10;&#10;Description automatically generated">
            <a:extLst>
              <a:ext uri="{FF2B5EF4-FFF2-40B4-BE49-F238E27FC236}">
                <a16:creationId xmlns:a16="http://schemas.microsoft.com/office/drawing/2014/main" id="{5C4D3CB9-F5DF-9154-B131-4ACF9E547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426" y="222678"/>
            <a:ext cx="5897743" cy="6450656"/>
          </a:xfrm>
          <a:prstGeom prst="rect">
            <a:avLst/>
          </a:prstGeom>
          <a:ln w="6350">
            <a:solidFill>
              <a:schemeClr val="bg2"/>
            </a:solidFill>
          </a:ln>
        </p:spPr>
      </p:pic>
    </p:spTree>
    <p:extLst>
      <p:ext uri="{BB962C8B-B14F-4D97-AF65-F5344CB8AC3E}">
        <p14:creationId xmlns:p14="http://schemas.microsoft.com/office/powerpoint/2010/main" val="109498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AF4DE6-52F4-F0A1-0533-E05EC4880E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95F317-329F-EF00-ECF8-B654BBCBDABA}"/>
              </a:ext>
            </a:extLst>
          </p:cNvPr>
          <p:cNvSpPr>
            <a:spLocks noGrp="1"/>
          </p:cNvSpPr>
          <p:nvPr>
            <p:ph type="title"/>
          </p:nvPr>
        </p:nvSpPr>
        <p:spPr>
          <a:xfrm>
            <a:off x="9652001" y="-2"/>
            <a:ext cx="254000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Madonna Side 2</a:t>
            </a:r>
            <a:endParaRPr lang="en-US" sz="2400" kern="1200" dirty="0">
              <a:solidFill>
                <a:schemeClr val="accent4">
                  <a:lumMod val="75000"/>
                  <a:lumOff val="25000"/>
                </a:schemeClr>
              </a:solidFill>
              <a:latin typeface="+mn-lt"/>
            </a:endParaRPr>
          </a:p>
        </p:txBody>
      </p:sp>
      <p:sp>
        <p:nvSpPr>
          <p:cNvPr id="4" name="Slide Number Placeholder 3">
            <a:extLst>
              <a:ext uri="{FF2B5EF4-FFF2-40B4-BE49-F238E27FC236}">
                <a16:creationId xmlns:a16="http://schemas.microsoft.com/office/drawing/2014/main" id="{0C22388D-5038-B94F-B9B5-00C096B4B912}"/>
              </a:ext>
            </a:extLst>
          </p:cNvPr>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pic>
        <p:nvPicPr>
          <p:cNvPr id="5" name="Picture 4" descr="A cassette tape on a marble surface&#10;&#10;Description automatically generated">
            <a:extLst>
              <a:ext uri="{FF2B5EF4-FFF2-40B4-BE49-F238E27FC236}">
                <a16:creationId xmlns:a16="http://schemas.microsoft.com/office/drawing/2014/main" id="{2BAEC8AF-0CDB-6D7B-1069-8DFCA79B51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934320" y="-404736"/>
            <a:ext cx="5957267" cy="7943022"/>
          </a:xfrm>
          <a:prstGeom prst="rect">
            <a:avLst/>
          </a:prstGeom>
          <a:ln w="6350">
            <a:solidFill>
              <a:schemeClr val="tx1"/>
            </a:solidFill>
          </a:ln>
        </p:spPr>
      </p:pic>
    </p:spTree>
    <p:extLst>
      <p:ext uri="{BB962C8B-B14F-4D97-AF65-F5344CB8AC3E}">
        <p14:creationId xmlns:p14="http://schemas.microsoft.com/office/powerpoint/2010/main" val="1845810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6617" y="-2"/>
            <a:ext cx="34753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Proposed Deal Terms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6" name="Text Box 5"/>
          <p:cNvSpPr txBox="1">
            <a:spLocks noChangeArrowheads="1"/>
          </p:cNvSpPr>
          <p:nvPr/>
        </p:nvSpPr>
        <p:spPr bwMode="auto">
          <a:xfrm>
            <a:off x="8573678" y="6488668"/>
            <a:ext cx="361832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BMLG Response (30 June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A screenshot of a computer&#10;&#10;Description automatically generated">
            <a:extLst>
              <a:ext uri="{FF2B5EF4-FFF2-40B4-BE49-F238E27FC236}">
                <a16:creationId xmlns:a16="http://schemas.microsoft.com/office/drawing/2014/main" id="{06E013CC-E0F4-5044-6D09-8B4A0C7521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159" y="209004"/>
            <a:ext cx="5935391" cy="6491834"/>
          </a:xfrm>
          <a:prstGeom prst="rect">
            <a:avLst/>
          </a:prstGeom>
          <a:ln w="6350">
            <a:solidFill>
              <a:schemeClr val="bg2"/>
            </a:solidFill>
          </a:ln>
        </p:spPr>
      </p:pic>
      <p:pic>
        <p:nvPicPr>
          <p:cNvPr id="11" name="Picture 10" descr="A screenshot of a computer&#10;&#10;Description automatically generated">
            <a:extLst>
              <a:ext uri="{FF2B5EF4-FFF2-40B4-BE49-F238E27FC236}">
                <a16:creationId xmlns:a16="http://schemas.microsoft.com/office/drawing/2014/main" id="{7B51FD2B-1AA3-EDCD-770A-46624AFE9456}"/>
              </a:ext>
            </a:extLst>
          </p:cNvPr>
          <p:cNvPicPr>
            <a:picLocks noChangeAspect="1"/>
          </p:cNvPicPr>
          <p:nvPr/>
        </p:nvPicPr>
        <p:blipFill rotWithShape="1">
          <a:blip r:embed="rId4">
            <a:extLst>
              <a:ext uri="{28A0092B-C50C-407E-A947-70E740481C1C}">
                <a14:useLocalDpi xmlns:a14="http://schemas.microsoft.com/office/drawing/2010/main" val="0"/>
              </a:ext>
            </a:extLst>
          </a:blip>
          <a:srcRect l="5676" t="33349" r="6812" b="11108"/>
          <a:stretch/>
        </p:blipFill>
        <p:spPr>
          <a:xfrm>
            <a:off x="2246886" y="599387"/>
            <a:ext cx="8466835" cy="5877613"/>
          </a:xfrm>
          <a:prstGeom prst="rect">
            <a:avLst/>
          </a:prstGeom>
          <a:ln w="6350">
            <a:solidFill>
              <a:schemeClr val="bg2"/>
            </a:solidFill>
          </a:ln>
        </p:spPr>
      </p:pic>
    </p:spTree>
    <p:extLst>
      <p:ext uri="{BB962C8B-B14F-4D97-AF65-F5344CB8AC3E}">
        <p14:creationId xmlns:p14="http://schemas.microsoft.com/office/powerpoint/2010/main" val="124162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47163" y="-1"/>
            <a:ext cx="294483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Taylor’s Versions?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6" name="Text Box 5"/>
          <p:cNvSpPr txBox="1">
            <a:spLocks noChangeArrowheads="1"/>
          </p:cNvSpPr>
          <p:nvPr/>
        </p:nvSpPr>
        <p:spPr bwMode="auto">
          <a:xfrm>
            <a:off x="8804635" y="6488668"/>
            <a:ext cx="33873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Aug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C495CA-8942-0FC5-0643-8DB3B5E44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86" y="209004"/>
            <a:ext cx="5941160" cy="6491834"/>
          </a:xfrm>
          <a:prstGeom prst="rect">
            <a:avLst/>
          </a:prstGeom>
          <a:ln w="6350">
            <a:solidFill>
              <a:schemeClr val="bg2"/>
            </a:solidFill>
          </a:ln>
        </p:spPr>
      </p:pic>
      <p:pic>
        <p:nvPicPr>
          <p:cNvPr id="11" name="Picture 10" descr="A screenshot of a website&#10;&#10;Description automatically generated">
            <a:extLst>
              <a:ext uri="{FF2B5EF4-FFF2-40B4-BE49-F238E27FC236}">
                <a16:creationId xmlns:a16="http://schemas.microsoft.com/office/drawing/2014/main" id="{ADEEB219-16F4-0227-2E65-2168CB35CEC5}"/>
              </a:ext>
            </a:extLst>
          </p:cNvPr>
          <p:cNvPicPr>
            <a:picLocks noChangeAspect="1"/>
          </p:cNvPicPr>
          <p:nvPr/>
        </p:nvPicPr>
        <p:blipFill rotWithShape="1">
          <a:blip r:embed="rId4">
            <a:extLst>
              <a:ext uri="{28A0092B-C50C-407E-A947-70E740481C1C}">
                <a14:useLocalDpi xmlns:a14="http://schemas.microsoft.com/office/drawing/2010/main" val="0"/>
              </a:ext>
            </a:extLst>
          </a:blip>
          <a:srcRect l="22030" t="28445" r="24797" b="24239"/>
          <a:stretch/>
        </p:blipFill>
        <p:spPr>
          <a:xfrm>
            <a:off x="3875088" y="1071106"/>
            <a:ext cx="5265054" cy="5124357"/>
          </a:xfrm>
          <a:prstGeom prst="rect">
            <a:avLst/>
          </a:prstGeom>
          <a:ln w="6350">
            <a:solidFill>
              <a:schemeClr val="bg2"/>
            </a:solidFill>
          </a:ln>
        </p:spPr>
      </p:pic>
    </p:spTree>
    <p:extLst>
      <p:ext uri="{BB962C8B-B14F-4D97-AF65-F5344CB8AC3E}">
        <p14:creationId xmlns:p14="http://schemas.microsoft.com/office/powerpoint/2010/main" val="204547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6199" y="-1"/>
            <a:ext cx="3885802"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Will Taylor Cover Taylor?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8804635" y="6488668"/>
            <a:ext cx="33873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Aug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C495CA-8942-0FC5-0643-8DB3B5E44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86" y="209004"/>
            <a:ext cx="5941160" cy="6491834"/>
          </a:xfrm>
          <a:prstGeom prst="rect">
            <a:avLst/>
          </a:prstGeom>
          <a:ln w="6350">
            <a:solidFill>
              <a:schemeClr val="bg2"/>
            </a:solidFill>
          </a:ln>
        </p:spPr>
      </p:pic>
      <p:pic>
        <p:nvPicPr>
          <p:cNvPr id="9" name="Picture 8" descr="A screenshot of a computer&#10;&#10;Description automatically generated">
            <a:extLst>
              <a:ext uri="{FF2B5EF4-FFF2-40B4-BE49-F238E27FC236}">
                <a16:creationId xmlns:a16="http://schemas.microsoft.com/office/drawing/2014/main" id="{84923665-F02F-31DF-0C68-22FBF4E17B90}"/>
              </a:ext>
            </a:extLst>
          </p:cNvPr>
          <p:cNvPicPr>
            <a:picLocks noChangeAspect="1"/>
          </p:cNvPicPr>
          <p:nvPr/>
        </p:nvPicPr>
        <p:blipFill rotWithShape="1">
          <a:blip r:embed="rId4">
            <a:extLst>
              <a:ext uri="{28A0092B-C50C-407E-A947-70E740481C1C}">
                <a14:useLocalDpi xmlns:a14="http://schemas.microsoft.com/office/drawing/2010/main" val="0"/>
              </a:ext>
            </a:extLst>
          </a:blip>
          <a:srcRect l="24967" t="25429" r="25769" b="54227"/>
          <a:stretch/>
        </p:blipFill>
        <p:spPr>
          <a:xfrm>
            <a:off x="3011863" y="1965489"/>
            <a:ext cx="7562850" cy="3412504"/>
          </a:xfrm>
          <a:prstGeom prst="rect">
            <a:avLst/>
          </a:prstGeom>
          <a:ln w="6350">
            <a:solidFill>
              <a:schemeClr val="bg2"/>
            </a:solidFill>
          </a:ln>
        </p:spPr>
      </p:pic>
    </p:spTree>
    <p:extLst>
      <p:ext uri="{BB962C8B-B14F-4D97-AF65-F5344CB8AC3E}">
        <p14:creationId xmlns:p14="http://schemas.microsoft.com/office/powerpoint/2010/main" val="37531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37068" y="-2"/>
            <a:ext cx="345493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Swift’s Past Contracts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8804635" y="6488668"/>
            <a:ext cx="338736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Times (22 Aug 2019)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D2C495CA-8942-0FC5-0643-8DB3B5E44D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6386" y="209004"/>
            <a:ext cx="5941160" cy="6491834"/>
          </a:xfrm>
          <a:prstGeom prst="rect">
            <a:avLst/>
          </a:prstGeom>
          <a:ln w="6350">
            <a:solidFill>
              <a:schemeClr val="bg2"/>
            </a:solidFill>
          </a:ln>
        </p:spPr>
      </p:pic>
      <p:pic>
        <p:nvPicPr>
          <p:cNvPr id="8" name="Picture 7" descr="A screenshot of a computer&#10;&#10;Description automatically generated">
            <a:extLst>
              <a:ext uri="{FF2B5EF4-FFF2-40B4-BE49-F238E27FC236}">
                <a16:creationId xmlns:a16="http://schemas.microsoft.com/office/drawing/2014/main" id="{741B02E7-36AD-BEE2-B6B5-2B7D99585FF8}"/>
              </a:ext>
            </a:extLst>
          </p:cNvPr>
          <p:cNvPicPr>
            <a:picLocks noChangeAspect="1"/>
          </p:cNvPicPr>
          <p:nvPr/>
        </p:nvPicPr>
        <p:blipFill rotWithShape="1">
          <a:blip r:embed="rId4">
            <a:extLst>
              <a:ext uri="{28A0092B-C50C-407E-A947-70E740481C1C}">
                <a14:useLocalDpi xmlns:a14="http://schemas.microsoft.com/office/drawing/2010/main" val="0"/>
              </a:ext>
            </a:extLst>
          </a:blip>
          <a:srcRect l="23841" t="14914" r="26519" b="63849"/>
          <a:stretch/>
        </p:blipFill>
        <p:spPr>
          <a:xfrm>
            <a:off x="697744" y="2434323"/>
            <a:ext cx="5656405" cy="2644219"/>
          </a:xfrm>
          <a:prstGeom prst="rect">
            <a:avLst/>
          </a:prstGeom>
          <a:ln w="6350">
            <a:solidFill>
              <a:schemeClr val="bg2"/>
            </a:solidFill>
          </a:ln>
        </p:spPr>
      </p:pic>
      <p:pic>
        <p:nvPicPr>
          <p:cNvPr id="10" name="Picture 9" descr="A screenshot of a computer&#10;&#10;Description automatically generated">
            <a:extLst>
              <a:ext uri="{FF2B5EF4-FFF2-40B4-BE49-F238E27FC236}">
                <a16:creationId xmlns:a16="http://schemas.microsoft.com/office/drawing/2014/main" id="{00D5F164-763C-92E9-D4DC-0D85CB3E44A6}"/>
              </a:ext>
            </a:extLst>
          </p:cNvPr>
          <p:cNvPicPr>
            <a:picLocks noChangeAspect="1"/>
          </p:cNvPicPr>
          <p:nvPr/>
        </p:nvPicPr>
        <p:blipFill rotWithShape="1">
          <a:blip r:embed="rId4">
            <a:extLst>
              <a:ext uri="{28A0092B-C50C-407E-A947-70E740481C1C}">
                <a14:useLocalDpi xmlns:a14="http://schemas.microsoft.com/office/drawing/2010/main" val="0"/>
              </a:ext>
            </a:extLst>
          </a:blip>
          <a:srcRect l="23841" t="63642" r="26519" b="4606"/>
          <a:stretch/>
        </p:blipFill>
        <p:spPr>
          <a:xfrm>
            <a:off x="6456564" y="2434323"/>
            <a:ext cx="5648917" cy="3948260"/>
          </a:xfrm>
          <a:prstGeom prst="rect">
            <a:avLst/>
          </a:prstGeom>
          <a:ln w="6350">
            <a:solidFill>
              <a:schemeClr val="bg2"/>
            </a:solidFill>
          </a:ln>
        </p:spPr>
      </p:pic>
    </p:spTree>
    <p:extLst>
      <p:ext uri="{BB962C8B-B14F-4D97-AF65-F5344CB8AC3E}">
        <p14:creationId xmlns:p14="http://schemas.microsoft.com/office/powerpoint/2010/main" val="202474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2555" y="-2"/>
            <a:ext cx="354944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1989 (Taylor’s Version)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pic>
        <p:nvPicPr>
          <p:cNvPr id="5" name="Picture 4">
            <a:extLst>
              <a:ext uri="{FF2B5EF4-FFF2-40B4-BE49-F238E27FC236}">
                <a16:creationId xmlns:a16="http://schemas.microsoft.com/office/drawing/2014/main" id="{8686DF5A-710F-1134-82B7-E11FB0B033F0}"/>
              </a:ext>
            </a:extLst>
          </p:cNvPr>
          <p:cNvPicPr>
            <a:picLocks noChangeAspect="1"/>
          </p:cNvPicPr>
          <p:nvPr/>
        </p:nvPicPr>
        <p:blipFill>
          <a:blip r:embed="rId2"/>
          <a:stretch>
            <a:fillRect/>
          </a:stretch>
        </p:blipFill>
        <p:spPr>
          <a:xfrm>
            <a:off x="1108658" y="127819"/>
            <a:ext cx="7384630" cy="6577781"/>
          </a:xfrm>
          <a:prstGeom prst="rect">
            <a:avLst/>
          </a:prstGeom>
          <a:ln w="6350">
            <a:solidFill>
              <a:schemeClr val="bg2"/>
            </a:solidFill>
          </a:ln>
        </p:spPr>
      </p:pic>
    </p:spTree>
    <p:extLst>
      <p:ext uri="{BB962C8B-B14F-4D97-AF65-F5344CB8AC3E}">
        <p14:creationId xmlns:p14="http://schemas.microsoft.com/office/powerpoint/2010/main" val="5638796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3681" y="-2"/>
            <a:ext cx="143832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CD Itself</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9986764" y="6488668"/>
            <a:ext cx="22052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1989 (6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21B7E48-F842-9B68-3DEF-D2317B5C45A5}"/>
              </a:ext>
            </a:extLst>
          </p:cNvPr>
          <p:cNvPicPr>
            <a:picLocks noChangeAspect="1"/>
          </p:cNvPicPr>
          <p:nvPr/>
        </p:nvPicPr>
        <p:blipFill>
          <a:blip r:embed="rId2"/>
          <a:stretch>
            <a:fillRect/>
          </a:stretch>
        </p:blipFill>
        <p:spPr>
          <a:xfrm>
            <a:off x="207898" y="206973"/>
            <a:ext cx="6417985" cy="6467382"/>
          </a:xfrm>
          <a:prstGeom prst="rect">
            <a:avLst/>
          </a:prstGeom>
          <a:ln w="6350">
            <a:solidFill>
              <a:schemeClr val="bg2"/>
            </a:solidFill>
          </a:ln>
        </p:spPr>
      </p:pic>
      <p:pic>
        <p:nvPicPr>
          <p:cNvPr id="8" name="Picture 7">
            <a:extLst>
              <a:ext uri="{FF2B5EF4-FFF2-40B4-BE49-F238E27FC236}">
                <a16:creationId xmlns:a16="http://schemas.microsoft.com/office/drawing/2014/main" id="{684697BE-B912-438A-9A65-FEB212CE5453}"/>
              </a:ext>
            </a:extLst>
          </p:cNvPr>
          <p:cNvPicPr>
            <a:picLocks noChangeAspect="1"/>
          </p:cNvPicPr>
          <p:nvPr/>
        </p:nvPicPr>
        <p:blipFill rotWithShape="1">
          <a:blip r:embed="rId2"/>
          <a:srcRect l="5042" t="3009" r="39768" b="61505"/>
          <a:stretch/>
        </p:blipFill>
        <p:spPr>
          <a:xfrm rot="10800000">
            <a:off x="3344591" y="1101913"/>
            <a:ext cx="8128250" cy="5266621"/>
          </a:xfrm>
          <a:prstGeom prst="rect">
            <a:avLst/>
          </a:prstGeom>
          <a:ln w="6350">
            <a:solidFill>
              <a:schemeClr val="tx1"/>
            </a:solidFill>
          </a:ln>
        </p:spPr>
      </p:pic>
    </p:spTree>
    <p:extLst>
      <p:ext uri="{BB962C8B-B14F-4D97-AF65-F5344CB8AC3E}">
        <p14:creationId xmlns:p14="http://schemas.microsoft.com/office/powerpoint/2010/main" val="420079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2433" y="-1"/>
            <a:ext cx="504956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Back of the Jewel Box (21 Songs)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986764" y="6488668"/>
            <a:ext cx="220523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1989 (6 Nov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F59DD5BB-2C4C-E1F7-63C8-D6A21447079B}"/>
              </a:ext>
            </a:extLst>
          </p:cNvPr>
          <p:cNvPicPr>
            <a:picLocks noChangeAspect="1"/>
          </p:cNvPicPr>
          <p:nvPr/>
        </p:nvPicPr>
        <p:blipFill>
          <a:blip r:embed="rId2"/>
          <a:stretch>
            <a:fillRect/>
          </a:stretch>
        </p:blipFill>
        <p:spPr>
          <a:xfrm>
            <a:off x="225966" y="547471"/>
            <a:ext cx="7017600" cy="6206861"/>
          </a:xfrm>
          <a:prstGeom prst="rect">
            <a:avLst/>
          </a:prstGeom>
          <a:ln w="6350">
            <a:solidFill>
              <a:schemeClr val="tx1"/>
            </a:solidFill>
          </a:ln>
        </p:spPr>
      </p:pic>
      <p:pic>
        <p:nvPicPr>
          <p:cNvPr id="8" name="Picture 7">
            <a:extLst>
              <a:ext uri="{FF2B5EF4-FFF2-40B4-BE49-F238E27FC236}">
                <a16:creationId xmlns:a16="http://schemas.microsoft.com/office/drawing/2014/main" id="{0298A14B-274A-9FB1-E581-6F20265A8059}"/>
              </a:ext>
            </a:extLst>
          </p:cNvPr>
          <p:cNvPicPr>
            <a:picLocks noChangeAspect="1"/>
          </p:cNvPicPr>
          <p:nvPr/>
        </p:nvPicPr>
        <p:blipFill rotWithShape="1">
          <a:blip r:embed="rId2"/>
          <a:srcRect l="7015" t="36864" r="80510" b="40410"/>
          <a:stretch/>
        </p:blipFill>
        <p:spPr>
          <a:xfrm>
            <a:off x="5380885" y="875489"/>
            <a:ext cx="3523095" cy="5676090"/>
          </a:xfrm>
          <a:prstGeom prst="rect">
            <a:avLst/>
          </a:prstGeom>
          <a:ln w="6350">
            <a:solidFill>
              <a:schemeClr val="tx1"/>
            </a:solidFill>
          </a:ln>
        </p:spPr>
      </p:pic>
    </p:spTree>
    <p:extLst>
      <p:ext uri="{BB962C8B-B14F-4D97-AF65-F5344CB8AC3E}">
        <p14:creationId xmlns:p14="http://schemas.microsoft.com/office/powerpoint/2010/main" val="99446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412" y="-1"/>
            <a:ext cx="4202589" cy="37924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New Limits on Rerecording</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Hypebeast</a:t>
            </a:r>
            <a:r>
              <a:rPr lang="en-US" sz="1800" i="0" dirty="0">
                <a:solidFill>
                  <a:schemeClr val="accent4">
                    <a:lumMod val="75000"/>
                    <a:lumOff val="25000"/>
                  </a:schemeClr>
                </a:solidFill>
                <a:latin typeface="+mn-lt"/>
                <a:cs typeface="Times New Roman" panose="02020603050405020304" pitchFamily="18" charset="0"/>
              </a:rPr>
              <a:t> (31 Oct 2023)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 screenshot of a computer&#10;&#10;Description automatically generated">
            <a:extLst>
              <a:ext uri="{FF2B5EF4-FFF2-40B4-BE49-F238E27FC236}">
                <a16:creationId xmlns:a16="http://schemas.microsoft.com/office/drawing/2014/main" id="{EB0051B5-F27F-27AE-052E-D1999D9C4A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204790"/>
            <a:ext cx="5939243" cy="6496047"/>
          </a:xfrm>
          <a:prstGeom prst="rect">
            <a:avLst/>
          </a:prstGeom>
          <a:ln w="6350">
            <a:solidFill>
              <a:schemeClr val="bg2"/>
            </a:solidFill>
          </a:ln>
        </p:spPr>
      </p:pic>
      <p:pic>
        <p:nvPicPr>
          <p:cNvPr id="9" name="Picture 8" descr="A screenshot of a website&#10;&#10;Description automatically generated">
            <a:extLst>
              <a:ext uri="{FF2B5EF4-FFF2-40B4-BE49-F238E27FC236}">
                <a16:creationId xmlns:a16="http://schemas.microsoft.com/office/drawing/2014/main" id="{1FD12DF5-FF17-93EC-6DB2-B7ABEEC6B9E4}"/>
              </a:ext>
            </a:extLst>
          </p:cNvPr>
          <p:cNvPicPr>
            <a:picLocks noChangeAspect="1"/>
          </p:cNvPicPr>
          <p:nvPr/>
        </p:nvPicPr>
        <p:blipFill rotWithShape="1">
          <a:blip r:embed="rId4">
            <a:extLst>
              <a:ext uri="{28A0092B-C50C-407E-A947-70E740481C1C}">
                <a14:useLocalDpi xmlns:a14="http://schemas.microsoft.com/office/drawing/2010/main" val="0"/>
              </a:ext>
            </a:extLst>
          </a:blip>
          <a:srcRect l="23400" t="34789" r="28705" b="28934"/>
          <a:stretch/>
        </p:blipFill>
        <p:spPr>
          <a:xfrm>
            <a:off x="1035083" y="1976761"/>
            <a:ext cx="5518423" cy="4571677"/>
          </a:xfrm>
          <a:prstGeom prst="rect">
            <a:avLst/>
          </a:prstGeom>
          <a:ln w="6350">
            <a:solidFill>
              <a:schemeClr val="bg2"/>
            </a:solidFill>
          </a:ln>
        </p:spPr>
      </p:pic>
      <p:pic>
        <p:nvPicPr>
          <p:cNvPr id="10" name="Picture 9" descr="A screenshot of a website&#10;&#10;Description automatically generated">
            <a:extLst>
              <a:ext uri="{FF2B5EF4-FFF2-40B4-BE49-F238E27FC236}">
                <a16:creationId xmlns:a16="http://schemas.microsoft.com/office/drawing/2014/main" id="{2808F6E3-F56F-013E-FA23-EC6C20A028B0}"/>
              </a:ext>
            </a:extLst>
          </p:cNvPr>
          <p:cNvPicPr>
            <a:picLocks noChangeAspect="1"/>
          </p:cNvPicPr>
          <p:nvPr/>
        </p:nvPicPr>
        <p:blipFill rotWithShape="1">
          <a:blip r:embed="rId4">
            <a:extLst>
              <a:ext uri="{28A0092B-C50C-407E-A947-70E740481C1C}">
                <a14:useLocalDpi xmlns:a14="http://schemas.microsoft.com/office/drawing/2010/main" val="0"/>
              </a:ext>
            </a:extLst>
          </a:blip>
          <a:srcRect l="23400" t="70404" r="28705" b="2292"/>
          <a:stretch/>
        </p:blipFill>
        <p:spPr>
          <a:xfrm>
            <a:off x="6711790" y="1976761"/>
            <a:ext cx="5516182" cy="3439444"/>
          </a:xfrm>
          <a:prstGeom prst="rect">
            <a:avLst/>
          </a:prstGeom>
          <a:ln w="6350">
            <a:solidFill>
              <a:schemeClr val="tx1"/>
            </a:solidFill>
          </a:ln>
        </p:spPr>
      </p:pic>
    </p:spTree>
    <p:extLst>
      <p:ext uri="{BB962C8B-B14F-4D97-AF65-F5344CB8AC3E}">
        <p14:creationId xmlns:p14="http://schemas.microsoft.com/office/powerpoint/2010/main" val="233873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9274" y="-2"/>
            <a:ext cx="309272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 (No 106(6))</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8942362" y="6488668"/>
            <a:ext cx="3249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94-553 (19 Oct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048307B-3327-3F36-B9C7-8E2E41669E28}"/>
              </a:ext>
            </a:extLst>
          </p:cNvPr>
          <p:cNvPicPr>
            <a:picLocks noChangeAspect="1"/>
          </p:cNvPicPr>
          <p:nvPr/>
        </p:nvPicPr>
        <p:blipFill>
          <a:blip r:embed="rId2"/>
          <a:stretch>
            <a:fillRect/>
          </a:stretch>
        </p:blipFill>
        <p:spPr>
          <a:xfrm>
            <a:off x="163757" y="209004"/>
            <a:ext cx="4276945" cy="6394718"/>
          </a:xfrm>
          <a:prstGeom prst="rect">
            <a:avLst/>
          </a:prstGeom>
          <a:ln w="6350">
            <a:solidFill>
              <a:schemeClr val="bg2"/>
            </a:solidFill>
          </a:ln>
        </p:spPr>
      </p:pic>
      <p:pic>
        <p:nvPicPr>
          <p:cNvPr id="8" name="Picture 7">
            <a:extLst>
              <a:ext uri="{FF2B5EF4-FFF2-40B4-BE49-F238E27FC236}">
                <a16:creationId xmlns:a16="http://schemas.microsoft.com/office/drawing/2014/main" id="{587C5466-EA9F-68EE-2006-E72FFDA531AF}"/>
              </a:ext>
            </a:extLst>
          </p:cNvPr>
          <p:cNvPicPr>
            <a:picLocks noChangeAspect="1"/>
          </p:cNvPicPr>
          <p:nvPr/>
        </p:nvPicPr>
        <p:blipFill rotWithShape="1">
          <a:blip r:embed="rId2"/>
          <a:srcRect l="20075" t="21495" r="8233" b="50295"/>
          <a:stretch/>
        </p:blipFill>
        <p:spPr>
          <a:xfrm>
            <a:off x="2365526" y="1292088"/>
            <a:ext cx="7686670" cy="4522304"/>
          </a:xfrm>
          <a:prstGeom prst="rect">
            <a:avLst/>
          </a:prstGeom>
          <a:ln w="6350">
            <a:solidFill>
              <a:schemeClr val="bg2"/>
            </a:solidFill>
          </a:ln>
        </p:spPr>
      </p:pic>
    </p:spTree>
    <p:extLst>
      <p:ext uri="{BB962C8B-B14F-4D97-AF65-F5344CB8AC3E}">
        <p14:creationId xmlns:p14="http://schemas.microsoft.com/office/powerpoint/2010/main" val="274831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065" y="-2"/>
            <a:ext cx="147293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942362" y="6488668"/>
            <a:ext cx="32496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94-553 (19 Oct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9046D83F-2BB9-9F67-9DE5-7F8B5BFC75F0}"/>
              </a:ext>
            </a:extLst>
          </p:cNvPr>
          <p:cNvPicPr>
            <a:picLocks noChangeAspect="1"/>
          </p:cNvPicPr>
          <p:nvPr/>
        </p:nvPicPr>
        <p:blipFill>
          <a:blip r:embed="rId2"/>
          <a:stretch>
            <a:fillRect/>
          </a:stretch>
        </p:blipFill>
        <p:spPr>
          <a:xfrm>
            <a:off x="161231" y="209004"/>
            <a:ext cx="4257480" cy="6491834"/>
          </a:xfrm>
          <a:prstGeom prst="rect">
            <a:avLst/>
          </a:prstGeom>
          <a:ln w="6350">
            <a:solidFill>
              <a:schemeClr val="bg2"/>
            </a:solidFill>
          </a:ln>
        </p:spPr>
      </p:pic>
      <p:pic>
        <p:nvPicPr>
          <p:cNvPr id="8" name="Picture 7">
            <a:extLst>
              <a:ext uri="{FF2B5EF4-FFF2-40B4-BE49-F238E27FC236}">
                <a16:creationId xmlns:a16="http://schemas.microsoft.com/office/drawing/2014/main" id="{FCB3266B-DEFD-0248-F736-93AE19CD1F8C}"/>
              </a:ext>
            </a:extLst>
          </p:cNvPr>
          <p:cNvPicPr>
            <a:picLocks noChangeAspect="1"/>
          </p:cNvPicPr>
          <p:nvPr/>
        </p:nvPicPr>
        <p:blipFill rotWithShape="1">
          <a:blip r:embed="rId2"/>
          <a:srcRect l="21314" t="38888" r="6182" b="32309"/>
          <a:stretch/>
        </p:blipFill>
        <p:spPr>
          <a:xfrm>
            <a:off x="2591017" y="716416"/>
            <a:ext cx="7566576" cy="4583597"/>
          </a:xfrm>
          <a:prstGeom prst="rect">
            <a:avLst/>
          </a:prstGeom>
          <a:ln w="6350">
            <a:solidFill>
              <a:schemeClr val="bg2"/>
            </a:solidFill>
          </a:ln>
        </p:spPr>
      </p:pic>
      <p:pic>
        <p:nvPicPr>
          <p:cNvPr id="9" name="Picture 8">
            <a:extLst>
              <a:ext uri="{FF2B5EF4-FFF2-40B4-BE49-F238E27FC236}">
                <a16:creationId xmlns:a16="http://schemas.microsoft.com/office/drawing/2014/main" id="{A0C81753-4FF9-2AA1-F04C-31C056AAA339}"/>
              </a:ext>
            </a:extLst>
          </p:cNvPr>
          <p:cNvPicPr>
            <a:picLocks noChangeAspect="1"/>
          </p:cNvPicPr>
          <p:nvPr/>
        </p:nvPicPr>
        <p:blipFill rotWithShape="1">
          <a:blip r:embed="rId2"/>
          <a:srcRect l="21870" t="77248" r="6726" b="18032"/>
          <a:stretch/>
        </p:blipFill>
        <p:spPr>
          <a:xfrm>
            <a:off x="2584725" y="5572384"/>
            <a:ext cx="7579160" cy="763884"/>
          </a:xfrm>
          <a:prstGeom prst="rect">
            <a:avLst/>
          </a:prstGeom>
          <a:ln w="6350">
            <a:solidFill>
              <a:schemeClr val="bg2"/>
            </a:solidFill>
          </a:ln>
        </p:spPr>
      </p:pic>
    </p:spTree>
    <p:extLst>
      <p:ext uri="{BB962C8B-B14F-4D97-AF65-F5344CB8AC3E}">
        <p14:creationId xmlns:p14="http://schemas.microsoft.com/office/powerpoint/2010/main" val="351996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2686" y="-2"/>
            <a:ext cx="650931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114: Scope of Sound Recording Rights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10606088" y="6488668"/>
            <a:ext cx="15859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114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7622" y="190308"/>
            <a:ext cx="4955016" cy="6510529"/>
          </a:xfrm>
          <a:prstGeom prst="rect">
            <a:avLst/>
          </a:prstGeom>
          <a:ln>
            <a:solidFill>
              <a:schemeClr val="bg2"/>
            </a:solidFill>
          </a:ln>
        </p:spPr>
      </p:pic>
      <p:sp>
        <p:nvSpPr>
          <p:cNvPr id="8" name="Rectangle 7"/>
          <p:cNvSpPr/>
          <p:nvPr/>
        </p:nvSpPr>
        <p:spPr bwMode="auto">
          <a:xfrm>
            <a:off x="1119755" y="2176314"/>
            <a:ext cx="10606572" cy="2062103"/>
          </a:xfrm>
          <a:prstGeom prst="rect">
            <a:avLst/>
          </a:prstGeom>
          <a:solidFill>
            <a:schemeClr val="bg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200" i="0" u="none" strike="noStrike" cap="none" normalizeH="0" baseline="0" dirty="0">
                <a:ln>
                  <a:noFill/>
                </a:ln>
                <a:solidFill>
                  <a:schemeClr val="bg2"/>
                </a:solidFill>
                <a:effectLst/>
              </a:rPr>
              <a:t>“</a:t>
            </a:r>
            <a:r>
              <a:rPr lang="en-US" sz="3200" i="0" dirty="0"/>
              <a:t>(a) The exclusive rights of the owner of copyright in a </a:t>
            </a:r>
            <a:r>
              <a:rPr lang="en-US" sz="3200" b="1" i="0" dirty="0">
                <a:solidFill>
                  <a:schemeClr val="accent4">
                    <a:lumMod val="50000"/>
                    <a:lumOff val="50000"/>
                  </a:schemeClr>
                </a:solidFill>
              </a:rPr>
              <a:t>sound recording are limited to the rights specified by clauses (1), (2), (3) and (6) of section 106, and do not include any right of performance under section 106(4)</a:t>
            </a:r>
            <a:r>
              <a:rPr lang="en-US" sz="3200" i="0" dirty="0">
                <a:solidFill>
                  <a:schemeClr val="bg2"/>
                </a:solidFill>
              </a:rPr>
              <a:t>.”</a:t>
            </a:r>
            <a:endParaRPr kumimoji="1" lang="en-US" sz="3200" i="0" u="none" strike="noStrike" cap="none" normalizeH="0" baseline="0" dirty="0">
              <a:ln>
                <a:noFill/>
              </a:ln>
              <a:solidFill>
                <a:schemeClr val="bg2"/>
              </a:solidFill>
              <a:effectLst/>
            </a:endParaRPr>
          </a:p>
        </p:txBody>
      </p:sp>
    </p:spTree>
    <p:extLst>
      <p:ext uri="{BB962C8B-B14F-4D97-AF65-F5344CB8AC3E}">
        <p14:creationId xmlns:p14="http://schemas.microsoft.com/office/powerpoint/2010/main" val="2027560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10743</TotalTime>
  <Words>2217</Words>
  <Application>Microsoft Office PowerPoint</Application>
  <PresentationFormat>Widescreen</PresentationFormat>
  <Paragraphs>316</Paragraphs>
  <Slides>67</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Helvetica</vt:lpstr>
      <vt:lpstr>Monotype Sorts</vt:lpstr>
      <vt:lpstr>Times New Roman</vt:lpstr>
      <vt:lpstr>Wingdings</vt:lpstr>
      <vt:lpstr>Generic (Standard)</vt:lpstr>
      <vt:lpstr>Class 16: Mon 28 Apr 2025 Copyright Spring 2025   Music: Sampling and Covers</vt:lpstr>
      <vt:lpstr>What Is Today About?</vt:lpstr>
      <vt:lpstr>Sony Walkman</vt:lpstr>
      <vt:lpstr>More Fun = Less Safe?</vt:lpstr>
      <vt:lpstr>Madonna Side 1</vt:lpstr>
      <vt:lpstr>Madonna Side 2</vt:lpstr>
      <vt:lpstr>Sec. 106 (No 106(6))</vt:lpstr>
      <vt:lpstr>Sec. 114</vt:lpstr>
      <vt:lpstr>Sec 114: Scope of Sound Recording Rights</vt:lpstr>
      <vt:lpstr>Radio Fights</vt:lpstr>
      <vt:lpstr>Sec. 114 Again</vt:lpstr>
      <vt:lpstr>Limited Derivative Works Rights</vt:lpstr>
      <vt:lpstr>Can’t Block Independent Fixation of Sounds</vt:lpstr>
      <vt:lpstr>Copying Performance Is Fine; Just Can’t Use Substantial Part of Actual Sounds</vt:lpstr>
      <vt:lpstr>And Limited Derivative Works Right</vt:lpstr>
      <vt:lpstr>1976 Act: Sec. 115</vt:lpstr>
      <vt:lpstr>1909 Sec. 1(e) Cover Right Continued</vt:lpstr>
      <vt:lpstr>Adding Sec 106(6)</vt:lpstr>
      <vt:lpstr>Background</vt:lpstr>
      <vt:lpstr>Why the New Right?</vt:lpstr>
      <vt:lpstr>Broadcast Radio Protected But Narrow New Right Built</vt:lpstr>
      <vt:lpstr>More Sec. 106</vt:lpstr>
      <vt:lpstr>67 Pages of Dense Text</vt:lpstr>
      <vt:lpstr>Music Modernization Act of 2018</vt:lpstr>
      <vt:lpstr>Updating Cover Right for Digital Age</vt:lpstr>
      <vt:lpstr>Current Sec. 115</vt:lpstr>
      <vt:lpstr>Newton and Ciccone</vt:lpstr>
      <vt:lpstr>Remixes: Newton v. Diamond</vt:lpstr>
      <vt:lpstr>Newton v. Diamond</vt:lpstr>
      <vt:lpstr>Newton Contract with ECM</vt:lpstr>
      <vt:lpstr>Newton Contract with ECM</vt:lpstr>
      <vt:lpstr>ECM to Beasties Boys</vt:lpstr>
      <vt:lpstr>ECM to Beastie Boys</vt:lpstr>
      <vt:lpstr>De Minimus Infringement Test</vt:lpstr>
      <vt:lpstr>Understanding Newton</vt:lpstr>
      <vt:lpstr>Understanding Newton</vt:lpstr>
      <vt:lpstr>TTYN (3 of 4)</vt:lpstr>
      <vt:lpstr>The Sound Recordings</vt:lpstr>
      <vt:lpstr>Result: Newton Loses</vt:lpstr>
      <vt:lpstr>Ciccone</vt:lpstr>
      <vt:lpstr>The Central Questions</vt:lpstr>
      <vt:lpstr>Ciccone: The Sound Recordings</vt:lpstr>
      <vt:lpstr>Ciccone: The Sound Recordings</vt:lpstr>
      <vt:lpstr>De Minimis Rule Applies to Sound Recordings</vt:lpstr>
      <vt:lpstr>Covers: Sec. 115 Compulsory License for Certain Musical Works</vt:lpstr>
      <vt:lpstr>Covers: Limits</vt:lpstr>
      <vt:lpstr>Circular on Traditional Cover Right</vt:lpstr>
      <vt:lpstr>Statutory License?</vt:lpstr>
      <vt:lpstr>The Cover Right I</vt:lpstr>
      <vt:lpstr>The Cover Right II</vt:lpstr>
      <vt:lpstr>Hypos 1 and 2 Answers</vt:lpstr>
      <vt:lpstr>Hypos 1 and 2 Answers</vt:lpstr>
      <vt:lpstr>Hypos 1 and 2 Answers</vt:lpstr>
      <vt:lpstr>Taylor’s Not Happy</vt:lpstr>
      <vt:lpstr>Taylor’s Not Happy</vt:lpstr>
      <vt:lpstr>Owning the Masters</vt:lpstr>
      <vt:lpstr>Masters and Copyright</vt:lpstr>
      <vt:lpstr>Risky Investments</vt:lpstr>
      <vt:lpstr>The Other Side?</vt:lpstr>
      <vt:lpstr>Proposed Deal Terms</vt:lpstr>
      <vt:lpstr>Taylor’s Versions?</vt:lpstr>
      <vt:lpstr>Will Taylor Cover Taylor?</vt:lpstr>
      <vt:lpstr>Swift’s Past Contracts</vt:lpstr>
      <vt:lpstr>1989 (Taylor’s Version)</vt:lpstr>
      <vt:lpstr>CD Itself</vt:lpstr>
      <vt:lpstr>Back of the Jewel Box (21 Songs)</vt:lpstr>
      <vt:lpstr>New Limits on Rerecording</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987</cp:revision>
  <cp:lastPrinted>2019-10-25T18:46:16Z</cp:lastPrinted>
  <dcterms:created xsi:type="dcterms:W3CDTF">1999-10-27T15:27:59Z</dcterms:created>
  <dcterms:modified xsi:type="dcterms:W3CDTF">2025-04-28T19:22:23Z</dcterms:modified>
</cp:coreProperties>
</file>