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115" r:id="rId2"/>
    <p:sldId id="2908" r:id="rId3"/>
    <p:sldId id="2910" r:id="rId4"/>
    <p:sldId id="2431" r:id="rId5"/>
    <p:sldId id="2432" r:id="rId6"/>
    <p:sldId id="2433" r:id="rId7"/>
    <p:sldId id="2451" r:id="rId8"/>
    <p:sldId id="2452" r:id="rId9"/>
    <p:sldId id="2453" r:id="rId10"/>
    <p:sldId id="2446" r:id="rId11"/>
    <p:sldId id="2447" r:id="rId12"/>
    <p:sldId id="2448" r:id="rId13"/>
    <p:sldId id="2449" r:id="rId14"/>
    <p:sldId id="2450" r:id="rId15"/>
    <p:sldId id="2444" r:id="rId16"/>
    <p:sldId id="2445" r:id="rId17"/>
    <p:sldId id="2434" r:id="rId18"/>
    <p:sldId id="2435" r:id="rId19"/>
    <p:sldId id="2436" r:id="rId20"/>
    <p:sldId id="2437" r:id="rId21"/>
    <p:sldId id="2438" r:id="rId22"/>
    <p:sldId id="2439" r:id="rId23"/>
    <p:sldId id="2457" r:id="rId24"/>
    <p:sldId id="2458" r:id="rId25"/>
    <p:sldId id="2459" r:id="rId26"/>
    <p:sldId id="2461" r:id="rId27"/>
    <p:sldId id="2464" r:id="rId28"/>
    <p:sldId id="2465" r:id="rId29"/>
    <p:sldId id="2467" r:id="rId30"/>
    <p:sldId id="2466" r:id="rId31"/>
    <p:sldId id="2477" r:id="rId32"/>
    <p:sldId id="2263" r:id="rId33"/>
    <p:sldId id="2281" r:id="rId34"/>
    <p:sldId id="2282" r:id="rId35"/>
    <p:sldId id="2284" r:id="rId36"/>
    <p:sldId id="2289" r:id="rId37"/>
    <p:sldId id="2292" r:id="rId38"/>
    <p:sldId id="2308" r:id="rId39"/>
    <p:sldId id="2304" r:id="rId40"/>
    <p:sldId id="2305" r:id="rId41"/>
    <p:sldId id="2306" r:id="rId42"/>
    <p:sldId id="2274" r:id="rId43"/>
    <p:sldId id="2310" r:id="rId44"/>
    <p:sldId id="2909" r:id="rId45"/>
    <p:sldId id="2299" r:id="rId46"/>
    <p:sldId id="2254" r:id="rId47"/>
    <p:sldId id="2307" r:id="rId48"/>
    <p:sldId id="2911" r:id="rId49"/>
    <p:sldId id="2215" r:id="rId50"/>
    <p:sldId id="2302" r:id="rId51"/>
    <p:sldId id="2303" r:id="rId52"/>
    <p:sldId id="2314" r:id="rId53"/>
    <p:sldId id="2603" r:id="rId54"/>
    <p:sldId id="2309" r:id="rId55"/>
    <p:sldId id="2602" r:id="rId56"/>
    <p:sldId id="2311" r:id="rId57"/>
    <p:sldId id="2312" r:id="rId58"/>
    <p:sldId id="2315" r:id="rId59"/>
    <p:sldId id="2912" r:id="rId60"/>
    <p:sldId id="2913" r:id="rId61"/>
    <p:sldId id="2914" r:id="rId62"/>
    <p:sldId id="2916" r:id="rId63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CCCCFF"/>
    <a:srgbClr val="6699FF"/>
    <a:srgbClr val="003399"/>
    <a:srgbClr val="FFCC99"/>
    <a:srgbClr val="CC99FF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6" autoAdjust="0"/>
    <p:restoredTop sz="86384" autoAdjust="0"/>
  </p:normalViewPr>
  <p:slideViewPr>
    <p:cSldViewPr snapToGrid="0">
      <p:cViewPr varScale="1">
        <p:scale>
          <a:sx n="152" d="100"/>
          <a:sy n="152" d="100"/>
        </p:scale>
        <p:origin x="216" y="8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1385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899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999BB406-D222-4E0A-A8A7-7996E5484032}" type="datetime1">
              <a:rPr lang="en-US" altLang="en-US" smtClean="0"/>
              <a:t>4/25/2025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Copyright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7D924CAD-9A35-442E-9832-E06249C23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733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11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0D8B899C-333C-486D-8254-AF53EBA9A62C}" type="datetime1">
              <a:rPr lang="en-US" altLang="en-US" smtClean="0"/>
              <a:t>4/25/2025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C2AB738F-5846-49EE-B5E9-45459985EE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33312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62A9E0-60BC-4095-82C5-7A39CFDAF432}" type="datetime1">
              <a:rPr kumimoji="0" lang="en-US" altLang="en-US" sz="1200" i="0"/>
              <a:t>4/25/2025</a:t>
            </a:fld>
            <a:endParaRPr kumimoji="0" lang="en-US" altLang="en-US" sz="1200" i="0"/>
          </a:p>
        </p:txBody>
      </p:sp>
      <p:sp>
        <p:nvSpPr>
          <p:cNvPr id="44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51ADDDF-E2E6-4D5B-92CF-029B1D4DBC9A}" type="slidenum">
              <a:rPr kumimoji="0" lang="en-US" altLang="en-US" sz="1200" i="0"/>
              <a:pPr/>
              <a:t>1</a:t>
            </a:fld>
            <a:endParaRPr kumimoji="0" lang="en-US" altLang="en-US" sz="1200" i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57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93189-82DB-CF0D-A275-795AEE4A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>
            <a:extLst>
              <a:ext uri="{FF2B5EF4-FFF2-40B4-BE49-F238E27FC236}">
                <a16:creationId xmlns:a16="http://schemas.microsoft.com/office/drawing/2014/main" id="{3D760C65-6BAB-93D2-5183-1784A155C8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24DF6E-0721-405D-B727-31190B9EBD68}" type="datetime1">
              <a:rPr kumimoji="0" lang="en-US" altLang="en-US" sz="1200" i="0"/>
              <a:t>4/25/2025</a:t>
            </a:fld>
            <a:endParaRPr kumimoji="0" lang="en-US" altLang="en-US" sz="1200" i="0"/>
          </a:p>
        </p:txBody>
      </p:sp>
      <p:sp>
        <p:nvSpPr>
          <p:cNvPr id="49155" name="Rectangle 13">
            <a:extLst>
              <a:ext uri="{FF2B5EF4-FFF2-40B4-BE49-F238E27FC236}">
                <a16:creationId xmlns:a16="http://schemas.microsoft.com/office/drawing/2014/main" id="{26EC14B1-2093-EDB7-225B-1999593BA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C30DFF-CBC8-4D80-AA9D-B683B9434EBB}" type="slidenum">
              <a:rPr kumimoji="0" lang="en-US" altLang="en-US" sz="1200" i="0"/>
              <a:pPr/>
              <a:t>62</a:t>
            </a:fld>
            <a:endParaRPr kumimoji="0" lang="en-US" altLang="en-US" sz="1200" i="0"/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2A155361-6991-3169-68F6-DF9A8E539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700088"/>
            <a:ext cx="6197600" cy="3486150"/>
          </a:xfrm>
          <a:ln/>
        </p:spPr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1F322E5C-3374-09E2-CAFC-32F4D136C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8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https://www.copyright.gov/circs/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4/25/2025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45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2F3DDD-73FA-4688-BE14-BD969044B54D}" type="datetime1">
              <a:rPr kumimoji="0" lang="en-US" altLang="en-US" sz="1200" i="0"/>
              <a:t>4/25/2025</a:t>
            </a:fld>
            <a:endParaRPr kumimoji="0" lang="en-US" altLang="en-US" sz="1200" i="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247A65-A231-4366-8C89-58AAD4BC3337}" type="slidenum">
              <a:rPr kumimoji="0" lang="en-US" altLang="en-US" sz="1200" i="0"/>
              <a:pPr/>
              <a:t>17</a:t>
            </a:fld>
            <a:endParaRPr kumimoji="0" lang="en-US" altLang="en-US" sz="1200" i="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6913"/>
            <a:ext cx="6188075" cy="3481387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6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2F3DDD-73FA-4688-BE14-BD969044B54D}" type="datetime1">
              <a:rPr kumimoji="0" lang="en-US" altLang="en-US" sz="1200" i="0"/>
              <a:t>4/25/2025</a:t>
            </a:fld>
            <a:endParaRPr kumimoji="0" lang="en-US" altLang="en-US" sz="1200" i="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247A65-A231-4366-8C89-58AAD4BC3337}" type="slidenum">
              <a:rPr kumimoji="0" lang="en-US" altLang="en-US" sz="1200" i="0"/>
              <a:pPr/>
              <a:t>18</a:t>
            </a:fld>
            <a:endParaRPr kumimoji="0" lang="en-US" altLang="en-US" sz="1200" i="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6913"/>
            <a:ext cx="6188075" cy="3481387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94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24DF6E-0721-405D-B727-31190B9EBD68}" type="datetime1">
              <a:rPr kumimoji="0" lang="en-US" altLang="en-US" sz="1200" i="0"/>
              <a:t>4/25/2025</a:t>
            </a:fld>
            <a:endParaRPr kumimoji="0" lang="en-US" altLang="en-US" sz="1200" i="0"/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C30DFF-CBC8-4D80-AA9D-B683B9434EBB}" type="slidenum">
              <a:rPr kumimoji="0" lang="en-US" altLang="en-US" sz="1200" i="0"/>
              <a:pPr/>
              <a:t>39</a:t>
            </a:fld>
            <a:endParaRPr kumimoji="0" lang="en-US" altLang="en-US" sz="1200" i="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700088"/>
            <a:ext cx="6197600" cy="348615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2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https://www.copyright.gov/timeline/timeline_1950-1997.html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D8B899C-333C-486D-8254-AF53EBA9A62C}" type="datetime1">
              <a:rPr lang="en-US" altLang="en-US" smtClean="0"/>
              <a:t>4/25/2025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B738F-5846-49EE-B5E9-45459985EE93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875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https://cocatalog.loc.gov/cgi-bin/Pwebrecon.cgi?DB=local&amp;PAGE=First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8B899C-333C-486D-8254-AF53EBA9A62C}" type="datetime1">
              <a:rPr lang="en-US" altLang="en-US" smtClean="0"/>
              <a:t>4/25/2025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AB738F-5846-49EE-B5E9-45459985EE93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76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catalog.loc.gov/cgi-bin/Pwebrecon.cgi?v1=1&amp;ti=1,1&amp;SAB1=blurred%20lines&amp;BOOL1=all%20of%20these&amp;FLD1=Keyword%20Anywhere%20%28GKEY%29&amp;GRP1=AND%20with%20next%20set&amp;SAB2=interscope&amp;BOOL2=as%20a%20phrase&amp;FLD2=Keyword%20Anywhere%20%28GKEY%29&amp;CNT=25&amp;PID=LAxe1cnD2R5XxDhI0eBAham5gMkRilr&amp;SEQ=20250424113025&amp;SID=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D8B899C-333C-486D-8254-AF53EBA9A62C}" type="datetime1">
              <a:rPr lang="en-US" altLang="en-US" smtClean="0"/>
              <a:t>4/25/2025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B738F-5846-49EE-B5E9-45459985EE93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60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https://www.nbcnews.com/pop-culture/music/robin-thicke-pharrell-williams-pay-5-million-marvin-gaye-estate-n947666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D8B899C-333C-486D-8254-AF53EBA9A62C}" type="datetime1">
              <a:rPr lang="en-US" altLang="en-US" smtClean="0"/>
              <a:t>4/25/2025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B738F-5846-49EE-B5E9-45459985EE93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15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FD1DB447-95B5-4DE6-9164-82AED28C728E}" type="datetime4">
              <a:rPr lang="en-US" smtClean="0"/>
              <a:t>April 25, 2025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E8A2B90D-CBD1-47D8-A207-CD9AECB15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14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DE0C3-22A0-4D92-9905-380D9B440755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DD0BE-345E-49C4-8A81-8A37943A6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72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089FD-CB6C-4261-B759-8C7AB513B804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395D5-5E2A-4824-90F3-6C70E2B81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538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8486F-71FA-4471-A247-1FC8C11FA2AB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EAD74-8F4C-4871-A746-9625A3E0A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888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C8FC-DA1F-4BC9-9F40-FE52C44855CF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2EB32-F654-4196-97F1-C636F2839D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39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/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C11C3-1752-45C0-8D86-8D6AB9A2983F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2DB51-C5E3-438E-A476-4F807A1AC0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4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7CD31-F2CB-491F-BB13-DA66CAD24E86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ECF06-A33A-42E5-AEBF-AB4D39A36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1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9D8B3-6980-483F-8428-969A54057206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3EBD7-5149-40F4-B414-B7C4F6F509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7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A71DE-2408-4757-AE34-04E4009E9FCD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80C65-1A8A-4AF1-8CA6-90240A999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14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54C88-519D-424D-9A53-E96AB787D7F5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5E225-30C0-43D7-8234-F647FA028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06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857E3-6A3D-4999-BD74-EC6D8D7659B7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10988-3CBD-42BD-A619-0D019E6CF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75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DF2DB-6562-40A0-8396-53E616085C0D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05015-A69F-4931-92DF-EF1EDDCFD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73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6C325-612A-45F0-9CF4-F5F6EDC3CAF8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24FA2-FB8E-4E95-BA10-527C4467F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2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2023BD50-32D1-4684-94A2-6396A5EF6376}" type="datetime4">
              <a:rPr lang="en-US" smtClean="0"/>
              <a:t>April 25,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6EB43C11-A1E4-4094-8C00-DC3E96C737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0A0A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law.gwu.edu/mcir/case/inplay-michael-skidmore-v-led-zeppeli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yyy-03ITDg" TargetMode="External"/><Relationship Id="rId2" Type="http://schemas.openxmlformats.org/officeDocument/2006/relationships/hyperlink" Target="https://www.techdirt.com/articles/20150224/18194430131/as-blurred-lines-trial-starts-take-listen-to-special-copyright-only-remix-that-jurors-will-hear.s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eKpscEfM2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cCKlsTgje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pidokakU4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15: Thurs </a:t>
            </a:r>
            <a:r>
              <a:rPr lang="en-US" sz="2800"/>
              <a:t>24 Apr 2025</a:t>
            </a:r>
            <a:br>
              <a:rPr lang="en-US" sz="2800" dirty="0"/>
            </a:br>
            <a:r>
              <a:rPr lang="en-US" sz="2800" dirty="0"/>
              <a:t>Copyright Spring 2025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6000" dirty="0"/>
              <a:t>Music: Scope of Rights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83037" y="3581400"/>
            <a:ext cx="7525339" cy="1752600"/>
          </a:xfrm>
        </p:spPr>
        <p:txBody>
          <a:bodyPr/>
          <a:lstStyle/>
          <a:p>
            <a:r>
              <a:rPr lang="en-US" dirty="0"/>
              <a:t>Randal C. Picker</a:t>
            </a:r>
          </a:p>
          <a:p>
            <a:r>
              <a:rPr lang="en-US" sz="2000" dirty="0"/>
              <a:t>James Parker Hall Distinguished Service Professor of Law</a:t>
            </a:r>
          </a:p>
          <a:p>
            <a:endParaRPr lang="en-US" dirty="0"/>
          </a:p>
          <a:p>
            <a:r>
              <a:rPr lang="en-US" dirty="0"/>
              <a:t>The Law School</a:t>
            </a:r>
          </a:p>
          <a:p>
            <a:r>
              <a:rPr lang="en-US" dirty="0"/>
              <a:t>The University of Chicago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6183" y="-2"/>
            <a:ext cx="15758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Circulars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3408" y="6488668"/>
            <a:ext cx="54985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Website (Visited 26 Jan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irculars | U.S. Copyright Offi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8" y="209004"/>
            <a:ext cx="5934134" cy="65269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Circulars | U.S. Copyright Offic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7868" r="8107" b="44032"/>
          <a:stretch/>
        </p:blipFill>
        <p:spPr>
          <a:xfrm>
            <a:off x="2377432" y="1213055"/>
            <a:ext cx="8238751" cy="49152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43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61" y="-2"/>
            <a:ext cx="508254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Circulars: Performing Arts Works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3408" y="6488668"/>
            <a:ext cx="54985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Website (Visited 26 Jan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Circulars | U.S. Copyright Off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4" y="209004"/>
            <a:ext cx="5902219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Circulars | U.S. Copyright Off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3" t="39887" r="19913" b="40179"/>
          <a:stretch/>
        </p:blipFill>
        <p:spPr>
          <a:xfrm>
            <a:off x="2056023" y="1769637"/>
            <a:ext cx="9147092" cy="42468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12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71251" y="-1"/>
            <a:ext cx="5220749" cy="439580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Registering Musical Compositions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835640" y="6488668"/>
            <a:ext cx="135635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Circular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812" y="591978"/>
            <a:ext cx="4540359" cy="62024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505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00746" y="-1"/>
            <a:ext cx="5191254" cy="430308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Registering Musical Compositions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774197" y="6488668"/>
            <a:ext cx="141780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Circular 50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202246"/>
            <a:ext cx="4760785" cy="65035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50" y="2476092"/>
            <a:ext cx="10628106" cy="3652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09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1741" y="-1"/>
            <a:ext cx="5260259" cy="413758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Registering Musical Compositions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33586" y="6488668"/>
            <a:ext cx="155841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Circular 50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00" y="206877"/>
            <a:ext cx="5260259" cy="65185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35" y="2642645"/>
            <a:ext cx="11146646" cy="31047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473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404666" y="-2"/>
            <a:ext cx="2787334" cy="422033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Registration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622972" y="6488668"/>
            <a:ext cx="25690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Circular 56A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2278"/>
            <a:ext cx="4823197" cy="65399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472" y="810011"/>
            <a:ext cx="5400479" cy="58085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07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70920" y="-1"/>
            <a:ext cx="3321079" cy="426170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One Registration If …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622972" y="6488668"/>
            <a:ext cx="25690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Circular 56A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6745"/>
            <a:ext cx="4889511" cy="64740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24" y="2580450"/>
            <a:ext cx="11018571" cy="29821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2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491F47-05F8-448E-B3E6-938B8C3A049A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Tune I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 1</a:t>
            </a:r>
          </a:p>
          <a:p>
            <a:pPr lvl="1"/>
            <a:r>
              <a:rPr lang="en-US" dirty="0"/>
              <a:t>In my office, on paper, note by note, I create a new song (just notes, no words)</a:t>
            </a:r>
          </a:p>
          <a:p>
            <a:pPr lvl="1"/>
            <a:r>
              <a:rPr lang="en-US" dirty="0"/>
              <a:t>I stop writing and declare my song completed</a:t>
            </a:r>
          </a:p>
          <a:p>
            <a:r>
              <a:rPr lang="en-US" dirty="0"/>
              <a:t>Do I have a copyright in the new song? Is there  a musical composition? A sound recording?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54412" y="0"/>
            <a:ext cx="206298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2)</a:t>
            </a:r>
          </a:p>
        </p:txBody>
      </p:sp>
    </p:spTree>
    <p:extLst>
      <p:ext uri="{BB962C8B-B14F-4D97-AF65-F5344CB8AC3E}">
        <p14:creationId xmlns:p14="http://schemas.microsoft.com/office/powerpoint/2010/main" val="2971351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491F47-05F8-448E-B3E6-938B8C3A049A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Tune II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At home, sitting at the piano, note by note, I create a new song (just notes, no words) and I record that song as I play it</a:t>
            </a:r>
          </a:p>
          <a:p>
            <a:pPr lvl="1"/>
            <a:r>
              <a:rPr lang="en-US" dirty="0"/>
              <a:t>I stop playing, turn off the recorder and declare my song completed</a:t>
            </a:r>
          </a:p>
          <a:p>
            <a:r>
              <a:rPr lang="en-US" dirty="0"/>
              <a:t>Do I have a copyright in the new song? Is there a musical composition? A sound recording?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58400" y="0"/>
            <a:ext cx="215900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2)</a:t>
            </a:r>
          </a:p>
        </p:txBody>
      </p:sp>
    </p:spTree>
    <p:extLst>
      <p:ext uri="{BB962C8B-B14F-4D97-AF65-F5344CB8AC3E}">
        <p14:creationId xmlns:p14="http://schemas.microsoft.com/office/powerpoint/2010/main" val="1008748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1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 and Q2: Yes and Yes</a:t>
            </a:r>
          </a:p>
          <a:p>
            <a:pPr lvl="1"/>
            <a:r>
              <a:rPr lang="en-US" dirty="0"/>
              <a:t>Assuming minimal originality, this will qualify as a musical work covered by 102(a)(2)</a:t>
            </a:r>
          </a:p>
          <a:p>
            <a:pPr lvl="1"/>
            <a:r>
              <a:rPr lang="en-US" dirty="0"/>
              <a:t>And this is a musical composition</a:t>
            </a:r>
          </a:p>
          <a:p>
            <a:r>
              <a:rPr lang="en-US" dirty="0"/>
              <a:t>Q3: No</a:t>
            </a:r>
          </a:p>
          <a:p>
            <a:pPr lvl="1"/>
            <a:r>
              <a:rPr lang="en-US" dirty="0"/>
              <a:t>Requires sounds and no sounds so far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EE03-AF53-4763-85BE-003899B7B6BE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89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276" y="-2"/>
            <a:ext cx="54117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 to Sec. 102: Looking for Music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7040" y="6488668"/>
            <a:ext cx="15849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19" y="209004"/>
            <a:ext cx="4840651" cy="64666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152" y="1412895"/>
            <a:ext cx="7780522" cy="42930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1F0D5C-A19D-373E-300A-50246DC01A57}"/>
              </a:ext>
            </a:extLst>
          </p:cNvPr>
          <p:cNvSpPr/>
          <p:nvPr/>
        </p:nvSpPr>
        <p:spPr bwMode="auto">
          <a:xfrm>
            <a:off x="3148681" y="2878024"/>
            <a:ext cx="4207895" cy="37823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3D5D3B-EFC9-C8EF-86AF-71D2FAECF344}"/>
              </a:ext>
            </a:extLst>
          </p:cNvPr>
          <p:cNvSpPr/>
          <p:nvPr/>
        </p:nvSpPr>
        <p:spPr bwMode="auto">
          <a:xfrm>
            <a:off x="3205917" y="3872908"/>
            <a:ext cx="1626749" cy="23982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2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 and Q2: Yes and Yes</a:t>
            </a:r>
          </a:p>
          <a:p>
            <a:pPr lvl="1"/>
            <a:r>
              <a:rPr lang="en-US" dirty="0"/>
              <a:t>Fixation is media neutral; no preference for paper vs. recording device</a:t>
            </a:r>
          </a:p>
          <a:p>
            <a:pPr lvl="1"/>
            <a:r>
              <a:rPr lang="en-US" dirty="0"/>
              <a:t>There was no preexisting work in either version of the hypo; it was created note by note in both cases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EE03-AF53-4763-85BE-003899B7B6B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602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2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 and Q2: Yes and Yes</a:t>
            </a:r>
          </a:p>
          <a:p>
            <a:pPr lvl="1"/>
            <a:r>
              <a:rPr lang="en-US" dirty="0"/>
              <a:t>The definition of fixation focuses on whether the work is “sufficiently permanent or stable to permit it to be perceived, reproduced, or otherwise communicated for a period of more than transitory duration”</a:t>
            </a:r>
          </a:p>
          <a:p>
            <a:pPr lvl="1"/>
            <a:r>
              <a:rPr lang="en-US" dirty="0"/>
              <a:t>The recording should work and will be a musical composition (musical work)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EE03-AF53-4763-85BE-003899B7B6B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834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 2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Q3: Yes</a:t>
            </a:r>
          </a:p>
          <a:p>
            <a:pPr lvl="1"/>
            <a:r>
              <a:rPr lang="en-US" dirty="0"/>
              <a:t>This is a classic sound recording.</a:t>
            </a:r>
          </a:p>
          <a:p>
            <a:r>
              <a:rPr lang="en-US" dirty="0"/>
              <a:t>Hypo 2 seems to be how Got to Give It Up was created by Marvin Gaye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EE03-AF53-4763-85BE-003899B7B6BE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221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Step: Radio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</a:t>
            </a:r>
          </a:p>
          <a:p>
            <a:pPr lvl="1"/>
            <a:r>
              <a:rPr lang="en-US" dirty="0"/>
              <a:t>I am a DJ and want to play a song on the radio</a:t>
            </a:r>
          </a:p>
          <a:p>
            <a:pPr lvl="1"/>
            <a:r>
              <a:rPr lang="en-US" dirty="0"/>
              <a:t>What copyright issues does that raise?</a:t>
            </a:r>
          </a:p>
          <a:p>
            <a:pPr lvl="1"/>
            <a:r>
              <a:rPr lang="en-US" dirty="0"/>
              <a:t>Does it matter whether the radio is being broadcast over the air using spectrum or just over the internet?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935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Step: Radio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</a:t>
            </a:r>
          </a:p>
          <a:p>
            <a:pPr lvl="1"/>
            <a:r>
              <a:rPr lang="en-US" dirty="0"/>
              <a:t>Does the phonorecord matter? Suppose it is vinyl from 1968? A CD from 1985? A digital file on a computer from 2022?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173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and Musical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Playing a song on the radio means that there has been a public performance of both the musical work and the sound recording</a:t>
            </a:r>
          </a:p>
          <a:p>
            <a:pPr lvl="1"/>
            <a:r>
              <a:rPr lang="en-US" dirty="0"/>
              <a:t>The ASCAP/BMI licensing regime deals with royalties for the musical work</a:t>
            </a:r>
          </a:p>
          <a:p>
            <a:pPr lvl="1"/>
            <a:r>
              <a:rPr lang="en-US" dirty="0"/>
              <a:t>That regime is independent of the method of broadcast (over-the-air vs. over-the-internet)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170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and Sound Recordings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ASCAP/BMI are only about musical works (and non-dramatic performance at that)</a:t>
            </a:r>
          </a:p>
          <a:p>
            <a:pPr lvl="1"/>
            <a:r>
              <a:rPr lang="en-US" dirty="0"/>
              <a:t>Sound recordings break down differently; return to Sec. 106(6)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094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3321" y="-2"/>
            <a:ext cx="697868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106(6): Digital Audio Transmissions Right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29382" y="6488668"/>
            <a:ext cx="156261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106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71" y="194173"/>
            <a:ext cx="4927920" cy="65066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56255" y="1966283"/>
            <a:ext cx="10504750" cy="3693319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i="0" dirty="0">
                <a:cs typeface="Times New Roman" panose="02020603050405020304" pitchFamily="18" charset="0"/>
              </a:rPr>
              <a:t>“</a:t>
            </a:r>
            <a:r>
              <a:rPr lang="en-US" sz="3600" i="0" dirty="0"/>
              <a:t>Subject to sections 107 through 121 the owner of copyright under this title has the exclusive rights to do and to authorize any of the following: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3600" i="0" dirty="0"/>
              <a:t>(6)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 the case of sound recordings</a:t>
            </a:r>
            <a:r>
              <a:rPr lang="en-US" sz="3600" i="0" dirty="0"/>
              <a:t>, to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perform</a:t>
            </a:r>
            <a:r>
              <a:rPr lang="en-US" sz="3600" i="0" dirty="0"/>
              <a:t> the copyrighted work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publicly</a:t>
            </a:r>
            <a:r>
              <a:rPr lang="en-US" sz="3600" i="0" dirty="0"/>
              <a:t>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by means of a digital audio transmission</a:t>
            </a:r>
            <a:r>
              <a:rPr lang="en-US" sz="3600" i="0" dirty="0"/>
              <a:t>;</a:t>
            </a:r>
            <a:r>
              <a:rPr lang="en-US" sz="36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46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424" y="-1"/>
            <a:ext cx="879957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Digital Performance Right in Sound Recordings Act of 1995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52560" y="6488668"/>
            <a:ext cx="31394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104-39 (1 Nov 1995)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7" y="463092"/>
            <a:ext cx="4656865" cy="62102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958" y="1118980"/>
            <a:ext cx="6038922" cy="50824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4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Legislative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25, 2025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0808" y="6488668"/>
            <a:ext cx="34411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104-274 (11 Oct 1995)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794" y="294861"/>
            <a:ext cx="3706966" cy="61821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752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70491-9275-8A62-504A-ECE1A2776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59CD-6EBB-70C2-C579-4FE73C2A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821" y="-2"/>
            <a:ext cx="437718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“Musical Work” Is Undefined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80157-3EDB-AEBE-8F7A-172DF323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053ACFB-96F3-C46D-6E53-C06776E60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6355" y="6488668"/>
            <a:ext cx="341564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94-1476 (3 Sept 1976)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E7660-39AC-3E03-ADE4-04E33692D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D4294-43BD-76D8-44D6-4186FAE8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7" y="209004"/>
            <a:ext cx="3781513" cy="64188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800DD442-F1F6-BEF2-2F80-76127AB11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36" y="3429000"/>
            <a:ext cx="11059667" cy="2062103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Of the seven items listed, four are defined in section 101.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three undefined categories—‘musical works,’ ‘dramatic works,’ and ‘pantomimes and choreographic works’—have fairly settled meanings</a:t>
            </a:r>
            <a:r>
              <a:rPr lang="en-US" sz="3200" i="0" dirty="0"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09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916" y="-2"/>
            <a:ext cx="77200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Free Use of Sound Recordings for Traditional Radio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0808" y="6488668"/>
            <a:ext cx="34411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104-274 (11 Oct 1995)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04"/>
            <a:ext cx="3625101" cy="64267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159" y="879324"/>
            <a:ext cx="8649494" cy="53690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Radio and Sound Recordings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Sec. 106(6) (and parts of Sec. 114) make clear that over-the-air radio doesn’t infringe when it performs sound recordings, while digital audio transmissions are within copyright and therefore must be paid for.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746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2905" y="-2"/>
            <a:ext cx="16090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T.S. 1989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4303F-F085-CADF-7EC1-95639F49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85" y="143701"/>
            <a:ext cx="7447417" cy="657059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89252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7761" y="-2"/>
            <a:ext cx="210424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CD Itself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33896" y="6488668"/>
            <a:ext cx="26581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T.S. 1989 (6 Nov 2023)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56FD1-B7B6-D9B7-F650-C4D63EB7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38" y="183671"/>
            <a:ext cx="6602825" cy="65957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EFAA-042A-C3BE-F097-3ACAD0819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r="4439" b="57031"/>
          <a:stretch/>
        </p:blipFill>
        <p:spPr>
          <a:xfrm>
            <a:off x="3401005" y="1190129"/>
            <a:ext cx="8486195" cy="42823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649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7948" y="-2"/>
            <a:ext cx="34640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 of the Jewel Box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63834" y="6488668"/>
            <a:ext cx="272816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T.S. 1989 (6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1298D-63C8-2C5D-4915-7BDBCF587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1" y="74355"/>
            <a:ext cx="7771953" cy="662648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4AE2D-D75B-08DA-FB30-FCC928738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0" t="78235" r="28425" b="6543"/>
          <a:stretch/>
        </p:blipFill>
        <p:spPr>
          <a:xfrm>
            <a:off x="1384041" y="3155621"/>
            <a:ext cx="10657098" cy="209039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709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5532" y="-2"/>
            <a:ext cx="45064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401: Notice of Copyright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80192" y="6488668"/>
            <a:ext cx="151180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401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26" y="209003"/>
            <a:ext cx="4752042" cy="63682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904" y="1915706"/>
            <a:ext cx="9235962" cy="42125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049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732" y="-1"/>
            <a:ext cx="747826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401: Notice of Copyright: Carrots, Not Sticks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80192" y="6488668"/>
            <a:ext cx="151180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401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7" y="429542"/>
            <a:ext cx="4679708" cy="627129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855" y="2543329"/>
            <a:ext cx="9881165" cy="35526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42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446" y="-2"/>
            <a:ext cx="750255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402: Sound Recordings/Phonorecords Notice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84180" y="6488668"/>
            <a:ext cx="16078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402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43" y="555703"/>
            <a:ext cx="4596700" cy="61451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75" y="2410100"/>
            <a:ext cx="9219888" cy="36859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19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176" y="-2"/>
            <a:ext cx="39258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Skidmore v. Led Zeppelin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4722" y="6488668"/>
            <a:ext cx="31472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952 F.3d 1051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455" y="279892"/>
            <a:ext cx="3950208" cy="62087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1772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25E15A-B017-40AE-A8B7-A5883D92434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39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First Example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Music</a:t>
            </a:r>
          </a:p>
          <a:p>
            <a:pPr lvl="1"/>
            <a:r>
              <a:rPr lang="en-US" dirty="0">
                <a:hlinkClick r:id="rId3"/>
              </a:rPr>
              <a:t>https://blogs.law.gwu.edu/mcir/case/inplay-michael-skidmore-v-led-zeppelin/</a:t>
            </a:r>
            <a:endParaRPr lang="en-US" dirty="0"/>
          </a:p>
          <a:p>
            <a:r>
              <a:rPr lang="en-US" dirty="0"/>
              <a:t>Does the second song infringe the first song?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94975" y="0"/>
            <a:ext cx="20970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  <p:extLst>
      <p:ext uri="{BB962C8B-B14F-4D97-AF65-F5344CB8AC3E}">
        <p14:creationId xmlns:p14="http://schemas.microsoft.com/office/powerpoint/2010/main" val="208270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64" y="-2"/>
            <a:ext cx="37932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Definitions: Copies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20756" y="6488668"/>
            <a:ext cx="15712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46" y="209003"/>
            <a:ext cx="4750997" cy="64441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59296" y="1753984"/>
            <a:ext cx="11059667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‘Copies’ are material objects, other than phonorecords</a:t>
            </a:r>
            <a:r>
              <a:rPr lang="en-US" sz="3200" i="0" dirty="0"/>
              <a:t>, in which a work is fixed by any method now known or later developed, and from which the work can be perceived, reproduced, or otherwise communicated, either directly or with the aid of a machine or device. The term ‘copies’ includes the material object, other than a phonorecord, in which the work is first fixed</a:t>
            </a:r>
            <a:r>
              <a:rPr lang="en-US" sz="3200" i="0" dirty="0"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37818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857" y="-2"/>
            <a:ext cx="5682144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 No. 16 (TTYN (2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59736" y="6488668"/>
            <a:ext cx="273226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Skidmore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62" y="157161"/>
            <a:ext cx="4131696" cy="66242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870" y="886328"/>
            <a:ext cx="4444599" cy="58145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232" y="886328"/>
            <a:ext cx="4946247" cy="13602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14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857" y="-2"/>
            <a:ext cx="56821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 No. 20 (TTYN (3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59736" y="6488668"/>
            <a:ext cx="273226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Skidmore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75" y="202094"/>
            <a:ext cx="3887681" cy="64635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946400" y="1116043"/>
            <a:ext cx="5572141" cy="5294485"/>
            <a:chOff x="4345577" y="2983555"/>
            <a:chExt cx="3582706" cy="34041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047"/>
            <a:stretch/>
          </p:blipFill>
          <p:spPr>
            <a:xfrm>
              <a:off x="4345577" y="2983555"/>
              <a:ext cx="3582706" cy="86214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5577" y="3860074"/>
              <a:ext cx="3579223" cy="252766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368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809" y="-2"/>
            <a:ext cx="5782192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Verdict: Not Substantially Similar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00032" y="6488668"/>
            <a:ext cx="279196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Skidmore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4" y="184664"/>
            <a:ext cx="3881639" cy="64395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08" y="1324442"/>
            <a:ext cx="6866924" cy="4749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61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627" y="-2"/>
            <a:ext cx="25953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v. Gaye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27450" y="6488668"/>
            <a:ext cx="30645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895 F.3d 1106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161" y="271706"/>
            <a:ext cx="3987058" cy="64291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8638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01531-7320-EDFA-CCA6-8D73A8C2F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B43BD-21B6-21F7-B2BB-0DA4EAF21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364" y="-2"/>
            <a:ext cx="39716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Effective Date of 1976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D621C-06BE-FC8D-D074-2EB089886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AEB62E9-BA5B-6742-A9FF-EF05585B8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019" y="6488668"/>
            <a:ext cx="39069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Copyright.gov (Visited 24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DC1FA-FD8B-DC72-03CD-481CC30F2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2826EA5-41A1-93DB-7DEE-2A54CB33B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9" y="209004"/>
            <a:ext cx="5935392" cy="6491834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C58FE2B-FF0C-F032-EC44-BED3FF8DB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t="22106" r="18516" b="51102"/>
          <a:stretch/>
        </p:blipFill>
        <p:spPr>
          <a:xfrm>
            <a:off x="2209804" y="1472938"/>
            <a:ext cx="9388199" cy="435754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012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985" y="-2"/>
            <a:ext cx="358001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Looking for Copyrights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44743" y="6516172"/>
            <a:ext cx="33472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Public Catalog</a:t>
            </a:r>
          </a:p>
        </p:txBody>
      </p:sp>
      <p:pic>
        <p:nvPicPr>
          <p:cNvPr id="9" name="Picture 8" descr="WebVoyag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1" y="294502"/>
            <a:ext cx="5834993" cy="64063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 descr="WebVoyag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1" b="55058"/>
          <a:stretch/>
        </p:blipFill>
        <p:spPr>
          <a:xfrm>
            <a:off x="2279767" y="1278168"/>
            <a:ext cx="9249083" cy="47903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83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46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14216" y="-1"/>
            <a:ext cx="3377784" cy="369332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Finding Blurred Lines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19410" y="6488668"/>
            <a:ext cx="367259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Search on U.S. Copyright Catalog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WebVoyage Titles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9" y="239484"/>
            <a:ext cx="5938947" cy="64613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WebVoyage Title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20748" r="625" b="42633"/>
          <a:stretch/>
        </p:blipFill>
        <p:spPr>
          <a:xfrm>
            <a:off x="1100359" y="1709928"/>
            <a:ext cx="10867473" cy="438607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76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47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14216" y="-2"/>
            <a:ext cx="3377784" cy="418247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Finding Blurred Lines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19410" y="6488668"/>
            <a:ext cx="367259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Search on U.S. Copyright Catalog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WebVoyage Record View 1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3" y="209120"/>
            <a:ext cx="5966855" cy="64917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 descr="WebVoyage Record View 1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3" r="9269" b="25881"/>
          <a:stretch/>
        </p:blipFill>
        <p:spPr>
          <a:xfrm>
            <a:off x="1728279" y="1606009"/>
            <a:ext cx="9584731" cy="44899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54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07B98-CDF4-16CB-E3E3-633FC68D9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2C4A8-E8E8-8334-F103-638C764C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121899-76C7-BD32-4184-9193EA1F6DE4}"/>
              </a:ext>
            </a:extLst>
          </p:cNvPr>
          <p:cNvSpPr txBox="1">
            <a:spLocks/>
          </p:cNvSpPr>
          <p:nvPr/>
        </p:nvSpPr>
        <p:spPr>
          <a:xfrm>
            <a:off x="8814216" y="-2"/>
            <a:ext cx="3377784" cy="418247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Finding Blurred Lines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7761449-9794-4900-1B6E-0C219DBA3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410" y="6488668"/>
            <a:ext cx="367259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Search on U.S. Copyright Catalog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7FB8B-3D75-53DA-BC27-F8149A8A6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B9FB44A-DCD4-2595-5A9E-B2168FF1B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4" y="209120"/>
            <a:ext cx="5935285" cy="64917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D348ADF-AF4C-96C2-83FF-AD1A82EBB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34935" r="15212" b="38636"/>
          <a:stretch/>
        </p:blipFill>
        <p:spPr>
          <a:xfrm>
            <a:off x="1395167" y="1727461"/>
            <a:ext cx="10447656" cy="36081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119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Second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Got to Give It Up (The Deposit Copy?)</a:t>
            </a:r>
          </a:p>
          <a:p>
            <a:pPr lvl="1"/>
            <a:r>
              <a:rPr lang="en-US" dirty="0">
                <a:hlinkClick r:id="rId2"/>
              </a:rPr>
              <a:t>This?</a:t>
            </a:r>
            <a:r>
              <a:rPr lang="en-US" dirty="0"/>
              <a:t> (but see comments) (and not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) (Ayyy-03ITDg)</a:t>
            </a:r>
          </a:p>
          <a:p>
            <a:r>
              <a:rPr lang="en-US" dirty="0"/>
              <a:t>Blurred Lines</a:t>
            </a:r>
          </a:p>
          <a:p>
            <a:pPr lvl="1"/>
            <a:r>
              <a:rPr lang="en-US" dirty="0">
                <a:hlinkClick r:id="rId4"/>
              </a:rPr>
              <a:t>Here</a:t>
            </a:r>
            <a:r>
              <a:rPr lang="en-US" dirty="0"/>
              <a:t> (CeKpscEfM28)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DB51-C5E3-438E-A476-4F807A1AC071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1263" y="0"/>
            <a:ext cx="209073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  <p:extLst>
      <p:ext uri="{BB962C8B-B14F-4D97-AF65-F5344CB8AC3E}">
        <p14:creationId xmlns:p14="http://schemas.microsoft.com/office/powerpoint/2010/main" val="77941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041" y="-2"/>
            <a:ext cx="38709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“Phonorecords”: Sounds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34472" y="6488668"/>
            <a:ext cx="15575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04"/>
            <a:ext cx="4762143" cy="64045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59297" y="1936080"/>
            <a:ext cx="10592762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‘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Phonorecords’ are material objects in which sounds, other than those accompanying a motion picture or other audiovisual work, are fixed </a:t>
            </a:r>
            <a:r>
              <a:rPr lang="en-US" sz="3200" i="0" dirty="0"/>
              <a:t>by any method now known or later developed, and from which the sounds can be perceived, reproduced, or otherwise communicated, either directly or with the aid of a machine or device. The term ‘phonorecords’ includes the material object in which the sounds are first fixed</a:t>
            </a:r>
            <a:r>
              <a:rPr lang="en-US" sz="3200" i="0" dirty="0"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8868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857" y="-2"/>
            <a:ext cx="56821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 No. 42 (TTYN (2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9588" y="6488668"/>
            <a:ext cx="25824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8" y="152400"/>
            <a:ext cx="5132073" cy="65484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96" y="2259697"/>
            <a:ext cx="10114887" cy="27147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21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106" y="-2"/>
            <a:ext cx="57198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 No. 43 (TTYN (3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55060" y="6488668"/>
            <a:ext cx="263693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1" y="152400"/>
            <a:ext cx="4860518" cy="654843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508" t="6296" r="2860" b="19169"/>
          <a:stretch/>
        </p:blipFill>
        <p:spPr>
          <a:xfrm>
            <a:off x="3279618" y="548233"/>
            <a:ext cx="5403328" cy="605360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3437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9720" y="0"/>
            <a:ext cx="5932280" cy="33100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Two-Part Test for Substantial Similarity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236" y="6488668"/>
            <a:ext cx="26247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8" y="194935"/>
            <a:ext cx="3973848" cy="650590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9195D1C-DCD8-09EE-8EB1-77AD38B92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633" y="2307526"/>
            <a:ext cx="9938848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We use a two-part test for substantial similarity: an extrinsic test and an intrinsic test</a:t>
            </a:r>
            <a:r>
              <a:rPr lang="en-US" sz="3200" i="0" dirty="0"/>
              <a:t>. … For a jury to find substantial similarity,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there must be evidence on both the extrinsic and intrinsic tests</a:t>
            </a:r>
            <a:r>
              <a:rPr lang="en-US" sz="3200" i="0" dirty="0"/>
              <a:t>. …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district court applies only the extrinsic test on a motion for summary judgment, as the intrinsic test is reserved exclusively for the trier of fact</a:t>
            </a:r>
            <a:r>
              <a:rPr lang="en-US" sz="3200" i="0" dirty="0"/>
              <a:t>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690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9720" y="0"/>
            <a:ext cx="5932280" cy="33100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Two-Part Test for Substantial Similarity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236" y="6488668"/>
            <a:ext cx="26247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8" y="194935"/>
            <a:ext cx="3973848" cy="650590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9195D1C-DCD8-09EE-8EB1-77AD38B92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633" y="2550766"/>
            <a:ext cx="9938848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“The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extrinsic test is objective</a:t>
            </a:r>
            <a:r>
              <a:rPr lang="en-US" sz="3200" i="0" dirty="0"/>
              <a:t>. </a:t>
            </a:r>
            <a:r>
              <a:rPr lang="en-US" sz="3200" dirty="0" err="1"/>
              <a:t>Swirsky</a:t>
            </a:r>
            <a:r>
              <a:rPr lang="en-US" sz="3200" i="0" dirty="0"/>
              <a:t>, 376 F.3d at 845.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It ‘considers whether two works share a similarity of ideas and expression as measured by external, objective criteria</a:t>
            </a:r>
            <a:r>
              <a:rPr lang="en-US" sz="3200" i="0" dirty="0"/>
              <a:t>.’ </a:t>
            </a:r>
            <a:r>
              <a:rPr lang="en-US" sz="3200" dirty="0"/>
              <a:t>Id.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Application of ‘[t]he extrinsic test requires ‘analytical dissection of a work and expert testimony</a:t>
            </a:r>
            <a:r>
              <a:rPr lang="en-US" sz="3200" i="0" dirty="0"/>
              <a:t>.’’ </a:t>
            </a:r>
            <a:r>
              <a:rPr lang="en-US" sz="3200" dirty="0"/>
              <a:t>Id. … </a:t>
            </a:r>
            <a:r>
              <a:rPr lang="en-US" sz="3200" i="0" dirty="0"/>
              <a:t>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094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058" y="-2"/>
            <a:ext cx="731694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Differences between Extrinsic and Intrinsic Tests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236" y="6488668"/>
            <a:ext cx="26247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58" y="184664"/>
            <a:ext cx="4115713" cy="643958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CE92F21-06B6-8892-5AC0-84AC9A1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633" y="2550766"/>
            <a:ext cx="9938848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“An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analytical dissection</a:t>
            </a:r>
            <a:r>
              <a:rPr lang="en-US" sz="3200" i="0" dirty="0"/>
              <a:t>, in turn, ‘requires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breaking the works ‘down into their constituent elements, and comparing those elements for proof of copying as measured by ‘substantial similarity.</a:t>
            </a:r>
            <a:r>
              <a:rPr lang="en-US" sz="3200" i="0" dirty="0"/>
              <a:t>’’’ Id. (quoting </a:t>
            </a:r>
            <a:r>
              <a:rPr lang="en-US" sz="3200" dirty="0"/>
              <a:t>Rice v. Fox Broad. Co.</a:t>
            </a:r>
            <a:r>
              <a:rPr lang="en-US" sz="3200" i="0" dirty="0"/>
              <a:t>, 148 F. Supp. 2d 1029, 1051 (C.D. Cal. 2001)).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22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058" y="-2"/>
            <a:ext cx="731694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Differences between Extrinsic and Intrinsic Tests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236" y="6488668"/>
            <a:ext cx="26247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58" y="184664"/>
            <a:ext cx="4115713" cy="643958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CE92F21-06B6-8892-5AC0-84AC9A1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591" y="2375508"/>
            <a:ext cx="10551451" cy="255454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“The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intrinsic test, on the other hand, is subjective</a:t>
            </a:r>
            <a:r>
              <a:rPr lang="en-US" sz="3200" i="0" dirty="0"/>
              <a:t>. </a:t>
            </a:r>
            <a:r>
              <a:rPr lang="en-US" sz="3200" dirty="0"/>
              <a:t>Three Boys Music</a:t>
            </a:r>
            <a:r>
              <a:rPr lang="en-US" sz="3200" i="0" dirty="0"/>
              <a:t>, 212 F.3d at 485.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It “asks ‘whether the ordinary, reasonable person would find the total concept and feel of the works to be substantially similar</a:t>
            </a:r>
            <a:r>
              <a:rPr lang="en-US" sz="3200" i="0" dirty="0"/>
              <a:t>.’” Id. (quoting </a:t>
            </a:r>
            <a:r>
              <a:rPr lang="en-US" sz="3200" dirty="0" err="1"/>
              <a:t>Pasillas</a:t>
            </a:r>
            <a:r>
              <a:rPr lang="en-US" sz="3200" dirty="0"/>
              <a:t> v. McDonald’s Corp.</a:t>
            </a:r>
            <a:r>
              <a:rPr lang="en-US" sz="3200" i="0" dirty="0"/>
              <a:t>, 927 F.2d 440, 442 (9th Cir. 1991)).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68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536" y="-2"/>
            <a:ext cx="90464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Proving the Musical Work: Deposit Copy v. Sound Recording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236" y="6488668"/>
            <a:ext cx="26247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1" y="501611"/>
            <a:ext cx="3913095" cy="620216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B2D5517-429B-CB20-23E2-70BE6C075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198" y="1802688"/>
            <a:ext cx="10293765" cy="4031873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“The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Gayes assert that Marvin Gaye’s studio recording may establish the scope of a compositional copyright, despite the 1909 Act’s lack of protection for sound recordings</a:t>
            </a:r>
            <a:r>
              <a:rPr lang="en-US" sz="3200" i="0" dirty="0"/>
              <a:t>. The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Thicke Parties</a:t>
            </a:r>
            <a:r>
              <a:rPr lang="en-US" sz="3200" i="0" dirty="0"/>
              <a:t>, on the other hand,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elevate the deposit copy as the quintessential measure of the scope of copyright protection</a:t>
            </a:r>
            <a:r>
              <a:rPr lang="en-US" sz="3200" i="0" dirty="0"/>
              <a:t>.</a:t>
            </a:r>
            <a:r>
              <a:rPr lang="en-US" sz="3200" b="1" i="0" dirty="0"/>
              <a:t> </a:t>
            </a:r>
            <a:r>
              <a:rPr lang="en-US" sz="3200" i="0" dirty="0"/>
              <a:t>Nevertheless, because we do not remand the case for a new trial, we need not, and decline to, resolve this issue in this opinion.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78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4487" y="-2"/>
            <a:ext cx="53575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Procedural Posture of the Case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236" y="6488668"/>
            <a:ext cx="26247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8" y="209004"/>
            <a:ext cx="3884715" cy="649183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CD9A6B4-0A10-FF2A-C556-1FB6E3C80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587" y="2523397"/>
            <a:ext cx="10406376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“First,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dissent incorrectly concludes that there are no procedural obstacles barring entry of judgment as a matter of law for the Thicke Parties</a:t>
            </a:r>
            <a:r>
              <a:rPr lang="en-US" sz="3200" i="0" dirty="0"/>
              <a:t>. The dissent is unable to distinguish the Supreme Court’s decision in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Ortiz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, which prevents us from reviewing the district court’s order denying summary judgment after a full trial on the merits</a:t>
            </a:r>
            <a:r>
              <a:rPr lang="en-US" sz="3200" i="0" dirty="0"/>
              <a:t>. 562 U.S. at 183–84.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46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4487" y="-1"/>
            <a:ext cx="535751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Procedural Posture of the Case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67236" y="6488668"/>
            <a:ext cx="26247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Williams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65" y="184665"/>
            <a:ext cx="3880670" cy="648507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C9D455C-E223-5BFB-E2AA-5CEC0CD60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96" y="2996363"/>
            <a:ext cx="11059667" cy="255454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“Second,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Thicke Parties, like the Gayes, failed to make a Rule 50(a) motion for judgment as a matter of law at trial. Their failure to do so “precludes consideration of a Rule 50(b) motion for judgment as a matter of law.” </a:t>
            </a:r>
            <a:r>
              <a:rPr lang="en-US" sz="3200" dirty="0" err="1"/>
              <a:t>Tortu</a:t>
            </a:r>
            <a:r>
              <a:rPr lang="en-US" sz="3200" i="0" dirty="0"/>
              <a:t>, 556 F.3d at 1083.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92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04980-4F8B-C5C2-B5B9-14B49763B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DC4EC-78FD-7DB5-E4E0-B7E93C6B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6877" y="-2"/>
            <a:ext cx="87512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$5M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C8849-EF5F-459D-0060-96BC7535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40AD322-9ABE-F752-1DC0-2BB7E8289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132" y="6488668"/>
            <a:ext cx="291286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NBC News (13 Dec 2018)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255D6-61B7-6B16-56A2-61BD8944C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25C7370-DA12-B433-2320-CDAB7F033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4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0663570-72C4-8CE9-F76C-FE105BC7E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27766" r="35367" b="49278"/>
          <a:stretch/>
        </p:blipFill>
        <p:spPr>
          <a:xfrm>
            <a:off x="3266387" y="1833514"/>
            <a:ext cx="7658003" cy="405352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656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548" y="-2"/>
            <a:ext cx="32354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“Sound Recordings”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52760" y="6488668"/>
            <a:ext cx="1539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36" y="209004"/>
            <a:ext cx="4837079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14213" y="2710942"/>
            <a:ext cx="10504750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‘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Sound recordings</a:t>
            </a:r>
            <a:r>
              <a:rPr lang="en-US" sz="3200" i="0" dirty="0"/>
              <a:t>’ are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works that result from the fixation of a series of musical, spoken, or other sounds</a:t>
            </a:r>
            <a:r>
              <a:rPr lang="en-US" sz="3200" i="0" dirty="0"/>
              <a:t>, but not including the sounds accompanying a motion picture or other audiovisual work, regardless of the nature of the material objects, such as disks, tapes, or other phonorecords, in which they are embodied.”</a:t>
            </a:r>
            <a:endParaRPr lang="en-US" sz="3200" i="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D966D-9143-DBCD-7604-68A9EEEA8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55A1-B086-8442-6210-4FD9D6D4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827" y="-2"/>
            <a:ext cx="11921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BFB17-378B-DEB9-2EE6-94EE54054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E1F174F-BE5E-9116-F99E-9CED91F7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924" y="6488668"/>
            <a:ext cx="41650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Sheeran, 120 F.4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1066 (2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21B05-23A0-A792-9A9F-E3DFB95DA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760" y="230477"/>
            <a:ext cx="4463111" cy="64703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0164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25AA-9D97-76A7-8C99-F77CDED6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9047-3BBE-1768-6717-122E8480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827" y="-2"/>
            <a:ext cx="11921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00003-6B71-FC65-91EF-B39C1CF4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3EABF3D-6AEE-D13A-7541-106B0B8AA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838" y="6488668"/>
            <a:ext cx="42281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Sheeran, 120 F.4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1066 (2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A5ADF-5840-F9A2-2494-E1B1BAA6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33900-778C-4E90-4EEC-97ACF2A05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35" y="209004"/>
            <a:ext cx="449390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6AC18-695C-B566-C290-9A33B6FC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5" t="1935" r="3928" b="63432"/>
          <a:stretch/>
        </p:blipFill>
        <p:spPr>
          <a:xfrm>
            <a:off x="2083365" y="820131"/>
            <a:ext cx="8938516" cy="48736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19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103F8-547D-A307-C5A0-FEB99241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FB7F8-61CA-2C39-4038-029F179CA3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25E15A-B017-40AE-A8B7-A5883D92434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62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A2717811-AF34-5AE2-F482-6DBABEAA3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 on Chord Sequences</a:t>
            </a:r>
          </a:p>
        </p:txBody>
      </p:sp>
      <p:sp>
        <p:nvSpPr>
          <p:cNvPr id="19462" name="Rectangle 3">
            <a:extLst>
              <a:ext uri="{FF2B5EF4-FFF2-40B4-BE49-F238E27FC236}">
                <a16:creationId xmlns:a16="http://schemas.microsoft.com/office/drawing/2014/main" id="{0DB7A93A-E657-DAF9-ACB7-64A91FE8D4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 Sheeran on Howard Stern</a:t>
            </a:r>
          </a:p>
          <a:p>
            <a:pPr lvl="1"/>
            <a:r>
              <a:rPr lang="en-US" dirty="0"/>
              <a:t>Try </a:t>
            </a:r>
            <a:r>
              <a:rPr lang="en-US" dirty="0">
                <a:hlinkClick r:id="rId3"/>
              </a:rPr>
              <a:t>this</a:t>
            </a:r>
            <a:r>
              <a:rPr lang="en-US" dirty="0"/>
              <a:t>: (</a:t>
            </a:r>
            <a:r>
              <a:rPr lang="en-US" dirty="0" err="1"/>
              <a:t>NcCKlsTgjeM</a:t>
            </a:r>
            <a:r>
              <a:rPr lang="en-US" dirty="0"/>
              <a:t>)</a:t>
            </a:r>
          </a:p>
          <a:p>
            <a:r>
              <a:rPr lang="en-US" dirty="0"/>
              <a:t>4 Chord Song</a:t>
            </a:r>
          </a:p>
          <a:p>
            <a:pPr lvl="1"/>
            <a:r>
              <a:rPr lang="en-US" dirty="0">
                <a:hlinkClick r:id="rId4"/>
              </a:rPr>
              <a:t>Here</a:t>
            </a:r>
            <a:r>
              <a:rPr lang="en-US" dirty="0"/>
              <a:t> (5pidokakU4I)</a:t>
            </a:r>
          </a:p>
        </p:txBody>
      </p:sp>
    </p:spTree>
    <p:extLst>
      <p:ext uri="{BB962C8B-B14F-4D97-AF65-F5344CB8AC3E}">
        <p14:creationId xmlns:p14="http://schemas.microsoft.com/office/powerpoint/2010/main" val="3840952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396" y="-2"/>
            <a:ext cx="788060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Oct 1971: Bringing Sound Recordings into Copyright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61120" y="6488668"/>
            <a:ext cx="32308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92-140 (15 Oct 1971)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68" y="381280"/>
            <a:ext cx="3998509" cy="63195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76" y="1317512"/>
            <a:ext cx="7664251" cy="493088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092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47313" y="-1"/>
            <a:ext cx="3744687" cy="414410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Sound Recording Piracy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706356" y="6488668"/>
            <a:ext cx="2485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 (22 Sept 1971)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546" y="210520"/>
            <a:ext cx="3909969" cy="652542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851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0988-3CBD-42BD-A619-0D019E6CFB6F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47313" y="-1"/>
            <a:ext cx="3744687" cy="432427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i="0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Sound Recording Piracy</a:t>
            </a:r>
            <a:endParaRPr lang="en-US" sz="2400" i="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622972" y="6488668"/>
            <a:ext cx="25690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 (22 Sept 1971)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7" y="228598"/>
            <a:ext cx="3923688" cy="64693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36" y="1636339"/>
            <a:ext cx="10403058" cy="39087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5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10702</TotalTime>
  <Words>2273</Words>
  <Application>Microsoft Office PowerPoint</Application>
  <PresentationFormat>Widescreen</PresentationFormat>
  <Paragraphs>265</Paragraphs>
  <Slides>62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15: Thurs 24 Apr 2025 Copyright Spring 2025   Music: Scope of Rights</vt:lpstr>
      <vt:lpstr>Back to Sec. 102: Looking for Music</vt:lpstr>
      <vt:lpstr>“Musical Work” Is Undefined</vt:lpstr>
      <vt:lpstr>More Definitions: Copies</vt:lpstr>
      <vt:lpstr>“Phonorecords”: Sounds</vt:lpstr>
      <vt:lpstr>“Sound Recordings”</vt:lpstr>
      <vt:lpstr>Oct 1971: Bringing Sound Recordings into Copyright</vt:lpstr>
      <vt:lpstr>PowerPoint Presentation</vt:lpstr>
      <vt:lpstr>PowerPoint Presentation</vt:lpstr>
      <vt:lpstr>Circulars</vt:lpstr>
      <vt:lpstr>Circulars: Performing Arts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 Tune I</vt:lpstr>
      <vt:lpstr>Creating a Tune II</vt:lpstr>
      <vt:lpstr>Hypo 1 Answer</vt:lpstr>
      <vt:lpstr>Hypo 2 Answer</vt:lpstr>
      <vt:lpstr>Hypo 2 Answer</vt:lpstr>
      <vt:lpstr>Hypo 2 Answer</vt:lpstr>
      <vt:lpstr>Next Step: Radio</vt:lpstr>
      <vt:lpstr>Next Step: Radio</vt:lpstr>
      <vt:lpstr>Radio and Musical Works</vt:lpstr>
      <vt:lpstr>Radio and Sound Recordings</vt:lpstr>
      <vt:lpstr>Sec. 106(6): Digital Audio Transmissions Right</vt:lpstr>
      <vt:lpstr>Digital Performance Right in Sound Recordings Act of 1995</vt:lpstr>
      <vt:lpstr>Legislative History</vt:lpstr>
      <vt:lpstr>Free Use of Sound Recordings for Traditional Radio</vt:lpstr>
      <vt:lpstr>Back to Radio and Sound Recordings</vt:lpstr>
      <vt:lpstr>T.S. 1989</vt:lpstr>
      <vt:lpstr>The CD Itself</vt:lpstr>
      <vt:lpstr>Back of the Jewel Box</vt:lpstr>
      <vt:lpstr>Sec. 401: Notice of Copyright</vt:lpstr>
      <vt:lpstr>Sec. 401: Notice of Copyright: Carrots, Not Sticks</vt:lpstr>
      <vt:lpstr>Sec. 402: Sound Recordings/Phonorecords Notice</vt:lpstr>
      <vt:lpstr>Skidmore v. Led Zeppelin</vt:lpstr>
      <vt:lpstr>A First Example</vt:lpstr>
      <vt:lpstr>Jury Instruction No. 16 (TTYN (2 of 3))</vt:lpstr>
      <vt:lpstr>Jury Instruction No. 20 (TTYN (3 of 3))</vt:lpstr>
      <vt:lpstr>Jury Verdict: Not Substantially Similar</vt:lpstr>
      <vt:lpstr>Williams v. Gaye</vt:lpstr>
      <vt:lpstr>Effective Date of 1976 Act</vt:lpstr>
      <vt:lpstr>Looking for Copyrights</vt:lpstr>
      <vt:lpstr>PowerPoint Presentation</vt:lpstr>
      <vt:lpstr>PowerPoint Presentation</vt:lpstr>
      <vt:lpstr>PowerPoint Presentation</vt:lpstr>
      <vt:lpstr>A Second Example</vt:lpstr>
      <vt:lpstr>Jury Instruction No. 42 (TTYN (2 of 3))</vt:lpstr>
      <vt:lpstr>Jury Instruction No. 43 (TTYN (3 of 3))</vt:lpstr>
      <vt:lpstr>Two-Part Test for Substantial Similarity</vt:lpstr>
      <vt:lpstr>Two-Part Test for Substantial Similarity</vt:lpstr>
      <vt:lpstr>Differences between Extrinsic and Intrinsic Tests</vt:lpstr>
      <vt:lpstr>Differences between Extrinsic and Intrinsic Tests</vt:lpstr>
      <vt:lpstr>Proving the Musical Work: Deposit Copy v. Sound Recording</vt:lpstr>
      <vt:lpstr>The Procedural Posture of the Case</vt:lpstr>
      <vt:lpstr>The Procedural Posture of the Case</vt:lpstr>
      <vt:lpstr>$5M</vt:lpstr>
      <vt:lpstr>More?</vt:lpstr>
      <vt:lpstr>More?</vt:lpstr>
      <vt:lpstr>More Info on Chord Sequences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958</cp:revision>
  <cp:lastPrinted>2022-11-07T19:20:59Z</cp:lastPrinted>
  <dcterms:created xsi:type="dcterms:W3CDTF">1999-10-27T15:27:59Z</dcterms:created>
  <dcterms:modified xsi:type="dcterms:W3CDTF">2025-04-26T00:41:29Z</dcterms:modified>
</cp:coreProperties>
</file>