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0"/>
  </p:notesMasterIdLst>
  <p:handoutMasterIdLst>
    <p:handoutMasterId r:id="rId61"/>
  </p:handoutMasterIdLst>
  <p:sldIdLst>
    <p:sldId id="2115" r:id="rId2"/>
    <p:sldId id="2179" r:id="rId3"/>
    <p:sldId id="2180" r:id="rId4"/>
    <p:sldId id="2181" r:id="rId5"/>
    <p:sldId id="2182" r:id="rId6"/>
    <p:sldId id="2183" r:id="rId7"/>
    <p:sldId id="2184" r:id="rId8"/>
    <p:sldId id="2185" r:id="rId9"/>
    <p:sldId id="2188" r:id="rId10"/>
    <p:sldId id="2189" r:id="rId11"/>
    <p:sldId id="2190" r:id="rId12"/>
    <p:sldId id="2192" r:id="rId13"/>
    <p:sldId id="2198" r:id="rId14"/>
    <p:sldId id="2193" r:id="rId15"/>
    <p:sldId id="2194" r:id="rId16"/>
    <p:sldId id="2200" r:id="rId17"/>
    <p:sldId id="2201" r:id="rId18"/>
    <p:sldId id="2202" r:id="rId19"/>
    <p:sldId id="2204" r:id="rId20"/>
    <p:sldId id="2203" r:id="rId21"/>
    <p:sldId id="2207" r:id="rId22"/>
    <p:sldId id="2209" r:id="rId23"/>
    <p:sldId id="2210" r:id="rId24"/>
    <p:sldId id="2211" r:id="rId25"/>
    <p:sldId id="2212" r:id="rId26"/>
    <p:sldId id="2592" r:id="rId27"/>
    <p:sldId id="2208" r:id="rId28"/>
    <p:sldId id="2213" r:id="rId29"/>
    <p:sldId id="2214" r:id="rId30"/>
    <p:sldId id="2215" r:id="rId31"/>
    <p:sldId id="2216" r:id="rId32"/>
    <p:sldId id="2217" r:id="rId33"/>
    <p:sldId id="2219" r:id="rId34"/>
    <p:sldId id="2573" r:id="rId35"/>
    <p:sldId id="2596" r:id="rId36"/>
    <p:sldId id="2218" r:id="rId37"/>
    <p:sldId id="2575" r:id="rId38"/>
    <p:sldId id="2574" r:id="rId39"/>
    <p:sldId id="2597" r:id="rId40"/>
    <p:sldId id="2576" r:id="rId41"/>
    <p:sldId id="2593" r:id="rId42"/>
    <p:sldId id="2577" r:id="rId43"/>
    <p:sldId id="2571" r:id="rId44"/>
    <p:sldId id="2572" r:id="rId45"/>
    <p:sldId id="2578" r:id="rId46"/>
    <p:sldId id="2579" r:id="rId47"/>
    <p:sldId id="2580" r:id="rId48"/>
    <p:sldId id="2581" r:id="rId49"/>
    <p:sldId id="2594" r:id="rId50"/>
    <p:sldId id="2584" r:id="rId51"/>
    <p:sldId id="2582" r:id="rId52"/>
    <p:sldId id="2595" r:id="rId53"/>
    <p:sldId id="2585" r:id="rId54"/>
    <p:sldId id="2583" r:id="rId55"/>
    <p:sldId id="2587" r:id="rId56"/>
    <p:sldId id="2590" r:id="rId57"/>
    <p:sldId id="2568" r:id="rId58"/>
    <p:sldId id="2588" r:id="rId59"/>
  </p:sldIdLst>
  <p:sldSz cx="12192000" cy="6858000"/>
  <p:notesSz cx="7010400" cy="9296400"/>
  <p:defaultTextStyle>
    <a:defPPr>
      <a:defRPr lang="en-US"/>
    </a:defPPr>
    <a:lvl1pPr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00"/>
    <a:srgbClr val="CC99FF"/>
    <a:srgbClr val="003399"/>
    <a:srgbClr val="CC66FF"/>
    <a:srgbClr val="CCCCFF"/>
    <a:srgbClr val="6699FF"/>
    <a:srgbClr val="FFCC99"/>
    <a:srgbClr val="FF7C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604" autoAdjust="0"/>
  </p:normalViewPr>
  <p:slideViewPr>
    <p:cSldViewPr snapToGrid="0">
      <p:cViewPr varScale="1">
        <p:scale>
          <a:sx n="150" d="100"/>
          <a:sy n="150" d="100"/>
        </p:scale>
        <p:origin x="72" y="476"/>
      </p:cViewPr>
      <p:guideLst>
        <p:guide orient="horz" pos="2160"/>
        <p:guide pos="3840"/>
      </p:guideLst>
    </p:cSldViewPr>
  </p:slideViewPr>
  <p:outlineViewPr>
    <p:cViewPr>
      <p:scale>
        <a:sx n="50" d="100"/>
        <a:sy n="50" d="100"/>
      </p:scale>
      <p:origin x="0" y="-791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5" d="100"/>
          <a:sy n="75" d="100"/>
        </p:scale>
        <p:origin x="3412"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7628" cy="464184"/>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lvl1pPr defTabSz="931700">
              <a:defRPr kumimoji="0" sz="1200" i="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lvl1pPr algn="r" defTabSz="931700">
              <a:defRPr kumimoji="0" sz="1200" i="0"/>
            </a:lvl1pPr>
          </a:lstStyle>
          <a:p>
            <a:pPr>
              <a:defRPr/>
            </a:pPr>
            <a:fld id="{274C3737-0908-4E0D-AA65-C42FB593C07B}" type="datetime1">
              <a:rPr lang="en-US" altLang="en-US" smtClean="0"/>
              <a:t>10/30/2023</a:t>
            </a:fld>
            <a:endParaRPr lang="en-US" altLang="en-US"/>
          </a:p>
        </p:txBody>
      </p:sp>
      <p:sp>
        <p:nvSpPr>
          <p:cNvPr id="14340" name="Rectangle 4"/>
          <p:cNvSpPr>
            <a:spLocks noGrp="1" noChangeArrowheads="1"/>
          </p:cNvSpPr>
          <p:nvPr>
            <p:ph type="ftr" sz="quarter" idx="2"/>
          </p:nvPr>
        </p:nvSpPr>
        <p:spPr bwMode="auto">
          <a:xfrm>
            <a:off x="1" y="8832216"/>
            <a:ext cx="3037628" cy="464184"/>
          </a:xfrm>
          <a:prstGeom prst="rect">
            <a:avLst/>
          </a:prstGeom>
          <a:noFill/>
          <a:ln w="9525">
            <a:noFill/>
            <a:miter lim="800000"/>
            <a:headEnd/>
            <a:tailEnd/>
          </a:ln>
        </p:spPr>
        <p:txBody>
          <a:bodyPr vert="horz" wrap="square" lIns="93143" tIns="46572" rIns="93143" bIns="46572" numCol="1" anchor="b" anchorCtr="0" compatLnSpc="1">
            <a:prstTxWarp prst="textNoShape">
              <a:avLst/>
            </a:prstTxWarp>
          </a:bodyPr>
          <a:lstStyle>
            <a:lvl1pPr defTabSz="931700">
              <a:defRPr kumimoji="0" sz="1200" i="0"/>
            </a:lvl1pPr>
          </a:lstStyle>
          <a:p>
            <a:pPr>
              <a:defRPr/>
            </a:pPr>
            <a:r>
              <a:rPr lang="en-US" altLang="en-US"/>
              <a:t>Copyright</a:t>
            </a:r>
          </a:p>
        </p:txBody>
      </p:sp>
      <p:sp>
        <p:nvSpPr>
          <p:cNvPr id="14341"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p:spPr>
        <p:txBody>
          <a:bodyPr vert="horz" wrap="square" lIns="93143" tIns="46572" rIns="93143" bIns="46572" numCol="1" anchor="b" anchorCtr="0" compatLnSpc="1">
            <a:prstTxWarp prst="textNoShape">
              <a:avLst/>
            </a:prstTxWarp>
          </a:bodyPr>
          <a:lstStyle>
            <a:lvl1pPr algn="r" defTabSz="931602">
              <a:defRPr kumimoji="0" sz="1200" i="0"/>
            </a:lvl1pPr>
          </a:lstStyle>
          <a:p>
            <a:fld id="{8836A729-46A9-472C-9270-EE66AA840BEC}" type="slidenum">
              <a:rPr lang="en-US" altLang="en-US"/>
              <a:pPr/>
              <a:t>‹#›</a:t>
            </a:fld>
            <a:endParaRPr lang="en-US" altLang="en-US"/>
          </a:p>
        </p:txBody>
      </p:sp>
    </p:spTree>
    <p:extLst>
      <p:ext uri="{BB962C8B-B14F-4D97-AF65-F5344CB8AC3E}">
        <p14:creationId xmlns:p14="http://schemas.microsoft.com/office/powerpoint/2010/main" val="3729466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1" y="0"/>
            <a:ext cx="3037628" cy="464184"/>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lvl1pPr defTabSz="931700">
              <a:defRPr kumimoji="0" sz="1200" i="0"/>
            </a:lvl1pPr>
          </a:lstStyle>
          <a:p>
            <a:pPr>
              <a:defRPr/>
            </a:pPr>
            <a:endParaRPr lang="en-US" altLang="en-US"/>
          </a:p>
        </p:txBody>
      </p:sp>
      <p:sp>
        <p:nvSpPr>
          <p:cNvPr id="41987"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 name="Rectangle 10"/>
          <p:cNvSpPr>
            <a:spLocks noGrp="1" noChangeArrowheads="1"/>
          </p:cNvSpPr>
          <p:nvPr>
            <p:ph type="body" sz="quarter" idx="3"/>
          </p:nvPr>
        </p:nvSpPr>
        <p:spPr bwMode="auto">
          <a:xfrm>
            <a:off x="935144" y="4416109"/>
            <a:ext cx="5140112" cy="4182427"/>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lvl1pPr algn="r" defTabSz="931700">
              <a:defRPr kumimoji="0" sz="1200" i="0"/>
            </a:lvl1pPr>
          </a:lstStyle>
          <a:p>
            <a:pPr>
              <a:defRPr/>
            </a:pPr>
            <a:fld id="{A2B1789E-8928-4778-8398-6EC1C52A1E5C}" type="datetime1">
              <a:rPr lang="en-US" altLang="en-US" smtClean="0"/>
              <a:t>10/30/2023</a:t>
            </a:fld>
            <a:endParaRPr lang="en-US" altLang="en-US"/>
          </a:p>
        </p:txBody>
      </p:sp>
      <p:sp>
        <p:nvSpPr>
          <p:cNvPr id="2060" name="Rectangle 12"/>
          <p:cNvSpPr>
            <a:spLocks noGrp="1" noChangeArrowheads="1"/>
          </p:cNvSpPr>
          <p:nvPr>
            <p:ph type="ftr" sz="quarter" idx="4"/>
          </p:nvPr>
        </p:nvSpPr>
        <p:spPr bwMode="auto">
          <a:xfrm>
            <a:off x="1" y="8832216"/>
            <a:ext cx="3037628" cy="464184"/>
          </a:xfrm>
          <a:prstGeom prst="rect">
            <a:avLst/>
          </a:prstGeom>
          <a:noFill/>
          <a:ln w="9525">
            <a:noFill/>
            <a:miter lim="800000"/>
            <a:headEnd/>
            <a:tailEnd/>
          </a:ln>
        </p:spPr>
        <p:txBody>
          <a:bodyPr vert="horz" wrap="square" lIns="93143" tIns="46572" rIns="93143" bIns="46572" numCol="1" anchor="b" anchorCtr="0" compatLnSpc="1">
            <a:prstTxWarp prst="textNoShape">
              <a:avLst/>
            </a:prstTxWarp>
          </a:bodyPr>
          <a:lstStyle>
            <a:lvl1pPr defTabSz="931700">
              <a:defRPr kumimoji="0" sz="1200" i="0"/>
            </a:lvl1pPr>
          </a:lstStyle>
          <a:p>
            <a:pPr>
              <a:defRPr/>
            </a:pPr>
            <a:endParaRPr lang="en-US" altLang="en-US"/>
          </a:p>
        </p:txBody>
      </p:sp>
      <p:sp>
        <p:nvSpPr>
          <p:cNvPr id="2061" name="Rectangle 13"/>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43" tIns="46572" rIns="93143" bIns="46572" numCol="1" anchor="b" anchorCtr="0" compatLnSpc="1">
            <a:prstTxWarp prst="textNoShape">
              <a:avLst/>
            </a:prstTxWarp>
          </a:bodyPr>
          <a:lstStyle>
            <a:lvl1pPr algn="r" defTabSz="931602">
              <a:defRPr kumimoji="0" sz="1200" i="0"/>
            </a:lvl1pPr>
          </a:lstStyle>
          <a:p>
            <a:fld id="{FF4576D0-4379-497B-A914-98ADDA4EF179}" type="slidenum">
              <a:rPr lang="en-US" altLang="en-US"/>
              <a:pPr/>
              <a:t>‹#›</a:t>
            </a:fld>
            <a:endParaRPr lang="en-US" altLang="en-US"/>
          </a:p>
        </p:txBody>
      </p:sp>
    </p:spTree>
    <p:extLst>
      <p:ext uri="{BB962C8B-B14F-4D97-AF65-F5344CB8AC3E}">
        <p14:creationId xmlns:p14="http://schemas.microsoft.com/office/powerpoint/2010/main" val="333277571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BA1BA4B-23BA-4E0E-B377-647D7C47FCA8}" type="datetime1">
              <a:rPr kumimoji="0" lang="en-US" altLang="en-US" sz="1200" i="0"/>
              <a:t>10/30/2023</a:t>
            </a:fld>
            <a:endParaRPr kumimoji="0" lang="en-US" altLang="en-US" sz="1200" i="0"/>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242F029-6235-470A-A6EA-6D7B36074300}" type="slidenum">
              <a:rPr kumimoji="0" lang="en-US" altLang="en-US" sz="1200" i="0"/>
              <a:pPr/>
              <a:t>1</a:t>
            </a:fld>
            <a:endParaRPr kumimoji="0" lang="en-US" altLang="en-US" sz="1200" i="0"/>
          </a:p>
        </p:txBody>
      </p:sp>
      <p:sp>
        <p:nvSpPr>
          <p:cNvPr id="43012" name="Rectangle 2"/>
          <p:cNvSpPr>
            <a:spLocks noGrp="1" noRot="1" noChangeAspect="1" noChangeArrowheads="1" noTextEdit="1"/>
          </p:cNvSpPr>
          <p:nvPr>
            <p:ph type="sldImg"/>
          </p:nvPr>
        </p:nvSpPr>
        <p:spPr>
          <a:xfrm>
            <a:off x="406400" y="698500"/>
            <a:ext cx="6197600" cy="3486150"/>
          </a:xfrm>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1817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https://www.authorsguild.org/where-we-stand/authors-guild-v-google/ </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15</a:t>
            </a:fld>
            <a:endParaRPr lang="en-US" altLang="en-US"/>
          </a:p>
        </p:txBody>
      </p:sp>
    </p:spTree>
    <p:extLst>
      <p:ext uri="{BB962C8B-B14F-4D97-AF65-F5344CB8AC3E}">
        <p14:creationId xmlns:p14="http://schemas.microsoft.com/office/powerpoint/2010/main" val="320058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https://books.google.com/ngrams/graph?content=deadweight+loss+triangle&amp;year_start=1800&amp;year_end=2019&amp;corpus=26&amp;smoothing=3&amp;direct_url=t1%3B%2Cdeadweight%20loss%20triangle%3B%2Cc0</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19</a:t>
            </a:fld>
            <a:endParaRPr lang="en-US" altLang="en-US"/>
          </a:p>
        </p:txBody>
      </p:sp>
    </p:spTree>
    <p:extLst>
      <p:ext uri="{BB962C8B-B14F-4D97-AF65-F5344CB8AC3E}">
        <p14:creationId xmlns:p14="http://schemas.microsoft.com/office/powerpoint/2010/main" val="81776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https://books.google.com/books?id=Ad72PhDybhIC&amp;pg=PA592&amp;dq=java+virtual+machine+iphone&amp;hl=en&amp;newbks=1&amp;newbks_redir=0&amp;sa=X&amp;ved=2ahUKEwj7_JyilYv7AhX2j4kEHbIVDHoQuwV6BAgMEAg#v=onepage&amp;q&amp;f=false</a:t>
            </a:r>
          </a:p>
        </p:txBody>
      </p:sp>
      <p:sp>
        <p:nvSpPr>
          <p:cNvPr id="4" name="Date Placeholder 3"/>
          <p:cNvSpPr>
            <a:spLocks noGrp="1"/>
          </p:cNvSpPr>
          <p:nvPr>
            <p:ph type="dt" idx="1"/>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5"/>
          </p:nvPr>
        </p:nvSpPr>
        <p:spPr/>
        <p:txBody>
          <a:bodyPr/>
          <a:lstStyle/>
          <a:p>
            <a:fld id="{FF4576D0-4379-497B-A914-98ADDA4EF179}" type="slidenum">
              <a:rPr lang="en-US" altLang="en-US" smtClean="0"/>
              <a:pPr/>
              <a:t>56</a:t>
            </a:fld>
            <a:endParaRPr lang="en-US" altLang="en-US"/>
          </a:p>
        </p:txBody>
      </p:sp>
    </p:spTree>
    <p:extLst>
      <p:ext uri="{BB962C8B-B14F-4D97-AF65-F5344CB8AC3E}">
        <p14:creationId xmlns:p14="http://schemas.microsoft.com/office/powerpoint/2010/main" val="380387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https://books.google.com/books?id=Ad72PhDybhIC&amp;pg=PA592&amp;dq=java+virtual+machine+iphone&amp;hl=en&amp;newbks=1&amp;newbks_redir=0&amp;sa=X&amp;ved=2ahUKEwj7_JyilYv7AhX2j4kEHbIVDHoQuwV6BAgMEAg#v=onepage&amp;q&amp;f=false</a:t>
            </a:r>
          </a:p>
        </p:txBody>
      </p:sp>
      <p:sp>
        <p:nvSpPr>
          <p:cNvPr id="4" name="Date Placeholder 3"/>
          <p:cNvSpPr>
            <a:spLocks noGrp="1"/>
          </p:cNvSpPr>
          <p:nvPr>
            <p:ph type="dt" idx="1"/>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5"/>
          </p:nvPr>
        </p:nvSpPr>
        <p:spPr/>
        <p:txBody>
          <a:bodyPr/>
          <a:lstStyle/>
          <a:p>
            <a:fld id="{FF4576D0-4379-497B-A914-98ADDA4EF179}" type="slidenum">
              <a:rPr lang="en-US" altLang="en-US" smtClean="0"/>
              <a:pPr/>
              <a:t>57</a:t>
            </a:fld>
            <a:endParaRPr lang="en-US" altLang="en-US"/>
          </a:p>
        </p:txBody>
      </p:sp>
    </p:spTree>
    <p:extLst>
      <p:ext uri="{BB962C8B-B14F-4D97-AF65-F5344CB8AC3E}">
        <p14:creationId xmlns:p14="http://schemas.microsoft.com/office/powerpoint/2010/main" val="826769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https://www.codenameone.com/blog/how-to-build-ios-apps-with-java.html</a:t>
            </a:r>
          </a:p>
        </p:txBody>
      </p:sp>
      <p:sp>
        <p:nvSpPr>
          <p:cNvPr id="4" name="Date Placeholder 3"/>
          <p:cNvSpPr>
            <a:spLocks noGrp="1"/>
          </p:cNvSpPr>
          <p:nvPr>
            <p:ph type="dt" idx="1"/>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5"/>
          </p:nvPr>
        </p:nvSpPr>
        <p:spPr/>
        <p:txBody>
          <a:bodyPr/>
          <a:lstStyle/>
          <a:p>
            <a:fld id="{FF4576D0-4379-497B-A914-98ADDA4EF179}" type="slidenum">
              <a:rPr lang="en-US" altLang="en-US" smtClean="0"/>
              <a:pPr/>
              <a:t>58</a:t>
            </a:fld>
            <a:endParaRPr lang="en-US" altLang="en-US"/>
          </a:p>
        </p:txBody>
      </p:sp>
    </p:spTree>
    <p:extLst>
      <p:ext uri="{BB962C8B-B14F-4D97-AF65-F5344CB8AC3E}">
        <p14:creationId xmlns:p14="http://schemas.microsoft.com/office/powerpoint/2010/main" val="162924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https://www.copyright.gov/orphan/</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3</a:t>
            </a:fld>
            <a:endParaRPr lang="en-US" altLang="en-US"/>
          </a:p>
        </p:txBody>
      </p:sp>
    </p:spTree>
    <p:extLst>
      <p:ext uri="{BB962C8B-B14F-4D97-AF65-F5344CB8AC3E}">
        <p14:creationId xmlns:p14="http://schemas.microsoft.com/office/powerpoint/2010/main" val="161248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https://about.google/</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4</a:t>
            </a:fld>
            <a:endParaRPr lang="en-US" altLang="en-US"/>
          </a:p>
        </p:txBody>
      </p:sp>
    </p:spTree>
    <p:extLst>
      <p:ext uri="{BB962C8B-B14F-4D97-AF65-F5344CB8AC3E}">
        <p14:creationId xmlns:p14="http://schemas.microsoft.com/office/powerpoint/2010/main" val="263202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https://www.nytimes.com/2004/10/08/technology/new-google-service-may-strain-old-ties-in-bookselling.html</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5</a:t>
            </a:fld>
            <a:endParaRPr lang="en-US" altLang="en-US"/>
          </a:p>
        </p:txBody>
      </p:sp>
    </p:spTree>
    <p:extLst>
      <p:ext uri="{BB962C8B-B14F-4D97-AF65-F5344CB8AC3E}">
        <p14:creationId xmlns:p14="http://schemas.microsoft.com/office/powerpoint/2010/main" val="117360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https://web.archive.org/web/20051124233712/http://books.google.com/</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6</a:t>
            </a:fld>
            <a:endParaRPr lang="en-US" altLang="en-US"/>
          </a:p>
        </p:txBody>
      </p:sp>
    </p:spTree>
    <p:extLst>
      <p:ext uri="{BB962C8B-B14F-4D97-AF65-F5344CB8AC3E}">
        <p14:creationId xmlns:p14="http://schemas.microsoft.com/office/powerpoint/2010/main" val="10559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https://www.authorsguild.org/wp-content/uploads/2014/12/2005-Sep-20-AG-v-Google-AuthorsInitialComplaint.pdf</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9</a:t>
            </a:fld>
            <a:endParaRPr lang="en-US" altLang="en-US"/>
          </a:p>
        </p:txBody>
      </p:sp>
    </p:spTree>
    <p:extLst>
      <p:ext uri="{BB962C8B-B14F-4D97-AF65-F5344CB8AC3E}">
        <p14:creationId xmlns:p14="http://schemas.microsoft.com/office/powerpoint/2010/main" val="244691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https://www.authorsguild.org/wp-content/uploads/2014/12/2005-Sep-20-AG-v-Google-AuthorsInitialComplaint.pdf</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10</a:t>
            </a:fld>
            <a:endParaRPr lang="en-US" altLang="en-US"/>
          </a:p>
        </p:txBody>
      </p:sp>
    </p:spTree>
    <p:extLst>
      <p:ext uri="{BB962C8B-B14F-4D97-AF65-F5344CB8AC3E}">
        <p14:creationId xmlns:p14="http://schemas.microsoft.com/office/powerpoint/2010/main" val="47524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https://www.authorsguild.org/wp-content/uploads/2014/12/2005-Sep-20-AG-v-Google-AuthorsInitialComplaint.pdf</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11</a:t>
            </a:fld>
            <a:endParaRPr lang="en-US" altLang="en-US"/>
          </a:p>
        </p:txBody>
      </p:sp>
    </p:spTree>
    <p:extLst>
      <p:ext uri="{BB962C8B-B14F-4D97-AF65-F5344CB8AC3E}">
        <p14:creationId xmlns:p14="http://schemas.microsoft.com/office/powerpoint/2010/main" val="230853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https://www.authorsguild.org/where-we-stand/authors-guild-v-google/ </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14</a:t>
            </a:fld>
            <a:endParaRPr lang="en-US" altLang="en-US"/>
          </a:p>
        </p:txBody>
      </p:sp>
    </p:spTree>
    <p:extLst>
      <p:ext uri="{BB962C8B-B14F-4D97-AF65-F5344CB8AC3E}">
        <p14:creationId xmlns:p14="http://schemas.microsoft.com/office/powerpoint/2010/main" val="19542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ffectLst/>
        </p:spPr>
        <p:txBody>
          <a:bodyPr/>
          <a:lstStyle/>
          <a:p>
            <a:pPr>
              <a:defRPr/>
            </a:pPr>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968A3354-A6D3-4D2D-B3F0-9FFDB75FD9F9}" type="datetime4">
              <a:rPr lang="en-US" smtClean="0"/>
              <a:t>October 30, 2023</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endParaRPr lang="en-US" altLang="en-US" dirty="0"/>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31D34FF6-1B19-4607-B69D-C25E8F1270D0}" type="slidenum">
              <a:rPr lang="en-US" altLang="en-US"/>
              <a:pPr/>
              <a:t>‹#›</a:t>
            </a:fld>
            <a:endParaRPr lang="en-US" altLang="en-US"/>
          </a:p>
        </p:txBody>
      </p:sp>
    </p:spTree>
    <p:extLst>
      <p:ext uri="{BB962C8B-B14F-4D97-AF65-F5344CB8AC3E}">
        <p14:creationId xmlns:p14="http://schemas.microsoft.com/office/powerpoint/2010/main" val="410393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C617612-5946-46CA-A981-F1F749970BC8}" type="datetime4">
              <a:rPr lang="en-US" smtClean="0"/>
              <a:t>October 30,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4408C2A7-3D0B-482A-A4EC-CE589BD96E40}" type="slidenum">
              <a:rPr lang="en-US" altLang="en-US"/>
              <a:pPr/>
              <a:t>‹#›</a:t>
            </a:fld>
            <a:endParaRPr lang="en-US" altLang="en-US"/>
          </a:p>
        </p:txBody>
      </p:sp>
    </p:spTree>
    <p:extLst>
      <p:ext uri="{BB962C8B-B14F-4D97-AF65-F5344CB8AC3E}">
        <p14:creationId xmlns:p14="http://schemas.microsoft.com/office/powerpoint/2010/main" val="42310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8FD83F6-3516-4170-8E20-C8EB06A7BF5D}" type="datetime4">
              <a:rPr lang="en-US" smtClean="0"/>
              <a:t>October 30,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4DC812AD-78AE-4E0D-99F5-1FFE15387973}" type="slidenum">
              <a:rPr lang="en-US" altLang="en-US"/>
              <a:pPr/>
              <a:t>‹#›</a:t>
            </a:fld>
            <a:endParaRPr lang="en-US" altLang="en-US"/>
          </a:p>
        </p:txBody>
      </p:sp>
    </p:spTree>
    <p:extLst>
      <p:ext uri="{BB962C8B-B14F-4D97-AF65-F5344CB8AC3E}">
        <p14:creationId xmlns:p14="http://schemas.microsoft.com/office/powerpoint/2010/main" val="115235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7B0033B1-3343-4E8F-B776-65FEC9CED77E}" type="datetime4">
              <a:rPr lang="en-US" smtClean="0"/>
              <a:t>October 30,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7FEC94F9-8BA4-4BB6-BCD7-7460625027DD}" type="slidenum">
              <a:rPr lang="en-US" altLang="en-US"/>
              <a:pPr/>
              <a:t>‹#›</a:t>
            </a:fld>
            <a:endParaRPr lang="en-US" altLang="en-US"/>
          </a:p>
        </p:txBody>
      </p:sp>
    </p:spTree>
    <p:extLst>
      <p:ext uri="{BB962C8B-B14F-4D97-AF65-F5344CB8AC3E}">
        <p14:creationId xmlns:p14="http://schemas.microsoft.com/office/powerpoint/2010/main" val="423915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02400" y="37338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fld id="{1C074267-8E15-4776-916E-C72197B46F63}" type="datetime4">
              <a:rPr lang="en-US" smtClean="0"/>
              <a:t>October 30, 2023</a:t>
            </a:fld>
            <a:endParaRPr lang="en-US" altLang="en-US">
              <a:solidFill>
                <a:schemeClr val="bg2"/>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8" name="Rectangle 7"/>
          <p:cNvSpPr>
            <a:spLocks noGrp="1" noChangeArrowheads="1"/>
          </p:cNvSpPr>
          <p:nvPr>
            <p:ph type="sldNum" sz="quarter" idx="12"/>
          </p:nvPr>
        </p:nvSpPr>
        <p:spPr>
          <a:ln/>
        </p:spPr>
        <p:txBody>
          <a:bodyPr/>
          <a:lstStyle>
            <a:lvl1pPr>
              <a:defRPr/>
            </a:lvl1pPr>
          </a:lstStyle>
          <a:p>
            <a:fld id="{0662AE62-18A8-4B9E-A848-5CFBA51FF0A0}" type="slidenum">
              <a:rPr lang="en-US" altLang="en-US"/>
              <a:pPr/>
              <a:t>‹#›</a:t>
            </a:fld>
            <a:endParaRPr lang="en-US" altLang="en-US"/>
          </a:p>
        </p:txBody>
      </p:sp>
    </p:spTree>
    <p:extLst>
      <p:ext uri="{BB962C8B-B14F-4D97-AF65-F5344CB8AC3E}">
        <p14:creationId xmlns:p14="http://schemas.microsoft.com/office/powerpoint/2010/main" val="110271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a:defRPr sz="4000"/>
            </a:lvl1pPr>
            <a:lvl2pPr>
              <a:defRPr sz="3600"/>
            </a:lvl2pPr>
            <a:lvl3pPr>
              <a:defRPr sz="3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3C3C4AD9-A94C-49C3-A04E-39A476DF6807}" type="datetime4">
              <a:rPr lang="en-US" smtClean="0"/>
              <a:t>October 30,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0CCB0A4C-9FDA-425A-B05D-A3700CCBE9FA}" type="slidenum">
              <a:rPr lang="en-US" altLang="en-US"/>
              <a:pPr/>
              <a:t>‹#›</a:t>
            </a:fld>
            <a:endParaRPr lang="en-US" altLang="en-US"/>
          </a:p>
        </p:txBody>
      </p:sp>
    </p:spTree>
    <p:extLst>
      <p:ext uri="{BB962C8B-B14F-4D97-AF65-F5344CB8AC3E}">
        <p14:creationId xmlns:p14="http://schemas.microsoft.com/office/powerpoint/2010/main" val="295943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B0AE9403-7AEA-4B56-AB8A-0418CD2D5CD4}" type="datetime4">
              <a:rPr lang="en-US" smtClean="0"/>
              <a:t>October 30,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1B2460A2-B9DC-4007-AF77-2755385400C6}" type="slidenum">
              <a:rPr lang="en-US" altLang="en-US"/>
              <a:pPr/>
              <a:t>‹#›</a:t>
            </a:fld>
            <a:endParaRPr lang="en-US" altLang="en-US"/>
          </a:p>
        </p:txBody>
      </p:sp>
    </p:spTree>
    <p:extLst>
      <p:ext uri="{BB962C8B-B14F-4D97-AF65-F5344CB8AC3E}">
        <p14:creationId xmlns:p14="http://schemas.microsoft.com/office/powerpoint/2010/main" val="53563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C29BE77-7ECB-4D71-AB2E-A44CED58A359}" type="datetime4">
              <a:rPr lang="en-US" smtClean="0"/>
              <a:t>October 30,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BD816692-7097-45F4-874A-A9E3A07BD32F}" type="slidenum">
              <a:rPr lang="en-US" altLang="en-US"/>
              <a:pPr/>
              <a:t>‹#›</a:t>
            </a:fld>
            <a:endParaRPr lang="en-US" altLang="en-US"/>
          </a:p>
        </p:txBody>
      </p:sp>
    </p:spTree>
    <p:extLst>
      <p:ext uri="{BB962C8B-B14F-4D97-AF65-F5344CB8AC3E}">
        <p14:creationId xmlns:p14="http://schemas.microsoft.com/office/powerpoint/2010/main" val="375728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894949D2-5F73-42E8-82CA-8D3B1F8DC517}" type="datetime4">
              <a:rPr lang="en-US" smtClean="0"/>
              <a:t>October 30, 2023</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5E360890-EDA6-4ADC-942E-2968A69666B5}" type="slidenum">
              <a:rPr lang="en-US" altLang="en-US"/>
              <a:pPr/>
              <a:t>‹#›</a:t>
            </a:fld>
            <a:endParaRPr lang="en-US" altLang="en-US"/>
          </a:p>
        </p:txBody>
      </p:sp>
    </p:spTree>
    <p:extLst>
      <p:ext uri="{BB962C8B-B14F-4D97-AF65-F5344CB8AC3E}">
        <p14:creationId xmlns:p14="http://schemas.microsoft.com/office/powerpoint/2010/main" val="312887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0E28161-8DDE-4475-B8AD-C0581015E0C9}" type="datetime4">
              <a:rPr lang="en-US" smtClean="0"/>
              <a:t>October 30, 2023</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BCAC25DA-C2E5-4E67-9647-C63423BE7B11}" type="slidenum">
              <a:rPr lang="en-US" altLang="en-US"/>
              <a:pPr/>
              <a:t>‹#›</a:t>
            </a:fld>
            <a:endParaRPr lang="en-US" altLang="en-US"/>
          </a:p>
        </p:txBody>
      </p:sp>
    </p:spTree>
    <p:extLst>
      <p:ext uri="{BB962C8B-B14F-4D97-AF65-F5344CB8AC3E}">
        <p14:creationId xmlns:p14="http://schemas.microsoft.com/office/powerpoint/2010/main" val="91840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A2833FF-CF02-4F93-BAB9-09B96906B760}" type="datetime4">
              <a:rPr lang="en-US" smtClean="0"/>
              <a:t>October 30, 2023</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61804922-4B69-46AA-AFAE-5AA84E3ADF66}" type="slidenum">
              <a:rPr lang="en-US" altLang="en-US"/>
              <a:pPr/>
              <a:t>‹#›</a:t>
            </a:fld>
            <a:endParaRPr lang="en-US" altLang="en-US"/>
          </a:p>
        </p:txBody>
      </p:sp>
    </p:spTree>
    <p:extLst>
      <p:ext uri="{BB962C8B-B14F-4D97-AF65-F5344CB8AC3E}">
        <p14:creationId xmlns:p14="http://schemas.microsoft.com/office/powerpoint/2010/main" val="337268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BA1852A-E4FF-4DB0-A118-8307FBD4B672}" type="datetime4">
              <a:rPr lang="en-US" smtClean="0"/>
              <a:t>October 30,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4271CE85-AE47-4ED3-9CE0-24E48A5DBD50}" type="slidenum">
              <a:rPr lang="en-US" altLang="en-US"/>
              <a:pPr/>
              <a:t>‹#›</a:t>
            </a:fld>
            <a:endParaRPr lang="en-US" altLang="en-US"/>
          </a:p>
        </p:txBody>
      </p:sp>
    </p:spTree>
    <p:extLst>
      <p:ext uri="{BB962C8B-B14F-4D97-AF65-F5344CB8AC3E}">
        <p14:creationId xmlns:p14="http://schemas.microsoft.com/office/powerpoint/2010/main" val="161582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5DD1D26-BDA3-4C5E-9C74-842C3745BCC4}" type="datetime4">
              <a:rPr lang="en-US" smtClean="0"/>
              <a:t>October 30,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3C096FC3-AF95-453E-96F6-FF53A9555A6B}" type="slidenum">
              <a:rPr lang="en-US" altLang="en-US"/>
              <a:pPr/>
              <a:t>‹#›</a:t>
            </a:fld>
            <a:endParaRPr lang="en-US" altLang="en-US"/>
          </a:p>
        </p:txBody>
      </p:sp>
    </p:spTree>
    <p:extLst>
      <p:ext uri="{BB962C8B-B14F-4D97-AF65-F5344CB8AC3E}">
        <p14:creationId xmlns:p14="http://schemas.microsoft.com/office/powerpoint/2010/main" val="212270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solidFill>
                  <a:srgbClr val="000066"/>
                </a:solidFill>
                <a:latin typeface="+mn-lt"/>
              </a:defRPr>
            </a:lvl1pPr>
          </a:lstStyle>
          <a:p>
            <a:pPr>
              <a:defRPr/>
            </a:pPr>
            <a:fld id="{ED8D3273-E290-4AFA-9C62-720033764545}" type="datetime4">
              <a:rPr lang="en-US" smtClean="0"/>
              <a:t>October 30, 2023</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solidFill>
                  <a:srgbClr val="000066"/>
                </a:solidFill>
                <a:latin typeface="+mn-lt"/>
              </a:defRPr>
            </a:lvl1pPr>
          </a:lstStyle>
          <a:p>
            <a:pPr>
              <a:defRPr/>
            </a:pPr>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solidFill>
                  <a:srgbClr val="000066"/>
                </a:solidFill>
                <a:latin typeface="Arial" panose="020B0604020202020204" pitchFamily="34" charset="0"/>
              </a:defRPr>
            </a:lvl1pPr>
          </a:lstStyle>
          <a:p>
            <a:fld id="{708C8249-5511-4CDD-802F-B9E332F071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Wingdings" panose="05000000000000000000" pitchFamily="2" charset="2"/>
        <a:buChar char="§"/>
        <a:defRPr kumimoji="1" sz="3200">
          <a:solidFill>
            <a:srgbClr val="0A0AFF"/>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Font typeface="Wingdings" panose="05000000000000000000" pitchFamily="2" charset="2"/>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Font typeface="Wingdings" panose="05000000000000000000" pitchFamily="2" charset="2"/>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tmp"/></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tmp"/></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tmp"/></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2800" dirty="0"/>
              <a:t>Class 15: Mon 30 Oct 2023: 2:45</a:t>
            </a:r>
            <a:br>
              <a:rPr lang="en-US" sz="2800" dirty="0"/>
            </a:br>
            <a:r>
              <a:rPr lang="en-US" sz="2800" dirty="0"/>
              <a:t>Copyright Fall 2023</a:t>
            </a:r>
            <a:br>
              <a:rPr lang="en-US" sz="2800" dirty="0"/>
            </a:br>
            <a:br>
              <a:rPr lang="en-US" sz="2800" dirty="0"/>
            </a:br>
            <a:br>
              <a:rPr lang="en-US" sz="2800" dirty="0"/>
            </a:br>
            <a:r>
              <a:rPr lang="en-US" sz="7200" dirty="0"/>
              <a:t>Fair Use</a:t>
            </a:r>
          </a:p>
        </p:txBody>
      </p:sp>
      <p:sp>
        <p:nvSpPr>
          <p:cNvPr id="3075" name="Rectangle 3"/>
          <p:cNvSpPr>
            <a:spLocks noGrp="1" noChangeArrowheads="1"/>
          </p:cNvSpPr>
          <p:nvPr>
            <p:ph type="subTitle" idx="1"/>
          </p:nvPr>
        </p:nvSpPr>
        <p:spPr>
          <a:xfrm>
            <a:off x="3973514" y="3581400"/>
            <a:ext cx="7253810" cy="1752600"/>
          </a:xfrm>
        </p:spPr>
        <p:txBody>
          <a:bodyPr/>
          <a:lstStyle/>
          <a:p>
            <a:r>
              <a:rPr lang="en-US" dirty="0"/>
              <a:t>Randal C. Picker</a:t>
            </a:r>
          </a:p>
          <a:p>
            <a:r>
              <a:rPr lang="en-US" sz="2000" dirty="0"/>
              <a:t>James Parker Hall Distinguished Service Professor of Law</a:t>
            </a:r>
          </a:p>
          <a:p>
            <a:endParaRPr lang="en-US" dirty="0"/>
          </a:p>
          <a:p>
            <a:r>
              <a:rPr lang="en-US" dirty="0"/>
              <a:t>The Law School</a:t>
            </a:r>
          </a:p>
          <a:p>
            <a:r>
              <a:rPr lang="en-US" dirty="0"/>
              <a:t>The University of Chicago</a:t>
            </a:r>
          </a:p>
          <a:p>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0" y="-2"/>
            <a:ext cx="25908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Lots of Copying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AG Complaint (20 Sept 2005)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3"/>
          <a:stretch>
            <a:fillRect/>
          </a:stretch>
        </p:blipFill>
        <p:spPr>
          <a:xfrm>
            <a:off x="206346" y="183083"/>
            <a:ext cx="4964987" cy="6491834"/>
          </a:xfrm>
          <a:prstGeom prst="rect">
            <a:avLst/>
          </a:prstGeom>
          <a:ln w="6350">
            <a:solidFill>
              <a:schemeClr val="tx1"/>
            </a:solidFill>
          </a:ln>
        </p:spPr>
      </p:pic>
      <p:pic>
        <p:nvPicPr>
          <p:cNvPr id="9" name="Picture 8"/>
          <p:cNvPicPr>
            <a:picLocks noChangeAspect="1"/>
          </p:cNvPicPr>
          <p:nvPr/>
        </p:nvPicPr>
        <p:blipFill>
          <a:blip r:embed="rId4"/>
          <a:stretch>
            <a:fillRect/>
          </a:stretch>
        </p:blipFill>
        <p:spPr>
          <a:xfrm>
            <a:off x="2644154" y="1266755"/>
            <a:ext cx="7134788" cy="4756014"/>
          </a:xfrm>
          <a:prstGeom prst="rect">
            <a:avLst/>
          </a:prstGeom>
          <a:ln w="6350">
            <a:solidFill>
              <a:schemeClr val="tx1"/>
            </a:solidFill>
          </a:ln>
        </p:spPr>
      </p:pic>
    </p:spTree>
    <p:extLst>
      <p:ext uri="{BB962C8B-B14F-4D97-AF65-F5344CB8AC3E}">
        <p14:creationId xmlns:p14="http://schemas.microsoft.com/office/powerpoint/2010/main" val="2465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3607" y="-2"/>
            <a:ext cx="148839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Infringes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AG Complaint (20 Sept 2005)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3"/>
          <a:stretch>
            <a:fillRect/>
          </a:stretch>
        </p:blipFill>
        <p:spPr>
          <a:xfrm>
            <a:off x="304800" y="182286"/>
            <a:ext cx="5069025" cy="6493428"/>
          </a:xfrm>
          <a:prstGeom prst="rect">
            <a:avLst/>
          </a:prstGeom>
          <a:ln w="6350">
            <a:solidFill>
              <a:schemeClr val="tx1"/>
            </a:solidFill>
          </a:ln>
        </p:spPr>
      </p:pic>
      <p:pic>
        <p:nvPicPr>
          <p:cNvPr id="10" name="Picture 9"/>
          <p:cNvPicPr>
            <a:picLocks noChangeAspect="1"/>
          </p:cNvPicPr>
          <p:nvPr/>
        </p:nvPicPr>
        <p:blipFill>
          <a:blip r:embed="rId4"/>
          <a:stretch>
            <a:fillRect/>
          </a:stretch>
        </p:blipFill>
        <p:spPr>
          <a:xfrm>
            <a:off x="2295230" y="1661820"/>
            <a:ext cx="7764389" cy="4223735"/>
          </a:xfrm>
          <a:prstGeom prst="rect">
            <a:avLst/>
          </a:prstGeom>
          <a:ln w="6350">
            <a:solidFill>
              <a:schemeClr val="tx1"/>
            </a:solidFill>
          </a:ln>
        </p:spPr>
      </p:pic>
    </p:spTree>
    <p:extLst>
      <p:ext uri="{BB962C8B-B14F-4D97-AF65-F5344CB8AC3E}">
        <p14:creationId xmlns:p14="http://schemas.microsoft.com/office/powerpoint/2010/main" val="14021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5909" y="-2"/>
            <a:ext cx="489609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28 Oct 2008: Opt Out Settlement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sp>
        <p:nvSpPr>
          <p:cNvPr id="6" name="Text Box 5"/>
          <p:cNvSpPr txBox="1">
            <a:spLocks noChangeArrowheads="1"/>
          </p:cNvSpPr>
          <p:nvPr/>
        </p:nvSpPr>
        <p:spPr bwMode="auto">
          <a:xfrm>
            <a:off x="10019944" y="6488668"/>
            <a:ext cx="217205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The Authors Guild</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The Authors Guild - Authors Guild v. Google Settlement Resources Page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4476"/>
            <a:ext cx="7852181" cy="6303524"/>
          </a:xfrm>
          <a:prstGeom prst="rect">
            <a:avLst/>
          </a:prstGeom>
          <a:ln w="6350">
            <a:solidFill>
              <a:schemeClr val="tx1"/>
            </a:solidFill>
          </a:ln>
        </p:spPr>
      </p:pic>
      <p:pic>
        <p:nvPicPr>
          <p:cNvPr id="9" name="Picture 8" descr="The Authors Guild - Authors Guild v. Google Settlement Resources Page - Google Chrome"/>
          <p:cNvPicPr>
            <a:picLocks noChangeAspect="1"/>
          </p:cNvPicPr>
          <p:nvPr/>
        </p:nvPicPr>
        <p:blipFill rotWithShape="1">
          <a:blip r:embed="rId2">
            <a:extLst>
              <a:ext uri="{28A0092B-C50C-407E-A947-70E740481C1C}">
                <a14:useLocalDpi xmlns:a14="http://schemas.microsoft.com/office/drawing/2010/main" val="0"/>
              </a:ext>
            </a:extLst>
          </a:blip>
          <a:srcRect l="24395" t="25619" r="20363" b="10536"/>
          <a:stretch/>
        </p:blipFill>
        <p:spPr>
          <a:xfrm>
            <a:off x="3511913" y="1048624"/>
            <a:ext cx="5975470" cy="5544085"/>
          </a:xfrm>
          <a:prstGeom prst="rect">
            <a:avLst/>
          </a:prstGeom>
          <a:ln w="6350">
            <a:solidFill>
              <a:schemeClr val="tx1"/>
            </a:solidFill>
          </a:ln>
        </p:spPr>
      </p:pic>
    </p:spTree>
    <p:extLst>
      <p:ext uri="{BB962C8B-B14F-4D97-AF65-F5344CB8AC3E}">
        <p14:creationId xmlns:p14="http://schemas.microsoft.com/office/powerpoint/2010/main" val="9294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 Out Class Action Settlement</a:t>
            </a:r>
          </a:p>
        </p:txBody>
      </p:sp>
      <p:sp>
        <p:nvSpPr>
          <p:cNvPr id="3" name="Content Placeholder 2"/>
          <p:cNvSpPr>
            <a:spLocks noGrp="1"/>
          </p:cNvSpPr>
          <p:nvPr>
            <p:ph idx="1"/>
          </p:nvPr>
        </p:nvSpPr>
        <p:spPr/>
        <p:txBody>
          <a:bodyPr/>
          <a:lstStyle/>
          <a:p>
            <a:r>
              <a:rPr lang="en-US" dirty="0"/>
              <a:t>Structured as Opt-Out Class Action</a:t>
            </a:r>
          </a:p>
          <a:p>
            <a:pPr lvl="1"/>
            <a:r>
              <a:rPr lang="en-US" dirty="0"/>
              <a:t>This meant that members of the class would be bound by the terms of the settlement unless they opted out</a:t>
            </a:r>
          </a:p>
          <a:p>
            <a:pPr lvl="1"/>
            <a:r>
              <a:rPr lang="en-US" dirty="0"/>
              <a:t>Active rights holders who cared could do so</a:t>
            </a:r>
          </a:p>
          <a:p>
            <a:pPr lvl="1"/>
            <a:r>
              <a:rPr lang="en-US" dirty="0"/>
              <a:t>Key: orphan works rights holders wouldn’t even know that they had rights and would be bound </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13</a:t>
            </a:fld>
            <a:endParaRPr lang="en-US" altLang="en-US"/>
          </a:p>
        </p:txBody>
      </p:sp>
    </p:spTree>
    <p:extLst>
      <p:ext uri="{BB962C8B-B14F-4D97-AF65-F5344CB8AC3E}">
        <p14:creationId xmlns:p14="http://schemas.microsoft.com/office/powerpoint/2010/main" val="397183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86" y="-2"/>
            <a:ext cx="317191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Terms of Settlement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8011682" y="6488668"/>
            <a:ext cx="418031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The Authors Guild (Visited 6 Feb 2022)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uthors Guild v. Google - The Authors Guild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38" y="209004"/>
            <a:ext cx="5902220" cy="6491834"/>
          </a:xfrm>
          <a:prstGeom prst="rect">
            <a:avLst/>
          </a:prstGeom>
          <a:ln w="6350">
            <a:solidFill>
              <a:schemeClr val="tx1"/>
            </a:solidFill>
          </a:ln>
        </p:spPr>
      </p:pic>
      <p:pic>
        <p:nvPicPr>
          <p:cNvPr id="8" name="Picture 7" descr="Authors Guild v. Google - The Authors Guild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6163" t="23738" r="33668" b="47975"/>
          <a:stretch/>
        </p:blipFill>
        <p:spPr>
          <a:xfrm>
            <a:off x="1863926" y="1188355"/>
            <a:ext cx="9785728" cy="5060045"/>
          </a:xfrm>
          <a:prstGeom prst="rect">
            <a:avLst/>
          </a:prstGeom>
          <a:ln w="6350">
            <a:solidFill>
              <a:schemeClr val="tx1"/>
            </a:solidFill>
          </a:ln>
        </p:spPr>
      </p:pic>
    </p:spTree>
    <p:extLst>
      <p:ext uri="{BB962C8B-B14F-4D97-AF65-F5344CB8AC3E}">
        <p14:creationId xmlns:p14="http://schemas.microsoft.com/office/powerpoint/2010/main" val="11922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86" y="-2"/>
            <a:ext cx="317191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Terms of Settlement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8011682" y="6488668"/>
            <a:ext cx="418031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The Authors Guild (Visited 6 Feb 2022)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uthors Guild v. Google - The Authors Guild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63" y="203068"/>
            <a:ext cx="5865880" cy="6451864"/>
          </a:xfrm>
          <a:prstGeom prst="rect">
            <a:avLst/>
          </a:prstGeom>
          <a:ln w="6350">
            <a:solidFill>
              <a:schemeClr val="tx1"/>
            </a:solidFill>
          </a:ln>
        </p:spPr>
      </p:pic>
      <p:pic>
        <p:nvPicPr>
          <p:cNvPr id="8" name="Picture 7" descr="Authors Guild v. Google - The Authors Guild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5890" t="52523" r="33188" b="23365"/>
          <a:stretch/>
        </p:blipFill>
        <p:spPr>
          <a:xfrm>
            <a:off x="1879797" y="1927077"/>
            <a:ext cx="9078340" cy="3951991"/>
          </a:xfrm>
          <a:prstGeom prst="rect">
            <a:avLst/>
          </a:prstGeom>
          <a:ln w="6350">
            <a:solidFill>
              <a:schemeClr val="tx1"/>
            </a:solidFill>
          </a:ln>
        </p:spPr>
      </p:pic>
    </p:spTree>
    <p:extLst>
      <p:ext uri="{BB962C8B-B14F-4D97-AF65-F5344CB8AC3E}">
        <p14:creationId xmlns:p14="http://schemas.microsoft.com/office/powerpoint/2010/main" val="26616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2097" y="-2"/>
            <a:ext cx="288990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Litigating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p:cNvSpPr txBox="1">
            <a:spLocks noChangeArrowheads="1"/>
          </p:cNvSpPr>
          <p:nvPr/>
        </p:nvSpPr>
        <p:spPr bwMode="auto">
          <a:xfrm>
            <a:off x="8631252" y="6488668"/>
            <a:ext cx="356074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SJ Motion (27 July 2012)</a:t>
            </a:r>
          </a:p>
        </p:txBody>
      </p:sp>
      <p:pic>
        <p:nvPicPr>
          <p:cNvPr id="5" name="Picture 4"/>
          <p:cNvPicPr>
            <a:picLocks noChangeAspect="1"/>
          </p:cNvPicPr>
          <p:nvPr/>
        </p:nvPicPr>
        <p:blipFill>
          <a:blip r:embed="rId2"/>
          <a:stretch>
            <a:fillRect/>
          </a:stretch>
        </p:blipFill>
        <p:spPr>
          <a:xfrm>
            <a:off x="3517972" y="157118"/>
            <a:ext cx="4981517" cy="6622301"/>
          </a:xfrm>
          <a:prstGeom prst="rect">
            <a:avLst/>
          </a:prstGeom>
          <a:ln w="6350">
            <a:solidFill>
              <a:schemeClr val="tx1"/>
            </a:solidFill>
          </a:ln>
        </p:spPr>
      </p:pic>
    </p:spTree>
    <p:extLst>
      <p:ext uri="{BB962C8B-B14F-4D97-AF65-F5344CB8AC3E}">
        <p14:creationId xmlns:p14="http://schemas.microsoft.com/office/powerpoint/2010/main" val="347139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2097" y="-2"/>
            <a:ext cx="288990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Litigating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6" name="Text Box 5"/>
          <p:cNvSpPr txBox="1">
            <a:spLocks noChangeArrowheads="1"/>
          </p:cNvSpPr>
          <p:nvPr/>
        </p:nvSpPr>
        <p:spPr bwMode="auto">
          <a:xfrm>
            <a:off x="8631252" y="6488668"/>
            <a:ext cx="356074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SJ Motion (27 July 2012)</a:t>
            </a:r>
          </a:p>
        </p:txBody>
      </p:sp>
      <p:pic>
        <p:nvPicPr>
          <p:cNvPr id="5" name="Picture 4"/>
          <p:cNvPicPr>
            <a:picLocks noChangeAspect="1"/>
          </p:cNvPicPr>
          <p:nvPr/>
        </p:nvPicPr>
        <p:blipFill>
          <a:blip r:embed="rId2"/>
          <a:stretch>
            <a:fillRect/>
          </a:stretch>
        </p:blipFill>
        <p:spPr>
          <a:xfrm>
            <a:off x="3717438" y="109330"/>
            <a:ext cx="4757124" cy="6639339"/>
          </a:xfrm>
          <a:prstGeom prst="rect">
            <a:avLst/>
          </a:prstGeom>
          <a:ln w="6350">
            <a:solidFill>
              <a:schemeClr val="tx1"/>
            </a:solidFill>
          </a:ln>
        </p:spPr>
      </p:pic>
    </p:spTree>
    <p:extLst>
      <p:ext uri="{BB962C8B-B14F-4D97-AF65-F5344CB8AC3E}">
        <p14:creationId xmlns:p14="http://schemas.microsoft.com/office/powerpoint/2010/main" val="320628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2097" y="-2"/>
            <a:ext cx="288990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Litigating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18</a:t>
            </a:fld>
            <a:endParaRPr lang="en-US" altLang="en-US"/>
          </a:p>
        </p:txBody>
      </p:sp>
      <p:sp>
        <p:nvSpPr>
          <p:cNvPr id="6" name="Text Box 5"/>
          <p:cNvSpPr txBox="1">
            <a:spLocks noChangeArrowheads="1"/>
          </p:cNvSpPr>
          <p:nvPr/>
        </p:nvSpPr>
        <p:spPr bwMode="auto">
          <a:xfrm>
            <a:off x="8631252" y="6488668"/>
            <a:ext cx="356074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SJ Motion (27 July 2012)</a:t>
            </a:r>
          </a:p>
        </p:txBody>
      </p:sp>
      <p:pic>
        <p:nvPicPr>
          <p:cNvPr id="5" name="Picture 4"/>
          <p:cNvPicPr>
            <a:picLocks noChangeAspect="1"/>
          </p:cNvPicPr>
          <p:nvPr/>
        </p:nvPicPr>
        <p:blipFill>
          <a:blip r:embed="rId2"/>
          <a:stretch>
            <a:fillRect/>
          </a:stretch>
        </p:blipFill>
        <p:spPr>
          <a:xfrm>
            <a:off x="3582802" y="69574"/>
            <a:ext cx="5026395" cy="6718852"/>
          </a:xfrm>
          <a:prstGeom prst="rect">
            <a:avLst/>
          </a:prstGeom>
          <a:ln w="6350">
            <a:solidFill>
              <a:schemeClr val="tx1"/>
            </a:solidFill>
          </a:ln>
        </p:spPr>
      </p:pic>
    </p:spTree>
    <p:extLst>
      <p:ext uri="{BB962C8B-B14F-4D97-AF65-F5344CB8AC3E}">
        <p14:creationId xmlns:p14="http://schemas.microsoft.com/office/powerpoint/2010/main" val="84388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217" y="-2"/>
            <a:ext cx="673978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Non-Consumptive Research: Google </a:t>
            </a:r>
            <a:r>
              <a:rPr lang="en-US" sz="2400" dirty="0" err="1">
                <a:solidFill>
                  <a:schemeClr val="accent4">
                    <a:lumMod val="75000"/>
                    <a:lumOff val="25000"/>
                  </a:schemeClr>
                </a:solidFill>
                <a:latin typeface="+mn-lt"/>
                <a:cs typeface="Times New Roman" panose="02020603050405020304" pitchFamily="18" charset="0"/>
              </a:rPr>
              <a:t>Ngrams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19</a:t>
            </a:fld>
            <a:endParaRPr lang="en-US" altLang="en-US"/>
          </a:p>
        </p:txBody>
      </p:sp>
      <p:sp>
        <p:nvSpPr>
          <p:cNvPr id="6" name="Text Box 5"/>
          <p:cNvSpPr txBox="1">
            <a:spLocks noChangeArrowheads="1"/>
          </p:cNvSpPr>
          <p:nvPr/>
        </p:nvSpPr>
        <p:spPr bwMode="auto">
          <a:xfrm>
            <a:off x="7558754" y="6488668"/>
            <a:ext cx="463324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Books </a:t>
            </a:r>
            <a:r>
              <a:rPr lang="en-US" sz="1800" i="0" dirty="0" err="1">
                <a:solidFill>
                  <a:schemeClr val="accent4">
                    <a:lumMod val="75000"/>
                    <a:lumOff val="25000"/>
                  </a:schemeClr>
                </a:solidFill>
                <a:latin typeface="+mn-lt"/>
                <a:cs typeface="Times New Roman" panose="02020603050405020304" pitchFamily="18" charset="0"/>
              </a:rPr>
              <a:t>Ngram</a:t>
            </a:r>
            <a:r>
              <a:rPr lang="en-US" sz="1800" i="0" dirty="0">
                <a:solidFill>
                  <a:schemeClr val="accent4">
                    <a:lumMod val="75000"/>
                    <a:lumOff val="25000"/>
                  </a:schemeClr>
                </a:solidFill>
                <a:latin typeface="+mn-lt"/>
                <a:cs typeface="Times New Roman" panose="02020603050405020304" pitchFamily="18" charset="0"/>
              </a:rPr>
              <a:t> Viewer (6 Feb 2022)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descr="Google Ngram Viewer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74" y="418012"/>
            <a:ext cx="5712194" cy="6282826"/>
          </a:xfrm>
          <a:prstGeom prst="rect">
            <a:avLst/>
          </a:prstGeom>
          <a:ln w="6350">
            <a:solidFill>
              <a:schemeClr val="tx1"/>
            </a:solidFill>
          </a:ln>
        </p:spPr>
      </p:pic>
      <p:pic>
        <p:nvPicPr>
          <p:cNvPr id="10" name="Picture 9" descr="Google Ngram Viewer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6694" t="7466" r="2349" b="48372"/>
          <a:stretch/>
        </p:blipFill>
        <p:spPr>
          <a:xfrm>
            <a:off x="2401368" y="1431418"/>
            <a:ext cx="8489288" cy="4533546"/>
          </a:xfrm>
          <a:prstGeom prst="rect">
            <a:avLst/>
          </a:prstGeom>
          <a:ln w="6350">
            <a:solidFill>
              <a:schemeClr val="tx1"/>
            </a:solidFill>
          </a:ln>
        </p:spPr>
      </p:pic>
    </p:spTree>
    <p:extLst>
      <p:ext uri="{BB962C8B-B14F-4D97-AF65-F5344CB8AC3E}">
        <p14:creationId xmlns:p14="http://schemas.microsoft.com/office/powerpoint/2010/main" val="1597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of Orphan Works</a:t>
            </a:r>
          </a:p>
        </p:txBody>
      </p:sp>
      <p:sp>
        <p:nvSpPr>
          <p:cNvPr id="3" name="Content Placeholder 2"/>
          <p:cNvSpPr>
            <a:spLocks noGrp="1"/>
          </p:cNvSpPr>
          <p:nvPr>
            <p:ph idx="1"/>
          </p:nvPr>
        </p:nvSpPr>
        <p:spPr/>
        <p:txBody>
          <a:bodyPr/>
          <a:lstStyle/>
          <a:p>
            <a:r>
              <a:rPr lang="en-US" dirty="0"/>
              <a:t>Two Situations</a:t>
            </a:r>
          </a:p>
          <a:p>
            <a:pPr lvl="1"/>
            <a:r>
              <a:rPr lang="en-US" dirty="0"/>
              <a:t>Public Domain</a:t>
            </a:r>
          </a:p>
          <a:p>
            <a:pPr lvl="2"/>
            <a:r>
              <a:rPr lang="en-US" dirty="0"/>
              <a:t>Do whatever you want (if you have access)</a:t>
            </a:r>
          </a:p>
          <a:p>
            <a:pPr lvl="1"/>
            <a:r>
              <a:rPr lang="en-US" dirty="0"/>
              <a:t>In Copyright</a:t>
            </a:r>
          </a:p>
          <a:p>
            <a:pPr lvl="2"/>
            <a:r>
              <a:rPr lang="en-US" dirty="0"/>
              <a:t>Ask for permission (if you know who to ask)</a:t>
            </a:r>
          </a:p>
          <a:p>
            <a:r>
              <a:rPr lang="en-US" dirty="0"/>
              <a:t>What should you do if you don’t know who to ask?</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2</a:t>
            </a:fld>
            <a:endParaRPr lang="en-US" altLang="en-US"/>
          </a:p>
        </p:txBody>
      </p:sp>
    </p:spTree>
    <p:extLst>
      <p:ext uri="{BB962C8B-B14F-4D97-AF65-F5344CB8AC3E}">
        <p14:creationId xmlns:p14="http://schemas.microsoft.com/office/powerpoint/2010/main" val="381639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Books and Fair Use</a:t>
            </a:r>
          </a:p>
        </p:txBody>
      </p:sp>
      <p:sp>
        <p:nvSpPr>
          <p:cNvPr id="3" name="Content Placeholder 2"/>
          <p:cNvSpPr>
            <a:spLocks noGrp="1"/>
          </p:cNvSpPr>
          <p:nvPr>
            <p:ph idx="1"/>
          </p:nvPr>
        </p:nvSpPr>
        <p:spPr/>
        <p:txBody>
          <a:bodyPr/>
          <a:lstStyle/>
          <a:p>
            <a:r>
              <a:rPr lang="en-US" dirty="0"/>
              <a:t>Hypo</a:t>
            </a:r>
          </a:p>
          <a:p>
            <a:pPr lvl="1"/>
            <a:r>
              <a:rPr lang="en-US" dirty="0"/>
              <a:t>You are a clerk for the federal district court judge considering Google’s SJ motion</a:t>
            </a:r>
          </a:p>
          <a:p>
            <a:pPr lvl="1"/>
            <a:r>
              <a:rPr lang="en-US" dirty="0"/>
              <a:t>Make a recommendation regarding that motion</a:t>
            </a:r>
          </a:p>
          <a:p>
            <a:pPr lvl="1"/>
            <a:r>
              <a:rPr lang="en-US" dirty="0"/>
              <a:t>Consider Google’s uses of the works: are each of those uses fair? Does it matter whether or not Google gets permission to show snippets?</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20</a:t>
            </a:fld>
            <a:endParaRPr lang="en-US" altLang="en-US"/>
          </a:p>
        </p:txBody>
      </p:sp>
      <p:sp>
        <p:nvSpPr>
          <p:cNvPr id="6" name="Text Box 5"/>
          <p:cNvSpPr txBox="1">
            <a:spLocks noChangeArrowheads="1"/>
          </p:cNvSpPr>
          <p:nvPr/>
        </p:nvSpPr>
        <p:spPr bwMode="auto">
          <a:xfrm>
            <a:off x="11186445" y="0"/>
            <a:ext cx="103095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a:t>
            </a:r>
          </a:p>
        </p:txBody>
      </p:sp>
    </p:spTree>
    <p:extLst>
      <p:ext uri="{BB962C8B-B14F-4D97-AF65-F5344CB8AC3E}">
        <p14:creationId xmlns:p14="http://schemas.microsoft.com/office/powerpoint/2010/main" val="267056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157" y="-2"/>
            <a:ext cx="367184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Google </a:t>
            </a:r>
            <a:r>
              <a:rPr lang="en-US" sz="2400" dirty="0" err="1">
                <a:solidFill>
                  <a:schemeClr val="accent4">
                    <a:lumMod val="75000"/>
                    <a:lumOff val="25000"/>
                  </a:schemeClr>
                </a:solidFill>
                <a:latin typeface="+mn-lt"/>
                <a:cs typeface="Times New Roman" panose="02020603050405020304" pitchFamily="18" charset="0"/>
              </a:rPr>
              <a:t>Dist</a:t>
            </a:r>
            <a:r>
              <a:rPr lang="en-US" sz="2400" dirty="0">
                <a:solidFill>
                  <a:schemeClr val="accent4">
                    <a:lumMod val="75000"/>
                    <a:lumOff val="25000"/>
                  </a:schemeClr>
                </a:solidFill>
                <a:latin typeface="+mn-lt"/>
                <a:cs typeface="Times New Roman" panose="02020603050405020304" pitchFamily="18" charset="0"/>
              </a:rPr>
              <a:t> Ct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6" name="Text Box 5"/>
          <p:cNvSpPr txBox="1">
            <a:spLocks noChangeArrowheads="1"/>
          </p:cNvSpPr>
          <p:nvPr/>
        </p:nvSpPr>
        <p:spPr bwMode="auto">
          <a:xfrm>
            <a:off x="8656890" y="6488668"/>
            <a:ext cx="353511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954 F.Supp.2d 282 (SDNY 2013)</a:t>
            </a:r>
          </a:p>
        </p:txBody>
      </p:sp>
      <p:pic>
        <p:nvPicPr>
          <p:cNvPr id="8" name="Picture 7"/>
          <p:cNvPicPr>
            <a:picLocks noChangeAspect="1"/>
          </p:cNvPicPr>
          <p:nvPr/>
        </p:nvPicPr>
        <p:blipFill>
          <a:blip r:embed="rId2"/>
          <a:stretch>
            <a:fillRect/>
          </a:stretch>
        </p:blipFill>
        <p:spPr>
          <a:xfrm>
            <a:off x="3338110" y="286285"/>
            <a:ext cx="4600933" cy="6289996"/>
          </a:xfrm>
          <a:prstGeom prst="rect">
            <a:avLst/>
          </a:prstGeom>
          <a:ln w="6350">
            <a:solidFill>
              <a:schemeClr val="tx1"/>
            </a:solidFill>
          </a:ln>
        </p:spPr>
      </p:pic>
    </p:spTree>
    <p:extLst>
      <p:ext uri="{BB962C8B-B14F-4D97-AF65-F5344CB8AC3E}">
        <p14:creationId xmlns:p14="http://schemas.microsoft.com/office/powerpoint/2010/main" val="362933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157" y="-2"/>
            <a:ext cx="367184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Google </a:t>
            </a:r>
            <a:r>
              <a:rPr lang="en-US" sz="2400" dirty="0" err="1">
                <a:solidFill>
                  <a:schemeClr val="accent4">
                    <a:lumMod val="75000"/>
                    <a:lumOff val="25000"/>
                  </a:schemeClr>
                </a:solidFill>
                <a:latin typeface="+mn-lt"/>
                <a:cs typeface="Times New Roman" panose="02020603050405020304" pitchFamily="18" charset="0"/>
              </a:rPr>
              <a:t>Dist</a:t>
            </a:r>
            <a:r>
              <a:rPr lang="en-US" sz="2400" dirty="0">
                <a:solidFill>
                  <a:schemeClr val="accent4">
                    <a:lumMod val="75000"/>
                    <a:lumOff val="25000"/>
                  </a:schemeClr>
                </a:solidFill>
                <a:latin typeface="+mn-lt"/>
                <a:cs typeface="Times New Roman" panose="02020603050405020304" pitchFamily="18" charset="0"/>
              </a:rPr>
              <a:t> Ct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6" name="Text Box 5"/>
          <p:cNvSpPr txBox="1">
            <a:spLocks noChangeArrowheads="1"/>
          </p:cNvSpPr>
          <p:nvPr/>
        </p:nvSpPr>
        <p:spPr bwMode="auto">
          <a:xfrm>
            <a:off x="8597069" y="6488668"/>
            <a:ext cx="359493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954 F.Supp.2d 282 (SDNY 2013)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212202" y="209004"/>
            <a:ext cx="4721540" cy="6632179"/>
          </a:xfrm>
          <a:prstGeom prst="rect">
            <a:avLst/>
          </a:prstGeom>
          <a:ln w="6350">
            <a:solidFill>
              <a:schemeClr val="tx1"/>
            </a:solidFill>
          </a:ln>
        </p:spPr>
      </p:pic>
      <p:sp>
        <p:nvSpPr>
          <p:cNvPr id="10" name="Rectangle 9"/>
          <p:cNvSpPr/>
          <p:nvPr/>
        </p:nvSpPr>
        <p:spPr bwMode="auto">
          <a:xfrm>
            <a:off x="1093183" y="1767241"/>
            <a:ext cx="10508509" cy="4031873"/>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solidFill>
                  <a:srgbClr val="000000"/>
                </a:solidFill>
              </a:rPr>
              <a:t>Google’s use of the copyrighted works is </a:t>
            </a:r>
            <a:r>
              <a:rPr lang="en-US" sz="3200" b="1" i="0" dirty="0">
                <a:solidFill>
                  <a:schemeClr val="accent4">
                    <a:lumMod val="50000"/>
                    <a:lumOff val="50000"/>
                  </a:schemeClr>
                </a:solidFill>
              </a:rPr>
              <a:t>highly transformative</a:t>
            </a:r>
            <a:r>
              <a:rPr lang="en-US" sz="3200" i="0" dirty="0">
                <a:solidFill>
                  <a:srgbClr val="000000"/>
                </a:solidFill>
              </a:rPr>
              <a:t>. Google Books digitizes books and transforms expressive text into a comprehensive word index that helps readers, scholars, researchers, and others find books. Google Books has become an important tool for libraries and librarians and cite-checkers as it helps to identify and find books. The </a:t>
            </a:r>
            <a:r>
              <a:rPr lang="en-US" sz="3200" b="1" i="0" dirty="0">
                <a:solidFill>
                  <a:schemeClr val="accent4">
                    <a:lumMod val="50000"/>
                    <a:lumOff val="50000"/>
                  </a:schemeClr>
                </a:solidFill>
              </a:rPr>
              <a:t>use of book text to facilitate search through the display of snippets is transformative</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8034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2"/>
            <a:ext cx="28448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On Appeal to CA2</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9051402" y="6488668"/>
            <a:ext cx="314059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804 F.3d 202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2015)</a:t>
            </a:r>
          </a:p>
        </p:txBody>
      </p:sp>
      <p:pic>
        <p:nvPicPr>
          <p:cNvPr id="5" name="Picture 4"/>
          <p:cNvPicPr>
            <a:picLocks noChangeAspect="1"/>
          </p:cNvPicPr>
          <p:nvPr/>
        </p:nvPicPr>
        <p:blipFill>
          <a:blip r:embed="rId2"/>
          <a:stretch>
            <a:fillRect/>
          </a:stretch>
        </p:blipFill>
        <p:spPr>
          <a:xfrm>
            <a:off x="3459386" y="109330"/>
            <a:ext cx="5273227" cy="6639339"/>
          </a:xfrm>
          <a:prstGeom prst="rect">
            <a:avLst/>
          </a:prstGeom>
        </p:spPr>
      </p:pic>
    </p:spTree>
    <p:extLst>
      <p:ext uri="{BB962C8B-B14F-4D97-AF65-F5344CB8AC3E}">
        <p14:creationId xmlns:p14="http://schemas.microsoft.com/office/powerpoint/2010/main" val="427368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0373" y="-2"/>
            <a:ext cx="279162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Millions of Copies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sp>
        <p:nvSpPr>
          <p:cNvPr id="6" name="Text Box 5"/>
          <p:cNvSpPr txBox="1">
            <a:spLocks noChangeArrowheads="1"/>
          </p:cNvSpPr>
          <p:nvPr/>
        </p:nvSpPr>
        <p:spPr bwMode="auto">
          <a:xfrm>
            <a:off x="9008962" y="6488668"/>
            <a:ext cx="318303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Authors Guild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2015)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19999" y="209004"/>
            <a:ext cx="4994904" cy="6458014"/>
          </a:xfrm>
          <a:prstGeom prst="rect">
            <a:avLst/>
          </a:prstGeom>
          <a:ln w="6350">
            <a:solidFill>
              <a:schemeClr val="tx1"/>
            </a:solidFill>
          </a:ln>
        </p:spPr>
      </p:pic>
      <p:sp>
        <p:nvSpPr>
          <p:cNvPr id="3" name="Rectangle 2">
            <a:extLst>
              <a:ext uri="{FF2B5EF4-FFF2-40B4-BE49-F238E27FC236}">
                <a16:creationId xmlns:a16="http://schemas.microsoft.com/office/drawing/2014/main" id="{564EC9F5-8FA5-FD8B-1F08-10A8D164F2B3}"/>
              </a:ext>
            </a:extLst>
          </p:cNvPr>
          <p:cNvSpPr/>
          <p:nvPr/>
        </p:nvSpPr>
        <p:spPr bwMode="auto">
          <a:xfrm>
            <a:off x="1262944" y="2963280"/>
            <a:ext cx="10508509" cy="304698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Through its Library Project and its Google Books project, acting without permission of rights holders, </a:t>
            </a:r>
            <a:r>
              <a:rPr lang="en-US" sz="3200" b="1" i="0" dirty="0">
                <a:solidFill>
                  <a:schemeClr val="accent4">
                    <a:lumMod val="50000"/>
                    <a:lumOff val="50000"/>
                  </a:schemeClr>
                </a:solidFill>
              </a:rPr>
              <a:t>Google has made digital copies of tens of millions of books</a:t>
            </a:r>
            <a:r>
              <a:rPr lang="en-US" sz="3200" i="0" dirty="0"/>
              <a:t>, including Plaintiffs’, that were submitted to it for that purpose by major libraries. </a:t>
            </a:r>
            <a:r>
              <a:rPr lang="en-US" sz="3200" b="1" i="0" dirty="0">
                <a:solidFill>
                  <a:schemeClr val="accent4">
                    <a:lumMod val="50000"/>
                    <a:lumOff val="50000"/>
                  </a:schemeClr>
                </a:solidFill>
              </a:rPr>
              <a:t>Google has scanned the digital copies and established a publicly available search function</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3130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409" y="-2"/>
            <a:ext cx="647059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Nature of Transformation: Works As Inputs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25</a:t>
            </a:fld>
            <a:endParaRPr lang="en-US" altLang="en-US"/>
          </a:p>
        </p:txBody>
      </p:sp>
      <p:sp>
        <p:nvSpPr>
          <p:cNvPr id="6" name="Text Box 5"/>
          <p:cNvSpPr txBox="1">
            <a:spLocks noChangeArrowheads="1"/>
          </p:cNvSpPr>
          <p:nvPr/>
        </p:nvSpPr>
        <p:spPr bwMode="auto">
          <a:xfrm>
            <a:off x="9008962" y="6488668"/>
            <a:ext cx="318303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Authors Guild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2015)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76648" y="229561"/>
            <a:ext cx="4884928" cy="6443773"/>
          </a:xfrm>
          <a:prstGeom prst="rect">
            <a:avLst/>
          </a:prstGeom>
          <a:ln w="6350">
            <a:solidFill>
              <a:schemeClr val="tx1"/>
            </a:solidFill>
          </a:ln>
        </p:spPr>
      </p:pic>
      <p:sp>
        <p:nvSpPr>
          <p:cNvPr id="3" name="Rectangle 2">
            <a:extLst>
              <a:ext uri="{FF2B5EF4-FFF2-40B4-BE49-F238E27FC236}">
                <a16:creationId xmlns:a16="http://schemas.microsoft.com/office/drawing/2014/main" id="{EF51B5F2-B58C-A05A-47A1-AE9DF5BA8E07}"/>
              </a:ext>
            </a:extLst>
          </p:cNvPr>
          <p:cNvSpPr/>
          <p:nvPr/>
        </p:nvSpPr>
        <p:spPr bwMode="auto">
          <a:xfrm>
            <a:off x="1288344" y="1680580"/>
            <a:ext cx="10508509" cy="4031873"/>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b="1" i="0" dirty="0">
                <a:solidFill>
                  <a:schemeClr val="accent4">
                    <a:lumMod val="50000"/>
                    <a:lumOff val="50000"/>
                  </a:schemeClr>
                </a:solidFill>
              </a:rPr>
              <a:t>Google’s making of a digital copy to provide a search function is a transformative use</a:t>
            </a:r>
            <a:r>
              <a:rPr lang="en-US" sz="3200" i="0" dirty="0"/>
              <a:t>, which augments public knowledge by making available information about Plaintiffs’ books without providing the public with a substantial substitute for matter protected by the Plaintiffs’ copyright interests in the original works or derivatives of them. </a:t>
            </a:r>
            <a:r>
              <a:rPr lang="en-US" sz="3200" b="1" i="0" dirty="0">
                <a:solidFill>
                  <a:schemeClr val="accent4">
                    <a:lumMod val="50000"/>
                    <a:lumOff val="50000"/>
                  </a:schemeClr>
                </a:solidFill>
              </a:rPr>
              <a:t>The same is true, at least under present conditions, of Google’s provision of the snippet function</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56742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399" y="-2"/>
            <a:ext cx="40386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Scope of Licensing Rights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26</a:t>
            </a:fld>
            <a:endParaRPr lang="en-US" altLang="en-US"/>
          </a:p>
        </p:txBody>
      </p:sp>
      <p:sp>
        <p:nvSpPr>
          <p:cNvPr id="6" name="Text Box 5"/>
          <p:cNvSpPr txBox="1">
            <a:spLocks noChangeArrowheads="1"/>
          </p:cNvSpPr>
          <p:nvPr/>
        </p:nvSpPr>
        <p:spPr bwMode="auto">
          <a:xfrm>
            <a:off x="9008962" y="6488668"/>
            <a:ext cx="318303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Authors Guild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2015)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76648" y="229561"/>
            <a:ext cx="4884928" cy="6443773"/>
          </a:xfrm>
          <a:prstGeom prst="rect">
            <a:avLst/>
          </a:prstGeom>
          <a:ln w="6350">
            <a:solidFill>
              <a:schemeClr val="tx1"/>
            </a:solidFill>
          </a:ln>
        </p:spPr>
      </p:pic>
      <p:sp>
        <p:nvSpPr>
          <p:cNvPr id="3" name="Rectangle 2">
            <a:extLst>
              <a:ext uri="{FF2B5EF4-FFF2-40B4-BE49-F238E27FC236}">
                <a16:creationId xmlns:a16="http://schemas.microsoft.com/office/drawing/2014/main" id="{EF51B5F2-B58C-A05A-47A1-AE9DF5BA8E07}"/>
              </a:ext>
            </a:extLst>
          </p:cNvPr>
          <p:cNvSpPr/>
          <p:nvPr/>
        </p:nvSpPr>
        <p:spPr bwMode="auto">
          <a:xfrm>
            <a:off x="1378691" y="1079242"/>
            <a:ext cx="10508509" cy="501675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b="1" i="0" dirty="0">
                <a:solidFill>
                  <a:schemeClr val="accent4">
                    <a:lumMod val="50000"/>
                    <a:lumOff val="50000"/>
                  </a:schemeClr>
                </a:solidFill>
              </a:rPr>
              <a:t>Plaintiffs’ contention that Google has usurped their opportunity to access paid and unpaid licensing markets for substantially the same functions that Google provides fails, in part because the licensing markets in fact involve very different functions than those that Google provides, and in part because an author’s derivative rights do not include an exclusive right to supply information (of the sort provided by Google) about her works. Google’s profit motivation does not in these circumstances justify denial of fair use</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97203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938" y="-2"/>
            <a:ext cx="688506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Authors Guild: Sup Ct Will Fix This Eventually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27</a:t>
            </a:fld>
            <a:endParaRPr lang="en-US" altLang="en-US"/>
          </a:p>
        </p:txBody>
      </p:sp>
      <p:sp>
        <p:nvSpPr>
          <p:cNvPr id="6" name="Text Box 5"/>
          <p:cNvSpPr txBox="1">
            <a:spLocks noChangeArrowheads="1"/>
          </p:cNvSpPr>
          <p:nvPr/>
        </p:nvSpPr>
        <p:spPr bwMode="auto">
          <a:xfrm>
            <a:off x="8434699" y="6488668"/>
            <a:ext cx="375730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Authors Guild (Visited 6 Feb 2022)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uthors Guild v. Google - The Authors Guild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37" y="440370"/>
            <a:ext cx="5691867" cy="6260468"/>
          </a:xfrm>
          <a:prstGeom prst="rect">
            <a:avLst/>
          </a:prstGeom>
          <a:ln w="6350">
            <a:solidFill>
              <a:schemeClr val="tx1"/>
            </a:solidFill>
          </a:ln>
        </p:spPr>
      </p:pic>
      <p:pic>
        <p:nvPicPr>
          <p:cNvPr id="8" name="Picture 7" descr="Authors Guild v. Google - The Authors Guild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l="5989" t="34827" r="32759" b="29418"/>
          <a:stretch/>
        </p:blipFill>
        <p:spPr>
          <a:xfrm>
            <a:off x="2532463" y="1145634"/>
            <a:ext cx="8084737" cy="5190634"/>
          </a:xfrm>
          <a:prstGeom prst="rect">
            <a:avLst/>
          </a:prstGeom>
          <a:ln w="6350">
            <a:solidFill>
              <a:schemeClr val="tx1"/>
            </a:solidFill>
          </a:ln>
        </p:spPr>
      </p:pic>
    </p:spTree>
    <p:extLst>
      <p:ext uri="{BB962C8B-B14F-4D97-AF65-F5344CB8AC3E}">
        <p14:creationId xmlns:p14="http://schemas.microsoft.com/office/powerpoint/2010/main" val="95580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333" y="-2"/>
            <a:ext cx="382566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2021: Sup Ct on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pic>
        <p:nvPicPr>
          <p:cNvPr id="5" name="Picture 4"/>
          <p:cNvPicPr>
            <a:picLocks noChangeAspect="1"/>
          </p:cNvPicPr>
          <p:nvPr/>
        </p:nvPicPr>
        <p:blipFill>
          <a:blip r:embed="rId2"/>
          <a:stretch>
            <a:fillRect/>
          </a:stretch>
        </p:blipFill>
        <p:spPr>
          <a:xfrm>
            <a:off x="3590430" y="306812"/>
            <a:ext cx="4618556" cy="6252085"/>
          </a:xfrm>
          <a:prstGeom prst="rect">
            <a:avLst/>
          </a:prstGeom>
          <a:ln w="6350">
            <a:solidFill>
              <a:schemeClr val="tx1"/>
            </a:solidFill>
          </a:ln>
        </p:spPr>
      </p:pic>
    </p:spTree>
    <p:extLst>
      <p:ext uri="{BB962C8B-B14F-4D97-AF65-F5344CB8AC3E}">
        <p14:creationId xmlns:p14="http://schemas.microsoft.com/office/powerpoint/2010/main" val="2979669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Business Models</a:t>
            </a:r>
          </a:p>
        </p:txBody>
      </p:sp>
      <p:sp>
        <p:nvSpPr>
          <p:cNvPr id="3" name="Content Placeholder 2"/>
          <p:cNvSpPr>
            <a:spLocks noGrp="1"/>
          </p:cNvSpPr>
          <p:nvPr>
            <p:ph idx="1"/>
          </p:nvPr>
        </p:nvSpPr>
        <p:spPr/>
        <p:txBody>
          <a:bodyPr/>
          <a:lstStyle/>
          <a:p>
            <a:r>
              <a:rPr lang="en-US" dirty="0"/>
              <a:t>Hypo</a:t>
            </a:r>
          </a:p>
          <a:p>
            <a:pPr lvl="1"/>
            <a:r>
              <a:rPr lang="en-US" dirty="0"/>
              <a:t>How should we understand Oracle’s (Sun’s) business model for Java? How should that matter, if at all, for the fair use analysis?</a:t>
            </a:r>
          </a:p>
          <a:p>
            <a:pPr lvl="1"/>
            <a:r>
              <a:rPr lang="en-US" dirty="0"/>
              <a:t>How should we understand Google’s business model for Android? And how does that matter for fair use?</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29</a:t>
            </a:fld>
            <a:endParaRPr lang="en-US" altLang="en-US"/>
          </a:p>
        </p:txBody>
      </p:sp>
      <p:sp>
        <p:nvSpPr>
          <p:cNvPr id="6" name="Text Box 5"/>
          <p:cNvSpPr txBox="1">
            <a:spLocks noChangeArrowheads="1"/>
          </p:cNvSpPr>
          <p:nvPr/>
        </p:nvSpPr>
        <p:spPr bwMode="auto">
          <a:xfrm>
            <a:off x="10148131" y="0"/>
            <a:ext cx="206926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4)</a:t>
            </a:r>
          </a:p>
        </p:txBody>
      </p:sp>
    </p:spTree>
    <p:extLst>
      <p:ext uri="{BB962C8B-B14F-4D97-AF65-F5344CB8AC3E}">
        <p14:creationId xmlns:p14="http://schemas.microsoft.com/office/powerpoint/2010/main" val="315622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056" y="-2"/>
            <a:ext cx="538994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June 2015: Copyright Office Report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a:p>
        </p:txBody>
      </p:sp>
      <p:sp>
        <p:nvSpPr>
          <p:cNvPr id="6" name="Text Box 5"/>
          <p:cNvSpPr txBox="1">
            <a:spLocks noChangeArrowheads="1"/>
          </p:cNvSpPr>
          <p:nvPr/>
        </p:nvSpPr>
        <p:spPr bwMode="auto">
          <a:xfrm>
            <a:off x="9749742" y="6488668"/>
            <a:ext cx="244225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Copyright Office</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Orphan Works | U.S. Copyright Office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0" y="208641"/>
            <a:ext cx="5967296" cy="6492197"/>
          </a:xfrm>
          <a:prstGeom prst="rect">
            <a:avLst/>
          </a:prstGeom>
          <a:ln w="6350">
            <a:solidFill>
              <a:schemeClr val="bg2"/>
            </a:solidFill>
          </a:ln>
        </p:spPr>
      </p:pic>
      <p:pic>
        <p:nvPicPr>
          <p:cNvPr id="8" name="Picture 7" descr="Orphan Works | U.S. Copyright Offic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2044" t="16885" r="11985" b="40269"/>
          <a:stretch/>
        </p:blipFill>
        <p:spPr>
          <a:xfrm>
            <a:off x="1992323" y="1232174"/>
            <a:ext cx="7979507" cy="4896092"/>
          </a:xfrm>
          <a:prstGeom prst="rect">
            <a:avLst/>
          </a:prstGeom>
          <a:ln w="6350">
            <a:solidFill>
              <a:schemeClr val="tx1"/>
            </a:solidFill>
          </a:ln>
        </p:spPr>
      </p:pic>
    </p:spTree>
    <p:extLst>
      <p:ext uri="{BB962C8B-B14F-4D97-AF65-F5344CB8AC3E}">
        <p14:creationId xmlns:p14="http://schemas.microsoft.com/office/powerpoint/2010/main" val="380856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7140" y="-2"/>
            <a:ext cx="409486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For Android (TTYN (2 of 4))</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30</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43866" y="200653"/>
            <a:ext cx="4094861" cy="6456693"/>
          </a:xfrm>
          <a:prstGeom prst="rect">
            <a:avLst/>
          </a:prstGeom>
          <a:ln w="6350">
            <a:solidFill>
              <a:schemeClr val="tx1"/>
            </a:solidFill>
          </a:ln>
        </p:spPr>
      </p:pic>
      <p:sp>
        <p:nvSpPr>
          <p:cNvPr id="3" name="Rectangle 2">
            <a:extLst>
              <a:ext uri="{FF2B5EF4-FFF2-40B4-BE49-F238E27FC236}">
                <a16:creationId xmlns:a16="http://schemas.microsoft.com/office/drawing/2014/main" id="{5EF46941-C1C3-FA4E-FBEC-AAD55DE80D1C}"/>
              </a:ext>
            </a:extLst>
          </p:cNvPr>
          <p:cNvSpPr/>
          <p:nvPr/>
        </p:nvSpPr>
        <p:spPr bwMode="auto">
          <a:xfrm>
            <a:off x="1339144" y="1015947"/>
            <a:ext cx="10508509" cy="452431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Google envisioned an </a:t>
            </a:r>
            <a:r>
              <a:rPr lang="en-US" sz="3200" b="1" i="0" dirty="0">
                <a:solidFill>
                  <a:schemeClr val="accent4">
                    <a:lumMod val="50000"/>
                    <a:lumOff val="50000"/>
                  </a:schemeClr>
                </a:solidFill>
              </a:rPr>
              <a:t>Android platform that was free and open, such that software developers could use the tools found there free of charge</a:t>
            </a:r>
            <a:r>
              <a:rPr lang="en-US" sz="3200" i="0" dirty="0"/>
              <a:t>. Its idea was that </a:t>
            </a:r>
            <a:r>
              <a:rPr lang="en-US" sz="3200" b="1" i="0" dirty="0">
                <a:solidFill>
                  <a:schemeClr val="accent4">
                    <a:lumMod val="50000"/>
                    <a:lumOff val="50000"/>
                  </a:schemeClr>
                </a:solidFill>
              </a:rPr>
              <a:t>more and more developers using its Android platform would develop ever more Android-based applications</a:t>
            </a:r>
            <a:r>
              <a:rPr lang="en-US" sz="3200" i="0" dirty="0"/>
              <a:t>, all of which would make Google’s Android-based smartphones more attractive to ultimate consumers. Consumers would then buy and use ever more of those phones. … </a:t>
            </a:r>
            <a:r>
              <a:rPr lang="en-US" sz="3200" b="1" i="0" dirty="0">
                <a:solidFill>
                  <a:schemeClr val="accent4">
                    <a:lumMod val="50000"/>
                    <a:lumOff val="50000"/>
                  </a:schemeClr>
                </a:solidFill>
              </a:rPr>
              <a:t>That vision required attracting a sizeable number of skilled programmers</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77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5884" y="-2"/>
            <a:ext cx="367611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For Java (TTYN (3 of 4))</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63908" y="209004"/>
            <a:ext cx="4100061" cy="6464894"/>
          </a:xfrm>
          <a:prstGeom prst="rect">
            <a:avLst/>
          </a:prstGeom>
          <a:ln w="6350">
            <a:solidFill>
              <a:schemeClr val="tx1"/>
            </a:solidFill>
          </a:ln>
        </p:spPr>
      </p:pic>
      <p:sp>
        <p:nvSpPr>
          <p:cNvPr id="3" name="Rectangle 2">
            <a:extLst>
              <a:ext uri="{FF2B5EF4-FFF2-40B4-BE49-F238E27FC236}">
                <a16:creationId xmlns:a16="http://schemas.microsoft.com/office/drawing/2014/main" id="{C23F1CF4-8267-F9BF-4BB0-44A00B900E13}"/>
              </a:ext>
            </a:extLst>
          </p:cNvPr>
          <p:cNvSpPr/>
          <p:nvPr/>
        </p:nvSpPr>
        <p:spPr bwMode="auto">
          <a:xfrm>
            <a:off x="1319583" y="1739847"/>
            <a:ext cx="10508509" cy="4031873"/>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b="1" i="0" dirty="0">
                <a:solidFill>
                  <a:schemeClr val="accent4">
                    <a:lumMod val="50000"/>
                    <a:lumOff val="50000"/>
                  </a:schemeClr>
                </a:solidFill>
              </a:rPr>
              <a:t>About six million programmers had spent considerable time learning, and then using, the Java language</a:t>
            </a:r>
            <a:r>
              <a:rPr lang="en-US" sz="3200" i="0" dirty="0"/>
              <a:t>. Many of those programmers </a:t>
            </a:r>
            <a:r>
              <a:rPr lang="en-US" sz="3200" b="1" i="0" dirty="0">
                <a:solidFill>
                  <a:schemeClr val="accent4">
                    <a:lumMod val="50000"/>
                    <a:lumOff val="50000"/>
                  </a:schemeClr>
                </a:solidFill>
              </a:rPr>
              <a:t>used Sun’s own popular Java SE platform to develop new programs primarily for use in desktop and laptop computers</a:t>
            </a:r>
            <a:r>
              <a:rPr lang="en-US" sz="3200" i="0" dirty="0"/>
              <a:t>. That platform allowed developers using the Java language to write programs that were able to run on any desktop or laptop computer, regardless of the underlying hardware … .</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69390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968" y="-2"/>
            <a:ext cx="47540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And the Conflict (TTYN (4 of 4))</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32</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04800" y="209004"/>
            <a:ext cx="3909132" cy="6462386"/>
          </a:xfrm>
          <a:prstGeom prst="rect">
            <a:avLst/>
          </a:prstGeom>
          <a:ln w="6350">
            <a:solidFill>
              <a:schemeClr val="tx1"/>
            </a:solidFill>
          </a:ln>
        </p:spPr>
      </p:pic>
      <p:sp>
        <p:nvSpPr>
          <p:cNvPr id="3" name="Rectangle 2">
            <a:extLst>
              <a:ext uri="{FF2B5EF4-FFF2-40B4-BE49-F238E27FC236}">
                <a16:creationId xmlns:a16="http://schemas.microsoft.com/office/drawing/2014/main" id="{64E0D967-F581-3907-5B0E-D5D43FDCAD58}"/>
              </a:ext>
            </a:extLst>
          </p:cNvPr>
          <p:cNvSpPr/>
          <p:nvPr/>
        </p:nvSpPr>
        <p:spPr bwMode="auto">
          <a:xfrm>
            <a:off x="1334981" y="2146247"/>
            <a:ext cx="10508509" cy="353943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Shortly after acquiring the Android firm, </a:t>
            </a:r>
            <a:r>
              <a:rPr lang="en-US" sz="3200" b="1" i="0" dirty="0">
                <a:solidFill>
                  <a:schemeClr val="accent4">
                    <a:lumMod val="50000"/>
                    <a:lumOff val="50000"/>
                  </a:schemeClr>
                </a:solidFill>
              </a:rPr>
              <a:t>Google began talks with Sun about the possibility of licensing the entire Java platform for its new smartphone technology. But Google did not want to insist that all programs written on the Android platform be in­teroperable</a:t>
            </a:r>
            <a:r>
              <a:rPr lang="en-US" sz="3200" i="0" dirty="0"/>
              <a:t>. … </a:t>
            </a:r>
            <a:r>
              <a:rPr lang="en-US" sz="3200" b="1" i="0" dirty="0">
                <a:solidFill>
                  <a:schemeClr val="accent4">
                    <a:lumMod val="50000"/>
                    <a:lumOff val="50000"/>
                  </a:schemeClr>
                </a:solidFill>
              </a:rPr>
              <a:t>Ap­parently, for reasons related to this disagreement, Google’s negotiations with Sun broke down. Google then built its own platform</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18159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2"/>
            <a:ext cx="28448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Sec. 107: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33</a:t>
            </a:fld>
            <a:endParaRPr lang="en-US" altLang="en-US"/>
          </a:p>
        </p:txBody>
      </p:sp>
      <p:sp>
        <p:nvSpPr>
          <p:cNvPr id="6" name="Text Box 5"/>
          <p:cNvSpPr txBox="1">
            <a:spLocks noChangeArrowheads="1"/>
          </p:cNvSpPr>
          <p:nvPr/>
        </p:nvSpPr>
        <p:spPr bwMode="auto">
          <a:xfrm>
            <a:off x="10571544" y="6488668"/>
            <a:ext cx="162045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17 USC 107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04800" y="209004"/>
            <a:ext cx="4900056" cy="6578864"/>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2060381" y="1520725"/>
            <a:ext cx="8248125" cy="4346587"/>
          </a:xfrm>
          <a:prstGeom prst="rect">
            <a:avLst/>
          </a:prstGeom>
          <a:ln w="6350">
            <a:solidFill>
              <a:schemeClr val="tx1"/>
            </a:solidFill>
          </a:ln>
        </p:spPr>
      </p:pic>
    </p:spTree>
    <p:extLst>
      <p:ext uri="{BB962C8B-B14F-4D97-AF65-F5344CB8AC3E}">
        <p14:creationId xmlns:p14="http://schemas.microsoft.com/office/powerpoint/2010/main" val="21301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484" y="-1"/>
            <a:ext cx="6408517"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Situating Computer Programs in Copyright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34</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56C8696-C67A-6ABE-E2DA-4853F38F4750}"/>
              </a:ext>
            </a:extLst>
          </p:cNvPr>
          <p:cNvPicPr>
            <a:picLocks noChangeAspect="1"/>
          </p:cNvPicPr>
          <p:nvPr/>
        </p:nvPicPr>
        <p:blipFill rotWithShape="1">
          <a:blip r:embed="rId2"/>
          <a:srcRect l="19243" t="10134" r="19762" b="15856"/>
          <a:stretch/>
        </p:blipFill>
        <p:spPr>
          <a:xfrm>
            <a:off x="250785" y="169762"/>
            <a:ext cx="4120988" cy="6531076"/>
          </a:xfrm>
          <a:prstGeom prst="rect">
            <a:avLst/>
          </a:prstGeom>
          <a:ln w="6350">
            <a:solidFill>
              <a:schemeClr val="tx1"/>
            </a:solidFill>
          </a:ln>
        </p:spPr>
      </p:pic>
      <p:sp>
        <p:nvSpPr>
          <p:cNvPr id="3" name="Rectangle 2">
            <a:extLst>
              <a:ext uri="{FF2B5EF4-FFF2-40B4-BE49-F238E27FC236}">
                <a16:creationId xmlns:a16="http://schemas.microsoft.com/office/drawing/2014/main" id="{DB95B633-2D68-683F-05DD-237CD27357FD}"/>
              </a:ext>
            </a:extLst>
          </p:cNvPr>
          <p:cNvSpPr/>
          <p:nvPr/>
        </p:nvSpPr>
        <p:spPr bwMode="auto">
          <a:xfrm>
            <a:off x="1304933" y="2566667"/>
            <a:ext cx="10508509" cy="304698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By defining computer programs in §101, Congress chose to place this subject matter within the copyright regime. </a:t>
            </a:r>
            <a:r>
              <a:rPr lang="en-US" sz="3200" b="1" i="0" dirty="0">
                <a:solidFill>
                  <a:schemeClr val="accent4">
                    <a:lumMod val="50000"/>
                    <a:lumOff val="50000"/>
                  </a:schemeClr>
                </a:solidFill>
              </a:rPr>
              <a:t>Like other protected works, that means that the owners of computer programs enjoy the exclusive rights set forth in the Act, including the right to ‘reproduce [a] copyrighted work’ or to ‘prepare derivative works.’ 17 U.S.C. §106</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8738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484" y="-1"/>
            <a:ext cx="6408517"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Situating Computer Programs in Copyright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56C8696-C67A-6ABE-E2DA-4853F38F4750}"/>
              </a:ext>
            </a:extLst>
          </p:cNvPr>
          <p:cNvPicPr>
            <a:picLocks noChangeAspect="1"/>
          </p:cNvPicPr>
          <p:nvPr/>
        </p:nvPicPr>
        <p:blipFill rotWithShape="1">
          <a:blip r:embed="rId2"/>
          <a:srcRect l="19243" t="10134" r="19762" b="15856"/>
          <a:stretch/>
        </p:blipFill>
        <p:spPr>
          <a:xfrm>
            <a:off x="250785" y="169762"/>
            <a:ext cx="4120988" cy="6531076"/>
          </a:xfrm>
          <a:prstGeom prst="rect">
            <a:avLst/>
          </a:prstGeom>
          <a:ln w="6350">
            <a:solidFill>
              <a:schemeClr val="tx1"/>
            </a:solidFill>
          </a:ln>
        </p:spPr>
      </p:pic>
      <p:sp>
        <p:nvSpPr>
          <p:cNvPr id="3" name="Rectangle 2">
            <a:extLst>
              <a:ext uri="{FF2B5EF4-FFF2-40B4-BE49-F238E27FC236}">
                <a16:creationId xmlns:a16="http://schemas.microsoft.com/office/drawing/2014/main" id="{DB95B633-2D68-683F-05DD-237CD27357FD}"/>
              </a:ext>
            </a:extLst>
          </p:cNvPr>
          <p:cNvSpPr/>
          <p:nvPr/>
        </p:nvSpPr>
        <p:spPr bwMode="auto">
          <a:xfrm>
            <a:off x="1378691" y="2875326"/>
            <a:ext cx="10508509" cy="255454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But that also means that exclusive rights in computer programs are limited like any other works. </a:t>
            </a:r>
            <a:r>
              <a:rPr lang="en-US" sz="3200" b="1" i="0" dirty="0">
                <a:solidFill>
                  <a:schemeClr val="accent4">
                    <a:lumMod val="50000"/>
                    <a:lumOff val="50000"/>
                  </a:schemeClr>
                </a:solidFill>
              </a:rPr>
              <a:t>Just as fair use distinguishes among books and films, which are indisputably subjects of copyright, so too must it draw lines among computer programs</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4577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1347" y="-2"/>
            <a:ext cx="421065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Derivative Works Definition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36</a:t>
            </a:fld>
            <a:endParaRPr lang="en-US" altLang="en-US"/>
          </a:p>
        </p:txBody>
      </p:sp>
      <p:sp>
        <p:nvSpPr>
          <p:cNvPr id="6" name="Text Box 5"/>
          <p:cNvSpPr txBox="1">
            <a:spLocks noChangeArrowheads="1"/>
          </p:cNvSpPr>
          <p:nvPr/>
        </p:nvSpPr>
        <p:spPr bwMode="auto">
          <a:xfrm>
            <a:off x="10633520" y="6488668"/>
            <a:ext cx="155848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17 USC 101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89704" y="209004"/>
            <a:ext cx="4698989" cy="6333111"/>
          </a:xfrm>
          <a:prstGeom prst="rect">
            <a:avLst/>
          </a:prstGeom>
          <a:ln w="6350">
            <a:solidFill>
              <a:schemeClr val="tx1"/>
            </a:solidFill>
          </a:ln>
        </p:spPr>
      </p:pic>
      <p:sp>
        <p:nvSpPr>
          <p:cNvPr id="8" name="Text Box 5"/>
          <p:cNvSpPr txBox="1">
            <a:spLocks noChangeArrowheads="1"/>
          </p:cNvSpPr>
          <p:nvPr/>
        </p:nvSpPr>
        <p:spPr bwMode="auto">
          <a:xfrm>
            <a:off x="1510522" y="1851264"/>
            <a:ext cx="10504750" cy="341632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A ‘</a:t>
            </a:r>
            <a:r>
              <a:rPr lang="en-US" sz="3600" b="1" i="0" dirty="0">
                <a:solidFill>
                  <a:schemeClr val="accent4">
                    <a:lumMod val="50000"/>
                    <a:lumOff val="50000"/>
                  </a:schemeClr>
                </a:solidFill>
              </a:rPr>
              <a:t>derivative work</a:t>
            </a:r>
            <a:r>
              <a:rPr lang="en-US" sz="3600" i="0" dirty="0"/>
              <a:t>’ is a work </a:t>
            </a:r>
            <a:r>
              <a:rPr lang="en-US" sz="3600" b="1" i="0" dirty="0">
                <a:solidFill>
                  <a:schemeClr val="accent4">
                    <a:lumMod val="50000"/>
                    <a:lumOff val="50000"/>
                  </a:schemeClr>
                </a:solidFill>
              </a:rPr>
              <a:t>based upon one or more preexisting works</a:t>
            </a:r>
            <a:r>
              <a:rPr lang="en-US" sz="3600" i="0" dirty="0"/>
              <a:t>, such as a translation, musical arrangement, dramatization, fictionalization, motion picture version, sound recording, art reproduction, abridgment, condensation, or any other form in which a work may be </a:t>
            </a:r>
            <a:r>
              <a:rPr lang="en-US" sz="3600" b="1" i="0" dirty="0">
                <a:solidFill>
                  <a:schemeClr val="accent4">
                    <a:lumMod val="50000"/>
                    <a:lumOff val="50000"/>
                  </a:schemeClr>
                </a:solidFill>
              </a:rPr>
              <a:t>recast, transformed, or adapted</a:t>
            </a:r>
            <a:r>
              <a:rPr lang="en-US" sz="3600" i="0" dirty="0"/>
              <a:t>.</a:t>
            </a:r>
            <a:r>
              <a:rPr lang="en-US" sz="3600" i="0" dirty="0">
                <a:cs typeface="Times New Roman" panose="02020603050405020304" pitchFamily="18" charset="0"/>
              </a:rPr>
              <a:t>”</a:t>
            </a:r>
          </a:p>
        </p:txBody>
      </p:sp>
    </p:spTree>
    <p:extLst>
      <p:ext uri="{BB962C8B-B14F-4D97-AF65-F5344CB8AC3E}">
        <p14:creationId xmlns:p14="http://schemas.microsoft.com/office/powerpoint/2010/main" val="407631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5529" y="-1"/>
            <a:ext cx="4706473"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Nature of Declaring Code?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37</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56537B23-84FE-5716-046B-4F97D6AA4469}"/>
              </a:ext>
            </a:extLst>
          </p:cNvPr>
          <p:cNvPicPr>
            <a:picLocks noChangeAspect="1"/>
          </p:cNvPicPr>
          <p:nvPr/>
        </p:nvPicPr>
        <p:blipFill rotWithShape="1">
          <a:blip r:embed="rId2"/>
          <a:srcRect l="18557" t="9645" r="20501" b="17202"/>
          <a:stretch/>
        </p:blipFill>
        <p:spPr>
          <a:xfrm>
            <a:off x="189054" y="169762"/>
            <a:ext cx="4168226" cy="6531076"/>
          </a:xfrm>
          <a:prstGeom prst="rect">
            <a:avLst/>
          </a:prstGeom>
          <a:ln w="6350">
            <a:solidFill>
              <a:schemeClr val="tx1"/>
            </a:solidFill>
          </a:ln>
        </p:spPr>
      </p:pic>
      <p:sp>
        <p:nvSpPr>
          <p:cNvPr id="3" name="Rectangle 2">
            <a:extLst>
              <a:ext uri="{FF2B5EF4-FFF2-40B4-BE49-F238E27FC236}">
                <a16:creationId xmlns:a16="http://schemas.microsoft.com/office/drawing/2014/main" id="{A5D19D55-E2BF-2EF5-4C6D-6E1B9F6D79B7}"/>
              </a:ext>
            </a:extLst>
          </p:cNvPr>
          <p:cNvSpPr/>
          <p:nvPr/>
        </p:nvSpPr>
        <p:spPr bwMode="auto">
          <a:xfrm>
            <a:off x="1378691" y="1219147"/>
            <a:ext cx="10508509" cy="452431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In our view, for the reasons just described, </a:t>
            </a:r>
            <a:r>
              <a:rPr lang="en-US" sz="3200" b="1" i="0" dirty="0">
                <a:solidFill>
                  <a:schemeClr val="accent4">
                    <a:lumMod val="50000"/>
                    <a:lumOff val="50000"/>
                  </a:schemeClr>
                </a:solidFill>
              </a:rPr>
              <a:t>the declaring code is, if copyrightable at all, further than are most computer pro­grams (such as the implementing code) from the core of cop­yright</a:t>
            </a:r>
            <a:r>
              <a:rPr lang="en-US" sz="3200" i="0" dirty="0"/>
              <a:t>. That fact diminishes the fear, expressed by both the dissent and the Federal Circuit, that application of ‘fair use’ here would seriously undermine the general copyright protection that Congress provided for computer programs. And it means that </a:t>
            </a:r>
            <a:r>
              <a:rPr lang="en-US" sz="3200" b="1" i="0" dirty="0">
                <a:solidFill>
                  <a:schemeClr val="accent4">
                    <a:lumMod val="50000"/>
                    <a:lumOff val="50000"/>
                  </a:schemeClr>
                </a:solidFill>
              </a:rPr>
              <a:t>this factor, ‘the nature of the copyrighted work,’ points in the direction of fair use</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46057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341" y="-1"/>
            <a:ext cx="8722661"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Purpose &amp; Character: Creating New (Derivative?) Products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38</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EAC9B0B9-3193-5130-95B0-639345DE8B14}"/>
              </a:ext>
            </a:extLst>
          </p:cNvPr>
          <p:cNvPicPr>
            <a:picLocks noChangeAspect="1"/>
          </p:cNvPicPr>
          <p:nvPr/>
        </p:nvPicPr>
        <p:blipFill rotWithShape="1">
          <a:blip r:embed="rId2"/>
          <a:srcRect l="19057" t="10994" r="18288" b="15920"/>
          <a:stretch/>
        </p:blipFill>
        <p:spPr>
          <a:xfrm>
            <a:off x="241406" y="478421"/>
            <a:ext cx="4082444" cy="6222417"/>
          </a:xfrm>
          <a:prstGeom prst="rect">
            <a:avLst/>
          </a:prstGeom>
          <a:ln w="6350">
            <a:solidFill>
              <a:schemeClr val="tx1"/>
            </a:solidFill>
          </a:ln>
        </p:spPr>
      </p:pic>
      <p:sp>
        <p:nvSpPr>
          <p:cNvPr id="3" name="Rectangle 2">
            <a:extLst>
              <a:ext uri="{FF2B5EF4-FFF2-40B4-BE49-F238E27FC236}">
                <a16:creationId xmlns:a16="http://schemas.microsoft.com/office/drawing/2014/main" id="{27837A4B-F201-2BBB-3A81-B241356D5533}"/>
              </a:ext>
            </a:extLst>
          </p:cNvPr>
          <p:cNvSpPr/>
          <p:nvPr/>
        </p:nvSpPr>
        <p:spPr bwMode="auto">
          <a:xfrm>
            <a:off x="1334911" y="1258024"/>
            <a:ext cx="10508509" cy="452431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Here </a:t>
            </a:r>
            <a:r>
              <a:rPr lang="en-US" sz="3200" b="1" i="0" dirty="0">
                <a:solidFill>
                  <a:schemeClr val="accent4">
                    <a:lumMod val="50000"/>
                    <a:lumOff val="50000"/>
                  </a:schemeClr>
                </a:solidFill>
              </a:rPr>
              <a:t>Google’s use of the Sun Java API seeks to create new products</a:t>
            </a:r>
            <a:r>
              <a:rPr lang="en-US" sz="3200" i="0" dirty="0"/>
              <a:t>. It seeks to expand the use and usefulness of Android-based smartphones. Its new product offers programmers a highly creative and innovative tool for a smartphone environment. </a:t>
            </a:r>
            <a:r>
              <a:rPr lang="en-US" sz="3200" b="1" i="0" dirty="0">
                <a:solidFill>
                  <a:schemeClr val="accent4">
                    <a:lumMod val="50000"/>
                    <a:lumOff val="50000"/>
                  </a:schemeClr>
                </a:solidFill>
              </a:rPr>
              <a:t>To the extent that Google used parts of the Sun Java API to create a new platform that could be readily used by programmers, its use was consistent with that creative ‘progress’ that is the basic constitutional objective of copyright itself</a:t>
            </a:r>
            <a:r>
              <a:rPr lang="en-US" sz="3200" i="0" dirty="0"/>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47028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“Derivative” on Majority Opinion</a:t>
            </a:r>
          </a:p>
        </p:txBody>
      </p:sp>
      <p:sp>
        <p:nvSpPr>
          <p:cNvPr id="3" name="Content Placeholder 2"/>
          <p:cNvSpPr>
            <a:spLocks noGrp="1"/>
          </p:cNvSpPr>
          <p:nvPr>
            <p:ph idx="1"/>
          </p:nvPr>
        </p:nvSpPr>
        <p:spPr/>
        <p:txBody>
          <a:bodyPr/>
          <a:lstStyle/>
          <a:p>
            <a:r>
              <a:rPr lang="en-US" dirty="0"/>
              <a:t>Questions</a:t>
            </a:r>
          </a:p>
          <a:p>
            <a:pPr lvl="1"/>
            <a:r>
              <a:rPr lang="en-US" dirty="0"/>
              <a:t>What do you find?</a:t>
            </a:r>
          </a:p>
          <a:p>
            <a:pPr lvl="1"/>
            <a:r>
              <a:rPr lang="en-US" dirty="0"/>
              <a:t>Does that bother you?</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39</a:t>
            </a:fld>
            <a:endParaRPr lang="en-US" altLang="en-US"/>
          </a:p>
        </p:txBody>
      </p:sp>
    </p:spTree>
    <p:extLst>
      <p:ext uri="{BB962C8B-B14F-4D97-AF65-F5344CB8AC3E}">
        <p14:creationId xmlns:p14="http://schemas.microsoft.com/office/powerpoint/2010/main" val="227983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8829" y="-2"/>
            <a:ext cx="275317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Google’s Mission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9007266" y="6488668"/>
            <a:ext cx="318473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(Visited 6 Feb 2022)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Google - About Google, Our Culture &amp; Company News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09004"/>
            <a:ext cx="5911293" cy="6431268"/>
          </a:xfrm>
          <a:prstGeom prst="rect">
            <a:avLst/>
          </a:prstGeom>
          <a:ln w="6350">
            <a:solidFill>
              <a:schemeClr val="tx1"/>
            </a:solidFill>
          </a:ln>
        </p:spPr>
      </p:pic>
      <p:pic>
        <p:nvPicPr>
          <p:cNvPr id="8" name="Picture 7" descr="Google - About Google, Our Culture &amp; Company News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r="9712" b="64168"/>
          <a:stretch/>
        </p:blipFill>
        <p:spPr>
          <a:xfrm>
            <a:off x="1447392" y="1681127"/>
            <a:ext cx="9386640" cy="4052864"/>
          </a:xfrm>
          <a:prstGeom prst="rect">
            <a:avLst/>
          </a:prstGeom>
          <a:ln w="6350">
            <a:solidFill>
              <a:schemeClr val="tx1"/>
            </a:solidFill>
          </a:ln>
        </p:spPr>
      </p:pic>
    </p:spTree>
    <p:extLst>
      <p:ext uri="{BB962C8B-B14F-4D97-AF65-F5344CB8AC3E}">
        <p14:creationId xmlns:p14="http://schemas.microsoft.com/office/powerpoint/2010/main" val="6562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048" y="-1"/>
            <a:ext cx="3892954"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P&amp;C: Utility of API Reuse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CF9566A6-F289-9C99-9C09-2C82699711A3}"/>
              </a:ext>
            </a:extLst>
          </p:cNvPr>
          <p:cNvPicPr>
            <a:picLocks noChangeAspect="1"/>
          </p:cNvPicPr>
          <p:nvPr/>
        </p:nvPicPr>
        <p:blipFill rotWithShape="1">
          <a:blip r:embed="rId2"/>
          <a:srcRect l="18442" t="10038" r="19232" b="14917"/>
          <a:stretch/>
        </p:blipFill>
        <p:spPr>
          <a:xfrm>
            <a:off x="243069" y="169762"/>
            <a:ext cx="4127598" cy="6531076"/>
          </a:xfrm>
          <a:prstGeom prst="rect">
            <a:avLst/>
          </a:prstGeom>
          <a:ln w="6350">
            <a:solidFill>
              <a:schemeClr val="tx1"/>
            </a:solidFill>
          </a:ln>
        </p:spPr>
      </p:pic>
      <p:sp>
        <p:nvSpPr>
          <p:cNvPr id="3" name="Rectangle 2">
            <a:extLst>
              <a:ext uri="{FF2B5EF4-FFF2-40B4-BE49-F238E27FC236}">
                <a16:creationId xmlns:a16="http://schemas.microsoft.com/office/drawing/2014/main" id="{89C0CC04-64A5-1613-75C4-7A240F81B023}"/>
              </a:ext>
            </a:extLst>
          </p:cNvPr>
          <p:cNvSpPr/>
          <p:nvPr/>
        </p:nvSpPr>
        <p:spPr bwMode="auto">
          <a:xfrm>
            <a:off x="1378691" y="1299580"/>
            <a:ext cx="10508509" cy="452431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The jury heard that </a:t>
            </a:r>
            <a:r>
              <a:rPr lang="en-US" sz="3200" b="1" i="0" dirty="0">
                <a:solidFill>
                  <a:schemeClr val="accent4">
                    <a:lumMod val="50000"/>
                    <a:lumOff val="50000"/>
                  </a:schemeClr>
                </a:solidFill>
              </a:rPr>
              <a:t>shared interfaces are necessary for different programs to speak to each other</a:t>
            </a:r>
            <a:r>
              <a:rPr lang="en-US" sz="3200" i="0" dirty="0"/>
              <a:t>. It heard that the </a:t>
            </a:r>
            <a:r>
              <a:rPr lang="en-US" sz="3200" b="1" i="0" dirty="0">
                <a:solidFill>
                  <a:schemeClr val="accent4">
                    <a:lumMod val="50000"/>
                    <a:lumOff val="50000"/>
                  </a:schemeClr>
                </a:solidFill>
              </a:rPr>
              <a:t>reimplementation of interfaces is necessary if programmers are to be able to use their acquired skills</a:t>
            </a:r>
            <a:r>
              <a:rPr lang="en-US" sz="3200" i="0" dirty="0"/>
              <a:t>. It heard that the </a:t>
            </a:r>
            <a:r>
              <a:rPr lang="en-US" sz="3200" b="1" i="0" dirty="0">
                <a:solidFill>
                  <a:schemeClr val="accent4">
                    <a:lumMod val="50000"/>
                    <a:lumOff val="50000"/>
                  </a:schemeClr>
                </a:solidFill>
              </a:rPr>
              <a:t>reuse of APIs is common in the industry</a:t>
            </a:r>
            <a:r>
              <a:rPr lang="en-US" sz="3200" i="0" dirty="0"/>
              <a:t>. It heard that </a:t>
            </a:r>
            <a:r>
              <a:rPr lang="en-US" sz="3200" b="1" i="0" dirty="0">
                <a:solidFill>
                  <a:schemeClr val="accent4">
                    <a:lumMod val="50000"/>
                    <a:lumOff val="50000"/>
                  </a:schemeClr>
                </a:solidFill>
              </a:rPr>
              <a:t>Sun itself had used pre-existing interfaces in creating Java</a:t>
            </a:r>
            <a:r>
              <a:rPr lang="en-US" sz="3200" i="0" dirty="0"/>
              <a:t>. And it heard that </a:t>
            </a:r>
            <a:r>
              <a:rPr lang="en-US" sz="3200" b="1" i="0" dirty="0">
                <a:solidFill>
                  <a:schemeClr val="accent4">
                    <a:lumMod val="50000"/>
                    <a:lumOff val="50000"/>
                  </a:schemeClr>
                </a:solidFill>
              </a:rPr>
              <a:t>Sun executives thought that widespread use of the Java programming language, including use on a smartphone platform, would benefit the company</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02348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4635" y="-1"/>
            <a:ext cx="6257367"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Amount &amp; Substantiality: Locks and Keys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33881AEB-1535-724A-0D81-F99446AF4EDF}"/>
              </a:ext>
            </a:extLst>
          </p:cNvPr>
          <p:cNvPicPr>
            <a:picLocks noChangeAspect="1"/>
          </p:cNvPicPr>
          <p:nvPr/>
        </p:nvPicPr>
        <p:blipFill rotWithShape="1">
          <a:blip r:embed="rId2"/>
          <a:srcRect l="18471" t="9455" r="20135" b="15267"/>
          <a:stretch/>
        </p:blipFill>
        <p:spPr>
          <a:xfrm>
            <a:off x="138895" y="169762"/>
            <a:ext cx="4065157" cy="6531076"/>
          </a:xfrm>
          <a:prstGeom prst="rect">
            <a:avLst/>
          </a:prstGeom>
          <a:ln w="6350">
            <a:solidFill>
              <a:schemeClr val="tx1"/>
            </a:solidFill>
          </a:ln>
        </p:spPr>
      </p:pic>
      <p:sp>
        <p:nvSpPr>
          <p:cNvPr id="3" name="Rectangle 2">
            <a:extLst>
              <a:ext uri="{FF2B5EF4-FFF2-40B4-BE49-F238E27FC236}">
                <a16:creationId xmlns:a16="http://schemas.microsoft.com/office/drawing/2014/main" id="{A9696869-D589-8E6A-6ED4-8AB698FDCAFA}"/>
              </a:ext>
            </a:extLst>
          </p:cNvPr>
          <p:cNvSpPr/>
          <p:nvPr/>
        </p:nvSpPr>
        <p:spPr bwMode="auto">
          <a:xfrm>
            <a:off x="1292577" y="1832981"/>
            <a:ext cx="10508509" cy="353943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Google’s basic objective was not simply to make the Java programming language usable on its Android systems. </a:t>
            </a:r>
            <a:r>
              <a:rPr lang="en-US" sz="3200" b="1" i="0" dirty="0">
                <a:solidFill>
                  <a:schemeClr val="accent4">
                    <a:lumMod val="50000"/>
                    <a:lumOff val="50000"/>
                  </a:schemeClr>
                </a:solidFill>
              </a:rPr>
              <a:t>It was to permit programmers to make use of their knowledge and experience using the Sun Java API when they wrote new programs for smartphones with the Android platform</a:t>
            </a:r>
            <a:r>
              <a:rPr lang="en-US" sz="3200" i="0" dirty="0"/>
              <a:t>. </a:t>
            </a:r>
            <a:r>
              <a:rPr lang="en-US" sz="3200" b="1" i="0" dirty="0">
                <a:solidFill>
                  <a:schemeClr val="accent4">
                    <a:lumMod val="50000"/>
                    <a:lumOff val="50000"/>
                  </a:schemeClr>
                </a:solidFill>
              </a:rPr>
              <a:t>In principle, Google might have created its own, different system of declaring code</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4430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4635" y="-1"/>
            <a:ext cx="6257367"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Amount &amp; Substantiality: Locks and Keys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33881AEB-1535-724A-0D81-F99446AF4EDF}"/>
              </a:ext>
            </a:extLst>
          </p:cNvPr>
          <p:cNvPicPr>
            <a:picLocks noChangeAspect="1"/>
          </p:cNvPicPr>
          <p:nvPr/>
        </p:nvPicPr>
        <p:blipFill rotWithShape="1">
          <a:blip r:embed="rId2"/>
          <a:srcRect l="18471" t="9455" r="20135" b="15267"/>
          <a:stretch/>
        </p:blipFill>
        <p:spPr>
          <a:xfrm>
            <a:off x="138895" y="169762"/>
            <a:ext cx="4065157" cy="6531076"/>
          </a:xfrm>
          <a:prstGeom prst="rect">
            <a:avLst/>
          </a:prstGeom>
          <a:ln w="6350">
            <a:solidFill>
              <a:schemeClr val="tx1"/>
            </a:solidFill>
          </a:ln>
        </p:spPr>
      </p:pic>
      <p:sp>
        <p:nvSpPr>
          <p:cNvPr id="3" name="Rectangle 2">
            <a:extLst>
              <a:ext uri="{FF2B5EF4-FFF2-40B4-BE49-F238E27FC236}">
                <a16:creationId xmlns:a16="http://schemas.microsoft.com/office/drawing/2014/main" id="{A9696869-D589-8E6A-6ED4-8AB698FDCAFA}"/>
              </a:ext>
            </a:extLst>
          </p:cNvPr>
          <p:cNvSpPr/>
          <p:nvPr/>
        </p:nvSpPr>
        <p:spPr bwMode="auto">
          <a:xfrm>
            <a:off x="1378691" y="1782180"/>
            <a:ext cx="10508509" cy="353943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But the jury could have found that its doing so would not have achieved that basic objective. In a sense, </a:t>
            </a:r>
            <a:r>
              <a:rPr lang="en-US" sz="3200" b="1" i="0" dirty="0">
                <a:solidFill>
                  <a:schemeClr val="accent4">
                    <a:lumMod val="50000"/>
                    <a:lumOff val="50000"/>
                  </a:schemeClr>
                </a:solidFill>
              </a:rPr>
              <a:t>the declaring code was the key that it needed to unlock the programmers’ creative energies</a:t>
            </a:r>
            <a:r>
              <a:rPr lang="en-US" sz="3200" i="0" dirty="0"/>
              <a:t>. And it needed those energies to create and to improve its own innovative Android systems. </a:t>
            </a:r>
            <a:r>
              <a:rPr lang="en-US" sz="3200" b="1" i="0" dirty="0">
                <a:solidFill>
                  <a:schemeClr val="accent4">
                    <a:lumMod val="50000"/>
                    <a:lumOff val="50000"/>
                  </a:schemeClr>
                </a:solidFill>
              </a:rPr>
              <a:t>We consequently believe that this ‘substantiality’ factor weighs in favor of fair use</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77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E27C-CB99-E125-DE4D-7ED35704E563}"/>
              </a:ext>
            </a:extLst>
          </p:cNvPr>
          <p:cNvSpPr>
            <a:spLocks noGrp="1"/>
          </p:cNvSpPr>
          <p:nvPr>
            <p:ph type="title"/>
          </p:nvPr>
        </p:nvSpPr>
        <p:spPr/>
        <p:txBody>
          <a:bodyPr/>
          <a:lstStyle/>
          <a:p>
            <a:r>
              <a:rPr lang="en-US" dirty="0"/>
              <a:t>In the Future</a:t>
            </a:r>
          </a:p>
        </p:txBody>
      </p:sp>
      <p:sp>
        <p:nvSpPr>
          <p:cNvPr id="3" name="Content Placeholder 2">
            <a:extLst>
              <a:ext uri="{FF2B5EF4-FFF2-40B4-BE49-F238E27FC236}">
                <a16:creationId xmlns:a16="http://schemas.microsoft.com/office/drawing/2014/main" id="{DFD4EB2E-A692-E9E4-8D61-A98C642463CD}"/>
              </a:ext>
            </a:extLst>
          </p:cNvPr>
          <p:cNvSpPr>
            <a:spLocks noGrp="1"/>
          </p:cNvSpPr>
          <p:nvPr>
            <p:ph idx="1"/>
          </p:nvPr>
        </p:nvSpPr>
        <p:spPr/>
        <p:txBody>
          <a:bodyPr/>
          <a:lstStyle/>
          <a:p>
            <a:r>
              <a:rPr lang="en-US" dirty="0"/>
              <a:t>Hypo</a:t>
            </a:r>
          </a:p>
          <a:p>
            <a:pPr lvl="1"/>
            <a:r>
              <a:rPr lang="en-US" dirty="0"/>
              <a:t>Sun creates programming language Java and SSO with declaring code and implementation code.</a:t>
            </a:r>
          </a:p>
          <a:p>
            <a:pPr lvl="1"/>
            <a:r>
              <a:rPr lang="en-US" dirty="0"/>
              <a:t>Programmers don’t have to learn that. Instead, a chip is implanted in their brains and they instantly know the declaring code and SSO.</a:t>
            </a:r>
          </a:p>
        </p:txBody>
      </p:sp>
      <p:sp>
        <p:nvSpPr>
          <p:cNvPr id="5" name="Slide Number Placeholder 4">
            <a:extLst>
              <a:ext uri="{FF2B5EF4-FFF2-40B4-BE49-F238E27FC236}">
                <a16:creationId xmlns:a16="http://schemas.microsoft.com/office/drawing/2014/main" id="{664AB3F6-CB8F-7CB6-C061-EDF18804898C}"/>
              </a:ext>
            </a:extLst>
          </p:cNvPr>
          <p:cNvSpPr>
            <a:spLocks noGrp="1"/>
          </p:cNvSpPr>
          <p:nvPr>
            <p:ph type="sldNum" sz="quarter" idx="12"/>
          </p:nvPr>
        </p:nvSpPr>
        <p:spPr/>
        <p:txBody>
          <a:bodyPr/>
          <a:lstStyle/>
          <a:p>
            <a:fld id="{0CCB0A4C-9FDA-425A-B05D-A3700CCBE9FA}" type="slidenum">
              <a:rPr lang="en-US" altLang="en-US" smtClean="0"/>
              <a:pPr/>
              <a:t>43</a:t>
            </a:fld>
            <a:endParaRPr lang="en-US" altLang="en-US"/>
          </a:p>
        </p:txBody>
      </p:sp>
    </p:spTree>
    <p:extLst>
      <p:ext uri="{BB962C8B-B14F-4D97-AF65-F5344CB8AC3E}">
        <p14:creationId xmlns:p14="http://schemas.microsoft.com/office/powerpoint/2010/main" val="291082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E27C-CB99-E125-DE4D-7ED35704E563}"/>
              </a:ext>
            </a:extLst>
          </p:cNvPr>
          <p:cNvSpPr>
            <a:spLocks noGrp="1"/>
          </p:cNvSpPr>
          <p:nvPr>
            <p:ph type="title"/>
          </p:nvPr>
        </p:nvSpPr>
        <p:spPr/>
        <p:txBody>
          <a:bodyPr/>
          <a:lstStyle/>
          <a:p>
            <a:r>
              <a:rPr lang="en-US" dirty="0"/>
              <a:t>In the Future</a:t>
            </a:r>
          </a:p>
        </p:txBody>
      </p:sp>
      <p:sp>
        <p:nvSpPr>
          <p:cNvPr id="3" name="Content Placeholder 2">
            <a:extLst>
              <a:ext uri="{FF2B5EF4-FFF2-40B4-BE49-F238E27FC236}">
                <a16:creationId xmlns:a16="http://schemas.microsoft.com/office/drawing/2014/main" id="{DFD4EB2E-A692-E9E4-8D61-A98C642463CD}"/>
              </a:ext>
            </a:extLst>
          </p:cNvPr>
          <p:cNvSpPr>
            <a:spLocks noGrp="1"/>
          </p:cNvSpPr>
          <p:nvPr>
            <p:ph idx="1"/>
          </p:nvPr>
        </p:nvSpPr>
        <p:spPr/>
        <p:txBody>
          <a:bodyPr/>
          <a:lstStyle/>
          <a:p>
            <a:r>
              <a:rPr lang="en-US" dirty="0"/>
              <a:t>Hypo</a:t>
            </a:r>
          </a:p>
          <a:p>
            <a:pPr lvl="1"/>
            <a:r>
              <a:rPr lang="en-US" dirty="0"/>
              <a:t>Google creates Android. No copying of Java or SSO at all.</a:t>
            </a:r>
          </a:p>
          <a:p>
            <a:pPr lvl="1"/>
            <a:r>
              <a:rPr lang="en-US" dirty="0"/>
              <a:t>Google approaches Java programmers and pays them to replace their Java implant with an Android implant.</a:t>
            </a:r>
          </a:p>
          <a:p>
            <a:r>
              <a:rPr lang="en-US" dirty="0"/>
              <a:t>Copyright issues?</a:t>
            </a:r>
          </a:p>
        </p:txBody>
      </p:sp>
      <p:sp>
        <p:nvSpPr>
          <p:cNvPr id="5" name="Slide Number Placeholder 4">
            <a:extLst>
              <a:ext uri="{FF2B5EF4-FFF2-40B4-BE49-F238E27FC236}">
                <a16:creationId xmlns:a16="http://schemas.microsoft.com/office/drawing/2014/main" id="{664AB3F6-CB8F-7CB6-C061-EDF18804898C}"/>
              </a:ext>
            </a:extLst>
          </p:cNvPr>
          <p:cNvSpPr>
            <a:spLocks noGrp="1"/>
          </p:cNvSpPr>
          <p:nvPr>
            <p:ph type="sldNum" sz="quarter" idx="12"/>
          </p:nvPr>
        </p:nvSpPr>
        <p:spPr/>
        <p:txBody>
          <a:bodyPr/>
          <a:lstStyle/>
          <a:p>
            <a:fld id="{0CCB0A4C-9FDA-425A-B05D-A3700CCBE9FA}" type="slidenum">
              <a:rPr lang="en-US" altLang="en-US" smtClean="0"/>
              <a:pPr/>
              <a:t>44</a:t>
            </a:fld>
            <a:endParaRPr lang="en-US" altLang="en-US"/>
          </a:p>
        </p:txBody>
      </p:sp>
    </p:spTree>
    <p:extLst>
      <p:ext uri="{BB962C8B-B14F-4D97-AF65-F5344CB8AC3E}">
        <p14:creationId xmlns:p14="http://schemas.microsoft.com/office/powerpoint/2010/main" val="712795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8729" y="-1"/>
            <a:ext cx="5773273"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Market Effects: Understanding Losses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FE5C3307-3596-2740-944E-875C127E045A}"/>
              </a:ext>
            </a:extLst>
          </p:cNvPr>
          <p:cNvPicPr>
            <a:picLocks noChangeAspect="1"/>
          </p:cNvPicPr>
          <p:nvPr/>
        </p:nvPicPr>
        <p:blipFill rotWithShape="1">
          <a:blip r:embed="rId2"/>
          <a:srcRect l="18056" t="9865" r="19062" b="16536"/>
          <a:stretch/>
        </p:blipFill>
        <p:spPr>
          <a:xfrm>
            <a:off x="212202" y="169762"/>
            <a:ext cx="4267196" cy="6531076"/>
          </a:xfrm>
          <a:prstGeom prst="rect">
            <a:avLst/>
          </a:prstGeom>
          <a:ln w="6350">
            <a:solidFill>
              <a:schemeClr val="tx1"/>
            </a:solidFill>
          </a:ln>
        </p:spPr>
      </p:pic>
      <p:sp>
        <p:nvSpPr>
          <p:cNvPr id="3" name="Rectangle 2">
            <a:extLst>
              <a:ext uri="{FF2B5EF4-FFF2-40B4-BE49-F238E27FC236}">
                <a16:creationId xmlns:a16="http://schemas.microsoft.com/office/drawing/2014/main" id="{5D1DA137-FC6B-A203-CEC4-60F6EF6DCA3D}"/>
              </a:ext>
            </a:extLst>
          </p:cNvPr>
          <p:cNvSpPr/>
          <p:nvPr/>
        </p:nvSpPr>
        <p:spPr bwMode="auto">
          <a:xfrm>
            <a:off x="1378691" y="1111508"/>
            <a:ext cx="10508509" cy="501675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It can require a court to consider the amount of money that the copyright owner might lose. </a:t>
            </a:r>
            <a:r>
              <a:rPr lang="en-US" sz="3200" b="1" i="0" dirty="0">
                <a:solidFill>
                  <a:schemeClr val="accent4">
                    <a:lumMod val="50000"/>
                    <a:lumOff val="50000"/>
                  </a:schemeClr>
                </a:solidFill>
              </a:rPr>
              <a:t>As we pointed out in </a:t>
            </a:r>
            <a:r>
              <a:rPr lang="en-US" sz="3200" b="1" dirty="0">
                <a:solidFill>
                  <a:schemeClr val="accent4">
                    <a:lumMod val="50000"/>
                    <a:lumOff val="50000"/>
                  </a:schemeClr>
                </a:solidFill>
              </a:rPr>
              <a:t>Campbell</a:t>
            </a:r>
            <a:r>
              <a:rPr lang="en-US" sz="3200" b="1" i="0" dirty="0">
                <a:solidFill>
                  <a:schemeClr val="accent4">
                    <a:lumMod val="50000"/>
                    <a:lumOff val="50000"/>
                  </a:schemeClr>
                </a:solidFill>
              </a:rPr>
              <a:t>, “verbatim copying of the original in its entirety for commercial purposes” may well produce a market substitute for an author’s work. 510 U.S., at 591</a:t>
            </a:r>
            <a:r>
              <a:rPr lang="en-US" sz="3200" i="0" dirty="0"/>
              <a:t>. </a:t>
            </a:r>
            <a:r>
              <a:rPr lang="en-US" sz="3200" b="1" i="0" dirty="0">
                <a:solidFill>
                  <a:schemeClr val="accent4">
                    <a:lumMod val="50000"/>
                    <a:lumOff val="50000"/>
                  </a:schemeClr>
                </a:solidFill>
              </a:rPr>
              <a:t>Making a film of an author’s book may similarly mean potential or presumed losses to the copyright owner</a:t>
            </a:r>
            <a:r>
              <a:rPr lang="en-US" sz="3200" i="0" dirty="0"/>
              <a:t>. Those losses normally conflict with copyright’s basic objective: providing authors with exclusive rights that will spur creative expression</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084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059" y="-1"/>
            <a:ext cx="6995944"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Market Effects: Balancing Costs and Benefits?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FE5C3307-3596-2740-944E-875C127E045A}"/>
              </a:ext>
            </a:extLst>
          </p:cNvPr>
          <p:cNvPicPr>
            <a:picLocks noChangeAspect="1"/>
          </p:cNvPicPr>
          <p:nvPr/>
        </p:nvPicPr>
        <p:blipFill rotWithShape="1">
          <a:blip r:embed="rId2"/>
          <a:srcRect l="19143" t="10279" r="21450" b="17531"/>
          <a:stretch/>
        </p:blipFill>
        <p:spPr>
          <a:xfrm>
            <a:off x="254642" y="169762"/>
            <a:ext cx="4109983" cy="6531076"/>
          </a:xfrm>
          <a:prstGeom prst="rect">
            <a:avLst/>
          </a:prstGeom>
          <a:ln w="6350">
            <a:solidFill>
              <a:schemeClr val="tx1"/>
            </a:solidFill>
          </a:ln>
        </p:spPr>
      </p:pic>
      <p:sp>
        <p:nvSpPr>
          <p:cNvPr id="3" name="Rectangle 2">
            <a:extLst>
              <a:ext uri="{FF2B5EF4-FFF2-40B4-BE49-F238E27FC236}">
                <a16:creationId xmlns:a16="http://schemas.microsoft.com/office/drawing/2014/main" id="{90234842-87AF-E9AE-713C-DC43A0DCA135}"/>
              </a:ext>
            </a:extLst>
          </p:cNvPr>
          <p:cNvSpPr/>
          <p:nvPr/>
        </p:nvSpPr>
        <p:spPr bwMode="auto">
          <a:xfrm>
            <a:off x="1337769" y="1305441"/>
            <a:ext cx="10508509" cy="452431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Further, </a:t>
            </a:r>
            <a:r>
              <a:rPr lang="en-US" sz="3200" b="1" i="0" dirty="0">
                <a:solidFill>
                  <a:schemeClr val="accent4">
                    <a:lumMod val="50000"/>
                    <a:lumOff val="50000"/>
                  </a:schemeClr>
                </a:solidFill>
              </a:rPr>
              <a:t>we must take into account the public benefits the copying will likely produce</a:t>
            </a:r>
            <a:r>
              <a:rPr lang="en-US" sz="3200" i="0" dirty="0"/>
              <a:t>. Are those benefits, for example, related to copyright’s concern for the creative production of new expression? </a:t>
            </a:r>
            <a:r>
              <a:rPr lang="en-US" sz="3200" b="1" i="0" dirty="0">
                <a:solidFill>
                  <a:schemeClr val="accent4">
                    <a:lumMod val="50000"/>
                    <a:lumOff val="50000"/>
                  </a:schemeClr>
                </a:solidFill>
              </a:rPr>
              <a:t>Are they comparatively important, or unimportant, when compared with dollar amounts likely lost (taking into account as well the nature of the source of the loss)</a:t>
            </a:r>
            <a:r>
              <a:rPr lang="en-US" sz="3200" i="0" dirty="0"/>
              <a:t>? Cf. </a:t>
            </a:r>
            <a:r>
              <a:rPr lang="en-US" sz="3200" dirty="0"/>
              <a:t>MCA, INC. v. Wilson</a:t>
            </a:r>
            <a:r>
              <a:rPr lang="en-US" sz="3200" i="0" dirty="0"/>
              <a:t>, 677 F. 2d 180, 183 (CA2 1981) (calling for a balancing of public benefits and losses to copyright owner under this factor)</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6549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259" y="-1"/>
            <a:ext cx="5526744"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Market Effects: Evidence in the Case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F99B5918-21D6-9B45-E64F-50299E88FAB1}"/>
              </a:ext>
            </a:extLst>
          </p:cNvPr>
          <p:cNvPicPr>
            <a:picLocks noChangeAspect="1"/>
          </p:cNvPicPr>
          <p:nvPr/>
        </p:nvPicPr>
        <p:blipFill rotWithShape="1">
          <a:blip r:embed="rId2"/>
          <a:srcRect l="18492" t="9196" r="17944" b="13268"/>
          <a:stretch/>
        </p:blipFill>
        <p:spPr>
          <a:xfrm>
            <a:off x="177479" y="169762"/>
            <a:ext cx="4211592" cy="6531076"/>
          </a:xfrm>
          <a:prstGeom prst="rect">
            <a:avLst/>
          </a:prstGeom>
          <a:ln w="6350">
            <a:solidFill>
              <a:schemeClr val="tx1"/>
            </a:solidFill>
          </a:ln>
        </p:spPr>
      </p:pic>
      <p:sp>
        <p:nvSpPr>
          <p:cNvPr id="3" name="Rectangle 2">
            <a:extLst>
              <a:ext uri="{FF2B5EF4-FFF2-40B4-BE49-F238E27FC236}">
                <a16:creationId xmlns:a16="http://schemas.microsoft.com/office/drawing/2014/main" id="{39E48040-A59B-5B62-091A-722F83E0AD5B}"/>
              </a:ext>
            </a:extLst>
          </p:cNvPr>
          <p:cNvSpPr/>
          <p:nvPr/>
        </p:nvSpPr>
        <p:spPr bwMode="auto">
          <a:xfrm>
            <a:off x="1367402" y="1405414"/>
            <a:ext cx="10508509" cy="452431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And </a:t>
            </a:r>
            <a:r>
              <a:rPr lang="en-US" sz="3200" b="1" i="0" dirty="0">
                <a:solidFill>
                  <a:schemeClr val="accent4">
                    <a:lumMod val="50000"/>
                    <a:lumOff val="50000"/>
                  </a:schemeClr>
                </a:solidFill>
              </a:rPr>
              <a:t>it could have found that Sun itself (now Oracle) would not have been able to enter those markets successfully whether Google did, or did not, copy a part of its API</a:t>
            </a:r>
            <a:r>
              <a:rPr lang="en-US" sz="3200" i="0" dirty="0"/>
              <a:t>. First, evidence at trial demonstrated that, regardless of Android’s smartphone technology, Sun was poorly positioned to succeed in the mobile phone market. … When Sun’s former CEO was asked directly whether Sun’s failure to build a smartphone was attributable to Google’s development of Android, he answered that it was not</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5938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871" y="-1"/>
            <a:ext cx="5047132"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Thomas: But What About These?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48</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C2CE395C-B916-E474-F65B-4736380625AA}"/>
              </a:ext>
            </a:extLst>
          </p:cNvPr>
          <p:cNvPicPr>
            <a:picLocks noChangeAspect="1"/>
          </p:cNvPicPr>
          <p:nvPr/>
        </p:nvPicPr>
        <p:blipFill rotWithShape="1">
          <a:blip r:embed="rId2"/>
          <a:srcRect l="18879" t="8335" r="19974" b="15912"/>
          <a:stretch/>
        </p:blipFill>
        <p:spPr>
          <a:xfrm>
            <a:off x="246773" y="169762"/>
            <a:ext cx="4065528" cy="6531076"/>
          </a:xfrm>
          <a:prstGeom prst="rect">
            <a:avLst/>
          </a:prstGeom>
          <a:ln w="6350">
            <a:solidFill>
              <a:schemeClr val="tx1"/>
            </a:solidFill>
          </a:ln>
        </p:spPr>
      </p:pic>
      <p:sp>
        <p:nvSpPr>
          <p:cNvPr id="3" name="Rectangle 2">
            <a:extLst>
              <a:ext uri="{FF2B5EF4-FFF2-40B4-BE49-F238E27FC236}">
                <a16:creationId xmlns:a16="http://schemas.microsoft.com/office/drawing/2014/main" id="{AB251595-0119-9411-5FE1-7726E79B6CDF}"/>
              </a:ext>
            </a:extLst>
          </p:cNvPr>
          <p:cNvSpPr/>
          <p:nvPr/>
        </p:nvSpPr>
        <p:spPr bwMode="auto">
          <a:xfrm>
            <a:off x="1378691" y="1629780"/>
            <a:ext cx="10508509" cy="4031873"/>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For example, before Google released Android, Amazon paid for a license to embed the Java platform in Kindle devices. But </a:t>
            </a:r>
            <a:r>
              <a:rPr lang="en-US" sz="3200" b="1" i="0" dirty="0">
                <a:solidFill>
                  <a:schemeClr val="accent4">
                    <a:lumMod val="50000"/>
                    <a:lumOff val="50000"/>
                  </a:schemeClr>
                </a:solidFill>
              </a:rPr>
              <a:t>after Google released Android, Amazon used the cost-free availability of Android to negotiate a 97.5% discount on its license fee with Oracle</a:t>
            </a:r>
            <a:r>
              <a:rPr lang="en-US" sz="3200" i="0" dirty="0"/>
              <a:t>. Evidence at trial similarly showed that right </a:t>
            </a:r>
            <a:r>
              <a:rPr lang="en-US" sz="3200" b="1" i="0" dirty="0">
                <a:solidFill>
                  <a:schemeClr val="accent4">
                    <a:lumMod val="50000"/>
                    <a:lumOff val="50000"/>
                  </a:schemeClr>
                </a:solidFill>
              </a:rPr>
              <a:t>after Google released Android, Samsung’s contract with Oracle dropped from $40 million to about $1 million</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94809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871" y="-1"/>
            <a:ext cx="5047132"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Thomas: But What About These?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49</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C2CE395C-B916-E474-F65B-4736380625AA}"/>
              </a:ext>
            </a:extLst>
          </p:cNvPr>
          <p:cNvPicPr>
            <a:picLocks noChangeAspect="1"/>
          </p:cNvPicPr>
          <p:nvPr/>
        </p:nvPicPr>
        <p:blipFill rotWithShape="1">
          <a:blip r:embed="rId2"/>
          <a:srcRect l="18879" t="8335" r="19974" b="15912"/>
          <a:stretch/>
        </p:blipFill>
        <p:spPr>
          <a:xfrm>
            <a:off x="246773" y="169762"/>
            <a:ext cx="4065528" cy="6531076"/>
          </a:xfrm>
          <a:prstGeom prst="rect">
            <a:avLst/>
          </a:prstGeom>
          <a:ln w="6350">
            <a:solidFill>
              <a:schemeClr val="tx1"/>
            </a:solidFill>
          </a:ln>
        </p:spPr>
      </p:pic>
      <p:sp>
        <p:nvSpPr>
          <p:cNvPr id="3" name="Rectangle 2">
            <a:extLst>
              <a:ext uri="{FF2B5EF4-FFF2-40B4-BE49-F238E27FC236}">
                <a16:creationId xmlns:a16="http://schemas.microsoft.com/office/drawing/2014/main" id="{AB251595-0119-9411-5FE1-7726E79B6CDF}"/>
              </a:ext>
            </a:extLst>
          </p:cNvPr>
          <p:cNvSpPr/>
          <p:nvPr/>
        </p:nvSpPr>
        <p:spPr bwMode="auto">
          <a:xfrm>
            <a:off x="1309510" y="2129313"/>
            <a:ext cx="10508509" cy="304698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Google contests none of this except to say that Amazon used a different Java platform, Java Micro Edition instead of Java Standard Edition. That difference is inconsequential because the former was simply a smaller subset of the latter. Google copied code found in both plat­forms. </a:t>
            </a:r>
            <a:r>
              <a:rPr lang="en-US" sz="3200" b="1" i="0" dirty="0">
                <a:solidFill>
                  <a:schemeClr val="accent4">
                    <a:lumMod val="50000"/>
                    <a:lumOff val="50000"/>
                  </a:schemeClr>
                </a:solidFill>
              </a:rPr>
              <a:t>The majority does not dispute—or even mention—this enormous harm</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40130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3892" y="-2"/>
            <a:ext cx="348810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Oct 2004: Google Print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(8 Oct 2004)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New Google Service May Strain Old Ties in Bookselling - The New York Times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7" y="209004"/>
            <a:ext cx="6020993" cy="6622473"/>
          </a:xfrm>
          <a:prstGeom prst="rect">
            <a:avLst/>
          </a:prstGeom>
          <a:ln w="6350">
            <a:solidFill>
              <a:schemeClr val="tx1"/>
            </a:solidFill>
          </a:ln>
        </p:spPr>
      </p:pic>
      <p:pic>
        <p:nvPicPr>
          <p:cNvPr id="8" name="Picture 7" descr="New Google Service May Strain Old Ties in Bookselling - The New York Times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21786" t="48411" r="23022"/>
          <a:stretch/>
        </p:blipFill>
        <p:spPr>
          <a:xfrm>
            <a:off x="3666145" y="1206732"/>
            <a:ext cx="5037747" cy="5179255"/>
          </a:xfrm>
          <a:prstGeom prst="rect">
            <a:avLst/>
          </a:prstGeom>
          <a:ln w="6350">
            <a:solidFill>
              <a:schemeClr val="tx1"/>
            </a:solidFill>
          </a:ln>
        </p:spPr>
      </p:pic>
    </p:spTree>
    <p:extLst>
      <p:ext uri="{BB962C8B-B14F-4D97-AF65-F5344CB8AC3E}">
        <p14:creationId xmlns:p14="http://schemas.microsoft.com/office/powerpoint/2010/main" val="330184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9" y="-1"/>
            <a:ext cx="6477003"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All About Third-Party Knowledge of the API</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50</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BE969B0-5B46-5AE8-D92A-01C911043A26}"/>
              </a:ext>
            </a:extLst>
          </p:cNvPr>
          <p:cNvPicPr>
            <a:picLocks noChangeAspect="1"/>
          </p:cNvPicPr>
          <p:nvPr/>
        </p:nvPicPr>
        <p:blipFill rotWithShape="1">
          <a:blip r:embed="rId2"/>
          <a:srcRect l="17922" t="8089" r="19284" b="15529"/>
          <a:stretch/>
        </p:blipFill>
        <p:spPr>
          <a:xfrm>
            <a:off x="262360" y="169762"/>
            <a:ext cx="4128780" cy="6531076"/>
          </a:xfrm>
          <a:prstGeom prst="rect">
            <a:avLst/>
          </a:prstGeom>
          <a:ln w="6350">
            <a:solidFill>
              <a:schemeClr val="tx1"/>
            </a:solidFill>
          </a:ln>
        </p:spPr>
      </p:pic>
      <p:sp>
        <p:nvSpPr>
          <p:cNvPr id="3" name="Rectangle 2">
            <a:extLst>
              <a:ext uri="{FF2B5EF4-FFF2-40B4-BE49-F238E27FC236}">
                <a16:creationId xmlns:a16="http://schemas.microsoft.com/office/drawing/2014/main" id="{A6432D3C-656A-5408-7238-18339CF36DFC}"/>
              </a:ext>
            </a:extLst>
          </p:cNvPr>
          <p:cNvSpPr/>
          <p:nvPr/>
        </p:nvSpPr>
        <p:spPr bwMode="auto">
          <a:xfrm>
            <a:off x="1313744" y="1955747"/>
            <a:ext cx="10508509" cy="353943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This </a:t>
            </a:r>
            <a:r>
              <a:rPr lang="en-US" sz="3200" b="1" i="0" dirty="0">
                <a:solidFill>
                  <a:schemeClr val="accent4">
                    <a:lumMod val="50000"/>
                    <a:lumOff val="50000"/>
                  </a:schemeClr>
                </a:solidFill>
              </a:rPr>
              <a:t>source of Android’s prof­itability has much to do with third parties’ (say, programmers’) investment in Sun Java programs</a:t>
            </a:r>
            <a:r>
              <a:rPr lang="en-US" sz="3200" i="0" dirty="0"/>
              <a:t>. It has corre­spondingly less to do with Sun’s investment in creating the Sun Java API. </a:t>
            </a:r>
            <a:r>
              <a:rPr lang="en-US" sz="3200" b="1" i="0" dirty="0">
                <a:solidFill>
                  <a:schemeClr val="accent4">
                    <a:lumMod val="50000"/>
                    <a:lumOff val="50000"/>
                  </a:schemeClr>
                </a:solidFill>
              </a:rPr>
              <a:t>We have no reason to believe that the Copyright Act seeks to protect third parties’ investment in learn­ing how to operate a created work</a:t>
            </a:r>
            <a:r>
              <a:rPr lang="en-US" sz="3200" i="0" dirty="0"/>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81779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341" y="-1"/>
            <a:ext cx="4531662"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Oracle Would Control the Key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51</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BE969B0-5B46-5AE8-D92A-01C911043A26}"/>
              </a:ext>
            </a:extLst>
          </p:cNvPr>
          <p:cNvPicPr>
            <a:picLocks noChangeAspect="1"/>
          </p:cNvPicPr>
          <p:nvPr/>
        </p:nvPicPr>
        <p:blipFill rotWithShape="1">
          <a:blip r:embed="rId2"/>
          <a:srcRect l="18564" t="7965" r="19445" b="16209"/>
          <a:stretch/>
        </p:blipFill>
        <p:spPr>
          <a:xfrm>
            <a:off x="235352" y="169762"/>
            <a:ext cx="4105856" cy="6531076"/>
          </a:xfrm>
          <a:prstGeom prst="rect">
            <a:avLst/>
          </a:prstGeom>
          <a:ln w="6350">
            <a:solidFill>
              <a:schemeClr val="tx1"/>
            </a:solidFill>
          </a:ln>
        </p:spPr>
      </p:pic>
      <p:sp>
        <p:nvSpPr>
          <p:cNvPr id="3" name="Rectangle 2">
            <a:extLst>
              <a:ext uri="{FF2B5EF4-FFF2-40B4-BE49-F238E27FC236}">
                <a16:creationId xmlns:a16="http://schemas.microsoft.com/office/drawing/2014/main" id="{67CD5E4D-D877-EEBC-D1CA-6236286D711B}"/>
              </a:ext>
            </a:extLst>
          </p:cNvPr>
          <p:cNvSpPr/>
          <p:nvPr/>
        </p:nvSpPr>
        <p:spPr bwMode="auto">
          <a:xfrm>
            <a:off x="1309511" y="1600147"/>
            <a:ext cx="10508509" cy="4031873"/>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Finally, given programmers’ investment in learning the Sun Java API, </a:t>
            </a:r>
            <a:r>
              <a:rPr lang="en-US" sz="3200" b="1" i="0" dirty="0">
                <a:solidFill>
                  <a:schemeClr val="accent4">
                    <a:lumMod val="50000"/>
                    <a:lumOff val="50000"/>
                  </a:schemeClr>
                </a:solidFill>
              </a:rPr>
              <a:t>to allow enforcement of Oracle’s copyright here would risk harm to the public</a:t>
            </a:r>
            <a:r>
              <a:rPr lang="en-US" sz="3200" i="0" dirty="0"/>
              <a:t>. Given the costs and difficulties of producing alternative APIs with similar appeal to programmers, </a:t>
            </a:r>
            <a:r>
              <a:rPr lang="en-US" sz="3200" b="1" i="0" dirty="0">
                <a:solidFill>
                  <a:schemeClr val="accent4">
                    <a:lumMod val="50000"/>
                    <a:lumOff val="50000"/>
                  </a:schemeClr>
                </a:solidFill>
              </a:rPr>
              <a:t>allowing enforcement here would make of the Sun Java API’s declaring code a lock limiting the future creativity of new programs. Oracle alone would hold the key</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8512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599" y="-1"/>
            <a:ext cx="3454403"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Lock is a Problem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52</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BE969B0-5B46-5AE8-D92A-01C911043A26}"/>
              </a:ext>
            </a:extLst>
          </p:cNvPr>
          <p:cNvPicPr>
            <a:picLocks noChangeAspect="1"/>
          </p:cNvPicPr>
          <p:nvPr/>
        </p:nvPicPr>
        <p:blipFill rotWithShape="1">
          <a:blip r:embed="rId2"/>
          <a:srcRect l="18564" t="7965" r="19445" b="16209"/>
          <a:stretch/>
        </p:blipFill>
        <p:spPr>
          <a:xfrm>
            <a:off x="235352" y="169762"/>
            <a:ext cx="4105856" cy="6531076"/>
          </a:xfrm>
          <a:prstGeom prst="rect">
            <a:avLst/>
          </a:prstGeom>
          <a:ln w="6350">
            <a:solidFill>
              <a:schemeClr val="tx1"/>
            </a:solidFill>
          </a:ln>
        </p:spPr>
      </p:pic>
      <p:sp>
        <p:nvSpPr>
          <p:cNvPr id="3" name="Rectangle 2">
            <a:extLst>
              <a:ext uri="{FF2B5EF4-FFF2-40B4-BE49-F238E27FC236}">
                <a16:creationId xmlns:a16="http://schemas.microsoft.com/office/drawing/2014/main" id="{67CD5E4D-D877-EEBC-D1CA-6236286D711B}"/>
              </a:ext>
            </a:extLst>
          </p:cNvPr>
          <p:cNvSpPr/>
          <p:nvPr/>
        </p:nvSpPr>
        <p:spPr bwMode="auto">
          <a:xfrm>
            <a:off x="1378691" y="1866847"/>
            <a:ext cx="10508509" cy="353943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The result could well prove highly profitable to Oracle (or other firms holding a copyright in computer interfaces). But those profits could well flow from creative improvements, new applications, and new uses developed by users who have learned to work with that interface. To that extent, </a:t>
            </a:r>
            <a:r>
              <a:rPr lang="en-US" sz="3200" b="1" i="0" dirty="0">
                <a:solidFill>
                  <a:schemeClr val="accent4">
                    <a:lumMod val="50000"/>
                    <a:lumOff val="50000"/>
                  </a:schemeClr>
                </a:solidFill>
              </a:rPr>
              <a:t>the lock would interfere with, not further, copyright’s basic creativity objectives</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00313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99B9-7751-7C1A-73D0-1CEE440695C4}"/>
              </a:ext>
            </a:extLst>
          </p:cNvPr>
          <p:cNvSpPr>
            <a:spLocks noGrp="1"/>
          </p:cNvSpPr>
          <p:nvPr>
            <p:ph type="title"/>
          </p:nvPr>
        </p:nvSpPr>
        <p:spPr/>
        <p:txBody>
          <a:bodyPr/>
          <a:lstStyle/>
          <a:p>
            <a:r>
              <a:rPr lang="en-US" dirty="0"/>
              <a:t>Resetting</a:t>
            </a:r>
          </a:p>
        </p:txBody>
      </p:sp>
      <p:sp>
        <p:nvSpPr>
          <p:cNvPr id="3" name="Content Placeholder 2">
            <a:extLst>
              <a:ext uri="{FF2B5EF4-FFF2-40B4-BE49-F238E27FC236}">
                <a16:creationId xmlns:a16="http://schemas.microsoft.com/office/drawing/2014/main" id="{7C7BBC44-3DAC-5B5F-11A5-7A88C0CD917F}"/>
              </a:ext>
            </a:extLst>
          </p:cNvPr>
          <p:cNvSpPr>
            <a:spLocks noGrp="1"/>
          </p:cNvSpPr>
          <p:nvPr>
            <p:ph idx="1"/>
          </p:nvPr>
        </p:nvSpPr>
        <p:spPr/>
        <p:txBody>
          <a:bodyPr/>
          <a:lstStyle/>
          <a:p>
            <a:r>
              <a:rPr lang="en-US" dirty="0"/>
              <a:t>Possible Outcomes</a:t>
            </a:r>
          </a:p>
          <a:p>
            <a:pPr lvl="1"/>
            <a:r>
              <a:rPr lang="en-US" dirty="0"/>
              <a:t>Oracle wins on copyrightability and fair use </a:t>
            </a:r>
            <a:r>
              <a:rPr lang="en-US" dirty="0">
                <a:sym typeface="Wingdings" panose="05000000000000000000" pitchFamily="2" charset="2"/>
              </a:rPr>
              <a:t> </a:t>
            </a:r>
            <a:r>
              <a:rPr lang="en-US" dirty="0"/>
              <a:t>O wins</a:t>
            </a:r>
          </a:p>
          <a:p>
            <a:pPr lvl="1"/>
            <a:r>
              <a:rPr lang="en-US" dirty="0"/>
              <a:t>Oracle wins on copyrightability, Google wins on fair use (actual case outcome) </a:t>
            </a:r>
            <a:r>
              <a:rPr lang="en-US" dirty="0">
                <a:sym typeface="Wingdings" panose="05000000000000000000" pitchFamily="2" charset="2"/>
              </a:rPr>
              <a:t> G wins</a:t>
            </a:r>
            <a:endParaRPr lang="en-US" dirty="0"/>
          </a:p>
          <a:p>
            <a:pPr lvl="1"/>
            <a:r>
              <a:rPr lang="en-US" dirty="0"/>
              <a:t>Google wins on copyrightability and fair use never addressed </a:t>
            </a:r>
            <a:r>
              <a:rPr lang="en-US" dirty="0">
                <a:sym typeface="Wingdings" panose="05000000000000000000" pitchFamily="2" charset="2"/>
              </a:rPr>
              <a:t> G wins</a:t>
            </a:r>
            <a:endParaRPr lang="en-US" dirty="0"/>
          </a:p>
          <a:p>
            <a:r>
              <a:rPr lang="en-US" dirty="0"/>
              <a:t>If G is going to win, how should they win?</a:t>
            </a:r>
          </a:p>
        </p:txBody>
      </p:sp>
      <p:sp>
        <p:nvSpPr>
          <p:cNvPr id="5" name="Slide Number Placeholder 4">
            <a:extLst>
              <a:ext uri="{FF2B5EF4-FFF2-40B4-BE49-F238E27FC236}">
                <a16:creationId xmlns:a16="http://schemas.microsoft.com/office/drawing/2014/main" id="{51AEFBBA-D528-15D6-E189-AC8A4108F9BE}"/>
              </a:ext>
            </a:extLst>
          </p:cNvPr>
          <p:cNvSpPr>
            <a:spLocks noGrp="1"/>
          </p:cNvSpPr>
          <p:nvPr>
            <p:ph type="sldNum" sz="quarter" idx="12"/>
          </p:nvPr>
        </p:nvSpPr>
        <p:spPr/>
        <p:txBody>
          <a:bodyPr/>
          <a:lstStyle/>
          <a:p>
            <a:fld id="{0CCB0A4C-9FDA-425A-B05D-A3700CCBE9FA}" type="slidenum">
              <a:rPr lang="en-US" altLang="en-US" smtClean="0"/>
              <a:pPr/>
              <a:t>53</a:t>
            </a:fld>
            <a:endParaRPr lang="en-US" altLang="en-US"/>
          </a:p>
        </p:txBody>
      </p:sp>
    </p:spTree>
    <p:extLst>
      <p:ext uri="{BB962C8B-B14F-4D97-AF65-F5344CB8AC3E}">
        <p14:creationId xmlns:p14="http://schemas.microsoft.com/office/powerpoint/2010/main" val="383995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1"/>
            <a:ext cx="2844803"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Thomas On 102(b)</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68601FDF-AA5F-979C-13D4-3B64366037B7}"/>
              </a:ext>
            </a:extLst>
          </p:cNvPr>
          <p:cNvPicPr>
            <a:picLocks noChangeAspect="1"/>
          </p:cNvPicPr>
          <p:nvPr/>
        </p:nvPicPr>
        <p:blipFill rotWithShape="1">
          <a:blip r:embed="rId2"/>
          <a:srcRect l="18924" t="8566" r="16535" b="15347"/>
          <a:stretch/>
        </p:blipFill>
        <p:spPr>
          <a:xfrm>
            <a:off x="231494" y="169762"/>
            <a:ext cx="4102204" cy="6531076"/>
          </a:xfrm>
          <a:prstGeom prst="rect">
            <a:avLst/>
          </a:prstGeom>
          <a:ln w="6350">
            <a:solidFill>
              <a:schemeClr val="tx1"/>
            </a:solidFill>
          </a:ln>
        </p:spPr>
      </p:pic>
      <p:sp>
        <p:nvSpPr>
          <p:cNvPr id="3" name="Rectangle 2">
            <a:extLst>
              <a:ext uri="{FF2B5EF4-FFF2-40B4-BE49-F238E27FC236}">
                <a16:creationId xmlns:a16="http://schemas.microsoft.com/office/drawing/2014/main" id="{703C28B6-9E08-BF24-F25E-004A958D9304}"/>
              </a:ext>
            </a:extLst>
          </p:cNvPr>
          <p:cNvSpPr/>
          <p:nvPr/>
        </p:nvSpPr>
        <p:spPr bwMode="auto">
          <a:xfrm>
            <a:off x="1334911" y="795232"/>
            <a:ext cx="10508509" cy="550920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That argument fails. As the majority correctly recognizes, declaring code and implementing code are ‘inextricably bound’ together. Declaring code defines the scope of a set of implementing code and gives a pro­grammer a way to use it by shortcut. Because declaring code incorporates implementing code, it has no function on its own. Implementing code is similar. Absent declaring code, developers would have to write every program from scratch, making complex programs prohibitively time consuming to create. </a:t>
            </a:r>
            <a:r>
              <a:rPr lang="en-US" sz="3200" b="1" i="0" dirty="0">
                <a:solidFill>
                  <a:schemeClr val="accent4">
                    <a:lumMod val="50000"/>
                    <a:lumOff val="50000"/>
                  </a:schemeClr>
                </a:solidFill>
              </a:rPr>
              <a:t>The functionality of both declaring code and implementing code will thus typically rise and fall together</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698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1"/>
            <a:ext cx="2844803"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Thomas On 102(b)</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55</a:t>
            </a:fld>
            <a:endParaRPr lang="en-US" altLang="en-US"/>
          </a:p>
        </p:txBody>
      </p:sp>
      <p:sp>
        <p:nvSpPr>
          <p:cNvPr id="6" name="Text Box 5"/>
          <p:cNvSpPr txBox="1">
            <a:spLocks noChangeArrowheads="1"/>
          </p:cNvSpPr>
          <p:nvPr/>
        </p:nvSpPr>
        <p:spPr bwMode="auto">
          <a:xfrm>
            <a:off x="8964538" y="6488668"/>
            <a:ext cx="32274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Google v. Oracle (U.S.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68601FDF-AA5F-979C-13D4-3B64366037B7}"/>
              </a:ext>
            </a:extLst>
          </p:cNvPr>
          <p:cNvPicPr>
            <a:picLocks noChangeAspect="1"/>
          </p:cNvPicPr>
          <p:nvPr/>
        </p:nvPicPr>
        <p:blipFill rotWithShape="1">
          <a:blip r:embed="rId2"/>
          <a:srcRect l="18367" t="8271" r="16056" b="16113"/>
          <a:stretch/>
        </p:blipFill>
        <p:spPr>
          <a:xfrm>
            <a:off x="205518" y="169762"/>
            <a:ext cx="4194184" cy="6531076"/>
          </a:xfrm>
          <a:prstGeom prst="rect">
            <a:avLst/>
          </a:prstGeom>
          <a:ln w="6350">
            <a:solidFill>
              <a:schemeClr val="tx1"/>
            </a:solidFill>
          </a:ln>
        </p:spPr>
      </p:pic>
      <p:sp>
        <p:nvSpPr>
          <p:cNvPr id="3" name="Rectangle 2">
            <a:extLst>
              <a:ext uri="{FF2B5EF4-FFF2-40B4-BE49-F238E27FC236}">
                <a16:creationId xmlns:a16="http://schemas.microsoft.com/office/drawing/2014/main" id="{F069D80A-EF6D-727C-76B2-14DA5A3809A8}"/>
              </a:ext>
            </a:extLst>
          </p:cNvPr>
          <p:cNvSpPr/>
          <p:nvPr/>
        </p:nvSpPr>
        <p:spPr bwMode="auto">
          <a:xfrm>
            <a:off x="1292577" y="2472214"/>
            <a:ext cx="10508509" cy="304698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i="0" dirty="0"/>
              <a:t>Implementing code orders a computer operation directly. Declaring code does so indirectly by incorporating implementing code. … </a:t>
            </a:r>
            <a:r>
              <a:rPr lang="en-US" sz="3200" b="1" i="0" dirty="0">
                <a:solidFill>
                  <a:schemeClr val="accent4">
                    <a:lumMod val="50000"/>
                    <a:lumOff val="50000"/>
                  </a:schemeClr>
                </a:solidFill>
              </a:rPr>
              <a:t>This context makes clear that the phrase ‘method of operation’ in §102(b) does not remove protection from declaring code simply because it is functional</a:t>
            </a:r>
            <a:r>
              <a:rPr lang="en-US" sz="3200" i="0" dirty="0">
                <a:solidFill>
                  <a:srgbClr val="000000"/>
                </a:solidFill>
              </a:rPr>
              <a:t>.</a:t>
            </a:r>
            <a:r>
              <a:rPr kumimoji="1" lang="en-US" sz="3200" i="0" u="none" strike="noStrike" cap="none" normalizeH="0" dirty="0">
                <a:ln>
                  <a:noFill/>
                </a:ln>
                <a:solidFill>
                  <a:srgbClr val="000000"/>
                </a:solidFill>
                <a:effectLst/>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3750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1424" y="-2"/>
            <a:ext cx="506057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One More Data Point: The iPhone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56</a:t>
            </a:fld>
            <a:endParaRPr lang="en-US" altLang="en-US"/>
          </a:p>
        </p:txBody>
      </p:sp>
      <p:sp>
        <p:nvSpPr>
          <p:cNvPr id="6" name="Text Box 5"/>
          <p:cNvSpPr txBox="1">
            <a:spLocks noChangeArrowheads="1"/>
          </p:cNvSpPr>
          <p:nvPr/>
        </p:nvSpPr>
        <p:spPr bwMode="auto">
          <a:xfrm>
            <a:off x="8825752" y="6488668"/>
            <a:ext cx="336624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Web 2.0 Fundamentals (2011)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Graphical user interface, text, application, Word&#10;&#10;Description automatically generated">
            <a:extLst>
              <a:ext uri="{FF2B5EF4-FFF2-40B4-BE49-F238E27FC236}">
                <a16:creationId xmlns:a16="http://schemas.microsoft.com/office/drawing/2014/main" id="{C5C511A3-D73F-9A35-8FAB-708786E43AA9}"/>
              </a:ext>
            </a:extLst>
          </p:cNvPr>
          <p:cNvPicPr>
            <a:picLocks noChangeAspect="1"/>
          </p:cNvPicPr>
          <p:nvPr/>
        </p:nvPicPr>
        <p:blipFill rotWithShape="1">
          <a:blip r:embed="rId3">
            <a:extLst>
              <a:ext uri="{28A0092B-C50C-407E-A947-70E740481C1C}">
                <a14:useLocalDpi xmlns:a14="http://schemas.microsoft.com/office/drawing/2010/main" val="0"/>
              </a:ext>
            </a:extLst>
          </a:blip>
          <a:srcRect l="35041" t="27255" r="17350" b="19150"/>
          <a:stretch/>
        </p:blipFill>
        <p:spPr>
          <a:xfrm>
            <a:off x="165847" y="209004"/>
            <a:ext cx="5266525" cy="6523490"/>
          </a:xfrm>
          <a:prstGeom prst="rect">
            <a:avLst/>
          </a:prstGeom>
          <a:ln w="6350">
            <a:solidFill>
              <a:schemeClr val="tx1"/>
            </a:solidFill>
          </a:ln>
        </p:spPr>
      </p:pic>
      <p:pic>
        <p:nvPicPr>
          <p:cNvPr id="8" name="Picture 7" descr="Graphical user interface, text, application, Word&#10;&#10;Description automatically generated">
            <a:extLst>
              <a:ext uri="{FF2B5EF4-FFF2-40B4-BE49-F238E27FC236}">
                <a16:creationId xmlns:a16="http://schemas.microsoft.com/office/drawing/2014/main" id="{7AA5EDF6-472E-6E88-1D83-DA8EE7DDB69B}"/>
              </a:ext>
            </a:extLst>
          </p:cNvPr>
          <p:cNvPicPr>
            <a:picLocks noChangeAspect="1"/>
          </p:cNvPicPr>
          <p:nvPr/>
        </p:nvPicPr>
        <p:blipFill rotWithShape="1">
          <a:blip r:embed="rId3">
            <a:extLst>
              <a:ext uri="{28A0092B-C50C-407E-A947-70E740481C1C}">
                <a14:useLocalDpi xmlns:a14="http://schemas.microsoft.com/office/drawing/2010/main" val="0"/>
              </a:ext>
            </a:extLst>
          </a:blip>
          <a:srcRect l="46386" t="41319" r="21481" b="43067"/>
          <a:stretch/>
        </p:blipFill>
        <p:spPr>
          <a:xfrm>
            <a:off x="2407023" y="1358152"/>
            <a:ext cx="8455389" cy="4520915"/>
          </a:xfrm>
          <a:prstGeom prst="rect">
            <a:avLst/>
          </a:prstGeom>
          <a:ln w="6350">
            <a:solidFill>
              <a:schemeClr val="tx1"/>
            </a:solidFill>
          </a:ln>
        </p:spPr>
      </p:pic>
    </p:spTree>
    <p:extLst>
      <p:ext uri="{BB962C8B-B14F-4D97-AF65-F5344CB8AC3E}">
        <p14:creationId xmlns:p14="http://schemas.microsoft.com/office/powerpoint/2010/main" val="32281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5976" y="-2"/>
            <a:ext cx="202602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And No JVM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57</a:t>
            </a:fld>
            <a:endParaRPr lang="en-US" altLang="en-US"/>
          </a:p>
        </p:txBody>
      </p:sp>
      <p:sp>
        <p:nvSpPr>
          <p:cNvPr id="6" name="Text Box 5"/>
          <p:cNvSpPr txBox="1">
            <a:spLocks noChangeArrowheads="1"/>
          </p:cNvSpPr>
          <p:nvPr/>
        </p:nvSpPr>
        <p:spPr bwMode="auto">
          <a:xfrm>
            <a:off x="8825752" y="6488668"/>
            <a:ext cx="336624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Web 2.0 Fundamentals (2011)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Graphical user interface, text, application, Word&#10;&#10;Description automatically generated">
            <a:extLst>
              <a:ext uri="{FF2B5EF4-FFF2-40B4-BE49-F238E27FC236}">
                <a16:creationId xmlns:a16="http://schemas.microsoft.com/office/drawing/2014/main" id="{C5C511A3-D73F-9A35-8FAB-708786E43AA9}"/>
              </a:ext>
            </a:extLst>
          </p:cNvPr>
          <p:cNvPicPr>
            <a:picLocks noChangeAspect="1"/>
          </p:cNvPicPr>
          <p:nvPr/>
        </p:nvPicPr>
        <p:blipFill rotWithShape="1">
          <a:blip r:embed="rId3">
            <a:extLst>
              <a:ext uri="{28A0092B-C50C-407E-A947-70E740481C1C}">
                <a14:useLocalDpi xmlns:a14="http://schemas.microsoft.com/office/drawing/2010/main" val="0"/>
              </a:ext>
            </a:extLst>
          </a:blip>
          <a:srcRect l="35041" t="27255" r="17350" b="19150"/>
          <a:stretch/>
        </p:blipFill>
        <p:spPr>
          <a:xfrm>
            <a:off x="165847" y="209004"/>
            <a:ext cx="5266525" cy="6523490"/>
          </a:xfrm>
          <a:prstGeom prst="rect">
            <a:avLst/>
          </a:prstGeom>
          <a:ln w="6350">
            <a:solidFill>
              <a:schemeClr val="tx1"/>
            </a:solidFill>
          </a:ln>
        </p:spPr>
      </p:pic>
      <p:pic>
        <p:nvPicPr>
          <p:cNvPr id="8" name="Picture 7" descr="Graphical user interface, text, application, Word&#10;&#10;Description automatically generated">
            <a:extLst>
              <a:ext uri="{FF2B5EF4-FFF2-40B4-BE49-F238E27FC236}">
                <a16:creationId xmlns:a16="http://schemas.microsoft.com/office/drawing/2014/main" id="{1C952FB5-ED28-1AEF-D3E0-2DEA2C0B227F}"/>
              </a:ext>
            </a:extLst>
          </p:cNvPr>
          <p:cNvPicPr>
            <a:picLocks noChangeAspect="1"/>
          </p:cNvPicPr>
          <p:nvPr/>
        </p:nvPicPr>
        <p:blipFill rotWithShape="1">
          <a:blip r:embed="rId3">
            <a:extLst>
              <a:ext uri="{28A0092B-C50C-407E-A947-70E740481C1C}">
                <a14:useLocalDpi xmlns:a14="http://schemas.microsoft.com/office/drawing/2010/main" val="0"/>
              </a:ext>
            </a:extLst>
          </a:blip>
          <a:srcRect l="46468" t="56360" r="21521" b="31782"/>
          <a:stretch/>
        </p:blipFill>
        <p:spPr>
          <a:xfrm>
            <a:off x="2355301" y="2136302"/>
            <a:ext cx="8808658" cy="3590365"/>
          </a:xfrm>
          <a:prstGeom prst="rect">
            <a:avLst/>
          </a:prstGeom>
          <a:ln w="6350">
            <a:solidFill>
              <a:schemeClr val="tx1"/>
            </a:solidFill>
          </a:ln>
        </p:spPr>
      </p:pic>
    </p:spTree>
    <p:extLst>
      <p:ext uri="{BB962C8B-B14F-4D97-AF65-F5344CB8AC3E}">
        <p14:creationId xmlns:p14="http://schemas.microsoft.com/office/powerpoint/2010/main" val="364270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329" y="-2"/>
            <a:ext cx="173467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And Now?</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58</a:t>
            </a:fld>
            <a:endParaRPr lang="en-US" altLang="en-US"/>
          </a:p>
        </p:txBody>
      </p:sp>
      <p:sp>
        <p:nvSpPr>
          <p:cNvPr id="6" name="Text Box 5"/>
          <p:cNvSpPr txBox="1">
            <a:spLocks noChangeArrowheads="1"/>
          </p:cNvSpPr>
          <p:nvPr/>
        </p:nvSpPr>
        <p:spPr bwMode="auto">
          <a:xfrm>
            <a:off x="8216153" y="6488668"/>
            <a:ext cx="397584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CodeNameOne.com (24 June 2022)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811CC8AA-4D29-AF92-BFCB-E1CDC99D8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25" y="163900"/>
            <a:ext cx="5941003" cy="6536938"/>
          </a:xfrm>
          <a:prstGeom prst="rect">
            <a:avLst/>
          </a:prstGeom>
          <a:ln w="6350">
            <a:solidFill>
              <a:schemeClr val="tx1"/>
            </a:solidFill>
          </a:ln>
        </p:spPr>
      </p:pic>
      <p:pic>
        <p:nvPicPr>
          <p:cNvPr id="8" name="Picture 7" descr="Graphical user interface, text, application, email&#10;&#10;Description automatically generated">
            <a:extLst>
              <a:ext uri="{FF2B5EF4-FFF2-40B4-BE49-F238E27FC236}">
                <a16:creationId xmlns:a16="http://schemas.microsoft.com/office/drawing/2014/main" id="{9FE4B1BF-A563-0086-331A-0C49E631BE2F}"/>
              </a:ext>
            </a:extLst>
          </p:cNvPr>
          <p:cNvPicPr>
            <a:picLocks noChangeAspect="1"/>
          </p:cNvPicPr>
          <p:nvPr/>
        </p:nvPicPr>
        <p:blipFill rotWithShape="1">
          <a:blip r:embed="rId3">
            <a:extLst>
              <a:ext uri="{28A0092B-C50C-407E-A947-70E740481C1C}">
                <a14:useLocalDpi xmlns:a14="http://schemas.microsoft.com/office/drawing/2010/main" val="0"/>
              </a:ext>
            </a:extLst>
          </a:blip>
          <a:srcRect l="3868" t="32939" r="28531" b="40456"/>
          <a:stretch/>
        </p:blipFill>
        <p:spPr>
          <a:xfrm>
            <a:off x="1528484" y="1663388"/>
            <a:ext cx="10101570" cy="4374341"/>
          </a:xfrm>
          <a:prstGeom prst="rect">
            <a:avLst/>
          </a:prstGeom>
          <a:ln w="6350">
            <a:solidFill>
              <a:schemeClr val="tx1"/>
            </a:solidFill>
          </a:ln>
        </p:spPr>
      </p:pic>
    </p:spTree>
    <p:extLst>
      <p:ext uri="{BB962C8B-B14F-4D97-AF65-F5344CB8AC3E}">
        <p14:creationId xmlns:p14="http://schemas.microsoft.com/office/powerpoint/2010/main" val="255479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0497" y="-2"/>
            <a:ext cx="426150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24 Nov 2005: GB Homepage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9990034" y="6488668"/>
            <a:ext cx="220196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Wayback Machine</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Google Book Search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18" y="154781"/>
            <a:ext cx="5953682" cy="6548438"/>
          </a:xfrm>
          <a:prstGeom prst="rect">
            <a:avLst/>
          </a:prstGeom>
          <a:ln w="6350">
            <a:solidFill>
              <a:schemeClr val="tx1"/>
            </a:solidFill>
          </a:ln>
        </p:spPr>
      </p:pic>
      <p:pic>
        <p:nvPicPr>
          <p:cNvPr id="8" name="Picture 7" descr="Google Book Search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28658" b="61015"/>
          <a:stretch/>
        </p:blipFill>
        <p:spPr>
          <a:xfrm>
            <a:off x="2898899" y="1095177"/>
            <a:ext cx="8142370" cy="4893945"/>
          </a:xfrm>
          <a:prstGeom prst="rect">
            <a:avLst/>
          </a:prstGeom>
          <a:ln w="6350">
            <a:solidFill>
              <a:schemeClr val="tx1"/>
            </a:solidFill>
          </a:ln>
        </p:spPr>
      </p:pic>
    </p:spTree>
    <p:extLst>
      <p:ext uri="{BB962C8B-B14F-4D97-AF65-F5344CB8AC3E}">
        <p14:creationId xmlns:p14="http://schemas.microsoft.com/office/powerpoint/2010/main" val="150551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Google Books</a:t>
            </a:r>
          </a:p>
        </p:txBody>
      </p:sp>
      <p:sp>
        <p:nvSpPr>
          <p:cNvPr id="3" name="Content Placeholder 2"/>
          <p:cNvSpPr>
            <a:spLocks noGrp="1"/>
          </p:cNvSpPr>
          <p:nvPr>
            <p:ph idx="1"/>
          </p:nvPr>
        </p:nvSpPr>
        <p:spPr/>
        <p:txBody>
          <a:bodyPr/>
          <a:lstStyle/>
          <a:p>
            <a:r>
              <a:rPr lang="en-US" dirty="0"/>
              <a:t>Hypo</a:t>
            </a:r>
          </a:p>
          <a:p>
            <a:pPr lvl="1"/>
            <a:r>
              <a:rPr lang="en-US" dirty="0"/>
              <a:t>You are the lawyer at the initial meeting on the new project</a:t>
            </a:r>
          </a:p>
          <a:p>
            <a:pPr lvl="1"/>
            <a:r>
              <a:rPr lang="en-US" dirty="0"/>
              <a:t>Step 1 of the project is copying tens of millions of books</a:t>
            </a:r>
          </a:p>
          <a:p>
            <a:pPr lvl="1"/>
            <a:r>
              <a:rPr lang="en-US" dirty="0"/>
              <a:t>Some of those will be public domain, others orphans, others have known and accessible authors</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7</a:t>
            </a:fld>
            <a:endParaRPr lang="en-US" altLang="en-US"/>
          </a:p>
        </p:txBody>
      </p:sp>
      <p:sp>
        <p:nvSpPr>
          <p:cNvPr id="6" name="Text Box 5"/>
          <p:cNvSpPr txBox="1">
            <a:spLocks noChangeArrowheads="1"/>
          </p:cNvSpPr>
          <p:nvPr/>
        </p:nvSpPr>
        <p:spPr bwMode="auto">
          <a:xfrm>
            <a:off x="10148131" y="0"/>
            <a:ext cx="206926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206655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Google Books</a:t>
            </a:r>
          </a:p>
        </p:txBody>
      </p:sp>
      <p:sp>
        <p:nvSpPr>
          <p:cNvPr id="3" name="Content Placeholder 2"/>
          <p:cNvSpPr>
            <a:spLocks noGrp="1"/>
          </p:cNvSpPr>
          <p:nvPr>
            <p:ph idx="1"/>
          </p:nvPr>
        </p:nvSpPr>
        <p:spPr/>
        <p:txBody>
          <a:bodyPr/>
          <a:lstStyle/>
          <a:p>
            <a:r>
              <a:rPr lang="en-US" dirty="0"/>
              <a:t>Questions</a:t>
            </a:r>
          </a:p>
          <a:p>
            <a:pPr lvl="1"/>
            <a:r>
              <a:rPr lang="en-US" dirty="0"/>
              <a:t>What do you see as the legal risks associated with the project?</a:t>
            </a:r>
          </a:p>
          <a:p>
            <a:pPr lvl="1"/>
            <a:r>
              <a:rPr lang="en-US" dirty="0"/>
              <a:t>What are the steps that might be taken at the front end to control those risks?</a:t>
            </a:r>
          </a:p>
          <a:p>
            <a:pPr lvl="1"/>
            <a:r>
              <a:rPr lang="en-US" dirty="0"/>
              <a:t>How might the design of the product control those risks?</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8</a:t>
            </a:fld>
            <a:endParaRPr lang="en-US" altLang="en-US"/>
          </a:p>
        </p:txBody>
      </p:sp>
      <p:sp>
        <p:nvSpPr>
          <p:cNvPr id="6" name="Text Box 5"/>
          <p:cNvSpPr txBox="1">
            <a:spLocks noChangeArrowheads="1"/>
          </p:cNvSpPr>
          <p:nvPr/>
        </p:nvSpPr>
        <p:spPr bwMode="auto">
          <a:xfrm>
            <a:off x="10148131" y="0"/>
            <a:ext cx="206926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247383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146" y="-1"/>
            <a:ext cx="6239855"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20 Sept 2005: Authors Guild Sues Google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AG Complaint (20 Sept 2005)</a:t>
            </a:r>
          </a:p>
        </p:txBody>
      </p:sp>
      <p:pic>
        <p:nvPicPr>
          <p:cNvPr id="5" name="Picture 4"/>
          <p:cNvPicPr>
            <a:picLocks noChangeAspect="1"/>
          </p:cNvPicPr>
          <p:nvPr/>
        </p:nvPicPr>
        <p:blipFill>
          <a:blip r:embed="rId3"/>
          <a:stretch>
            <a:fillRect/>
          </a:stretch>
        </p:blipFill>
        <p:spPr>
          <a:xfrm>
            <a:off x="3536606" y="495914"/>
            <a:ext cx="4831079" cy="6278272"/>
          </a:xfrm>
          <a:prstGeom prst="rect">
            <a:avLst/>
          </a:prstGeom>
          <a:ln w="6350">
            <a:solidFill>
              <a:schemeClr val="tx1"/>
            </a:solidFill>
          </a:ln>
        </p:spPr>
      </p:pic>
    </p:spTree>
    <p:extLst>
      <p:ext uri="{BB962C8B-B14F-4D97-AF65-F5344CB8AC3E}">
        <p14:creationId xmlns:p14="http://schemas.microsoft.com/office/powerpoint/2010/main" val="895455763"/>
      </p:ext>
    </p:extLst>
  </p:cSld>
  <p:clrMapOvr>
    <a:masterClrMapping/>
  </p:clrMapOvr>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10226</TotalTime>
  <Words>3516</Words>
  <Application>Microsoft Office PowerPoint</Application>
  <PresentationFormat>Widescreen</PresentationFormat>
  <Paragraphs>277</Paragraphs>
  <Slides>58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Helvetica</vt:lpstr>
      <vt:lpstr>Monotype Sorts</vt:lpstr>
      <vt:lpstr>Times New Roman</vt:lpstr>
      <vt:lpstr>Wingdings</vt:lpstr>
      <vt:lpstr>Generic (Standard)</vt:lpstr>
      <vt:lpstr>Class 15: Mon 30 Oct 2023: 2:45 Copyright Fall 2023   Fair Use</vt:lpstr>
      <vt:lpstr>The Problem of Orphan Works</vt:lpstr>
      <vt:lpstr>June 2015: Copyright Office Report</vt:lpstr>
      <vt:lpstr>Google’s Mission</vt:lpstr>
      <vt:lpstr>Oct 2004: Google Print</vt:lpstr>
      <vt:lpstr>24 Nov 2005: GB Homepage</vt:lpstr>
      <vt:lpstr>Designing Google Books</vt:lpstr>
      <vt:lpstr>Designing Google Books</vt:lpstr>
      <vt:lpstr>20 Sept 2005: Authors Guild Sues Google</vt:lpstr>
      <vt:lpstr>Lots of Copying</vt:lpstr>
      <vt:lpstr>Infringes</vt:lpstr>
      <vt:lpstr>28 Oct 2008: Opt Out Settlement</vt:lpstr>
      <vt:lpstr>Opt Out Class Action Settlement</vt:lpstr>
      <vt:lpstr>Terms of Settlement</vt:lpstr>
      <vt:lpstr>Terms of Settlement</vt:lpstr>
      <vt:lpstr>Litigating Fair Use</vt:lpstr>
      <vt:lpstr>Litigating Fair Use</vt:lpstr>
      <vt:lpstr>Litigating Fair Use</vt:lpstr>
      <vt:lpstr>Non-Consumptive Research: Google Ngrams</vt:lpstr>
      <vt:lpstr>Google Books and Fair Use</vt:lpstr>
      <vt:lpstr>Google Dist Ct Fair Use</vt:lpstr>
      <vt:lpstr>Google Dist Ct Fair Use</vt:lpstr>
      <vt:lpstr>On Appeal to CA2</vt:lpstr>
      <vt:lpstr>Millions of Copies</vt:lpstr>
      <vt:lpstr>Nature of Transformation: Works As Inputs</vt:lpstr>
      <vt:lpstr>Scope of Licensing Rights</vt:lpstr>
      <vt:lpstr>Authors Guild: Sup Ct Will Fix This Eventually</vt:lpstr>
      <vt:lpstr>2021: Sup Ct on Fair Use</vt:lpstr>
      <vt:lpstr>Understanding Business Models</vt:lpstr>
      <vt:lpstr>For Android (TTYN (2 of 4))</vt:lpstr>
      <vt:lpstr>For Java (TTYN (3 of 4))</vt:lpstr>
      <vt:lpstr>And the Conflict (TTYN (4 of 4))</vt:lpstr>
      <vt:lpstr>Sec. 107: Fair Use</vt:lpstr>
      <vt:lpstr>Situating Computer Programs in Copyright</vt:lpstr>
      <vt:lpstr>Situating Computer Programs in Copyright</vt:lpstr>
      <vt:lpstr>Derivative Works Definition</vt:lpstr>
      <vt:lpstr>The Nature of Declaring Code?</vt:lpstr>
      <vt:lpstr>Purpose &amp; Character: Creating New (Derivative?) Products</vt:lpstr>
      <vt:lpstr>Search “Derivative” on Majority Opinion</vt:lpstr>
      <vt:lpstr>P&amp;C: Utility of API Reuse</vt:lpstr>
      <vt:lpstr>Amount &amp; Substantiality: Locks and Keys </vt:lpstr>
      <vt:lpstr>Amount &amp; Substantiality: Locks and Keys </vt:lpstr>
      <vt:lpstr>In the Future</vt:lpstr>
      <vt:lpstr>In the Future</vt:lpstr>
      <vt:lpstr>Market Effects: Understanding Losses</vt:lpstr>
      <vt:lpstr>Market Effects: Balancing Costs and Benefits?</vt:lpstr>
      <vt:lpstr>Market Effects: Evidence in the Case</vt:lpstr>
      <vt:lpstr>Thomas: But What About These?</vt:lpstr>
      <vt:lpstr>Thomas: But What About These?</vt:lpstr>
      <vt:lpstr>All About Third-Party Knowledge of the API</vt:lpstr>
      <vt:lpstr>Oracle Would Control the Key</vt:lpstr>
      <vt:lpstr>The Lock is a Problem</vt:lpstr>
      <vt:lpstr>Resetting</vt:lpstr>
      <vt:lpstr>Thomas On 102(b)</vt:lpstr>
      <vt:lpstr>Thomas On 102(b)</vt:lpstr>
      <vt:lpstr>One More Data Point: The iPhone</vt:lpstr>
      <vt:lpstr>And No JVM</vt:lpstr>
      <vt:lpstr>And Now?</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Randal C. Picker</cp:lastModifiedBy>
  <cp:revision>891</cp:revision>
  <cp:lastPrinted>2019-11-04T20:12:29Z</cp:lastPrinted>
  <dcterms:created xsi:type="dcterms:W3CDTF">1999-10-27T15:27:59Z</dcterms:created>
  <dcterms:modified xsi:type="dcterms:W3CDTF">2023-10-30T15:47:35Z</dcterms:modified>
</cp:coreProperties>
</file>