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73"/>
  </p:notesMasterIdLst>
  <p:handoutMasterIdLst>
    <p:handoutMasterId r:id="rId74"/>
  </p:handoutMasterIdLst>
  <p:sldIdLst>
    <p:sldId id="2115" r:id="rId2"/>
    <p:sldId id="2456" r:id="rId3"/>
    <p:sldId id="2418" r:id="rId4"/>
    <p:sldId id="2419" r:id="rId5"/>
    <p:sldId id="2420" r:id="rId6"/>
    <p:sldId id="2421" r:id="rId7"/>
    <p:sldId id="2422" r:id="rId8"/>
    <p:sldId id="2423" r:id="rId9"/>
    <p:sldId id="2424" r:id="rId10"/>
    <p:sldId id="2425" r:id="rId11"/>
    <p:sldId id="2426" r:id="rId12"/>
    <p:sldId id="2452" r:id="rId13"/>
    <p:sldId id="2453" r:id="rId14"/>
    <p:sldId id="2454" r:id="rId15"/>
    <p:sldId id="2430" r:id="rId16"/>
    <p:sldId id="2431" r:id="rId17"/>
    <p:sldId id="2432" r:id="rId18"/>
    <p:sldId id="2433" r:id="rId19"/>
    <p:sldId id="2434" r:id="rId20"/>
    <p:sldId id="2455" r:id="rId21"/>
    <p:sldId id="2438" r:id="rId22"/>
    <p:sldId id="2439" r:id="rId23"/>
    <p:sldId id="2440" r:id="rId24"/>
    <p:sldId id="2464" r:id="rId25"/>
    <p:sldId id="2443" r:id="rId26"/>
    <p:sldId id="2444" r:id="rId27"/>
    <p:sldId id="2445" r:id="rId28"/>
    <p:sldId id="2446" r:id="rId29"/>
    <p:sldId id="2447" r:id="rId30"/>
    <p:sldId id="2448" r:id="rId31"/>
    <p:sldId id="2449" r:id="rId32"/>
    <p:sldId id="2450" r:id="rId33"/>
    <p:sldId id="2451" r:id="rId34"/>
    <p:sldId id="2399" r:id="rId35"/>
    <p:sldId id="2470" r:id="rId36"/>
    <p:sldId id="2471" r:id="rId37"/>
    <p:sldId id="2466" r:id="rId38"/>
    <p:sldId id="2309" r:id="rId39"/>
    <p:sldId id="2310" r:id="rId40"/>
    <p:sldId id="2311" r:id="rId41"/>
    <p:sldId id="2400" r:id="rId42"/>
    <p:sldId id="2472" r:id="rId43"/>
    <p:sldId id="2473" r:id="rId44"/>
    <p:sldId id="2457" r:id="rId45"/>
    <p:sldId id="2461" r:id="rId46"/>
    <p:sldId id="2288" r:id="rId47"/>
    <p:sldId id="2458" r:id="rId48"/>
    <p:sldId id="2459" r:id="rId49"/>
    <p:sldId id="2460" r:id="rId50"/>
    <p:sldId id="2361" r:id="rId51"/>
    <p:sldId id="2363" r:id="rId52"/>
    <p:sldId id="2366" r:id="rId53"/>
    <p:sldId id="2474" r:id="rId54"/>
    <p:sldId id="2475" r:id="rId55"/>
    <p:sldId id="2592" r:id="rId56"/>
    <p:sldId id="2476" r:id="rId57"/>
    <p:sldId id="2462" r:id="rId58"/>
    <p:sldId id="2409" r:id="rId59"/>
    <p:sldId id="2410" r:id="rId60"/>
    <p:sldId id="2414" r:id="rId61"/>
    <p:sldId id="2415" r:id="rId62"/>
    <p:sldId id="2467" r:id="rId63"/>
    <p:sldId id="2468" r:id="rId64"/>
    <p:sldId id="2416" r:id="rId65"/>
    <p:sldId id="2384" r:id="rId66"/>
    <p:sldId id="2385" r:id="rId67"/>
    <p:sldId id="2387" r:id="rId68"/>
    <p:sldId id="2469" r:id="rId69"/>
    <p:sldId id="2480" r:id="rId70"/>
    <p:sldId id="2478" r:id="rId71"/>
    <p:sldId id="2477" r:id="rId72"/>
  </p:sldIdLst>
  <p:sldSz cx="12192000" cy="6858000"/>
  <p:notesSz cx="7010400" cy="9296400"/>
  <p:defaultTextStyle>
    <a:defPPr>
      <a:defRPr lang="en-US"/>
    </a:defPPr>
    <a:lvl1pPr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i="1"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i="1"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i="1"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i="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66FF"/>
    <a:srgbClr val="CCCCFF"/>
    <a:srgbClr val="6699FF"/>
    <a:srgbClr val="003399"/>
    <a:srgbClr val="FFCC99"/>
    <a:srgbClr val="CC99FF"/>
    <a:srgbClr val="FF7C80"/>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94" autoAdjust="0"/>
    <p:restoredTop sz="86415" autoAdjust="0"/>
  </p:normalViewPr>
  <p:slideViewPr>
    <p:cSldViewPr snapToGrid="0">
      <p:cViewPr varScale="1">
        <p:scale>
          <a:sx n="152" d="100"/>
          <a:sy n="152" d="100"/>
        </p:scale>
        <p:origin x="120" y="108"/>
      </p:cViewPr>
      <p:guideLst>
        <p:guide orient="horz" pos="2160"/>
        <p:guide pos="3840"/>
      </p:guideLst>
    </p:cSldViewPr>
  </p:slideViewPr>
  <p:outlineViewPr>
    <p:cViewPr>
      <p:scale>
        <a:sx n="50" d="100"/>
        <a:sy n="50" d="100"/>
      </p:scale>
      <p:origin x="0" y="-38736"/>
    </p:cViewPr>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2" d="100"/>
          <a:sy n="82" d="100"/>
        </p:scale>
        <p:origin x="-2842" y="-8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1"/>
            <a:ext cx="3035300" cy="461963"/>
          </a:xfrm>
          <a:prstGeom prst="rect">
            <a:avLst/>
          </a:prstGeom>
          <a:noFill/>
          <a:ln w="9525">
            <a:noFill/>
            <a:miter lim="800000"/>
            <a:headEnd/>
            <a:tailEnd/>
          </a:ln>
        </p:spPr>
        <p:txBody>
          <a:bodyPr vert="horz" wrap="square" lIns="93147" tIns="46573" rIns="93147" bIns="46573" numCol="1" anchor="t" anchorCtr="0" compatLnSpc="1">
            <a:prstTxWarp prst="textNoShape">
              <a:avLst/>
            </a:prstTxWarp>
          </a:bodyPr>
          <a:lstStyle>
            <a:lvl1pPr>
              <a:defRPr kumimoji="0" sz="1200" i="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5101" y="1"/>
            <a:ext cx="3035300" cy="461963"/>
          </a:xfrm>
          <a:prstGeom prst="rect">
            <a:avLst/>
          </a:prstGeom>
          <a:noFill/>
          <a:ln w="9525">
            <a:noFill/>
            <a:miter lim="800000"/>
            <a:headEnd/>
            <a:tailEnd/>
          </a:ln>
        </p:spPr>
        <p:txBody>
          <a:bodyPr vert="horz" wrap="square" lIns="93147" tIns="46573" rIns="93147" bIns="46573" numCol="1" anchor="t" anchorCtr="0" compatLnSpc="1">
            <a:prstTxWarp prst="textNoShape">
              <a:avLst/>
            </a:prstTxWarp>
          </a:bodyPr>
          <a:lstStyle>
            <a:lvl1pPr algn="r">
              <a:defRPr kumimoji="0" sz="1200" i="0"/>
            </a:lvl1pPr>
          </a:lstStyle>
          <a:p>
            <a:pPr>
              <a:defRPr/>
            </a:pPr>
            <a:fld id="{8BDE608B-9527-4E0B-AE5A-232EEF1C00FC}" type="datetime1">
              <a:rPr lang="en-US" altLang="en-US" smtClean="0"/>
              <a:t>4/23/2025</a:t>
            </a:fld>
            <a:endParaRPr lang="en-US" altLang="en-US"/>
          </a:p>
        </p:txBody>
      </p:sp>
      <p:sp>
        <p:nvSpPr>
          <p:cNvPr id="14340" name="Rectangle 4"/>
          <p:cNvSpPr>
            <a:spLocks noGrp="1" noChangeArrowheads="1"/>
          </p:cNvSpPr>
          <p:nvPr>
            <p:ph type="ftr" sz="quarter" idx="2"/>
          </p:nvPr>
        </p:nvSpPr>
        <p:spPr bwMode="auto">
          <a:xfrm>
            <a:off x="0" y="8834438"/>
            <a:ext cx="3035300" cy="461962"/>
          </a:xfrm>
          <a:prstGeom prst="rect">
            <a:avLst/>
          </a:prstGeom>
          <a:noFill/>
          <a:ln w="9525">
            <a:noFill/>
            <a:miter lim="800000"/>
            <a:headEnd/>
            <a:tailEnd/>
          </a:ln>
        </p:spPr>
        <p:txBody>
          <a:bodyPr vert="horz" wrap="square" lIns="93147" tIns="46573" rIns="93147" bIns="46573" numCol="1" anchor="b" anchorCtr="0" compatLnSpc="1">
            <a:prstTxWarp prst="textNoShape">
              <a:avLst/>
            </a:prstTxWarp>
          </a:bodyPr>
          <a:lstStyle>
            <a:lvl1pPr>
              <a:defRPr kumimoji="0" sz="1200" i="0"/>
            </a:lvl1pPr>
          </a:lstStyle>
          <a:p>
            <a:pPr>
              <a:defRPr/>
            </a:pPr>
            <a:r>
              <a:rPr lang="en-US" altLang="en-US"/>
              <a:t>Copyright</a:t>
            </a:r>
          </a:p>
        </p:txBody>
      </p:sp>
      <p:sp>
        <p:nvSpPr>
          <p:cNvPr id="14341" name="Rectangle 5"/>
          <p:cNvSpPr>
            <a:spLocks noGrp="1" noChangeArrowheads="1"/>
          </p:cNvSpPr>
          <p:nvPr>
            <p:ph type="sldNum" sz="quarter" idx="3"/>
          </p:nvPr>
        </p:nvSpPr>
        <p:spPr bwMode="auto">
          <a:xfrm>
            <a:off x="3975101" y="8834438"/>
            <a:ext cx="3035300" cy="461962"/>
          </a:xfrm>
          <a:prstGeom prst="rect">
            <a:avLst/>
          </a:prstGeom>
          <a:noFill/>
          <a:ln w="9525">
            <a:noFill/>
            <a:miter lim="800000"/>
            <a:headEnd/>
            <a:tailEnd/>
          </a:ln>
        </p:spPr>
        <p:txBody>
          <a:bodyPr vert="horz" wrap="square" lIns="93147" tIns="46573" rIns="93147" bIns="46573" numCol="1" anchor="b" anchorCtr="0" compatLnSpc="1">
            <a:prstTxWarp prst="textNoShape">
              <a:avLst/>
            </a:prstTxWarp>
          </a:bodyPr>
          <a:lstStyle>
            <a:lvl1pPr algn="r">
              <a:defRPr kumimoji="0" sz="1200" i="0"/>
            </a:lvl1pPr>
          </a:lstStyle>
          <a:p>
            <a:fld id="{443EAFE4-0921-4F30-B103-D574FCEE9FAB}" type="slidenum">
              <a:rPr lang="en-US" altLang="en-US"/>
              <a:pPr/>
              <a:t>‹#›</a:t>
            </a:fld>
            <a:endParaRPr lang="en-US" altLang="en-US"/>
          </a:p>
        </p:txBody>
      </p:sp>
    </p:spTree>
    <p:extLst>
      <p:ext uri="{BB962C8B-B14F-4D97-AF65-F5344CB8AC3E}">
        <p14:creationId xmlns:p14="http://schemas.microsoft.com/office/powerpoint/2010/main" val="22082551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1"/>
            <a:ext cx="3035300" cy="461963"/>
          </a:xfrm>
          <a:prstGeom prst="rect">
            <a:avLst/>
          </a:prstGeom>
          <a:noFill/>
          <a:ln w="9525">
            <a:noFill/>
            <a:miter lim="800000"/>
            <a:headEnd/>
            <a:tailEnd/>
          </a:ln>
        </p:spPr>
        <p:txBody>
          <a:bodyPr vert="horz" wrap="square" lIns="93147" tIns="46573" rIns="93147" bIns="46573" numCol="1" anchor="t" anchorCtr="0" compatLnSpc="1">
            <a:prstTxWarp prst="textNoShape">
              <a:avLst/>
            </a:prstTxWarp>
          </a:bodyPr>
          <a:lstStyle>
            <a:lvl1pPr>
              <a:defRPr kumimoji="0" sz="1200" i="0"/>
            </a:lvl1pPr>
          </a:lstStyle>
          <a:p>
            <a:pPr>
              <a:defRPr/>
            </a:pPr>
            <a:endParaRPr lang="en-US" altLang="en-US"/>
          </a:p>
        </p:txBody>
      </p:sp>
      <p:sp>
        <p:nvSpPr>
          <p:cNvPr id="31747" name="Rectangle 9"/>
          <p:cNvSpPr>
            <a:spLocks noGrp="1" noRot="1" noChangeAspect="1" noChangeArrowheads="1"/>
          </p:cNvSpPr>
          <p:nvPr>
            <p:ph type="sldImg" idx="2"/>
          </p:nvPr>
        </p:nvSpPr>
        <p:spPr bwMode="auto">
          <a:xfrm>
            <a:off x="406400" y="700088"/>
            <a:ext cx="6197600" cy="34861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5039" y="4416425"/>
            <a:ext cx="5140325" cy="4179888"/>
          </a:xfrm>
          <a:prstGeom prst="rect">
            <a:avLst/>
          </a:prstGeom>
          <a:noFill/>
          <a:ln w="9525">
            <a:noFill/>
            <a:miter lim="800000"/>
            <a:headEnd/>
            <a:tailEnd/>
          </a:ln>
        </p:spPr>
        <p:txBody>
          <a:bodyPr vert="horz" wrap="square" lIns="93147" tIns="46573" rIns="93147" bIns="46573"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5101" y="1"/>
            <a:ext cx="3035300" cy="461963"/>
          </a:xfrm>
          <a:prstGeom prst="rect">
            <a:avLst/>
          </a:prstGeom>
          <a:noFill/>
          <a:ln w="9525">
            <a:noFill/>
            <a:miter lim="800000"/>
            <a:headEnd/>
            <a:tailEnd/>
          </a:ln>
        </p:spPr>
        <p:txBody>
          <a:bodyPr vert="horz" wrap="square" lIns="93147" tIns="46573" rIns="93147" bIns="46573" numCol="1" anchor="t" anchorCtr="0" compatLnSpc="1">
            <a:prstTxWarp prst="textNoShape">
              <a:avLst/>
            </a:prstTxWarp>
          </a:bodyPr>
          <a:lstStyle>
            <a:lvl1pPr algn="r">
              <a:defRPr kumimoji="0" sz="1200" i="0"/>
            </a:lvl1pPr>
          </a:lstStyle>
          <a:p>
            <a:pPr>
              <a:defRPr/>
            </a:pPr>
            <a:fld id="{05DCA92A-400C-4E40-921D-C561A6166A35}" type="datetime1">
              <a:rPr lang="en-US" altLang="en-US" smtClean="0"/>
              <a:t>4/23/2025</a:t>
            </a:fld>
            <a:endParaRPr lang="en-US" altLang="en-US"/>
          </a:p>
        </p:txBody>
      </p:sp>
      <p:sp>
        <p:nvSpPr>
          <p:cNvPr id="2060" name="Rectangle 12"/>
          <p:cNvSpPr>
            <a:spLocks noGrp="1" noChangeArrowheads="1"/>
          </p:cNvSpPr>
          <p:nvPr>
            <p:ph type="ftr" sz="quarter" idx="4"/>
          </p:nvPr>
        </p:nvSpPr>
        <p:spPr bwMode="auto">
          <a:xfrm>
            <a:off x="0" y="8834438"/>
            <a:ext cx="3035300" cy="461962"/>
          </a:xfrm>
          <a:prstGeom prst="rect">
            <a:avLst/>
          </a:prstGeom>
          <a:noFill/>
          <a:ln w="9525">
            <a:noFill/>
            <a:miter lim="800000"/>
            <a:headEnd/>
            <a:tailEnd/>
          </a:ln>
        </p:spPr>
        <p:txBody>
          <a:bodyPr vert="horz" wrap="square" lIns="93147" tIns="46573" rIns="93147" bIns="46573" numCol="1" anchor="b" anchorCtr="0" compatLnSpc="1">
            <a:prstTxWarp prst="textNoShape">
              <a:avLst/>
            </a:prstTxWarp>
          </a:bodyPr>
          <a:lstStyle>
            <a:lvl1pPr>
              <a:defRPr kumimoji="0" sz="1200" i="0"/>
            </a:lvl1pPr>
          </a:lstStyle>
          <a:p>
            <a:pPr>
              <a:defRPr/>
            </a:pPr>
            <a:endParaRPr lang="en-US" altLang="en-US"/>
          </a:p>
        </p:txBody>
      </p:sp>
      <p:sp>
        <p:nvSpPr>
          <p:cNvPr id="2061" name="Rectangle 13"/>
          <p:cNvSpPr>
            <a:spLocks noGrp="1" noChangeArrowheads="1"/>
          </p:cNvSpPr>
          <p:nvPr>
            <p:ph type="sldNum" sz="quarter" idx="5"/>
          </p:nvPr>
        </p:nvSpPr>
        <p:spPr bwMode="auto">
          <a:xfrm>
            <a:off x="3975101" y="8834438"/>
            <a:ext cx="3035300" cy="461962"/>
          </a:xfrm>
          <a:prstGeom prst="rect">
            <a:avLst/>
          </a:prstGeom>
          <a:noFill/>
          <a:ln w="9525">
            <a:noFill/>
            <a:miter lim="800000"/>
            <a:headEnd/>
            <a:tailEnd/>
          </a:ln>
        </p:spPr>
        <p:txBody>
          <a:bodyPr vert="horz" wrap="square" lIns="93147" tIns="46573" rIns="93147" bIns="46573" numCol="1" anchor="b" anchorCtr="0" compatLnSpc="1">
            <a:prstTxWarp prst="textNoShape">
              <a:avLst/>
            </a:prstTxWarp>
          </a:bodyPr>
          <a:lstStyle>
            <a:lvl1pPr algn="r">
              <a:defRPr kumimoji="0" sz="1200" i="0"/>
            </a:lvl1pPr>
          </a:lstStyle>
          <a:p>
            <a:fld id="{9C5CDFF5-5B50-4B42-AC37-CBB56CB32981}" type="slidenum">
              <a:rPr lang="en-US" altLang="en-US"/>
              <a:pPr/>
              <a:t>‹#›</a:t>
            </a:fld>
            <a:endParaRPr lang="en-US" altLang="en-US"/>
          </a:p>
        </p:txBody>
      </p:sp>
    </p:spTree>
    <p:extLst>
      <p:ext uri="{BB962C8B-B14F-4D97-AF65-F5344CB8AC3E}">
        <p14:creationId xmlns:p14="http://schemas.microsoft.com/office/powerpoint/2010/main" val="2675113610"/>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95" indent="-285729">
              <a:defRPr kumimoji="1" sz="2400" i="1">
                <a:solidFill>
                  <a:schemeClr val="tx1"/>
                </a:solidFill>
                <a:latin typeface="Times New Roman" panose="02020603050405020304" pitchFamily="18" charset="0"/>
              </a:defRPr>
            </a:lvl2pPr>
            <a:lvl3pPr marL="1142917" indent="-228583">
              <a:defRPr kumimoji="1" sz="2400" i="1">
                <a:solidFill>
                  <a:schemeClr val="tx1"/>
                </a:solidFill>
                <a:latin typeface="Times New Roman" panose="02020603050405020304" pitchFamily="18" charset="0"/>
              </a:defRPr>
            </a:lvl3pPr>
            <a:lvl4pPr marL="1600083" indent="-228583">
              <a:defRPr kumimoji="1" sz="2400" i="1">
                <a:solidFill>
                  <a:schemeClr val="tx1"/>
                </a:solidFill>
                <a:latin typeface="Times New Roman" panose="02020603050405020304" pitchFamily="18" charset="0"/>
              </a:defRPr>
            </a:lvl4pPr>
            <a:lvl5pPr marL="2057250" indent="-228583">
              <a:defRPr kumimoji="1" sz="2400" i="1">
                <a:solidFill>
                  <a:schemeClr val="tx1"/>
                </a:solidFill>
                <a:latin typeface="Times New Roman" panose="02020603050405020304" pitchFamily="18" charset="0"/>
              </a:defRPr>
            </a:lvl5pPr>
            <a:lvl6pPr marL="2514417" indent="-228583"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7C89235-F03D-423D-BBFC-4143E6CC916D}" type="datetime1">
              <a:rPr kumimoji="0" lang="en-US" altLang="en-US" sz="1200" i="0"/>
              <a:t>4/23/2025</a:t>
            </a:fld>
            <a:endParaRPr kumimoji="0" lang="en-US" altLang="en-US" sz="1200" i="0"/>
          </a:p>
        </p:txBody>
      </p:sp>
      <p:sp>
        <p:nvSpPr>
          <p:cNvPr id="32771"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95" indent="-285729">
              <a:defRPr kumimoji="1" sz="2400" i="1">
                <a:solidFill>
                  <a:schemeClr val="tx1"/>
                </a:solidFill>
                <a:latin typeface="Times New Roman" panose="02020603050405020304" pitchFamily="18" charset="0"/>
              </a:defRPr>
            </a:lvl2pPr>
            <a:lvl3pPr marL="1142917" indent="-228583">
              <a:defRPr kumimoji="1" sz="2400" i="1">
                <a:solidFill>
                  <a:schemeClr val="tx1"/>
                </a:solidFill>
                <a:latin typeface="Times New Roman" panose="02020603050405020304" pitchFamily="18" charset="0"/>
              </a:defRPr>
            </a:lvl3pPr>
            <a:lvl4pPr marL="1600083" indent="-228583">
              <a:defRPr kumimoji="1" sz="2400" i="1">
                <a:solidFill>
                  <a:schemeClr val="tx1"/>
                </a:solidFill>
                <a:latin typeface="Times New Roman" panose="02020603050405020304" pitchFamily="18" charset="0"/>
              </a:defRPr>
            </a:lvl4pPr>
            <a:lvl5pPr marL="2057250" indent="-228583">
              <a:defRPr kumimoji="1" sz="2400" i="1">
                <a:solidFill>
                  <a:schemeClr val="tx1"/>
                </a:solidFill>
                <a:latin typeface="Times New Roman" panose="02020603050405020304" pitchFamily="18" charset="0"/>
              </a:defRPr>
            </a:lvl5pPr>
            <a:lvl6pPr marL="2514417" indent="-228583"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43A61390-3813-4760-B235-59C90D6586C7}" type="slidenum">
              <a:rPr kumimoji="0" lang="en-US" altLang="en-US" sz="1200" i="0"/>
              <a:pPr/>
              <a:t>1</a:t>
            </a:fld>
            <a:endParaRPr kumimoji="0" lang="en-US" altLang="en-US" sz="1200" i="0"/>
          </a:p>
        </p:txBody>
      </p:sp>
      <p:sp>
        <p:nvSpPr>
          <p:cNvPr id="32772" name="Rectangle 2"/>
          <p:cNvSpPr>
            <a:spLocks noGrp="1" noRot="1" noChangeAspect="1" noChangeArrowheads="1" noTextEdit="1"/>
          </p:cNvSpPr>
          <p:nvPr>
            <p:ph type="sldImg"/>
          </p:nvPr>
        </p:nvSpPr>
        <p:spPr>
          <a:xfrm>
            <a:off x="406400" y="700088"/>
            <a:ext cx="6197600" cy="3486150"/>
          </a:xfrm>
          <a:ln/>
        </p:spPr>
      </p:sp>
      <p:sp>
        <p:nvSpPr>
          <p:cNvPr id="3277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917828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95" indent="-285729">
              <a:defRPr kumimoji="1" sz="2400" i="1">
                <a:solidFill>
                  <a:schemeClr val="tx1"/>
                </a:solidFill>
                <a:latin typeface="Times New Roman" panose="02020603050405020304" pitchFamily="18" charset="0"/>
              </a:defRPr>
            </a:lvl2pPr>
            <a:lvl3pPr marL="1142917" indent="-228583">
              <a:defRPr kumimoji="1" sz="2400" i="1">
                <a:solidFill>
                  <a:schemeClr val="tx1"/>
                </a:solidFill>
                <a:latin typeface="Times New Roman" panose="02020603050405020304" pitchFamily="18" charset="0"/>
              </a:defRPr>
            </a:lvl3pPr>
            <a:lvl4pPr marL="1600083" indent="-228583">
              <a:defRPr kumimoji="1" sz="2400" i="1">
                <a:solidFill>
                  <a:schemeClr val="tx1"/>
                </a:solidFill>
                <a:latin typeface="Times New Roman" panose="02020603050405020304" pitchFamily="18" charset="0"/>
              </a:defRPr>
            </a:lvl4pPr>
            <a:lvl5pPr marL="2057250" indent="-228583">
              <a:defRPr kumimoji="1" sz="2400" i="1">
                <a:solidFill>
                  <a:schemeClr val="tx1"/>
                </a:solidFill>
                <a:latin typeface="Times New Roman" panose="02020603050405020304" pitchFamily="18" charset="0"/>
              </a:defRPr>
            </a:lvl5pPr>
            <a:lvl6pPr marL="2514417" indent="-228583"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0FA881EB-4C0E-433A-9A25-A3C250E42918}" type="datetime1">
              <a:rPr kumimoji="0" lang="en-US" altLang="en-US" sz="1200" i="0"/>
              <a:t>4/23/2025</a:t>
            </a:fld>
            <a:endParaRPr kumimoji="0" lang="en-US" altLang="en-US" sz="1200" i="0"/>
          </a:p>
        </p:txBody>
      </p:sp>
      <p:sp>
        <p:nvSpPr>
          <p:cNvPr id="56323"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95" indent="-285729">
              <a:defRPr kumimoji="1" sz="2400" i="1">
                <a:solidFill>
                  <a:schemeClr val="tx1"/>
                </a:solidFill>
                <a:latin typeface="Times New Roman" panose="02020603050405020304" pitchFamily="18" charset="0"/>
              </a:defRPr>
            </a:lvl2pPr>
            <a:lvl3pPr marL="1142917" indent="-228583">
              <a:defRPr kumimoji="1" sz="2400" i="1">
                <a:solidFill>
                  <a:schemeClr val="tx1"/>
                </a:solidFill>
                <a:latin typeface="Times New Roman" panose="02020603050405020304" pitchFamily="18" charset="0"/>
              </a:defRPr>
            </a:lvl3pPr>
            <a:lvl4pPr marL="1600083" indent="-228583">
              <a:defRPr kumimoji="1" sz="2400" i="1">
                <a:solidFill>
                  <a:schemeClr val="tx1"/>
                </a:solidFill>
                <a:latin typeface="Times New Roman" panose="02020603050405020304" pitchFamily="18" charset="0"/>
              </a:defRPr>
            </a:lvl4pPr>
            <a:lvl5pPr marL="2057250" indent="-228583">
              <a:defRPr kumimoji="1" sz="2400" i="1">
                <a:solidFill>
                  <a:schemeClr val="tx1"/>
                </a:solidFill>
                <a:latin typeface="Times New Roman" panose="02020603050405020304" pitchFamily="18" charset="0"/>
              </a:defRPr>
            </a:lvl5pPr>
            <a:lvl6pPr marL="2514417" indent="-228583"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9708D75-4A27-433B-913C-F6EA9DB98177}" type="slidenum">
              <a:rPr kumimoji="0" lang="en-US" altLang="en-US" sz="1200" i="0"/>
              <a:pPr/>
              <a:t>46</a:t>
            </a:fld>
            <a:endParaRPr kumimoji="0" lang="en-US" altLang="en-US" sz="1200" i="0"/>
          </a:p>
        </p:txBody>
      </p:sp>
      <p:sp>
        <p:nvSpPr>
          <p:cNvPr id="56324" name="Rectangle 2"/>
          <p:cNvSpPr>
            <a:spLocks noGrp="1" noRot="1" noChangeAspect="1" noChangeArrowheads="1" noTextEdit="1"/>
          </p:cNvSpPr>
          <p:nvPr>
            <p:ph type="sldImg"/>
          </p:nvPr>
        </p:nvSpPr>
        <p:spPr>
          <a:xfrm>
            <a:off x="406400" y="700088"/>
            <a:ext cx="6197600" cy="3486150"/>
          </a:xfrm>
          <a:ln/>
        </p:spPr>
      </p:sp>
      <p:sp>
        <p:nvSpPr>
          <p:cNvPr id="5632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064808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95" indent="-285729">
              <a:defRPr kumimoji="1" sz="2400" i="1">
                <a:solidFill>
                  <a:schemeClr val="tx1"/>
                </a:solidFill>
                <a:latin typeface="Times New Roman" panose="02020603050405020304" pitchFamily="18" charset="0"/>
              </a:defRPr>
            </a:lvl2pPr>
            <a:lvl3pPr marL="1142917" indent="-228583">
              <a:defRPr kumimoji="1" sz="2400" i="1">
                <a:solidFill>
                  <a:schemeClr val="tx1"/>
                </a:solidFill>
                <a:latin typeface="Times New Roman" panose="02020603050405020304" pitchFamily="18" charset="0"/>
              </a:defRPr>
            </a:lvl3pPr>
            <a:lvl4pPr marL="1600083" indent="-228583">
              <a:defRPr kumimoji="1" sz="2400" i="1">
                <a:solidFill>
                  <a:schemeClr val="tx1"/>
                </a:solidFill>
                <a:latin typeface="Times New Roman" panose="02020603050405020304" pitchFamily="18" charset="0"/>
              </a:defRPr>
            </a:lvl4pPr>
            <a:lvl5pPr marL="2057250" indent="-228583">
              <a:defRPr kumimoji="1" sz="2400" i="1">
                <a:solidFill>
                  <a:schemeClr val="tx1"/>
                </a:solidFill>
                <a:latin typeface="Times New Roman" panose="02020603050405020304" pitchFamily="18" charset="0"/>
              </a:defRPr>
            </a:lvl5pPr>
            <a:lvl6pPr marL="2514417" indent="-228583"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324DF6E-0721-405D-B727-31190B9EBD68}" type="datetime1">
              <a:rPr kumimoji="0" lang="en-US" altLang="en-US" sz="1200" i="0"/>
              <a:t>4/23/2025</a:t>
            </a:fld>
            <a:endParaRPr kumimoji="0" lang="en-US" altLang="en-US" sz="1200" i="0"/>
          </a:p>
        </p:txBody>
      </p:sp>
      <p:sp>
        <p:nvSpPr>
          <p:cNvPr id="49155"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95" indent="-285729">
              <a:defRPr kumimoji="1" sz="2400" i="1">
                <a:solidFill>
                  <a:schemeClr val="tx1"/>
                </a:solidFill>
                <a:latin typeface="Times New Roman" panose="02020603050405020304" pitchFamily="18" charset="0"/>
              </a:defRPr>
            </a:lvl2pPr>
            <a:lvl3pPr marL="1142917" indent="-228583">
              <a:defRPr kumimoji="1" sz="2400" i="1">
                <a:solidFill>
                  <a:schemeClr val="tx1"/>
                </a:solidFill>
                <a:latin typeface="Times New Roman" panose="02020603050405020304" pitchFamily="18" charset="0"/>
              </a:defRPr>
            </a:lvl3pPr>
            <a:lvl4pPr marL="1600083" indent="-228583">
              <a:defRPr kumimoji="1" sz="2400" i="1">
                <a:solidFill>
                  <a:schemeClr val="tx1"/>
                </a:solidFill>
                <a:latin typeface="Times New Roman" panose="02020603050405020304" pitchFamily="18" charset="0"/>
              </a:defRPr>
            </a:lvl4pPr>
            <a:lvl5pPr marL="2057250" indent="-228583">
              <a:defRPr kumimoji="1" sz="2400" i="1">
                <a:solidFill>
                  <a:schemeClr val="tx1"/>
                </a:solidFill>
                <a:latin typeface="Times New Roman" panose="02020603050405020304" pitchFamily="18" charset="0"/>
              </a:defRPr>
            </a:lvl5pPr>
            <a:lvl6pPr marL="2514417" indent="-228583"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FC30DFF-CBC8-4D80-AA9D-B683B9434EBB}" type="slidenum">
              <a:rPr kumimoji="0" lang="en-US" altLang="en-US" sz="1200" i="0"/>
              <a:pPr/>
              <a:t>47</a:t>
            </a:fld>
            <a:endParaRPr kumimoji="0" lang="en-US" altLang="en-US" sz="1200" i="0"/>
          </a:p>
        </p:txBody>
      </p:sp>
      <p:sp>
        <p:nvSpPr>
          <p:cNvPr id="49156" name="Rectangle 2"/>
          <p:cNvSpPr>
            <a:spLocks noGrp="1" noRot="1" noChangeAspect="1" noChangeArrowheads="1" noTextEdit="1"/>
          </p:cNvSpPr>
          <p:nvPr>
            <p:ph type="sldImg"/>
          </p:nvPr>
        </p:nvSpPr>
        <p:spPr>
          <a:xfrm>
            <a:off x="406400" y="700088"/>
            <a:ext cx="6197600" cy="3486150"/>
          </a:xfrm>
          <a:ln/>
        </p:spPr>
      </p:sp>
      <p:sp>
        <p:nvSpPr>
          <p:cNvPr id="4915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760745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95" indent="-285729">
              <a:defRPr kumimoji="1" sz="2400" i="1">
                <a:solidFill>
                  <a:schemeClr val="tx1"/>
                </a:solidFill>
                <a:latin typeface="Times New Roman" panose="02020603050405020304" pitchFamily="18" charset="0"/>
              </a:defRPr>
            </a:lvl2pPr>
            <a:lvl3pPr marL="1142917" indent="-228583">
              <a:defRPr kumimoji="1" sz="2400" i="1">
                <a:solidFill>
                  <a:schemeClr val="tx1"/>
                </a:solidFill>
                <a:latin typeface="Times New Roman" panose="02020603050405020304" pitchFamily="18" charset="0"/>
              </a:defRPr>
            </a:lvl3pPr>
            <a:lvl4pPr marL="1600083" indent="-228583">
              <a:defRPr kumimoji="1" sz="2400" i="1">
                <a:solidFill>
                  <a:schemeClr val="tx1"/>
                </a:solidFill>
                <a:latin typeface="Times New Roman" panose="02020603050405020304" pitchFamily="18" charset="0"/>
              </a:defRPr>
            </a:lvl4pPr>
            <a:lvl5pPr marL="2057250" indent="-228583">
              <a:defRPr kumimoji="1" sz="2400" i="1">
                <a:solidFill>
                  <a:schemeClr val="tx1"/>
                </a:solidFill>
                <a:latin typeface="Times New Roman" panose="02020603050405020304" pitchFamily="18" charset="0"/>
              </a:defRPr>
            </a:lvl5pPr>
            <a:lvl6pPr marL="2514417" indent="-228583"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324DF6E-0721-405D-B727-31190B9EBD68}" type="datetime1">
              <a:rPr kumimoji="0" lang="en-US" altLang="en-US" sz="1200" i="0"/>
              <a:t>4/23/2025</a:t>
            </a:fld>
            <a:endParaRPr kumimoji="0" lang="en-US" altLang="en-US" sz="1200" i="0"/>
          </a:p>
        </p:txBody>
      </p:sp>
      <p:sp>
        <p:nvSpPr>
          <p:cNvPr id="49155"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95" indent="-285729">
              <a:defRPr kumimoji="1" sz="2400" i="1">
                <a:solidFill>
                  <a:schemeClr val="tx1"/>
                </a:solidFill>
                <a:latin typeface="Times New Roman" panose="02020603050405020304" pitchFamily="18" charset="0"/>
              </a:defRPr>
            </a:lvl2pPr>
            <a:lvl3pPr marL="1142917" indent="-228583">
              <a:defRPr kumimoji="1" sz="2400" i="1">
                <a:solidFill>
                  <a:schemeClr val="tx1"/>
                </a:solidFill>
                <a:latin typeface="Times New Roman" panose="02020603050405020304" pitchFamily="18" charset="0"/>
              </a:defRPr>
            </a:lvl3pPr>
            <a:lvl4pPr marL="1600083" indent="-228583">
              <a:defRPr kumimoji="1" sz="2400" i="1">
                <a:solidFill>
                  <a:schemeClr val="tx1"/>
                </a:solidFill>
                <a:latin typeface="Times New Roman" panose="02020603050405020304" pitchFamily="18" charset="0"/>
              </a:defRPr>
            </a:lvl4pPr>
            <a:lvl5pPr marL="2057250" indent="-228583">
              <a:defRPr kumimoji="1" sz="2400" i="1">
                <a:solidFill>
                  <a:schemeClr val="tx1"/>
                </a:solidFill>
                <a:latin typeface="Times New Roman" panose="02020603050405020304" pitchFamily="18" charset="0"/>
              </a:defRPr>
            </a:lvl5pPr>
            <a:lvl6pPr marL="2514417" indent="-228583"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FC30DFF-CBC8-4D80-AA9D-B683B9434EBB}" type="slidenum">
              <a:rPr kumimoji="0" lang="en-US" altLang="en-US" sz="1200" i="0"/>
              <a:pPr/>
              <a:t>48</a:t>
            </a:fld>
            <a:endParaRPr kumimoji="0" lang="en-US" altLang="en-US" sz="1200" i="0"/>
          </a:p>
        </p:txBody>
      </p:sp>
      <p:sp>
        <p:nvSpPr>
          <p:cNvPr id="49156" name="Rectangle 2"/>
          <p:cNvSpPr>
            <a:spLocks noGrp="1" noRot="1" noChangeAspect="1" noChangeArrowheads="1" noTextEdit="1"/>
          </p:cNvSpPr>
          <p:nvPr>
            <p:ph type="sldImg"/>
          </p:nvPr>
        </p:nvSpPr>
        <p:spPr>
          <a:xfrm>
            <a:off x="406400" y="700088"/>
            <a:ext cx="6197600" cy="3486150"/>
          </a:xfrm>
          <a:ln/>
        </p:spPr>
      </p:sp>
      <p:sp>
        <p:nvSpPr>
          <p:cNvPr id="4915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848730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95" indent="-285729">
              <a:defRPr kumimoji="1" sz="2400" i="1">
                <a:solidFill>
                  <a:schemeClr val="tx1"/>
                </a:solidFill>
                <a:latin typeface="Times New Roman" panose="02020603050405020304" pitchFamily="18" charset="0"/>
              </a:defRPr>
            </a:lvl2pPr>
            <a:lvl3pPr marL="1142917" indent="-228583">
              <a:defRPr kumimoji="1" sz="2400" i="1">
                <a:solidFill>
                  <a:schemeClr val="tx1"/>
                </a:solidFill>
                <a:latin typeface="Times New Roman" panose="02020603050405020304" pitchFamily="18" charset="0"/>
              </a:defRPr>
            </a:lvl3pPr>
            <a:lvl4pPr marL="1600083" indent="-228583">
              <a:defRPr kumimoji="1" sz="2400" i="1">
                <a:solidFill>
                  <a:schemeClr val="tx1"/>
                </a:solidFill>
                <a:latin typeface="Times New Roman" panose="02020603050405020304" pitchFamily="18" charset="0"/>
              </a:defRPr>
            </a:lvl4pPr>
            <a:lvl5pPr marL="2057250" indent="-228583">
              <a:defRPr kumimoji="1" sz="2400" i="1">
                <a:solidFill>
                  <a:schemeClr val="tx1"/>
                </a:solidFill>
                <a:latin typeface="Times New Roman" panose="02020603050405020304" pitchFamily="18" charset="0"/>
              </a:defRPr>
            </a:lvl5pPr>
            <a:lvl6pPr marL="2514417" indent="-228583"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324DF6E-0721-405D-B727-31190B9EBD68}" type="datetime1">
              <a:rPr kumimoji="0" lang="en-US" altLang="en-US" sz="1200" i="0"/>
              <a:t>4/23/2025</a:t>
            </a:fld>
            <a:endParaRPr kumimoji="0" lang="en-US" altLang="en-US" sz="1200" i="0"/>
          </a:p>
        </p:txBody>
      </p:sp>
      <p:sp>
        <p:nvSpPr>
          <p:cNvPr id="49155"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95" indent="-285729">
              <a:defRPr kumimoji="1" sz="2400" i="1">
                <a:solidFill>
                  <a:schemeClr val="tx1"/>
                </a:solidFill>
                <a:latin typeface="Times New Roman" panose="02020603050405020304" pitchFamily="18" charset="0"/>
              </a:defRPr>
            </a:lvl2pPr>
            <a:lvl3pPr marL="1142917" indent="-228583">
              <a:defRPr kumimoji="1" sz="2400" i="1">
                <a:solidFill>
                  <a:schemeClr val="tx1"/>
                </a:solidFill>
                <a:latin typeface="Times New Roman" panose="02020603050405020304" pitchFamily="18" charset="0"/>
              </a:defRPr>
            </a:lvl3pPr>
            <a:lvl4pPr marL="1600083" indent="-228583">
              <a:defRPr kumimoji="1" sz="2400" i="1">
                <a:solidFill>
                  <a:schemeClr val="tx1"/>
                </a:solidFill>
                <a:latin typeface="Times New Roman" panose="02020603050405020304" pitchFamily="18" charset="0"/>
              </a:defRPr>
            </a:lvl4pPr>
            <a:lvl5pPr marL="2057250" indent="-228583">
              <a:defRPr kumimoji="1" sz="2400" i="1">
                <a:solidFill>
                  <a:schemeClr val="tx1"/>
                </a:solidFill>
                <a:latin typeface="Times New Roman" panose="02020603050405020304" pitchFamily="18" charset="0"/>
              </a:defRPr>
            </a:lvl5pPr>
            <a:lvl6pPr marL="2514417" indent="-228583"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FC30DFF-CBC8-4D80-AA9D-B683B9434EBB}" type="slidenum">
              <a:rPr kumimoji="0" lang="en-US" altLang="en-US" sz="1200" i="0"/>
              <a:pPr/>
              <a:t>49</a:t>
            </a:fld>
            <a:endParaRPr kumimoji="0" lang="en-US" altLang="en-US" sz="1200" i="0"/>
          </a:p>
        </p:txBody>
      </p:sp>
      <p:sp>
        <p:nvSpPr>
          <p:cNvPr id="49156" name="Rectangle 2"/>
          <p:cNvSpPr>
            <a:spLocks noGrp="1" noRot="1" noChangeAspect="1" noChangeArrowheads="1" noTextEdit="1"/>
          </p:cNvSpPr>
          <p:nvPr>
            <p:ph type="sldImg"/>
          </p:nvPr>
        </p:nvSpPr>
        <p:spPr>
          <a:xfrm>
            <a:off x="406400" y="700088"/>
            <a:ext cx="6197600" cy="3486150"/>
          </a:xfrm>
          <a:ln/>
        </p:spPr>
      </p:sp>
      <p:sp>
        <p:nvSpPr>
          <p:cNvPr id="4915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521493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350838" y="693738"/>
            <a:ext cx="6156325" cy="3463925"/>
          </a:xfrm>
          <a:ln/>
        </p:spPr>
      </p:sp>
      <p:sp>
        <p:nvSpPr>
          <p:cNvPr id="4813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48132"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8021">
              <a:defRPr kumimoji="1" sz="2400" i="1">
                <a:solidFill>
                  <a:schemeClr val="tx1"/>
                </a:solidFill>
                <a:latin typeface="Times New Roman" panose="02020603050405020304" pitchFamily="18" charset="0"/>
              </a:defRPr>
            </a:lvl1pPr>
            <a:lvl2pPr marL="733163" indent="-281986" defTabSz="918021">
              <a:defRPr kumimoji="1" sz="2400" i="1">
                <a:solidFill>
                  <a:schemeClr val="tx1"/>
                </a:solidFill>
                <a:latin typeface="Times New Roman" panose="02020603050405020304" pitchFamily="18" charset="0"/>
              </a:defRPr>
            </a:lvl2pPr>
            <a:lvl3pPr marL="1127945" indent="-225589" defTabSz="918021">
              <a:defRPr kumimoji="1" sz="2400" i="1">
                <a:solidFill>
                  <a:schemeClr val="tx1"/>
                </a:solidFill>
                <a:latin typeface="Times New Roman" panose="02020603050405020304" pitchFamily="18" charset="0"/>
              </a:defRPr>
            </a:lvl3pPr>
            <a:lvl4pPr marL="1579122" indent="-225589" defTabSz="918021">
              <a:defRPr kumimoji="1" sz="2400" i="1">
                <a:solidFill>
                  <a:schemeClr val="tx1"/>
                </a:solidFill>
                <a:latin typeface="Times New Roman" panose="02020603050405020304" pitchFamily="18" charset="0"/>
              </a:defRPr>
            </a:lvl4pPr>
            <a:lvl5pPr marL="2030300" indent="-225589" defTabSz="918021">
              <a:defRPr kumimoji="1" sz="2400" i="1">
                <a:solidFill>
                  <a:schemeClr val="tx1"/>
                </a:solidFill>
                <a:latin typeface="Times New Roman" panose="02020603050405020304" pitchFamily="18" charset="0"/>
              </a:defRPr>
            </a:lvl5pPr>
            <a:lvl6pPr marL="2481478"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6pPr>
            <a:lvl7pPr marL="2932655"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7pPr>
            <a:lvl8pPr marL="3383833"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8pPr>
            <a:lvl9pPr marL="3835011"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AA530AD0-ED79-4DA5-9C23-ADFC0A3ADA4D}" type="datetime1">
              <a:rPr kumimoji="0" lang="en-US" altLang="en-US" sz="1200" i="0"/>
              <a:t>4/23/2025</a:t>
            </a:fld>
            <a:endParaRPr kumimoji="0" lang="en-US" altLang="en-US" sz="1200" i="0"/>
          </a:p>
        </p:txBody>
      </p:sp>
      <p:sp>
        <p:nvSpPr>
          <p:cNvPr id="48133"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8021">
              <a:defRPr kumimoji="1" sz="2400" i="1">
                <a:solidFill>
                  <a:schemeClr val="tx1"/>
                </a:solidFill>
                <a:latin typeface="Times New Roman" panose="02020603050405020304" pitchFamily="18" charset="0"/>
              </a:defRPr>
            </a:lvl1pPr>
            <a:lvl2pPr marL="733163" indent="-281986" defTabSz="918021">
              <a:defRPr kumimoji="1" sz="2400" i="1">
                <a:solidFill>
                  <a:schemeClr val="tx1"/>
                </a:solidFill>
                <a:latin typeface="Times New Roman" panose="02020603050405020304" pitchFamily="18" charset="0"/>
              </a:defRPr>
            </a:lvl2pPr>
            <a:lvl3pPr marL="1127945" indent="-225589" defTabSz="918021">
              <a:defRPr kumimoji="1" sz="2400" i="1">
                <a:solidFill>
                  <a:schemeClr val="tx1"/>
                </a:solidFill>
                <a:latin typeface="Times New Roman" panose="02020603050405020304" pitchFamily="18" charset="0"/>
              </a:defRPr>
            </a:lvl3pPr>
            <a:lvl4pPr marL="1579122" indent="-225589" defTabSz="918021">
              <a:defRPr kumimoji="1" sz="2400" i="1">
                <a:solidFill>
                  <a:schemeClr val="tx1"/>
                </a:solidFill>
                <a:latin typeface="Times New Roman" panose="02020603050405020304" pitchFamily="18" charset="0"/>
              </a:defRPr>
            </a:lvl4pPr>
            <a:lvl5pPr marL="2030300" indent="-225589" defTabSz="918021">
              <a:defRPr kumimoji="1" sz="2400" i="1">
                <a:solidFill>
                  <a:schemeClr val="tx1"/>
                </a:solidFill>
                <a:latin typeface="Times New Roman" panose="02020603050405020304" pitchFamily="18" charset="0"/>
              </a:defRPr>
            </a:lvl5pPr>
            <a:lvl6pPr marL="2481478"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6pPr>
            <a:lvl7pPr marL="2932655"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7pPr>
            <a:lvl8pPr marL="3383833"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8pPr>
            <a:lvl9pPr marL="3835011"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9E5A0A6-41CD-4BB0-A4D4-1BA60D9B0F3B}" type="slidenum">
              <a:rPr kumimoji="0" lang="en-US" altLang="en-US" sz="1200" i="0"/>
              <a:pPr/>
              <a:t>50</a:t>
            </a:fld>
            <a:endParaRPr kumimoji="0" lang="en-US" altLang="en-US" sz="1200" i="0"/>
          </a:p>
        </p:txBody>
      </p:sp>
    </p:spTree>
    <p:extLst>
      <p:ext uri="{BB962C8B-B14F-4D97-AF65-F5344CB8AC3E}">
        <p14:creationId xmlns:p14="http://schemas.microsoft.com/office/powerpoint/2010/main" val="749924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350838" y="693738"/>
            <a:ext cx="6156325" cy="3463925"/>
          </a:xfrm>
          <a:ln/>
        </p:spPr>
      </p:sp>
      <p:sp>
        <p:nvSpPr>
          <p:cNvPr id="4915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49156"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8021">
              <a:defRPr kumimoji="1" sz="2400" i="1">
                <a:solidFill>
                  <a:schemeClr val="tx1"/>
                </a:solidFill>
                <a:latin typeface="Times New Roman" panose="02020603050405020304" pitchFamily="18" charset="0"/>
              </a:defRPr>
            </a:lvl1pPr>
            <a:lvl2pPr marL="733163" indent="-281986" defTabSz="918021">
              <a:defRPr kumimoji="1" sz="2400" i="1">
                <a:solidFill>
                  <a:schemeClr val="tx1"/>
                </a:solidFill>
                <a:latin typeface="Times New Roman" panose="02020603050405020304" pitchFamily="18" charset="0"/>
              </a:defRPr>
            </a:lvl2pPr>
            <a:lvl3pPr marL="1127945" indent="-225589" defTabSz="918021">
              <a:defRPr kumimoji="1" sz="2400" i="1">
                <a:solidFill>
                  <a:schemeClr val="tx1"/>
                </a:solidFill>
                <a:latin typeface="Times New Roman" panose="02020603050405020304" pitchFamily="18" charset="0"/>
              </a:defRPr>
            </a:lvl3pPr>
            <a:lvl4pPr marL="1579122" indent="-225589" defTabSz="918021">
              <a:defRPr kumimoji="1" sz="2400" i="1">
                <a:solidFill>
                  <a:schemeClr val="tx1"/>
                </a:solidFill>
                <a:latin typeface="Times New Roman" panose="02020603050405020304" pitchFamily="18" charset="0"/>
              </a:defRPr>
            </a:lvl4pPr>
            <a:lvl5pPr marL="2030300" indent="-225589" defTabSz="918021">
              <a:defRPr kumimoji="1" sz="2400" i="1">
                <a:solidFill>
                  <a:schemeClr val="tx1"/>
                </a:solidFill>
                <a:latin typeface="Times New Roman" panose="02020603050405020304" pitchFamily="18" charset="0"/>
              </a:defRPr>
            </a:lvl5pPr>
            <a:lvl6pPr marL="2481478"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6pPr>
            <a:lvl7pPr marL="2932655"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7pPr>
            <a:lvl8pPr marL="3383833"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8pPr>
            <a:lvl9pPr marL="3835011"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1AB579C-8260-46D5-937B-BDD4EAE76B01}" type="datetime1">
              <a:rPr kumimoji="0" lang="en-US" altLang="en-US" sz="1200" i="0"/>
              <a:t>4/23/2025</a:t>
            </a:fld>
            <a:endParaRPr kumimoji="0" lang="en-US" altLang="en-US" sz="1200" i="0"/>
          </a:p>
        </p:txBody>
      </p:sp>
      <p:sp>
        <p:nvSpPr>
          <p:cNvPr id="49157"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8021">
              <a:defRPr kumimoji="1" sz="2400" i="1">
                <a:solidFill>
                  <a:schemeClr val="tx1"/>
                </a:solidFill>
                <a:latin typeface="Times New Roman" panose="02020603050405020304" pitchFamily="18" charset="0"/>
              </a:defRPr>
            </a:lvl1pPr>
            <a:lvl2pPr marL="733163" indent="-281986" defTabSz="918021">
              <a:defRPr kumimoji="1" sz="2400" i="1">
                <a:solidFill>
                  <a:schemeClr val="tx1"/>
                </a:solidFill>
                <a:latin typeface="Times New Roman" panose="02020603050405020304" pitchFamily="18" charset="0"/>
              </a:defRPr>
            </a:lvl2pPr>
            <a:lvl3pPr marL="1127945" indent="-225589" defTabSz="918021">
              <a:defRPr kumimoji="1" sz="2400" i="1">
                <a:solidFill>
                  <a:schemeClr val="tx1"/>
                </a:solidFill>
                <a:latin typeface="Times New Roman" panose="02020603050405020304" pitchFamily="18" charset="0"/>
              </a:defRPr>
            </a:lvl3pPr>
            <a:lvl4pPr marL="1579122" indent="-225589" defTabSz="918021">
              <a:defRPr kumimoji="1" sz="2400" i="1">
                <a:solidFill>
                  <a:schemeClr val="tx1"/>
                </a:solidFill>
                <a:latin typeface="Times New Roman" panose="02020603050405020304" pitchFamily="18" charset="0"/>
              </a:defRPr>
            </a:lvl4pPr>
            <a:lvl5pPr marL="2030300" indent="-225589" defTabSz="918021">
              <a:defRPr kumimoji="1" sz="2400" i="1">
                <a:solidFill>
                  <a:schemeClr val="tx1"/>
                </a:solidFill>
                <a:latin typeface="Times New Roman" panose="02020603050405020304" pitchFamily="18" charset="0"/>
              </a:defRPr>
            </a:lvl5pPr>
            <a:lvl6pPr marL="2481478"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6pPr>
            <a:lvl7pPr marL="2932655"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7pPr>
            <a:lvl8pPr marL="3383833"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8pPr>
            <a:lvl9pPr marL="3835011"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018FB8A-8D71-438D-9B08-AB6C74969168}" type="slidenum">
              <a:rPr kumimoji="0" lang="en-US" altLang="en-US" sz="1200" i="0"/>
              <a:pPr/>
              <a:t>51</a:t>
            </a:fld>
            <a:endParaRPr kumimoji="0" lang="en-US" altLang="en-US" sz="1200" i="0"/>
          </a:p>
        </p:txBody>
      </p:sp>
    </p:spTree>
    <p:extLst>
      <p:ext uri="{BB962C8B-B14F-4D97-AF65-F5344CB8AC3E}">
        <p14:creationId xmlns:p14="http://schemas.microsoft.com/office/powerpoint/2010/main" val="3626016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xfrm>
            <a:off x="350838" y="693738"/>
            <a:ext cx="6156325" cy="3463925"/>
          </a:xfrm>
          <a:ln/>
        </p:spPr>
      </p:sp>
      <p:sp>
        <p:nvSpPr>
          <p:cNvPr id="522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52228"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8021">
              <a:defRPr kumimoji="1" sz="2400" i="1">
                <a:solidFill>
                  <a:schemeClr val="tx1"/>
                </a:solidFill>
                <a:latin typeface="Times New Roman" panose="02020603050405020304" pitchFamily="18" charset="0"/>
              </a:defRPr>
            </a:lvl1pPr>
            <a:lvl2pPr marL="733163" indent="-281986" defTabSz="918021">
              <a:defRPr kumimoji="1" sz="2400" i="1">
                <a:solidFill>
                  <a:schemeClr val="tx1"/>
                </a:solidFill>
                <a:latin typeface="Times New Roman" panose="02020603050405020304" pitchFamily="18" charset="0"/>
              </a:defRPr>
            </a:lvl2pPr>
            <a:lvl3pPr marL="1127945" indent="-225589" defTabSz="918021">
              <a:defRPr kumimoji="1" sz="2400" i="1">
                <a:solidFill>
                  <a:schemeClr val="tx1"/>
                </a:solidFill>
                <a:latin typeface="Times New Roman" panose="02020603050405020304" pitchFamily="18" charset="0"/>
              </a:defRPr>
            </a:lvl3pPr>
            <a:lvl4pPr marL="1579122" indent="-225589" defTabSz="918021">
              <a:defRPr kumimoji="1" sz="2400" i="1">
                <a:solidFill>
                  <a:schemeClr val="tx1"/>
                </a:solidFill>
                <a:latin typeface="Times New Roman" panose="02020603050405020304" pitchFamily="18" charset="0"/>
              </a:defRPr>
            </a:lvl4pPr>
            <a:lvl5pPr marL="2030300" indent="-225589" defTabSz="918021">
              <a:defRPr kumimoji="1" sz="2400" i="1">
                <a:solidFill>
                  <a:schemeClr val="tx1"/>
                </a:solidFill>
                <a:latin typeface="Times New Roman" panose="02020603050405020304" pitchFamily="18" charset="0"/>
              </a:defRPr>
            </a:lvl5pPr>
            <a:lvl6pPr marL="2481478"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6pPr>
            <a:lvl7pPr marL="2932655"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7pPr>
            <a:lvl8pPr marL="3383833"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8pPr>
            <a:lvl9pPr marL="3835011"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A828DFA5-0AFC-4848-A8E1-CE4663FDF39E}" type="datetime1">
              <a:rPr kumimoji="0" lang="en-US" altLang="en-US" sz="1200" i="0"/>
              <a:t>4/23/2025</a:t>
            </a:fld>
            <a:endParaRPr kumimoji="0" lang="en-US" altLang="en-US" sz="1200" i="0"/>
          </a:p>
        </p:txBody>
      </p:sp>
      <p:sp>
        <p:nvSpPr>
          <p:cNvPr id="52229"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8021">
              <a:defRPr kumimoji="1" sz="2400" i="1">
                <a:solidFill>
                  <a:schemeClr val="tx1"/>
                </a:solidFill>
                <a:latin typeface="Times New Roman" panose="02020603050405020304" pitchFamily="18" charset="0"/>
              </a:defRPr>
            </a:lvl1pPr>
            <a:lvl2pPr marL="733163" indent="-281986" defTabSz="918021">
              <a:defRPr kumimoji="1" sz="2400" i="1">
                <a:solidFill>
                  <a:schemeClr val="tx1"/>
                </a:solidFill>
                <a:latin typeface="Times New Roman" panose="02020603050405020304" pitchFamily="18" charset="0"/>
              </a:defRPr>
            </a:lvl2pPr>
            <a:lvl3pPr marL="1127945" indent="-225589" defTabSz="918021">
              <a:defRPr kumimoji="1" sz="2400" i="1">
                <a:solidFill>
                  <a:schemeClr val="tx1"/>
                </a:solidFill>
                <a:latin typeface="Times New Roman" panose="02020603050405020304" pitchFamily="18" charset="0"/>
              </a:defRPr>
            </a:lvl3pPr>
            <a:lvl4pPr marL="1579122" indent="-225589" defTabSz="918021">
              <a:defRPr kumimoji="1" sz="2400" i="1">
                <a:solidFill>
                  <a:schemeClr val="tx1"/>
                </a:solidFill>
                <a:latin typeface="Times New Roman" panose="02020603050405020304" pitchFamily="18" charset="0"/>
              </a:defRPr>
            </a:lvl4pPr>
            <a:lvl5pPr marL="2030300" indent="-225589" defTabSz="918021">
              <a:defRPr kumimoji="1" sz="2400" i="1">
                <a:solidFill>
                  <a:schemeClr val="tx1"/>
                </a:solidFill>
                <a:latin typeface="Times New Roman" panose="02020603050405020304" pitchFamily="18" charset="0"/>
              </a:defRPr>
            </a:lvl5pPr>
            <a:lvl6pPr marL="2481478"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6pPr>
            <a:lvl7pPr marL="2932655"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7pPr>
            <a:lvl8pPr marL="3383833"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8pPr>
            <a:lvl9pPr marL="3835011"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C13A86D1-25ED-4719-B1CE-E5F056EFDEF8}" type="slidenum">
              <a:rPr kumimoji="0" lang="en-US" altLang="en-US" sz="1200" i="0"/>
              <a:pPr/>
              <a:t>52</a:t>
            </a:fld>
            <a:endParaRPr kumimoji="0" lang="en-US" altLang="en-US" sz="1200" i="0"/>
          </a:p>
        </p:txBody>
      </p:sp>
    </p:spTree>
    <p:extLst>
      <p:ext uri="{BB962C8B-B14F-4D97-AF65-F5344CB8AC3E}">
        <p14:creationId xmlns:p14="http://schemas.microsoft.com/office/powerpoint/2010/main" val="851998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350838" y="693738"/>
            <a:ext cx="6156325" cy="3463925"/>
          </a:xfrm>
          <a:ln/>
        </p:spPr>
      </p:sp>
      <p:sp>
        <p:nvSpPr>
          <p:cNvPr id="573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57348"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8021">
              <a:defRPr kumimoji="1" sz="2400" i="1">
                <a:solidFill>
                  <a:schemeClr val="tx1"/>
                </a:solidFill>
                <a:latin typeface="Times New Roman" panose="02020603050405020304" pitchFamily="18" charset="0"/>
              </a:defRPr>
            </a:lvl1pPr>
            <a:lvl2pPr marL="733163" indent="-281986" defTabSz="918021">
              <a:defRPr kumimoji="1" sz="2400" i="1">
                <a:solidFill>
                  <a:schemeClr val="tx1"/>
                </a:solidFill>
                <a:latin typeface="Times New Roman" panose="02020603050405020304" pitchFamily="18" charset="0"/>
              </a:defRPr>
            </a:lvl2pPr>
            <a:lvl3pPr marL="1127945" indent="-225589" defTabSz="918021">
              <a:defRPr kumimoji="1" sz="2400" i="1">
                <a:solidFill>
                  <a:schemeClr val="tx1"/>
                </a:solidFill>
                <a:latin typeface="Times New Roman" panose="02020603050405020304" pitchFamily="18" charset="0"/>
              </a:defRPr>
            </a:lvl3pPr>
            <a:lvl4pPr marL="1579122" indent="-225589" defTabSz="918021">
              <a:defRPr kumimoji="1" sz="2400" i="1">
                <a:solidFill>
                  <a:schemeClr val="tx1"/>
                </a:solidFill>
                <a:latin typeface="Times New Roman" panose="02020603050405020304" pitchFamily="18" charset="0"/>
              </a:defRPr>
            </a:lvl4pPr>
            <a:lvl5pPr marL="2030300" indent="-225589" defTabSz="918021">
              <a:defRPr kumimoji="1" sz="2400" i="1">
                <a:solidFill>
                  <a:schemeClr val="tx1"/>
                </a:solidFill>
                <a:latin typeface="Times New Roman" panose="02020603050405020304" pitchFamily="18" charset="0"/>
              </a:defRPr>
            </a:lvl5pPr>
            <a:lvl6pPr marL="2481478"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6pPr>
            <a:lvl7pPr marL="2932655"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7pPr>
            <a:lvl8pPr marL="3383833"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8pPr>
            <a:lvl9pPr marL="3835011"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E2224F94-DB82-4692-A119-59C42482640B}" type="datetime1">
              <a:rPr kumimoji="0" lang="en-US" altLang="en-US" sz="1200" i="0"/>
              <a:t>4/23/2025</a:t>
            </a:fld>
            <a:endParaRPr kumimoji="0" lang="en-US" altLang="en-US" sz="1200" i="0"/>
          </a:p>
        </p:txBody>
      </p:sp>
      <p:sp>
        <p:nvSpPr>
          <p:cNvPr id="57349"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8021">
              <a:defRPr kumimoji="1" sz="2400" i="1">
                <a:solidFill>
                  <a:schemeClr val="tx1"/>
                </a:solidFill>
                <a:latin typeface="Times New Roman" panose="02020603050405020304" pitchFamily="18" charset="0"/>
              </a:defRPr>
            </a:lvl1pPr>
            <a:lvl2pPr marL="733163" indent="-281986" defTabSz="918021">
              <a:defRPr kumimoji="1" sz="2400" i="1">
                <a:solidFill>
                  <a:schemeClr val="tx1"/>
                </a:solidFill>
                <a:latin typeface="Times New Roman" panose="02020603050405020304" pitchFamily="18" charset="0"/>
              </a:defRPr>
            </a:lvl2pPr>
            <a:lvl3pPr marL="1127945" indent="-225589" defTabSz="918021">
              <a:defRPr kumimoji="1" sz="2400" i="1">
                <a:solidFill>
                  <a:schemeClr val="tx1"/>
                </a:solidFill>
                <a:latin typeface="Times New Roman" panose="02020603050405020304" pitchFamily="18" charset="0"/>
              </a:defRPr>
            </a:lvl3pPr>
            <a:lvl4pPr marL="1579122" indent="-225589" defTabSz="918021">
              <a:defRPr kumimoji="1" sz="2400" i="1">
                <a:solidFill>
                  <a:schemeClr val="tx1"/>
                </a:solidFill>
                <a:latin typeface="Times New Roman" panose="02020603050405020304" pitchFamily="18" charset="0"/>
              </a:defRPr>
            </a:lvl4pPr>
            <a:lvl5pPr marL="2030300" indent="-225589" defTabSz="918021">
              <a:defRPr kumimoji="1" sz="2400" i="1">
                <a:solidFill>
                  <a:schemeClr val="tx1"/>
                </a:solidFill>
                <a:latin typeface="Times New Roman" panose="02020603050405020304" pitchFamily="18" charset="0"/>
              </a:defRPr>
            </a:lvl5pPr>
            <a:lvl6pPr marL="2481478"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6pPr>
            <a:lvl7pPr marL="2932655"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7pPr>
            <a:lvl8pPr marL="3383833"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8pPr>
            <a:lvl9pPr marL="3835011"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565ADD1-27B2-4B6E-B880-A2B5CDE1DAF3}" type="slidenum">
              <a:rPr kumimoji="0" lang="en-US" altLang="en-US" sz="1200" i="0"/>
              <a:pPr/>
              <a:t>65</a:t>
            </a:fld>
            <a:endParaRPr kumimoji="0" lang="en-US" altLang="en-US" sz="1200" i="0"/>
          </a:p>
        </p:txBody>
      </p:sp>
    </p:spTree>
    <p:extLst>
      <p:ext uri="{BB962C8B-B14F-4D97-AF65-F5344CB8AC3E}">
        <p14:creationId xmlns:p14="http://schemas.microsoft.com/office/powerpoint/2010/main" val="268209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350838" y="693738"/>
            <a:ext cx="6156325" cy="3463925"/>
          </a:xfrm>
          <a:ln/>
        </p:spPr>
      </p:sp>
      <p:sp>
        <p:nvSpPr>
          <p:cNvPr id="573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57348"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8021">
              <a:defRPr kumimoji="1" sz="2400" i="1">
                <a:solidFill>
                  <a:schemeClr val="tx1"/>
                </a:solidFill>
                <a:latin typeface="Times New Roman" panose="02020603050405020304" pitchFamily="18" charset="0"/>
              </a:defRPr>
            </a:lvl1pPr>
            <a:lvl2pPr marL="733163" indent="-281986" defTabSz="918021">
              <a:defRPr kumimoji="1" sz="2400" i="1">
                <a:solidFill>
                  <a:schemeClr val="tx1"/>
                </a:solidFill>
                <a:latin typeface="Times New Roman" panose="02020603050405020304" pitchFamily="18" charset="0"/>
              </a:defRPr>
            </a:lvl2pPr>
            <a:lvl3pPr marL="1127945" indent="-225589" defTabSz="918021">
              <a:defRPr kumimoji="1" sz="2400" i="1">
                <a:solidFill>
                  <a:schemeClr val="tx1"/>
                </a:solidFill>
                <a:latin typeface="Times New Roman" panose="02020603050405020304" pitchFamily="18" charset="0"/>
              </a:defRPr>
            </a:lvl3pPr>
            <a:lvl4pPr marL="1579122" indent="-225589" defTabSz="918021">
              <a:defRPr kumimoji="1" sz="2400" i="1">
                <a:solidFill>
                  <a:schemeClr val="tx1"/>
                </a:solidFill>
                <a:latin typeface="Times New Roman" panose="02020603050405020304" pitchFamily="18" charset="0"/>
              </a:defRPr>
            </a:lvl4pPr>
            <a:lvl5pPr marL="2030300" indent="-225589" defTabSz="918021">
              <a:defRPr kumimoji="1" sz="2400" i="1">
                <a:solidFill>
                  <a:schemeClr val="tx1"/>
                </a:solidFill>
                <a:latin typeface="Times New Roman" panose="02020603050405020304" pitchFamily="18" charset="0"/>
              </a:defRPr>
            </a:lvl5pPr>
            <a:lvl6pPr marL="2481478"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6pPr>
            <a:lvl7pPr marL="2932655"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7pPr>
            <a:lvl8pPr marL="3383833"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8pPr>
            <a:lvl9pPr marL="3835011"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E2224F94-DB82-4692-A119-59C42482640B}" type="datetime1">
              <a:rPr kumimoji="0" lang="en-US" altLang="en-US" sz="1200" i="0"/>
              <a:t>4/23/2025</a:t>
            </a:fld>
            <a:endParaRPr kumimoji="0" lang="en-US" altLang="en-US" sz="1200" i="0"/>
          </a:p>
        </p:txBody>
      </p:sp>
      <p:sp>
        <p:nvSpPr>
          <p:cNvPr id="57349"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8021">
              <a:defRPr kumimoji="1" sz="2400" i="1">
                <a:solidFill>
                  <a:schemeClr val="tx1"/>
                </a:solidFill>
                <a:latin typeface="Times New Roman" panose="02020603050405020304" pitchFamily="18" charset="0"/>
              </a:defRPr>
            </a:lvl1pPr>
            <a:lvl2pPr marL="733163" indent="-281986" defTabSz="918021">
              <a:defRPr kumimoji="1" sz="2400" i="1">
                <a:solidFill>
                  <a:schemeClr val="tx1"/>
                </a:solidFill>
                <a:latin typeface="Times New Roman" panose="02020603050405020304" pitchFamily="18" charset="0"/>
              </a:defRPr>
            </a:lvl2pPr>
            <a:lvl3pPr marL="1127945" indent="-225589" defTabSz="918021">
              <a:defRPr kumimoji="1" sz="2400" i="1">
                <a:solidFill>
                  <a:schemeClr val="tx1"/>
                </a:solidFill>
                <a:latin typeface="Times New Roman" panose="02020603050405020304" pitchFamily="18" charset="0"/>
              </a:defRPr>
            </a:lvl3pPr>
            <a:lvl4pPr marL="1579122" indent="-225589" defTabSz="918021">
              <a:defRPr kumimoji="1" sz="2400" i="1">
                <a:solidFill>
                  <a:schemeClr val="tx1"/>
                </a:solidFill>
                <a:latin typeface="Times New Roman" panose="02020603050405020304" pitchFamily="18" charset="0"/>
              </a:defRPr>
            </a:lvl4pPr>
            <a:lvl5pPr marL="2030300" indent="-225589" defTabSz="918021">
              <a:defRPr kumimoji="1" sz="2400" i="1">
                <a:solidFill>
                  <a:schemeClr val="tx1"/>
                </a:solidFill>
                <a:latin typeface="Times New Roman" panose="02020603050405020304" pitchFamily="18" charset="0"/>
              </a:defRPr>
            </a:lvl5pPr>
            <a:lvl6pPr marL="2481478"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6pPr>
            <a:lvl7pPr marL="2932655"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7pPr>
            <a:lvl8pPr marL="3383833"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8pPr>
            <a:lvl9pPr marL="3835011"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565ADD1-27B2-4B6E-B880-A2B5CDE1DAF3}" type="slidenum">
              <a:rPr kumimoji="0" lang="en-US" altLang="en-US" sz="1200" i="0"/>
              <a:pPr/>
              <a:t>66</a:t>
            </a:fld>
            <a:endParaRPr kumimoji="0" lang="en-US" altLang="en-US" sz="1200" i="0"/>
          </a:p>
        </p:txBody>
      </p:sp>
    </p:spTree>
    <p:extLst>
      <p:ext uri="{BB962C8B-B14F-4D97-AF65-F5344CB8AC3E}">
        <p14:creationId xmlns:p14="http://schemas.microsoft.com/office/powerpoint/2010/main" val="13168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350838" y="693738"/>
            <a:ext cx="6156325" cy="3463925"/>
          </a:xfrm>
          <a:ln/>
        </p:spPr>
      </p:sp>
      <p:sp>
        <p:nvSpPr>
          <p:cNvPr id="5734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
        <p:nvSpPr>
          <p:cNvPr id="57348" name="Date Placeholder 3"/>
          <p:cNvSpPr>
            <a:spLocks noGrp="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8021">
              <a:defRPr kumimoji="1" sz="2400" i="1">
                <a:solidFill>
                  <a:schemeClr val="tx1"/>
                </a:solidFill>
                <a:latin typeface="Times New Roman" panose="02020603050405020304" pitchFamily="18" charset="0"/>
              </a:defRPr>
            </a:lvl1pPr>
            <a:lvl2pPr marL="733163" indent="-281986" defTabSz="918021">
              <a:defRPr kumimoji="1" sz="2400" i="1">
                <a:solidFill>
                  <a:schemeClr val="tx1"/>
                </a:solidFill>
                <a:latin typeface="Times New Roman" panose="02020603050405020304" pitchFamily="18" charset="0"/>
              </a:defRPr>
            </a:lvl2pPr>
            <a:lvl3pPr marL="1127945" indent="-225589" defTabSz="918021">
              <a:defRPr kumimoji="1" sz="2400" i="1">
                <a:solidFill>
                  <a:schemeClr val="tx1"/>
                </a:solidFill>
                <a:latin typeface="Times New Roman" panose="02020603050405020304" pitchFamily="18" charset="0"/>
              </a:defRPr>
            </a:lvl3pPr>
            <a:lvl4pPr marL="1579122" indent="-225589" defTabSz="918021">
              <a:defRPr kumimoji="1" sz="2400" i="1">
                <a:solidFill>
                  <a:schemeClr val="tx1"/>
                </a:solidFill>
                <a:latin typeface="Times New Roman" panose="02020603050405020304" pitchFamily="18" charset="0"/>
              </a:defRPr>
            </a:lvl4pPr>
            <a:lvl5pPr marL="2030300" indent="-225589" defTabSz="918021">
              <a:defRPr kumimoji="1" sz="2400" i="1">
                <a:solidFill>
                  <a:schemeClr val="tx1"/>
                </a:solidFill>
                <a:latin typeface="Times New Roman" panose="02020603050405020304" pitchFamily="18" charset="0"/>
              </a:defRPr>
            </a:lvl5pPr>
            <a:lvl6pPr marL="2481478"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6pPr>
            <a:lvl7pPr marL="2932655"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7pPr>
            <a:lvl8pPr marL="3383833"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8pPr>
            <a:lvl9pPr marL="3835011"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E2224F94-DB82-4692-A119-59C42482640B}" type="datetime1">
              <a:rPr kumimoji="0" lang="en-US" altLang="en-US" sz="1200" i="0"/>
              <a:t>4/23/2025</a:t>
            </a:fld>
            <a:endParaRPr kumimoji="0" lang="en-US" altLang="en-US" sz="1200" i="0"/>
          </a:p>
        </p:txBody>
      </p:sp>
      <p:sp>
        <p:nvSpPr>
          <p:cNvPr id="57349" name="Slide Number Placeholder 4"/>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8021">
              <a:defRPr kumimoji="1" sz="2400" i="1">
                <a:solidFill>
                  <a:schemeClr val="tx1"/>
                </a:solidFill>
                <a:latin typeface="Times New Roman" panose="02020603050405020304" pitchFamily="18" charset="0"/>
              </a:defRPr>
            </a:lvl1pPr>
            <a:lvl2pPr marL="733163" indent="-281986" defTabSz="918021">
              <a:defRPr kumimoji="1" sz="2400" i="1">
                <a:solidFill>
                  <a:schemeClr val="tx1"/>
                </a:solidFill>
                <a:latin typeface="Times New Roman" panose="02020603050405020304" pitchFamily="18" charset="0"/>
              </a:defRPr>
            </a:lvl2pPr>
            <a:lvl3pPr marL="1127945" indent="-225589" defTabSz="918021">
              <a:defRPr kumimoji="1" sz="2400" i="1">
                <a:solidFill>
                  <a:schemeClr val="tx1"/>
                </a:solidFill>
                <a:latin typeface="Times New Roman" panose="02020603050405020304" pitchFamily="18" charset="0"/>
              </a:defRPr>
            </a:lvl3pPr>
            <a:lvl4pPr marL="1579122" indent="-225589" defTabSz="918021">
              <a:defRPr kumimoji="1" sz="2400" i="1">
                <a:solidFill>
                  <a:schemeClr val="tx1"/>
                </a:solidFill>
                <a:latin typeface="Times New Roman" panose="02020603050405020304" pitchFamily="18" charset="0"/>
              </a:defRPr>
            </a:lvl4pPr>
            <a:lvl5pPr marL="2030300" indent="-225589" defTabSz="918021">
              <a:defRPr kumimoji="1" sz="2400" i="1">
                <a:solidFill>
                  <a:schemeClr val="tx1"/>
                </a:solidFill>
                <a:latin typeface="Times New Roman" panose="02020603050405020304" pitchFamily="18" charset="0"/>
              </a:defRPr>
            </a:lvl5pPr>
            <a:lvl6pPr marL="2481478"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6pPr>
            <a:lvl7pPr marL="2932655"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7pPr>
            <a:lvl8pPr marL="3383833"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8pPr>
            <a:lvl9pPr marL="3835011"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565ADD1-27B2-4B6E-B880-A2B5CDE1DAF3}" type="slidenum">
              <a:rPr kumimoji="0" lang="en-US" altLang="en-US" sz="1200" i="0"/>
              <a:pPr/>
              <a:t>67</a:t>
            </a:fld>
            <a:endParaRPr kumimoji="0" lang="en-US" altLang="en-US" sz="1200" i="0"/>
          </a:p>
        </p:txBody>
      </p:sp>
    </p:spTree>
    <p:extLst>
      <p:ext uri="{BB962C8B-B14F-4D97-AF65-F5344CB8AC3E}">
        <p14:creationId xmlns:p14="http://schemas.microsoft.com/office/powerpoint/2010/main" val="3756781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https://books.google.com/books?id=ZU0EAAAAMBAJ&amp;pg=PA2&amp;dq=life+magazine+december+30+1946&amp;hl=en&amp;sa=X&amp;ved=2ahUKEwik8vCk74P7AhUghIkEHZyQCCEQuwV6BAgHEAY#v=onepage&amp;q&amp;f=false</a:t>
            </a:r>
          </a:p>
        </p:txBody>
      </p:sp>
      <p:sp>
        <p:nvSpPr>
          <p:cNvPr id="4" name="Date Placeholder 3"/>
          <p:cNvSpPr>
            <a:spLocks noGrp="1"/>
          </p:cNvSpPr>
          <p:nvPr>
            <p:ph type="dt" idx="1"/>
          </p:nvPr>
        </p:nvSpPr>
        <p:spPr/>
        <p:txBody>
          <a:bodyPr/>
          <a:lstStyle/>
          <a:p>
            <a:pPr>
              <a:defRPr/>
            </a:pPr>
            <a:fld id="{05DCA92A-400C-4E40-921D-C561A6166A35}" type="datetime1">
              <a:rPr lang="en-US" altLang="en-US" smtClean="0"/>
              <a:t>4/23/2025</a:t>
            </a:fld>
            <a:endParaRPr lang="en-US" altLang="en-US"/>
          </a:p>
        </p:txBody>
      </p:sp>
      <p:sp>
        <p:nvSpPr>
          <p:cNvPr id="5" name="Slide Number Placeholder 4"/>
          <p:cNvSpPr>
            <a:spLocks noGrp="1"/>
          </p:cNvSpPr>
          <p:nvPr>
            <p:ph type="sldNum" sz="quarter" idx="5"/>
          </p:nvPr>
        </p:nvSpPr>
        <p:spPr/>
        <p:txBody>
          <a:bodyPr/>
          <a:lstStyle/>
          <a:p>
            <a:fld id="{9C5CDFF5-5B50-4B42-AC37-CBB56CB32981}" type="slidenum">
              <a:rPr lang="en-US" altLang="en-US" smtClean="0"/>
              <a:pPr/>
              <a:t>3</a:t>
            </a:fld>
            <a:endParaRPr lang="en-US" altLang="en-US"/>
          </a:p>
        </p:txBody>
      </p:sp>
    </p:spTree>
    <p:extLst>
      <p:ext uri="{BB962C8B-B14F-4D97-AF65-F5344CB8AC3E}">
        <p14:creationId xmlns:p14="http://schemas.microsoft.com/office/powerpoint/2010/main" val="3841505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https://www.nytimes.com/2013/04/10/business/media/aereo-has-tv-networks-circling-the-wagons.html</a:t>
            </a:r>
          </a:p>
        </p:txBody>
      </p:sp>
      <p:sp>
        <p:nvSpPr>
          <p:cNvPr id="4" name="Date Placeholder 3"/>
          <p:cNvSpPr>
            <a:spLocks noGrp="1"/>
          </p:cNvSpPr>
          <p:nvPr>
            <p:ph type="dt" idx="10"/>
          </p:nvPr>
        </p:nvSpPr>
        <p:spPr/>
        <p:txBody>
          <a:bodyPr/>
          <a:lstStyle/>
          <a:p>
            <a:pPr>
              <a:defRPr/>
            </a:pPr>
            <a:fld id="{05DCA92A-400C-4E40-921D-C561A6166A35}" type="datetime1">
              <a:rPr lang="en-US" altLang="en-US" smtClean="0"/>
              <a:t>4/23/2025</a:t>
            </a:fld>
            <a:endParaRPr lang="en-US" altLang="en-US"/>
          </a:p>
        </p:txBody>
      </p:sp>
      <p:sp>
        <p:nvSpPr>
          <p:cNvPr id="5" name="Slide Number Placeholder 4"/>
          <p:cNvSpPr>
            <a:spLocks noGrp="1"/>
          </p:cNvSpPr>
          <p:nvPr>
            <p:ph type="sldNum" sz="quarter" idx="11"/>
          </p:nvPr>
        </p:nvSpPr>
        <p:spPr/>
        <p:txBody>
          <a:bodyPr/>
          <a:lstStyle/>
          <a:p>
            <a:fld id="{9C5CDFF5-5B50-4B42-AC37-CBB56CB32981}" type="slidenum">
              <a:rPr lang="en-US" altLang="en-US" smtClean="0"/>
              <a:pPr/>
              <a:t>68</a:t>
            </a:fld>
            <a:endParaRPr lang="en-US" altLang="en-US"/>
          </a:p>
        </p:txBody>
      </p:sp>
    </p:spTree>
    <p:extLst>
      <p:ext uri="{BB962C8B-B14F-4D97-AF65-F5344CB8AC3E}">
        <p14:creationId xmlns:p14="http://schemas.microsoft.com/office/powerpoint/2010/main" val="26343779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https://www.usatoday.com/story/tech/personal/2014/06/28/aereo-ceo-shuts-down-service/11619083/</a:t>
            </a:r>
          </a:p>
        </p:txBody>
      </p:sp>
      <p:sp>
        <p:nvSpPr>
          <p:cNvPr id="4" name="Date Placeholder 3"/>
          <p:cNvSpPr>
            <a:spLocks noGrp="1"/>
          </p:cNvSpPr>
          <p:nvPr>
            <p:ph type="dt" idx="10"/>
          </p:nvPr>
        </p:nvSpPr>
        <p:spPr/>
        <p:txBody>
          <a:bodyPr/>
          <a:lstStyle/>
          <a:p>
            <a:pPr>
              <a:defRPr/>
            </a:pPr>
            <a:fld id="{05DCA92A-400C-4E40-921D-C561A6166A35}" type="datetime1">
              <a:rPr lang="en-US" altLang="en-US" smtClean="0"/>
              <a:t>4/23/2025</a:t>
            </a:fld>
            <a:endParaRPr lang="en-US" altLang="en-US"/>
          </a:p>
        </p:txBody>
      </p:sp>
      <p:sp>
        <p:nvSpPr>
          <p:cNvPr id="5" name="Slide Number Placeholder 4"/>
          <p:cNvSpPr>
            <a:spLocks noGrp="1"/>
          </p:cNvSpPr>
          <p:nvPr>
            <p:ph type="sldNum" sz="quarter" idx="11"/>
          </p:nvPr>
        </p:nvSpPr>
        <p:spPr/>
        <p:txBody>
          <a:bodyPr/>
          <a:lstStyle/>
          <a:p>
            <a:fld id="{9C5CDFF5-5B50-4B42-AC37-CBB56CB32981}" type="slidenum">
              <a:rPr lang="en-US" altLang="en-US" smtClean="0"/>
              <a:pPr/>
              <a:t>71</a:t>
            </a:fld>
            <a:endParaRPr lang="en-US" altLang="en-US"/>
          </a:p>
        </p:txBody>
      </p:sp>
    </p:spTree>
    <p:extLst>
      <p:ext uri="{BB962C8B-B14F-4D97-AF65-F5344CB8AC3E}">
        <p14:creationId xmlns:p14="http://schemas.microsoft.com/office/powerpoint/2010/main" val="1324881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https://books.google.com/books?id=yUkEAAAAMBAJ&amp;pg=PA40&amp;dq=life+magazine+september+12+1949+rca+victor&amp;hl=en&amp;sa=X&amp;ved=2ahUKEwiA4IeTn-z1AhVVkokEHcTMDE8QuwV6BAgIEAY#v=onepage&amp;q&amp;f=false</a:t>
            </a:r>
          </a:p>
        </p:txBody>
      </p:sp>
      <p:sp>
        <p:nvSpPr>
          <p:cNvPr id="4" name="Date Placeholder 3"/>
          <p:cNvSpPr>
            <a:spLocks noGrp="1"/>
          </p:cNvSpPr>
          <p:nvPr>
            <p:ph type="dt" idx="10"/>
          </p:nvPr>
        </p:nvSpPr>
        <p:spPr/>
        <p:txBody>
          <a:bodyPr/>
          <a:lstStyle/>
          <a:p>
            <a:pPr>
              <a:defRPr/>
            </a:pPr>
            <a:fld id="{05DCA92A-400C-4E40-921D-C561A6166A35}" type="datetime1">
              <a:rPr lang="en-US" altLang="en-US" smtClean="0"/>
              <a:t>4/23/2025</a:t>
            </a:fld>
            <a:endParaRPr lang="en-US" altLang="en-US"/>
          </a:p>
        </p:txBody>
      </p:sp>
      <p:sp>
        <p:nvSpPr>
          <p:cNvPr id="5" name="Slide Number Placeholder 4"/>
          <p:cNvSpPr>
            <a:spLocks noGrp="1"/>
          </p:cNvSpPr>
          <p:nvPr>
            <p:ph type="sldNum" sz="quarter" idx="11"/>
          </p:nvPr>
        </p:nvSpPr>
        <p:spPr/>
        <p:txBody>
          <a:bodyPr/>
          <a:lstStyle/>
          <a:p>
            <a:fld id="{9C5CDFF5-5B50-4B42-AC37-CBB56CB32981}" type="slidenum">
              <a:rPr lang="en-US" altLang="en-US" smtClean="0"/>
              <a:pPr/>
              <a:t>4</a:t>
            </a:fld>
            <a:endParaRPr lang="en-US" altLang="en-US"/>
          </a:p>
        </p:txBody>
      </p:sp>
    </p:spTree>
    <p:extLst>
      <p:ext uri="{BB962C8B-B14F-4D97-AF65-F5344CB8AC3E}">
        <p14:creationId xmlns:p14="http://schemas.microsoft.com/office/powerpoint/2010/main" val="2425520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https://books.google.com/books?id=yUkEAAAAMBAJ&amp;pg=PA40&amp;dq=life+magazine+september+12+1949+rca+victor&amp;hl=en&amp;sa=X&amp;ved=2ahUKEwiA4IeTn-z1AhVVkokEHcTMDE8QuwV6BAgIEAY#v=onepage&amp;q&amp;f=false</a:t>
            </a:r>
          </a:p>
        </p:txBody>
      </p:sp>
      <p:sp>
        <p:nvSpPr>
          <p:cNvPr id="4" name="Date Placeholder 3"/>
          <p:cNvSpPr>
            <a:spLocks noGrp="1"/>
          </p:cNvSpPr>
          <p:nvPr>
            <p:ph type="dt" idx="10"/>
          </p:nvPr>
        </p:nvSpPr>
        <p:spPr/>
        <p:txBody>
          <a:bodyPr/>
          <a:lstStyle/>
          <a:p>
            <a:pPr>
              <a:defRPr/>
            </a:pPr>
            <a:fld id="{05DCA92A-400C-4E40-921D-C561A6166A35}" type="datetime1">
              <a:rPr lang="en-US" altLang="en-US" smtClean="0"/>
              <a:t>4/23/2025</a:t>
            </a:fld>
            <a:endParaRPr lang="en-US" altLang="en-US"/>
          </a:p>
        </p:txBody>
      </p:sp>
      <p:sp>
        <p:nvSpPr>
          <p:cNvPr id="5" name="Slide Number Placeholder 4"/>
          <p:cNvSpPr>
            <a:spLocks noGrp="1"/>
          </p:cNvSpPr>
          <p:nvPr>
            <p:ph type="sldNum" sz="quarter" idx="11"/>
          </p:nvPr>
        </p:nvSpPr>
        <p:spPr/>
        <p:txBody>
          <a:bodyPr/>
          <a:lstStyle/>
          <a:p>
            <a:fld id="{9C5CDFF5-5B50-4B42-AC37-CBB56CB32981}" type="slidenum">
              <a:rPr lang="en-US" altLang="en-US" smtClean="0"/>
              <a:pPr/>
              <a:t>5</a:t>
            </a:fld>
            <a:endParaRPr lang="en-US" altLang="en-US"/>
          </a:p>
        </p:txBody>
      </p:sp>
    </p:spTree>
    <p:extLst>
      <p:ext uri="{BB962C8B-B14F-4D97-AF65-F5344CB8AC3E}">
        <p14:creationId xmlns:p14="http://schemas.microsoft.com/office/powerpoint/2010/main" val="2456711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8021">
              <a:defRPr kumimoji="1" sz="2400" i="1">
                <a:solidFill>
                  <a:schemeClr val="tx1"/>
                </a:solidFill>
                <a:latin typeface="Times New Roman" panose="02020603050405020304" pitchFamily="18" charset="0"/>
              </a:defRPr>
            </a:lvl1pPr>
            <a:lvl2pPr marL="733163" indent="-281986" defTabSz="918021">
              <a:defRPr kumimoji="1" sz="2400" i="1">
                <a:solidFill>
                  <a:schemeClr val="tx1"/>
                </a:solidFill>
                <a:latin typeface="Times New Roman" panose="02020603050405020304" pitchFamily="18" charset="0"/>
              </a:defRPr>
            </a:lvl2pPr>
            <a:lvl3pPr marL="1127945" indent="-225589" defTabSz="918021">
              <a:defRPr kumimoji="1" sz="2400" i="1">
                <a:solidFill>
                  <a:schemeClr val="tx1"/>
                </a:solidFill>
                <a:latin typeface="Times New Roman" panose="02020603050405020304" pitchFamily="18" charset="0"/>
              </a:defRPr>
            </a:lvl3pPr>
            <a:lvl4pPr marL="1579122" indent="-225589" defTabSz="918021">
              <a:defRPr kumimoji="1" sz="2400" i="1">
                <a:solidFill>
                  <a:schemeClr val="tx1"/>
                </a:solidFill>
                <a:latin typeface="Times New Roman" panose="02020603050405020304" pitchFamily="18" charset="0"/>
              </a:defRPr>
            </a:lvl4pPr>
            <a:lvl5pPr marL="2030300" indent="-225589" defTabSz="918021">
              <a:defRPr kumimoji="1" sz="2400" i="1">
                <a:solidFill>
                  <a:schemeClr val="tx1"/>
                </a:solidFill>
                <a:latin typeface="Times New Roman" panose="02020603050405020304" pitchFamily="18" charset="0"/>
              </a:defRPr>
            </a:lvl5pPr>
            <a:lvl6pPr marL="2481478"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6pPr>
            <a:lvl7pPr marL="2932655"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7pPr>
            <a:lvl8pPr marL="3383833"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8pPr>
            <a:lvl9pPr marL="3835011"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45C36067-DF48-4FCB-AD5A-B51CBD68892E}" type="datetime1">
              <a:rPr kumimoji="0" lang="en-US" altLang="en-US" sz="1200" i="0"/>
              <a:t>4/23/2025</a:t>
            </a:fld>
            <a:endParaRPr kumimoji="0" lang="en-US" altLang="en-US" sz="1200" i="0"/>
          </a:p>
        </p:txBody>
      </p:sp>
      <p:sp>
        <p:nvSpPr>
          <p:cNvPr id="37891"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8021">
              <a:defRPr kumimoji="1" sz="2400" i="1">
                <a:solidFill>
                  <a:schemeClr val="tx1"/>
                </a:solidFill>
                <a:latin typeface="Times New Roman" panose="02020603050405020304" pitchFamily="18" charset="0"/>
              </a:defRPr>
            </a:lvl1pPr>
            <a:lvl2pPr marL="733163" indent="-281986" defTabSz="918021">
              <a:defRPr kumimoji="1" sz="2400" i="1">
                <a:solidFill>
                  <a:schemeClr val="tx1"/>
                </a:solidFill>
                <a:latin typeface="Times New Roman" panose="02020603050405020304" pitchFamily="18" charset="0"/>
              </a:defRPr>
            </a:lvl2pPr>
            <a:lvl3pPr marL="1127945" indent="-225589" defTabSz="918021">
              <a:defRPr kumimoji="1" sz="2400" i="1">
                <a:solidFill>
                  <a:schemeClr val="tx1"/>
                </a:solidFill>
                <a:latin typeface="Times New Roman" panose="02020603050405020304" pitchFamily="18" charset="0"/>
              </a:defRPr>
            </a:lvl3pPr>
            <a:lvl4pPr marL="1579122" indent="-225589" defTabSz="918021">
              <a:defRPr kumimoji="1" sz="2400" i="1">
                <a:solidFill>
                  <a:schemeClr val="tx1"/>
                </a:solidFill>
                <a:latin typeface="Times New Roman" panose="02020603050405020304" pitchFamily="18" charset="0"/>
              </a:defRPr>
            </a:lvl4pPr>
            <a:lvl5pPr marL="2030300" indent="-225589" defTabSz="918021">
              <a:defRPr kumimoji="1" sz="2400" i="1">
                <a:solidFill>
                  <a:schemeClr val="tx1"/>
                </a:solidFill>
                <a:latin typeface="Times New Roman" panose="02020603050405020304" pitchFamily="18" charset="0"/>
              </a:defRPr>
            </a:lvl5pPr>
            <a:lvl6pPr marL="2481478"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6pPr>
            <a:lvl7pPr marL="2932655"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7pPr>
            <a:lvl8pPr marL="3383833"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8pPr>
            <a:lvl9pPr marL="3835011"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E427B6C-DFDF-4C8F-BC68-9A567C3A6453}" type="slidenum">
              <a:rPr kumimoji="0" lang="en-US" altLang="en-US" sz="1200" i="0"/>
              <a:pPr/>
              <a:t>9</a:t>
            </a:fld>
            <a:endParaRPr kumimoji="0" lang="en-US" altLang="en-US" sz="1200" i="0"/>
          </a:p>
        </p:txBody>
      </p:sp>
      <p:sp>
        <p:nvSpPr>
          <p:cNvPr id="37892" name="Rectangle 2"/>
          <p:cNvSpPr>
            <a:spLocks noGrp="1" noRot="1" noChangeAspect="1" noChangeArrowheads="1" noTextEdit="1"/>
          </p:cNvSpPr>
          <p:nvPr>
            <p:ph type="sldImg"/>
          </p:nvPr>
        </p:nvSpPr>
        <p:spPr>
          <a:xfrm>
            <a:off x="350838" y="693738"/>
            <a:ext cx="6156325" cy="3463925"/>
          </a:xfrm>
          <a:ln/>
        </p:spPr>
      </p:sp>
      <p:sp>
        <p:nvSpPr>
          <p:cNvPr id="3789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98184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8021">
              <a:defRPr kumimoji="1" sz="2400" i="1">
                <a:solidFill>
                  <a:schemeClr val="tx1"/>
                </a:solidFill>
                <a:latin typeface="Times New Roman" panose="02020603050405020304" pitchFamily="18" charset="0"/>
              </a:defRPr>
            </a:lvl1pPr>
            <a:lvl2pPr marL="733163" indent="-281986" defTabSz="918021">
              <a:defRPr kumimoji="1" sz="2400" i="1">
                <a:solidFill>
                  <a:schemeClr val="tx1"/>
                </a:solidFill>
                <a:latin typeface="Times New Roman" panose="02020603050405020304" pitchFamily="18" charset="0"/>
              </a:defRPr>
            </a:lvl2pPr>
            <a:lvl3pPr marL="1127945" indent="-225589" defTabSz="918021">
              <a:defRPr kumimoji="1" sz="2400" i="1">
                <a:solidFill>
                  <a:schemeClr val="tx1"/>
                </a:solidFill>
                <a:latin typeface="Times New Roman" panose="02020603050405020304" pitchFamily="18" charset="0"/>
              </a:defRPr>
            </a:lvl3pPr>
            <a:lvl4pPr marL="1579122" indent="-225589" defTabSz="918021">
              <a:defRPr kumimoji="1" sz="2400" i="1">
                <a:solidFill>
                  <a:schemeClr val="tx1"/>
                </a:solidFill>
                <a:latin typeface="Times New Roman" panose="02020603050405020304" pitchFamily="18" charset="0"/>
              </a:defRPr>
            </a:lvl4pPr>
            <a:lvl5pPr marL="2030300" indent="-225589" defTabSz="918021">
              <a:defRPr kumimoji="1" sz="2400" i="1">
                <a:solidFill>
                  <a:schemeClr val="tx1"/>
                </a:solidFill>
                <a:latin typeface="Times New Roman" panose="02020603050405020304" pitchFamily="18" charset="0"/>
              </a:defRPr>
            </a:lvl5pPr>
            <a:lvl6pPr marL="2481478"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6pPr>
            <a:lvl7pPr marL="2932655"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7pPr>
            <a:lvl8pPr marL="3383833"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8pPr>
            <a:lvl9pPr marL="3835011"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87169AA-2C25-4479-B39B-08CC8BC970E3}" type="datetime1">
              <a:rPr kumimoji="0" lang="en-US" altLang="en-US" sz="1200" i="0"/>
              <a:t>4/23/2025</a:t>
            </a:fld>
            <a:endParaRPr kumimoji="0" lang="en-US" altLang="en-US" sz="1200" i="0"/>
          </a:p>
        </p:txBody>
      </p:sp>
      <p:sp>
        <p:nvSpPr>
          <p:cNvPr id="38915"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8021">
              <a:defRPr kumimoji="1" sz="2400" i="1">
                <a:solidFill>
                  <a:schemeClr val="tx1"/>
                </a:solidFill>
                <a:latin typeface="Times New Roman" panose="02020603050405020304" pitchFamily="18" charset="0"/>
              </a:defRPr>
            </a:lvl1pPr>
            <a:lvl2pPr marL="733163" indent="-281986" defTabSz="918021">
              <a:defRPr kumimoji="1" sz="2400" i="1">
                <a:solidFill>
                  <a:schemeClr val="tx1"/>
                </a:solidFill>
                <a:latin typeface="Times New Roman" panose="02020603050405020304" pitchFamily="18" charset="0"/>
              </a:defRPr>
            </a:lvl2pPr>
            <a:lvl3pPr marL="1127945" indent="-225589" defTabSz="918021">
              <a:defRPr kumimoji="1" sz="2400" i="1">
                <a:solidFill>
                  <a:schemeClr val="tx1"/>
                </a:solidFill>
                <a:latin typeface="Times New Roman" panose="02020603050405020304" pitchFamily="18" charset="0"/>
              </a:defRPr>
            </a:lvl3pPr>
            <a:lvl4pPr marL="1579122" indent="-225589" defTabSz="918021">
              <a:defRPr kumimoji="1" sz="2400" i="1">
                <a:solidFill>
                  <a:schemeClr val="tx1"/>
                </a:solidFill>
                <a:latin typeface="Times New Roman" panose="02020603050405020304" pitchFamily="18" charset="0"/>
              </a:defRPr>
            </a:lvl4pPr>
            <a:lvl5pPr marL="2030300" indent="-225589" defTabSz="918021">
              <a:defRPr kumimoji="1" sz="2400" i="1">
                <a:solidFill>
                  <a:schemeClr val="tx1"/>
                </a:solidFill>
                <a:latin typeface="Times New Roman" panose="02020603050405020304" pitchFamily="18" charset="0"/>
              </a:defRPr>
            </a:lvl5pPr>
            <a:lvl6pPr marL="2481478"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6pPr>
            <a:lvl7pPr marL="2932655"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7pPr>
            <a:lvl8pPr marL="3383833"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8pPr>
            <a:lvl9pPr marL="3835011" indent="-225589" defTabSz="918021"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0E06B6E4-A689-4690-B7F5-4D665E9C5FC7}" type="slidenum">
              <a:rPr kumimoji="0" lang="en-US" altLang="en-US" sz="1200" i="0"/>
              <a:pPr/>
              <a:t>10</a:t>
            </a:fld>
            <a:endParaRPr kumimoji="0" lang="en-US" altLang="en-US" sz="1200" i="0"/>
          </a:p>
        </p:txBody>
      </p:sp>
      <p:sp>
        <p:nvSpPr>
          <p:cNvPr id="38916" name="Rectangle 2"/>
          <p:cNvSpPr>
            <a:spLocks noGrp="1" noRot="1" noChangeAspect="1" noChangeArrowheads="1" noTextEdit="1"/>
          </p:cNvSpPr>
          <p:nvPr>
            <p:ph type="sldImg"/>
          </p:nvPr>
        </p:nvSpPr>
        <p:spPr>
          <a:xfrm>
            <a:off x="350838" y="693738"/>
            <a:ext cx="6156325" cy="3463925"/>
          </a:xfrm>
          <a:ln/>
        </p:spPr>
      </p:sp>
      <p:sp>
        <p:nvSpPr>
          <p:cNvPr id="3891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203078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95" indent="-285729">
              <a:defRPr kumimoji="1" sz="2400" i="1">
                <a:solidFill>
                  <a:schemeClr val="tx1"/>
                </a:solidFill>
                <a:latin typeface="Times New Roman" panose="02020603050405020304" pitchFamily="18" charset="0"/>
              </a:defRPr>
            </a:lvl2pPr>
            <a:lvl3pPr marL="1142917" indent="-228583">
              <a:defRPr kumimoji="1" sz="2400" i="1">
                <a:solidFill>
                  <a:schemeClr val="tx1"/>
                </a:solidFill>
                <a:latin typeface="Times New Roman" panose="02020603050405020304" pitchFamily="18" charset="0"/>
              </a:defRPr>
            </a:lvl3pPr>
            <a:lvl4pPr marL="1600083" indent="-228583">
              <a:defRPr kumimoji="1" sz="2400" i="1">
                <a:solidFill>
                  <a:schemeClr val="tx1"/>
                </a:solidFill>
                <a:latin typeface="Times New Roman" panose="02020603050405020304" pitchFamily="18" charset="0"/>
              </a:defRPr>
            </a:lvl4pPr>
            <a:lvl5pPr marL="2057250" indent="-228583">
              <a:defRPr kumimoji="1" sz="2400" i="1">
                <a:solidFill>
                  <a:schemeClr val="tx1"/>
                </a:solidFill>
                <a:latin typeface="Times New Roman" panose="02020603050405020304" pitchFamily="18" charset="0"/>
              </a:defRPr>
            </a:lvl5pPr>
            <a:lvl6pPr marL="2514417" indent="-228583"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324DF6E-0721-405D-B727-31190B9EBD68}" type="datetime1">
              <a:rPr kumimoji="0" lang="en-US" altLang="en-US" sz="1200" i="0"/>
              <a:t>4/23/2025</a:t>
            </a:fld>
            <a:endParaRPr kumimoji="0" lang="en-US" altLang="en-US" sz="1200" i="0"/>
          </a:p>
        </p:txBody>
      </p:sp>
      <p:sp>
        <p:nvSpPr>
          <p:cNvPr id="49155"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95" indent="-285729">
              <a:defRPr kumimoji="1" sz="2400" i="1">
                <a:solidFill>
                  <a:schemeClr val="tx1"/>
                </a:solidFill>
                <a:latin typeface="Times New Roman" panose="02020603050405020304" pitchFamily="18" charset="0"/>
              </a:defRPr>
            </a:lvl2pPr>
            <a:lvl3pPr marL="1142917" indent="-228583">
              <a:defRPr kumimoji="1" sz="2400" i="1">
                <a:solidFill>
                  <a:schemeClr val="tx1"/>
                </a:solidFill>
                <a:latin typeface="Times New Roman" panose="02020603050405020304" pitchFamily="18" charset="0"/>
              </a:defRPr>
            </a:lvl3pPr>
            <a:lvl4pPr marL="1600083" indent="-228583">
              <a:defRPr kumimoji="1" sz="2400" i="1">
                <a:solidFill>
                  <a:schemeClr val="tx1"/>
                </a:solidFill>
                <a:latin typeface="Times New Roman" panose="02020603050405020304" pitchFamily="18" charset="0"/>
              </a:defRPr>
            </a:lvl4pPr>
            <a:lvl5pPr marL="2057250" indent="-228583">
              <a:defRPr kumimoji="1" sz="2400" i="1">
                <a:solidFill>
                  <a:schemeClr val="tx1"/>
                </a:solidFill>
                <a:latin typeface="Times New Roman" panose="02020603050405020304" pitchFamily="18" charset="0"/>
              </a:defRPr>
            </a:lvl5pPr>
            <a:lvl6pPr marL="2514417" indent="-228583"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FC30DFF-CBC8-4D80-AA9D-B683B9434EBB}" type="slidenum">
              <a:rPr kumimoji="0" lang="en-US" altLang="en-US" sz="1200" i="0"/>
              <a:pPr/>
              <a:t>38</a:t>
            </a:fld>
            <a:endParaRPr kumimoji="0" lang="en-US" altLang="en-US" sz="1200" i="0"/>
          </a:p>
        </p:txBody>
      </p:sp>
      <p:sp>
        <p:nvSpPr>
          <p:cNvPr id="49156" name="Rectangle 2"/>
          <p:cNvSpPr>
            <a:spLocks noGrp="1" noRot="1" noChangeAspect="1" noChangeArrowheads="1" noTextEdit="1"/>
          </p:cNvSpPr>
          <p:nvPr>
            <p:ph type="sldImg"/>
          </p:nvPr>
        </p:nvSpPr>
        <p:spPr>
          <a:xfrm>
            <a:off x="406400" y="700088"/>
            <a:ext cx="6197600" cy="3486150"/>
          </a:xfrm>
          <a:ln/>
        </p:spPr>
      </p:sp>
      <p:sp>
        <p:nvSpPr>
          <p:cNvPr id="4915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723836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95" indent="-285729">
              <a:defRPr kumimoji="1" sz="2400" i="1">
                <a:solidFill>
                  <a:schemeClr val="tx1"/>
                </a:solidFill>
                <a:latin typeface="Times New Roman" panose="02020603050405020304" pitchFamily="18" charset="0"/>
              </a:defRPr>
            </a:lvl2pPr>
            <a:lvl3pPr marL="1142917" indent="-228583">
              <a:defRPr kumimoji="1" sz="2400" i="1">
                <a:solidFill>
                  <a:schemeClr val="tx1"/>
                </a:solidFill>
                <a:latin typeface="Times New Roman" panose="02020603050405020304" pitchFamily="18" charset="0"/>
              </a:defRPr>
            </a:lvl3pPr>
            <a:lvl4pPr marL="1600083" indent="-228583">
              <a:defRPr kumimoji="1" sz="2400" i="1">
                <a:solidFill>
                  <a:schemeClr val="tx1"/>
                </a:solidFill>
                <a:latin typeface="Times New Roman" panose="02020603050405020304" pitchFamily="18" charset="0"/>
              </a:defRPr>
            </a:lvl4pPr>
            <a:lvl5pPr marL="2057250" indent="-228583">
              <a:defRPr kumimoji="1" sz="2400" i="1">
                <a:solidFill>
                  <a:schemeClr val="tx1"/>
                </a:solidFill>
                <a:latin typeface="Times New Roman" panose="02020603050405020304" pitchFamily="18" charset="0"/>
              </a:defRPr>
            </a:lvl5pPr>
            <a:lvl6pPr marL="2514417" indent="-228583"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FA45C42-E214-4449-BEF2-02B5DA80E53E}" type="datetime1">
              <a:rPr kumimoji="0" lang="en-US" altLang="en-US" sz="1200" i="0"/>
              <a:t>4/23/2025</a:t>
            </a:fld>
            <a:endParaRPr kumimoji="0" lang="en-US" altLang="en-US" sz="1200" i="0"/>
          </a:p>
        </p:txBody>
      </p:sp>
      <p:sp>
        <p:nvSpPr>
          <p:cNvPr id="50179"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95" indent="-285729">
              <a:defRPr kumimoji="1" sz="2400" i="1">
                <a:solidFill>
                  <a:schemeClr val="tx1"/>
                </a:solidFill>
                <a:latin typeface="Times New Roman" panose="02020603050405020304" pitchFamily="18" charset="0"/>
              </a:defRPr>
            </a:lvl2pPr>
            <a:lvl3pPr marL="1142917" indent="-228583">
              <a:defRPr kumimoji="1" sz="2400" i="1">
                <a:solidFill>
                  <a:schemeClr val="tx1"/>
                </a:solidFill>
                <a:latin typeface="Times New Roman" panose="02020603050405020304" pitchFamily="18" charset="0"/>
              </a:defRPr>
            </a:lvl3pPr>
            <a:lvl4pPr marL="1600083" indent="-228583">
              <a:defRPr kumimoji="1" sz="2400" i="1">
                <a:solidFill>
                  <a:schemeClr val="tx1"/>
                </a:solidFill>
                <a:latin typeface="Times New Roman" panose="02020603050405020304" pitchFamily="18" charset="0"/>
              </a:defRPr>
            </a:lvl4pPr>
            <a:lvl5pPr marL="2057250" indent="-228583">
              <a:defRPr kumimoji="1" sz="2400" i="1">
                <a:solidFill>
                  <a:schemeClr val="tx1"/>
                </a:solidFill>
                <a:latin typeface="Times New Roman" panose="02020603050405020304" pitchFamily="18" charset="0"/>
              </a:defRPr>
            </a:lvl5pPr>
            <a:lvl6pPr marL="2514417" indent="-228583"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A6D9384-79DB-4F4B-B54F-502FB07539B2}" type="slidenum">
              <a:rPr kumimoji="0" lang="en-US" altLang="en-US" sz="1200" i="0"/>
              <a:pPr/>
              <a:t>39</a:t>
            </a:fld>
            <a:endParaRPr kumimoji="0" lang="en-US" altLang="en-US" sz="1200" i="0"/>
          </a:p>
        </p:txBody>
      </p:sp>
      <p:sp>
        <p:nvSpPr>
          <p:cNvPr id="50180" name="Rectangle 2"/>
          <p:cNvSpPr>
            <a:spLocks noGrp="1" noRot="1" noChangeAspect="1" noChangeArrowheads="1" noTextEdit="1"/>
          </p:cNvSpPr>
          <p:nvPr>
            <p:ph type="sldImg"/>
          </p:nvPr>
        </p:nvSpPr>
        <p:spPr>
          <a:xfrm>
            <a:off x="406400" y="700088"/>
            <a:ext cx="6197600" cy="3486150"/>
          </a:xfrm>
          <a:ln/>
        </p:spPr>
      </p:sp>
      <p:sp>
        <p:nvSpPr>
          <p:cNvPr id="5018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03977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95" indent="-285729">
              <a:defRPr kumimoji="1" sz="2400" i="1">
                <a:solidFill>
                  <a:schemeClr val="tx1"/>
                </a:solidFill>
                <a:latin typeface="Times New Roman" panose="02020603050405020304" pitchFamily="18" charset="0"/>
              </a:defRPr>
            </a:lvl2pPr>
            <a:lvl3pPr marL="1142917" indent="-228583">
              <a:defRPr kumimoji="1" sz="2400" i="1">
                <a:solidFill>
                  <a:schemeClr val="tx1"/>
                </a:solidFill>
                <a:latin typeface="Times New Roman" panose="02020603050405020304" pitchFamily="18" charset="0"/>
              </a:defRPr>
            </a:lvl3pPr>
            <a:lvl4pPr marL="1600083" indent="-228583">
              <a:defRPr kumimoji="1" sz="2400" i="1">
                <a:solidFill>
                  <a:schemeClr val="tx1"/>
                </a:solidFill>
                <a:latin typeface="Times New Roman" panose="02020603050405020304" pitchFamily="18" charset="0"/>
              </a:defRPr>
            </a:lvl4pPr>
            <a:lvl5pPr marL="2057250" indent="-228583">
              <a:defRPr kumimoji="1" sz="2400" i="1">
                <a:solidFill>
                  <a:schemeClr val="tx1"/>
                </a:solidFill>
                <a:latin typeface="Times New Roman" panose="02020603050405020304" pitchFamily="18" charset="0"/>
              </a:defRPr>
            </a:lvl5pPr>
            <a:lvl6pPr marL="2514417" indent="-228583"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FA45C42-E214-4449-BEF2-02B5DA80E53E}" type="datetime1">
              <a:rPr kumimoji="0" lang="en-US" altLang="en-US" sz="1200" i="0"/>
              <a:t>4/23/2025</a:t>
            </a:fld>
            <a:endParaRPr kumimoji="0" lang="en-US" altLang="en-US" sz="1200" i="0"/>
          </a:p>
        </p:txBody>
      </p:sp>
      <p:sp>
        <p:nvSpPr>
          <p:cNvPr id="50179"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95" indent="-285729">
              <a:defRPr kumimoji="1" sz="2400" i="1">
                <a:solidFill>
                  <a:schemeClr val="tx1"/>
                </a:solidFill>
                <a:latin typeface="Times New Roman" panose="02020603050405020304" pitchFamily="18" charset="0"/>
              </a:defRPr>
            </a:lvl2pPr>
            <a:lvl3pPr marL="1142917" indent="-228583">
              <a:defRPr kumimoji="1" sz="2400" i="1">
                <a:solidFill>
                  <a:schemeClr val="tx1"/>
                </a:solidFill>
                <a:latin typeface="Times New Roman" panose="02020603050405020304" pitchFamily="18" charset="0"/>
              </a:defRPr>
            </a:lvl3pPr>
            <a:lvl4pPr marL="1600083" indent="-228583">
              <a:defRPr kumimoji="1" sz="2400" i="1">
                <a:solidFill>
                  <a:schemeClr val="tx1"/>
                </a:solidFill>
                <a:latin typeface="Times New Roman" panose="02020603050405020304" pitchFamily="18" charset="0"/>
              </a:defRPr>
            </a:lvl4pPr>
            <a:lvl5pPr marL="2057250" indent="-228583">
              <a:defRPr kumimoji="1" sz="2400" i="1">
                <a:solidFill>
                  <a:schemeClr val="tx1"/>
                </a:solidFill>
                <a:latin typeface="Times New Roman" panose="02020603050405020304" pitchFamily="18" charset="0"/>
              </a:defRPr>
            </a:lvl5pPr>
            <a:lvl6pPr marL="2514417" indent="-228583"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A6D9384-79DB-4F4B-B54F-502FB07539B2}" type="slidenum">
              <a:rPr kumimoji="0" lang="en-US" altLang="en-US" sz="1200" i="0"/>
              <a:pPr/>
              <a:t>40</a:t>
            </a:fld>
            <a:endParaRPr kumimoji="0" lang="en-US" altLang="en-US" sz="1200" i="0"/>
          </a:p>
        </p:txBody>
      </p:sp>
      <p:sp>
        <p:nvSpPr>
          <p:cNvPr id="50180" name="Rectangle 2"/>
          <p:cNvSpPr>
            <a:spLocks noGrp="1" noRot="1" noChangeAspect="1" noChangeArrowheads="1" noTextEdit="1"/>
          </p:cNvSpPr>
          <p:nvPr>
            <p:ph type="sldImg"/>
          </p:nvPr>
        </p:nvSpPr>
        <p:spPr>
          <a:xfrm>
            <a:off x="406400" y="700088"/>
            <a:ext cx="6197600" cy="3486150"/>
          </a:xfrm>
          <a:ln/>
        </p:spPr>
      </p:sp>
      <p:sp>
        <p:nvSpPr>
          <p:cNvPr id="5018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601384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ffectLst/>
        </p:spPr>
        <p:txBody>
          <a:bodyPr/>
          <a:lstStyle/>
          <a:p>
            <a:pPr>
              <a:defRPr/>
            </a:pPr>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A48CA9D3-E37A-428F-8678-9BAB0BC29432}" type="datetime4">
              <a:rPr lang="en-US" smtClean="0"/>
              <a:t>April 23, 2025</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endParaRPr lang="en-US" altLang="en-US" dirty="0"/>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540842C1-DCCF-4465-919F-67C85E148604}" type="slidenum">
              <a:rPr lang="en-US" altLang="en-US"/>
              <a:pPr/>
              <a:t>‹#›</a:t>
            </a:fld>
            <a:endParaRPr lang="en-US" altLang="en-US"/>
          </a:p>
        </p:txBody>
      </p:sp>
    </p:spTree>
    <p:extLst>
      <p:ext uri="{BB962C8B-B14F-4D97-AF65-F5344CB8AC3E}">
        <p14:creationId xmlns:p14="http://schemas.microsoft.com/office/powerpoint/2010/main" val="2015827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F99BF588-419E-45B3-9326-0A6A84A3A4FB}" type="datetime4">
              <a:rPr lang="en-US" smtClean="0"/>
              <a:t>April 23,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52EDF59B-CB7B-4BA9-82E1-B8CD558DC48C}" type="slidenum">
              <a:rPr lang="en-US" altLang="en-US"/>
              <a:pPr/>
              <a:t>‹#›</a:t>
            </a:fld>
            <a:endParaRPr lang="en-US" altLang="en-US"/>
          </a:p>
        </p:txBody>
      </p:sp>
    </p:spTree>
    <p:extLst>
      <p:ext uri="{BB962C8B-B14F-4D97-AF65-F5344CB8AC3E}">
        <p14:creationId xmlns:p14="http://schemas.microsoft.com/office/powerpoint/2010/main" val="2819180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BDF94D1A-0BA1-4891-ADB1-D83F1C7C5C5B}" type="datetime4">
              <a:rPr lang="en-US" smtClean="0"/>
              <a:t>April 23,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206B452F-9452-46FA-A620-7C2315136A6F}" type="slidenum">
              <a:rPr lang="en-US" altLang="en-US"/>
              <a:pPr/>
              <a:t>‹#›</a:t>
            </a:fld>
            <a:endParaRPr lang="en-US" altLang="en-US"/>
          </a:p>
        </p:txBody>
      </p:sp>
    </p:spTree>
    <p:extLst>
      <p:ext uri="{BB962C8B-B14F-4D97-AF65-F5344CB8AC3E}">
        <p14:creationId xmlns:p14="http://schemas.microsoft.com/office/powerpoint/2010/main" val="4022083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7338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fld id="{8144FFF1-D552-4E84-A963-0429869F04EB}" type="datetime4">
              <a:rPr lang="en-US" smtClean="0"/>
              <a:t>April 23, 2025</a:t>
            </a:fld>
            <a:endParaRPr lang="en-US" altLang="en-US">
              <a:solidFill>
                <a:schemeClr val="bg2"/>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8" name="Rectangle 7"/>
          <p:cNvSpPr>
            <a:spLocks noGrp="1" noChangeArrowheads="1"/>
          </p:cNvSpPr>
          <p:nvPr>
            <p:ph type="sldNum" sz="quarter" idx="12"/>
          </p:nvPr>
        </p:nvSpPr>
        <p:spPr>
          <a:ln/>
        </p:spPr>
        <p:txBody>
          <a:bodyPr/>
          <a:lstStyle>
            <a:lvl1pPr>
              <a:defRPr/>
            </a:lvl1pPr>
          </a:lstStyle>
          <a:p>
            <a:fld id="{DEA3AE3D-6415-484A-A49D-6559D24316D2}" type="slidenum">
              <a:rPr lang="en-US" altLang="en-US"/>
              <a:pPr/>
              <a:t>‹#›</a:t>
            </a:fld>
            <a:endParaRPr lang="en-US" altLang="en-US"/>
          </a:p>
        </p:txBody>
      </p:sp>
    </p:spTree>
    <p:extLst>
      <p:ext uri="{BB962C8B-B14F-4D97-AF65-F5344CB8AC3E}">
        <p14:creationId xmlns:p14="http://schemas.microsoft.com/office/powerpoint/2010/main" val="2346471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fld id="{0CB0D5B8-814C-4338-9B07-01E801FFDDF0}" type="datetime4">
              <a:rPr lang="en-US" smtClean="0"/>
              <a:t>April 23,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EB48E650-77BD-4EDB-824C-BD32126DDBE5}" type="slidenum">
              <a:rPr lang="en-US" altLang="en-US"/>
              <a:pPr/>
              <a:t>‹#›</a:t>
            </a:fld>
            <a:endParaRPr lang="en-US" altLang="en-US"/>
          </a:p>
        </p:txBody>
      </p:sp>
    </p:spTree>
    <p:extLst>
      <p:ext uri="{BB962C8B-B14F-4D97-AF65-F5344CB8AC3E}">
        <p14:creationId xmlns:p14="http://schemas.microsoft.com/office/powerpoint/2010/main" val="2667836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00ED5BD4-A220-4E69-BD68-A1A127D71A57}" type="datetime4">
              <a:rPr lang="en-US" smtClean="0"/>
              <a:t>April 23,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EBB2C0D9-E235-42E2-9E3E-6F6DFAD503EE}" type="slidenum">
              <a:rPr lang="en-US" altLang="en-US"/>
              <a:pPr/>
              <a:t>‹#›</a:t>
            </a:fld>
            <a:endParaRPr lang="en-US" altLang="en-US"/>
          </a:p>
        </p:txBody>
      </p:sp>
    </p:spTree>
    <p:extLst>
      <p:ext uri="{BB962C8B-B14F-4D97-AF65-F5344CB8AC3E}">
        <p14:creationId xmlns:p14="http://schemas.microsoft.com/office/powerpoint/2010/main" val="2042909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BEC97715-E0A0-46FA-88F2-C1704B459338}" type="datetime4">
              <a:rPr lang="en-US" smtClean="0"/>
              <a:t>April 23,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AF34A5FC-045C-46A0-B7CA-6AB062FF68A0}" type="slidenum">
              <a:rPr lang="en-US" altLang="en-US"/>
              <a:pPr/>
              <a:t>‹#›</a:t>
            </a:fld>
            <a:endParaRPr lang="en-US" altLang="en-US"/>
          </a:p>
        </p:txBody>
      </p:sp>
    </p:spTree>
    <p:extLst>
      <p:ext uri="{BB962C8B-B14F-4D97-AF65-F5344CB8AC3E}">
        <p14:creationId xmlns:p14="http://schemas.microsoft.com/office/powerpoint/2010/main" val="977283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BF1B64E8-76FD-4C64-8964-0D1A4800DD17}" type="datetime4">
              <a:rPr lang="en-US" smtClean="0"/>
              <a:t>April 23, 2025</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D7FFA51D-F5E8-4A99-ABE3-2A196617113E}" type="slidenum">
              <a:rPr lang="en-US" altLang="en-US"/>
              <a:pPr/>
              <a:t>‹#›</a:t>
            </a:fld>
            <a:endParaRPr lang="en-US" altLang="en-US"/>
          </a:p>
        </p:txBody>
      </p:sp>
    </p:spTree>
    <p:extLst>
      <p:ext uri="{BB962C8B-B14F-4D97-AF65-F5344CB8AC3E}">
        <p14:creationId xmlns:p14="http://schemas.microsoft.com/office/powerpoint/2010/main" val="737932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B2617EEC-AF2F-47F2-AEA4-29DB4A9B299B}" type="datetime4">
              <a:rPr lang="en-US" smtClean="0"/>
              <a:t>April 23, 2025</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8AF33810-9251-44C3-B3BC-D597E77CC7DA}" type="slidenum">
              <a:rPr lang="en-US" altLang="en-US"/>
              <a:pPr/>
              <a:t>‹#›</a:t>
            </a:fld>
            <a:endParaRPr lang="en-US" altLang="en-US"/>
          </a:p>
        </p:txBody>
      </p:sp>
    </p:spTree>
    <p:extLst>
      <p:ext uri="{BB962C8B-B14F-4D97-AF65-F5344CB8AC3E}">
        <p14:creationId xmlns:p14="http://schemas.microsoft.com/office/powerpoint/2010/main" val="594034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4DF37858-84B1-4D61-99E7-8B5F7B5EDAAF}" type="datetime4">
              <a:rPr lang="en-US" smtClean="0"/>
              <a:t>April 23, 2025</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DC6D245B-206E-441B-97B9-2E98837756DD}" type="slidenum">
              <a:rPr lang="en-US" altLang="en-US"/>
              <a:pPr/>
              <a:t>‹#›</a:t>
            </a:fld>
            <a:endParaRPr lang="en-US" altLang="en-US"/>
          </a:p>
        </p:txBody>
      </p:sp>
    </p:spTree>
    <p:extLst>
      <p:ext uri="{BB962C8B-B14F-4D97-AF65-F5344CB8AC3E}">
        <p14:creationId xmlns:p14="http://schemas.microsoft.com/office/powerpoint/2010/main" val="3721783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0982B37C-F6C6-4D8C-9B6B-83E2E140037A}" type="datetime4">
              <a:rPr lang="en-US" smtClean="0"/>
              <a:t>April 23,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33D07471-9447-4DCF-AAAC-3BB36468B2F9}" type="slidenum">
              <a:rPr lang="en-US" altLang="en-US"/>
              <a:pPr/>
              <a:t>‹#›</a:t>
            </a:fld>
            <a:endParaRPr lang="en-US" altLang="en-US"/>
          </a:p>
        </p:txBody>
      </p:sp>
    </p:spTree>
    <p:extLst>
      <p:ext uri="{BB962C8B-B14F-4D97-AF65-F5344CB8AC3E}">
        <p14:creationId xmlns:p14="http://schemas.microsoft.com/office/powerpoint/2010/main" val="3432308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D1A46C47-3C56-4DB3-8914-CB82659D1173}" type="datetime4">
              <a:rPr lang="en-US" smtClean="0"/>
              <a:t>April 23,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FFEC7797-39B8-4709-A528-57025C2E5468}" type="slidenum">
              <a:rPr lang="en-US" altLang="en-US"/>
              <a:pPr/>
              <a:t>‹#›</a:t>
            </a:fld>
            <a:endParaRPr lang="en-US" altLang="en-US"/>
          </a:p>
        </p:txBody>
      </p:sp>
    </p:spTree>
    <p:extLst>
      <p:ext uri="{BB962C8B-B14F-4D97-AF65-F5344CB8AC3E}">
        <p14:creationId xmlns:p14="http://schemas.microsoft.com/office/powerpoint/2010/main" val="1243533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i="0">
                <a:solidFill>
                  <a:srgbClr val="000066"/>
                </a:solidFill>
                <a:latin typeface="+mn-lt"/>
              </a:defRPr>
            </a:lvl1pPr>
          </a:lstStyle>
          <a:p>
            <a:pPr>
              <a:defRPr/>
            </a:pPr>
            <a:fld id="{48C72F85-87BB-48C8-AB31-9CC5ACAC884C}" type="datetime4">
              <a:rPr lang="en-US" smtClean="0"/>
              <a:t>April 23, 2025</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i="0">
                <a:solidFill>
                  <a:srgbClr val="000066"/>
                </a:solidFill>
                <a:latin typeface="+mn-lt"/>
              </a:defRPr>
            </a:lvl1pPr>
          </a:lstStyle>
          <a:p>
            <a:pPr>
              <a:defRPr/>
            </a:pPr>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i="0">
                <a:solidFill>
                  <a:srgbClr val="000066"/>
                </a:solidFill>
                <a:latin typeface="Arial" panose="020B0604020202020204" pitchFamily="34" charset="0"/>
              </a:defRPr>
            </a:lvl1pPr>
          </a:lstStyle>
          <a:p>
            <a:fld id="{0610F325-2255-4BDA-9692-9F00455FCC2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12"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chemeClr val="tx1">
              <a:lumMod val="60000"/>
              <a:lumOff val="40000"/>
            </a:schemeClr>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tmp"/></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tmp"/></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tmp"/></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2.tmp"/></Relationships>
</file>

<file path=ppt/slides/_rels/slide6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800" dirty="0"/>
              <a:t>Class 14: Wed 23 Apr 2025</a:t>
            </a:r>
            <a:br>
              <a:rPr lang="en-US" sz="2800" dirty="0"/>
            </a:br>
            <a:r>
              <a:rPr lang="en-US" sz="2800" dirty="0"/>
              <a:t>Copyright Spring 2025</a:t>
            </a:r>
            <a:br>
              <a:rPr lang="en-US" sz="2800" dirty="0"/>
            </a:br>
            <a:br>
              <a:rPr lang="en-US" sz="2800" dirty="0"/>
            </a:br>
            <a:br>
              <a:rPr lang="en-US" sz="2800" dirty="0"/>
            </a:br>
            <a:r>
              <a:rPr lang="en-US" sz="7200" dirty="0"/>
              <a:t>Capturing TV Signals</a:t>
            </a:r>
          </a:p>
        </p:txBody>
      </p:sp>
      <p:sp>
        <p:nvSpPr>
          <p:cNvPr id="3075" name="Rectangle 3"/>
          <p:cNvSpPr>
            <a:spLocks noGrp="1" noChangeArrowheads="1"/>
          </p:cNvSpPr>
          <p:nvPr>
            <p:ph type="subTitle" idx="1"/>
          </p:nvPr>
        </p:nvSpPr>
        <p:spPr>
          <a:xfrm>
            <a:off x="4029076" y="3581400"/>
            <a:ext cx="7292067" cy="1752600"/>
          </a:xfrm>
        </p:spPr>
        <p:txBody>
          <a:bodyPr/>
          <a:lstStyle/>
          <a:p>
            <a:r>
              <a:rPr lang="en-US" dirty="0"/>
              <a:t>Randal C. Picker</a:t>
            </a:r>
          </a:p>
          <a:p>
            <a:r>
              <a:rPr lang="en-US" sz="2000" dirty="0"/>
              <a:t>James Parker Hall Distinguished Service Professor of Law</a:t>
            </a:r>
          </a:p>
          <a:p>
            <a:endParaRPr lang="en-US" dirty="0"/>
          </a:p>
          <a:p>
            <a:r>
              <a:rPr lang="en-US" dirty="0"/>
              <a:t>The Law School</a:t>
            </a:r>
          </a:p>
          <a:p>
            <a:r>
              <a:rPr lang="en-US" dirty="0"/>
              <a:t>The University of Chicago</a:t>
            </a:r>
          </a:p>
          <a:p>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E38DD20-76C9-47BF-AD06-3E33CC358A70}" type="slidenum">
              <a:rPr lang="en-US" altLang="en-US" sz="1400" i="0">
                <a:solidFill>
                  <a:srgbClr val="000066"/>
                </a:solidFill>
                <a:latin typeface="Arial" panose="020B0604020202020204" pitchFamily="34" charset="0"/>
              </a:rPr>
              <a:pPr/>
              <a:t>10</a:t>
            </a:fld>
            <a:endParaRPr lang="en-US" altLang="en-US" sz="1400" i="0">
              <a:solidFill>
                <a:srgbClr val="000066"/>
              </a:solidFill>
              <a:latin typeface="Arial" panose="020B0604020202020204" pitchFamily="34" charset="0"/>
            </a:endParaRPr>
          </a:p>
        </p:txBody>
      </p:sp>
      <p:sp>
        <p:nvSpPr>
          <p:cNvPr id="5125" name="Rectangle 2"/>
          <p:cNvSpPr>
            <a:spLocks noGrp="1" noChangeArrowheads="1"/>
          </p:cNvSpPr>
          <p:nvPr>
            <p:ph type="title"/>
          </p:nvPr>
        </p:nvSpPr>
        <p:spPr/>
        <p:txBody>
          <a:bodyPr/>
          <a:lstStyle/>
          <a:p>
            <a:r>
              <a:rPr lang="en-US"/>
              <a:t> Controlling TV Signals</a:t>
            </a:r>
          </a:p>
        </p:txBody>
      </p:sp>
      <p:sp>
        <p:nvSpPr>
          <p:cNvPr id="5126" name="Rectangle 3"/>
          <p:cNvSpPr>
            <a:spLocks noGrp="1" noChangeArrowheads="1"/>
          </p:cNvSpPr>
          <p:nvPr>
            <p:ph type="body" idx="1"/>
          </p:nvPr>
        </p:nvSpPr>
        <p:spPr/>
        <p:txBody>
          <a:bodyPr/>
          <a:lstStyle/>
          <a:p>
            <a:r>
              <a:rPr lang="en-US" dirty="0"/>
              <a:t>Copyright violation?</a:t>
            </a:r>
          </a:p>
          <a:p>
            <a:pPr lvl="1"/>
            <a:r>
              <a:rPr lang="en-US" dirty="0"/>
              <a:t>Does company violate Sec. 106(1)’s copy right?</a:t>
            </a:r>
          </a:p>
          <a:p>
            <a:pPr lvl="1"/>
            <a:r>
              <a:rPr lang="en-US" dirty="0"/>
              <a:t>Sec. 106(3)’s distribution right?</a:t>
            </a:r>
          </a:p>
          <a:p>
            <a:pPr lvl="1"/>
            <a:r>
              <a:rPr lang="en-US" dirty="0"/>
              <a:t>Sec. 106(4)’s public performance right?</a:t>
            </a:r>
          </a:p>
          <a:p>
            <a:r>
              <a:rPr lang="en-US" dirty="0"/>
              <a:t>Of course, 106 as such not in place until 1976 statute</a:t>
            </a:r>
          </a:p>
        </p:txBody>
      </p:sp>
    </p:spTree>
    <p:extLst>
      <p:ext uri="{BB962C8B-B14F-4D97-AF65-F5344CB8AC3E}">
        <p14:creationId xmlns:p14="http://schemas.microsoft.com/office/powerpoint/2010/main" val="777772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6063" y="-2"/>
            <a:ext cx="17859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Fortnightly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9817330" y="6488668"/>
            <a:ext cx="23746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392 U.S. 390 (1968)</a:t>
            </a:r>
          </a:p>
        </p:txBody>
      </p:sp>
      <p:pic>
        <p:nvPicPr>
          <p:cNvPr id="5" name="Picture 4"/>
          <p:cNvPicPr>
            <a:picLocks noChangeAspect="1"/>
          </p:cNvPicPr>
          <p:nvPr/>
        </p:nvPicPr>
        <p:blipFill>
          <a:blip r:embed="rId2"/>
          <a:stretch>
            <a:fillRect/>
          </a:stretch>
        </p:blipFill>
        <p:spPr>
          <a:xfrm>
            <a:off x="4202348" y="195127"/>
            <a:ext cx="3588128" cy="6467745"/>
          </a:xfrm>
          <a:prstGeom prst="rect">
            <a:avLst/>
          </a:prstGeom>
          <a:ln w="6350">
            <a:solidFill>
              <a:schemeClr val="tx1"/>
            </a:solidFill>
          </a:ln>
        </p:spPr>
      </p:pic>
    </p:spTree>
    <p:extLst>
      <p:ext uri="{BB962C8B-B14F-4D97-AF65-F5344CB8AC3E}">
        <p14:creationId xmlns:p14="http://schemas.microsoft.com/office/powerpoint/2010/main" val="3533787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0183" y="-2"/>
            <a:ext cx="416181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Who Does the Performing?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9601200" y="6488668"/>
            <a:ext cx="2590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Fortnightly (U.S. 1968)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416503" y="196988"/>
            <a:ext cx="3875114" cy="6464024"/>
          </a:xfrm>
          <a:prstGeom prst="rect">
            <a:avLst/>
          </a:prstGeom>
          <a:ln w="6350">
            <a:solidFill>
              <a:schemeClr val="tx1"/>
            </a:solidFill>
          </a:ln>
        </p:spPr>
      </p:pic>
      <p:sp>
        <p:nvSpPr>
          <p:cNvPr id="8" name="Rectangle 4"/>
          <p:cNvSpPr>
            <a:spLocks noChangeArrowheads="1"/>
          </p:cNvSpPr>
          <p:nvPr/>
        </p:nvSpPr>
        <p:spPr bwMode="auto">
          <a:xfrm>
            <a:off x="1745135" y="2018629"/>
            <a:ext cx="9918229" cy="3539430"/>
          </a:xfrm>
          <a:prstGeom prst="rect">
            <a:avLst/>
          </a:prstGeom>
          <a:solidFill>
            <a:schemeClr val="bg1"/>
          </a:solidFill>
          <a:ln w="6350">
            <a:solidFill>
              <a:schemeClr val="tx1"/>
            </a:solidFill>
            <a:miter lim="800000"/>
            <a:headEnd/>
            <a:tailEnd/>
          </a:ln>
        </p:spPr>
        <p:txBody>
          <a:bodyPr wrap="square" anchor="ctr">
            <a:spAutoFit/>
          </a:bodyPr>
          <a:lstStyle/>
          <a:p>
            <a:pPr>
              <a:spcBef>
                <a:spcPct val="50000"/>
              </a:spcBef>
            </a:pPr>
            <a:r>
              <a:rPr lang="en-US" sz="3200" i="0" dirty="0">
                <a:solidFill>
                  <a:srgbClr val="010000"/>
                </a:solidFill>
                <a:latin typeface="Book Antiqua"/>
                <a:cs typeface="Book Antiqua"/>
              </a:rPr>
              <a:t>“</a:t>
            </a:r>
            <a:r>
              <a:rPr lang="en-US" sz="3200" b="1" i="0" dirty="0">
                <a:solidFill>
                  <a:schemeClr val="accent4">
                    <a:lumMod val="50000"/>
                    <a:lumOff val="50000"/>
                  </a:schemeClr>
                </a:solidFill>
                <a:latin typeface="Book Antiqua"/>
                <a:cs typeface="Book Antiqua"/>
              </a:rPr>
              <a:t>Broadcasters perform. Viewers do not perform</a:t>
            </a:r>
            <a:r>
              <a:rPr lang="en-US" sz="3200" i="0" dirty="0">
                <a:solidFill>
                  <a:srgbClr val="010000"/>
                </a:solidFill>
                <a:latin typeface="Book Antiqua"/>
                <a:cs typeface="Book Antiqua"/>
              </a:rPr>
              <a:t>. Thus, while both broadcaster and viewer play crucial roles in the total television process, a line is drawn between them. One is treated as active performer; the other, as passive beneficiary. </a:t>
            </a:r>
            <a:r>
              <a:rPr lang="en-US" sz="3200" b="1" i="0" dirty="0">
                <a:solidFill>
                  <a:schemeClr val="accent4">
                    <a:lumMod val="50000"/>
                    <a:lumOff val="50000"/>
                  </a:schemeClr>
                </a:solidFill>
                <a:latin typeface="Book Antiqua"/>
                <a:cs typeface="Book Antiqua"/>
              </a:rPr>
              <a:t>When CATV is considered in this framework, we conclude that it falls on the viewer’s side of the line</a:t>
            </a:r>
            <a:r>
              <a:rPr lang="en-US" sz="3200" i="0" dirty="0">
                <a:solidFill>
                  <a:srgbClr val="010000"/>
                </a:solidFill>
                <a:latin typeface="Book Antiqua"/>
                <a:cs typeface="Book Antiqua"/>
              </a:rPr>
              <a:t>.”</a:t>
            </a:r>
            <a:endParaRPr lang="en-US" sz="3200" dirty="0">
              <a:solidFill>
                <a:srgbClr val="010000"/>
              </a:solidFill>
              <a:latin typeface="Book Antiqua"/>
              <a:cs typeface="Book Antiqua"/>
            </a:endParaRPr>
          </a:p>
        </p:txBody>
      </p:sp>
    </p:spTree>
    <p:extLst>
      <p:ext uri="{BB962C8B-B14F-4D97-AF65-F5344CB8AC3E}">
        <p14:creationId xmlns:p14="http://schemas.microsoft.com/office/powerpoint/2010/main" val="380122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6750" y="-2"/>
            <a:ext cx="390525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CATV Is Just An Antenna</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9601200" y="6488668"/>
            <a:ext cx="2590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Fortnightly (U.S. 1968)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60371" y="219312"/>
            <a:ext cx="3586083" cy="6560107"/>
          </a:xfrm>
          <a:prstGeom prst="rect">
            <a:avLst/>
          </a:prstGeom>
          <a:ln w="6350">
            <a:solidFill>
              <a:schemeClr val="tx1"/>
            </a:solidFill>
          </a:ln>
        </p:spPr>
      </p:pic>
      <p:sp>
        <p:nvSpPr>
          <p:cNvPr id="8" name="Rectangle 4"/>
          <p:cNvSpPr>
            <a:spLocks noChangeArrowheads="1"/>
          </p:cNvSpPr>
          <p:nvPr/>
        </p:nvSpPr>
        <p:spPr bwMode="auto">
          <a:xfrm>
            <a:off x="1622962" y="2959093"/>
            <a:ext cx="9781871" cy="2062103"/>
          </a:xfrm>
          <a:prstGeom prst="rect">
            <a:avLst/>
          </a:prstGeom>
          <a:solidFill>
            <a:schemeClr val="bg1"/>
          </a:solidFill>
          <a:ln w="6350">
            <a:solidFill>
              <a:schemeClr val="tx1"/>
            </a:solidFill>
            <a:miter lim="800000"/>
            <a:headEnd/>
            <a:tailEnd/>
          </a:ln>
        </p:spPr>
        <p:txBody>
          <a:bodyPr wrap="square" anchor="ctr">
            <a:spAutoFit/>
          </a:bodyPr>
          <a:lstStyle/>
          <a:p>
            <a:pPr>
              <a:spcBef>
                <a:spcPct val="50000"/>
              </a:spcBef>
            </a:pPr>
            <a:r>
              <a:rPr lang="en-US" sz="3200" i="0" dirty="0">
                <a:solidFill>
                  <a:srgbClr val="010000"/>
                </a:solidFill>
                <a:latin typeface="Book Antiqua"/>
                <a:cs typeface="Book Antiqua"/>
              </a:rPr>
              <a:t>“Essentially, a </a:t>
            </a:r>
            <a:r>
              <a:rPr lang="en-US" sz="3200" b="1" i="0" dirty="0">
                <a:solidFill>
                  <a:schemeClr val="accent4">
                    <a:lumMod val="50000"/>
                    <a:lumOff val="50000"/>
                  </a:schemeClr>
                </a:solidFill>
                <a:latin typeface="Book Antiqua"/>
                <a:cs typeface="Book Antiqua"/>
              </a:rPr>
              <a:t>CATV</a:t>
            </a:r>
            <a:r>
              <a:rPr lang="en-US" sz="3200" i="0" dirty="0">
                <a:solidFill>
                  <a:srgbClr val="010000"/>
                </a:solidFill>
                <a:latin typeface="Book Antiqua"/>
                <a:cs typeface="Book Antiqua"/>
              </a:rPr>
              <a:t> system no more than enhances the viewer’s capacity to receive the broadcaster’s signals; it </a:t>
            </a:r>
            <a:r>
              <a:rPr lang="en-US" sz="3200" b="1" i="0" dirty="0">
                <a:solidFill>
                  <a:schemeClr val="accent4">
                    <a:lumMod val="50000"/>
                    <a:lumOff val="50000"/>
                  </a:schemeClr>
                </a:solidFill>
                <a:latin typeface="Book Antiqua"/>
                <a:cs typeface="Book Antiqua"/>
              </a:rPr>
              <a:t>provides a well-located antenna with an efficient connection to the viewer’s television set</a:t>
            </a:r>
            <a:r>
              <a:rPr lang="en-US" sz="3200" i="0" dirty="0">
                <a:solidFill>
                  <a:srgbClr val="010000"/>
                </a:solidFill>
                <a:latin typeface="Book Antiqua"/>
                <a:cs typeface="Book Antiqua"/>
              </a:rPr>
              <a:t>.”</a:t>
            </a:r>
            <a:r>
              <a:rPr lang="en-US" sz="3200" dirty="0">
                <a:solidFill>
                  <a:srgbClr val="010000"/>
                </a:solidFill>
                <a:latin typeface="Book Antiqua"/>
                <a:cs typeface="Book Antiqua"/>
              </a:rPr>
              <a:t> </a:t>
            </a:r>
          </a:p>
        </p:txBody>
      </p:sp>
    </p:spTree>
    <p:extLst>
      <p:ext uri="{BB962C8B-B14F-4D97-AF65-F5344CB8AC3E}">
        <p14:creationId xmlns:p14="http://schemas.microsoft.com/office/powerpoint/2010/main" val="194711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0" y="-2"/>
            <a:ext cx="38100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Individual Could Do This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9601200" y="6488668"/>
            <a:ext cx="2590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Fortnightly (U.S. 1968)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62236" y="209004"/>
            <a:ext cx="3725759" cy="6303280"/>
          </a:xfrm>
          <a:prstGeom prst="rect">
            <a:avLst/>
          </a:prstGeom>
          <a:ln w="6350">
            <a:solidFill>
              <a:schemeClr val="tx1"/>
            </a:solidFill>
          </a:ln>
        </p:spPr>
      </p:pic>
      <p:sp>
        <p:nvSpPr>
          <p:cNvPr id="9" name="Rectangle 4"/>
          <p:cNvSpPr>
            <a:spLocks noChangeArrowheads="1"/>
          </p:cNvSpPr>
          <p:nvPr/>
        </p:nvSpPr>
        <p:spPr bwMode="auto">
          <a:xfrm>
            <a:off x="2259798" y="2642205"/>
            <a:ext cx="9394040" cy="2554545"/>
          </a:xfrm>
          <a:prstGeom prst="rect">
            <a:avLst/>
          </a:prstGeom>
          <a:solidFill>
            <a:schemeClr val="bg1"/>
          </a:solidFill>
          <a:ln w="6350">
            <a:solidFill>
              <a:schemeClr val="tx1"/>
            </a:solidFill>
            <a:miter lim="800000"/>
            <a:headEnd/>
            <a:tailEnd/>
          </a:ln>
        </p:spPr>
        <p:txBody>
          <a:bodyPr wrap="square" anchor="ctr">
            <a:spAutoFit/>
          </a:bodyPr>
          <a:lstStyle/>
          <a:p>
            <a:pPr>
              <a:spcBef>
                <a:spcPct val="50000"/>
              </a:spcBef>
            </a:pPr>
            <a:r>
              <a:rPr lang="en-US" sz="3200" i="0" dirty="0">
                <a:solidFill>
                  <a:srgbClr val="010000"/>
                </a:solidFill>
                <a:latin typeface="Book Antiqua"/>
                <a:cs typeface="Book Antiqua"/>
              </a:rPr>
              <a:t>“… </a:t>
            </a:r>
            <a:r>
              <a:rPr lang="en-US" sz="3200" b="1" i="0" dirty="0">
                <a:solidFill>
                  <a:schemeClr val="accent4">
                    <a:lumMod val="50000"/>
                    <a:lumOff val="50000"/>
                  </a:schemeClr>
                </a:solidFill>
                <a:latin typeface="Book Antiqua"/>
                <a:cs typeface="Book Antiqua"/>
              </a:rPr>
              <a:t>If an individual erected an antenna on a hill</a:t>
            </a:r>
            <a:r>
              <a:rPr lang="en-US" sz="3200" i="0" dirty="0">
                <a:solidFill>
                  <a:srgbClr val="010000"/>
                </a:solidFill>
                <a:latin typeface="Book Antiqua"/>
                <a:cs typeface="Book Antiqua"/>
              </a:rPr>
              <a:t>, strung a cable to his house, and installed the necessary amplifying equipment, he would not be ‘performing’ the programs he received on his television set.”</a:t>
            </a:r>
            <a:r>
              <a:rPr lang="en-US" sz="3200" dirty="0">
                <a:solidFill>
                  <a:srgbClr val="010000"/>
                </a:solidFill>
                <a:latin typeface="Book Antiqua"/>
                <a:cs typeface="Book Antiqua"/>
              </a:rPr>
              <a:t> </a:t>
            </a:r>
          </a:p>
        </p:txBody>
      </p:sp>
    </p:spTree>
    <p:extLst>
      <p:ext uri="{BB962C8B-B14F-4D97-AF65-F5344CB8AC3E}">
        <p14:creationId xmlns:p14="http://schemas.microsoft.com/office/powerpoint/2010/main" val="243509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6487" y="-2"/>
            <a:ext cx="219551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Teleprompter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9817331" y="6488668"/>
            <a:ext cx="237466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415 U.S. 394 (1974)</a:t>
            </a:r>
          </a:p>
        </p:txBody>
      </p:sp>
      <p:pic>
        <p:nvPicPr>
          <p:cNvPr id="5" name="Picture 4"/>
          <p:cNvPicPr>
            <a:picLocks noChangeAspect="1"/>
          </p:cNvPicPr>
          <p:nvPr/>
        </p:nvPicPr>
        <p:blipFill>
          <a:blip r:embed="rId2"/>
          <a:stretch>
            <a:fillRect/>
          </a:stretch>
        </p:blipFill>
        <p:spPr>
          <a:xfrm>
            <a:off x="3916051" y="172244"/>
            <a:ext cx="3877131" cy="6268986"/>
          </a:xfrm>
          <a:prstGeom prst="rect">
            <a:avLst/>
          </a:prstGeom>
          <a:ln w="6350">
            <a:solidFill>
              <a:schemeClr val="tx1"/>
            </a:solidFill>
          </a:ln>
        </p:spPr>
      </p:pic>
    </p:spTree>
    <p:extLst>
      <p:ext uri="{BB962C8B-B14F-4D97-AF65-F5344CB8AC3E}">
        <p14:creationId xmlns:p14="http://schemas.microsoft.com/office/powerpoint/2010/main" val="1587580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900" y="-2"/>
            <a:ext cx="49911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Importing Signals Isn’t a Change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Teleprompter (U.S. 1974)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1" y="209004"/>
            <a:ext cx="4070502" cy="6369409"/>
          </a:xfrm>
          <a:prstGeom prst="rect">
            <a:avLst/>
          </a:prstGeom>
          <a:ln w="6350">
            <a:solidFill>
              <a:schemeClr val="bg2"/>
            </a:solidFill>
          </a:ln>
        </p:spPr>
      </p:pic>
      <p:sp>
        <p:nvSpPr>
          <p:cNvPr id="8" name="Rectangle 4"/>
          <p:cNvSpPr>
            <a:spLocks noChangeArrowheads="1"/>
          </p:cNvSpPr>
          <p:nvPr/>
        </p:nvSpPr>
        <p:spPr bwMode="auto">
          <a:xfrm>
            <a:off x="2124075" y="2722021"/>
            <a:ext cx="9763125" cy="2554545"/>
          </a:xfrm>
          <a:prstGeom prst="rect">
            <a:avLst/>
          </a:prstGeom>
          <a:solidFill>
            <a:schemeClr val="bg1"/>
          </a:solidFill>
          <a:ln w="6350">
            <a:solidFill>
              <a:schemeClr val="tx1"/>
            </a:solidFill>
            <a:miter lim="800000"/>
            <a:headEnd/>
            <a:tailEnd/>
          </a:ln>
        </p:spPr>
        <p:txBody>
          <a:bodyPr wrap="square" anchor="ctr">
            <a:spAutoFit/>
          </a:bodyPr>
          <a:lstStyle/>
          <a:p>
            <a:pPr>
              <a:spcBef>
                <a:spcPct val="50000"/>
              </a:spcBef>
            </a:pPr>
            <a:r>
              <a:rPr lang="en-US" sz="3200" i="0" dirty="0">
                <a:solidFill>
                  <a:srgbClr val="010000"/>
                </a:solidFill>
                <a:latin typeface="Book Antiqua"/>
                <a:cs typeface="Book Antiqua"/>
              </a:rPr>
              <a:t>“By </a:t>
            </a:r>
            <a:r>
              <a:rPr lang="en-US" sz="3200" b="1" i="0" dirty="0">
                <a:solidFill>
                  <a:schemeClr val="accent4">
                    <a:lumMod val="50000"/>
                    <a:lumOff val="50000"/>
                  </a:schemeClr>
                </a:solidFill>
                <a:latin typeface="Book Antiqua"/>
                <a:cs typeface="Book Antiqua"/>
              </a:rPr>
              <a:t>importing signals that could not normally be received with current technology in the community it serves</a:t>
            </a:r>
            <a:r>
              <a:rPr lang="en-US" sz="3200" i="0" dirty="0">
                <a:solidFill>
                  <a:srgbClr val="010000"/>
                </a:solidFill>
                <a:latin typeface="Book Antiqua"/>
                <a:cs typeface="Book Antiqua"/>
              </a:rPr>
              <a:t>, a CATV system does not, for copyright purposes, alter the function it performs for its subscribers.”</a:t>
            </a:r>
            <a:r>
              <a:rPr lang="en-US" sz="3200" dirty="0">
                <a:solidFill>
                  <a:srgbClr val="010000"/>
                </a:solidFill>
                <a:latin typeface="Book Antiqua"/>
                <a:cs typeface="Book Antiqua"/>
              </a:rPr>
              <a:t> </a:t>
            </a:r>
          </a:p>
        </p:txBody>
      </p:sp>
    </p:spTree>
    <p:extLst>
      <p:ext uri="{BB962C8B-B14F-4D97-AF65-F5344CB8AC3E}">
        <p14:creationId xmlns:p14="http://schemas.microsoft.com/office/powerpoint/2010/main" val="65915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82063" y="-2"/>
            <a:ext cx="33099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Signals Are In the Air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Teleprompter (U.S. 1974)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209004"/>
            <a:ext cx="3931915" cy="6418176"/>
          </a:xfrm>
          <a:prstGeom prst="rect">
            <a:avLst/>
          </a:prstGeom>
          <a:ln w="6350">
            <a:solidFill>
              <a:schemeClr val="tx1"/>
            </a:solidFill>
          </a:ln>
        </p:spPr>
      </p:pic>
      <p:sp>
        <p:nvSpPr>
          <p:cNvPr id="8" name="Rectangle 4"/>
          <p:cNvSpPr>
            <a:spLocks noChangeArrowheads="1"/>
          </p:cNvSpPr>
          <p:nvPr/>
        </p:nvSpPr>
        <p:spPr bwMode="auto">
          <a:xfrm>
            <a:off x="1433514" y="2591958"/>
            <a:ext cx="10701336" cy="2062103"/>
          </a:xfrm>
          <a:prstGeom prst="rect">
            <a:avLst/>
          </a:prstGeom>
          <a:solidFill>
            <a:schemeClr val="bg1"/>
          </a:solidFill>
          <a:ln w="6350">
            <a:solidFill>
              <a:schemeClr val="tx1"/>
            </a:solidFill>
            <a:miter lim="800000"/>
            <a:headEnd/>
            <a:tailEnd/>
          </a:ln>
        </p:spPr>
        <p:txBody>
          <a:bodyPr wrap="square" anchor="ctr">
            <a:spAutoFit/>
          </a:bodyPr>
          <a:lstStyle/>
          <a:p>
            <a:pPr>
              <a:spcBef>
                <a:spcPct val="50000"/>
              </a:spcBef>
            </a:pPr>
            <a:r>
              <a:rPr lang="en-US" sz="3200" i="0" dirty="0">
                <a:solidFill>
                  <a:srgbClr val="010000"/>
                </a:solidFill>
                <a:latin typeface="Book Antiqua"/>
                <a:cs typeface="Book Antiqua"/>
              </a:rPr>
              <a:t>“</a:t>
            </a:r>
            <a:r>
              <a:rPr lang="en-US" sz="3200" dirty="0">
                <a:solidFill>
                  <a:srgbClr val="010000"/>
                </a:solidFill>
                <a:latin typeface="Book Antiqua"/>
                <a:cs typeface="Book Antiqua"/>
              </a:rPr>
              <a:t>…</a:t>
            </a:r>
            <a:r>
              <a:rPr lang="en-US" sz="3200" i="0" dirty="0">
                <a:solidFill>
                  <a:srgbClr val="010000"/>
                </a:solidFill>
                <a:latin typeface="Book Antiqua"/>
                <a:cs typeface="Book Antiqua"/>
              </a:rPr>
              <a:t>The electronic </a:t>
            </a:r>
            <a:r>
              <a:rPr lang="en-US" sz="3200" b="1" i="0" dirty="0">
                <a:solidFill>
                  <a:schemeClr val="accent4">
                    <a:lumMod val="50000"/>
                    <a:lumOff val="50000"/>
                  </a:schemeClr>
                </a:solidFill>
                <a:latin typeface="Book Antiqua"/>
                <a:cs typeface="Book Antiqua"/>
              </a:rPr>
              <a:t>signals</a:t>
            </a:r>
            <a:r>
              <a:rPr lang="en-US" sz="3200" i="0" dirty="0">
                <a:solidFill>
                  <a:srgbClr val="010000"/>
                </a:solidFill>
                <a:latin typeface="Book Antiqua"/>
                <a:cs typeface="Book Antiqua"/>
              </a:rPr>
              <a:t> it receives and </a:t>
            </a:r>
            <a:r>
              <a:rPr lang="en-US" sz="3200" i="0" dirty="0" err="1">
                <a:solidFill>
                  <a:srgbClr val="010000"/>
                </a:solidFill>
                <a:latin typeface="Book Antiqua"/>
                <a:cs typeface="Book Antiqua"/>
              </a:rPr>
              <a:t>rechannels</a:t>
            </a:r>
            <a:r>
              <a:rPr lang="en-US" sz="3200" i="0" dirty="0">
                <a:solidFill>
                  <a:srgbClr val="010000"/>
                </a:solidFill>
                <a:latin typeface="Book Antiqua"/>
                <a:cs typeface="Book Antiqua"/>
              </a:rPr>
              <a:t> </a:t>
            </a:r>
            <a:r>
              <a:rPr lang="en-US" sz="3200" b="1" i="0" dirty="0">
                <a:solidFill>
                  <a:schemeClr val="accent4">
                    <a:lumMod val="50000"/>
                    <a:lumOff val="50000"/>
                  </a:schemeClr>
                </a:solidFill>
                <a:latin typeface="Book Antiqua"/>
                <a:cs typeface="Book Antiqua"/>
              </a:rPr>
              <a:t>have already been “released to the public” </a:t>
            </a:r>
            <a:r>
              <a:rPr lang="en-US" sz="3200" i="0" dirty="0">
                <a:solidFill>
                  <a:srgbClr val="010000"/>
                </a:solidFill>
                <a:latin typeface="Book Antiqua"/>
                <a:cs typeface="Book Antiqua"/>
              </a:rPr>
              <a:t>even though they may not be normally available to the specific segment of the public served by the CATV system.”</a:t>
            </a:r>
            <a:r>
              <a:rPr lang="en-US" sz="3200" dirty="0">
                <a:solidFill>
                  <a:srgbClr val="010000"/>
                </a:solidFill>
                <a:latin typeface="Book Antiqua"/>
                <a:cs typeface="Book Antiqua"/>
              </a:rPr>
              <a:t> </a:t>
            </a:r>
          </a:p>
        </p:txBody>
      </p:sp>
    </p:spTree>
    <p:extLst>
      <p:ext uri="{BB962C8B-B14F-4D97-AF65-F5344CB8AC3E}">
        <p14:creationId xmlns:p14="http://schemas.microsoft.com/office/powerpoint/2010/main" val="261881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1188" y="-2"/>
            <a:ext cx="650081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Doesn’t Disrupt Broadcast Business Model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Teleprompter (U.S. 1974)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61937" y="209004"/>
            <a:ext cx="4045228" cy="6392555"/>
          </a:xfrm>
          <a:prstGeom prst="rect">
            <a:avLst/>
          </a:prstGeom>
          <a:ln w="6350">
            <a:solidFill>
              <a:schemeClr val="tx1"/>
            </a:solidFill>
          </a:ln>
        </p:spPr>
      </p:pic>
      <p:sp>
        <p:nvSpPr>
          <p:cNvPr id="8" name="Rectangle 4"/>
          <p:cNvSpPr>
            <a:spLocks noChangeArrowheads="1"/>
          </p:cNvSpPr>
          <p:nvPr/>
        </p:nvSpPr>
        <p:spPr bwMode="auto">
          <a:xfrm>
            <a:off x="1755799" y="3011057"/>
            <a:ext cx="10174264" cy="2062103"/>
          </a:xfrm>
          <a:prstGeom prst="rect">
            <a:avLst/>
          </a:prstGeom>
          <a:solidFill>
            <a:schemeClr val="bg1"/>
          </a:solidFill>
          <a:ln w="6350">
            <a:solidFill>
              <a:schemeClr val="tx1"/>
            </a:solidFill>
            <a:miter lim="800000"/>
            <a:headEnd/>
            <a:tailEnd/>
          </a:ln>
        </p:spPr>
        <p:txBody>
          <a:bodyPr wrap="square" anchor="ctr">
            <a:spAutoFit/>
          </a:bodyPr>
          <a:lstStyle/>
          <a:p>
            <a:pPr>
              <a:spcBef>
                <a:spcPct val="50000"/>
              </a:spcBef>
            </a:pPr>
            <a:r>
              <a:rPr lang="en-US" sz="3200" i="0" dirty="0">
                <a:solidFill>
                  <a:srgbClr val="010000"/>
                </a:solidFill>
                <a:latin typeface="Book Antiqua"/>
                <a:cs typeface="Book Antiqua"/>
              </a:rPr>
              <a:t>“By extending the range of </a:t>
            </a:r>
            <a:r>
              <a:rPr lang="en-US" sz="3200" i="0" dirty="0" err="1">
                <a:solidFill>
                  <a:srgbClr val="010000"/>
                </a:solidFill>
                <a:latin typeface="Book Antiqua"/>
                <a:cs typeface="Book Antiqua"/>
              </a:rPr>
              <a:t>viewability</a:t>
            </a:r>
            <a:r>
              <a:rPr lang="en-US" sz="3200" i="0" dirty="0">
                <a:solidFill>
                  <a:srgbClr val="010000"/>
                </a:solidFill>
                <a:latin typeface="Book Antiqua"/>
                <a:cs typeface="Book Antiqua"/>
              </a:rPr>
              <a:t> of a broadcast program, </a:t>
            </a:r>
            <a:r>
              <a:rPr lang="en-US" sz="3200" b="1" i="0" dirty="0">
                <a:solidFill>
                  <a:schemeClr val="accent4">
                    <a:lumMod val="50000"/>
                    <a:lumOff val="50000"/>
                  </a:schemeClr>
                </a:solidFill>
                <a:latin typeface="Book Antiqua"/>
                <a:cs typeface="Book Antiqua"/>
              </a:rPr>
              <a:t>CATV systems thus do not interfere in any traditional sense with the copyright holders’ means of extracting recompense for their creativity or labor</a:t>
            </a:r>
            <a:r>
              <a:rPr lang="en-US" sz="3200" i="0" dirty="0">
                <a:solidFill>
                  <a:srgbClr val="010000"/>
                </a:solidFill>
                <a:latin typeface="Book Antiqua"/>
                <a:cs typeface="Book Antiqua"/>
              </a:rPr>
              <a:t>.”</a:t>
            </a:r>
            <a:r>
              <a:rPr lang="en-US" sz="3200" dirty="0">
                <a:solidFill>
                  <a:srgbClr val="010000"/>
                </a:solidFill>
                <a:latin typeface="Book Antiqua"/>
                <a:cs typeface="Book Antiqua"/>
              </a:rPr>
              <a:t> </a:t>
            </a:r>
          </a:p>
        </p:txBody>
      </p:sp>
    </p:spTree>
    <p:extLst>
      <p:ext uri="{BB962C8B-B14F-4D97-AF65-F5344CB8AC3E}">
        <p14:creationId xmlns:p14="http://schemas.microsoft.com/office/powerpoint/2010/main" val="122726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9238" y="-2"/>
            <a:ext cx="68627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Broadcast Ads Will Be Seen By More Viewers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Teleprompter (U.S. 1974)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79717" y="209004"/>
            <a:ext cx="3918694" cy="6420603"/>
          </a:xfrm>
          <a:prstGeom prst="rect">
            <a:avLst/>
          </a:prstGeom>
          <a:ln w="6350">
            <a:solidFill>
              <a:schemeClr val="tx1"/>
            </a:solidFill>
          </a:ln>
        </p:spPr>
      </p:pic>
      <p:sp>
        <p:nvSpPr>
          <p:cNvPr id="8" name="Rectangle 4"/>
          <p:cNvSpPr>
            <a:spLocks noChangeArrowheads="1"/>
          </p:cNvSpPr>
          <p:nvPr/>
        </p:nvSpPr>
        <p:spPr bwMode="auto">
          <a:xfrm>
            <a:off x="1975148" y="1853294"/>
            <a:ext cx="9797751" cy="3539430"/>
          </a:xfrm>
          <a:prstGeom prst="rect">
            <a:avLst/>
          </a:prstGeom>
          <a:solidFill>
            <a:schemeClr val="bg1"/>
          </a:solidFill>
          <a:ln w="6350">
            <a:solidFill>
              <a:schemeClr val="tx1"/>
            </a:solidFill>
            <a:miter lim="800000"/>
            <a:headEnd/>
            <a:tailEnd/>
          </a:ln>
        </p:spPr>
        <p:txBody>
          <a:bodyPr wrap="square" anchor="ctr">
            <a:spAutoFit/>
          </a:bodyPr>
          <a:lstStyle/>
          <a:p>
            <a:pPr>
              <a:spcBef>
                <a:spcPct val="50000"/>
              </a:spcBef>
            </a:pPr>
            <a:r>
              <a:rPr lang="en-US" sz="3200" i="0" dirty="0">
                <a:solidFill>
                  <a:srgbClr val="010000"/>
                </a:solidFill>
                <a:latin typeface="Book Antiqua"/>
                <a:cs typeface="Book Antiqua"/>
              </a:rPr>
              <a:t>“</a:t>
            </a:r>
            <a:r>
              <a:rPr lang="en-US" sz="3200" dirty="0">
                <a:solidFill>
                  <a:srgbClr val="010000"/>
                </a:solidFill>
                <a:latin typeface="Book Antiqua"/>
                <a:cs typeface="Book Antiqua"/>
              </a:rPr>
              <a:t>… </a:t>
            </a:r>
            <a:r>
              <a:rPr lang="en-US" sz="3200" i="0" dirty="0">
                <a:solidFill>
                  <a:srgbClr val="010000"/>
                </a:solidFill>
                <a:latin typeface="Book Antiqua"/>
                <a:cs typeface="Book Antiqua"/>
              </a:rPr>
              <a:t>From the point of view of the copyright holders, such market changes will mean that </a:t>
            </a:r>
            <a:r>
              <a:rPr lang="en-US" sz="3200" b="1" i="0" dirty="0">
                <a:solidFill>
                  <a:schemeClr val="accent4">
                    <a:lumMod val="50000"/>
                    <a:lumOff val="50000"/>
                  </a:schemeClr>
                </a:solidFill>
                <a:latin typeface="Book Antiqua"/>
                <a:cs typeface="Book Antiqua"/>
              </a:rPr>
              <a:t>the compensation a broadcaster will be willing to pay for the use of copyrighted material will be calculated on the basis of the size of the direct broadcast market augmented by the size of the CATV market</a:t>
            </a:r>
            <a:r>
              <a:rPr lang="en-US" sz="3200" i="0" dirty="0">
                <a:solidFill>
                  <a:srgbClr val="010000"/>
                </a:solidFill>
                <a:latin typeface="Book Antiqua"/>
                <a:cs typeface="Book Antiqua"/>
              </a:rPr>
              <a:t>.”</a:t>
            </a:r>
            <a:r>
              <a:rPr lang="en-US" sz="3200" dirty="0">
                <a:solidFill>
                  <a:srgbClr val="010000"/>
                </a:solidFill>
                <a:latin typeface="Book Antiqua"/>
                <a:cs typeface="Book Antiqua"/>
              </a:rPr>
              <a:t> </a:t>
            </a:r>
          </a:p>
        </p:txBody>
      </p:sp>
    </p:spTree>
    <p:extLst>
      <p:ext uri="{BB962C8B-B14F-4D97-AF65-F5344CB8AC3E}">
        <p14:creationId xmlns:p14="http://schemas.microsoft.com/office/powerpoint/2010/main" val="132065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5900" y="-2"/>
            <a:ext cx="30861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1909 Copyright 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a:t>
            </a:fld>
            <a:endParaRPr lang="en-US" altLang="en-US"/>
          </a:p>
        </p:txBody>
      </p:sp>
      <p:sp>
        <p:nvSpPr>
          <p:cNvPr id="6" name="Text Box 5"/>
          <p:cNvSpPr txBox="1">
            <a:spLocks noChangeArrowheads="1"/>
          </p:cNvSpPr>
          <p:nvPr/>
        </p:nvSpPr>
        <p:spPr bwMode="auto">
          <a:xfrm>
            <a:off x="9105900" y="6488668"/>
            <a:ext cx="30861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60-349 (4 Mar 1909)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08661" y="149286"/>
            <a:ext cx="4282643" cy="6447254"/>
          </a:xfrm>
          <a:prstGeom prst="rect">
            <a:avLst/>
          </a:prstGeom>
          <a:ln w="6350">
            <a:solidFill>
              <a:schemeClr val="bg2"/>
            </a:solidFill>
          </a:ln>
        </p:spPr>
      </p:pic>
      <p:sp>
        <p:nvSpPr>
          <p:cNvPr id="8" name="Rectangle 4"/>
          <p:cNvSpPr>
            <a:spLocks noChangeArrowheads="1"/>
          </p:cNvSpPr>
          <p:nvPr/>
        </p:nvSpPr>
        <p:spPr bwMode="auto">
          <a:xfrm>
            <a:off x="1534800" y="2847374"/>
            <a:ext cx="10136443" cy="1569660"/>
          </a:xfrm>
          <a:prstGeom prst="rect">
            <a:avLst/>
          </a:prstGeom>
          <a:solidFill>
            <a:schemeClr val="bg1"/>
          </a:solidFill>
          <a:ln w="6350">
            <a:solidFill>
              <a:schemeClr val="tx1"/>
            </a:solidFill>
            <a:miter lim="800000"/>
            <a:headEnd/>
            <a:tailEnd/>
          </a:ln>
        </p:spPr>
        <p:txBody>
          <a:bodyPr wrap="square" anchor="ctr">
            <a:spAutoFit/>
          </a:bodyPr>
          <a:lstStyle/>
          <a:p>
            <a:pPr>
              <a:spcBef>
                <a:spcPct val="50000"/>
              </a:spcBef>
            </a:pPr>
            <a:r>
              <a:rPr lang="en-US" sz="3200" i="0" dirty="0">
                <a:solidFill>
                  <a:schemeClr val="bg2"/>
                </a:solidFill>
                <a:latin typeface="Book Antiqua"/>
                <a:cs typeface="Book Antiqua"/>
              </a:rPr>
              <a:t>“… shall have the exclusive right … </a:t>
            </a:r>
            <a:r>
              <a:rPr lang="en-US" sz="3200" b="1" i="0" dirty="0">
                <a:solidFill>
                  <a:schemeClr val="accent4">
                    <a:lumMod val="50000"/>
                    <a:lumOff val="50000"/>
                  </a:schemeClr>
                </a:solidFill>
                <a:latin typeface="Book Antiqua"/>
                <a:cs typeface="Book Antiqua"/>
              </a:rPr>
              <a:t>[t]o perform or represent the copyrighted work publicly if it be a drama</a:t>
            </a:r>
            <a:r>
              <a:rPr lang="en-US" sz="3200" i="0" dirty="0">
                <a:solidFill>
                  <a:schemeClr val="bg2"/>
                </a:solidFill>
                <a:latin typeface="Book Antiqua"/>
                <a:cs typeface="Book Antiqua"/>
              </a:rPr>
              <a:t> …” </a:t>
            </a:r>
          </a:p>
        </p:txBody>
      </p:sp>
    </p:spTree>
    <p:extLst>
      <p:ext uri="{BB962C8B-B14F-4D97-AF65-F5344CB8AC3E}">
        <p14:creationId xmlns:p14="http://schemas.microsoft.com/office/powerpoint/2010/main" val="23606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3525" y="-2"/>
            <a:ext cx="30384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1976 Copyright 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8934450" y="6488668"/>
            <a:ext cx="32575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94-553 (19 Oct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17636" y="209004"/>
            <a:ext cx="4317474" cy="6491834"/>
          </a:xfrm>
          <a:prstGeom prst="rect">
            <a:avLst/>
          </a:prstGeom>
          <a:ln w="6350">
            <a:solidFill>
              <a:schemeClr val="tx1"/>
            </a:solidFill>
          </a:ln>
        </p:spPr>
      </p:pic>
      <p:sp>
        <p:nvSpPr>
          <p:cNvPr id="8" name="Rectangle 4"/>
          <p:cNvSpPr>
            <a:spLocks noChangeArrowheads="1"/>
          </p:cNvSpPr>
          <p:nvPr/>
        </p:nvSpPr>
        <p:spPr bwMode="auto">
          <a:xfrm>
            <a:off x="1381547" y="3042315"/>
            <a:ext cx="10197296" cy="2308324"/>
          </a:xfrm>
          <a:prstGeom prst="rect">
            <a:avLst/>
          </a:prstGeom>
          <a:solidFill>
            <a:schemeClr val="bg1"/>
          </a:solidFill>
          <a:ln w="6350">
            <a:solidFill>
              <a:schemeClr val="tx1"/>
            </a:solidFill>
            <a:miter lim="800000"/>
            <a:headEnd/>
            <a:tailEnd/>
          </a:ln>
        </p:spPr>
        <p:txBody>
          <a:bodyPr wrap="square" anchor="ctr">
            <a:spAutoFit/>
          </a:bodyPr>
          <a:lstStyle/>
          <a:p>
            <a:pPr marL="514350" indent="-514350">
              <a:spcBef>
                <a:spcPct val="50000"/>
              </a:spcBef>
              <a:buAutoNum type="arabicPeriod"/>
            </a:pPr>
            <a:r>
              <a:rPr lang="en-US" sz="3200" i="0" dirty="0">
                <a:solidFill>
                  <a:srgbClr val="010000"/>
                </a:solidFill>
                <a:latin typeface="Book Antiqua"/>
                <a:cs typeface="Book Antiqua"/>
              </a:rPr>
              <a:t>Changed public performance right to bring cable into the statute</a:t>
            </a:r>
          </a:p>
          <a:p>
            <a:pPr marL="514350" indent="-514350">
              <a:spcBef>
                <a:spcPct val="50000"/>
              </a:spcBef>
              <a:buAutoNum type="arabicPeriod"/>
            </a:pPr>
            <a:r>
              <a:rPr lang="en-US" sz="3200" i="0" dirty="0">
                <a:solidFill>
                  <a:srgbClr val="010000"/>
                </a:solidFill>
                <a:latin typeface="Book Antiqua"/>
                <a:cs typeface="Book Antiqua"/>
              </a:rPr>
              <a:t>Created statutory license regime for secondary transmissions to ensure cable access</a:t>
            </a:r>
          </a:p>
        </p:txBody>
      </p:sp>
    </p:spTree>
    <p:extLst>
      <p:ext uri="{BB962C8B-B14F-4D97-AF65-F5344CB8AC3E}">
        <p14:creationId xmlns:p14="http://schemas.microsoft.com/office/powerpoint/2010/main" val="84795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4629" y="-2"/>
            <a:ext cx="632737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111: Secondary Cable Transmissions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10590414" y="6488668"/>
            <a:ext cx="16015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111</a:t>
            </a:r>
          </a:p>
        </p:txBody>
      </p:sp>
      <p:pic>
        <p:nvPicPr>
          <p:cNvPr id="5" name="Picture 4"/>
          <p:cNvPicPr>
            <a:picLocks noChangeAspect="1"/>
          </p:cNvPicPr>
          <p:nvPr/>
        </p:nvPicPr>
        <p:blipFill>
          <a:blip r:embed="rId2"/>
          <a:stretch>
            <a:fillRect/>
          </a:stretch>
        </p:blipFill>
        <p:spPr>
          <a:xfrm>
            <a:off x="3532926" y="546803"/>
            <a:ext cx="4783958" cy="6232616"/>
          </a:xfrm>
          <a:prstGeom prst="rect">
            <a:avLst/>
          </a:prstGeom>
          <a:ln w="6350">
            <a:solidFill>
              <a:schemeClr val="tx1"/>
            </a:solidFill>
          </a:ln>
        </p:spPr>
      </p:pic>
    </p:spTree>
    <p:extLst>
      <p:ext uri="{BB962C8B-B14F-4D97-AF65-F5344CB8AC3E}">
        <p14:creationId xmlns:p14="http://schemas.microsoft.com/office/powerpoint/2010/main" val="2596374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4629" y="-2"/>
            <a:ext cx="632737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111: Secondary Cable Transmissions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10590414" y="6488668"/>
            <a:ext cx="16015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111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76728" y="209004"/>
            <a:ext cx="4777414" cy="6363295"/>
          </a:xfrm>
          <a:prstGeom prst="rect">
            <a:avLst/>
          </a:prstGeom>
          <a:ln w="6350">
            <a:solidFill>
              <a:schemeClr val="tx1"/>
            </a:solidFill>
          </a:ln>
        </p:spPr>
      </p:pic>
      <p:sp>
        <p:nvSpPr>
          <p:cNvPr id="9" name="Text Box 5"/>
          <p:cNvSpPr txBox="1">
            <a:spLocks noChangeArrowheads="1"/>
          </p:cNvSpPr>
          <p:nvPr/>
        </p:nvSpPr>
        <p:spPr bwMode="auto">
          <a:xfrm>
            <a:off x="1510522" y="1851264"/>
            <a:ext cx="10504750" cy="255454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(1) Subject to the provisions of clauses (2), (3), and (4) of this subsection and section 114(d), </a:t>
            </a:r>
            <a:r>
              <a:rPr lang="en-US" sz="3200" b="1" i="0" dirty="0">
                <a:solidFill>
                  <a:schemeClr val="accent4">
                    <a:lumMod val="50000"/>
                    <a:lumOff val="50000"/>
                  </a:schemeClr>
                </a:solidFill>
              </a:rPr>
              <a:t>secondary transmissions to the public by a cable system of a primary transmission made by a broadcast station licensed by the Federal Communications Commission </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30459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left)">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4629" y="-2"/>
            <a:ext cx="632737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111: Secondary Cable Transmissions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p:cNvSpPr txBox="1">
            <a:spLocks noChangeArrowheads="1"/>
          </p:cNvSpPr>
          <p:nvPr/>
        </p:nvSpPr>
        <p:spPr bwMode="auto">
          <a:xfrm>
            <a:off x="10590414" y="6488668"/>
            <a:ext cx="16015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111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59783" y="264390"/>
            <a:ext cx="4832335" cy="6436447"/>
          </a:xfrm>
          <a:prstGeom prst="rect">
            <a:avLst/>
          </a:prstGeom>
          <a:ln w="6350">
            <a:solidFill>
              <a:schemeClr val="tx1"/>
            </a:solidFill>
          </a:ln>
        </p:spPr>
      </p:pic>
      <p:sp>
        <p:nvSpPr>
          <p:cNvPr id="9" name="Text Box 5"/>
          <p:cNvSpPr txBox="1">
            <a:spLocks noChangeArrowheads="1"/>
          </p:cNvSpPr>
          <p:nvPr/>
        </p:nvSpPr>
        <p:spPr bwMode="auto">
          <a:xfrm>
            <a:off x="1510522" y="1851264"/>
            <a:ext cx="10504750"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 </a:t>
            </a:r>
            <a:r>
              <a:rPr lang="en-US" sz="3200" b="1" i="0" dirty="0">
                <a:solidFill>
                  <a:schemeClr val="accent4">
                    <a:lumMod val="50000"/>
                    <a:lumOff val="50000"/>
                  </a:schemeClr>
                </a:solidFill>
              </a:rPr>
              <a:t>and embodying a performance or display of a work shall be subject to compulsory licensing </a:t>
            </a:r>
            <a:r>
              <a:rPr lang="en-US" sz="3200" i="0" dirty="0"/>
              <a:t>upon compliance with the requirements of subsection (d) where the carriage of the signals comprising the secondary transmission is permissible under the rules, regulations, or authorizations of the Federal Communications Commission.</a:t>
            </a:r>
            <a:r>
              <a:rPr lang="en-US" sz="3200" i="0" dirty="0">
                <a:cs typeface="Times New Roman" panose="02020603050405020304" pitchFamily="18" charset="0"/>
              </a:rPr>
              <a:t>”</a:t>
            </a:r>
          </a:p>
        </p:txBody>
      </p:sp>
    </p:spTree>
    <p:extLst>
      <p:ext uri="{BB962C8B-B14F-4D97-AF65-F5344CB8AC3E}">
        <p14:creationId xmlns:p14="http://schemas.microsoft.com/office/powerpoint/2010/main" val="293141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left)">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4993" y="-2"/>
            <a:ext cx="445700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Copyright Royalty Board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6" name="Text Box 5"/>
          <p:cNvSpPr txBox="1">
            <a:spLocks noChangeArrowheads="1"/>
          </p:cNvSpPr>
          <p:nvPr/>
        </p:nvSpPr>
        <p:spPr bwMode="auto">
          <a:xfrm>
            <a:off x="8952806" y="6488668"/>
            <a:ext cx="323919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CRB.gov (Visited 9 Feb 2022)</a:t>
            </a:r>
          </a:p>
        </p:txBody>
      </p:sp>
      <p:pic>
        <p:nvPicPr>
          <p:cNvPr id="5" name="Picture 4" descr="Copyright Royalty Board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9699" y="209003"/>
            <a:ext cx="5869697" cy="6382993"/>
          </a:xfrm>
          <a:prstGeom prst="rect">
            <a:avLst/>
          </a:prstGeom>
          <a:ln w="6350">
            <a:solidFill>
              <a:schemeClr val="tx1"/>
            </a:solidFill>
          </a:ln>
        </p:spPr>
      </p:pic>
    </p:spTree>
    <p:extLst>
      <p:ext uri="{BB962C8B-B14F-4D97-AF65-F5344CB8AC3E}">
        <p14:creationId xmlns:p14="http://schemas.microsoft.com/office/powerpoint/2010/main" val="1535153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6213" y="-2"/>
            <a:ext cx="43957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Sony Betamax Intro in Japan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p:cNvSpPr txBox="1">
            <a:spLocks noChangeArrowheads="1"/>
          </p:cNvSpPr>
          <p:nvPr/>
        </p:nvSpPr>
        <p:spPr bwMode="auto">
          <a:xfrm>
            <a:off x="9939338" y="6488668"/>
            <a:ext cx="22526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WSJ (17 Apr 1975)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548930" y="153790"/>
            <a:ext cx="1891153" cy="6447300"/>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1993553" y="970905"/>
            <a:ext cx="8264144" cy="5060694"/>
          </a:xfrm>
          <a:prstGeom prst="rect">
            <a:avLst/>
          </a:prstGeom>
          <a:ln w="6350">
            <a:solidFill>
              <a:schemeClr val="tx1"/>
            </a:solidFill>
          </a:ln>
        </p:spPr>
      </p:pic>
    </p:spTree>
    <p:extLst>
      <p:ext uri="{BB962C8B-B14F-4D97-AF65-F5344CB8AC3E}">
        <p14:creationId xmlns:p14="http://schemas.microsoft.com/office/powerpoint/2010/main" val="25451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9625" y="-2"/>
            <a:ext cx="37623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Technical Specifications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9939338" y="6488668"/>
            <a:ext cx="22526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WSJ (17 Apr 1975)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960711" y="147993"/>
            <a:ext cx="1873541" cy="6387258"/>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2316655" y="980261"/>
            <a:ext cx="7310152" cy="5172427"/>
          </a:xfrm>
          <a:prstGeom prst="rect">
            <a:avLst/>
          </a:prstGeom>
          <a:ln w="6350">
            <a:solidFill>
              <a:schemeClr val="tx1"/>
            </a:solidFill>
          </a:ln>
        </p:spPr>
      </p:pic>
    </p:spTree>
    <p:extLst>
      <p:ext uri="{BB962C8B-B14F-4D97-AF65-F5344CB8AC3E}">
        <p14:creationId xmlns:p14="http://schemas.microsoft.com/office/powerpoint/2010/main" val="161510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3637" y="-2"/>
            <a:ext cx="21383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Likely Market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p:cNvSpPr txBox="1">
            <a:spLocks noChangeArrowheads="1"/>
          </p:cNvSpPr>
          <p:nvPr/>
        </p:nvSpPr>
        <p:spPr bwMode="auto">
          <a:xfrm>
            <a:off x="9939338" y="6488668"/>
            <a:ext cx="22526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WSJ (17 Apr 1975)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612212" y="230833"/>
            <a:ext cx="1873541" cy="6387258"/>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1820233" y="1528629"/>
            <a:ext cx="8711006" cy="4195972"/>
          </a:xfrm>
          <a:prstGeom prst="rect">
            <a:avLst/>
          </a:prstGeom>
          <a:ln w="6350">
            <a:solidFill>
              <a:schemeClr val="tx1"/>
            </a:solidFill>
          </a:ln>
        </p:spPr>
      </p:pic>
    </p:spTree>
    <p:extLst>
      <p:ext uri="{BB962C8B-B14F-4D97-AF65-F5344CB8AC3E}">
        <p14:creationId xmlns:p14="http://schemas.microsoft.com/office/powerpoint/2010/main" val="303032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3875" y="-2"/>
            <a:ext cx="404812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Video Discs as Alternative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9939338" y="6488668"/>
            <a:ext cx="22526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WSJ (17 Apr 1975)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029512" y="118044"/>
            <a:ext cx="1873541" cy="6387258"/>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2300762" y="915499"/>
            <a:ext cx="7877737" cy="5135968"/>
          </a:xfrm>
          <a:prstGeom prst="rect">
            <a:avLst/>
          </a:prstGeom>
          <a:ln w="6350">
            <a:solidFill>
              <a:schemeClr val="tx1"/>
            </a:solidFill>
          </a:ln>
        </p:spPr>
      </p:pic>
    </p:spTree>
    <p:extLst>
      <p:ext uri="{BB962C8B-B14F-4D97-AF65-F5344CB8AC3E}">
        <p14:creationId xmlns:p14="http://schemas.microsoft.com/office/powerpoint/2010/main" val="23162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199"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Sony Betamax Ad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p:cNvSpPr txBox="1">
            <a:spLocks noChangeArrowheads="1"/>
          </p:cNvSpPr>
          <p:nvPr/>
        </p:nvSpPr>
        <p:spPr bwMode="auto">
          <a:xfrm>
            <a:off x="8339138" y="6488668"/>
            <a:ext cx="38528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Magazine (14 June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304800" y="158391"/>
            <a:ext cx="4870530" cy="6514943"/>
          </a:xfrm>
          <a:prstGeom prst="rect">
            <a:avLst/>
          </a:prstGeom>
          <a:ln w="6350">
            <a:solidFill>
              <a:schemeClr val="tx1"/>
            </a:solidFill>
          </a:ln>
        </p:spPr>
      </p:pic>
      <p:pic>
        <p:nvPicPr>
          <p:cNvPr id="9" name="Picture 8"/>
          <p:cNvPicPr>
            <a:picLocks noChangeAspect="1"/>
          </p:cNvPicPr>
          <p:nvPr/>
        </p:nvPicPr>
        <p:blipFill rotWithShape="1">
          <a:blip r:embed="rId2"/>
          <a:srcRect l="4691" t="35821" r="2778" b="24735"/>
          <a:stretch/>
        </p:blipFill>
        <p:spPr>
          <a:xfrm>
            <a:off x="2225259" y="1243173"/>
            <a:ext cx="8988701" cy="5125361"/>
          </a:xfrm>
          <a:prstGeom prst="rect">
            <a:avLst/>
          </a:prstGeom>
          <a:ln w="6350">
            <a:solidFill>
              <a:schemeClr val="tx1"/>
            </a:solidFill>
          </a:ln>
        </p:spPr>
      </p:pic>
    </p:spTree>
    <p:extLst>
      <p:ext uri="{BB962C8B-B14F-4D97-AF65-F5344CB8AC3E}">
        <p14:creationId xmlns:p14="http://schemas.microsoft.com/office/powerpoint/2010/main" val="311756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10;&#10;Description automatically generated">
            <a:extLst>
              <a:ext uri="{FF2B5EF4-FFF2-40B4-BE49-F238E27FC236}">
                <a16:creationId xmlns:a16="http://schemas.microsoft.com/office/drawing/2014/main" id="{DBC260C5-7EFD-A5B9-D51D-A71E86F8D8A1}"/>
              </a:ext>
            </a:extLst>
          </p:cNvPr>
          <p:cNvPicPr>
            <a:picLocks noChangeAspect="1"/>
          </p:cNvPicPr>
          <p:nvPr/>
        </p:nvPicPr>
        <p:blipFill rotWithShape="1">
          <a:blip r:embed="rId3">
            <a:extLst>
              <a:ext uri="{28A0092B-C50C-407E-A947-70E740481C1C}">
                <a14:useLocalDpi xmlns:a14="http://schemas.microsoft.com/office/drawing/2010/main" val="0"/>
              </a:ext>
            </a:extLst>
          </a:blip>
          <a:srcRect l="35025" t="32605" r="17117" b="7129"/>
          <a:stretch/>
        </p:blipFill>
        <p:spPr>
          <a:xfrm>
            <a:off x="97462" y="152400"/>
            <a:ext cx="4778784" cy="6618316"/>
          </a:xfrm>
          <a:prstGeom prst="rect">
            <a:avLst/>
          </a:prstGeom>
          <a:ln w="6350">
            <a:solidFill>
              <a:schemeClr val="tx1"/>
            </a:solidFill>
          </a:ln>
        </p:spPr>
      </p:pic>
      <p:sp>
        <p:nvSpPr>
          <p:cNvPr id="2" name="Title 1"/>
          <p:cNvSpPr>
            <a:spLocks noGrp="1"/>
          </p:cNvSpPr>
          <p:nvPr>
            <p:ph type="title"/>
          </p:nvPr>
        </p:nvSpPr>
        <p:spPr>
          <a:xfrm>
            <a:off x="6048462" y="-2"/>
            <a:ext cx="614353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1946: Six Commercial TV Stations in U.S.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Life Magazine (30 Dec 1946)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LIFE - Google Books - Google Chrome"/>
          <p:cNvPicPr>
            <a:picLocks noChangeAspect="1"/>
          </p:cNvPicPr>
          <p:nvPr/>
        </p:nvPicPr>
        <p:blipFill rotWithShape="1">
          <a:blip r:embed="rId4">
            <a:extLst>
              <a:ext uri="{28A0092B-C50C-407E-A947-70E740481C1C}">
                <a14:useLocalDpi xmlns:a14="http://schemas.microsoft.com/office/drawing/2010/main" val="0"/>
              </a:ext>
            </a:extLst>
          </a:blip>
          <a:srcRect l="31752" t="48730" r="6857" b="9048"/>
          <a:stretch/>
        </p:blipFill>
        <p:spPr>
          <a:xfrm>
            <a:off x="795730" y="917730"/>
            <a:ext cx="8767196" cy="4590684"/>
          </a:xfrm>
          <a:prstGeom prst="rect">
            <a:avLst/>
          </a:prstGeom>
          <a:ln w="6350">
            <a:solidFill>
              <a:schemeClr val="tx1"/>
            </a:solidFill>
          </a:ln>
        </p:spPr>
      </p:pic>
      <p:pic>
        <p:nvPicPr>
          <p:cNvPr id="9" name="Picture 8" descr="LIFE - Google Books - Google Chrome"/>
          <p:cNvPicPr>
            <a:picLocks noChangeAspect="1"/>
          </p:cNvPicPr>
          <p:nvPr/>
        </p:nvPicPr>
        <p:blipFill rotWithShape="1">
          <a:blip r:embed="rId4">
            <a:extLst>
              <a:ext uri="{28A0092B-C50C-407E-A947-70E740481C1C}">
                <a14:useLocalDpi xmlns:a14="http://schemas.microsoft.com/office/drawing/2010/main" val="0"/>
              </a:ext>
            </a:extLst>
          </a:blip>
          <a:srcRect l="77714" t="53850" r="7596" b="25218"/>
          <a:stretch/>
        </p:blipFill>
        <p:spPr>
          <a:xfrm>
            <a:off x="7419946" y="1186724"/>
            <a:ext cx="4285961" cy="5215462"/>
          </a:xfrm>
          <a:prstGeom prst="rect">
            <a:avLst/>
          </a:prstGeom>
          <a:ln w="6350">
            <a:solidFill>
              <a:schemeClr val="tx1"/>
            </a:solidFill>
          </a:ln>
        </p:spPr>
      </p:pic>
    </p:spTree>
    <p:extLst>
      <p:ext uri="{BB962C8B-B14F-4D97-AF65-F5344CB8AC3E}">
        <p14:creationId xmlns:p14="http://schemas.microsoft.com/office/powerpoint/2010/main" val="326661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0"/>
                                        </p:tgtEl>
                                        <p:attrNameLst>
                                          <p:attrName>style.opacity</p:attrName>
                                        </p:attrNameLst>
                                      </p:cBhvr>
                                      <p:to>
                                        <p:strVal val="0.5"/>
                                      </p:to>
                                    </p:set>
                                    <p:animEffect filter="image" prLst="opacity: 0.5">
                                      <p:cBhvr rctx="IE">
                                        <p:cTn id="7" dur="indefinite"/>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199"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Sony Betamax Ad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p:cNvSpPr txBox="1">
            <a:spLocks noChangeArrowheads="1"/>
          </p:cNvSpPr>
          <p:nvPr/>
        </p:nvSpPr>
        <p:spPr bwMode="auto">
          <a:xfrm>
            <a:off x="8339138" y="6488668"/>
            <a:ext cx="38528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Magazine (14 June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370855" y="119789"/>
            <a:ext cx="4947889" cy="6618421"/>
          </a:xfrm>
          <a:prstGeom prst="rect">
            <a:avLst/>
          </a:prstGeom>
          <a:ln w="6350">
            <a:solidFill>
              <a:schemeClr val="tx1"/>
            </a:solidFill>
          </a:ln>
        </p:spPr>
      </p:pic>
      <p:pic>
        <p:nvPicPr>
          <p:cNvPr id="9" name="Picture 8"/>
          <p:cNvPicPr>
            <a:picLocks noChangeAspect="1"/>
          </p:cNvPicPr>
          <p:nvPr/>
        </p:nvPicPr>
        <p:blipFill rotWithShape="1">
          <a:blip r:embed="rId2"/>
          <a:srcRect l="4811" t="5058" r="48662" b="64140"/>
          <a:stretch/>
        </p:blipFill>
        <p:spPr>
          <a:xfrm>
            <a:off x="3041416" y="615829"/>
            <a:ext cx="6305784" cy="5584041"/>
          </a:xfrm>
          <a:prstGeom prst="rect">
            <a:avLst/>
          </a:prstGeom>
          <a:ln w="6350">
            <a:solidFill>
              <a:schemeClr val="tx1"/>
            </a:solidFill>
          </a:ln>
        </p:spPr>
      </p:pic>
    </p:spTree>
    <p:extLst>
      <p:ext uri="{BB962C8B-B14F-4D97-AF65-F5344CB8AC3E}">
        <p14:creationId xmlns:p14="http://schemas.microsoft.com/office/powerpoint/2010/main" val="116853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199"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Sony Betamax Ad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p:cNvSpPr txBox="1">
            <a:spLocks noChangeArrowheads="1"/>
          </p:cNvSpPr>
          <p:nvPr/>
        </p:nvSpPr>
        <p:spPr bwMode="auto">
          <a:xfrm>
            <a:off x="8339138" y="6488668"/>
            <a:ext cx="38528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Magazine (14 June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390861" y="109796"/>
            <a:ext cx="4962831" cy="6638408"/>
          </a:xfrm>
          <a:prstGeom prst="rect">
            <a:avLst/>
          </a:prstGeom>
          <a:ln w="6350">
            <a:solidFill>
              <a:schemeClr val="tx1"/>
            </a:solidFill>
          </a:ln>
        </p:spPr>
      </p:pic>
      <p:pic>
        <p:nvPicPr>
          <p:cNvPr id="9" name="Picture 8"/>
          <p:cNvPicPr>
            <a:picLocks noChangeAspect="1"/>
          </p:cNvPicPr>
          <p:nvPr/>
        </p:nvPicPr>
        <p:blipFill rotWithShape="1">
          <a:blip r:embed="rId2"/>
          <a:srcRect l="50498" t="4848" r="6618" b="69798"/>
          <a:stretch/>
        </p:blipFill>
        <p:spPr>
          <a:xfrm>
            <a:off x="2825200" y="658279"/>
            <a:ext cx="6943726" cy="5491446"/>
          </a:xfrm>
          <a:prstGeom prst="rect">
            <a:avLst/>
          </a:prstGeom>
          <a:ln w="6350">
            <a:solidFill>
              <a:schemeClr val="tx1"/>
            </a:solidFill>
          </a:ln>
        </p:spPr>
      </p:pic>
    </p:spTree>
    <p:extLst>
      <p:ext uri="{BB962C8B-B14F-4D97-AF65-F5344CB8AC3E}">
        <p14:creationId xmlns:p14="http://schemas.microsoft.com/office/powerpoint/2010/main" val="65762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91863" y="-2"/>
            <a:ext cx="110013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$1300</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6" name="Text Box 5"/>
          <p:cNvSpPr txBox="1">
            <a:spLocks noChangeArrowheads="1"/>
          </p:cNvSpPr>
          <p:nvPr/>
        </p:nvSpPr>
        <p:spPr bwMode="auto">
          <a:xfrm>
            <a:off x="8339138" y="6488668"/>
            <a:ext cx="38528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Magazine (14 June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3842658" y="172358"/>
            <a:ext cx="4660583" cy="6234113"/>
          </a:xfrm>
          <a:prstGeom prst="rect">
            <a:avLst/>
          </a:prstGeom>
          <a:ln w="6350">
            <a:solidFill>
              <a:schemeClr val="tx1"/>
            </a:solidFill>
          </a:ln>
        </p:spPr>
      </p:pic>
      <p:pic>
        <p:nvPicPr>
          <p:cNvPr id="10" name="Picture 9"/>
          <p:cNvPicPr>
            <a:picLocks noChangeAspect="1"/>
          </p:cNvPicPr>
          <p:nvPr/>
        </p:nvPicPr>
        <p:blipFill rotWithShape="1">
          <a:blip r:embed="rId2"/>
          <a:srcRect l="36484" t="1287" r="2414" b="94732"/>
          <a:stretch/>
        </p:blipFill>
        <p:spPr>
          <a:xfrm>
            <a:off x="242440" y="2335853"/>
            <a:ext cx="11554454" cy="1007039"/>
          </a:xfrm>
          <a:prstGeom prst="rect">
            <a:avLst/>
          </a:prstGeom>
          <a:ln w="6350">
            <a:solidFill>
              <a:schemeClr val="tx1"/>
            </a:solidFill>
          </a:ln>
        </p:spPr>
      </p:pic>
    </p:spTree>
    <p:extLst>
      <p:ext uri="{BB962C8B-B14F-4D97-AF65-F5344CB8AC3E}">
        <p14:creationId xmlns:p14="http://schemas.microsoft.com/office/powerpoint/2010/main" val="77647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199"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Copyright Lawsuit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p:cNvSpPr txBox="1">
            <a:spLocks noChangeArrowheads="1"/>
          </p:cNvSpPr>
          <p:nvPr/>
        </p:nvSpPr>
        <p:spPr bwMode="auto">
          <a:xfrm>
            <a:off x="8743950" y="6488668"/>
            <a:ext cx="34480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Chicago Tribune (13  Nov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43433" y="188045"/>
            <a:ext cx="5891052" cy="6512793"/>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3694565" y="906563"/>
            <a:ext cx="5652634" cy="5285144"/>
          </a:xfrm>
          <a:prstGeom prst="rect">
            <a:avLst/>
          </a:prstGeom>
          <a:ln w="6350">
            <a:solidFill>
              <a:schemeClr val="tx1"/>
            </a:solidFill>
          </a:ln>
        </p:spPr>
      </p:pic>
    </p:spTree>
    <p:extLst>
      <p:ext uri="{BB962C8B-B14F-4D97-AF65-F5344CB8AC3E}">
        <p14:creationId xmlns:p14="http://schemas.microsoft.com/office/powerpoint/2010/main" val="321452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44263" y="-2"/>
            <a:ext cx="9477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Sony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p:cNvSpPr txBox="1">
            <a:spLocks noChangeArrowheads="1"/>
          </p:cNvSpPr>
          <p:nvPr/>
        </p:nvSpPr>
        <p:spPr bwMode="auto">
          <a:xfrm>
            <a:off x="9442280" y="6488668"/>
            <a:ext cx="274971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464 U.S. 417 (U.S. 1984)</a:t>
            </a:r>
          </a:p>
        </p:txBody>
      </p:sp>
      <p:pic>
        <p:nvPicPr>
          <p:cNvPr id="5" name="Picture 4"/>
          <p:cNvPicPr>
            <a:picLocks noChangeAspect="1"/>
          </p:cNvPicPr>
          <p:nvPr/>
        </p:nvPicPr>
        <p:blipFill>
          <a:blip r:embed="rId2"/>
          <a:stretch>
            <a:fillRect/>
          </a:stretch>
        </p:blipFill>
        <p:spPr>
          <a:xfrm>
            <a:off x="3698449" y="337982"/>
            <a:ext cx="4100845" cy="6362856"/>
          </a:xfrm>
          <a:prstGeom prst="rect">
            <a:avLst/>
          </a:prstGeom>
          <a:ln w="6350">
            <a:solidFill>
              <a:schemeClr val="tx1"/>
            </a:solidFill>
          </a:ln>
        </p:spPr>
      </p:pic>
    </p:spTree>
    <p:extLst>
      <p:ext uri="{BB962C8B-B14F-4D97-AF65-F5344CB8AC3E}">
        <p14:creationId xmlns:p14="http://schemas.microsoft.com/office/powerpoint/2010/main" val="1805235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5963" y="-2"/>
            <a:ext cx="63960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Primary Liability in Patent Law: Sec. 271(a)</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p:cNvSpPr txBox="1">
            <a:spLocks noChangeArrowheads="1"/>
          </p:cNvSpPr>
          <p:nvPr/>
        </p:nvSpPr>
        <p:spPr bwMode="auto">
          <a:xfrm>
            <a:off x="10158412" y="6488668"/>
            <a:ext cx="20335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Sony (U.S. 1984)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209004"/>
            <a:ext cx="4045299" cy="6399870"/>
          </a:xfrm>
          <a:prstGeom prst="rect">
            <a:avLst/>
          </a:prstGeom>
          <a:ln w="6350">
            <a:solidFill>
              <a:schemeClr val="tx1"/>
            </a:solidFill>
          </a:ln>
        </p:spPr>
      </p:pic>
      <p:sp>
        <p:nvSpPr>
          <p:cNvPr id="8" name="Rectangle 4"/>
          <p:cNvSpPr>
            <a:spLocks noChangeArrowheads="1"/>
          </p:cNvSpPr>
          <p:nvPr/>
        </p:nvSpPr>
        <p:spPr bwMode="auto">
          <a:xfrm>
            <a:off x="1676400" y="3468086"/>
            <a:ext cx="10049926" cy="2062103"/>
          </a:xfrm>
          <a:prstGeom prst="rect">
            <a:avLst/>
          </a:prstGeom>
          <a:solidFill>
            <a:schemeClr val="bg1"/>
          </a:solidFill>
          <a:ln w="6350">
            <a:solidFill>
              <a:schemeClr val="tx1"/>
            </a:solidFill>
            <a:miter lim="800000"/>
            <a:headEnd/>
            <a:tailEnd/>
          </a:ln>
        </p:spPr>
        <p:txBody>
          <a:bodyPr wrap="square" anchor="ctr">
            <a:spAutoFit/>
          </a:bodyPr>
          <a:lstStyle/>
          <a:p>
            <a:pPr>
              <a:spcBef>
                <a:spcPct val="50000"/>
              </a:spcBef>
            </a:pPr>
            <a:r>
              <a:rPr lang="en-US" sz="3200" i="0" dirty="0">
                <a:solidFill>
                  <a:srgbClr val="010000"/>
                </a:solidFill>
                <a:cs typeface="Times New Roman" panose="02020603050405020304" pitchFamily="18" charset="0"/>
              </a:rPr>
              <a:t>“(a) </a:t>
            </a:r>
            <a:r>
              <a:rPr lang="en-US" sz="3200" i="0" dirty="0">
                <a:cs typeface="Times New Roman" panose="02020603050405020304" pitchFamily="18" charset="0"/>
              </a:rPr>
              <a:t>Except as otherwise provided in this title, </a:t>
            </a:r>
            <a:r>
              <a:rPr lang="en-US" sz="3200" b="1" i="0" dirty="0">
                <a:solidFill>
                  <a:schemeClr val="accent4">
                    <a:lumMod val="50000"/>
                    <a:lumOff val="50000"/>
                  </a:schemeClr>
                </a:solidFill>
                <a:cs typeface="Times New Roman" panose="02020603050405020304" pitchFamily="18" charset="0"/>
              </a:rPr>
              <a:t>whoever without authority makes, uses or sells any patented invention</a:t>
            </a:r>
            <a:r>
              <a:rPr lang="en-US" sz="3200" i="0" dirty="0">
                <a:cs typeface="Times New Roman" panose="02020603050405020304" pitchFamily="18" charset="0"/>
              </a:rPr>
              <a:t>, within the United States during the term of the patent therefor, </a:t>
            </a:r>
            <a:r>
              <a:rPr lang="en-US" sz="3200" b="1" i="0" dirty="0">
                <a:solidFill>
                  <a:schemeClr val="accent4">
                    <a:lumMod val="50000"/>
                    <a:lumOff val="50000"/>
                  </a:schemeClr>
                </a:solidFill>
                <a:cs typeface="Times New Roman" panose="02020603050405020304" pitchFamily="18" charset="0"/>
              </a:rPr>
              <a:t>infringes the patent</a:t>
            </a:r>
            <a:r>
              <a:rPr lang="en-US" sz="3200" i="0" dirty="0">
                <a:solidFill>
                  <a:srgbClr val="010000"/>
                </a:solidFill>
                <a:cs typeface="Times New Roman" panose="02020603050405020304" pitchFamily="18" charset="0"/>
              </a:rPr>
              <a:t>.” </a:t>
            </a:r>
          </a:p>
        </p:txBody>
      </p:sp>
    </p:spTree>
    <p:extLst>
      <p:ext uri="{BB962C8B-B14F-4D97-AF65-F5344CB8AC3E}">
        <p14:creationId xmlns:p14="http://schemas.microsoft.com/office/powerpoint/2010/main" val="170421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8144" y="-2"/>
            <a:ext cx="8753857"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Secondary Liability in Patent Law: Inducement: Sec. 271(b)</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10158412" y="6488668"/>
            <a:ext cx="20335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Sony (U.S. 1984)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51839" y="584770"/>
            <a:ext cx="3848525" cy="6088564"/>
          </a:xfrm>
          <a:prstGeom prst="rect">
            <a:avLst/>
          </a:prstGeom>
          <a:ln w="6350">
            <a:solidFill>
              <a:schemeClr val="tx1"/>
            </a:solidFill>
          </a:ln>
        </p:spPr>
      </p:pic>
      <p:sp>
        <p:nvSpPr>
          <p:cNvPr id="8" name="Rectangle 4"/>
          <p:cNvSpPr>
            <a:spLocks noChangeArrowheads="1"/>
          </p:cNvSpPr>
          <p:nvPr/>
        </p:nvSpPr>
        <p:spPr bwMode="auto">
          <a:xfrm>
            <a:off x="1622962" y="3451535"/>
            <a:ext cx="9587963" cy="1077218"/>
          </a:xfrm>
          <a:prstGeom prst="rect">
            <a:avLst/>
          </a:prstGeom>
          <a:solidFill>
            <a:schemeClr val="bg1"/>
          </a:solidFill>
          <a:ln w="6350">
            <a:solidFill>
              <a:schemeClr val="tx1"/>
            </a:solidFill>
            <a:miter lim="800000"/>
            <a:headEnd/>
            <a:tailEnd/>
          </a:ln>
        </p:spPr>
        <p:txBody>
          <a:bodyPr wrap="square" anchor="ctr">
            <a:spAutoFit/>
          </a:bodyPr>
          <a:lstStyle/>
          <a:p>
            <a:pPr>
              <a:spcBef>
                <a:spcPct val="50000"/>
              </a:spcBef>
            </a:pPr>
            <a:r>
              <a:rPr lang="en-US" sz="3200" i="0" dirty="0">
                <a:solidFill>
                  <a:srgbClr val="010000"/>
                </a:solidFill>
                <a:cs typeface="Times New Roman" panose="02020603050405020304" pitchFamily="18" charset="0"/>
              </a:rPr>
              <a:t>“(b) </a:t>
            </a:r>
            <a:r>
              <a:rPr lang="en-US" sz="3200" i="0" dirty="0">
                <a:cs typeface="Times New Roman" panose="02020603050405020304" pitchFamily="18" charset="0"/>
              </a:rPr>
              <a:t>Whoever </a:t>
            </a:r>
            <a:r>
              <a:rPr lang="en-US" sz="3200" b="1" i="0" dirty="0">
                <a:solidFill>
                  <a:schemeClr val="accent4">
                    <a:lumMod val="50000"/>
                    <a:lumOff val="50000"/>
                  </a:schemeClr>
                </a:solidFill>
                <a:cs typeface="Times New Roman" panose="02020603050405020304" pitchFamily="18" charset="0"/>
              </a:rPr>
              <a:t>actively induces infringement </a:t>
            </a:r>
            <a:r>
              <a:rPr lang="en-US" sz="3200" i="0" dirty="0">
                <a:cs typeface="Times New Roman" panose="02020603050405020304" pitchFamily="18" charset="0"/>
              </a:rPr>
              <a:t>of a patent shall be liable as an infringer</a:t>
            </a:r>
            <a:r>
              <a:rPr lang="en-US" sz="3200" i="0" dirty="0">
                <a:solidFill>
                  <a:srgbClr val="010000"/>
                </a:solidFill>
                <a:cs typeface="Times New Roman" panose="02020603050405020304" pitchFamily="18" charset="0"/>
              </a:rPr>
              <a:t>.” </a:t>
            </a:r>
          </a:p>
        </p:txBody>
      </p:sp>
    </p:spTree>
    <p:extLst>
      <p:ext uri="{BB962C8B-B14F-4D97-AF65-F5344CB8AC3E}">
        <p14:creationId xmlns:p14="http://schemas.microsoft.com/office/powerpoint/2010/main" val="76662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258" y="-1"/>
            <a:ext cx="1081674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Secondary Liability in Patent Law: Contributory Infringement: Sec. 271(c)</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10158412" y="6488668"/>
            <a:ext cx="20335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Sony (U.S. 1984)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59513" y="418011"/>
            <a:ext cx="3971317" cy="6282827"/>
          </a:xfrm>
          <a:prstGeom prst="rect">
            <a:avLst/>
          </a:prstGeom>
          <a:ln w="6350">
            <a:solidFill>
              <a:schemeClr val="tx1"/>
            </a:solidFill>
          </a:ln>
        </p:spPr>
      </p:pic>
      <p:sp>
        <p:nvSpPr>
          <p:cNvPr id="8" name="Rectangle 4"/>
          <p:cNvSpPr>
            <a:spLocks noChangeArrowheads="1"/>
          </p:cNvSpPr>
          <p:nvPr/>
        </p:nvSpPr>
        <p:spPr bwMode="auto">
          <a:xfrm>
            <a:off x="1618198" y="1534954"/>
            <a:ext cx="10097551" cy="4524315"/>
          </a:xfrm>
          <a:prstGeom prst="rect">
            <a:avLst/>
          </a:prstGeom>
          <a:solidFill>
            <a:schemeClr val="bg1"/>
          </a:solidFill>
          <a:ln w="6350">
            <a:solidFill>
              <a:schemeClr val="tx1"/>
            </a:solidFill>
            <a:miter lim="800000"/>
            <a:headEnd/>
            <a:tailEnd/>
          </a:ln>
        </p:spPr>
        <p:txBody>
          <a:bodyPr wrap="square" anchor="ctr">
            <a:spAutoFit/>
          </a:bodyPr>
          <a:lstStyle/>
          <a:p>
            <a:pPr>
              <a:spcBef>
                <a:spcPct val="50000"/>
              </a:spcBef>
            </a:pPr>
            <a:r>
              <a:rPr lang="en-US" sz="3200" i="0" dirty="0">
                <a:solidFill>
                  <a:srgbClr val="010000"/>
                </a:solidFill>
                <a:cs typeface="Times New Roman" panose="02020603050405020304" pitchFamily="18" charset="0"/>
              </a:rPr>
              <a:t>“(c) </a:t>
            </a:r>
            <a:r>
              <a:rPr lang="en-US" sz="3200" i="0" dirty="0">
                <a:cs typeface="Times New Roman" panose="02020603050405020304" pitchFamily="18" charset="0"/>
              </a:rPr>
              <a:t>Whoever sells a component of a patented machine, manufacture, combination or composition, or a material or apparatus for use in practicing a patented process, constituting a material part of the invention, knowing the same to be especially made or especially adapted for use in an infringement of such patent, </a:t>
            </a:r>
            <a:r>
              <a:rPr lang="en-US" sz="3200" b="1" i="0" dirty="0">
                <a:solidFill>
                  <a:schemeClr val="accent4">
                    <a:lumMod val="50000"/>
                    <a:lumOff val="50000"/>
                  </a:schemeClr>
                </a:solidFill>
                <a:cs typeface="Times New Roman" panose="02020603050405020304" pitchFamily="18" charset="0"/>
              </a:rPr>
              <a:t>and not a staple article or commodity of commerce suitable for substantial noninfringing use, shall be liable as a contributory infringer</a:t>
            </a:r>
            <a:r>
              <a:rPr lang="en-US" sz="3200" i="0" dirty="0">
                <a:solidFill>
                  <a:srgbClr val="010000"/>
                </a:solidFill>
                <a:cs typeface="Times New Roman" panose="02020603050405020304" pitchFamily="18" charset="0"/>
              </a:rPr>
              <a:t>.” </a:t>
            </a:r>
          </a:p>
        </p:txBody>
      </p:sp>
    </p:spTree>
    <p:extLst>
      <p:ext uri="{BB962C8B-B14F-4D97-AF65-F5344CB8AC3E}">
        <p14:creationId xmlns:p14="http://schemas.microsoft.com/office/powerpoint/2010/main" val="108225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025E15A-B017-40AE-A8B7-A5883D92434C}" type="slidenum">
              <a:rPr lang="en-US" altLang="en-US" sz="1400" i="0">
                <a:solidFill>
                  <a:srgbClr val="000066"/>
                </a:solidFill>
                <a:latin typeface="Arial" panose="020B0604020202020204" pitchFamily="34" charset="0"/>
              </a:rPr>
              <a:pPr/>
              <a:t>38</a:t>
            </a:fld>
            <a:endParaRPr lang="en-US" altLang="en-US" sz="1400" i="0">
              <a:solidFill>
                <a:srgbClr val="000066"/>
              </a:solidFill>
              <a:latin typeface="Arial" panose="020B0604020202020204" pitchFamily="34" charset="0"/>
            </a:endParaRPr>
          </a:p>
        </p:txBody>
      </p:sp>
      <p:sp>
        <p:nvSpPr>
          <p:cNvPr id="19461" name="Rectangle 2"/>
          <p:cNvSpPr>
            <a:spLocks noGrp="1" noChangeArrowheads="1"/>
          </p:cNvSpPr>
          <p:nvPr>
            <p:ph type="title"/>
          </p:nvPr>
        </p:nvSpPr>
        <p:spPr/>
        <p:txBody>
          <a:bodyPr/>
          <a:lstStyle/>
          <a:p>
            <a:r>
              <a:rPr lang="en-US" dirty="0"/>
              <a:t>The Design of the VCR</a:t>
            </a:r>
          </a:p>
        </p:txBody>
      </p:sp>
      <p:sp>
        <p:nvSpPr>
          <p:cNvPr id="19462" name="Rectangle 3"/>
          <p:cNvSpPr>
            <a:spLocks noGrp="1" noChangeArrowheads="1"/>
          </p:cNvSpPr>
          <p:nvPr>
            <p:ph type="body" idx="1"/>
          </p:nvPr>
        </p:nvSpPr>
        <p:spPr/>
        <p:txBody>
          <a:bodyPr/>
          <a:lstStyle/>
          <a:p>
            <a:r>
              <a:rPr lang="en-US" dirty="0"/>
              <a:t>Consider the design choices for the VCR:</a:t>
            </a:r>
          </a:p>
          <a:p>
            <a:pPr lvl="1"/>
            <a:r>
              <a:rPr lang="en-US" dirty="0"/>
              <a:t>Recorder (has a tuner) rather than just pre-recorded tape player</a:t>
            </a:r>
          </a:p>
          <a:p>
            <a:pPr lvl="1"/>
            <a:r>
              <a:rPr lang="en-US" dirty="0"/>
              <a:t>Pause/fast forward buttons</a:t>
            </a:r>
          </a:p>
          <a:p>
            <a:pPr lvl="1"/>
            <a:r>
              <a:rPr lang="en-US" dirty="0"/>
              <a:t>No capability for recognizing “jamming” signals to prevent recording</a:t>
            </a:r>
          </a:p>
          <a:p>
            <a:r>
              <a:rPr lang="en-US" dirty="0"/>
              <a:t>Should Sony have been liable for these design choices?</a:t>
            </a:r>
          </a:p>
        </p:txBody>
      </p:sp>
      <p:sp>
        <p:nvSpPr>
          <p:cNvPr id="7" name="Text Box 5"/>
          <p:cNvSpPr txBox="1">
            <a:spLocks noChangeArrowheads="1"/>
          </p:cNvSpPr>
          <p:nvPr/>
        </p:nvSpPr>
        <p:spPr bwMode="auto">
          <a:xfrm>
            <a:off x="10101263" y="0"/>
            <a:ext cx="209073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3)</a:t>
            </a:r>
          </a:p>
        </p:txBody>
      </p:sp>
    </p:spTree>
    <p:extLst>
      <p:ext uri="{BB962C8B-B14F-4D97-AF65-F5344CB8AC3E}">
        <p14:creationId xmlns:p14="http://schemas.microsoft.com/office/powerpoint/2010/main" val="2241595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D698969-FC76-4623-830E-F90D2BE70314}" type="slidenum">
              <a:rPr lang="en-US" altLang="en-US" sz="1400" i="0">
                <a:solidFill>
                  <a:srgbClr val="000066"/>
                </a:solidFill>
                <a:latin typeface="Arial" panose="020B0604020202020204" pitchFamily="34" charset="0"/>
              </a:rPr>
              <a:pPr/>
              <a:t>39</a:t>
            </a:fld>
            <a:endParaRPr lang="en-US" altLang="en-US" sz="1400" i="0">
              <a:solidFill>
                <a:srgbClr val="000066"/>
              </a:solidFill>
              <a:latin typeface="Arial" panose="020B0604020202020204" pitchFamily="34" charset="0"/>
            </a:endParaRPr>
          </a:p>
        </p:txBody>
      </p:sp>
      <p:sp>
        <p:nvSpPr>
          <p:cNvPr id="20485" name="Rectangle 2"/>
          <p:cNvSpPr>
            <a:spLocks noGrp="1" noChangeArrowheads="1"/>
          </p:cNvSpPr>
          <p:nvPr>
            <p:ph type="title"/>
          </p:nvPr>
        </p:nvSpPr>
        <p:spPr/>
        <p:txBody>
          <a:bodyPr/>
          <a:lstStyle/>
          <a:p>
            <a:r>
              <a:rPr lang="en-US" dirty="0"/>
              <a:t>Design Incentives I</a:t>
            </a:r>
          </a:p>
        </p:txBody>
      </p:sp>
      <p:sp>
        <p:nvSpPr>
          <p:cNvPr id="20486" name="Rectangle 3"/>
          <p:cNvSpPr>
            <a:spLocks noGrp="1" noChangeArrowheads="1"/>
          </p:cNvSpPr>
          <p:nvPr>
            <p:ph type="body" idx="1"/>
          </p:nvPr>
        </p:nvSpPr>
        <p:spPr/>
        <p:txBody>
          <a:bodyPr/>
          <a:lstStyle/>
          <a:p>
            <a:r>
              <a:rPr lang="en-US" dirty="0"/>
              <a:t>Hypo</a:t>
            </a:r>
          </a:p>
          <a:p>
            <a:pPr lvl="1"/>
            <a:r>
              <a:rPr lang="en-US" dirty="0"/>
              <a:t>Suppose copying machine generates $1 million in beneficial uses and $10 million in social harm</a:t>
            </a:r>
          </a:p>
          <a:p>
            <a:r>
              <a:rPr lang="en-US" dirty="0"/>
              <a:t>What should happen? What does </a:t>
            </a:r>
            <a:r>
              <a:rPr lang="en-US" i="1" dirty="0"/>
              <a:t>Sony</a:t>
            </a:r>
            <a:r>
              <a:rPr lang="en-US" dirty="0"/>
              <a:t> say about this?</a:t>
            </a:r>
          </a:p>
        </p:txBody>
      </p:sp>
      <p:sp>
        <p:nvSpPr>
          <p:cNvPr id="7" name="Text Box 5"/>
          <p:cNvSpPr txBox="1">
            <a:spLocks noChangeArrowheads="1"/>
          </p:cNvSpPr>
          <p:nvPr/>
        </p:nvSpPr>
        <p:spPr bwMode="auto">
          <a:xfrm>
            <a:off x="10096500" y="0"/>
            <a:ext cx="209550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3)</a:t>
            </a:r>
          </a:p>
        </p:txBody>
      </p:sp>
    </p:spTree>
    <p:extLst>
      <p:ext uri="{BB962C8B-B14F-4D97-AF65-F5344CB8AC3E}">
        <p14:creationId xmlns:p14="http://schemas.microsoft.com/office/powerpoint/2010/main" val="199201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653" t="1359" r="1591" b="1982"/>
          <a:stretch/>
        </p:blipFill>
        <p:spPr>
          <a:xfrm>
            <a:off x="365985" y="261124"/>
            <a:ext cx="4694325" cy="6412210"/>
          </a:xfrm>
          <a:prstGeom prst="rect">
            <a:avLst/>
          </a:prstGeom>
          <a:ln w="6350">
            <a:solidFill>
              <a:schemeClr val="tx1"/>
            </a:solidFill>
          </a:ln>
        </p:spPr>
      </p:pic>
      <p:sp>
        <p:nvSpPr>
          <p:cNvPr id="2" name="Title 1"/>
          <p:cNvSpPr>
            <a:spLocks noGrp="1"/>
          </p:cNvSpPr>
          <p:nvPr>
            <p:ph type="title"/>
          </p:nvPr>
        </p:nvSpPr>
        <p:spPr>
          <a:xfrm>
            <a:off x="8951053" y="-2"/>
            <a:ext cx="324094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16-Inch Wide-Screen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Life Magazine (12 Sept 1949)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LIFE - Google Books - Google Chrome"/>
          <p:cNvPicPr>
            <a:picLocks noChangeAspect="1"/>
          </p:cNvPicPr>
          <p:nvPr/>
        </p:nvPicPr>
        <p:blipFill rotWithShape="1">
          <a:blip r:embed="rId4">
            <a:extLst>
              <a:ext uri="{28A0092B-C50C-407E-A947-70E740481C1C}">
                <a14:useLocalDpi xmlns:a14="http://schemas.microsoft.com/office/drawing/2010/main" val="0"/>
              </a:ext>
            </a:extLst>
          </a:blip>
          <a:srcRect l="31752" t="31111" r="15679" b="21111"/>
          <a:stretch/>
        </p:blipFill>
        <p:spPr>
          <a:xfrm>
            <a:off x="2668971" y="874325"/>
            <a:ext cx="7893439" cy="5461943"/>
          </a:xfrm>
          <a:prstGeom prst="rect">
            <a:avLst/>
          </a:prstGeom>
          <a:ln w="6350">
            <a:solidFill>
              <a:schemeClr val="tx1"/>
            </a:solidFill>
          </a:ln>
        </p:spPr>
      </p:pic>
    </p:spTree>
    <p:extLst>
      <p:ext uri="{BB962C8B-B14F-4D97-AF65-F5344CB8AC3E}">
        <p14:creationId xmlns:p14="http://schemas.microsoft.com/office/powerpoint/2010/main" val="232436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D698969-FC76-4623-830E-F90D2BE70314}" type="slidenum">
              <a:rPr lang="en-US" altLang="en-US" sz="1400" i="0">
                <a:solidFill>
                  <a:srgbClr val="000066"/>
                </a:solidFill>
                <a:latin typeface="Arial" panose="020B0604020202020204" pitchFamily="34" charset="0"/>
              </a:rPr>
              <a:pPr/>
              <a:t>40</a:t>
            </a:fld>
            <a:endParaRPr lang="en-US" altLang="en-US" sz="1400" i="0">
              <a:solidFill>
                <a:srgbClr val="000066"/>
              </a:solidFill>
              <a:latin typeface="Arial" panose="020B0604020202020204" pitchFamily="34" charset="0"/>
            </a:endParaRPr>
          </a:p>
        </p:txBody>
      </p:sp>
      <p:sp>
        <p:nvSpPr>
          <p:cNvPr id="20485" name="Rectangle 2"/>
          <p:cNvSpPr>
            <a:spLocks noGrp="1" noChangeArrowheads="1"/>
          </p:cNvSpPr>
          <p:nvPr>
            <p:ph type="title"/>
          </p:nvPr>
        </p:nvSpPr>
        <p:spPr/>
        <p:txBody>
          <a:bodyPr/>
          <a:lstStyle/>
          <a:p>
            <a:r>
              <a:rPr lang="en-US" dirty="0"/>
              <a:t>Design Incentives II</a:t>
            </a:r>
          </a:p>
        </p:txBody>
      </p:sp>
      <p:sp>
        <p:nvSpPr>
          <p:cNvPr id="20486" name="Rectangle 3"/>
          <p:cNvSpPr>
            <a:spLocks noGrp="1" noChangeArrowheads="1"/>
          </p:cNvSpPr>
          <p:nvPr>
            <p:ph type="body" idx="1"/>
          </p:nvPr>
        </p:nvSpPr>
        <p:spPr/>
        <p:txBody>
          <a:bodyPr/>
          <a:lstStyle/>
          <a:p>
            <a:r>
              <a:rPr lang="en-US" dirty="0"/>
              <a:t>Hypo</a:t>
            </a:r>
          </a:p>
          <a:p>
            <a:pPr lvl="1"/>
            <a:r>
              <a:rPr lang="en-US" dirty="0"/>
              <a:t>Suppose product generates $10 million in beneficial noninfringing uses and $1000 in infringing uses/harms</a:t>
            </a:r>
          </a:p>
          <a:p>
            <a:pPr lvl="1"/>
            <a:r>
              <a:rPr lang="en-US" dirty="0"/>
              <a:t>Suppose producer could spend $5 to eliminate $1000 in infringing uses</a:t>
            </a:r>
          </a:p>
          <a:p>
            <a:r>
              <a:rPr lang="en-US" dirty="0"/>
              <a:t>What should happen? How does </a:t>
            </a:r>
            <a:r>
              <a:rPr lang="en-US" i="1" dirty="0"/>
              <a:t>Sony</a:t>
            </a:r>
            <a:r>
              <a:rPr lang="en-US" dirty="0"/>
              <a:t> address this?</a:t>
            </a:r>
          </a:p>
        </p:txBody>
      </p:sp>
      <p:sp>
        <p:nvSpPr>
          <p:cNvPr id="7" name="Text Box 5"/>
          <p:cNvSpPr txBox="1">
            <a:spLocks noChangeArrowheads="1"/>
          </p:cNvSpPr>
          <p:nvPr/>
        </p:nvSpPr>
        <p:spPr bwMode="auto">
          <a:xfrm>
            <a:off x="10106025" y="0"/>
            <a:ext cx="208597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3)</a:t>
            </a:r>
          </a:p>
        </p:txBody>
      </p:sp>
    </p:spTree>
    <p:extLst>
      <p:ext uri="{BB962C8B-B14F-4D97-AF65-F5344CB8AC3E}">
        <p14:creationId xmlns:p14="http://schemas.microsoft.com/office/powerpoint/2010/main" val="1906661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8505" y="-2"/>
            <a:ext cx="502349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“Substantial Noninfringing Uses”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p:cNvSpPr txBox="1">
            <a:spLocks noChangeArrowheads="1"/>
          </p:cNvSpPr>
          <p:nvPr/>
        </p:nvSpPr>
        <p:spPr bwMode="auto">
          <a:xfrm>
            <a:off x="10087738" y="6488668"/>
            <a:ext cx="21042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Sony (U.S. 1984)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20895" y="181500"/>
            <a:ext cx="4026365" cy="6491834"/>
          </a:xfrm>
          <a:prstGeom prst="rect">
            <a:avLst/>
          </a:prstGeom>
          <a:ln w="6350">
            <a:solidFill>
              <a:schemeClr val="tx1"/>
            </a:solidFill>
          </a:ln>
        </p:spPr>
      </p:pic>
      <p:sp>
        <p:nvSpPr>
          <p:cNvPr id="8" name="Text Box 5"/>
          <p:cNvSpPr txBox="1">
            <a:spLocks noChangeArrowheads="1"/>
          </p:cNvSpPr>
          <p:nvPr/>
        </p:nvSpPr>
        <p:spPr bwMode="auto">
          <a:xfrm>
            <a:off x="1510522" y="1851264"/>
            <a:ext cx="10504750" cy="255454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Accordingly, the sale of copying equipment, like the sale of other articles of commerce, does not constitute contributory infringement if the product is widely used for legitimate, unobjectionable purposes. </a:t>
            </a:r>
            <a:r>
              <a:rPr lang="en-US" sz="3200" b="1" i="0" dirty="0">
                <a:solidFill>
                  <a:schemeClr val="accent4">
                    <a:lumMod val="50000"/>
                    <a:lumOff val="50000"/>
                  </a:schemeClr>
                </a:solidFill>
              </a:rPr>
              <a:t>Indeed, it need merely be capable of substantial noninfringing uses</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253195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2638" y="-2"/>
            <a:ext cx="63293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Home Time-Shifting of Free TV is Fair Use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p:cNvSpPr txBox="1">
            <a:spLocks noChangeArrowheads="1"/>
          </p:cNvSpPr>
          <p:nvPr/>
        </p:nvSpPr>
        <p:spPr bwMode="auto">
          <a:xfrm>
            <a:off x="10087738" y="6488668"/>
            <a:ext cx="21042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Sony (U.S. 1984)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235523" y="214434"/>
            <a:ext cx="4356456" cy="6429131"/>
          </a:xfrm>
          <a:prstGeom prst="rect">
            <a:avLst/>
          </a:prstGeom>
          <a:ln w="6350">
            <a:solidFill>
              <a:schemeClr val="tx1"/>
            </a:solidFill>
          </a:ln>
        </p:spPr>
      </p:pic>
      <p:sp>
        <p:nvSpPr>
          <p:cNvPr id="10" name="Text Box 5"/>
          <p:cNvSpPr txBox="1">
            <a:spLocks noChangeArrowheads="1"/>
          </p:cNvSpPr>
          <p:nvPr/>
        </p:nvSpPr>
        <p:spPr bwMode="auto">
          <a:xfrm>
            <a:off x="1514213" y="3050867"/>
            <a:ext cx="10162845" cy="206210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When these factors are all weighed in the ‘equitable rule of reason’ balance, we must conclude that this record amply supports the District Court's conclusion that </a:t>
            </a:r>
            <a:r>
              <a:rPr lang="en-US" sz="3200" b="1" i="0" dirty="0">
                <a:solidFill>
                  <a:schemeClr val="accent4">
                    <a:lumMod val="50000"/>
                    <a:lumOff val="50000"/>
                  </a:schemeClr>
                </a:solidFill>
              </a:rPr>
              <a:t>home time-shifting is fair use</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310271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1618" y="-2"/>
            <a:ext cx="444038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Sony Isn’t Secondarily Liable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p:cNvSpPr txBox="1">
            <a:spLocks noChangeArrowheads="1"/>
          </p:cNvSpPr>
          <p:nvPr/>
        </p:nvSpPr>
        <p:spPr bwMode="auto">
          <a:xfrm>
            <a:off x="10087738" y="6488668"/>
            <a:ext cx="21042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Sony (U.S. 1984)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240457" y="204126"/>
            <a:ext cx="4370426" cy="6449748"/>
          </a:xfrm>
          <a:prstGeom prst="rect">
            <a:avLst/>
          </a:prstGeom>
          <a:ln w="6350">
            <a:solidFill>
              <a:schemeClr val="tx1"/>
            </a:solidFill>
          </a:ln>
        </p:spPr>
      </p:pic>
      <p:sp>
        <p:nvSpPr>
          <p:cNvPr id="10" name="Text Box 5"/>
          <p:cNvSpPr txBox="1">
            <a:spLocks noChangeArrowheads="1"/>
          </p:cNvSpPr>
          <p:nvPr/>
        </p:nvSpPr>
        <p:spPr bwMode="auto">
          <a:xfrm>
            <a:off x="1514213" y="3050867"/>
            <a:ext cx="10372987" cy="206210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b="1" i="0" dirty="0">
                <a:solidFill>
                  <a:schemeClr val="accent4">
                    <a:lumMod val="50000"/>
                    <a:lumOff val="50000"/>
                  </a:schemeClr>
                </a:solidFill>
              </a:rPr>
              <a:t>The Betamax is, therefore, capable of substantial noninfringing uses. Sony’s sale of such equipment to the general public does not constitute contributory infringement of respondents’ copyrights</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392371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20388" y="-2"/>
            <a:ext cx="1471613" cy="418013"/>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Grokster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p:cNvSpPr txBox="1">
            <a:spLocks noChangeArrowheads="1"/>
          </p:cNvSpPr>
          <p:nvPr/>
        </p:nvSpPr>
        <p:spPr bwMode="auto">
          <a:xfrm>
            <a:off x="9932565" y="6488668"/>
            <a:ext cx="22594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545 U.S. 913 (2005)</a:t>
            </a:r>
          </a:p>
        </p:txBody>
      </p:sp>
      <p:pic>
        <p:nvPicPr>
          <p:cNvPr id="5" name="Picture 4"/>
          <p:cNvPicPr>
            <a:picLocks noChangeAspect="1"/>
          </p:cNvPicPr>
          <p:nvPr/>
        </p:nvPicPr>
        <p:blipFill>
          <a:blip r:embed="rId2"/>
          <a:srcRect l="11084" t="3816" r="8271" b="8967"/>
          <a:stretch/>
        </p:blipFill>
        <p:spPr>
          <a:xfrm>
            <a:off x="4056078" y="209004"/>
            <a:ext cx="3914548" cy="6496596"/>
          </a:xfrm>
          <a:prstGeom prst="rect">
            <a:avLst/>
          </a:prstGeom>
          <a:ln w="6350">
            <a:solidFill>
              <a:schemeClr val="tx1"/>
            </a:solidFill>
          </a:ln>
        </p:spPr>
      </p:pic>
    </p:spTree>
    <p:extLst>
      <p:ext uri="{BB962C8B-B14F-4D97-AF65-F5344CB8AC3E}">
        <p14:creationId xmlns:p14="http://schemas.microsoft.com/office/powerpoint/2010/main" val="16169364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4938" y="-2"/>
            <a:ext cx="31670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Inducement Liability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p:cNvSpPr txBox="1">
            <a:spLocks noChangeArrowheads="1"/>
          </p:cNvSpPr>
          <p:nvPr/>
        </p:nvSpPr>
        <p:spPr bwMode="auto">
          <a:xfrm>
            <a:off x="9748838" y="6488668"/>
            <a:ext cx="24431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Grokster</a:t>
            </a:r>
            <a:r>
              <a:rPr lang="en-US" sz="1800" i="0" dirty="0">
                <a:solidFill>
                  <a:schemeClr val="accent4">
                    <a:lumMod val="75000"/>
                    <a:lumOff val="25000"/>
                  </a:schemeClr>
                </a:solidFill>
                <a:latin typeface="+mn-lt"/>
                <a:cs typeface="Times New Roman" panose="02020603050405020304" pitchFamily="18" charset="0"/>
              </a:rPr>
              <a:t> (U.S. 2005)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rcRect l="5036" t="4983" r="8106" b="9636"/>
          <a:stretch/>
        </p:blipFill>
        <p:spPr>
          <a:xfrm>
            <a:off x="218113" y="209004"/>
            <a:ext cx="3956270" cy="6491834"/>
          </a:xfrm>
          <a:prstGeom prst="rect">
            <a:avLst/>
          </a:prstGeom>
          <a:ln w="6350">
            <a:solidFill>
              <a:schemeClr val="tx1"/>
            </a:solidFill>
          </a:ln>
        </p:spPr>
      </p:pic>
      <p:sp>
        <p:nvSpPr>
          <p:cNvPr id="8" name="Text Box 5"/>
          <p:cNvSpPr txBox="1">
            <a:spLocks noChangeArrowheads="1"/>
          </p:cNvSpPr>
          <p:nvPr/>
        </p:nvSpPr>
        <p:spPr bwMode="auto">
          <a:xfrm>
            <a:off x="1634240" y="1716808"/>
            <a:ext cx="9884169" cy="403187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The question is under what circumstances the distributor of a product capable of both lawful and unlawful use is liable for acts of copyright infringement by third parties using the product. We hold that one who </a:t>
            </a:r>
            <a:r>
              <a:rPr lang="en-US" sz="3200" b="1" i="0" dirty="0">
                <a:solidFill>
                  <a:schemeClr val="accent4">
                    <a:lumMod val="50000"/>
                    <a:lumOff val="50000"/>
                  </a:schemeClr>
                </a:solidFill>
              </a:rPr>
              <a:t>distributes a device with the object of promoting its use to infringe copyright</a:t>
            </a:r>
            <a:r>
              <a:rPr lang="en-US" sz="3200" i="0" dirty="0"/>
              <a:t>, as shown by clear expression or other affirmative steps taken to foster infringement, </a:t>
            </a:r>
            <a:r>
              <a:rPr lang="en-US" sz="3200" b="1" i="0" dirty="0">
                <a:solidFill>
                  <a:schemeClr val="accent4">
                    <a:lumMod val="50000"/>
                    <a:lumOff val="50000"/>
                  </a:schemeClr>
                </a:solidFill>
              </a:rPr>
              <a:t>is liable for the resulting acts of infringement by third parties</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257017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A725AF8-F501-4541-AF67-FB8136E3E7C8}" type="slidenum">
              <a:rPr lang="en-US" altLang="en-US" sz="1400" i="0">
                <a:solidFill>
                  <a:srgbClr val="000066"/>
                </a:solidFill>
                <a:latin typeface="Arial" panose="020B0604020202020204" pitchFamily="34" charset="0"/>
              </a:rPr>
              <a:pPr/>
              <a:t>46</a:t>
            </a:fld>
            <a:endParaRPr lang="en-US" altLang="en-US" sz="1400" i="0">
              <a:solidFill>
                <a:srgbClr val="000066"/>
              </a:solidFill>
              <a:latin typeface="Arial" panose="020B0604020202020204" pitchFamily="34" charset="0"/>
            </a:endParaRPr>
          </a:p>
        </p:txBody>
      </p:sp>
      <p:sp>
        <p:nvSpPr>
          <p:cNvPr id="26629" name="Rectangle 2"/>
          <p:cNvSpPr>
            <a:spLocks noGrp="1" noChangeArrowheads="1"/>
          </p:cNvSpPr>
          <p:nvPr>
            <p:ph type="title"/>
          </p:nvPr>
        </p:nvSpPr>
        <p:spPr/>
        <p:txBody>
          <a:bodyPr/>
          <a:lstStyle/>
          <a:p>
            <a:r>
              <a:rPr lang="en-US" i="1"/>
              <a:t>Grokster</a:t>
            </a:r>
            <a:r>
              <a:rPr lang="en-US"/>
              <a:t> in the Sup Ct</a:t>
            </a:r>
          </a:p>
        </p:txBody>
      </p:sp>
      <p:sp>
        <p:nvSpPr>
          <p:cNvPr id="26630" name="Rectangle 3"/>
          <p:cNvSpPr>
            <a:spLocks noGrp="1" noChangeArrowheads="1"/>
          </p:cNvSpPr>
          <p:nvPr>
            <p:ph type="body" idx="1"/>
          </p:nvPr>
        </p:nvSpPr>
        <p:spPr/>
        <p:txBody>
          <a:bodyPr/>
          <a:lstStyle/>
          <a:p>
            <a:pPr>
              <a:lnSpc>
                <a:spcPct val="90000"/>
              </a:lnSpc>
            </a:pPr>
            <a:r>
              <a:rPr lang="en-US"/>
              <a:t>Two Cuts</a:t>
            </a:r>
          </a:p>
          <a:p>
            <a:pPr lvl="1">
              <a:lnSpc>
                <a:spcPct val="90000"/>
              </a:lnSpc>
            </a:pPr>
            <a:r>
              <a:rPr lang="en-US" i="1"/>
              <a:t>Grokster</a:t>
            </a:r>
            <a:r>
              <a:rPr lang="en-US"/>
              <a:t> loses 9-0 on an inducement theory</a:t>
            </a:r>
          </a:p>
          <a:p>
            <a:pPr lvl="1">
              <a:lnSpc>
                <a:spcPct val="90000"/>
              </a:lnSpc>
            </a:pPr>
            <a:r>
              <a:rPr lang="en-US"/>
              <a:t>We get a 3-3-3 decision on </a:t>
            </a:r>
            <a:r>
              <a:rPr lang="en-US" i="1"/>
              <a:t>Sony</a:t>
            </a:r>
          </a:p>
          <a:p>
            <a:pPr lvl="2">
              <a:lnSpc>
                <a:spcPct val="90000"/>
              </a:lnSpc>
            </a:pPr>
            <a:r>
              <a:rPr lang="en-US"/>
              <a:t>Souter, Thomas &amp; Scalia: 9</a:t>
            </a:r>
            <a:r>
              <a:rPr lang="en-US" baseline="30000"/>
              <a:t>th</a:t>
            </a:r>
            <a:r>
              <a:rPr lang="en-US"/>
              <a:t> Cir wrong on </a:t>
            </a:r>
            <a:r>
              <a:rPr lang="en-US" i="1"/>
              <a:t>Sony</a:t>
            </a:r>
            <a:r>
              <a:rPr lang="en-US"/>
              <a:t> and no more</a:t>
            </a:r>
          </a:p>
          <a:p>
            <a:pPr lvl="2">
              <a:lnSpc>
                <a:spcPct val="90000"/>
              </a:lnSpc>
            </a:pPr>
            <a:r>
              <a:rPr lang="en-US"/>
              <a:t>Ginsberg, The Chief Justice &amp; Kennedy: Liable under </a:t>
            </a:r>
            <a:r>
              <a:rPr lang="en-US" i="1"/>
              <a:t>Sony</a:t>
            </a:r>
          </a:p>
          <a:p>
            <a:pPr lvl="2">
              <a:lnSpc>
                <a:spcPct val="90000"/>
              </a:lnSpc>
            </a:pPr>
            <a:r>
              <a:rPr lang="en-US"/>
              <a:t>Breyer, Stevens &amp; O’Connor: Not liable under </a:t>
            </a:r>
            <a:r>
              <a:rPr lang="en-US" i="1"/>
              <a:t>Sony</a:t>
            </a:r>
          </a:p>
        </p:txBody>
      </p:sp>
    </p:spTree>
    <p:extLst>
      <p:ext uri="{BB962C8B-B14F-4D97-AF65-F5344CB8AC3E}">
        <p14:creationId xmlns:p14="http://schemas.microsoft.com/office/powerpoint/2010/main" val="42501817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025E15A-B017-40AE-A8B7-A5883D92434C}" type="slidenum">
              <a:rPr lang="en-US" altLang="en-US" sz="1400" i="0">
                <a:solidFill>
                  <a:srgbClr val="000066"/>
                </a:solidFill>
                <a:latin typeface="Arial" panose="020B0604020202020204" pitchFamily="34" charset="0"/>
              </a:rPr>
              <a:pPr/>
              <a:t>47</a:t>
            </a:fld>
            <a:endParaRPr lang="en-US" altLang="en-US" sz="1400" i="0">
              <a:solidFill>
                <a:srgbClr val="000066"/>
              </a:solidFill>
              <a:latin typeface="Arial" panose="020B0604020202020204" pitchFamily="34" charset="0"/>
            </a:endParaRPr>
          </a:p>
        </p:txBody>
      </p:sp>
      <p:sp>
        <p:nvSpPr>
          <p:cNvPr id="19461" name="Rectangle 2"/>
          <p:cNvSpPr>
            <a:spLocks noGrp="1" noChangeArrowheads="1"/>
          </p:cNvSpPr>
          <p:nvPr>
            <p:ph type="title"/>
          </p:nvPr>
        </p:nvSpPr>
        <p:spPr/>
        <p:txBody>
          <a:bodyPr/>
          <a:lstStyle/>
          <a:p>
            <a:r>
              <a:rPr lang="en-US" dirty="0"/>
              <a:t>Who Records?</a:t>
            </a:r>
          </a:p>
        </p:txBody>
      </p:sp>
      <p:sp>
        <p:nvSpPr>
          <p:cNvPr id="19462" name="Rectangle 3"/>
          <p:cNvSpPr>
            <a:spLocks noGrp="1" noChangeArrowheads="1"/>
          </p:cNvSpPr>
          <p:nvPr>
            <p:ph type="body" idx="1"/>
          </p:nvPr>
        </p:nvSpPr>
        <p:spPr/>
        <p:txBody>
          <a:bodyPr/>
          <a:lstStyle/>
          <a:p>
            <a:r>
              <a:rPr lang="en-US" dirty="0"/>
              <a:t>Hypo</a:t>
            </a:r>
          </a:p>
          <a:p>
            <a:pPr lvl="1"/>
            <a:r>
              <a:rPr lang="en-US" dirty="0"/>
              <a:t>I buy a Sony Betamax</a:t>
            </a:r>
          </a:p>
          <a:p>
            <a:pPr lvl="1"/>
            <a:r>
              <a:rPr lang="en-US" dirty="0"/>
              <a:t>I master the recording interface and record a TV show</a:t>
            </a:r>
          </a:p>
          <a:p>
            <a:r>
              <a:rPr lang="en-US" dirty="0"/>
              <a:t>Copyright issues? If so, am I the infringer? Is Sony? If me, can Sony be held liable for my copying?</a:t>
            </a:r>
          </a:p>
        </p:txBody>
      </p:sp>
      <p:sp>
        <p:nvSpPr>
          <p:cNvPr id="7" name="Text Box 5"/>
          <p:cNvSpPr txBox="1">
            <a:spLocks noChangeArrowheads="1"/>
          </p:cNvSpPr>
          <p:nvPr/>
        </p:nvSpPr>
        <p:spPr bwMode="auto">
          <a:xfrm>
            <a:off x="10083567" y="0"/>
            <a:ext cx="210843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3)</a:t>
            </a:r>
          </a:p>
        </p:txBody>
      </p:sp>
    </p:spTree>
    <p:extLst>
      <p:ext uri="{BB962C8B-B14F-4D97-AF65-F5344CB8AC3E}">
        <p14:creationId xmlns:p14="http://schemas.microsoft.com/office/powerpoint/2010/main" val="17325541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025E15A-B017-40AE-A8B7-A5883D92434C}" type="slidenum">
              <a:rPr lang="en-US" altLang="en-US" sz="1400" i="0">
                <a:solidFill>
                  <a:srgbClr val="000066"/>
                </a:solidFill>
                <a:latin typeface="Arial" panose="020B0604020202020204" pitchFamily="34" charset="0"/>
              </a:rPr>
              <a:pPr/>
              <a:t>48</a:t>
            </a:fld>
            <a:endParaRPr lang="en-US" altLang="en-US" sz="1400" i="0">
              <a:solidFill>
                <a:srgbClr val="000066"/>
              </a:solidFill>
              <a:latin typeface="Arial" panose="020B0604020202020204" pitchFamily="34" charset="0"/>
            </a:endParaRPr>
          </a:p>
        </p:txBody>
      </p:sp>
      <p:sp>
        <p:nvSpPr>
          <p:cNvPr id="19461" name="Rectangle 2"/>
          <p:cNvSpPr>
            <a:spLocks noGrp="1" noChangeArrowheads="1"/>
          </p:cNvSpPr>
          <p:nvPr>
            <p:ph type="title"/>
          </p:nvPr>
        </p:nvSpPr>
        <p:spPr/>
        <p:txBody>
          <a:bodyPr/>
          <a:lstStyle/>
          <a:p>
            <a:r>
              <a:rPr lang="en-US" dirty="0"/>
              <a:t>Who Records?</a:t>
            </a:r>
          </a:p>
        </p:txBody>
      </p:sp>
      <p:sp>
        <p:nvSpPr>
          <p:cNvPr id="19462" name="Rectangle 3"/>
          <p:cNvSpPr>
            <a:spLocks noGrp="1" noChangeArrowheads="1"/>
          </p:cNvSpPr>
          <p:nvPr>
            <p:ph type="body" idx="1"/>
          </p:nvPr>
        </p:nvSpPr>
        <p:spPr/>
        <p:txBody>
          <a:bodyPr/>
          <a:lstStyle/>
          <a:p>
            <a:r>
              <a:rPr lang="en-US" dirty="0"/>
              <a:t>Hypo</a:t>
            </a:r>
          </a:p>
          <a:p>
            <a:pPr lvl="1"/>
            <a:r>
              <a:rPr lang="en-US" dirty="0"/>
              <a:t>Many consumers find it hard to record TV shows</a:t>
            </a:r>
          </a:p>
          <a:p>
            <a:pPr lvl="1"/>
            <a:r>
              <a:rPr lang="en-US" dirty="0"/>
              <a:t>A new firm offers to record shows on your behalf: tell them what you want, they record for a fee, you pick up the tape</a:t>
            </a:r>
          </a:p>
          <a:p>
            <a:r>
              <a:rPr lang="en-US" dirty="0"/>
              <a:t>Copyright issues?</a:t>
            </a:r>
          </a:p>
        </p:txBody>
      </p:sp>
      <p:sp>
        <p:nvSpPr>
          <p:cNvPr id="7" name="Text Box 5"/>
          <p:cNvSpPr txBox="1">
            <a:spLocks noChangeArrowheads="1"/>
          </p:cNvSpPr>
          <p:nvPr/>
        </p:nvSpPr>
        <p:spPr bwMode="auto">
          <a:xfrm>
            <a:off x="10058400" y="0"/>
            <a:ext cx="213360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3)</a:t>
            </a:r>
          </a:p>
        </p:txBody>
      </p:sp>
    </p:spTree>
    <p:extLst>
      <p:ext uri="{BB962C8B-B14F-4D97-AF65-F5344CB8AC3E}">
        <p14:creationId xmlns:p14="http://schemas.microsoft.com/office/powerpoint/2010/main" val="5836465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025E15A-B017-40AE-A8B7-A5883D92434C}" type="slidenum">
              <a:rPr lang="en-US" altLang="en-US" sz="1400" i="0">
                <a:solidFill>
                  <a:srgbClr val="000066"/>
                </a:solidFill>
                <a:latin typeface="Arial" panose="020B0604020202020204" pitchFamily="34" charset="0"/>
              </a:rPr>
              <a:pPr/>
              <a:t>49</a:t>
            </a:fld>
            <a:endParaRPr lang="en-US" altLang="en-US" sz="1400" i="0">
              <a:solidFill>
                <a:srgbClr val="000066"/>
              </a:solidFill>
              <a:latin typeface="Arial" panose="020B0604020202020204" pitchFamily="34" charset="0"/>
            </a:endParaRPr>
          </a:p>
        </p:txBody>
      </p:sp>
      <p:sp>
        <p:nvSpPr>
          <p:cNvPr id="19461" name="Rectangle 2"/>
          <p:cNvSpPr>
            <a:spLocks noGrp="1" noChangeArrowheads="1"/>
          </p:cNvSpPr>
          <p:nvPr>
            <p:ph type="title"/>
          </p:nvPr>
        </p:nvSpPr>
        <p:spPr/>
        <p:txBody>
          <a:bodyPr/>
          <a:lstStyle/>
          <a:p>
            <a:r>
              <a:rPr lang="en-US" dirty="0"/>
              <a:t>Who Records?</a:t>
            </a:r>
          </a:p>
        </p:txBody>
      </p:sp>
      <p:sp>
        <p:nvSpPr>
          <p:cNvPr id="19462" name="Rectangle 3"/>
          <p:cNvSpPr>
            <a:spLocks noGrp="1" noChangeArrowheads="1"/>
          </p:cNvSpPr>
          <p:nvPr>
            <p:ph type="body" idx="1"/>
          </p:nvPr>
        </p:nvSpPr>
        <p:spPr/>
        <p:txBody>
          <a:bodyPr/>
          <a:lstStyle/>
          <a:p>
            <a:r>
              <a:rPr lang="en-US" dirty="0"/>
              <a:t>Hypo</a:t>
            </a:r>
          </a:p>
          <a:p>
            <a:pPr lvl="1"/>
            <a:r>
              <a:rPr lang="en-US" dirty="0"/>
              <a:t>A new firm records every show broadcast on TV:</a:t>
            </a:r>
          </a:p>
          <a:p>
            <a:pPr lvl="2"/>
            <a:r>
              <a:rPr lang="en-US" dirty="0"/>
              <a:t>“Meant to record it but didn’t? No problem.”</a:t>
            </a:r>
          </a:p>
          <a:p>
            <a:pPr lvl="1"/>
            <a:r>
              <a:rPr lang="en-US" dirty="0"/>
              <a:t>You pay a fee for the taped program</a:t>
            </a:r>
          </a:p>
          <a:p>
            <a:r>
              <a:rPr lang="en-US" dirty="0"/>
              <a:t>Copyright issues?</a:t>
            </a:r>
          </a:p>
        </p:txBody>
      </p:sp>
      <p:sp>
        <p:nvSpPr>
          <p:cNvPr id="7" name="Text Box 5"/>
          <p:cNvSpPr txBox="1">
            <a:spLocks noChangeArrowheads="1"/>
          </p:cNvSpPr>
          <p:nvPr/>
        </p:nvSpPr>
        <p:spPr bwMode="auto">
          <a:xfrm>
            <a:off x="10117123" y="0"/>
            <a:ext cx="207487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3)</a:t>
            </a:r>
          </a:p>
        </p:txBody>
      </p:sp>
    </p:spTree>
    <p:extLst>
      <p:ext uri="{BB962C8B-B14F-4D97-AF65-F5344CB8AC3E}">
        <p14:creationId xmlns:p14="http://schemas.microsoft.com/office/powerpoint/2010/main" val="1858283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653" t="1359" r="1591" b="1982"/>
          <a:stretch/>
        </p:blipFill>
        <p:spPr>
          <a:xfrm>
            <a:off x="334547" y="209004"/>
            <a:ext cx="4780760" cy="6530276"/>
          </a:xfrm>
          <a:prstGeom prst="rect">
            <a:avLst/>
          </a:prstGeom>
          <a:ln w="6350">
            <a:solidFill>
              <a:schemeClr val="tx1"/>
            </a:solidFill>
          </a:ln>
        </p:spPr>
      </p:pic>
      <p:sp>
        <p:nvSpPr>
          <p:cNvPr id="2" name="Title 1"/>
          <p:cNvSpPr>
            <a:spLocks noGrp="1"/>
          </p:cNvSpPr>
          <p:nvPr>
            <p:ph type="title"/>
          </p:nvPr>
        </p:nvSpPr>
        <p:spPr>
          <a:xfrm>
            <a:off x="9043987" y="-2"/>
            <a:ext cx="314801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Antenna Installation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Life Magazine (12 Sept 1949)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LIFE - Google Books - Google Chrome"/>
          <p:cNvPicPr>
            <a:picLocks noChangeAspect="1"/>
          </p:cNvPicPr>
          <p:nvPr/>
        </p:nvPicPr>
        <p:blipFill rotWithShape="1">
          <a:blip r:embed="rId4">
            <a:extLst>
              <a:ext uri="{28A0092B-C50C-407E-A947-70E740481C1C}">
                <a14:useLocalDpi xmlns:a14="http://schemas.microsoft.com/office/drawing/2010/main" val="0"/>
              </a:ext>
            </a:extLst>
          </a:blip>
          <a:srcRect l="31510" t="55873" r="8791" b="5714"/>
          <a:stretch/>
        </p:blipFill>
        <p:spPr>
          <a:xfrm>
            <a:off x="1477858" y="1311551"/>
            <a:ext cx="10256942" cy="5024717"/>
          </a:xfrm>
          <a:prstGeom prst="rect">
            <a:avLst/>
          </a:prstGeom>
          <a:ln w="6350">
            <a:solidFill>
              <a:schemeClr val="tx1"/>
            </a:solidFill>
          </a:ln>
        </p:spPr>
      </p:pic>
      <p:sp>
        <p:nvSpPr>
          <p:cNvPr id="10" name="Rounded Rectangle 9"/>
          <p:cNvSpPr/>
          <p:nvPr/>
        </p:nvSpPr>
        <p:spPr bwMode="auto">
          <a:xfrm>
            <a:off x="6115050" y="1440112"/>
            <a:ext cx="4976813" cy="1084013"/>
          </a:xfrm>
          <a:prstGeom prst="roundRect">
            <a:avLst/>
          </a:prstGeom>
          <a:noFill/>
          <a:ln w="635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2369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t>Building a Video Recording Device</a:t>
            </a:r>
          </a:p>
        </p:txBody>
      </p:sp>
      <p:sp>
        <p:nvSpPr>
          <p:cNvPr id="14339" name="Content Placeholder 2"/>
          <p:cNvSpPr>
            <a:spLocks noGrp="1"/>
          </p:cNvSpPr>
          <p:nvPr>
            <p:ph idx="1"/>
          </p:nvPr>
        </p:nvSpPr>
        <p:spPr/>
        <p:txBody>
          <a:bodyPr/>
          <a:lstStyle/>
          <a:p>
            <a:r>
              <a:rPr lang="en-US" dirty="0"/>
              <a:t>Hypo: The VCR</a:t>
            </a:r>
          </a:p>
          <a:p>
            <a:pPr lvl="1"/>
            <a:r>
              <a:rPr lang="en-US" dirty="0"/>
              <a:t>Sony invents a device that makes it possible for a home user to make copies of TV shows at home</a:t>
            </a:r>
          </a:p>
          <a:p>
            <a:pPr lvl="1"/>
            <a:r>
              <a:rPr lang="en-US" dirty="0"/>
              <a:t>The device sits in the consumer’s home and uses magnetic tapes to make copies.</a:t>
            </a:r>
          </a:p>
          <a:p>
            <a:r>
              <a:rPr lang="en-US" dirty="0"/>
              <a:t>Is Sony a direct infringer? A contributory infringer?</a:t>
            </a: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8F01148-C654-4E23-B5E3-F58F8FF012CF}" type="slidenum">
              <a:rPr lang="en-US" altLang="en-US" sz="1400" i="0">
                <a:solidFill>
                  <a:srgbClr val="000066"/>
                </a:solidFill>
                <a:latin typeface="Arial" panose="020B0604020202020204" pitchFamily="34" charset="0"/>
              </a:rPr>
              <a:pPr/>
              <a:t>50</a:t>
            </a:fld>
            <a:endParaRPr lang="en-US" altLang="en-US" sz="1400" i="0">
              <a:solidFill>
                <a:srgbClr val="000066"/>
              </a:solidFill>
              <a:latin typeface="Arial" panose="020B0604020202020204" pitchFamily="34" charset="0"/>
            </a:endParaRPr>
          </a:p>
        </p:txBody>
      </p:sp>
      <p:sp>
        <p:nvSpPr>
          <p:cNvPr id="7" name="Text Box 5"/>
          <p:cNvSpPr txBox="1">
            <a:spLocks noChangeArrowheads="1"/>
          </p:cNvSpPr>
          <p:nvPr/>
        </p:nvSpPr>
        <p:spPr bwMode="auto">
          <a:xfrm>
            <a:off x="10083567" y="0"/>
            <a:ext cx="210843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3)</a:t>
            </a:r>
          </a:p>
        </p:txBody>
      </p:sp>
    </p:spTree>
    <p:extLst>
      <p:ext uri="{BB962C8B-B14F-4D97-AF65-F5344CB8AC3E}">
        <p14:creationId xmlns:p14="http://schemas.microsoft.com/office/powerpoint/2010/main" val="14268358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t>Building a Video Recording Device</a:t>
            </a:r>
          </a:p>
        </p:txBody>
      </p:sp>
      <p:sp>
        <p:nvSpPr>
          <p:cNvPr id="15363" name="Content Placeholder 2"/>
          <p:cNvSpPr>
            <a:spLocks noGrp="1"/>
          </p:cNvSpPr>
          <p:nvPr>
            <p:ph idx="1"/>
          </p:nvPr>
        </p:nvSpPr>
        <p:spPr/>
        <p:txBody>
          <a:bodyPr/>
          <a:lstStyle/>
          <a:p>
            <a:r>
              <a:rPr lang="en-US" dirty="0"/>
              <a:t>Hypo: The DVR</a:t>
            </a:r>
          </a:p>
          <a:p>
            <a:pPr lvl="1"/>
            <a:r>
              <a:rPr lang="en-US" dirty="0"/>
              <a:t>Sony replaces magnetic tapes with a hard disk but the box otherwise operates as before</a:t>
            </a:r>
          </a:p>
          <a:p>
            <a:r>
              <a:rPr lang="en-US" dirty="0"/>
              <a:t>Is Sony a contributory infringer? A direct infringer? Does it matter of Sony also provides a TV schedule service to the device?</a:t>
            </a: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F421BA5D-D8EF-46D8-842F-8FC47D5AF2AA}" type="slidenum">
              <a:rPr lang="en-US" altLang="en-US" sz="1400" i="0">
                <a:solidFill>
                  <a:srgbClr val="000066"/>
                </a:solidFill>
                <a:latin typeface="Arial" panose="020B0604020202020204" pitchFamily="34" charset="0"/>
              </a:rPr>
              <a:pPr/>
              <a:t>51</a:t>
            </a:fld>
            <a:endParaRPr lang="en-US" altLang="en-US" sz="1400" i="0">
              <a:solidFill>
                <a:srgbClr val="000066"/>
              </a:solidFill>
              <a:latin typeface="Arial" panose="020B0604020202020204" pitchFamily="34" charset="0"/>
            </a:endParaRPr>
          </a:p>
        </p:txBody>
      </p:sp>
      <p:sp>
        <p:nvSpPr>
          <p:cNvPr id="7" name="Text Box 5"/>
          <p:cNvSpPr txBox="1">
            <a:spLocks noChangeArrowheads="1"/>
          </p:cNvSpPr>
          <p:nvPr/>
        </p:nvSpPr>
        <p:spPr bwMode="auto">
          <a:xfrm>
            <a:off x="10083567" y="0"/>
            <a:ext cx="210843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3)</a:t>
            </a:r>
          </a:p>
        </p:txBody>
      </p:sp>
    </p:spTree>
    <p:extLst>
      <p:ext uri="{BB962C8B-B14F-4D97-AF65-F5344CB8AC3E}">
        <p14:creationId xmlns:p14="http://schemas.microsoft.com/office/powerpoint/2010/main" val="5486418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t>Building a Video Recording Device</a:t>
            </a:r>
          </a:p>
        </p:txBody>
      </p:sp>
      <p:sp>
        <p:nvSpPr>
          <p:cNvPr id="18435" name="Content Placeholder 2"/>
          <p:cNvSpPr>
            <a:spLocks noGrp="1"/>
          </p:cNvSpPr>
          <p:nvPr>
            <p:ph idx="1"/>
          </p:nvPr>
        </p:nvSpPr>
        <p:spPr/>
        <p:txBody>
          <a:bodyPr/>
          <a:lstStyle/>
          <a:p>
            <a:r>
              <a:rPr lang="en-US" dirty="0"/>
              <a:t>Hypo: Remote Cable DVR</a:t>
            </a:r>
          </a:p>
          <a:p>
            <a:pPr lvl="1"/>
            <a:r>
              <a:rPr lang="en-US" dirty="0"/>
              <a:t>The DVR is provided by the cable company Cablevision which moves the hard drive from the consumer’s home to its centralized facility</a:t>
            </a:r>
          </a:p>
          <a:p>
            <a:pPr lvl="1"/>
            <a:r>
              <a:rPr lang="en-US" dirty="0"/>
              <a:t>Cablevision then uses its cable wires to make it possible for the consumer to play the show</a:t>
            </a:r>
          </a:p>
          <a:p>
            <a:r>
              <a:rPr lang="en-US" dirty="0"/>
              <a:t>Is Cablevision a contributory infringer? A direct infringer?</a:t>
            </a:r>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AD0A8BC5-531E-4E09-B2A1-3C0375098C96}" type="slidenum">
              <a:rPr lang="en-US" altLang="en-US" sz="1400" i="0">
                <a:solidFill>
                  <a:srgbClr val="000066"/>
                </a:solidFill>
                <a:latin typeface="Arial" panose="020B0604020202020204" pitchFamily="34" charset="0"/>
              </a:rPr>
              <a:pPr/>
              <a:t>52</a:t>
            </a:fld>
            <a:endParaRPr lang="en-US" altLang="en-US" sz="1400" i="0">
              <a:solidFill>
                <a:srgbClr val="000066"/>
              </a:solidFill>
              <a:latin typeface="Arial" panose="020B0604020202020204" pitchFamily="34" charset="0"/>
            </a:endParaRPr>
          </a:p>
        </p:txBody>
      </p:sp>
      <p:sp>
        <p:nvSpPr>
          <p:cNvPr id="7" name="Text Box 5"/>
          <p:cNvSpPr txBox="1">
            <a:spLocks noChangeArrowheads="1"/>
          </p:cNvSpPr>
          <p:nvPr/>
        </p:nvSpPr>
        <p:spPr bwMode="auto">
          <a:xfrm>
            <a:off x="10083567" y="0"/>
            <a:ext cx="210843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3)</a:t>
            </a:r>
          </a:p>
        </p:txBody>
      </p:sp>
    </p:spTree>
    <p:extLst>
      <p:ext uri="{BB962C8B-B14F-4D97-AF65-F5344CB8AC3E}">
        <p14:creationId xmlns:p14="http://schemas.microsoft.com/office/powerpoint/2010/main" val="39001588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44049" y="-2"/>
            <a:ext cx="264795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Cartoon Network</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53</a:t>
            </a:fld>
            <a:endParaRPr lang="en-US" altLang="en-US"/>
          </a:p>
        </p:txBody>
      </p:sp>
      <p:sp>
        <p:nvSpPr>
          <p:cNvPr id="6" name="Text Box 5"/>
          <p:cNvSpPr txBox="1">
            <a:spLocks noChangeArrowheads="1"/>
          </p:cNvSpPr>
          <p:nvPr/>
        </p:nvSpPr>
        <p:spPr bwMode="auto">
          <a:xfrm>
            <a:off x="9077324" y="6488668"/>
            <a:ext cx="31146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536 F.3d 121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2008)</a:t>
            </a:r>
          </a:p>
        </p:txBody>
      </p:sp>
      <p:pic>
        <p:nvPicPr>
          <p:cNvPr id="5" name="Picture 4"/>
          <p:cNvPicPr>
            <a:picLocks noChangeAspect="1"/>
          </p:cNvPicPr>
          <p:nvPr/>
        </p:nvPicPr>
        <p:blipFill>
          <a:blip r:embed="rId2"/>
          <a:stretch>
            <a:fillRect/>
          </a:stretch>
        </p:blipFill>
        <p:spPr>
          <a:xfrm>
            <a:off x="3600859" y="140153"/>
            <a:ext cx="4916362" cy="6560685"/>
          </a:xfrm>
          <a:prstGeom prst="rect">
            <a:avLst/>
          </a:prstGeom>
          <a:ln w="6350">
            <a:solidFill>
              <a:schemeClr val="tx1"/>
            </a:solidFill>
          </a:ln>
        </p:spPr>
      </p:pic>
    </p:spTree>
    <p:extLst>
      <p:ext uri="{BB962C8B-B14F-4D97-AF65-F5344CB8AC3E}">
        <p14:creationId xmlns:p14="http://schemas.microsoft.com/office/powerpoint/2010/main" val="18030074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7775" y="-2"/>
            <a:ext cx="332422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Remote Storage DVR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sp>
        <p:nvSpPr>
          <p:cNvPr id="6" name="Text Box 5"/>
          <p:cNvSpPr txBox="1">
            <a:spLocks noChangeArrowheads="1"/>
          </p:cNvSpPr>
          <p:nvPr/>
        </p:nvSpPr>
        <p:spPr bwMode="auto">
          <a:xfrm>
            <a:off x="8658226" y="6488668"/>
            <a:ext cx="35337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Cartoon Network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2008)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68095" y="209004"/>
            <a:ext cx="4890852" cy="6436446"/>
          </a:xfrm>
          <a:prstGeom prst="rect">
            <a:avLst/>
          </a:prstGeom>
          <a:ln w="6350">
            <a:solidFill>
              <a:schemeClr val="tx1"/>
            </a:solidFill>
          </a:ln>
        </p:spPr>
      </p:pic>
      <p:sp>
        <p:nvSpPr>
          <p:cNvPr id="3" name="Text Box 5">
            <a:extLst>
              <a:ext uri="{FF2B5EF4-FFF2-40B4-BE49-F238E27FC236}">
                <a16:creationId xmlns:a16="http://schemas.microsoft.com/office/drawing/2014/main" id="{0CDA29D4-9779-9D82-E6EB-43B3F788DFDF}"/>
              </a:ext>
            </a:extLst>
          </p:cNvPr>
          <p:cNvSpPr txBox="1">
            <a:spLocks noChangeArrowheads="1"/>
          </p:cNvSpPr>
          <p:nvPr/>
        </p:nvSpPr>
        <p:spPr bwMode="auto">
          <a:xfrm>
            <a:off x="1539151" y="2394162"/>
            <a:ext cx="10162845"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Defendant-Appellant Cablevision Systems Corporation (‘Cablevision’) wants to market a </a:t>
            </a:r>
            <a:r>
              <a:rPr lang="en-US" sz="3200" b="1" i="0" dirty="0">
                <a:solidFill>
                  <a:schemeClr val="accent4">
                    <a:lumMod val="50000"/>
                    <a:lumOff val="50000"/>
                  </a:schemeClr>
                </a:solidFill>
              </a:rPr>
              <a:t>new ‘Remote Storage’ Digital Video Recorder system (‘RS-DVR’), </a:t>
            </a:r>
            <a:r>
              <a:rPr lang="en-US" sz="3200" i="0" dirty="0"/>
              <a:t>using a technology akin to both traditional, set-top digital video recorders, like TiVo (‘DVRs’),and the video-on-demand (‘VOD’) services provided by many cable companies.</a:t>
            </a:r>
            <a:r>
              <a:rPr lang="en-US" sz="3200" i="0" dirty="0">
                <a:cs typeface="Times New Roman" panose="02020603050405020304" pitchFamily="18" charset="0"/>
              </a:rPr>
              <a:t>”</a:t>
            </a:r>
          </a:p>
        </p:txBody>
      </p:sp>
    </p:spTree>
    <p:extLst>
      <p:ext uri="{BB962C8B-B14F-4D97-AF65-F5344CB8AC3E}">
        <p14:creationId xmlns:p14="http://schemas.microsoft.com/office/powerpoint/2010/main" val="260019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4615" y="-2"/>
            <a:ext cx="228738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Infringement?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55</a:t>
            </a:fld>
            <a:endParaRPr lang="en-US" altLang="en-US"/>
          </a:p>
        </p:txBody>
      </p:sp>
      <p:sp>
        <p:nvSpPr>
          <p:cNvPr id="6" name="Text Box 5"/>
          <p:cNvSpPr txBox="1">
            <a:spLocks noChangeArrowheads="1"/>
          </p:cNvSpPr>
          <p:nvPr/>
        </p:nvSpPr>
        <p:spPr bwMode="auto">
          <a:xfrm>
            <a:off x="8658226" y="6488668"/>
            <a:ext cx="35337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Cartoon Network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2008)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209004"/>
            <a:ext cx="5034345" cy="6550241"/>
          </a:xfrm>
          <a:prstGeom prst="rect">
            <a:avLst/>
          </a:prstGeom>
          <a:ln w="6350">
            <a:solidFill>
              <a:schemeClr val="tx1"/>
            </a:solidFill>
          </a:ln>
        </p:spPr>
      </p:pic>
      <p:sp>
        <p:nvSpPr>
          <p:cNvPr id="3" name="Text Box 5">
            <a:extLst>
              <a:ext uri="{FF2B5EF4-FFF2-40B4-BE49-F238E27FC236}">
                <a16:creationId xmlns:a16="http://schemas.microsoft.com/office/drawing/2014/main" id="{DA7F269A-B274-9E56-5D10-0E638E7DADC9}"/>
              </a:ext>
            </a:extLst>
          </p:cNvPr>
          <p:cNvSpPr txBox="1">
            <a:spLocks noChangeArrowheads="1"/>
          </p:cNvSpPr>
          <p:nvPr/>
        </p:nvSpPr>
        <p:spPr bwMode="auto">
          <a:xfrm>
            <a:off x="1518369" y="1895398"/>
            <a:ext cx="10162845" cy="403187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Plaintiffs-Appellees produce copyrighted movies and television programs that they provide to Cablevision pursuant to numerous licensing agreements. </a:t>
            </a:r>
            <a:r>
              <a:rPr lang="en-US" sz="3200" b="1" i="0" dirty="0">
                <a:solidFill>
                  <a:schemeClr val="accent4">
                    <a:lumMod val="50000"/>
                    <a:lumOff val="50000"/>
                  </a:schemeClr>
                </a:solidFill>
              </a:rPr>
              <a:t>They contend that Cablevision, through the operation of its RS-DVR system as proposed, would directly infringe their copyrights both by making unauthorized reproductions, and by engaging in public performances, of their copyrighted works</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201523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4625" y="-2"/>
            <a:ext cx="185737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 Liability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p:cNvSpPr txBox="1">
            <a:spLocks noChangeArrowheads="1"/>
          </p:cNvSpPr>
          <p:nvPr/>
        </p:nvSpPr>
        <p:spPr bwMode="auto">
          <a:xfrm>
            <a:off x="8690994" y="6488668"/>
            <a:ext cx="350100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Cartoon Network (2</a:t>
            </a:r>
            <a:r>
              <a:rPr lang="en-US" sz="1800" i="0" baseline="30000" dirty="0">
                <a:solidFill>
                  <a:schemeClr val="accent4">
                    <a:lumMod val="75000"/>
                    <a:lumOff val="25000"/>
                  </a:schemeClr>
                </a:solidFill>
                <a:latin typeface="+mn-lt"/>
                <a:cs typeface="Times New Roman" panose="02020603050405020304" pitchFamily="18" charset="0"/>
              </a:rPr>
              <a:t>nd</a:t>
            </a:r>
            <a:r>
              <a:rPr lang="en-US" sz="1800" i="0" dirty="0">
                <a:solidFill>
                  <a:schemeClr val="accent4">
                    <a:lumMod val="75000"/>
                    <a:lumOff val="25000"/>
                  </a:schemeClr>
                </a:solidFill>
                <a:latin typeface="+mn-lt"/>
                <a:cs typeface="Times New Roman" panose="02020603050405020304" pitchFamily="18" charset="0"/>
              </a:rPr>
              <a:t> Cir. 2008)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209004"/>
            <a:ext cx="5034345" cy="6550241"/>
          </a:xfrm>
          <a:prstGeom prst="rect">
            <a:avLst/>
          </a:prstGeom>
          <a:ln w="6350">
            <a:solidFill>
              <a:schemeClr val="tx1"/>
            </a:solidFill>
          </a:ln>
        </p:spPr>
      </p:pic>
      <p:sp>
        <p:nvSpPr>
          <p:cNvPr id="3" name="Text Box 5">
            <a:extLst>
              <a:ext uri="{FF2B5EF4-FFF2-40B4-BE49-F238E27FC236}">
                <a16:creationId xmlns:a16="http://schemas.microsoft.com/office/drawing/2014/main" id="{DA7F269A-B274-9E56-5D10-0E638E7DADC9}"/>
              </a:ext>
            </a:extLst>
          </p:cNvPr>
          <p:cNvSpPr txBox="1">
            <a:spLocks noChangeArrowheads="1"/>
          </p:cNvSpPr>
          <p:nvPr/>
        </p:nvSpPr>
        <p:spPr bwMode="auto">
          <a:xfrm>
            <a:off x="1501744" y="2377536"/>
            <a:ext cx="10162845" cy="255454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Because </a:t>
            </a:r>
            <a:r>
              <a:rPr lang="en-US" sz="3200" b="1" i="0" dirty="0">
                <a:solidFill>
                  <a:schemeClr val="accent4">
                    <a:lumMod val="50000"/>
                    <a:lumOff val="50000"/>
                  </a:schemeClr>
                </a:solidFill>
              </a:rPr>
              <a:t>we conclude that Cablevision would not directly infringe plaintiffs’ rights </a:t>
            </a:r>
            <a:r>
              <a:rPr lang="en-US" sz="3200" i="0" dirty="0"/>
              <a:t>under the Copyright Act by offering its RS-DVR system to consumers, we reverse the district court’s award of summary judgment to plaintiffs, and we vacate its injunction against Cablevision.</a:t>
            </a:r>
            <a:r>
              <a:rPr lang="en-US" sz="3200" i="0" dirty="0">
                <a:cs typeface="Times New Roman" panose="02020603050405020304" pitchFamily="18" charset="0"/>
              </a:rPr>
              <a:t>”</a:t>
            </a:r>
          </a:p>
        </p:txBody>
      </p:sp>
    </p:spTree>
    <p:extLst>
      <p:ext uri="{BB962C8B-B14F-4D97-AF65-F5344CB8AC3E}">
        <p14:creationId xmlns:p14="http://schemas.microsoft.com/office/powerpoint/2010/main" val="167957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0225" y="-2"/>
            <a:ext cx="27717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Aereo (U.S. 2014)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sp>
        <p:nvSpPr>
          <p:cNvPr id="6" name="Text Box 5"/>
          <p:cNvSpPr txBox="1">
            <a:spLocks noChangeArrowheads="1"/>
          </p:cNvSpPr>
          <p:nvPr/>
        </p:nvSpPr>
        <p:spPr bwMode="auto">
          <a:xfrm>
            <a:off x="9925050" y="6488668"/>
            <a:ext cx="22669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573 U.S. 431 (2014)</a:t>
            </a:r>
          </a:p>
        </p:txBody>
      </p:sp>
      <p:pic>
        <p:nvPicPr>
          <p:cNvPr id="5" name="Picture 4"/>
          <p:cNvPicPr>
            <a:picLocks noChangeAspect="1"/>
          </p:cNvPicPr>
          <p:nvPr/>
        </p:nvPicPr>
        <p:blipFill>
          <a:blip r:embed="rId2"/>
          <a:srcRect l="8257" t="5047" r="11147" b="10374"/>
          <a:stretch/>
        </p:blipFill>
        <p:spPr>
          <a:xfrm>
            <a:off x="3531765" y="209004"/>
            <a:ext cx="4091367" cy="6496596"/>
          </a:xfrm>
          <a:prstGeom prst="rect">
            <a:avLst/>
          </a:prstGeom>
          <a:ln w="6350">
            <a:solidFill>
              <a:schemeClr val="tx1"/>
            </a:solidFill>
          </a:ln>
        </p:spPr>
      </p:pic>
    </p:spTree>
    <p:extLst>
      <p:ext uri="{BB962C8B-B14F-4D97-AF65-F5344CB8AC3E}">
        <p14:creationId xmlns:p14="http://schemas.microsoft.com/office/powerpoint/2010/main" val="36612421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6939" y="-2"/>
            <a:ext cx="574506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106(4): Public Performance Right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58</a:t>
            </a:fld>
            <a:endParaRPr lang="en-US" altLang="en-US"/>
          </a:p>
        </p:txBody>
      </p:sp>
      <p:sp>
        <p:nvSpPr>
          <p:cNvPr id="6" name="Text Box 5"/>
          <p:cNvSpPr txBox="1">
            <a:spLocks noChangeArrowheads="1"/>
          </p:cNvSpPr>
          <p:nvPr/>
        </p:nvSpPr>
        <p:spPr bwMode="auto">
          <a:xfrm>
            <a:off x="10633046" y="6488668"/>
            <a:ext cx="155895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443217" y="209004"/>
            <a:ext cx="4775662" cy="6362109"/>
          </a:xfrm>
          <a:prstGeom prst="rect">
            <a:avLst/>
          </a:prstGeom>
          <a:ln w="6350">
            <a:solidFill>
              <a:schemeClr val="tx1"/>
            </a:solidFill>
          </a:ln>
        </p:spPr>
      </p:pic>
      <p:sp>
        <p:nvSpPr>
          <p:cNvPr id="8" name="Text Box 5"/>
          <p:cNvSpPr txBox="1">
            <a:spLocks noChangeArrowheads="1"/>
          </p:cNvSpPr>
          <p:nvPr/>
        </p:nvSpPr>
        <p:spPr bwMode="auto">
          <a:xfrm>
            <a:off x="1514213" y="2270575"/>
            <a:ext cx="10504750"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Subject to sections 107 through 121, the owner of copyright under this title has the exclusive rights to do and to authorize any of the following: … (4) in the case of literary, musical, dramatic, and choreographic works, pantomimes, and motion pictures and other audiovisual works, </a:t>
            </a:r>
            <a:r>
              <a:rPr lang="en-US" sz="3200" b="1" i="0" dirty="0">
                <a:solidFill>
                  <a:schemeClr val="accent4">
                    <a:lumMod val="50000"/>
                    <a:lumOff val="50000"/>
                  </a:schemeClr>
                </a:solidFill>
              </a:rPr>
              <a:t>to perform the copyrighted work publicly</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426577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3938" y="-2"/>
            <a:ext cx="35480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101: “To Perform”</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a:p>
        </p:txBody>
      </p:sp>
      <p:sp>
        <p:nvSpPr>
          <p:cNvPr id="6" name="Text Box 5"/>
          <p:cNvSpPr txBox="1">
            <a:spLocks noChangeArrowheads="1"/>
          </p:cNvSpPr>
          <p:nvPr/>
        </p:nvSpPr>
        <p:spPr bwMode="auto">
          <a:xfrm>
            <a:off x="10639424" y="6488668"/>
            <a:ext cx="15525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220863"/>
            <a:ext cx="4845914" cy="6479975"/>
          </a:xfrm>
          <a:prstGeom prst="rect">
            <a:avLst/>
          </a:prstGeom>
          <a:ln w="6350">
            <a:solidFill>
              <a:schemeClr val="tx1"/>
            </a:solidFill>
          </a:ln>
        </p:spPr>
      </p:pic>
      <p:sp>
        <p:nvSpPr>
          <p:cNvPr id="8" name="Text Box 5"/>
          <p:cNvSpPr txBox="1">
            <a:spLocks noChangeArrowheads="1"/>
          </p:cNvSpPr>
          <p:nvPr/>
        </p:nvSpPr>
        <p:spPr bwMode="auto">
          <a:xfrm>
            <a:off x="1510522" y="1851264"/>
            <a:ext cx="10504750" cy="255454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b="1" i="0" dirty="0">
                <a:solidFill>
                  <a:schemeClr val="accent4">
                    <a:lumMod val="50000"/>
                    <a:lumOff val="50000"/>
                  </a:schemeClr>
                </a:solidFill>
              </a:rPr>
              <a:t>To ‘perform’ </a:t>
            </a:r>
            <a:r>
              <a:rPr lang="en-US" sz="3200" i="0" dirty="0"/>
              <a:t>a work means to </a:t>
            </a:r>
            <a:r>
              <a:rPr lang="en-US" sz="3200" b="1" i="0" dirty="0">
                <a:solidFill>
                  <a:schemeClr val="accent4">
                    <a:lumMod val="50000"/>
                    <a:lumOff val="50000"/>
                  </a:schemeClr>
                </a:solidFill>
              </a:rPr>
              <a:t>recite, render, play, dance, or act it</a:t>
            </a:r>
            <a:r>
              <a:rPr lang="en-US" sz="3200" i="0" dirty="0"/>
              <a:t>, </a:t>
            </a:r>
            <a:r>
              <a:rPr lang="en-US" sz="3200" b="1" i="0" dirty="0">
                <a:solidFill>
                  <a:schemeClr val="accent4">
                    <a:lumMod val="50000"/>
                    <a:lumOff val="50000"/>
                  </a:schemeClr>
                </a:solidFill>
              </a:rPr>
              <a:t>either directly </a:t>
            </a:r>
            <a:r>
              <a:rPr lang="en-US" sz="3200" i="0" dirty="0"/>
              <a:t>or </a:t>
            </a:r>
            <a:r>
              <a:rPr lang="en-US" sz="3200" b="1" i="0" dirty="0">
                <a:solidFill>
                  <a:schemeClr val="accent4">
                    <a:lumMod val="50000"/>
                    <a:lumOff val="50000"/>
                  </a:schemeClr>
                </a:solidFill>
              </a:rPr>
              <a:t>by means of any device or process </a:t>
            </a:r>
            <a:r>
              <a:rPr lang="en-US" sz="3200" i="0" dirty="0"/>
              <a:t>or, </a:t>
            </a:r>
            <a:r>
              <a:rPr lang="en-US" sz="3200" b="1" i="0" dirty="0">
                <a:solidFill>
                  <a:schemeClr val="accent4">
                    <a:lumMod val="50000"/>
                    <a:lumOff val="50000"/>
                  </a:schemeClr>
                </a:solidFill>
              </a:rPr>
              <a:t>in the case of a motion picture or other audiovisual work</a:t>
            </a:r>
            <a:r>
              <a:rPr lang="en-US" sz="3200" i="0" dirty="0"/>
              <a:t>, </a:t>
            </a:r>
            <a:r>
              <a:rPr lang="en-US" sz="3200" b="1" i="0" dirty="0">
                <a:solidFill>
                  <a:schemeClr val="accent4">
                    <a:lumMod val="50000"/>
                    <a:lumOff val="50000"/>
                  </a:schemeClr>
                </a:solidFill>
              </a:rPr>
              <a:t>to show its images in any sequence or to make the sounds accompanying it audible</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392099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9607" y="-2"/>
            <a:ext cx="239239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UHF Channels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8848725" y="6488668"/>
            <a:ext cx="33432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Popular Mechanics (Dec 1962)</a:t>
            </a:r>
          </a:p>
        </p:txBody>
      </p:sp>
      <p:pic>
        <p:nvPicPr>
          <p:cNvPr id="5" name="Picture 4"/>
          <p:cNvPicPr>
            <a:picLocks noChangeAspect="1"/>
          </p:cNvPicPr>
          <p:nvPr/>
        </p:nvPicPr>
        <p:blipFill rotWithShape="1">
          <a:blip r:embed="rId2"/>
          <a:srcRect l="1891" t="1573" r="2027" b="1714"/>
          <a:stretch/>
        </p:blipFill>
        <p:spPr>
          <a:xfrm>
            <a:off x="169446" y="209004"/>
            <a:ext cx="4441783" cy="6491834"/>
          </a:xfrm>
          <a:prstGeom prst="rect">
            <a:avLst/>
          </a:prstGeom>
          <a:ln w="6350">
            <a:solidFill>
              <a:schemeClr val="tx1"/>
            </a:solidFill>
          </a:ln>
        </p:spPr>
      </p:pic>
      <p:pic>
        <p:nvPicPr>
          <p:cNvPr id="7" name="Picture 6">
            <a:extLst>
              <a:ext uri="{FF2B5EF4-FFF2-40B4-BE49-F238E27FC236}">
                <a16:creationId xmlns:a16="http://schemas.microsoft.com/office/drawing/2014/main" id="{A01221CB-A095-32A2-C4DF-14776854D619}"/>
              </a:ext>
            </a:extLst>
          </p:cNvPr>
          <p:cNvPicPr>
            <a:picLocks noChangeAspect="1"/>
          </p:cNvPicPr>
          <p:nvPr/>
        </p:nvPicPr>
        <p:blipFill rotWithShape="1">
          <a:blip r:embed="rId2"/>
          <a:srcRect l="6068" t="70924" r="6622" b="3336"/>
          <a:stretch/>
        </p:blipFill>
        <p:spPr>
          <a:xfrm>
            <a:off x="2105368" y="2086447"/>
            <a:ext cx="9156208" cy="3919460"/>
          </a:xfrm>
          <a:prstGeom prst="rect">
            <a:avLst/>
          </a:prstGeom>
          <a:ln w="6350">
            <a:solidFill>
              <a:schemeClr val="tx1"/>
            </a:solidFill>
          </a:ln>
        </p:spPr>
      </p:pic>
      <p:sp>
        <p:nvSpPr>
          <p:cNvPr id="8" name="Rectangle 7">
            <a:extLst>
              <a:ext uri="{FF2B5EF4-FFF2-40B4-BE49-F238E27FC236}">
                <a16:creationId xmlns:a16="http://schemas.microsoft.com/office/drawing/2014/main" id="{8408E4C3-DDAF-6D30-E55D-60821C39075D}"/>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0407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04800" y="209004"/>
            <a:ext cx="4724456" cy="6424633"/>
          </a:xfrm>
          <a:prstGeom prst="rect">
            <a:avLst/>
          </a:prstGeom>
          <a:ln w="6350">
            <a:solidFill>
              <a:schemeClr val="tx1"/>
            </a:solidFill>
          </a:ln>
        </p:spPr>
      </p:pic>
      <p:sp>
        <p:nvSpPr>
          <p:cNvPr id="2" name="Title 1"/>
          <p:cNvSpPr>
            <a:spLocks noGrp="1"/>
          </p:cNvSpPr>
          <p:nvPr>
            <p:ph type="title"/>
          </p:nvPr>
        </p:nvSpPr>
        <p:spPr>
          <a:xfrm>
            <a:off x="9072693" y="-2"/>
            <a:ext cx="311930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101: “Publicly”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a:p>
        </p:txBody>
      </p:sp>
      <p:sp>
        <p:nvSpPr>
          <p:cNvPr id="6" name="Text Box 5"/>
          <p:cNvSpPr txBox="1">
            <a:spLocks noChangeArrowheads="1"/>
          </p:cNvSpPr>
          <p:nvPr/>
        </p:nvSpPr>
        <p:spPr bwMode="auto">
          <a:xfrm>
            <a:off x="10639424" y="6488668"/>
            <a:ext cx="15525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1510522" y="1851264"/>
            <a:ext cx="10504750"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(2) to </a:t>
            </a:r>
            <a:r>
              <a:rPr lang="en-US" sz="3200" b="1" i="0" dirty="0">
                <a:solidFill>
                  <a:schemeClr val="accent4">
                    <a:lumMod val="50000"/>
                    <a:lumOff val="50000"/>
                  </a:schemeClr>
                </a:solidFill>
              </a:rPr>
              <a:t>transmit</a:t>
            </a:r>
            <a:r>
              <a:rPr lang="en-US" sz="3200" i="0" dirty="0"/>
              <a:t> or otherwise communicate a performance or display of the work </a:t>
            </a:r>
            <a:r>
              <a:rPr lang="en-US" sz="3200" b="1" i="0" dirty="0">
                <a:solidFill>
                  <a:schemeClr val="accent4">
                    <a:lumMod val="50000"/>
                    <a:lumOff val="50000"/>
                  </a:schemeClr>
                </a:solidFill>
              </a:rPr>
              <a:t>to a place specified by clause (1) or to the public</a:t>
            </a:r>
            <a:r>
              <a:rPr lang="en-US" sz="3200" i="0" dirty="0"/>
              <a:t>, by means of any device or process, whether the members of the public capable of receiving the performance or display </a:t>
            </a:r>
            <a:r>
              <a:rPr lang="en-US" sz="3200" b="1" i="0" dirty="0">
                <a:solidFill>
                  <a:schemeClr val="accent4">
                    <a:lumMod val="50000"/>
                    <a:lumOff val="50000"/>
                  </a:schemeClr>
                </a:solidFill>
              </a:rPr>
              <a:t>receive it in the same place or in separate places and at the same time or at different times</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225942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22970" y="240136"/>
            <a:ext cx="4730754" cy="6433198"/>
          </a:xfrm>
          <a:prstGeom prst="rect">
            <a:avLst/>
          </a:prstGeom>
          <a:ln w="6350">
            <a:solidFill>
              <a:schemeClr val="tx1"/>
            </a:solidFill>
          </a:ln>
        </p:spPr>
      </p:pic>
      <p:sp>
        <p:nvSpPr>
          <p:cNvPr id="2" name="Title 1"/>
          <p:cNvSpPr>
            <a:spLocks noGrp="1"/>
          </p:cNvSpPr>
          <p:nvPr>
            <p:ph type="title"/>
          </p:nvPr>
        </p:nvSpPr>
        <p:spPr>
          <a:xfrm>
            <a:off x="8953500" y="-2"/>
            <a:ext cx="32385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101: “Transmit”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a:p>
        </p:txBody>
      </p:sp>
      <p:sp>
        <p:nvSpPr>
          <p:cNvPr id="6" name="Text Box 5"/>
          <p:cNvSpPr txBox="1">
            <a:spLocks noChangeArrowheads="1"/>
          </p:cNvSpPr>
          <p:nvPr/>
        </p:nvSpPr>
        <p:spPr bwMode="auto">
          <a:xfrm>
            <a:off x="10639424" y="6488668"/>
            <a:ext cx="15525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1510522" y="3199051"/>
            <a:ext cx="10504750" cy="156966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To ‘</a:t>
            </a:r>
            <a:r>
              <a:rPr lang="en-US" sz="3200" b="1" i="0" dirty="0">
                <a:solidFill>
                  <a:schemeClr val="accent4">
                    <a:lumMod val="50000"/>
                    <a:lumOff val="50000"/>
                  </a:schemeClr>
                </a:solidFill>
              </a:rPr>
              <a:t>transmit</a:t>
            </a:r>
            <a:r>
              <a:rPr lang="en-US" sz="3200" i="0" dirty="0"/>
              <a:t>’ a performance or display is to communicate it by any device or process whereby </a:t>
            </a:r>
            <a:r>
              <a:rPr lang="en-US" sz="3200" b="1" i="0" dirty="0">
                <a:solidFill>
                  <a:schemeClr val="accent4">
                    <a:lumMod val="50000"/>
                    <a:lumOff val="50000"/>
                  </a:schemeClr>
                </a:solidFill>
              </a:rPr>
              <a:t>images or sounds are received beyond the place from which they are sent</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263999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13978" y="-2"/>
            <a:ext cx="187802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Performing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62</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209004"/>
            <a:ext cx="3821786" cy="6411039"/>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506379" y="1409892"/>
            <a:ext cx="9746610" cy="4545900"/>
          </a:xfrm>
          <a:prstGeom prst="rect">
            <a:avLst/>
          </a:prstGeom>
          <a:ln w="6350">
            <a:solidFill>
              <a:schemeClr val="tx1"/>
            </a:solidFill>
          </a:ln>
        </p:spPr>
      </p:pic>
    </p:spTree>
    <p:extLst>
      <p:ext uri="{BB962C8B-B14F-4D97-AF65-F5344CB8AC3E}">
        <p14:creationId xmlns:p14="http://schemas.microsoft.com/office/powerpoint/2010/main" val="58377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0" y="-2"/>
            <a:ext cx="64770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Needs to Be Public Performance to Infringe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63</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64384" y="228434"/>
            <a:ext cx="3815880" cy="6401131"/>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1506354" y="3460700"/>
            <a:ext cx="10118405" cy="2337444"/>
          </a:xfrm>
          <a:prstGeom prst="rect">
            <a:avLst/>
          </a:prstGeom>
          <a:ln w="6350">
            <a:solidFill>
              <a:schemeClr val="tx1"/>
            </a:solidFill>
          </a:ln>
        </p:spPr>
      </p:pic>
    </p:spTree>
    <p:extLst>
      <p:ext uri="{BB962C8B-B14F-4D97-AF65-F5344CB8AC3E}">
        <p14:creationId xmlns:p14="http://schemas.microsoft.com/office/powerpoint/2010/main" val="357826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1240" y="-2"/>
            <a:ext cx="227076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Publicly?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64</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209004"/>
            <a:ext cx="3685060" cy="6348664"/>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048130" y="1515914"/>
            <a:ext cx="8849470" cy="4230828"/>
          </a:xfrm>
          <a:prstGeom prst="rect">
            <a:avLst/>
          </a:prstGeom>
          <a:ln w="6350">
            <a:solidFill>
              <a:schemeClr val="tx1"/>
            </a:solidFill>
          </a:ln>
        </p:spPr>
      </p:pic>
    </p:spTree>
    <p:extLst>
      <p:ext uri="{BB962C8B-B14F-4D97-AF65-F5344CB8AC3E}">
        <p14:creationId xmlns:p14="http://schemas.microsoft.com/office/powerpoint/2010/main" val="284915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t>Aereo I</a:t>
            </a:r>
          </a:p>
        </p:txBody>
      </p:sp>
      <p:sp>
        <p:nvSpPr>
          <p:cNvPr id="23555" name="Content Placeholder 2"/>
          <p:cNvSpPr>
            <a:spLocks noGrp="1"/>
          </p:cNvSpPr>
          <p:nvPr>
            <p:ph idx="1"/>
          </p:nvPr>
        </p:nvSpPr>
        <p:spPr/>
        <p:txBody>
          <a:bodyPr/>
          <a:lstStyle/>
          <a:p>
            <a:r>
              <a:rPr lang="en-US" dirty="0"/>
              <a:t>Hypo</a:t>
            </a:r>
          </a:p>
          <a:p>
            <a:pPr lvl="1"/>
            <a:r>
              <a:rPr lang="en-US" dirty="0"/>
              <a:t>Aereo offers to anyone that Aereo will come to your house and install a 30-foot outdoor TV antenna </a:t>
            </a:r>
          </a:p>
          <a:p>
            <a:r>
              <a:rPr lang="en-US" dirty="0"/>
              <a:t>Is Aereo violating 106(4)? Does it matter how long the wire is connecting the antenna to your TV?</a:t>
            </a:r>
          </a:p>
          <a:p>
            <a:pPr lvl="1"/>
            <a:endParaRPr lang="en-US" dirty="0"/>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0D8632E5-FA72-4B05-833A-E3ADFFC1EC2F}" type="slidenum">
              <a:rPr lang="en-US" altLang="en-US" sz="1400" i="0">
                <a:solidFill>
                  <a:srgbClr val="000066"/>
                </a:solidFill>
                <a:latin typeface="Arial" panose="020B0604020202020204" pitchFamily="34" charset="0"/>
              </a:rPr>
              <a:pPr/>
              <a:t>65</a:t>
            </a:fld>
            <a:endParaRPr lang="en-US" altLang="en-US" sz="1400" i="0">
              <a:solidFill>
                <a:srgbClr val="000066"/>
              </a:solidFill>
              <a:latin typeface="Arial" panose="020B0604020202020204" pitchFamily="34" charset="0"/>
            </a:endParaRPr>
          </a:p>
        </p:txBody>
      </p:sp>
      <p:sp>
        <p:nvSpPr>
          <p:cNvPr id="7" name="Text Box 5"/>
          <p:cNvSpPr txBox="1">
            <a:spLocks noChangeArrowheads="1"/>
          </p:cNvSpPr>
          <p:nvPr/>
        </p:nvSpPr>
        <p:spPr bwMode="auto">
          <a:xfrm>
            <a:off x="10083567" y="0"/>
            <a:ext cx="210843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4)</a:t>
            </a:r>
          </a:p>
        </p:txBody>
      </p:sp>
    </p:spTree>
    <p:extLst>
      <p:ext uri="{BB962C8B-B14F-4D97-AF65-F5344CB8AC3E}">
        <p14:creationId xmlns:p14="http://schemas.microsoft.com/office/powerpoint/2010/main" val="34234901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t>Aereo II</a:t>
            </a:r>
          </a:p>
        </p:txBody>
      </p:sp>
      <p:sp>
        <p:nvSpPr>
          <p:cNvPr id="23555" name="Content Placeholder 2"/>
          <p:cNvSpPr>
            <a:spLocks noGrp="1"/>
          </p:cNvSpPr>
          <p:nvPr>
            <p:ph idx="1"/>
          </p:nvPr>
        </p:nvSpPr>
        <p:spPr/>
        <p:txBody>
          <a:bodyPr/>
          <a:lstStyle/>
          <a:p>
            <a:r>
              <a:rPr lang="en-US" dirty="0"/>
              <a:t>Hypo</a:t>
            </a:r>
          </a:p>
          <a:p>
            <a:pPr lvl="1"/>
            <a:r>
              <a:rPr lang="en-US" dirty="0"/>
              <a:t>Aereo offers to install an antenna for you at a location not your house</a:t>
            </a:r>
          </a:p>
          <a:p>
            <a:r>
              <a:rPr lang="en-US" dirty="0"/>
              <a:t>Is Aereo violating 106(4)? Does it matter how big the antenna is? How long the wire is connecting the antenna to your TV?</a:t>
            </a:r>
          </a:p>
          <a:p>
            <a:pPr lvl="1"/>
            <a:endParaRPr lang="en-US" dirty="0"/>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0D8632E5-FA72-4B05-833A-E3ADFFC1EC2F}" type="slidenum">
              <a:rPr lang="en-US" altLang="en-US" sz="1400" i="0">
                <a:solidFill>
                  <a:srgbClr val="000066"/>
                </a:solidFill>
                <a:latin typeface="Arial" panose="020B0604020202020204" pitchFamily="34" charset="0"/>
              </a:rPr>
              <a:pPr/>
              <a:t>66</a:t>
            </a:fld>
            <a:endParaRPr lang="en-US" altLang="en-US" sz="1400" i="0">
              <a:solidFill>
                <a:srgbClr val="000066"/>
              </a:solidFill>
              <a:latin typeface="Arial" panose="020B0604020202020204" pitchFamily="34" charset="0"/>
            </a:endParaRPr>
          </a:p>
        </p:txBody>
      </p:sp>
      <p:sp>
        <p:nvSpPr>
          <p:cNvPr id="7" name="Text Box 5"/>
          <p:cNvSpPr txBox="1">
            <a:spLocks noChangeArrowheads="1"/>
          </p:cNvSpPr>
          <p:nvPr/>
        </p:nvSpPr>
        <p:spPr bwMode="auto">
          <a:xfrm>
            <a:off x="10083567" y="0"/>
            <a:ext cx="210843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4)</a:t>
            </a:r>
          </a:p>
        </p:txBody>
      </p:sp>
    </p:spTree>
    <p:extLst>
      <p:ext uri="{BB962C8B-B14F-4D97-AF65-F5344CB8AC3E}">
        <p14:creationId xmlns:p14="http://schemas.microsoft.com/office/powerpoint/2010/main" val="37986261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t>Aereo III</a:t>
            </a:r>
          </a:p>
        </p:txBody>
      </p:sp>
      <p:sp>
        <p:nvSpPr>
          <p:cNvPr id="23555" name="Content Placeholder 2"/>
          <p:cNvSpPr>
            <a:spLocks noGrp="1"/>
          </p:cNvSpPr>
          <p:nvPr>
            <p:ph idx="1"/>
          </p:nvPr>
        </p:nvSpPr>
        <p:spPr/>
        <p:txBody>
          <a:bodyPr/>
          <a:lstStyle/>
          <a:p>
            <a:r>
              <a:rPr lang="en-US" dirty="0"/>
              <a:t>Hypo</a:t>
            </a:r>
          </a:p>
          <a:p>
            <a:pPr lvl="1"/>
            <a:r>
              <a:rPr lang="en-US" dirty="0"/>
              <a:t>Aereo offers to install an antenna for you at a location not your house and also offers a remote DVR service</a:t>
            </a:r>
          </a:p>
          <a:p>
            <a:r>
              <a:rPr lang="en-US" dirty="0"/>
              <a:t>Does this change the analysis from Aereo II? Is this actually </a:t>
            </a:r>
            <a:r>
              <a:rPr lang="en-US" dirty="0" err="1"/>
              <a:t>Aereo</a:t>
            </a:r>
            <a:r>
              <a:rPr lang="en-US" dirty="0"/>
              <a:t>? Is Aereo the actor here or is the customer? Does each act of watching involve a public performance?</a:t>
            </a:r>
          </a:p>
          <a:p>
            <a:pPr lvl="1"/>
            <a:endParaRPr lang="en-US" dirty="0"/>
          </a:p>
        </p:txBody>
      </p:sp>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0D8632E5-FA72-4B05-833A-E3ADFFC1EC2F}" type="slidenum">
              <a:rPr lang="en-US" altLang="en-US" sz="1400" i="0">
                <a:solidFill>
                  <a:srgbClr val="000066"/>
                </a:solidFill>
                <a:latin typeface="Arial" panose="020B0604020202020204" pitchFamily="34" charset="0"/>
              </a:rPr>
              <a:pPr/>
              <a:t>67</a:t>
            </a:fld>
            <a:endParaRPr lang="en-US" altLang="en-US" sz="1400" i="0">
              <a:solidFill>
                <a:srgbClr val="000066"/>
              </a:solidFill>
              <a:latin typeface="Arial" panose="020B0604020202020204" pitchFamily="34" charset="0"/>
            </a:endParaRPr>
          </a:p>
        </p:txBody>
      </p:sp>
      <p:sp>
        <p:nvSpPr>
          <p:cNvPr id="7" name="Text Box 5"/>
          <p:cNvSpPr txBox="1">
            <a:spLocks noChangeArrowheads="1"/>
          </p:cNvSpPr>
          <p:nvPr/>
        </p:nvSpPr>
        <p:spPr bwMode="auto">
          <a:xfrm>
            <a:off x="10083567" y="0"/>
            <a:ext cx="210843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4)</a:t>
            </a:r>
          </a:p>
        </p:txBody>
      </p:sp>
    </p:spTree>
    <p:extLst>
      <p:ext uri="{BB962C8B-B14F-4D97-AF65-F5344CB8AC3E}">
        <p14:creationId xmlns:p14="http://schemas.microsoft.com/office/powerpoint/2010/main" val="23900048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66713" y="-2"/>
            <a:ext cx="21252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TTYN (4 of 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68</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(9 Apr 2013)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ereo Has TV Networks Circling the Wagons - The New York Tim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395" y="218092"/>
            <a:ext cx="5902605" cy="6421816"/>
          </a:xfrm>
          <a:prstGeom prst="rect">
            <a:avLst/>
          </a:prstGeom>
          <a:ln w="6350">
            <a:solidFill>
              <a:schemeClr val="tx1"/>
            </a:solidFill>
          </a:ln>
        </p:spPr>
      </p:pic>
      <p:pic>
        <p:nvPicPr>
          <p:cNvPr id="9" name="Picture 8" descr="Aereo Has TV Networks Circling the Wagons - The New York Tim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3481" t="14352" r="24667" b="47800"/>
          <a:stretch/>
        </p:blipFill>
        <p:spPr>
          <a:xfrm>
            <a:off x="3120323" y="1048512"/>
            <a:ext cx="6507204" cy="5167622"/>
          </a:xfrm>
          <a:prstGeom prst="rect">
            <a:avLst/>
          </a:prstGeom>
          <a:ln w="6350">
            <a:solidFill>
              <a:schemeClr val="tx1"/>
            </a:solidFill>
          </a:ln>
        </p:spPr>
      </p:pic>
    </p:spTree>
    <p:extLst>
      <p:ext uri="{BB962C8B-B14F-4D97-AF65-F5344CB8AC3E}">
        <p14:creationId xmlns:p14="http://schemas.microsoft.com/office/powerpoint/2010/main" val="242712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9863" y="-2"/>
            <a:ext cx="5672138" cy="418013"/>
          </a:xfrm>
          <a:solidFill>
            <a:schemeClr val="bg2">
              <a:alpha val="10000"/>
            </a:schemeClr>
          </a:solidFill>
        </p:spPr>
        <p:txBody>
          <a:bodyPr/>
          <a:lstStyle/>
          <a:p>
            <a:pPr algn="r">
              <a:lnSpc>
                <a:spcPct val="100000"/>
              </a:lnSpc>
            </a:pPr>
            <a:r>
              <a:rPr lang="en-US" sz="2400" i="1" dirty="0">
                <a:solidFill>
                  <a:schemeClr val="accent4">
                    <a:lumMod val="75000"/>
                    <a:lumOff val="25000"/>
                  </a:schemeClr>
                </a:solidFill>
                <a:latin typeface="+mn-lt"/>
                <a:cs typeface="Times New Roman" panose="02020603050405020304" pitchFamily="18" charset="0"/>
              </a:rPr>
              <a:t>Fortnightly</a:t>
            </a:r>
            <a:r>
              <a:rPr lang="en-US" sz="2400" dirty="0">
                <a:solidFill>
                  <a:schemeClr val="accent4">
                    <a:lumMod val="75000"/>
                    <a:lumOff val="25000"/>
                  </a:schemeClr>
                </a:solidFill>
                <a:latin typeface="+mn-lt"/>
                <a:cs typeface="Times New Roman" panose="02020603050405020304" pitchFamily="18" charset="0"/>
              </a:rPr>
              <a:t> and </a:t>
            </a:r>
            <a:r>
              <a:rPr lang="en-US" sz="2400" i="1" dirty="0">
                <a:solidFill>
                  <a:schemeClr val="accent4">
                    <a:lumMod val="75000"/>
                    <a:lumOff val="25000"/>
                  </a:schemeClr>
                </a:solidFill>
                <a:latin typeface="+mn-lt"/>
                <a:cs typeface="Times New Roman" panose="02020603050405020304" pitchFamily="18" charset="0"/>
              </a:rPr>
              <a:t>Teleprompter</a:t>
            </a:r>
            <a:r>
              <a:rPr lang="en-US" sz="2400" dirty="0">
                <a:solidFill>
                  <a:schemeClr val="accent4">
                    <a:lumMod val="75000"/>
                    <a:lumOff val="25000"/>
                  </a:schemeClr>
                </a:solidFill>
                <a:latin typeface="+mn-lt"/>
                <a:cs typeface="Times New Roman" panose="02020603050405020304" pitchFamily="18" charset="0"/>
              </a:rPr>
              <a:t> Déjà Vu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69</a:t>
            </a:fld>
            <a:endParaRPr lang="en-US" altLang="en-US"/>
          </a:p>
        </p:txBody>
      </p:sp>
      <p:sp>
        <p:nvSpPr>
          <p:cNvPr id="6" name="Text Box 5"/>
          <p:cNvSpPr txBox="1">
            <a:spLocks noChangeArrowheads="1"/>
          </p:cNvSpPr>
          <p:nvPr/>
        </p:nvSpPr>
        <p:spPr bwMode="auto">
          <a:xfrm>
            <a:off x="10034588" y="6488668"/>
            <a:ext cx="21574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Aereo (U.S. 2014)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rcRect l="11951" t="4573" r="7754" b="9886"/>
          <a:stretch/>
        </p:blipFill>
        <p:spPr>
          <a:xfrm>
            <a:off x="322976" y="209004"/>
            <a:ext cx="4047103" cy="6491834"/>
          </a:xfrm>
          <a:prstGeom prst="rect">
            <a:avLst/>
          </a:prstGeom>
          <a:ln w="6350">
            <a:solidFill>
              <a:schemeClr val="tx1"/>
            </a:solidFill>
          </a:ln>
        </p:spPr>
      </p:pic>
      <p:sp>
        <p:nvSpPr>
          <p:cNvPr id="3" name="Text Box 5">
            <a:extLst>
              <a:ext uri="{FF2B5EF4-FFF2-40B4-BE49-F238E27FC236}">
                <a16:creationId xmlns:a16="http://schemas.microsoft.com/office/drawing/2014/main" id="{7199D2B4-0304-561C-ACB4-89E583426BB5}"/>
              </a:ext>
            </a:extLst>
          </p:cNvPr>
          <p:cNvSpPr txBox="1">
            <a:spLocks noChangeArrowheads="1"/>
          </p:cNvSpPr>
          <p:nvPr/>
        </p:nvSpPr>
        <p:spPr bwMode="auto">
          <a:xfrm>
            <a:off x="1585848" y="827160"/>
            <a:ext cx="10162845" cy="501675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b="1" i="0" dirty="0">
                <a:solidFill>
                  <a:schemeClr val="accent4">
                    <a:lumMod val="50000"/>
                    <a:lumOff val="50000"/>
                  </a:schemeClr>
                </a:solidFill>
              </a:rPr>
              <a:t>In sum, having considered the details of </a:t>
            </a:r>
            <a:r>
              <a:rPr lang="en-US" sz="3200" b="1" i="0" dirty="0" err="1">
                <a:solidFill>
                  <a:schemeClr val="accent4">
                    <a:lumMod val="50000"/>
                    <a:lumOff val="50000"/>
                  </a:schemeClr>
                </a:solidFill>
              </a:rPr>
              <a:t>Aereo’s</a:t>
            </a:r>
            <a:r>
              <a:rPr lang="en-US" sz="3200" b="1" i="0" dirty="0">
                <a:solidFill>
                  <a:schemeClr val="accent4">
                    <a:lumMod val="50000"/>
                    <a:lumOff val="50000"/>
                  </a:schemeClr>
                </a:solidFill>
              </a:rPr>
              <a:t> practices, we find them highly similar to those of the CATV systems in </a:t>
            </a:r>
            <a:r>
              <a:rPr lang="en-US" sz="3200" b="1" dirty="0">
                <a:solidFill>
                  <a:schemeClr val="accent4">
                    <a:lumMod val="50000"/>
                    <a:lumOff val="50000"/>
                  </a:schemeClr>
                </a:solidFill>
              </a:rPr>
              <a:t>Fortnightly</a:t>
            </a:r>
            <a:r>
              <a:rPr lang="en-US" sz="3200" b="1" i="0" dirty="0">
                <a:solidFill>
                  <a:schemeClr val="accent4">
                    <a:lumMod val="50000"/>
                    <a:lumOff val="50000"/>
                  </a:schemeClr>
                </a:solidFill>
              </a:rPr>
              <a:t> and </a:t>
            </a:r>
            <a:r>
              <a:rPr lang="en-US" sz="3200" b="1" dirty="0">
                <a:solidFill>
                  <a:schemeClr val="accent4">
                    <a:lumMod val="50000"/>
                    <a:lumOff val="50000"/>
                  </a:schemeClr>
                </a:solidFill>
              </a:rPr>
              <a:t>Teleprompter</a:t>
            </a:r>
            <a:r>
              <a:rPr lang="en-US" sz="3200" b="1" i="0" dirty="0">
                <a:solidFill>
                  <a:schemeClr val="accent4">
                    <a:lumMod val="50000"/>
                    <a:lumOff val="50000"/>
                  </a:schemeClr>
                </a:solidFill>
              </a:rPr>
              <a:t>. And those are activities that the 1976 amendments sought to bring within the scope of the Copyright Act. </a:t>
            </a:r>
            <a:r>
              <a:rPr lang="en-US" sz="3200" i="0" dirty="0"/>
              <a:t>Insofar as there are differences, those differences concern not the nature of the service that </a:t>
            </a:r>
            <a:r>
              <a:rPr lang="en-US" sz="3200" i="0" dirty="0" err="1"/>
              <a:t>Aereo</a:t>
            </a:r>
            <a:r>
              <a:rPr lang="en-US" sz="3200" i="0" dirty="0"/>
              <a:t> provides so much as the technological manner in which it provides the service. </a:t>
            </a:r>
            <a:r>
              <a:rPr lang="en-US" sz="3200" b="1" i="0" dirty="0">
                <a:solidFill>
                  <a:schemeClr val="accent4">
                    <a:lumMod val="50000"/>
                    <a:lumOff val="50000"/>
                  </a:schemeClr>
                </a:solidFill>
              </a:rPr>
              <a:t>We conclude that those differences are not adequate to place </a:t>
            </a:r>
            <a:r>
              <a:rPr lang="en-US" sz="3200" b="1" i="0" dirty="0" err="1">
                <a:solidFill>
                  <a:schemeClr val="accent4">
                    <a:lumMod val="50000"/>
                    <a:lumOff val="50000"/>
                  </a:schemeClr>
                </a:solidFill>
              </a:rPr>
              <a:t>Aereo’s</a:t>
            </a:r>
            <a:r>
              <a:rPr lang="en-US" sz="3200" b="1" i="0" dirty="0">
                <a:solidFill>
                  <a:schemeClr val="accent4">
                    <a:lumMod val="50000"/>
                    <a:lumOff val="50000"/>
                  </a:schemeClr>
                </a:solidFill>
              </a:rPr>
              <a:t> activities outside the scope of the Act</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259197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1873" y="-2"/>
            <a:ext cx="383012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Requires A New Antenna</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8848725" y="6488668"/>
            <a:ext cx="33432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Popular Mechanics (Dec 1962)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48567" y="186740"/>
            <a:ext cx="4426249" cy="6484519"/>
          </a:xfrm>
          <a:prstGeom prst="rect">
            <a:avLst/>
          </a:prstGeom>
          <a:ln w="6350">
            <a:solidFill>
              <a:schemeClr val="tx1"/>
            </a:solidFill>
          </a:ln>
        </p:spPr>
      </p:pic>
      <p:pic>
        <p:nvPicPr>
          <p:cNvPr id="8" name="Picture 7" descr="Popular Mechanics - Google Books - Google Chrome"/>
          <p:cNvPicPr>
            <a:picLocks noChangeAspect="1"/>
          </p:cNvPicPr>
          <p:nvPr/>
        </p:nvPicPr>
        <p:blipFill rotWithShape="1">
          <a:blip r:embed="rId3">
            <a:extLst>
              <a:ext uri="{28A0092B-C50C-407E-A947-70E740481C1C}">
                <a14:useLocalDpi xmlns:a14="http://schemas.microsoft.com/office/drawing/2010/main" val="0"/>
              </a:ext>
            </a:extLst>
          </a:blip>
          <a:srcRect l="34651" t="33333" r="12054" b="15397"/>
          <a:stretch/>
        </p:blipFill>
        <p:spPr>
          <a:xfrm>
            <a:off x="2489708" y="911791"/>
            <a:ext cx="7614249" cy="5576877"/>
          </a:xfrm>
          <a:prstGeom prst="rect">
            <a:avLst/>
          </a:prstGeom>
          <a:ln w="6350">
            <a:solidFill>
              <a:schemeClr val="tx1"/>
            </a:solidFill>
          </a:ln>
        </p:spPr>
      </p:pic>
    </p:spTree>
    <p:extLst>
      <p:ext uri="{BB962C8B-B14F-4D97-AF65-F5344CB8AC3E}">
        <p14:creationId xmlns:p14="http://schemas.microsoft.com/office/powerpoint/2010/main" val="52354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6488" y="-2"/>
            <a:ext cx="600551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Dissent: Customer Performs, Not Aereo</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70</a:t>
            </a:fld>
            <a:endParaRPr lang="en-US" altLang="en-US"/>
          </a:p>
        </p:txBody>
      </p:sp>
      <p:sp>
        <p:nvSpPr>
          <p:cNvPr id="6" name="Text Box 5"/>
          <p:cNvSpPr txBox="1">
            <a:spLocks noChangeArrowheads="1"/>
          </p:cNvSpPr>
          <p:nvPr/>
        </p:nvSpPr>
        <p:spPr bwMode="auto">
          <a:xfrm>
            <a:off x="10034588" y="6488668"/>
            <a:ext cx="21574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Aereo (U.S. 2014)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rcRect l="3141" r="11401" b="9197"/>
          <a:stretch/>
        </p:blipFill>
        <p:spPr>
          <a:xfrm>
            <a:off x="138418" y="209004"/>
            <a:ext cx="4056901" cy="6491833"/>
          </a:xfrm>
          <a:prstGeom prst="rect">
            <a:avLst/>
          </a:prstGeom>
          <a:ln w="6350">
            <a:solidFill>
              <a:schemeClr val="tx1"/>
            </a:solidFill>
          </a:ln>
        </p:spPr>
      </p:pic>
      <p:sp>
        <p:nvSpPr>
          <p:cNvPr id="3" name="Text Box 5">
            <a:extLst>
              <a:ext uri="{FF2B5EF4-FFF2-40B4-BE49-F238E27FC236}">
                <a16:creationId xmlns:a16="http://schemas.microsoft.com/office/drawing/2014/main" id="{ADFB5D63-54B1-1336-4EA8-2FFB69E6D4C8}"/>
              </a:ext>
            </a:extLst>
          </p:cNvPr>
          <p:cNvSpPr txBox="1">
            <a:spLocks noChangeArrowheads="1"/>
          </p:cNvSpPr>
          <p:nvPr/>
        </p:nvSpPr>
        <p:spPr bwMode="auto">
          <a:xfrm>
            <a:off x="1653269" y="2583133"/>
            <a:ext cx="10162845" cy="255454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In sum, </a:t>
            </a:r>
            <a:r>
              <a:rPr lang="en-US" sz="3200" b="1" i="0" dirty="0" err="1">
                <a:solidFill>
                  <a:schemeClr val="accent4">
                    <a:lumMod val="50000"/>
                    <a:lumOff val="50000"/>
                  </a:schemeClr>
                </a:solidFill>
              </a:rPr>
              <a:t>Aereo</a:t>
            </a:r>
            <a:r>
              <a:rPr lang="en-US" sz="3200" b="1" i="0" dirty="0">
                <a:solidFill>
                  <a:schemeClr val="accent4">
                    <a:lumMod val="50000"/>
                    <a:lumOff val="50000"/>
                  </a:schemeClr>
                </a:solidFill>
              </a:rPr>
              <a:t> does not ‘perform’ for the sole and simple reason that it does not make the choice of content</a:t>
            </a:r>
            <a:r>
              <a:rPr lang="en-US" sz="3200" i="0" dirty="0"/>
              <a:t>. And be-cause </a:t>
            </a:r>
            <a:r>
              <a:rPr lang="en-US" sz="3200" i="0" dirty="0" err="1"/>
              <a:t>Aereo</a:t>
            </a:r>
            <a:r>
              <a:rPr lang="en-US" sz="3200" i="0" dirty="0"/>
              <a:t> does not perform, </a:t>
            </a:r>
            <a:r>
              <a:rPr lang="en-US" sz="3200" b="1" i="0" dirty="0">
                <a:solidFill>
                  <a:schemeClr val="accent4">
                    <a:lumMod val="50000"/>
                    <a:lumOff val="50000"/>
                  </a:schemeClr>
                </a:solidFill>
              </a:rPr>
              <a:t>it cannot be held directly lia­ble for infringing the Networks’ public-performance right</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179104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Aereo Shuts Down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71</a:t>
            </a:fld>
            <a:endParaRPr lang="en-US" altLang="en-US"/>
          </a:p>
        </p:txBody>
      </p:sp>
      <p:sp>
        <p:nvSpPr>
          <p:cNvPr id="6" name="Text Box 5"/>
          <p:cNvSpPr txBox="1">
            <a:spLocks noChangeArrowheads="1"/>
          </p:cNvSpPr>
          <p:nvPr/>
        </p:nvSpPr>
        <p:spPr bwMode="auto">
          <a:xfrm>
            <a:off x="9177556" y="6488668"/>
            <a:ext cx="301444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USA Today (28 June 2014)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ereo shuts down just days after court decisio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560" y="209004"/>
            <a:ext cx="5909329" cy="6429131"/>
          </a:xfrm>
          <a:prstGeom prst="rect">
            <a:avLst/>
          </a:prstGeom>
          <a:ln w="6350">
            <a:solidFill>
              <a:schemeClr val="tx1"/>
            </a:solidFill>
          </a:ln>
        </p:spPr>
      </p:pic>
      <p:pic>
        <p:nvPicPr>
          <p:cNvPr id="8" name="Picture 7" descr="Aereo shuts down just days after court decision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9260" t="22741" r="37548" b="17152"/>
          <a:stretch/>
        </p:blipFill>
        <p:spPr>
          <a:xfrm>
            <a:off x="3816349" y="1031783"/>
            <a:ext cx="4429125" cy="5445217"/>
          </a:xfrm>
          <a:prstGeom prst="rect">
            <a:avLst/>
          </a:prstGeom>
          <a:ln w="6350">
            <a:solidFill>
              <a:schemeClr val="tx1"/>
            </a:solidFill>
          </a:ln>
        </p:spPr>
      </p:pic>
    </p:spTree>
    <p:extLst>
      <p:ext uri="{BB962C8B-B14F-4D97-AF65-F5344CB8AC3E}">
        <p14:creationId xmlns:p14="http://schemas.microsoft.com/office/powerpoint/2010/main" val="23627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0090" y="-2"/>
            <a:ext cx="873191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Shared Antennae (Community Antenna TV) (CATV) (Cable)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7838413" y="6488668"/>
            <a:ext cx="43535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Kiplinger’s Personal Finance (May 1960)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624300"/>
            <a:ext cx="4287475" cy="6076538"/>
          </a:xfrm>
          <a:prstGeom prst="rect">
            <a:avLst/>
          </a:prstGeom>
          <a:ln w="6350">
            <a:solidFill>
              <a:schemeClr val="tx1"/>
            </a:solidFill>
          </a:ln>
        </p:spPr>
      </p:pic>
      <p:pic>
        <p:nvPicPr>
          <p:cNvPr id="8" name="Picture 7" descr="Kiplinger's Personal Finance - Google Books - Google Chrome"/>
          <p:cNvPicPr>
            <a:picLocks noChangeAspect="1"/>
          </p:cNvPicPr>
          <p:nvPr/>
        </p:nvPicPr>
        <p:blipFill rotWithShape="1">
          <a:blip r:embed="rId3">
            <a:extLst>
              <a:ext uri="{28A0092B-C50C-407E-A947-70E740481C1C}">
                <a14:useLocalDpi xmlns:a14="http://schemas.microsoft.com/office/drawing/2010/main" val="0"/>
              </a:ext>
            </a:extLst>
          </a:blip>
          <a:srcRect l="63293" t="52223" r="8791" b="8095"/>
          <a:stretch/>
        </p:blipFill>
        <p:spPr>
          <a:xfrm>
            <a:off x="3460090" y="959613"/>
            <a:ext cx="5104448" cy="5524293"/>
          </a:xfrm>
          <a:prstGeom prst="rect">
            <a:avLst/>
          </a:prstGeom>
          <a:ln w="6350">
            <a:solidFill>
              <a:schemeClr val="tx1"/>
            </a:solidFill>
          </a:ln>
        </p:spPr>
      </p:pic>
    </p:spTree>
    <p:extLst>
      <p:ext uri="{BB962C8B-B14F-4D97-AF65-F5344CB8AC3E}">
        <p14:creationId xmlns:p14="http://schemas.microsoft.com/office/powerpoint/2010/main" val="325002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4CE3B23-9D98-4F67-9A77-5139DB4FF918}" type="slidenum">
              <a:rPr lang="en-US" altLang="en-US" sz="1400" i="0">
                <a:solidFill>
                  <a:srgbClr val="000066"/>
                </a:solidFill>
                <a:latin typeface="Arial" panose="020B0604020202020204" pitchFamily="34" charset="0"/>
              </a:rPr>
              <a:pPr/>
              <a:t>9</a:t>
            </a:fld>
            <a:endParaRPr lang="en-US" altLang="en-US" sz="1400" i="0">
              <a:solidFill>
                <a:srgbClr val="000066"/>
              </a:solidFill>
              <a:latin typeface="Arial" panose="020B0604020202020204" pitchFamily="34" charset="0"/>
            </a:endParaRPr>
          </a:p>
        </p:txBody>
      </p:sp>
      <p:sp>
        <p:nvSpPr>
          <p:cNvPr id="4101" name="Rectangle 2"/>
          <p:cNvSpPr>
            <a:spLocks noGrp="1" noChangeArrowheads="1"/>
          </p:cNvSpPr>
          <p:nvPr>
            <p:ph type="title"/>
          </p:nvPr>
        </p:nvSpPr>
        <p:spPr/>
        <p:txBody>
          <a:bodyPr/>
          <a:lstStyle/>
          <a:p>
            <a:r>
              <a:rPr lang="en-US"/>
              <a:t>Controlling TV Signals</a:t>
            </a:r>
          </a:p>
        </p:txBody>
      </p:sp>
      <p:sp>
        <p:nvSpPr>
          <p:cNvPr id="4102" name="Rectangle 3"/>
          <p:cNvSpPr>
            <a:spLocks noGrp="1" noChangeArrowheads="1"/>
          </p:cNvSpPr>
          <p:nvPr>
            <p:ph type="body" idx="1"/>
          </p:nvPr>
        </p:nvSpPr>
        <p:spPr/>
        <p:txBody>
          <a:bodyPr/>
          <a:lstStyle/>
          <a:p>
            <a:pPr>
              <a:lnSpc>
                <a:spcPct val="90000"/>
              </a:lnSpc>
            </a:pPr>
            <a:r>
              <a:rPr lang="en-US" dirty="0"/>
              <a:t>Stylized Situation</a:t>
            </a:r>
          </a:p>
          <a:p>
            <a:pPr lvl="1">
              <a:lnSpc>
                <a:spcPct val="90000"/>
              </a:lnSpc>
            </a:pPr>
            <a:r>
              <a:rPr lang="en-US" dirty="0"/>
              <a:t>It is 1960. A small West Virginia town has only two local over-the-air TV stations</a:t>
            </a:r>
          </a:p>
          <a:p>
            <a:pPr lvl="1">
              <a:lnSpc>
                <a:spcPct val="90000"/>
              </a:lnSpc>
            </a:pPr>
            <a:r>
              <a:rPr lang="en-US" dirty="0"/>
              <a:t>Company sets up antenna/mechanism to capture stations from Penn, Ohio and Wheeling, W </a:t>
            </a:r>
            <a:r>
              <a:rPr lang="en-US" dirty="0" err="1"/>
              <a:t>Va</a:t>
            </a:r>
            <a:endParaRPr lang="en-US" dirty="0"/>
          </a:p>
          <a:p>
            <a:pPr lvl="1">
              <a:lnSpc>
                <a:spcPct val="90000"/>
              </a:lnSpc>
            </a:pPr>
            <a:r>
              <a:rPr lang="en-US" dirty="0"/>
              <a:t>Customers of company pay fee to company to view all five stations pumped through company’s system</a:t>
            </a:r>
          </a:p>
        </p:txBody>
      </p:sp>
    </p:spTree>
    <p:extLst>
      <p:ext uri="{BB962C8B-B14F-4D97-AF65-F5344CB8AC3E}">
        <p14:creationId xmlns:p14="http://schemas.microsoft.com/office/powerpoint/2010/main" val="3318275805"/>
      </p:ext>
    </p:extLst>
  </p:cSld>
  <p:clrMapOvr>
    <a:masterClrMapping/>
  </p:clrMapOvr>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9890</TotalTime>
  <Words>3128</Words>
  <Application>Microsoft Office PowerPoint</Application>
  <PresentationFormat>Widescreen</PresentationFormat>
  <Paragraphs>348</Paragraphs>
  <Slides>71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Arial</vt:lpstr>
      <vt:lpstr>Book Antiqua</vt:lpstr>
      <vt:lpstr>Helvetica</vt:lpstr>
      <vt:lpstr>Monotype Sorts</vt:lpstr>
      <vt:lpstr>Times New Roman</vt:lpstr>
      <vt:lpstr>Wingdings</vt:lpstr>
      <vt:lpstr>Generic (Standard)</vt:lpstr>
      <vt:lpstr>Class 14: Wed 23 Apr 2025 Copyright Spring 2025   Capturing TV Signals</vt:lpstr>
      <vt:lpstr>1909 Copyright Act</vt:lpstr>
      <vt:lpstr>1946: Six Commercial TV Stations in U.S.</vt:lpstr>
      <vt:lpstr>16-Inch Wide-Screen</vt:lpstr>
      <vt:lpstr>Antenna Installation</vt:lpstr>
      <vt:lpstr>UHF Channels</vt:lpstr>
      <vt:lpstr>Requires A New Antenna</vt:lpstr>
      <vt:lpstr>Shared Antennae (Community Antenna TV) (CATV) (Cable)</vt:lpstr>
      <vt:lpstr>Controlling TV Signals</vt:lpstr>
      <vt:lpstr> Controlling TV Signals</vt:lpstr>
      <vt:lpstr>Fortnightly</vt:lpstr>
      <vt:lpstr>Who Does the Performing?</vt:lpstr>
      <vt:lpstr>CATV Is Just An Antenna</vt:lpstr>
      <vt:lpstr>Individual Could Do This</vt:lpstr>
      <vt:lpstr>Teleprompter</vt:lpstr>
      <vt:lpstr>Importing Signals Isn’t a Change</vt:lpstr>
      <vt:lpstr>Signals Are In the Air</vt:lpstr>
      <vt:lpstr>Doesn’t Disrupt Broadcast Business Model</vt:lpstr>
      <vt:lpstr>Broadcast Ads Will Be Seen By More Viewers</vt:lpstr>
      <vt:lpstr>1976 Copyright Act</vt:lpstr>
      <vt:lpstr>Sec. 111: Secondary Cable Transmissions</vt:lpstr>
      <vt:lpstr>Sec. 111: Secondary Cable Transmissions</vt:lpstr>
      <vt:lpstr>Sec. 111: Secondary Cable Transmissions</vt:lpstr>
      <vt:lpstr>The Copyright Royalty Board</vt:lpstr>
      <vt:lpstr>Sony Betamax Intro in Japan</vt:lpstr>
      <vt:lpstr>Technical Specifications</vt:lpstr>
      <vt:lpstr>Likely Market</vt:lpstr>
      <vt:lpstr>Video Discs as Alternative</vt:lpstr>
      <vt:lpstr>Sony Betamax Ad</vt:lpstr>
      <vt:lpstr>Sony Betamax Ad</vt:lpstr>
      <vt:lpstr>Sony Betamax Ad</vt:lpstr>
      <vt:lpstr>$1300</vt:lpstr>
      <vt:lpstr>Copyright Lawsuit</vt:lpstr>
      <vt:lpstr>Sony</vt:lpstr>
      <vt:lpstr>Primary Liability in Patent Law: Sec. 271(a)</vt:lpstr>
      <vt:lpstr>Secondary Liability in Patent Law: Inducement: Sec. 271(b)</vt:lpstr>
      <vt:lpstr>Secondary Liability in Patent Law: Contributory Infringement: Sec. 271(c)</vt:lpstr>
      <vt:lpstr>The Design of the VCR</vt:lpstr>
      <vt:lpstr>Design Incentives I</vt:lpstr>
      <vt:lpstr>Design Incentives II</vt:lpstr>
      <vt:lpstr>“Substantial Noninfringing Uses”</vt:lpstr>
      <vt:lpstr>Home Time-Shifting of Free TV is Fair Use</vt:lpstr>
      <vt:lpstr>Sony Isn’t Secondarily Liable</vt:lpstr>
      <vt:lpstr>Grokster</vt:lpstr>
      <vt:lpstr>Inducement Liability</vt:lpstr>
      <vt:lpstr>Grokster in the Sup Ct</vt:lpstr>
      <vt:lpstr>Who Records?</vt:lpstr>
      <vt:lpstr>Who Records?</vt:lpstr>
      <vt:lpstr>Who Records?</vt:lpstr>
      <vt:lpstr>Building a Video Recording Device</vt:lpstr>
      <vt:lpstr>Building a Video Recording Device</vt:lpstr>
      <vt:lpstr>Building a Video Recording Device</vt:lpstr>
      <vt:lpstr>Cartoon Network</vt:lpstr>
      <vt:lpstr>Remote Storage DVR</vt:lpstr>
      <vt:lpstr>Infringement?</vt:lpstr>
      <vt:lpstr>No Liability</vt:lpstr>
      <vt:lpstr>Aereo (U.S. 2014)</vt:lpstr>
      <vt:lpstr>Sec. 106(4): Public Performance Right</vt:lpstr>
      <vt:lpstr>Sec. 101: “To Perform”</vt:lpstr>
      <vt:lpstr>Sec. 101: “Publicly”</vt:lpstr>
      <vt:lpstr>Sec. 101: “Transmit”</vt:lpstr>
      <vt:lpstr>Performing</vt:lpstr>
      <vt:lpstr>Needs to Be Public Performance to Infringe</vt:lpstr>
      <vt:lpstr>And Publicly?</vt:lpstr>
      <vt:lpstr>Aereo I</vt:lpstr>
      <vt:lpstr>Aereo II</vt:lpstr>
      <vt:lpstr>Aereo III</vt:lpstr>
      <vt:lpstr>TTYN (4 of 4)</vt:lpstr>
      <vt:lpstr>Fortnightly and Teleprompter Déjà Vu </vt:lpstr>
      <vt:lpstr>Dissent: Customer Performs, Not Aereo</vt:lpstr>
      <vt:lpstr>Aereo Shuts Down</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860</cp:revision>
  <cp:lastPrinted>2023-11-02T19:24:27Z</cp:lastPrinted>
  <dcterms:created xsi:type="dcterms:W3CDTF">1999-10-27T15:27:59Z</dcterms:created>
  <dcterms:modified xsi:type="dcterms:W3CDTF">2025-04-23T18:52:38Z</dcterms:modified>
</cp:coreProperties>
</file>