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0"/>
  </p:notesMasterIdLst>
  <p:handoutMasterIdLst>
    <p:handoutMasterId r:id="rId51"/>
  </p:handoutMasterIdLst>
  <p:sldIdLst>
    <p:sldId id="2115" r:id="rId2"/>
    <p:sldId id="2233" r:id="rId3"/>
    <p:sldId id="2234" r:id="rId4"/>
    <p:sldId id="2237" r:id="rId5"/>
    <p:sldId id="2238" r:id="rId6"/>
    <p:sldId id="2239" r:id="rId7"/>
    <p:sldId id="2240" r:id="rId8"/>
    <p:sldId id="2194" r:id="rId9"/>
    <p:sldId id="2195" r:id="rId10"/>
    <p:sldId id="2196" r:id="rId11"/>
    <p:sldId id="2228" r:id="rId12"/>
    <p:sldId id="2229" r:id="rId13"/>
    <p:sldId id="2231" r:id="rId14"/>
    <p:sldId id="2230" r:id="rId15"/>
    <p:sldId id="2241" r:id="rId16"/>
    <p:sldId id="2245" r:id="rId17"/>
    <p:sldId id="2265" r:id="rId18"/>
    <p:sldId id="2246" r:id="rId19"/>
    <p:sldId id="2209" r:id="rId20"/>
    <p:sldId id="2570" r:id="rId21"/>
    <p:sldId id="2569" r:id="rId22"/>
    <p:sldId id="2571" r:id="rId23"/>
    <p:sldId id="2574" r:id="rId24"/>
    <p:sldId id="2250" r:id="rId25"/>
    <p:sldId id="2214" r:id="rId26"/>
    <p:sldId id="2215" r:id="rId27"/>
    <p:sldId id="2216" r:id="rId28"/>
    <p:sldId id="2251" r:id="rId29"/>
    <p:sldId id="2235" r:id="rId30"/>
    <p:sldId id="2253" r:id="rId31"/>
    <p:sldId id="2236" r:id="rId32"/>
    <p:sldId id="2254" r:id="rId33"/>
    <p:sldId id="2255" r:id="rId34"/>
    <p:sldId id="2256" r:id="rId35"/>
    <p:sldId id="2257" r:id="rId36"/>
    <p:sldId id="2232" r:id="rId37"/>
    <p:sldId id="2264" r:id="rId38"/>
    <p:sldId id="2577" r:id="rId39"/>
    <p:sldId id="2247" r:id="rId40"/>
    <p:sldId id="2248" r:id="rId41"/>
    <p:sldId id="2261" r:id="rId42"/>
    <p:sldId id="2263" r:id="rId43"/>
    <p:sldId id="2262" r:id="rId44"/>
    <p:sldId id="2258" r:id="rId45"/>
    <p:sldId id="2259" r:id="rId46"/>
    <p:sldId id="2575" r:id="rId47"/>
    <p:sldId id="2260" r:id="rId48"/>
    <p:sldId id="2576" r:id="rId49"/>
  </p:sldIdLst>
  <p:sldSz cx="12192000" cy="6858000"/>
  <p:notesSz cx="7010400" cy="9296400"/>
  <p:defaultTextStyle>
    <a:defPPr>
      <a:defRPr lang="en-US"/>
    </a:defPPr>
    <a:lvl1pPr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i="1"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i="1"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i="1"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i="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000000"/>
    <a:srgbClr val="CC99FF"/>
    <a:srgbClr val="003399"/>
    <a:srgbClr val="CC66FF"/>
    <a:srgbClr val="CCCCFF"/>
    <a:srgbClr val="6699FF"/>
    <a:srgbClr val="FFCC99"/>
    <a:srgbClr val="FF7C8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04" autoAdjust="0"/>
  </p:normalViewPr>
  <p:slideViewPr>
    <p:cSldViewPr snapToGrid="0">
      <p:cViewPr varScale="1">
        <p:scale>
          <a:sx n="165" d="100"/>
          <a:sy n="165" d="100"/>
        </p:scale>
        <p:origin x="80" y="152"/>
      </p:cViewPr>
      <p:guideLst>
        <p:guide orient="horz" pos="2160"/>
        <p:guide pos="3840"/>
      </p:guideLst>
    </p:cSldViewPr>
  </p:slideViewPr>
  <p:outlineViewPr>
    <p:cViewPr>
      <p:scale>
        <a:sx n="50" d="100"/>
        <a:sy n="50" d="100"/>
      </p:scale>
      <p:origin x="0" y="-296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2842"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defTabSz="931700">
              <a:defRPr kumimoji="0" sz="1200" i="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2773"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algn="r" defTabSz="931700">
              <a:defRPr kumimoji="0" sz="1200" i="0"/>
            </a:lvl1pPr>
          </a:lstStyle>
          <a:p>
            <a:pPr>
              <a:defRPr/>
            </a:pPr>
            <a:fld id="{274C3737-0908-4E0D-AA65-C42FB593C07B}" type="datetime1">
              <a:rPr lang="en-US" altLang="en-US" smtClean="0"/>
              <a:t>10/30/2023</a:t>
            </a:fld>
            <a:endParaRPr lang="en-US" altLang="en-US"/>
          </a:p>
        </p:txBody>
      </p:sp>
      <p:sp>
        <p:nvSpPr>
          <p:cNvPr id="14340" name="Rectangle 4"/>
          <p:cNvSpPr>
            <a:spLocks noGrp="1" noChangeArrowheads="1"/>
          </p:cNvSpPr>
          <p:nvPr>
            <p:ph type="ftr" sz="quarter" idx="2"/>
          </p:nvPr>
        </p:nvSpPr>
        <p:spPr bwMode="auto">
          <a:xfrm>
            <a:off x="1"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defTabSz="931700">
              <a:defRPr kumimoji="0" sz="1200" i="0"/>
            </a:lvl1pPr>
          </a:lstStyle>
          <a:p>
            <a:pPr>
              <a:defRPr/>
            </a:pPr>
            <a:r>
              <a:rPr lang="en-US" altLang="en-US"/>
              <a:t>Copyright</a:t>
            </a:r>
          </a:p>
        </p:txBody>
      </p:sp>
      <p:sp>
        <p:nvSpPr>
          <p:cNvPr id="14341" name="Rectangle 5"/>
          <p:cNvSpPr>
            <a:spLocks noGrp="1" noChangeArrowheads="1"/>
          </p:cNvSpPr>
          <p:nvPr>
            <p:ph type="sldNum" sz="quarter" idx="3"/>
          </p:nvPr>
        </p:nvSpPr>
        <p:spPr bwMode="auto">
          <a:xfrm>
            <a:off x="3972773"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algn="r" defTabSz="931602">
              <a:defRPr kumimoji="0" sz="1200" i="0"/>
            </a:lvl1pPr>
          </a:lstStyle>
          <a:p>
            <a:fld id="{8836A729-46A9-472C-9270-EE66AA840BEC}" type="slidenum">
              <a:rPr lang="en-US" altLang="en-US"/>
              <a:pPr/>
              <a:t>‹#›</a:t>
            </a:fld>
            <a:endParaRPr lang="en-US" altLang="en-US"/>
          </a:p>
        </p:txBody>
      </p:sp>
    </p:spTree>
    <p:extLst>
      <p:ext uri="{BB962C8B-B14F-4D97-AF65-F5344CB8AC3E}">
        <p14:creationId xmlns:p14="http://schemas.microsoft.com/office/powerpoint/2010/main" val="37294662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1"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defTabSz="931700">
              <a:defRPr kumimoji="0" sz="1200" i="0"/>
            </a:lvl1pPr>
          </a:lstStyle>
          <a:p>
            <a:pPr>
              <a:defRPr/>
            </a:pPr>
            <a:endParaRPr lang="en-US" altLang="en-US"/>
          </a:p>
        </p:txBody>
      </p:sp>
      <p:sp>
        <p:nvSpPr>
          <p:cNvPr id="41987" name="Rectangle 9"/>
          <p:cNvSpPr>
            <a:spLocks noGrp="1" noRot="1" noChangeAspect="1" noChangeArrowheads="1"/>
          </p:cNvSpPr>
          <p:nvPr>
            <p:ph type="sldImg" idx="2"/>
          </p:nvPr>
        </p:nvSpPr>
        <p:spPr bwMode="auto">
          <a:xfrm>
            <a:off x="406400" y="698500"/>
            <a:ext cx="6197600" cy="34861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5144" y="4416109"/>
            <a:ext cx="5140112" cy="4182427"/>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2773" y="0"/>
            <a:ext cx="3037628" cy="464184"/>
          </a:xfrm>
          <a:prstGeom prst="rect">
            <a:avLst/>
          </a:prstGeom>
          <a:noFill/>
          <a:ln w="9525">
            <a:noFill/>
            <a:miter lim="800000"/>
            <a:headEnd/>
            <a:tailEnd/>
          </a:ln>
        </p:spPr>
        <p:txBody>
          <a:bodyPr vert="horz" wrap="square" lIns="93143" tIns="46572" rIns="93143" bIns="46572" numCol="1" anchor="t" anchorCtr="0" compatLnSpc="1">
            <a:prstTxWarp prst="textNoShape">
              <a:avLst/>
            </a:prstTxWarp>
          </a:bodyPr>
          <a:lstStyle>
            <a:lvl1pPr algn="r" defTabSz="931700">
              <a:defRPr kumimoji="0" sz="1200" i="0"/>
            </a:lvl1pPr>
          </a:lstStyle>
          <a:p>
            <a:pPr>
              <a:defRPr/>
            </a:pPr>
            <a:fld id="{A2B1789E-8928-4778-8398-6EC1C52A1E5C}" type="datetime1">
              <a:rPr lang="en-US" altLang="en-US" smtClean="0"/>
              <a:t>10/30/2023</a:t>
            </a:fld>
            <a:endParaRPr lang="en-US" altLang="en-US"/>
          </a:p>
        </p:txBody>
      </p:sp>
      <p:sp>
        <p:nvSpPr>
          <p:cNvPr id="2060" name="Rectangle 12"/>
          <p:cNvSpPr>
            <a:spLocks noGrp="1" noChangeArrowheads="1"/>
          </p:cNvSpPr>
          <p:nvPr>
            <p:ph type="ftr" sz="quarter" idx="4"/>
          </p:nvPr>
        </p:nvSpPr>
        <p:spPr bwMode="auto">
          <a:xfrm>
            <a:off x="1"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defTabSz="931700">
              <a:defRPr kumimoji="0" sz="1200" i="0"/>
            </a:lvl1pPr>
          </a:lstStyle>
          <a:p>
            <a:pPr>
              <a:defRPr/>
            </a:pPr>
            <a:endParaRPr lang="en-US" altLang="en-US"/>
          </a:p>
        </p:txBody>
      </p:sp>
      <p:sp>
        <p:nvSpPr>
          <p:cNvPr id="2061" name="Rectangle 13"/>
          <p:cNvSpPr>
            <a:spLocks noGrp="1" noChangeArrowheads="1"/>
          </p:cNvSpPr>
          <p:nvPr>
            <p:ph type="sldNum" sz="quarter" idx="5"/>
          </p:nvPr>
        </p:nvSpPr>
        <p:spPr bwMode="auto">
          <a:xfrm>
            <a:off x="3972773" y="8832216"/>
            <a:ext cx="3037628" cy="464184"/>
          </a:xfrm>
          <a:prstGeom prst="rect">
            <a:avLst/>
          </a:prstGeom>
          <a:noFill/>
          <a:ln w="9525">
            <a:noFill/>
            <a:miter lim="800000"/>
            <a:headEnd/>
            <a:tailEnd/>
          </a:ln>
        </p:spPr>
        <p:txBody>
          <a:bodyPr vert="horz" wrap="square" lIns="93143" tIns="46572" rIns="93143" bIns="46572" numCol="1" anchor="b" anchorCtr="0" compatLnSpc="1">
            <a:prstTxWarp prst="textNoShape">
              <a:avLst/>
            </a:prstTxWarp>
          </a:bodyPr>
          <a:lstStyle>
            <a:lvl1pPr algn="r" defTabSz="931602">
              <a:defRPr kumimoji="0" sz="1200" i="0"/>
            </a:lvl1pPr>
          </a:lstStyle>
          <a:p>
            <a:fld id="{FF4576D0-4379-497B-A914-98ADDA4EF179}" type="slidenum">
              <a:rPr lang="en-US" altLang="en-US"/>
              <a:pPr/>
              <a:t>‹#›</a:t>
            </a:fld>
            <a:endParaRPr lang="en-US" altLang="en-US"/>
          </a:p>
        </p:txBody>
      </p:sp>
    </p:spTree>
    <p:extLst>
      <p:ext uri="{BB962C8B-B14F-4D97-AF65-F5344CB8AC3E}">
        <p14:creationId xmlns:p14="http://schemas.microsoft.com/office/powerpoint/2010/main" val="333277571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6BA1BA4B-23BA-4E0E-B377-647D7C47FCA8}" type="datetime1">
              <a:rPr kumimoji="0" lang="en-US" altLang="en-US" sz="1200" i="0"/>
              <a:t>10/30/2023</a:t>
            </a:fld>
            <a:endParaRPr kumimoji="0" lang="en-US" altLang="en-US" sz="1200" i="0"/>
          </a:p>
        </p:txBody>
      </p:sp>
      <p:sp>
        <p:nvSpPr>
          <p:cNvPr id="4301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242F029-6235-470A-A6EA-6D7B36074300}" type="slidenum">
              <a:rPr kumimoji="0" lang="en-US" altLang="en-US" sz="1200" i="0"/>
              <a:pPr/>
              <a:t>1</a:t>
            </a:fld>
            <a:endParaRPr kumimoji="0" lang="en-US" altLang="en-US" sz="1200" i="0"/>
          </a:p>
        </p:txBody>
      </p:sp>
      <p:sp>
        <p:nvSpPr>
          <p:cNvPr id="43012" name="Rectangle 2"/>
          <p:cNvSpPr>
            <a:spLocks noGrp="1" noRot="1" noChangeAspect="1" noChangeArrowheads="1" noTextEdit="1"/>
          </p:cNvSpPr>
          <p:nvPr>
            <p:ph type="sldImg"/>
          </p:nvPr>
        </p:nvSpPr>
        <p:spPr>
          <a:xfrm>
            <a:off x="406400" y="698500"/>
            <a:ext cx="6197600" cy="3486150"/>
          </a:xfrm>
          <a:ln/>
        </p:spPr>
      </p:sp>
      <p:sp>
        <p:nvSpPr>
          <p:cNvPr id="4301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18173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866BB4C-7AC5-471B-8D56-4CDA8759B97F}" type="datetime1">
              <a:rPr kumimoji="0" lang="en-US" altLang="en-US" sz="1200" i="0"/>
              <a:t>10/30/2023</a:t>
            </a:fld>
            <a:endParaRPr kumimoji="0" lang="en-US" altLang="en-US" sz="1200" i="0"/>
          </a:p>
        </p:txBody>
      </p:sp>
      <p:sp>
        <p:nvSpPr>
          <p:cNvPr id="6144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2D7C8E36-7592-4B7F-8806-C8A0395ABE51}" type="slidenum">
              <a:rPr kumimoji="0" lang="en-US" altLang="en-US" sz="1200" i="0"/>
              <a:pPr/>
              <a:t>19</a:t>
            </a:fld>
            <a:endParaRPr kumimoji="0" lang="en-US" altLang="en-US" sz="1200" i="0"/>
          </a:p>
        </p:txBody>
      </p:sp>
      <p:sp>
        <p:nvSpPr>
          <p:cNvPr id="61444" name="Rectangle 2"/>
          <p:cNvSpPr>
            <a:spLocks noGrp="1" noRot="1" noChangeAspect="1" noChangeArrowheads="1" noTextEdit="1"/>
          </p:cNvSpPr>
          <p:nvPr>
            <p:ph type="sldImg"/>
          </p:nvPr>
        </p:nvSpPr>
        <p:spPr>
          <a:xfrm>
            <a:off x="406400" y="698500"/>
            <a:ext cx="6197600" cy="3486150"/>
          </a:xfrm>
          <a:ln/>
        </p:spPr>
      </p:sp>
      <p:sp>
        <p:nvSpPr>
          <p:cNvPr id="6144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05240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20</a:t>
            </a:fld>
            <a:endParaRPr lang="en-US" altLang="en-US"/>
          </a:p>
        </p:txBody>
      </p:sp>
    </p:spTree>
    <p:extLst>
      <p:ext uri="{BB962C8B-B14F-4D97-AF65-F5344CB8AC3E}">
        <p14:creationId xmlns:p14="http://schemas.microsoft.com/office/powerpoint/2010/main" val="1076407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21</a:t>
            </a:fld>
            <a:endParaRPr lang="en-US" altLang="en-US"/>
          </a:p>
        </p:txBody>
      </p:sp>
    </p:spTree>
    <p:extLst>
      <p:ext uri="{BB962C8B-B14F-4D97-AF65-F5344CB8AC3E}">
        <p14:creationId xmlns:p14="http://schemas.microsoft.com/office/powerpoint/2010/main" val="9452037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22</a:t>
            </a:fld>
            <a:endParaRPr lang="en-US" altLang="en-US"/>
          </a:p>
        </p:txBody>
      </p:sp>
    </p:spTree>
    <p:extLst>
      <p:ext uri="{BB962C8B-B14F-4D97-AF65-F5344CB8AC3E}">
        <p14:creationId xmlns:p14="http://schemas.microsoft.com/office/powerpoint/2010/main" val="22826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23</a:t>
            </a:fld>
            <a:endParaRPr lang="en-US" altLang="en-US"/>
          </a:p>
        </p:txBody>
      </p:sp>
    </p:spTree>
    <p:extLst>
      <p:ext uri="{BB962C8B-B14F-4D97-AF65-F5344CB8AC3E}">
        <p14:creationId xmlns:p14="http://schemas.microsoft.com/office/powerpoint/2010/main" val="2361576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24</a:t>
            </a:fld>
            <a:endParaRPr lang="en-US" altLang="en-US"/>
          </a:p>
        </p:txBody>
      </p:sp>
    </p:spTree>
    <p:extLst>
      <p:ext uri="{BB962C8B-B14F-4D97-AF65-F5344CB8AC3E}">
        <p14:creationId xmlns:p14="http://schemas.microsoft.com/office/powerpoint/2010/main" val="297475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56F439D2-81FE-487F-90BD-24E316B883B9}" type="datetime1">
              <a:rPr kumimoji="0" lang="en-US" altLang="en-US" sz="1200" i="0"/>
              <a:t>10/30/2023</a:t>
            </a:fld>
            <a:endParaRPr kumimoji="0" lang="en-US" altLang="en-US" sz="1200" i="0"/>
          </a:p>
        </p:txBody>
      </p:sp>
      <p:sp>
        <p:nvSpPr>
          <p:cNvPr id="66563"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938A4EE9-9C22-4998-B492-2EC79F54F298}" type="slidenum">
              <a:rPr kumimoji="0" lang="en-US" altLang="en-US" sz="1200" i="0"/>
              <a:pPr/>
              <a:t>25</a:t>
            </a:fld>
            <a:endParaRPr kumimoji="0" lang="en-US" altLang="en-US" sz="1200" i="0"/>
          </a:p>
        </p:txBody>
      </p:sp>
      <p:sp>
        <p:nvSpPr>
          <p:cNvPr id="66564" name="Rectangle 2"/>
          <p:cNvSpPr>
            <a:spLocks noGrp="1" noRot="1" noChangeAspect="1" noChangeArrowheads="1" noTextEdit="1"/>
          </p:cNvSpPr>
          <p:nvPr>
            <p:ph type="sldImg"/>
          </p:nvPr>
        </p:nvSpPr>
        <p:spPr>
          <a:xfrm>
            <a:off x="406400" y="698500"/>
            <a:ext cx="6197600" cy="3486150"/>
          </a:xfrm>
          <a:ln/>
        </p:spPr>
      </p:sp>
      <p:sp>
        <p:nvSpPr>
          <p:cNvPr id="6656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02672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8E0F4177-33B0-4B02-AA76-A0C9EFE75038}" type="datetime1">
              <a:rPr kumimoji="0" lang="en-US" altLang="en-US" sz="1200" i="0"/>
              <a:t>10/30/2023</a:t>
            </a:fld>
            <a:endParaRPr kumimoji="0" lang="en-US" altLang="en-US" sz="1200" i="0"/>
          </a:p>
        </p:txBody>
      </p:sp>
      <p:sp>
        <p:nvSpPr>
          <p:cNvPr id="67587"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E60C9E4-98E2-4DE7-9F72-D4E896A9D9F4}" type="slidenum">
              <a:rPr kumimoji="0" lang="en-US" altLang="en-US" sz="1200" i="0"/>
              <a:pPr/>
              <a:t>26</a:t>
            </a:fld>
            <a:endParaRPr kumimoji="0" lang="en-US" altLang="en-US" sz="1200" i="0"/>
          </a:p>
        </p:txBody>
      </p:sp>
      <p:sp>
        <p:nvSpPr>
          <p:cNvPr id="67588" name="Rectangle 2"/>
          <p:cNvSpPr>
            <a:spLocks noGrp="1" noRot="1" noChangeAspect="1" noChangeArrowheads="1" noTextEdit="1"/>
          </p:cNvSpPr>
          <p:nvPr>
            <p:ph type="sldImg"/>
          </p:nvPr>
        </p:nvSpPr>
        <p:spPr>
          <a:xfrm>
            <a:off x="406400" y="698500"/>
            <a:ext cx="6197600" cy="3486150"/>
          </a:xfrm>
          <a:ln/>
        </p:spPr>
      </p:sp>
      <p:sp>
        <p:nvSpPr>
          <p:cNvPr id="675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22722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DCA9DAF6-EFD8-4B5E-A606-96D941F91803}" type="datetime1">
              <a:rPr kumimoji="0" lang="en-US" altLang="en-US" sz="1200" i="0"/>
              <a:t>10/30/2023</a:t>
            </a:fld>
            <a:endParaRPr kumimoji="0" lang="en-US" altLang="en-US" sz="1200" i="0"/>
          </a:p>
        </p:txBody>
      </p:sp>
      <p:sp>
        <p:nvSpPr>
          <p:cNvPr id="68611"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602">
              <a:defRPr kumimoji="1" sz="2400" i="1">
                <a:solidFill>
                  <a:schemeClr val="tx1"/>
                </a:solidFill>
                <a:latin typeface="Times New Roman" panose="02020603050405020304" pitchFamily="18" charset="0"/>
              </a:defRPr>
            </a:lvl1pPr>
            <a:lvl2pPr marL="744010" indent="-286158" defTabSz="931602">
              <a:defRPr kumimoji="1" sz="2400" i="1">
                <a:solidFill>
                  <a:schemeClr val="tx1"/>
                </a:solidFill>
                <a:latin typeface="Times New Roman" panose="02020603050405020304" pitchFamily="18" charset="0"/>
              </a:defRPr>
            </a:lvl2pPr>
            <a:lvl3pPr marL="1144631" indent="-228926" defTabSz="931602">
              <a:defRPr kumimoji="1" sz="2400" i="1">
                <a:solidFill>
                  <a:schemeClr val="tx1"/>
                </a:solidFill>
                <a:latin typeface="Times New Roman" panose="02020603050405020304" pitchFamily="18" charset="0"/>
              </a:defRPr>
            </a:lvl3pPr>
            <a:lvl4pPr marL="1602483" indent="-228926" defTabSz="931602">
              <a:defRPr kumimoji="1" sz="2400" i="1">
                <a:solidFill>
                  <a:schemeClr val="tx1"/>
                </a:solidFill>
                <a:latin typeface="Times New Roman" panose="02020603050405020304" pitchFamily="18" charset="0"/>
              </a:defRPr>
            </a:lvl4pPr>
            <a:lvl5pPr marL="2060336" indent="-228926" defTabSz="931602">
              <a:defRPr kumimoji="1" sz="2400" i="1">
                <a:solidFill>
                  <a:schemeClr val="tx1"/>
                </a:solidFill>
                <a:latin typeface="Times New Roman" panose="02020603050405020304" pitchFamily="18" charset="0"/>
              </a:defRPr>
            </a:lvl5pPr>
            <a:lvl6pPr marL="2518188"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6pPr>
            <a:lvl7pPr marL="2976041"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7pPr>
            <a:lvl8pPr marL="3433894"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8pPr>
            <a:lvl9pPr marL="3891745" indent="-228926" defTabSz="931602"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4982B23E-E71C-4F46-A6E9-FB8FEB5DE89C}" type="slidenum">
              <a:rPr kumimoji="0" lang="en-US" altLang="en-US" sz="1200" i="0"/>
              <a:pPr/>
              <a:t>27</a:t>
            </a:fld>
            <a:endParaRPr kumimoji="0" lang="en-US" altLang="en-US" sz="1200" i="0"/>
          </a:p>
        </p:txBody>
      </p:sp>
      <p:sp>
        <p:nvSpPr>
          <p:cNvPr id="68612" name="Rectangle 2"/>
          <p:cNvSpPr>
            <a:spLocks noGrp="1" noRot="1" noChangeAspect="1" noChangeArrowheads="1" noTextEdit="1"/>
          </p:cNvSpPr>
          <p:nvPr>
            <p:ph type="sldImg"/>
          </p:nvPr>
        </p:nvSpPr>
        <p:spPr>
          <a:xfrm>
            <a:off x="406400" y="698500"/>
            <a:ext cx="6197600" cy="3486150"/>
          </a:xfrm>
          <a:ln/>
        </p:spPr>
      </p:sp>
      <p:sp>
        <p:nvSpPr>
          <p:cNvPr id="6861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8326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http://whatisfairuse.blogspot.com/2008/03/what-happened-after-remand-of-campbell.html</a:t>
            </a:r>
          </a:p>
        </p:txBody>
      </p:sp>
      <p:sp>
        <p:nvSpPr>
          <p:cNvPr id="4" name="Date Placeholder 3"/>
          <p:cNvSpPr>
            <a:spLocks noGrp="1"/>
          </p:cNvSpPr>
          <p:nvPr>
            <p:ph type="dt" idx="10"/>
          </p:nvPr>
        </p:nvSpPr>
        <p:spPr/>
        <p:txBody>
          <a:bodyPr/>
          <a:lstStyle/>
          <a:p>
            <a:pPr>
              <a:defRPr/>
            </a:pPr>
            <a:fld id="{A2B1789E-8928-4778-8398-6EC1C52A1E5C}" type="datetime1">
              <a:rPr lang="en-US" altLang="en-US" smtClean="0"/>
              <a:t>10/30/2023</a:t>
            </a:fld>
            <a:endParaRPr lang="en-US" altLang="en-US"/>
          </a:p>
        </p:txBody>
      </p:sp>
      <p:sp>
        <p:nvSpPr>
          <p:cNvPr id="5" name="Slide Number Placeholder 4"/>
          <p:cNvSpPr>
            <a:spLocks noGrp="1"/>
          </p:cNvSpPr>
          <p:nvPr>
            <p:ph type="sldNum" sz="quarter" idx="11"/>
          </p:nvPr>
        </p:nvSpPr>
        <p:spPr/>
        <p:txBody>
          <a:bodyPr/>
          <a:lstStyle/>
          <a:p>
            <a:fld id="{FF4576D0-4379-497B-A914-98ADDA4EF179}" type="slidenum">
              <a:rPr lang="en-US" altLang="en-US" smtClean="0"/>
              <a:pPr/>
              <a:t>28</a:t>
            </a:fld>
            <a:endParaRPr lang="en-US" altLang="en-US"/>
          </a:p>
        </p:txBody>
      </p:sp>
    </p:spTree>
    <p:extLst>
      <p:ext uri="{BB962C8B-B14F-4D97-AF65-F5344CB8AC3E}">
        <p14:creationId xmlns:p14="http://schemas.microsoft.com/office/powerpoint/2010/main" val="1453538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555">
              <a:defRPr kumimoji="1" sz="2400">
                <a:solidFill>
                  <a:schemeClr val="tx1"/>
                </a:solidFill>
                <a:latin typeface="Times New Roman" panose="02020603050405020304" pitchFamily="18" charset="0"/>
              </a:defRPr>
            </a:lvl1pPr>
            <a:lvl2pPr marL="752757" indent="-289522" defTabSz="942555">
              <a:defRPr kumimoji="1" sz="2400">
                <a:solidFill>
                  <a:schemeClr val="tx1"/>
                </a:solidFill>
                <a:latin typeface="Times New Roman" panose="02020603050405020304" pitchFamily="18" charset="0"/>
              </a:defRPr>
            </a:lvl2pPr>
            <a:lvl3pPr marL="1159697" indent="-231618" defTabSz="942555">
              <a:defRPr kumimoji="1" sz="2400">
                <a:solidFill>
                  <a:schemeClr val="tx1"/>
                </a:solidFill>
                <a:latin typeface="Times New Roman" panose="02020603050405020304" pitchFamily="18" charset="0"/>
              </a:defRPr>
            </a:lvl3pPr>
            <a:lvl4pPr marL="1622932" indent="-231618" defTabSz="942555">
              <a:defRPr kumimoji="1" sz="2400">
                <a:solidFill>
                  <a:schemeClr val="tx1"/>
                </a:solidFill>
                <a:latin typeface="Times New Roman" panose="02020603050405020304" pitchFamily="18" charset="0"/>
              </a:defRPr>
            </a:lvl4pPr>
            <a:lvl5pPr marL="2086167" indent="-231618" defTabSz="942555">
              <a:defRPr kumimoji="1" sz="2400">
                <a:solidFill>
                  <a:schemeClr val="tx1"/>
                </a:solidFill>
                <a:latin typeface="Times New Roman" panose="02020603050405020304" pitchFamily="18" charset="0"/>
              </a:defRPr>
            </a:lvl5pPr>
            <a:lvl6pPr marL="2549402"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6pPr>
            <a:lvl7pPr marL="3012637"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7pPr>
            <a:lvl8pPr marL="3475872"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8pPr>
            <a:lvl9pPr marL="3939107"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9pPr>
          </a:lstStyle>
          <a:p>
            <a:fld id="{ABA8374F-8771-4837-AEF7-E8EABECABEFF}" type="datetime1">
              <a:rPr kumimoji="0" lang="en-US" altLang="en-US" sz="1200"/>
              <a:pPr/>
              <a:t>10/30/2023</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555">
              <a:defRPr kumimoji="1" sz="2400">
                <a:solidFill>
                  <a:schemeClr val="tx1"/>
                </a:solidFill>
                <a:latin typeface="Times New Roman" panose="02020603050405020304" pitchFamily="18" charset="0"/>
              </a:defRPr>
            </a:lvl1pPr>
            <a:lvl2pPr marL="752757" indent="-289522" defTabSz="942555">
              <a:defRPr kumimoji="1" sz="2400">
                <a:solidFill>
                  <a:schemeClr val="tx1"/>
                </a:solidFill>
                <a:latin typeface="Times New Roman" panose="02020603050405020304" pitchFamily="18" charset="0"/>
              </a:defRPr>
            </a:lvl2pPr>
            <a:lvl3pPr marL="1159697" indent="-231618" defTabSz="942555">
              <a:defRPr kumimoji="1" sz="2400">
                <a:solidFill>
                  <a:schemeClr val="tx1"/>
                </a:solidFill>
                <a:latin typeface="Times New Roman" panose="02020603050405020304" pitchFamily="18" charset="0"/>
              </a:defRPr>
            </a:lvl3pPr>
            <a:lvl4pPr marL="1622932" indent="-231618" defTabSz="942555">
              <a:defRPr kumimoji="1" sz="2400">
                <a:solidFill>
                  <a:schemeClr val="tx1"/>
                </a:solidFill>
                <a:latin typeface="Times New Roman" panose="02020603050405020304" pitchFamily="18" charset="0"/>
              </a:defRPr>
            </a:lvl4pPr>
            <a:lvl5pPr marL="2086167" indent="-231618" defTabSz="942555">
              <a:defRPr kumimoji="1" sz="2400">
                <a:solidFill>
                  <a:schemeClr val="tx1"/>
                </a:solidFill>
                <a:latin typeface="Times New Roman" panose="02020603050405020304" pitchFamily="18" charset="0"/>
              </a:defRPr>
            </a:lvl5pPr>
            <a:lvl6pPr marL="2549402"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6pPr>
            <a:lvl7pPr marL="3012637"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7pPr>
            <a:lvl8pPr marL="3475872"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8pPr>
            <a:lvl9pPr marL="3939107" indent="-231618" defTabSz="942555" eaLnBrk="0" fontAlgn="base" hangingPunct="0">
              <a:spcBef>
                <a:spcPct val="0"/>
              </a:spcBef>
              <a:spcAft>
                <a:spcPct val="0"/>
              </a:spcAft>
              <a:defRPr kumimoji="1" sz="2400">
                <a:solidFill>
                  <a:schemeClr val="tx1"/>
                </a:solidFill>
                <a:latin typeface="Times New Roman" panose="02020603050405020304" pitchFamily="18" charset="0"/>
              </a:defRPr>
            </a:lvl9pPr>
          </a:lstStyle>
          <a:p>
            <a:fld id="{18E4A85E-4D18-43DE-B887-E72EAB1E5114}" type="slidenum">
              <a:rPr kumimoji="0" lang="en-US" altLang="en-US" sz="1200"/>
              <a:pPr/>
              <a:t>11</a:t>
            </a:fld>
            <a:endParaRPr kumimoji="0" lang="en-US" altLang="en-US" sz="1200"/>
          </a:p>
        </p:txBody>
      </p:sp>
      <p:sp>
        <p:nvSpPr>
          <p:cNvPr id="55300" name="Rectangle 2"/>
          <p:cNvSpPr>
            <a:spLocks noGrp="1" noRot="1" noChangeAspect="1" noChangeArrowheads="1" noTextEdit="1"/>
          </p:cNvSpPr>
          <p:nvPr>
            <p:ph type="sldImg"/>
          </p:nvPr>
        </p:nvSpPr>
        <p:spPr>
          <a:xfrm>
            <a:off x="466725" y="703263"/>
            <a:ext cx="6235700" cy="3508375"/>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249126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465">
              <a:defRPr kumimoji="1" sz="2400" i="1">
                <a:solidFill>
                  <a:schemeClr val="tx1"/>
                </a:solidFill>
                <a:latin typeface="Times New Roman" panose="02020603050405020304" pitchFamily="18" charset="0"/>
              </a:defRPr>
            </a:lvl1pPr>
            <a:lvl2pPr marL="734317" indent="-282430" defTabSz="919465">
              <a:defRPr kumimoji="1" sz="2400" i="1">
                <a:solidFill>
                  <a:schemeClr val="tx1"/>
                </a:solidFill>
                <a:latin typeface="Times New Roman" panose="02020603050405020304" pitchFamily="18" charset="0"/>
              </a:defRPr>
            </a:lvl2pPr>
            <a:lvl3pPr marL="1129719" indent="-225944" defTabSz="919465">
              <a:defRPr kumimoji="1" sz="2400" i="1">
                <a:solidFill>
                  <a:schemeClr val="tx1"/>
                </a:solidFill>
                <a:latin typeface="Times New Roman" panose="02020603050405020304" pitchFamily="18" charset="0"/>
              </a:defRPr>
            </a:lvl3pPr>
            <a:lvl4pPr marL="1581606" indent="-225944" defTabSz="919465">
              <a:defRPr kumimoji="1" sz="2400" i="1">
                <a:solidFill>
                  <a:schemeClr val="tx1"/>
                </a:solidFill>
                <a:latin typeface="Times New Roman" panose="02020603050405020304" pitchFamily="18" charset="0"/>
              </a:defRPr>
            </a:lvl4pPr>
            <a:lvl5pPr marL="2033494" indent="-225944" defTabSz="919465">
              <a:defRPr kumimoji="1" sz="2400" i="1">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73475C8-6D70-4272-8383-872500CA8234}" type="datetime1">
              <a:rPr kumimoji="0" lang="en-US" altLang="en-US" sz="1200" i="0"/>
              <a:t>10/30/2023</a:t>
            </a:fld>
            <a:endParaRPr kumimoji="0" lang="en-US" altLang="en-US" sz="1200" i="0"/>
          </a:p>
        </p:txBody>
      </p:sp>
      <p:sp>
        <p:nvSpPr>
          <p:cNvPr id="5427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465">
              <a:defRPr kumimoji="1" sz="2400" i="1">
                <a:solidFill>
                  <a:schemeClr val="tx1"/>
                </a:solidFill>
                <a:latin typeface="Times New Roman" panose="02020603050405020304" pitchFamily="18" charset="0"/>
              </a:defRPr>
            </a:lvl1pPr>
            <a:lvl2pPr marL="734317" indent="-282430" defTabSz="919465">
              <a:defRPr kumimoji="1" sz="2400" i="1">
                <a:solidFill>
                  <a:schemeClr val="tx1"/>
                </a:solidFill>
                <a:latin typeface="Times New Roman" panose="02020603050405020304" pitchFamily="18" charset="0"/>
              </a:defRPr>
            </a:lvl2pPr>
            <a:lvl3pPr marL="1129719" indent="-225944" defTabSz="919465">
              <a:defRPr kumimoji="1" sz="2400" i="1">
                <a:solidFill>
                  <a:schemeClr val="tx1"/>
                </a:solidFill>
                <a:latin typeface="Times New Roman" panose="02020603050405020304" pitchFamily="18" charset="0"/>
              </a:defRPr>
            </a:lvl3pPr>
            <a:lvl4pPr marL="1581606" indent="-225944" defTabSz="919465">
              <a:defRPr kumimoji="1" sz="2400" i="1">
                <a:solidFill>
                  <a:schemeClr val="tx1"/>
                </a:solidFill>
                <a:latin typeface="Times New Roman" panose="02020603050405020304" pitchFamily="18" charset="0"/>
              </a:defRPr>
            </a:lvl4pPr>
            <a:lvl5pPr marL="2033494" indent="-225944" defTabSz="919465">
              <a:defRPr kumimoji="1" sz="2400" i="1">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A218532-131B-4308-873E-46559BE12B05}" type="slidenum">
              <a:rPr kumimoji="0" lang="en-US" altLang="en-US" sz="1200" i="0"/>
              <a:pPr/>
              <a:t>36</a:t>
            </a:fld>
            <a:endParaRPr kumimoji="0" lang="en-US" altLang="en-US" sz="1200" i="0"/>
          </a:p>
        </p:txBody>
      </p:sp>
      <p:sp>
        <p:nvSpPr>
          <p:cNvPr id="54276" name="Rectangle 2"/>
          <p:cNvSpPr>
            <a:spLocks noGrp="1" noRot="1" noChangeAspect="1" noChangeArrowheads="1" noTextEdit="1"/>
          </p:cNvSpPr>
          <p:nvPr>
            <p:ph type="sldImg"/>
          </p:nvPr>
        </p:nvSpPr>
        <p:spPr>
          <a:xfrm>
            <a:off x="350838" y="693738"/>
            <a:ext cx="6156325" cy="3463925"/>
          </a:xfrm>
          <a:ln/>
        </p:spPr>
      </p:sp>
      <p:sp>
        <p:nvSpPr>
          <p:cNvPr id="5427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7870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465">
              <a:defRPr kumimoji="1" sz="2400" i="1">
                <a:solidFill>
                  <a:schemeClr val="tx1"/>
                </a:solidFill>
                <a:latin typeface="Times New Roman" panose="02020603050405020304" pitchFamily="18" charset="0"/>
              </a:defRPr>
            </a:lvl1pPr>
            <a:lvl2pPr marL="734317" indent="-282430" defTabSz="919465">
              <a:defRPr kumimoji="1" sz="2400" i="1">
                <a:solidFill>
                  <a:schemeClr val="tx1"/>
                </a:solidFill>
                <a:latin typeface="Times New Roman" panose="02020603050405020304" pitchFamily="18" charset="0"/>
              </a:defRPr>
            </a:lvl2pPr>
            <a:lvl3pPr marL="1129719" indent="-225944" defTabSz="919465">
              <a:defRPr kumimoji="1" sz="2400" i="1">
                <a:solidFill>
                  <a:schemeClr val="tx1"/>
                </a:solidFill>
                <a:latin typeface="Times New Roman" panose="02020603050405020304" pitchFamily="18" charset="0"/>
              </a:defRPr>
            </a:lvl3pPr>
            <a:lvl4pPr marL="1581606" indent="-225944" defTabSz="919465">
              <a:defRPr kumimoji="1" sz="2400" i="1">
                <a:solidFill>
                  <a:schemeClr val="tx1"/>
                </a:solidFill>
                <a:latin typeface="Times New Roman" panose="02020603050405020304" pitchFamily="18" charset="0"/>
              </a:defRPr>
            </a:lvl4pPr>
            <a:lvl5pPr marL="2033494" indent="-225944" defTabSz="919465">
              <a:defRPr kumimoji="1" sz="2400" i="1">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173475C8-6D70-4272-8383-872500CA8234}" type="datetime1">
              <a:rPr kumimoji="0" lang="en-US" altLang="en-US" sz="1200" i="0"/>
              <a:t>10/30/2023</a:t>
            </a:fld>
            <a:endParaRPr kumimoji="0" lang="en-US" altLang="en-US" sz="1200" i="0"/>
          </a:p>
        </p:txBody>
      </p:sp>
      <p:sp>
        <p:nvSpPr>
          <p:cNvPr id="54275" name="Rectangle 13"/>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9465">
              <a:defRPr kumimoji="1" sz="2400" i="1">
                <a:solidFill>
                  <a:schemeClr val="tx1"/>
                </a:solidFill>
                <a:latin typeface="Times New Roman" panose="02020603050405020304" pitchFamily="18" charset="0"/>
              </a:defRPr>
            </a:lvl1pPr>
            <a:lvl2pPr marL="734317" indent="-282430" defTabSz="919465">
              <a:defRPr kumimoji="1" sz="2400" i="1">
                <a:solidFill>
                  <a:schemeClr val="tx1"/>
                </a:solidFill>
                <a:latin typeface="Times New Roman" panose="02020603050405020304" pitchFamily="18" charset="0"/>
              </a:defRPr>
            </a:lvl2pPr>
            <a:lvl3pPr marL="1129719" indent="-225944" defTabSz="919465">
              <a:defRPr kumimoji="1" sz="2400" i="1">
                <a:solidFill>
                  <a:schemeClr val="tx1"/>
                </a:solidFill>
                <a:latin typeface="Times New Roman" panose="02020603050405020304" pitchFamily="18" charset="0"/>
              </a:defRPr>
            </a:lvl3pPr>
            <a:lvl4pPr marL="1581606" indent="-225944" defTabSz="919465">
              <a:defRPr kumimoji="1" sz="2400" i="1">
                <a:solidFill>
                  <a:schemeClr val="tx1"/>
                </a:solidFill>
                <a:latin typeface="Times New Roman" panose="02020603050405020304" pitchFamily="18" charset="0"/>
              </a:defRPr>
            </a:lvl4pPr>
            <a:lvl5pPr marL="2033494" indent="-225944" defTabSz="919465">
              <a:defRPr kumimoji="1" sz="2400" i="1">
                <a:solidFill>
                  <a:schemeClr val="tx1"/>
                </a:solidFill>
                <a:latin typeface="Times New Roman" panose="02020603050405020304" pitchFamily="18" charset="0"/>
              </a:defRPr>
            </a:lvl5pPr>
            <a:lvl6pPr marL="2485381"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6pPr>
            <a:lvl7pPr marL="2937269"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7pPr>
            <a:lvl8pPr marL="3389157"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8pPr>
            <a:lvl9pPr marL="3841043" indent="-225944" defTabSz="919465"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AA218532-131B-4308-873E-46559BE12B05}" type="slidenum">
              <a:rPr kumimoji="0" lang="en-US" altLang="en-US" sz="1200" i="0"/>
              <a:pPr/>
              <a:t>37</a:t>
            </a:fld>
            <a:endParaRPr kumimoji="0" lang="en-US" altLang="en-US" sz="1200" i="0"/>
          </a:p>
        </p:txBody>
      </p:sp>
      <p:sp>
        <p:nvSpPr>
          <p:cNvPr id="54276" name="Rectangle 2"/>
          <p:cNvSpPr>
            <a:spLocks noGrp="1" noRot="1" noChangeAspect="1" noChangeArrowheads="1" noTextEdit="1"/>
          </p:cNvSpPr>
          <p:nvPr>
            <p:ph type="sldImg"/>
          </p:nvPr>
        </p:nvSpPr>
        <p:spPr>
          <a:xfrm>
            <a:off x="350838" y="693738"/>
            <a:ext cx="6156325" cy="3463925"/>
          </a:xfrm>
          <a:ln/>
        </p:spPr>
      </p:sp>
      <p:sp>
        <p:nvSpPr>
          <p:cNvPr id="5427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58982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12</a:t>
            </a:fld>
            <a:endParaRPr lang="en-US" altLang="en-US"/>
          </a:p>
        </p:txBody>
      </p:sp>
    </p:spTree>
    <p:extLst>
      <p:ext uri="{BB962C8B-B14F-4D97-AF65-F5344CB8AC3E}">
        <p14:creationId xmlns:p14="http://schemas.microsoft.com/office/powerpoint/2010/main" val="2455793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13</a:t>
            </a:fld>
            <a:endParaRPr lang="en-US" altLang="en-US"/>
          </a:p>
        </p:txBody>
      </p:sp>
    </p:spTree>
    <p:extLst>
      <p:ext uri="{BB962C8B-B14F-4D97-AF65-F5344CB8AC3E}">
        <p14:creationId xmlns:p14="http://schemas.microsoft.com/office/powerpoint/2010/main" val="1764267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14</a:t>
            </a:fld>
            <a:endParaRPr lang="en-US" altLang="en-US"/>
          </a:p>
        </p:txBody>
      </p:sp>
    </p:spTree>
    <p:extLst>
      <p:ext uri="{BB962C8B-B14F-4D97-AF65-F5344CB8AC3E}">
        <p14:creationId xmlns:p14="http://schemas.microsoft.com/office/powerpoint/2010/main" val="286165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15</a:t>
            </a:fld>
            <a:endParaRPr lang="en-US" altLang="en-US"/>
          </a:p>
        </p:txBody>
      </p:sp>
    </p:spTree>
    <p:extLst>
      <p:ext uri="{BB962C8B-B14F-4D97-AF65-F5344CB8AC3E}">
        <p14:creationId xmlns:p14="http://schemas.microsoft.com/office/powerpoint/2010/main" val="4157520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16</a:t>
            </a:fld>
            <a:endParaRPr lang="en-US" altLang="en-US"/>
          </a:p>
        </p:txBody>
      </p:sp>
    </p:spTree>
    <p:extLst>
      <p:ext uri="{BB962C8B-B14F-4D97-AF65-F5344CB8AC3E}">
        <p14:creationId xmlns:p14="http://schemas.microsoft.com/office/powerpoint/2010/main" val="3540068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17</a:t>
            </a:fld>
            <a:endParaRPr lang="en-US" altLang="en-US"/>
          </a:p>
        </p:txBody>
      </p:sp>
    </p:spTree>
    <p:extLst>
      <p:ext uri="{BB962C8B-B14F-4D97-AF65-F5344CB8AC3E}">
        <p14:creationId xmlns:p14="http://schemas.microsoft.com/office/powerpoint/2010/main" val="3137052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10/30/2023</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18</a:t>
            </a:fld>
            <a:endParaRPr lang="en-US" altLang="en-US"/>
          </a:p>
        </p:txBody>
      </p:sp>
    </p:spTree>
    <p:extLst>
      <p:ext uri="{BB962C8B-B14F-4D97-AF65-F5344CB8AC3E}">
        <p14:creationId xmlns:p14="http://schemas.microsoft.com/office/powerpoint/2010/main" val="213960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233" y="3200400"/>
            <a:ext cx="12196233" cy="0"/>
          </a:xfrm>
          <a:prstGeom prst="line">
            <a:avLst/>
          </a:prstGeom>
          <a:noFill/>
          <a:ln w="12700" cap="sq">
            <a:solidFill>
              <a:schemeClr val="bg2"/>
            </a:solidFill>
            <a:round/>
            <a:headEnd type="none" w="sm" len="sm"/>
            <a:tailEnd type="none" w="sm" len="sm"/>
          </a:ln>
          <a:effectLst/>
        </p:spPr>
        <p:txBody>
          <a:bodyPr/>
          <a:lstStyle/>
          <a:p>
            <a:pPr>
              <a:defRPr/>
            </a:pPr>
            <a:endParaRPr lang="en-US" sz="2400"/>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a:t>Click to edit Master subtitle style</a:t>
            </a:r>
          </a:p>
        </p:txBody>
      </p:sp>
      <p:sp>
        <p:nvSpPr>
          <p:cNvPr id="6" name="Rectangle 6"/>
          <p:cNvSpPr>
            <a:spLocks noGrp="1" noChangeArrowheads="1"/>
          </p:cNvSpPr>
          <p:nvPr>
            <p:ph type="dt" sz="quarter" idx="10"/>
          </p:nvPr>
        </p:nvSpPr>
        <p:spPr/>
        <p:txBody>
          <a:bodyPr/>
          <a:lstStyle>
            <a:lvl1pPr>
              <a:defRPr>
                <a:solidFill>
                  <a:schemeClr val="hlink"/>
                </a:solidFill>
              </a:defRPr>
            </a:lvl1pPr>
          </a:lstStyle>
          <a:p>
            <a:pPr>
              <a:defRPr/>
            </a:pPr>
            <a:fld id="{968A3354-A6D3-4D2D-B3F0-9FFDB75FD9F9}" type="datetime4">
              <a:rPr lang="en-US" smtClean="0"/>
              <a:t>October 30, 2023</a:t>
            </a:fld>
            <a:endParaRPr lang="en-US" altLang="en-US"/>
          </a:p>
        </p:txBody>
      </p:sp>
      <p:sp>
        <p:nvSpPr>
          <p:cNvPr id="7" name="Rectangle 7"/>
          <p:cNvSpPr>
            <a:spLocks noGrp="1" noChangeArrowheads="1"/>
          </p:cNvSpPr>
          <p:nvPr>
            <p:ph type="ftr" sz="quarter" idx="11"/>
          </p:nvPr>
        </p:nvSpPr>
        <p:spPr/>
        <p:txBody>
          <a:bodyPr/>
          <a:lstStyle>
            <a:lvl1pPr>
              <a:defRPr>
                <a:solidFill>
                  <a:schemeClr val="hlink"/>
                </a:solidFill>
              </a:defRPr>
            </a:lvl1pPr>
          </a:lstStyle>
          <a:p>
            <a:pPr>
              <a:defRPr/>
            </a:pPr>
            <a:endParaRPr lang="en-US" altLang="en-US" dirty="0"/>
          </a:p>
        </p:txBody>
      </p:sp>
      <p:sp>
        <p:nvSpPr>
          <p:cNvPr id="8" name="Rectangle 8"/>
          <p:cNvSpPr>
            <a:spLocks noGrp="1" noChangeArrowheads="1"/>
          </p:cNvSpPr>
          <p:nvPr>
            <p:ph type="sldNum" sz="quarter" idx="12"/>
          </p:nvPr>
        </p:nvSpPr>
        <p:spPr/>
        <p:txBody>
          <a:bodyPr/>
          <a:lstStyle>
            <a:lvl1pPr>
              <a:defRPr>
                <a:solidFill>
                  <a:schemeClr val="hlink"/>
                </a:solidFill>
              </a:defRPr>
            </a:lvl1pPr>
          </a:lstStyle>
          <a:p>
            <a:fld id="{31D34FF6-1B19-4607-B69D-C25E8F1270D0}" type="slidenum">
              <a:rPr lang="en-US" altLang="en-US"/>
              <a:pPr/>
              <a:t>‹#›</a:t>
            </a:fld>
            <a:endParaRPr lang="en-US" altLang="en-US"/>
          </a:p>
        </p:txBody>
      </p:sp>
    </p:spTree>
    <p:extLst>
      <p:ext uri="{BB962C8B-B14F-4D97-AF65-F5344CB8AC3E}">
        <p14:creationId xmlns:p14="http://schemas.microsoft.com/office/powerpoint/2010/main" val="410393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6C617612-5946-46CA-A981-F1F749970BC8}"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408C2A7-3D0B-482A-A4EC-CE589BD96E40}" type="slidenum">
              <a:rPr lang="en-US" altLang="en-US"/>
              <a:pPr/>
              <a:t>‹#›</a:t>
            </a:fld>
            <a:endParaRPr lang="en-US" altLang="en-US"/>
          </a:p>
        </p:txBody>
      </p:sp>
    </p:spTree>
    <p:extLst>
      <p:ext uri="{BB962C8B-B14F-4D97-AF65-F5344CB8AC3E}">
        <p14:creationId xmlns:p14="http://schemas.microsoft.com/office/powerpoint/2010/main" val="423108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D8FD83F6-3516-4170-8E20-C8EB06A7BF5D}"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4DC812AD-78AE-4E0D-99F5-1FFE15387973}" type="slidenum">
              <a:rPr lang="en-US" altLang="en-US"/>
              <a:pPr/>
              <a:t>‹#›</a:t>
            </a:fld>
            <a:endParaRPr lang="en-US" altLang="en-US"/>
          </a:p>
        </p:txBody>
      </p:sp>
    </p:spTree>
    <p:extLst>
      <p:ext uri="{BB962C8B-B14F-4D97-AF65-F5344CB8AC3E}">
        <p14:creationId xmlns:p14="http://schemas.microsoft.com/office/powerpoint/2010/main" val="115235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7B0033B1-3343-4E8F-B776-65FEC9CED77E}"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7FEC94F9-8BA4-4BB6-BCD7-7460625027DD}" type="slidenum">
              <a:rPr lang="en-US" altLang="en-US"/>
              <a:pPr/>
              <a:t>‹#›</a:t>
            </a:fld>
            <a:endParaRPr lang="en-US" altLang="en-US"/>
          </a:p>
        </p:txBody>
      </p:sp>
    </p:spTree>
    <p:extLst>
      <p:ext uri="{BB962C8B-B14F-4D97-AF65-F5344CB8AC3E}">
        <p14:creationId xmlns:p14="http://schemas.microsoft.com/office/powerpoint/2010/main" val="423915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a:ln/>
        </p:spPr>
        <p:txBody>
          <a:bodyPr/>
          <a:lstStyle>
            <a:lvl1pPr>
              <a:defRPr/>
            </a:lvl1pPr>
          </a:lstStyle>
          <a:p>
            <a:pPr>
              <a:defRPr/>
            </a:pPr>
            <a:fld id="{1C074267-8E15-4776-916E-C72197B46F63}" type="datetime4">
              <a:rPr lang="en-US" smtClean="0"/>
              <a:t>October 30, 2023</a:t>
            </a:fld>
            <a:endParaRPr lang="en-US" altLang="en-US">
              <a:solidFill>
                <a:schemeClr val="bg2"/>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8" name="Rectangle 7"/>
          <p:cNvSpPr>
            <a:spLocks noGrp="1" noChangeArrowheads="1"/>
          </p:cNvSpPr>
          <p:nvPr>
            <p:ph type="sldNum" sz="quarter" idx="12"/>
          </p:nvPr>
        </p:nvSpPr>
        <p:spPr>
          <a:ln/>
        </p:spPr>
        <p:txBody>
          <a:bodyPr/>
          <a:lstStyle>
            <a:lvl1pPr>
              <a:defRPr/>
            </a:lvl1pPr>
          </a:lstStyle>
          <a:p>
            <a:fld id="{0662AE62-18A8-4B9E-A848-5CFBA51FF0A0}" type="slidenum">
              <a:rPr lang="en-US" altLang="en-US"/>
              <a:pPr/>
              <a:t>‹#›</a:t>
            </a:fld>
            <a:endParaRPr lang="en-US" altLang="en-US"/>
          </a:p>
        </p:txBody>
      </p:sp>
    </p:spTree>
    <p:extLst>
      <p:ext uri="{BB962C8B-B14F-4D97-AF65-F5344CB8AC3E}">
        <p14:creationId xmlns:p14="http://schemas.microsoft.com/office/powerpoint/2010/main" val="110271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sz="3600"/>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a:ln/>
        </p:spPr>
        <p:txBody>
          <a:bodyPr/>
          <a:lstStyle>
            <a:lvl1pPr>
              <a:defRPr/>
            </a:lvl1pPr>
          </a:lstStyle>
          <a:p>
            <a:pPr>
              <a:defRPr/>
            </a:pPr>
            <a:fld id="{3C3C4AD9-A94C-49C3-A04E-39A476DF6807}"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0CCB0A4C-9FDA-425A-B05D-A3700CCBE9FA}" type="slidenum">
              <a:rPr lang="en-US" altLang="en-US"/>
              <a:pPr/>
              <a:t>‹#›</a:t>
            </a:fld>
            <a:endParaRPr lang="en-US" altLang="en-US"/>
          </a:p>
        </p:txBody>
      </p:sp>
    </p:spTree>
    <p:extLst>
      <p:ext uri="{BB962C8B-B14F-4D97-AF65-F5344CB8AC3E}">
        <p14:creationId xmlns:p14="http://schemas.microsoft.com/office/powerpoint/2010/main" val="2959437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B0AE9403-7AEA-4B56-AB8A-0418CD2D5CD4}" type="datetime4">
              <a:rPr lang="en-US" smtClean="0"/>
              <a:t>October 30, 2023</a:t>
            </a:fld>
            <a:endParaRPr lang="en-US" altLang="en-US">
              <a:solidFill>
                <a:schemeClr val="bg2"/>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6" name="Rectangle 7"/>
          <p:cNvSpPr>
            <a:spLocks noGrp="1" noChangeArrowheads="1"/>
          </p:cNvSpPr>
          <p:nvPr>
            <p:ph type="sldNum" sz="quarter" idx="12"/>
          </p:nvPr>
        </p:nvSpPr>
        <p:spPr>
          <a:ln/>
        </p:spPr>
        <p:txBody>
          <a:bodyPr/>
          <a:lstStyle>
            <a:lvl1pPr>
              <a:defRPr/>
            </a:lvl1pPr>
          </a:lstStyle>
          <a:p>
            <a:fld id="{1B2460A2-B9DC-4007-AF77-2755385400C6}" type="slidenum">
              <a:rPr lang="en-US" altLang="en-US"/>
              <a:pPr/>
              <a:t>‹#›</a:t>
            </a:fld>
            <a:endParaRPr lang="en-US" altLang="en-US"/>
          </a:p>
        </p:txBody>
      </p:sp>
    </p:spTree>
    <p:extLst>
      <p:ext uri="{BB962C8B-B14F-4D97-AF65-F5344CB8AC3E}">
        <p14:creationId xmlns:p14="http://schemas.microsoft.com/office/powerpoint/2010/main" val="53563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0C29BE77-7ECB-4D71-AB2E-A44CED58A359}"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BD816692-7097-45F4-874A-A9E3A07BD32F}" type="slidenum">
              <a:rPr lang="en-US" altLang="en-US"/>
              <a:pPr/>
              <a:t>‹#›</a:t>
            </a:fld>
            <a:endParaRPr lang="en-US" altLang="en-US"/>
          </a:p>
        </p:txBody>
      </p:sp>
    </p:spTree>
    <p:extLst>
      <p:ext uri="{BB962C8B-B14F-4D97-AF65-F5344CB8AC3E}">
        <p14:creationId xmlns:p14="http://schemas.microsoft.com/office/powerpoint/2010/main" val="3757284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894949D2-5F73-42E8-82CA-8D3B1F8DC517}" type="datetime4">
              <a:rPr lang="en-US" smtClean="0"/>
              <a:t>October 30, 2023</a:t>
            </a:fld>
            <a:endParaRPr lang="en-US" altLang="en-US">
              <a:solidFill>
                <a:schemeClr val="bg2"/>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9" name="Rectangle 7"/>
          <p:cNvSpPr>
            <a:spLocks noGrp="1" noChangeArrowheads="1"/>
          </p:cNvSpPr>
          <p:nvPr>
            <p:ph type="sldNum" sz="quarter" idx="12"/>
          </p:nvPr>
        </p:nvSpPr>
        <p:spPr>
          <a:ln/>
        </p:spPr>
        <p:txBody>
          <a:bodyPr/>
          <a:lstStyle>
            <a:lvl1pPr>
              <a:defRPr/>
            </a:lvl1pPr>
          </a:lstStyle>
          <a:p>
            <a:fld id="{5E360890-EDA6-4ADC-942E-2968A69666B5}" type="slidenum">
              <a:rPr lang="en-US" altLang="en-US"/>
              <a:pPr/>
              <a:t>‹#›</a:t>
            </a:fld>
            <a:endParaRPr lang="en-US" altLang="en-US"/>
          </a:p>
        </p:txBody>
      </p:sp>
    </p:spTree>
    <p:extLst>
      <p:ext uri="{BB962C8B-B14F-4D97-AF65-F5344CB8AC3E}">
        <p14:creationId xmlns:p14="http://schemas.microsoft.com/office/powerpoint/2010/main" val="3128870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50E28161-8DDE-4475-B8AD-C0581015E0C9}" type="datetime4">
              <a:rPr lang="en-US" smtClean="0"/>
              <a:t>October 30, 2023</a:t>
            </a:fld>
            <a:endParaRPr lang="en-US" altLang="en-US">
              <a:solidFill>
                <a:schemeClr val="bg2"/>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5" name="Rectangle 7"/>
          <p:cNvSpPr>
            <a:spLocks noGrp="1" noChangeArrowheads="1"/>
          </p:cNvSpPr>
          <p:nvPr>
            <p:ph type="sldNum" sz="quarter" idx="12"/>
          </p:nvPr>
        </p:nvSpPr>
        <p:spPr>
          <a:ln/>
        </p:spPr>
        <p:txBody>
          <a:bodyPr/>
          <a:lstStyle>
            <a:lvl1pPr>
              <a:defRPr/>
            </a:lvl1pPr>
          </a:lstStyle>
          <a:p>
            <a:fld id="{BCAC25DA-C2E5-4E67-9647-C63423BE7B11}" type="slidenum">
              <a:rPr lang="en-US" altLang="en-US"/>
              <a:pPr/>
              <a:t>‹#›</a:t>
            </a:fld>
            <a:endParaRPr lang="en-US" altLang="en-US"/>
          </a:p>
        </p:txBody>
      </p:sp>
    </p:spTree>
    <p:extLst>
      <p:ext uri="{BB962C8B-B14F-4D97-AF65-F5344CB8AC3E}">
        <p14:creationId xmlns:p14="http://schemas.microsoft.com/office/powerpoint/2010/main" val="918407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A2833FF-CF02-4F93-BAB9-09B96906B760}" type="datetime4">
              <a:rPr lang="en-US" smtClean="0"/>
              <a:t>October 30, 2023</a:t>
            </a:fld>
            <a:endParaRPr lang="en-US" altLang="en-US">
              <a:solidFill>
                <a:schemeClr val="bg2"/>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4" name="Rectangle 7"/>
          <p:cNvSpPr>
            <a:spLocks noGrp="1" noChangeArrowheads="1"/>
          </p:cNvSpPr>
          <p:nvPr>
            <p:ph type="sldNum" sz="quarter" idx="12"/>
          </p:nvPr>
        </p:nvSpPr>
        <p:spPr>
          <a:ln/>
        </p:spPr>
        <p:txBody>
          <a:bodyPr/>
          <a:lstStyle>
            <a:lvl1pPr>
              <a:defRPr/>
            </a:lvl1pPr>
          </a:lstStyle>
          <a:p>
            <a:fld id="{61804922-4B69-46AA-AFAE-5AA84E3ADF66}" type="slidenum">
              <a:rPr lang="en-US" altLang="en-US"/>
              <a:pPr/>
              <a:t>‹#›</a:t>
            </a:fld>
            <a:endParaRPr lang="en-US" altLang="en-US"/>
          </a:p>
        </p:txBody>
      </p:sp>
    </p:spTree>
    <p:extLst>
      <p:ext uri="{BB962C8B-B14F-4D97-AF65-F5344CB8AC3E}">
        <p14:creationId xmlns:p14="http://schemas.microsoft.com/office/powerpoint/2010/main" val="337268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9BA1852A-E4FF-4DB0-A118-8307FBD4B672}"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4271CE85-AE47-4ED3-9CE0-24E48A5DBD50}" type="slidenum">
              <a:rPr lang="en-US" altLang="en-US"/>
              <a:pPr/>
              <a:t>‹#›</a:t>
            </a:fld>
            <a:endParaRPr lang="en-US" altLang="en-US"/>
          </a:p>
        </p:txBody>
      </p:sp>
    </p:spTree>
    <p:extLst>
      <p:ext uri="{BB962C8B-B14F-4D97-AF65-F5344CB8AC3E}">
        <p14:creationId xmlns:p14="http://schemas.microsoft.com/office/powerpoint/2010/main" val="1615827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35DD1D26-BDA3-4C5E-9C74-842C3745BCC4}" type="datetime4">
              <a:rPr lang="en-US" smtClean="0"/>
              <a:t>October 30, 2023</a:t>
            </a:fld>
            <a:endParaRPr lang="en-US" altLang="en-US">
              <a:solidFill>
                <a:schemeClr val="bg2"/>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en-US" dirty="0">
              <a:solidFill>
                <a:schemeClr val="bg2"/>
              </a:solidFill>
            </a:endParaRPr>
          </a:p>
        </p:txBody>
      </p:sp>
      <p:sp>
        <p:nvSpPr>
          <p:cNvPr id="7" name="Rectangle 7"/>
          <p:cNvSpPr>
            <a:spLocks noGrp="1" noChangeArrowheads="1"/>
          </p:cNvSpPr>
          <p:nvPr>
            <p:ph type="sldNum" sz="quarter" idx="12"/>
          </p:nvPr>
        </p:nvSpPr>
        <p:spPr>
          <a:ln/>
        </p:spPr>
        <p:txBody>
          <a:bodyPr/>
          <a:lstStyle>
            <a:lvl1pPr>
              <a:defRPr/>
            </a:lvl1pPr>
          </a:lstStyle>
          <a:p>
            <a:fld id="{3C096FC3-AF95-453E-96F6-FF53A9555A6B}" type="slidenum">
              <a:rPr lang="en-US" altLang="en-US"/>
              <a:pPr/>
              <a:t>‹#›</a:t>
            </a:fld>
            <a:endParaRPr lang="en-US" altLang="en-US"/>
          </a:p>
        </p:txBody>
      </p:sp>
    </p:spTree>
    <p:extLst>
      <p:ext uri="{BB962C8B-B14F-4D97-AF65-F5344CB8AC3E}">
        <p14:creationId xmlns:p14="http://schemas.microsoft.com/office/powerpoint/2010/main" val="212270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i="0">
                <a:solidFill>
                  <a:srgbClr val="000066"/>
                </a:solidFill>
                <a:latin typeface="+mn-lt"/>
              </a:defRPr>
            </a:lvl1pPr>
          </a:lstStyle>
          <a:p>
            <a:pPr>
              <a:defRPr/>
            </a:pPr>
            <a:fld id="{ED8D3273-E290-4AFA-9C62-720033764545}" type="datetime4">
              <a:rPr lang="en-US" smtClean="0"/>
              <a:t>October 30, 2023</a:t>
            </a:fld>
            <a:endParaRPr lang="en-US" altLang="en-US">
              <a:solidFill>
                <a:schemeClr val="bg2"/>
              </a:solidFill>
            </a:endParaRPr>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i="0">
                <a:solidFill>
                  <a:srgbClr val="000066"/>
                </a:solidFill>
                <a:latin typeface="+mn-lt"/>
              </a:defRPr>
            </a:lvl1pPr>
          </a:lstStyle>
          <a:p>
            <a:pPr>
              <a:defRPr/>
            </a:pPr>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i="0">
                <a:solidFill>
                  <a:srgbClr val="000066"/>
                </a:solidFill>
                <a:latin typeface="Arial" panose="020B0604020202020204" pitchFamily="34" charset="0"/>
              </a:defRPr>
            </a:lvl1pPr>
          </a:lstStyle>
          <a:p>
            <a:fld id="{708C8249-5511-4CDD-802F-B9E332F071F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5"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0A0AFF"/>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blogs.law.gwu.edu/mcir/case/campbell-v-acuff-ros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9.tmp"/></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VtvjbmoDx-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youtube.com/watch?v=euiSHuaw6Q4" TargetMode="External"/><Relationship Id="rId4" Type="http://schemas.openxmlformats.org/officeDocument/2006/relationships/hyperlink" Target="http://www.youtube.com/watch?v=6h3G-lMZxj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EM4vblG6BV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Hdn_AAKusl8"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sz="2800" dirty="0"/>
              <a:t>Class 14: Mon 30 Oct 2023: 12:15</a:t>
            </a:r>
            <a:br>
              <a:rPr lang="en-US" sz="2800" dirty="0"/>
            </a:br>
            <a:r>
              <a:rPr lang="en-US" sz="2800" dirty="0"/>
              <a:t>Copyright Fall 2023</a:t>
            </a:r>
            <a:br>
              <a:rPr lang="en-US" sz="2800" dirty="0"/>
            </a:br>
            <a:br>
              <a:rPr lang="en-US" sz="2800" dirty="0"/>
            </a:br>
            <a:br>
              <a:rPr lang="en-US" sz="2800" dirty="0"/>
            </a:br>
            <a:r>
              <a:rPr lang="en-US" sz="7200" dirty="0"/>
              <a:t>Fair Use</a:t>
            </a:r>
          </a:p>
        </p:txBody>
      </p:sp>
      <p:sp>
        <p:nvSpPr>
          <p:cNvPr id="3075" name="Rectangle 3"/>
          <p:cNvSpPr>
            <a:spLocks noGrp="1" noChangeArrowheads="1"/>
          </p:cNvSpPr>
          <p:nvPr>
            <p:ph type="subTitle" idx="1"/>
          </p:nvPr>
        </p:nvSpPr>
        <p:spPr>
          <a:xfrm>
            <a:off x="3973514" y="3581400"/>
            <a:ext cx="7253810" cy="1752600"/>
          </a:xfrm>
        </p:spPr>
        <p:txBody>
          <a:bodyPr/>
          <a:lstStyle/>
          <a:p>
            <a:r>
              <a:rPr lang="en-US" dirty="0"/>
              <a:t>Randal C. Picker</a:t>
            </a:r>
          </a:p>
          <a:p>
            <a:r>
              <a:rPr lang="en-US" sz="2000" dirty="0"/>
              <a:t>James Parker Hall Distinguished Service Professor of Law</a:t>
            </a:r>
          </a:p>
          <a:p>
            <a:endParaRPr lang="en-US" dirty="0"/>
          </a:p>
          <a:p>
            <a:r>
              <a:rPr lang="en-US" dirty="0"/>
              <a:t>The Law School</a:t>
            </a:r>
          </a:p>
          <a:p>
            <a:r>
              <a:rPr lang="en-US" dirty="0"/>
              <a:t>The University of Chicago</a:t>
            </a:r>
          </a:p>
          <a:p>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Situating Fair Use</a:t>
            </a:r>
          </a:p>
        </p:txBody>
      </p:sp>
      <p:sp>
        <p:nvSpPr>
          <p:cNvPr id="3" name="Content Placeholder 2"/>
          <p:cNvSpPr>
            <a:spLocks noGrp="1"/>
          </p:cNvSpPr>
          <p:nvPr>
            <p:ph idx="1"/>
          </p:nvPr>
        </p:nvSpPr>
        <p:spPr/>
        <p:txBody>
          <a:bodyPr/>
          <a:lstStyle/>
          <a:p>
            <a:r>
              <a:rPr lang="en-US" dirty="0"/>
              <a:t>Fair Use Right?</a:t>
            </a:r>
          </a:p>
          <a:p>
            <a:pPr lvl="1"/>
            <a:r>
              <a:rPr lang="en-US" dirty="0"/>
              <a:t>Much talk of fair use “right” (and see 17 USC 108(f)(4)) but affirmative defense framing better tracks overall statutory conception set out in 107</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10</a:t>
            </a:fld>
            <a:endParaRPr lang="en-US" altLang="en-US"/>
          </a:p>
        </p:txBody>
      </p:sp>
    </p:spTree>
    <p:extLst>
      <p:ext uri="{BB962C8B-B14F-4D97-AF65-F5344CB8AC3E}">
        <p14:creationId xmlns:p14="http://schemas.microsoft.com/office/powerpoint/2010/main" val="1993094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5981" y="377038"/>
            <a:ext cx="3794897" cy="61136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4276"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72F301B-E1E9-4521-936B-39462575B2C4}"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10" name="Text Box 5"/>
          <p:cNvSpPr txBox="1">
            <a:spLocks noChangeArrowheads="1"/>
          </p:cNvSpPr>
          <p:nvPr/>
        </p:nvSpPr>
        <p:spPr bwMode="auto">
          <a:xfrm>
            <a:off x="9884780" y="6490727"/>
            <a:ext cx="2307220"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510 U.S. 569 (1994)</a:t>
            </a:r>
          </a:p>
        </p:txBody>
      </p:sp>
      <p:sp>
        <p:nvSpPr>
          <p:cNvPr id="9" name="Text Box 5">
            <a:extLst>
              <a:ext uri="{FF2B5EF4-FFF2-40B4-BE49-F238E27FC236}">
                <a16:creationId xmlns:a16="http://schemas.microsoft.com/office/drawing/2014/main" id="{BC1D7F12-A5C4-F246-9545-16DE6FDCA4E1}"/>
              </a:ext>
            </a:extLst>
          </p:cNvPr>
          <p:cNvSpPr txBox="1">
            <a:spLocks noGrp="1" noChangeArrowheads="1"/>
          </p:cNvSpPr>
          <p:nvPr>
            <p:ph type="title"/>
          </p:nvPr>
        </p:nvSpPr>
        <p:spPr bwMode="auto">
          <a:xfrm>
            <a:off x="8974238" y="16553"/>
            <a:ext cx="3217762"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Campbell (U.S. 1994)</a:t>
            </a:r>
            <a:endParaRPr lang="en-US" b="1" i="0" dirty="0">
              <a:solidFill>
                <a:schemeClr val="accent4">
                  <a:lumMod val="75000"/>
                  <a:lumOff val="25000"/>
                </a:schemeClr>
              </a:solidFill>
              <a:latin typeface="+mn-lt"/>
              <a:cs typeface="Times New Roman" panose="02020603050405020304" pitchFamily="18" charset="0"/>
            </a:endParaRPr>
          </a:p>
        </p:txBody>
      </p:sp>
    </p:spTree>
    <p:extLst>
      <p:ext uri="{BB962C8B-B14F-4D97-AF65-F5344CB8AC3E}">
        <p14:creationId xmlns:p14="http://schemas.microsoft.com/office/powerpoint/2010/main" val="3737606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Music</a:t>
            </a:r>
          </a:p>
        </p:txBody>
      </p:sp>
      <p:sp>
        <p:nvSpPr>
          <p:cNvPr id="3" name="Content Placeholder 2"/>
          <p:cNvSpPr>
            <a:spLocks noGrp="1"/>
          </p:cNvSpPr>
          <p:nvPr>
            <p:ph idx="1"/>
          </p:nvPr>
        </p:nvSpPr>
        <p:spPr/>
        <p:txBody>
          <a:bodyPr/>
          <a:lstStyle/>
          <a:p>
            <a:r>
              <a:rPr lang="en-US" dirty="0"/>
              <a:t>Columbia/GWU Music Infringement Site</a:t>
            </a:r>
          </a:p>
          <a:p>
            <a:pPr lvl="1"/>
            <a:r>
              <a:rPr lang="en-US" dirty="0">
                <a:hlinkClick r:id="rId3"/>
              </a:rPr>
              <a:t>https://blogs.law.gwu.edu/mcir/case/campbell-v-acuff-rose/</a:t>
            </a:r>
            <a:endParaRPr lang="en-US" dirty="0"/>
          </a:p>
          <a:p>
            <a:r>
              <a:rPr lang="en-US" dirty="0"/>
              <a:t>Questions</a:t>
            </a:r>
          </a:p>
          <a:p>
            <a:pPr lvl="1"/>
            <a:r>
              <a:rPr lang="en-US" dirty="0"/>
              <a:t>Does the second work infringe on the first work?</a:t>
            </a:r>
          </a:p>
          <a:p>
            <a:pPr lvl="1"/>
            <a:r>
              <a:rPr lang="en-US" dirty="0"/>
              <a:t>If so, is the use protected as a fair use under Section 107?</a:t>
            </a:r>
          </a:p>
        </p:txBody>
      </p:sp>
      <p:sp>
        <p:nvSpPr>
          <p:cNvPr id="5" name="Slide Number Placeholder 4"/>
          <p:cNvSpPr>
            <a:spLocks noGrp="1"/>
          </p:cNvSpPr>
          <p:nvPr>
            <p:ph type="sldNum" sz="quarter" idx="4294967295"/>
          </p:nvPr>
        </p:nvSpPr>
        <p:spPr bwMode="auto">
          <a:xfrm>
            <a:off x="9880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pPr>
              <a:defRPr/>
            </a:pPr>
            <a:fld id="{09382234-0E42-4720-B150-BB14F23E3B8D}" type="slidenum">
              <a:rPr lang="en-US" altLang="en-US" smtClean="0"/>
              <a:pPr>
                <a:defRPr/>
              </a:pPr>
              <a:t>12</a:t>
            </a:fld>
            <a:endParaRPr lang="en-US" altLang="en-US"/>
          </a:p>
        </p:txBody>
      </p:sp>
      <p:sp>
        <p:nvSpPr>
          <p:cNvPr id="6" name="Text Box 5"/>
          <p:cNvSpPr txBox="1">
            <a:spLocks noChangeArrowheads="1"/>
          </p:cNvSpPr>
          <p:nvPr/>
        </p:nvSpPr>
        <p:spPr bwMode="auto">
          <a:xfrm>
            <a:off x="11196577" y="0"/>
            <a:ext cx="102082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a:t>
            </a:r>
          </a:p>
        </p:txBody>
      </p:sp>
    </p:spTree>
    <p:extLst>
      <p:ext uri="{BB962C8B-B14F-4D97-AF65-F5344CB8AC3E}">
        <p14:creationId xmlns:p14="http://schemas.microsoft.com/office/powerpoint/2010/main" val="3998834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4800" y="189589"/>
            <a:ext cx="4246824" cy="6478821"/>
          </a:xfrm>
          <a:prstGeom prst="rect">
            <a:avLst/>
          </a:prstGeom>
          <a:ln w="6350">
            <a:solidFill>
              <a:schemeClr val="tx1"/>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85268" y="6511453"/>
            <a:ext cx="2406732"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6323544" y="0"/>
            <a:ext cx="5868456"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Replace the Original Work or Add to It?</a:t>
            </a:r>
            <a:endParaRPr lang="en-US" b="1" i="0" dirty="0">
              <a:solidFill>
                <a:schemeClr val="accent4">
                  <a:lumMod val="75000"/>
                  <a:lumOff val="25000"/>
                </a:schemeClr>
              </a:solidFill>
              <a:latin typeface="+mn-lt"/>
              <a:cs typeface="Times New Roman" panose="02020603050405020304" pitchFamily="18" charset="0"/>
            </a:endParaRPr>
          </a:p>
        </p:txBody>
      </p:sp>
      <p:sp>
        <p:nvSpPr>
          <p:cNvPr id="8" name="Rectangle 7"/>
          <p:cNvSpPr>
            <a:spLocks noChangeArrowheads="1"/>
          </p:cNvSpPr>
          <p:nvPr/>
        </p:nvSpPr>
        <p:spPr bwMode="auto">
          <a:xfrm>
            <a:off x="1733550" y="1226070"/>
            <a:ext cx="9410700" cy="5055230"/>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“The central purpose of this investigation is to see, in Justice Story’s words, </a:t>
            </a:r>
            <a:r>
              <a:rPr lang="en-US" altLang="en-US" sz="3600" b="1" i="0" dirty="0">
                <a:solidFill>
                  <a:schemeClr val="accent4">
                    <a:lumMod val="50000"/>
                    <a:lumOff val="50000"/>
                  </a:schemeClr>
                </a:solidFill>
              </a:rPr>
              <a:t>whether the new work merely ‘supersede[s] the objects’ of the original creation, … or instead adds something new</a:t>
            </a:r>
            <a:r>
              <a:rPr lang="en-US" altLang="en-US" sz="3600" i="0" dirty="0">
                <a:solidFill>
                  <a:srgbClr val="000000"/>
                </a:solidFill>
              </a:rPr>
              <a:t>, with a further purpose or different character, altering the first with new expression, meaning, or message; </a:t>
            </a:r>
            <a:r>
              <a:rPr lang="en-US" altLang="en-US" sz="3600" b="1" i="0" dirty="0">
                <a:solidFill>
                  <a:schemeClr val="accent4">
                    <a:lumMod val="50000"/>
                    <a:lumOff val="50000"/>
                  </a:schemeClr>
                </a:solidFill>
              </a:rPr>
              <a:t>it asks, in other words, whether and to what extent the new work is ‘transformative</a:t>
            </a:r>
            <a:r>
              <a:rPr lang="en-US" altLang="en-US" sz="3600" i="0" dirty="0">
                <a:solidFill>
                  <a:srgbClr val="000000"/>
                </a:solidFill>
              </a:rPr>
              <a:t>.’ </a:t>
            </a:r>
            <a:r>
              <a:rPr lang="en-US" altLang="en-US" sz="3600" i="0" dirty="0" err="1">
                <a:solidFill>
                  <a:srgbClr val="000000"/>
                </a:solidFill>
              </a:rPr>
              <a:t>Leval</a:t>
            </a:r>
            <a:r>
              <a:rPr lang="en-US" altLang="en-US" sz="3600" i="0" dirty="0">
                <a:solidFill>
                  <a:srgbClr val="000000"/>
                </a:solidFill>
              </a:rPr>
              <a:t> 1111.”</a:t>
            </a:r>
          </a:p>
        </p:txBody>
      </p:sp>
    </p:spTree>
    <p:extLst>
      <p:ext uri="{BB962C8B-B14F-4D97-AF65-F5344CB8AC3E}">
        <p14:creationId xmlns:p14="http://schemas.microsoft.com/office/powerpoint/2010/main" val="5786422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EF48DDC5-B0FC-4C2A-9D22-43BD469E4CDE}"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67455" y="6488668"/>
            <a:ext cx="2424545"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91EA9F28-8AD4-9444-9B74-CD1C85B3403B}"/>
              </a:ext>
            </a:extLst>
          </p:cNvPr>
          <p:cNvSpPr txBox="1">
            <a:spLocks noGrp="1" noChangeArrowheads="1"/>
          </p:cNvSpPr>
          <p:nvPr>
            <p:ph type="title"/>
          </p:nvPr>
        </p:nvSpPr>
        <p:spPr bwMode="auto">
          <a:xfrm>
            <a:off x="7425104" y="5779"/>
            <a:ext cx="4766896"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The Role of Transformative Use</a:t>
            </a:r>
            <a:endParaRPr lang="en-US" b="1" i="0" dirty="0">
              <a:solidFill>
                <a:schemeClr val="accent4">
                  <a:lumMod val="75000"/>
                  <a:lumOff val="25000"/>
                </a:schemeClr>
              </a:solidFill>
              <a:latin typeface="+mn-lt"/>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68644" y="192697"/>
            <a:ext cx="4242751" cy="6472606"/>
          </a:xfrm>
          <a:prstGeom prst="rect">
            <a:avLst/>
          </a:prstGeom>
          <a:ln w="6350">
            <a:solidFill>
              <a:schemeClr val="tx1"/>
            </a:solidFill>
          </a:ln>
        </p:spPr>
      </p:pic>
      <p:sp>
        <p:nvSpPr>
          <p:cNvPr id="8" name="Rectangle 7"/>
          <p:cNvSpPr>
            <a:spLocks noChangeArrowheads="1"/>
          </p:cNvSpPr>
          <p:nvPr/>
        </p:nvSpPr>
        <p:spPr bwMode="auto">
          <a:xfrm>
            <a:off x="1268283" y="759306"/>
            <a:ext cx="10465144" cy="5609228"/>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“Although such </a:t>
            </a:r>
            <a:r>
              <a:rPr lang="en-US" altLang="en-US" sz="3600" b="1" i="0" dirty="0">
                <a:solidFill>
                  <a:schemeClr val="accent4">
                    <a:lumMod val="50000"/>
                    <a:lumOff val="50000"/>
                  </a:schemeClr>
                </a:solidFill>
              </a:rPr>
              <a:t>transformative use </a:t>
            </a:r>
            <a:r>
              <a:rPr lang="en-US" altLang="en-US" sz="3600" i="0" dirty="0">
                <a:solidFill>
                  <a:srgbClr val="000000"/>
                </a:solidFill>
              </a:rPr>
              <a:t>is not absolutely necessary for a finding of fair use, … </a:t>
            </a:r>
            <a:r>
              <a:rPr lang="en-US" altLang="en-US" sz="3600" b="1" i="0" dirty="0">
                <a:solidFill>
                  <a:schemeClr val="accent4">
                    <a:lumMod val="50000"/>
                    <a:lumOff val="50000"/>
                  </a:schemeClr>
                </a:solidFill>
              </a:rPr>
              <a:t>the goal of copyright, to promote science and the arts, is generally furthered by the creation of transformative works</a:t>
            </a:r>
            <a:r>
              <a:rPr lang="en-US" altLang="en-US" sz="3600" i="0" dirty="0">
                <a:solidFill>
                  <a:schemeClr val="accent4">
                    <a:lumMod val="50000"/>
                    <a:lumOff val="50000"/>
                  </a:schemeClr>
                </a:solidFill>
              </a:rPr>
              <a:t>.</a:t>
            </a:r>
            <a:r>
              <a:rPr lang="en-US" altLang="en-US" sz="3600" i="0" dirty="0">
                <a:solidFill>
                  <a:srgbClr val="000000"/>
                </a:solidFill>
              </a:rPr>
              <a:t> Such works thus lie at the heart of the fair use doctrine’s guarantee of breathing space within the confines of copyright … and </a:t>
            </a:r>
            <a:r>
              <a:rPr lang="en-US" altLang="en-US" sz="3600" b="1" i="0" dirty="0">
                <a:solidFill>
                  <a:schemeClr val="accent4">
                    <a:lumMod val="50000"/>
                    <a:lumOff val="50000"/>
                  </a:schemeClr>
                </a:solidFill>
              </a:rPr>
              <a:t>the more transformative the new work, the less will be the significance of other factors, like commercialism, that may weigh against a finding of fair use</a:t>
            </a:r>
            <a:r>
              <a:rPr lang="en-US" altLang="en-US" sz="3600" i="0" dirty="0">
                <a:solidFill>
                  <a:srgbClr val="000000"/>
                </a:solidFill>
              </a:rPr>
              <a:t>.”</a:t>
            </a:r>
          </a:p>
        </p:txBody>
      </p:sp>
    </p:spTree>
    <p:extLst>
      <p:ext uri="{BB962C8B-B14F-4D97-AF65-F5344CB8AC3E}">
        <p14:creationId xmlns:p14="http://schemas.microsoft.com/office/powerpoint/2010/main" val="131381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500"/>
                                        <p:tgtEl>
                                          <p:spTgt spid="8"/>
                                        </p:tgtEl>
                                      </p:cBhvr>
                                    </p:animEffect>
                                  </p:childTnLst>
                                </p:cTn>
                              </p:par>
                              <p:par>
                                <p:cTn id="10" presetID="9" presetClass="emph" presetSubtype="0" nodeType="withEffect">
                                  <p:stCondLst>
                                    <p:cond delay="0"/>
                                  </p:stCondLst>
                                  <p:childTnLst>
                                    <p:set>
                                      <p:cBhvr rctx="PPT">
                                        <p:cTn id="11" dur="indefinite"/>
                                        <p:tgtEl>
                                          <p:spTgt spid="11"/>
                                        </p:tgtEl>
                                        <p:attrNameLst>
                                          <p:attrName>style.opacity</p:attrName>
                                        </p:attrNameLst>
                                      </p:cBhvr>
                                      <p:to>
                                        <p:strVal val="0.5"/>
                                      </p:to>
                                    </p:set>
                                    <p:animEffect filter="image" prLst="opacity: 0.5">
                                      <p:cBhvr rctx="IE">
                                        <p:cTn id="12"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15</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801496" y="6520934"/>
            <a:ext cx="2390503"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9588136" y="0"/>
            <a:ext cx="2603863"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What is Parody?</a:t>
            </a:r>
            <a:endParaRPr lang="en-US"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12802" y="224226"/>
            <a:ext cx="3966124" cy="6409547"/>
          </a:xfrm>
          <a:prstGeom prst="rect">
            <a:avLst/>
          </a:prstGeom>
          <a:ln w="6350">
            <a:solidFill>
              <a:schemeClr val="tx1"/>
            </a:solidFill>
          </a:ln>
        </p:spPr>
      </p:pic>
      <p:sp>
        <p:nvSpPr>
          <p:cNvPr id="10" name="Rectangle 9"/>
          <p:cNvSpPr>
            <a:spLocks noChangeArrowheads="1"/>
          </p:cNvSpPr>
          <p:nvPr/>
        </p:nvSpPr>
        <p:spPr bwMode="auto">
          <a:xfrm>
            <a:off x="1751021" y="1562502"/>
            <a:ext cx="10001250" cy="4501232"/>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The germ of parody lies in the definition of the Greek </a:t>
            </a:r>
            <a:r>
              <a:rPr lang="en-US" sz="3600" i="0" dirty="0" err="1"/>
              <a:t>parodeia</a:t>
            </a:r>
            <a:r>
              <a:rPr lang="en-US" sz="3600" i="0" dirty="0"/>
              <a:t>, quoted in Judge Nelson’s Court of Appeals dissent, as </a:t>
            </a:r>
            <a:r>
              <a:rPr lang="en-US" sz="3600" b="1" i="0" dirty="0">
                <a:solidFill>
                  <a:schemeClr val="accent4">
                    <a:lumMod val="50000"/>
                    <a:lumOff val="50000"/>
                  </a:schemeClr>
                </a:solidFill>
              </a:rPr>
              <a:t>‘a song sung alongside another.’</a:t>
            </a:r>
            <a:r>
              <a:rPr lang="en-US" sz="3600" i="0" dirty="0"/>
              <a:t> 972 F.2d, at 1440, quoting 7 Encyclopedia Britannica 768 (15th ed. 1975). Modern dictionaries accordingly describe a parody as a </a:t>
            </a:r>
            <a:r>
              <a:rPr lang="en-US" sz="3600" b="1" i="0" dirty="0">
                <a:solidFill>
                  <a:schemeClr val="accent4">
                    <a:lumMod val="50000"/>
                    <a:lumOff val="50000"/>
                  </a:schemeClr>
                </a:solidFill>
              </a:rPr>
              <a:t>‘literary or artistic work that imitates the characteristic style of an author or a work for comic effect or ridicule,’</a:t>
            </a:r>
            <a:r>
              <a:rPr lang="en-US" altLang="en-US" sz="3600" i="0" dirty="0">
                <a:solidFill>
                  <a:srgbClr val="000000"/>
                </a:solidFill>
              </a:rPr>
              <a:t>.”</a:t>
            </a:r>
          </a:p>
        </p:txBody>
      </p:sp>
    </p:spTree>
    <p:extLst>
      <p:ext uri="{BB962C8B-B14F-4D97-AF65-F5344CB8AC3E}">
        <p14:creationId xmlns:p14="http://schemas.microsoft.com/office/powerpoint/2010/main" val="214109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16</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811472" y="6511453"/>
            <a:ext cx="2380527"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9588136" y="0"/>
            <a:ext cx="2603863"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What is Parody?</a:t>
            </a:r>
            <a:endParaRPr lang="en-US"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08617" y="123122"/>
            <a:ext cx="4002088" cy="6467668"/>
          </a:xfrm>
          <a:prstGeom prst="rect">
            <a:avLst/>
          </a:prstGeom>
          <a:ln w="6350">
            <a:solidFill>
              <a:schemeClr val="tx1"/>
            </a:solidFill>
          </a:ln>
        </p:spPr>
      </p:pic>
      <p:sp>
        <p:nvSpPr>
          <p:cNvPr id="10" name="Rectangle 9"/>
          <p:cNvSpPr>
            <a:spLocks noChangeArrowheads="1"/>
          </p:cNvSpPr>
          <p:nvPr/>
        </p:nvSpPr>
        <p:spPr bwMode="auto">
          <a:xfrm>
            <a:off x="1869325" y="2913343"/>
            <a:ext cx="9410700" cy="2839239"/>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or as a ‘composition in prose or verse in which the </a:t>
            </a:r>
            <a:r>
              <a:rPr lang="en-US" sz="3600" b="1" i="0" dirty="0">
                <a:solidFill>
                  <a:schemeClr val="accent4">
                    <a:lumMod val="50000"/>
                    <a:lumOff val="50000"/>
                  </a:schemeClr>
                </a:solidFill>
              </a:rPr>
              <a:t>characteristic turns of thought and phrase in an author or class of authors are imitated in such a way as to make them appear ridiculous</a:t>
            </a:r>
            <a:r>
              <a:rPr lang="en-US" sz="3600" i="0" dirty="0"/>
              <a:t>.’  …</a:t>
            </a:r>
            <a:r>
              <a:rPr lang="en-US" altLang="en-US" sz="3600" i="0" dirty="0">
                <a:solidFill>
                  <a:srgbClr val="000000"/>
                </a:solidFill>
              </a:rPr>
              <a:t>.”</a:t>
            </a:r>
          </a:p>
        </p:txBody>
      </p:sp>
    </p:spTree>
    <p:extLst>
      <p:ext uri="{BB962C8B-B14F-4D97-AF65-F5344CB8AC3E}">
        <p14:creationId xmlns:p14="http://schemas.microsoft.com/office/powerpoint/2010/main" val="3655477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803756" y="6511453"/>
            <a:ext cx="2388243"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5131443" y="0"/>
            <a:ext cx="7060556"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Can’t Use the Prior Work Just to Grab Attention</a:t>
            </a:r>
            <a:endParaRPr lang="en-US" b="1" i="0" dirty="0">
              <a:solidFill>
                <a:schemeClr val="accent4">
                  <a:lumMod val="75000"/>
                  <a:lumOff val="25000"/>
                </a:schemeClr>
              </a:solidFill>
              <a:latin typeface="+mn-lt"/>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08617" y="123122"/>
            <a:ext cx="4002088" cy="6467668"/>
          </a:xfrm>
          <a:prstGeom prst="rect">
            <a:avLst/>
          </a:prstGeom>
          <a:ln w="6350">
            <a:solidFill>
              <a:schemeClr val="tx1"/>
            </a:solidFill>
          </a:ln>
        </p:spPr>
      </p:pic>
      <p:sp>
        <p:nvSpPr>
          <p:cNvPr id="10" name="Rectangle 9"/>
          <p:cNvSpPr>
            <a:spLocks noChangeArrowheads="1"/>
          </p:cNvSpPr>
          <p:nvPr/>
        </p:nvSpPr>
        <p:spPr bwMode="auto">
          <a:xfrm>
            <a:off x="2073603" y="1543672"/>
            <a:ext cx="9410700" cy="4008790"/>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rgbClr val="000000"/>
                </a:solidFill>
              </a:rPr>
              <a:t>“</a:t>
            </a:r>
            <a:r>
              <a:rPr lang="en-US" sz="3200" i="0" dirty="0"/>
              <a:t>If, on the contrary, the commentary has no critical bearing on the substance or style of the original composition, which the </a:t>
            </a:r>
            <a:r>
              <a:rPr lang="en-US" sz="3200" b="1" i="0" dirty="0">
                <a:solidFill>
                  <a:schemeClr val="accent4">
                    <a:lumMod val="50000"/>
                    <a:lumOff val="50000"/>
                  </a:schemeClr>
                </a:solidFill>
              </a:rPr>
              <a:t>alleged infringer merely uses to get attention or to avoid the drudgery in working up something fresh, the claim to fairness </a:t>
            </a:r>
            <a:r>
              <a:rPr lang="en-US" sz="3200" i="0" dirty="0"/>
              <a:t>in borrowing from another’s work </a:t>
            </a:r>
            <a:r>
              <a:rPr lang="en-US" sz="3200" b="1" i="0" dirty="0">
                <a:solidFill>
                  <a:schemeClr val="accent4">
                    <a:lumMod val="50000"/>
                    <a:lumOff val="50000"/>
                  </a:schemeClr>
                </a:solidFill>
              </a:rPr>
              <a:t>diminishes accordingly (if it does not vanish)</a:t>
            </a:r>
            <a:r>
              <a:rPr lang="en-US" sz="3200" i="0" dirty="0"/>
              <a:t>, and other factors, like the extent of its commerciality, loom larger</a:t>
            </a:r>
            <a:r>
              <a:rPr lang="en-US" altLang="en-US" sz="3200" i="0" dirty="0">
                <a:solidFill>
                  <a:srgbClr val="000000"/>
                </a:solidFill>
              </a:rPr>
              <a:t>.”</a:t>
            </a:r>
          </a:p>
        </p:txBody>
      </p:sp>
    </p:spTree>
    <p:extLst>
      <p:ext uri="{BB962C8B-B14F-4D97-AF65-F5344CB8AC3E}">
        <p14:creationId xmlns:p14="http://schemas.microsoft.com/office/powerpoint/2010/main" val="18811636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8952" y="199864"/>
            <a:ext cx="3912719" cy="6458271"/>
          </a:xfrm>
          <a:prstGeom prst="rect">
            <a:avLst/>
          </a:prstGeom>
          <a:ln w="6350">
            <a:solidFill>
              <a:schemeClr val="tx1"/>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819190" y="6511453"/>
            <a:ext cx="2372810"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9718876" y="0"/>
            <a:ext cx="2473123"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Parody v. Satire</a:t>
            </a:r>
            <a:endParaRPr lang="en-US" b="1" i="0" dirty="0">
              <a:solidFill>
                <a:schemeClr val="accent4">
                  <a:lumMod val="75000"/>
                  <a:lumOff val="25000"/>
                </a:schemeClr>
              </a:solidFill>
              <a:latin typeface="+mn-lt"/>
              <a:cs typeface="Times New Roman" panose="02020603050405020304" pitchFamily="18" charset="0"/>
            </a:endParaRPr>
          </a:p>
        </p:txBody>
      </p:sp>
      <p:sp>
        <p:nvSpPr>
          <p:cNvPr id="10" name="Rectangle 9"/>
          <p:cNvSpPr>
            <a:spLocks noChangeArrowheads="1"/>
          </p:cNvSpPr>
          <p:nvPr/>
        </p:nvSpPr>
        <p:spPr bwMode="auto">
          <a:xfrm>
            <a:off x="1933845" y="2144826"/>
            <a:ext cx="9757411" cy="3393237"/>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b="1" i="0" dirty="0">
                <a:solidFill>
                  <a:schemeClr val="accent4">
                    <a:lumMod val="50000"/>
                    <a:lumOff val="50000"/>
                  </a:schemeClr>
                </a:solidFill>
              </a:rPr>
              <a:t>Parody needs to mimic an original to make its point, and so has some claim to use the creation of its victim’s (or collective victims’) imagination, whereas satire can stand on its own two feet and so requires justification for the very act of borrowing</a:t>
            </a:r>
            <a:r>
              <a:rPr lang="en-US" altLang="en-US" sz="3600" i="0" dirty="0">
                <a:solidFill>
                  <a:srgbClr val="000000"/>
                </a:solidFill>
              </a:rPr>
              <a:t>.”</a:t>
            </a:r>
          </a:p>
        </p:txBody>
      </p:sp>
    </p:spTree>
    <p:extLst>
      <p:ext uri="{BB962C8B-B14F-4D97-AF65-F5344CB8AC3E}">
        <p14:creationId xmlns:p14="http://schemas.microsoft.com/office/powerpoint/2010/main" val="10061156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BCDF1268-6D3E-4230-BEAB-2990FE77903E}" type="slidenum">
              <a:rPr lang="en-US" altLang="en-US" sz="1400" i="0">
                <a:solidFill>
                  <a:srgbClr val="000066"/>
                </a:solidFill>
                <a:latin typeface="Arial" panose="020B0604020202020204" pitchFamily="34" charset="0"/>
              </a:rPr>
              <a:pPr/>
              <a:t>19</a:t>
            </a:fld>
            <a:endParaRPr lang="en-US" altLang="en-US" sz="1400" i="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The Need for Control?</a:t>
            </a:r>
          </a:p>
        </p:txBody>
      </p:sp>
      <p:sp>
        <p:nvSpPr>
          <p:cNvPr id="21510" name="Rectangle 3"/>
          <p:cNvSpPr>
            <a:spLocks noGrp="1" noChangeArrowheads="1"/>
          </p:cNvSpPr>
          <p:nvPr>
            <p:ph type="body" idx="1"/>
          </p:nvPr>
        </p:nvSpPr>
        <p:spPr/>
        <p:txBody>
          <a:bodyPr/>
          <a:lstStyle/>
          <a:p>
            <a:pPr>
              <a:lnSpc>
                <a:spcPct val="90000"/>
              </a:lnSpc>
            </a:pPr>
            <a:r>
              <a:rPr lang="en-US"/>
              <a:t>Applying Copyright’s Incentive Theory</a:t>
            </a:r>
          </a:p>
          <a:p>
            <a:pPr lvl="1">
              <a:lnSpc>
                <a:spcPct val="90000"/>
              </a:lnSpc>
            </a:pPr>
            <a:r>
              <a:rPr lang="en-US"/>
              <a:t>Do we think that we need to give the author control over potential parodies to get the author to create the work in the first place?</a:t>
            </a:r>
          </a:p>
          <a:p>
            <a:pPr lvl="1">
              <a:lnSpc>
                <a:spcPct val="90000"/>
              </a:lnSpc>
            </a:pPr>
            <a:r>
              <a:rPr lang="en-US"/>
              <a:t>How many authors won’t create if they can’t control subsequent parodies?</a:t>
            </a:r>
          </a:p>
          <a:p>
            <a:pPr>
              <a:lnSpc>
                <a:spcPct val="90000"/>
              </a:lnSpc>
            </a:pPr>
            <a:r>
              <a:rPr lang="en-US"/>
              <a:t>Does this mean that the fair use analysis is too ex post and insufficiently ex ante?</a:t>
            </a:r>
          </a:p>
        </p:txBody>
      </p:sp>
    </p:spTree>
    <p:extLst>
      <p:ext uri="{BB962C8B-B14F-4D97-AF65-F5344CB8AC3E}">
        <p14:creationId xmlns:p14="http://schemas.microsoft.com/office/powerpoint/2010/main" val="282274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7199" y="-1"/>
            <a:ext cx="2844801"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Sec. 107: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a:t>
            </a:fld>
            <a:endParaRPr lang="en-US" altLang="en-US"/>
          </a:p>
        </p:txBody>
      </p:sp>
      <p:sp>
        <p:nvSpPr>
          <p:cNvPr id="6" name="Text Box 5"/>
          <p:cNvSpPr txBox="1">
            <a:spLocks noChangeArrowheads="1"/>
          </p:cNvSpPr>
          <p:nvPr/>
        </p:nvSpPr>
        <p:spPr bwMode="auto">
          <a:xfrm>
            <a:off x="10571544" y="6488668"/>
            <a:ext cx="162045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17 USC 107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31825" y="184665"/>
            <a:ext cx="4805053" cy="6451312"/>
          </a:xfrm>
          <a:prstGeom prst="rect">
            <a:avLst/>
          </a:prstGeom>
          <a:ln w="6350">
            <a:solidFill>
              <a:schemeClr val="bg2"/>
            </a:solidFill>
          </a:ln>
        </p:spPr>
      </p:pic>
      <p:pic>
        <p:nvPicPr>
          <p:cNvPr id="8" name="Picture 7"/>
          <p:cNvPicPr>
            <a:picLocks noChangeAspect="1"/>
          </p:cNvPicPr>
          <p:nvPr/>
        </p:nvPicPr>
        <p:blipFill>
          <a:blip r:embed="rId3"/>
          <a:stretch>
            <a:fillRect/>
          </a:stretch>
        </p:blipFill>
        <p:spPr>
          <a:xfrm>
            <a:off x="2262261" y="1627603"/>
            <a:ext cx="8248125" cy="4346587"/>
          </a:xfrm>
          <a:prstGeom prst="rect">
            <a:avLst/>
          </a:prstGeom>
          <a:ln w="6350">
            <a:solidFill>
              <a:schemeClr val="tx1"/>
            </a:solidFill>
          </a:ln>
        </p:spPr>
      </p:pic>
    </p:spTree>
    <p:extLst>
      <p:ext uri="{BB962C8B-B14F-4D97-AF65-F5344CB8AC3E}">
        <p14:creationId xmlns:p14="http://schemas.microsoft.com/office/powerpoint/2010/main" val="68298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C24F4-6D4F-8CA6-2D52-DC394C6427EC}"/>
              </a:ext>
            </a:extLst>
          </p:cNvPr>
          <p:cNvPicPr>
            <a:picLocks noChangeAspect="1"/>
          </p:cNvPicPr>
          <p:nvPr/>
        </p:nvPicPr>
        <p:blipFill>
          <a:blip r:embed="rId3"/>
          <a:stretch>
            <a:fillRect/>
          </a:stretch>
        </p:blipFill>
        <p:spPr>
          <a:xfrm>
            <a:off x="181298" y="235845"/>
            <a:ext cx="4089195" cy="6448697"/>
          </a:xfrm>
          <a:prstGeom prst="rect">
            <a:avLst/>
          </a:prstGeom>
          <a:ln w="6350">
            <a:solidFill>
              <a:schemeClr val="bg2"/>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73392" y="6511453"/>
            <a:ext cx="2418608"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6563932" y="0"/>
            <a:ext cx="5628067"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Use the Best Known Part of the Work</a:t>
            </a:r>
            <a:endParaRPr lang="en-US" b="1" i="0" dirty="0">
              <a:solidFill>
                <a:schemeClr val="accent4">
                  <a:lumMod val="75000"/>
                  <a:lumOff val="25000"/>
                </a:schemeClr>
              </a:solidFill>
              <a:latin typeface="+mn-lt"/>
              <a:cs typeface="Times New Roman" panose="02020603050405020304" pitchFamily="18" charset="0"/>
            </a:endParaRPr>
          </a:p>
        </p:txBody>
      </p:sp>
      <p:sp>
        <p:nvSpPr>
          <p:cNvPr id="10" name="Rectangle 9"/>
          <p:cNvSpPr>
            <a:spLocks noChangeArrowheads="1"/>
          </p:cNvSpPr>
          <p:nvPr/>
        </p:nvSpPr>
        <p:spPr bwMode="auto">
          <a:xfrm>
            <a:off x="1660558" y="1540678"/>
            <a:ext cx="10083981" cy="4008790"/>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When parody takes aim at a particular original work, </a:t>
            </a:r>
            <a:r>
              <a:rPr lang="en-US" sz="3200" b="1" i="0" dirty="0">
                <a:solidFill>
                  <a:schemeClr val="accent4">
                    <a:lumMod val="50000"/>
                    <a:lumOff val="50000"/>
                  </a:schemeClr>
                </a:solidFill>
              </a:rPr>
              <a:t>the parody must be able to ‘conjure up’ at least enough of that original to make the object of its critical wit recognizable</a:t>
            </a:r>
            <a:r>
              <a:rPr lang="en-US" sz="3200" i="0" dirty="0">
                <a:solidFill>
                  <a:schemeClr val="bg2"/>
                </a:solidFill>
              </a:rPr>
              <a:t>. … What makes for this recognition is </a:t>
            </a:r>
            <a:r>
              <a:rPr lang="en-US" sz="3200" b="1" i="0" dirty="0">
                <a:solidFill>
                  <a:schemeClr val="accent4">
                    <a:lumMod val="50000"/>
                    <a:lumOff val="50000"/>
                  </a:schemeClr>
                </a:solidFill>
              </a:rPr>
              <a:t>quotation of the original’s most distinctive or memorable features</a:t>
            </a:r>
            <a:r>
              <a:rPr lang="en-US" sz="3200" i="0" dirty="0">
                <a:solidFill>
                  <a:schemeClr val="bg2"/>
                </a:solidFill>
              </a:rPr>
              <a:t>, which the parodist can be sure the audience will know. … But using some characteristic features cannot be avoided</a:t>
            </a:r>
            <a:r>
              <a:rPr lang="en-US" altLang="en-US" sz="3200" i="0" dirty="0">
                <a:solidFill>
                  <a:schemeClr val="bg2"/>
                </a:solidFill>
              </a:rPr>
              <a:t>.”</a:t>
            </a:r>
          </a:p>
        </p:txBody>
      </p:sp>
    </p:spTree>
    <p:extLst>
      <p:ext uri="{BB962C8B-B14F-4D97-AF65-F5344CB8AC3E}">
        <p14:creationId xmlns:p14="http://schemas.microsoft.com/office/powerpoint/2010/main" val="3573750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CC24F4-6D4F-8CA6-2D52-DC394C6427EC}"/>
              </a:ext>
            </a:extLst>
          </p:cNvPr>
          <p:cNvPicPr>
            <a:picLocks noChangeAspect="1"/>
          </p:cNvPicPr>
          <p:nvPr/>
        </p:nvPicPr>
        <p:blipFill>
          <a:blip r:embed="rId3"/>
          <a:stretch>
            <a:fillRect/>
          </a:stretch>
        </p:blipFill>
        <p:spPr>
          <a:xfrm>
            <a:off x="181298" y="235845"/>
            <a:ext cx="4089195" cy="6448697"/>
          </a:xfrm>
          <a:prstGeom prst="rect">
            <a:avLst/>
          </a:prstGeom>
          <a:ln w="6350">
            <a:solidFill>
              <a:schemeClr val="bg2"/>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73392" y="6511453"/>
            <a:ext cx="2418608"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8779933" y="0"/>
            <a:ext cx="3412066"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What Was Used Here?</a:t>
            </a:r>
            <a:endParaRPr lang="en-US" b="1" i="0" dirty="0">
              <a:solidFill>
                <a:schemeClr val="accent4">
                  <a:lumMod val="75000"/>
                  <a:lumOff val="25000"/>
                </a:schemeClr>
              </a:solidFill>
              <a:latin typeface="+mn-lt"/>
              <a:cs typeface="Times New Roman" panose="02020603050405020304" pitchFamily="18" charset="0"/>
            </a:endParaRPr>
          </a:p>
        </p:txBody>
      </p:sp>
      <p:sp>
        <p:nvSpPr>
          <p:cNvPr id="10" name="Rectangle 9"/>
          <p:cNvSpPr>
            <a:spLocks noChangeArrowheads="1"/>
          </p:cNvSpPr>
          <p:nvPr/>
        </p:nvSpPr>
        <p:spPr bwMode="auto">
          <a:xfrm>
            <a:off x="1803219" y="2053030"/>
            <a:ext cx="10083981" cy="4008790"/>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It is true, of course, that 2 Live Crew copied the characteristic opening bass riff (or musical phrase) of the original, and true that the words of the first line copy the Orbison lyrics. But </a:t>
            </a:r>
            <a:r>
              <a:rPr lang="en-US" sz="3200" b="1" i="0" dirty="0">
                <a:solidFill>
                  <a:schemeClr val="accent4">
                    <a:lumMod val="50000"/>
                    <a:lumOff val="50000"/>
                  </a:schemeClr>
                </a:solidFill>
              </a:rPr>
              <a:t>if quotation of the opening riff and the first line may be said to go to the ‘heart’ of the original, the heart is also what most readily conjures up the song for parody, and it is the heart at which parody takes aim</a:t>
            </a:r>
            <a:r>
              <a:rPr lang="en-US" altLang="en-US" sz="3200" i="0" dirty="0">
                <a:solidFill>
                  <a:schemeClr val="bg2"/>
                </a:solidFill>
              </a:rPr>
              <a:t>.”</a:t>
            </a:r>
          </a:p>
        </p:txBody>
      </p:sp>
    </p:spTree>
    <p:extLst>
      <p:ext uri="{BB962C8B-B14F-4D97-AF65-F5344CB8AC3E}">
        <p14:creationId xmlns:p14="http://schemas.microsoft.com/office/powerpoint/2010/main" val="2056311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4"/>
                                        </p:tgtEl>
                                        <p:attrNameLst>
                                          <p:attrName>style.opacity</p:attrName>
                                        </p:attrNameLst>
                                      </p:cBhvr>
                                      <p:to>
                                        <p:strVal val="0.5"/>
                                      </p:to>
                                    </p:set>
                                    <p:animEffect filter="image" prLst="opacity: 0.5">
                                      <p:cBhvr rctx="IE">
                                        <p:cTn id="9" dur="indefinite"/>
                                        <p:tgtEl>
                                          <p:spTgt spid="4"/>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218D3-EF55-2344-8E24-A52D97A51762}"/>
              </a:ext>
            </a:extLst>
          </p:cNvPr>
          <p:cNvPicPr>
            <a:picLocks noChangeAspect="1"/>
          </p:cNvPicPr>
          <p:nvPr/>
        </p:nvPicPr>
        <p:blipFill>
          <a:blip r:embed="rId3"/>
          <a:stretch>
            <a:fillRect/>
          </a:stretch>
        </p:blipFill>
        <p:spPr>
          <a:xfrm>
            <a:off x="75549" y="230830"/>
            <a:ext cx="4183525" cy="6396340"/>
          </a:xfrm>
          <a:prstGeom prst="rect">
            <a:avLst/>
          </a:prstGeom>
          <a:ln w="6350">
            <a:solidFill>
              <a:schemeClr val="bg2"/>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73392" y="6511453"/>
            <a:ext cx="2418608"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8051180" y="0"/>
            <a:ext cx="4140819"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Applying the Fourth Factor</a:t>
            </a:r>
            <a:endParaRPr lang="en-US" b="1" i="0" dirty="0">
              <a:solidFill>
                <a:schemeClr val="accent4">
                  <a:lumMod val="75000"/>
                  <a:lumOff val="25000"/>
                </a:schemeClr>
              </a:solidFill>
              <a:latin typeface="+mn-lt"/>
              <a:cs typeface="Times New Roman" panose="02020603050405020304" pitchFamily="18" charset="0"/>
            </a:endParaRPr>
          </a:p>
        </p:txBody>
      </p:sp>
      <p:sp>
        <p:nvSpPr>
          <p:cNvPr id="10" name="Rectangle 9"/>
          <p:cNvSpPr>
            <a:spLocks noChangeArrowheads="1"/>
          </p:cNvSpPr>
          <p:nvPr/>
        </p:nvSpPr>
        <p:spPr bwMode="auto">
          <a:xfrm>
            <a:off x="1722510" y="2024412"/>
            <a:ext cx="10083981" cy="3023905"/>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The </a:t>
            </a:r>
            <a:r>
              <a:rPr lang="en-US" sz="3200" b="1" i="0" dirty="0">
                <a:solidFill>
                  <a:schemeClr val="accent4">
                    <a:lumMod val="50000"/>
                    <a:lumOff val="50000"/>
                  </a:schemeClr>
                </a:solidFill>
              </a:rPr>
              <a:t>enquiry ‘must take account not only of harm to the original but also of harm to the market for derivative works</a:t>
            </a:r>
            <a:r>
              <a:rPr lang="en-US" sz="3200" i="0" dirty="0">
                <a:solidFill>
                  <a:schemeClr val="bg2"/>
                </a:solidFill>
              </a:rPr>
              <a:t>.’ </a:t>
            </a:r>
            <a:r>
              <a:rPr lang="en-US" sz="3200" dirty="0">
                <a:solidFill>
                  <a:schemeClr val="bg2"/>
                </a:solidFill>
              </a:rPr>
              <a:t>Harper &amp; Row</a:t>
            </a:r>
            <a:r>
              <a:rPr lang="en-US" sz="3200" i="0" dirty="0">
                <a:solidFill>
                  <a:schemeClr val="bg2"/>
                </a:solidFill>
              </a:rPr>
              <a:t>, supra, at 568. Since </a:t>
            </a:r>
            <a:r>
              <a:rPr lang="en-US" sz="3200" b="1" i="0" dirty="0">
                <a:solidFill>
                  <a:schemeClr val="accent4">
                    <a:lumMod val="50000"/>
                    <a:lumOff val="50000"/>
                  </a:schemeClr>
                </a:solidFill>
              </a:rPr>
              <a:t>fair use is an affirmative defense, its proponent would have difficulty carrying the burden of demonstrating fair use without favorable evidence about relevant markets</a:t>
            </a:r>
            <a:r>
              <a:rPr lang="en-US" altLang="en-US" sz="3200" i="0" dirty="0">
                <a:solidFill>
                  <a:schemeClr val="bg2"/>
                </a:solidFill>
              </a:rPr>
              <a:t>.”</a:t>
            </a:r>
          </a:p>
        </p:txBody>
      </p:sp>
    </p:spTree>
    <p:extLst>
      <p:ext uri="{BB962C8B-B14F-4D97-AF65-F5344CB8AC3E}">
        <p14:creationId xmlns:p14="http://schemas.microsoft.com/office/powerpoint/2010/main" val="317244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1218D3-EF55-2344-8E24-A52D97A51762}"/>
              </a:ext>
            </a:extLst>
          </p:cNvPr>
          <p:cNvPicPr>
            <a:picLocks noChangeAspect="1"/>
          </p:cNvPicPr>
          <p:nvPr/>
        </p:nvPicPr>
        <p:blipFill>
          <a:blip r:embed="rId3"/>
          <a:stretch>
            <a:fillRect/>
          </a:stretch>
        </p:blipFill>
        <p:spPr>
          <a:xfrm>
            <a:off x="75549" y="230830"/>
            <a:ext cx="4183525" cy="6396340"/>
          </a:xfrm>
          <a:prstGeom prst="rect">
            <a:avLst/>
          </a:prstGeom>
          <a:ln w="6350">
            <a:solidFill>
              <a:schemeClr val="bg2"/>
            </a:solidFill>
          </a:ln>
        </p:spPr>
      </p:pic>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73392" y="6511453"/>
            <a:ext cx="2418608"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8051180" y="0"/>
            <a:ext cx="4140819"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Applying the Fourth Factor</a:t>
            </a:r>
            <a:endParaRPr lang="en-US" b="1" i="0" dirty="0">
              <a:solidFill>
                <a:schemeClr val="accent4">
                  <a:lumMod val="75000"/>
                  <a:lumOff val="25000"/>
                </a:schemeClr>
              </a:solidFill>
              <a:latin typeface="+mn-lt"/>
              <a:cs typeface="Times New Roman" panose="02020603050405020304" pitchFamily="18" charset="0"/>
            </a:endParaRPr>
          </a:p>
        </p:txBody>
      </p:sp>
      <p:sp>
        <p:nvSpPr>
          <p:cNvPr id="10" name="Rectangle 9"/>
          <p:cNvSpPr>
            <a:spLocks noChangeArrowheads="1"/>
          </p:cNvSpPr>
          <p:nvPr/>
        </p:nvSpPr>
        <p:spPr bwMode="auto">
          <a:xfrm>
            <a:off x="1761147" y="2273405"/>
            <a:ext cx="10083981" cy="2531462"/>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In moving for summary judgment, </a:t>
            </a:r>
            <a:r>
              <a:rPr lang="en-US" sz="3200" b="1" i="0" dirty="0">
                <a:solidFill>
                  <a:schemeClr val="accent4">
                    <a:lumMod val="50000"/>
                    <a:lumOff val="50000"/>
                  </a:schemeClr>
                </a:solidFill>
              </a:rPr>
              <a:t>2 Live Crew left themselves at just such a disadvantage when they failed to address the effect on the market for rap derivatives</a:t>
            </a:r>
            <a:r>
              <a:rPr lang="en-US" sz="3200" i="0" dirty="0">
                <a:solidFill>
                  <a:schemeClr val="bg2"/>
                </a:solidFill>
              </a:rPr>
              <a:t>, and confined themselves to uncontroverted submissions that there was no likely effect on the market for the original</a:t>
            </a:r>
            <a:r>
              <a:rPr lang="en-US" altLang="en-US" sz="3200" i="0" dirty="0">
                <a:solidFill>
                  <a:schemeClr val="bg2"/>
                </a:solidFill>
              </a:rPr>
              <a:t>.”</a:t>
            </a:r>
          </a:p>
        </p:txBody>
      </p:sp>
    </p:spTree>
    <p:extLst>
      <p:ext uri="{BB962C8B-B14F-4D97-AF65-F5344CB8AC3E}">
        <p14:creationId xmlns:p14="http://schemas.microsoft.com/office/powerpoint/2010/main" val="375837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D92FD78-3D39-4181-A845-7F9AA933CEDC}" type="slidenum">
              <a:rPr lang="en-US" altLang="en-US" sz="1400">
                <a:solidFill>
                  <a:srgbClr val="000066"/>
                </a:solidFill>
                <a:latin typeface="Arial" panose="020B0604020202020204" pitchFamily="34" charset="0"/>
              </a:rPr>
              <a:pPr/>
              <a:t>24</a:t>
            </a:fld>
            <a:endParaRPr lang="en-US" altLang="en-US" sz="1400">
              <a:solidFill>
                <a:srgbClr val="000066"/>
              </a:solidFill>
              <a:latin typeface="Arial" panose="020B0604020202020204" pitchFamily="34" charset="0"/>
            </a:endParaRPr>
          </a:p>
        </p:txBody>
      </p:sp>
      <p:sp>
        <p:nvSpPr>
          <p:cNvPr id="6" name="Text Box 5"/>
          <p:cNvSpPr txBox="1">
            <a:spLocks noChangeArrowheads="1"/>
          </p:cNvSpPr>
          <p:nvPr/>
        </p:nvSpPr>
        <p:spPr bwMode="auto">
          <a:xfrm>
            <a:off x="9773392" y="6511453"/>
            <a:ext cx="2418608" cy="369332"/>
          </a:xfrm>
          <a:prstGeom prst="rect">
            <a:avLst/>
          </a:prstGeom>
          <a:solidFill>
            <a:srgbClr val="000000">
              <a:alpha val="10196"/>
            </a:srgb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Campbell (US 1994)</a:t>
            </a:r>
          </a:p>
        </p:txBody>
      </p:sp>
      <p:sp>
        <p:nvSpPr>
          <p:cNvPr id="7" name="Rectangle 7"/>
          <p:cNvSpPr>
            <a:spLocks noChangeArrowheads="1"/>
          </p:cNvSpPr>
          <p:nvPr/>
        </p:nvSpPr>
        <p:spPr bwMode="auto">
          <a:xfrm>
            <a:off x="12018963" y="6684542"/>
            <a:ext cx="173037" cy="173458"/>
          </a:xfrm>
          <a:prstGeom prst="rect">
            <a:avLst/>
          </a:prstGeom>
          <a:solidFill>
            <a:schemeClr val="accent4">
              <a:lumMod val="75000"/>
              <a:lumOff val="25000"/>
            </a:schemeClr>
          </a:solidFill>
          <a:ln w="9525">
            <a:solidFill>
              <a:schemeClr val="tx1"/>
            </a:solidFill>
            <a:miter lim="800000"/>
            <a:headEnd/>
            <a:tailEnd/>
          </a:ln>
        </p:spPr>
        <p:txBody>
          <a:bodyPr wrap="none" anchor="ctr"/>
          <a:lstStyle/>
          <a:p>
            <a:pPr>
              <a:defRPr/>
            </a:pPr>
            <a:endParaRPr lang="en-US" sz="1800"/>
          </a:p>
        </p:txBody>
      </p:sp>
      <p:sp>
        <p:nvSpPr>
          <p:cNvPr id="9" name="Text Box 5">
            <a:extLst>
              <a:ext uri="{FF2B5EF4-FFF2-40B4-BE49-F238E27FC236}">
                <a16:creationId xmlns:a16="http://schemas.microsoft.com/office/drawing/2014/main" id="{ACD3614E-BA8B-9349-B3BD-A6131C8F4C7D}"/>
              </a:ext>
            </a:extLst>
          </p:cNvPr>
          <p:cNvSpPr txBox="1">
            <a:spLocks noGrp="1" noChangeArrowheads="1"/>
          </p:cNvSpPr>
          <p:nvPr>
            <p:ph type="title"/>
          </p:nvPr>
        </p:nvSpPr>
        <p:spPr bwMode="auto">
          <a:xfrm>
            <a:off x="7354389" y="0"/>
            <a:ext cx="4837610" cy="462307"/>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lnSpc>
                <a:spcPct val="100000"/>
              </a:lnSpc>
              <a:spcBef>
                <a:spcPct val="50000"/>
              </a:spcBef>
              <a:defRPr/>
            </a:pPr>
            <a:r>
              <a:rPr lang="en-US" i="0" dirty="0">
                <a:solidFill>
                  <a:schemeClr val="accent4">
                    <a:lumMod val="75000"/>
                    <a:lumOff val="25000"/>
                  </a:schemeClr>
                </a:solidFill>
                <a:latin typeface="+mn-lt"/>
                <a:cs typeface="Times New Roman" panose="02020603050405020304" pitchFamily="18" charset="0"/>
              </a:rPr>
              <a:t>Understanding Copyright Harm</a:t>
            </a:r>
            <a:endParaRPr lang="en-US" b="1" i="0" dirty="0">
              <a:solidFill>
                <a:schemeClr val="accent4">
                  <a:lumMod val="75000"/>
                  <a:lumOff val="25000"/>
                </a:schemeClr>
              </a:solidFill>
              <a:latin typeface="+mn-lt"/>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11077" y="231153"/>
            <a:ext cx="4074808" cy="6447201"/>
          </a:xfrm>
          <a:prstGeom prst="rect">
            <a:avLst/>
          </a:prstGeom>
          <a:ln w="6350">
            <a:solidFill>
              <a:schemeClr val="tx1"/>
            </a:solidFill>
          </a:ln>
        </p:spPr>
      </p:pic>
      <p:sp>
        <p:nvSpPr>
          <p:cNvPr id="10" name="Rectangle 9"/>
          <p:cNvSpPr>
            <a:spLocks noChangeArrowheads="1"/>
          </p:cNvSpPr>
          <p:nvPr/>
        </p:nvSpPr>
        <p:spPr bwMode="auto">
          <a:xfrm>
            <a:off x="1861406" y="3073264"/>
            <a:ext cx="10083981" cy="2839239"/>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We do not, of course, suggest that a parody may not harm the market at all, but </a:t>
            </a:r>
            <a:r>
              <a:rPr lang="en-US" sz="3600" b="1" i="0" dirty="0">
                <a:solidFill>
                  <a:schemeClr val="accent4">
                    <a:lumMod val="50000"/>
                    <a:lumOff val="50000"/>
                  </a:schemeClr>
                </a:solidFill>
              </a:rPr>
              <a:t>when a lethal parody, like a scathing theater review, kills demand for the original, it does not produce a harm cognizable under the Copyright Act</a:t>
            </a:r>
            <a:r>
              <a:rPr lang="en-US" altLang="en-US" sz="3600" i="0" dirty="0">
                <a:solidFill>
                  <a:srgbClr val="000000"/>
                </a:solidFill>
              </a:rPr>
              <a:t>.”</a:t>
            </a:r>
          </a:p>
        </p:txBody>
      </p:sp>
    </p:spTree>
    <p:extLst>
      <p:ext uri="{BB962C8B-B14F-4D97-AF65-F5344CB8AC3E}">
        <p14:creationId xmlns:p14="http://schemas.microsoft.com/office/powerpoint/2010/main" val="1663121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3"/>
                                        </p:tgtEl>
                                        <p:attrNameLst>
                                          <p:attrName>style.opacity</p:attrName>
                                        </p:attrNameLst>
                                      </p:cBhvr>
                                      <p:to>
                                        <p:strVal val="0.5"/>
                                      </p:to>
                                    </p:set>
                                    <p:animEffect filter="image" prLst="opacity: 0.5">
                                      <p:cBhvr rctx="IE">
                                        <p:cTn id="9" dur="indefinite"/>
                                        <p:tgtEl>
                                          <p:spTgt spid="3"/>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E6823A44-8F14-4C22-95E8-42D49F4E71AD}" type="slidenum">
              <a:rPr lang="en-US" altLang="en-US" sz="1400" i="0">
                <a:solidFill>
                  <a:srgbClr val="000066"/>
                </a:solidFill>
                <a:latin typeface="Arial" panose="020B0604020202020204" pitchFamily="34" charset="0"/>
              </a:rPr>
              <a:pPr/>
              <a:t>25</a:t>
            </a:fld>
            <a:endParaRPr lang="en-US" altLang="en-US" sz="1400" i="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dirty="0"/>
              <a:t>Applying the Four Factors</a:t>
            </a:r>
          </a:p>
        </p:txBody>
      </p:sp>
      <p:sp>
        <p:nvSpPr>
          <p:cNvPr id="26630" name="Rectangle 3"/>
          <p:cNvSpPr>
            <a:spLocks noGrp="1" noChangeArrowheads="1"/>
          </p:cNvSpPr>
          <p:nvPr>
            <p:ph type="body" idx="1"/>
          </p:nvPr>
        </p:nvSpPr>
        <p:spPr/>
        <p:txBody>
          <a:bodyPr/>
          <a:lstStyle/>
          <a:p>
            <a:r>
              <a:rPr lang="en-US"/>
              <a:t>The Four Factors</a:t>
            </a:r>
          </a:p>
          <a:p>
            <a:pPr lvl="1"/>
            <a:r>
              <a:rPr lang="en-US"/>
              <a:t>(1) Purpose and Character of the Use</a:t>
            </a:r>
          </a:p>
          <a:p>
            <a:pPr lvl="1"/>
            <a:r>
              <a:rPr lang="en-US"/>
              <a:t>(2) The Nature of the Copyrighted Work</a:t>
            </a:r>
          </a:p>
          <a:p>
            <a:pPr lvl="1"/>
            <a:r>
              <a:rPr lang="en-US"/>
              <a:t>(3) The Amount Used</a:t>
            </a:r>
          </a:p>
          <a:p>
            <a:pPr lvl="1"/>
            <a:r>
              <a:rPr lang="en-US"/>
              <a:t>(4) The Effect on the Market/Value of the Work</a:t>
            </a:r>
          </a:p>
        </p:txBody>
      </p:sp>
    </p:spTree>
    <p:extLst>
      <p:ext uri="{BB962C8B-B14F-4D97-AF65-F5344CB8AC3E}">
        <p14:creationId xmlns:p14="http://schemas.microsoft.com/office/powerpoint/2010/main" val="1361921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7B90A50-F71E-4C11-AF34-6E25709C257F}" type="slidenum">
              <a:rPr lang="en-US" altLang="en-US" sz="1400" i="0">
                <a:solidFill>
                  <a:srgbClr val="000066"/>
                </a:solidFill>
                <a:latin typeface="Arial" panose="020B0604020202020204" pitchFamily="34" charset="0"/>
              </a:rPr>
              <a:pPr/>
              <a:t>26</a:t>
            </a:fld>
            <a:endParaRPr lang="en-US" altLang="en-US" sz="1400" i="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dirty="0"/>
              <a:t>Applying the Four Factors</a:t>
            </a:r>
          </a:p>
        </p:txBody>
      </p:sp>
      <p:sp>
        <p:nvSpPr>
          <p:cNvPr id="27654" name="Rectangle 3"/>
          <p:cNvSpPr>
            <a:spLocks noGrp="1" noChangeArrowheads="1"/>
          </p:cNvSpPr>
          <p:nvPr>
            <p:ph type="body" idx="1"/>
          </p:nvPr>
        </p:nvSpPr>
        <p:spPr/>
        <p:txBody>
          <a:bodyPr/>
          <a:lstStyle/>
          <a:p>
            <a:r>
              <a:rPr lang="en-US"/>
              <a:t>(1) Purpose and Character of the Use</a:t>
            </a:r>
          </a:p>
          <a:p>
            <a:pPr lvl="1"/>
            <a:r>
              <a:rPr lang="en-US"/>
              <a:t>Commercial use doesn’t necessarily result in unfair use</a:t>
            </a:r>
          </a:p>
          <a:p>
            <a:r>
              <a:rPr lang="en-US"/>
              <a:t>(2) The Nature of the Copyrighted Work</a:t>
            </a:r>
          </a:p>
          <a:p>
            <a:pPr lvl="1"/>
            <a:r>
              <a:rPr lang="en-US"/>
              <a:t>Music is core copyright expression</a:t>
            </a:r>
          </a:p>
        </p:txBody>
      </p:sp>
    </p:spTree>
    <p:extLst>
      <p:ext uri="{BB962C8B-B14F-4D97-AF65-F5344CB8AC3E}">
        <p14:creationId xmlns:p14="http://schemas.microsoft.com/office/powerpoint/2010/main" val="38401119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kumimoji="1" sz="2400" i="1">
                <a:solidFill>
                  <a:schemeClr val="tx1"/>
                </a:solidFill>
                <a:latin typeface="Times New Roman" panose="02020603050405020304" pitchFamily="18" charset="0"/>
              </a:defRPr>
            </a:lvl1pPr>
            <a:lvl2pPr marL="742950" indent="-285750">
              <a:defRPr kumimoji="1" sz="2400" i="1">
                <a:solidFill>
                  <a:schemeClr val="tx1"/>
                </a:solidFill>
                <a:latin typeface="Times New Roman" panose="02020603050405020304" pitchFamily="18" charset="0"/>
              </a:defRPr>
            </a:lvl2pPr>
            <a:lvl3pPr marL="1143000" indent="-228600">
              <a:defRPr kumimoji="1" sz="2400" i="1">
                <a:solidFill>
                  <a:schemeClr val="tx1"/>
                </a:solidFill>
                <a:latin typeface="Times New Roman" panose="02020603050405020304" pitchFamily="18" charset="0"/>
              </a:defRPr>
            </a:lvl3pPr>
            <a:lvl4pPr marL="1600200" indent="-228600">
              <a:defRPr kumimoji="1" sz="2400" i="1">
                <a:solidFill>
                  <a:schemeClr val="tx1"/>
                </a:solidFill>
                <a:latin typeface="Times New Roman" panose="02020603050405020304" pitchFamily="18" charset="0"/>
              </a:defRPr>
            </a:lvl4pPr>
            <a:lvl5pPr marL="2057400" indent="-228600">
              <a:defRPr kumimoji="1" sz="2400" i="1">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i="1">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i="1">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i="1">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i="1">
                <a:solidFill>
                  <a:schemeClr val="tx1"/>
                </a:solidFill>
                <a:latin typeface="Times New Roman" panose="02020603050405020304" pitchFamily="18" charset="0"/>
              </a:defRPr>
            </a:lvl9pPr>
          </a:lstStyle>
          <a:p>
            <a:fld id="{3D10A6B3-5706-4065-8CFA-660CF5A78F6F}" type="slidenum">
              <a:rPr lang="en-US" altLang="en-US" sz="1400" i="0">
                <a:solidFill>
                  <a:srgbClr val="000066"/>
                </a:solidFill>
                <a:latin typeface="Arial" panose="020B0604020202020204" pitchFamily="34" charset="0"/>
              </a:rPr>
              <a:pPr/>
              <a:t>27</a:t>
            </a:fld>
            <a:endParaRPr lang="en-US" altLang="en-US" sz="1400" i="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dirty="0"/>
              <a:t>Applying the Four Factors</a:t>
            </a:r>
          </a:p>
        </p:txBody>
      </p:sp>
      <p:sp>
        <p:nvSpPr>
          <p:cNvPr id="28678" name="Rectangle 3"/>
          <p:cNvSpPr>
            <a:spLocks noGrp="1" noChangeArrowheads="1"/>
          </p:cNvSpPr>
          <p:nvPr>
            <p:ph type="body" idx="1"/>
          </p:nvPr>
        </p:nvSpPr>
        <p:spPr/>
        <p:txBody>
          <a:bodyPr/>
          <a:lstStyle/>
          <a:p>
            <a:r>
              <a:rPr lang="en-US"/>
              <a:t>(3) Amount Used</a:t>
            </a:r>
          </a:p>
          <a:p>
            <a:pPr lvl="1"/>
            <a:r>
              <a:rPr lang="en-US"/>
              <a:t>Lyrics OK, remand on question of “whether repetition of the bass riff is excessive copying”</a:t>
            </a:r>
          </a:p>
          <a:p>
            <a:r>
              <a:rPr lang="en-US"/>
              <a:t>(4) Market for Work</a:t>
            </a:r>
          </a:p>
          <a:p>
            <a:pPr lvl="1"/>
            <a:r>
              <a:rPr lang="en-US"/>
              <a:t>Includes market for derivative work; remand for info on market for rap versions of Pretty Woman</a:t>
            </a:r>
          </a:p>
        </p:txBody>
      </p:sp>
    </p:spTree>
    <p:extLst>
      <p:ext uri="{BB962C8B-B14F-4D97-AF65-F5344CB8AC3E}">
        <p14:creationId xmlns:p14="http://schemas.microsoft.com/office/powerpoint/2010/main" val="2780608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0318" y="-2"/>
            <a:ext cx="3161683"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Settled on Remand?</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28</a:t>
            </a:fld>
            <a:endParaRPr lang="en-US" altLang="en-US"/>
          </a:p>
        </p:txBody>
      </p:sp>
      <p:sp>
        <p:nvSpPr>
          <p:cNvPr id="6" name="Text Box 5"/>
          <p:cNvSpPr txBox="1">
            <a:spLocks noChangeArrowheads="1"/>
          </p:cNvSpPr>
          <p:nvPr/>
        </p:nvSpPr>
        <p:spPr bwMode="auto">
          <a:xfrm>
            <a:off x="9387554" y="6488668"/>
            <a:ext cx="28044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Friedman (30 Mar 2008)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What is Fair Use?: What happened after the remand of Campbell v. Acuff-Rose - Google Chrom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629" y="124735"/>
            <a:ext cx="5962970" cy="6487490"/>
          </a:xfrm>
          <a:prstGeom prst="rect">
            <a:avLst/>
          </a:prstGeom>
          <a:ln w="6350">
            <a:solidFill>
              <a:schemeClr val="tx1"/>
            </a:solidFill>
          </a:ln>
        </p:spPr>
      </p:pic>
      <p:pic>
        <p:nvPicPr>
          <p:cNvPr id="8" name="Picture 7" descr="What is Fair Use?: What happened after the remand of Campbell v. Acuff-Rose - Google Chrome"/>
          <p:cNvPicPr>
            <a:picLocks noChangeAspect="1"/>
          </p:cNvPicPr>
          <p:nvPr/>
        </p:nvPicPr>
        <p:blipFill rotWithShape="1">
          <a:blip r:embed="rId4" cstate="print">
            <a:extLst>
              <a:ext uri="{28A0092B-C50C-407E-A947-70E740481C1C}">
                <a14:useLocalDpi xmlns:a14="http://schemas.microsoft.com/office/drawing/2010/main" val="0"/>
              </a:ext>
            </a:extLst>
          </a:blip>
          <a:srcRect l="20146" t="9871" r="21703" b="39808"/>
          <a:stretch/>
        </p:blipFill>
        <p:spPr>
          <a:xfrm>
            <a:off x="3625761" y="990963"/>
            <a:ext cx="5761793" cy="5424668"/>
          </a:xfrm>
          <a:prstGeom prst="rect">
            <a:avLst/>
          </a:prstGeom>
          <a:ln w="6350">
            <a:solidFill>
              <a:schemeClr val="tx1"/>
            </a:solidFill>
          </a:ln>
        </p:spPr>
      </p:pic>
    </p:spTree>
    <p:extLst>
      <p:ext uri="{BB962C8B-B14F-4D97-AF65-F5344CB8AC3E}">
        <p14:creationId xmlns:p14="http://schemas.microsoft.com/office/powerpoint/2010/main" val="15107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7193" y="-2"/>
            <a:ext cx="209480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TTYN (1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sp>
        <p:nvSpPr>
          <p:cNvPr id="6" name="Text Box 5"/>
          <p:cNvSpPr txBox="1">
            <a:spLocks noChangeArrowheads="1"/>
          </p:cNvSpPr>
          <p:nvPr/>
        </p:nvSpPr>
        <p:spPr bwMode="auto">
          <a:xfrm>
            <a:off x="6766560" y="6488668"/>
            <a:ext cx="542544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Seuss v. Penguin, 109 F.3d 1394 (9th Cir.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7583" y="80023"/>
            <a:ext cx="4289122" cy="6245791"/>
          </a:xfrm>
          <a:prstGeom prst="rect">
            <a:avLst/>
          </a:prstGeom>
          <a:noFill/>
          <a:ln w="6350">
            <a:solidFill>
              <a:schemeClr val="tx1"/>
            </a:solidFill>
          </a:ln>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40862" y="80023"/>
            <a:ext cx="4552274" cy="6256937"/>
          </a:xfrm>
          <a:prstGeom prst="rect">
            <a:avLst/>
          </a:prstGeom>
          <a:noFill/>
          <a:ln w="6350">
            <a:solidFill>
              <a:schemeClr val="tx1"/>
            </a:solidFill>
          </a:ln>
        </p:spPr>
      </p:pic>
    </p:spTree>
    <p:extLst>
      <p:ext uri="{BB962C8B-B14F-4D97-AF65-F5344CB8AC3E}">
        <p14:creationId xmlns:p14="http://schemas.microsoft.com/office/powerpoint/2010/main" val="390869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31576" y="-1"/>
            <a:ext cx="4560426"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Not in the Statute Before 1976</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a:t>
            </a:fld>
            <a:endParaRPr lang="en-US" altLang="en-US"/>
          </a:p>
        </p:txBody>
      </p:sp>
      <p:sp>
        <p:nvSpPr>
          <p:cNvPr id="6" name="Text Box 5"/>
          <p:cNvSpPr txBox="1">
            <a:spLocks noChangeArrowheads="1"/>
          </p:cNvSpPr>
          <p:nvPr/>
        </p:nvSpPr>
        <p:spPr bwMode="auto">
          <a:xfrm>
            <a:off x="9065623" y="6488668"/>
            <a:ext cx="31263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94-1476 (3 Sept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35303" y="184665"/>
            <a:ext cx="3843157" cy="6487724"/>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2592699" y="1110791"/>
            <a:ext cx="7093688" cy="4848587"/>
          </a:xfrm>
          <a:prstGeom prst="rect">
            <a:avLst/>
          </a:prstGeom>
          <a:ln w="6350">
            <a:solidFill>
              <a:schemeClr val="tx1"/>
            </a:solidFill>
          </a:ln>
        </p:spPr>
      </p:pic>
    </p:spTree>
    <p:extLst>
      <p:ext uri="{BB962C8B-B14F-4D97-AF65-F5344CB8AC3E}">
        <p14:creationId xmlns:p14="http://schemas.microsoft.com/office/powerpoint/2010/main" val="126699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7193" y="-2"/>
            <a:ext cx="209480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TTYN (2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30</a:t>
            </a:fld>
            <a:endParaRPr lang="en-US" altLang="en-US"/>
          </a:p>
        </p:txBody>
      </p:sp>
      <p:sp>
        <p:nvSpPr>
          <p:cNvPr id="6" name="Text Box 5"/>
          <p:cNvSpPr txBox="1">
            <a:spLocks noChangeArrowheads="1"/>
          </p:cNvSpPr>
          <p:nvPr/>
        </p:nvSpPr>
        <p:spPr bwMode="auto">
          <a:xfrm>
            <a:off x="9498650" y="6488668"/>
            <a:ext cx="269335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Seuss (9th Cir.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60750" y="209003"/>
            <a:ext cx="4490195" cy="6539037"/>
          </a:xfrm>
          <a:prstGeom prst="rect">
            <a:avLst/>
          </a:prstGeom>
          <a:ln w="6350">
            <a:solidFill>
              <a:schemeClr val="tx1"/>
            </a:solidFill>
          </a:ln>
        </p:spPr>
      </p:pic>
      <p:pic>
        <p:nvPicPr>
          <p:cNvPr id="10" name="Picture 9"/>
          <p:cNvPicPr>
            <a:picLocks noChangeAspect="1"/>
          </p:cNvPicPr>
          <p:nvPr/>
        </p:nvPicPr>
        <p:blipFill>
          <a:blip r:embed="rId3"/>
          <a:stretch>
            <a:fillRect/>
          </a:stretch>
        </p:blipFill>
        <p:spPr>
          <a:xfrm>
            <a:off x="3528250" y="688294"/>
            <a:ext cx="3103779" cy="5716779"/>
          </a:xfrm>
          <a:prstGeom prst="rect">
            <a:avLst/>
          </a:prstGeom>
          <a:ln w="6350">
            <a:solidFill>
              <a:schemeClr val="tx1"/>
            </a:solidFill>
          </a:ln>
        </p:spPr>
      </p:pic>
      <p:pic>
        <p:nvPicPr>
          <p:cNvPr id="11" name="Picture 10"/>
          <p:cNvPicPr>
            <a:picLocks noChangeAspect="1"/>
          </p:cNvPicPr>
          <p:nvPr/>
        </p:nvPicPr>
        <p:blipFill>
          <a:blip r:embed="rId4"/>
          <a:stretch>
            <a:fillRect/>
          </a:stretch>
        </p:blipFill>
        <p:spPr>
          <a:xfrm>
            <a:off x="7053390" y="688294"/>
            <a:ext cx="3103779" cy="4344958"/>
          </a:xfrm>
          <a:prstGeom prst="rect">
            <a:avLst/>
          </a:prstGeom>
          <a:ln w="6350">
            <a:solidFill>
              <a:schemeClr val="tx1"/>
            </a:solidFill>
          </a:ln>
        </p:spPr>
      </p:pic>
    </p:spTree>
    <p:extLst>
      <p:ext uri="{BB962C8B-B14F-4D97-AF65-F5344CB8AC3E}">
        <p14:creationId xmlns:p14="http://schemas.microsoft.com/office/powerpoint/2010/main" val="15077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8275" y="-2"/>
            <a:ext cx="208372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TTYN (3 of 3)</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6622473" y="6488668"/>
            <a:ext cx="55695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Leibovitz</a:t>
            </a:r>
            <a:r>
              <a:rPr lang="en-US" sz="1800" i="0" dirty="0">
                <a:solidFill>
                  <a:schemeClr val="accent4">
                    <a:lumMod val="75000"/>
                    <a:lumOff val="25000"/>
                  </a:schemeClr>
                </a:solidFill>
                <a:latin typeface="+mn-lt"/>
                <a:cs typeface="Times New Roman" panose="02020603050405020304" pitchFamily="18" charset="0"/>
              </a:rPr>
              <a:t> v. Paramount, 137 F.3d 109 (2nd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60934" t="35207" r="19963" b="22412"/>
          <a:stretch>
            <a:fillRect/>
          </a:stretch>
        </p:blipFill>
        <p:spPr>
          <a:xfrm>
            <a:off x="704523" y="262705"/>
            <a:ext cx="3762841" cy="5998107"/>
          </a:xfrm>
          <a:prstGeom prst="rect">
            <a:avLst/>
          </a:prstGeom>
          <a:noFill/>
          <a:ln w="6350">
            <a:solidFill>
              <a:schemeClr val="tx1"/>
            </a:solidFill>
          </a:ln>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l="4263" t="21768" r="67366" b="31958"/>
          <a:stretch>
            <a:fillRect/>
          </a:stretch>
        </p:blipFill>
        <p:spPr>
          <a:xfrm>
            <a:off x="5027114" y="262705"/>
            <a:ext cx="4402607" cy="5998107"/>
          </a:xfrm>
          <a:prstGeom prst="rect">
            <a:avLst/>
          </a:prstGeom>
          <a:noFill/>
          <a:ln w="6350">
            <a:solidFill>
              <a:schemeClr val="tx1"/>
            </a:solidFill>
          </a:ln>
        </p:spPr>
      </p:pic>
    </p:spTree>
    <p:extLst>
      <p:ext uri="{BB962C8B-B14F-4D97-AF65-F5344CB8AC3E}">
        <p14:creationId xmlns:p14="http://schemas.microsoft.com/office/powerpoint/2010/main" val="26023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3925" y="-2"/>
            <a:ext cx="492807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Not Criticizing The Cat in the Hat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sp>
        <p:nvSpPr>
          <p:cNvPr id="6" name="Text Box 5"/>
          <p:cNvSpPr txBox="1">
            <a:spLocks noChangeArrowheads="1"/>
          </p:cNvSpPr>
          <p:nvPr/>
        </p:nvSpPr>
        <p:spPr bwMode="auto">
          <a:xfrm>
            <a:off x="9430284" y="6488668"/>
            <a:ext cx="276171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Dr. Seuss (9th Cir. 1997)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81481" y="183900"/>
            <a:ext cx="4456134" cy="6489434"/>
          </a:xfrm>
          <a:prstGeom prst="rect">
            <a:avLst/>
          </a:prstGeom>
          <a:ln w="6350">
            <a:solidFill>
              <a:schemeClr val="tx1"/>
            </a:solidFill>
          </a:ln>
        </p:spPr>
      </p:pic>
      <p:sp>
        <p:nvSpPr>
          <p:cNvPr id="12" name="Rectangle 11"/>
          <p:cNvSpPr>
            <a:spLocks noChangeArrowheads="1"/>
          </p:cNvSpPr>
          <p:nvPr/>
        </p:nvSpPr>
        <p:spPr bwMode="auto">
          <a:xfrm>
            <a:off x="2021706" y="2127296"/>
            <a:ext cx="9410700" cy="3393237"/>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These stanzas and the illustrations simply retell the Simpson tale. </a:t>
            </a:r>
            <a:r>
              <a:rPr lang="en-US" sz="3600" b="1" i="0" dirty="0">
                <a:solidFill>
                  <a:schemeClr val="accent4">
                    <a:lumMod val="50000"/>
                    <a:lumOff val="50000"/>
                  </a:schemeClr>
                </a:solidFill>
              </a:rPr>
              <a:t>Although The Cat NOT in the Hat! does broadly mimic Dr. Seuss’ characteristic style, it does not hold his style up to ridicule. </a:t>
            </a:r>
            <a:r>
              <a:rPr lang="en-US" sz="3600" i="0" dirty="0"/>
              <a:t>The stanzas have “no critical bearing on the substance or style of” The Cat in the Hat.</a:t>
            </a:r>
            <a:r>
              <a:rPr lang="en-US" altLang="en-US" sz="3600" i="0" dirty="0">
                <a:solidFill>
                  <a:srgbClr val="000000"/>
                </a:solidFill>
              </a:rPr>
              <a:t>”</a:t>
            </a:r>
          </a:p>
        </p:txBody>
      </p:sp>
    </p:spTree>
    <p:extLst>
      <p:ext uri="{BB962C8B-B14F-4D97-AF65-F5344CB8AC3E}">
        <p14:creationId xmlns:p14="http://schemas.microsoft.com/office/powerpoint/2010/main" val="2567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It’s All in the Smirk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33</a:t>
            </a:fld>
            <a:endParaRPr lang="en-US" altLang="en-US"/>
          </a:p>
        </p:txBody>
      </p:sp>
      <p:sp>
        <p:nvSpPr>
          <p:cNvPr id="6" name="Text Box 5"/>
          <p:cNvSpPr txBox="1">
            <a:spLocks noChangeArrowheads="1"/>
          </p:cNvSpPr>
          <p:nvPr/>
        </p:nvSpPr>
        <p:spPr bwMode="auto">
          <a:xfrm>
            <a:off x="9485832" y="6488668"/>
            <a:ext cx="27061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Leibovitz</a:t>
            </a:r>
            <a:r>
              <a:rPr lang="en-US" sz="1800" i="0" dirty="0">
                <a:solidFill>
                  <a:schemeClr val="accent4">
                    <a:lumMod val="75000"/>
                    <a:lumOff val="25000"/>
                  </a:schemeClr>
                </a:solidFill>
                <a:latin typeface="+mn-lt"/>
                <a:cs typeface="Times New Roman" panose="02020603050405020304" pitchFamily="18" charset="0"/>
              </a:rPr>
              <a:t>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62359" y="209004"/>
            <a:ext cx="4314701" cy="6508326"/>
          </a:xfrm>
          <a:prstGeom prst="rect">
            <a:avLst/>
          </a:prstGeom>
          <a:ln w="6350">
            <a:solidFill>
              <a:schemeClr val="tx1"/>
            </a:solidFill>
          </a:ln>
        </p:spPr>
      </p:pic>
      <p:sp>
        <p:nvSpPr>
          <p:cNvPr id="8" name="Rectangle 7"/>
          <p:cNvSpPr>
            <a:spLocks noChangeArrowheads="1"/>
          </p:cNvSpPr>
          <p:nvPr/>
        </p:nvSpPr>
        <p:spPr bwMode="auto">
          <a:xfrm>
            <a:off x="1794470" y="2259755"/>
            <a:ext cx="10092730" cy="3393237"/>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Whether it ‘comments’ on the original is a somewhat closer question. Because the smirking face of Nielsen contrasts so strikingly with the serious expression on the face of Moore, </a:t>
            </a:r>
            <a:r>
              <a:rPr lang="en-US" sz="3600" b="1" i="0" dirty="0">
                <a:solidFill>
                  <a:schemeClr val="accent4">
                    <a:lumMod val="50000"/>
                    <a:lumOff val="50000"/>
                  </a:schemeClr>
                </a:solidFill>
              </a:rPr>
              <a:t>the ad may reasonably be perceived as commenting on the seriousness, even the pretentiousness, of the original</a:t>
            </a:r>
            <a:r>
              <a:rPr lang="en-US" altLang="en-US" sz="3600" i="0" dirty="0">
                <a:solidFill>
                  <a:srgbClr val="000000"/>
                </a:solidFill>
              </a:rPr>
              <a:t>.”</a:t>
            </a:r>
          </a:p>
        </p:txBody>
      </p:sp>
    </p:spTree>
    <p:extLst>
      <p:ext uri="{BB962C8B-B14F-4D97-AF65-F5344CB8AC3E}">
        <p14:creationId xmlns:p14="http://schemas.microsoft.com/office/powerpoint/2010/main" val="295214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8329" y="-2"/>
            <a:ext cx="163367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Ridicule?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34</a:t>
            </a:fld>
            <a:endParaRPr lang="en-US" altLang="en-US"/>
          </a:p>
        </p:txBody>
      </p:sp>
      <p:sp>
        <p:nvSpPr>
          <p:cNvPr id="6" name="Text Box 5"/>
          <p:cNvSpPr txBox="1">
            <a:spLocks noChangeArrowheads="1"/>
          </p:cNvSpPr>
          <p:nvPr/>
        </p:nvSpPr>
        <p:spPr bwMode="auto">
          <a:xfrm>
            <a:off x="9485832" y="6488668"/>
            <a:ext cx="27061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Leibovitz</a:t>
            </a:r>
            <a:r>
              <a:rPr lang="en-US" sz="1800" i="0" dirty="0">
                <a:solidFill>
                  <a:schemeClr val="accent4">
                    <a:lumMod val="75000"/>
                    <a:lumOff val="25000"/>
                  </a:schemeClr>
                </a:solidFill>
                <a:latin typeface="+mn-lt"/>
                <a:cs typeface="Times New Roman" panose="02020603050405020304" pitchFamily="18" charset="0"/>
              </a:rPr>
              <a:t>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85196" y="151130"/>
            <a:ext cx="4303768" cy="6491834"/>
          </a:xfrm>
          <a:prstGeom prst="rect">
            <a:avLst/>
          </a:prstGeom>
          <a:ln w="6350">
            <a:solidFill>
              <a:schemeClr val="tx1"/>
            </a:solidFill>
          </a:ln>
        </p:spPr>
      </p:pic>
      <p:sp>
        <p:nvSpPr>
          <p:cNvPr id="8" name="Rectangle 7"/>
          <p:cNvSpPr>
            <a:spLocks noChangeArrowheads="1"/>
          </p:cNvSpPr>
          <p:nvPr/>
        </p:nvSpPr>
        <p:spPr bwMode="auto">
          <a:xfrm>
            <a:off x="1853846" y="2491323"/>
            <a:ext cx="10092730" cy="2285241"/>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The </a:t>
            </a:r>
            <a:r>
              <a:rPr lang="en-US" sz="3600" b="1" i="0" dirty="0">
                <a:solidFill>
                  <a:schemeClr val="accent4">
                    <a:lumMod val="50000"/>
                    <a:lumOff val="50000"/>
                  </a:schemeClr>
                </a:solidFill>
              </a:rPr>
              <a:t>contrast achieves the effect of ridicule that the Court recognized in </a:t>
            </a:r>
            <a:r>
              <a:rPr lang="en-US" sz="3600" b="1" dirty="0">
                <a:solidFill>
                  <a:schemeClr val="accent4">
                    <a:lumMod val="50000"/>
                    <a:lumOff val="50000"/>
                  </a:schemeClr>
                </a:solidFill>
              </a:rPr>
              <a:t>Campbell</a:t>
            </a:r>
            <a:r>
              <a:rPr lang="en-US" sz="3600" b="1" i="0" dirty="0">
                <a:solidFill>
                  <a:schemeClr val="accent4">
                    <a:lumMod val="50000"/>
                    <a:lumOff val="50000"/>
                  </a:schemeClr>
                </a:solidFill>
              </a:rPr>
              <a:t> would serve as a sufficient ‘comment’ to tip the first factor in a parodist’s favor</a:t>
            </a:r>
            <a:r>
              <a:rPr lang="en-US" sz="3600" i="0" dirty="0"/>
              <a:t>.</a:t>
            </a:r>
            <a:r>
              <a:rPr lang="en-US" altLang="en-US" sz="3600" i="0" dirty="0">
                <a:solidFill>
                  <a:srgbClr val="000000"/>
                </a:solidFill>
              </a:rPr>
              <a:t>”</a:t>
            </a:r>
          </a:p>
        </p:txBody>
      </p:sp>
    </p:spTree>
    <p:extLst>
      <p:ext uri="{BB962C8B-B14F-4D97-AF65-F5344CB8AC3E}">
        <p14:creationId xmlns:p14="http://schemas.microsoft.com/office/powerpoint/2010/main" val="38290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83495" y="-2"/>
            <a:ext cx="4308506"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Commenting on the Original</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9485832" y="6488668"/>
            <a:ext cx="27061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Leibovitz</a:t>
            </a:r>
            <a:r>
              <a:rPr lang="en-US" sz="1800" i="0" dirty="0">
                <a:solidFill>
                  <a:schemeClr val="accent4">
                    <a:lumMod val="75000"/>
                    <a:lumOff val="25000"/>
                  </a:schemeClr>
                </a:solidFill>
                <a:latin typeface="+mn-lt"/>
                <a:cs typeface="Times New Roman" panose="02020603050405020304" pitchFamily="18" charset="0"/>
              </a:rPr>
              <a:t>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1998)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31493" y="201858"/>
            <a:ext cx="4308505" cy="6498980"/>
          </a:xfrm>
          <a:prstGeom prst="rect">
            <a:avLst/>
          </a:prstGeom>
          <a:ln w="6350">
            <a:solidFill>
              <a:schemeClr val="tx1"/>
            </a:solidFill>
          </a:ln>
        </p:spPr>
      </p:pic>
      <p:sp>
        <p:nvSpPr>
          <p:cNvPr id="8" name="Rectangle 7"/>
          <p:cNvSpPr>
            <a:spLocks noChangeArrowheads="1"/>
          </p:cNvSpPr>
          <p:nvPr/>
        </p:nvSpPr>
        <p:spPr bwMode="auto">
          <a:xfrm>
            <a:off x="1795766" y="1974748"/>
            <a:ext cx="10092730" cy="3947234"/>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solidFill>
                  <a:srgbClr val="000000"/>
                </a:solidFill>
              </a:rPr>
              <a:t>“</a:t>
            </a:r>
            <a:r>
              <a:rPr lang="en-US" sz="3600" i="0" dirty="0"/>
              <a:t>Being different from an original does not inevitably ‘comment’ on the original. Nevertheless, </a:t>
            </a:r>
            <a:r>
              <a:rPr lang="en-US" sz="3600" b="1" i="0" dirty="0">
                <a:solidFill>
                  <a:schemeClr val="accent4">
                    <a:lumMod val="50000"/>
                    <a:lumOff val="50000"/>
                  </a:schemeClr>
                </a:solidFill>
              </a:rPr>
              <a:t>the ad is not merely different; it differs in a way that may reasonably be perceived as commenting, through ridicule, on what a viewer might reasonably think is the undue self-importance conveyed by the subject of the </a:t>
            </a:r>
            <a:r>
              <a:rPr lang="en-US" sz="3600" b="1" i="0" dirty="0" err="1">
                <a:solidFill>
                  <a:schemeClr val="accent4">
                    <a:lumMod val="50000"/>
                    <a:lumOff val="50000"/>
                  </a:schemeClr>
                </a:solidFill>
              </a:rPr>
              <a:t>Leibovitz</a:t>
            </a:r>
            <a:r>
              <a:rPr lang="en-US" sz="3600" b="1" i="0" dirty="0">
                <a:solidFill>
                  <a:schemeClr val="accent4">
                    <a:lumMod val="50000"/>
                    <a:lumOff val="50000"/>
                  </a:schemeClr>
                </a:solidFill>
              </a:rPr>
              <a:t> photograph</a:t>
            </a:r>
            <a:r>
              <a:rPr lang="en-US" sz="3600" i="0" dirty="0"/>
              <a:t>.</a:t>
            </a:r>
            <a:r>
              <a:rPr lang="en-US" altLang="en-US" sz="3600" i="0" dirty="0">
                <a:solidFill>
                  <a:srgbClr val="000000"/>
                </a:solidFill>
              </a:rPr>
              <a:t>”</a:t>
            </a:r>
          </a:p>
        </p:txBody>
      </p:sp>
    </p:spTree>
    <p:extLst>
      <p:ext uri="{BB962C8B-B14F-4D97-AF65-F5344CB8AC3E}">
        <p14:creationId xmlns:p14="http://schemas.microsoft.com/office/powerpoint/2010/main" val="231913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bwMode="auto">
          <a:xfrm>
            <a:off x="9880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pPr>
              <a:defRPr/>
            </a:pPr>
            <a:fld id="{09382234-0E42-4720-B150-BB14F23E3B8D}" type="slidenum">
              <a:rPr lang="en-US" altLang="en-US" smtClean="0"/>
              <a:pPr>
                <a:defRPr/>
              </a:pPr>
              <a:t>36</a:t>
            </a:fld>
            <a:endParaRPr lang="en-US" altLang="en-US" sz="1050" i="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dirty="0"/>
              <a:t>Parody Videos I?</a:t>
            </a:r>
          </a:p>
        </p:txBody>
      </p:sp>
      <p:sp>
        <p:nvSpPr>
          <p:cNvPr id="14342" name="Rectangle 3"/>
          <p:cNvSpPr>
            <a:spLocks noGrp="1" noChangeArrowheads="1"/>
          </p:cNvSpPr>
          <p:nvPr>
            <p:ph type="body" idx="1"/>
          </p:nvPr>
        </p:nvSpPr>
        <p:spPr/>
        <p:txBody>
          <a:bodyPr/>
          <a:lstStyle/>
          <a:p>
            <a:r>
              <a:rPr lang="en-US" dirty="0"/>
              <a:t>Apple/Hillary/</a:t>
            </a:r>
            <a:r>
              <a:rPr lang="en-US" dirty="0" err="1"/>
              <a:t>Fortnite</a:t>
            </a:r>
            <a:endParaRPr lang="en-US" dirty="0"/>
          </a:p>
          <a:p>
            <a:pPr lvl="1"/>
            <a:r>
              <a:rPr lang="en-US" dirty="0"/>
              <a:t>Original 1984 Apple </a:t>
            </a:r>
            <a:r>
              <a:rPr lang="en-US" dirty="0">
                <a:hlinkClick r:id="rId3"/>
              </a:rPr>
              <a:t>commercial</a:t>
            </a:r>
            <a:endParaRPr lang="en-US" dirty="0"/>
          </a:p>
          <a:p>
            <a:pPr lvl="1"/>
            <a:r>
              <a:rPr lang="en-US" dirty="0"/>
              <a:t>Obama campaign </a:t>
            </a:r>
            <a:r>
              <a:rPr lang="en-US" dirty="0">
                <a:hlinkClick r:id="rId4"/>
              </a:rPr>
              <a:t>ad</a:t>
            </a:r>
            <a:endParaRPr lang="en-US" dirty="0"/>
          </a:p>
          <a:p>
            <a:pPr lvl="1"/>
            <a:r>
              <a:rPr lang="en-US" dirty="0"/>
              <a:t>#FreeFortnite </a:t>
            </a:r>
            <a:r>
              <a:rPr lang="en-US" dirty="0">
                <a:hlinkClick r:id="rId5"/>
              </a:rPr>
              <a:t>video</a:t>
            </a:r>
            <a:endParaRPr lang="en-US" dirty="0"/>
          </a:p>
        </p:txBody>
      </p:sp>
      <p:sp>
        <p:nvSpPr>
          <p:cNvPr id="7" name="Text Box 5"/>
          <p:cNvSpPr txBox="1">
            <a:spLocks noChangeArrowheads="1"/>
          </p:cNvSpPr>
          <p:nvPr/>
        </p:nvSpPr>
        <p:spPr bwMode="auto">
          <a:xfrm>
            <a:off x="11196577" y="0"/>
            <a:ext cx="102082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a:t>
            </a:r>
          </a:p>
        </p:txBody>
      </p:sp>
    </p:spTree>
    <p:extLst>
      <p:ext uri="{BB962C8B-B14F-4D97-AF65-F5344CB8AC3E}">
        <p14:creationId xmlns:p14="http://schemas.microsoft.com/office/powerpoint/2010/main" val="2145438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bwMode="auto">
          <a:xfrm>
            <a:off x="98806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kumimoji="1" sz="1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a:lstStyle>
          <a:p>
            <a:pPr>
              <a:defRPr/>
            </a:pPr>
            <a:fld id="{09382234-0E42-4720-B150-BB14F23E3B8D}" type="slidenum">
              <a:rPr lang="en-US" altLang="en-US" smtClean="0"/>
              <a:pPr>
                <a:defRPr/>
              </a:pPr>
              <a:t>37</a:t>
            </a:fld>
            <a:endParaRPr lang="en-US" altLang="en-US" sz="1050" i="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dirty="0"/>
              <a:t>Parody Videos II?</a:t>
            </a:r>
          </a:p>
        </p:txBody>
      </p:sp>
      <p:sp>
        <p:nvSpPr>
          <p:cNvPr id="14342" name="Rectangle 3"/>
          <p:cNvSpPr>
            <a:spLocks noGrp="1" noChangeArrowheads="1"/>
          </p:cNvSpPr>
          <p:nvPr>
            <p:ph type="body" idx="1"/>
          </p:nvPr>
        </p:nvSpPr>
        <p:spPr/>
        <p:txBody>
          <a:bodyPr/>
          <a:lstStyle/>
          <a:p>
            <a:r>
              <a:rPr lang="en-US" dirty="0"/>
              <a:t>George Bush/U2</a:t>
            </a:r>
          </a:p>
          <a:p>
            <a:pPr lvl="1"/>
            <a:r>
              <a:rPr lang="en-US" dirty="0"/>
              <a:t>U2 </a:t>
            </a:r>
            <a:r>
              <a:rPr lang="en-US" dirty="0">
                <a:hlinkClick r:id="rId3"/>
              </a:rPr>
              <a:t>live</a:t>
            </a:r>
            <a:endParaRPr lang="en-US" dirty="0"/>
          </a:p>
          <a:p>
            <a:pPr lvl="1"/>
            <a:r>
              <a:rPr lang="en-US" dirty="0"/>
              <a:t>The George Bush </a:t>
            </a:r>
            <a:r>
              <a:rPr lang="en-US" dirty="0">
                <a:hlinkClick r:id="rId4"/>
              </a:rPr>
              <a:t>version</a:t>
            </a:r>
            <a:endParaRPr lang="en-US" dirty="0"/>
          </a:p>
        </p:txBody>
      </p:sp>
      <p:sp>
        <p:nvSpPr>
          <p:cNvPr id="7" name="Text Box 5"/>
          <p:cNvSpPr txBox="1">
            <a:spLocks noChangeArrowheads="1"/>
          </p:cNvSpPr>
          <p:nvPr/>
        </p:nvSpPr>
        <p:spPr bwMode="auto">
          <a:xfrm>
            <a:off x="11196577" y="0"/>
            <a:ext cx="102082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a:t>
            </a:r>
          </a:p>
        </p:txBody>
      </p:sp>
    </p:spTree>
    <p:extLst>
      <p:ext uri="{BB962C8B-B14F-4D97-AF65-F5344CB8AC3E}">
        <p14:creationId xmlns:p14="http://schemas.microsoft.com/office/powerpoint/2010/main" val="4055341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0733" y="-2"/>
            <a:ext cx="3361269" cy="423335"/>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Bill Graham Archives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6" name="Text Box 5"/>
          <p:cNvSpPr txBox="1">
            <a:spLocks noChangeArrowheads="1"/>
          </p:cNvSpPr>
          <p:nvPr/>
        </p:nvSpPr>
        <p:spPr bwMode="auto">
          <a:xfrm>
            <a:off x="9156699" y="6488668"/>
            <a:ext cx="303529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448 F.3d 606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pic>
        <p:nvPicPr>
          <p:cNvPr id="5" name="Picture 4">
            <a:extLst>
              <a:ext uri="{FF2B5EF4-FFF2-40B4-BE49-F238E27FC236}">
                <a16:creationId xmlns:a16="http://schemas.microsoft.com/office/drawing/2014/main" id="{665E32C0-E6EF-4C92-9B9F-2EB4A512B2D9}"/>
              </a:ext>
            </a:extLst>
          </p:cNvPr>
          <p:cNvPicPr>
            <a:picLocks noChangeAspect="1"/>
          </p:cNvPicPr>
          <p:nvPr/>
        </p:nvPicPr>
        <p:blipFill>
          <a:blip r:embed="rId2"/>
          <a:stretch>
            <a:fillRect/>
          </a:stretch>
        </p:blipFill>
        <p:spPr>
          <a:xfrm>
            <a:off x="3496936" y="210066"/>
            <a:ext cx="4538470" cy="6495534"/>
          </a:xfrm>
          <a:prstGeom prst="rect">
            <a:avLst/>
          </a:prstGeom>
          <a:ln w="6350">
            <a:solidFill>
              <a:schemeClr val="bg2"/>
            </a:solidFill>
          </a:ln>
        </p:spPr>
      </p:pic>
    </p:spTree>
    <p:extLst>
      <p:ext uri="{BB962C8B-B14F-4D97-AF65-F5344CB8AC3E}">
        <p14:creationId xmlns:p14="http://schemas.microsoft.com/office/powerpoint/2010/main" val="183642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1266" y="-2"/>
            <a:ext cx="515073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Grateful Dead: The Illustrated Trip</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6" name="Text Box 5"/>
          <p:cNvSpPr txBox="1">
            <a:spLocks noChangeArrowheads="1"/>
          </p:cNvSpPr>
          <p:nvPr/>
        </p:nvSpPr>
        <p:spPr bwMode="auto">
          <a:xfrm>
            <a:off x="9811472" y="6488668"/>
            <a:ext cx="238052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DK Publishing (2003)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2299" y="463500"/>
            <a:ext cx="5110518" cy="6315919"/>
          </a:xfrm>
          <a:prstGeom prst="rect">
            <a:avLst/>
          </a:prstGeom>
          <a:ln w="6350">
            <a:solidFill>
              <a:schemeClr val="tx1"/>
            </a:solidFill>
          </a:ln>
        </p:spPr>
      </p:pic>
    </p:spTree>
    <p:extLst>
      <p:ext uri="{BB962C8B-B14F-4D97-AF65-F5344CB8AC3E}">
        <p14:creationId xmlns:p14="http://schemas.microsoft.com/office/powerpoint/2010/main" val="279428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9114" y="-2"/>
            <a:ext cx="4752887"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And Not Going to Define it Here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9065623" y="6488668"/>
            <a:ext cx="31263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94-1476 (3 Sept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304800" y="209004"/>
            <a:ext cx="3802044" cy="6418321"/>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862099" y="1809622"/>
            <a:ext cx="8950549" cy="4365105"/>
          </a:xfrm>
          <a:prstGeom prst="rect">
            <a:avLst/>
          </a:prstGeom>
          <a:ln w="6350">
            <a:solidFill>
              <a:schemeClr val="tx1"/>
            </a:solidFill>
          </a:ln>
        </p:spPr>
      </p:pic>
    </p:spTree>
    <p:extLst>
      <p:ext uri="{BB962C8B-B14F-4D97-AF65-F5344CB8AC3E}">
        <p14:creationId xmlns:p14="http://schemas.microsoft.com/office/powerpoint/2010/main" val="23047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8875" y="-2"/>
            <a:ext cx="247312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Copyright Page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279038" y="6488668"/>
            <a:ext cx="291296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Illustrated Trip (2003)</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4145"/>
            <a:ext cx="5274749" cy="6490353"/>
          </a:xfrm>
          <a:prstGeom prst="rect">
            <a:avLst/>
          </a:prstGeom>
          <a:ln w="6350">
            <a:solidFill>
              <a:schemeClr val="tx1"/>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42457" r="30840" b="18275"/>
          <a:stretch/>
        </p:blipFill>
        <p:spPr>
          <a:xfrm>
            <a:off x="2946400" y="1250291"/>
            <a:ext cx="7072909" cy="4941417"/>
          </a:xfrm>
          <a:prstGeom prst="rect">
            <a:avLst/>
          </a:prstGeom>
          <a:ln w="6350">
            <a:solidFill>
              <a:schemeClr val="tx1"/>
            </a:solidFill>
          </a:ln>
        </p:spPr>
      </p:pic>
    </p:spTree>
    <p:extLst>
      <p:ext uri="{BB962C8B-B14F-4D97-AF65-F5344CB8AC3E}">
        <p14:creationId xmlns:p14="http://schemas.microsoft.com/office/powerpoint/2010/main" val="61105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2923" y="-2"/>
            <a:ext cx="2689078"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 Concert Poster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41</a:t>
            </a:fld>
            <a:endParaRPr lang="en-US" altLang="en-US"/>
          </a:p>
        </p:txBody>
      </p:sp>
      <p:sp>
        <p:nvSpPr>
          <p:cNvPr id="6" name="Text Box 5"/>
          <p:cNvSpPr txBox="1">
            <a:spLocks noChangeArrowheads="1"/>
          </p:cNvSpPr>
          <p:nvPr/>
        </p:nvSpPr>
        <p:spPr bwMode="auto">
          <a:xfrm>
            <a:off x="9379352" y="6488668"/>
            <a:ext cx="281264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Illustrated Trip (2003)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1297" y="76912"/>
            <a:ext cx="5616510" cy="6706052"/>
          </a:xfrm>
          <a:prstGeom prst="rect">
            <a:avLst/>
          </a:prstGeom>
          <a:ln w="6350">
            <a:solidFill>
              <a:schemeClr val="tx1"/>
            </a:solidFill>
          </a:ln>
        </p:spPr>
      </p:pic>
    </p:spTree>
    <p:extLst>
      <p:ext uri="{BB962C8B-B14F-4D97-AF65-F5344CB8AC3E}">
        <p14:creationId xmlns:p14="http://schemas.microsoft.com/office/powerpoint/2010/main" val="2328812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51036" y="-2"/>
            <a:ext cx="4440965"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Copyrighted Works as Inputs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42</a:t>
            </a:fld>
            <a:endParaRPr lang="en-US" altLang="en-US"/>
          </a:p>
        </p:txBody>
      </p:sp>
      <p:sp>
        <p:nvSpPr>
          <p:cNvPr id="6" name="Text Box 5"/>
          <p:cNvSpPr txBox="1">
            <a:spLocks noChangeArrowheads="1"/>
          </p:cNvSpPr>
          <p:nvPr/>
        </p:nvSpPr>
        <p:spPr bwMode="auto">
          <a:xfrm>
            <a:off x="9387554" y="6488668"/>
            <a:ext cx="28044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Illustrated Trip (2003)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745" y="109754"/>
            <a:ext cx="5206458" cy="6748246"/>
          </a:xfrm>
          <a:prstGeom prst="rect">
            <a:avLst/>
          </a:prstGeom>
          <a:ln w="6350">
            <a:solidFill>
              <a:schemeClr val="tx1"/>
            </a:solidFill>
          </a:ln>
        </p:spPr>
      </p:pic>
    </p:spTree>
    <p:extLst>
      <p:ext uri="{BB962C8B-B14F-4D97-AF65-F5344CB8AC3E}">
        <p14:creationId xmlns:p14="http://schemas.microsoft.com/office/powerpoint/2010/main" val="989789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24359" y="-2"/>
            <a:ext cx="3167642"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Copyright Clearance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43</a:t>
            </a:fld>
            <a:endParaRPr lang="en-US" altLang="en-US"/>
          </a:p>
        </p:txBody>
      </p:sp>
      <p:sp>
        <p:nvSpPr>
          <p:cNvPr id="6" name="Text Box 5"/>
          <p:cNvSpPr txBox="1">
            <a:spLocks noChangeArrowheads="1"/>
          </p:cNvSpPr>
          <p:nvPr/>
        </p:nvSpPr>
        <p:spPr bwMode="auto">
          <a:xfrm>
            <a:off x="9347200" y="6488668"/>
            <a:ext cx="284480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The Illustrated Trip (2003)</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808" y="209004"/>
            <a:ext cx="4918865" cy="6375489"/>
          </a:xfrm>
          <a:prstGeom prst="rect">
            <a:avLst/>
          </a:prstGeom>
          <a:ln w="6350">
            <a:solidFill>
              <a:schemeClr val="tx1"/>
            </a:solidFill>
          </a:ln>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r="35063" b="65264"/>
          <a:stretch/>
        </p:blipFill>
        <p:spPr>
          <a:xfrm>
            <a:off x="2946400" y="909888"/>
            <a:ext cx="7336952" cy="5086903"/>
          </a:xfrm>
          <a:prstGeom prst="rect">
            <a:avLst/>
          </a:prstGeom>
          <a:ln w="6350">
            <a:solidFill>
              <a:schemeClr val="tx1"/>
            </a:solidFill>
          </a:ln>
        </p:spPr>
      </p:pic>
      <p:sp>
        <p:nvSpPr>
          <p:cNvPr id="9" name="Rectangle 8"/>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2180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238" y="-1"/>
            <a:ext cx="3936764"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Change in Use of Posters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8349240" y="6488668"/>
            <a:ext cx="38427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Bill Graham Archives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46926" y="204459"/>
            <a:ext cx="4732604" cy="6449081"/>
          </a:xfrm>
          <a:prstGeom prst="rect">
            <a:avLst/>
          </a:prstGeom>
          <a:ln w="6350">
            <a:solidFill>
              <a:schemeClr val="tx1"/>
            </a:solidFill>
          </a:ln>
        </p:spPr>
      </p:pic>
      <p:sp>
        <p:nvSpPr>
          <p:cNvPr id="8" name="Rectangle 7"/>
          <p:cNvSpPr>
            <a:spLocks noChangeArrowheads="1"/>
          </p:cNvSpPr>
          <p:nvPr/>
        </p:nvSpPr>
        <p:spPr bwMode="auto">
          <a:xfrm>
            <a:off x="1807326" y="2487028"/>
            <a:ext cx="10083981" cy="3393237"/>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t>“</a:t>
            </a:r>
            <a:r>
              <a:rPr lang="en-US" sz="3600" i="0" dirty="0"/>
              <a:t>In the instant case, </a:t>
            </a:r>
            <a:r>
              <a:rPr lang="en-US" sz="3600" b="1" i="0" dirty="0">
                <a:solidFill>
                  <a:schemeClr val="accent4">
                    <a:lumMod val="50000"/>
                    <a:lumOff val="50000"/>
                  </a:schemeClr>
                </a:solidFill>
              </a:rPr>
              <a:t>DK’s purpose in using the copyrighted images at issue in its biography of the Grateful Dead is plainly different from the original purpose </a:t>
            </a:r>
            <a:r>
              <a:rPr lang="en-US" sz="3600" i="0" dirty="0"/>
              <a:t>for which they were created. Originally, each of BGA’s images fulfilled the dual purposes of artistic expression and promotion.</a:t>
            </a:r>
            <a:r>
              <a:rPr lang="en-US" altLang="en-US" sz="3600" i="0" dirty="0"/>
              <a:t>”</a:t>
            </a:r>
          </a:p>
        </p:txBody>
      </p:sp>
    </p:spTree>
    <p:extLst>
      <p:ext uri="{BB962C8B-B14F-4D97-AF65-F5344CB8AC3E}">
        <p14:creationId xmlns:p14="http://schemas.microsoft.com/office/powerpoint/2010/main" val="123376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368" y="-2"/>
            <a:ext cx="29326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Historical Artifacts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8349240" y="6488668"/>
            <a:ext cx="38427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Bill Graham Archives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193155" y="179536"/>
            <a:ext cx="4765419" cy="6493798"/>
          </a:xfrm>
          <a:prstGeom prst="rect">
            <a:avLst/>
          </a:prstGeom>
          <a:ln w="6350">
            <a:solidFill>
              <a:schemeClr val="tx1"/>
            </a:solidFill>
          </a:ln>
        </p:spPr>
      </p:pic>
      <p:sp>
        <p:nvSpPr>
          <p:cNvPr id="8" name="Rectangle 7"/>
          <p:cNvSpPr>
            <a:spLocks noChangeArrowheads="1"/>
          </p:cNvSpPr>
          <p:nvPr/>
        </p:nvSpPr>
        <p:spPr bwMode="auto">
          <a:xfrm>
            <a:off x="1777194" y="1627034"/>
            <a:ext cx="10083981" cy="4501232"/>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t>“</a:t>
            </a:r>
            <a:r>
              <a:rPr lang="en-US" sz="3600" i="0" dirty="0"/>
              <a:t>The posters were apparently widely distributed to generate public interest in the Grateful Dead and to convey information to a large number people about the band’s forthcoming concerts. In contrast, </a:t>
            </a:r>
            <a:r>
              <a:rPr lang="en-US" sz="3600" b="1" i="0" dirty="0">
                <a:solidFill>
                  <a:schemeClr val="accent4">
                    <a:lumMod val="50000"/>
                    <a:lumOff val="50000"/>
                  </a:schemeClr>
                </a:solidFill>
              </a:rPr>
              <a:t>DK used each of BGA’s images as historical artifacts to document and represent the actual occurrence of Grateful Dead concert events featured on </a:t>
            </a:r>
            <a:r>
              <a:rPr lang="en-US" sz="3600" b="1" dirty="0">
                <a:solidFill>
                  <a:schemeClr val="accent4">
                    <a:lumMod val="50000"/>
                    <a:lumOff val="50000"/>
                  </a:schemeClr>
                </a:solidFill>
              </a:rPr>
              <a:t>Illustrated Trip’s</a:t>
            </a:r>
            <a:r>
              <a:rPr lang="en-US" sz="3600" b="1" i="0" dirty="0">
                <a:solidFill>
                  <a:schemeClr val="accent4">
                    <a:lumMod val="50000"/>
                    <a:lumOff val="50000"/>
                  </a:schemeClr>
                </a:solidFill>
              </a:rPr>
              <a:t> timeline</a:t>
            </a:r>
            <a:r>
              <a:rPr lang="en-US" sz="3600" i="0" dirty="0"/>
              <a:t>.</a:t>
            </a:r>
            <a:r>
              <a:rPr lang="en-US" altLang="en-US" sz="3600" i="0" dirty="0"/>
              <a:t>”</a:t>
            </a:r>
          </a:p>
        </p:txBody>
      </p:sp>
    </p:spTree>
    <p:extLst>
      <p:ext uri="{BB962C8B-B14F-4D97-AF65-F5344CB8AC3E}">
        <p14:creationId xmlns:p14="http://schemas.microsoft.com/office/powerpoint/2010/main" val="21320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597" y="-2"/>
            <a:ext cx="5911406" cy="4078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4</a:t>
            </a:r>
            <a:r>
              <a:rPr lang="en-US" sz="2400" baseline="30000" dirty="0">
                <a:solidFill>
                  <a:schemeClr val="accent4">
                    <a:lumMod val="75000"/>
                    <a:lumOff val="25000"/>
                  </a:schemeClr>
                </a:solidFill>
                <a:latin typeface="+mn-lt"/>
                <a:cs typeface="Times New Roman" panose="02020603050405020304" pitchFamily="18" charset="0"/>
              </a:rPr>
              <a:t>th</a:t>
            </a:r>
            <a:r>
              <a:rPr lang="en-US" sz="2400" dirty="0">
                <a:solidFill>
                  <a:schemeClr val="accent4">
                    <a:lumMod val="75000"/>
                    <a:lumOff val="25000"/>
                  </a:schemeClr>
                </a:solidFill>
                <a:latin typeface="+mn-lt"/>
                <a:cs typeface="Times New Roman" panose="02020603050405020304" pitchFamily="18" charset="0"/>
              </a:rPr>
              <a:t> Factor and Derivative Works Market</a:t>
            </a:r>
            <a:endParaRPr lang="en-US" sz="2400" kern="1200" dirty="0">
              <a:solidFill>
                <a:schemeClr val="accent4">
                  <a:lumMod val="75000"/>
                  <a:lumOff val="25000"/>
                </a:schemeClr>
              </a:solidFill>
              <a:latin typeface="+mn-lt"/>
            </a:endParaRPr>
          </a:p>
        </p:txBody>
      </p:sp>
      <p:pic>
        <p:nvPicPr>
          <p:cNvPr id="10" name="Picture 9"/>
          <p:cNvPicPr>
            <a:picLocks noChangeAspect="1"/>
          </p:cNvPicPr>
          <p:nvPr/>
        </p:nvPicPr>
        <p:blipFill>
          <a:blip r:embed="rId2"/>
          <a:stretch>
            <a:fillRect/>
          </a:stretch>
        </p:blipFill>
        <p:spPr>
          <a:xfrm>
            <a:off x="165681" y="185970"/>
            <a:ext cx="4446577" cy="6514868"/>
          </a:xfrm>
          <a:prstGeom prst="rect">
            <a:avLst/>
          </a:prstGeom>
          <a:ln w="6350">
            <a:solidFill>
              <a:schemeClr val="tx1"/>
            </a:solidFill>
          </a:ln>
        </p:spPr>
      </p:pic>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8349240" y="6488668"/>
            <a:ext cx="38427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Bill Graham Archives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a:spLocks noChangeArrowheads="1"/>
          </p:cNvSpPr>
          <p:nvPr/>
        </p:nvSpPr>
        <p:spPr bwMode="auto">
          <a:xfrm>
            <a:off x="1623958" y="1254725"/>
            <a:ext cx="10306172" cy="4993675"/>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In the instant case, </a:t>
            </a:r>
            <a:r>
              <a:rPr lang="en-US" sz="3200" b="1" i="0" dirty="0">
                <a:solidFill>
                  <a:schemeClr val="accent4">
                    <a:lumMod val="50000"/>
                    <a:lumOff val="50000"/>
                  </a:schemeClr>
                </a:solidFill>
              </a:rPr>
              <a:t>the parties agree that DK’s use of the images did not impact BGA’s primary market for the sale of the poster images. Instead, we look to whether DK’s unauthorized use usurps BGA’s potential to develop a derivative market</a:t>
            </a:r>
            <a:r>
              <a:rPr lang="en-US" sz="3200" i="0" dirty="0">
                <a:solidFill>
                  <a:schemeClr val="bg2"/>
                </a:solidFill>
              </a:rPr>
              <a:t>. Appellant argues that DK interfered with the market for licensing its images for use in books. Appellant contends that there is an established market for licensing its images and it suffered both the loss of royalty revenue directly from DK and the opportunity to obtain royalties from others.</a:t>
            </a:r>
            <a:r>
              <a:rPr lang="en-US" altLang="en-US" sz="3200" i="0" dirty="0">
                <a:solidFill>
                  <a:schemeClr val="bg2"/>
                </a:solidFill>
              </a:rPr>
              <a:t>”</a:t>
            </a:r>
          </a:p>
        </p:txBody>
      </p:sp>
    </p:spTree>
    <p:extLst>
      <p:ext uri="{BB962C8B-B14F-4D97-AF65-F5344CB8AC3E}">
        <p14:creationId xmlns:p14="http://schemas.microsoft.com/office/powerpoint/2010/main" val="4726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114" y="-2"/>
            <a:ext cx="7214889" cy="40125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4</a:t>
            </a:r>
            <a:r>
              <a:rPr lang="en-US" sz="2400" baseline="30000" dirty="0">
                <a:solidFill>
                  <a:schemeClr val="accent4">
                    <a:lumMod val="75000"/>
                    <a:lumOff val="25000"/>
                  </a:schemeClr>
                </a:solidFill>
                <a:latin typeface="+mn-lt"/>
                <a:cs typeface="Times New Roman" panose="02020603050405020304" pitchFamily="18" charset="0"/>
              </a:rPr>
              <a:t>th</a:t>
            </a:r>
            <a:r>
              <a:rPr lang="en-US" sz="2400" dirty="0">
                <a:solidFill>
                  <a:schemeClr val="accent4">
                    <a:lumMod val="75000"/>
                    <a:lumOff val="25000"/>
                  </a:schemeClr>
                </a:solidFill>
                <a:latin typeface="+mn-lt"/>
                <a:cs typeface="Times New Roman" panose="02020603050405020304" pitchFamily="18" charset="0"/>
              </a:rPr>
              <a:t> Factor: Traditional v. Transformative Markets</a:t>
            </a:r>
            <a:endParaRPr lang="en-US" sz="2400" kern="1200" dirty="0">
              <a:solidFill>
                <a:schemeClr val="accent4">
                  <a:lumMod val="75000"/>
                  <a:lumOff val="25000"/>
                </a:schemeClr>
              </a:solidFill>
              <a:latin typeface="+mn-lt"/>
            </a:endParaRPr>
          </a:p>
        </p:txBody>
      </p:sp>
      <p:pic>
        <p:nvPicPr>
          <p:cNvPr id="10" name="Picture 9"/>
          <p:cNvPicPr>
            <a:picLocks noChangeAspect="1"/>
          </p:cNvPicPr>
          <p:nvPr/>
        </p:nvPicPr>
        <p:blipFill>
          <a:blip r:embed="rId2"/>
          <a:stretch>
            <a:fillRect/>
          </a:stretch>
        </p:blipFill>
        <p:spPr>
          <a:xfrm>
            <a:off x="165681" y="185970"/>
            <a:ext cx="4446577" cy="6514868"/>
          </a:xfrm>
          <a:prstGeom prst="rect">
            <a:avLst/>
          </a:prstGeom>
          <a:ln w="6350">
            <a:solidFill>
              <a:schemeClr val="tx1"/>
            </a:solidFill>
          </a:ln>
        </p:spPr>
      </p:pic>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8349240" y="6488668"/>
            <a:ext cx="38427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Bill Graham Archives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a:spLocks noChangeArrowheads="1"/>
          </p:cNvSpPr>
          <p:nvPr/>
        </p:nvSpPr>
        <p:spPr bwMode="auto">
          <a:xfrm>
            <a:off x="1623757" y="2842344"/>
            <a:ext cx="10306172" cy="2839239"/>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600" i="0" dirty="0"/>
              <a:t>“</a:t>
            </a:r>
            <a:r>
              <a:rPr lang="en-US" sz="3600" i="0" dirty="0"/>
              <a:t>Moreover, Appellant asserts that it established a market for licensing its images, and in this case expressed a willingness to license images to DK. </a:t>
            </a:r>
            <a:r>
              <a:rPr lang="en-US" sz="3600" b="1" i="0" dirty="0">
                <a:solidFill>
                  <a:schemeClr val="accent4">
                    <a:lumMod val="50000"/>
                    <a:lumOff val="50000"/>
                  </a:schemeClr>
                </a:solidFill>
              </a:rPr>
              <a:t>Neither of these arguments shows impairment to a traditional, as opposed to a transformative market</a:t>
            </a:r>
            <a:r>
              <a:rPr lang="en-US" sz="3600" i="0" dirty="0"/>
              <a:t>.</a:t>
            </a:r>
            <a:r>
              <a:rPr lang="en-US" altLang="en-US" sz="3600" i="0" dirty="0"/>
              <a:t>”</a:t>
            </a:r>
          </a:p>
        </p:txBody>
      </p:sp>
    </p:spTree>
    <p:extLst>
      <p:ext uri="{BB962C8B-B14F-4D97-AF65-F5344CB8AC3E}">
        <p14:creationId xmlns:p14="http://schemas.microsoft.com/office/powerpoint/2010/main" val="17942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E0465-6A7E-D188-CA40-91508E325CDC}"/>
              </a:ext>
            </a:extLst>
          </p:cNvPr>
          <p:cNvPicPr>
            <a:picLocks noChangeAspect="1"/>
          </p:cNvPicPr>
          <p:nvPr/>
        </p:nvPicPr>
        <p:blipFill>
          <a:blip r:embed="rId2"/>
          <a:stretch>
            <a:fillRect/>
          </a:stretch>
        </p:blipFill>
        <p:spPr>
          <a:xfrm>
            <a:off x="92937" y="536144"/>
            <a:ext cx="4144527" cy="6164694"/>
          </a:xfrm>
          <a:prstGeom prst="rect">
            <a:avLst/>
          </a:prstGeom>
          <a:ln w="6350">
            <a:solidFill>
              <a:schemeClr val="bg2"/>
            </a:solidFill>
          </a:ln>
        </p:spPr>
      </p:pic>
      <p:sp>
        <p:nvSpPr>
          <p:cNvPr id="2" name="Title 1"/>
          <p:cNvSpPr>
            <a:spLocks noGrp="1"/>
          </p:cNvSpPr>
          <p:nvPr>
            <p:ph type="title"/>
          </p:nvPr>
        </p:nvSpPr>
        <p:spPr>
          <a:xfrm>
            <a:off x="2850252" y="-2"/>
            <a:ext cx="9341751" cy="405906"/>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Can’t Just Offer to License What Would Otherwise be Fair Use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8349240" y="6488668"/>
            <a:ext cx="38427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Bill Graham Archives (2</a:t>
            </a:r>
            <a:r>
              <a:rPr lang="en-US" sz="1800" i="0" baseline="30000" dirty="0">
                <a:solidFill>
                  <a:schemeClr val="accent4">
                    <a:lumMod val="75000"/>
                    <a:lumOff val="25000"/>
                  </a:schemeClr>
                </a:solidFill>
                <a:latin typeface="+mn-lt"/>
                <a:cs typeface="Times New Roman" panose="02020603050405020304" pitchFamily="18" charset="0"/>
              </a:rPr>
              <a:t>nd</a:t>
            </a:r>
            <a:r>
              <a:rPr lang="en-US" sz="1800" i="0" dirty="0">
                <a:solidFill>
                  <a:schemeClr val="accent4">
                    <a:lumMod val="75000"/>
                    <a:lumOff val="25000"/>
                  </a:schemeClr>
                </a:solidFill>
                <a:latin typeface="+mn-lt"/>
                <a:cs typeface="Times New Roman" panose="02020603050405020304" pitchFamily="18" charset="0"/>
              </a:rPr>
              <a:t> Cir. 2006)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a:spLocks noChangeArrowheads="1"/>
          </p:cNvSpPr>
          <p:nvPr/>
        </p:nvSpPr>
        <p:spPr bwMode="auto">
          <a:xfrm>
            <a:off x="1650414" y="2124206"/>
            <a:ext cx="10306172" cy="3516347"/>
          </a:xfrm>
          <a:prstGeom prst="rect">
            <a:avLst/>
          </a:prstGeom>
          <a:solidFill>
            <a:schemeClr val="bg1"/>
          </a:solidFill>
          <a:ln w="6350" algn="ctr">
            <a:solidFill>
              <a:schemeClr val="tx1"/>
            </a:solidFill>
            <a:round/>
            <a:headEnd/>
            <a:tailEnd/>
          </a:ln>
        </p:spPr>
        <p:txBody>
          <a:bodyPr wrap="square" lIns="68580" tIns="34290" rIns="68580" bIns="34290">
            <a:spAutoFit/>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r>
              <a:rPr lang="en-US" altLang="en-US" sz="3200" i="0" dirty="0">
                <a:solidFill>
                  <a:schemeClr val="bg2"/>
                </a:solidFill>
              </a:rPr>
              <a:t>“</a:t>
            </a:r>
            <a:r>
              <a:rPr lang="en-US" sz="3200" i="0" dirty="0">
                <a:solidFill>
                  <a:schemeClr val="bg2"/>
                </a:solidFill>
              </a:rPr>
              <a:t>In a case such as this, </a:t>
            </a:r>
            <a:r>
              <a:rPr lang="en-US" sz="3200" b="1" i="0" dirty="0">
                <a:solidFill>
                  <a:schemeClr val="accent4">
                    <a:lumMod val="50000"/>
                    <a:lumOff val="50000"/>
                  </a:schemeClr>
                </a:solidFill>
              </a:rPr>
              <a:t>a copyright holder cannot prevent others from entering fair use markets merely ‘by developing or licensing a market for parody, news reporting, educational or other transformative uses of its own creative work</a:t>
            </a:r>
            <a:r>
              <a:rPr lang="en-US" sz="3200" i="0" dirty="0">
                <a:solidFill>
                  <a:schemeClr val="bg2"/>
                </a:solidFill>
              </a:rPr>
              <a:t>.’’ </a:t>
            </a:r>
            <a:r>
              <a:rPr lang="en-US" sz="3200" dirty="0">
                <a:solidFill>
                  <a:schemeClr val="bg2"/>
                </a:solidFill>
              </a:rPr>
              <a:t>Castle Rock</a:t>
            </a:r>
            <a:r>
              <a:rPr lang="en-US" sz="3200" i="0" dirty="0">
                <a:solidFill>
                  <a:schemeClr val="bg2"/>
                </a:solidFill>
              </a:rPr>
              <a:t>, 150 F.3d at 146 n. 11. </a:t>
            </a:r>
            <a:r>
              <a:rPr lang="en-US" sz="3200" b="1" i="0" dirty="0">
                <a:solidFill>
                  <a:schemeClr val="accent4">
                    <a:lumMod val="50000"/>
                    <a:lumOff val="50000"/>
                  </a:schemeClr>
                </a:solidFill>
              </a:rPr>
              <a:t>‘[C]</a:t>
            </a:r>
            <a:r>
              <a:rPr lang="en-US" sz="3200" b="1" i="0" dirty="0" err="1">
                <a:solidFill>
                  <a:schemeClr val="accent4">
                    <a:lumMod val="50000"/>
                    <a:lumOff val="50000"/>
                  </a:schemeClr>
                </a:solidFill>
              </a:rPr>
              <a:t>opyright</a:t>
            </a:r>
            <a:r>
              <a:rPr lang="en-US" sz="3200" b="1" i="0" dirty="0">
                <a:solidFill>
                  <a:schemeClr val="accent4">
                    <a:lumMod val="50000"/>
                    <a:lumOff val="50000"/>
                  </a:schemeClr>
                </a:solidFill>
              </a:rPr>
              <a:t> owners may not preempt exploitation of transformative markets </a:t>
            </a:r>
            <a:r>
              <a:rPr lang="en-US" sz="3200" i="0" dirty="0">
                <a:solidFill>
                  <a:schemeClr val="bg2"/>
                </a:solidFill>
              </a:rPr>
              <a:t>… .’ </a:t>
            </a:r>
            <a:r>
              <a:rPr lang="en-US" sz="3200" dirty="0">
                <a:solidFill>
                  <a:schemeClr val="bg2"/>
                </a:solidFill>
              </a:rPr>
              <a:t>Id</a:t>
            </a:r>
            <a:r>
              <a:rPr lang="en-US" sz="3200" i="0" dirty="0">
                <a:solidFill>
                  <a:schemeClr val="bg2"/>
                </a:solidFill>
              </a:rPr>
              <a:t>.</a:t>
            </a:r>
            <a:r>
              <a:rPr lang="en-US" altLang="en-US" sz="3200" i="0" dirty="0">
                <a:solidFill>
                  <a:schemeClr val="bg2"/>
                </a:solidFill>
              </a:rPr>
              <a:t>”</a:t>
            </a:r>
          </a:p>
        </p:txBody>
      </p:sp>
    </p:spTree>
    <p:extLst>
      <p:ext uri="{BB962C8B-B14F-4D97-AF65-F5344CB8AC3E}">
        <p14:creationId xmlns:p14="http://schemas.microsoft.com/office/powerpoint/2010/main" val="397942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6707" y="-1"/>
            <a:ext cx="5855294"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New Tech: The Fight Over Photocopies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065623" y="6488668"/>
            <a:ext cx="31263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94-1476 (3 Sept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33252" y="184665"/>
            <a:ext cx="3887642" cy="6449082"/>
          </a:xfrm>
          <a:prstGeom prst="rect">
            <a:avLst/>
          </a:prstGeom>
          <a:ln w="6350">
            <a:solidFill>
              <a:schemeClr val="tx1"/>
            </a:solidFill>
          </a:ln>
        </p:spPr>
      </p:pic>
      <p:pic>
        <p:nvPicPr>
          <p:cNvPr id="8" name="Picture 7"/>
          <p:cNvPicPr>
            <a:picLocks noChangeAspect="1"/>
          </p:cNvPicPr>
          <p:nvPr/>
        </p:nvPicPr>
        <p:blipFill>
          <a:blip r:embed="rId3"/>
          <a:stretch>
            <a:fillRect/>
          </a:stretch>
        </p:blipFill>
        <p:spPr>
          <a:xfrm>
            <a:off x="1535744" y="1806226"/>
            <a:ext cx="10045473" cy="4398277"/>
          </a:xfrm>
          <a:prstGeom prst="rect">
            <a:avLst/>
          </a:prstGeom>
          <a:ln w="6350">
            <a:solidFill>
              <a:schemeClr val="tx1"/>
            </a:solidFill>
          </a:ln>
        </p:spPr>
      </p:pic>
    </p:spTree>
    <p:extLst>
      <p:ext uri="{BB962C8B-B14F-4D97-AF65-F5344CB8AC3E}">
        <p14:creationId xmlns:p14="http://schemas.microsoft.com/office/powerpoint/2010/main" val="14664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0884" y="-1"/>
            <a:ext cx="6661117"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No Broad Exemption for Classroom Copying</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065623" y="6488668"/>
            <a:ext cx="31263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94-1476 (3 Sept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63512" y="184665"/>
            <a:ext cx="3884217" cy="6443403"/>
          </a:xfrm>
          <a:prstGeom prst="rect">
            <a:avLst/>
          </a:prstGeom>
          <a:ln w="6350">
            <a:solidFill>
              <a:schemeClr val="tx1"/>
            </a:solidFill>
          </a:ln>
        </p:spPr>
      </p:pic>
      <p:grpSp>
        <p:nvGrpSpPr>
          <p:cNvPr id="10" name="Group 9"/>
          <p:cNvGrpSpPr>
            <a:grpSpLocks noChangeAspect="1"/>
          </p:cNvGrpSpPr>
          <p:nvPr/>
        </p:nvGrpSpPr>
        <p:grpSpPr>
          <a:xfrm>
            <a:off x="2035334" y="1692628"/>
            <a:ext cx="8784653" cy="4191153"/>
            <a:chOff x="3820708" y="2602632"/>
            <a:chExt cx="4541657" cy="2166822"/>
          </a:xfrm>
        </p:grpSpPr>
        <p:pic>
          <p:nvPicPr>
            <p:cNvPr id="5" name="Picture 4"/>
            <p:cNvPicPr>
              <a:picLocks noChangeAspect="1"/>
            </p:cNvPicPr>
            <p:nvPr/>
          </p:nvPicPr>
          <p:blipFill rotWithShape="1">
            <a:blip r:embed="rId3"/>
            <a:srcRect l="778" r="1063"/>
            <a:stretch/>
          </p:blipFill>
          <p:spPr>
            <a:xfrm>
              <a:off x="3820708" y="2602632"/>
              <a:ext cx="4537401" cy="1652735"/>
            </a:xfrm>
            <a:prstGeom prst="rect">
              <a:avLst/>
            </a:prstGeom>
            <a:ln w="6350">
              <a:solidFill>
                <a:schemeClr val="tx1"/>
              </a:solidFill>
            </a:ln>
          </p:spPr>
        </p:pic>
        <p:pic>
          <p:nvPicPr>
            <p:cNvPr id="9" name="Picture 8"/>
            <p:cNvPicPr>
              <a:picLocks noChangeAspect="1"/>
            </p:cNvPicPr>
            <p:nvPr/>
          </p:nvPicPr>
          <p:blipFill>
            <a:blip r:embed="rId4"/>
            <a:stretch>
              <a:fillRect/>
            </a:stretch>
          </p:blipFill>
          <p:spPr>
            <a:xfrm>
              <a:off x="3829634" y="4144709"/>
              <a:ext cx="4532731" cy="624745"/>
            </a:xfrm>
            <a:prstGeom prst="rect">
              <a:avLst/>
            </a:prstGeom>
            <a:ln w="6350">
              <a:solidFill>
                <a:schemeClr val="tx1"/>
              </a:solidFill>
            </a:ln>
          </p:spPr>
        </p:pic>
      </p:grpSp>
    </p:spTree>
    <p:extLst>
      <p:ext uri="{BB962C8B-B14F-4D97-AF65-F5344CB8AC3E}">
        <p14:creationId xmlns:p14="http://schemas.microsoft.com/office/powerpoint/2010/main" val="14317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6607" y="-2"/>
            <a:ext cx="3935393" cy="36933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Broad Strokes, No Freeze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sp>
        <p:nvSpPr>
          <p:cNvPr id="6" name="Text Box 5"/>
          <p:cNvSpPr txBox="1">
            <a:spLocks noChangeArrowheads="1"/>
          </p:cNvSpPr>
          <p:nvPr/>
        </p:nvSpPr>
        <p:spPr bwMode="auto">
          <a:xfrm>
            <a:off x="9065623" y="6488668"/>
            <a:ext cx="312637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H.R. 94-1476 (3 Sept 1976)</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200094" y="184664"/>
            <a:ext cx="3880482" cy="6437206"/>
          </a:xfrm>
          <a:prstGeom prst="rect">
            <a:avLst/>
          </a:prstGeom>
          <a:ln w="6350">
            <a:solidFill>
              <a:schemeClr val="tx1"/>
            </a:solidFill>
          </a:ln>
        </p:spPr>
      </p:pic>
      <p:pic>
        <p:nvPicPr>
          <p:cNvPr id="5" name="Picture 4"/>
          <p:cNvPicPr>
            <a:picLocks noChangeAspect="1"/>
          </p:cNvPicPr>
          <p:nvPr/>
        </p:nvPicPr>
        <p:blipFill>
          <a:blip r:embed="rId3"/>
          <a:stretch>
            <a:fillRect/>
          </a:stretch>
        </p:blipFill>
        <p:spPr>
          <a:xfrm>
            <a:off x="2001784" y="2020370"/>
            <a:ext cx="8627027" cy="3990624"/>
          </a:xfrm>
          <a:prstGeom prst="rect">
            <a:avLst/>
          </a:prstGeom>
          <a:ln w="6350">
            <a:solidFill>
              <a:schemeClr val="tx1"/>
            </a:solidFill>
          </a:ln>
        </p:spPr>
      </p:pic>
    </p:spTree>
    <p:extLst>
      <p:ext uri="{BB962C8B-B14F-4D97-AF65-F5344CB8AC3E}">
        <p14:creationId xmlns:p14="http://schemas.microsoft.com/office/powerpoint/2010/main" val="127511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Situating Fair Use</a:t>
            </a:r>
          </a:p>
        </p:txBody>
      </p:sp>
      <p:sp>
        <p:nvSpPr>
          <p:cNvPr id="3" name="Content Placeholder 2"/>
          <p:cNvSpPr>
            <a:spLocks noGrp="1"/>
          </p:cNvSpPr>
          <p:nvPr>
            <p:ph idx="1"/>
          </p:nvPr>
        </p:nvSpPr>
        <p:spPr/>
        <p:txBody>
          <a:bodyPr/>
          <a:lstStyle/>
          <a:p>
            <a:r>
              <a:rPr lang="en-US" dirty="0"/>
              <a:t>Fair Use v. Fair Access</a:t>
            </a:r>
          </a:p>
          <a:p>
            <a:pPr lvl="1"/>
            <a:r>
              <a:rPr lang="en-US" dirty="0"/>
              <a:t>Copyright isn’t in the main an access regime</a:t>
            </a:r>
          </a:p>
          <a:p>
            <a:pPr lvl="1"/>
            <a:r>
              <a:rPr lang="en-US" dirty="0"/>
              <a:t>You might be able to make a use that would be fair—noninfringing—but still have no right to access the underlying work</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8</a:t>
            </a:fld>
            <a:endParaRPr lang="en-US" altLang="en-US"/>
          </a:p>
        </p:txBody>
      </p:sp>
    </p:spTree>
    <p:extLst>
      <p:ext uri="{BB962C8B-B14F-4D97-AF65-F5344CB8AC3E}">
        <p14:creationId xmlns:p14="http://schemas.microsoft.com/office/powerpoint/2010/main" val="2767664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Situating Fair Use</a:t>
            </a:r>
          </a:p>
        </p:txBody>
      </p:sp>
      <p:sp>
        <p:nvSpPr>
          <p:cNvPr id="3" name="Content Placeholder 2"/>
          <p:cNvSpPr>
            <a:spLocks noGrp="1"/>
          </p:cNvSpPr>
          <p:nvPr>
            <p:ph idx="1"/>
          </p:nvPr>
        </p:nvSpPr>
        <p:spPr/>
        <p:txBody>
          <a:bodyPr/>
          <a:lstStyle/>
          <a:p>
            <a:r>
              <a:rPr lang="en-US" dirty="0"/>
              <a:t>Fair Use Right?</a:t>
            </a:r>
          </a:p>
          <a:p>
            <a:pPr lvl="1"/>
            <a:r>
              <a:rPr lang="en-US" dirty="0"/>
              <a:t>Section 107 provides that uses that qualify are not infringing meaning that no copyright violation arises</a:t>
            </a:r>
          </a:p>
          <a:p>
            <a:pPr lvl="1"/>
            <a:r>
              <a:rPr lang="en-US" dirty="0"/>
              <a:t>That doesn’t say that the use can’t violate other law</a:t>
            </a:r>
          </a:p>
          <a:p>
            <a:pPr lvl="1"/>
            <a:r>
              <a:rPr lang="en-US" dirty="0"/>
              <a:t>Fair use is an affirmative defense (</a:t>
            </a:r>
            <a:r>
              <a:rPr lang="en-US" i="1" dirty="0"/>
              <a:t>Campbell</a:t>
            </a:r>
            <a:r>
              <a:rPr lang="en-US" dirty="0"/>
              <a:t>)</a:t>
            </a:r>
          </a:p>
        </p:txBody>
      </p:sp>
      <p:sp>
        <p:nvSpPr>
          <p:cNvPr id="5" name="Slide Number Placeholder 4"/>
          <p:cNvSpPr>
            <a:spLocks noGrp="1"/>
          </p:cNvSpPr>
          <p:nvPr>
            <p:ph type="sldNum" sz="quarter" idx="12"/>
          </p:nvPr>
        </p:nvSpPr>
        <p:spPr/>
        <p:txBody>
          <a:bodyPr/>
          <a:lstStyle/>
          <a:p>
            <a:fld id="{0CCB0A4C-9FDA-425A-B05D-A3700CCBE9FA}" type="slidenum">
              <a:rPr lang="en-US" altLang="en-US" smtClean="0"/>
              <a:pPr/>
              <a:t>9</a:t>
            </a:fld>
            <a:endParaRPr lang="en-US" altLang="en-US"/>
          </a:p>
        </p:txBody>
      </p:sp>
    </p:spTree>
    <p:extLst>
      <p:ext uri="{BB962C8B-B14F-4D97-AF65-F5344CB8AC3E}">
        <p14:creationId xmlns:p14="http://schemas.microsoft.com/office/powerpoint/2010/main" val="2778971757"/>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9572</TotalTime>
  <Words>2300</Words>
  <Application>Microsoft Office PowerPoint</Application>
  <PresentationFormat>Widescreen</PresentationFormat>
  <Paragraphs>241</Paragraphs>
  <Slides>48</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Helvetica</vt:lpstr>
      <vt:lpstr>Monotype Sorts</vt:lpstr>
      <vt:lpstr>Times New Roman</vt:lpstr>
      <vt:lpstr>Wingdings</vt:lpstr>
      <vt:lpstr>Generic (Standard)</vt:lpstr>
      <vt:lpstr>Class 14: Mon 30 Oct 2023: 12:15 Copyright Fall 2023   Fair Use</vt:lpstr>
      <vt:lpstr>Sec. 107: Fair Use</vt:lpstr>
      <vt:lpstr>Not in the Statute Before 1976</vt:lpstr>
      <vt:lpstr>And Not Going to Define it Here</vt:lpstr>
      <vt:lpstr>New Tech: The Fight Over Photocopies</vt:lpstr>
      <vt:lpstr>No Broad Exemption for Classroom Copying</vt:lpstr>
      <vt:lpstr>Broad Strokes, No Freeze</vt:lpstr>
      <vt:lpstr>Situating Fair Use</vt:lpstr>
      <vt:lpstr>Situating Fair Use</vt:lpstr>
      <vt:lpstr>Situating Fair Use</vt:lpstr>
      <vt:lpstr>Campbell (U.S. 1994)</vt:lpstr>
      <vt:lpstr>The Music</vt:lpstr>
      <vt:lpstr>Replace the Original Work or Add to It?</vt:lpstr>
      <vt:lpstr>The Role of Transformative Use</vt:lpstr>
      <vt:lpstr>What is Parody?</vt:lpstr>
      <vt:lpstr>What is Parody?</vt:lpstr>
      <vt:lpstr>Can’t Use the Prior Work Just to Grab Attention</vt:lpstr>
      <vt:lpstr>Parody v. Satire</vt:lpstr>
      <vt:lpstr>The Need for Control?</vt:lpstr>
      <vt:lpstr>Use the Best Known Part of the Work</vt:lpstr>
      <vt:lpstr>What Was Used Here?</vt:lpstr>
      <vt:lpstr>Applying the Fourth Factor</vt:lpstr>
      <vt:lpstr>Applying the Fourth Factor</vt:lpstr>
      <vt:lpstr>Understanding Copyright Harm</vt:lpstr>
      <vt:lpstr>Applying the Four Factors</vt:lpstr>
      <vt:lpstr>Applying the Four Factors</vt:lpstr>
      <vt:lpstr>Applying the Four Factors</vt:lpstr>
      <vt:lpstr>Settled on Remand?</vt:lpstr>
      <vt:lpstr>TTYN (1 of 3)</vt:lpstr>
      <vt:lpstr>TTYN (2 of 3)</vt:lpstr>
      <vt:lpstr>TTYN (3 of 3)</vt:lpstr>
      <vt:lpstr>Not Criticizing The Cat in the Hat</vt:lpstr>
      <vt:lpstr>It’s All in the Smirk</vt:lpstr>
      <vt:lpstr>Ridicule?</vt:lpstr>
      <vt:lpstr>Commenting on the Original</vt:lpstr>
      <vt:lpstr>Parody Videos I?</vt:lpstr>
      <vt:lpstr>Parody Videos II?</vt:lpstr>
      <vt:lpstr>Bill Graham Archives</vt:lpstr>
      <vt:lpstr>Grateful Dead: The Illustrated Trip</vt:lpstr>
      <vt:lpstr>Copyright Page</vt:lpstr>
      <vt:lpstr>A Concert Poster</vt:lpstr>
      <vt:lpstr>Copyrighted Works as Inputs</vt:lpstr>
      <vt:lpstr>Copyright Clearance</vt:lpstr>
      <vt:lpstr>Change in Use of Posters</vt:lpstr>
      <vt:lpstr>Historical Artifacts</vt:lpstr>
      <vt:lpstr>4th Factor and Derivative Works Market</vt:lpstr>
      <vt:lpstr>4th Factor: Traditional v. Transformative Markets</vt:lpstr>
      <vt:lpstr>Can’t Just Offer to License What Would Otherwise be Fair Use</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839</cp:revision>
  <cp:lastPrinted>2019-11-04T20:12:29Z</cp:lastPrinted>
  <dcterms:created xsi:type="dcterms:W3CDTF">1999-10-27T15:27:59Z</dcterms:created>
  <dcterms:modified xsi:type="dcterms:W3CDTF">2023-10-30T15:41:39Z</dcterms:modified>
</cp:coreProperties>
</file>