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6"/>
  </p:notesMasterIdLst>
  <p:handoutMasterIdLst>
    <p:handoutMasterId r:id="rId77"/>
  </p:handoutMasterIdLst>
  <p:sldIdLst>
    <p:sldId id="2115" r:id="rId2"/>
    <p:sldId id="2280" r:id="rId3"/>
    <p:sldId id="2215" r:id="rId4"/>
    <p:sldId id="2228" r:id="rId5"/>
    <p:sldId id="2229" r:id="rId6"/>
    <p:sldId id="2230" r:id="rId7"/>
    <p:sldId id="2232" r:id="rId8"/>
    <p:sldId id="2233" r:id="rId9"/>
    <p:sldId id="2237" r:id="rId10"/>
    <p:sldId id="2212" r:id="rId11"/>
    <p:sldId id="2878" r:id="rId12"/>
    <p:sldId id="2246" r:id="rId13"/>
    <p:sldId id="2248" r:id="rId14"/>
    <p:sldId id="2249" r:id="rId15"/>
    <p:sldId id="2250" r:id="rId16"/>
    <p:sldId id="2213" r:id="rId17"/>
    <p:sldId id="2214" r:id="rId18"/>
    <p:sldId id="2242" r:id="rId19"/>
    <p:sldId id="2251" r:id="rId20"/>
    <p:sldId id="2252" r:id="rId21"/>
    <p:sldId id="2253" r:id="rId22"/>
    <p:sldId id="2883" r:id="rId23"/>
    <p:sldId id="2918" r:id="rId24"/>
    <p:sldId id="2920" r:id="rId25"/>
    <p:sldId id="2216" r:id="rId26"/>
    <p:sldId id="2217" r:id="rId27"/>
    <p:sldId id="2575" r:id="rId28"/>
    <p:sldId id="2574" r:id="rId29"/>
    <p:sldId id="2597" r:id="rId30"/>
    <p:sldId id="2576" r:id="rId31"/>
    <p:sldId id="2593" r:id="rId32"/>
    <p:sldId id="2577" r:id="rId33"/>
    <p:sldId id="2584" r:id="rId34"/>
    <p:sldId id="2279" r:id="rId35"/>
    <p:sldId id="2274" r:id="rId36"/>
    <p:sldId id="2281" r:id="rId37"/>
    <p:sldId id="2282" r:id="rId38"/>
    <p:sldId id="2283" r:id="rId39"/>
    <p:sldId id="2284" r:id="rId40"/>
    <p:sldId id="2285" r:id="rId41"/>
    <p:sldId id="2286" r:id="rId42"/>
    <p:sldId id="2270" r:id="rId43"/>
    <p:sldId id="2884" r:id="rId44"/>
    <p:sldId id="2885" r:id="rId45"/>
    <p:sldId id="2886" r:id="rId46"/>
    <p:sldId id="2898" r:id="rId47"/>
    <p:sldId id="2891" r:id="rId48"/>
    <p:sldId id="2894" r:id="rId49"/>
    <p:sldId id="2895" r:id="rId50"/>
    <p:sldId id="2900" r:id="rId51"/>
    <p:sldId id="2896" r:id="rId52"/>
    <p:sldId id="2897" r:id="rId53"/>
    <p:sldId id="2892" r:id="rId54"/>
    <p:sldId id="2888" r:id="rId55"/>
    <p:sldId id="2879" r:id="rId56"/>
    <p:sldId id="2880" r:id="rId57"/>
    <p:sldId id="2899" r:id="rId58"/>
    <p:sldId id="2881" r:id="rId59"/>
    <p:sldId id="2882" r:id="rId60"/>
    <p:sldId id="2887" r:id="rId61"/>
    <p:sldId id="2901" r:id="rId62"/>
    <p:sldId id="2902" r:id="rId63"/>
    <p:sldId id="2903" r:id="rId64"/>
    <p:sldId id="2904" r:id="rId65"/>
    <p:sldId id="2906" r:id="rId66"/>
    <p:sldId id="2907" r:id="rId67"/>
    <p:sldId id="2908" r:id="rId68"/>
    <p:sldId id="2909" r:id="rId69"/>
    <p:sldId id="2910" r:id="rId70"/>
    <p:sldId id="2905" r:id="rId71"/>
    <p:sldId id="2911" r:id="rId72"/>
    <p:sldId id="2912" r:id="rId73"/>
    <p:sldId id="2913" r:id="rId74"/>
    <p:sldId id="2916" r:id="rId75"/>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0000FF"/>
    <a:srgbClr val="F8F8F8"/>
    <a:srgbClr val="0000CC"/>
    <a:srgbClr val="CC99FF"/>
    <a:srgbClr val="003399"/>
    <a:srgbClr val="CC66FF"/>
    <a:srgbClr val="CCCCFF"/>
    <a:srgbClr val="66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76" autoAdjust="0"/>
    <p:restoredTop sz="86410" autoAdjust="0"/>
  </p:normalViewPr>
  <p:slideViewPr>
    <p:cSldViewPr snapToGrid="0">
      <p:cViewPr varScale="1">
        <p:scale>
          <a:sx n="152" d="100"/>
          <a:sy n="152" d="100"/>
        </p:scale>
        <p:origin x="216" y="96"/>
      </p:cViewPr>
      <p:guideLst>
        <p:guide orient="horz" pos="2160"/>
        <p:guide pos="3840"/>
      </p:guideLst>
    </p:cSldViewPr>
  </p:slideViewPr>
  <p:outlineViewPr>
    <p:cViewPr>
      <p:scale>
        <a:sx n="50" d="100"/>
        <a:sy n="50" d="100"/>
      </p:scale>
      <p:origin x="0" y="-537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274C3737-0908-4E0D-AA65-C42FB593C07B}" type="datetime1">
              <a:rPr lang="en-US" altLang="en-US" smtClean="0"/>
              <a:t>4/21/2025</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8836A729-46A9-472C-9270-EE66AA840BEC}" type="slidenum">
              <a:rPr lang="en-US" altLang="en-US"/>
              <a:pPr/>
              <a:t>‹#›</a:t>
            </a:fld>
            <a:endParaRPr lang="en-US" altLang="en-US"/>
          </a:p>
        </p:txBody>
      </p:sp>
    </p:spTree>
    <p:extLst>
      <p:ext uri="{BB962C8B-B14F-4D97-AF65-F5344CB8AC3E}">
        <p14:creationId xmlns:p14="http://schemas.microsoft.com/office/powerpoint/2010/main" val="3729466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4198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A2B1789E-8928-4778-8398-6EC1C52A1E5C}" type="datetime1">
              <a:rPr lang="en-US" altLang="en-US" smtClean="0"/>
              <a:t>4/21/2025</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FF4576D0-4379-497B-A914-98ADDA4EF179}" type="slidenum">
              <a:rPr lang="en-US" altLang="en-US"/>
              <a:pPr/>
              <a:t>‹#›</a:t>
            </a:fld>
            <a:endParaRPr lang="en-US" altLang="en-US"/>
          </a:p>
        </p:txBody>
      </p:sp>
    </p:spTree>
    <p:extLst>
      <p:ext uri="{BB962C8B-B14F-4D97-AF65-F5344CB8AC3E}">
        <p14:creationId xmlns:p14="http://schemas.microsoft.com/office/powerpoint/2010/main" val="333277571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BA1BA4B-23BA-4E0E-B377-647D7C47FCA8}" type="datetime1">
              <a:rPr kumimoji="0" lang="en-US" altLang="en-US" sz="1200" i="0"/>
              <a:t>4/21/2025</a:t>
            </a:fld>
            <a:endParaRPr kumimoji="0" lang="en-US" altLang="en-US" sz="1200" i="0"/>
          </a:p>
        </p:txBody>
      </p:sp>
      <p:sp>
        <p:nvSpPr>
          <p:cNvPr id="4301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242F029-6235-470A-A6EA-6D7B36074300}" type="slidenum">
              <a:rPr kumimoji="0" lang="en-US" altLang="en-US" sz="1200" i="0"/>
              <a:pPr/>
              <a:t>1</a:t>
            </a:fld>
            <a:endParaRPr kumimoji="0" lang="en-US" altLang="en-US" sz="1200" i="0"/>
          </a:p>
        </p:txBody>
      </p:sp>
      <p:sp>
        <p:nvSpPr>
          <p:cNvPr id="43012" name="Rectangle 2"/>
          <p:cNvSpPr>
            <a:spLocks noGrp="1" noRot="1" noChangeAspect="1" noChangeArrowheads="1" noTextEdit="1"/>
          </p:cNvSpPr>
          <p:nvPr>
            <p:ph type="sldImg"/>
          </p:nvPr>
        </p:nvSpPr>
        <p:spPr>
          <a:xfrm>
            <a:off x="406400" y="698500"/>
            <a:ext cx="6197600" cy="3486150"/>
          </a:xfrm>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1817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https://www.linkedin.com/in/lynn-goldsmith-85631995/</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42</a:t>
            </a:fld>
            <a:endParaRPr lang="en-US" altLang="en-US"/>
          </a:p>
        </p:txBody>
      </p:sp>
    </p:spTree>
    <p:extLst>
      <p:ext uri="{BB962C8B-B14F-4D97-AF65-F5344CB8AC3E}">
        <p14:creationId xmlns:p14="http://schemas.microsoft.com/office/powerpoint/2010/main" val="20624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5</a:t>
            </a:fld>
            <a:endParaRPr lang="en-US" altLang="en-US"/>
          </a:p>
        </p:txBody>
      </p:sp>
    </p:spTree>
    <p:extLst>
      <p:ext uri="{BB962C8B-B14F-4D97-AF65-F5344CB8AC3E}">
        <p14:creationId xmlns:p14="http://schemas.microsoft.com/office/powerpoint/2010/main" val="238336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https://warholfoundation.org/about/</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35</a:t>
            </a:fld>
            <a:endParaRPr lang="en-US" altLang="en-US"/>
          </a:p>
        </p:txBody>
      </p:sp>
    </p:spTree>
    <p:extLst>
      <p:ext uri="{BB962C8B-B14F-4D97-AF65-F5344CB8AC3E}">
        <p14:creationId xmlns:p14="http://schemas.microsoft.com/office/powerpoint/2010/main" val="371173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https://www.warhol.org/lessons/silkscreen-printing/underpainting-and-photographic-silkscreen-printing/</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36</a:t>
            </a:fld>
            <a:endParaRPr lang="en-US" altLang="en-US"/>
          </a:p>
        </p:txBody>
      </p:sp>
    </p:spTree>
    <p:extLst>
      <p:ext uri="{BB962C8B-B14F-4D97-AF65-F5344CB8AC3E}">
        <p14:creationId xmlns:p14="http://schemas.microsoft.com/office/powerpoint/2010/main" val="19825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https://www.warhol.org/lessons/silkscreen-printing/underpainting-and-photographic-silkscreen-printing/</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37</a:t>
            </a:fld>
            <a:endParaRPr lang="en-US" altLang="en-US"/>
          </a:p>
        </p:txBody>
      </p:sp>
    </p:spTree>
    <p:extLst>
      <p:ext uri="{BB962C8B-B14F-4D97-AF65-F5344CB8AC3E}">
        <p14:creationId xmlns:p14="http://schemas.microsoft.com/office/powerpoint/2010/main" val="846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https://www.warhol.org/lessons/silkscreen-printing/underpainting-and-photographic-silkscreen-printing/</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38</a:t>
            </a:fld>
            <a:endParaRPr lang="en-US" altLang="en-US"/>
          </a:p>
        </p:txBody>
      </p:sp>
    </p:spTree>
    <p:extLst>
      <p:ext uri="{BB962C8B-B14F-4D97-AF65-F5344CB8AC3E}">
        <p14:creationId xmlns:p14="http://schemas.microsoft.com/office/powerpoint/2010/main" val="44099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https://www.warhol.org/lessons/silkscreen-printing/underpainting-and-photographic-silkscreen-printing/</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39</a:t>
            </a:fld>
            <a:endParaRPr lang="en-US" altLang="en-US"/>
          </a:p>
        </p:txBody>
      </p:sp>
    </p:spTree>
    <p:extLst>
      <p:ext uri="{BB962C8B-B14F-4D97-AF65-F5344CB8AC3E}">
        <p14:creationId xmlns:p14="http://schemas.microsoft.com/office/powerpoint/2010/main" val="76240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https://www.warhol.org/lessons/silkscreen-printing/underpainting-and-photographic-silkscreen-printing/</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40</a:t>
            </a:fld>
            <a:endParaRPr lang="en-US" altLang="en-US"/>
          </a:p>
        </p:txBody>
      </p:sp>
    </p:spTree>
    <p:extLst>
      <p:ext uri="{BB962C8B-B14F-4D97-AF65-F5344CB8AC3E}">
        <p14:creationId xmlns:p14="http://schemas.microsoft.com/office/powerpoint/2010/main" val="90958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https://www.warhol.org/lessons/silkscreen-printing/underpainting-and-photographic-silkscreen-printing/</a:t>
            </a:r>
          </a:p>
        </p:txBody>
      </p:sp>
      <p:sp>
        <p:nvSpPr>
          <p:cNvPr id="4" name="Date Placeholder 3"/>
          <p:cNvSpPr>
            <a:spLocks noGrp="1"/>
          </p:cNvSpPr>
          <p:nvPr>
            <p:ph type="dt" idx="10"/>
          </p:nvPr>
        </p:nvSpPr>
        <p:spPr/>
        <p:txBody>
          <a:bodyPr/>
          <a:lstStyle/>
          <a:p>
            <a:pPr>
              <a:defRPr/>
            </a:pPr>
            <a:fld id="{A2B1789E-8928-4778-8398-6EC1C52A1E5C}" type="datetime1">
              <a:rPr lang="en-US" altLang="en-US" smtClean="0"/>
              <a:t>4/21/2025</a:t>
            </a:fld>
            <a:endParaRPr lang="en-US" altLang="en-US"/>
          </a:p>
        </p:txBody>
      </p:sp>
      <p:sp>
        <p:nvSpPr>
          <p:cNvPr id="5" name="Slide Number Placeholder 4"/>
          <p:cNvSpPr>
            <a:spLocks noGrp="1"/>
          </p:cNvSpPr>
          <p:nvPr>
            <p:ph type="sldNum" sz="quarter" idx="11"/>
          </p:nvPr>
        </p:nvSpPr>
        <p:spPr/>
        <p:txBody>
          <a:bodyPr/>
          <a:lstStyle/>
          <a:p>
            <a:fld id="{FF4576D0-4379-497B-A914-98ADDA4EF179}" type="slidenum">
              <a:rPr lang="en-US" altLang="en-US" smtClean="0"/>
              <a:pPr/>
              <a:t>41</a:t>
            </a:fld>
            <a:endParaRPr lang="en-US" altLang="en-US"/>
          </a:p>
        </p:txBody>
      </p:sp>
    </p:spTree>
    <p:extLst>
      <p:ext uri="{BB962C8B-B14F-4D97-AF65-F5344CB8AC3E}">
        <p14:creationId xmlns:p14="http://schemas.microsoft.com/office/powerpoint/2010/main" val="41728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968A3354-A6D3-4D2D-B3F0-9FFDB75FD9F9}" type="datetime4">
              <a:rPr lang="en-US" smtClean="0"/>
              <a:t>April 21,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31D34FF6-1B19-4607-B69D-C25E8F1270D0}" type="slidenum">
              <a:rPr lang="en-US" altLang="en-US"/>
              <a:pPr/>
              <a:t>‹#›</a:t>
            </a:fld>
            <a:endParaRPr lang="en-US" altLang="en-US"/>
          </a:p>
        </p:txBody>
      </p:sp>
    </p:spTree>
    <p:extLst>
      <p:ext uri="{BB962C8B-B14F-4D97-AF65-F5344CB8AC3E}">
        <p14:creationId xmlns:p14="http://schemas.microsoft.com/office/powerpoint/2010/main" val="410393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6C617612-5946-46CA-A981-F1F749970BC8}" type="datetime4">
              <a:rPr lang="en-US" smtClean="0"/>
              <a:t>April 21,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408C2A7-3D0B-482A-A4EC-CE589BD96E40}" type="slidenum">
              <a:rPr lang="en-US" altLang="en-US"/>
              <a:pPr/>
              <a:t>‹#›</a:t>
            </a:fld>
            <a:endParaRPr lang="en-US" altLang="en-US"/>
          </a:p>
        </p:txBody>
      </p:sp>
    </p:spTree>
    <p:extLst>
      <p:ext uri="{BB962C8B-B14F-4D97-AF65-F5344CB8AC3E}">
        <p14:creationId xmlns:p14="http://schemas.microsoft.com/office/powerpoint/2010/main" val="42310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8FD83F6-3516-4170-8E20-C8EB06A7BF5D}" type="datetime4">
              <a:rPr lang="en-US" smtClean="0"/>
              <a:t>April 21,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DC812AD-78AE-4E0D-99F5-1FFE15387973}" type="slidenum">
              <a:rPr lang="en-US" altLang="en-US"/>
              <a:pPr/>
              <a:t>‹#›</a:t>
            </a:fld>
            <a:endParaRPr lang="en-US" altLang="en-US"/>
          </a:p>
        </p:txBody>
      </p:sp>
    </p:spTree>
    <p:extLst>
      <p:ext uri="{BB962C8B-B14F-4D97-AF65-F5344CB8AC3E}">
        <p14:creationId xmlns:p14="http://schemas.microsoft.com/office/powerpoint/2010/main" val="1152352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B0033B1-3343-4E8F-B776-65FEC9CED77E}" type="datetime4">
              <a:rPr lang="en-US" smtClean="0"/>
              <a:t>April 21,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FEC94F9-8BA4-4BB6-BCD7-7460625027DD}" type="slidenum">
              <a:rPr lang="en-US" altLang="en-US"/>
              <a:pPr/>
              <a:t>‹#›</a:t>
            </a:fld>
            <a:endParaRPr lang="en-US" altLang="en-US"/>
          </a:p>
        </p:txBody>
      </p:sp>
    </p:spTree>
    <p:extLst>
      <p:ext uri="{BB962C8B-B14F-4D97-AF65-F5344CB8AC3E}">
        <p14:creationId xmlns:p14="http://schemas.microsoft.com/office/powerpoint/2010/main" val="423915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1C074267-8E15-4776-916E-C72197B46F63}" type="datetime4">
              <a:rPr lang="en-US" smtClean="0"/>
              <a:t>April 21,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0662AE62-18A8-4B9E-A848-5CFBA51FF0A0}" type="slidenum">
              <a:rPr lang="en-US" altLang="en-US"/>
              <a:pPr/>
              <a:t>‹#›</a:t>
            </a:fld>
            <a:endParaRPr lang="en-US" altLang="en-US"/>
          </a:p>
        </p:txBody>
      </p:sp>
    </p:spTree>
    <p:extLst>
      <p:ext uri="{BB962C8B-B14F-4D97-AF65-F5344CB8AC3E}">
        <p14:creationId xmlns:p14="http://schemas.microsoft.com/office/powerpoint/2010/main" val="1102717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3C3C4AD9-A94C-49C3-A04E-39A476DF6807}" type="datetime4">
              <a:rPr lang="en-US" smtClean="0"/>
              <a:t>April 21,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CCB0A4C-9FDA-425A-B05D-A3700CCBE9FA}" type="slidenum">
              <a:rPr lang="en-US" altLang="en-US"/>
              <a:pPr/>
              <a:t>‹#›</a:t>
            </a:fld>
            <a:endParaRPr lang="en-US" altLang="en-US"/>
          </a:p>
        </p:txBody>
      </p:sp>
    </p:spTree>
    <p:extLst>
      <p:ext uri="{BB962C8B-B14F-4D97-AF65-F5344CB8AC3E}">
        <p14:creationId xmlns:p14="http://schemas.microsoft.com/office/powerpoint/2010/main" val="295943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0AE9403-7AEA-4B56-AB8A-0418CD2D5CD4}" type="datetime4">
              <a:rPr lang="en-US" smtClean="0"/>
              <a:t>April 21,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B2460A2-B9DC-4007-AF77-2755385400C6}" type="slidenum">
              <a:rPr lang="en-US" altLang="en-US"/>
              <a:pPr/>
              <a:t>‹#›</a:t>
            </a:fld>
            <a:endParaRPr lang="en-US" altLang="en-US"/>
          </a:p>
        </p:txBody>
      </p:sp>
    </p:spTree>
    <p:extLst>
      <p:ext uri="{BB962C8B-B14F-4D97-AF65-F5344CB8AC3E}">
        <p14:creationId xmlns:p14="http://schemas.microsoft.com/office/powerpoint/2010/main" val="53563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C29BE77-7ECB-4D71-AB2E-A44CED58A359}" type="datetime4">
              <a:rPr lang="en-US" smtClean="0"/>
              <a:t>April 21,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D816692-7097-45F4-874A-A9E3A07BD32F}" type="slidenum">
              <a:rPr lang="en-US" altLang="en-US"/>
              <a:pPr/>
              <a:t>‹#›</a:t>
            </a:fld>
            <a:endParaRPr lang="en-US" altLang="en-US"/>
          </a:p>
        </p:txBody>
      </p:sp>
    </p:spTree>
    <p:extLst>
      <p:ext uri="{BB962C8B-B14F-4D97-AF65-F5344CB8AC3E}">
        <p14:creationId xmlns:p14="http://schemas.microsoft.com/office/powerpoint/2010/main" val="375728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94949D2-5F73-42E8-82CA-8D3B1F8DC517}" type="datetime4">
              <a:rPr lang="en-US" smtClean="0"/>
              <a:t>April 21,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5E360890-EDA6-4ADC-942E-2968A69666B5}" type="slidenum">
              <a:rPr lang="en-US" altLang="en-US"/>
              <a:pPr/>
              <a:t>‹#›</a:t>
            </a:fld>
            <a:endParaRPr lang="en-US" altLang="en-US"/>
          </a:p>
        </p:txBody>
      </p:sp>
    </p:spTree>
    <p:extLst>
      <p:ext uri="{BB962C8B-B14F-4D97-AF65-F5344CB8AC3E}">
        <p14:creationId xmlns:p14="http://schemas.microsoft.com/office/powerpoint/2010/main" val="312887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50E28161-8DDE-4475-B8AD-C0581015E0C9}" type="datetime4">
              <a:rPr lang="en-US" smtClean="0"/>
              <a:t>April 21,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BCAC25DA-C2E5-4E67-9647-C63423BE7B11}" type="slidenum">
              <a:rPr lang="en-US" altLang="en-US"/>
              <a:pPr/>
              <a:t>‹#›</a:t>
            </a:fld>
            <a:endParaRPr lang="en-US" altLang="en-US"/>
          </a:p>
        </p:txBody>
      </p:sp>
    </p:spTree>
    <p:extLst>
      <p:ext uri="{BB962C8B-B14F-4D97-AF65-F5344CB8AC3E}">
        <p14:creationId xmlns:p14="http://schemas.microsoft.com/office/powerpoint/2010/main" val="91840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A2833FF-CF02-4F93-BAB9-09B96906B760}" type="datetime4">
              <a:rPr lang="en-US" smtClean="0"/>
              <a:t>April 21,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61804922-4B69-46AA-AFAE-5AA84E3ADF66}" type="slidenum">
              <a:rPr lang="en-US" altLang="en-US"/>
              <a:pPr/>
              <a:t>‹#›</a:t>
            </a:fld>
            <a:endParaRPr lang="en-US" altLang="en-US"/>
          </a:p>
        </p:txBody>
      </p:sp>
    </p:spTree>
    <p:extLst>
      <p:ext uri="{BB962C8B-B14F-4D97-AF65-F5344CB8AC3E}">
        <p14:creationId xmlns:p14="http://schemas.microsoft.com/office/powerpoint/2010/main" val="337268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BA1852A-E4FF-4DB0-A118-8307FBD4B672}" type="datetime4">
              <a:rPr lang="en-US" smtClean="0"/>
              <a:t>April 21,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271CE85-AE47-4ED3-9CE0-24E48A5DBD50}" type="slidenum">
              <a:rPr lang="en-US" altLang="en-US"/>
              <a:pPr/>
              <a:t>‹#›</a:t>
            </a:fld>
            <a:endParaRPr lang="en-US" altLang="en-US"/>
          </a:p>
        </p:txBody>
      </p:sp>
    </p:spTree>
    <p:extLst>
      <p:ext uri="{BB962C8B-B14F-4D97-AF65-F5344CB8AC3E}">
        <p14:creationId xmlns:p14="http://schemas.microsoft.com/office/powerpoint/2010/main" val="161582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5DD1D26-BDA3-4C5E-9C74-842C3745BCC4}" type="datetime4">
              <a:rPr lang="en-US" smtClean="0"/>
              <a:t>April 21,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C096FC3-AF95-453E-96F6-FF53A9555A6B}" type="slidenum">
              <a:rPr lang="en-US" altLang="en-US"/>
              <a:pPr/>
              <a:t>‹#›</a:t>
            </a:fld>
            <a:endParaRPr lang="en-US" altLang="en-US"/>
          </a:p>
        </p:txBody>
      </p:sp>
    </p:spTree>
    <p:extLst>
      <p:ext uri="{BB962C8B-B14F-4D97-AF65-F5344CB8AC3E}">
        <p14:creationId xmlns:p14="http://schemas.microsoft.com/office/powerpoint/2010/main" val="2122709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ED8D3273-E290-4AFA-9C62-720033764545}" type="datetime4">
              <a:rPr lang="en-US" smtClean="0"/>
              <a:t>April 21,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708C8249-5511-4CDD-802F-B9E332F071F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tm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6.tmp"/></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5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13: Mon 21 Apr 2025</a:t>
            </a:r>
            <a:br>
              <a:rPr lang="en-US" sz="2800" dirty="0"/>
            </a:br>
            <a:r>
              <a:rPr lang="en-US" sz="2800" dirty="0"/>
              <a:t>Copyright Spring 2025</a:t>
            </a:r>
            <a:br>
              <a:rPr lang="en-US" sz="2800" dirty="0"/>
            </a:br>
            <a:br>
              <a:rPr lang="en-US" sz="2800" dirty="0"/>
            </a:br>
            <a:br>
              <a:rPr lang="en-US" sz="2800" dirty="0"/>
            </a:br>
            <a:r>
              <a:rPr lang="en-US" sz="7200" dirty="0"/>
              <a:t>Fair Use</a:t>
            </a:r>
          </a:p>
        </p:txBody>
      </p:sp>
      <p:sp>
        <p:nvSpPr>
          <p:cNvPr id="3075" name="Rectangle 3"/>
          <p:cNvSpPr>
            <a:spLocks noGrp="1" noChangeArrowheads="1"/>
          </p:cNvSpPr>
          <p:nvPr>
            <p:ph type="subTitle" idx="1"/>
          </p:nvPr>
        </p:nvSpPr>
        <p:spPr>
          <a:xfrm>
            <a:off x="3973514" y="3581400"/>
            <a:ext cx="7253810"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5383" y="-2"/>
            <a:ext cx="1206618"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Kienitz</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164972" y="6488668"/>
            <a:ext cx="30270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766 F.3d 756 (7th Cir. 2014)</a:t>
            </a:r>
          </a:p>
        </p:txBody>
      </p:sp>
      <p:pic>
        <p:nvPicPr>
          <p:cNvPr id="8" name="Picture 7"/>
          <p:cNvPicPr>
            <a:picLocks noChangeAspect="1"/>
          </p:cNvPicPr>
          <p:nvPr/>
        </p:nvPicPr>
        <p:blipFill>
          <a:blip r:embed="rId2"/>
          <a:stretch>
            <a:fillRect/>
          </a:stretch>
        </p:blipFill>
        <p:spPr>
          <a:xfrm>
            <a:off x="3864917" y="278951"/>
            <a:ext cx="4444377" cy="6471630"/>
          </a:xfrm>
          <a:prstGeom prst="rect">
            <a:avLst/>
          </a:prstGeom>
          <a:ln w="6350">
            <a:solidFill>
              <a:schemeClr val="tx1"/>
            </a:solidFill>
          </a:ln>
        </p:spPr>
      </p:pic>
    </p:spTree>
    <p:extLst>
      <p:ext uri="{BB962C8B-B14F-4D97-AF65-F5344CB8AC3E}">
        <p14:creationId xmlns:p14="http://schemas.microsoft.com/office/powerpoint/2010/main" val="3225972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The </a:t>
            </a:r>
            <a:r>
              <a:rPr lang="en-US" dirty="0" err="1"/>
              <a:t>Musée</a:t>
            </a:r>
            <a:r>
              <a:rPr lang="en-US" dirty="0"/>
              <a:t> Picasso Paris</a:t>
            </a:r>
          </a:p>
        </p:txBody>
      </p:sp>
      <p:sp>
        <p:nvSpPr>
          <p:cNvPr id="3" name="Content Placeholder 2"/>
          <p:cNvSpPr>
            <a:spLocks noGrp="1"/>
          </p:cNvSpPr>
          <p:nvPr>
            <p:ph idx="1"/>
          </p:nvPr>
        </p:nvSpPr>
        <p:spPr/>
        <p:txBody>
          <a:bodyPr/>
          <a:lstStyle/>
          <a:p>
            <a:r>
              <a:rPr lang="en-US" dirty="0"/>
              <a:t>Hypo</a:t>
            </a:r>
          </a:p>
          <a:p>
            <a:pPr lvl="1"/>
            <a:r>
              <a:rPr lang="en-US" dirty="0"/>
              <a:t>Consider the images capture in the photographs on the next three slides</a:t>
            </a:r>
          </a:p>
          <a:p>
            <a:pPr lvl="1"/>
            <a:r>
              <a:rPr lang="en-US" dirty="0"/>
              <a:t>Assume that current U.S. copyright law applied when they were created</a:t>
            </a:r>
          </a:p>
          <a:p>
            <a:r>
              <a:rPr lang="en-US" dirty="0"/>
              <a:t>Which would be copyrightable? Which would not?</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11</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401839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932" y="-2"/>
            <a:ext cx="63490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 the </a:t>
            </a:r>
            <a:r>
              <a:rPr lang="en-US" sz="2400" dirty="0" err="1">
                <a:solidFill>
                  <a:schemeClr val="accent4">
                    <a:lumMod val="75000"/>
                    <a:lumOff val="25000"/>
                  </a:schemeClr>
                </a:solidFill>
                <a:latin typeface="+mn-lt"/>
                <a:cs typeface="Times New Roman" panose="02020603050405020304" pitchFamily="18" charset="0"/>
              </a:rPr>
              <a:t>Musée</a:t>
            </a:r>
            <a:r>
              <a:rPr lang="en-US" sz="2400" dirty="0">
                <a:solidFill>
                  <a:schemeClr val="accent4">
                    <a:lumMod val="75000"/>
                    <a:lumOff val="25000"/>
                  </a:schemeClr>
                </a:solidFill>
                <a:latin typeface="+mn-lt"/>
                <a:cs typeface="Times New Roman" panose="02020603050405020304" pitchFamily="18" charset="0"/>
              </a:rPr>
              <a:t> Picasso Paris (TTYN (2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10144508" y="6488668"/>
            <a:ext cx="20474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(Mar 2019)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681" y="569727"/>
            <a:ext cx="7820239" cy="5865179"/>
          </a:xfrm>
          <a:prstGeom prst="rect">
            <a:avLst/>
          </a:prstGeom>
          <a:ln w="6350">
            <a:solidFill>
              <a:schemeClr val="tx1"/>
            </a:solidFill>
          </a:ln>
        </p:spPr>
      </p:pic>
    </p:spTree>
    <p:extLst>
      <p:ext uri="{BB962C8B-B14F-4D97-AF65-F5344CB8AC3E}">
        <p14:creationId xmlns:p14="http://schemas.microsoft.com/office/powerpoint/2010/main" val="72218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932" y="-2"/>
            <a:ext cx="63490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 the </a:t>
            </a:r>
            <a:r>
              <a:rPr lang="en-US" sz="2400" dirty="0" err="1">
                <a:solidFill>
                  <a:schemeClr val="accent4">
                    <a:lumMod val="75000"/>
                    <a:lumOff val="25000"/>
                  </a:schemeClr>
                </a:solidFill>
                <a:latin typeface="+mn-lt"/>
                <a:cs typeface="Times New Roman" panose="02020603050405020304" pitchFamily="18" charset="0"/>
              </a:rPr>
              <a:t>Musée</a:t>
            </a:r>
            <a:r>
              <a:rPr lang="en-US" sz="2400" dirty="0">
                <a:solidFill>
                  <a:schemeClr val="accent4">
                    <a:lumMod val="75000"/>
                    <a:lumOff val="25000"/>
                  </a:schemeClr>
                </a:solidFill>
                <a:latin typeface="+mn-lt"/>
                <a:cs typeface="Times New Roman" panose="02020603050405020304" pitchFamily="18" charset="0"/>
              </a:rPr>
              <a:t> Picasso Paris (TTYN (3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10144508" y="6488668"/>
            <a:ext cx="20474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(Mar 2019)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5760" y="521489"/>
            <a:ext cx="7956238" cy="5967179"/>
          </a:xfrm>
          <a:prstGeom prst="rect">
            <a:avLst/>
          </a:prstGeom>
          <a:ln w="6350">
            <a:solidFill>
              <a:schemeClr val="tx1"/>
            </a:solidFill>
          </a:ln>
        </p:spPr>
      </p:pic>
    </p:spTree>
    <p:extLst>
      <p:ext uri="{BB962C8B-B14F-4D97-AF65-F5344CB8AC3E}">
        <p14:creationId xmlns:p14="http://schemas.microsoft.com/office/powerpoint/2010/main" val="148563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932" y="-2"/>
            <a:ext cx="63490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 the </a:t>
            </a:r>
            <a:r>
              <a:rPr lang="en-US" sz="2400" dirty="0" err="1">
                <a:solidFill>
                  <a:schemeClr val="accent4">
                    <a:lumMod val="75000"/>
                    <a:lumOff val="25000"/>
                  </a:schemeClr>
                </a:solidFill>
                <a:latin typeface="+mn-lt"/>
                <a:cs typeface="Times New Roman" panose="02020603050405020304" pitchFamily="18" charset="0"/>
              </a:rPr>
              <a:t>Musée</a:t>
            </a:r>
            <a:r>
              <a:rPr lang="en-US" sz="2400" dirty="0">
                <a:solidFill>
                  <a:schemeClr val="accent4">
                    <a:lumMod val="75000"/>
                    <a:lumOff val="25000"/>
                  </a:schemeClr>
                </a:solidFill>
                <a:latin typeface="+mn-lt"/>
                <a:cs typeface="Times New Roman" panose="02020603050405020304" pitchFamily="18" charset="0"/>
              </a:rPr>
              <a:t> Picasso Paris (TTYN (4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0144508" y="6488668"/>
            <a:ext cx="20474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(Mar 2019)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054" y="554322"/>
            <a:ext cx="7730712" cy="5798034"/>
          </a:xfrm>
          <a:prstGeom prst="rect">
            <a:avLst/>
          </a:prstGeom>
          <a:ln w="6350">
            <a:solidFill>
              <a:schemeClr val="tx1"/>
            </a:solidFill>
          </a:ln>
        </p:spPr>
      </p:pic>
    </p:spTree>
    <p:extLst>
      <p:ext uri="{BB962C8B-B14F-4D97-AF65-F5344CB8AC3E}">
        <p14:creationId xmlns:p14="http://schemas.microsoft.com/office/powerpoint/2010/main" val="3001734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Use/Re-Use</a:t>
            </a:r>
          </a:p>
        </p:txBody>
      </p:sp>
      <p:sp>
        <p:nvSpPr>
          <p:cNvPr id="3" name="Content Placeholder 2"/>
          <p:cNvSpPr>
            <a:spLocks noGrp="1"/>
          </p:cNvSpPr>
          <p:nvPr>
            <p:ph idx="1"/>
          </p:nvPr>
        </p:nvSpPr>
        <p:spPr>
          <a:xfrm>
            <a:off x="812800" y="1600200"/>
            <a:ext cx="8534400" cy="4114800"/>
          </a:xfrm>
        </p:spPr>
        <p:txBody>
          <a:bodyPr/>
          <a:lstStyle/>
          <a:p>
            <a:r>
              <a:rPr lang="en-US" dirty="0"/>
              <a:t>Hypo</a:t>
            </a:r>
          </a:p>
          <a:p>
            <a:pPr lvl="1"/>
            <a:r>
              <a:rPr lang="en-US" dirty="0"/>
              <a:t>Artist encounters mayor of town on street and makes a quick sketch; barely an outline</a:t>
            </a:r>
          </a:p>
          <a:p>
            <a:pPr lvl="1"/>
            <a:r>
              <a:rPr lang="en-US" dirty="0"/>
              <a:t>Takes it home and pops it into Photoshop and produces this image</a:t>
            </a:r>
          </a:p>
          <a:p>
            <a:r>
              <a:rPr lang="en-US" dirty="0"/>
              <a:t>Copyright status of sketch? Image on right? </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15</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pic>
        <p:nvPicPr>
          <p:cNvPr id="7" name="Picture 6"/>
          <p:cNvPicPr>
            <a:picLocks noChangeAspect="1"/>
          </p:cNvPicPr>
          <p:nvPr/>
        </p:nvPicPr>
        <p:blipFill rotWithShape="1">
          <a:blip r:embed="rId2"/>
          <a:srcRect l="49212" t="3869" r="2126" b="1704"/>
          <a:stretch/>
        </p:blipFill>
        <p:spPr>
          <a:xfrm>
            <a:off x="9166781" y="2171940"/>
            <a:ext cx="2679414" cy="3617209"/>
          </a:xfrm>
          <a:prstGeom prst="rect">
            <a:avLst/>
          </a:prstGeom>
          <a:ln w="6350">
            <a:solidFill>
              <a:schemeClr val="tx1"/>
            </a:solidFill>
          </a:ln>
        </p:spPr>
      </p:pic>
    </p:spTree>
    <p:extLst>
      <p:ext uri="{BB962C8B-B14F-4D97-AF65-F5344CB8AC3E}">
        <p14:creationId xmlns:p14="http://schemas.microsoft.com/office/powerpoint/2010/main" val="141043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Use/Re-Use</a:t>
            </a:r>
          </a:p>
        </p:txBody>
      </p:sp>
      <p:sp>
        <p:nvSpPr>
          <p:cNvPr id="3" name="Content Placeholder 2"/>
          <p:cNvSpPr>
            <a:spLocks noGrp="1"/>
          </p:cNvSpPr>
          <p:nvPr>
            <p:ph idx="1"/>
          </p:nvPr>
        </p:nvSpPr>
        <p:spPr>
          <a:xfrm>
            <a:off x="812800" y="1600200"/>
            <a:ext cx="8534400" cy="4114800"/>
          </a:xfrm>
        </p:spPr>
        <p:txBody>
          <a:bodyPr/>
          <a:lstStyle/>
          <a:p>
            <a:r>
              <a:rPr lang="en-US" dirty="0"/>
              <a:t>Hypo</a:t>
            </a:r>
          </a:p>
          <a:p>
            <a:pPr lvl="1"/>
            <a:r>
              <a:rPr lang="en-US" dirty="0"/>
              <a:t>Photographer encounters mayor of town on street and takes a photo</a:t>
            </a:r>
          </a:p>
          <a:p>
            <a:pPr lvl="1"/>
            <a:r>
              <a:rPr lang="en-US" dirty="0"/>
              <a:t>Takes it home and pops it into Photoshop and produces this image</a:t>
            </a:r>
          </a:p>
          <a:p>
            <a:r>
              <a:rPr lang="en-US" dirty="0"/>
              <a:t>Copyright status of photo? Image on right?</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16</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pic>
        <p:nvPicPr>
          <p:cNvPr id="7" name="Picture 6"/>
          <p:cNvPicPr>
            <a:picLocks noChangeAspect="1"/>
          </p:cNvPicPr>
          <p:nvPr/>
        </p:nvPicPr>
        <p:blipFill rotWithShape="1">
          <a:blip r:embed="rId2"/>
          <a:srcRect l="49212" t="3869" r="2126" b="1704"/>
          <a:stretch/>
        </p:blipFill>
        <p:spPr>
          <a:xfrm>
            <a:off x="9166781" y="2171940"/>
            <a:ext cx="2679414" cy="3617209"/>
          </a:xfrm>
          <a:prstGeom prst="rect">
            <a:avLst/>
          </a:prstGeom>
          <a:ln w="6350">
            <a:solidFill>
              <a:schemeClr val="tx1"/>
            </a:solidFill>
          </a:ln>
        </p:spPr>
      </p:pic>
    </p:spTree>
    <p:extLst>
      <p:ext uri="{BB962C8B-B14F-4D97-AF65-F5344CB8AC3E}">
        <p14:creationId xmlns:p14="http://schemas.microsoft.com/office/powerpoint/2010/main" val="134599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Use/Re-Use</a:t>
            </a:r>
          </a:p>
        </p:txBody>
      </p:sp>
      <p:sp>
        <p:nvSpPr>
          <p:cNvPr id="3" name="Content Placeholder 2"/>
          <p:cNvSpPr>
            <a:spLocks noGrp="1"/>
          </p:cNvSpPr>
          <p:nvPr>
            <p:ph idx="1"/>
          </p:nvPr>
        </p:nvSpPr>
        <p:spPr>
          <a:xfrm>
            <a:off x="812800" y="1600200"/>
            <a:ext cx="8534400" cy="4114800"/>
          </a:xfrm>
        </p:spPr>
        <p:txBody>
          <a:bodyPr/>
          <a:lstStyle/>
          <a:p>
            <a:r>
              <a:rPr lang="en-US" dirty="0"/>
              <a:t>Hypo</a:t>
            </a:r>
          </a:p>
          <a:p>
            <a:pPr lvl="1"/>
            <a:r>
              <a:rPr lang="en-US" dirty="0"/>
              <a:t>Creator downloads photo of mayor of town from town website</a:t>
            </a:r>
          </a:p>
          <a:p>
            <a:pPr lvl="1"/>
            <a:r>
              <a:rPr lang="en-US" dirty="0"/>
              <a:t>Pops it into Photoshop and produces this image</a:t>
            </a:r>
          </a:p>
          <a:p>
            <a:r>
              <a:rPr lang="en-US" dirty="0"/>
              <a:t>Copyright status of photo on website? Image on right?</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17</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pic>
        <p:nvPicPr>
          <p:cNvPr id="7" name="Picture 6"/>
          <p:cNvPicPr>
            <a:picLocks noChangeAspect="1"/>
          </p:cNvPicPr>
          <p:nvPr/>
        </p:nvPicPr>
        <p:blipFill rotWithShape="1">
          <a:blip r:embed="rId2"/>
          <a:srcRect l="49212" t="3869" r="2126" b="1704"/>
          <a:stretch/>
        </p:blipFill>
        <p:spPr>
          <a:xfrm>
            <a:off x="9166781" y="2171940"/>
            <a:ext cx="2679414" cy="3617209"/>
          </a:xfrm>
          <a:prstGeom prst="rect">
            <a:avLst/>
          </a:prstGeom>
          <a:ln w="6350">
            <a:solidFill>
              <a:schemeClr val="tx1"/>
            </a:solidFill>
          </a:ln>
        </p:spPr>
      </p:pic>
    </p:spTree>
    <p:extLst>
      <p:ext uri="{BB962C8B-B14F-4D97-AF65-F5344CB8AC3E}">
        <p14:creationId xmlns:p14="http://schemas.microsoft.com/office/powerpoint/2010/main" val="1715530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498" y="-2"/>
            <a:ext cx="54005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Works in </a:t>
            </a:r>
            <a:r>
              <a:rPr lang="en-US" sz="2400" dirty="0" err="1">
                <a:solidFill>
                  <a:schemeClr val="accent4">
                    <a:lumMod val="75000"/>
                    <a:lumOff val="25000"/>
                  </a:schemeClr>
                </a:solidFill>
                <a:latin typeface="+mn-lt"/>
                <a:cs typeface="Times New Roman" panose="02020603050405020304" pitchFamily="18" charset="0"/>
              </a:rPr>
              <a:t>Kienitz</a:t>
            </a:r>
            <a:r>
              <a:rPr lang="en-US" sz="2400" dirty="0">
                <a:solidFill>
                  <a:schemeClr val="accent4">
                    <a:lumMod val="75000"/>
                    <a:lumOff val="25000"/>
                  </a:schemeClr>
                </a:solidFill>
                <a:latin typeface="+mn-lt"/>
                <a:cs typeface="Times New Roman" panose="02020603050405020304" pitchFamily="18" charset="0"/>
              </a:rPr>
              <a:t> (TTYN (4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858895" y="6488668"/>
            <a:ext cx="23331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Kienitz</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2014)</a:t>
            </a:r>
          </a:p>
        </p:txBody>
      </p:sp>
      <p:pic>
        <p:nvPicPr>
          <p:cNvPr id="8" name="Picture 7"/>
          <p:cNvPicPr>
            <a:picLocks noChangeAspect="1"/>
          </p:cNvPicPr>
          <p:nvPr/>
        </p:nvPicPr>
        <p:blipFill>
          <a:blip r:embed="rId2"/>
          <a:stretch>
            <a:fillRect/>
          </a:stretch>
        </p:blipFill>
        <p:spPr>
          <a:xfrm>
            <a:off x="1875732" y="534099"/>
            <a:ext cx="8542137" cy="5942901"/>
          </a:xfrm>
          <a:prstGeom prst="rect">
            <a:avLst/>
          </a:prstGeom>
          <a:ln w="6350">
            <a:solidFill>
              <a:schemeClr val="tx1"/>
            </a:solidFill>
          </a:ln>
        </p:spPr>
      </p:pic>
    </p:spTree>
    <p:extLst>
      <p:ext uri="{BB962C8B-B14F-4D97-AF65-F5344CB8AC3E}">
        <p14:creationId xmlns:p14="http://schemas.microsoft.com/office/powerpoint/2010/main" val="1100683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778" y="-2"/>
            <a:ext cx="76032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Square Transformation and Derivative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743812" y="6488668"/>
            <a:ext cx="24481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Kienitz</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33340" y="418011"/>
            <a:ext cx="4454512" cy="6259007"/>
          </a:xfrm>
          <a:prstGeom prst="rect">
            <a:avLst/>
          </a:prstGeom>
          <a:ln w="6350">
            <a:solidFill>
              <a:schemeClr val="tx1"/>
            </a:solidFill>
          </a:ln>
        </p:spPr>
      </p:pic>
      <p:sp>
        <p:nvSpPr>
          <p:cNvPr id="3" name="Text Box 5">
            <a:extLst>
              <a:ext uri="{FF2B5EF4-FFF2-40B4-BE49-F238E27FC236}">
                <a16:creationId xmlns:a16="http://schemas.microsoft.com/office/drawing/2014/main" id="{C8A16919-7D22-C32A-F4AE-091B354E29A2}"/>
              </a:ext>
            </a:extLst>
          </p:cNvPr>
          <p:cNvSpPr txBox="1">
            <a:spLocks noChangeArrowheads="1"/>
          </p:cNvSpPr>
          <p:nvPr/>
        </p:nvSpPr>
        <p:spPr bwMode="auto">
          <a:xfrm>
            <a:off x="1663263" y="1231642"/>
            <a:ext cx="10049871"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We’re skeptical of </a:t>
            </a:r>
            <a:r>
              <a:rPr lang="en-US" sz="3200" b="1" dirty="0" err="1">
                <a:solidFill>
                  <a:schemeClr val="accent4">
                    <a:lumMod val="50000"/>
                    <a:lumOff val="50000"/>
                  </a:schemeClr>
                </a:solidFill>
              </a:rPr>
              <a:t>Cariou’s</a:t>
            </a:r>
            <a:r>
              <a:rPr lang="en-US" sz="3200" b="1" i="0" dirty="0">
                <a:solidFill>
                  <a:schemeClr val="accent4">
                    <a:lumMod val="50000"/>
                    <a:lumOff val="50000"/>
                  </a:schemeClr>
                </a:solidFill>
              </a:rPr>
              <a:t> approach</a:t>
            </a:r>
            <a:r>
              <a:rPr lang="en-US" sz="3200" i="0" dirty="0"/>
              <a:t>, because asking exclusively whether something is ‘transformative’ not only replaces the list in §107 but also could override 17 U.S.C. §106(2), which protects derivative works. To say that a new use transforms the work is precisely to say that it is derivative and thus, one might suppose, protected under §106(2). </a:t>
            </a:r>
            <a:r>
              <a:rPr lang="en-US" sz="3200" b="1" dirty="0" err="1">
                <a:solidFill>
                  <a:schemeClr val="accent4">
                    <a:lumMod val="50000"/>
                    <a:lumOff val="50000"/>
                  </a:schemeClr>
                </a:solidFill>
              </a:rPr>
              <a:t>Cariou</a:t>
            </a:r>
            <a:r>
              <a:rPr lang="en-US" sz="3200" b="1" i="0" dirty="0">
                <a:solidFill>
                  <a:schemeClr val="accent4">
                    <a:lumMod val="50000"/>
                    <a:lumOff val="50000"/>
                  </a:schemeClr>
                </a:solidFill>
              </a:rPr>
              <a:t> and its predecessors in the Second Circuit do not explain how every ‘transformative use’ can be ‘fair use’ without extinguishing the author’s rights under §106(2)</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1873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803" y="-2"/>
            <a:ext cx="25791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Blanch v. </a:t>
            </a:r>
            <a:r>
              <a:rPr lang="en-US" sz="2400" dirty="0" err="1">
                <a:solidFill>
                  <a:schemeClr val="accent4">
                    <a:lumMod val="75000"/>
                    <a:lumOff val="25000"/>
                  </a:schemeClr>
                </a:solidFill>
                <a:latin typeface="+mn-lt"/>
                <a:cs typeface="Times New Roman" panose="02020603050405020304" pitchFamily="18" charset="0"/>
              </a:rPr>
              <a:t>Koons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9181132" y="6488668"/>
            <a:ext cx="30108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467 F.3d 244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pic>
        <p:nvPicPr>
          <p:cNvPr id="5" name="Picture 4"/>
          <p:cNvPicPr>
            <a:picLocks noChangeAspect="1"/>
          </p:cNvPicPr>
          <p:nvPr/>
        </p:nvPicPr>
        <p:blipFill>
          <a:blip r:embed="rId2"/>
          <a:stretch>
            <a:fillRect/>
          </a:stretch>
        </p:blipFill>
        <p:spPr>
          <a:xfrm>
            <a:off x="3771342" y="224777"/>
            <a:ext cx="4263310" cy="6476061"/>
          </a:xfrm>
          <a:prstGeom prst="rect">
            <a:avLst/>
          </a:prstGeom>
          <a:ln w="6350">
            <a:solidFill>
              <a:schemeClr val="bg2"/>
            </a:solidFill>
          </a:ln>
        </p:spPr>
      </p:pic>
    </p:spTree>
    <p:extLst>
      <p:ext uri="{BB962C8B-B14F-4D97-AF65-F5344CB8AC3E}">
        <p14:creationId xmlns:p14="http://schemas.microsoft.com/office/powerpoint/2010/main" val="2400000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628" y="-2"/>
            <a:ext cx="48813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the Fourth Factor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743812" y="6488668"/>
            <a:ext cx="24481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Kienitz</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79149" y="263484"/>
            <a:ext cx="4556364" cy="6402120"/>
          </a:xfrm>
          <a:prstGeom prst="rect">
            <a:avLst/>
          </a:prstGeom>
          <a:ln w="6350">
            <a:solidFill>
              <a:schemeClr val="tx1"/>
            </a:solidFill>
          </a:ln>
        </p:spPr>
      </p:pic>
      <p:sp>
        <p:nvSpPr>
          <p:cNvPr id="3" name="Text Box 5">
            <a:extLst>
              <a:ext uri="{FF2B5EF4-FFF2-40B4-BE49-F238E27FC236}">
                <a16:creationId xmlns:a16="http://schemas.microsoft.com/office/drawing/2014/main" id="{1B78AB51-CC8C-A441-46FA-9D8A14A6957D}"/>
              </a:ext>
            </a:extLst>
          </p:cNvPr>
          <p:cNvSpPr txBox="1">
            <a:spLocks noChangeArrowheads="1"/>
          </p:cNvSpPr>
          <p:nvPr/>
        </p:nvSpPr>
        <p:spPr bwMode="auto">
          <a:xfrm>
            <a:off x="1534417" y="1015941"/>
            <a:ext cx="10049871"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We think it best to stick with the statutory list, of which the most important usually is the fourth (market effect). We have asked whether the contested use is a complement to the protected work (allowed) rather than a substitute for it (prohibited). … A t-shirt or tank top is no substitute for the original photograph. Nor does </a:t>
            </a:r>
            <a:r>
              <a:rPr lang="en-US" sz="3200" i="0" dirty="0" err="1"/>
              <a:t>Kienitz</a:t>
            </a:r>
            <a:r>
              <a:rPr lang="en-US" sz="3200" i="0" dirty="0"/>
              <a:t> say that defendants disrupted a plan to license this work for apparel. </a:t>
            </a:r>
            <a:r>
              <a:rPr lang="en-US" sz="3200" b="1" i="0" dirty="0" err="1">
                <a:solidFill>
                  <a:schemeClr val="accent4">
                    <a:lumMod val="50000"/>
                    <a:lumOff val="50000"/>
                  </a:schemeClr>
                </a:solidFill>
              </a:rPr>
              <a:t>Kienitz</a:t>
            </a:r>
            <a:r>
              <a:rPr lang="en-US" sz="3200" b="1" i="0" dirty="0">
                <a:solidFill>
                  <a:schemeClr val="accent4">
                    <a:lumMod val="50000"/>
                    <a:lumOff val="50000"/>
                  </a:schemeClr>
                </a:solidFill>
              </a:rPr>
              <a:t> does not argue that defendants’ products have reduced the demand for the original work or any use of it that he is contemplating</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614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6473" y="-2"/>
            <a:ext cx="40455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Erasing from the Original?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743812" y="6488668"/>
            <a:ext cx="24481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Kienitz</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83183" y="297180"/>
            <a:ext cx="4207120" cy="6403658"/>
          </a:xfrm>
          <a:prstGeom prst="rect">
            <a:avLst/>
          </a:prstGeom>
          <a:ln w="6350">
            <a:solidFill>
              <a:schemeClr val="tx1"/>
            </a:solidFill>
          </a:ln>
        </p:spPr>
      </p:pic>
      <p:sp>
        <p:nvSpPr>
          <p:cNvPr id="3" name="Text Box 5">
            <a:extLst>
              <a:ext uri="{FF2B5EF4-FFF2-40B4-BE49-F238E27FC236}">
                <a16:creationId xmlns:a16="http://schemas.microsoft.com/office/drawing/2014/main" id="{8C9CE00E-2FEC-6214-C47F-D95450432812}"/>
              </a:ext>
            </a:extLst>
          </p:cNvPr>
          <p:cNvSpPr txBox="1">
            <a:spLocks noChangeArrowheads="1"/>
          </p:cNvSpPr>
          <p:nvPr/>
        </p:nvSpPr>
        <p:spPr bwMode="auto">
          <a:xfrm>
            <a:off x="1605075" y="1236851"/>
            <a:ext cx="10049871"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Defendants removed so much of the original that, as with the Cheshire Cat, only the smile remains. </a:t>
            </a:r>
            <a:r>
              <a:rPr lang="en-US" sz="3200" b="1" i="0" dirty="0">
                <a:solidFill>
                  <a:schemeClr val="accent4">
                    <a:lumMod val="50000"/>
                    <a:lumOff val="50000"/>
                  </a:schemeClr>
                </a:solidFill>
              </a:rPr>
              <a:t>Defendants started with a low-resolution version posted on the City’s website, so much of the original’s detail never had a chance to reach the copy</a:t>
            </a:r>
            <a:r>
              <a:rPr lang="en-US" sz="3200" i="0" dirty="0"/>
              <a:t>; the original’s background is gone; its colors and shading are gone; the expression in Soglin’s eyes can no longer be read; after the posterization (and reproduction by silk-screening), the effect of the lighting in the original is almost extinguished.</a:t>
            </a:r>
            <a:r>
              <a:rPr lang="en-US" sz="3200" i="0" dirty="0">
                <a:cs typeface="Times New Roman" panose="02020603050405020304" pitchFamily="18" charset="0"/>
              </a:rPr>
              <a:t>”</a:t>
            </a:r>
          </a:p>
        </p:txBody>
      </p:sp>
    </p:spTree>
    <p:extLst>
      <p:ext uri="{BB962C8B-B14F-4D97-AF65-F5344CB8AC3E}">
        <p14:creationId xmlns:p14="http://schemas.microsoft.com/office/powerpoint/2010/main" val="42060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080" y="-2"/>
            <a:ext cx="35509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This Mean?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743812" y="6488668"/>
            <a:ext cx="24481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Kienitz</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83183" y="297180"/>
            <a:ext cx="4207120" cy="6403658"/>
          </a:xfrm>
          <a:prstGeom prst="rect">
            <a:avLst/>
          </a:prstGeom>
          <a:ln w="6350">
            <a:solidFill>
              <a:schemeClr val="tx1"/>
            </a:solidFill>
          </a:ln>
        </p:spPr>
      </p:pic>
      <p:sp>
        <p:nvSpPr>
          <p:cNvPr id="3" name="Text Box 5">
            <a:extLst>
              <a:ext uri="{FF2B5EF4-FFF2-40B4-BE49-F238E27FC236}">
                <a16:creationId xmlns:a16="http://schemas.microsoft.com/office/drawing/2014/main" id="{8C9CE00E-2FEC-6214-C47F-D95450432812}"/>
              </a:ext>
            </a:extLst>
          </p:cNvPr>
          <p:cNvSpPr txBox="1">
            <a:spLocks noChangeArrowheads="1"/>
          </p:cNvSpPr>
          <p:nvPr/>
        </p:nvSpPr>
        <p:spPr bwMode="auto">
          <a:xfrm>
            <a:off x="1509479" y="3683884"/>
            <a:ext cx="10286281"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What is left, besides a hint of Soglin’s smile, is the outline of his face, which can’t be copyrighted. Defendants could have achieved the same effect by starting with a snapshot taken on the street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1900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8510" y="-2"/>
            <a:ext cx="45034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2021: Sup Ct on Fair Use (6-2)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9068498" y="6488668"/>
            <a:ext cx="31235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pic>
        <p:nvPicPr>
          <p:cNvPr id="5" name="Picture 4"/>
          <p:cNvPicPr>
            <a:picLocks noChangeAspect="1"/>
          </p:cNvPicPr>
          <p:nvPr/>
        </p:nvPicPr>
        <p:blipFill>
          <a:blip r:embed="rId2"/>
          <a:srcRect l="10164" t="4814" r="10719" b="4444"/>
          <a:stretch/>
        </p:blipFill>
        <p:spPr>
          <a:xfrm>
            <a:off x="2856452" y="209004"/>
            <a:ext cx="4184326" cy="6496596"/>
          </a:xfrm>
          <a:prstGeom prst="rect">
            <a:avLst/>
          </a:prstGeom>
          <a:ln w="6350">
            <a:solidFill>
              <a:schemeClr val="tx1"/>
            </a:solidFill>
          </a:ln>
        </p:spPr>
      </p:pic>
    </p:spTree>
    <p:extLst>
      <p:ext uri="{BB962C8B-B14F-4D97-AF65-F5344CB8AC3E}">
        <p14:creationId xmlns:p14="http://schemas.microsoft.com/office/powerpoint/2010/main" val="2979669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2958" y="-2"/>
            <a:ext cx="19490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 Android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3866" y="200653"/>
            <a:ext cx="4094861" cy="6456693"/>
          </a:xfrm>
          <a:prstGeom prst="rect">
            <a:avLst/>
          </a:prstGeom>
          <a:ln w="6350">
            <a:solidFill>
              <a:schemeClr val="tx1"/>
            </a:solidFill>
          </a:ln>
        </p:spPr>
      </p:pic>
      <p:sp>
        <p:nvSpPr>
          <p:cNvPr id="3" name="Rectangle 2">
            <a:extLst>
              <a:ext uri="{FF2B5EF4-FFF2-40B4-BE49-F238E27FC236}">
                <a16:creationId xmlns:a16="http://schemas.microsoft.com/office/drawing/2014/main" id="{5EF46941-C1C3-FA4E-FBEC-AAD55DE80D1C}"/>
              </a:ext>
            </a:extLst>
          </p:cNvPr>
          <p:cNvSpPr/>
          <p:nvPr/>
        </p:nvSpPr>
        <p:spPr bwMode="auto">
          <a:xfrm>
            <a:off x="1339144" y="1015947"/>
            <a:ext cx="10508509"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Google envisioned an </a:t>
            </a:r>
            <a:r>
              <a:rPr lang="en-US" sz="3200" b="1" i="0" dirty="0">
                <a:solidFill>
                  <a:schemeClr val="accent4">
                    <a:lumMod val="50000"/>
                    <a:lumOff val="50000"/>
                  </a:schemeClr>
                </a:solidFill>
              </a:rPr>
              <a:t>Android platform that was free and open, such that software developers could use the tools found there free of charge</a:t>
            </a:r>
            <a:r>
              <a:rPr lang="en-US" sz="3200" i="0" dirty="0"/>
              <a:t>. Its idea was that </a:t>
            </a:r>
            <a:r>
              <a:rPr lang="en-US" sz="3200" b="1" i="0" dirty="0">
                <a:solidFill>
                  <a:schemeClr val="accent4">
                    <a:lumMod val="50000"/>
                    <a:lumOff val="50000"/>
                  </a:schemeClr>
                </a:solidFill>
              </a:rPr>
              <a:t>more and more developers using its Android platform would develop ever more Android-based applications</a:t>
            </a:r>
            <a:r>
              <a:rPr lang="en-US" sz="3200" i="0" dirty="0"/>
              <a:t>, all of which would make Google’s Android-based smartphones more attractive to ultimate consumers. Consumers would then buy and use ever more of those phones. … </a:t>
            </a:r>
            <a:r>
              <a:rPr lang="en-US" sz="3200" b="1" i="0" dirty="0">
                <a:solidFill>
                  <a:schemeClr val="accent4">
                    <a:lumMod val="50000"/>
                    <a:lumOff val="50000"/>
                  </a:schemeClr>
                </a:solidFill>
              </a:rPr>
              <a:t>That vision required attracting a sizeable number of skilled programmers</a:t>
            </a:r>
            <a:r>
              <a:rPr lang="en-US" sz="3200" i="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773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574" y="-2"/>
            <a:ext cx="15044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 Java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63908" y="209004"/>
            <a:ext cx="4100061" cy="6464894"/>
          </a:xfrm>
          <a:prstGeom prst="rect">
            <a:avLst/>
          </a:prstGeom>
          <a:ln w="6350">
            <a:solidFill>
              <a:schemeClr val="tx1"/>
            </a:solidFill>
          </a:ln>
        </p:spPr>
      </p:pic>
      <p:sp>
        <p:nvSpPr>
          <p:cNvPr id="3" name="Rectangle 2">
            <a:extLst>
              <a:ext uri="{FF2B5EF4-FFF2-40B4-BE49-F238E27FC236}">
                <a16:creationId xmlns:a16="http://schemas.microsoft.com/office/drawing/2014/main" id="{C23F1CF4-8267-F9BF-4BB0-44A00B900E13}"/>
              </a:ext>
            </a:extLst>
          </p:cNvPr>
          <p:cNvSpPr/>
          <p:nvPr/>
        </p:nvSpPr>
        <p:spPr bwMode="auto">
          <a:xfrm>
            <a:off x="1319583" y="1739847"/>
            <a:ext cx="10508509"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b="1" i="0" dirty="0">
                <a:solidFill>
                  <a:schemeClr val="accent4">
                    <a:lumMod val="50000"/>
                    <a:lumOff val="50000"/>
                  </a:schemeClr>
                </a:solidFill>
              </a:rPr>
              <a:t>About six million programmers had spent considerable time learning, and then using, the Java language</a:t>
            </a:r>
            <a:r>
              <a:rPr lang="en-US" sz="3200" i="0" dirty="0"/>
              <a:t>. Many of those programmers </a:t>
            </a:r>
            <a:r>
              <a:rPr lang="en-US" sz="3200" b="1" i="0" dirty="0">
                <a:solidFill>
                  <a:schemeClr val="accent4">
                    <a:lumMod val="50000"/>
                    <a:lumOff val="50000"/>
                  </a:schemeClr>
                </a:solidFill>
              </a:rPr>
              <a:t>used Sun’s own popular Java SE platform to develop new programs primarily for use in desktop and laptop computers</a:t>
            </a:r>
            <a:r>
              <a:rPr lang="en-US" sz="3200" i="0" dirty="0"/>
              <a:t>. That platform allowed developers using the Java language to write programs that were able to run on any desktop or laptop computer, regardless of the underlying hardware … .</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6939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0" y="-2"/>
            <a:ext cx="2540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Conflict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800" y="209004"/>
            <a:ext cx="3909132" cy="6462386"/>
          </a:xfrm>
          <a:prstGeom prst="rect">
            <a:avLst/>
          </a:prstGeom>
          <a:ln w="6350">
            <a:solidFill>
              <a:schemeClr val="tx1"/>
            </a:solidFill>
          </a:ln>
        </p:spPr>
      </p:pic>
      <p:sp>
        <p:nvSpPr>
          <p:cNvPr id="3" name="Rectangle 2">
            <a:extLst>
              <a:ext uri="{FF2B5EF4-FFF2-40B4-BE49-F238E27FC236}">
                <a16:creationId xmlns:a16="http://schemas.microsoft.com/office/drawing/2014/main" id="{64E0D967-F581-3907-5B0E-D5D43FDCAD58}"/>
              </a:ext>
            </a:extLst>
          </p:cNvPr>
          <p:cNvSpPr/>
          <p:nvPr/>
        </p:nvSpPr>
        <p:spPr bwMode="auto">
          <a:xfrm>
            <a:off x="1334981" y="2146247"/>
            <a:ext cx="10508509"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Shortly after acquiring the Android firm, </a:t>
            </a:r>
            <a:r>
              <a:rPr lang="en-US" sz="3200" b="1" i="0" dirty="0">
                <a:solidFill>
                  <a:schemeClr val="accent4">
                    <a:lumMod val="50000"/>
                    <a:lumOff val="50000"/>
                  </a:schemeClr>
                </a:solidFill>
              </a:rPr>
              <a:t>Google began talks with Sun about the possibility of licensing the entire Java platform for its new smartphone technology. But Google did not want to insist that all programs written on the Android platform be in­teroperable</a:t>
            </a:r>
            <a:r>
              <a:rPr lang="en-US" sz="3200" i="0" dirty="0"/>
              <a:t>. … </a:t>
            </a:r>
            <a:r>
              <a:rPr lang="en-US" sz="3200" b="1" i="0" dirty="0">
                <a:solidFill>
                  <a:schemeClr val="accent4">
                    <a:lumMod val="50000"/>
                    <a:lumOff val="50000"/>
                  </a:schemeClr>
                </a:solidFill>
              </a:rPr>
              <a:t>Ap­parently, for reasons related to this disagreement, Google’s negotiations with Sun broke down. Google then built its own platform</a:t>
            </a:r>
            <a:r>
              <a:rPr lang="en-US" sz="3200" i="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8159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5529" y="-1"/>
            <a:ext cx="4706473" cy="3395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Nature of Declaring Code?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56537B23-84FE-5716-046B-4F97D6AA4469}"/>
              </a:ext>
            </a:extLst>
          </p:cNvPr>
          <p:cNvPicPr>
            <a:picLocks noChangeAspect="1"/>
          </p:cNvPicPr>
          <p:nvPr/>
        </p:nvPicPr>
        <p:blipFill rotWithShape="1">
          <a:blip r:embed="rId2"/>
          <a:srcRect l="18557" t="9645" r="20501" b="17202"/>
          <a:stretch/>
        </p:blipFill>
        <p:spPr>
          <a:xfrm>
            <a:off x="189054" y="169762"/>
            <a:ext cx="4168226" cy="6531076"/>
          </a:xfrm>
          <a:prstGeom prst="rect">
            <a:avLst/>
          </a:prstGeom>
          <a:ln w="6350">
            <a:solidFill>
              <a:schemeClr val="tx1"/>
            </a:solidFill>
          </a:ln>
        </p:spPr>
      </p:pic>
      <p:sp>
        <p:nvSpPr>
          <p:cNvPr id="3" name="Rectangle 2">
            <a:extLst>
              <a:ext uri="{FF2B5EF4-FFF2-40B4-BE49-F238E27FC236}">
                <a16:creationId xmlns:a16="http://schemas.microsoft.com/office/drawing/2014/main" id="{A5D19D55-E2BF-2EF5-4C6D-6E1B9F6D79B7}"/>
              </a:ext>
            </a:extLst>
          </p:cNvPr>
          <p:cNvSpPr/>
          <p:nvPr/>
        </p:nvSpPr>
        <p:spPr bwMode="auto">
          <a:xfrm>
            <a:off x="1378691" y="1219147"/>
            <a:ext cx="10508509"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In our view, for the reasons just described, </a:t>
            </a:r>
            <a:r>
              <a:rPr lang="en-US" sz="3200" b="1" i="0" dirty="0">
                <a:solidFill>
                  <a:schemeClr val="accent4">
                    <a:lumMod val="50000"/>
                    <a:lumOff val="50000"/>
                  </a:schemeClr>
                </a:solidFill>
              </a:rPr>
              <a:t>the declaring code is, if copyrightable at all, further than are most computer pro­grams (such as the implementing code) from the core of cop­yright</a:t>
            </a:r>
            <a:r>
              <a:rPr lang="en-US" sz="3200" i="0" dirty="0"/>
              <a:t>. That fact diminishes the fear, expressed by both the dissent and the Federal Circuit, that application of ‘fair use’ here would seriously undermine the general copyright protection that Congress provided for computer programs. And it means that </a:t>
            </a:r>
            <a:r>
              <a:rPr lang="en-US" sz="3200" b="1" i="0" dirty="0">
                <a:solidFill>
                  <a:schemeClr val="accent4">
                    <a:lumMod val="50000"/>
                    <a:lumOff val="50000"/>
                  </a:schemeClr>
                </a:solidFill>
              </a:rPr>
              <a:t>this factor, ‘the nature of the copyrighted work,’ points in the direction of fair use</a:t>
            </a:r>
            <a:r>
              <a:rPr lang="en-US" sz="3200" i="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4605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341" y="-1"/>
            <a:ext cx="8722661" cy="3395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Purpose &amp; Character: Creating New (Derivative?) Products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AC9B0B9-3193-5130-95B0-639345DE8B14}"/>
              </a:ext>
            </a:extLst>
          </p:cNvPr>
          <p:cNvPicPr>
            <a:picLocks noChangeAspect="1"/>
          </p:cNvPicPr>
          <p:nvPr/>
        </p:nvPicPr>
        <p:blipFill rotWithShape="1">
          <a:blip r:embed="rId2"/>
          <a:srcRect l="19057" t="10994" r="18288" b="15920"/>
          <a:stretch/>
        </p:blipFill>
        <p:spPr>
          <a:xfrm>
            <a:off x="241406" y="478421"/>
            <a:ext cx="4082444" cy="6222417"/>
          </a:xfrm>
          <a:prstGeom prst="rect">
            <a:avLst/>
          </a:prstGeom>
          <a:ln w="6350">
            <a:solidFill>
              <a:schemeClr val="tx1"/>
            </a:solidFill>
          </a:ln>
        </p:spPr>
      </p:pic>
      <p:sp>
        <p:nvSpPr>
          <p:cNvPr id="3" name="Rectangle 2">
            <a:extLst>
              <a:ext uri="{FF2B5EF4-FFF2-40B4-BE49-F238E27FC236}">
                <a16:creationId xmlns:a16="http://schemas.microsoft.com/office/drawing/2014/main" id="{27837A4B-F201-2BBB-3A81-B241356D5533}"/>
              </a:ext>
            </a:extLst>
          </p:cNvPr>
          <p:cNvSpPr/>
          <p:nvPr/>
        </p:nvSpPr>
        <p:spPr bwMode="auto">
          <a:xfrm>
            <a:off x="1334911" y="1258024"/>
            <a:ext cx="10508509"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Here </a:t>
            </a:r>
            <a:r>
              <a:rPr lang="en-US" sz="3200" b="1" i="0" dirty="0">
                <a:solidFill>
                  <a:schemeClr val="accent4">
                    <a:lumMod val="50000"/>
                    <a:lumOff val="50000"/>
                  </a:schemeClr>
                </a:solidFill>
              </a:rPr>
              <a:t>Google’s use of the Sun Java API seeks to create new products</a:t>
            </a:r>
            <a:r>
              <a:rPr lang="en-US" sz="3200" i="0" dirty="0"/>
              <a:t>. It seeks to expand the use and usefulness of Android-based smartphones. Its new product offers programmers a highly creative and innovative tool for a smartphone environment. </a:t>
            </a:r>
            <a:r>
              <a:rPr lang="en-US" sz="3200" b="1" i="0" dirty="0">
                <a:solidFill>
                  <a:schemeClr val="accent4">
                    <a:lumMod val="50000"/>
                    <a:lumOff val="50000"/>
                  </a:schemeClr>
                </a:solidFill>
              </a:rPr>
              <a:t>To the extent that Google used parts of the Sun Java API to create a new platform that could be readily used by programmers, its use was consistent with that creative ‘progress’ that is the basic constitutional objective of copyright itself</a:t>
            </a:r>
            <a:r>
              <a:rPr lang="en-US" sz="3200" i="0" dirty="0"/>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4702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“Derivative” on Majority Opinion</a:t>
            </a:r>
          </a:p>
        </p:txBody>
      </p:sp>
      <p:sp>
        <p:nvSpPr>
          <p:cNvPr id="3" name="Content Placeholder 2"/>
          <p:cNvSpPr>
            <a:spLocks noGrp="1"/>
          </p:cNvSpPr>
          <p:nvPr>
            <p:ph idx="1"/>
          </p:nvPr>
        </p:nvSpPr>
        <p:spPr/>
        <p:txBody>
          <a:bodyPr/>
          <a:lstStyle/>
          <a:p>
            <a:r>
              <a:rPr lang="en-US" dirty="0"/>
              <a:t>Questions</a:t>
            </a:r>
          </a:p>
          <a:p>
            <a:pPr lvl="1"/>
            <a:r>
              <a:rPr lang="en-US" dirty="0"/>
              <a:t>What do you find?</a:t>
            </a:r>
          </a:p>
          <a:p>
            <a:pPr lvl="1"/>
            <a:r>
              <a:rPr lang="en-US" dirty="0"/>
              <a:t>Does that bother you?</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29</a:t>
            </a:fld>
            <a:endParaRPr lang="en-US" altLang="en-US"/>
          </a:p>
        </p:txBody>
      </p:sp>
    </p:spTree>
    <p:extLst>
      <p:ext uri="{BB962C8B-B14F-4D97-AF65-F5344CB8AC3E}">
        <p14:creationId xmlns:p14="http://schemas.microsoft.com/office/powerpoint/2010/main" val="227983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Use/Re-Use</a:t>
            </a:r>
          </a:p>
        </p:txBody>
      </p:sp>
      <p:sp>
        <p:nvSpPr>
          <p:cNvPr id="3" name="Content Placeholder 2"/>
          <p:cNvSpPr>
            <a:spLocks noGrp="1"/>
          </p:cNvSpPr>
          <p:nvPr>
            <p:ph idx="1"/>
          </p:nvPr>
        </p:nvSpPr>
        <p:spPr/>
        <p:txBody>
          <a:bodyPr/>
          <a:lstStyle/>
          <a:p>
            <a:r>
              <a:rPr lang="en-US" dirty="0"/>
              <a:t>Hypo</a:t>
            </a:r>
          </a:p>
          <a:p>
            <a:pPr lvl="1"/>
            <a:r>
              <a:rPr lang="en-US" dirty="0"/>
              <a:t>Photographer (P) takes the image on the next slide</a:t>
            </a:r>
          </a:p>
          <a:p>
            <a:pPr lvl="1"/>
            <a:r>
              <a:rPr lang="en-US" dirty="0"/>
              <a:t>P believes Artist has re-used that work in the work on the third slide</a:t>
            </a:r>
          </a:p>
          <a:p>
            <a:r>
              <a:rPr lang="en-US" dirty="0"/>
              <a:t>Is the alleged use infringing? Is the use fair? </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3</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1536257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9048" y="-1"/>
            <a:ext cx="3892954" cy="3395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P&amp;C: Utility of API Reuse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CF9566A6-F289-9C99-9C09-2C82699711A3}"/>
              </a:ext>
            </a:extLst>
          </p:cNvPr>
          <p:cNvPicPr>
            <a:picLocks noChangeAspect="1"/>
          </p:cNvPicPr>
          <p:nvPr/>
        </p:nvPicPr>
        <p:blipFill rotWithShape="1">
          <a:blip r:embed="rId2"/>
          <a:srcRect l="18442" t="10038" r="19232" b="14917"/>
          <a:stretch/>
        </p:blipFill>
        <p:spPr>
          <a:xfrm>
            <a:off x="243069" y="169762"/>
            <a:ext cx="4127598" cy="6531076"/>
          </a:xfrm>
          <a:prstGeom prst="rect">
            <a:avLst/>
          </a:prstGeom>
          <a:ln w="6350">
            <a:solidFill>
              <a:schemeClr val="tx1"/>
            </a:solidFill>
          </a:ln>
        </p:spPr>
      </p:pic>
      <p:sp>
        <p:nvSpPr>
          <p:cNvPr id="3" name="Rectangle 2">
            <a:extLst>
              <a:ext uri="{FF2B5EF4-FFF2-40B4-BE49-F238E27FC236}">
                <a16:creationId xmlns:a16="http://schemas.microsoft.com/office/drawing/2014/main" id="{89C0CC04-64A5-1613-75C4-7A240F81B023}"/>
              </a:ext>
            </a:extLst>
          </p:cNvPr>
          <p:cNvSpPr/>
          <p:nvPr/>
        </p:nvSpPr>
        <p:spPr bwMode="auto">
          <a:xfrm>
            <a:off x="1378691" y="1299580"/>
            <a:ext cx="10508509"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The jury heard that </a:t>
            </a:r>
            <a:r>
              <a:rPr lang="en-US" sz="3200" b="1" i="0" dirty="0">
                <a:solidFill>
                  <a:schemeClr val="accent4">
                    <a:lumMod val="50000"/>
                    <a:lumOff val="50000"/>
                  </a:schemeClr>
                </a:solidFill>
              </a:rPr>
              <a:t>shared interfaces are necessary for different programs to speak to each other</a:t>
            </a:r>
            <a:r>
              <a:rPr lang="en-US" sz="3200" i="0" dirty="0"/>
              <a:t>. It heard that the </a:t>
            </a:r>
            <a:r>
              <a:rPr lang="en-US" sz="3200" b="1" i="0" dirty="0">
                <a:solidFill>
                  <a:schemeClr val="accent4">
                    <a:lumMod val="50000"/>
                    <a:lumOff val="50000"/>
                  </a:schemeClr>
                </a:solidFill>
              </a:rPr>
              <a:t>reimplementation of interfaces is necessary if programmers are to be able to use their acquired skills</a:t>
            </a:r>
            <a:r>
              <a:rPr lang="en-US" sz="3200" i="0" dirty="0"/>
              <a:t>. It heard that the </a:t>
            </a:r>
            <a:r>
              <a:rPr lang="en-US" sz="3200" b="1" i="0" dirty="0">
                <a:solidFill>
                  <a:schemeClr val="accent4">
                    <a:lumMod val="50000"/>
                    <a:lumOff val="50000"/>
                  </a:schemeClr>
                </a:solidFill>
              </a:rPr>
              <a:t>reuse of APIs is common in the industry</a:t>
            </a:r>
            <a:r>
              <a:rPr lang="en-US" sz="3200" i="0" dirty="0"/>
              <a:t>. It heard that </a:t>
            </a:r>
            <a:r>
              <a:rPr lang="en-US" sz="3200" b="1" i="0" dirty="0">
                <a:solidFill>
                  <a:schemeClr val="accent4">
                    <a:lumMod val="50000"/>
                    <a:lumOff val="50000"/>
                  </a:schemeClr>
                </a:solidFill>
              </a:rPr>
              <a:t>Sun itself had used pre-existing interfaces in creating Java</a:t>
            </a:r>
            <a:r>
              <a:rPr lang="en-US" sz="3200" i="0" dirty="0"/>
              <a:t>. And it heard that </a:t>
            </a:r>
            <a:r>
              <a:rPr lang="en-US" sz="3200" b="1" i="0" dirty="0">
                <a:solidFill>
                  <a:schemeClr val="accent4">
                    <a:lumMod val="50000"/>
                    <a:lumOff val="50000"/>
                  </a:schemeClr>
                </a:solidFill>
              </a:rPr>
              <a:t>Sun executives thought that widespread use of the Java programming language, including use on a smartphone platform, would benefit the company</a:t>
            </a:r>
            <a:r>
              <a:rPr lang="en-US" sz="3200" i="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0234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635" y="-1"/>
            <a:ext cx="6257367" cy="3395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Amount &amp; Substantiality: Locks and Keys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3881AEB-1535-724A-0D81-F99446AF4EDF}"/>
              </a:ext>
            </a:extLst>
          </p:cNvPr>
          <p:cNvPicPr>
            <a:picLocks noChangeAspect="1"/>
          </p:cNvPicPr>
          <p:nvPr/>
        </p:nvPicPr>
        <p:blipFill rotWithShape="1">
          <a:blip r:embed="rId2"/>
          <a:srcRect l="18471" t="9455" r="20135" b="15267"/>
          <a:stretch/>
        </p:blipFill>
        <p:spPr>
          <a:xfrm>
            <a:off x="138895" y="169762"/>
            <a:ext cx="4065157" cy="6531076"/>
          </a:xfrm>
          <a:prstGeom prst="rect">
            <a:avLst/>
          </a:prstGeom>
          <a:ln w="6350">
            <a:solidFill>
              <a:schemeClr val="tx1"/>
            </a:solidFill>
          </a:ln>
        </p:spPr>
      </p:pic>
      <p:sp>
        <p:nvSpPr>
          <p:cNvPr id="3" name="Rectangle 2">
            <a:extLst>
              <a:ext uri="{FF2B5EF4-FFF2-40B4-BE49-F238E27FC236}">
                <a16:creationId xmlns:a16="http://schemas.microsoft.com/office/drawing/2014/main" id="{A9696869-D589-8E6A-6ED4-8AB698FDCAFA}"/>
              </a:ext>
            </a:extLst>
          </p:cNvPr>
          <p:cNvSpPr/>
          <p:nvPr/>
        </p:nvSpPr>
        <p:spPr bwMode="auto">
          <a:xfrm>
            <a:off x="1292577" y="1832981"/>
            <a:ext cx="10508509"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Google’s basic objective was not simply to make the Java programming language usable on its Android systems. </a:t>
            </a:r>
            <a:r>
              <a:rPr lang="en-US" sz="3200" b="1" i="0" dirty="0">
                <a:solidFill>
                  <a:schemeClr val="accent4">
                    <a:lumMod val="50000"/>
                    <a:lumOff val="50000"/>
                  </a:schemeClr>
                </a:solidFill>
              </a:rPr>
              <a:t>It was to permit programmers to make use of their knowledge and experience using the Sun Java API when they wrote new programs for smartphones with the Android platform</a:t>
            </a:r>
            <a:r>
              <a:rPr lang="en-US" sz="3200" i="0" dirty="0"/>
              <a:t>. </a:t>
            </a:r>
            <a:r>
              <a:rPr lang="en-US" sz="3200" b="1" i="0" dirty="0">
                <a:solidFill>
                  <a:schemeClr val="accent4">
                    <a:lumMod val="50000"/>
                    <a:lumOff val="50000"/>
                  </a:schemeClr>
                </a:solidFill>
              </a:rPr>
              <a:t>In principle, Google might have created its own, different system of declaring code</a:t>
            </a:r>
            <a:r>
              <a:rPr lang="en-US" sz="3200" i="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4430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635" y="-1"/>
            <a:ext cx="6257367" cy="3395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Amount &amp; Substantiality: Locks and Keys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3881AEB-1535-724A-0D81-F99446AF4EDF}"/>
              </a:ext>
            </a:extLst>
          </p:cNvPr>
          <p:cNvPicPr>
            <a:picLocks noChangeAspect="1"/>
          </p:cNvPicPr>
          <p:nvPr/>
        </p:nvPicPr>
        <p:blipFill rotWithShape="1">
          <a:blip r:embed="rId2"/>
          <a:srcRect l="18471" t="9455" r="20135" b="15267"/>
          <a:stretch/>
        </p:blipFill>
        <p:spPr>
          <a:xfrm>
            <a:off x="138895" y="169762"/>
            <a:ext cx="4065157" cy="6531076"/>
          </a:xfrm>
          <a:prstGeom prst="rect">
            <a:avLst/>
          </a:prstGeom>
          <a:ln w="6350">
            <a:solidFill>
              <a:schemeClr val="tx1"/>
            </a:solidFill>
          </a:ln>
        </p:spPr>
      </p:pic>
      <p:sp>
        <p:nvSpPr>
          <p:cNvPr id="3" name="Rectangle 2">
            <a:extLst>
              <a:ext uri="{FF2B5EF4-FFF2-40B4-BE49-F238E27FC236}">
                <a16:creationId xmlns:a16="http://schemas.microsoft.com/office/drawing/2014/main" id="{A9696869-D589-8E6A-6ED4-8AB698FDCAFA}"/>
              </a:ext>
            </a:extLst>
          </p:cNvPr>
          <p:cNvSpPr/>
          <p:nvPr/>
        </p:nvSpPr>
        <p:spPr bwMode="auto">
          <a:xfrm>
            <a:off x="1378691" y="1782180"/>
            <a:ext cx="10508509"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But the jury could have found that its doing so would not have achieved that basic objective. In a sense, </a:t>
            </a:r>
            <a:r>
              <a:rPr lang="en-US" sz="3200" b="1" i="0" dirty="0">
                <a:solidFill>
                  <a:schemeClr val="accent4">
                    <a:lumMod val="50000"/>
                    <a:lumOff val="50000"/>
                  </a:schemeClr>
                </a:solidFill>
              </a:rPr>
              <a:t>the declaring code was the key that it needed to unlock the programmers’ creative energies</a:t>
            </a:r>
            <a:r>
              <a:rPr lang="en-US" sz="3200" i="0" dirty="0"/>
              <a:t>. And it needed those energies to create and to improve its own innovative Android systems. </a:t>
            </a:r>
            <a:r>
              <a:rPr lang="en-US" sz="3200" b="1" i="0" dirty="0">
                <a:solidFill>
                  <a:schemeClr val="accent4">
                    <a:lumMod val="50000"/>
                    <a:lumOff val="50000"/>
                  </a:schemeClr>
                </a:solidFill>
              </a:rPr>
              <a:t>We consequently believe that this ‘substantiality’ factor weighs in favor of fair use</a:t>
            </a:r>
            <a:r>
              <a:rPr lang="en-US" sz="3200" i="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77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9" y="-1"/>
            <a:ext cx="6477003" cy="3395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All About Third-Party Knowledge of the API</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964538" y="6488668"/>
            <a:ext cx="322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 Oracle (U.S.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BE969B0-5B46-5AE8-D92A-01C911043A26}"/>
              </a:ext>
            </a:extLst>
          </p:cNvPr>
          <p:cNvPicPr>
            <a:picLocks noChangeAspect="1"/>
          </p:cNvPicPr>
          <p:nvPr/>
        </p:nvPicPr>
        <p:blipFill rotWithShape="1">
          <a:blip r:embed="rId2"/>
          <a:srcRect l="17922" t="8089" r="19284" b="15529"/>
          <a:stretch/>
        </p:blipFill>
        <p:spPr>
          <a:xfrm>
            <a:off x="262360" y="169762"/>
            <a:ext cx="4128780" cy="6531076"/>
          </a:xfrm>
          <a:prstGeom prst="rect">
            <a:avLst/>
          </a:prstGeom>
          <a:ln w="6350">
            <a:solidFill>
              <a:schemeClr val="tx1"/>
            </a:solidFill>
          </a:ln>
        </p:spPr>
      </p:pic>
      <p:sp>
        <p:nvSpPr>
          <p:cNvPr id="3" name="Rectangle 2">
            <a:extLst>
              <a:ext uri="{FF2B5EF4-FFF2-40B4-BE49-F238E27FC236}">
                <a16:creationId xmlns:a16="http://schemas.microsoft.com/office/drawing/2014/main" id="{A6432D3C-656A-5408-7238-18339CF36DFC}"/>
              </a:ext>
            </a:extLst>
          </p:cNvPr>
          <p:cNvSpPr/>
          <p:nvPr/>
        </p:nvSpPr>
        <p:spPr bwMode="auto">
          <a:xfrm>
            <a:off x="1313744" y="1955747"/>
            <a:ext cx="10508509"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i="0" dirty="0"/>
              <a:t>This </a:t>
            </a:r>
            <a:r>
              <a:rPr lang="en-US" sz="3200" b="1" i="0" dirty="0">
                <a:solidFill>
                  <a:schemeClr val="accent4">
                    <a:lumMod val="50000"/>
                    <a:lumOff val="50000"/>
                  </a:schemeClr>
                </a:solidFill>
              </a:rPr>
              <a:t>source of Android’s prof­itability has much to do with third parties’ (say, programmers’) investment in Sun Java programs</a:t>
            </a:r>
            <a:r>
              <a:rPr lang="en-US" sz="3200" i="0" dirty="0"/>
              <a:t>. It has corre­spondingly less to do with Sun’s investment in creating the Sun Java API. </a:t>
            </a:r>
            <a:r>
              <a:rPr lang="en-US" sz="3200" b="1" i="0" dirty="0">
                <a:solidFill>
                  <a:schemeClr val="accent4">
                    <a:lumMod val="50000"/>
                    <a:lumOff val="50000"/>
                  </a:schemeClr>
                </a:solidFill>
              </a:rPr>
              <a:t>We have no reason to believe that the Copyright Act seeks to protect third parties’ investment in learn­ing how to operate a created work</a:t>
            </a:r>
            <a:r>
              <a:rPr lang="en-US" sz="3200" i="0" dirty="0"/>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81779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7765" y="-2"/>
            <a:ext cx="29342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AWF v. Goldsmith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919982" y="6488668"/>
            <a:ext cx="22720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598 U.S. 508 (2023)</a:t>
            </a:r>
          </a:p>
        </p:txBody>
      </p:sp>
      <p:pic>
        <p:nvPicPr>
          <p:cNvPr id="8" name="Picture 7">
            <a:extLst>
              <a:ext uri="{FF2B5EF4-FFF2-40B4-BE49-F238E27FC236}">
                <a16:creationId xmlns:a16="http://schemas.microsoft.com/office/drawing/2014/main" id="{4F57C33E-963A-FAC3-B6C3-6BEA5E518C37}"/>
              </a:ext>
            </a:extLst>
          </p:cNvPr>
          <p:cNvPicPr>
            <a:picLocks noChangeAspect="1"/>
          </p:cNvPicPr>
          <p:nvPr/>
        </p:nvPicPr>
        <p:blipFill>
          <a:blip r:embed="rId2"/>
          <a:stretch>
            <a:fillRect/>
          </a:stretch>
        </p:blipFill>
        <p:spPr>
          <a:xfrm>
            <a:off x="3482835" y="209004"/>
            <a:ext cx="4147045" cy="6466116"/>
          </a:xfrm>
          <a:prstGeom prst="rect">
            <a:avLst/>
          </a:prstGeom>
          <a:ln w="6350">
            <a:solidFill>
              <a:schemeClr val="bg2"/>
            </a:solidFill>
          </a:ln>
        </p:spPr>
      </p:pic>
    </p:spTree>
    <p:extLst>
      <p:ext uri="{BB962C8B-B14F-4D97-AF65-F5344CB8AC3E}">
        <p14:creationId xmlns:p14="http://schemas.microsoft.com/office/powerpoint/2010/main" val="1073113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
            <a:ext cx="36423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Warhol Foundation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410020" y="6488668"/>
            <a:ext cx="37819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AWF Website (Visited 8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bout – The Andy Warhol Foundation for the Visual Ar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80" y="209004"/>
            <a:ext cx="5902220" cy="6491834"/>
          </a:xfrm>
          <a:prstGeom prst="rect">
            <a:avLst/>
          </a:prstGeom>
          <a:ln w="6350">
            <a:solidFill>
              <a:schemeClr val="tx1"/>
            </a:solidFill>
          </a:ln>
        </p:spPr>
      </p:pic>
      <p:pic>
        <p:nvPicPr>
          <p:cNvPr id="8" name="Picture 7" descr="About – The Andy Warhol Foundation for the Visual Ar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t="8093" r="1928" b="53093"/>
          <a:stretch/>
        </p:blipFill>
        <p:spPr>
          <a:xfrm>
            <a:off x="1607192" y="1661160"/>
            <a:ext cx="10187858" cy="4434840"/>
          </a:xfrm>
          <a:prstGeom prst="rect">
            <a:avLst/>
          </a:prstGeom>
          <a:ln w="6350">
            <a:solidFill>
              <a:schemeClr val="tx1"/>
            </a:solidFill>
          </a:ln>
        </p:spPr>
      </p:pic>
    </p:spTree>
    <p:extLst>
      <p:ext uri="{BB962C8B-B14F-4D97-AF65-F5344CB8AC3E}">
        <p14:creationId xmlns:p14="http://schemas.microsoft.com/office/powerpoint/2010/main" val="27926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Warhol Museum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716161" y="6488668"/>
            <a:ext cx="3475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Warhol.org (Visited 9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ilkscreen Printing Unit: Lesson 4: Underpainting and Photographic Silkscreen Printing – The Andy Warhol Museu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3" y="209004"/>
            <a:ext cx="6026509" cy="6631021"/>
          </a:xfrm>
          <a:prstGeom prst="rect">
            <a:avLst/>
          </a:prstGeom>
          <a:ln w="6350">
            <a:solidFill>
              <a:schemeClr val="tx1"/>
            </a:solidFill>
          </a:ln>
        </p:spPr>
      </p:pic>
      <p:pic>
        <p:nvPicPr>
          <p:cNvPr id="8" name="Picture 7" descr="Silkscreen Printing Unit: Lesson 4: Underpainting and Photographic Silkscreen Printing – The Andy Warhol Museu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277" t="27503" r="52625" b="30663"/>
          <a:stretch/>
        </p:blipFill>
        <p:spPr>
          <a:xfrm>
            <a:off x="3856611" y="1013697"/>
            <a:ext cx="5063245" cy="5285065"/>
          </a:xfrm>
          <a:prstGeom prst="rect">
            <a:avLst/>
          </a:prstGeom>
          <a:ln w="6350">
            <a:solidFill>
              <a:schemeClr val="tx1"/>
            </a:solidFill>
          </a:ln>
        </p:spPr>
      </p:pic>
    </p:spTree>
    <p:extLst>
      <p:ext uri="{BB962C8B-B14F-4D97-AF65-F5344CB8AC3E}">
        <p14:creationId xmlns:p14="http://schemas.microsoft.com/office/powerpoint/2010/main" val="420977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6356" y="-2"/>
            <a:ext cx="24856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t>
            </a:r>
            <a:r>
              <a:rPr lang="en-US" sz="2400" i="1" dirty="0">
                <a:solidFill>
                  <a:schemeClr val="accent4">
                    <a:lumMod val="75000"/>
                    <a:lumOff val="25000"/>
                  </a:schemeClr>
                </a:solidFill>
                <a:latin typeface="+mn-lt"/>
                <a:cs typeface="Times New Roman" panose="02020603050405020304" pitchFamily="18" charset="0"/>
              </a:rPr>
              <a:t>Flowers</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8716161" y="6488668"/>
            <a:ext cx="3475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Warhol.org (Visited 9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Silkscreen Printing Unit: Lesson 4: Underpainting and Photographic Silkscreen Printing – The Andy Warhol Museu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64" y="209004"/>
            <a:ext cx="5900011" cy="6491834"/>
          </a:xfrm>
          <a:prstGeom prst="rect">
            <a:avLst/>
          </a:prstGeom>
          <a:ln w="6350">
            <a:solidFill>
              <a:schemeClr val="tx1"/>
            </a:solidFill>
          </a:ln>
        </p:spPr>
      </p:pic>
      <p:pic>
        <p:nvPicPr>
          <p:cNvPr id="10" name="Picture 9" descr="Silkscreen Printing Unit: Lesson 4: Underpainting and Photographic Silkscreen Printing – The Andy Warhol Museu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587" t="24818" r="8608" b="33917"/>
          <a:stretch/>
        </p:blipFill>
        <p:spPr>
          <a:xfrm>
            <a:off x="2055617" y="1184008"/>
            <a:ext cx="9396628" cy="4750832"/>
          </a:xfrm>
          <a:prstGeom prst="rect">
            <a:avLst/>
          </a:prstGeom>
          <a:ln w="6350">
            <a:solidFill>
              <a:schemeClr val="tx1"/>
            </a:solidFill>
          </a:ln>
        </p:spPr>
      </p:pic>
    </p:spTree>
    <p:extLst>
      <p:ext uri="{BB962C8B-B14F-4D97-AF65-F5344CB8AC3E}">
        <p14:creationId xmlns:p14="http://schemas.microsoft.com/office/powerpoint/2010/main" val="17302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6356" y="-2"/>
            <a:ext cx="24856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t>
            </a:r>
            <a:r>
              <a:rPr lang="en-US" sz="2400" i="1" dirty="0">
                <a:solidFill>
                  <a:schemeClr val="accent4">
                    <a:lumMod val="75000"/>
                    <a:lumOff val="25000"/>
                  </a:schemeClr>
                </a:solidFill>
                <a:latin typeface="+mn-lt"/>
                <a:cs typeface="Times New Roman" panose="02020603050405020304" pitchFamily="18" charset="0"/>
              </a:rPr>
              <a:t>Flowers</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716161" y="6488668"/>
            <a:ext cx="3475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Warhol.org (Visited 9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ilkscreen Printing Unit: Lesson 4: Underpainting and Photographic Silkscreen Printing – The Andy Warhol Museu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97" y="187929"/>
            <a:ext cx="5891203" cy="6482142"/>
          </a:xfrm>
          <a:prstGeom prst="rect">
            <a:avLst/>
          </a:prstGeom>
          <a:ln w="6350">
            <a:solidFill>
              <a:schemeClr val="tx1"/>
            </a:solidFill>
          </a:ln>
        </p:spPr>
      </p:pic>
      <p:pic>
        <p:nvPicPr>
          <p:cNvPr id="8" name="Picture 7" descr="Silkscreen Printing Unit: Lesson 4: Underpainting and Photographic Silkscreen Printing – The Andy Warhol Museu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73" t="25165" r="19838" b="35375"/>
          <a:stretch/>
        </p:blipFill>
        <p:spPr>
          <a:xfrm>
            <a:off x="2637493" y="1608082"/>
            <a:ext cx="8202480" cy="4520184"/>
          </a:xfrm>
          <a:prstGeom prst="rect">
            <a:avLst/>
          </a:prstGeom>
          <a:ln w="6350">
            <a:solidFill>
              <a:schemeClr val="tx1"/>
            </a:solidFill>
          </a:ln>
        </p:spPr>
      </p:pic>
    </p:spTree>
    <p:extLst>
      <p:ext uri="{BB962C8B-B14F-4D97-AF65-F5344CB8AC3E}">
        <p14:creationId xmlns:p14="http://schemas.microsoft.com/office/powerpoint/2010/main" val="19681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6356" y="-2"/>
            <a:ext cx="24856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t>
            </a:r>
            <a:r>
              <a:rPr lang="en-US" sz="2400" i="1" dirty="0">
                <a:solidFill>
                  <a:schemeClr val="accent4">
                    <a:lumMod val="75000"/>
                    <a:lumOff val="25000"/>
                  </a:schemeClr>
                </a:solidFill>
                <a:latin typeface="+mn-lt"/>
                <a:cs typeface="Times New Roman" panose="02020603050405020304" pitchFamily="18" charset="0"/>
              </a:rPr>
              <a:t>Flowers</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716161" y="6488668"/>
            <a:ext cx="3475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Warhol.org (Visited 9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ilkscreen Printing Unit: Lesson 4: Underpainting and Photographic Silkscreen Printing – The Andy Warhol Museu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10370" cy="6503232"/>
          </a:xfrm>
          <a:prstGeom prst="rect">
            <a:avLst/>
          </a:prstGeom>
          <a:ln w="6350">
            <a:solidFill>
              <a:schemeClr val="tx1"/>
            </a:solidFill>
          </a:ln>
        </p:spPr>
      </p:pic>
      <p:pic>
        <p:nvPicPr>
          <p:cNvPr id="8" name="Picture 7" descr="Silkscreen Printing Unit: Lesson 4: Underpainting and Photographic Silkscreen Printing – The Andy Warhol Museu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22" t="24894" r="22061" b="34417"/>
          <a:stretch/>
        </p:blipFill>
        <p:spPr>
          <a:xfrm>
            <a:off x="2812834" y="1475232"/>
            <a:ext cx="8136344" cy="4773168"/>
          </a:xfrm>
          <a:prstGeom prst="rect">
            <a:avLst/>
          </a:prstGeom>
          <a:ln w="6350">
            <a:solidFill>
              <a:schemeClr val="tx1"/>
            </a:solidFill>
          </a:ln>
        </p:spPr>
      </p:pic>
    </p:spTree>
    <p:extLst>
      <p:ext uri="{BB962C8B-B14F-4D97-AF65-F5344CB8AC3E}">
        <p14:creationId xmlns:p14="http://schemas.microsoft.com/office/powerpoint/2010/main" val="117113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5318" y="-2"/>
            <a:ext cx="4356684" cy="32273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Original Work (TTYN (2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5982907" y="6211669"/>
            <a:ext cx="62090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Photograph by Andrea Blanch, Allure Magazine (Aug 2000)</a:t>
            </a:r>
          </a:p>
        </p:txBody>
      </p:sp>
      <p:pic>
        <p:nvPicPr>
          <p:cNvPr id="8" name="Picture 7"/>
          <p:cNvPicPr>
            <a:picLocks noChangeAspect="1"/>
          </p:cNvPicPr>
          <p:nvPr/>
        </p:nvPicPr>
        <p:blipFill rotWithShape="1">
          <a:blip r:embed="rId2"/>
          <a:srcRect l="6205" t="12263" r="3980" b="3807"/>
          <a:stretch/>
        </p:blipFill>
        <p:spPr>
          <a:xfrm>
            <a:off x="2946400" y="152400"/>
            <a:ext cx="4368180" cy="5976823"/>
          </a:xfrm>
          <a:prstGeom prst="rect">
            <a:avLst/>
          </a:prstGeom>
          <a:ln w="6350">
            <a:solidFill>
              <a:schemeClr val="tx1"/>
            </a:solidFill>
          </a:ln>
        </p:spPr>
      </p:pic>
    </p:spTree>
    <p:extLst>
      <p:ext uri="{BB962C8B-B14F-4D97-AF65-F5344CB8AC3E}">
        <p14:creationId xmlns:p14="http://schemas.microsoft.com/office/powerpoint/2010/main" val="1453354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5340" y="-2"/>
            <a:ext cx="37566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Copyright Fight</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716161" y="6488668"/>
            <a:ext cx="3475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Warhol.org (Visited 9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Silkscreen Printing Unit: Lesson 4: Underpainting and Photographic Silkscreen Printing – The Andy Warhol Museu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05" y="209004"/>
            <a:ext cx="5900011" cy="6491834"/>
          </a:xfrm>
          <a:prstGeom prst="rect">
            <a:avLst/>
          </a:prstGeom>
          <a:ln w="6350">
            <a:solidFill>
              <a:schemeClr val="tx1"/>
            </a:solidFill>
          </a:ln>
        </p:spPr>
      </p:pic>
      <p:pic>
        <p:nvPicPr>
          <p:cNvPr id="9" name="Picture 8" descr="Silkscreen Printing Unit: Lesson 4: Underpainting and Photographic Silkscreen Printing – The Andy Warhol Museu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35" t="17133" r="3002" b="28930"/>
          <a:stretch/>
        </p:blipFill>
        <p:spPr>
          <a:xfrm>
            <a:off x="2279227" y="1115568"/>
            <a:ext cx="8239080" cy="5132832"/>
          </a:xfrm>
          <a:prstGeom prst="rect">
            <a:avLst/>
          </a:prstGeom>
          <a:ln w="6350">
            <a:solidFill>
              <a:schemeClr val="tx1"/>
            </a:solidFill>
          </a:ln>
        </p:spPr>
      </p:pic>
    </p:spTree>
    <p:extLst>
      <p:ext uri="{BB962C8B-B14F-4D97-AF65-F5344CB8AC3E}">
        <p14:creationId xmlns:p14="http://schemas.microsoft.com/office/powerpoint/2010/main" val="76868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876" y="-2"/>
            <a:ext cx="63261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Process: Trace, </a:t>
            </a:r>
            <a:r>
              <a:rPr lang="en-US" sz="2400" dirty="0" err="1">
                <a:solidFill>
                  <a:schemeClr val="accent4">
                    <a:lumMod val="75000"/>
                    <a:lumOff val="25000"/>
                  </a:schemeClr>
                </a:solidFill>
                <a:latin typeface="+mn-lt"/>
                <a:cs typeface="Times New Roman" panose="02020603050405020304" pitchFamily="18" charset="0"/>
              </a:rPr>
              <a:t>Underpaint</a:t>
            </a:r>
            <a:r>
              <a:rPr lang="en-US" sz="2400" dirty="0">
                <a:solidFill>
                  <a:schemeClr val="accent4">
                    <a:lumMod val="75000"/>
                    <a:lumOff val="25000"/>
                  </a:schemeClr>
                </a:solidFill>
                <a:latin typeface="+mn-lt"/>
                <a:cs typeface="Times New Roman" panose="02020603050405020304" pitchFamily="18" charset="0"/>
              </a:rPr>
              <a:t>, Print</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716161" y="6488668"/>
            <a:ext cx="3475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Warhol.org (Visited 9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ilkscreen Printing Unit: Lesson 4: Underpainting and Photographic Silkscreen Printing – The Andy Warhol Museu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0" y="209005"/>
            <a:ext cx="5714119" cy="6287296"/>
          </a:xfrm>
          <a:prstGeom prst="rect">
            <a:avLst/>
          </a:prstGeom>
          <a:ln w="6350">
            <a:solidFill>
              <a:schemeClr val="tx1"/>
            </a:solidFill>
          </a:ln>
        </p:spPr>
      </p:pic>
      <p:pic>
        <p:nvPicPr>
          <p:cNvPr id="8" name="Picture 7" descr="Silkscreen Printing Unit: Lesson 4: Underpainting and Photographic Silkscreen Printing – The Andy Warhol Museu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239" t="35706" r="2107" b="19573"/>
          <a:stretch/>
        </p:blipFill>
        <p:spPr>
          <a:xfrm>
            <a:off x="1765927" y="1413786"/>
            <a:ext cx="9330605" cy="4750308"/>
          </a:xfrm>
          <a:prstGeom prst="rect">
            <a:avLst/>
          </a:prstGeom>
          <a:ln w="6350">
            <a:solidFill>
              <a:schemeClr val="tx1"/>
            </a:solidFill>
          </a:ln>
        </p:spPr>
      </p:pic>
    </p:spTree>
    <p:extLst>
      <p:ext uri="{BB962C8B-B14F-4D97-AF65-F5344CB8AC3E}">
        <p14:creationId xmlns:p14="http://schemas.microsoft.com/office/powerpoint/2010/main" val="294879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517" y="-2"/>
            <a:ext cx="57774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Lynn Goldsmith: 42 Years as An Artist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linkedIn</a:t>
            </a:r>
            <a:r>
              <a:rPr lang="en-US" sz="1800" i="0" dirty="0">
                <a:solidFill>
                  <a:schemeClr val="accent4">
                    <a:lumMod val="75000"/>
                    <a:lumOff val="25000"/>
                  </a:schemeClr>
                </a:solidFill>
                <a:latin typeface="+mn-lt"/>
                <a:cs typeface="Times New Roman" panose="02020603050405020304" pitchFamily="18" charset="0"/>
              </a:rPr>
              <a:t> (Visited 8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99+) Lynn Goldsmith | LinkedI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86" y="181500"/>
            <a:ext cx="5902220" cy="6491834"/>
          </a:xfrm>
          <a:prstGeom prst="rect">
            <a:avLst/>
          </a:prstGeom>
          <a:ln w="6350">
            <a:solidFill>
              <a:schemeClr val="tx1"/>
            </a:solidFill>
          </a:ln>
        </p:spPr>
      </p:pic>
      <p:pic>
        <p:nvPicPr>
          <p:cNvPr id="8" name="Picture 7" descr="(99+) Lynn Goldsmith | LinkedI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r="30788" b="52501"/>
          <a:stretch/>
        </p:blipFill>
        <p:spPr>
          <a:xfrm>
            <a:off x="2680412" y="856558"/>
            <a:ext cx="7136740" cy="5387080"/>
          </a:xfrm>
          <a:prstGeom prst="rect">
            <a:avLst/>
          </a:prstGeom>
          <a:ln w="6350">
            <a:solidFill>
              <a:schemeClr val="tx1"/>
            </a:solidFill>
          </a:ln>
        </p:spPr>
      </p:pic>
    </p:spTree>
    <p:extLst>
      <p:ext uri="{BB962C8B-B14F-4D97-AF65-F5344CB8AC3E}">
        <p14:creationId xmlns:p14="http://schemas.microsoft.com/office/powerpoint/2010/main" val="33833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461" y="-2"/>
            <a:ext cx="42455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Limited Use Rights Granted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8401340" y="6488668"/>
            <a:ext cx="37906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Vanity Fair Contract (29 Oct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72F04E4-7827-886B-F549-5A4109CE6FB4}"/>
              </a:ext>
            </a:extLst>
          </p:cNvPr>
          <p:cNvPicPr>
            <a:picLocks noChangeAspect="1"/>
          </p:cNvPicPr>
          <p:nvPr/>
        </p:nvPicPr>
        <p:blipFill>
          <a:blip r:embed="rId2"/>
          <a:stretch>
            <a:fillRect/>
          </a:stretch>
        </p:blipFill>
        <p:spPr>
          <a:xfrm>
            <a:off x="178460" y="226410"/>
            <a:ext cx="4173362" cy="6474428"/>
          </a:xfrm>
          <a:prstGeom prst="rect">
            <a:avLst/>
          </a:prstGeom>
          <a:ln w="6350">
            <a:solidFill>
              <a:schemeClr val="bg2"/>
            </a:solidFill>
          </a:ln>
        </p:spPr>
      </p:pic>
      <p:pic>
        <p:nvPicPr>
          <p:cNvPr id="8" name="Picture 7">
            <a:extLst>
              <a:ext uri="{FF2B5EF4-FFF2-40B4-BE49-F238E27FC236}">
                <a16:creationId xmlns:a16="http://schemas.microsoft.com/office/drawing/2014/main" id="{F60965A1-14A3-2FA8-1422-C30AC9D75BEC}"/>
              </a:ext>
            </a:extLst>
          </p:cNvPr>
          <p:cNvPicPr>
            <a:picLocks noChangeAspect="1"/>
          </p:cNvPicPr>
          <p:nvPr/>
        </p:nvPicPr>
        <p:blipFill rotWithShape="1">
          <a:blip r:embed="rId2"/>
          <a:srcRect l="13315" t="63872" r="5049" b="5086"/>
          <a:stretch/>
        </p:blipFill>
        <p:spPr>
          <a:xfrm>
            <a:off x="2553191" y="1295570"/>
            <a:ext cx="8064009" cy="4757107"/>
          </a:xfrm>
          <a:prstGeom prst="rect">
            <a:avLst/>
          </a:prstGeom>
          <a:ln w="6350">
            <a:solidFill>
              <a:schemeClr val="bg2"/>
            </a:solidFill>
          </a:ln>
        </p:spPr>
      </p:pic>
    </p:spTree>
    <p:extLst>
      <p:ext uri="{BB962C8B-B14F-4D97-AF65-F5344CB8AC3E}">
        <p14:creationId xmlns:p14="http://schemas.microsoft.com/office/powerpoint/2010/main" val="29232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2035" y="-2"/>
            <a:ext cx="27599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$400; More Limits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508492" y="6488668"/>
            <a:ext cx="36835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Vanity Fair Contract (29 Oct 1984)</a:t>
            </a:r>
          </a:p>
        </p:txBody>
      </p:sp>
      <p:pic>
        <p:nvPicPr>
          <p:cNvPr id="8" name="Picture 7">
            <a:extLst>
              <a:ext uri="{FF2B5EF4-FFF2-40B4-BE49-F238E27FC236}">
                <a16:creationId xmlns:a16="http://schemas.microsoft.com/office/drawing/2014/main" id="{680F3D33-AA30-6843-37A6-042C5B77D111}"/>
              </a:ext>
            </a:extLst>
          </p:cNvPr>
          <p:cNvPicPr>
            <a:picLocks noChangeAspect="1"/>
          </p:cNvPicPr>
          <p:nvPr/>
        </p:nvPicPr>
        <p:blipFill>
          <a:blip r:embed="rId2"/>
          <a:stretch>
            <a:fillRect/>
          </a:stretch>
        </p:blipFill>
        <p:spPr>
          <a:xfrm>
            <a:off x="3556247" y="231865"/>
            <a:ext cx="4021131" cy="6473735"/>
          </a:xfrm>
          <a:prstGeom prst="rect">
            <a:avLst/>
          </a:prstGeom>
          <a:ln w="6350">
            <a:solidFill>
              <a:schemeClr val="bg2"/>
            </a:solidFill>
          </a:ln>
        </p:spPr>
      </p:pic>
    </p:spTree>
    <p:extLst>
      <p:ext uri="{BB962C8B-B14F-4D97-AF65-F5344CB8AC3E}">
        <p14:creationId xmlns:p14="http://schemas.microsoft.com/office/powerpoint/2010/main" val="716365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605" y="-2"/>
            <a:ext cx="17093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Done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540684" y="6488668"/>
            <a:ext cx="36513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Vanity Fair Contract (29 Oct 1984)</a:t>
            </a:r>
          </a:p>
        </p:txBody>
      </p:sp>
      <p:pic>
        <p:nvPicPr>
          <p:cNvPr id="5" name="Picture 4">
            <a:extLst>
              <a:ext uri="{FF2B5EF4-FFF2-40B4-BE49-F238E27FC236}">
                <a16:creationId xmlns:a16="http://schemas.microsoft.com/office/drawing/2014/main" id="{697001FD-82C7-D10E-FA2C-24B5CE77AF73}"/>
              </a:ext>
            </a:extLst>
          </p:cNvPr>
          <p:cNvPicPr>
            <a:picLocks noChangeAspect="1"/>
          </p:cNvPicPr>
          <p:nvPr/>
        </p:nvPicPr>
        <p:blipFill>
          <a:blip r:embed="rId2"/>
          <a:stretch>
            <a:fillRect/>
          </a:stretch>
        </p:blipFill>
        <p:spPr>
          <a:xfrm>
            <a:off x="3987627" y="193766"/>
            <a:ext cx="3735977" cy="6511834"/>
          </a:xfrm>
          <a:prstGeom prst="rect">
            <a:avLst/>
          </a:prstGeom>
          <a:ln w="6350">
            <a:solidFill>
              <a:schemeClr val="bg2"/>
            </a:solidFill>
          </a:ln>
        </p:spPr>
      </p:pic>
    </p:spTree>
    <p:extLst>
      <p:ext uri="{BB962C8B-B14F-4D97-AF65-F5344CB8AC3E}">
        <p14:creationId xmlns:p14="http://schemas.microsoft.com/office/powerpoint/2010/main" val="295394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841" y="-2"/>
            <a:ext cx="27011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Goldsmith Photo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4A16E75-FD40-DD84-9748-47DC5A2A5C54}"/>
              </a:ext>
            </a:extLst>
          </p:cNvPr>
          <p:cNvPicPr>
            <a:picLocks noChangeAspect="1"/>
          </p:cNvPicPr>
          <p:nvPr/>
        </p:nvPicPr>
        <p:blipFill>
          <a:blip r:embed="rId2"/>
          <a:stretch>
            <a:fillRect/>
          </a:stretch>
        </p:blipFill>
        <p:spPr>
          <a:xfrm>
            <a:off x="180814" y="209004"/>
            <a:ext cx="4368337" cy="6491834"/>
          </a:xfrm>
          <a:prstGeom prst="rect">
            <a:avLst/>
          </a:prstGeom>
          <a:ln w="6350">
            <a:solidFill>
              <a:schemeClr val="bg2"/>
            </a:solidFill>
          </a:ln>
        </p:spPr>
      </p:pic>
      <p:pic>
        <p:nvPicPr>
          <p:cNvPr id="8" name="Picture 7">
            <a:extLst>
              <a:ext uri="{FF2B5EF4-FFF2-40B4-BE49-F238E27FC236}">
                <a16:creationId xmlns:a16="http://schemas.microsoft.com/office/drawing/2014/main" id="{8E8B10BA-141E-19B8-9C58-CCB3DBC9FAE4}"/>
              </a:ext>
            </a:extLst>
          </p:cNvPr>
          <p:cNvPicPr>
            <a:picLocks noChangeAspect="1"/>
          </p:cNvPicPr>
          <p:nvPr/>
        </p:nvPicPr>
        <p:blipFill rotWithShape="1">
          <a:blip r:embed="rId2"/>
          <a:srcRect l="17836" t="10841" r="13971" b="40804"/>
          <a:stretch/>
        </p:blipFill>
        <p:spPr>
          <a:xfrm>
            <a:off x="3685544" y="688156"/>
            <a:ext cx="5356856" cy="5645042"/>
          </a:xfrm>
          <a:prstGeom prst="rect">
            <a:avLst/>
          </a:prstGeom>
          <a:ln w="6350">
            <a:solidFill>
              <a:schemeClr val="bg2"/>
            </a:solidFill>
          </a:ln>
        </p:spPr>
      </p:pic>
    </p:spTree>
    <p:extLst>
      <p:ext uri="{BB962C8B-B14F-4D97-AF65-F5344CB8AC3E}">
        <p14:creationId xmlns:p14="http://schemas.microsoft.com/office/powerpoint/2010/main" val="5938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399" y="-2"/>
            <a:ext cx="6705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Warhol’s Production Process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C5E33B4-F71D-86B0-42B1-3646940B7A46}"/>
              </a:ext>
            </a:extLst>
          </p:cNvPr>
          <p:cNvPicPr>
            <a:picLocks noChangeAspect="1"/>
          </p:cNvPicPr>
          <p:nvPr/>
        </p:nvPicPr>
        <p:blipFill>
          <a:blip r:embed="rId2"/>
          <a:stretch>
            <a:fillRect/>
          </a:stretch>
        </p:blipFill>
        <p:spPr>
          <a:xfrm>
            <a:off x="240338" y="209004"/>
            <a:ext cx="4163313" cy="6491834"/>
          </a:xfrm>
          <a:prstGeom prst="rect">
            <a:avLst/>
          </a:prstGeom>
          <a:ln w="6350">
            <a:solidFill>
              <a:srgbClr val="002060"/>
            </a:solidFill>
          </a:ln>
        </p:spPr>
      </p:pic>
      <p:pic>
        <p:nvPicPr>
          <p:cNvPr id="8" name="Picture 7">
            <a:extLst>
              <a:ext uri="{FF2B5EF4-FFF2-40B4-BE49-F238E27FC236}">
                <a16:creationId xmlns:a16="http://schemas.microsoft.com/office/drawing/2014/main" id="{26917B22-0265-7159-47B7-4E436EAA8479}"/>
              </a:ext>
            </a:extLst>
          </p:cNvPr>
          <p:cNvPicPr>
            <a:picLocks noChangeAspect="1"/>
          </p:cNvPicPr>
          <p:nvPr/>
        </p:nvPicPr>
        <p:blipFill rotWithShape="1">
          <a:blip r:embed="rId2"/>
          <a:srcRect l="11851" t="63287" r="7756" b="13696"/>
          <a:stretch/>
        </p:blipFill>
        <p:spPr>
          <a:xfrm>
            <a:off x="2988297" y="2572082"/>
            <a:ext cx="7893919" cy="3523918"/>
          </a:xfrm>
          <a:prstGeom prst="rect">
            <a:avLst/>
          </a:prstGeom>
          <a:ln w="6350">
            <a:solidFill>
              <a:srgbClr val="002060"/>
            </a:solidFill>
          </a:ln>
        </p:spPr>
      </p:pic>
    </p:spTree>
    <p:extLst>
      <p:ext uri="{BB962C8B-B14F-4D97-AF65-F5344CB8AC3E}">
        <p14:creationId xmlns:p14="http://schemas.microsoft.com/office/powerpoint/2010/main" val="25309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717" y="-2"/>
            <a:ext cx="30342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Using Photographs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4CAFBFE-F6A9-AA96-02A5-CDA2B5CA69CD}"/>
              </a:ext>
            </a:extLst>
          </p:cNvPr>
          <p:cNvPicPr>
            <a:picLocks noChangeAspect="1"/>
          </p:cNvPicPr>
          <p:nvPr/>
        </p:nvPicPr>
        <p:blipFill>
          <a:blip r:embed="rId2"/>
          <a:stretch>
            <a:fillRect/>
          </a:stretch>
        </p:blipFill>
        <p:spPr>
          <a:xfrm>
            <a:off x="228817" y="209004"/>
            <a:ext cx="4014141" cy="6491834"/>
          </a:xfrm>
          <a:prstGeom prst="rect">
            <a:avLst/>
          </a:prstGeom>
          <a:ln w="6350">
            <a:solidFill>
              <a:schemeClr val="bg2"/>
            </a:solidFill>
          </a:ln>
        </p:spPr>
      </p:pic>
      <p:pic>
        <p:nvPicPr>
          <p:cNvPr id="8" name="Picture 7">
            <a:extLst>
              <a:ext uri="{FF2B5EF4-FFF2-40B4-BE49-F238E27FC236}">
                <a16:creationId xmlns:a16="http://schemas.microsoft.com/office/drawing/2014/main" id="{00DCB303-A6DB-FC3E-93BF-E2BA2DEB9889}"/>
              </a:ext>
            </a:extLst>
          </p:cNvPr>
          <p:cNvPicPr>
            <a:picLocks noChangeAspect="1"/>
          </p:cNvPicPr>
          <p:nvPr/>
        </p:nvPicPr>
        <p:blipFill rotWithShape="1">
          <a:blip r:embed="rId2"/>
          <a:srcRect l="8372" t="18393" r="7634" b="56123"/>
          <a:stretch/>
        </p:blipFill>
        <p:spPr>
          <a:xfrm>
            <a:off x="1793685" y="1276454"/>
            <a:ext cx="8970268" cy="4401533"/>
          </a:xfrm>
          <a:prstGeom prst="rect">
            <a:avLst/>
          </a:prstGeom>
          <a:ln w="6350">
            <a:solidFill>
              <a:schemeClr val="bg2"/>
            </a:solidFill>
          </a:ln>
        </p:spPr>
      </p:pic>
    </p:spTree>
    <p:extLst>
      <p:ext uri="{BB962C8B-B14F-4D97-AF65-F5344CB8AC3E}">
        <p14:creationId xmlns:p14="http://schemas.microsoft.com/office/powerpoint/2010/main" val="11838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717" y="-2"/>
            <a:ext cx="30342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Using Photographs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4CAFBFE-F6A9-AA96-02A5-CDA2B5CA69CD}"/>
              </a:ext>
            </a:extLst>
          </p:cNvPr>
          <p:cNvPicPr>
            <a:picLocks noChangeAspect="1"/>
          </p:cNvPicPr>
          <p:nvPr/>
        </p:nvPicPr>
        <p:blipFill>
          <a:blip r:embed="rId2"/>
          <a:stretch>
            <a:fillRect/>
          </a:stretch>
        </p:blipFill>
        <p:spPr>
          <a:xfrm>
            <a:off x="228817" y="209004"/>
            <a:ext cx="4014141" cy="6491834"/>
          </a:xfrm>
          <a:prstGeom prst="rect">
            <a:avLst/>
          </a:prstGeom>
          <a:ln w="6350">
            <a:solidFill>
              <a:schemeClr val="bg2"/>
            </a:solidFill>
          </a:ln>
        </p:spPr>
      </p:pic>
      <p:pic>
        <p:nvPicPr>
          <p:cNvPr id="9" name="Picture 8">
            <a:extLst>
              <a:ext uri="{FF2B5EF4-FFF2-40B4-BE49-F238E27FC236}">
                <a16:creationId xmlns:a16="http://schemas.microsoft.com/office/drawing/2014/main" id="{CE554F61-DDE0-038D-1730-140F4F313C92}"/>
              </a:ext>
            </a:extLst>
          </p:cNvPr>
          <p:cNvPicPr>
            <a:picLocks noChangeAspect="1"/>
          </p:cNvPicPr>
          <p:nvPr/>
        </p:nvPicPr>
        <p:blipFill rotWithShape="1">
          <a:blip r:embed="rId2"/>
          <a:srcRect l="8347" t="64060" r="8402" b="17571"/>
          <a:stretch/>
        </p:blipFill>
        <p:spPr>
          <a:xfrm>
            <a:off x="1880401" y="2322952"/>
            <a:ext cx="8698590" cy="3104011"/>
          </a:xfrm>
          <a:prstGeom prst="rect">
            <a:avLst/>
          </a:prstGeom>
          <a:ln w="6350">
            <a:solidFill>
              <a:schemeClr val="bg2"/>
            </a:solidFill>
          </a:ln>
        </p:spPr>
      </p:pic>
    </p:spTree>
    <p:extLst>
      <p:ext uri="{BB962C8B-B14F-4D97-AF65-F5344CB8AC3E}">
        <p14:creationId xmlns:p14="http://schemas.microsoft.com/office/powerpoint/2010/main" val="19863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4532" y="-2"/>
            <a:ext cx="49774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Subsequent Work (TTYN (3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262913" y="6488668"/>
            <a:ext cx="29290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Niagara, Jeff </a:t>
            </a:r>
            <a:r>
              <a:rPr lang="en-US" sz="1800" i="0" dirty="0" err="1">
                <a:solidFill>
                  <a:schemeClr val="accent4">
                    <a:lumMod val="75000"/>
                    <a:lumOff val="25000"/>
                  </a:schemeClr>
                </a:solidFill>
                <a:latin typeface="+mn-lt"/>
                <a:cs typeface="Times New Roman" panose="02020603050405020304" pitchFamily="18" charset="0"/>
              </a:rPr>
              <a:t>Koons</a:t>
            </a:r>
            <a:r>
              <a:rPr lang="en-US" sz="1800" i="0" dirty="0">
                <a:solidFill>
                  <a:schemeClr val="accent4">
                    <a:lumMod val="75000"/>
                    <a:lumOff val="25000"/>
                  </a:schemeClr>
                </a:solidFill>
                <a:latin typeface="+mn-lt"/>
                <a:cs typeface="Times New Roman" panose="02020603050405020304" pitchFamily="18" charset="0"/>
              </a:rPr>
              <a:t> (2000)</a:t>
            </a:r>
          </a:p>
        </p:txBody>
      </p:sp>
      <p:pic>
        <p:nvPicPr>
          <p:cNvPr id="8" name="Picture 7" descr="Jeff Koons - Artwork: Niagara - Google Chrome"/>
          <p:cNvPicPr>
            <a:picLocks noChangeAspect="1"/>
          </p:cNvPicPr>
          <p:nvPr/>
        </p:nvPicPr>
        <p:blipFill rotWithShape="1">
          <a:blip r:embed="rId3">
            <a:extLst>
              <a:ext uri="{28A0092B-C50C-407E-A947-70E740481C1C}">
                <a14:useLocalDpi xmlns:a14="http://schemas.microsoft.com/office/drawing/2010/main" val="0"/>
              </a:ext>
            </a:extLst>
          </a:blip>
          <a:srcRect l="28700" t="29256" r="31515" b="16646"/>
          <a:stretch/>
        </p:blipFill>
        <p:spPr>
          <a:xfrm>
            <a:off x="2499293" y="507818"/>
            <a:ext cx="6852532" cy="5860716"/>
          </a:xfrm>
          <a:prstGeom prst="rect">
            <a:avLst/>
          </a:prstGeom>
          <a:ln w="6350">
            <a:solidFill>
              <a:schemeClr val="tx1"/>
            </a:solidFill>
          </a:ln>
        </p:spPr>
      </p:pic>
    </p:spTree>
    <p:extLst>
      <p:ext uri="{BB962C8B-B14F-4D97-AF65-F5344CB8AC3E}">
        <p14:creationId xmlns:p14="http://schemas.microsoft.com/office/powerpoint/2010/main" val="1407730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3138" y="-2"/>
            <a:ext cx="37088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Andy Takes Photos Too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89347ED-D9F2-B6E9-07EA-FE5C9ABCD514}"/>
              </a:ext>
            </a:extLst>
          </p:cNvPr>
          <p:cNvPicPr>
            <a:picLocks noChangeAspect="1"/>
          </p:cNvPicPr>
          <p:nvPr/>
        </p:nvPicPr>
        <p:blipFill>
          <a:blip r:embed="rId2"/>
          <a:stretch>
            <a:fillRect/>
          </a:stretch>
        </p:blipFill>
        <p:spPr>
          <a:xfrm>
            <a:off x="275656" y="209004"/>
            <a:ext cx="4260862" cy="6491834"/>
          </a:xfrm>
          <a:prstGeom prst="rect">
            <a:avLst/>
          </a:prstGeom>
          <a:ln w="6350">
            <a:solidFill>
              <a:schemeClr val="bg2"/>
            </a:solidFill>
          </a:ln>
        </p:spPr>
      </p:pic>
      <p:pic>
        <p:nvPicPr>
          <p:cNvPr id="10" name="Picture 9">
            <a:extLst>
              <a:ext uri="{FF2B5EF4-FFF2-40B4-BE49-F238E27FC236}">
                <a16:creationId xmlns:a16="http://schemas.microsoft.com/office/drawing/2014/main" id="{D8A312D9-C88B-7C7C-E149-9F48C72DDC46}"/>
              </a:ext>
            </a:extLst>
          </p:cNvPr>
          <p:cNvPicPr>
            <a:picLocks noChangeAspect="1"/>
          </p:cNvPicPr>
          <p:nvPr/>
        </p:nvPicPr>
        <p:blipFill rotWithShape="1">
          <a:blip r:embed="rId2"/>
          <a:srcRect l="7818" t="36832" r="10588" b="9901"/>
          <a:stretch/>
        </p:blipFill>
        <p:spPr>
          <a:xfrm>
            <a:off x="3717871" y="952307"/>
            <a:ext cx="5324529" cy="5296093"/>
          </a:xfrm>
          <a:prstGeom prst="rect">
            <a:avLst/>
          </a:prstGeom>
          <a:ln w="6350">
            <a:solidFill>
              <a:schemeClr val="bg2"/>
            </a:solidFill>
          </a:ln>
        </p:spPr>
      </p:pic>
    </p:spTree>
    <p:extLst>
      <p:ext uri="{BB962C8B-B14F-4D97-AF65-F5344CB8AC3E}">
        <p14:creationId xmlns:p14="http://schemas.microsoft.com/office/powerpoint/2010/main" val="9503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4097" y="-2"/>
            <a:ext cx="34579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Creating the VF Image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13E176C-3E74-86F0-E2BB-188DEC7A5286}"/>
              </a:ext>
            </a:extLst>
          </p:cNvPr>
          <p:cNvPicPr>
            <a:picLocks noChangeAspect="1"/>
          </p:cNvPicPr>
          <p:nvPr/>
        </p:nvPicPr>
        <p:blipFill>
          <a:blip r:embed="rId2"/>
          <a:stretch>
            <a:fillRect/>
          </a:stretch>
        </p:blipFill>
        <p:spPr>
          <a:xfrm>
            <a:off x="203310" y="209004"/>
            <a:ext cx="4058283" cy="6491834"/>
          </a:xfrm>
          <a:prstGeom prst="rect">
            <a:avLst/>
          </a:prstGeom>
          <a:ln w="6350">
            <a:solidFill>
              <a:schemeClr val="bg2"/>
            </a:solidFill>
          </a:ln>
        </p:spPr>
      </p:pic>
      <p:pic>
        <p:nvPicPr>
          <p:cNvPr id="8" name="Picture 7">
            <a:extLst>
              <a:ext uri="{FF2B5EF4-FFF2-40B4-BE49-F238E27FC236}">
                <a16:creationId xmlns:a16="http://schemas.microsoft.com/office/drawing/2014/main" id="{E4C747B7-3CD0-35B5-4D79-94A78031733C}"/>
              </a:ext>
            </a:extLst>
          </p:cNvPr>
          <p:cNvPicPr>
            <a:picLocks noChangeAspect="1"/>
          </p:cNvPicPr>
          <p:nvPr/>
        </p:nvPicPr>
        <p:blipFill rotWithShape="1">
          <a:blip r:embed="rId2"/>
          <a:srcRect l="9174" t="22071" r="4416" b="29719"/>
          <a:stretch/>
        </p:blipFill>
        <p:spPr>
          <a:xfrm>
            <a:off x="3183373" y="961533"/>
            <a:ext cx="5825254" cy="5198883"/>
          </a:xfrm>
          <a:prstGeom prst="rect">
            <a:avLst/>
          </a:prstGeom>
          <a:ln w="6350">
            <a:solidFill>
              <a:schemeClr val="bg2"/>
            </a:solidFill>
          </a:ln>
        </p:spPr>
      </p:pic>
    </p:spTree>
    <p:extLst>
      <p:ext uri="{BB962C8B-B14F-4D97-AF65-F5344CB8AC3E}">
        <p14:creationId xmlns:p14="http://schemas.microsoft.com/office/powerpoint/2010/main" val="8035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1955" y="-2"/>
            <a:ext cx="43300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Warhol’s Silk-Screen Printer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C791D8-98A5-5D07-8F2D-66CAB1A30065}"/>
              </a:ext>
            </a:extLst>
          </p:cNvPr>
          <p:cNvPicPr>
            <a:picLocks noChangeAspect="1"/>
          </p:cNvPicPr>
          <p:nvPr/>
        </p:nvPicPr>
        <p:blipFill>
          <a:blip r:embed="rId2"/>
          <a:stretch>
            <a:fillRect/>
          </a:stretch>
        </p:blipFill>
        <p:spPr>
          <a:xfrm>
            <a:off x="215912" y="209004"/>
            <a:ext cx="4004034" cy="6491834"/>
          </a:xfrm>
          <a:prstGeom prst="rect">
            <a:avLst/>
          </a:prstGeom>
          <a:ln w="6350">
            <a:solidFill>
              <a:schemeClr val="bg2"/>
            </a:solidFill>
          </a:ln>
        </p:spPr>
      </p:pic>
      <p:grpSp>
        <p:nvGrpSpPr>
          <p:cNvPr id="12" name="Group 11">
            <a:extLst>
              <a:ext uri="{FF2B5EF4-FFF2-40B4-BE49-F238E27FC236}">
                <a16:creationId xmlns:a16="http://schemas.microsoft.com/office/drawing/2014/main" id="{6803F365-7505-F074-7245-039F64B57E09}"/>
              </a:ext>
            </a:extLst>
          </p:cNvPr>
          <p:cNvGrpSpPr>
            <a:grpSpLocks noChangeAspect="1"/>
          </p:cNvGrpSpPr>
          <p:nvPr/>
        </p:nvGrpSpPr>
        <p:grpSpPr>
          <a:xfrm>
            <a:off x="2960795" y="1776949"/>
            <a:ext cx="7281385" cy="4319051"/>
            <a:chOff x="4554682" y="2757337"/>
            <a:chExt cx="3108960" cy="1844121"/>
          </a:xfrm>
        </p:grpSpPr>
        <p:pic>
          <p:nvPicPr>
            <p:cNvPr id="9" name="Picture 8">
              <a:extLst>
                <a:ext uri="{FF2B5EF4-FFF2-40B4-BE49-F238E27FC236}">
                  <a16:creationId xmlns:a16="http://schemas.microsoft.com/office/drawing/2014/main" id="{F9DF838A-8461-C7F1-4799-9A6D553EA276}"/>
                </a:ext>
              </a:extLst>
            </p:cNvPr>
            <p:cNvPicPr>
              <a:picLocks noChangeAspect="1"/>
            </p:cNvPicPr>
            <p:nvPr/>
          </p:nvPicPr>
          <p:blipFill rotWithShape="1">
            <a:blip r:embed="rId3"/>
            <a:srcRect l="4315"/>
            <a:stretch/>
          </p:blipFill>
          <p:spPr>
            <a:xfrm>
              <a:off x="4567845" y="2757337"/>
              <a:ext cx="3082635" cy="1225049"/>
            </a:xfrm>
            <a:prstGeom prst="rect">
              <a:avLst/>
            </a:prstGeom>
          </p:spPr>
        </p:pic>
        <p:pic>
          <p:nvPicPr>
            <p:cNvPr id="11" name="Picture 10">
              <a:extLst>
                <a:ext uri="{FF2B5EF4-FFF2-40B4-BE49-F238E27FC236}">
                  <a16:creationId xmlns:a16="http://schemas.microsoft.com/office/drawing/2014/main" id="{87621478-E876-768A-79FA-8B2639AED5C3}"/>
                </a:ext>
              </a:extLst>
            </p:cNvPr>
            <p:cNvPicPr>
              <a:picLocks noChangeAspect="1"/>
            </p:cNvPicPr>
            <p:nvPr/>
          </p:nvPicPr>
          <p:blipFill rotWithShape="1">
            <a:blip r:embed="rId4"/>
            <a:srcRect l="4033"/>
            <a:stretch/>
          </p:blipFill>
          <p:spPr>
            <a:xfrm>
              <a:off x="4554682" y="3935252"/>
              <a:ext cx="3108960" cy="666206"/>
            </a:xfrm>
            <a:prstGeom prst="rect">
              <a:avLst/>
            </a:prstGeom>
          </p:spPr>
        </p:pic>
      </p:grpSp>
    </p:spTree>
    <p:extLst>
      <p:ext uri="{BB962C8B-B14F-4D97-AF65-F5344CB8AC3E}">
        <p14:creationId xmlns:p14="http://schemas.microsoft.com/office/powerpoint/2010/main" val="40664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2921" y="-2"/>
            <a:ext cx="26190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Additional Steps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168326" y="6488668"/>
            <a:ext cx="4023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Neil Printz Declaration (12 Oct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C24553E-2D32-29F7-C1BD-2152CB7C8B78}"/>
              </a:ext>
            </a:extLst>
          </p:cNvPr>
          <p:cNvPicPr>
            <a:picLocks noChangeAspect="1"/>
          </p:cNvPicPr>
          <p:nvPr/>
        </p:nvPicPr>
        <p:blipFill>
          <a:blip r:embed="rId2"/>
          <a:stretch>
            <a:fillRect/>
          </a:stretch>
        </p:blipFill>
        <p:spPr>
          <a:xfrm>
            <a:off x="194551" y="209004"/>
            <a:ext cx="3634318" cy="6491834"/>
          </a:xfrm>
          <a:prstGeom prst="rect">
            <a:avLst/>
          </a:prstGeom>
          <a:ln w="6350">
            <a:solidFill>
              <a:schemeClr val="bg2"/>
            </a:solidFill>
          </a:ln>
        </p:spPr>
      </p:pic>
      <p:pic>
        <p:nvPicPr>
          <p:cNvPr id="12" name="Picture 11">
            <a:extLst>
              <a:ext uri="{FF2B5EF4-FFF2-40B4-BE49-F238E27FC236}">
                <a16:creationId xmlns:a16="http://schemas.microsoft.com/office/drawing/2014/main" id="{285E17DB-3649-D46F-DBC8-92F829803979}"/>
              </a:ext>
            </a:extLst>
          </p:cNvPr>
          <p:cNvPicPr>
            <a:picLocks noChangeAspect="1"/>
          </p:cNvPicPr>
          <p:nvPr/>
        </p:nvPicPr>
        <p:blipFill rotWithShape="1">
          <a:blip r:embed="rId2"/>
          <a:srcRect l="3118" t="3871" r="4283" b="77179"/>
          <a:stretch/>
        </p:blipFill>
        <p:spPr>
          <a:xfrm>
            <a:off x="2143749" y="1291425"/>
            <a:ext cx="8651967" cy="3162694"/>
          </a:xfrm>
          <a:prstGeom prst="rect">
            <a:avLst/>
          </a:prstGeom>
          <a:ln w="6350">
            <a:solidFill>
              <a:schemeClr val="bg2"/>
            </a:solidFill>
          </a:ln>
        </p:spPr>
      </p:pic>
    </p:spTree>
    <p:extLst>
      <p:ext uri="{BB962C8B-B14F-4D97-AF65-F5344CB8AC3E}">
        <p14:creationId xmlns:p14="http://schemas.microsoft.com/office/powerpoint/2010/main" val="12130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8379" y="-2"/>
            <a:ext cx="22936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VF Layout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F81B61B-3A30-0223-81A8-AA3099B0D399}"/>
              </a:ext>
            </a:extLst>
          </p:cNvPr>
          <p:cNvPicPr>
            <a:picLocks noChangeAspect="1"/>
          </p:cNvPicPr>
          <p:nvPr/>
        </p:nvPicPr>
        <p:blipFill>
          <a:blip r:embed="rId2"/>
          <a:stretch>
            <a:fillRect/>
          </a:stretch>
        </p:blipFill>
        <p:spPr>
          <a:xfrm>
            <a:off x="220979" y="209004"/>
            <a:ext cx="4245191" cy="6491834"/>
          </a:xfrm>
          <a:prstGeom prst="rect">
            <a:avLst/>
          </a:prstGeom>
          <a:ln w="6350">
            <a:solidFill>
              <a:schemeClr val="bg2"/>
            </a:solidFill>
          </a:ln>
        </p:spPr>
      </p:pic>
      <p:pic>
        <p:nvPicPr>
          <p:cNvPr id="8" name="Picture 7">
            <a:extLst>
              <a:ext uri="{FF2B5EF4-FFF2-40B4-BE49-F238E27FC236}">
                <a16:creationId xmlns:a16="http://schemas.microsoft.com/office/drawing/2014/main" id="{FA4244F3-00AA-8A7E-C8BA-4386F533F2CE}"/>
              </a:ext>
            </a:extLst>
          </p:cNvPr>
          <p:cNvPicPr>
            <a:picLocks noChangeAspect="1"/>
          </p:cNvPicPr>
          <p:nvPr/>
        </p:nvPicPr>
        <p:blipFill rotWithShape="1">
          <a:blip r:embed="rId2"/>
          <a:srcRect l="14280" t="10189" r="14550" b="53436"/>
          <a:stretch/>
        </p:blipFill>
        <p:spPr>
          <a:xfrm>
            <a:off x="3370265" y="718987"/>
            <a:ext cx="7000932" cy="5471868"/>
          </a:xfrm>
          <a:prstGeom prst="rect">
            <a:avLst/>
          </a:prstGeom>
          <a:ln w="6350">
            <a:solidFill>
              <a:schemeClr val="bg2"/>
            </a:solidFill>
          </a:ln>
        </p:spPr>
      </p:pic>
    </p:spTree>
    <p:extLst>
      <p:ext uri="{BB962C8B-B14F-4D97-AF65-F5344CB8AC3E}">
        <p14:creationId xmlns:p14="http://schemas.microsoft.com/office/powerpoint/2010/main" val="32493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Andy Creates Prince</a:t>
            </a:r>
          </a:p>
        </p:txBody>
      </p:sp>
      <p:sp>
        <p:nvSpPr>
          <p:cNvPr id="3" name="Content Placeholder 2"/>
          <p:cNvSpPr>
            <a:spLocks noGrp="1"/>
          </p:cNvSpPr>
          <p:nvPr>
            <p:ph idx="1"/>
          </p:nvPr>
        </p:nvSpPr>
        <p:spPr/>
        <p:txBody>
          <a:bodyPr/>
          <a:lstStyle/>
          <a:p>
            <a:r>
              <a:rPr lang="en-US" dirty="0"/>
              <a:t>Hypo</a:t>
            </a:r>
          </a:p>
          <a:p>
            <a:pPr lvl="1"/>
            <a:r>
              <a:rPr lang="en-US" dirty="0"/>
              <a:t>Prince goes to Warhol’s studio and poses</a:t>
            </a:r>
          </a:p>
          <a:p>
            <a:pPr lvl="1"/>
            <a:r>
              <a:rPr lang="en-US" dirty="0"/>
              <a:t>Andy paints a portrait</a:t>
            </a:r>
          </a:p>
          <a:p>
            <a:r>
              <a:rPr lang="en-US" dirty="0"/>
              <a:t>Does Andy get a copyright in the work he has created?</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55</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3376010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Andy Creates Prince</a:t>
            </a:r>
          </a:p>
        </p:txBody>
      </p:sp>
      <p:sp>
        <p:nvSpPr>
          <p:cNvPr id="3" name="Content Placeholder 2"/>
          <p:cNvSpPr>
            <a:spLocks noGrp="1"/>
          </p:cNvSpPr>
          <p:nvPr>
            <p:ph idx="1"/>
          </p:nvPr>
        </p:nvSpPr>
        <p:spPr/>
        <p:txBody>
          <a:bodyPr/>
          <a:lstStyle/>
          <a:p>
            <a:r>
              <a:rPr lang="en-US" dirty="0"/>
              <a:t>Hypo</a:t>
            </a:r>
          </a:p>
          <a:p>
            <a:pPr lvl="1"/>
            <a:r>
              <a:rPr lang="en-US" dirty="0"/>
              <a:t>Prince isn’t around. Andy gets a photograph to be used as an artist’s reference. Assume Goldsmith is the photographer.</a:t>
            </a:r>
          </a:p>
          <a:p>
            <a:pPr lvl="1"/>
            <a:r>
              <a:rPr lang="en-US" dirty="0"/>
              <a:t>Andy paints a portrait of Prince from the reference.</a:t>
            </a:r>
          </a:p>
          <a:p>
            <a:r>
              <a:rPr lang="en-US" dirty="0"/>
              <a:t>Is the portrait a derivative work of the photograph? What, if anything, does Andy have rights to?</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56</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2379683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Andy Creates Prince</a:t>
            </a:r>
          </a:p>
        </p:txBody>
      </p:sp>
      <p:sp>
        <p:nvSpPr>
          <p:cNvPr id="3" name="Content Placeholder 2"/>
          <p:cNvSpPr>
            <a:spLocks noGrp="1"/>
          </p:cNvSpPr>
          <p:nvPr>
            <p:ph idx="1"/>
          </p:nvPr>
        </p:nvSpPr>
        <p:spPr/>
        <p:txBody>
          <a:bodyPr/>
          <a:lstStyle/>
          <a:p>
            <a:r>
              <a:rPr lang="en-US" dirty="0"/>
              <a:t>Would the situation change if Andy was looking at 10 different photos of Prince while he was creating his painting?</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57</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1839667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Andy Creates Prince</a:t>
            </a:r>
          </a:p>
        </p:txBody>
      </p:sp>
      <p:sp>
        <p:nvSpPr>
          <p:cNvPr id="3" name="Content Placeholder 2"/>
          <p:cNvSpPr>
            <a:spLocks noGrp="1"/>
          </p:cNvSpPr>
          <p:nvPr>
            <p:ph idx="1"/>
          </p:nvPr>
        </p:nvSpPr>
        <p:spPr/>
        <p:txBody>
          <a:bodyPr/>
          <a:lstStyle/>
          <a:p>
            <a:r>
              <a:rPr lang="en-US" dirty="0"/>
              <a:t>Hypo</a:t>
            </a:r>
          </a:p>
          <a:p>
            <a:pPr lvl="1"/>
            <a:r>
              <a:rPr lang="en-US" dirty="0"/>
              <a:t>Again, Goldsmith photograph as artist’s reference.</a:t>
            </a:r>
          </a:p>
          <a:p>
            <a:pPr lvl="1"/>
            <a:r>
              <a:rPr lang="en-US" dirty="0"/>
              <a:t>Andy creates a portrait of Prince from the reference using his silkscreen process</a:t>
            </a:r>
          </a:p>
          <a:p>
            <a:r>
              <a:rPr lang="en-US" dirty="0"/>
              <a:t>Is this different from the prior hypo?</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58</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3761578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 Prints Prince</a:t>
            </a:r>
          </a:p>
        </p:txBody>
      </p:sp>
      <p:sp>
        <p:nvSpPr>
          <p:cNvPr id="3" name="Content Placeholder 2"/>
          <p:cNvSpPr>
            <a:spLocks noGrp="1"/>
          </p:cNvSpPr>
          <p:nvPr>
            <p:ph idx="1"/>
          </p:nvPr>
        </p:nvSpPr>
        <p:spPr/>
        <p:txBody>
          <a:bodyPr/>
          <a:lstStyle/>
          <a:p>
            <a:r>
              <a:rPr lang="en-US" dirty="0"/>
              <a:t>Hypo</a:t>
            </a:r>
          </a:p>
          <a:p>
            <a:pPr lvl="1"/>
            <a:r>
              <a:rPr lang="en-US" dirty="0"/>
              <a:t>Prince dies and VF wants to print a picture of him along with text for its story</a:t>
            </a:r>
          </a:p>
          <a:p>
            <a:pPr lvl="1"/>
            <a:r>
              <a:rPr lang="en-US" dirty="0"/>
              <a:t>VF contracts with AWF for an image from the Prince series that seems to be outside of the original contract with G</a:t>
            </a:r>
          </a:p>
          <a:p>
            <a:r>
              <a:rPr lang="en-US" dirty="0"/>
              <a:t>What are the relevant uses here? Andy’s use of G’s photo? VF’s use of G’s photo? </a:t>
            </a:r>
          </a:p>
          <a:p>
            <a:pPr marL="0" indent="0">
              <a:buNone/>
            </a:pPr>
            <a:endParaRPr lang="en-US" dirty="0"/>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59</a:t>
            </a:fld>
            <a:endParaRPr lang="en-US" altLang="en-US"/>
          </a:p>
        </p:txBody>
      </p:sp>
      <p:sp>
        <p:nvSpPr>
          <p:cNvPr id="6" name="Text Box 5"/>
          <p:cNvSpPr txBox="1">
            <a:spLocks noChangeArrowheads="1"/>
          </p:cNvSpPr>
          <p:nvPr/>
        </p:nvSpPr>
        <p:spPr bwMode="auto">
          <a:xfrm>
            <a:off x="10150679" y="0"/>
            <a:ext cx="2066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2185175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a:t>
            </a:r>
            <a:r>
              <a:rPr lang="en-US" sz="2400" i="1" dirty="0">
                <a:solidFill>
                  <a:schemeClr val="accent4">
                    <a:lumMod val="75000"/>
                    <a:lumOff val="25000"/>
                  </a:schemeClr>
                </a:solidFill>
                <a:latin typeface="+mn-lt"/>
                <a:cs typeface="Times New Roman" panose="02020603050405020304" pitchFamily="18" charset="0"/>
              </a:rPr>
              <a:t>Campbell</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848768" y="6488668"/>
            <a:ext cx="33432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Blanch v. </a:t>
            </a:r>
            <a:r>
              <a:rPr lang="en-US" sz="1800" i="0" dirty="0" err="1">
                <a:solidFill>
                  <a:schemeClr val="accent4">
                    <a:lumMod val="75000"/>
                    <a:lumOff val="25000"/>
                  </a:schemeClr>
                </a:solidFill>
                <a:latin typeface="+mn-lt"/>
                <a:cs typeface="Times New Roman" panose="02020603050405020304" pitchFamily="18" charset="0"/>
              </a:rPr>
              <a:t>Koons</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3175" y="158767"/>
            <a:ext cx="4325729" cy="6542071"/>
          </a:xfrm>
          <a:prstGeom prst="rect">
            <a:avLst/>
          </a:prstGeom>
          <a:ln w="6350">
            <a:solidFill>
              <a:schemeClr val="tx1"/>
            </a:solidFill>
          </a:ln>
        </p:spPr>
      </p:pic>
      <p:sp>
        <p:nvSpPr>
          <p:cNvPr id="8" name="Text Box 5"/>
          <p:cNvSpPr txBox="1">
            <a:spLocks noChangeArrowheads="1"/>
          </p:cNvSpPr>
          <p:nvPr/>
        </p:nvSpPr>
        <p:spPr bwMode="auto">
          <a:xfrm>
            <a:off x="1487765" y="1571685"/>
            <a:ext cx="10504750"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test for whether ‘Niagara’s’ use of ‘Silk Sandals’ is ‘transformative,’ then, is </a:t>
            </a:r>
            <a:r>
              <a:rPr lang="en-US" sz="3200" b="1" i="0" dirty="0">
                <a:solidFill>
                  <a:schemeClr val="accent4">
                    <a:lumMod val="50000"/>
                    <a:lumOff val="50000"/>
                  </a:schemeClr>
                </a:solidFill>
              </a:rPr>
              <a:t>whether it ‘merely supersedes the objects of the original creation, or instead adds something new, with a further purpose or different character, altering the first with new expression, meaning, or message.’ </a:t>
            </a:r>
            <a:r>
              <a:rPr lang="en-US" sz="3200" b="1" dirty="0">
                <a:solidFill>
                  <a:schemeClr val="accent4">
                    <a:lumMod val="50000"/>
                    <a:lumOff val="50000"/>
                  </a:schemeClr>
                </a:solidFill>
              </a:rPr>
              <a:t>Campbell</a:t>
            </a:r>
            <a:r>
              <a:rPr lang="en-US" sz="3200" i="0" dirty="0"/>
              <a:t>, 510 U.S. at 579 … The </a:t>
            </a:r>
            <a:r>
              <a:rPr lang="en-US" sz="3200" b="1" i="0" dirty="0">
                <a:solidFill>
                  <a:schemeClr val="accent4">
                    <a:lumMod val="50000"/>
                    <a:lumOff val="50000"/>
                  </a:schemeClr>
                </a:solidFill>
              </a:rPr>
              <a:t>test almost perfectly describes </a:t>
            </a:r>
            <a:r>
              <a:rPr lang="en-US" sz="3200" b="1" i="0" dirty="0" err="1">
                <a:solidFill>
                  <a:schemeClr val="accent4">
                    <a:lumMod val="50000"/>
                    <a:lumOff val="50000"/>
                  </a:schemeClr>
                </a:solidFill>
              </a:rPr>
              <a:t>Koons’s</a:t>
            </a:r>
            <a:r>
              <a:rPr lang="en-US" sz="3200" b="1" i="0" dirty="0">
                <a:solidFill>
                  <a:schemeClr val="accent4">
                    <a:lumMod val="50000"/>
                    <a:lumOff val="50000"/>
                  </a:schemeClr>
                </a:solidFill>
              </a:rPr>
              <a:t> adaptation of ‘Silk Sandals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38796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9640" y="-2"/>
            <a:ext cx="52123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Issue is Application of First Factor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2A3B7C9-C50A-212E-B263-8AF3707AB696}"/>
              </a:ext>
            </a:extLst>
          </p:cNvPr>
          <p:cNvPicPr>
            <a:picLocks noChangeAspect="1"/>
          </p:cNvPicPr>
          <p:nvPr/>
        </p:nvPicPr>
        <p:blipFill>
          <a:blip r:embed="rId2"/>
          <a:stretch>
            <a:fillRect/>
          </a:stretch>
        </p:blipFill>
        <p:spPr>
          <a:xfrm>
            <a:off x="267137" y="209004"/>
            <a:ext cx="4387680" cy="6491834"/>
          </a:xfrm>
          <a:prstGeom prst="rect">
            <a:avLst/>
          </a:prstGeom>
          <a:ln w="6350">
            <a:solidFill>
              <a:schemeClr val="bg2"/>
            </a:solidFill>
          </a:ln>
        </p:spPr>
      </p:pic>
      <p:sp>
        <p:nvSpPr>
          <p:cNvPr id="8" name="Text Box 5">
            <a:extLst>
              <a:ext uri="{FF2B5EF4-FFF2-40B4-BE49-F238E27FC236}">
                <a16:creationId xmlns:a16="http://schemas.microsoft.com/office/drawing/2014/main" id="{C4C876EE-2A90-FD0B-7BBB-7EF6C69358B5}"/>
              </a:ext>
            </a:extLst>
          </p:cNvPr>
          <p:cNvSpPr txBox="1">
            <a:spLocks noChangeArrowheads="1"/>
          </p:cNvSpPr>
          <p:nvPr/>
        </p:nvSpPr>
        <p:spPr bwMode="auto">
          <a:xfrm>
            <a:off x="1581551" y="1543488"/>
            <a:ext cx="10049871"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this Court, </a:t>
            </a:r>
            <a:r>
              <a:rPr lang="en-US" sz="3200" b="1" i="0" dirty="0">
                <a:solidFill>
                  <a:schemeClr val="accent4">
                    <a:lumMod val="50000"/>
                    <a:lumOff val="50000"/>
                  </a:schemeClr>
                </a:solidFill>
              </a:rPr>
              <a:t>the sole question presented is whether the first fair use factor</a:t>
            </a:r>
            <a:r>
              <a:rPr lang="en-US" sz="3200" i="0" dirty="0"/>
              <a:t>, ‘the purpose and character of the use, including whether such use is of a commercial nature or is for nonprofit educational purposes,’ §107(1), </a:t>
            </a:r>
            <a:r>
              <a:rPr lang="en-US" sz="3200" b="1" i="0" dirty="0">
                <a:solidFill>
                  <a:schemeClr val="accent4">
                    <a:lumMod val="50000"/>
                    <a:lumOff val="50000"/>
                  </a:schemeClr>
                </a:solidFill>
              </a:rPr>
              <a:t>weighs in favor of AWF’s recent commercial licensing to Condé Nast</a:t>
            </a:r>
            <a:r>
              <a:rPr lang="en-US" sz="3200" i="0" dirty="0"/>
              <a:t>. On that narrow issue, and limited to the challenged use, </a:t>
            </a:r>
            <a:r>
              <a:rPr lang="en-US" sz="3200" b="1" i="0" dirty="0">
                <a:solidFill>
                  <a:schemeClr val="accent4">
                    <a:lumMod val="50000"/>
                    <a:lumOff val="50000"/>
                  </a:schemeClr>
                </a:solidFill>
              </a:rPr>
              <a:t>the Court agrees with the Second Circuit: The first factor favors Goldsmith, not AWF</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55885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AA1253-37E3-38C4-7B0E-4EA3D04F3EC0}"/>
              </a:ext>
            </a:extLst>
          </p:cNvPr>
          <p:cNvPicPr>
            <a:picLocks noChangeAspect="1"/>
          </p:cNvPicPr>
          <p:nvPr/>
        </p:nvPicPr>
        <p:blipFill>
          <a:blip r:embed="rId2"/>
          <a:stretch>
            <a:fillRect/>
          </a:stretch>
        </p:blipFill>
        <p:spPr>
          <a:xfrm>
            <a:off x="242446" y="209004"/>
            <a:ext cx="4378391" cy="6491834"/>
          </a:xfrm>
          <a:prstGeom prst="rect">
            <a:avLst/>
          </a:prstGeom>
          <a:ln w="6350">
            <a:solidFill>
              <a:schemeClr val="bg2"/>
            </a:solidFill>
          </a:ln>
        </p:spPr>
      </p:pic>
      <p:sp>
        <p:nvSpPr>
          <p:cNvPr id="2" name="Title 1"/>
          <p:cNvSpPr>
            <a:spLocks noGrp="1"/>
          </p:cNvSpPr>
          <p:nvPr>
            <p:ph type="title"/>
          </p:nvPr>
        </p:nvSpPr>
        <p:spPr>
          <a:xfrm>
            <a:off x="6670548" y="-2"/>
            <a:ext cx="5521453"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Transformativeness</a:t>
            </a:r>
            <a:r>
              <a:rPr lang="en-US" sz="2400" dirty="0">
                <a:solidFill>
                  <a:schemeClr val="accent4">
                    <a:lumMod val="75000"/>
                    <a:lumOff val="25000"/>
                  </a:schemeClr>
                </a:solidFill>
                <a:latin typeface="+mn-lt"/>
                <a:cs typeface="Times New Roman" panose="02020603050405020304" pitchFamily="18" charset="0"/>
              </a:rPr>
              <a:t> and Derivatives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543561" y="1473141"/>
            <a:ext cx="10049871"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other words, </a:t>
            </a:r>
            <a:r>
              <a:rPr lang="en-US" sz="3200" b="1" i="0" dirty="0">
                <a:solidFill>
                  <a:schemeClr val="accent4">
                    <a:lumMod val="50000"/>
                    <a:lumOff val="50000"/>
                  </a:schemeClr>
                </a:solidFill>
              </a:rPr>
              <a:t>the owner has a right to derivative transformations of her work</a:t>
            </a:r>
            <a:r>
              <a:rPr lang="en-US" sz="3200" i="0" dirty="0"/>
              <a:t>. … But </a:t>
            </a:r>
            <a:r>
              <a:rPr lang="en-US" sz="3200" b="1" i="0" dirty="0">
                <a:solidFill>
                  <a:schemeClr val="accent4">
                    <a:lumMod val="50000"/>
                    <a:lumOff val="50000"/>
                  </a:schemeClr>
                </a:solidFill>
              </a:rPr>
              <a:t>an overbroad concept of transformative use, one that includes any further purpose, or any different character, would narrow the copyright owner’s exclusive right to create derivative works</a:t>
            </a:r>
            <a:r>
              <a:rPr lang="en-US" sz="3200" i="0" dirty="0"/>
              <a:t>. To preserve that right, </a:t>
            </a:r>
            <a:r>
              <a:rPr lang="en-US" sz="3200" b="1" i="0" dirty="0">
                <a:solidFill>
                  <a:schemeClr val="accent4">
                    <a:lumMod val="50000"/>
                    <a:lumOff val="50000"/>
                  </a:schemeClr>
                </a:solidFill>
              </a:rPr>
              <a:t>the degree of transformation required to make ‘transformative’ use of an original must go beyond that required to qualify as a derivative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2211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555C7E-CFB5-237A-9D63-1BC3688CE4AA}"/>
              </a:ext>
            </a:extLst>
          </p:cNvPr>
          <p:cNvPicPr>
            <a:picLocks noChangeAspect="1"/>
          </p:cNvPicPr>
          <p:nvPr/>
        </p:nvPicPr>
        <p:blipFill>
          <a:blip r:embed="rId2"/>
          <a:stretch>
            <a:fillRect/>
          </a:stretch>
        </p:blipFill>
        <p:spPr>
          <a:xfrm>
            <a:off x="251582" y="183083"/>
            <a:ext cx="4141199" cy="6491834"/>
          </a:xfrm>
          <a:prstGeom prst="rect">
            <a:avLst/>
          </a:prstGeom>
          <a:ln w="6350">
            <a:solidFill>
              <a:schemeClr val="bg2"/>
            </a:solidFill>
          </a:ln>
        </p:spPr>
      </p:pic>
      <p:sp>
        <p:nvSpPr>
          <p:cNvPr id="2" name="Title 1"/>
          <p:cNvSpPr>
            <a:spLocks noGrp="1"/>
          </p:cNvSpPr>
          <p:nvPr>
            <p:ph type="title"/>
          </p:nvPr>
        </p:nvSpPr>
        <p:spPr>
          <a:xfrm>
            <a:off x="10387583" y="-2"/>
            <a:ext cx="18044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 v.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534417" y="1015941"/>
            <a:ext cx="10049871"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sum, the </a:t>
            </a:r>
            <a:r>
              <a:rPr lang="en-US" sz="3200" b="1" i="0" dirty="0">
                <a:solidFill>
                  <a:schemeClr val="accent4">
                    <a:lumMod val="50000"/>
                    <a:lumOff val="50000"/>
                  </a:schemeClr>
                </a:solidFill>
              </a:rPr>
              <a:t>first fair use factor considers whether the use of a copyrighted work has a further purpose or different character, which is a matter of degree, and the degree of difference must be balanced against the commercial nature of the use</a:t>
            </a:r>
            <a:r>
              <a:rPr lang="en-US" sz="3200" i="0" dirty="0"/>
              <a:t>. </a:t>
            </a:r>
            <a:r>
              <a:rPr lang="en-US" sz="3200" b="1" i="0" dirty="0">
                <a:solidFill>
                  <a:schemeClr val="accent4">
                    <a:lumMod val="50000"/>
                    <a:lumOff val="50000"/>
                  </a:schemeClr>
                </a:solidFill>
              </a:rPr>
              <a:t>If an original work and a secondary use share the same or highly similar purposes, and the secondary use is of a commercial nature, the first factor is likely to weigh against fair use, absent some other justification for copying</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38424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911AAA-184B-B602-5FAE-D61AF84CF937}"/>
              </a:ext>
            </a:extLst>
          </p:cNvPr>
          <p:cNvPicPr>
            <a:picLocks noChangeAspect="1"/>
          </p:cNvPicPr>
          <p:nvPr/>
        </p:nvPicPr>
        <p:blipFill>
          <a:blip r:embed="rId2"/>
          <a:stretch>
            <a:fillRect/>
          </a:stretch>
        </p:blipFill>
        <p:spPr>
          <a:xfrm>
            <a:off x="194559" y="209004"/>
            <a:ext cx="4028595" cy="6491834"/>
          </a:xfrm>
          <a:prstGeom prst="rect">
            <a:avLst/>
          </a:prstGeom>
          <a:ln w="6350">
            <a:solidFill>
              <a:schemeClr val="bg2"/>
            </a:solidFill>
          </a:ln>
        </p:spPr>
      </p:pic>
      <p:sp>
        <p:nvSpPr>
          <p:cNvPr id="2" name="Title 1"/>
          <p:cNvSpPr>
            <a:spLocks noGrp="1"/>
          </p:cNvSpPr>
          <p:nvPr>
            <p:ph type="title"/>
          </p:nvPr>
        </p:nvSpPr>
        <p:spPr>
          <a:xfrm>
            <a:off x="7892935" y="-2"/>
            <a:ext cx="4299066"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Fn</a:t>
            </a:r>
            <a:r>
              <a:rPr lang="en-US" sz="2400" dirty="0">
                <a:solidFill>
                  <a:schemeClr val="accent4">
                    <a:lumMod val="75000"/>
                    <a:lumOff val="25000"/>
                  </a:schemeClr>
                </a:solidFill>
                <a:latin typeface="+mn-lt"/>
                <a:cs typeface="Times New Roman" panose="02020603050405020304" pitchFamily="18" charset="0"/>
              </a:rPr>
              <a:t> 8: Understanding </a:t>
            </a:r>
            <a:r>
              <a:rPr lang="en-US" sz="2400" i="1" dirty="0">
                <a:solidFill>
                  <a:schemeClr val="accent4">
                    <a:lumMod val="75000"/>
                    <a:lumOff val="25000"/>
                  </a:schemeClr>
                </a:solidFill>
                <a:latin typeface="+mn-lt"/>
                <a:cs typeface="Times New Roman" panose="02020603050405020304" pitchFamily="18" charset="0"/>
              </a:rPr>
              <a:t>Google</a:t>
            </a:r>
            <a:endParaRPr lang="en-US" sz="2400" i="1"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548557" y="1708811"/>
            <a:ext cx="10049871"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That is, </a:t>
            </a:r>
            <a:r>
              <a:rPr lang="en-US" sz="3200" b="1" i="0" dirty="0">
                <a:solidFill>
                  <a:schemeClr val="accent4">
                    <a:lumMod val="50000"/>
                    <a:lumOff val="50000"/>
                  </a:schemeClr>
                </a:solidFill>
              </a:rPr>
              <a:t>Google put Sun’s code to use in the ‘distinct and different computing environment’ of its own Android platform, a new system created for new products</a:t>
            </a:r>
            <a:r>
              <a:rPr lang="en-US" sz="3200" i="0" dirty="0"/>
              <a:t>. </a:t>
            </a:r>
            <a:r>
              <a:rPr lang="en-US" sz="3200" dirty="0"/>
              <a:t>Ibid</a:t>
            </a:r>
            <a:r>
              <a:rPr lang="en-US" sz="3200" i="0" dirty="0"/>
              <a:t>. Moreover, the use was justified in that context because ‘shared interfaces are necessary for different programs to speak to each other’ and because ‘reimplementation of interfaces is necessary if programmers are to be able to use their acquired skills.’</a:t>
            </a:r>
            <a:r>
              <a:rPr lang="en-US" sz="3200" i="0" dirty="0">
                <a:cs typeface="Times New Roman" panose="02020603050405020304" pitchFamily="18" charset="0"/>
              </a:rPr>
              <a:t>”</a:t>
            </a:r>
          </a:p>
        </p:txBody>
      </p:sp>
    </p:spTree>
    <p:extLst>
      <p:ext uri="{BB962C8B-B14F-4D97-AF65-F5344CB8AC3E}">
        <p14:creationId xmlns:p14="http://schemas.microsoft.com/office/powerpoint/2010/main" val="85635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9A8C66-3513-1DD4-30F6-6C1664AF4408}"/>
              </a:ext>
            </a:extLst>
          </p:cNvPr>
          <p:cNvPicPr>
            <a:picLocks noChangeAspect="1"/>
          </p:cNvPicPr>
          <p:nvPr/>
        </p:nvPicPr>
        <p:blipFill>
          <a:blip r:embed="rId2"/>
          <a:stretch>
            <a:fillRect/>
          </a:stretch>
        </p:blipFill>
        <p:spPr>
          <a:xfrm>
            <a:off x="224633" y="209004"/>
            <a:ext cx="4144966" cy="6491834"/>
          </a:xfrm>
          <a:prstGeom prst="rect">
            <a:avLst/>
          </a:prstGeom>
          <a:ln w="6350">
            <a:solidFill>
              <a:srgbClr val="002060"/>
            </a:solidFill>
          </a:ln>
        </p:spPr>
      </p:pic>
      <p:sp>
        <p:nvSpPr>
          <p:cNvPr id="2" name="Title 1"/>
          <p:cNvSpPr>
            <a:spLocks noGrp="1"/>
          </p:cNvSpPr>
          <p:nvPr>
            <p:ph type="title"/>
          </p:nvPr>
        </p:nvSpPr>
        <p:spPr>
          <a:xfrm>
            <a:off x="8748074" y="-2"/>
            <a:ext cx="34439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Use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71106" y="2064127"/>
            <a:ext cx="10049871"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purpose of that use is, still, to illustrate a magazine about Prince with a portrait of Prince</a:t>
            </a:r>
            <a:r>
              <a:rPr lang="en-US" sz="3200" i="0" dirty="0"/>
              <a:t>. Although the purpose could be more specifically described as illustrating a magazine about Prince with a portrait of Prince, one that portrays Prince somewhat differently from Goldsmith’s photograph (yet has no critical bearing on her photograph), that degree of difference is not enough for the first factor to favor AWF, given the specific context of the use.</a:t>
            </a:r>
            <a:r>
              <a:rPr lang="en-US" sz="3200" i="0" dirty="0">
                <a:cs typeface="Times New Roman" panose="02020603050405020304" pitchFamily="18" charset="0"/>
              </a:rPr>
              <a:t>”</a:t>
            </a:r>
          </a:p>
        </p:txBody>
      </p:sp>
    </p:spTree>
    <p:extLst>
      <p:ext uri="{BB962C8B-B14F-4D97-AF65-F5344CB8AC3E}">
        <p14:creationId xmlns:p14="http://schemas.microsoft.com/office/powerpoint/2010/main" val="44625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9A8C66-3513-1DD4-30F6-6C1664AF4408}"/>
              </a:ext>
            </a:extLst>
          </p:cNvPr>
          <p:cNvPicPr>
            <a:picLocks noChangeAspect="1"/>
          </p:cNvPicPr>
          <p:nvPr/>
        </p:nvPicPr>
        <p:blipFill>
          <a:blip r:embed="rId2"/>
          <a:stretch>
            <a:fillRect/>
          </a:stretch>
        </p:blipFill>
        <p:spPr>
          <a:xfrm>
            <a:off x="224633" y="209004"/>
            <a:ext cx="4144966" cy="6491834"/>
          </a:xfrm>
          <a:prstGeom prst="rect">
            <a:avLst/>
          </a:prstGeom>
          <a:ln w="6350">
            <a:solidFill>
              <a:srgbClr val="002060"/>
            </a:solidFill>
          </a:ln>
        </p:spPr>
      </p:pic>
      <p:sp>
        <p:nvSpPr>
          <p:cNvPr id="2" name="Title 1"/>
          <p:cNvSpPr>
            <a:spLocks noGrp="1"/>
          </p:cNvSpPr>
          <p:nvPr>
            <p:ph type="title"/>
          </p:nvPr>
        </p:nvSpPr>
        <p:spPr>
          <a:xfrm>
            <a:off x="8748074" y="-2"/>
            <a:ext cx="34439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Use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833464" y="3429000"/>
            <a:ext cx="10049871"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To hold otherwise would potentially authorize a range of commercial copying of photographs, to be used for purposes that are substantially the same as those of the originals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2186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C4186-F8DE-BBCF-CCFD-348A7239F0D0}"/>
              </a:ext>
            </a:extLst>
          </p:cNvPr>
          <p:cNvPicPr>
            <a:picLocks noChangeAspect="1"/>
          </p:cNvPicPr>
          <p:nvPr/>
        </p:nvPicPr>
        <p:blipFill>
          <a:blip r:embed="rId2"/>
          <a:stretch>
            <a:fillRect/>
          </a:stretch>
        </p:blipFill>
        <p:spPr>
          <a:xfrm>
            <a:off x="157316" y="209004"/>
            <a:ext cx="4023838" cy="6491834"/>
          </a:xfrm>
          <a:prstGeom prst="rect">
            <a:avLst/>
          </a:prstGeom>
          <a:ln w="6350">
            <a:solidFill>
              <a:srgbClr val="002060"/>
            </a:solidFill>
          </a:ln>
        </p:spPr>
      </p:pic>
      <p:sp>
        <p:nvSpPr>
          <p:cNvPr id="2" name="Title 1"/>
          <p:cNvSpPr>
            <a:spLocks noGrp="1"/>
          </p:cNvSpPr>
          <p:nvPr>
            <p:ph type="title"/>
          </p:nvPr>
        </p:nvSpPr>
        <p:spPr>
          <a:xfrm>
            <a:off x="6231118" y="-2"/>
            <a:ext cx="59608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Just Use It Because It Works Well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581551" y="2175438"/>
            <a:ext cx="1004987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As Judge </a:t>
            </a:r>
            <a:r>
              <a:rPr lang="en-US" sz="3200" i="0" dirty="0" err="1"/>
              <a:t>Leval</a:t>
            </a:r>
            <a:r>
              <a:rPr lang="en-US" sz="3200" i="0" dirty="0"/>
              <a:t> has explained, </a:t>
            </a:r>
            <a:r>
              <a:rPr lang="en-US" sz="3200" b="1" i="0" dirty="0">
                <a:solidFill>
                  <a:schemeClr val="accent4">
                    <a:lumMod val="50000"/>
                    <a:lumOff val="50000"/>
                  </a:schemeClr>
                </a:solidFill>
              </a:rPr>
              <a:t>‘[a] secondary author is not necessarily at liberty to make wholesale takings of the original author’s expression merely because of how well the original author’s expression would convey the sec­ondary author’s different message</a:t>
            </a:r>
            <a:r>
              <a:rPr lang="en-US" sz="3200" i="0" dirty="0"/>
              <a:t>.’ </a:t>
            </a:r>
            <a:r>
              <a:rPr lang="en-US" sz="3200" dirty="0"/>
              <a:t>Authors Guild</a:t>
            </a:r>
            <a:r>
              <a:rPr lang="en-US" sz="3200" i="0" dirty="0"/>
              <a:t>, 804 F.3d, at 215.</a:t>
            </a:r>
            <a:r>
              <a:rPr lang="en-US" sz="3200" i="0" dirty="0">
                <a:cs typeface="Times New Roman" panose="02020603050405020304" pitchFamily="18" charset="0"/>
              </a:rPr>
              <a:t>”</a:t>
            </a:r>
          </a:p>
        </p:txBody>
      </p:sp>
    </p:spTree>
    <p:extLst>
      <p:ext uri="{BB962C8B-B14F-4D97-AF65-F5344CB8AC3E}">
        <p14:creationId xmlns:p14="http://schemas.microsoft.com/office/powerpoint/2010/main" val="388076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AE2D74-52FC-4DB8-54FB-40F249F64BF8}"/>
              </a:ext>
            </a:extLst>
          </p:cNvPr>
          <p:cNvPicPr>
            <a:picLocks noChangeAspect="1"/>
          </p:cNvPicPr>
          <p:nvPr/>
        </p:nvPicPr>
        <p:blipFill>
          <a:blip r:embed="rId2"/>
          <a:stretch>
            <a:fillRect/>
          </a:stretch>
        </p:blipFill>
        <p:spPr>
          <a:xfrm>
            <a:off x="137334" y="209004"/>
            <a:ext cx="4070802" cy="6491834"/>
          </a:xfrm>
          <a:prstGeom prst="rect">
            <a:avLst/>
          </a:prstGeom>
          <a:ln w="6350">
            <a:solidFill>
              <a:srgbClr val="002060"/>
            </a:solidFill>
          </a:ln>
        </p:spPr>
      </p:pic>
      <p:sp>
        <p:nvSpPr>
          <p:cNvPr id="2" name="Title 1"/>
          <p:cNvSpPr>
            <a:spLocks noGrp="1"/>
          </p:cNvSpPr>
          <p:nvPr>
            <p:ph type="title"/>
          </p:nvPr>
        </p:nvSpPr>
        <p:spPr>
          <a:xfrm>
            <a:off x="6174557" y="-2"/>
            <a:ext cx="60174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Warhol’s Work Isn’t Transformative???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350627" y="3198678"/>
            <a:ext cx="10576058"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Today, </a:t>
            </a:r>
            <a:r>
              <a:rPr lang="en-US" sz="3200" b="1" i="0" dirty="0">
                <a:solidFill>
                  <a:schemeClr val="accent4">
                    <a:lumMod val="50000"/>
                    <a:lumOff val="50000"/>
                  </a:schemeClr>
                </a:solidFill>
              </a:rPr>
              <a:t>the Court declares that Andy Warhol’s eye-popping silkscreen of Prince—a work based on but dramatically altering an existing photograph—is (in copyright lingo) not ‘transformative.’</a:t>
            </a:r>
            <a:r>
              <a:rPr lang="en-US" sz="3200" i="0" dirty="0">
                <a:cs typeface="Times New Roman" panose="02020603050405020304" pitchFamily="18" charset="0"/>
              </a:rPr>
              <a:t>”</a:t>
            </a:r>
          </a:p>
        </p:txBody>
      </p:sp>
    </p:spTree>
    <p:extLst>
      <p:ext uri="{BB962C8B-B14F-4D97-AF65-F5344CB8AC3E}">
        <p14:creationId xmlns:p14="http://schemas.microsoft.com/office/powerpoint/2010/main" val="34784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C17983-78C5-7470-104C-1A5D1727E670}"/>
              </a:ext>
            </a:extLst>
          </p:cNvPr>
          <p:cNvPicPr>
            <a:picLocks noChangeAspect="1"/>
          </p:cNvPicPr>
          <p:nvPr/>
        </p:nvPicPr>
        <p:blipFill>
          <a:blip r:embed="rId2"/>
          <a:stretch>
            <a:fillRect/>
          </a:stretch>
        </p:blipFill>
        <p:spPr>
          <a:xfrm>
            <a:off x="203322" y="209004"/>
            <a:ext cx="4284119" cy="6491834"/>
          </a:xfrm>
          <a:prstGeom prst="rect">
            <a:avLst/>
          </a:prstGeom>
          <a:ln w="6350">
            <a:solidFill>
              <a:schemeClr val="bg2"/>
            </a:solidFill>
          </a:ln>
        </p:spPr>
      </p:pic>
      <p:sp>
        <p:nvSpPr>
          <p:cNvPr id="2" name="Title 1"/>
          <p:cNvSpPr>
            <a:spLocks noGrp="1"/>
          </p:cNvSpPr>
          <p:nvPr>
            <p:ph type="title"/>
          </p:nvPr>
        </p:nvSpPr>
        <p:spPr>
          <a:xfrm>
            <a:off x="6858000" y="-2"/>
            <a:ext cx="5334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One Makes Anything New Alone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595692" y="2439389"/>
            <a:ext cx="1004987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For, let’s be honest, </a:t>
            </a:r>
            <a:r>
              <a:rPr lang="en-US" sz="3200" b="1" i="0" dirty="0">
                <a:solidFill>
                  <a:schemeClr val="accent4">
                    <a:lumMod val="50000"/>
                    <a:lumOff val="50000"/>
                  </a:schemeClr>
                </a:solidFill>
              </a:rPr>
              <a:t>artists don’t create all on their own; they cannot do what they do without borrowing from or otherwise making use of the work of others</a:t>
            </a:r>
            <a:r>
              <a:rPr lang="en-US" sz="3200" i="0" dirty="0"/>
              <a:t>. That is the way artistry of all kinds—visual, musical, literary—happens (as it is the way knowledge and invention generally develop).</a:t>
            </a:r>
            <a:r>
              <a:rPr lang="en-US" sz="3200" i="0" dirty="0">
                <a:cs typeface="Times New Roman" panose="02020603050405020304" pitchFamily="18" charset="0"/>
              </a:rPr>
              <a:t>”</a:t>
            </a:r>
          </a:p>
        </p:txBody>
      </p:sp>
    </p:spTree>
    <p:extLst>
      <p:ext uri="{BB962C8B-B14F-4D97-AF65-F5344CB8AC3E}">
        <p14:creationId xmlns:p14="http://schemas.microsoft.com/office/powerpoint/2010/main" val="269060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E3E355-202D-428B-4469-19B18056AB8B}"/>
              </a:ext>
            </a:extLst>
          </p:cNvPr>
          <p:cNvPicPr>
            <a:picLocks noChangeAspect="1"/>
          </p:cNvPicPr>
          <p:nvPr/>
        </p:nvPicPr>
        <p:blipFill>
          <a:blip r:embed="rId2"/>
          <a:stretch>
            <a:fillRect/>
          </a:stretch>
        </p:blipFill>
        <p:spPr>
          <a:xfrm>
            <a:off x="252248" y="209004"/>
            <a:ext cx="4233013" cy="6491834"/>
          </a:xfrm>
          <a:prstGeom prst="rect">
            <a:avLst/>
          </a:prstGeom>
          <a:ln w="6350">
            <a:solidFill>
              <a:schemeClr val="bg2"/>
            </a:solidFill>
          </a:ln>
        </p:spPr>
      </p:pic>
      <p:sp>
        <p:nvSpPr>
          <p:cNvPr id="2" name="Title 1"/>
          <p:cNvSpPr>
            <a:spLocks noGrp="1"/>
          </p:cNvSpPr>
          <p:nvPr>
            <p:ph type="title"/>
          </p:nvPr>
        </p:nvSpPr>
        <p:spPr>
          <a:xfrm>
            <a:off x="8014716" y="-2"/>
            <a:ext cx="41772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Is This the Right Question?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28686" y="2118877"/>
            <a:ext cx="1004987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thought experiment may pound the point home. Suppose you were the editor of Vanity Fair or Condé Nast, publishing an article about Prince. You need, of course, some kind of picture. </a:t>
            </a:r>
            <a:r>
              <a:rPr lang="en-US" sz="3200" b="1" i="0" dirty="0">
                <a:solidFill>
                  <a:schemeClr val="accent4">
                    <a:lumMod val="50000"/>
                    <a:lumOff val="50000"/>
                  </a:schemeClr>
                </a:solidFill>
              </a:rPr>
              <a:t>An employee comes to you with two options: the Goldsmith photo, the Warhol portrait. Would you say that you don’t really care? </a:t>
            </a:r>
            <a:r>
              <a:rPr lang="en-US" sz="3200" i="0" dirty="0"/>
              <a:t>That the employee is free to flip a coin?</a:t>
            </a:r>
            <a:r>
              <a:rPr lang="en-US" sz="3200" i="0" dirty="0">
                <a:cs typeface="Times New Roman" panose="02020603050405020304" pitchFamily="18" charset="0"/>
              </a:rPr>
              <a:t>”</a:t>
            </a:r>
          </a:p>
        </p:txBody>
      </p:sp>
    </p:spTree>
    <p:extLst>
      <p:ext uri="{BB962C8B-B14F-4D97-AF65-F5344CB8AC3E}">
        <p14:creationId xmlns:p14="http://schemas.microsoft.com/office/powerpoint/2010/main" val="8219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Satire, Not Parody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848768" y="6488668"/>
            <a:ext cx="33432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Blanch v. </a:t>
            </a:r>
            <a:r>
              <a:rPr lang="en-US" sz="1800" i="0" dirty="0" err="1">
                <a:solidFill>
                  <a:schemeClr val="accent4">
                    <a:lumMod val="75000"/>
                    <a:lumOff val="25000"/>
                  </a:schemeClr>
                </a:solidFill>
                <a:latin typeface="+mn-lt"/>
                <a:cs typeface="Times New Roman" panose="02020603050405020304" pitchFamily="18" charset="0"/>
              </a:rPr>
              <a:t>Koons</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91222" y="209004"/>
            <a:ext cx="4543673" cy="6491834"/>
          </a:xfrm>
          <a:prstGeom prst="rect">
            <a:avLst/>
          </a:prstGeom>
          <a:ln w="6350">
            <a:solidFill>
              <a:schemeClr val="tx1"/>
            </a:solidFill>
          </a:ln>
        </p:spPr>
      </p:pic>
      <p:sp>
        <p:nvSpPr>
          <p:cNvPr id="8" name="Text Box 5"/>
          <p:cNvSpPr txBox="1">
            <a:spLocks noChangeArrowheads="1"/>
          </p:cNvSpPr>
          <p:nvPr/>
        </p:nvSpPr>
        <p:spPr bwMode="auto">
          <a:xfrm>
            <a:off x="1823405" y="2219859"/>
            <a:ext cx="9548575"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 </a:t>
            </a:r>
            <a:r>
              <a:rPr lang="en-US" sz="3200" b="1" i="0" dirty="0">
                <a:solidFill>
                  <a:schemeClr val="accent4">
                    <a:lumMod val="50000"/>
                    <a:lumOff val="50000"/>
                  </a:schemeClr>
                </a:solidFill>
              </a:rPr>
              <a:t>‘Niagara,’ on the other hand, may be better characterized for these purposes as satire—its message appears to target the genre of which ‘Silk Sandals’ is typical, rather than the individual photograph itself</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1814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40B77-2798-626C-AE60-A15E95D6FB24}"/>
              </a:ext>
            </a:extLst>
          </p:cNvPr>
          <p:cNvPicPr>
            <a:picLocks noChangeAspect="1"/>
          </p:cNvPicPr>
          <p:nvPr/>
        </p:nvPicPr>
        <p:blipFill>
          <a:blip r:embed="rId2"/>
          <a:stretch>
            <a:fillRect/>
          </a:stretch>
        </p:blipFill>
        <p:spPr>
          <a:xfrm>
            <a:off x="235448" y="209004"/>
            <a:ext cx="4358953" cy="6491834"/>
          </a:xfrm>
          <a:prstGeom prst="rect">
            <a:avLst/>
          </a:prstGeom>
          <a:ln w="6350">
            <a:solidFill>
              <a:schemeClr val="bg2"/>
            </a:solidFill>
          </a:ln>
        </p:spPr>
      </p:pic>
      <p:sp>
        <p:nvSpPr>
          <p:cNvPr id="2" name="Title 1"/>
          <p:cNvSpPr>
            <a:spLocks noGrp="1"/>
          </p:cNvSpPr>
          <p:nvPr>
            <p:ph type="title"/>
          </p:nvPr>
        </p:nvSpPr>
        <p:spPr>
          <a:xfrm>
            <a:off x="6972300" y="-2"/>
            <a:ext cx="5219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Boiling Down the Majority Opinion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09832" y="2717479"/>
            <a:ext cx="10049871"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All of Warhol’s artistry and social commentary is negated by one thing: Warhol licensed his portrait to a magazine, and Goldsmith sometimes licensed her photos to magazines too. That is the sum and substance of the majority opinion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426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D49C36-AB13-012B-11C2-A9E992F17AFE}"/>
              </a:ext>
            </a:extLst>
          </p:cNvPr>
          <p:cNvPicPr>
            <a:picLocks noChangeAspect="1"/>
          </p:cNvPicPr>
          <p:nvPr/>
        </p:nvPicPr>
        <p:blipFill>
          <a:blip r:embed="rId2"/>
          <a:stretch>
            <a:fillRect/>
          </a:stretch>
        </p:blipFill>
        <p:spPr>
          <a:xfrm>
            <a:off x="216797" y="209004"/>
            <a:ext cx="4112230" cy="6491834"/>
          </a:xfrm>
          <a:prstGeom prst="rect">
            <a:avLst/>
          </a:prstGeom>
          <a:ln w="6350">
            <a:solidFill>
              <a:schemeClr val="bg2"/>
            </a:solidFill>
          </a:ln>
        </p:spPr>
      </p:pic>
      <p:sp>
        <p:nvSpPr>
          <p:cNvPr id="2" name="Title 1"/>
          <p:cNvSpPr>
            <a:spLocks noGrp="1"/>
          </p:cNvSpPr>
          <p:nvPr>
            <p:ph type="title"/>
          </p:nvPr>
        </p:nvSpPr>
        <p:spPr>
          <a:xfrm>
            <a:off x="5481687" y="-2"/>
            <a:ext cx="67103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Should Andy Have to Talk About Lynn?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66392" y="2283846"/>
            <a:ext cx="1004987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If Warhol had used Goldsmith’s photo to comment on or critique Goldsmith’s photo, he might have availed himself of that factor’s benefit (though why anyone would be interested in that work is mysterious).</a:t>
            </a:r>
            <a:r>
              <a:rPr lang="en-US" sz="3200" i="0" dirty="0"/>
              <a:t> </a:t>
            </a:r>
            <a:r>
              <a:rPr lang="en-US" sz="3200" b="1" i="0" dirty="0">
                <a:solidFill>
                  <a:schemeClr val="accent4">
                    <a:lumMod val="50000"/>
                    <a:lumOff val="50000"/>
                  </a:schemeClr>
                </a:solidFill>
              </a:rPr>
              <a:t>But because he instead commented on society—the dehumanizing culture of celebrity—he is (go figure) out of luck</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9518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AF5003-6756-E11C-1E46-F3E278068FC8}"/>
              </a:ext>
            </a:extLst>
          </p:cNvPr>
          <p:cNvPicPr>
            <a:picLocks noChangeAspect="1"/>
          </p:cNvPicPr>
          <p:nvPr/>
        </p:nvPicPr>
        <p:blipFill>
          <a:blip r:embed="rId2"/>
          <a:stretch>
            <a:fillRect/>
          </a:stretch>
        </p:blipFill>
        <p:spPr>
          <a:xfrm>
            <a:off x="162692" y="205840"/>
            <a:ext cx="3978697" cy="6446320"/>
          </a:xfrm>
          <a:prstGeom prst="rect">
            <a:avLst/>
          </a:prstGeom>
          <a:ln w="6350">
            <a:solidFill>
              <a:srgbClr val="002060"/>
            </a:solidFill>
          </a:ln>
        </p:spPr>
      </p:pic>
      <p:sp>
        <p:nvSpPr>
          <p:cNvPr id="2" name="Title 1"/>
          <p:cNvSpPr>
            <a:spLocks noGrp="1"/>
          </p:cNvSpPr>
          <p:nvPr>
            <p:ph type="title"/>
          </p:nvPr>
        </p:nvSpPr>
        <p:spPr>
          <a:xfrm>
            <a:off x="6386660" y="-2"/>
            <a:ext cx="58053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Isn’t What Warhol Actually Did Better?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61679" y="2015182"/>
            <a:ext cx="1004987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Would that Goldsmith-focused work (whatever it might be) have more meaningfully advanced creative progress, which is copy­right’s raison d’être, than the work he actually made? I can’t see how; more like the opposite. </a:t>
            </a:r>
            <a:r>
              <a:rPr lang="en-US" sz="3200" b="1" i="0" dirty="0">
                <a:solidFill>
                  <a:schemeClr val="accent4">
                    <a:lumMod val="50000"/>
                    <a:lumOff val="50000"/>
                  </a:schemeClr>
                </a:solidFill>
              </a:rPr>
              <a:t>The majority’s preference for the directed work, apparently on grounds of necessity, again reflects its undervaluing of transformative copying as a core part of artistry</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0785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8D9B39-D984-A21B-9E71-E207C3082924}"/>
              </a:ext>
            </a:extLst>
          </p:cNvPr>
          <p:cNvPicPr>
            <a:picLocks noChangeAspect="1"/>
          </p:cNvPicPr>
          <p:nvPr/>
        </p:nvPicPr>
        <p:blipFill>
          <a:blip r:embed="rId2"/>
          <a:stretch>
            <a:fillRect/>
          </a:stretch>
        </p:blipFill>
        <p:spPr>
          <a:xfrm>
            <a:off x="177296" y="209004"/>
            <a:ext cx="3994889" cy="6491834"/>
          </a:xfrm>
          <a:prstGeom prst="rect">
            <a:avLst/>
          </a:prstGeom>
          <a:ln w="6350">
            <a:solidFill>
              <a:srgbClr val="002060"/>
            </a:solidFill>
          </a:ln>
        </p:spPr>
      </p:pic>
      <p:sp>
        <p:nvSpPr>
          <p:cNvPr id="2" name="Title 1"/>
          <p:cNvSpPr>
            <a:spLocks noGrp="1"/>
          </p:cNvSpPr>
          <p:nvPr>
            <p:ph type="title"/>
          </p:nvPr>
        </p:nvSpPr>
        <p:spPr>
          <a:xfrm>
            <a:off x="7264908" y="-2"/>
            <a:ext cx="4927093"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Fn</a:t>
            </a:r>
            <a:r>
              <a:rPr lang="en-US" sz="2400" dirty="0">
                <a:solidFill>
                  <a:schemeClr val="accent4">
                    <a:lumMod val="75000"/>
                    <a:lumOff val="25000"/>
                  </a:schemeClr>
                </a:solidFill>
                <a:latin typeface="+mn-lt"/>
                <a:cs typeface="Times New Roman" panose="02020603050405020304" pitchFamily="18" charset="0"/>
              </a:rPr>
              <a:t> 5: What of Derivative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66392" y="2029323"/>
            <a:ext cx="1004987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majority asserts that it is “aware of no authority for the proposition” that the </a:t>
            </a:r>
            <a:r>
              <a:rPr lang="en-US" sz="3200" b="1" i="0" dirty="0">
                <a:solidFill>
                  <a:schemeClr val="accent4">
                    <a:lumMod val="50000"/>
                    <a:lumOff val="50000"/>
                  </a:schemeClr>
                </a:solidFill>
              </a:rPr>
              <a:t>fourth factor </a:t>
            </a:r>
            <a:r>
              <a:rPr lang="en-US" sz="3200" i="0" dirty="0"/>
              <a:t>can thus protect against unlicensed film adaptations, insisting that the first factor must do (or at least share in) the work. Ante, at 29, n. 17; see ante, at 16, 28–29, 36. But </a:t>
            </a:r>
            <a:r>
              <a:rPr lang="en-US" sz="3200" dirty="0"/>
              <a:t>Google</a:t>
            </a:r>
            <a:r>
              <a:rPr lang="en-US" sz="3200" i="0" dirty="0"/>
              <a:t> is the “authority for the proposition”: That’s just what it said, in so many words. ….</a:t>
            </a:r>
            <a:r>
              <a:rPr lang="en-US" sz="3200" i="0" dirty="0">
                <a:cs typeface="Times New Roman" panose="02020603050405020304" pitchFamily="18" charset="0"/>
              </a:rPr>
              <a:t>”</a:t>
            </a:r>
          </a:p>
        </p:txBody>
      </p:sp>
    </p:spTree>
    <p:extLst>
      <p:ext uri="{BB962C8B-B14F-4D97-AF65-F5344CB8AC3E}">
        <p14:creationId xmlns:p14="http://schemas.microsoft.com/office/powerpoint/2010/main" val="229980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8D9B39-D984-A21B-9E71-E207C3082924}"/>
              </a:ext>
            </a:extLst>
          </p:cNvPr>
          <p:cNvPicPr>
            <a:picLocks noChangeAspect="1"/>
          </p:cNvPicPr>
          <p:nvPr/>
        </p:nvPicPr>
        <p:blipFill>
          <a:blip r:embed="rId2"/>
          <a:stretch>
            <a:fillRect/>
          </a:stretch>
        </p:blipFill>
        <p:spPr>
          <a:xfrm>
            <a:off x="177296" y="209004"/>
            <a:ext cx="3994889" cy="6491834"/>
          </a:xfrm>
          <a:prstGeom prst="rect">
            <a:avLst/>
          </a:prstGeom>
          <a:ln w="6350">
            <a:solidFill>
              <a:srgbClr val="002060"/>
            </a:solidFill>
          </a:ln>
        </p:spPr>
      </p:pic>
      <p:sp>
        <p:nvSpPr>
          <p:cNvPr id="2" name="Title 1"/>
          <p:cNvSpPr>
            <a:spLocks noGrp="1"/>
          </p:cNvSpPr>
          <p:nvPr>
            <p:ph type="title"/>
          </p:nvPr>
        </p:nvSpPr>
        <p:spPr>
          <a:xfrm>
            <a:off x="7264908" y="-2"/>
            <a:ext cx="4927093"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Fn</a:t>
            </a:r>
            <a:r>
              <a:rPr lang="en-US" sz="2400" dirty="0">
                <a:solidFill>
                  <a:schemeClr val="accent4">
                    <a:lumMod val="75000"/>
                    <a:lumOff val="25000"/>
                  </a:schemeClr>
                </a:solidFill>
                <a:latin typeface="+mn-lt"/>
                <a:cs typeface="Times New Roman" panose="02020603050405020304" pitchFamily="18" charset="0"/>
              </a:rPr>
              <a:t> 5: What of Derivative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10039546" y="6488668"/>
            <a:ext cx="21524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Warhol (US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4AE8DD-7F50-2C54-6AEE-781AF735DF26}"/>
              </a:ext>
            </a:extLst>
          </p:cNvPr>
          <p:cNvSpPr txBox="1">
            <a:spLocks noChangeArrowheads="1"/>
          </p:cNvSpPr>
          <p:nvPr/>
        </p:nvSpPr>
        <p:spPr bwMode="auto">
          <a:xfrm>
            <a:off x="1671106" y="2448816"/>
            <a:ext cx="1004987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 But assuming the majority’s approach, as stated re­peatedly in its opinion, is truly the majority’s approach, factor 1 won’t help the author in the book-to-film situation. </a:t>
            </a:r>
            <a:r>
              <a:rPr lang="en-US" sz="3200" b="1" i="0" dirty="0">
                <a:solidFill>
                  <a:schemeClr val="accent4">
                    <a:lumMod val="50000"/>
                    <a:lumOff val="50000"/>
                  </a:schemeClr>
                </a:solidFill>
              </a:rPr>
              <a:t>Under that approach, it is the fourth factor, not the first, which has to “take[] care of derivative works like book-to-film adaptations</a:t>
            </a:r>
            <a:r>
              <a:rPr lang="en-US" sz="3200" i="0" dirty="0"/>
              <a:t>.” Ante, at 29, n. 17. ….</a:t>
            </a:r>
            <a:r>
              <a:rPr lang="en-US" sz="3200" i="0" dirty="0">
                <a:cs typeface="Times New Roman" panose="02020603050405020304" pitchFamily="18" charset="0"/>
              </a:rPr>
              <a:t>”</a:t>
            </a:r>
          </a:p>
        </p:txBody>
      </p:sp>
    </p:spTree>
    <p:extLst>
      <p:ext uri="{BB962C8B-B14F-4D97-AF65-F5344CB8AC3E}">
        <p14:creationId xmlns:p14="http://schemas.microsoft.com/office/powerpoint/2010/main" val="33091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2289" y="-2"/>
            <a:ext cx="1989711"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Koons</a:t>
            </a:r>
            <a:r>
              <a:rPr lang="en-US" sz="2400" dirty="0">
                <a:solidFill>
                  <a:schemeClr val="accent4">
                    <a:lumMod val="75000"/>
                    <a:lumOff val="25000"/>
                  </a:schemeClr>
                </a:solidFill>
                <a:latin typeface="+mn-lt"/>
                <a:cs typeface="Times New Roman" panose="02020603050405020304" pitchFamily="18" charset="0"/>
              </a:rPr>
              <a:t> Wins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848768" y="6488668"/>
            <a:ext cx="33432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Blanch v. </a:t>
            </a:r>
            <a:r>
              <a:rPr lang="en-US" sz="1800" i="0" dirty="0" err="1">
                <a:solidFill>
                  <a:schemeClr val="accent4">
                    <a:lumMod val="75000"/>
                    <a:lumOff val="25000"/>
                  </a:schemeClr>
                </a:solidFill>
                <a:latin typeface="+mn-lt"/>
                <a:cs typeface="Times New Roman" panose="02020603050405020304" pitchFamily="18" charset="0"/>
              </a:rPr>
              <a:t>Koons</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5458" y="209004"/>
            <a:ext cx="4360680" cy="6467967"/>
          </a:xfrm>
          <a:prstGeom prst="rect">
            <a:avLst/>
          </a:prstGeom>
          <a:ln w="6350">
            <a:solidFill>
              <a:schemeClr val="tx1"/>
            </a:solidFill>
          </a:ln>
        </p:spPr>
      </p:pic>
      <p:sp>
        <p:nvSpPr>
          <p:cNvPr id="8" name="Text Box 5"/>
          <p:cNvSpPr txBox="1">
            <a:spLocks noChangeArrowheads="1"/>
          </p:cNvSpPr>
          <p:nvPr/>
        </p:nvSpPr>
        <p:spPr bwMode="auto">
          <a:xfrm>
            <a:off x="1384468" y="2522675"/>
            <a:ext cx="10243012"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Having explored the statutory factors and weighed them together in light of the purposes of copyright, </a:t>
            </a:r>
            <a:r>
              <a:rPr lang="en-US" sz="3200" dirty="0"/>
              <a:t>Campbell</a:t>
            </a:r>
            <a:r>
              <a:rPr lang="en-US" sz="3200" i="0" dirty="0"/>
              <a:t>, 510 U.S. at 78, we think that </a:t>
            </a:r>
            <a:r>
              <a:rPr lang="en-US" sz="3200" b="1" i="0" dirty="0">
                <a:solidFill>
                  <a:schemeClr val="accent4">
                    <a:lumMod val="50000"/>
                    <a:lumOff val="50000"/>
                  </a:schemeClr>
                </a:solidFill>
              </a:rPr>
              <a:t>the district court’s conclusion was correct</a:t>
            </a:r>
            <a:r>
              <a:rPr lang="en-US" sz="3200" i="0" dirty="0"/>
              <a:t> — that </a:t>
            </a:r>
            <a:r>
              <a:rPr lang="en-US" sz="3200" b="1" i="0" dirty="0">
                <a:solidFill>
                  <a:schemeClr val="accent4">
                    <a:lumMod val="50000"/>
                    <a:lumOff val="50000"/>
                  </a:schemeClr>
                </a:solidFill>
              </a:rPr>
              <a:t>copyright law’s goal of ‘promoting the Progress of Science and useful Arts</a:t>
            </a:r>
            <a:r>
              <a:rPr lang="en-US" sz="3200" i="0" dirty="0"/>
              <a:t>,’ U.S. Const., art. I, § 8. cl. 8,</a:t>
            </a:r>
            <a:r>
              <a:rPr lang="en-US" sz="3200" i="0" dirty="0">
                <a:cs typeface="Times New Roman" panose="02020603050405020304" pitchFamily="18" charset="0"/>
              </a:rPr>
              <a:t>”</a:t>
            </a:r>
          </a:p>
        </p:txBody>
      </p:sp>
    </p:spTree>
    <p:extLst>
      <p:ext uri="{BB962C8B-B14F-4D97-AF65-F5344CB8AC3E}">
        <p14:creationId xmlns:p14="http://schemas.microsoft.com/office/powerpoint/2010/main" val="303501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2289" y="-2"/>
            <a:ext cx="1989711"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Koons</a:t>
            </a:r>
            <a:r>
              <a:rPr lang="en-US" sz="2400" dirty="0">
                <a:solidFill>
                  <a:schemeClr val="accent4">
                    <a:lumMod val="75000"/>
                    <a:lumOff val="25000"/>
                  </a:schemeClr>
                </a:solidFill>
                <a:latin typeface="+mn-lt"/>
                <a:cs typeface="Times New Roman" panose="02020603050405020304" pitchFamily="18" charset="0"/>
              </a:rPr>
              <a:t> Wins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848768" y="6488668"/>
            <a:ext cx="33432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Blanch v. </a:t>
            </a:r>
            <a:r>
              <a:rPr lang="en-US" sz="1800" i="0" dirty="0" err="1">
                <a:solidFill>
                  <a:schemeClr val="accent4">
                    <a:lumMod val="75000"/>
                    <a:lumOff val="25000"/>
                  </a:schemeClr>
                </a:solidFill>
                <a:latin typeface="+mn-lt"/>
                <a:cs typeface="Times New Roman" panose="02020603050405020304" pitchFamily="18" charset="0"/>
              </a:rPr>
              <a:t>Koons</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7571" y="200730"/>
            <a:ext cx="4382349" cy="6500108"/>
          </a:xfrm>
          <a:prstGeom prst="rect">
            <a:avLst/>
          </a:prstGeom>
          <a:ln w="6350">
            <a:solidFill>
              <a:schemeClr val="tx1"/>
            </a:solidFill>
          </a:ln>
        </p:spPr>
      </p:pic>
      <p:sp>
        <p:nvSpPr>
          <p:cNvPr id="8" name="Text Box 5"/>
          <p:cNvSpPr txBox="1">
            <a:spLocks noChangeArrowheads="1"/>
          </p:cNvSpPr>
          <p:nvPr/>
        </p:nvSpPr>
        <p:spPr bwMode="auto">
          <a:xfrm>
            <a:off x="1852368" y="2819805"/>
            <a:ext cx="9548575"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would be better served by allowing </a:t>
            </a:r>
            <a:r>
              <a:rPr lang="en-US" sz="3200" b="1" i="0" dirty="0" err="1">
                <a:solidFill>
                  <a:schemeClr val="accent4">
                    <a:lumMod val="50000"/>
                    <a:lumOff val="50000"/>
                  </a:schemeClr>
                </a:solidFill>
              </a:rPr>
              <a:t>Koons’s</a:t>
            </a:r>
            <a:r>
              <a:rPr lang="en-US" sz="3200" b="1" i="0" dirty="0">
                <a:solidFill>
                  <a:schemeClr val="accent4">
                    <a:lumMod val="50000"/>
                    <a:lumOff val="50000"/>
                  </a:schemeClr>
                </a:solidFill>
              </a:rPr>
              <a:t> use of ‘Silk Sandals’ than by preventing it. </a:t>
            </a:r>
            <a:r>
              <a:rPr lang="en-US" sz="3200" i="0" dirty="0"/>
              <a:t>We therefore conclude that neither he nor the other defendants engaged in or are liable for copyright infringement. We affirm the judgment of the district court.</a:t>
            </a:r>
            <a:r>
              <a:rPr lang="en-US" sz="3200" i="0" dirty="0">
                <a:cs typeface="Times New Roman" panose="02020603050405020304" pitchFamily="18" charset="0"/>
              </a:rPr>
              <a:t>”</a:t>
            </a:r>
          </a:p>
        </p:txBody>
      </p:sp>
    </p:spTree>
    <p:extLst>
      <p:ext uri="{BB962C8B-B14F-4D97-AF65-F5344CB8AC3E}">
        <p14:creationId xmlns:p14="http://schemas.microsoft.com/office/powerpoint/2010/main" val="135306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10875</TotalTime>
  <Words>3839</Words>
  <Application>Microsoft Office PowerPoint</Application>
  <PresentationFormat>Widescreen</PresentationFormat>
  <Paragraphs>324</Paragraphs>
  <Slides>74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Helvetica</vt:lpstr>
      <vt:lpstr>Monotype Sorts</vt:lpstr>
      <vt:lpstr>Times New Roman</vt:lpstr>
      <vt:lpstr>Wingdings</vt:lpstr>
      <vt:lpstr>Generic (Standard)</vt:lpstr>
      <vt:lpstr>Class 13: Mon 21 Apr 2025 Copyright Spring 2025   Fair Use</vt:lpstr>
      <vt:lpstr>Blanch v. Koons</vt:lpstr>
      <vt:lpstr>Use/Re-Use</vt:lpstr>
      <vt:lpstr>Original Work (TTYN (2 of 3))</vt:lpstr>
      <vt:lpstr>Subsequent Work (TTYN (3 of 3))</vt:lpstr>
      <vt:lpstr>Applying Campbell</vt:lpstr>
      <vt:lpstr>Satire, Not Parody</vt:lpstr>
      <vt:lpstr>Koons Wins</vt:lpstr>
      <vt:lpstr>Koons Wins</vt:lpstr>
      <vt:lpstr>Kienitz</vt:lpstr>
      <vt:lpstr>At The Musée Picasso Paris</vt:lpstr>
      <vt:lpstr>At the Musée Picasso Paris (TTYN (2 of 4))</vt:lpstr>
      <vt:lpstr>At the Musée Picasso Paris (TTYN (3 of 4))</vt:lpstr>
      <vt:lpstr>At the Musée Picasso Paris (TTYN (4 of 4))</vt:lpstr>
      <vt:lpstr>Use/Re-Use</vt:lpstr>
      <vt:lpstr>Use/Re-Use</vt:lpstr>
      <vt:lpstr>Use/Re-Use</vt:lpstr>
      <vt:lpstr>The Works in Kienitz (TTYN (4 of 4))</vt:lpstr>
      <vt:lpstr>Can’t Square Transformation and Derivative Works</vt:lpstr>
      <vt:lpstr>Applying the Fourth Factor Here</vt:lpstr>
      <vt:lpstr>Erasing from the Original? </vt:lpstr>
      <vt:lpstr>What Does This Mean?</vt:lpstr>
      <vt:lpstr>2021: Sup Ct on Fair Use (6-2)</vt:lpstr>
      <vt:lpstr>For Android</vt:lpstr>
      <vt:lpstr>For Java</vt:lpstr>
      <vt:lpstr>And the Conflict</vt:lpstr>
      <vt:lpstr>The Nature of Declaring Code?</vt:lpstr>
      <vt:lpstr>Purpose &amp; Character: Creating New (Derivative?) Products</vt:lpstr>
      <vt:lpstr>Search “Derivative” on Majority Opinion</vt:lpstr>
      <vt:lpstr>P&amp;C: Utility of API Reuse</vt:lpstr>
      <vt:lpstr>Amount &amp; Substantiality: Locks and Keys </vt:lpstr>
      <vt:lpstr>Amount &amp; Substantiality: Locks and Keys </vt:lpstr>
      <vt:lpstr>All About Third-Party Knowledge of the API</vt:lpstr>
      <vt:lpstr>AWF v. Goldsmith</vt:lpstr>
      <vt:lpstr>The Warhol Foundation</vt:lpstr>
      <vt:lpstr>The Warhol Museum</vt:lpstr>
      <vt:lpstr>Making Flowers</vt:lpstr>
      <vt:lpstr>Making Flowers</vt:lpstr>
      <vt:lpstr>Making Flowers</vt:lpstr>
      <vt:lpstr>And the Copyright Fight</vt:lpstr>
      <vt:lpstr>And the Process: Trace, Underpaint, Print</vt:lpstr>
      <vt:lpstr>Lynn Goldsmith: 42 Years as An Artist</vt:lpstr>
      <vt:lpstr>Limited Use Rights Granted</vt:lpstr>
      <vt:lpstr>$400; More Limits</vt:lpstr>
      <vt:lpstr>And Done</vt:lpstr>
      <vt:lpstr>Goldsmith Photo</vt:lpstr>
      <vt:lpstr>Understanding Warhol’s Production Process</vt:lpstr>
      <vt:lpstr>Using Photographs</vt:lpstr>
      <vt:lpstr>Using Photographs</vt:lpstr>
      <vt:lpstr>Andy Takes Photos Too</vt:lpstr>
      <vt:lpstr>Creating the VF Image</vt:lpstr>
      <vt:lpstr>Warhol’s Silk-Screen Printer</vt:lpstr>
      <vt:lpstr>Additional Steps</vt:lpstr>
      <vt:lpstr>The VF Layout</vt:lpstr>
      <vt:lpstr>Andy Creates Prince</vt:lpstr>
      <vt:lpstr>Andy Creates Prince</vt:lpstr>
      <vt:lpstr>Andy Creates Prince</vt:lpstr>
      <vt:lpstr>Andy Creates Prince</vt:lpstr>
      <vt:lpstr>VF Prints Prince</vt:lpstr>
      <vt:lpstr>Issue is Application of First Factor</vt:lpstr>
      <vt:lpstr>Transformativeness and Derivatives</vt:lpstr>
      <vt:lpstr>Use v. Use</vt:lpstr>
      <vt:lpstr>Fn 8: Understanding Google</vt:lpstr>
      <vt:lpstr>What Is the Use Here?</vt:lpstr>
      <vt:lpstr>What Is the Use Here?</vt:lpstr>
      <vt:lpstr>Can’t Just Use It Because It Works Well</vt:lpstr>
      <vt:lpstr>Warhol’s Work Isn’t Transformative???</vt:lpstr>
      <vt:lpstr>No One Makes Anything New Alone</vt:lpstr>
      <vt:lpstr>Is This the Right Question?</vt:lpstr>
      <vt:lpstr>Boiling Down the Majority Opinion</vt:lpstr>
      <vt:lpstr>Why Should Andy Have to Talk About Lynn?</vt:lpstr>
      <vt:lpstr>Isn’t What Warhol Actually Did Better?</vt:lpstr>
      <vt:lpstr>Fn 5: What of Derivative Works?</vt:lpstr>
      <vt:lpstr>Fn 5: What of Derivative Works?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962</cp:revision>
  <cp:lastPrinted>2022-11-02T18:51:00Z</cp:lastPrinted>
  <dcterms:created xsi:type="dcterms:W3CDTF">1999-10-27T15:27:59Z</dcterms:created>
  <dcterms:modified xsi:type="dcterms:W3CDTF">2025-04-21T19:01:02Z</dcterms:modified>
</cp:coreProperties>
</file>