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0"/>
  </p:notesMasterIdLst>
  <p:handoutMasterIdLst>
    <p:handoutMasterId r:id="rId71"/>
  </p:handoutMasterIdLst>
  <p:sldIdLst>
    <p:sldId id="2115" r:id="rId2"/>
    <p:sldId id="2344" r:id="rId3"/>
    <p:sldId id="2316" r:id="rId4"/>
    <p:sldId id="2317" r:id="rId5"/>
    <p:sldId id="2569" r:id="rId6"/>
    <p:sldId id="2318" r:id="rId7"/>
    <p:sldId id="2320" r:id="rId8"/>
    <p:sldId id="2319" r:id="rId9"/>
    <p:sldId id="2321" r:id="rId10"/>
    <p:sldId id="2322" r:id="rId11"/>
    <p:sldId id="2323" r:id="rId12"/>
    <p:sldId id="2324" r:id="rId13"/>
    <p:sldId id="2325" r:id="rId14"/>
    <p:sldId id="2326" r:id="rId15"/>
    <p:sldId id="2327" r:id="rId16"/>
    <p:sldId id="2328" r:id="rId17"/>
    <p:sldId id="2298" r:id="rId18"/>
    <p:sldId id="2305" r:id="rId19"/>
    <p:sldId id="2299" r:id="rId20"/>
    <p:sldId id="2301" r:id="rId21"/>
    <p:sldId id="2329" r:id="rId22"/>
    <p:sldId id="2330" r:id="rId23"/>
    <p:sldId id="2331" r:id="rId24"/>
    <p:sldId id="2349" r:id="rId25"/>
    <p:sldId id="2350" r:id="rId26"/>
    <p:sldId id="2269" r:id="rId27"/>
    <p:sldId id="2270" r:id="rId28"/>
    <p:sldId id="2271" r:id="rId29"/>
    <p:sldId id="2272" r:id="rId30"/>
    <p:sldId id="2254" r:id="rId31"/>
    <p:sldId id="2268" r:id="rId32"/>
    <p:sldId id="2275" r:id="rId33"/>
    <p:sldId id="2276" r:id="rId34"/>
    <p:sldId id="2277" r:id="rId35"/>
    <p:sldId id="2278" r:id="rId36"/>
    <p:sldId id="2284" r:id="rId37"/>
    <p:sldId id="2279" r:id="rId38"/>
    <p:sldId id="2285" r:id="rId39"/>
    <p:sldId id="2257" r:id="rId40"/>
    <p:sldId id="2259" r:id="rId41"/>
    <p:sldId id="2265" r:id="rId42"/>
    <p:sldId id="2266" r:id="rId43"/>
    <p:sldId id="2260" r:id="rId44"/>
    <p:sldId id="2267" r:id="rId45"/>
    <p:sldId id="2261" r:id="rId46"/>
    <p:sldId id="2310" r:id="rId47"/>
    <p:sldId id="2345" r:id="rId48"/>
    <p:sldId id="2578" r:id="rId49"/>
    <p:sldId id="2572" r:id="rId50"/>
    <p:sldId id="2573" r:id="rId51"/>
    <p:sldId id="2574" r:id="rId52"/>
    <p:sldId id="2348" r:id="rId53"/>
    <p:sldId id="2311" r:id="rId54"/>
    <p:sldId id="2312" r:id="rId55"/>
    <p:sldId id="2313" r:id="rId56"/>
    <p:sldId id="2346" r:id="rId57"/>
    <p:sldId id="2347" r:id="rId58"/>
    <p:sldId id="2910" r:id="rId59"/>
    <p:sldId id="2351" r:id="rId60"/>
    <p:sldId id="2352" r:id="rId61"/>
    <p:sldId id="2570" r:id="rId62"/>
    <p:sldId id="2908" r:id="rId63"/>
    <p:sldId id="2911" r:id="rId64"/>
    <p:sldId id="2912" r:id="rId65"/>
    <p:sldId id="2914" r:id="rId66"/>
    <p:sldId id="2913" r:id="rId67"/>
    <p:sldId id="2577" r:id="rId68"/>
    <p:sldId id="2579" r:id="rId69"/>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990033"/>
    <a:srgbClr val="A50021"/>
    <a:srgbClr val="CC66FF"/>
    <a:srgbClr val="CCCCFF"/>
    <a:srgbClr val="6699FF"/>
    <a:srgbClr val="003399"/>
    <a:srgbClr val="FFCC99"/>
    <a:srgbClr val="CC99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136" d="100"/>
          <a:sy n="136" d="100"/>
        </p:scale>
        <p:origin x="64" y="436"/>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8" d="100"/>
          <a:sy n="68" d="100"/>
        </p:scale>
        <p:origin x="2496"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1"/>
            <a:ext cx="3036038" cy="462595"/>
          </a:xfrm>
          <a:prstGeom prst="rect">
            <a:avLst/>
          </a:prstGeom>
          <a:noFill/>
          <a:ln w="9525">
            <a:noFill/>
            <a:miter lim="800000"/>
            <a:headEnd/>
            <a:tailEnd/>
          </a:ln>
        </p:spPr>
        <p:txBody>
          <a:bodyPr vert="horz" wrap="square" lIns="93137" tIns="46568" rIns="93137" bIns="46568" numCol="1" anchor="t" anchorCtr="0" compatLnSpc="1">
            <a:prstTxWarp prst="textNoShape">
              <a:avLst/>
            </a:prstTxWarp>
          </a:bodyPr>
          <a:lstStyle>
            <a:lvl1pPr>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363" y="1"/>
            <a:ext cx="3036037" cy="462595"/>
          </a:xfrm>
          <a:prstGeom prst="rect">
            <a:avLst/>
          </a:prstGeom>
          <a:noFill/>
          <a:ln w="9525">
            <a:noFill/>
            <a:miter lim="800000"/>
            <a:headEnd/>
            <a:tailEnd/>
          </a:ln>
        </p:spPr>
        <p:txBody>
          <a:bodyPr vert="horz" wrap="square" lIns="93137" tIns="46568" rIns="93137" bIns="46568" numCol="1" anchor="t" anchorCtr="0" compatLnSpc="1">
            <a:prstTxWarp prst="textNoShape">
              <a:avLst/>
            </a:prstTxWarp>
          </a:bodyPr>
          <a:lstStyle>
            <a:lvl1pPr algn="r">
              <a:defRPr kumimoji="0" sz="1200" i="0"/>
            </a:lvl1pPr>
          </a:lstStyle>
          <a:p>
            <a:pPr>
              <a:defRPr/>
            </a:pPr>
            <a:fld id="{725429E8-8D82-4AE1-8294-AD947C89239C}" type="datetime1">
              <a:rPr lang="en-US" altLang="en-US" smtClean="0"/>
              <a:t>4/16/2025</a:t>
            </a:fld>
            <a:endParaRPr lang="en-US" altLang="en-US"/>
          </a:p>
        </p:txBody>
      </p:sp>
      <p:sp>
        <p:nvSpPr>
          <p:cNvPr id="14340" name="Rectangle 4"/>
          <p:cNvSpPr>
            <a:spLocks noGrp="1" noChangeArrowheads="1"/>
          </p:cNvSpPr>
          <p:nvPr>
            <p:ph type="ftr" sz="quarter" idx="2"/>
          </p:nvPr>
        </p:nvSpPr>
        <p:spPr bwMode="auto">
          <a:xfrm>
            <a:off x="0" y="8833806"/>
            <a:ext cx="3036038" cy="462594"/>
          </a:xfrm>
          <a:prstGeom prst="rect">
            <a:avLst/>
          </a:prstGeom>
          <a:noFill/>
          <a:ln w="9525">
            <a:noFill/>
            <a:miter lim="800000"/>
            <a:headEnd/>
            <a:tailEnd/>
          </a:ln>
        </p:spPr>
        <p:txBody>
          <a:bodyPr vert="horz" wrap="square" lIns="93137" tIns="46568" rIns="93137" bIns="46568" numCol="1" anchor="b" anchorCtr="0" compatLnSpc="1">
            <a:prstTxWarp prst="textNoShape">
              <a:avLst/>
            </a:prstTxWarp>
          </a:bodyPr>
          <a:lstStyle>
            <a:lvl1pPr>
              <a:defRPr kumimoji="0" sz="1200" i="0"/>
            </a:lvl1pPr>
          </a:lstStyle>
          <a:p>
            <a:pPr>
              <a:defRPr/>
            </a:pPr>
            <a:r>
              <a:rPr lang="en-US" altLang="en-US" dirty="0"/>
              <a:t>Copyright</a:t>
            </a:r>
          </a:p>
        </p:txBody>
      </p:sp>
      <p:sp>
        <p:nvSpPr>
          <p:cNvPr id="14341" name="Rectangle 5"/>
          <p:cNvSpPr>
            <a:spLocks noGrp="1" noChangeArrowheads="1"/>
          </p:cNvSpPr>
          <p:nvPr>
            <p:ph type="sldNum" sz="quarter" idx="3"/>
          </p:nvPr>
        </p:nvSpPr>
        <p:spPr bwMode="auto">
          <a:xfrm>
            <a:off x="3974363" y="8833806"/>
            <a:ext cx="3036037" cy="462594"/>
          </a:xfrm>
          <a:prstGeom prst="rect">
            <a:avLst/>
          </a:prstGeom>
          <a:noFill/>
          <a:ln w="9525">
            <a:noFill/>
            <a:miter lim="800000"/>
            <a:headEnd/>
            <a:tailEnd/>
          </a:ln>
        </p:spPr>
        <p:txBody>
          <a:bodyPr vert="horz" wrap="square" lIns="93137" tIns="46568" rIns="93137" bIns="46568" numCol="1" anchor="b" anchorCtr="0" compatLnSpc="1">
            <a:prstTxWarp prst="textNoShape">
              <a:avLst/>
            </a:prstTxWarp>
          </a:bodyPr>
          <a:lstStyle>
            <a:lvl1pPr algn="r">
              <a:defRPr kumimoji="0" sz="1200" i="0"/>
            </a:lvl1pPr>
          </a:lstStyle>
          <a:p>
            <a:fld id="{A45EBB49-DEF4-4DAF-9911-EF148DE19949}" type="slidenum">
              <a:rPr lang="en-US" altLang="en-US"/>
              <a:pPr/>
              <a:t>‹#›</a:t>
            </a:fld>
            <a:endParaRPr lang="en-US" altLang="en-US"/>
          </a:p>
        </p:txBody>
      </p:sp>
    </p:spTree>
    <p:extLst>
      <p:ext uri="{BB962C8B-B14F-4D97-AF65-F5344CB8AC3E}">
        <p14:creationId xmlns:p14="http://schemas.microsoft.com/office/powerpoint/2010/main" val="8939741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1"/>
            <a:ext cx="3036038" cy="462595"/>
          </a:xfrm>
          <a:prstGeom prst="rect">
            <a:avLst/>
          </a:prstGeom>
          <a:noFill/>
          <a:ln w="9525">
            <a:noFill/>
            <a:miter lim="800000"/>
            <a:headEnd/>
            <a:tailEnd/>
          </a:ln>
        </p:spPr>
        <p:txBody>
          <a:bodyPr vert="horz" wrap="square" lIns="93137" tIns="46568" rIns="93137" bIns="46568" numCol="1" anchor="t" anchorCtr="0" compatLnSpc="1">
            <a:prstTxWarp prst="textNoShape">
              <a:avLst/>
            </a:prstTxWarp>
          </a:bodyPr>
          <a:lstStyle>
            <a:lvl1pPr>
              <a:defRPr kumimoji="0" sz="1200" i="0"/>
            </a:lvl1pPr>
          </a:lstStyle>
          <a:p>
            <a:pPr>
              <a:defRPr/>
            </a:pPr>
            <a:endParaRPr lang="en-US" altLang="en-US"/>
          </a:p>
        </p:txBody>
      </p:sp>
      <p:sp>
        <p:nvSpPr>
          <p:cNvPr id="29699" name="Rectangle 9"/>
          <p:cNvSpPr>
            <a:spLocks noGrp="1" noRot="1" noChangeAspect="1" noChangeArrowheads="1"/>
          </p:cNvSpPr>
          <p:nvPr>
            <p:ph type="sldImg" idx="2"/>
          </p:nvPr>
        </p:nvSpPr>
        <p:spPr bwMode="auto">
          <a:xfrm>
            <a:off x="406400" y="700088"/>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 name="Rectangle 10"/>
          <p:cNvSpPr>
            <a:spLocks noGrp="1" noChangeArrowheads="1"/>
          </p:cNvSpPr>
          <p:nvPr>
            <p:ph type="body" sz="quarter" idx="3"/>
          </p:nvPr>
        </p:nvSpPr>
        <p:spPr bwMode="auto">
          <a:xfrm>
            <a:off x="935144" y="4416109"/>
            <a:ext cx="5140112" cy="4180837"/>
          </a:xfrm>
          <a:prstGeom prst="rect">
            <a:avLst/>
          </a:prstGeom>
          <a:noFill/>
          <a:ln w="9525">
            <a:noFill/>
            <a:miter lim="800000"/>
            <a:headEnd/>
            <a:tailEnd/>
          </a:ln>
        </p:spPr>
        <p:txBody>
          <a:bodyPr vert="horz" wrap="square" lIns="93137" tIns="46568" rIns="93137" bIns="4656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4363" y="1"/>
            <a:ext cx="3036037" cy="462595"/>
          </a:xfrm>
          <a:prstGeom prst="rect">
            <a:avLst/>
          </a:prstGeom>
          <a:noFill/>
          <a:ln w="9525">
            <a:noFill/>
            <a:miter lim="800000"/>
            <a:headEnd/>
            <a:tailEnd/>
          </a:ln>
        </p:spPr>
        <p:txBody>
          <a:bodyPr vert="horz" wrap="square" lIns="93137" tIns="46568" rIns="93137" bIns="46568" numCol="1" anchor="t" anchorCtr="0" compatLnSpc="1">
            <a:prstTxWarp prst="textNoShape">
              <a:avLst/>
            </a:prstTxWarp>
          </a:bodyPr>
          <a:lstStyle>
            <a:lvl1pPr algn="r">
              <a:defRPr kumimoji="0" sz="1200" i="0"/>
            </a:lvl1pPr>
          </a:lstStyle>
          <a:p>
            <a:pPr>
              <a:defRPr/>
            </a:pPr>
            <a:fld id="{6BC3ACFE-776C-4184-B38E-E5F82F94F4E6}" type="datetime1">
              <a:rPr lang="en-US" altLang="en-US" smtClean="0"/>
              <a:t>4/16/2025</a:t>
            </a:fld>
            <a:endParaRPr lang="en-US" altLang="en-US"/>
          </a:p>
        </p:txBody>
      </p:sp>
      <p:sp>
        <p:nvSpPr>
          <p:cNvPr id="2060" name="Rectangle 12"/>
          <p:cNvSpPr>
            <a:spLocks noGrp="1" noChangeArrowheads="1"/>
          </p:cNvSpPr>
          <p:nvPr>
            <p:ph type="ftr" sz="quarter" idx="4"/>
          </p:nvPr>
        </p:nvSpPr>
        <p:spPr bwMode="auto">
          <a:xfrm>
            <a:off x="0" y="8833806"/>
            <a:ext cx="3036038" cy="462594"/>
          </a:xfrm>
          <a:prstGeom prst="rect">
            <a:avLst/>
          </a:prstGeom>
          <a:noFill/>
          <a:ln w="9525">
            <a:noFill/>
            <a:miter lim="800000"/>
            <a:headEnd/>
            <a:tailEnd/>
          </a:ln>
        </p:spPr>
        <p:txBody>
          <a:bodyPr vert="horz" wrap="square" lIns="93137" tIns="46568" rIns="93137" bIns="46568" numCol="1" anchor="b" anchorCtr="0" compatLnSpc="1">
            <a:prstTxWarp prst="textNoShape">
              <a:avLst/>
            </a:prstTxWarp>
          </a:bodyPr>
          <a:lstStyle>
            <a:lvl1pPr>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4363" y="8833806"/>
            <a:ext cx="3036037" cy="462594"/>
          </a:xfrm>
          <a:prstGeom prst="rect">
            <a:avLst/>
          </a:prstGeom>
          <a:noFill/>
          <a:ln w="9525">
            <a:noFill/>
            <a:miter lim="800000"/>
            <a:headEnd/>
            <a:tailEnd/>
          </a:ln>
        </p:spPr>
        <p:txBody>
          <a:bodyPr vert="horz" wrap="square" lIns="93137" tIns="46568" rIns="93137" bIns="46568" numCol="1" anchor="b" anchorCtr="0" compatLnSpc="1">
            <a:prstTxWarp prst="textNoShape">
              <a:avLst/>
            </a:prstTxWarp>
          </a:bodyPr>
          <a:lstStyle>
            <a:lvl1pPr algn="r">
              <a:defRPr kumimoji="0" sz="1200" i="0"/>
            </a:lvl1pPr>
          </a:lstStyle>
          <a:p>
            <a:fld id="{A69E6623-A231-45EF-B7F7-3B5FBB2C2752}" type="slidenum">
              <a:rPr lang="en-US" altLang="en-US"/>
              <a:pPr/>
              <a:t>‹#›</a:t>
            </a:fld>
            <a:endParaRPr lang="en-US" altLang="en-US"/>
          </a:p>
        </p:txBody>
      </p:sp>
    </p:spTree>
    <p:extLst>
      <p:ext uri="{BB962C8B-B14F-4D97-AF65-F5344CB8AC3E}">
        <p14:creationId xmlns:p14="http://schemas.microsoft.com/office/powerpoint/2010/main" val="323470744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scode.house.gov/codification/legislation.shtml;jsessionid=830E536B7B7A963823313242117047CB"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scode.house.gov/codification/legislation.shtml;jsessionid=830E536B7B7A963823313242117047CB"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legis.ga.gov/Joint/legcounsel/en-US/default.aspx"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egislation.gov.uk/ukpga/1988/48/cont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legislation.gov.uk/ukpga/1988/48/conten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legislation.gov.uk/ukpga/1988/48/section/16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legislation.gov.uk/ukpga/1988/48/section/16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tionalarchives.gov.uk/information-management/re-using-public-sector-information/uk-government-licensing-framework/crown-copyrigh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scode.house.gov/"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scode.house.gov/"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1354624-C88E-40A6-B80E-A2B542F200FB}" type="datetime1">
              <a:rPr kumimoji="0" lang="en-US" altLang="en-US" sz="1200" i="0"/>
              <a:t>4/16/2025</a:t>
            </a:fld>
            <a:endParaRPr kumimoji="0" lang="en-US" altLang="en-US" sz="1200" i="0"/>
          </a:p>
        </p:txBody>
      </p:sp>
      <p:sp>
        <p:nvSpPr>
          <p:cNvPr id="3072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2DEBB28-3348-4774-9919-F949B5DDA2A5}" type="slidenum">
              <a:rPr kumimoji="0" lang="en-US" altLang="en-US" sz="1200" i="0"/>
              <a:pPr/>
              <a:t>1</a:t>
            </a:fld>
            <a:endParaRPr kumimoji="0" lang="en-US" altLang="en-US" sz="1200" i="0"/>
          </a:p>
        </p:txBody>
      </p:sp>
      <p:sp>
        <p:nvSpPr>
          <p:cNvPr id="30724" name="Rectangle 2"/>
          <p:cNvSpPr>
            <a:spLocks noGrp="1" noRot="1" noChangeAspect="1" noChangeArrowheads="1" noTextEdit="1"/>
          </p:cNvSpPr>
          <p:nvPr>
            <p:ph type="sldImg"/>
          </p:nvPr>
        </p:nvSpPr>
        <p:spPr>
          <a:xfrm>
            <a:off x="406400" y="700088"/>
            <a:ext cx="6197600" cy="3486150"/>
          </a:xfrm>
          <a:ln/>
        </p:spPr>
      </p:sp>
      <p:sp>
        <p:nvSpPr>
          <p:cNvPr id="3072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172132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https://uscode.house.gov/codification/legislation.shtml;jsessionid=830E536B7B7A963823313242117047CB</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19</a:t>
            </a:fld>
            <a:endParaRPr lang="en-US" altLang="en-US"/>
          </a:p>
        </p:txBody>
      </p:sp>
    </p:spTree>
    <p:extLst>
      <p:ext uri="{BB962C8B-B14F-4D97-AF65-F5344CB8AC3E}">
        <p14:creationId xmlns:p14="http://schemas.microsoft.com/office/powerpoint/2010/main" val="270751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https://uscode.house.gov/codification/legislation.shtml;jsessionid=830E536B7B7A963823313242117047CB</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20</a:t>
            </a:fld>
            <a:endParaRPr lang="en-US" altLang="en-US"/>
          </a:p>
        </p:txBody>
      </p:sp>
    </p:spTree>
    <p:extLst>
      <p:ext uri="{BB962C8B-B14F-4D97-AF65-F5344CB8AC3E}">
        <p14:creationId xmlns:p14="http://schemas.microsoft.com/office/powerpoint/2010/main" val="3105317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http://www.legis.ga.gov/Joint/legcounsel/en-US/default.aspx</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31</a:t>
            </a:fld>
            <a:endParaRPr lang="en-US" altLang="en-US"/>
          </a:p>
        </p:txBody>
      </p:sp>
    </p:spTree>
    <p:extLst>
      <p:ext uri="{BB962C8B-B14F-4D97-AF65-F5344CB8AC3E}">
        <p14:creationId xmlns:p14="http://schemas.microsoft.com/office/powerpoint/2010/main" val="1110801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5"/>
          </p:nvPr>
        </p:nvSpPr>
        <p:spPr/>
        <p:txBody>
          <a:bodyPr/>
          <a:lstStyle/>
          <a:p>
            <a:fld id="{A69E6623-A231-45EF-B7F7-3B5FBB2C2752}" type="slidenum">
              <a:rPr lang="en-US" altLang="en-US" smtClean="0"/>
              <a:pPr/>
              <a:t>37</a:t>
            </a:fld>
            <a:endParaRPr lang="en-US" altLang="en-US"/>
          </a:p>
        </p:txBody>
      </p:sp>
    </p:spTree>
    <p:extLst>
      <p:ext uri="{BB962C8B-B14F-4D97-AF65-F5344CB8AC3E}">
        <p14:creationId xmlns:p14="http://schemas.microsoft.com/office/powerpoint/2010/main" val="1217178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5"/>
          </p:nvPr>
        </p:nvSpPr>
        <p:spPr/>
        <p:txBody>
          <a:bodyPr/>
          <a:lstStyle/>
          <a:p>
            <a:fld id="{A69E6623-A231-45EF-B7F7-3B5FBB2C2752}" type="slidenum">
              <a:rPr lang="en-US" altLang="en-US" smtClean="0"/>
              <a:pPr/>
              <a:t>46</a:t>
            </a:fld>
            <a:endParaRPr lang="en-US" altLang="en-US"/>
          </a:p>
        </p:txBody>
      </p:sp>
    </p:spTree>
    <p:extLst>
      <p:ext uri="{BB962C8B-B14F-4D97-AF65-F5344CB8AC3E}">
        <p14:creationId xmlns:p14="http://schemas.microsoft.com/office/powerpoint/2010/main" val="1782869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A8FCA5-B06A-44B1-854E-4EF89317202A}" type="datetime1">
              <a:rPr kumimoji="0" lang="en-US" altLang="en-US" sz="1200" i="0"/>
              <a:t>4/16/2025</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87158C-3708-43B9-B97E-485842CBD867}" type="slidenum">
              <a:rPr kumimoji="0" lang="en-US" altLang="en-US" sz="1200" i="0"/>
              <a:pPr/>
              <a:t>53</a:t>
            </a:fld>
            <a:endParaRPr kumimoji="0" lang="en-US" altLang="en-US" sz="1200" i="0"/>
          </a:p>
        </p:txBody>
      </p:sp>
      <p:sp>
        <p:nvSpPr>
          <p:cNvPr id="35844" name="Rectangle 2"/>
          <p:cNvSpPr>
            <a:spLocks noGrp="1" noRot="1" noChangeAspect="1" noChangeArrowheads="1" noTextEdit="1"/>
          </p:cNvSpPr>
          <p:nvPr>
            <p:ph type="sldImg"/>
          </p:nvPr>
        </p:nvSpPr>
        <p:spPr>
          <a:xfrm>
            <a:off x="406400" y="700088"/>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009795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A8FCA5-B06A-44B1-854E-4EF89317202A}" type="datetime1">
              <a:rPr kumimoji="0" lang="en-US" altLang="en-US" sz="1200" i="0"/>
              <a:t>4/16/2025</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87158C-3708-43B9-B97E-485842CBD867}" type="slidenum">
              <a:rPr kumimoji="0" lang="en-US" altLang="en-US" sz="1200" i="0"/>
              <a:pPr/>
              <a:t>54</a:t>
            </a:fld>
            <a:endParaRPr kumimoji="0" lang="en-US" altLang="en-US" sz="1200" i="0"/>
          </a:p>
        </p:txBody>
      </p:sp>
      <p:sp>
        <p:nvSpPr>
          <p:cNvPr id="35844" name="Rectangle 2"/>
          <p:cNvSpPr>
            <a:spLocks noGrp="1" noRot="1" noChangeAspect="1" noChangeArrowheads="1" noTextEdit="1"/>
          </p:cNvSpPr>
          <p:nvPr>
            <p:ph type="sldImg"/>
          </p:nvPr>
        </p:nvSpPr>
        <p:spPr>
          <a:xfrm>
            <a:off x="406400" y="700088"/>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850711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A8FCA5-B06A-44B1-854E-4EF89317202A}" type="datetime1">
              <a:rPr kumimoji="0" lang="en-US" altLang="en-US" sz="1200" i="0"/>
              <a:t>4/16/2025</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87158C-3708-43B9-B97E-485842CBD867}" type="slidenum">
              <a:rPr kumimoji="0" lang="en-US" altLang="en-US" sz="1200" i="0"/>
              <a:pPr/>
              <a:t>55</a:t>
            </a:fld>
            <a:endParaRPr kumimoji="0" lang="en-US" altLang="en-US" sz="1200" i="0"/>
          </a:p>
        </p:txBody>
      </p:sp>
      <p:sp>
        <p:nvSpPr>
          <p:cNvPr id="35844" name="Rectangle 2"/>
          <p:cNvSpPr>
            <a:spLocks noGrp="1" noRot="1" noChangeAspect="1" noChangeArrowheads="1" noTextEdit="1"/>
          </p:cNvSpPr>
          <p:nvPr>
            <p:ph type="sldImg"/>
          </p:nvPr>
        </p:nvSpPr>
        <p:spPr>
          <a:xfrm>
            <a:off x="406400" y="700088"/>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01388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A8FCA5-B06A-44B1-854E-4EF89317202A}" type="datetime1">
              <a:rPr kumimoji="0" lang="en-US" altLang="en-US" sz="1200" i="0"/>
              <a:t>4/16/2025</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87158C-3708-43B9-B97E-485842CBD867}" type="slidenum">
              <a:rPr kumimoji="0" lang="en-US" altLang="en-US" sz="1200" i="0"/>
              <a:pPr/>
              <a:t>56</a:t>
            </a:fld>
            <a:endParaRPr kumimoji="0" lang="en-US" altLang="en-US" sz="1200" i="0"/>
          </a:p>
        </p:txBody>
      </p:sp>
      <p:sp>
        <p:nvSpPr>
          <p:cNvPr id="35844" name="Rectangle 2"/>
          <p:cNvSpPr>
            <a:spLocks noGrp="1" noRot="1" noChangeAspect="1" noChangeArrowheads="1" noTextEdit="1"/>
          </p:cNvSpPr>
          <p:nvPr>
            <p:ph type="sldImg"/>
          </p:nvPr>
        </p:nvSpPr>
        <p:spPr>
          <a:xfrm>
            <a:off x="406400" y="700088"/>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366504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A8FCA5-B06A-44B1-854E-4EF89317202A}" type="datetime1">
              <a:rPr kumimoji="0" lang="en-US" altLang="en-US" sz="1200" i="0"/>
              <a:t>4/16/2025</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87158C-3708-43B9-B97E-485842CBD867}" type="slidenum">
              <a:rPr kumimoji="0" lang="en-US" altLang="en-US" sz="1200" i="0"/>
              <a:pPr/>
              <a:t>57</a:t>
            </a:fld>
            <a:endParaRPr kumimoji="0" lang="en-US" altLang="en-US" sz="1200" i="0"/>
          </a:p>
        </p:txBody>
      </p:sp>
      <p:sp>
        <p:nvSpPr>
          <p:cNvPr id="35844" name="Rectangle 2"/>
          <p:cNvSpPr>
            <a:spLocks noGrp="1" noRot="1" noChangeAspect="1" noChangeArrowheads="1" noTextEdit="1"/>
          </p:cNvSpPr>
          <p:nvPr>
            <p:ph type="sldImg"/>
          </p:nvPr>
        </p:nvSpPr>
        <p:spPr>
          <a:xfrm>
            <a:off x="406400" y="700088"/>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69931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5"/>
          </p:nvPr>
        </p:nvSpPr>
        <p:spPr/>
        <p:txBody>
          <a:bodyPr/>
          <a:lstStyle/>
          <a:p>
            <a:fld id="{A69E6623-A231-45EF-B7F7-3B5FBB2C2752}" type="slidenum">
              <a:rPr lang="en-US" altLang="en-US" smtClean="0"/>
              <a:pPr/>
              <a:t>6</a:t>
            </a:fld>
            <a:endParaRPr lang="en-US" altLang="en-US"/>
          </a:p>
        </p:txBody>
      </p:sp>
    </p:spTree>
    <p:extLst>
      <p:ext uri="{BB962C8B-B14F-4D97-AF65-F5344CB8AC3E}">
        <p14:creationId xmlns:p14="http://schemas.microsoft.com/office/powerpoint/2010/main" val="2119065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search?q=georgia+laws+online&amp;sca_esv=8e4b17182cda0818&amp;rlz=1C1GCEB_enUS1070US1070&amp;sxsrf=AHTn8zo5Nc-sT1lRz1j56F_5kV1QtkdbRA%3A1744829266064&amp;ei=Uvv_Z5faA6KX5OMP3rrXiA4&amp;ved=0ahUKEwiXy-PEm92MAxWiC3kGHV7dFeEQ4dUDCBE&amp;uact=5&amp;oq=georgia+laws+online&amp;gs_lp=Egxnd3Mtd2l6LXNlcnAiE2dlb3JnaWEgbGF3cyBvbmxpbmUyBBAAGB4yBhAAGAgYHjIGEAAYCBgeMgYQABgIGB4yBhAAGAgYHjILEAAYgAQYhgMYigUyCxAAGIAEGIYDGIoFMgsQABiABBiGAxiKBTILEAAYgAQYhgMYigUyCxAAGIAEGIYDGIoFSOsLUOsJWOsJcAF4AZABAJgBrAGgAawBqgEDMC4xuAEDyAEA-AEBmAICoAK4AcICChAAGLADGNYEGEeYAwCIBgGQBgiSBwMxLjGgB7MGsgcDMC4xuAexAQ&amp;sclient=gws-wiz-serp</a:t>
            </a:r>
          </a:p>
        </p:txBody>
      </p:sp>
      <p:sp>
        <p:nvSpPr>
          <p:cNvPr id="4" name="Date Placeholder 3"/>
          <p:cNvSpPr>
            <a:spLocks noGrp="1"/>
          </p:cNvSpPr>
          <p:nvPr>
            <p:ph type="dt" idx="1"/>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5"/>
          </p:nvPr>
        </p:nvSpPr>
        <p:spPr/>
        <p:txBody>
          <a:bodyPr/>
          <a:lstStyle/>
          <a:p>
            <a:fld id="{A69E6623-A231-45EF-B7F7-3B5FBB2C2752}" type="slidenum">
              <a:rPr lang="en-US" altLang="en-US" smtClean="0"/>
              <a:pPr/>
              <a:t>62</a:t>
            </a:fld>
            <a:endParaRPr lang="en-US" altLang="en-US"/>
          </a:p>
        </p:txBody>
      </p:sp>
    </p:spTree>
    <p:extLst>
      <p:ext uri="{BB962C8B-B14F-4D97-AF65-F5344CB8AC3E}">
        <p14:creationId xmlns:p14="http://schemas.microsoft.com/office/powerpoint/2010/main" val="850317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https://www.fultoncountyga.gov/commissioners/clerk-to-the-commission/code-of-georgia</a:t>
            </a:r>
          </a:p>
        </p:txBody>
      </p:sp>
      <p:sp>
        <p:nvSpPr>
          <p:cNvPr id="4" name="Date Placeholder 3"/>
          <p:cNvSpPr>
            <a:spLocks noGrp="1"/>
          </p:cNvSpPr>
          <p:nvPr>
            <p:ph type="dt" idx="1"/>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5"/>
          </p:nvPr>
        </p:nvSpPr>
        <p:spPr/>
        <p:txBody>
          <a:bodyPr/>
          <a:lstStyle/>
          <a:p>
            <a:fld id="{A69E6623-A231-45EF-B7F7-3B5FBB2C2752}" type="slidenum">
              <a:rPr lang="en-US" altLang="en-US" smtClean="0"/>
              <a:pPr/>
              <a:t>63</a:t>
            </a:fld>
            <a:endParaRPr lang="en-US" altLang="en-US"/>
          </a:p>
        </p:txBody>
      </p:sp>
    </p:spTree>
    <p:extLst>
      <p:ext uri="{BB962C8B-B14F-4D97-AF65-F5344CB8AC3E}">
        <p14:creationId xmlns:p14="http://schemas.microsoft.com/office/powerpoint/2010/main" val="219047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http://www.legislation.gov.uk/ukpga/1988/48/contents</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12</a:t>
            </a:fld>
            <a:endParaRPr lang="en-US" altLang="en-US"/>
          </a:p>
        </p:txBody>
      </p:sp>
    </p:spTree>
    <p:extLst>
      <p:ext uri="{BB962C8B-B14F-4D97-AF65-F5344CB8AC3E}">
        <p14:creationId xmlns:p14="http://schemas.microsoft.com/office/powerpoint/2010/main" val="209759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http://www.legislation.gov.uk/ukpga/1988/48/contents</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13</a:t>
            </a:fld>
            <a:endParaRPr lang="en-US" altLang="en-US"/>
          </a:p>
        </p:txBody>
      </p:sp>
    </p:spTree>
    <p:extLst>
      <p:ext uri="{BB962C8B-B14F-4D97-AF65-F5344CB8AC3E}">
        <p14:creationId xmlns:p14="http://schemas.microsoft.com/office/powerpoint/2010/main" val="277789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http://www.legislation.gov.uk/ukpga/1988/48/section/163</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14</a:t>
            </a:fld>
            <a:endParaRPr lang="en-US" altLang="en-US"/>
          </a:p>
        </p:txBody>
      </p:sp>
    </p:spTree>
    <p:extLst>
      <p:ext uri="{BB962C8B-B14F-4D97-AF65-F5344CB8AC3E}">
        <p14:creationId xmlns:p14="http://schemas.microsoft.com/office/powerpoint/2010/main" val="2598917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http://www.legislation.gov.uk/ukpga/1988/48/section/164</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15</a:t>
            </a:fld>
            <a:endParaRPr lang="en-US" altLang="en-US"/>
          </a:p>
        </p:txBody>
      </p:sp>
    </p:spTree>
    <p:extLst>
      <p:ext uri="{BB962C8B-B14F-4D97-AF65-F5344CB8AC3E}">
        <p14:creationId xmlns:p14="http://schemas.microsoft.com/office/powerpoint/2010/main" val="32373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https://www.nationalarchives.gov.uk/information-management/re-using-public-sector-information/uk-government-licensing-framework/crown-copyright/</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16</a:t>
            </a:fld>
            <a:endParaRPr lang="en-US" altLang="en-US"/>
          </a:p>
        </p:txBody>
      </p:sp>
    </p:spTree>
    <p:extLst>
      <p:ext uri="{BB962C8B-B14F-4D97-AF65-F5344CB8AC3E}">
        <p14:creationId xmlns:p14="http://schemas.microsoft.com/office/powerpoint/2010/main" val="2794226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https://uscode.house.gov/</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17</a:t>
            </a:fld>
            <a:endParaRPr lang="en-US" altLang="en-US"/>
          </a:p>
        </p:txBody>
      </p:sp>
    </p:spTree>
    <p:extLst>
      <p:ext uri="{BB962C8B-B14F-4D97-AF65-F5344CB8AC3E}">
        <p14:creationId xmlns:p14="http://schemas.microsoft.com/office/powerpoint/2010/main" val="4102014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https://uscode.house.gov/</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4/16/2025</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18</a:t>
            </a:fld>
            <a:endParaRPr lang="en-US" altLang="en-US"/>
          </a:p>
        </p:txBody>
      </p:sp>
    </p:spTree>
    <p:extLst>
      <p:ext uri="{BB962C8B-B14F-4D97-AF65-F5344CB8AC3E}">
        <p14:creationId xmlns:p14="http://schemas.microsoft.com/office/powerpoint/2010/main" val="182328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3B7594B0-B726-40C4-A24B-49F8D86FCF88}" type="datetime4">
              <a:rPr lang="en-US" smtClean="0"/>
              <a:t>April 16,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161C5980-EF8A-42BC-97CF-F12E001F9FD1}" type="slidenum">
              <a:rPr lang="en-US" altLang="en-US"/>
              <a:pPr/>
              <a:t>‹#›</a:t>
            </a:fld>
            <a:endParaRPr lang="en-US" altLang="en-US"/>
          </a:p>
        </p:txBody>
      </p:sp>
    </p:spTree>
    <p:extLst>
      <p:ext uri="{BB962C8B-B14F-4D97-AF65-F5344CB8AC3E}">
        <p14:creationId xmlns:p14="http://schemas.microsoft.com/office/powerpoint/2010/main" val="158597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7DEFF2E5-96AB-435E-B1CF-A9F7A909E9EC}" type="datetime4">
              <a:rPr lang="en-US" smtClean="0"/>
              <a:t>April 16,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5C63488C-8280-40C6-93D0-E0DF01DE8DD6}" type="slidenum">
              <a:rPr lang="en-US" altLang="en-US"/>
              <a:pPr/>
              <a:t>‹#›</a:t>
            </a:fld>
            <a:endParaRPr lang="en-US" altLang="en-US"/>
          </a:p>
        </p:txBody>
      </p:sp>
    </p:spTree>
    <p:extLst>
      <p:ext uri="{BB962C8B-B14F-4D97-AF65-F5344CB8AC3E}">
        <p14:creationId xmlns:p14="http://schemas.microsoft.com/office/powerpoint/2010/main" val="295489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6B186649-94AE-4AE8-95AD-7233C7DE1157}" type="datetime4">
              <a:rPr lang="en-US" smtClean="0"/>
              <a:t>April 16,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14ED88E-26DE-4028-97B3-EF046C1C4B66}" type="slidenum">
              <a:rPr lang="en-US" altLang="en-US"/>
              <a:pPr/>
              <a:t>‹#›</a:t>
            </a:fld>
            <a:endParaRPr lang="en-US" altLang="en-US"/>
          </a:p>
        </p:txBody>
      </p:sp>
    </p:spTree>
    <p:extLst>
      <p:ext uri="{BB962C8B-B14F-4D97-AF65-F5344CB8AC3E}">
        <p14:creationId xmlns:p14="http://schemas.microsoft.com/office/powerpoint/2010/main" val="942928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5B43AAF5-98F6-42CD-B26D-AE5F9C658198}" type="datetime4">
              <a:rPr lang="en-US" smtClean="0"/>
              <a:t>April 16,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BEA4257-015C-4CA3-8971-971D3CF45DFF}" type="slidenum">
              <a:rPr lang="en-US" altLang="en-US"/>
              <a:pPr/>
              <a:t>‹#›</a:t>
            </a:fld>
            <a:endParaRPr lang="en-US" altLang="en-US"/>
          </a:p>
        </p:txBody>
      </p:sp>
    </p:spTree>
    <p:extLst>
      <p:ext uri="{BB962C8B-B14F-4D97-AF65-F5344CB8AC3E}">
        <p14:creationId xmlns:p14="http://schemas.microsoft.com/office/powerpoint/2010/main" val="95492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DFD11F0D-8501-4F7E-ACE3-02B26E115B33}" type="datetime4">
              <a:rPr lang="en-US" smtClean="0"/>
              <a:t>April 16,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447BC95-AB88-4627-8384-7F07EFF4C6E7}" type="slidenum">
              <a:rPr lang="en-US" altLang="en-US"/>
              <a:pPr/>
              <a:t>‹#›</a:t>
            </a:fld>
            <a:endParaRPr lang="en-US" altLang="en-US"/>
          </a:p>
        </p:txBody>
      </p:sp>
    </p:spTree>
    <p:extLst>
      <p:ext uri="{BB962C8B-B14F-4D97-AF65-F5344CB8AC3E}">
        <p14:creationId xmlns:p14="http://schemas.microsoft.com/office/powerpoint/2010/main" val="61831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6924EF1C-E7D7-482D-845F-5E2B46A282AB}" type="datetime4">
              <a:rPr lang="en-US" smtClean="0"/>
              <a:t>April 16,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257641C1-B7B5-40CB-BFF1-B58191048856}" type="slidenum">
              <a:rPr lang="en-US" altLang="en-US"/>
              <a:pPr/>
              <a:t>‹#›</a:t>
            </a:fld>
            <a:endParaRPr lang="en-US" altLang="en-US"/>
          </a:p>
        </p:txBody>
      </p:sp>
    </p:spTree>
    <p:extLst>
      <p:ext uri="{BB962C8B-B14F-4D97-AF65-F5344CB8AC3E}">
        <p14:creationId xmlns:p14="http://schemas.microsoft.com/office/powerpoint/2010/main" val="90444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69F12D15-E4FF-48BB-8880-11F560308390}" type="datetime4">
              <a:rPr lang="en-US" smtClean="0"/>
              <a:t>April 16,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EBEDC48-701B-4F76-8EA8-383C80DE75AA}" type="slidenum">
              <a:rPr lang="en-US" altLang="en-US"/>
              <a:pPr/>
              <a:t>‹#›</a:t>
            </a:fld>
            <a:endParaRPr lang="en-US" altLang="en-US"/>
          </a:p>
        </p:txBody>
      </p:sp>
    </p:spTree>
    <p:extLst>
      <p:ext uri="{BB962C8B-B14F-4D97-AF65-F5344CB8AC3E}">
        <p14:creationId xmlns:p14="http://schemas.microsoft.com/office/powerpoint/2010/main" val="956169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207EC7A7-5924-4B2F-B7F2-AD1EB2CCA19D}" type="datetime4">
              <a:rPr lang="en-US" smtClean="0"/>
              <a:t>April 16,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45280E6B-1306-4978-B605-8ED4F123F62B}" type="slidenum">
              <a:rPr lang="en-US" altLang="en-US"/>
              <a:pPr/>
              <a:t>‹#›</a:t>
            </a:fld>
            <a:endParaRPr lang="en-US" altLang="en-US"/>
          </a:p>
        </p:txBody>
      </p:sp>
    </p:spTree>
    <p:extLst>
      <p:ext uri="{BB962C8B-B14F-4D97-AF65-F5344CB8AC3E}">
        <p14:creationId xmlns:p14="http://schemas.microsoft.com/office/powerpoint/2010/main" val="288024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FF8F10B7-51A6-46AC-BEDB-618823C25634}" type="datetime4">
              <a:rPr lang="en-US" smtClean="0"/>
              <a:t>April 16,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56FBBC54-D0A7-4EEE-AC48-EF09B984924A}" type="slidenum">
              <a:rPr lang="en-US" altLang="en-US"/>
              <a:pPr/>
              <a:t>‹#›</a:t>
            </a:fld>
            <a:endParaRPr lang="en-US" altLang="en-US"/>
          </a:p>
        </p:txBody>
      </p:sp>
    </p:spTree>
    <p:extLst>
      <p:ext uri="{BB962C8B-B14F-4D97-AF65-F5344CB8AC3E}">
        <p14:creationId xmlns:p14="http://schemas.microsoft.com/office/powerpoint/2010/main" val="355339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0599113-D8EC-4855-A668-831A1EDACEFB}" type="datetime4">
              <a:rPr lang="en-US" smtClean="0"/>
              <a:t>April 16,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4CAFE40-050F-4665-9842-6B9833FE3A55}" type="slidenum">
              <a:rPr lang="en-US" altLang="en-US"/>
              <a:pPr/>
              <a:t>‹#›</a:t>
            </a:fld>
            <a:endParaRPr lang="en-US" altLang="en-US"/>
          </a:p>
        </p:txBody>
      </p:sp>
    </p:spTree>
    <p:extLst>
      <p:ext uri="{BB962C8B-B14F-4D97-AF65-F5344CB8AC3E}">
        <p14:creationId xmlns:p14="http://schemas.microsoft.com/office/powerpoint/2010/main" val="3789253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90B119F-70C8-434B-8FE9-685328304CA3}" type="datetime4">
              <a:rPr lang="en-US" smtClean="0"/>
              <a:t>April 16,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90FE9CAC-9E33-43BE-A52A-2CC17C4BB9E4}" type="slidenum">
              <a:rPr lang="en-US" altLang="en-US"/>
              <a:pPr/>
              <a:t>‹#›</a:t>
            </a:fld>
            <a:endParaRPr lang="en-US" altLang="en-US"/>
          </a:p>
        </p:txBody>
      </p:sp>
    </p:spTree>
    <p:extLst>
      <p:ext uri="{BB962C8B-B14F-4D97-AF65-F5344CB8AC3E}">
        <p14:creationId xmlns:p14="http://schemas.microsoft.com/office/powerpoint/2010/main" val="12170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749D70F2-DC72-4A97-BFE4-EEB934F5E7F4}" type="datetime4">
              <a:rPr lang="en-US" smtClean="0"/>
              <a:t>April 16,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B52CB768-6074-415A-91A5-513C9E45010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3"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tm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tm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tm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tm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tm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7.tmp"/></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11: Weds 16 Apr 2025</a:t>
            </a:r>
            <a:br>
              <a:rPr lang="en-US" sz="2800" dirty="0"/>
            </a:br>
            <a:r>
              <a:rPr lang="en-US" sz="2800" dirty="0"/>
              <a:t>Copyright Spring 2025</a:t>
            </a:r>
            <a:br>
              <a:rPr lang="en-US" sz="2800" dirty="0"/>
            </a:br>
            <a:br>
              <a:rPr lang="en-US" sz="2800" dirty="0"/>
            </a:br>
            <a:r>
              <a:rPr lang="en-US" dirty="0"/>
              <a:t>The Public Domain: Governmental Works</a:t>
            </a:r>
          </a:p>
        </p:txBody>
      </p:sp>
      <p:sp>
        <p:nvSpPr>
          <p:cNvPr id="3075" name="Rectangle 3"/>
          <p:cNvSpPr>
            <a:spLocks noGrp="1" noChangeArrowheads="1"/>
          </p:cNvSpPr>
          <p:nvPr>
            <p:ph type="subTitle" idx="1"/>
          </p:nvPr>
        </p:nvSpPr>
        <p:spPr>
          <a:xfrm>
            <a:off x="3892550" y="3581400"/>
            <a:ext cx="7419884" cy="1752600"/>
          </a:xfrm>
        </p:spPr>
        <p:txBody>
          <a:bodyPr/>
          <a:lstStyle/>
          <a:p>
            <a:r>
              <a:rPr lang="en-US" dirty="0"/>
              <a:t>Randal C. Picker</a:t>
            </a:r>
          </a:p>
          <a:p>
            <a:r>
              <a:rPr lang="en-US" sz="2000" dirty="0"/>
              <a:t>James Parker Hall Distinguished Service Professor of Law</a:t>
            </a:r>
          </a:p>
          <a:p>
            <a:endParaRPr lang="en-US"/>
          </a:p>
          <a:p>
            <a:r>
              <a:rPr lang="en-US"/>
              <a:t>The </a:t>
            </a:r>
            <a:r>
              <a:rPr lang="en-US" dirty="0"/>
              <a:t>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1831" y="-2"/>
            <a:ext cx="38601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Gov’t Works Abroad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799" y="209004"/>
            <a:ext cx="3710247" cy="640438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220225" y="2994769"/>
            <a:ext cx="10798738" cy="2426568"/>
          </a:xfrm>
          <a:prstGeom prst="rect">
            <a:avLst/>
          </a:prstGeom>
          <a:ln w="6350">
            <a:solidFill>
              <a:schemeClr val="tx1"/>
            </a:solidFill>
          </a:ln>
        </p:spPr>
      </p:pic>
    </p:spTree>
    <p:extLst>
      <p:ext uri="{BB962C8B-B14F-4D97-AF65-F5344CB8AC3E}">
        <p14:creationId xmlns:p14="http://schemas.microsoft.com/office/powerpoint/2010/main" val="388200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8925" y="-2"/>
            <a:ext cx="55530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105 Puts Work in Public Domain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0088" y="209004"/>
            <a:ext cx="3741520" cy="645836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676400" y="2810179"/>
            <a:ext cx="9381617" cy="3034778"/>
          </a:xfrm>
          <a:prstGeom prst="rect">
            <a:avLst/>
          </a:prstGeom>
          <a:ln w="6350">
            <a:solidFill>
              <a:schemeClr val="tx1"/>
            </a:solidFill>
          </a:ln>
        </p:spPr>
      </p:pic>
    </p:spTree>
    <p:extLst>
      <p:ext uri="{BB962C8B-B14F-4D97-AF65-F5344CB8AC3E}">
        <p14:creationId xmlns:p14="http://schemas.microsoft.com/office/powerpoint/2010/main" val="366772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UK Copyright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UK Law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opyright, Designs and Patents Act 1988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381" y="171610"/>
            <a:ext cx="6018498" cy="6607809"/>
          </a:xfrm>
          <a:prstGeom prst="rect">
            <a:avLst/>
          </a:prstGeom>
          <a:ln w="6350">
            <a:solidFill>
              <a:schemeClr val="tx1"/>
            </a:solidFill>
          </a:ln>
        </p:spPr>
      </p:pic>
      <p:pic>
        <p:nvPicPr>
          <p:cNvPr id="8" name="Picture 7" descr="Copyright, Designs and Patents Act 1988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47" t="15554" r="3579" b="41330"/>
          <a:stretch/>
        </p:blipFill>
        <p:spPr>
          <a:xfrm>
            <a:off x="1864656" y="1371600"/>
            <a:ext cx="9358809" cy="4724400"/>
          </a:xfrm>
          <a:prstGeom prst="rect">
            <a:avLst/>
          </a:prstGeom>
          <a:ln w="6350">
            <a:solidFill>
              <a:schemeClr val="tx1"/>
            </a:solidFill>
          </a:ln>
        </p:spPr>
      </p:pic>
    </p:spTree>
    <p:extLst>
      <p:ext uri="{BB962C8B-B14F-4D97-AF65-F5344CB8AC3E}">
        <p14:creationId xmlns:p14="http://schemas.microsoft.com/office/powerpoint/2010/main" val="266214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in the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Copyright, Designs and Patents Act 1988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8496"/>
            <a:ext cx="5866574" cy="6441008"/>
          </a:xfrm>
          <a:prstGeom prst="rect">
            <a:avLst/>
          </a:prstGeom>
          <a:ln w="6350">
            <a:solidFill>
              <a:schemeClr val="tx1"/>
            </a:solidFill>
          </a:ln>
        </p:spPr>
      </p:pic>
      <p:pic>
        <p:nvPicPr>
          <p:cNvPr id="10" name="Picture 9" descr="Copyright, Designs and Patents Act 1988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3162" t="24561" r="17848" b="57431"/>
          <a:stretch/>
        </p:blipFill>
        <p:spPr>
          <a:xfrm>
            <a:off x="2337511" y="2022127"/>
            <a:ext cx="8868240" cy="3579030"/>
          </a:xfrm>
          <a:prstGeom prst="rect">
            <a:avLst/>
          </a:prstGeom>
          <a:ln w="6350">
            <a:solidFill>
              <a:schemeClr val="tx1"/>
            </a:solidFill>
          </a:ln>
        </p:spPr>
      </p:pic>
      <p:sp>
        <p:nvSpPr>
          <p:cNvPr id="11"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UK Law (Visited: 3 Dec 2019)</a:t>
            </a:r>
          </a:p>
        </p:txBody>
      </p:sp>
    </p:spTree>
    <p:extLst>
      <p:ext uri="{BB962C8B-B14F-4D97-AF65-F5344CB8AC3E}">
        <p14:creationId xmlns:p14="http://schemas.microsoft.com/office/powerpoint/2010/main" val="306579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809" y="-2"/>
            <a:ext cx="275819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Crown Copyright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opyright, Designs and Patents Act 1988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438" y="197522"/>
            <a:ext cx="5886562" cy="6462955"/>
          </a:xfrm>
          <a:prstGeom prst="rect">
            <a:avLst/>
          </a:prstGeom>
          <a:ln w="6350">
            <a:solidFill>
              <a:schemeClr val="tx1"/>
            </a:solidFill>
          </a:ln>
        </p:spPr>
      </p:pic>
      <p:pic>
        <p:nvPicPr>
          <p:cNvPr id="8" name="Picture 7" descr="Copyright, Designs and Patents Act 1988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2878" t="48381" r="4467" b="16325"/>
          <a:stretch/>
        </p:blipFill>
        <p:spPr>
          <a:xfrm>
            <a:off x="2089708" y="1443626"/>
            <a:ext cx="8723196" cy="4652374"/>
          </a:xfrm>
          <a:prstGeom prst="rect">
            <a:avLst/>
          </a:prstGeom>
          <a:ln w="6350">
            <a:solidFill>
              <a:schemeClr val="tx1"/>
            </a:solidFill>
          </a:ln>
        </p:spPr>
      </p:pic>
      <p:sp>
        <p:nvSpPr>
          <p:cNvPr id="9"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UK Law (Visited: 3 Dec 2019)</a:t>
            </a:r>
          </a:p>
        </p:txBody>
      </p:sp>
    </p:spTree>
    <p:extLst>
      <p:ext uri="{BB962C8B-B14F-4D97-AF65-F5344CB8AC3E}">
        <p14:creationId xmlns:p14="http://schemas.microsoft.com/office/powerpoint/2010/main" val="131042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5187" y="-2"/>
            <a:ext cx="485681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in Acts of Parliament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opyright, Designs and Patents Act 1988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54" y="205997"/>
            <a:ext cx="5871124" cy="6446005"/>
          </a:xfrm>
          <a:prstGeom prst="rect">
            <a:avLst/>
          </a:prstGeom>
          <a:ln w="6350">
            <a:solidFill>
              <a:schemeClr val="tx1"/>
            </a:solidFill>
          </a:ln>
        </p:spPr>
      </p:pic>
      <p:pic>
        <p:nvPicPr>
          <p:cNvPr id="8" name="Picture 7" descr="Copyright, Designs and Patents Act 1988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3156" t="65174" r="4381" b="12043"/>
          <a:stretch/>
        </p:blipFill>
        <p:spPr>
          <a:xfrm>
            <a:off x="1581629" y="2287328"/>
            <a:ext cx="10219516" cy="3527685"/>
          </a:xfrm>
          <a:prstGeom prst="rect">
            <a:avLst/>
          </a:prstGeom>
          <a:ln w="6350">
            <a:solidFill>
              <a:schemeClr val="tx1"/>
            </a:solidFill>
          </a:ln>
        </p:spPr>
      </p:pic>
      <p:sp>
        <p:nvSpPr>
          <p:cNvPr id="9"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UK Law (Visited: 3 Dec 2019)</a:t>
            </a:r>
          </a:p>
        </p:txBody>
      </p:sp>
    </p:spTree>
    <p:extLst>
      <p:ext uri="{BB962C8B-B14F-4D97-AF65-F5344CB8AC3E}">
        <p14:creationId xmlns:p14="http://schemas.microsoft.com/office/powerpoint/2010/main" val="254736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6113" y="-2"/>
            <a:ext cx="5195888" cy="4286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Licensing Crown Copyright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7505075" y="6488668"/>
            <a:ext cx="46869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UK National Archives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rown copyright - Re-using PSI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295" y="214310"/>
            <a:ext cx="5903374" cy="6481413"/>
          </a:xfrm>
          <a:prstGeom prst="rect">
            <a:avLst/>
          </a:prstGeom>
          <a:ln w="6350">
            <a:solidFill>
              <a:schemeClr val="tx1"/>
            </a:solidFill>
          </a:ln>
        </p:spPr>
      </p:pic>
      <p:pic>
        <p:nvPicPr>
          <p:cNvPr id="8" name="Picture 7" descr="Crown copyright - Re-using PSI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t="21319" r="2271" b="36554"/>
          <a:stretch/>
        </p:blipFill>
        <p:spPr>
          <a:xfrm>
            <a:off x="1535413" y="1485125"/>
            <a:ext cx="9941228" cy="4704839"/>
          </a:xfrm>
          <a:prstGeom prst="rect">
            <a:avLst/>
          </a:prstGeom>
          <a:ln w="6350">
            <a:solidFill>
              <a:schemeClr val="tx1"/>
            </a:solidFill>
          </a:ln>
        </p:spPr>
      </p:pic>
    </p:spTree>
    <p:extLst>
      <p:ext uri="{BB962C8B-B14F-4D97-AF65-F5344CB8AC3E}">
        <p14:creationId xmlns:p14="http://schemas.microsoft.com/office/powerpoint/2010/main" val="51887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4243" y="-2"/>
            <a:ext cx="213775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Codifications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8589955" y="6488668"/>
            <a:ext cx="36020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House.gov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OLRC Hom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3083"/>
            <a:ext cx="5912867" cy="6491834"/>
          </a:xfrm>
          <a:prstGeom prst="rect">
            <a:avLst/>
          </a:prstGeom>
          <a:ln w="6350">
            <a:solidFill>
              <a:schemeClr val="tx1"/>
            </a:solidFill>
          </a:ln>
        </p:spPr>
      </p:pic>
      <p:pic>
        <p:nvPicPr>
          <p:cNvPr id="8" name="Picture 7" descr="OLRC Hom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8972" t="11054" r="6032" b="69256"/>
          <a:stretch/>
        </p:blipFill>
        <p:spPr>
          <a:xfrm>
            <a:off x="1576044" y="2987318"/>
            <a:ext cx="10226300" cy="2947748"/>
          </a:xfrm>
          <a:prstGeom prst="rect">
            <a:avLst/>
          </a:prstGeom>
          <a:ln w="6350">
            <a:solidFill>
              <a:schemeClr val="tx1"/>
            </a:solidFill>
          </a:ln>
        </p:spPr>
      </p:pic>
    </p:spTree>
    <p:extLst>
      <p:ext uri="{BB962C8B-B14F-4D97-AF65-F5344CB8AC3E}">
        <p14:creationId xmlns:p14="http://schemas.microsoft.com/office/powerpoint/2010/main" val="249274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575" y="-2"/>
            <a:ext cx="30194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Watch the Asterisk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8589955" y="6488668"/>
            <a:ext cx="36020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House.gov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OLRC Hom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79" y="214548"/>
            <a:ext cx="5979390" cy="6564871"/>
          </a:xfrm>
          <a:prstGeom prst="rect">
            <a:avLst/>
          </a:prstGeom>
          <a:ln w="6350">
            <a:solidFill>
              <a:schemeClr val="tx1"/>
            </a:solidFill>
          </a:ln>
        </p:spPr>
      </p:pic>
      <p:pic>
        <p:nvPicPr>
          <p:cNvPr id="9" name="Picture 8" descr="OLRC Hom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2132" t="36672" r="6086" b="30153"/>
          <a:stretch/>
        </p:blipFill>
        <p:spPr>
          <a:xfrm>
            <a:off x="1902574" y="1446946"/>
            <a:ext cx="9225715" cy="4681320"/>
          </a:xfrm>
          <a:prstGeom prst="rect">
            <a:avLst/>
          </a:prstGeom>
          <a:ln w="6350">
            <a:solidFill>
              <a:schemeClr val="tx1"/>
            </a:solidFill>
          </a:ln>
        </p:spPr>
      </p:pic>
    </p:spTree>
    <p:extLst>
      <p:ext uri="{BB962C8B-B14F-4D97-AF65-F5344CB8AC3E}">
        <p14:creationId xmlns:p14="http://schemas.microsoft.com/office/powerpoint/2010/main" val="204790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76" y="-2"/>
            <a:ext cx="6791325"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Positive Law Titles v. Non-Positive Law Titles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POSITIVE LAW CODIFIC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46" y="428248"/>
            <a:ext cx="5713176" cy="6272590"/>
          </a:xfrm>
          <a:prstGeom prst="rect">
            <a:avLst/>
          </a:prstGeom>
          <a:ln w="6350">
            <a:solidFill>
              <a:schemeClr val="tx1"/>
            </a:solidFill>
          </a:ln>
        </p:spPr>
      </p:pic>
      <p:pic>
        <p:nvPicPr>
          <p:cNvPr id="8" name="Picture 7" descr="POSITIVE LAW CODIFIC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1666" t="36278" r="11144" b="35123"/>
          <a:stretch/>
        </p:blipFill>
        <p:spPr>
          <a:xfrm>
            <a:off x="2187316" y="1751981"/>
            <a:ext cx="8995667" cy="4203896"/>
          </a:xfrm>
          <a:prstGeom prst="rect">
            <a:avLst/>
          </a:prstGeom>
          <a:ln w="6350">
            <a:solidFill>
              <a:schemeClr val="tx1"/>
            </a:solidFill>
          </a:ln>
        </p:spPr>
      </p:pic>
      <p:sp>
        <p:nvSpPr>
          <p:cNvPr id="9" name="Text Box 5"/>
          <p:cNvSpPr txBox="1">
            <a:spLocks noChangeArrowheads="1"/>
          </p:cNvSpPr>
          <p:nvPr/>
        </p:nvSpPr>
        <p:spPr bwMode="auto">
          <a:xfrm>
            <a:off x="8589955" y="6488668"/>
            <a:ext cx="36020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House.gov (Visited: 3 Dec 2019)</a:t>
            </a:r>
          </a:p>
        </p:txBody>
      </p:sp>
    </p:spTree>
    <p:extLst>
      <p:ext uri="{BB962C8B-B14F-4D97-AF65-F5344CB8AC3E}">
        <p14:creationId xmlns:p14="http://schemas.microsoft.com/office/powerpoint/2010/main" val="4480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for the Day</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Questions</a:t>
            </a:r>
          </a:p>
          <a:p>
            <a:pPr lvl="1">
              <a:buFont typeface="Wingdings" panose="05000000000000000000" pitchFamily="2" charset="2"/>
              <a:buChar char="§"/>
            </a:pPr>
            <a:r>
              <a:rPr lang="en-US" dirty="0"/>
              <a:t>What is the law?</a:t>
            </a:r>
          </a:p>
          <a:p>
            <a:pPr lvl="1">
              <a:buFont typeface="Wingdings" panose="05000000000000000000" pitchFamily="2" charset="2"/>
              <a:buChar char="§"/>
            </a:pPr>
            <a:r>
              <a:rPr lang="en-US" dirty="0"/>
              <a:t>Where do we find it?</a:t>
            </a:r>
          </a:p>
          <a:p>
            <a:pPr lvl="1">
              <a:buFont typeface="Wingdings" panose="05000000000000000000" pitchFamily="2" charset="2"/>
              <a:buChar char="§"/>
            </a:pPr>
            <a:r>
              <a:rPr lang="en-US" dirty="0"/>
              <a:t>How do we know what it is?</a:t>
            </a:r>
          </a:p>
          <a:p>
            <a:pPr lvl="1">
              <a:buFont typeface="Wingdings" panose="05000000000000000000" pitchFamily="2" charset="2"/>
              <a:buChar char="§"/>
            </a:pPr>
            <a:r>
              <a:rPr lang="en-US" dirty="0"/>
              <a:t>Who makes the law?</a:t>
            </a:r>
          </a:p>
          <a:p>
            <a:pPr lvl="1">
              <a:buFont typeface="Wingdings" panose="05000000000000000000" pitchFamily="2" charset="2"/>
              <a:buChar char="§"/>
            </a:pPr>
            <a:r>
              <a:rPr lang="en-US" dirty="0"/>
              <a:t>What is copyrightable and what is not?</a:t>
            </a:r>
          </a:p>
        </p:txBody>
      </p:sp>
      <p:sp>
        <p:nvSpPr>
          <p:cNvPr id="5" name="Slide Number Placeholder 4"/>
          <p:cNvSpPr>
            <a:spLocks noGrp="1"/>
          </p:cNvSpPr>
          <p:nvPr>
            <p:ph type="sldNum" sz="quarter" idx="12"/>
          </p:nvPr>
        </p:nvSpPr>
        <p:spPr/>
        <p:txBody>
          <a:bodyPr/>
          <a:lstStyle/>
          <a:p>
            <a:fld id="{4BEA4257-015C-4CA3-8971-971D3CF45DFF}" type="slidenum">
              <a:rPr lang="en-US" altLang="en-US" smtClean="0"/>
              <a:pPr/>
              <a:t>2</a:t>
            </a:fld>
            <a:endParaRPr lang="en-US" altLang="en-US"/>
          </a:p>
        </p:txBody>
      </p:sp>
    </p:spTree>
    <p:extLst>
      <p:ext uri="{BB962C8B-B14F-4D97-AF65-F5344CB8AC3E}">
        <p14:creationId xmlns:p14="http://schemas.microsoft.com/office/powerpoint/2010/main" val="2758297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597" y="-2"/>
            <a:ext cx="395740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Evidentiary Status of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POSITIVE LAW CODIFIC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133" y="181500"/>
            <a:ext cx="5912867" cy="6491834"/>
          </a:xfrm>
          <a:prstGeom prst="rect">
            <a:avLst/>
          </a:prstGeom>
          <a:ln w="6350">
            <a:solidFill>
              <a:schemeClr val="tx1"/>
            </a:solidFill>
          </a:ln>
        </p:spPr>
      </p:pic>
      <p:pic>
        <p:nvPicPr>
          <p:cNvPr id="8" name="Picture 7" descr="POSITIVE LAW CODIFIC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1666" t="63821" r="9818" b="12635"/>
          <a:stretch/>
        </p:blipFill>
        <p:spPr>
          <a:xfrm>
            <a:off x="1937617" y="2139918"/>
            <a:ext cx="9642597" cy="3637838"/>
          </a:xfrm>
          <a:prstGeom prst="rect">
            <a:avLst/>
          </a:prstGeom>
          <a:ln w="6350">
            <a:solidFill>
              <a:schemeClr val="tx1"/>
            </a:solidFill>
          </a:ln>
        </p:spPr>
      </p:pic>
      <p:sp>
        <p:nvSpPr>
          <p:cNvPr id="9" name="Text Box 5"/>
          <p:cNvSpPr txBox="1">
            <a:spLocks noChangeArrowheads="1"/>
          </p:cNvSpPr>
          <p:nvPr/>
        </p:nvSpPr>
        <p:spPr bwMode="auto">
          <a:xfrm>
            <a:off x="8589955" y="6488668"/>
            <a:ext cx="36020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House.gov (Visited: 3 Dec 2019)</a:t>
            </a:r>
          </a:p>
        </p:txBody>
      </p:sp>
    </p:spTree>
    <p:extLst>
      <p:ext uri="{BB962C8B-B14F-4D97-AF65-F5344CB8AC3E}">
        <p14:creationId xmlns:p14="http://schemas.microsoft.com/office/powerpoint/2010/main" val="18273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Life of a Sup Ct Opinion</a:t>
            </a:r>
          </a:p>
        </p:txBody>
      </p:sp>
      <p:sp>
        <p:nvSpPr>
          <p:cNvPr id="3" name="Content Placeholder 2"/>
          <p:cNvSpPr>
            <a:spLocks noGrp="1"/>
          </p:cNvSpPr>
          <p:nvPr>
            <p:ph idx="1"/>
          </p:nvPr>
        </p:nvSpPr>
        <p:spPr/>
        <p:txBody>
          <a:bodyPr/>
          <a:lstStyle/>
          <a:p>
            <a:r>
              <a:rPr lang="en-US" dirty="0"/>
              <a:t>Hypo 1</a:t>
            </a:r>
          </a:p>
          <a:p>
            <a:pPr lvl="1"/>
            <a:r>
              <a:rPr lang="en-US" dirty="0"/>
              <a:t>The Supreme Court issues a new opinion. Assume unanimous and written by Justice X</a:t>
            </a:r>
          </a:p>
          <a:p>
            <a:r>
              <a:rPr lang="en-US" dirty="0"/>
              <a:t>What is the copyright status of the opinion?</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21</a:t>
            </a:fld>
            <a:endParaRPr lang="en-US" altLang="en-US"/>
          </a:p>
        </p:txBody>
      </p:sp>
      <p:sp>
        <p:nvSpPr>
          <p:cNvPr id="6" name="Text Box 5"/>
          <p:cNvSpPr txBox="1">
            <a:spLocks noChangeArrowheads="1"/>
          </p:cNvSpPr>
          <p:nvPr/>
        </p:nvSpPr>
        <p:spPr bwMode="auto">
          <a:xfrm>
            <a:off x="10148888" y="0"/>
            <a:ext cx="20685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3975132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Life of a Sup Ct Opinion</a:t>
            </a:r>
          </a:p>
        </p:txBody>
      </p:sp>
      <p:sp>
        <p:nvSpPr>
          <p:cNvPr id="3" name="Content Placeholder 2"/>
          <p:cNvSpPr>
            <a:spLocks noGrp="1"/>
          </p:cNvSpPr>
          <p:nvPr>
            <p:ph idx="1"/>
          </p:nvPr>
        </p:nvSpPr>
        <p:spPr/>
        <p:txBody>
          <a:bodyPr/>
          <a:lstStyle/>
          <a:p>
            <a:r>
              <a:rPr lang="en-US" dirty="0"/>
              <a:t>Hypo 2</a:t>
            </a:r>
          </a:p>
          <a:p>
            <a:pPr lvl="1"/>
            <a:r>
              <a:rPr lang="en-US" dirty="0"/>
              <a:t>The Supreme Court issues a new opinion as before</a:t>
            </a:r>
          </a:p>
          <a:p>
            <a:pPr lvl="1"/>
            <a:r>
              <a:rPr lang="en-US" dirty="0"/>
              <a:t>Law prof edits the opinion, makes paper copies of the result and hands those out in class</a:t>
            </a:r>
          </a:p>
          <a:p>
            <a:r>
              <a:rPr lang="en-US" dirty="0"/>
              <a:t>Has the law prof infringed? What is the copyright status of the edited opinion?</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22</a:t>
            </a:fld>
            <a:endParaRPr lang="en-US" altLang="en-US"/>
          </a:p>
        </p:txBody>
      </p:sp>
      <p:sp>
        <p:nvSpPr>
          <p:cNvPr id="6" name="Text Box 5"/>
          <p:cNvSpPr txBox="1">
            <a:spLocks noChangeArrowheads="1"/>
          </p:cNvSpPr>
          <p:nvPr/>
        </p:nvSpPr>
        <p:spPr bwMode="auto">
          <a:xfrm>
            <a:off x="10148888" y="0"/>
            <a:ext cx="20685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4101577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Life of a Sup Ct Opinion</a:t>
            </a:r>
          </a:p>
        </p:txBody>
      </p:sp>
      <p:sp>
        <p:nvSpPr>
          <p:cNvPr id="3" name="Content Placeholder 2"/>
          <p:cNvSpPr>
            <a:spLocks noGrp="1"/>
          </p:cNvSpPr>
          <p:nvPr>
            <p:ph idx="1"/>
          </p:nvPr>
        </p:nvSpPr>
        <p:spPr/>
        <p:txBody>
          <a:bodyPr/>
          <a:lstStyle/>
          <a:p>
            <a:r>
              <a:rPr lang="en-US" dirty="0"/>
              <a:t>Hypo 3</a:t>
            </a:r>
          </a:p>
          <a:p>
            <a:pPr lvl="1"/>
            <a:r>
              <a:rPr lang="en-US" dirty="0"/>
              <a:t>The Supreme Court issues a new opinion</a:t>
            </a:r>
          </a:p>
          <a:p>
            <a:pPr lvl="1"/>
            <a:r>
              <a:rPr lang="en-US" dirty="0"/>
              <a:t>Law prof edits the opinion</a:t>
            </a:r>
          </a:p>
          <a:p>
            <a:pPr lvl="1"/>
            <a:r>
              <a:rPr lang="en-US" dirty="0"/>
              <a:t>Repeat: more opinions, more edits</a:t>
            </a:r>
          </a:p>
          <a:p>
            <a:pPr lvl="1"/>
            <a:r>
              <a:rPr lang="en-US" dirty="0"/>
              <a:t>Law prof bundles together</a:t>
            </a:r>
          </a:p>
          <a:p>
            <a:r>
              <a:rPr lang="en-US" dirty="0"/>
              <a:t>What is the copyright status of the bundle? Does it matter whether law prof adds notes?</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23</a:t>
            </a:fld>
            <a:endParaRPr lang="en-US" altLang="en-US"/>
          </a:p>
        </p:txBody>
      </p:sp>
      <p:sp>
        <p:nvSpPr>
          <p:cNvPr id="6" name="Text Box 5"/>
          <p:cNvSpPr txBox="1">
            <a:spLocks noChangeArrowheads="1"/>
          </p:cNvSpPr>
          <p:nvPr/>
        </p:nvSpPr>
        <p:spPr bwMode="auto">
          <a:xfrm>
            <a:off x="10148888" y="0"/>
            <a:ext cx="20685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1910320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1</a:t>
            </a:r>
          </a:p>
          <a:p>
            <a:pPr lvl="1"/>
            <a:r>
              <a:rPr lang="en-US" dirty="0"/>
              <a:t>Public domain under 105 and </a:t>
            </a:r>
            <a:r>
              <a:rPr lang="en-US" i="1" dirty="0"/>
              <a:t>Public.Resource.org</a:t>
            </a:r>
          </a:p>
          <a:p>
            <a:r>
              <a:rPr lang="en-US" dirty="0"/>
              <a:t>Hypo 2</a:t>
            </a:r>
          </a:p>
          <a:p>
            <a:pPr lvl="1"/>
            <a:r>
              <a:rPr lang="en-US" dirty="0"/>
              <a:t>Probably a derivative work: “A work consisting of editorial revisions, annotations, elaborations, or other modifications which, as a whole, represent an original work of authorship, is a ‘derivative work.’”</a:t>
            </a:r>
          </a:p>
        </p:txBody>
      </p:sp>
      <p:sp>
        <p:nvSpPr>
          <p:cNvPr id="5" name="Slide Number Placeholder 4"/>
          <p:cNvSpPr>
            <a:spLocks noGrp="1"/>
          </p:cNvSpPr>
          <p:nvPr>
            <p:ph type="sldNum" sz="quarter" idx="12"/>
          </p:nvPr>
        </p:nvSpPr>
        <p:spPr/>
        <p:txBody>
          <a:bodyPr/>
          <a:lstStyle/>
          <a:p>
            <a:fld id="{4BEA4257-015C-4CA3-8971-971D3CF45DFF}" type="slidenum">
              <a:rPr lang="en-US" altLang="en-US" smtClean="0"/>
              <a:pPr/>
              <a:t>24</a:t>
            </a:fld>
            <a:endParaRPr lang="en-US" altLang="en-US"/>
          </a:p>
        </p:txBody>
      </p:sp>
    </p:spTree>
    <p:extLst>
      <p:ext uri="{BB962C8B-B14F-4D97-AF65-F5344CB8AC3E}">
        <p14:creationId xmlns:p14="http://schemas.microsoft.com/office/powerpoint/2010/main" val="1077024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2</a:t>
            </a:r>
          </a:p>
          <a:p>
            <a:pPr lvl="1"/>
            <a:r>
              <a:rPr lang="en-US" dirty="0"/>
              <a:t>Law prof should get copyright in it under Sec. 103</a:t>
            </a:r>
          </a:p>
          <a:p>
            <a:r>
              <a:rPr lang="en-US" dirty="0"/>
              <a:t>Hypo 3</a:t>
            </a:r>
          </a:p>
          <a:p>
            <a:pPr lvl="1"/>
            <a:r>
              <a:rPr lang="en-US" dirty="0"/>
              <a:t>Law prof would get copyright in each edited opinion; treat bundle as literary work or collective work and law prof should receive copyright in bundle  </a:t>
            </a:r>
          </a:p>
        </p:txBody>
      </p:sp>
      <p:sp>
        <p:nvSpPr>
          <p:cNvPr id="5" name="Slide Number Placeholder 4"/>
          <p:cNvSpPr>
            <a:spLocks noGrp="1"/>
          </p:cNvSpPr>
          <p:nvPr>
            <p:ph type="sldNum" sz="quarter" idx="12"/>
          </p:nvPr>
        </p:nvSpPr>
        <p:spPr/>
        <p:txBody>
          <a:bodyPr/>
          <a:lstStyle/>
          <a:p>
            <a:fld id="{4BEA4257-015C-4CA3-8971-971D3CF45DFF}" type="slidenum">
              <a:rPr lang="en-US" altLang="en-US" smtClean="0"/>
              <a:pPr/>
              <a:t>25</a:t>
            </a:fld>
            <a:endParaRPr lang="en-US" altLang="en-US"/>
          </a:p>
        </p:txBody>
      </p:sp>
    </p:spTree>
    <p:extLst>
      <p:ext uri="{BB962C8B-B14F-4D97-AF65-F5344CB8AC3E}">
        <p14:creationId xmlns:p14="http://schemas.microsoft.com/office/powerpoint/2010/main" val="3634868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8537" y="-2"/>
            <a:ext cx="32134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Finding Georgia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482149" y="6488668"/>
            <a:ext cx="37098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Georgia.gov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eorgia Law | Georgia.gov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06" y="91440"/>
            <a:ext cx="6019945" cy="6609398"/>
          </a:xfrm>
          <a:prstGeom prst="rect">
            <a:avLst/>
          </a:prstGeom>
          <a:ln w="6350">
            <a:solidFill>
              <a:schemeClr val="bg2"/>
            </a:solidFill>
          </a:ln>
        </p:spPr>
      </p:pic>
      <p:pic>
        <p:nvPicPr>
          <p:cNvPr id="8" name="Picture 7" descr="Georgia Law | Georgia.gov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6012" t="24215" r="39995" b="26458"/>
          <a:stretch/>
        </p:blipFill>
        <p:spPr>
          <a:xfrm>
            <a:off x="3063291" y="566056"/>
            <a:ext cx="5851384" cy="5869170"/>
          </a:xfrm>
          <a:prstGeom prst="rect">
            <a:avLst/>
          </a:prstGeom>
          <a:ln w="6350">
            <a:solidFill>
              <a:schemeClr val="tx1"/>
            </a:solidFill>
          </a:ln>
        </p:spPr>
      </p:pic>
    </p:spTree>
    <p:extLst>
      <p:ext uri="{BB962C8B-B14F-4D97-AF65-F5344CB8AC3E}">
        <p14:creationId xmlns:p14="http://schemas.microsoft.com/office/powerpoint/2010/main" val="14725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9207" y="-2"/>
            <a:ext cx="33627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Free Law and Access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724275" y="6488668"/>
            <a:ext cx="3467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Lexis TOS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eorgia General Assembly |Public Access | Main Page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41" y="163489"/>
            <a:ext cx="5948559" cy="6531021"/>
          </a:xfrm>
          <a:prstGeom prst="rect">
            <a:avLst/>
          </a:prstGeom>
          <a:ln w="6350">
            <a:solidFill>
              <a:schemeClr val="tx1"/>
            </a:solidFill>
          </a:ln>
        </p:spPr>
      </p:pic>
      <p:pic>
        <p:nvPicPr>
          <p:cNvPr id="8" name="Picture 7" descr="Georgia General Assembly |Public Access | Main Pag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8767" t="28489" r="9925" b="19294"/>
          <a:stretch/>
        </p:blipFill>
        <p:spPr>
          <a:xfrm>
            <a:off x="2487094" y="715888"/>
            <a:ext cx="7971043" cy="5620380"/>
          </a:xfrm>
          <a:prstGeom prst="rect">
            <a:avLst/>
          </a:prstGeom>
          <a:ln w="6350">
            <a:solidFill>
              <a:schemeClr val="tx1"/>
            </a:solidFill>
          </a:ln>
        </p:spPr>
      </p:pic>
    </p:spTree>
    <p:extLst>
      <p:ext uri="{BB962C8B-B14F-4D97-AF65-F5344CB8AC3E}">
        <p14:creationId xmlns:p14="http://schemas.microsoft.com/office/powerpoint/2010/main" val="388833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0" y="-2"/>
            <a:ext cx="3352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Free Law and Access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eorgia General Assembly |Public Access | Main Page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134" y="209004"/>
            <a:ext cx="5912866" cy="6491834"/>
          </a:xfrm>
          <a:prstGeom prst="rect">
            <a:avLst/>
          </a:prstGeom>
          <a:ln w="6350">
            <a:solidFill>
              <a:schemeClr val="tx1"/>
            </a:solidFill>
          </a:ln>
        </p:spPr>
      </p:pic>
      <p:sp>
        <p:nvSpPr>
          <p:cNvPr id="8" name="Text Box 5"/>
          <p:cNvSpPr txBox="1">
            <a:spLocks noChangeArrowheads="1"/>
          </p:cNvSpPr>
          <p:nvPr/>
        </p:nvSpPr>
        <p:spPr bwMode="auto">
          <a:xfrm>
            <a:off x="8724275" y="6488668"/>
            <a:ext cx="3467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Lexis TOS (Visited: 3 Dec 2019)</a:t>
            </a:r>
          </a:p>
        </p:txBody>
      </p:sp>
      <p:pic>
        <p:nvPicPr>
          <p:cNvPr id="9" name="Picture 8" descr="Georgia General Assembly |Public Access | Main Pag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2879" t="58712" r="11172" b="20390"/>
          <a:stretch/>
        </p:blipFill>
        <p:spPr>
          <a:xfrm>
            <a:off x="849442" y="2703226"/>
            <a:ext cx="11081370" cy="3347804"/>
          </a:xfrm>
          <a:prstGeom prst="rect">
            <a:avLst/>
          </a:prstGeom>
          <a:ln w="6350">
            <a:solidFill>
              <a:schemeClr val="tx1"/>
            </a:solidFill>
          </a:ln>
        </p:spPr>
      </p:pic>
    </p:spTree>
    <p:extLst>
      <p:ext uri="{BB962C8B-B14F-4D97-AF65-F5344CB8AC3E}">
        <p14:creationId xmlns:p14="http://schemas.microsoft.com/office/powerpoint/2010/main" val="28865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3147" y="-2"/>
            <a:ext cx="17488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Lexis TOS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LexisNexi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83" y="152203"/>
            <a:ext cx="5885103" cy="6461352"/>
          </a:xfrm>
          <a:prstGeom prst="rect">
            <a:avLst/>
          </a:prstGeom>
          <a:ln w="6350">
            <a:solidFill>
              <a:schemeClr val="tx1"/>
            </a:solidFill>
          </a:ln>
        </p:spPr>
      </p:pic>
      <p:pic>
        <p:nvPicPr>
          <p:cNvPr id="8" name="Picture 7" descr="LexisNexi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22462" t="22744" r="28591" b="53770"/>
          <a:stretch/>
        </p:blipFill>
        <p:spPr>
          <a:xfrm>
            <a:off x="2138879" y="1513200"/>
            <a:ext cx="8488680" cy="4471853"/>
          </a:xfrm>
          <a:prstGeom prst="rect">
            <a:avLst/>
          </a:prstGeom>
          <a:ln w="6350">
            <a:solidFill>
              <a:schemeClr val="tx1"/>
            </a:solidFill>
          </a:ln>
        </p:spPr>
      </p:pic>
      <p:sp>
        <p:nvSpPr>
          <p:cNvPr id="9" name="Text Box 5"/>
          <p:cNvSpPr txBox="1">
            <a:spLocks noChangeArrowheads="1"/>
          </p:cNvSpPr>
          <p:nvPr/>
        </p:nvSpPr>
        <p:spPr bwMode="auto">
          <a:xfrm>
            <a:off x="8724275" y="6488668"/>
            <a:ext cx="3467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Lexis TOS (Visited: 3 Dec 2019)</a:t>
            </a:r>
          </a:p>
        </p:txBody>
      </p:sp>
    </p:spTree>
    <p:extLst>
      <p:ext uri="{BB962C8B-B14F-4D97-AF65-F5344CB8AC3E}">
        <p14:creationId xmlns:p14="http://schemas.microsoft.com/office/powerpoint/2010/main" val="335092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209" y="-2"/>
            <a:ext cx="35197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“Works of Authorship”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10588556" y="6488668"/>
            <a:ext cx="16034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3195" y="279022"/>
            <a:ext cx="4919631" cy="6321283"/>
          </a:xfrm>
          <a:prstGeom prst="rect">
            <a:avLst/>
          </a:prstGeom>
          <a:ln w="6350">
            <a:solidFill>
              <a:schemeClr val="bg2"/>
            </a:solidFill>
          </a:ln>
        </p:spPr>
      </p:pic>
      <p:sp>
        <p:nvSpPr>
          <p:cNvPr id="9" name="Text Box 5">
            <a:extLst>
              <a:ext uri="{FF2B5EF4-FFF2-40B4-BE49-F238E27FC236}">
                <a16:creationId xmlns:a16="http://schemas.microsoft.com/office/drawing/2014/main" id="{5B4FDC81-A894-3141-532E-62CAF0014BD0}"/>
              </a:ext>
            </a:extLst>
          </p:cNvPr>
          <p:cNvSpPr txBox="1">
            <a:spLocks noChangeArrowheads="1"/>
          </p:cNvSpPr>
          <p:nvPr/>
        </p:nvSpPr>
        <p:spPr bwMode="auto">
          <a:xfrm>
            <a:off x="1608512" y="2222441"/>
            <a:ext cx="1044909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 </a:t>
            </a:r>
            <a:r>
              <a:rPr lang="en-US" sz="3200" i="0" dirty="0"/>
              <a:t>Copyright protection subsists, in accordance with this title, in </a:t>
            </a:r>
            <a:r>
              <a:rPr lang="en-US" sz="3200" b="1" i="0" dirty="0">
                <a:solidFill>
                  <a:schemeClr val="accent4">
                    <a:lumMod val="50000"/>
                    <a:lumOff val="50000"/>
                  </a:schemeClr>
                </a:solidFill>
              </a:rPr>
              <a:t>original works of authorship </a:t>
            </a:r>
            <a:r>
              <a:rPr lang="en-US" sz="3200" i="0" dirty="0">
                <a:solidFill>
                  <a:srgbClr val="000000"/>
                </a:solidFill>
              </a:rPr>
              <a:t>fixed</a:t>
            </a:r>
            <a:r>
              <a:rPr lang="en-US" sz="3200" i="0" dirty="0">
                <a:solidFill>
                  <a:schemeClr val="accent4">
                    <a:lumMod val="50000"/>
                    <a:lumOff val="50000"/>
                  </a:schemeClr>
                </a:solidFill>
              </a:rPr>
              <a:t> </a:t>
            </a:r>
            <a:r>
              <a:rPr lang="en-US" sz="3200" i="0" dirty="0"/>
              <a:t>in any </a:t>
            </a:r>
            <a:r>
              <a:rPr lang="en-US" sz="3200" i="0" dirty="0">
                <a:solidFill>
                  <a:srgbClr val="000000"/>
                </a:solidFill>
              </a:rPr>
              <a:t>tangible medium of expression, </a:t>
            </a:r>
            <a:r>
              <a:rPr lang="en-US" sz="3200" i="0" dirty="0"/>
              <a:t>now known or later developed, from which they can be perceived, reproduced, or otherwise communicated, either directly or with the aid of a machine or device.</a:t>
            </a:r>
            <a:r>
              <a:rPr lang="en-US" sz="3200" i="0" dirty="0">
                <a:cs typeface="Times New Roman" panose="02020603050405020304" pitchFamily="18" charset="0"/>
              </a:rPr>
              <a:t>”</a:t>
            </a:r>
          </a:p>
        </p:txBody>
      </p:sp>
    </p:spTree>
    <p:extLst>
      <p:ext uri="{BB962C8B-B14F-4D97-AF65-F5344CB8AC3E}">
        <p14:creationId xmlns:p14="http://schemas.microsoft.com/office/powerpoint/2010/main" val="17337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6217" y="-1"/>
            <a:ext cx="2725784" cy="41265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Title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467725" y="6488668"/>
            <a:ext cx="37242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302" t="16222" r="7936" b="14360"/>
          <a:stretch/>
        </p:blipFill>
        <p:spPr>
          <a:xfrm rot="5400000">
            <a:off x="2596986" y="1304454"/>
            <a:ext cx="6762895" cy="4153988"/>
          </a:xfrm>
          <a:prstGeom prst="rect">
            <a:avLst/>
          </a:prstGeom>
          <a:ln w="6350">
            <a:solidFill>
              <a:schemeClr val="tx1"/>
            </a:solidFill>
          </a:ln>
        </p:spPr>
      </p:pic>
    </p:spTree>
    <p:extLst>
      <p:ext uri="{BB962C8B-B14F-4D97-AF65-F5344CB8AC3E}">
        <p14:creationId xmlns:p14="http://schemas.microsoft.com/office/powerpoint/2010/main" val="4140098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26" y="-2"/>
            <a:ext cx="4905376" cy="37624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Office of Legislative Counsel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GAOLC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Legislative Counsel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93" y="169890"/>
            <a:ext cx="5948492" cy="6530948"/>
          </a:xfrm>
          <a:prstGeom prst="rect">
            <a:avLst/>
          </a:prstGeom>
          <a:ln w="6350">
            <a:solidFill>
              <a:schemeClr val="tx1"/>
            </a:solidFill>
          </a:ln>
        </p:spPr>
      </p:pic>
      <p:pic>
        <p:nvPicPr>
          <p:cNvPr id="8" name="Picture 7" descr="Legislative Counsel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2805" t="10506" r="8626" b="47553"/>
          <a:stretch/>
        </p:blipFill>
        <p:spPr>
          <a:xfrm>
            <a:off x="3046921" y="1294222"/>
            <a:ext cx="7655980" cy="4487056"/>
          </a:xfrm>
          <a:prstGeom prst="rect">
            <a:avLst/>
          </a:prstGeom>
          <a:ln w="6350">
            <a:solidFill>
              <a:schemeClr val="tx1"/>
            </a:solidFill>
          </a:ln>
        </p:spPr>
      </p:pic>
    </p:spTree>
    <p:extLst>
      <p:ext uri="{BB962C8B-B14F-4D97-AF65-F5344CB8AC3E}">
        <p14:creationId xmlns:p14="http://schemas.microsoft.com/office/powerpoint/2010/main" val="40066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0505" y="-2"/>
            <a:ext cx="405149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Code Rev Commission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9907621" y="6488668"/>
            <a:ext cx="22843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57" t="4752" r="13760" b="14678"/>
          <a:stretch/>
        </p:blipFill>
        <p:spPr>
          <a:xfrm rot="5400000">
            <a:off x="-726230" y="1168398"/>
            <a:ext cx="6527893" cy="4609105"/>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8486" t="9379" r="18896" b="18021"/>
          <a:stretch/>
        </p:blipFill>
        <p:spPr>
          <a:xfrm rot="5400000">
            <a:off x="4046140" y="-542947"/>
            <a:ext cx="5046397" cy="8424134"/>
          </a:xfrm>
          <a:prstGeom prst="rect">
            <a:avLst/>
          </a:prstGeom>
          <a:ln w="6350">
            <a:solidFill>
              <a:schemeClr val="tx1"/>
            </a:solidFill>
          </a:ln>
        </p:spPr>
      </p:pic>
    </p:spTree>
    <p:extLst>
      <p:ext uri="{BB962C8B-B14F-4D97-AF65-F5344CB8AC3E}">
        <p14:creationId xmlns:p14="http://schemas.microsoft.com/office/powerpoint/2010/main" val="212531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3803" y="-2"/>
            <a:ext cx="27481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CRC: Makeup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8765" r="12184" b="6183"/>
          <a:stretch/>
        </p:blipFill>
        <p:spPr>
          <a:xfrm rot="5400000">
            <a:off x="-992057" y="1305691"/>
            <a:ext cx="6479933" cy="4153555"/>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8765" r="55754" b="13906"/>
          <a:stretch/>
        </p:blipFill>
        <p:spPr>
          <a:xfrm rot="5400000">
            <a:off x="3512314" y="942"/>
            <a:ext cx="6007437" cy="6856115"/>
          </a:xfrm>
          <a:prstGeom prst="rect">
            <a:avLst/>
          </a:prstGeom>
          <a:ln w="6350">
            <a:solidFill>
              <a:schemeClr val="tx1"/>
            </a:solidFill>
          </a:ln>
        </p:spPr>
      </p:pic>
    </p:spTree>
    <p:extLst>
      <p:ext uri="{BB962C8B-B14F-4D97-AF65-F5344CB8AC3E}">
        <p14:creationId xmlns:p14="http://schemas.microsoft.com/office/powerpoint/2010/main" val="242244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8787" y="-2"/>
            <a:ext cx="272321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CRC: Powers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651" r="5748" b="4957"/>
          <a:stretch/>
        </p:blipFill>
        <p:spPr>
          <a:xfrm rot="5400000">
            <a:off x="-675958" y="1066918"/>
            <a:ext cx="6479508" cy="4763679"/>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7876" t="12412" r="9929" b="9194"/>
          <a:stretch/>
        </p:blipFill>
        <p:spPr>
          <a:xfrm rot="5400000">
            <a:off x="3970641" y="65408"/>
            <a:ext cx="5074271" cy="7070710"/>
          </a:xfrm>
          <a:prstGeom prst="rect">
            <a:avLst/>
          </a:prstGeom>
          <a:ln w="6350">
            <a:solidFill>
              <a:schemeClr val="tx1"/>
            </a:solidFill>
          </a:ln>
        </p:spPr>
      </p:pic>
    </p:spTree>
    <p:extLst>
      <p:ext uri="{BB962C8B-B14F-4D97-AF65-F5344CB8AC3E}">
        <p14:creationId xmlns:p14="http://schemas.microsoft.com/office/powerpoint/2010/main" val="29216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5213" y="-1"/>
            <a:ext cx="477678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CRC: Powers (Annotations)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458" t="19465" r="10148" b="14502"/>
          <a:stretch/>
        </p:blipFill>
        <p:spPr>
          <a:xfrm rot="5400000">
            <a:off x="-1011447" y="1409472"/>
            <a:ext cx="6379427" cy="3929813"/>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286" t="20764" r="64740" b="18633"/>
          <a:stretch/>
        </p:blipFill>
        <p:spPr>
          <a:xfrm rot="5400000">
            <a:off x="3864422" y="-220206"/>
            <a:ext cx="4180114" cy="7925020"/>
          </a:xfrm>
          <a:prstGeom prst="rect">
            <a:avLst/>
          </a:prstGeom>
          <a:ln w="6350">
            <a:solidFill>
              <a:schemeClr val="tx1"/>
            </a:solidFill>
          </a:ln>
        </p:spPr>
      </p:pic>
    </p:spTree>
    <p:extLst>
      <p:ext uri="{BB962C8B-B14F-4D97-AF65-F5344CB8AC3E}">
        <p14:creationId xmlns:p14="http://schemas.microsoft.com/office/powerpoint/2010/main" val="117297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266" y="-2"/>
            <a:ext cx="36857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CRC (15): Copyright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458" t="19465" r="10148" b="14502"/>
          <a:stretch/>
        </p:blipFill>
        <p:spPr>
          <a:xfrm rot="5400000">
            <a:off x="-1017869" y="1456248"/>
            <a:ext cx="6496289" cy="4001802"/>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1308" t="20414" r="34390" b="20997"/>
          <a:stretch/>
        </p:blipFill>
        <p:spPr>
          <a:xfrm rot="5400000">
            <a:off x="3940124" y="-424457"/>
            <a:ext cx="4611071" cy="8337297"/>
          </a:xfrm>
          <a:prstGeom prst="rect">
            <a:avLst/>
          </a:prstGeom>
          <a:ln w="6350">
            <a:solidFill>
              <a:schemeClr val="tx1"/>
            </a:solidFill>
          </a:ln>
        </p:spPr>
      </p:pic>
    </p:spTree>
    <p:extLst>
      <p:ext uri="{BB962C8B-B14F-4D97-AF65-F5344CB8AC3E}">
        <p14:creationId xmlns:p14="http://schemas.microsoft.com/office/powerpoint/2010/main" val="2573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0951" y="-1"/>
            <a:ext cx="459105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CRC: Publication of OCGA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4384" t="29274" r="11659" b="13890"/>
          <a:stretch/>
        </p:blipFill>
        <p:spPr>
          <a:xfrm rot="5400000">
            <a:off x="-1135902" y="1564867"/>
            <a:ext cx="6516173" cy="3755770"/>
          </a:xfrm>
          <a:prstGeom prst="rect">
            <a:avLst/>
          </a:prstGeom>
          <a:ln w="6350">
            <a:solidFill>
              <a:schemeClr val="tx1"/>
            </a:solidFill>
          </a:ln>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9425" t="29985" r="18725" b="15997"/>
          <a:stretch/>
        </p:blipFill>
        <p:spPr>
          <a:xfrm rot="5400000">
            <a:off x="3662712" y="266358"/>
            <a:ext cx="5265730" cy="6698355"/>
          </a:xfrm>
          <a:prstGeom prst="rect">
            <a:avLst/>
          </a:prstGeom>
          <a:ln w="6350">
            <a:solidFill>
              <a:schemeClr val="tx1"/>
            </a:solidFill>
          </a:ln>
        </p:spPr>
      </p:pic>
    </p:spTree>
    <p:extLst>
      <p:ext uri="{BB962C8B-B14F-4D97-AF65-F5344CB8AC3E}">
        <p14:creationId xmlns:p14="http://schemas.microsoft.com/office/powerpoint/2010/main" val="327454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2"/>
                                        </p:tgtEl>
                                        <p:attrNameLst>
                                          <p:attrName>style.opacity</p:attrName>
                                        </p:attrNameLst>
                                      </p:cBhvr>
                                      <p:to>
                                        <p:strVal val="0.5"/>
                                      </p:to>
                                    </p:set>
                                    <p:animEffect filter="image" prLst="opacity: 0.5">
                                      <p:cBhvr rctx="IE">
                                        <p:cTn id="9" dur="indefinite"/>
                                        <p:tgtEl>
                                          <p:spTgt spid="12"/>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6217" y="-2"/>
            <a:ext cx="2725784" cy="4397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Title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8433881" y="6488668"/>
            <a:ext cx="37581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302" t="16222" r="7936" b="14360"/>
          <a:stretch/>
        </p:blipFill>
        <p:spPr>
          <a:xfrm rot="5400000">
            <a:off x="2596986" y="1304454"/>
            <a:ext cx="6762895" cy="4153988"/>
          </a:xfrm>
          <a:prstGeom prst="rect">
            <a:avLst/>
          </a:prstGeom>
          <a:ln w="6350">
            <a:solidFill>
              <a:schemeClr val="tx1"/>
            </a:solidFill>
          </a:ln>
        </p:spPr>
      </p:pic>
    </p:spTree>
    <p:extLst>
      <p:ext uri="{BB962C8B-B14F-4D97-AF65-F5344CB8AC3E}">
        <p14:creationId xmlns:p14="http://schemas.microsoft.com/office/powerpoint/2010/main" val="1841539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8185" y="0"/>
            <a:ext cx="356381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Copyright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8450669" y="6488668"/>
            <a:ext cx="37413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3344" r="13143" b="4201"/>
          <a:stretch/>
        </p:blipFill>
        <p:spPr>
          <a:xfrm rot="5400000">
            <a:off x="-714309" y="1076721"/>
            <a:ext cx="6607630" cy="4704557"/>
          </a:xfrm>
          <a:prstGeom prst="rect">
            <a:avLst/>
          </a:prstGeom>
          <a:ln w="6350">
            <a:solidFill>
              <a:schemeClr val="tx1"/>
            </a:solid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073" t="37864" r="55842" b="28193"/>
          <a:stretch/>
        </p:blipFill>
        <p:spPr>
          <a:xfrm rot="5400000">
            <a:off x="3325304" y="1181556"/>
            <a:ext cx="5376843" cy="4873887"/>
          </a:xfrm>
          <a:prstGeom prst="rect">
            <a:avLst/>
          </a:prstGeom>
          <a:ln w="6350">
            <a:solidFill>
              <a:schemeClr val="tx1"/>
            </a:solidFill>
          </a:ln>
        </p:spPr>
      </p:pic>
    </p:spTree>
    <p:extLst>
      <p:ext uri="{BB962C8B-B14F-4D97-AF65-F5344CB8AC3E}">
        <p14:creationId xmlns:p14="http://schemas.microsoft.com/office/powerpoint/2010/main" val="10875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4739" y="-2"/>
            <a:ext cx="27172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Gov’t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10573966" y="6488668"/>
            <a:ext cx="16180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0891" y="209004"/>
            <a:ext cx="4927944" cy="6491834"/>
          </a:xfrm>
          <a:prstGeom prst="rect">
            <a:avLst/>
          </a:prstGeom>
          <a:ln w="6350">
            <a:solidFill>
              <a:schemeClr val="tx1"/>
            </a:solidFill>
          </a:ln>
        </p:spPr>
      </p:pic>
      <p:sp>
        <p:nvSpPr>
          <p:cNvPr id="9" name="Text Box 5">
            <a:extLst>
              <a:ext uri="{FF2B5EF4-FFF2-40B4-BE49-F238E27FC236}">
                <a16:creationId xmlns:a16="http://schemas.microsoft.com/office/drawing/2014/main" id="{D5EB4BAB-C0CD-CF06-36F1-387801C7E3E6}"/>
              </a:ext>
            </a:extLst>
          </p:cNvPr>
          <p:cNvSpPr txBox="1">
            <a:spLocks noChangeArrowheads="1"/>
          </p:cNvSpPr>
          <p:nvPr/>
        </p:nvSpPr>
        <p:spPr bwMode="auto">
          <a:xfrm>
            <a:off x="1608512" y="2222441"/>
            <a:ext cx="10449099"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 </a:t>
            </a:r>
            <a:r>
              <a:rPr lang="en-US" sz="3200" b="1" i="0" dirty="0">
                <a:solidFill>
                  <a:schemeClr val="accent4">
                    <a:lumMod val="50000"/>
                    <a:lumOff val="50000"/>
                  </a:schemeClr>
                </a:solidFill>
              </a:rPr>
              <a:t>Copyright protection under this title is not available for any work of the United States Government, but the United States Government is not precluded from receiving and holding copyrights transferred to it by assignment, bequest, or otherwise</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12964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8825" y="-2"/>
            <a:ext cx="2783175" cy="42472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What It is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749" t="6741" r="2981" b="14783"/>
          <a:stretch/>
        </p:blipFill>
        <p:spPr>
          <a:xfrm rot="5400000">
            <a:off x="-916336" y="1393778"/>
            <a:ext cx="6404080" cy="4041242"/>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308" t="12266" r="59022" b="19240"/>
          <a:stretch/>
        </p:blipFill>
        <p:spPr>
          <a:xfrm rot="5400000">
            <a:off x="3626309" y="-515275"/>
            <a:ext cx="4939381" cy="8552447"/>
          </a:xfrm>
          <a:prstGeom prst="rect">
            <a:avLst/>
          </a:prstGeom>
          <a:ln w="6350">
            <a:solidFill>
              <a:schemeClr val="tx1"/>
            </a:solidFill>
          </a:ln>
        </p:spPr>
      </p:pic>
    </p:spTree>
    <p:extLst>
      <p:ext uri="{BB962C8B-B14F-4D97-AF65-F5344CB8AC3E}">
        <p14:creationId xmlns:p14="http://schemas.microsoft.com/office/powerpoint/2010/main" val="271814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2629" y="-1"/>
            <a:ext cx="367937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LexisNexis Role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749" t="6741" r="2981" b="14783"/>
          <a:stretch/>
        </p:blipFill>
        <p:spPr>
          <a:xfrm rot="5400000">
            <a:off x="-891020" y="1380484"/>
            <a:ext cx="6482142" cy="4090503"/>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0698" t="12464" r="34303" b="18400"/>
          <a:stretch/>
        </p:blipFill>
        <p:spPr>
          <a:xfrm rot="5400000">
            <a:off x="4198707" y="-852548"/>
            <a:ext cx="4291150" cy="8900609"/>
          </a:xfrm>
          <a:prstGeom prst="rect">
            <a:avLst/>
          </a:prstGeom>
          <a:ln w="6350">
            <a:solidFill>
              <a:schemeClr val="tx1"/>
            </a:solidFill>
          </a:ln>
        </p:spPr>
      </p:pic>
    </p:spTree>
    <p:extLst>
      <p:ext uri="{BB962C8B-B14F-4D97-AF65-F5344CB8AC3E}">
        <p14:creationId xmlns:p14="http://schemas.microsoft.com/office/powerpoint/2010/main" val="87123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9698" y="-1"/>
            <a:ext cx="411230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Email Lexis for Info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749" t="6741" r="2981" b="14783"/>
          <a:stretch/>
        </p:blipFill>
        <p:spPr>
          <a:xfrm rot="5400000">
            <a:off x="-768846" y="1510212"/>
            <a:ext cx="6370618" cy="4020127"/>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5667" t="12998" r="13729" b="19239"/>
          <a:stretch/>
        </p:blipFill>
        <p:spPr>
          <a:xfrm rot="5400000">
            <a:off x="4519791" y="-1129896"/>
            <a:ext cx="3897301" cy="9613347"/>
          </a:xfrm>
          <a:prstGeom prst="rect">
            <a:avLst/>
          </a:prstGeom>
          <a:ln w="6350">
            <a:solidFill>
              <a:schemeClr val="tx1"/>
            </a:solidFill>
          </a:ln>
        </p:spPr>
      </p:pic>
    </p:spTree>
    <p:extLst>
      <p:ext uri="{BB962C8B-B14F-4D97-AF65-F5344CB8AC3E}">
        <p14:creationId xmlns:p14="http://schemas.microsoft.com/office/powerpoint/2010/main" val="52705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1"/>
            <a:ext cx="3733800" cy="41473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1-1-1: Enactment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508" t="22319" r="9651" b="12412"/>
          <a:stretch/>
        </p:blipFill>
        <p:spPr>
          <a:xfrm rot="5400000">
            <a:off x="-947296" y="1512104"/>
            <a:ext cx="6493474" cy="3883994"/>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143" t="24688" r="38984" b="16053"/>
          <a:stretch/>
        </p:blipFill>
        <p:spPr>
          <a:xfrm rot="5400000">
            <a:off x="3226931" y="1051127"/>
            <a:ext cx="5738138" cy="4916394"/>
          </a:xfrm>
          <a:prstGeom prst="rect">
            <a:avLst/>
          </a:prstGeom>
          <a:ln w="6350">
            <a:solidFill>
              <a:schemeClr val="tx1"/>
            </a:solidFill>
          </a:ln>
        </p:spPr>
      </p:pic>
    </p:spTree>
    <p:extLst>
      <p:ext uri="{BB962C8B-B14F-4D97-AF65-F5344CB8AC3E}">
        <p14:creationId xmlns:p14="http://schemas.microsoft.com/office/powerpoint/2010/main" val="252306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497" y="-2"/>
            <a:ext cx="3914504" cy="4220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History and Notes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508" t="22319" r="9651" b="12412"/>
          <a:stretch/>
        </p:blipFill>
        <p:spPr>
          <a:xfrm rot="5400000">
            <a:off x="-906376" y="1545247"/>
            <a:ext cx="6434625" cy="3848795"/>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0952" t="24858" r="11683" b="15291"/>
          <a:stretch/>
        </p:blipFill>
        <p:spPr>
          <a:xfrm rot="5400000">
            <a:off x="3632131" y="285264"/>
            <a:ext cx="4214951" cy="6914081"/>
          </a:xfrm>
          <a:prstGeom prst="rect">
            <a:avLst/>
          </a:prstGeom>
          <a:ln w="6350">
            <a:solidFill>
              <a:schemeClr val="tx1"/>
            </a:solidFill>
          </a:ln>
        </p:spPr>
      </p:pic>
    </p:spTree>
    <p:extLst>
      <p:ext uri="{BB962C8B-B14F-4D97-AF65-F5344CB8AC3E}">
        <p14:creationId xmlns:p14="http://schemas.microsoft.com/office/powerpoint/2010/main" val="3405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7217" y="-2"/>
            <a:ext cx="535478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Notes and Judicial Decision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88" t="14196" r="4037" b="13588"/>
          <a:stretch/>
        </p:blipFill>
        <p:spPr>
          <a:xfrm rot="5400000">
            <a:off x="-994392" y="1485832"/>
            <a:ext cx="6516176" cy="3913839"/>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717" t="16355" r="62986" b="16954"/>
          <a:stretch/>
        </p:blipFill>
        <p:spPr>
          <a:xfrm rot="5400000">
            <a:off x="3834859" y="-533551"/>
            <a:ext cx="4814020" cy="8509613"/>
          </a:xfrm>
          <a:prstGeom prst="rect">
            <a:avLst/>
          </a:prstGeom>
          <a:ln w="6350">
            <a:solidFill>
              <a:schemeClr val="tx1"/>
            </a:solidFill>
          </a:ln>
        </p:spPr>
      </p:pic>
    </p:spTree>
    <p:extLst>
      <p:ext uri="{BB962C8B-B14F-4D97-AF65-F5344CB8AC3E}">
        <p14:creationId xmlns:p14="http://schemas.microsoft.com/office/powerpoint/2010/main" val="194961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805" y="-1"/>
            <a:ext cx="7810196" cy="38246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1-1-7: What Is the Law? (Not the Annotations)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8375073" y="6488668"/>
            <a:ext cx="38169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1439" t="15902" r="7759" b="16388"/>
          <a:stretch/>
        </p:blipFill>
        <p:spPr>
          <a:xfrm rot="5400000">
            <a:off x="-1043111" y="1406771"/>
            <a:ext cx="6543864" cy="4112779"/>
          </a:xfrm>
          <a:prstGeom prst="rect">
            <a:avLst/>
          </a:prstGeom>
          <a:ln w="6350">
            <a:solidFill>
              <a:schemeClr val="tx1"/>
            </a:solidFill>
          </a:ln>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3970" t="19425" r="49618" b="19417"/>
          <a:stretch/>
        </p:blipFill>
        <p:spPr>
          <a:xfrm rot="5400000">
            <a:off x="3727234" y="387337"/>
            <a:ext cx="5081057" cy="6400801"/>
          </a:xfrm>
          <a:prstGeom prst="rect">
            <a:avLst/>
          </a:prstGeom>
          <a:ln w="6350">
            <a:solidFill>
              <a:schemeClr val="tx1"/>
            </a:solidFill>
          </a:ln>
        </p:spPr>
      </p:pic>
    </p:spTree>
    <p:extLst>
      <p:ext uri="{BB962C8B-B14F-4D97-AF65-F5344CB8AC3E}">
        <p14:creationId xmlns:p14="http://schemas.microsoft.com/office/powerpoint/2010/main" val="397546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394" y="-2"/>
            <a:ext cx="5875607"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Copyright Status of OCGA Annotations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81461" y="215104"/>
            <a:ext cx="4150970" cy="6427791"/>
          </a:xfrm>
          <a:prstGeom prst="rect">
            <a:avLst/>
          </a:prstGeom>
          <a:ln w="6350">
            <a:solidFill>
              <a:schemeClr val="tx1"/>
            </a:solidFill>
          </a:ln>
        </p:spPr>
      </p:pic>
      <p:sp>
        <p:nvSpPr>
          <p:cNvPr id="3" name="Text Box 5">
            <a:extLst>
              <a:ext uri="{FF2B5EF4-FFF2-40B4-BE49-F238E27FC236}">
                <a16:creationId xmlns:a16="http://schemas.microsoft.com/office/drawing/2014/main" id="{3986C4AA-E371-89EA-42FD-1FA7CFFDC394}"/>
              </a:ext>
            </a:extLst>
          </p:cNvPr>
          <p:cNvSpPr txBox="1">
            <a:spLocks noChangeArrowheads="1"/>
          </p:cNvSpPr>
          <p:nvPr/>
        </p:nvSpPr>
        <p:spPr bwMode="auto">
          <a:xfrm>
            <a:off x="1438101" y="2720819"/>
            <a:ext cx="10449099"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solidFill>
                  <a:schemeClr val="bg2"/>
                </a:solidFill>
                <a:cs typeface="Times New Roman" panose="02020603050405020304" pitchFamily="18" charset="0"/>
              </a:rPr>
              <a:t>“</a:t>
            </a:r>
            <a:r>
              <a:rPr lang="en-US" sz="3200" i="0" dirty="0"/>
              <a:t>The Copyright Act grants potent, decades-long monopoly protection for ‘original works of authorship.’ 17 U. S. C. §102(a). </a:t>
            </a:r>
            <a:r>
              <a:rPr lang="en-US" sz="3200" b="1" i="0" dirty="0">
                <a:solidFill>
                  <a:schemeClr val="accent4">
                    <a:lumMod val="50000"/>
                    <a:lumOff val="50000"/>
                  </a:schemeClr>
                </a:solidFill>
              </a:rPr>
              <a:t>The question in this case is whether that protec­tion extends to the annotations contained in Georgia’s official annotated code</a:t>
            </a:r>
            <a:r>
              <a:rPr lang="en-US" sz="3200" i="0" dirty="0">
                <a:solidFill>
                  <a:schemeClr val="bg2"/>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53434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2073" y="-2"/>
            <a:ext cx="495992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Government Edicts Doctrine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81461" y="215104"/>
            <a:ext cx="4150970" cy="6427791"/>
          </a:xfrm>
          <a:prstGeom prst="rect">
            <a:avLst/>
          </a:prstGeom>
          <a:ln w="6350">
            <a:solidFill>
              <a:schemeClr val="tx1"/>
            </a:solidFill>
          </a:ln>
        </p:spPr>
      </p:pic>
      <p:sp>
        <p:nvSpPr>
          <p:cNvPr id="3" name="Text Box 5">
            <a:extLst>
              <a:ext uri="{FF2B5EF4-FFF2-40B4-BE49-F238E27FC236}">
                <a16:creationId xmlns:a16="http://schemas.microsoft.com/office/drawing/2014/main" id="{3986C4AA-E371-89EA-42FD-1FA7CFFDC394}"/>
              </a:ext>
            </a:extLst>
          </p:cNvPr>
          <p:cNvSpPr txBox="1">
            <a:spLocks noChangeArrowheads="1"/>
          </p:cNvSpPr>
          <p:nvPr/>
        </p:nvSpPr>
        <p:spPr bwMode="auto">
          <a:xfrm>
            <a:off x="1438101" y="2096393"/>
            <a:ext cx="10449099"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solidFill>
                  <a:schemeClr val="bg2"/>
                </a:solidFill>
                <a:cs typeface="Times New Roman" panose="02020603050405020304" pitchFamily="18" charset="0"/>
              </a:rPr>
              <a:t>“</a:t>
            </a:r>
            <a:r>
              <a:rPr lang="en-US" sz="3200" i="0" dirty="0"/>
              <a:t>We hold that it does not. Over a century ago, we recognized a limitation on copyright protection for certain government work product, rooted in the Copyright Act’s ‘authorship’ requirement. </a:t>
            </a:r>
            <a:r>
              <a:rPr lang="en-US" sz="3200" b="1" i="0" dirty="0">
                <a:solidFill>
                  <a:schemeClr val="accent4">
                    <a:lumMod val="50000"/>
                    <a:lumOff val="50000"/>
                  </a:schemeClr>
                </a:solidFill>
              </a:rPr>
              <a:t>Under what has been dubbed the government edicts doctrine, officials empowered to speak with the force of law cannot be the authors of—and therefore cannot copyright—the works they create in the course of their official duties</a:t>
            </a:r>
            <a:r>
              <a:rPr lang="en-US" sz="3200" i="0" dirty="0">
                <a:solidFill>
                  <a:schemeClr val="bg2"/>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30209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1391" y="-2"/>
            <a:ext cx="34906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Judges Aren’t Authors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404A125-D242-A8C8-4B5E-4A2524E17A83}"/>
              </a:ext>
            </a:extLst>
          </p:cNvPr>
          <p:cNvPicPr>
            <a:picLocks noChangeAspect="1"/>
          </p:cNvPicPr>
          <p:nvPr/>
        </p:nvPicPr>
        <p:blipFill>
          <a:blip r:embed="rId2"/>
          <a:stretch>
            <a:fillRect/>
          </a:stretch>
        </p:blipFill>
        <p:spPr>
          <a:xfrm>
            <a:off x="203538" y="209004"/>
            <a:ext cx="4177355" cy="6491834"/>
          </a:xfrm>
          <a:prstGeom prst="rect">
            <a:avLst/>
          </a:prstGeom>
          <a:ln w="6350">
            <a:solidFill>
              <a:schemeClr val="bg2"/>
            </a:solidFill>
          </a:ln>
        </p:spPr>
      </p:pic>
      <p:sp>
        <p:nvSpPr>
          <p:cNvPr id="8" name="Text Box 5">
            <a:extLst>
              <a:ext uri="{FF2B5EF4-FFF2-40B4-BE49-F238E27FC236}">
                <a16:creationId xmlns:a16="http://schemas.microsoft.com/office/drawing/2014/main" id="{7EF98BE9-DB17-6AC1-C011-B6085F5554D1}"/>
              </a:ext>
            </a:extLst>
          </p:cNvPr>
          <p:cNvSpPr txBox="1">
            <a:spLocks noChangeArrowheads="1"/>
          </p:cNvSpPr>
          <p:nvPr/>
        </p:nvSpPr>
        <p:spPr bwMode="auto">
          <a:xfrm>
            <a:off x="1438101" y="1051045"/>
            <a:ext cx="10449099" cy="501675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solidFill>
                  <a:schemeClr val="bg2"/>
                </a:solidFill>
                <a:cs typeface="Times New Roman" panose="02020603050405020304" pitchFamily="18" charset="0"/>
              </a:rPr>
              <a:t>“</a:t>
            </a:r>
            <a:r>
              <a:rPr lang="en-US" sz="3200" i="0" dirty="0"/>
              <a:t>These cases establish a straightforward rule: </a:t>
            </a:r>
            <a:r>
              <a:rPr lang="en-US" sz="3200" b="1" i="0" dirty="0">
                <a:solidFill>
                  <a:schemeClr val="accent4">
                    <a:lumMod val="50000"/>
                    <a:lumOff val="50000"/>
                  </a:schemeClr>
                </a:solidFill>
              </a:rPr>
              <a:t>Because judges are vested with the authority to make and interpret the law, they cannot be the ‘author’ of the works they pre­pare ‘in the discharge of their judicial duties.’ </a:t>
            </a:r>
            <a:r>
              <a:rPr lang="en-US" sz="3200" dirty="0"/>
              <a:t>Banks</a:t>
            </a:r>
            <a:r>
              <a:rPr lang="en-US" sz="3200" i="0" dirty="0"/>
              <a:t>, 128 U. S., at 253. This </a:t>
            </a:r>
            <a:r>
              <a:rPr lang="en-US" sz="3200" b="1" i="0" dirty="0">
                <a:solidFill>
                  <a:schemeClr val="accent4">
                    <a:lumMod val="50000"/>
                    <a:lumOff val="50000"/>
                  </a:schemeClr>
                </a:solidFill>
              </a:rPr>
              <a:t>rule applies both to binding works (such as opinions) and to non-binding works (such as headnotes and syllabi)</a:t>
            </a:r>
            <a:r>
              <a:rPr lang="en-US" sz="3200" i="0" dirty="0"/>
              <a:t>. Ibid. </a:t>
            </a:r>
            <a:r>
              <a:rPr lang="en-US" sz="3200" b="1" i="0" dirty="0">
                <a:solidFill>
                  <a:schemeClr val="accent4">
                    <a:lumMod val="50000"/>
                    <a:lumOff val="50000"/>
                  </a:schemeClr>
                </a:solidFill>
              </a:rPr>
              <a:t>It does not apply, however, to works created by government officials (or private parties) who lack the authority to make or interpret the law, such as court reporters</a:t>
            </a:r>
            <a:r>
              <a:rPr lang="en-US" sz="3200" i="0" dirty="0">
                <a:solidFill>
                  <a:schemeClr val="bg2"/>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63585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5284" y="-2"/>
            <a:ext cx="243671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Civilian Faculty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10573966" y="6488668"/>
            <a:ext cx="16180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0891" y="209004"/>
            <a:ext cx="4927944" cy="6491834"/>
          </a:xfrm>
          <a:prstGeom prst="rect">
            <a:avLst/>
          </a:prstGeom>
          <a:ln w="6350">
            <a:solidFill>
              <a:schemeClr val="tx1"/>
            </a:solidFill>
          </a:ln>
        </p:spPr>
      </p:pic>
      <p:pic>
        <p:nvPicPr>
          <p:cNvPr id="8" name="Picture 7"/>
          <p:cNvPicPr>
            <a:picLocks noChangeAspect="1"/>
          </p:cNvPicPr>
          <p:nvPr/>
        </p:nvPicPr>
        <p:blipFill rotWithShape="1">
          <a:blip r:embed="rId3"/>
          <a:srcRect t="18649"/>
          <a:stretch/>
        </p:blipFill>
        <p:spPr>
          <a:xfrm>
            <a:off x="2331781" y="1561047"/>
            <a:ext cx="7787505" cy="4124486"/>
          </a:xfrm>
          <a:prstGeom prst="rect">
            <a:avLst/>
          </a:prstGeom>
          <a:ln w="6350">
            <a:solidFill>
              <a:schemeClr val="tx1"/>
            </a:solidFill>
          </a:ln>
        </p:spPr>
      </p:pic>
    </p:spTree>
    <p:extLst>
      <p:ext uri="{BB962C8B-B14F-4D97-AF65-F5344CB8AC3E}">
        <p14:creationId xmlns:p14="http://schemas.microsoft.com/office/powerpoint/2010/main" val="285505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5870" y="-2"/>
            <a:ext cx="49861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Legislators Aren’t Authors Either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D306756-4CDB-6778-534C-986E07E1AC34}"/>
              </a:ext>
            </a:extLst>
          </p:cNvPr>
          <p:cNvPicPr>
            <a:picLocks noChangeAspect="1"/>
          </p:cNvPicPr>
          <p:nvPr/>
        </p:nvPicPr>
        <p:blipFill>
          <a:blip r:embed="rId2"/>
          <a:stretch>
            <a:fillRect/>
          </a:stretch>
        </p:blipFill>
        <p:spPr>
          <a:xfrm>
            <a:off x="213884" y="209004"/>
            <a:ext cx="4264110" cy="6491834"/>
          </a:xfrm>
          <a:prstGeom prst="rect">
            <a:avLst/>
          </a:prstGeom>
          <a:ln w="6350">
            <a:solidFill>
              <a:schemeClr val="bg2"/>
            </a:solidFill>
          </a:ln>
        </p:spPr>
      </p:pic>
      <p:sp>
        <p:nvSpPr>
          <p:cNvPr id="8" name="Text Box 5">
            <a:extLst>
              <a:ext uri="{FF2B5EF4-FFF2-40B4-BE49-F238E27FC236}">
                <a16:creationId xmlns:a16="http://schemas.microsoft.com/office/drawing/2014/main" id="{935D8E40-F658-1F6B-5264-277AD51347B0}"/>
              </a:ext>
            </a:extLst>
          </p:cNvPr>
          <p:cNvSpPr txBox="1">
            <a:spLocks noChangeArrowheads="1"/>
          </p:cNvSpPr>
          <p:nvPr/>
        </p:nvSpPr>
        <p:spPr bwMode="auto">
          <a:xfrm>
            <a:off x="1438101" y="2720819"/>
            <a:ext cx="10449099"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solidFill>
                  <a:schemeClr val="bg2"/>
                </a:solidFill>
                <a:cs typeface="Times New Roman" panose="02020603050405020304" pitchFamily="18" charset="0"/>
              </a:rPr>
              <a:t>“</a:t>
            </a:r>
            <a:r>
              <a:rPr lang="en-US" sz="3200" b="1" i="0" dirty="0">
                <a:solidFill>
                  <a:schemeClr val="accent4">
                    <a:lumMod val="50000"/>
                    <a:lumOff val="50000"/>
                  </a:schemeClr>
                </a:solidFill>
              </a:rPr>
              <a:t>If judges, acting as judges, cannot be ‘authors’ because of their authority to make and interpret the law, it follows that legislators, acting as legislators, cannot be either. </a:t>
            </a:r>
            <a:r>
              <a:rPr lang="en-US" sz="3200" i="0" dirty="0"/>
              <a:t>Courts have thus long understood the government edicts doctrine to apply to legislative materials</a:t>
            </a:r>
            <a:r>
              <a:rPr lang="en-US" sz="3200" i="0" dirty="0">
                <a:solidFill>
                  <a:schemeClr val="bg2"/>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42458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748" y="-2"/>
            <a:ext cx="49662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Lots of State Copyrighted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0BB767D-3847-3247-23BF-1AD08D5F6D60}"/>
              </a:ext>
            </a:extLst>
          </p:cNvPr>
          <p:cNvPicPr>
            <a:picLocks noChangeAspect="1"/>
          </p:cNvPicPr>
          <p:nvPr/>
        </p:nvPicPr>
        <p:blipFill>
          <a:blip r:embed="rId2"/>
          <a:stretch>
            <a:fillRect/>
          </a:stretch>
        </p:blipFill>
        <p:spPr>
          <a:xfrm>
            <a:off x="237166" y="209004"/>
            <a:ext cx="4336982" cy="6491834"/>
          </a:xfrm>
          <a:prstGeom prst="rect">
            <a:avLst/>
          </a:prstGeom>
          <a:ln w="6350">
            <a:solidFill>
              <a:schemeClr val="bg2"/>
            </a:solidFill>
          </a:ln>
        </p:spPr>
      </p:pic>
      <p:sp>
        <p:nvSpPr>
          <p:cNvPr id="8" name="Text Box 5">
            <a:extLst>
              <a:ext uri="{FF2B5EF4-FFF2-40B4-BE49-F238E27FC236}">
                <a16:creationId xmlns:a16="http://schemas.microsoft.com/office/drawing/2014/main" id="{E4680662-1C7F-943B-D7D7-EA1A3EF29D83}"/>
              </a:ext>
            </a:extLst>
          </p:cNvPr>
          <p:cNvSpPr txBox="1">
            <a:spLocks noChangeArrowheads="1"/>
          </p:cNvSpPr>
          <p:nvPr/>
        </p:nvSpPr>
        <p:spPr bwMode="auto">
          <a:xfrm>
            <a:off x="1484687" y="1020268"/>
            <a:ext cx="10449099"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Whatever policy reasons might justify the Federal Government’s decision to forfeit copyright protection for its own proprie­tary works, </a:t>
            </a:r>
            <a:r>
              <a:rPr lang="en-US" sz="3200" b="1" i="0" dirty="0">
                <a:solidFill>
                  <a:schemeClr val="accent4">
                    <a:lumMod val="50000"/>
                    <a:lumOff val="50000"/>
                  </a:schemeClr>
                </a:solidFill>
              </a:rPr>
              <a:t>that federal rule does not suggest an intent to displace the much narrower government edicts doctrine with respect to the States</a:t>
            </a:r>
            <a:r>
              <a:rPr lang="en-US" sz="3200" i="0" dirty="0"/>
              <a:t>. That </a:t>
            </a:r>
            <a:r>
              <a:rPr lang="en-US" sz="3200" b="1" i="0" dirty="0">
                <a:solidFill>
                  <a:schemeClr val="accent4">
                    <a:lumMod val="50000"/>
                    <a:lumOff val="50000"/>
                  </a:schemeClr>
                </a:solidFill>
              </a:rPr>
              <a:t>doctrine does not apply to non-lawmaking officials, leaving States free to assert copy­right in the vast majority of expressive works they produce, such as those created by their universities, libraries, tourism offices, and so on</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26608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8813" y="-2"/>
            <a:ext cx="2643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Court’s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rcRect l="16960" t="8046" r="15580" b="6651"/>
          <a:stretch/>
        </p:blipFill>
        <p:spPr>
          <a:xfrm>
            <a:off x="226503" y="209004"/>
            <a:ext cx="3762035" cy="6491834"/>
          </a:xfrm>
          <a:prstGeom prst="rect">
            <a:avLst/>
          </a:prstGeom>
          <a:ln w="6350">
            <a:solidFill>
              <a:schemeClr val="tx1"/>
            </a:solidFill>
          </a:ln>
        </p:spPr>
      </p:pic>
      <p:sp>
        <p:nvSpPr>
          <p:cNvPr id="3" name="Text Box 5">
            <a:extLst>
              <a:ext uri="{FF2B5EF4-FFF2-40B4-BE49-F238E27FC236}">
                <a16:creationId xmlns:a16="http://schemas.microsoft.com/office/drawing/2014/main" id="{A0E1606F-5C0C-D0AD-D23D-ABBE927AA8F6}"/>
              </a:ext>
            </a:extLst>
          </p:cNvPr>
          <p:cNvSpPr txBox="1">
            <a:spLocks noChangeArrowheads="1"/>
          </p:cNvSpPr>
          <p:nvPr/>
        </p:nvSpPr>
        <p:spPr bwMode="auto">
          <a:xfrm>
            <a:off x="1475112" y="1695296"/>
            <a:ext cx="10449099"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Thankfully, there is a clear path forward that avoids these concerns—the one we are already on. Instead of ex­amining whether given material carries ‘the force of law,’ </a:t>
            </a:r>
            <a:r>
              <a:rPr lang="en-US" sz="3200" b="1" i="0" dirty="0">
                <a:solidFill>
                  <a:schemeClr val="accent4">
                    <a:lumMod val="50000"/>
                    <a:lumOff val="50000"/>
                  </a:schemeClr>
                </a:solidFill>
              </a:rPr>
              <a:t>we ask only whether the author of the work is a judge or a legislator. If so, then whatever work that judge or legislator produces in the course of his judicial or legislative duties is not copyrightable</a:t>
            </a:r>
            <a:r>
              <a:rPr lang="en-US" sz="3200" i="0" dirty="0"/>
              <a:t>. That is the framework our precedents long ago established, and we adhere to those precedents today.</a:t>
            </a:r>
            <a:r>
              <a:rPr lang="en-US" sz="3200" i="0" dirty="0">
                <a:cs typeface="Times New Roman" panose="02020603050405020304" pitchFamily="18" charset="0"/>
              </a:rPr>
              <a:t>”</a:t>
            </a:r>
          </a:p>
        </p:txBody>
      </p:sp>
    </p:spTree>
    <p:extLst>
      <p:ext uri="{BB962C8B-B14F-4D97-AF65-F5344CB8AC3E}">
        <p14:creationId xmlns:p14="http://schemas.microsoft.com/office/powerpoint/2010/main" val="300710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078906-2895-4F81-BB08-9BEBE6DE005A}" type="slidenum">
              <a:rPr lang="en-US" altLang="en-US" sz="1400" i="0">
                <a:solidFill>
                  <a:srgbClr val="000066"/>
                </a:solidFill>
                <a:latin typeface="Arial" panose="020B0604020202020204" pitchFamily="34" charset="0"/>
              </a:rPr>
              <a:pPr/>
              <a:t>53</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Annotating GA Law</a:t>
            </a:r>
          </a:p>
        </p:txBody>
      </p:sp>
      <p:sp>
        <p:nvSpPr>
          <p:cNvPr id="8198" name="Rectangle 3"/>
          <p:cNvSpPr>
            <a:spLocks noGrp="1" noChangeArrowheads="1"/>
          </p:cNvSpPr>
          <p:nvPr>
            <p:ph type="body" idx="1"/>
          </p:nvPr>
        </p:nvSpPr>
        <p:spPr/>
        <p:txBody>
          <a:bodyPr/>
          <a:lstStyle/>
          <a:p>
            <a:r>
              <a:rPr lang="en-US" dirty="0"/>
              <a:t>Hypo 4</a:t>
            </a:r>
          </a:p>
          <a:p>
            <a:pPr lvl="1"/>
            <a:r>
              <a:rPr lang="en-US" dirty="0"/>
              <a:t>The GA legislature produces an annotated code of all GA laws; write both laws and annotations</a:t>
            </a:r>
          </a:p>
          <a:p>
            <a:r>
              <a:rPr lang="en-US" dirty="0"/>
              <a:t>Is the code in the public domain? In copyright? If so, who is the author and who holds the copyright? </a:t>
            </a:r>
          </a:p>
        </p:txBody>
      </p:sp>
      <p:sp>
        <p:nvSpPr>
          <p:cNvPr id="7" name="Text Box 5"/>
          <p:cNvSpPr txBox="1">
            <a:spLocks noChangeArrowheads="1"/>
          </p:cNvSpPr>
          <p:nvPr/>
        </p:nvSpPr>
        <p:spPr bwMode="auto">
          <a:xfrm>
            <a:off x="10075025" y="0"/>
            <a:ext cx="211697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6)</a:t>
            </a:r>
          </a:p>
        </p:txBody>
      </p:sp>
    </p:spTree>
    <p:extLst>
      <p:ext uri="{BB962C8B-B14F-4D97-AF65-F5344CB8AC3E}">
        <p14:creationId xmlns:p14="http://schemas.microsoft.com/office/powerpoint/2010/main" val="1486872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078906-2895-4F81-BB08-9BEBE6DE005A}" type="slidenum">
              <a:rPr lang="en-US" altLang="en-US" sz="1400" i="0">
                <a:solidFill>
                  <a:srgbClr val="000066"/>
                </a:solidFill>
                <a:latin typeface="Arial" panose="020B0604020202020204" pitchFamily="34" charset="0"/>
              </a:rPr>
              <a:pPr/>
              <a:t>54</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Annotating GA Law</a:t>
            </a:r>
          </a:p>
        </p:txBody>
      </p:sp>
      <p:sp>
        <p:nvSpPr>
          <p:cNvPr id="8198" name="Rectangle 3"/>
          <p:cNvSpPr>
            <a:spLocks noGrp="1" noChangeArrowheads="1"/>
          </p:cNvSpPr>
          <p:nvPr>
            <p:ph type="body" idx="1"/>
          </p:nvPr>
        </p:nvSpPr>
        <p:spPr/>
        <p:txBody>
          <a:bodyPr/>
          <a:lstStyle/>
          <a:p>
            <a:r>
              <a:rPr lang="en-US" dirty="0"/>
              <a:t>Hypo 5</a:t>
            </a:r>
          </a:p>
          <a:p>
            <a:pPr lvl="1"/>
            <a:r>
              <a:rPr lang="en-US" dirty="0"/>
              <a:t>Lexis, on its own, produces an annotated code of all GA laws; legislature creates laws, Lexis the annotations</a:t>
            </a:r>
          </a:p>
          <a:p>
            <a:r>
              <a:rPr lang="en-US" dirty="0"/>
              <a:t>Is the Lexis product in the public domain? In copyright? All of it? If so, who is the author and who holds the copyright? </a:t>
            </a:r>
          </a:p>
        </p:txBody>
      </p:sp>
      <p:sp>
        <p:nvSpPr>
          <p:cNvPr id="7" name="Text Box 5"/>
          <p:cNvSpPr txBox="1">
            <a:spLocks noChangeArrowheads="1"/>
          </p:cNvSpPr>
          <p:nvPr/>
        </p:nvSpPr>
        <p:spPr bwMode="auto">
          <a:xfrm>
            <a:off x="10083338" y="0"/>
            <a:ext cx="210866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6)</a:t>
            </a:r>
          </a:p>
        </p:txBody>
      </p:sp>
    </p:spTree>
    <p:extLst>
      <p:ext uri="{BB962C8B-B14F-4D97-AF65-F5344CB8AC3E}">
        <p14:creationId xmlns:p14="http://schemas.microsoft.com/office/powerpoint/2010/main" val="3001084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078906-2895-4F81-BB08-9BEBE6DE005A}" type="slidenum">
              <a:rPr lang="en-US" altLang="en-US" sz="1400" i="0">
                <a:solidFill>
                  <a:srgbClr val="000066"/>
                </a:solidFill>
                <a:latin typeface="Arial" panose="020B0604020202020204" pitchFamily="34" charset="0"/>
              </a:rPr>
              <a:pPr/>
              <a:t>55</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Annotating GA Law</a:t>
            </a:r>
          </a:p>
        </p:txBody>
      </p:sp>
      <p:sp>
        <p:nvSpPr>
          <p:cNvPr id="8198" name="Rectangle 3"/>
          <p:cNvSpPr>
            <a:spLocks noGrp="1" noChangeArrowheads="1"/>
          </p:cNvSpPr>
          <p:nvPr>
            <p:ph type="body" idx="1"/>
          </p:nvPr>
        </p:nvSpPr>
        <p:spPr/>
        <p:txBody>
          <a:bodyPr/>
          <a:lstStyle/>
          <a:p>
            <a:r>
              <a:rPr lang="en-US" dirty="0"/>
              <a:t>Hypo 6</a:t>
            </a:r>
          </a:p>
          <a:p>
            <a:pPr lvl="1"/>
            <a:r>
              <a:rPr lang="en-US" dirty="0"/>
              <a:t>The GA legislature wants to engage Lexis to produce an annotated code of all GA laws</a:t>
            </a:r>
          </a:p>
          <a:p>
            <a:pPr lvl="1"/>
            <a:r>
              <a:rPr lang="en-US" dirty="0"/>
              <a:t>They are trying to figure out how to structure the deal:</a:t>
            </a:r>
          </a:p>
          <a:p>
            <a:pPr lvl="2"/>
            <a:r>
              <a:rPr lang="en-US" dirty="0"/>
              <a:t>One path: Work Made for Hire as per case</a:t>
            </a:r>
          </a:p>
        </p:txBody>
      </p:sp>
      <p:sp>
        <p:nvSpPr>
          <p:cNvPr id="7"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6)</a:t>
            </a:r>
          </a:p>
        </p:txBody>
      </p:sp>
    </p:spTree>
    <p:extLst>
      <p:ext uri="{BB962C8B-B14F-4D97-AF65-F5344CB8AC3E}">
        <p14:creationId xmlns:p14="http://schemas.microsoft.com/office/powerpoint/2010/main" val="1402748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078906-2895-4F81-BB08-9BEBE6DE005A}" type="slidenum">
              <a:rPr lang="en-US" altLang="en-US" sz="1400" i="0">
                <a:solidFill>
                  <a:srgbClr val="000066"/>
                </a:solidFill>
                <a:latin typeface="Arial" panose="020B0604020202020204" pitchFamily="34" charset="0"/>
              </a:rPr>
              <a:pPr/>
              <a:t>56</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Annotating GA Law</a:t>
            </a:r>
          </a:p>
        </p:txBody>
      </p:sp>
      <p:sp>
        <p:nvSpPr>
          <p:cNvPr id="8198" name="Rectangle 3"/>
          <p:cNvSpPr>
            <a:spLocks noGrp="1" noChangeArrowheads="1"/>
          </p:cNvSpPr>
          <p:nvPr>
            <p:ph type="body" idx="1"/>
          </p:nvPr>
        </p:nvSpPr>
        <p:spPr/>
        <p:txBody>
          <a:bodyPr/>
          <a:lstStyle/>
          <a:p>
            <a:r>
              <a:rPr lang="en-US" dirty="0"/>
              <a:t>Hypo 6</a:t>
            </a:r>
          </a:p>
          <a:p>
            <a:pPr lvl="2"/>
            <a:r>
              <a:rPr lang="en-US" dirty="0"/>
              <a:t>Alternative Path: Not as a WMFH</a:t>
            </a:r>
          </a:p>
          <a:p>
            <a:pPr lvl="3"/>
            <a:r>
              <a:rPr lang="en-US" sz="3200" dirty="0"/>
              <a:t>In one version, Lexis just assigns whatever copyrights it has through its work to Georgia</a:t>
            </a:r>
          </a:p>
          <a:p>
            <a:pPr lvl="3"/>
            <a:r>
              <a:rPr lang="en-US" sz="3200" dirty="0"/>
              <a:t>In other version, Lexis keeps the copyrights it has, if any, and licenses its work to Georgia</a:t>
            </a:r>
          </a:p>
        </p:txBody>
      </p:sp>
      <p:sp>
        <p:nvSpPr>
          <p:cNvPr id="7"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6)</a:t>
            </a:r>
          </a:p>
        </p:txBody>
      </p:sp>
    </p:spTree>
    <p:extLst>
      <p:ext uri="{BB962C8B-B14F-4D97-AF65-F5344CB8AC3E}">
        <p14:creationId xmlns:p14="http://schemas.microsoft.com/office/powerpoint/2010/main" val="830025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078906-2895-4F81-BB08-9BEBE6DE005A}" type="slidenum">
              <a:rPr lang="en-US" altLang="en-US" sz="1400" i="0">
                <a:solidFill>
                  <a:srgbClr val="000066"/>
                </a:solidFill>
                <a:latin typeface="Arial" panose="020B0604020202020204" pitchFamily="34" charset="0"/>
              </a:rPr>
              <a:pPr/>
              <a:t>57</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Annotating GA Law</a:t>
            </a:r>
          </a:p>
        </p:txBody>
      </p:sp>
      <p:sp>
        <p:nvSpPr>
          <p:cNvPr id="8198" name="Rectangle 3"/>
          <p:cNvSpPr>
            <a:spLocks noGrp="1" noChangeArrowheads="1"/>
          </p:cNvSpPr>
          <p:nvPr>
            <p:ph type="body" idx="1"/>
          </p:nvPr>
        </p:nvSpPr>
        <p:spPr/>
        <p:txBody>
          <a:bodyPr/>
          <a:lstStyle/>
          <a:p>
            <a:r>
              <a:rPr lang="en-US" dirty="0"/>
              <a:t>Questions</a:t>
            </a:r>
          </a:p>
          <a:p>
            <a:pPr lvl="1"/>
            <a:r>
              <a:rPr lang="en-US" dirty="0"/>
              <a:t>How does the deal structure matter for whether this product in the public domain? In copyright?</a:t>
            </a:r>
          </a:p>
          <a:p>
            <a:pPr lvl="1"/>
            <a:r>
              <a:rPr lang="en-US" dirty="0"/>
              <a:t>And would how you see the situation change if Georgia passed a statute deeming the final product the “Official Code of Georgia Annotated”?</a:t>
            </a:r>
          </a:p>
        </p:txBody>
      </p:sp>
      <p:sp>
        <p:nvSpPr>
          <p:cNvPr id="7"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6)</a:t>
            </a:r>
          </a:p>
        </p:txBody>
      </p:sp>
    </p:spTree>
    <p:extLst>
      <p:ext uri="{BB962C8B-B14F-4D97-AF65-F5344CB8AC3E}">
        <p14:creationId xmlns:p14="http://schemas.microsoft.com/office/powerpoint/2010/main" val="3420168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F7920-10FB-F896-FC4D-340B68D98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C591E-034B-022A-92D4-807B69560B4E}"/>
              </a:ext>
            </a:extLst>
          </p:cNvPr>
          <p:cNvSpPr>
            <a:spLocks noGrp="1"/>
          </p:cNvSpPr>
          <p:nvPr>
            <p:ph type="title"/>
          </p:nvPr>
        </p:nvSpPr>
        <p:spPr>
          <a:xfrm>
            <a:off x="7699443" y="-2"/>
            <a:ext cx="449255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One More Fact (TTYN (6 of 6))</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B916CC5-B8CC-95F9-7B62-A10981585E8C}"/>
              </a:ext>
            </a:extLst>
          </p:cNvPr>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a:extLst>
              <a:ext uri="{FF2B5EF4-FFF2-40B4-BE49-F238E27FC236}">
                <a16:creationId xmlns:a16="http://schemas.microsoft.com/office/drawing/2014/main" id="{4535A37B-D198-328A-14DA-4F9413FA7AD5}"/>
              </a:ext>
            </a:extLst>
          </p:cNvPr>
          <p:cNvSpPr txBox="1">
            <a:spLocks noChangeArrowheads="1"/>
          </p:cNvSpPr>
          <p:nvPr/>
        </p:nvSpPr>
        <p:spPr bwMode="auto">
          <a:xfrm>
            <a:off x="8506838" y="6488668"/>
            <a:ext cx="36851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a:extLst>
              <a:ext uri="{FF2B5EF4-FFF2-40B4-BE49-F238E27FC236}">
                <a16:creationId xmlns:a16="http://schemas.microsoft.com/office/drawing/2014/main" id="{578F5AA1-9E59-FB93-4A2D-7DF4C500CEB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0CDE5BA-A0AD-2CE1-8DF9-F7C59C35F39A}"/>
              </a:ext>
            </a:extLst>
          </p:cNvPr>
          <p:cNvPicPr>
            <a:picLocks noChangeAspect="1"/>
          </p:cNvPicPr>
          <p:nvPr/>
        </p:nvPicPr>
        <p:blipFill>
          <a:blip r:embed="rId2"/>
          <a:stretch>
            <a:fillRect/>
          </a:stretch>
        </p:blipFill>
        <p:spPr>
          <a:xfrm>
            <a:off x="304800" y="209004"/>
            <a:ext cx="4526925" cy="6491834"/>
          </a:xfrm>
          <a:prstGeom prst="rect">
            <a:avLst/>
          </a:prstGeom>
          <a:ln w="6350">
            <a:solidFill>
              <a:schemeClr val="tx1"/>
            </a:solidFill>
          </a:ln>
        </p:spPr>
      </p:pic>
      <p:sp>
        <p:nvSpPr>
          <p:cNvPr id="8" name="Text Box 5">
            <a:extLst>
              <a:ext uri="{FF2B5EF4-FFF2-40B4-BE49-F238E27FC236}">
                <a16:creationId xmlns:a16="http://schemas.microsoft.com/office/drawing/2014/main" id="{71740C4F-9263-43FA-B62F-906733322E27}"/>
              </a:ext>
            </a:extLst>
          </p:cNvPr>
          <p:cNvSpPr txBox="1">
            <a:spLocks noChangeArrowheads="1"/>
          </p:cNvSpPr>
          <p:nvPr/>
        </p:nvSpPr>
        <p:spPr bwMode="auto">
          <a:xfrm>
            <a:off x="1496467" y="1845329"/>
            <a:ext cx="10449099"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solidFill>
                  <a:schemeClr val="bg2"/>
                </a:solidFill>
                <a:cs typeface="Times New Roman" panose="02020603050405020304" pitchFamily="18" charset="0"/>
              </a:rPr>
              <a:t>“</a:t>
            </a:r>
            <a:r>
              <a:rPr lang="en-US" sz="3200" b="1" i="0" dirty="0">
                <a:solidFill>
                  <a:schemeClr val="accent4">
                    <a:lumMod val="50000"/>
                    <a:lumOff val="50000"/>
                  </a:schemeClr>
                </a:solidFill>
              </a:rPr>
              <a:t>As Georgia explains, its contract enables the OCGA to be sold at a fraction of the cost of competing annotated codes</a:t>
            </a:r>
            <a:r>
              <a:rPr lang="en-US" sz="3200" i="0" dirty="0"/>
              <a:t>. For example, Georgia asserts that Lexis sold the OCGA for $404 in 2016, while West Publishing’s competing annotated code sold for $2,570. Should state annotated codes disappear, those without the means to pay the competitor’s significantly higher price tag will have a valuable research tool taken away from them</a:t>
            </a:r>
            <a:r>
              <a:rPr lang="en-US" sz="3200" i="0" dirty="0">
                <a:solidFill>
                  <a:schemeClr val="bg2"/>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4344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4</a:t>
            </a:r>
          </a:p>
          <a:p>
            <a:pPr lvl="1"/>
            <a:r>
              <a:rPr lang="en-US" dirty="0"/>
              <a:t>All in public domain per Public.resource.org</a:t>
            </a:r>
          </a:p>
          <a:p>
            <a:r>
              <a:rPr lang="en-US" dirty="0"/>
              <a:t>Hypo 5</a:t>
            </a:r>
          </a:p>
          <a:p>
            <a:pPr lvl="1"/>
            <a:r>
              <a:rPr lang="en-US" dirty="0"/>
              <a:t>Lexis get a copyright in its work (but of course the original statutes remain in the public domain)</a:t>
            </a:r>
          </a:p>
          <a:p>
            <a:pPr lvl="1"/>
            <a:endParaRPr lang="en-US" dirty="0"/>
          </a:p>
        </p:txBody>
      </p:sp>
      <p:sp>
        <p:nvSpPr>
          <p:cNvPr id="5" name="Slide Number Placeholder 4"/>
          <p:cNvSpPr>
            <a:spLocks noGrp="1"/>
          </p:cNvSpPr>
          <p:nvPr>
            <p:ph type="sldNum" sz="quarter" idx="12"/>
          </p:nvPr>
        </p:nvSpPr>
        <p:spPr/>
        <p:txBody>
          <a:bodyPr/>
          <a:lstStyle/>
          <a:p>
            <a:fld id="{4BEA4257-015C-4CA3-8971-971D3CF45DFF}" type="slidenum">
              <a:rPr lang="en-US" altLang="en-US" smtClean="0"/>
              <a:pPr/>
              <a:t>59</a:t>
            </a:fld>
            <a:endParaRPr lang="en-US" altLang="en-US"/>
          </a:p>
        </p:txBody>
      </p:sp>
    </p:spTree>
    <p:extLst>
      <p:ext uri="{BB962C8B-B14F-4D97-AF65-F5344CB8AC3E}">
        <p14:creationId xmlns:p14="http://schemas.microsoft.com/office/powerpoint/2010/main" val="3584856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4739" y="-2"/>
            <a:ext cx="27172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Gov’t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10573966" y="6488668"/>
            <a:ext cx="16180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3"/>
          <a:stretch>
            <a:fillRect/>
          </a:stretch>
        </p:blipFill>
        <p:spPr>
          <a:xfrm>
            <a:off x="192723" y="173449"/>
            <a:ext cx="4906954" cy="6527389"/>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820832" y="3039407"/>
            <a:ext cx="9534567" cy="2009248"/>
          </a:xfrm>
          <a:prstGeom prst="rect">
            <a:avLst/>
          </a:prstGeom>
          <a:ln w="6350">
            <a:solidFill>
              <a:schemeClr val="tx1"/>
            </a:solidFill>
          </a:ln>
        </p:spPr>
      </p:pic>
    </p:spTree>
    <p:extLst>
      <p:ext uri="{BB962C8B-B14F-4D97-AF65-F5344CB8AC3E}">
        <p14:creationId xmlns:p14="http://schemas.microsoft.com/office/powerpoint/2010/main" val="30176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6</a:t>
            </a:r>
          </a:p>
          <a:p>
            <a:pPr lvl="1"/>
            <a:r>
              <a:rPr lang="en-US" dirty="0"/>
              <a:t>WMFH version is case, so in </a:t>
            </a:r>
            <a:r>
              <a:rPr lang="en-US"/>
              <a:t>public domain</a:t>
            </a:r>
            <a:endParaRPr lang="en-US" dirty="0"/>
          </a:p>
          <a:p>
            <a:pPr lvl="1"/>
            <a:r>
              <a:rPr lang="en-US" dirty="0"/>
              <a:t>Non-WMFH</a:t>
            </a:r>
          </a:p>
          <a:p>
            <a:pPr lvl="2"/>
            <a:r>
              <a:rPr lang="en-US" dirty="0"/>
              <a:t>Copyright in notes should vest in Lexis as author as per Hypo 4; Lexis should be able to transfer copyright to GA without putting material into public domain (Cf. Sec. 105(a))</a:t>
            </a:r>
          </a:p>
          <a:p>
            <a:pPr lvl="1"/>
            <a:endParaRPr lang="en-US" dirty="0"/>
          </a:p>
        </p:txBody>
      </p:sp>
      <p:sp>
        <p:nvSpPr>
          <p:cNvPr id="5" name="Slide Number Placeholder 4"/>
          <p:cNvSpPr>
            <a:spLocks noGrp="1"/>
          </p:cNvSpPr>
          <p:nvPr>
            <p:ph type="sldNum" sz="quarter" idx="12"/>
          </p:nvPr>
        </p:nvSpPr>
        <p:spPr/>
        <p:txBody>
          <a:bodyPr/>
          <a:lstStyle/>
          <a:p>
            <a:fld id="{4BEA4257-015C-4CA3-8971-971D3CF45DFF}" type="slidenum">
              <a:rPr lang="en-US" altLang="en-US" smtClean="0"/>
              <a:pPr/>
              <a:t>60</a:t>
            </a:fld>
            <a:endParaRPr lang="en-US" altLang="en-US"/>
          </a:p>
        </p:txBody>
      </p:sp>
    </p:spTree>
    <p:extLst>
      <p:ext uri="{BB962C8B-B14F-4D97-AF65-F5344CB8AC3E}">
        <p14:creationId xmlns:p14="http://schemas.microsoft.com/office/powerpoint/2010/main" val="1295269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2451" y="-2"/>
            <a:ext cx="173954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Now?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8421573" y="6488668"/>
            <a:ext cx="37704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Georgia.gov (Visited 26 Oct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website&#10;&#10;Description automatically generated">
            <a:extLst>
              <a:ext uri="{FF2B5EF4-FFF2-40B4-BE49-F238E27FC236}">
                <a16:creationId xmlns:a16="http://schemas.microsoft.com/office/drawing/2014/main" id="{8284AC33-25F6-32C1-9227-C897EE3B26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90" y="203411"/>
            <a:ext cx="5942010" cy="6538046"/>
          </a:xfrm>
          <a:prstGeom prst="rect">
            <a:avLst/>
          </a:prstGeom>
          <a:ln w="6350">
            <a:solidFill>
              <a:schemeClr val="tx1"/>
            </a:solidFill>
          </a:ln>
        </p:spPr>
      </p:pic>
      <p:pic>
        <p:nvPicPr>
          <p:cNvPr id="8" name="Picture 7" descr="Graphical user interface, website&#10;&#10;Description automatically generated">
            <a:extLst>
              <a:ext uri="{FF2B5EF4-FFF2-40B4-BE49-F238E27FC236}">
                <a16:creationId xmlns:a16="http://schemas.microsoft.com/office/drawing/2014/main" id="{4191970C-A32F-EF8B-E38F-35422DAA72FB}"/>
              </a:ext>
            </a:extLst>
          </p:cNvPr>
          <p:cNvPicPr>
            <a:picLocks noChangeAspect="1"/>
          </p:cNvPicPr>
          <p:nvPr/>
        </p:nvPicPr>
        <p:blipFill rotWithShape="1">
          <a:blip r:embed="rId2">
            <a:extLst>
              <a:ext uri="{28A0092B-C50C-407E-A947-70E740481C1C}">
                <a14:useLocalDpi xmlns:a14="http://schemas.microsoft.com/office/drawing/2010/main" val="0"/>
              </a:ext>
            </a:extLst>
          </a:blip>
          <a:srcRect l="17034" t="9195" r="14609" b="54952"/>
          <a:stretch/>
        </p:blipFill>
        <p:spPr>
          <a:xfrm>
            <a:off x="2389563" y="1024280"/>
            <a:ext cx="8572142" cy="4947106"/>
          </a:xfrm>
          <a:prstGeom prst="rect">
            <a:avLst/>
          </a:prstGeom>
          <a:ln w="6350">
            <a:solidFill>
              <a:schemeClr val="tx1"/>
            </a:solidFill>
          </a:ln>
        </p:spPr>
      </p:pic>
    </p:spTree>
    <p:extLst>
      <p:ext uri="{BB962C8B-B14F-4D97-AF65-F5344CB8AC3E}">
        <p14:creationId xmlns:p14="http://schemas.microsoft.com/office/powerpoint/2010/main" val="375181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A3DB4-9A31-0126-BF4A-5FB57A527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79EC4-BEBA-CB39-8EF0-7E8A7C8C1109}"/>
              </a:ext>
            </a:extLst>
          </p:cNvPr>
          <p:cNvSpPr>
            <a:spLocks noGrp="1"/>
          </p:cNvSpPr>
          <p:nvPr>
            <p:ph type="title"/>
          </p:nvPr>
        </p:nvSpPr>
        <p:spPr>
          <a:xfrm>
            <a:off x="8234464" y="-2"/>
            <a:ext cx="39575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Finding Georgia Law Now</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7EEC059-25E9-6ADB-EF98-789CDD8CC888}"/>
              </a:ext>
            </a:extLst>
          </p:cNvPr>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a:extLst>
              <a:ext uri="{FF2B5EF4-FFF2-40B4-BE49-F238E27FC236}">
                <a16:creationId xmlns:a16="http://schemas.microsoft.com/office/drawing/2014/main" id="{438AAB1C-FE43-2955-9295-A364E8817F08}"/>
              </a:ext>
            </a:extLst>
          </p:cNvPr>
          <p:cNvSpPr txBox="1">
            <a:spLocks noChangeArrowheads="1"/>
          </p:cNvSpPr>
          <p:nvPr/>
        </p:nvSpPr>
        <p:spPr bwMode="auto">
          <a:xfrm>
            <a:off x="9753600" y="6488668"/>
            <a:ext cx="2438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(16 Apr 2025)</a:t>
            </a:r>
          </a:p>
        </p:txBody>
      </p:sp>
      <p:sp>
        <p:nvSpPr>
          <p:cNvPr id="7" name="Rectangle 6">
            <a:extLst>
              <a:ext uri="{FF2B5EF4-FFF2-40B4-BE49-F238E27FC236}">
                <a16:creationId xmlns:a16="http://schemas.microsoft.com/office/drawing/2014/main" id="{EFEEA39A-56B0-BE91-DB06-ED4DBBEFF86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3E2449F-7871-28CA-2C5E-FD68632867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93"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F7D37E35-1CC8-B080-112F-3E74F3B9E093}"/>
              </a:ext>
            </a:extLst>
          </p:cNvPr>
          <p:cNvPicPr>
            <a:picLocks noChangeAspect="1"/>
          </p:cNvPicPr>
          <p:nvPr/>
        </p:nvPicPr>
        <p:blipFill>
          <a:blip r:embed="rId3">
            <a:extLst>
              <a:ext uri="{28A0092B-C50C-407E-A947-70E740481C1C}">
                <a14:useLocalDpi xmlns:a14="http://schemas.microsoft.com/office/drawing/2010/main" val="0"/>
              </a:ext>
            </a:extLst>
          </a:blip>
          <a:srcRect l="5987" t="9295" r="15509" b="32041"/>
          <a:stretch/>
        </p:blipFill>
        <p:spPr>
          <a:xfrm>
            <a:off x="3253902" y="658279"/>
            <a:ext cx="7046250" cy="5759095"/>
          </a:xfrm>
          <a:prstGeom prst="rect">
            <a:avLst/>
          </a:prstGeom>
          <a:ln w="6350">
            <a:solidFill>
              <a:schemeClr val="tx1"/>
            </a:solidFill>
          </a:ln>
        </p:spPr>
      </p:pic>
    </p:spTree>
    <p:extLst>
      <p:ext uri="{BB962C8B-B14F-4D97-AF65-F5344CB8AC3E}">
        <p14:creationId xmlns:p14="http://schemas.microsoft.com/office/powerpoint/2010/main" val="269482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750D7-EE51-4A6D-E1A3-4027D4C98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803BA-D12B-1BA6-0013-BC591AB6D7E5}"/>
              </a:ext>
            </a:extLst>
          </p:cNvPr>
          <p:cNvSpPr>
            <a:spLocks noGrp="1"/>
          </p:cNvSpPr>
          <p:nvPr>
            <p:ph type="title"/>
          </p:nvPr>
        </p:nvSpPr>
        <p:spPr>
          <a:xfrm>
            <a:off x="9890839" y="-2"/>
            <a:ext cx="23011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Fulton County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B604617-EB31-861B-3832-943B30523F4D}"/>
              </a:ext>
            </a:extLst>
          </p:cNvPr>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a:extLst>
              <a:ext uri="{FF2B5EF4-FFF2-40B4-BE49-F238E27FC236}">
                <a16:creationId xmlns:a16="http://schemas.microsoft.com/office/drawing/2014/main" id="{89DE86BF-30FA-5086-B941-B63130B20EAF}"/>
              </a:ext>
            </a:extLst>
          </p:cNvPr>
          <p:cNvSpPr txBox="1">
            <a:spLocks noChangeArrowheads="1"/>
          </p:cNvSpPr>
          <p:nvPr/>
        </p:nvSpPr>
        <p:spPr bwMode="auto">
          <a:xfrm>
            <a:off x="9040836" y="6488668"/>
            <a:ext cx="31511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Fulton County (16 Apr 2025)</a:t>
            </a:r>
          </a:p>
        </p:txBody>
      </p:sp>
      <p:sp>
        <p:nvSpPr>
          <p:cNvPr id="7" name="Rectangle 6">
            <a:extLst>
              <a:ext uri="{FF2B5EF4-FFF2-40B4-BE49-F238E27FC236}">
                <a16:creationId xmlns:a16="http://schemas.microsoft.com/office/drawing/2014/main" id="{0B3B6FFE-478E-DEED-E7A0-40B616B37D8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B129692-F046-EAAB-2AC3-2A864B58B6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79"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679C176D-56C5-6915-7E98-3BBA0EB7D65B}"/>
              </a:ext>
            </a:extLst>
          </p:cNvPr>
          <p:cNvPicPr>
            <a:picLocks noChangeAspect="1"/>
          </p:cNvPicPr>
          <p:nvPr/>
        </p:nvPicPr>
        <p:blipFill>
          <a:blip r:embed="rId3">
            <a:extLst>
              <a:ext uri="{28A0092B-C50C-407E-A947-70E740481C1C}">
                <a14:useLocalDpi xmlns:a14="http://schemas.microsoft.com/office/drawing/2010/main" val="0"/>
              </a:ext>
            </a:extLst>
          </a:blip>
          <a:srcRect l="770" t="26431" r="2275" b="19065"/>
          <a:stretch/>
        </p:blipFill>
        <p:spPr>
          <a:xfrm>
            <a:off x="2549386" y="782161"/>
            <a:ext cx="8890315" cy="5466239"/>
          </a:xfrm>
          <a:prstGeom prst="rect">
            <a:avLst/>
          </a:prstGeom>
          <a:ln w="6350">
            <a:solidFill>
              <a:schemeClr val="tx1"/>
            </a:solidFill>
          </a:ln>
        </p:spPr>
      </p:pic>
    </p:spTree>
    <p:extLst>
      <p:ext uri="{BB962C8B-B14F-4D97-AF65-F5344CB8AC3E}">
        <p14:creationId xmlns:p14="http://schemas.microsoft.com/office/powerpoint/2010/main" val="207535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1945A-C735-350D-8184-FC2C97CBF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50F32-7C91-2C83-0AE0-0A6EC35F5689}"/>
              </a:ext>
            </a:extLst>
          </p:cNvPr>
          <p:cNvSpPr>
            <a:spLocks noGrp="1"/>
          </p:cNvSpPr>
          <p:nvPr>
            <p:ph type="title"/>
          </p:nvPr>
        </p:nvSpPr>
        <p:spPr>
          <a:xfrm>
            <a:off x="10111061" y="-2"/>
            <a:ext cx="20809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Georgia Law</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66DD32A-DFED-942D-C307-94023A17277F}"/>
              </a:ext>
            </a:extLst>
          </p:cNvPr>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a:extLst>
              <a:ext uri="{FF2B5EF4-FFF2-40B4-BE49-F238E27FC236}">
                <a16:creationId xmlns:a16="http://schemas.microsoft.com/office/drawing/2014/main" id="{7A09091E-DDFE-7F43-9A62-D766BD568848}"/>
              </a:ext>
            </a:extLst>
          </p:cNvPr>
          <p:cNvSpPr txBox="1">
            <a:spLocks noChangeArrowheads="1"/>
          </p:cNvSpPr>
          <p:nvPr/>
        </p:nvSpPr>
        <p:spPr bwMode="auto">
          <a:xfrm>
            <a:off x="9426458" y="6488668"/>
            <a:ext cx="27655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Lexis.com (16 Apr 2025)</a:t>
            </a:r>
          </a:p>
        </p:txBody>
      </p:sp>
      <p:sp>
        <p:nvSpPr>
          <p:cNvPr id="7" name="Rectangle 6">
            <a:extLst>
              <a:ext uri="{FF2B5EF4-FFF2-40B4-BE49-F238E27FC236}">
                <a16:creationId xmlns:a16="http://schemas.microsoft.com/office/drawing/2014/main" id="{9BCC67AE-C41C-4C39-E516-E24BC0C05DB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E4968EF-9C76-094F-4BE4-A32176649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31"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3DD6F9CB-5FA2-5C15-2A2C-FCC68F4915BA}"/>
              </a:ext>
            </a:extLst>
          </p:cNvPr>
          <p:cNvPicPr>
            <a:picLocks noChangeAspect="1"/>
          </p:cNvPicPr>
          <p:nvPr/>
        </p:nvPicPr>
        <p:blipFill>
          <a:blip r:embed="rId2">
            <a:extLst>
              <a:ext uri="{28A0092B-C50C-407E-A947-70E740481C1C}">
                <a14:useLocalDpi xmlns:a14="http://schemas.microsoft.com/office/drawing/2010/main" val="0"/>
              </a:ext>
            </a:extLst>
          </a:blip>
          <a:srcRect l="1968" t="14459" r="1841" b="48107"/>
          <a:stretch/>
        </p:blipFill>
        <p:spPr>
          <a:xfrm>
            <a:off x="1346751" y="1237421"/>
            <a:ext cx="10297617" cy="4383157"/>
          </a:xfrm>
          <a:prstGeom prst="rect">
            <a:avLst/>
          </a:prstGeom>
          <a:ln w="6350">
            <a:solidFill>
              <a:schemeClr val="tx1"/>
            </a:solidFill>
          </a:ln>
        </p:spPr>
      </p:pic>
    </p:spTree>
    <p:extLst>
      <p:ext uri="{BB962C8B-B14F-4D97-AF65-F5344CB8AC3E}">
        <p14:creationId xmlns:p14="http://schemas.microsoft.com/office/powerpoint/2010/main" val="265874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E6245-C827-DF1A-8AA6-1A0F656557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C9CA7-BE14-2BAC-8A1D-E23577A8491E}"/>
              </a:ext>
            </a:extLst>
          </p:cNvPr>
          <p:cNvSpPr>
            <a:spLocks noGrp="1"/>
          </p:cNvSpPr>
          <p:nvPr>
            <p:ph type="title"/>
          </p:nvPr>
        </p:nvSpPr>
        <p:spPr>
          <a:xfrm>
            <a:off x="8727493" y="-2"/>
            <a:ext cx="34645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Protecting the Public?</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06CA842-22C0-7F75-6438-8C6B9936477E}"/>
              </a:ext>
            </a:extLst>
          </p:cNvPr>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a:extLst>
              <a:ext uri="{FF2B5EF4-FFF2-40B4-BE49-F238E27FC236}">
                <a16:creationId xmlns:a16="http://schemas.microsoft.com/office/drawing/2014/main" id="{A5C17372-CFB0-7B9D-B693-4D0734FCCBA6}"/>
              </a:ext>
            </a:extLst>
          </p:cNvPr>
          <p:cNvSpPr txBox="1">
            <a:spLocks noChangeArrowheads="1"/>
          </p:cNvSpPr>
          <p:nvPr/>
        </p:nvSpPr>
        <p:spPr bwMode="auto">
          <a:xfrm>
            <a:off x="9431246" y="6488668"/>
            <a:ext cx="27607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Lexis.com (16 Apr 2025)</a:t>
            </a:r>
          </a:p>
        </p:txBody>
      </p:sp>
      <p:sp>
        <p:nvSpPr>
          <p:cNvPr id="7" name="Rectangle 6">
            <a:extLst>
              <a:ext uri="{FF2B5EF4-FFF2-40B4-BE49-F238E27FC236}">
                <a16:creationId xmlns:a16="http://schemas.microsoft.com/office/drawing/2014/main" id="{05FCE030-EB57-E59A-B6F7-B0CEFA8544B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03E6F8F0-C236-F648-9F5D-2AFC85D44A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39"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2935E629-3836-D71F-D998-323B9D1FF0D9}"/>
              </a:ext>
            </a:extLst>
          </p:cNvPr>
          <p:cNvPicPr>
            <a:picLocks noChangeAspect="1"/>
          </p:cNvPicPr>
          <p:nvPr/>
        </p:nvPicPr>
        <p:blipFill>
          <a:blip r:embed="rId2">
            <a:extLst>
              <a:ext uri="{28A0092B-C50C-407E-A947-70E740481C1C}">
                <a14:useLocalDpi xmlns:a14="http://schemas.microsoft.com/office/drawing/2010/main" val="0"/>
              </a:ext>
            </a:extLst>
          </a:blip>
          <a:srcRect l="791" r="12551" b="76860"/>
          <a:stretch/>
        </p:blipFill>
        <p:spPr>
          <a:xfrm>
            <a:off x="1376568" y="1365257"/>
            <a:ext cx="10350357" cy="3022869"/>
          </a:xfrm>
          <a:prstGeom prst="rect">
            <a:avLst/>
          </a:prstGeom>
          <a:ln w="6350">
            <a:solidFill>
              <a:schemeClr val="tx1"/>
            </a:solidFill>
          </a:ln>
        </p:spPr>
      </p:pic>
    </p:spTree>
    <p:extLst>
      <p:ext uri="{BB962C8B-B14F-4D97-AF65-F5344CB8AC3E}">
        <p14:creationId xmlns:p14="http://schemas.microsoft.com/office/powerpoint/2010/main" val="298653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C78D1-C5FF-C286-92A4-05EC9FD30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A97CD-10B2-B6A6-6004-3396BF585414}"/>
              </a:ext>
            </a:extLst>
          </p:cNvPr>
          <p:cNvSpPr>
            <a:spLocks noGrp="1"/>
          </p:cNvSpPr>
          <p:nvPr>
            <p:ph type="title"/>
          </p:nvPr>
        </p:nvSpPr>
        <p:spPr>
          <a:xfrm>
            <a:off x="8732281" y="-2"/>
            <a:ext cx="345972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Back to the Beginning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AE9565E-C1DB-0BB3-28D4-ADBE027C8484}"/>
              </a:ext>
            </a:extLst>
          </p:cNvPr>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a:extLst>
              <a:ext uri="{FF2B5EF4-FFF2-40B4-BE49-F238E27FC236}">
                <a16:creationId xmlns:a16="http://schemas.microsoft.com/office/drawing/2014/main" id="{2E4DA9AE-DE4A-64A2-42CA-FE55C14FFFB5}"/>
              </a:ext>
            </a:extLst>
          </p:cNvPr>
          <p:cNvSpPr txBox="1">
            <a:spLocks noChangeArrowheads="1"/>
          </p:cNvSpPr>
          <p:nvPr/>
        </p:nvSpPr>
        <p:spPr bwMode="auto">
          <a:xfrm>
            <a:off x="9914776" y="6488668"/>
            <a:ext cx="22772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Lexis (16 Apr 2025)</a:t>
            </a:r>
          </a:p>
        </p:txBody>
      </p:sp>
      <p:sp>
        <p:nvSpPr>
          <p:cNvPr id="7" name="Rectangle 6">
            <a:extLst>
              <a:ext uri="{FF2B5EF4-FFF2-40B4-BE49-F238E27FC236}">
                <a16:creationId xmlns:a16="http://schemas.microsoft.com/office/drawing/2014/main" id="{84EF73D5-A073-0B79-D796-01069B0DD5D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D81A680-3927-FFDF-F26F-06996409A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511" y="209004"/>
            <a:ext cx="5935391" cy="6491834"/>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3E0B5AFD-19B8-6726-5CB4-6181335F21FC}"/>
              </a:ext>
            </a:extLst>
          </p:cNvPr>
          <p:cNvPicPr>
            <a:picLocks noChangeAspect="1"/>
          </p:cNvPicPr>
          <p:nvPr/>
        </p:nvPicPr>
        <p:blipFill>
          <a:blip r:embed="rId3">
            <a:extLst>
              <a:ext uri="{28A0092B-C50C-407E-A947-70E740481C1C}">
                <a14:useLocalDpi xmlns:a14="http://schemas.microsoft.com/office/drawing/2010/main" val="0"/>
              </a:ext>
            </a:extLst>
          </a:blip>
          <a:srcRect l="14440" t="20218" r="15497" b="45145"/>
          <a:stretch/>
        </p:blipFill>
        <p:spPr>
          <a:xfrm>
            <a:off x="1943101" y="1287117"/>
            <a:ext cx="8970001" cy="4850295"/>
          </a:xfrm>
          <a:prstGeom prst="rect">
            <a:avLst/>
          </a:prstGeom>
          <a:ln>
            <a:solidFill>
              <a:schemeClr val="tx1"/>
            </a:solidFill>
          </a:ln>
        </p:spPr>
      </p:pic>
    </p:spTree>
    <p:extLst>
      <p:ext uri="{BB962C8B-B14F-4D97-AF65-F5344CB8AC3E}">
        <p14:creationId xmlns:p14="http://schemas.microsoft.com/office/powerpoint/2010/main" val="166643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8813" y="-2"/>
            <a:ext cx="2643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Standard Setting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7235483" y="6488668"/>
            <a:ext cx="49565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(D.C. Cir. 12 Sept. 2023)</a:t>
            </a:r>
          </a:p>
        </p:txBody>
      </p:sp>
      <p:pic>
        <p:nvPicPr>
          <p:cNvPr id="5" name="Picture 4">
            <a:extLst>
              <a:ext uri="{FF2B5EF4-FFF2-40B4-BE49-F238E27FC236}">
                <a16:creationId xmlns:a16="http://schemas.microsoft.com/office/drawing/2014/main" id="{A912E11B-7407-62B1-B0AF-49687FFB3243}"/>
              </a:ext>
            </a:extLst>
          </p:cNvPr>
          <p:cNvPicPr>
            <a:picLocks noChangeAspect="1"/>
          </p:cNvPicPr>
          <p:nvPr/>
        </p:nvPicPr>
        <p:blipFill>
          <a:blip r:embed="rId2"/>
          <a:stretch>
            <a:fillRect/>
          </a:stretch>
        </p:blipFill>
        <p:spPr>
          <a:xfrm>
            <a:off x="3951682" y="209004"/>
            <a:ext cx="4190259" cy="6149593"/>
          </a:xfrm>
          <a:prstGeom prst="rect">
            <a:avLst/>
          </a:prstGeom>
          <a:ln w="6350">
            <a:solidFill>
              <a:schemeClr val="bg2"/>
            </a:solidFill>
          </a:ln>
        </p:spPr>
      </p:pic>
    </p:spTree>
    <p:extLst>
      <p:ext uri="{BB962C8B-B14F-4D97-AF65-F5344CB8AC3E}">
        <p14:creationId xmlns:p14="http://schemas.microsoft.com/office/powerpoint/2010/main" val="3659257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8813" y="-2"/>
            <a:ext cx="2643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Standard Setting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7235483" y="6488668"/>
            <a:ext cx="49565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(D.C. Cir. 12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7C3C7597-C2B6-BA3C-2AA7-7C3912487584}"/>
              </a:ext>
            </a:extLst>
          </p:cNvPr>
          <p:cNvPicPr>
            <a:picLocks noChangeAspect="1"/>
          </p:cNvPicPr>
          <p:nvPr/>
        </p:nvPicPr>
        <p:blipFill>
          <a:blip r:embed="rId2"/>
          <a:stretch>
            <a:fillRect/>
          </a:stretch>
        </p:blipFill>
        <p:spPr>
          <a:xfrm>
            <a:off x="280898" y="209004"/>
            <a:ext cx="4155921" cy="6491834"/>
          </a:xfrm>
          <a:prstGeom prst="rect">
            <a:avLst/>
          </a:prstGeom>
          <a:ln w="6350">
            <a:solidFill>
              <a:schemeClr val="tx1"/>
            </a:solidFill>
          </a:ln>
        </p:spPr>
      </p:pic>
      <p:pic>
        <p:nvPicPr>
          <p:cNvPr id="9" name="Picture 8">
            <a:extLst>
              <a:ext uri="{FF2B5EF4-FFF2-40B4-BE49-F238E27FC236}">
                <a16:creationId xmlns:a16="http://schemas.microsoft.com/office/drawing/2014/main" id="{6730DEEB-476E-D679-F581-2146D4E24386}"/>
              </a:ext>
            </a:extLst>
          </p:cNvPr>
          <p:cNvPicPr>
            <a:picLocks noChangeAspect="1"/>
          </p:cNvPicPr>
          <p:nvPr/>
        </p:nvPicPr>
        <p:blipFill rotWithShape="1">
          <a:blip r:embed="rId2"/>
          <a:srcRect l="8547" t="39754" r="2368" b="36515"/>
          <a:stretch/>
        </p:blipFill>
        <p:spPr>
          <a:xfrm>
            <a:off x="2052430" y="1708961"/>
            <a:ext cx="8946668" cy="3722774"/>
          </a:xfrm>
          <a:prstGeom prst="rect">
            <a:avLst/>
          </a:prstGeom>
          <a:ln w="6350">
            <a:solidFill>
              <a:schemeClr val="tx1"/>
            </a:solidFill>
          </a:ln>
        </p:spPr>
      </p:pic>
    </p:spTree>
    <p:extLst>
      <p:ext uri="{BB962C8B-B14F-4D97-AF65-F5344CB8AC3E}">
        <p14:creationId xmlns:p14="http://schemas.microsoft.com/office/powerpoint/2010/main" val="19903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4175" y="-2"/>
            <a:ext cx="16478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10653712" y="6488668"/>
            <a:ext cx="15382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2578" y="156556"/>
            <a:ext cx="4911437" cy="6523720"/>
          </a:xfrm>
          <a:prstGeom prst="rect">
            <a:avLst/>
          </a:prstGeom>
          <a:ln w="6350">
            <a:solidFill>
              <a:schemeClr val="tx1"/>
            </a:solidFill>
          </a:ln>
        </p:spPr>
      </p:pic>
      <p:sp>
        <p:nvSpPr>
          <p:cNvPr id="8" name="Text Box 5"/>
          <p:cNvSpPr txBox="1">
            <a:spLocks noChangeArrowheads="1"/>
          </p:cNvSpPr>
          <p:nvPr/>
        </p:nvSpPr>
        <p:spPr bwMode="auto">
          <a:xfrm>
            <a:off x="1608512" y="2222441"/>
            <a:ext cx="10449099" cy="156966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A ‘</a:t>
            </a:r>
            <a:r>
              <a:rPr lang="en-US" sz="3200" b="1" i="0" dirty="0">
                <a:solidFill>
                  <a:schemeClr val="accent4">
                    <a:lumMod val="50000"/>
                    <a:lumOff val="50000"/>
                  </a:schemeClr>
                </a:solidFill>
              </a:rPr>
              <a:t>work of the United States Government</a:t>
            </a:r>
            <a:r>
              <a:rPr lang="en-US" sz="3200" i="0" dirty="0"/>
              <a:t>’ is a work prepared by </a:t>
            </a:r>
            <a:r>
              <a:rPr lang="en-US" sz="3200" b="1" i="0" dirty="0">
                <a:solidFill>
                  <a:schemeClr val="accent4">
                    <a:lumMod val="50000"/>
                    <a:lumOff val="50000"/>
                  </a:schemeClr>
                </a:solidFill>
              </a:rPr>
              <a:t>an officer or employee of the United States Government as part of that person’s official duties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47305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8763" y="-2"/>
            <a:ext cx="68532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Copyright for </a:t>
            </a:r>
            <a:r>
              <a:rPr lang="en-US" sz="2400">
                <a:solidFill>
                  <a:schemeClr val="accent4">
                    <a:lumMod val="75000"/>
                    <a:lumOff val="25000"/>
                  </a:schemeClr>
                </a:solidFill>
                <a:latin typeface="+mn-lt"/>
                <a:cs typeface="Times New Roman" panose="02020603050405020304" pitchFamily="18" charset="0"/>
              </a:rPr>
              <a:t>Works Within </a:t>
            </a:r>
            <a:r>
              <a:rPr lang="en-US" sz="2400" dirty="0">
                <a:solidFill>
                  <a:schemeClr val="accent4">
                    <a:lumMod val="75000"/>
                    <a:lumOff val="25000"/>
                  </a:schemeClr>
                </a:solidFill>
                <a:latin typeface="+mn-lt"/>
                <a:cs typeface="Times New Roman" panose="02020603050405020304" pitchFamily="18" charset="0"/>
              </a:rPr>
              <a:t>Official Duties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56763" y="209004"/>
            <a:ext cx="3785210" cy="636851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349423" y="1063889"/>
            <a:ext cx="7759496" cy="4972202"/>
          </a:xfrm>
          <a:prstGeom prst="rect">
            <a:avLst/>
          </a:prstGeom>
          <a:ln w="6350">
            <a:solidFill>
              <a:schemeClr val="tx1"/>
            </a:solidFill>
          </a:ln>
        </p:spPr>
      </p:pic>
    </p:spTree>
    <p:extLst>
      <p:ext uri="{BB962C8B-B14F-4D97-AF65-F5344CB8AC3E}">
        <p14:creationId xmlns:p14="http://schemas.microsoft.com/office/powerpoint/2010/main" val="10669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9945" y="-2"/>
            <a:ext cx="42520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and Gov’t Grants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13529"/>
            <a:ext cx="3742354" cy="645980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604917" y="1289753"/>
            <a:ext cx="6982165" cy="4539343"/>
          </a:xfrm>
          <a:prstGeom prst="rect">
            <a:avLst/>
          </a:prstGeom>
          <a:ln w="6350">
            <a:solidFill>
              <a:schemeClr val="tx1"/>
            </a:solidFill>
          </a:ln>
        </p:spPr>
      </p:pic>
    </p:spTree>
    <p:extLst>
      <p:ext uri="{BB962C8B-B14F-4D97-AF65-F5344CB8AC3E}">
        <p14:creationId xmlns:p14="http://schemas.microsoft.com/office/powerpoint/2010/main" val="100723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10500</TotalTime>
  <Words>2381</Words>
  <Application>Microsoft Office PowerPoint</Application>
  <PresentationFormat>Widescreen</PresentationFormat>
  <Paragraphs>318</Paragraphs>
  <Slides>68</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Helvetica</vt:lpstr>
      <vt:lpstr>Monotype Sorts</vt:lpstr>
      <vt:lpstr>Times New Roman</vt:lpstr>
      <vt:lpstr>Wingdings</vt:lpstr>
      <vt:lpstr>Generic (Standard)</vt:lpstr>
      <vt:lpstr>Class 11: Weds 16 Apr 2025 Copyright Spring 2025  The Public Domain: Governmental Works</vt:lpstr>
      <vt:lpstr>Topics for the Day</vt:lpstr>
      <vt:lpstr>“Works of Authorship”</vt:lpstr>
      <vt:lpstr>U.S. Gov’t Works</vt:lpstr>
      <vt:lpstr>Civilian Faculty</vt:lpstr>
      <vt:lpstr>U.S. Gov’t Works</vt:lpstr>
      <vt:lpstr>Definition</vt:lpstr>
      <vt:lpstr>No Copyright for Works Within Official Duties</vt:lpstr>
      <vt:lpstr>Copyright and Gov’t Grants</vt:lpstr>
      <vt:lpstr>U.S. Gov’t Works Abroad</vt:lpstr>
      <vt:lpstr>Sec. 105 Puts Work in Public Domain</vt:lpstr>
      <vt:lpstr>UK Copyright Law</vt:lpstr>
      <vt:lpstr>Copyright in the Law</vt:lpstr>
      <vt:lpstr>Crown Copyright</vt:lpstr>
      <vt:lpstr>Copyright in Acts of Parliament</vt:lpstr>
      <vt:lpstr>Licensing Crown Copyright Works</vt:lpstr>
      <vt:lpstr>Codifications</vt:lpstr>
      <vt:lpstr>Watch the Asterisk</vt:lpstr>
      <vt:lpstr>Positive Law Titles v. Non-Positive Law Titles</vt:lpstr>
      <vt:lpstr>Evidentiary Status of Law</vt:lpstr>
      <vt:lpstr>The Life of a Sup Ct Opinion</vt:lpstr>
      <vt:lpstr>The Life of a Sup Ct Opinion</vt:lpstr>
      <vt:lpstr>The Life of a Sup Ct Opinion</vt:lpstr>
      <vt:lpstr>Answers</vt:lpstr>
      <vt:lpstr>Answers</vt:lpstr>
      <vt:lpstr>Finding Georgia Law</vt:lpstr>
      <vt:lpstr>Free Law and Access</vt:lpstr>
      <vt:lpstr>Free Law and Access</vt:lpstr>
      <vt:lpstr>Lexis TOS</vt:lpstr>
      <vt:lpstr>OCGA: Title Page</vt:lpstr>
      <vt:lpstr>GA Office of Legislative Counsel</vt:lpstr>
      <vt:lpstr>GA Code Rev Commission</vt:lpstr>
      <vt:lpstr>GA CRC: Makeup</vt:lpstr>
      <vt:lpstr>GA CRC: Powers</vt:lpstr>
      <vt:lpstr>GA CRC: Powers (Annotations)</vt:lpstr>
      <vt:lpstr>GA CRC (15): Copyright</vt:lpstr>
      <vt:lpstr>GA CRC: Publication of OCGA</vt:lpstr>
      <vt:lpstr>OCGA: Title Page</vt:lpstr>
      <vt:lpstr>OCGA: Copyright Page</vt:lpstr>
      <vt:lpstr>OCGA: What It is</vt:lpstr>
      <vt:lpstr>OCGA: LexisNexis Role</vt:lpstr>
      <vt:lpstr>OCGA: Email Lexis for Info</vt:lpstr>
      <vt:lpstr>OCGA 1-1-1: Enactment</vt:lpstr>
      <vt:lpstr>OCGA: History and Notes</vt:lpstr>
      <vt:lpstr>OCGA: Notes and Judicial Decision</vt:lpstr>
      <vt:lpstr>OCGA 1-1-7: What Is the Law? (Not the Annotations)</vt:lpstr>
      <vt:lpstr>Copyright Status of OCGA Annotations</vt:lpstr>
      <vt:lpstr>The Government Edicts Doctrine</vt:lpstr>
      <vt:lpstr>Judges Aren’t Authors</vt:lpstr>
      <vt:lpstr>Legislators Aren’t Authors Either</vt:lpstr>
      <vt:lpstr>Lots of State Copyrighted Works</vt:lpstr>
      <vt:lpstr>The Court’s Test</vt:lpstr>
      <vt:lpstr>Annotating GA Law</vt:lpstr>
      <vt:lpstr>Annotating GA Law</vt:lpstr>
      <vt:lpstr>Annotating GA Law</vt:lpstr>
      <vt:lpstr>Annotating GA Law</vt:lpstr>
      <vt:lpstr>Annotating GA Law</vt:lpstr>
      <vt:lpstr>One More Fact (TTYN (6 of 6))</vt:lpstr>
      <vt:lpstr>Answers</vt:lpstr>
      <vt:lpstr>Answers</vt:lpstr>
      <vt:lpstr>And Now?</vt:lpstr>
      <vt:lpstr>Finding Georgia Law Now</vt:lpstr>
      <vt:lpstr>Fulton County</vt:lpstr>
      <vt:lpstr>Georgia Law</vt:lpstr>
      <vt:lpstr>Protecting the Public?</vt:lpstr>
      <vt:lpstr>Back to the Beginning</vt:lpstr>
      <vt:lpstr>Standard Setting</vt:lpstr>
      <vt:lpstr>Standard Setting</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944</cp:revision>
  <cp:lastPrinted>2016-10-06T19:25:22Z</cp:lastPrinted>
  <dcterms:created xsi:type="dcterms:W3CDTF">1999-10-27T15:27:59Z</dcterms:created>
  <dcterms:modified xsi:type="dcterms:W3CDTF">2025-04-16T19:22:01Z</dcterms:modified>
</cp:coreProperties>
</file>