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98"/>
  </p:notesMasterIdLst>
  <p:handoutMasterIdLst>
    <p:handoutMasterId r:id="rId99"/>
  </p:handoutMasterIdLst>
  <p:sldIdLst>
    <p:sldId id="2115" r:id="rId2"/>
    <p:sldId id="2351" r:id="rId3"/>
    <p:sldId id="2354" r:id="rId4"/>
    <p:sldId id="2676" r:id="rId5"/>
    <p:sldId id="2908" r:id="rId6"/>
    <p:sldId id="2909" r:id="rId7"/>
    <p:sldId id="2910" r:id="rId8"/>
    <p:sldId id="2295" r:id="rId9"/>
    <p:sldId id="2296" r:id="rId10"/>
    <p:sldId id="2297" r:id="rId11"/>
    <p:sldId id="2298" r:id="rId12"/>
    <p:sldId id="2299" r:id="rId13"/>
    <p:sldId id="2249" r:id="rId14"/>
    <p:sldId id="2301" r:id="rId15"/>
    <p:sldId id="2303" r:id="rId16"/>
    <p:sldId id="2305" r:id="rId17"/>
    <p:sldId id="2304" r:id="rId18"/>
    <p:sldId id="2250" r:id="rId19"/>
    <p:sldId id="2308" r:id="rId20"/>
    <p:sldId id="2309" r:id="rId21"/>
    <p:sldId id="2310" r:id="rId22"/>
    <p:sldId id="2223" r:id="rId23"/>
    <p:sldId id="2251" r:id="rId24"/>
    <p:sldId id="2252" r:id="rId25"/>
    <p:sldId id="2283" r:id="rId26"/>
    <p:sldId id="2311" r:id="rId27"/>
    <p:sldId id="2228" r:id="rId28"/>
    <p:sldId id="2327" r:id="rId29"/>
    <p:sldId id="2328" r:id="rId30"/>
    <p:sldId id="2330" r:id="rId31"/>
    <p:sldId id="2331" r:id="rId32"/>
    <p:sldId id="2332" r:id="rId33"/>
    <p:sldId id="2333" r:id="rId34"/>
    <p:sldId id="2224" r:id="rId35"/>
    <p:sldId id="2230" r:id="rId36"/>
    <p:sldId id="2231" r:id="rId37"/>
    <p:sldId id="2232" r:id="rId38"/>
    <p:sldId id="2233" r:id="rId39"/>
    <p:sldId id="2256" r:id="rId40"/>
    <p:sldId id="2306" r:id="rId41"/>
    <p:sldId id="2239" r:id="rId42"/>
    <p:sldId id="2240" r:id="rId43"/>
    <p:sldId id="2241" r:id="rId44"/>
    <p:sldId id="2242" r:id="rId45"/>
    <p:sldId id="2244" r:id="rId46"/>
    <p:sldId id="2337" r:id="rId47"/>
    <p:sldId id="2338" r:id="rId48"/>
    <p:sldId id="2339" r:id="rId49"/>
    <p:sldId id="2340" r:id="rId50"/>
    <p:sldId id="2341" r:id="rId51"/>
    <p:sldId id="2342" r:id="rId52"/>
    <p:sldId id="2343" r:id="rId53"/>
    <p:sldId id="2344" r:id="rId54"/>
    <p:sldId id="2345" r:id="rId55"/>
    <p:sldId id="2336" r:id="rId56"/>
    <p:sldId id="2245" r:id="rId57"/>
    <p:sldId id="2246" r:id="rId58"/>
    <p:sldId id="2346" r:id="rId59"/>
    <p:sldId id="2348" r:id="rId60"/>
    <p:sldId id="2349" r:id="rId61"/>
    <p:sldId id="2307" r:id="rId62"/>
    <p:sldId id="2243" r:id="rId63"/>
    <p:sldId id="2247" r:id="rId64"/>
    <p:sldId id="2282" r:id="rId65"/>
    <p:sldId id="2293" r:id="rId66"/>
    <p:sldId id="2356" r:id="rId67"/>
    <p:sldId id="2357" r:id="rId68"/>
    <p:sldId id="2168" r:id="rId69"/>
    <p:sldId id="2154" r:id="rId70"/>
    <p:sldId id="2355" r:id="rId71"/>
    <p:sldId id="2353" r:id="rId72"/>
    <p:sldId id="2352" r:id="rId73"/>
    <p:sldId id="2362" r:id="rId74"/>
    <p:sldId id="2156" r:id="rId75"/>
    <p:sldId id="2157" r:id="rId76"/>
    <p:sldId id="2158" r:id="rId77"/>
    <p:sldId id="2159" r:id="rId78"/>
    <p:sldId id="2160" r:id="rId79"/>
    <p:sldId id="2161" r:id="rId80"/>
    <p:sldId id="2162" r:id="rId81"/>
    <p:sldId id="2163" r:id="rId82"/>
    <p:sldId id="2164" r:id="rId83"/>
    <p:sldId id="2165" r:id="rId84"/>
    <p:sldId id="2167" r:id="rId85"/>
    <p:sldId id="2182" r:id="rId86"/>
    <p:sldId id="2170" r:id="rId87"/>
    <p:sldId id="2174" r:id="rId88"/>
    <p:sldId id="2175" r:id="rId89"/>
    <p:sldId id="2911" r:id="rId90"/>
    <p:sldId id="2912" r:id="rId91"/>
    <p:sldId id="2913" r:id="rId92"/>
    <p:sldId id="2914" r:id="rId93"/>
    <p:sldId id="2916" r:id="rId94"/>
    <p:sldId id="2915" r:id="rId95"/>
    <p:sldId id="2917" r:id="rId96"/>
    <p:sldId id="2359" r:id="rId97"/>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CC99FF"/>
    <a:srgbClr val="FF7C8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83" autoAdjust="0"/>
    <p:restoredTop sz="86384" autoAdjust="0"/>
  </p:normalViewPr>
  <p:slideViewPr>
    <p:cSldViewPr snapToGrid="0">
      <p:cViewPr varScale="1">
        <p:scale>
          <a:sx n="141" d="100"/>
          <a:sy n="141" d="100"/>
        </p:scale>
        <p:origin x="40" y="312"/>
      </p:cViewPr>
      <p:guideLst>
        <p:guide orient="horz" pos="2160"/>
        <p:guide pos="3840"/>
      </p:guideLst>
    </p:cSldViewPr>
  </p:slideViewPr>
  <p:outlineViewPr>
    <p:cViewPr>
      <p:scale>
        <a:sx n="50" d="100"/>
        <a:sy n="50" d="100"/>
      </p:scale>
      <p:origin x="0" y="-3535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9" d="100"/>
          <a:sy n="79" d="100"/>
        </p:scale>
        <p:origin x="-2899"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D993F6F0-BFA3-4721-943E-1214146F7070}" type="datetime1">
              <a:rPr lang="en-US" altLang="en-US" smtClean="0"/>
              <a:t>4/14/2025</a:t>
            </a:fld>
            <a:endParaRPr lang="en-US" altLang="en-US"/>
          </a:p>
        </p:txBody>
      </p:sp>
      <p:sp>
        <p:nvSpPr>
          <p:cNvPr id="14340" name="Rectangle 4"/>
          <p:cNvSpPr>
            <a:spLocks noGrp="1" noChangeArrowheads="1"/>
          </p:cNvSpPr>
          <p:nvPr>
            <p:ph type="ftr" sz="quarter" idx="2"/>
          </p:nvPr>
        </p:nvSpPr>
        <p:spPr bwMode="auto">
          <a:xfrm>
            <a:off x="1"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7C1F2D69-3D30-47FD-B2A0-CDF5281BB94E}" type="slidenum">
              <a:rPr lang="en-US" altLang="en-US"/>
              <a:pPr/>
              <a:t>‹#›</a:t>
            </a:fld>
            <a:endParaRPr lang="en-US" altLang="en-US"/>
          </a:p>
        </p:txBody>
      </p:sp>
    </p:spTree>
    <p:extLst>
      <p:ext uri="{BB962C8B-B14F-4D97-AF65-F5344CB8AC3E}">
        <p14:creationId xmlns:p14="http://schemas.microsoft.com/office/powerpoint/2010/main" val="27264802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endParaRPr lang="en-US" altLang="en-US"/>
          </a:p>
        </p:txBody>
      </p:sp>
      <p:sp>
        <p:nvSpPr>
          <p:cNvPr id="7782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2427"/>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E3671190-0D3D-4E90-BD82-6E17D0A2F28A}" type="datetime1">
              <a:rPr lang="en-US" altLang="en-US" smtClean="0"/>
              <a:t>4/14/2025</a:t>
            </a:fld>
            <a:endParaRPr lang="en-US" altLang="en-US"/>
          </a:p>
        </p:txBody>
      </p:sp>
      <p:sp>
        <p:nvSpPr>
          <p:cNvPr id="2060" name="Rectangle 12"/>
          <p:cNvSpPr>
            <a:spLocks noGrp="1" noChangeArrowheads="1"/>
          </p:cNvSpPr>
          <p:nvPr>
            <p:ph type="ftr" sz="quarter" idx="4"/>
          </p:nvPr>
        </p:nvSpPr>
        <p:spPr bwMode="auto">
          <a:xfrm>
            <a:off x="1"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AA89F6E3-6E72-4506-882D-267D76E99EFE}" type="slidenum">
              <a:rPr lang="en-US" altLang="en-US"/>
              <a:pPr/>
              <a:t>‹#›</a:t>
            </a:fld>
            <a:endParaRPr lang="en-US" altLang="en-US"/>
          </a:p>
        </p:txBody>
      </p:sp>
    </p:spTree>
    <p:extLst>
      <p:ext uri="{BB962C8B-B14F-4D97-AF65-F5344CB8AC3E}">
        <p14:creationId xmlns:p14="http://schemas.microsoft.com/office/powerpoint/2010/main" val="357869542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92364B6-D78B-4E6A-BEA3-7B378F9B86C9}" type="datetime1">
              <a:rPr kumimoji="0" lang="en-US" altLang="en-US" sz="1200" i="0"/>
              <a:t>4/14/2025</a:t>
            </a:fld>
            <a:endParaRPr kumimoji="0" lang="en-US" altLang="en-US" sz="1200" i="0"/>
          </a:p>
        </p:txBody>
      </p:sp>
      <p:sp>
        <p:nvSpPr>
          <p:cNvPr id="7885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441BE2B-CA40-4D4F-AD9C-226B19EEFF0D}" type="slidenum">
              <a:rPr kumimoji="0" lang="en-US" altLang="en-US" sz="1200" i="0"/>
              <a:pPr/>
              <a:t>1</a:t>
            </a:fld>
            <a:endParaRPr kumimoji="0" lang="en-US" altLang="en-US" sz="1200" i="0"/>
          </a:p>
        </p:txBody>
      </p:sp>
      <p:sp>
        <p:nvSpPr>
          <p:cNvPr id="78852" name="Rectangle 2"/>
          <p:cNvSpPr>
            <a:spLocks noGrp="1" noRot="1" noChangeAspect="1" noChangeArrowheads="1" noTextEdit="1"/>
          </p:cNvSpPr>
          <p:nvPr>
            <p:ph type="sldImg"/>
          </p:nvPr>
        </p:nvSpPr>
        <p:spPr>
          <a:xfrm>
            <a:off x="406400" y="698500"/>
            <a:ext cx="6197600" cy="3486150"/>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638117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406400" y="698500"/>
            <a:ext cx="6197600" cy="3486150"/>
          </a:xfrm>
          <a:ln/>
        </p:spPr>
      </p:sp>
      <p:sp>
        <p:nvSpPr>
          <p:cNvPr id="901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011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BD6154C-4905-4B94-9FF1-A70D288112D7}" type="datetime1">
              <a:rPr kumimoji="0" lang="en-US" altLang="en-US" sz="1200" i="0"/>
              <a:t>4/14/2025</a:t>
            </a:fld>
            <a:endParaRPr kumimoji="0" lang="en-US" altLang="en-US" sz="1200" i="0"/>
          </a:p>
        </p:txBody>
      </p:sp>
      <p:sp>
        <p:nvSpPr>
          <p:cNvPr id="9011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096DEA2-BFA1-4A16-9D84-7B6CAAC8EAAD}" type="slidenum">
              <a:rPr kumimoji="0" lang="en-US" altLang="en-US" sz="1200" i="0"/>
              <a:pPr/>
              <a:t>18</a:t>
            </a:fld>
            <a:endParaRPr kumimoji="0" lang="en-US" altLang="en-US" sz="1200" i="0"/>
          </a:p>
        </p:txBody>
      </p:sp>
    </p:spTree>
    <p:extLst>
      <p:ext uri="{BB962C8B-B14F-4D97-AF65-F5344CB8AC3E}">
        <p14:creationId xmlns:p14="http://schemas.microsoft.com/office/powerpoint/2010/main" val="191075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406400" y="698500"/>
            <a:ext cx="6197600" cy="3486150"/>
          </a:xfrm>
          <a:ln/>
        </p:spPr>
      </p:sp>
      <p:sp>
        <p:nvSpPr>
          <p:cNvPr id="911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114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1F0A910-09DB-4985-9A94-0998F51301D6}" type="datetime1">
              <a:rPr kumimoji="0" lang="en-US" altLang="en-US" sz="1200" i="0"/>
              <a:t>4/14/2025</a:t>
            </a:fld>
            <a:endParaRPr kumimoji="0" lang="en-US" altLang="en-US" sz="1200" i="0"/>
          </a:p>
        </p:txBody>
      </p:sp>
      <p:sp>
        <p:nvSpPr>
          <p:cNvPr id="9114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ECB935E-6857-4C55-8856-04A275F25408}" type="slidenum">
              <a:rPr kumimoji="0" lang="en-US" altLang="en-US" sz="1200" i="0"/>
              <a:pPr/>
              <a:t>22</a:t>
            </a:fld>
            <a:endParaRPr kumimoji="0" lang="en-US" altLang="en-US" sz="1200" i="0"/>
          </a:p>
        </p:txBody>
      </p:sp>
    </p:spTree>
    <p:extLst>
      <p:ext uri="{BB962C8B-B14F-4D97-AF65-F5344CB8AC3E}">
        <p14:creationId xmlns:p14="http://schemas.microsoft.com/office/powerpoint/2010/main" val="329177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406400" y="698500"/>
            <a:ext cx="6197600" cy="3486150"/>
          </a:xfrm>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216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FF31E4F-4130-422E-83AE-5AB5AD5ED5D3}" type="datetime1">
              <a:rPr kumimoji="0" lang="en-US" altLang="en-US" sz="1200" i="0"/>
              <a:t>4/14/2025</a:t>
            </a:fld>
            <a:endParaRPr kumimoji="0" lang="en-US" altLang="en-US" sz="1200" i="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5874EFD-42A9-4CCD-BD18-1ABEE1C79605}" type="slidenum">
              <a:rPr kumimoji="0" lang="en-US" altLang="en-US" sz="1200" i="0"/>
              <a:pPr/>
              <a:t>23</a:t>
            </a:fld>
            <a:endParaRPr kumimoji="0" lang="en-US" altLang="en-US" sz="1200" i="0"/>
          </a:p>
        </p:txBody>
      </p:sp>
    </p:spTree>
    <p:extLst>
      <p:ext uri="{BB962C8B-B14F-4D97-AF65-F5344CB8AC3E}">
        <p14:creationId xmlns:p14="http://schemas.microsoft.com/office/powerpoint/2010/main" val="2961102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06400" y="698500"/>
            <a:ext cx="6197600" cy="3486150"/>
          </a:xfrm>
          <a:ln/>
        </p:spPr>
      </p:sp>
      <p:sp>
        <p:nvSpPr>
          <p:cNvPr id="931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318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F7046D5-978E-4351-B080-5C6A50BF467C}" type="datetime1">
              <a:rPr kumimoji="0" lang="en-US" altLang="en-US" sz="1200" i="0"/>
              <a:t>4/14/2025</a:t>
            </a:fld>
            <a:endParaRPr kumimoji="0" lang="en-US" altLang="en-US" sz="1200" i="0"/>
          </a:p>
        </p:txBody>
      </p:sp>
      <p:sp>
        <p:nvSpPr>
          <p:cNvPr id="9318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7ACCE91-EEE7-4E78-B6BB-AAD71A1157FB}" type="slidenum">
              <a:rPr kumimoji="0" lang="en-US" altLang="en-US" sz="1200" i="0"/>
              <a:pPr/>
              <a:t>24</a:t>
            </a:fld>
            <a:endParaRPr kumimoji="0" lang="en-US" altLang="en-US" sz="1200" i="0"/>
          </a:p>
        </p:txBody>
      </p:sp>
    </p:spTree>
    <p:extLst>
      <p:ext uri="{BB962C8B-B14F-4D97-AF65-F5344CB8AC3E}">
        <p14:creationId xmlns:p14="http://schemas.microsoft.com/office/powerpoint/2010/main" val="30553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6400" y="698500"/>
            <a:ext cx="6197600" cy="3486150"/>
          </a:xfrm>
          <a:ln/>
        </p:spPr>
      </p:sp>
      <p:sp>
        <p:nvSpPr>
          <p:cNvPr id="1034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342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AFAE978-CAA9-40A5-AED0-2EDC5DCF36C3}" type="datetime1">
              <a:rPr kumimoji="0" lang="en-US" altLang="en-US" sz="1200" i="0"/>
              <a:t>4/14/2025</a:t>
            </a:fld>
            <a:endParaRPr kumimoji="0" lang="en-US" altLang="en-US" sz="1200" i="0"/>
          </a:p>
        </p:txBody>
      </p:sp>
      <p:sp>
        <p:nvSpPr>
          <p:cNvPr id="10342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8B4C51C-3E2A-45FF-85B2-4059E3741B6C}" type="slidenum">
              <a:rPr kumimoji="0" lang="en-US" altLang="en-US" sz="1200" i="0"/>
              <a:pPr/>
              <a:t>25</a:t>
            </a:fld>
            <a:endParaRPr kumimoji="0" lang="en-US" altLang="en-US" sz="1200" i="0"/>
          </a:p>
        </p:txBody>
      </p:sp>
    </p:spTree>
    <p:extLst>
      <p:ext uri="{BB962C8B-B14F-4D97-AF65-F5344CB8AC3E}">
        <p14:creationId xmlns:p14="http://schemas.microsoft.com/office/powerpoint/2010/main" val="826038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406400" y="698500"/>
            <a:ext cx="6197600" cy="3486150"/>
          </a:xfrm>
          <a:ln/>
        </p:spPr>
      </p:sp>
      <p:sp>
        <p:nvSpPr>
          <p:cNvPr id="942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421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89D5CE5-0534-4DC4-AB00-BBE8C5DB4CFC}" type="datetime1">
              <a:rPr kumimoji="0" lang="en-US" altLang="en-US" sz="1200" i="0"/>
              <a:t>4/14/2025</a:t>
            </a:fld>
            <a:endParaRPr kumimoji="0" lang="en-US" altLang="en-US" sz="1200" i="0"/>
          </a:p>
        </p:txBody>
      </p:sp>
      <p:sp>
        <p:nvSpPr>
          <p:cNvPr id="9421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C35F953-3731-4341-8D44-C729FF426EDD}" type="slidenum">
              <a:rPr kumimoji="0" lang="en-US" altLang="en-US" sz="1200" i="0"/>
              <a:pPr/>
              <a:t>27</a:t>
            </a:fld>
            <a:endParaRPr kumimoji="0" lang="en-US" altLang="en-US" sz="1200" i="0"/>
          </a:p>
        </p:txBody>
      </p:sp>
    </p:spTree>
    <p:extLst>
      <p:ext uri="{BB962C8B-B14F-4D97-AF65-F5344CB8AC3E}">
        <p14:creationId xmlns:p14="http://schemas.microsoft.com/office/powerpoint/2010/main" val="4099511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406400" y="698500"/>
            <a:ext cx="6197600" cy="3486150"/>
          </a:xfrm>
          <a:ln/>
        </p:spPr>
      </p:sp>
      <p:sp>
        <p:nvSpPr>
          <p:cNvPr id="952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523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839BAE0-5100-4DCE-87C6-8F417EF5755D}" type="datetime1">
              <a:rPr kumimoji="0" lang="en-US" altLang="en-US" sz="1200" i="0"/>
              <a:t>4/14/2025</a:t>
            </a:fld>
            <a:endParaRPr kumimoji="0" lang="en-US" altLang="en-US" sz="1200" i="0"/>
          </a:p>
        </p:txBody>
      </p:sp>
      <p:sp>
        <p:nvSpPr>
          <p:cNvPr id="9523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93F189F-8E03-48D8-922D-9632FC798B48}" type="slidenum">
              <a:rPr kumimoji="0" lang="en-US" altLang="en-US" sz="1200" i="0"/>
              <a:pPr/>
              <a:t>34</a:t>
            </a:fld>
            <a:endParaRPr kumimoji="0" lang="en-US" altLang="en-US" sz="1200" i="0"/>
          </a:p>
        </p:txBody>
      </p:sp>
    </p:spTree>
    <p:extLst>
      <p:ext uri="{BB962C8B-B14F-4D97-AF65-F5344CB8AC3E}">
        <p14:creationId xmlns:p14="http://schemas.microsoft.com/office/powerpoint/2010/main" val="293331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406400" y="698500"/>
            <a:ext cx="6197600" cy="3486150"/>
          </a:xfrm>
          <a:ln/>
        </p:spPr>
      </p:sp>
      <p:sp>
        <p:nvSpPr>
          <p:cNvPr id="96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2A92844-B0F7-433E-8528-F1E11CCC4C2F}" type="datetime1">
              <a:rPr kumimoji="0" lang="en-US" altLang="en-US" sz="1200" i="0"/>
              <a:t>4/14/2025</a:t>
            </a:fld>
            <a:endParaRPr kumimoji="0" lang="en-US" altLang="en-US" sz="1200" i="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445357B-C748-4E74-BAC9-E9980C463C0A}" type="slidenum">
              <a:rPr kumimoji="0" lang="en-US" altLang="en-US" sz="1200" i="0"/>
              <a:pPr/>
              <a:t>35</a:t>
            </a:fld>
            <a:endParaRPr kumimoji="0" lang="en-US" altLang="en-US" sz="1200" i="0"/>
          </a:p>
        </p:txBody>
      </p:sp>
    </p:spTree>
    <p:extLst>
      <p:ext uri="{BB962C8B-B14F-4D97-AF65-F5344CB8AC3E}">
        <p14:creationId xmlns:p14="http://schemas.microsoft.com/office/powerpoint/2010/main" val="695042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06400" y="698500"/>
            <a:ext cx="6197600" cy="3486150"/>
          </a:xfrm>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728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7524816-5608-438F-8401-F73DA3444C72}" type="datetime1">
              <a:rPr kumimoji="0" lang="en-US" altLang="en-US" sz="1200" i="0"/>
              <a:t>4/14/2025</a:t>
            </a:fld>
            <a:endParaRPr kumimoji="0" lang="en-US" altLang="en-US" sz="1200" i="0"/>
          </a:p>
        </p:txBody>
      </p:sp>
      <p:sp>
        <p:nvSpPr>
          <p:cNvPr id="9728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D8FC7C6-3900-4E49-BA33-E1BEBD2F12F0}" type="slidenum">
              <a:rPr kumimoji="0" lang="en-US" altLang="en-US" sz="1200" i="0"/>
              <a:pPr/>
              <a:t>36</a:t>
            </a:fld>
            <a:endParaRPr kumimoji="0" lang="en-US" altLang="en-US" sz="1200" i="0"/>
          </a:p>
        </p:txBody>
      </p:sp>
    </p:spTree>
    <p:extLst>
      <p:ext uri="{BB962C8B-B14F-4D97-AF65-F5344CB8AC3E}">
        <p14:creationId xmlns:p14="http://schemas.microsoft.com/office/powerpoint/2010/main" val="255136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406400" y="698500"/>
            <a:ext cx="6197600" cy="3486150"/>
          </a:xfrm>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830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2145D98-9985-4010-8E3B-A04FCCB587BE}" type="datetime1">
              <a:rPr kumimoji="0" lang="en-US" altLang="en-US" sz="1200" i="0"/>
              <a:t>4/14/2025</a:t>
            </a:fld>
            <a:endParaRPr kumimoji="0" lang="en-US" altLang="en-US" sz="1200" i="0"/>
          </a:p>
        </p:txBody>
      </p:sp>
      <p:sp>
        <p:nvSpPr>
          <p:cNvPr id="9830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D82E69C-DA10-4420-B470-53530AD7D41C}" type="slidenum">
              <a:rPr kumimoji="0" lang="en-US" altLang="en-US" sz="1200" i="0"/>
              <a:pPr/>
              <a:t>37</a:t>
            </a:fld>
            <a:endParaRPr kumimoji="0" lang="en-US" altLang="en-US" sz="1200" i="0"/>
          </a:p>
        </p:txBody>
      </p:sp>
    </p:spTree>
    <p:extLst>
      <p:ext uri="{BB962C8B-B14F-4D97-AF65-F5344CB8AC3E}">
        <p14:creationId xmlns:p14="http://schemas.microsoft.com/office/powerpoint/2010/main" val="217132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https://web.law.duke.edu/cspd/publicdomainday/2025/</a:t>
            </a:r>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4</a:t>
            </a:fld>
            <a:endParaRPr lang="en-US" altLang="en-US"/>
          </a:p>
        </p:txBody>
      </p:sp>
    </p:spTree>
    <p:extLst>
      <p:ext uri="{BB962C8B-B14F-4D97-AF65-F5344CB8AC3E}">
        <p14:creationId xmlns:p14="http://schemas.microsoft.com/office/powerpoint/2010/main" val="420657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406400" y="698500"/>
            <a:ext cx="6197600" cy="3486150"/>
          </a:xfrm>
          <a:ln/>
        </p:spPr>
      </p:sp>
      <p:sp>
        <p:nvSpPr>
          <p:cNvPr id="993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933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182C932-0360-4D3B-BB4C-0688883E005D}" type="datetime1">
              <a:rPr kumimoji="0" lang="en-US" altLang="en-US" sz="1200" i="0"/>
              <a:t>4/14/2025</a:t>
            </a:fld>
            <a:endParaRPr kumimoji="0" lang="en-US" altLang="en-US" sz="1200" i="0"/>
          </a:p>
        </p:txBody>
      </p:sp>
      <p:sp>
        <p:nvSpPr>
          <p:cNvPr id="9933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7445035-FEDB-41D2-AD2F-AFA5DD7136C3}" type="slidenum">
              <a:rPr kumimoji="0" lang="en-US" altLang="en-US" sz="1200" i="0"/>
              <a:pPr/>
              <a:t>38</a:t>
            </a:fld>
            <a:endParaRPr kumimoji="0" lang="en-US" altLang="en-US" sz="1200" i="0"/>
          </a:p>
        </p:txBody>
      </p:sp>
    </p:spTree>
    <p:extLst>
      <p:ext uri="{BB962C8B-B14F-4D97-AF65-F5344CB8AC3E}">
        <p14:creationId xmlns:p14="http://schemas.microsoft.com/office/powerpoint/2010/main" val="874250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406400" y="698500"/>
            <a:ext cx="6197600" cy="3486150"/>
          </a:xfrm>
          <a:ln/>
        </p:spPr>
      </p:sp>
      <p:sp>
        <p:nvSpPr>
          <p:cNvPr id="993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933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182C932-0360-4D3B-BB4C-0688883E005D}" type="datetime1">
              <a:rPr kumimoji="0" lang="en-US" altLang="en-US" sz="1200" i="0"/>
              <a:t>4/14/2025</a:t>
            </a:fld>
            <a:endParaRPr kumimoji="0" lang="en-US" altLang="en-US" sz="1200" i="0"/>
          </a:p>
        </p:txBody>
      </p:sp>
      <p:sp>
        <p:nvSpPr>
          <p:cNvPr id="9933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7445035-FEDB-41D2-AD2F-AFA5DD7136C3}" type="slidenum">
              <a:rPr kumimoji="0" lang="en-US" altLang="en-US" sz="1200" i="0"/>
              <a:pPr/>
              <a:t>39</a:t>
            </a:fld>
            <a:endParaRPr kumimoji="0" lang="en-US" altLang="en-US" sz="1200" i="0"/>
          </a:p>
        </p:txBody>
      </p:sp>
    </p:spTree>
    <p:extLst>
      <p:ext uri="{BB962C8B-B14F-4D97-AF65-F5344CB8AC3E}">
        <p14:creationId xmlns:p14="http://schemas.microsoft.com/office/powerpoint/2010/main" val="792251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https://www.sherlockian.net/investigating/canon/</a:t>
            </a:r>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40</a:t>
            </a:fld>
            <a:endParaRPr lang="en-US" altLang="en-US"/>
          </a:p>
        </p:txBody>
      </p:sp>
    </p:spTree>
    <p:extLst>
      <p:ext uri="{BB962C8B-B14F-4D97-AF65-F5344CB8AC3E}">
        <p14:creationId xmlns:p14="http://schemas.microsoft.com/office/powerpoint/2010/main" val="2437981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406400" y="698500"/>
            <a:ext cx="6197600" cy="348615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13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AC8FC9F-7A13-42B2-9E79-5E5AF8FBDF99}" type="datetime1">
              <a:rPr kumimoji="0" lang="en-US" altLang="en-US" sz="1200" i="0"/>
              <a:t>4/14/2025</a:t>
            </a:fld>
            <a:endParaRPr kumimoji="0" lang="en-US" altLang="en-US" sz="1200" i="0"/>
          </a:p>
        </p:txBody>
      </p:sp>
      <p:sp>
        <p:nvSpPr>
          <p:cNvPr id="1013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AB79CE4-9A89-4F4B-B299-EBD153AD3BAD}" type="slidenum">
              <a:rPr kumimoji="0" lang="en-US" altLang="en-US" sz="1200" i="0"/>
              <a:pPr/>
              <a:t>41</a:t>
            </a:fld>
            <a:endParaRPr kumimoji="0" lang="en-US" altLang="en-US" sz="1200" i="0"/>
          </a:p>
        </p:txBody>
      </p:sp>
    </p:spTree>
    <p:extLst>
      <p:ext uri="{BB962C8B-B14F-4D97-AF65-F5344CB8AC3E}">
        <p14:creationId xmlns:p14="http://schemas.microsoft.com/office/powerpoint/2010/main" val="4255062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406400" y="698500"/>
            <a:ext cx="6197600" cy="3486150"/>
          </a:xfrm>
          <a:ln/>
        </p:spPr>
      </p:sp>
      <p:sp>
        <p:nvSpPr>
          <p:cNvPr id="1024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240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920E2F4-4742-4D31-90AF-AF0CA927DE45}" type="datetime1">
              <a:rPr kumimoji="0" lang="en-US" altLang="en-US" sz="1200" i="0"/>
              <a:t>4/14/2025</a:t>
            </a:fld>
            <a:endParaRPr kumimoji="0" lang="en-US" altLang="en-US" sz="1200" i="0"/>
          </a:p>
        </p:txBody>
      </p:sp>
      <p:sp>
        <p:nvSpPr>
          <p:cNvPr id="10240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3A7A946-EBB8-4947-B3A4-B17D622B9B0E}" type="slidenum">
              <a:rPr kumimoji="0" lang="en-US" altLang="en-US" sz="1200" i="0"/>
              <a:pPr/>
              <a:t>42</a:t>
            </a:fld>
            <a:endParaRPr kumimoji="0" lang="en-US" altLang="en-US" sz="1200" i="0"/>
          </a:p>
        </p:txBody>
      </p:sp>
    </p:spTree>
    <p:extLst>
      <p:ext uri="{BB962C8B-B14F-4D97-AF65-F5344CB8AC3E}">
        <p14:creationId xmlns:p14="http://schemas.microsoft.com/office/powerpoint/2010/main" val="86506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06400" y="698500"/>
            <a:ext cx="6197600" cy="3486150"/>
          </a:xfrm>
          <a:ln/>
        </p:spPr>
      </p:sp>
      <p:sp>
        <p:nvSpPr>
          <p:cNvPr id="1034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342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AFAE978-CAA9-40A5-AED0-2EDC5DCF36C3}" type="datetime1">
              <a:rPr kumimoji="0" lang="en-US" altLang="en-US" sz="1200" i="0"/>
              <a:t>4/14/2025</a:t>
            </a:fld>
            <a:endParaRPr kumimoji="0" lang="en-US" altLang="en-US" sz="1200" i="0"/>
          </a:p>
        </p:txBody>
      </p:sp>
      <p:sp>
        <p:nvSpPr>
          <p:cNvPr id="10342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8B4C51C-3E2A-45FF-85B2-4059E3741B6C}" type="slidenum">
              <a:rPr kumimoji="0" lang="en-US" altLang="en-US" sz="1200" i="0"/>
              <a:pPr/>
              <a:t>43</a:t>
            </a:fld>
            <a:endParaRPr kumimoji="0" lang="en-US" altLang="en-US" sz="1200" i="0"/>
          </a:p>
        </p:txBody>
      </p:sp>
    </p:spTree>
    <p:extLst>
      <p:ext uri="{BB962C8B-B14F-4D97-AF65-F5344CB8AC3E}">
        <p14:creationId xmlns:p14="http://schemas.microsoft.com/office/powerpoint/2010/main" val="2218143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406400" y="698500"/>
            <a:ext cx="6197600" cy="3486150"/>
          </a:xfrm>
          <a:ln/>
        </p:spPr>
      </p:sp>
      <p:sp>
        <p:nvSpPr>
          <p:cNvPr id="1044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445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930A03B-EA70-45D2-85EF-D2F7CEDB79FC}" type="datetime1">
              <a:rPr kumimoji="0" lang="en-US" altLang="en-US" sz="1200" i="0"/>
              <a:t>4/14/2025</a:t>
            </a:fld>
            <a:endParaRPr kumimoji="0" lang="en-US" altLang="en-US" sz="1200" i="0"/>
          </a:p>
        </p:txBody>
      </p:sp>
      <p:sp>
        <p:nvSpPr>
          <p:cNvPr id="10445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3EB01E-3F92-43D0-B79D-59C0F830F724}" type="slidenum">
              <a:rPr kumimoji="0" lang="en-US" altLang="en-US" sz="1200" i="0"/>
              <a:pPr/>
              <a:t>44</a:t>
            </a:fld>
            <a:endParaRPr kumimoji="0" lang="en-US" altLang="en-US" sz="1200" i="0"/>
          </a:p>
        </p:txBody>
      </p:sp>
    </p:spTree>
    <p:extLst>
      <p:ext uri="{BB962C8B-B14F-4D97-AF65-F5344CB8AC3E}">
        <p14:creationId xmlns:p14="http://schemas.microsoft.com/office/powerpoint/2010/main" val="2781006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06400" y="698500"/>
            <a:ext cx="6197600" cy="34861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547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A4D6762-3F8A-43EF-B263-5420C2A54F77}" type="datetime1">
              <a:rPr kumimoji="0" lang="en-US" altLang="en-US" sz="1200" i="0"/>
              <a:t>4/14/2025</a:t>
            </a:fld>
            <a:endParaRPr kumimoji="0" lang="en-US" altLang="en-US" sz="1200" i="0"/>
          </a:p>
        </p:txBody>
      </p:sp>
      <p:sp>
        <p:nvSpPr>
          <p:cNvPr id="10547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43E23D2-6761-47E5-9FEA-78C011EF670C}" type="slidenum">
              <a:rPr kumimoji="0" lang="en-US" altLang="en-US" sz="1200" i="0"/>
              <a:pPr/>
              <a:t>45</a:t>
            </a:fld>
            <a:endParaRPr kumimoji="0" lang="en-US" altLang="en-US" sz="1200" i="0"/>
          </a:p>
        </p:txBody>
      </p:sp>
    </p:spTree>
    <p:extLst>
      <p:ext uri="{BB962C8B-B14F-4D97-AF65-F5344CB8AC3E}">
        <p14:creationId xmlns:p14="http://schemas.microsoft.com/office/powerpoint/2010/main" val="1189681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47</a:t>
            </a:fld>
            <a:endParaRPr lang="en-US" altLang="en-US"/>
          </a:p>
        </p:txBody>
      </p:sp>
    </p:spTree>
    <p:extLst>
      <p:ext uri="{BB962C8B-B14F-4D97-AF65-F5344CB8AC3E}">
        <p14:creationId xmlns:p14="http://schemas.microsoft.com/office/powerpoint/2010/main" val="326748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48</a:t>
            </a:fld>
            <a:endParaRPr lang="en-US" altLang="en-US"/>
          </a:p>
        </p:txBody>
      </p:sp>
    </p:spTree>
    <p:extLst>
      <p:ext uri="{BB962C8B-B14F-4D97-AF65-F5344CB8AC3E}">
        <p14:creationId xmlns:p14="http://schemas.microsoft.com/office/powerpoint/2010/main" val="2494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06906-1CEB-5A94-5E02-360BD0817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33ECC-A07C-F9A0-B7CF-05D9F56EC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4E65F-4292-431D-D7AA-4FACBA3D1950}"/>
              </a:ext>
            </a:extLst>
          </p:cNvPr>
          <p:cNvSpPr>
            <a:spLocks noGrp="1"/>
          </p:cNvSpPr>
          <p:nvPr>
            <p:ph type="body" idx="1"/>
          </p:nvPr>
        </p:nvSpPr>
        <p:spPr/>
        <p:txBody>
          <a:bodyPr/>
          <a:lstStyle/>
          <a:p>
            <a:r>
              <a:rPr lang="en-US" dirty="0"/>
              <a:t>https://web.law.duke.edu/cspd/publicdomainday/2025/</a:t>
            </a:r>
          </a:p>
        </p:txBody>
      </p:sp>
      <p:sp>
        <p:nvSpPr>
          <p:cNvPr id="4" name="Date Placeholder 3">
            <a:extLst>
              <a:ext uri="{FF2B5EF4-FFF2-40B4-BE49-F238E27FC236}">
                <a16:creationId xmlns:a16="http://schemas.microsoft.com/office/drawing/2014/main" id="{E2F3CBD3-DBFC-B355-A84F-0240934EC3E7}"/>
              </a:ext>
            </a:extLst>
          </p:cNvPr>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a:extLst>
              <a:ext uri="{FF2B5EF4-FFF2-40B4-BE49-F238E27FC236}">
                <a16:creationId xmlns:a16="http://schemas.microsoft.com/office/drawing/2014/main" id="{5B42B64E-92BE-2F84-D37E-FFA1FF67802C}"/>
              </a:ext>
            </a:extLst>
          </p:cNvPr>
          <p:cNvSpPr>
            <a:spLocks noGrp="1"/>
          </p:cNvSpPr>
          <p:nvPr>
            <p:ph type="sldNum" sz="quarter" idx="11"/>
          </p:nvPr>
        </p:nvSpPr>
        <p:spPr/>
        <p:txBody>
          <a:bodyPr/>
          <a:lstStyle/>
          <a:p>
            <a:fld id="{AA89F6E3-6E72-4506-882D-267D76E99EFE}" type="slidenum">
              <a:rPr lang="en-US" altLang="en-US" smtClean="0"/>
              <a:pPr/>
              <a:t>5</a:t>
            </a:fld>
            <a:endParaRPr lang="en-US" altLang="en-US"/>
          </a:p>
        </p:txBody>
      </p:sp>
    </p:spTree>
    <p:extLst>
      <p:ext uri="{BB962C8B-B14F-4D97-AF65-F5344CB8AC3E}">
        <p14:creationId xmlns:p14="http://schemas.microsoft.com/office/powerpoint/2010/main" val="2317766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406400" y="698500"/>
            <a:ext cx="6197600" cy="3486150"/>
          </a:xfrm>
          <a:ln/>
        </p:spPr>
      </p:sp>
      <p:sp>
        <p:nvSpPr>
          <p:cNvPr id="1064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650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7DE04B4-4FF6-479E-B245-0FFF66BB293B}" type="datetime1">
              <a:rPr kumimoji="0" lang="en-US" altLang="en-US" sz="1200" i="0"/>
              <a:t>4/14/2025</a:t>
            </a:fld>
            <a:endParaRPr kumimoji="0" lang="en-US" altLang="en-US" sz="1200" i="0"/>
          </a:p>
        </p:txBody>
      </p:sp>
      <p:sp>
        <p:nvSpPr>
          <p:cNvPr id="10650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DA508BC-CD47-4236-9686-03FC25512425}" type="slidenum">
              <a:rPr kumimoji="0" lang="en-US" altLang="en-US" sz="1200" i="0"/>
              <a:pPr/>
              <a:t>56</a:t>
            </a:fld>
            <a:endParaRPr kumimoji="0" lang="en-US" altLang="en-US" sz="1200" i="0"/>
          </a:p>
        </p:txBody>
      </p:sp>
    </p:spTree>
    <p:extLst>
      <p:ext uri="{BB962C8B-B14F-4D97-AF65-F5344CB8AC3E}">
        <p14:creationId xmlns:p14="http://schemas.microsoft.com/office/powerpoint/2010/main" val="4029277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06400" y="698500"/>
            <a:ext cx="6197600" cy="348615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752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1FB03BC-A9A7-4EF2-BC88-B885BA800EA8}" type="datetime1">
              <a:rPr kumimoji="0" lang="en-US" altLang="en-US" sz="1200" i="0"/>
              <a:t>4/14/2025</a:t>
            </a:fld>
            <a:endParaRPr kumimoji="0" lang="en-US" altLang="en-US" sz="1200" i="0"/>
          </a:p>
        </p:txBody>
      </p:sp>
      <p:sp>
        <p:nvSpPr>
          <p:cNvPr id="10752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3A9C14B-3B7F-4342-9889-A3BECB834800}" type="slidenum">
              <a:rPr kumimoji="0" lang="en-US" altLang="en-US" sz="1200" i="0"/>
              <a:pPr/>
              <a:t>57</a:t>
            </a:fld>
            <a:endParaRPr kumimoji="0" lang="en-US" altLang="en-US" sz="1200" i="0"/>
          </a:p>
        </p:txBody>
      </p:sp>
    </p:spTree>
    <p:extLst>
      <p:ext uri="{BB962C8B-B14F-4D97-AF65-F5344CB8AC3E}">
        <p14:creationId xmlns:p14="http://schemas.microsoft.com/office/powerpoint/2010/main" val="322283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06400" y="698500"/>
            <a:ext cx="6197600" cy="348615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752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1FB03BC-A9A7-4EF2-BC88-B885BA800EA8}" type="datetime1">
              <a:rPr kumimoji="0" lang="en-US" altLang="en-US" sz="1200" i="0"/>
              <a:t>4/14/2025</a:t>
            </a:fld>
            <a:endParaRPr kumimoji="0" lang="en-US" altLang="en-US" sz="1200" i="0"/>
          </a:p>
        </p:txBody>
      </p:sp>
      <p:sp>
        <p:nvSpPr>
          <p:cNvPr id="10752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3A9C14B-3B7F-4342-9889-A3BECB834800}" type="slidenum">
              <a:rPr kumimoji="0" lang="en-US" altLang="en-US" sz="1200" i="0"/>
              <a:pPr/>
              <a:t>58</a:t>
            </a:fld>
            <a:endParaRPr kumimoji="0" lang="en-US" altLang="en-US" sz="1200" i="0"/>
          </a:p>
        </p:txBody>
      </p:sp>
    </p:spTree>
    <p:extLst>
      <p:ext uri="{BB962C8B-B14F-4D97-AF65-F5344CB8AC3E}">
        <p14:creationId xmlns:p14="http://schemas.microsoft.com/office/powerpoint/2010/main" val="3923389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06400" y="698500"/>
            <a:ext cx="6197600" cy="348615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752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1FB03BC-A9A7-4EF2-BC88-B885BA800EA8}" type="datetime1">
              <a:rPr kumimoji="0" lang="en-US" altLang="en-US" sz="1200" i="0"/>
              <a:t>4/14/2025</a:t>
            </a:fld>
            <a:endParaRPr kumimoji="0" lang="en-US" altLang="en-US" sz="1200" i="0"/>
          </a:p>
        </p:txBody>
      </p:sp>
      <p:sp>
        <p:nvSpPr>
          <p:cNvPr id="10752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3A9C14B-3B7F-4342-9889-A3BECB834800}" type="slidenum">
              <a:rPr kumimoji="0" lang="en-US" altLang="en-US" sz="1200" i="0"/>
              <a:pPr/>
              <a:t>60</a:t>
            </a:fld>
            <a:endParaRPr kumimoji="0" lang="en-US" altLang="en-US" sz="1200" i="0"/>
          </a:p>
        </p:txBody>
      </p:sp>
    </p:spTree>
    <p:extLst>
      <p:ext uri="{BB962C8B-B14F-4D97-AF65-F5344CB8AC3E}">
        <p14:creationId xmlns:p14="http://schemas.microsoft.com/office/powerpoint/2010/main" val="1416626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https://www.sherlockian.net/investigating/canon/</a:t>
            </a:r>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61</a:t>
            </a:fld>
            <a:endParaRPr lang="en-US" altLang="en-US"/>
          </a:p>
        </p:txBody>
      </p:sp>
    </p:spTree>
    <p:extLst>
      <p:ext uri="{BB962C8B-B14F-4D97-AF65-F5344CB8AC3E}">
        <p14:creationId xmlns:p14="http://schemas.microsoft.com/office/powerpoint/2010/main" val="2193043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406400" y="698500"/>
            <a:ext cx="6197600" cy="3486150"/>
          </a:xfrm>
          <a:ln/>
        </p:spPr>
      </p:sp>
      <p:sp>
        <p:nvSpPr>
          <p:cNvPr id="1095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0957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0EB4DBB-5B23-4B54-9F44-ABF4702B0B62}" type="datetime1">
              <a:rPr kumimoji="0" lang="en-US" altLang="en-US" sz="1200" i="0"/>
              <a:t>4/14/2025</a:t>
            </a:fld>
            <a:endParaRPr kumimoji="0" lang="en-US" altLang="en-US" sz="1200" i="0"/>
          </a:p>
        </p:txBody>
      </p:sp>
      <p:sp>
        <p:nvSpPr>
          <p:cNvPr id="10957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0F7707E-8268-4178-B0FB-9BB11DECF1D1}" type="slidenum">
              <a:rPr kumimoji="0" lang="en-US" altLang="en-US" sz="1200" i="0"/>
              <a:pPr/>
              <a:t>62</a:t>
            </a:fld>
            <a:endParaRPr kumimoji="0" lang="en-US" altLang="en-US" sz="1200" i="0"/>
          </a:p>
        </p:txBody>
      </p:sp>
    </p:spTree>
    <p:extLst>
      <p:ext uri="{BB962C8B-B14F-4D97-AF65-F5344CB8AC3E}">
        <p14:creationId xmlns:p14="http://schemas.microsoft.com/office/powerpoint/2010/main" val="1995672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406400" y="698500"/>
            <a:ext cx="6197600" cy="3486150"/>
          </a:xfrm>
          <a:ln/>
        </p:spPr>
      </p:sp>
      <p:sp>
        <p:nvSpPr>
          <p:cNvPr id="1105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1059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B4F144A-25EE-4D65-A647-7B4CD0B19EA4}" type="datetime1">
              <a:rPr kumimoji="0" lang="en-US" altLang="en-US" sz="1200" i="0"/>
              <a:t>4/14/2025</a:t>
            </a:fld>
            <a:endParaRPr kumimoji="0" lang="en-US" altLang="en-US" sz="1200" i="0"/>
          </a:p>
        </p:txBody>
      </p:sp>
      <p:sp>
        <p:nvSpPr>
          <p:cNvPr id="11059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6DBAD5E-0CDE-4316-8A9E-91800E1E20CA}" type="slidenum">
              <a:rPr kumimoji="0" lang="en-US" altLang="en-US" sz="1200" i="0"/>
              <a:pPr/>
              <a:t>63</a:t>
            </a:fld>
            <a:endParaRPr kumimoji="0" lang="en-US" altLang="en-US" sz="1200" i="0"/>
          </a:p>
        </p:txBody>
      </p:sp>
    </p:spTree>
    <p:extLst>
      <p:ext uri="{BB962C8B-B14F-4D97-AF65-F5344CB8AC3E}">
        <p14:creationId xmlns:p14="http://schemas.microsoft.com/office/powerpoint/2010/main" val="1496610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406400" y="698500"/>
            <a:ext cx="6197600" cy="3486150"/>
          </a:xfrm>
          <a:ln/>
        </p:spPr>
      </p:sp>
      <p:sp>
        <p:nvSpPr>
          <p:cNvPr id="1105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1059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B4F144A-25EE-4D65-A647-7B4CD0B19EA4}" type="datetime1">
              <a:rPr kumimoji="0" lang="en-US" altLang="en-US" sz="1200" i="0"/>
              <a:t>4/14/2025</a:t>
            </a:fld>
            <a:endParaRPr kumimoji="0" lang="en-US" altLang="en-US" sz="1200" i="0"/>
          </a:p>
        </p:txBody>
      </p:sp>
      <p:sp>
        <p:nvSpPr>
          <p:cNvPr id="11059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6DBAD5E-0CDE-4316-8A9E-91800E1E20CA}" type="slidenum">
              <a:rPr kumimoji="0" lang="en-US" altLang="en-US" sz="1200" i="0"/>
              <a:pPr/>
              <a:t>64</a:t>
            </a:fld>
            <a:endParaRPr kumimoji="0" lang="en-US" altLang="en-US" sz="1200" i="0"/>
          </a:p>
        </p:txBody>
      </p:sp>
    </p:spTree>
    <p:extLst>
      <p:ext uri="{BB962C8B-B14F-4D97-AF65-F5344CB8AC3E}">
        <p14:creationId xmlns:p14="http://schemas.microsoft.com/office/powerpoint/2010/main" val="2960167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https://ohmy.disney.com/insider/2016/09/05/oswald-the-lucky-rabbit/</a:t>
            </a:r>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67</a:t>
            </a:fld>
            <a:endParaRPr lang="en-US" altLang="en-US"/>
          </a:p>
        </p:txBody>
      </p:sp>
    </p:spTree>
    <p:extLst>
      <p:ext uri="{BB962C8B-B14F-4D97-AF65-F5344CB8AC3E}">
        <p14:creationId xmlns:p14="http://schemas.microsoft.com/office/powerpoint/2010/main" val="563648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ADE01D5-45D5-4C4A-B67D-9DAC48200EAC}" type="datetime1">
              <a:rPr kumimoji="0" lang="en-US" altLang="en-US" sz="1200" i="0"/>
              <a:t>4/14/2025</a:t>
            </a:fld>
            <a:endParaRPr kumimoji="0" lang="en-US" altLang="en-US" sz="1200" i="0"/>
          </a:p>
        </p:txBody>
      </p:sp>
      <p:sp>
        <p:nvSpPr>
          <p:cNvPr id="13312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D9ADDD3-5592-4F93-8A04-5B5ABEC844D2}" type="slidenum">
              <a:rPr kumimoji="0" lang="en-US" altLang="en-US" sz="1200" i="0"/>
              <a:pPr/>
              <a:t>68</a:t>
            </a:fld>
            <a:endParaRPr kumimoji="0" lang="en-US" altLang="en-US" sz="1200" i="0"/>
          </a:p>
        </p:txBody>
      </p:sp>
      <p:sp>
        <p:nvSpPr>
          <p:cNvPr id="133124" name="Rectangle 2"/>
          <p:cNvSpPr>
            <a:spLocks noGrp="1" noRot="1" noChangeAspect="1" noChangeArrowheads="1" noTextEdit="1"/>
          </p:cNvSpPr>
          <p:nvPr>
            <p:ph type="sldImg"/>
          </p:nvPr>
        </p:nvSpPr>
        <p:spPr>
          <a:xfrm>
            <a:off x="406400" y="698500"/>
            <a:ext cx="6197600" cy="3486150"/>
          </a:xfrm>
          <a:ln/>
        </p:spPr>
      </p:sp>
      <p:sp>
        <p:nvSpPr>
          <p:cNvPr id="1331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23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CFF5E-B624-46F2-E42F-DB5A6E979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06714-EB01-EAF6-F602-805139246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AB080-0B5E-063A-D41F-9180121C7D96}"/>
              </a:ext>
            </a:extLst>
          </p:cNvPr>
          <p:cNvSpPr>
            <a:spLocks noGrp="1"/>
          </p:cNvSpPr>
          <p:nvPr>
            <p:ph type="body" idx="1"/>
          </p:nvPr>
        </p:nvSpPr>
        <p:spPr/>
        <p:txBody>
          <a:bodyPr/>
          <a:lstStyle/>
          <a:p>
            <a:r>
              <a:rPr lang="en-US" dirty="0"/>
              <a:t>https://web.law.duke.edu/cspd/publicdomainday/2025/</a:t>
            </a:r>
          </a:p>
        </p:txBody>
      </p:sp>
      <p:sp>
        <p:nvSpPr>
          <p:cNvPr id="4" name="Date Placeholder 3">
            <a:extLst>
              <a:ext uri="{FF2B5EF4-FFF2-40B4-BE49-F238E27FC236}">
                <a16:creationId xmlns:a16="http://schemas.microsoft.com/office/drawing/2014/main" id="{05E34EBF-0D72-D634-336F-6E5D7FAEBD26}"/>
              </a:ext>
            </a:extLst>
          </p:cNvPr>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a:extLst>
              <a:ext uri="{FF2B5EF4-FFF2-40B4-BE49-F238E27FC236}">
                <a16:creationId xmlns:a16="http://schemas.microsoft.com/office/drawing/2014/main" id="{27AA4E3F-5552-266A-C332-BE10EFD885DF}"/>
              </a:ext>
            </a:extLst>
          </p:cNvPr>
          <p:cNvSpPr>
            <a:spLocks noGrp="1"/>
          </p:cNvSpPr>
          <p:nvPr>
            <p:ph type="sldNum" sz="quarter" idx="11"/>
          </p:nvPr>
        </p:nvSpPr>
        <p:spPr/>
        <p:txBody>
          <a:bodyPr/>
          <a:lstStyle/>
          <a:p>
            <a:fld id="{AA89F6E3-6E72-4506-882D-267D76E99EFE}" type="slidenum">
              <a:rPr lang="en-US" altLang="en-US" smtClean="0"/>
              <a:pPr/>
              <a:t>6</a:t>
            </a:fld>
            <a:endParaRPr lang="en-US" altLang="en-US"/>
          </a:p>
        </p:txBody>
      </p:sp>
    </p:spTree>
    <p:extLst>
      <p:ext uri="{BB962C8B-B14F-4D97-AF65-F5344CB8AC3E}">
        <p14:creationId xmlns:p14="http://schemas.microsoft.com/office/powerpoint/2010/main" val="1503226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92CC0EF-111D-4A9F-B417-651C311E3154}" type="datetime1">
              <a:rPr kumimoji="0" lang="en-US" altLang="en-US" sz="1200" i="0"/>
              <a:t>4/14/2025</a:t>
            </a:fld>
            <a:endParaRPr kumimoji="0" lang="en-US" altLang="en-US" sz="1200" i="0"/>
          </a:p>
        </p:txBody>
      </p:sp>
      <p:sp>
        <p:nvSpPr>
          <p:cNvPr id="134147"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006B57B-59DD-4214-B3B0-6D32D9EEE74B}" type="slidenum">
              <a:rPr kumimoji="0" lang="en-US" altLang="en-US" sz="1200" i="0"/>
              <a:pPr/>
              <a:t>69</a:t>
            </a:fld>
            <a:endParaRPr kumimoji="0" lang="en-US" altLang="en-US" sz="1200" i="0"/>
          </a:p>
        </p:txBody>
      </p:sp>
      <p:sp>
        <p:nvSpPr>
          <p:cNvPr id="134148" name="Rectangle 2"/>
          <p:cNvSpPr>
            <a:spLocks noGrp="1" noRot="1" noChangeAspect="1" noChangeArrowheads="1" noTextEdit="1"/>
          </p:cNvSpPr>
          <p:nvPr>
            <p:ph type="sldImg"/>
          </p:nvPr>
        </p:nvSpPr>
        <p:spPr>
          <a:xfrm>
            <a:off x="406400" y="698500"/>
            <a:ext cx="6197600" cy="3486150"/>
          </a:xfrm>
          <a:ln/>
        </p:spPr>
      </p:sp>
      <p:sp>
        <p:nvSpPr>
          <p:cNvPr id="13414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37400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8E1881B-3430-444E-8CDB-AC7518E773D6}" type="datetime1">
              <a:rPr kumimoji="0" lang="en-US" altLang="en-US" sz="1200" i="0"/>
              <a:t>4/14/2025</a:t>
            </a:fld>
            <a:endParaRPr kumimoji="0" lang="en-US" altLang="en-US" sz="1200" i="0"/>
          </a:p>
        </p:txBody>
      </p:sp>
      <p:sp>
        <p:nvSpPr>
          <p:cNvPr id="13517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341B97C-3664-45BD-B83A-B0E5CC4EF766}" type="slidenum">
              <a:rPr kumimoji="0" lang="en-US" altLang="en-US" sz="1200" i="0"/>
              <a:pPr/>
              <a:t>74</a:t>
            </a:fld>
            <a:endParaRPr kumimoji="0" lang="en-US" altLang="en-US" sz="1200" i="0"/>
          </a:p>
        </p:txBody>
      </p:sp>
      <p:sp>
        <p:nvSpPr>
          <p:cNvPr id="135172" name="Rectangle 2"/>
          <p:cNvSpPr>
            <a:spLocks noGrp="1" noRot="1" noChangeAspect="1" noChangeArrowheads="1" noTextEdit="1"/>
          </p:cNvSpPr>
          <p:nvPr>
            <p:ph type="sldImg"/>
          </p:nvPr>
        </p:nvSpPr>
        <p:spPr>
          <a:xfrm>
            <a:off x="406400" y="698500"/>
            <a:ext cx="6197600" cy="3486150"/>
          </a:xfrm>
          <a:ln/>
        </p:spPr>
      </p:sp>
      <p:sp>
        <p:nvSpPr>
          <p:cNvPr id="1351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43856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B4E986F-C2F0-4BE5-9F42-C95C41A7A1AD}" type="datetime1">
              <a:rPr kumimoji="0" lang="en-US" altLang="en-US" sz="1200" i="0"/>
              <a:t>4/14/2025</a:t>
            </a:fld>
            <a:endParaRPr kumimoji="0" lang="en-US" altLang="en-US" sz="1200" i="0"/>
          </a:p>
        </p:txBody>
      </p:sp>
      <p:sp>
        <p:nvSpPr>
          <p:cNvPr id="13619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0BC77F2-20AB-4D3F-948B-9C500660F6DE}" type="slidenum">
              <a:rPr kumimoji="0" lang="en-US" altLang="en-US" sz="1200" i="0"/>
              <a:pPr/>
              <a:t>75</a:t>
            </a:fld>
            <a:endParaRPr kumimoji="0" lang="en-US" altLang="en-US" sz="1200" i="0"/>
          </a:p>
        </p:txBody>
      </p:sp>
      <p:sp>
        <p:nvSpPr>
          <p:cNvPr id="136196" name="Rectangle 2"/>
          <p:cNvSpPr>
            <a:spLocks noGrp="1" noRot="1" noChangeAspect="1" noChangeArrowheads="1" noTextEdit="1"/>
          </p:cNvSpPr>
          <p:nvPr>
            <p:ph type="sldImg"/>
          </p:nvPr>
        </p:nvSpPr>
        <p:spPr>
          <a:xfrm>
            <a:off x="406400" y="698500"/>
            <a:ext cx="6197600" cy="3486150"/>
          </a:xfrm>
          <a:ln/>
        </p:spPr>
      </p:sp>
      <p:sp>
        <p:nvSpPr>
          <p:cNvPr id="1361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43269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5D1FFC-76CF-416C-9DE6-E87BD194D130}" type="datetime1">
              <a:rPr kumimoji="0" lang="en-US" altLang="en-US" sz="1200" i="0"/>
              <a:t>4/14/2025</a:t>
            </a:fld>
            <a:endParaRPr kumimoji="0" lang="en-US" altLang="en-US" sz="1200" i="0"/>
          </a:p>
        </p:txBody>
      </p:sp>
      <p:sp>
        <p:nvSpPr>
          <p:cNvPr id="13721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64A8AB3-6642-4E9C-90F5-79A607479F63}" type="slidenum">
              <a:rPr kumimoji="0" lang="en-US" altLang="en-US" sz="1200" i="0"/>
              <a:pPr/>
              <a:t>76</a:t>
            </a:fld>
            <a:endParaRPr kumimoji="0" lang="en-US" altLang="en-US" sz="1200" i="0"/>
          </a:p>
        </p:txBody>
      </p:sp>
      <p:sp>
        <p:nvSpPr>
          <p:cNvPr id="137220" name="Rectangle 2"/>
          <p:cNvSpPr>
            <a:spLocks noGrp="1" noRot="1" noChangeAspect="1" noChangeArrowheads="1" noTextEdit="1"/>
          </p:cNvSpPr>
          <p:nvPr>
            <p:ph type="sldImg"/>
          </p:nvPr>
        </p:nvSpPr>
        <p:spPr>
          <a:xfrm>
            <a:off x="406400" y="698500"/>
            <a:ext cx="6197600" cy="3486150"/>
          </a:xfrm>
          <a:ln/>
        </p:spPr>
      </p:sp>
      <p:sp>
        <p:nvSpPr>
          <p:cNvPr id="1372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69564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7C0CA0D-C5EF-485A-B90E-07A748090307}" type="datetime1">
              <a:rPr kumimoji="0" lang="en-US" altLang="en-US" sz="1200" i="0"/>
              <a:t>4/14/2025</a:t>
            </a:fld>
            <a:endParaRPr kumimoji="0" lang="en-US" altLang="en-US" sz="1200" i="0"/>
          </a:p>
        </p:txBody>
      </p:sp>
      <p:sp>
        <p:nvSpPr>
          <p:cNvPr id="13824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482242E-22E0-4340-AF21-202A194C7B9D}" type="slidenum">
              <a:rPr kumimoji="0" lang="en-US" altLang="en-US" sz="1200" i="0"/>
              <a:pPr/>
              <a:t>77</a:t>
            </a:fld>
            <a:endParaRPr kumimoji="0" lang="en-US" altLang="en-US" sz="1200" i="0"/>
          </a:p>
        </p:txBody>
      </p:sp>
      <p:sp>
        <p:nvSpPr>
          <p:cNvPr id="138244" name="Rectangle 2"/>
          <p:cNvSpPr>
            <a:spLocks noGrp="1" noRot="1" noChangeAspect="1" noChangeArrowheads="1" noTextEdit="1"/>
          </p:cNvSpPr>
          <p:nvPr>
            <p:ph type="sldImg"/>
          </p:nvPr>
        </p:nvSpPr>
        <p:spPr>
          <a:xfrm>
            <a:off x="406400" y="698500"/>
            <a:ext cx="6197600" cy="3486150"/>
          </a:xfrm>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4410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7D580B9-25B3-4992-971E-1AF19B540377}" type="datetime1">
              <a:rPr kumimoji="0" lang="en-US" altLang="en-US" sz="1200" i="0"/>
              <a:t>4/14/2025</a:t>
            </a:fld>
            <a:endParaRPr kumimoji="0" lang="en-US" altLang="en-US" sz="1200" i="0"/>
          </a:p>
        </p:txBody>
      </p:sp>
      <p:sp>
        <p:nvSpPr>
          <p:cNvPr id="139267"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9BB9670-FAED-4FF5-A70E-D3CC9F86B9EA}" type="slidenum">
              <a:rPr kumimoji="0" lang="en-US" altLang="en-US" sz="1200" i="0"/>
              <a:pPr/>
              <a:t>78</a:t>
            </a:fld>
            <a:endParaRPr kumimoji="0" lang="en-US" altLang="en-US" sz="1200" i="0"/>
          </a:p>
        </p:txBody>
      </p:sp>
      <p:sp>
        <p:nvSpPr>
          <p:cNvPr id="139268" name="Rectangle 2"/>
          <p:cNvSpPr>
            <a:spLocks noGrp="1" noRot="1" noChangeAspect="1" noChangeArrowheads="1" noTextEdit="1"/>
          </p:cNvSpPr>
          <p:nvPr>
            <p:ph type="sldImg"/>
          </p:nvPr>
        </p:nvSpPr>
        <p:spPr>
          <a:xfrm>
            <a:off x="406400" y="698500"/>
            <a:ext cx="6197600" cy="3486150"/>
          </a:xfrm>
          <a:ln/>
        </p:spPr>
      </p:sp>
      <p:sp>
        <p:nvSpPr>
          <p:cNvPr id="1392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70400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D3CF733-4DD9-429F-AD83-3D506121468E}" type="datetime1">
              <a:rPr kumimoji="0" lang="en-US" altLang="en-US" sz="1200" i="0"/>
              <a:t>4/14/2025</a:t>
            </a:fld>
            <a:endParaRPr kumimoji="0" lang="en-US" altLang="en-US" sz="1200" i="0"/>
          </a:p>
        </p:txBody>
      </p:sp>
      <p:sp>
        <p:nvSpPr>
          <p:cNvPr id="14029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FEBECF2-1587-4598-B212-4251952C5AB6}" type="slidenum">
              <a:rPr kumimoji="0" lang="en-US" altLang="en-US" sz="1200" i="0"/>
              <a:pPr/>
              <a:t>79</a:t>
            </a:fld>
            <a:endParaRPr kumimoji="0" lang="en-US" altLang="en-US" sz="1200" i="0"/>
          </a:p>
        </p:txBody>
      </p:sp>
      <p:sp>
        <p:nvSpPr>
          <p:cNvPr id="140292" name="Rectangle 2"/>
          <p:cNvSpPr>
            <a:spLocks noGrp="1" noRot="1" noChangeAspect="1" noChangeArrowheads="1" noTextEdit="1"/>
          </p:cNvSpPr>
          <p:nvPr>
            <p:ph type="sldImg"/>
          </p:nvPr>
        </p:nvSpPr>
        <p:spPr>
          <a:xfrm>
            <a:off x="406400" y="698500"/>
            <a:ext cx="6197600" cy="3486150"/>
          </a:xfrm>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624775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48DB507-38F6-4C5E-AE3C-ED79320F62A5}" type="datetime1">
              <a:rPr kumimoji="0" lang="en-US" altLang="en-US" sz="1200" i="0"/>
              <a:t>4/14/2025</a:t>
            </a:fld>
            <a:endParaRPr kumimoji="0" lang="en-US" altLang="en-US" sz="1200" i="0"/>
          </a:p>
        </p:txBody>
      </p:sp>
      <p:sp>
        <p:nvSpPr>
          <p:cNvPr id="14131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748DB1E-15D0-4289-BA93-62DED4FB812E}" type="slidenum">
              <a:rPr kumimoji="0" lang="en-US" altLang="en-US" sz="1200" i="0"/>
              <a:pPr/>
              <a:t>80</a:t>
            </a:fld>
            <a:endParaRPr kumimoji="0" lang="en-US" altLang="en-US" sz="1200" i="0"/>
          </a:p>
        </p:txBody>
      </p:sp>
      <p:sp>
        <p:nvSpPr>
          <p:cNvPr id="141316" name="Rectangle 2"/>
          <p:cNvSpPr>
            <a:spLocks noGrp="1" noRot="1" noChangeAspect="1" noChangeArrowheads="1" noTextEdit="1"/>
          </p:cNvSpPr>
          <p:nvPr>
            <p:ph type="sldImg"/>
          </p:nvPr>
        </p:nvSpPr>
        <p:spPr>
          <a:xfrm>
            <a:off x="406400" y="698500"/>
            <a:ext cx="6197600" cy="3486150"/>
          </a:xfrm>
          <a:ln/>
        </p:spPr>
      </p:sp>
      <p:sp>
        <p:nvSpPr>
          <p:cNvPr id="1413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45164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05D6146-E970-4C0A-B44E-DAAFD9FC6AE9}" type="datetime1">
              <a:rPr kumimoji="0" lang="en-US" altLang="en-US" sz="1200" i="0"/>
              <a:t>4/14/2025</a:t>
            </a:fld>
            <a:endParaRPr kumimoji="0" lang="en-US" altLang="en-US" sz="1200" i="0"/>
          </a:p>
        </p:txBody>
      </p:sp>
      <p:sp>
        <p:nvSpPr>
          <p:cNvPr id="14233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C66A449-1310-47FB-9A77-5A232F2FE5B7}" type="slidenum">
              <a:rPr kumimoji="0" lang="en-US" altLang="en-US" sz="1200" i="0"/>
              <a:pPr/>
              <a:t>81</a:t>
            </a:fld>
            <a:endParaRPr kumimoji="0" lang="en-US" altLang="en-US" sz="1200" i="0"/>
          </a:p>
        </p:txBody>
      </p:sp>
      <p:sp>
        <p:nvSpPr>
          <p:cNvPr id="142340" name="Rectangle 2"/>
          <p:cNvSpPr>
            <a:spLocks noGrp="1" noRot="1" noChangeAspect="1" noChangeArrowheads="1" noTextEdit="1"/>
          </p:cNvSpPr>
          <p:nvPr>
            <p:ph type="sldImg"/>
          </p:nvPr>
        </p:nvSpPr>
        <p:spPr>
          <a:xfrm>
            <a:off x="406400" y="698500"/>
            <a:ext cx="6197600" cy="3486150"/>
          </a:xfrm>
          <a:ln/>
        </p:spPr>
      </p:sp>
      <p:sp>
        <p:nvSpPr>
          <p:cNvPr id="1423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50805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7136D32-6C6C-464C-9621-B6348C3F37BD}" type="datetime1">
              <a:rPr kumimoji="0" lang="en-US" altLang="en-US" sz="1200" i="0"/>
              <a:t>4/14/2025</a:t>
            </a:fld>
            <a:endParaRPr kumimoji="0" lang="en-US" altLang="en-US" sz="1200" i="0"/>
          </a:p>
        </p:txBody>
      </p:sp>
      <p:sp>
        <p:nvSpPr>
          <p:cNvPr id="14336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C5E0286-7A5E-48BE-91B0-2BFC88206ABF}" type="slidenum">
              <a:rPr kumimoji="0" lang="en-US" altLang="en-US" sz="1200" i="0"/>
              <a:pPr/>
              <a:t>82</a:t>
            </a:fld>
            <a:endParaRPr kumimoji="0" lang="en-US" altLang="en-US" sz="1200" i="0"/>
          </a:p>
        </p:txBody>
      </p:sp>
      <p:sp>
        <p:nvSpPr>
          <p:cNvPr id="143364" name="Rectangle 2"/>
          <p:cNvSpPr>
            <a:spLocks noGrp="1" noRot="1" noChangeAspect="1" noChangeArrowheads="1" noTextEdit="1"/>
          </p:cNvSpPr>
          <p:nvPr>
            <p:ph type="sldImg"/>
          </p:nvPr>
        </p:nvSpPr>
        <p:spPr>
          <a:xfrm>
            <a:off x="406400" y="698500"/>
            <a:ext cx="6197600" cy="3486150"/>
          </a:xfrm>
          <a:ln/>
        </p:spPr>
      </p:sp>
      <p:sp>
        <p:nvSpPr>
          <p:cNvPr id="1433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25944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64D7A-BA9D-906B-D295-99865CF23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BE561-127B-80AF-A1C7-770E4923FC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2E77C-BAB7-6BB5-851E-0FB71AFDC22E}"/>
              </a:ext>
            </a:extLst>
          </p:cNvPr>
          <p:cNvSpPr>
            <a:spLocks noGrp="1"/>
          </p:cNvSpPr>
          <p:nvPr>
            <p:ph type="body" idx="1"/>
          </p:nvPr>
        </p:nvSpPr>
        <p:spPr/>
        <p:txBody>
          <a:bodyPr/>
          <a:lstStyle/>
          <a:p>
            <a:r>
              <a:rPr lang="en-US" dirty="0"/>
              <a:t>https://web.law.duke.edu/cspd/publicdomainday/2025/</a:t>
            </a:r>
          </a:p>
        </p:txBody>
      </p:sp>
      <p:sp>
        <p:nvSpPr>
          <p:cNvPr id="4" name="Date Placeholder 3">
            <a:extLst>
              <a:ext uri="{FF2B5EF4-FFF2-40B4-BE49-F238E27FC236}">
                <a16:creationId xmlns:a16="http://schemas.microsoft.com/office/drawing/2014/main" id="{429BBFFE-C381-108E-32A7-4738DAA7D039}"/>
              </a:ext>
            </a:extLst>
          </p:cNvPr>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a:extLst>
              <a:ext uri="{FF2B5EF4-FFF2-40B4-BE49-F238E27FC236}">
                <a16:creationId xmlns:a16="http://schemas.microsoft.com/office/drawing/2014/main" id="{7FD39685-A298-623F-42F2-77345041A25A}"/>
              </a:ext>
            </a:extLst>
          </p:cNvPr>
          <p:cNvSpPr>
            <a:spLocks noGrp="1"/>
          </p:cNvSpPr>
          <p:nvPr>
            <p:ph type="sldNum" sz="quarter" idx="11"/>
          </p:nvPr>
        </p:nvSpPr>
        <p:spPr/>
        <p:txBody>
          <a:bodyPr/>
          <a:lstStyle/>
          <a:p>
            <a:fld id="{AA89F6E3-6E72-4506-882D-267D76E99EFE}" type="slidenum">
              <a:rPr lang="en-US" altLang="en-US" smtClean="0"/>
              <a:pPr/>
              <a:t>7</a:t>
            </a:fld>
            <a:endParaRPr lang="en-US" altLang="en-US"/>
          </a:p>
        </p:txBody>
      </p:sp>
    </p:spTree>
    <p:extLst>
      <p:ext uri="{BB962C8B-B14F-4D97-AF65-F5344CB8AC3E}">
        <p14:creationId xmlns:p14="http://schemas.microsoft.com/office/powerpoint/2010/main" val="173925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4345EBF-5ADE-447D-89C3-0F95B10CD74E}" type="datetime1">
              <a:rPr kumimoji="0" lang="en-US" altLang="en-US" sz="1200" i="0"/>
              <a:t>4/14/2025</a:t>
            </a:fld>
            <a:endParaRPr kumimoji="0" lang="en-US" altLang="en-US" sz="1200" i="0"/>
          </a:p>
        </p:txBody>
      </p:sp>
      <p:sp>
        <p:nvSpPr>
          <p:cNvPr id="144387"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3B4960A-474E-40A9-B788-905D76CEBC15}" type="slidenum">
              <a:rPr kumimoji="0" lang="en-US" altLang="en-US" sz="1200" i="0"/>
              <a:pPr/>
              <a:t>83</a:t>
            </a:fld>
            <a:endParaRPr kumimoji="0" lang="en-US" altLang="en-US" sz="1200" i="0"/>
          </a:p>
        </p:txBody>
      </p:sp>
      <p:sp>
        <p:nvSpPr>
          <p:cNvPr id="144388" name="Rectangle 2"/>
          <p:cNvSpPr>
            <a:spLocks noGrp="1" noRot="1" noChangeAspect="1" noChangeArrowheads="1" noTextEdit="1"/>
          </p:cNvSpPr>
          <p:nvPr>
            <p:ph type="sldImg"/>
          </p:nvPr>
        </p:nvSpPr>
        <p:spPr>
          <a:xfrm>
            <a:off x="406400" y="698500"/>
            <a:ext cx="6197600" cy="3486150"/>
          </a:xfrm>
          <a:ln/>
        </p:spPr>
      </p:sp>
      <p:sp>
        <p:nvSpPr>
          <p:cNvPr id="1443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18316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925926F-73C7-46F3-B3D0-FAFE2C6D8FAD}" type="datetime1">
              <a:rPr kumimoji="0" lang="en-US" altLang="en-US" sz="1200" i="0"/>
              <a:t>4/14/2025</a:t>
            </a:fld>
            <a:endParaRPr kumimoji="0" lang="en-US" altLang="en-US" sz="1200" i="0"/>
          </a:p>
        </p:txBody>
      </p:sp>
      <p:sp>
        <p:nvSpPr>
          <p:cNvPr id="14541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49C3CB1-E720-49FB-82BF-E57095D6CBFB}" type="slidenum">
              <a:rPr kumimoji="0" lang="en-US" altLang="en-US" sz="1200" i="0"/>
              <a:pPr/>
              <a:t>84</a:t>
            </a:fld>
            <a:endParaRPr kumimoji="0" lang="en-US" altLang="en-US" sz="1200" i="0"/>
          </a:p>
        </p:txBody>
      </p:sp>
      <p:sp>
        <p:nvSpPr>
          <p:cNvPr id="145412" name="Rectangle 2"/>
          <p:cNvSpPr>
            <a:spLocks noGrp="1" noRot="1" noChangeAspect="1" noChangeArrowheads="1" noTextEdit="1"/>
          </p:cNvSpPr>
          <p:nvPr>
            <p:ph type="sldImg"/>
          </p:nvPr>
        </p:nvSpPr>
        <p:spPr>
          <a:xfrm>
            <a:off x="406400" y="698500"/>
            <a:ext cx="6197600" cy="3486150"/>
          </a:xfrm>
          <a:ln/>
        </p:spPr>
      </p:sp>
      <p:sp>
        <p:nvSpPr>
          <p:cNvPr id="1454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44811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DA027D4-7720-44D9-A9B2-EBFE65139650}" type="datetime1">
              <a:rPr kumimoji="0" lang="en-US" altLang="en-US" sz="1200" i="0"/>
              <a:t>4/14/2025</a:t>
            </a:fld>
            <a:endParaRPr kumimoji="0" lang="en-US" altLang="en-US" sz="1200" i="0"/>
          </a:p>
        </p:txBody>
      </p:sp>
      <p:sp>
        <p:nvSpPr>
          <p:cNvPr id="149507"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18D1BD8-226E-4B7E-9FC8-4C444490024E}" type="slidenum">
              <a:rPr kumimoji="0" lang="en-US" altLang="en-US" sz="1200" i="0"/>
              <a:pPr/>
              <a:t>85</a:t>
            </a:fld>
            <a:endParaRPr kumimoji="0" lang="en-US" altLang="en-US" sz="1200" i="0"/>
          </a:p>
        </p:txBody>
      </p:sp>
      <p:sp>
        <p:nvSpPr>
          <p:cNvPr id="149508" name="Rectangle 2"/>
          <p:cNvSpPr>
            <a:spLocks noGrp="1" noRot="1" noChangeAspect="1" noChangeArrowheads="1" noTextEdit="1"/>
          </p:cNvSpPr>
          <p:nvPr>
            <p:ph type="sldImg"/>
          </p:nvPr>
        </p:nvSpPr>
        <p:spPr>
          <a:xfrm>
            <a:off x="406400" y="698500"/>
            <a:ext cx="6197600" cy="3486150"/>
          </a:xfrm>
          <a:ln/>
        </p:spPr>
      </p:sp>
      <p:sp>
        <p:nvSpPr>
          <p:cNvPr id="14950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883616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3D52AFC-2222-4A2F-AB6C-E352A634D561}" type="datetime1">
              <a:rPr kumimoji="0" lang="en-US" altLang="en-US" sz="1200" i="0"/>
              <a:t>4/14/2025</a:t>
            </a:fld>
            <a:endParaRPr kumimoji="0" lang="en-US" altLang="en-US" sz="1200" i="0"/>
          </a:p>
        </p:txBody>
      </p:sp>
      <p:sp>
        <p:nvSpPr>
          <p:cNvPr id="1505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8882D37-3DDA-46CE-89F5-08917C55F658}" type="slidenum">
              <a:rPr kumimoji="0" lang="en-US" altLang="en-US" sz="1200" i="0"/>
              <a:pPr/>
              <a:t>86</a:t>
            </a:fld>
            <a:endParaRPr kumimoji="0" lang="en-US" altLang="en-US" sz="1200" i="0"/>
          </a:p>
        </p:txBody>
      </p:sp>
      <p:sp>
        <p:nvSpPr>
          <p:cNvPr id="150532" name="Rectangle 2"/>
          <p:cNvSpPr>
            <a:spLocks noGrp="1" noRot="1" noChangeAspect="1" noChangeArrowheads="1" noTextEdit="1"/>
          </p:cNvSpPr>
          <p:nvPr>
            <p:ph type="sldImg"/>
          </p:nvPr>
        </p:nvSpPr>
        <p:spPr>
          <a:xfrm>
            <a:off x="406400" y="698500"/>
            <a:ext cx="6197600" cy="3486150"/>
          </a:xfrm>
          <a:ln/>
        </p:spPr>
      </p:sp>
      <p:sp>
        <p:nvSpPr>
          <p:cNvPr id="1505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60490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01D264A-12D2-447A-965E-5C070B7292CB}" type="datetime1">
              <a:rPr kumimoji="0" lang="en-US" altLang="en-US" sz="1200" i="0"/>
              <a:t>4/14/2025</a:t>
            </a:fld>
            <a:endParaRPr kumimoji="0" lang="en-US" altLang="en-US" sz="1200" i="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1522858-994F-4C32-B4AF-F8D4EEDBF3B2}" type="slidenum">
              <a:rPr kumimoji="0" lang="en-US" altLang="en-US" sz="1200" i="0"/>
              <a:pPr/>
              <a:t>87</a:t>
            </a:fld>
            <a:endParaRPr kumimoji="0" lang="en-US" altLang="en-US" sz="1200" i="0"/>
          </a:p>
        </p:txBody>
      </p:sp>
      <p:sp>
        <p:nvSpPr>
          <p:cNvPr id="151556" name="Rectangle 2"/>
          <p:cNvSpPr>
            <a:spLocks noGrp="1" noRot="1" noChangeAspect="1" noChangeArrowheads="1" noTextEdit="1"/>
          </p:cNvSpPr>
          <p:nvPr>
            <p:ph type="sldImg"/>
          </p:nvPr>
        </p:nvSpPr>
        <p:spPr>
          <a:xfrm>
            <a:off x="406400" y="698500"/>
            <a:ext cx="6197600" cy="3486150"/>
          </a:xfrm>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20817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18196CC-FE31-46EC-97E4-8D9D6D8411AD}" type="datetime1">
              <a:rPr kumimoji="0" lang="en-US" altLang="en-US" sz="1200" i="0"/>
              <a:t>4/14/2025</a:t>
            </a:fld>
            <a:endParaRPr kumimoji="0" lang="en-US" altLang="en-US" sz="1200" i="0"/>
          </a:p>
        </p:txBody>
      </p:sp>
      <p:sp>
        <p:nvSpPr>
          <p:cNvPr id="15257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EF81908-7D53-40C1-B6F5-EF87B10D4748}" type="slidenum">
              <a:rPr kumimoji="0" lang="en-US" altLang="en-US" sz="1200" i="0"/>
              <a:pPr/>
              <a:t>88</a:t>
            </a:fld>
            <a:endParaRPr kumimoji="0" lang="en-US" altLang="en-US" sz="1200" i="0"/>
          </a:p>
        </p:txBody>
      </p:sp>
      <p:sp>
        <p:nvSpPr>
          <p:cNvPr id="152580" name="Rectangle 2"/>
          <p:cNvSpPr>
            <a:spLocks noGrp="1" noRot="1" noChangeAspect="1" noChangeArrowheads="1" noTextEdit="1"/>
          </p:cNvSpPr>
          <p:nvPr>
            <p:ph type="sldImg"/>
          </p:nvPr>
        </p:nvSpPr>
        <p:spPr>
          <a:xfrm>
            <a:off x="406400" y="698500"/>
            <a:ext cx="6197600" cy="3486150"/>
          </a:xfrm>
          <a:ln/>
        </p:spPr>
      </p:sp>
      <p:sp>
        <p:nvSpPr>
          <p:cNvPr id="1525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8005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06400" y="698500"/>
            <a:ext cx="6197600" cy="3486150"/>
          </a:xfrm>
          <a:ln/>
        </p:spPr>
      </p:sp>
      <p:sp>
        <p:nvSpPr>
          <p:cNvPr id="880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806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B2DBC74-2A26-4425-A4D0-A3E23FFB9737}" type="datetime1">
              <a:rPr kumimoji="0" lang="en-US" altLang="en-US" sz="1200" i="0"/>
              <a:t>4/14/2025</a:t>
            </a:fld>
            <a:endParaRPr kumimoji="0" lang="en-US" altLang="en-US" sz="1200" i="0"/>
          </a:p>
        </p:txBody>
      </p:sp>
      <p:sp>
        <p:nvSpPr>
          <p:cNvPr id="8806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117889D-2D05-4748-BAE9-0CEBBDFE9EED}" type="slidenum">
              <a:rPr kumimoji="0" lang="en-US" altLang="en-US" sz="1200" i="0"/>
              <a:pPr/>
              <a:t>13</a:t>
            </a:fld>
            <a:endParaRPr kumimoji="0" lang="en-US" altLang="en-US" sz="1200" i="0"/>
          </a:p>
        </p:txBody>
      </p:sp>
    </p:spTree>
    <p:extLst>
      <p:ext uri="{BB962C8B-B14F-4D97-AF65-F5344CB8AC3E}">
        <p14:creationId xmlns:p14="http://schemas.microsoft.com/office/powerpoint/2010/main" val="79575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https://www.sherlockian.net/investigating/canon/</a:t>
            </a:r>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14</a:t>
            </a:fld>
            <a:endParaRPr lang="en-US" altLang="en-US"/>
          </a:p>
        </p:txBody>
      </p:sp>
    </p:spTree>
    <p:extLst>
      <p:ext uri="{BB962C8B-B14F-4D97-AF65-F5344CB8AC3E}">
        <p14:creationId xmlns:p14="http://schemas.microsoft.com/office/powerpoint/2010/main" val="143197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https://www.sherlockian.net/investigating/canon/</a:t>
            </a:r>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15</a:t>
            </a:fld>
            <a:endParaRPr lang="en-US" altLang="en-US"/>
          </a:p>
        </p:txBody>
      </p:sp>
    </p:spTree>
    <p:extLst>
      <p:ext uri="{BB962C8B-B14F-4D97-AF65-F5344CB8AC3E}">
        <p14:creationId xmlns:p14="http://schemas.microsoft.com/office/powerpoint/2010/main" val="109196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https://www.sherlockian.net/investigating/canon/</a:t>
            </a:r>
          </a:p>
        </p:txBody>
      </p:sp>
      <p:sp>
        <p:nvSpPr>
          <p:cNvPr id="4" name="Date Placeholder 3"/>
          <p:cNvSpPr>
            <a:spLocks noGrp="1"/>
          </p:cNvSpPr>
          <p:nvPr>
            <p:ph type="dt" idx="10"/>
          </p:nvPr>
        </p:nvSpPr>
        <p:spPr/>
        <p:txBody>
          <a:bodyPr/>
          <a:lstStyle/>
          <a:p>
            <a:pPr>
              <a:defRPr/>
            </a:pPr>
            <a:fld id="{E3671190-0D3D-4E90-BD82-6E17D0A2F28A}"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AA89F6E3-6E72-4506-882D-267D76E99EFE}" type="slidenum">
              <a:rPr lang="en-US" altLang="en-US" smtClean="0"/>
              <a:pPr/>
              <a:t>17</a:t>
            </a:fld>
            <a:endParaRPr lang="en-US" altLang="en-US"/>
          </a:p>
        </p:txBody>
      </p:sp>
    </p:spTree>
    <p:extLst>
      <p:ext uri="{BB962C8B-B14F-4D97-AF65-F5344CB8AC3E}">
        <p14:creationId xmlns:p14="http://schemas.microsoft.com/office/powerpoint/2010/main" val="3506528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smtClean="0">
                <a:solidFill>
                  <a:schemeClr val="hlink"/>
                </a:solidFill>
              </a:defRPr>
            </a:lvl1pPr>
          </a:lstStyle>
          <a:p>
            <a:pPr>
              <a:defRPr/>
            </a:pPr>
            <a:fld id="{B3D2929D-32D8-4DA1-8243-E1205A536622}" type="datetime4">
              <a:rPr lang="en-US" smtClean="0"/>
              <a:t>April 14,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938B2126-EF77-49D2-9331-8D3E69016104}" type="slidenum">
              <a:rPr lang="en-US" altLang="en-US"/>
              <a:pPr/>
              <a:t>‹#›</a:t>
            </a:fld>
            <a:endParaRPr lang="en-US" altLang="en-US"/>
          </a:p>
        </p:txBody>
      </p:sp>
    </p:spTree>
    <p:extLst>
      <p:ext uri="{BB962C8B-B14F-4D97-AF65-F5344CB8AC3E}">
        <p14:creationId xmlns:p14="http://schemas.microsoft.com/office/powerpoint/2010/main" val="327234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A677224-A49E-4E45-930B-65EAEEC806A5}"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453F943-0A43-4A9B-BFD8-7CD35EE33E83}" type="slidenum">
              <a:rPr lang="en-US" altLang="en-US"/>
              <a:pPr/>
              <a:t>‹#›</a:t>
            </a:fld>
            <a:endParaRPr lang="en-US" altLang="en-US"/>
          </a:p>
        </p:txBody>
      </p:sp>
    </p:spTree>
    <p:extLst>
      <p:ext uri="{BB962C8B-B14F-4D97-AF65-F5344CB8AC3E}">
        <p14:creationId xmlns:p14="http://schemas.microsoft.com/office/powerpoint/2010/main" val="117918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1091A0B-4258-4DB8-B99F-5C7DDAC95789}"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3833943-8B31-4FEB-9A9E-FA9564E1C482}" type="slidenum">
              <a:rPr lang="en-US" altLang="en-US"/>
              <a:pPr/>
              <a:t>‹#›</a:t>
            </a:fld>
            <a:endParaRPr lang="en-US" altLang="en-US"/>
          </a:p>
        </p:txBody>
      </p:sp>
    </p:spTree>
    <p:extLst>
      <p:ext uri="{BB962C8B-B14F-4D97-AF65-F5344CB8AC3E}">
        <p14:creationId xmlns:p14="http://schemas.microsoft.com/office/powerpoint/2010/main" val="48625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D87C90F8-9728-4338-89E3-EB93BAA2A8B3}" type="datetime4">
              <a:rPr lang="en-US" smtClean="0"/>
              <a:t>April 14,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EC4142C3-F2F6-4F03-8ACA-A7F8C32D0C46}" type="slidenum">
              <a:rPr lang="en-US" altLang="en-US"/>
              <a:pPr/>
              <a:t>‹#›</a:t>
            </a:fld>
            <a:endParaRPr lang="en-US" altLang="en-US"/>
          </a:p>
        </p:txBody>
      </p:sp>
    </p:spTree>
    <p:extLst>
      <p:ext uri="{BB962C8B-B14F-4D97-AF65-F5344CB8AC3E}">
        <p14:creationId xmlns:p14="http://schemas.microsoft.com/office/powerpoint/2010/main" val="240269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02D088A9-D27D-4D95-A40D-54DF8D07F322}"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FB2CAC6B-A980-4486-9E12-4B32A334C8F2}" type="slidenum">
              <a:rPr lang="en-US" altLang="en-US"/>
              <a:pPr/>
              <a:t>‹#›</a:t>
            </a:fld>
            <a:endParaRPr lang="en-US" altLang="en-US"/>
          </a:p>
        </p:txBody>
      </p:sp>
    </p:spTree>
    <p:extLst>
      <p:ext uri="{BB962C8B-B14F-4D97-AF65-F5344CB8AC3E}">
        <p14:creationId xmlns:p14="http://schemas.microsoft.com/office/powerpoint/2010/main" val="399841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815D2138-2F83-470B-AA85-429FF25A72CE}"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B611392C-DFD0-4305-9E9F-995DB62D9D04}" type="slidenum">
              <a:rPr lang="en-US" altLang="en-US"/>
              <a:pPr/>
              <a:t>‹#›</a:t>
            </a:fld>
            <a:endParaRPr lang="en-US" altLang="en-US"/>
          </a:p>
        </p:txBody>
      </p:sp>
    </p:spTree>
    <p:extLst>
      <p:ext uri="{BB962C8B-B14F-4D97-AF65-F5344CB8AC3E}">
        <p14:creationId xmlns:p14="http://schemas.microsoft.com/office/powerpoint/2010/main" val="1335276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B23E1CC3-7535-4143-8D22-CE7B1C50A826}" type="datetime4">
              <a:rPr lang="en-US" smtClean="0"/>
              <a:t>April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1EA596D-A67D-4F80-A10A-92CE522F899C}" type="slidenum">
              <a:rPr lang="en-US" altLang="en-US"/>
              <a:pPr/>
              <a:t>‹#›</a:t>
            </a:fld>
            <a:endParaRPr lang="en-US" altLang="en-US"/>
          </a:p>
        </p:txBody>
      </p:sp>
    </p:spTree>
    <p:extLst>
      <p:ext uri="{BB962C8B-B14F-4D97-AF65-F5344CB8AC3E}">
        <p14:creationId xmlns:p14="http://schemas.microsoft.com/office/powerpoint/2010/main" val="23430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FE408BF8-D8AB-47C8-9E84-CD3DA47CBAC2}" type="datetime4">
              <a:rPr lang="en-US" smtClean="0"/>
              <a:t>April 14,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18B9EC87-2C7C-4935-B91A-DB483D443B66}" type="slidenum">
              <a:rPr lang="en-US" altLang="en-US"/>
              <a:pPr/>
              <a:t>‹#›</a:t>
            </a:fld>
            <a:endParaRPr lang="en-US" altLang="en-US"/>
          </a:p>
        </p:txBody>
      </p:sp>
    </p:spTree>
    <p:extLst>
      <p:ext uri="{BB962C8B-B14F-4D97-AF65-F5344CB8AC3E}">
        <p14:creationId xmlns:p14="http://schemas.microsoft.com/office/powerpoint/2010/main" val="348875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B9A44D92-9BDC-4379-B065-A1C0E042463E}" type="datetime4">
              <a:rPr lang="en-US" smtClean="0"/>
              <a:t>April 14,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DBC2446F-53CB-4674-A941-92B5033BBDAF}" type="slidenum">
              <a:rPr lang="en-US" altLang="en-US"/>
              <a:pPr/>
              <a:t>‹#›</a:t>
            </a:fld>
            <a:endParaRPr lang="en-US" altLang="en-US"/>
          </a:p>
        </p:txBody>
      </p:sp>
    </p:spTree>
    <p:extLst>
      <p:ext uri="{BB962C8B-B14F-4D97-AF65-F5344CB8AC3E}">
        <p14:creationId xmlns:p14="http://schemas.microsoft.com/office/powerpoint/2010/main" val="148816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16BF03C6-D4D1-480B-8D72-84873C516673}" type="datetime4">
              <a:rPr lang="en-US" smtClean="0"/>
              <a:t>April 14,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042194D8-63DC-4BE6-A94B-6F7F618CDCFC}" type="slidenum">
              <a:rPr lang="en-US" altLang="en-US"/>
              <a:pPr/>
              <a:t>‹#›</a:t>
            </a:fld>
            <a:endParaRPr lang="en-US" altLang="en-US"/>
          </a:p>
        </p:txBody>
      </p:sp>
    </p:spTree>
    <p:extLst>
      <p:ext uri="{BB962C8B-B14F-4D97-AF65-F5344CB8AC3E}">
        <p14:creationId xmlns:p14="http://schemas.microsoft.com/office/powerpoint/2010/main" val="374349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DADEB15-5D14-47FB-8022-5E7FB809E29A}" type="datetime4">
              <a:rPr lang="en-US" smtClean="0"/>
              <a:t>April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224D58F-71E7-4A3E-BDC7-B73022D8294A}" type="slidenum">
              <a:rPr lang="en-US" altLang="en-US"/>
              <a:pPr/>
              <a:t>‹#›</a:t>
            </a:fld>
            <a:endParaRPr lang="en-US" altLang="en-US"/>
          </a:p>
        </p:txBody>
      </p:sp>
    </p:spTree>
    <p:extLst>
      <p:ext uri="{BB962C8B-B14F-4D97-AF65-F5344CB8AC3E}">
        <p14:creationId xmlns:p14="http://schemas.microsoft.com/office/powerpoint/2010/main" val="797870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6B02C8F-B1C7-447C-87C6-A13F92457954}" type="datetime4">
              <a:rPr lang="en-US" smtClean="0"/>
              <a:t>April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292D4902-C074-41E5-958C-2F9661D8BBD8}" type="slidenum">
              <a:rPr lang="en-US" altLang="en-US"/>
              <a:pPr/>
              <a:t>‹#›</a:t>
            </a:fld>
            <a:endParaRPr lang="en-US" altLang="en-US"/>
          </a:p>
        </p:txBody>
      </p:sp>
    </p:spTree>
    <p:extLst>
      <p:ext uri="{BB962C8B-B14F-4D97-AF65-F5344CB8AC3E}">
        <p14:creationId xmlns:p14="http://schemas.microsoft.com/office/powerpoint/2010/main" val="2527580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5124"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smtClean="0">
                <a:solidFill>
                  <a:srgbClr val="000066"/>
                </a:solidFill>
                <a:latin typeface="+mn-lt"/>
              </a:defRPr>
            </a:lvl1pPr>
          </a:lstStyle>
          <a:p>
            <a:pPr>
              <a:defRPr/>
            </a:pPr>
            <a:fld id="{57A7FAC5-9747-455A-A5E6-FF3362139FAF}" type="datetime4">
              <a:rPr lang="en-US" smtClean="0"/>
              <a:t>April 14,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0BEE77DD-32BB-4973-A356-6B4CA23881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tm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5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66.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7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3.w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4.w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US" sz="2800" dirty="0"/>
              <a:t>Class 10: Mon 14 Apr 2025: 2:45</a:t>
            </a:r>
            <a:br>
              <a:rPr lang="en-US" sz="2800" dirty="0"/>
            </a:br>
            <a:r>
              <a:rPr lang="en-US" sz="2800" dirty="0"/>
              <a:t>Copyright Spring 2025</a:t>
            </a:r>
            <a:br>
              <a:rPr lang="en-US" sz="2800" dirty="0"/>
            </a:br>
            <a:br>
              <a:rPr lang="en-US" sz="2800" dirty="0"/>
            </a:br>
            <a:r>
              <a:rPr lang="en-US" dirty="0"/>
              <a:t>The Public Domain: Duration and Renewal</a:t>
            </a:r>
          </a:p>
        </p:txBody>
      </p:sp>
      <p:sp>
        <p:nvSpPr>
          <p:cNvPr id="7171" name="Rectangle 3"/>
          <p:cNvSpPr>
            <a:spLocks noGrp="1" noChangeArrowheads="1"/>
          </p:cNvSpPr>
          <p:nvPr>
            <p:ph type="subTitle" idx="1"/>
          </p:nvPr>
        </p:nvSpPr>
        <p:spPr>
          <a:xfrm>
            <a:off x="3992564" y="3581400"/>
            <a:ext cx="7431649"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794" y="-2"/>
            <a:ext cx="88452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Duration: Two 14-Year Terms Possible (with 2</a:t>
            </a:r>
            <a:r>
              <a:rPr lang="en-US" sz="2400" baseline="30000" dirty="0">
                <a:solidFill>
                  <a:schemeClr val="accent4">
                    <a:lumMod val="75000"/>
                    <a:lumOff val="25000"/>
                  </a:schemeClr>
                </a:solidFill>
                <a:latin typeface="+mn-lt"/>
                <a:cs typeface="Times New Roman" panose="02020603050405020304" pitchFamily="18" charset="0"/>
              </a:rPr>
              <a:t>nd</a:t>
            </a:r>
            <a:r>
              <a:rPr lang="en-US" sz="2400" dirty="0">
                <a:solidFill>
                  <a:schemeClr val="accent4">
                    <a:lumMod val="75000"/>
                    <a:lumOff val="25000"/>
                  </a:schemeClr>
                </a:solidFill>
                <a:latin typeface="+mn-lt"/>
                <a:cs typeface="Times New Roman" panose="02020603050405020304" pitchFamily="18" charset="0"/>
              </a:rPr>
              <a:t> Recording)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71438" y="468198"/>
            <a:ext cx="3846596" cy="6232640"/>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674871" y="3050716"/>
            <a:ext cx="10018316" cy="2718353"/>
          </a:xfrm>
          <a:prstGeom prst="rect">
            <a:avLst/>
          </a:prstGeom>
          <a:ln w="6350">
            <a:solidFill>
              <a:schemeClr val="tx1"/>
            </a:solidFill>
          </a:ln>
        </p:spPr>
      </p:pic>
      <p:sp>
        <p:nvSpPr>
          <p:cNvPr id="10" name="Text Box 5"/>
          <p:cNvSpPr txBox="1">
            <a:spLocks noChangeArrowheads="1"/>
          </p:cNvSpPr>
          <p:nvPr/>
        </p:nvSpPr>
        <p:spPr bwMode="auto">
          <a:xfrm>
            <a:off x="8135178" y="6516172"/>
            <a:ext cx="40568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First Congress (31 May 1790)</a:t>
            </a:r>
          </a:p>
        </p:txBody>
      </p:sp>
    </p:spTree>
    <p:extLst>
      <p:ext uri="{BB962C8B-B14F-4D97-AF65-F5344CB8AC3E}">
        <p14:creationId xmlns:p14="http://schemas.microsoft.com/office/powerpoint/2010/main" val="26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8393" y="-2"/>
            <a:ext cx="5023608" cy="69209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28 Year Initial Term in Copyright Act of 1831 (and still recording)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988826" y="6488668"/>
            <a:ext cx="22031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3 Feb 1831</a:t>
            </a:r>
          </a:p>
        </p:txBody>
      </p:sp>
      <p:pic>
        <p:nvPicPr>
          <p:cNvPr id="9" name="Picture 8"/>
          <p:cNvPicPr>
            <a:picLocks noChangeAspect="1"/>
          </p:cNvPicPr>
          <p:nvPr/>
        </p:nvPicPr>
        <p:blipFill>
          <a:blip r:embed="rId2"/>
          <a:stretch>
            <a:fillRect/>
          </a:stretch>
        </p:blipFill>
        <p:spPr>
          <a:xfrm>
            <a:off x="265106" y="197913"/>
            <a:ext cx="4093203" cy="6467691"/>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2240919" y="1352451"/>
            <a:ext cx="9041544" cy="4688028"/>
          </a:xfrm>
          <a:prstGeom prst="rect">
            <a:avLst/>
          </a:prstGeom>
          <a:ln w="6350">
            <a:solidFill>
              <a:schemeClr val="tx1"/>
            </a:solidFill>
          </a:ln>
        </p:spPr>
      </p:pic>
    </p:spTree>
    <p:extLst>
      <p:ext uri="{BB962C8B-B14F-4D97-AF65-F5344CB8AC3E}">
        <p14:creationId xmlns:p14="http://schemas.microsoft.com/office/powerpoint/2010/main" val="12506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886" y="-2"/>
            <a:ext cx="77371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1831 Act: 28 + 14 = 42 possible (with 2</a:t>
            </a:r>
            <a:r>
              <a:rPr lang="en-US" sz="2400" baseline="30000" dirty="0">
                <a:solidFill>
                  <a:schemeClr val="accent4">
                    <a:lumMod val="75000"/>
                    <a:lumOff val="25000"/>
                  </a:schemeClr>
                </a:solidFill>
                <a:latin typeface="+mn-lt"/>
                <a:cs typeface="Times New Roman" panose="02020603050405020304" pitchFamily="18" charset="0"/>
              </a:rPr>
              <a:t>nd</a:t>
            </a:r>
            <a:r>
              <a:rPr lang="en-US" sz="2400" dirty="0">
                <a:solidFill>
                  <a:schemeClr val="accent4">
                    <a:lumMod val="75000"/>
                    <a:lumOff val="25000"/>
                  </a:schemeClr>
                </a:solidFill>
                <a:latin typeface="+mn-lt"/>
                <a:cs typeface="Times New Roman" panose="02020603050405020304" pitchFamily="18" charset="0"/>
              </a:rPr>
              <a:t> Recording)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988826" y="6488668"/>
            <a:ext cx="22031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3 Feb 1831</a:t>
            </a:r>
          </a:p>
        </p:txBody>
      </p:sp>
      <p:pic>
        <p:nvPicPr>
          <p:cNvPr id="9" name="Picture 8"/>
          <p:cNvPicPr>
            <a:picLocks noChangeAspect="1"/>
          </p:cNvPicPr>
          <p:nvPr/>
        </p:nvPicPr>
        <p:blipFill>
          <a:blip r:embed="rId2"/>
          <a:stretch>
            <a:fillRect/>
          </a:stretch>
        </p:blipFill>
        <p:spPr>
          <a:xfrm>
            <a:off x="304800" y="209004"/>
            <a:ext cx="4118248" cy="6507265"/>
          </a:xfrm>
          <a:prstGeom prst="rect">
            <a:avLst/>
          </a:prstGeom>
          <a:ln w="6350">
            <a:solidFill>
              <a:schemeClr val="tx1"/>
            </a:solidFill>
          </a:ln>
        </p:spPr>
      </p:pic>
      <p:grpSp>
        <p:nvGrpSpPr>
          <p:cNvPr id="6" name="Group 5">
            <a:extLst>
              <a:ext uri="{FF2B5EF4-FFF2-40B4-BE49-F238E27FC236}">
                <a16:creationId xmlns:a16="http://schemas.microsoft.com/office/drawing/2014/main" id="{C270FB9F-4986-ACB6-800E-2DC51D42D2C7}"/>
              </a:ext>
            </a:extLst>
          </p:cNvPr>
          <p:cNvGrpSpPr/>
          <p:nvPr/>
        </p:nvGrpSpPr>
        <p:grpSpPr>
          <a:xfrm>
            <a:off x="2204057" y="1924333"/>
            <a:ext cx="9362134" cy="3849237"/>
            <a:chOff x="2204057" y="1924333"/>
            <a:chExt cx="9362134" cy="3849237"/>
          </a:xfrm>
        </p:grpSpPr>
        <p:pic>
          <p:nvPicPr>
            <p:cNvPr id="10" name="Picture 9"/>
            <p:cNvPicPr>
              <a:picLocks noChangeAspect="1"/>
            </p:cNvPicPr>
            <p:nvPr/>
          </p:nvPicPr>
          <p:blipFill>
            <a:blip r:embed="rId3"/>
            <a:stretch>
              <a:fillRect/>
            </a:stretch>
          </p:blipFill>
          <p:spPr>
            <a:xfrm>
              <a:off x="2204057" y="1924333"/>
              <a:ext cx="9362134" cy="2817744"/>
            </a:xfrm>
            <a:prstGeom prst="rect">
              <a:avLst/>
            </a:prstGeom>
            <a:ln w="6350">
              <a:solidFill>
                <a:schemeClr val="bg2"/>
              </a:solidFill>
            </a:ln>
          </p:spPr>
        </p:pic>
        <p:pic>
          <p:nvPicPr>
            <p:cNvPr id="5" name="Picture 4">
              <a:extLst>
                <a:ext uri="{FF2B5EF4-FFF2-40B4-BE49-F238E27FC236}">
                  <a16:creationId xmlns:a16="http://schemas.microsoft.com/office/drawing/2014/main" id="{BA142B0F-3A46-2E26-402E-646742D581A8}"/>
                </a:ext>
              </a:extLst>
            </p:cNvPr>
            <p:cNvPicPr>
              <a:picLocks noChangeAspect="1"/>
            </p:cNvPicPr>
            <p:nvPr/>
          </p:nvPicPr>
          <p:blipFill>
            <a:blip r:embed="rId4"/>
            <a:stretch>
              <a:fillRect/>
            </a:stretch>
          </p:blipFill>
          <p:spPr>
            <a:xfrm>
              <a:off x="2204057" y="4698835"/>
              <a:ext cx="9362133" cy="1074735"/>
            </a:xfrm>
            <a:prstGeom prst="rect">
              <a:avLst/>
            </a:prstGeom>
            <a:ln w="6350">
              <a:solidFill>
                <a:schemeClr val="bg2"/>
              </a:solidFill>
            </a:ln>
          </p:spPr>
        </p:pic>
      </p:grpSp>
    </p:spTree>
    <p:extLst>
      <p:ext uri="{BB962C8B-B14F-4D97-AF65-F5344CB8AC3E}">
        <p14:creationId xmlns:p14="http://schemas.microsoft.com/office/powerpoint/2010/main" val="30329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a:t>Duration under the 1831 Act</a:t>
            </a:r>
          </a:p>
        </p:txBody>
      </p:sp>
      <p:sp>
        <p:nvSpPr>
          <p:cNvPr id="16387" name="Content Placeholder 2"/>
          <p:cNvSpPr>
            <a:spLocks noGrp="1"/>
          </p:cNvSpPr>
          <p:nvPr>
            <p:ph idx="1"/>
          </p:nvPr>
        </p:nvSpPr>
        <p:spPr/>
        <p:txBody>
          <a:bodyPr/>
          <a:lstStyle/>
          <a:p>
            <a:r>
              <a:rPr lang="en-US" dirty="0"/>
              <a:t>Key Features</a:t>
            </a:r>
          </a:p>
          <a:p>
            <a:pPr lvl="1"/>
            <a:r>
              <a:rPr lang="en-US" dirty="0"/>
              <a:t>28 years duration from the time of recording of the copyright as provided in the act</a:t>
            </a:r>
          </a:p>
          <a:p>
            <a:pPr lvl="1"/>
            <a:r>
              <a:rPr lang="en-US" dirty="0"/>
              <a:t>14-year renewal term possible with second recording</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1F57C89-0481-4DBF-A456-3E5E766933BA}" type="slidenum">
              <a:rPr lang="en-US" altLang="en-US" sz="1400" i="0">
                <a:solidFill>
                  <a:srgbClr val="000066"/>
                </a:solidFill>
                <a:latin typeface="Arial" panose="020B0604020202020204" pitchFamily="34" charset="0"/>
              </a:rPr>
              <a:pPr/>
              <a:t>13</a:t>
            </a:fld>
            <a:endParaRPr lang="en-US" altLang="en-US" sz="1400" i="0">
              <a:solidFill>
                <a:srgbClr val="000066"/>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6378" y="-1"/>
            <a:ext cx="646562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Doyle Born: 22 May 1859; Died: 7 July 1930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090185" y="6488668"/>
            <a:ext cx="41018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Sherlockian.net (Visited 28 Jan 2022)</a:t>
            </a:r>
          </a:p>
        </p:txBody>
      </p:sp>
      <p:pic>
        <p:nvPicPr>
          <p:cNvPr id="5" name="Picture 4" descr="Canon - Sherlockian.net - 60 Original Stor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739" y="420375"/>
            <a:ext cx="5712238" cy="6285225"/>
          </a:xfrm>
          <a:prstGeom prst="rect">
            <a:avLst/>
          </a:prstGeom>
          <a:ln w="6350">
            <a:solidFill>
              <a:schemeClr val="tx1"/>
            </a:solidFill>
          </a:ln>
        </p:spPr>
      </p:pic>
    </p:spTree>
    <p:extLst>
      <p:ext uri="{BB962C8B-B14F-4D97-AF65-F5344CB8AC3E}">
        <p14:creationId xmlns:p14="http://schemas.microsoft.com/office/powerpoint/2010/main" val="3087399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5307" y="-2"/>
            <a:ext cx="17266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More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090185" y="6488668"/>
            <a:ext cx="41018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Sherlockian.net (Visited 28 Jan 2022)</a:t>
            </a:r>
          </a:p>
        </p:txBody>
      </p:sp>
      <p:pic>
        <p:nvPicPr>
          <p:cNvPr id="5" name="Picture 4" descr="Canon - Sherlockian.net - 60 Original Stor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181" y="328701"/>
            <a:ext cx="5766231" cy="6344633"/>
          </a:xfrm>
          <a:prstGeom prst="rect">
            <a:avLst/>
          </a:prstGeom>
          <a:ln w="6350">
            <a:solidFill>
              <a:schemeClr val="tx1"/>
            </a:solidFill>
          </a:ln>
        </p:spPr>
      </p:pic>
    </p:spTree>
    <p:extLst>
      <p:ext uri="{BB962C8B-B14F-4D97-AF65-F5344CB8AC3E}">
        <p14:creationId xmlns:p14="http://schemas.microsoft.com/office/powerpoint/2010/main" val="1557211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Holmes and the Public Domain</a:t>
            </a:r>
          </a:p>
        </p:txBody>
      </p:sp>
      <p:sp>
        <p:nvSpPr>
          <p:cNvPr id="3" name="Content Placeholder 2"/>
          <p:cNvSpPr>
            <a:spLocks noGrp="1"/>
          </p:cNvSpPr>
          <p:nvPr>
            <p:ph idx="1"/>
          </p:nvPr>
        </p:nvSpPr>
        <p:spPr/>
        <p:txBody>
          <a:bodyPr/>
          <a:lstStyle/>
          <a:p>
            <a:r>
              <a:rPr lang="en-US" dirty="0"/>
              <a:t>The Current Statute</a:t>
            </a:r>
          </a:p>
          <a:p>
            <a:pPr lvl="1"/>
            <a:r>
              <a:rPr lang="en-US" dirty="0"/>
              <a:t>Life of the author + 70 years</a:t>
            </a:r>
          </a:p>
          <a:p>
            <a:pPr lvl="1"/>
            <a:r>
              <a:rPr lang="en-US" dirty="0"/>
              <a:t>Doyle died in 1930, so everything entered the public domain around 2000?</a:t>
            </a:r>
          </a:p>
          <a:p>
            <a:r>
              <a:rPr lang="en-US" dirty="0"/>
              <a:t>Not so fast </a:t>
            </a:r>
          </a:p>
        </p:txBody>
      </p:sp>
      <p:sp>
        <p:nvSpPr>
          <p:cNvPr id="5" name="Slide Number Placeholder 4"/>
          <p:cNvSpPr>
            <a:spLocks noGrp="1"/>
          </p:cNvSpPr>
          <p:nvPr>
            <p:ph type="sldNum" sz="quarter" idx="12"/>
          </p:nvPr>
        </p:nvSpPr>
        <p:spPr/>
        <p:txBody>
          <a:bodyPr/>
          <a:lstStyle/>
          <a:p>
            <a:fld id="{FB2CAC6B-A980-4486-9E12-4B32A334C8F2}" type="slidenum">
              <a:rPr lang="en-US" altLang="en-US" smtClean="0"/>
              <a:pPr/>
              <a:t>16</a:t>
            </a:fld>
            <a:endParaRPr lang="en-US" altLang="en-US"/>
          </a:p>
        </p:txBody>
      </p:sp>
    </p:spTree>
    <p:extLst>
      <p:ext uri="{BB962C8B-B14F-4D97-AF65-F5344CB8AC3E}">
        <p14:creationId xmlns:p14="http://schemas.microsoft.com/office/powerpoint/2010/main" val="353315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3453" y="-2"/>
            <a:ext cx="462854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 the Start: A Study in Scarlet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090185" y="6488668"/>
            <a:ext cx="41018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Sherlockian.net (Visited 28 Jan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tudy in Scarlet - Sherlockian.ne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86" y="209004"/>
            <a:ext cx="5900011" cy="6491834"/>
          </a:xfrm>
          <a:prstGeom prst="rect">
            <a:avLst/>
          </a:prstGeom>
          <a:ln w="6350">
            <a:solidFill>
              <a:schemeClr val="tx1"/>
            </a:solidFill>
          </a:ln>
        </p:spPr>
      </p:pic>
      <p:pic>
        <p:nvPicPr>
          <p:cNvPr id="8" name="Picture 7" descr="A Study in Scarlet - Sherlockian.ne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647" t="31153" r="26505" b="16346"/>
          <a:stretch/>
        </p:blipFill>
        <p:spPr>
          <a:xfrm>
            <a:off x="4189314" y="1364242"/>
            <a:ext cx="5430420" cy="4764024"/>
          </a:xfrm>
          <a:prstGeom prst="rect">
            <a:avLst/>
          </a:prstGeom>
          <a:ln w="6350">
            <a:solidFill>
              <a:schemeClr val="tx1"/>
            </a:solidFill>
          </a:ln>
        </p:spPr>
      </p:pic>
    </p:spTree>
    <p:extLst>
      <p:ext uri="{BB962C8B-B14F-4D97-AF65-F5344CB8AC3E}">
        <p14:creationId xmlns:p14="http://schemas.microsoft.com/office/powerpoint/2010/main" val="202914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A Study in Scarlet</a:t>
            </a:r>
          </a:p>
        </p:txBody>
      </p:sp>
      <p:sp>
        <p:nvSpPr>
          <p:cNvPr id="18435" name="Content Placeholder 2"/>
          <p:cNvSpPr>
            <a:spLocks noGrp="1"/>
          </p:cNvSpPr>
          <p:nvPr>
            <p:ph idx="1"/>
          </p:nvPr>
        </p:nvSpPr>
        <p:spPr/>
        <p:txBody>
          <a:bodyPr/>
          <a:lstStyle/>
          <a:p>
            <a:r>
              <a:rPr lang="en-US" dirty="0"/>
              <a:t>Do the Numbers</a:t>
            </a:r>
          </a:p>
          <a:p>
            <a:pPr lvl="1"/>
            <a:r>
              <a:rPr lang="en-US" dirty="0"/>
              <a:t>American Publication: 1890</a:t>
            </a:r>
          </a:p>
          <a:p>
            <a:pPr lvl="1"/>
            <a:r>
              <a:rPr lang="en-US" dirty="0"/>
              <a:t>Assume appropriate initial copyright, then initial term 28 years and assume appropriate renewal for second 14-year term</a:t>
            </a:r>
          </a:p>
          <a:p>
            <a:pPr lvl="1"/>
            <a:r>
              <a:rPr lang="en-US" dirty="0"/>
              <a:t>Should have entered the public domain in 1932</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042B947-D9B7-425B-804B-D41B46714B42}" type="slidenum">
              <a:rPr lang="en-US" altLang="en-US" sz="1400" i="0">
                <a:solidFill>
                  <a:srgbClr val="000066"/>
                </a:solidFill>
                <a:latin typeface="Arial" panose="020B0604020202020204" pitchFamily="34" charset="0"/>
              </a:rPr>
              <a:pPr/>
              <a:t>18</a:t>
            </a:fld>
            <a:endParaRPr lang="en-US" altLang="en-US" sz="1400" i="0">
              <a:solidFill>
                <a:srgbClr val="000066"/>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2612" y="-2"/>
            <a:ext cx="50093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Act of 1909 (14 pages)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03734" y="6488668"/>
            <a:ext cx="21882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4 Mar 1909</a:t>
            </a:r>
          </a:p>
        </p:txBody>
      </p:sp>
      <p:pic>
        <p:nvPicPr>
          <p:cNvPr id="9" name="Picture 8"/>
          <p:cNvPicPr>
            <a:picLocks noChangeAspect="1"/>
          </p:cNvPicPr>
          <p:nvPr/>
        </p:nvPicPr>
        <p:blipFill>
          <a:blip r:embed="rId2"/>
          <a:stretch>
            <a:fillRect/>
          </a:stretch>
        </p:blipFill>
        <p:spPr>
          <a:xfrm>
            <a:off x="249173" y="209004"/>
            <a:ext cx="4239022" cy="6491834"/>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3246466" y="827238"/>
            <a:ext cx="5916990" cy="5464373"/>
          </a:xfrm>
          <a:prstGeom prst="rect">
            <a:avLst/>
          </a:prstGeom>
          <a:ln w="6350">
            <a:solidFill>
              <a:schemeClr val="tx1"/>
            </a:solidFill>
          </a:ln>
        </p:spPr>
      </p:pic>
    </p:spTree>
    <p:extLst>
      <p:ext uri="{BB962C8B-B14F-4D97-AF65-F5344CB8AC3E}">
        <p14:creationId xmlns:p14="http://schemas.microsoft.com/office/powerpoint/2010/main" val="19322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9462" y="-2"/>
            <a:ext cx="34425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302(a): Life + 70 Years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10621108" y="6488668"/>
            <a:ext cx="15708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302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56072" y="209004"/>
            <a:ext cx="4931117" cy="6438470"/>
          </a:xfrm>
          <a:prstGeom prst="rect">
            <a:avLst/>
          </a:prstGeom>
          <a:ln w="6350">
            <a:solidFill>
              <a:schemeClr val="bg2"/>
            </a:solidFill>
          </a:ln>
        </p:spPr>
      </p:pic>
      <p:sp>
        <p:nvSpPr>
          <p:cNvPr id="8" name="Text Box 5"/>
          <p:cNvSpPr txBox="1">
            <a:spLocks noChangeArrowheads="1"/>
          </p:cNvSpPr>
          <p:nvPr/>
        </p:nvSpPr>
        <p:spPr bwMode="auto">
          <a:xfrm>
            <a:off x="1944165" y="2879937"/>
            <a:ext cx="9917521"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Copyright in a work created on or after January 1, 1978, subsists from its creation and, except as provided by the following subsections, endures for a term consisting of the </a:t>
            </a:r>
            <a:r>
              <a:rPr lang="en-US" sz="3200" b="1" i="0" dirty="0">
                <a:solidFill>
                  <a:schemeClr val="accent4">
                    <a:lumMod val="50000"/>
                    <a:lumOff val="50000"/>
                  </a:schemeClr>
                </a:solidFill>
              </a:rPr>
              <a:t>life of the author and 70 years after the author’s death</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8201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136" y="-2"/>
            <a:ext cx="6531865" cy="112611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1909 Act Duration: New Works: 28 + 28 = 56 (and tied to publication, not recording but note extension application)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10003734" y="6488668"/>
            <a:ext cx="21882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4 Mar 1909</a:t>
            </a:r>
          </a:p>
        </p:txBody>
      </p:sp>
      <p:pic>
        <p:nvPicPr>
          <p:cNvPr id="8" name="Picture 7"/>
          <p:cNvPicPr>
            <a:picLocks noChangeAspect="1"/>
          </p:cNvPicPr>
          <p:nvPr/>
        </p:nvPicPr>
        <p:blipFill>
          <a:blip r:embed="rId2"/>
          <a:stretch>
            <a:fillRect/>
          </a:stretch>
        </p:blipFill>
        <p:spPr>
          <a:xfrm>
            <a:off x="304800" y="223147"/>
            <a:ext cx="4176174" cy="642989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215768" y="1625913"/>
            <a:ext cx="8934810" cy="1176852"/>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2215768" y="2938838"/>
            <a:ext cx="8934810" cy="3384274"/>
          </a:xfrm>
          <a:prstGeom prst="rect">
            <a:avLst/>
          </a:prstGeom>
          <a:ln w="6350">
            <a:solidFill>
              <a:schemeClr val="tx1"/>
            </a:solidFill>
          </a:ln>
        </p:spPr>
      </p:pic>
    </p:spTree>
    <p:extLst>
      <p:ext uri="{BB962C8B-B14F-4D97-AF65-F5344CB8AC3E}">
        <p14:creationId xmlns:p14="http://schemas.microsoft.com/office/powerpoint/2010/main" val="238493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864" y="-2"/>
            <a:ext cx="5279137" cy="71323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1909 Act Duration: Existing Works: Extended to Term of New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10003734" y="6488668"/>
            <a:ext cx="21882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4 Mar 1909</a:t>
            </a:r>
          </a:p>
        </p:txBody>
      </p:sp>
      <p:pic>
        <p:nvPicPr>
          <p:cNvPr id="8" name="Picture 7"/>
          <p:cNvPicPr>
            <a:picLocks noChangeAspect="1"/>
          </p:cNvPicPr>
          <p:nvPr/>
        </p:nvPicPr>
        <p:blipFill>
          <a:blip r:embed="rId2"/>
          <a:stretch>
            <a:fillRect/>
          </a:stretch>
        </p:blipFill>
        <p:spPr>
          <a:xfrm>
            <a:off x="304799" y="253536"/>
            <a:ext cx="4292025" cy="6479361"/>
          </a:xfrm>
          <a:prstGeom prst="rect">
            <a:avLst/>
          </a:prstGeom>
          <a:ln w="6350">
            <a:solidFill>
              <a:schemeClr val="tx1"/>
            </a:solidFill>
          </a:ln>
        </p:spPr>
      </p:pic>
      <p:grpSp>
        <p:nvGrpSpPr>
          <p:cNvPr id="9" name="Group 8"/>
          <p:cNvGrpSpPr>
            <a:grpSpLocks noChangeAspect="1"/>
          </p:cNvGrpSpPr>
          <p:nvPr/>
        </p:nvGrpSpPr>
        <p:grpSpPr>
          <a:xfrm>
            <a:off x="1647089" y="2370482"/>
            <a:ext cx="9750333" cy="2848514"/>
            <a:chOff x="3835107" y="2589466"/>
            <a:chExt cx="4521788" cy="1321019"/>
          </a:xfrm>
        </p:grpSpPr>
        <p:pic>
          <p:nvPicPr>
            <p:cNvPr id="10" name="Picture 9"/>
            <p:cNvPicPr>
              <a:picLocks noChangeAspect="1"/>
            </p:cNvPicPr>
            <p:nvPr/>
          </p:nvPicPr>
          <p:blipFill>
            <a:blip r:embed="rId3"/>
            <a:stretch>
              <a:fillRect/>
            </a:stretch>
          </p:blipFill>
          <p:spPr>
            <a:xfrm>
              <a:off x="3835107" y="2897818"/>
              <a:ext cx="4521788" cy="1012667"/>
            </a:xfrm>
            <a:prstGeom prst="rect">
              <a:avLst/>
            </a:prstGeom>
            <a:ln w="6350">
              <a:solidFill>
                <a:schemeClr val="tx1"/>
              </a:solidFill>
            </a:ln>
          </p:spPr>
        </p:pic>
        <p:pic>
          <p:nvPicPr>
            <p:cNvPr id="11" name="Picture 10"/>
            <p:cNvPicPr>
              <a:picLocks noChangeAspect="1"/>
            </p:cNvPicPr>
            <p:nvPr/>
          </p:nvPicPr>
          <p:blipFill>
            <a:blip r:embed="rId4"/>
            <a:stretch>
              <a:fillRect/>
            </a:stretch>
          </p:blipFill>
          <p:spPr>
            <a:xfrm>
              <a:off x="3899899" y="2589466"/>
              <a:ext cx="4456996" cy="344349"/>
            </a:xfrm>
            <a:prstGeom prst="rect">
              <a:avLst/>
            </a:prstGeom>
            <a:ln w="6350">
              <a:solidFill>
                <a:schemeClr val="tx1"/>
              </a:solidFill>
            </a:ln>
          </p:spPr>
        </p:pic>
      </p:grpSp>
    </p:spTree>
    <p:extLst>
      <p:ext uri="{BB962C8B-B14F-4D97-AF65-F5344CB8AC3E}">
        <p14:creationId xmlns:p14="http://schemas.microsoft.com/office/powerpoint/2010/main" val="40114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t>Duration under the 1909 Act</a:t>
            </a:r>
          </a:p>
        </p:txBody>
      </p:sp>
      <p:sp>
        <p:nvSpPr>
          <p:cNvPr id="19459" name="Content Placeholder 2"/>
          <p:cNvSpPr>
            <a:spLocks noGrp="1"/>
          </p:cNvSpPr>
          <p:nvPr>
            <p:ph idx="1"/>
          </p:nvPr>
        </p:nvSpPr>
        <p:spPr/>
        <p:txBody>
          <a:bodyPr/>
          <a:lstStyle/>
          <a:p>
            <a:r>
              <a:rPr lang="en-US" dirty="0"/>
              <a:t>Key Features</a:t>
            </a:r>
          </a:p>
          <a:p>
            <a:pPr lvl="1"/>
            <a:r>
              <a:rPr lang="en-US" dirty="0"/>
              <a:t>Newly-Copyrighted Works</a:t>
            </a:r>
          </a:p>
          <a:p>
            <a:pPr lvl="2"/>
            <a:r>
              <a:rPr lang="en-US" dirty="0"/>
              <a:t>Initial 28-year term from date of first publication</a:t>
            </a:r>
          </a:p>
          <a:p>
            <a:pPr lvl="2"/>
            <a:r>
              <a:rPr lang="en-US" dirty="0"/>
              <a:t>Copyright could be forfeited if formalities weren’t met</a:t>
            </a:r>
          </a:p>
          <a:p>
            <a:pPr lvl="2"/>
            <a:r>
              <a:rPr lang="en-US" dirty="0"/>
              <a:t>Second renewal term of an additional 28-years possible</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689418A-22FE-4DFF-82BF-FA8255208BC8}" type="slidenum">
              <a:rPr lang="en-US" altLang="en-US" sz="1400" i="0">
                <a:solidFill>
                  <a:srgbClr val="000066"/>
                </a:solidFill>
                <a:latin typeface="Arial" panose="020B0604020202020204" pitchFamily="34" charset="0"/>
              </a:rPr>
              <a:pPr/>
              <a:t>22</a:t>
            </a:fld>
            <a:endParaRPr lang="en-US" altLang="en-US" sz="1400" i="0">
              <a:solidFill>
                <a:srgbClr val="000066"/>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Duration under the 1909 Act</a:t>
            </a:r>
          </a:p>
        </p:txBody>
      </p:sp>
      <p:sp>
        <p:nvSpPr>
          <p:cNvPr id="20483" name="Content Placeholder 2"/>
          <p:cNvSpPr>
            <a:spLocks noGrp="1"/>
          </p:cNvSpPr>
          <p:nvPr>
            <p:ph idx="1"/>
          </p:nvPr>
        </p:nvSpPr>
        <p:spPr/>
        <p:txBody>
          <a:bodyPr/>
          <a:lstStyle/>
          <a:p>
            <a:r>
              <a:rPr lang="en-US" dirty="0"/>
              <a:t>Key Features</a:t>
            </a:r>
          </a:p>
          <a:p>
            <a:pPr lvl="1"/>
            <a:r>
              <a:rPr lang="en-US" dirty="0"/>
              <a:t>Existing Works</a:t>
            </a:r>
          </a:p>
          <a:p>
            <a:pPr lvl="2"/>
            <a:r>
              <a:rPr lang="en-US" dirty="0"/>
              <a:t>For works still in copyright, 56-year term extended to them depending on facts</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F31FC67-09CF-4567-A226-AE148D1F2C13}" type="slidenum">
              <a:rPr lang="en-US" altLang="en-US" sz="1400" i="0">
                <a:solidFill>
                  <a:srgbClr val="000066"/>
                </a:solidFill>
                <a:latin typeface="Arial" panose="020B0604020202020204" pitchFamily="34" charset="0"/>
              </a:rPr>
              <a:pPr/>
              <a:t>23</a:t>
            </a:fld>
            <a:endParaRPr lang="en-US" altLang="en-US" sz="1400" i="0">
              <a:solidFill>
                <a:srgbClr val="000066"/>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A Study in Scarlet</a:t>
            </a:r>
          </a:p>
        </p:txBody>
      </p:sp>
      <p:sp>
        <p:nvSpPr>
          <p:cNvPr id="21507" name="Content Placeholder 2"/>
          <p:cNvSpPr>
            <a:spLocks noGrp="1"/>
          </p:cNvSpPr>
          <p:nvPr>
            <p:ph idx="1"/>
          </p:nvPr>
        </p:nvSpPr>
        <p:spPr/>
        <p:txBody>
          <a:bodyPr/>
          <a:lstStyle/>
          <a:p>
            <a:r>
              <a:rPr lang="en-US"/>
              <a:t>Do the Numbers</a:t>
            </a:r>
          </a:p>
          <a:p>
            <a:pPr lvl="1"/>
            <a:r>
              <a:rPr lang="en-US"/>
              <a:t>American Publication: 1890</a:t>
            </a:r>
          </a:p>
          <a:p>
            <a:pPr lvl="1"/>
            <a:r>
              <a:rPr lang="en-US"/>
              <a:t>First 28-year term ends 1918, so in copyright at passage of 1909 Act </a:t>
            </a:r>
          </a:p>
          <a:p>
            <a:pPr lvl="1"/>
            <a:r>
              <a:rPr lang="en-US"/>
              <a:t>Then eligible for second 28-year term under the 1909 Act</a:t>
            </a:r>
          </a:p>
          <a:p>
            <a:pPr lvl="1"/>
            <a:r>
              <a:rPr lang="en-US"/>
              <a:t>Should have entered the public domain in say 1946 (and presumably did)</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2C13373-F2CA-4EFE-A148-C4A9029A7D5A}" type="slidenum">
              <a:rPr lang="en-US" altLang="en-US" sz="1400" i="0">
                <a:solidFill>
                  <a:srgbClr val="000066"/>
                </a:solidFill>
                <a:latin typeface="Arial" panose="020B0604020202020204" pitchFamily="34" charset="0"/>
              </a:rPr>
              <a:pPr/>
              <a:t>24</a:t>
            </a:fld>
            <a:endParaRPr lang="en-US" altLang="en-US" sz="1400" i="0">
              <a:solidFill>
                <a:srgbClr val="000066"/>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The Looming Public Domain</a:t>
            </a:r>
          </a:p>
        </p:txBody>
      </p:sp>
      <p:sp>
        <p:nvSpPr>
          <p:cNvPr id="31747" name="Content Placeholder 2"/>
          <p:cNvSpPr>
            <a:spLocks noGrp="1"/>
          </p:cNvSpPr>
          <p:nvPr>
            <p:ph idx="1"/>
          </p:nvPr>
        </p:nvSpPr>
        <p:spPr/>
        <p:txBody>
          <a:bodyPr/>
          <a:lstStyle/>
          <a:p>
            <a:r>
              <a:rPr lang="en-US" dirty="0"/>
              <a:t>Approaching 1965</a:t>
            </a:r>
          </a:p>
          <a:p>
            <a:pPr lvl="1"/>
            <a:r>
              <a:rPr lang="en-US" dirty="0"/>
              <a:t>1909 created 56-year duration, so 1909 + 56 would have meant works under 1909 Act would have started entering public domain</a:t>
            </a:r>
          </a:p>
          <a:p>
            <a:pPr lvl="1"/>
            <a:r>
              <a:rPr lang="en-US" dirty="0"/>
              <a:t>Congress started studying this in 1955</a:t>
            </a:r>
          </a:p>
          <a:p>
            <a:pPr lvl="1"/>
            <a:r>
              <a:rPr lang="en-US" dirty="0"/>
              <a:t>Extension expected but date uncertain; what to do?</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1CC3D1-44AD-4DC8-8F65-5E6ED1F3C9FF}" type="slidenum">
              <a:rPr lang="en-US" altLang="en-US" sz="1400" i="0">
                <a:solidFill>
                  <a:srgbClr val="000066"/>
                </a:solidFill>
                <a:latin typeface="Arial" panose="020B0604020202020204" pitchFamily="34" charset="0"/>
              </a:rPr>
              <a:pPr/>
              <a:t>25</a:t>
            </a:fld>
            <a:endParaRPr lang="en-US" altLang="en-US" sz="1400" i="0">
              <a:solidFill>
                <a:srgbClr val="000066"/>
              </a:solidFill>
              <a:latin typeface="Arial" panose="020B0604020202020204" pitchFamily="34" charset="0"/>
            </a:endParaRPr>
          </a:p>
        </p:txBody>
      </p:sp>
    </p:spTree>
    <p:extLst>
      <p:ext uri="{BB962C8B-B14F-4D97-AF65-F5344CB8AC3E}">
        <p14:creationId xmlns:p14="http://schemas.microsoft.com/office/powerpoint/2010/main" val="4004255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0316" y="-1"/>
            <a:ext cx="509168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Temporary Copyright Extensions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645768" y="6488668"/>
            <a:ext cx="35462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87-668 (19 Sept. 1962)</a:t>
            </a:r>
          </a:p>
        </p:txBody>
      </p:sp>
      <p:pic>
        <p:nvPicPr>
          <p:cNvPr id="9" name="Picture 8"/>
          <p:cNvPicPr>
            <a:picLocks noChangeAspect="1"/>
          </p:cNvPicPr>
          <p:nvPr/>
        </p:nvPicPr>
        <p:blipFill rotWithShape="1">
          <a:blip r:embed="rId2"/>
          <a:srcRect l="8108" t="3875" r="6656" b="4431"/>
          <a:stretch/>
        </p:blipFill>
        <p:spPr>
          <a:xfrm>
            <a:off x="228902" y="173782"/>
            <a:ext cx="4154544" cy="6479409"/>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1618937" y="2468816"/>
            <a:ext cx="10400026" cy="3374565"/>
          </a:xfrm>
          <a:prstGeom prst="rect">
            <a:avLst/>
          </a:prstGeom>
          <a:ln w="6350">
            <a:solidFill>
              <a:schemeClr val="tx1"/>
            </a:solidFill>
          </a:ln>
        </p:spPr>
      </p:pic>
    </p:spTree>
    <p:extLst>
      <p:ext uri="{BB962C8B-B14F-4D97-AF65-F5344CB8AC3E}">
        <p14:creationId xmlns:p14="http://schemas.microsoft.com/office/powerpoint/2010/main" val="143409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Extensions of Existing Copyrights under 1909 Act</a:t>
            </a:r>
          </a:p>
        </p:txBody>
      </p:sp>
      <p:sp>
        <p:nvSpPr>
          <p:cNvPr id="22531" name="Content Placeholder 2"/>
          <p:cNvSpPr>
            <a:spLocks noGrp="1"/>
          </p:cNvSpPr>
          <p:nvPr>
            <p:ph idx="1"/>
          </p:nvPr>
        </p:nvSpPr>
        <p:spPr/>
        <p:txBody>
          <a:bodyPr/>
          <a:lstStyle/>
          <a:p>
            <a:r>
              <a:rPr lang="en-US" dirty="0"/>
              <a:t>Add More Years</a:t>
            </a:r>
          </a:p>
          <a:p>
            <a:pPr lvl="1"/>
            <a:r>
              <a:rPr lang="en-US" dirty="0"/>
              <a:t>Congress passed nine temporary extensions for existing works in anticipation of broader copyright legislation (the 1976 act)</a:t>
            </a:r>
          </a:p>
          <a:p>
            <a:r>
              <a:rPr lang="en-US" dirty="0"/>
              <a:t>Means works didn’t enter public domain</a:t>
            </a:r>
          </a:p>
          <a:p>
            <a:pPr lvl="1"/>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3814A3F-147F-4EBB-935C-6345F464439F}" type="slidenum">
              <a:rPr lang="en-US" altLang="en-US" sz="1400" i="0">
                <a:solidFill>
                  <a:srgbClr val="000066"/>
                </a:solidFill>
                <a:latin typeface="Arial" panose="020B0604020202020204" pitchFamily="34" charset="0"/>
              </a:rPr>
              <a:pPr/>
              <a:t>27</a:t>
            </a:fld>
            <a:endParaRPr lang="en-US" altLang="en-US" sz="1400" i="0">
              <a:solidFill>
                <a:srgbClr val="000066"/>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6629" y="-2"/>
            <a:ext cx="35353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1976 Act: Life + 50 Key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0620" y="209004"/>
            <a:ext cx="3912501" cy="6456600"/>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990383" y="2215715"/>
            <a:ext cx="8856033" cy="3575485"/>
          </a:xfrm>
          <a:prstGeom prst="rect">
            <a:avLst/>
          </a:prstGeom>
          <a:ln w="6350">
            <a:solidFill>
              <a:schemeClr val="tx1"/>
            </a:solidFill>
          </a:ln>
        </p:spPr>
      </p:pic>
    </p:spTree>
    <p:extLst>
      <p:ext uri="{BB962C8B-B14F-4D97-AF65-F5344CB8AC3E}">
        <p14:creationId xmlns:p14="http://schemas.microsoft.com/office/powerpoint/2010/main" val="181017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6341" y="-2"/>
            <a:ext cx="696566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Before 1976: Publication, Initial Term, Renewal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1595" y="209004"/>
            <a:ext cx="3698187" cy="6491834"/>
          </a:xfrm>
          <a:prstGeom prst="rect">
            <a:avLst/>
          </a:prstGeom>
          <a:ln w="6350">
            <a:solidFill>
              <a:schemeClr val="tx1"/>
            </a:solidFill>
          </a:ln>
        </p:spPr>
      </p:pic>
      <p:grpSp>
        <p:nvGrpSpPr>
          <p:cNvPr id="10" name="Group 9"/>
          <p:cNvGrpSpPr>
            <a:grpSpLocks noChangeAspect="1"/>
          </p:cNvGrpSpPr>
          <p:nvPr/>
        </p:nvGrpSpPr>
        <p:grpSpPr>
          <a:xfrm>
            <a:off x="1515401" y="2515472"/>
            <a:ext cx="10268496" cy="2743488"/>
            <a:chOff x="3840854" y="2677930"/>
            <a:chExt cx="4511759" cy="1205430"/>
          </a:xfrm>
        </p:grpSpPr>
        <p:pic>
          <p:nvPicPr>
            <p:cNvPr id="8" name="Picture 7"/>
            <p:cNvPicPr>
              <a:picLocks noChangeAspect="1"/>
            </p:cNvPicPr>
            <p:nvPr/>
          </p:nvPicPr>
          <p:blipFill>
            <a:blip r:embed="rId3"/>
            <a:stretch>
              <a:fillRect/>
            </a:stretch>
          </p:blipFill>
          <p:spPr>
            <a:xfrm>
              <a:off x="3840854" y="2974640"/>
              <a:ext cx="4510292" cy="908720"/>
            </a:xfrm>
            <a:prstGeom prst="rect">
              <a:avLst/>
            </a:prstGeom>
            <a:ln w="6350">
              <a:solidFill>
                <a:schemeClr val="tx1"/>
              </a:solidFill>
            </a:ln>
          </p:spPr>
        </p:pic>
        <p:pic>
          <p:nvPicPr>
            <p:cNvPr id="9" name="Picture 8"/>
            <p:cNvPicPr>
              <a:picLocks noChangeAspect="1"/>
            </p:cNvPicPr>
            <p:nvPr/>
          </p:nvPicPr>
          <p:blipFill rotWithShape="1">
            <a:blip r:embed="rId4"/>
            <a:srcRect l="610" r="460"/>
            <a:stretch/>
          </p:blipFill>
          <p:spPr>
            <a:xfrm>
              <a:off x="3846221" y="2677930"/>
              <a:ext cx="4506392" cy="329411"/>
            </a:xfrm>
            <a:prstGeom prst="rect">
              <a:avLst/>
            </a:prstGeom>
            <a:ln w="6350">
              <a:solidFill>
                <a:schemeClr val="tx1"/>
              </a:solidFill>
            </a:ln>
          </p:spPr>
        </p:pic>
      </p:grpSp>
    </p:spTree>
    <p:extLst>
      <p:ext uri="{BB962C8B-B14F-4D97-AF65-F5344CB8AC3E}">
        <p14:creationId xmlns:p14="http://schemas.microsoft.com/office/powerpoint/2010/main" val="104121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1906" y="-2"/>
            <a:ext cx="8450095"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302(c): Min{95 Years from Pub, 120 Years from Creation}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517920" y="6488668"/>
            <a:ext cx="167407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302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40198" y="593108"/>
            <a:ext cx="4677808" cy="6107729"/>
          </a:xfrm>
          <a:prstGeom prst="rect">
            <a:avLst/>
          </a:prstGeom>
          <a:ln w="6350">
            <a:solidFill>
              <a:schemeClr val="tx1"/>
            </a:solidFill>
          </a:ln>
        </p:spPr>
      </p:pic>
      <p:sp>
        <p:nvSpPr>
          <p:cNvPr id="8" name="Text Box 5"/>
          <p:cNvSpPr txBox="1">
            <a:spLocks noChangeArrowheads="1"/>
          </p:cNvSpPr>
          <p:nvPr/>
        </p:nvSpPr>
        <p:spPr bwMode="auto">
          <a:xfrm>
            <a:off x="1927699" y="2438950"/>
            <a:ext cx="9917521"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In the case of an </a:t>
            </a:r>
            <a:r>
              <a:rPr lang="en-US" sz="3200" b="1" i="0" dirty="0">
                <a:solidFill>
                  <a:schemeClr val="accent4">
                    <a:lumMod val="50000"/>
                    <a:lumOff val="50000"/>
                  </a:schemeClr>
                </a:solidFill>
              </a:rPr>
              <a:t>anonymous work, a pseudonymous work, or a work made for hire</a:t>
            </a:r>
            <a:r>
              <a:rPr lang="en-US" sz="3200" i="0" dirty="0"/>
              <a:t>, the copyright endures for a term of </a:t>
            </a:r>
            <a:r>
              <a:rPr lang="en-US" sz="3200" b="1" i="0" dirty="0">
                <a:solidFill>
                  <a:schemeClr val="accent4">
                    <a:lumMod val="50000"/>
                    <a:lumOff val="50000"/>
                  </a:schemeClr>
                </a:solidFill>
              </a:rPr>
              <a:t>95 years from the year of its first publication, or a term of 120 years from the year of its creation, whichever expires first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82790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4367" y="-2"/>
            <a:ext cx="71376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Too Short; And Serious Works Recognized Late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3515" y="209004"/>
            <a:ext cx="3698187"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385803" y="1715564"/>
            <a:ext cx="9933266" cy="4177767"/>
          </a:xfrm>
          <a:prstGeom prst="rect">
            <a:avLst/>
          </a:prstGeom>
          <a:ln w="6350">
            <a:solidFill>
              <a:schemeClr val="tx1"/>
            </a:solidFill>
          </a:ln>
        </p:spPr>
      </p:pic>
    </p:spTree>
    <p:extLst>
      <p:ext uri="{BB962C8B-B14F-4D97-AF65-F5344CB8AC3E}">
        <p14:creationId xmlns:p14="http://schemas.microsoft.com/office/powerpoint/2010/main" val="132455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0648" y="-2"/>
            <a:ext cx="47213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Public Domain Still Pretty Pricy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6616" y="209004"/>
            <a:ext cx="3688200" cy="647430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566045" y="2721618"/>
            <a:ext cx="9783746" cy="3052818"/>
          </a:xfrm>
          <a:prstGeom prst="rect">
            <a:avLst/>
          </a:prstGeom>
          <a:ln w="6350">
            <a:solidFill>
              <a:schemeClr val="tx1"/>
            </a:solidFill>
          </a:ln>
        </p:spPr>
      </p:pic>
    </p:spTree>
    <p:extLst>
      <p:ext uri="{BB962C8B-B14F-4D97-AF65-F5344CB8AC3E}">
        <p14:creationId xmlns:p14="http://schemas.microsoft.com/office/powerpoint/2010/main" val="291972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2228" y="-2"/>
            <a:ext cx="35097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Death is Certain Event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3698187"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505141" y="1605008"/>
            <a:ext cx="10326675" cy="4523258"/>
          </a:xfrm>
          <a:prstGeom prst="rect">
            <a:avLst/>
          </a:prstGeom>
          <a:ln w="6350">
            <a:solidFill>
              <a:schemeClr val="tx1"/>
            </a:solidFill>
          </a:ln>
        </p:spPr>
      </p:pic>
    </p:spTree>
    <p:extLst>
      <p:ext uri="{BB962C8B-B14F-4D97-AF65-F5344CB8AC3E}">
        <p14:creationId xmlns:p14="http://schemas.microsoft.com/office/powerpoint/2010/main" val="32445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1896" y="-2"/>
            <a:ext cx="38801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Renewal Is a Bad System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58599" y="176860"/>
            <a:ext cx="3716499" cy="6523978"/>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990394" y="2976263"/>
            <a:ext cx="10800908" cy="2633581"/>
          </a:xfrm>
          <a:prstGeom prst="rect">
            <a:avLst/>
          </a:prstGeom>
          <a:ln w="6350">
            <a:solidFill>
              <a:schemeClr val="tx1"/>
            </a:solidFill>
          </a:ln>
        </p:spPr>
      </p:pic>
    </p:spTree>
    <p:extLst>
      <p:ext uri="{BB962C8B-B14F-4D97-AF65-F5344CB8AC3E}">
        <p14:creationId xmlns:p14="http://schemas.microsoft.com/office/powerpoint/2010/main" val="41840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Duration Under the 1976 Act</a:t>
            </a:r>
          </a:p>
        </p:txBody>
      </p:sp>
      <p:sp>
        <p:nvSpPr>
          <p:cNvPr id="23555" name="Content Placeholder 2"/>
          <p:cNvSpPr>
            <a:spLocks noGrp="1"/>
          </p:cNvSpPr>
          <p:nvPr>
            <p:ph idx="1"/>
          </p:nvPr>
        </p:nvSpPr>
        <p:spPr/>
        <p:txBody>
          <a:bodyPr/>
          <a:lstStyle/>
          <a:p>
            <a:r>
              <a:rPr lang="en-US" dirty="0"/>
              <a:t>Key Event Shift</a:t>
            </a:r>
          </a:p>
          <a:p>
            <a:pPr lvl="1"/>
            <a:r>
              <a:rPr lang="en-US" dirty="0"/>
              <a:t>Point of creation triggers copyright, not publication</a:t>
            </a:r>
          </a:p>
          <a:p>
            <a:r>
              <a:rPr lang="en-US" dirty="0"/>
              <a:t>For New Works Jan 1, 1978 and forward</a:t>
            </a:r>
          </a:p>
          <a:p>
            <a:pPr lvl="1"/>
            <a:r>
              <a:rPr lang="en-US" dirty="0"/>
              <a:t>Life of the author + 50 years from the point of creation</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C173CBD-EA86-40CC-9EBB-4BFE82D1F0A8}" type="slidenum">
              <a:rPr lang="en-US" altLang="en-US" sz="1400" i="0">
                <a:solidFill>
                  <a:srgbClr val="000066"/>
                </a:solidFill>
                <a:latin typeface="Arial" panose="020B0604020202020204" pitchFamily="34" charset="0"/>
              </a:rPr>
              <a:pPr/>
              <a:t>34</a:t>
            </a:fld>
            <a:endParaRPr lang="en-US" altLang="en-US" sz="1400" i="0">
              <a:solidFill>
                <a:srgbClr val="000066"/>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Duration Under the 1976 Act</a:t>
            </a:r>
          </a:p>
        </p:txBody>
      </p:sp>
      <p:sp>
        <p:nvSpPr>
          <p:cNvPr id="24579" name="Content Placeholder 2"/>
          <p:cNvSpPr>
            <a:spLocks noGrp="1"/>
          </p:cNvSpPr>
          <p:nvPr>
            <p:ph idx="1"/>
          </p:nvPr>
        </p:nvSpPr>
        <p:spPr/>
        <p:txBody>
          <a:bodyPr/>
          <a:lstStyle/>
          <a:p>
            <a:r>
              <a:rPr lang="en-US" dirty="0"/>
              <a:t>What about works in existence before Jan 1, 1978? Three categories:</a:t>
            </a:r>
          </a:p>
          <a:p>
            <a:pPr lvl="1"/>
            <a:r>
              <a:rPr lang="en-US" dirty="0"/>
              <a:t>Already in the public domain</a:t>
            </a:r>
          </a:p>
          <a:p>
            <a:pPr lvl="1"/>
            <a:r>
              <a:rPr lang="en-US" dirty="0"/>
              <a:t>Not in the public domain and not in the copyright system (e.g., created but unpublished) </a:t>
            </a:r>
          </a:p>
          <a:p>
            <a:pPr lvl="1"/>
            <a:r>
              <a:rPr lang="en-US" dirty="0"/>
              <a:t>Already in the copyright system</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A87CF83-4D07-46FC-898E-650D8449A135}" type="slidenum">
              <a:rPr lang="en-US" altLang="en-US" sz="1400" i="0">
                <a:solidFill>
                  <a:srgbClr val="000066"/>
                </a:solidFill>
                <a:latin typeface="Arial" panose="020B0604020202020204" pitchFamily="34" charset="0"/>
              </a:rPr>
              <a:pPr/>
              <a:t>35</a:t>
            </a:fld>
            <a:endParaRPr lang="en-US" altLang="en-US" sz="1400" i="0">
              <a:solidFill>
                <a:srgbClr val="000066"/>
              </a:solidFill>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Duration Under the 1976 Act</a:t>
            </a:r>
          </a:p>
        </p:txBody>
      </p:sp>
      <p:sp>
        <p:nvSpPr>
          <p:cNvPr id="25603" name="Content Placeholder 2"/>
          <p:cNvSpPr>
            <a:spLocks noGrp="1"/>
          </p:cNvSpPr>
          <p:nvPr>
            <p:ph idx="1"/>
          </p:nvPr>
        </p:nvSpPr>
        <p:spPr/>
        <p:txBody>
          <a:bodyPr/>
          <a:lstStyle/>
          <a:p>
            <a:r>
              <a:rPr lang="en-US"/>
              <a:t>In the Public Domain? Stay in the Public Domain</a:t>
            </a:r>
          </a:p>
          <a:p>
            <a:pPr lvl="1"/>
            <a:r>
              <a:rPr lang="en-US"/>
              <a:t>Sec. 103 of the 1976 Act: “This Act does not provide copyright protection for any work that goes into the public domain before January 1, 1978.”</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922FE60-500C-4CA5-B3E2-4A59AA3F898B}" type="slidenum">
              <a:rPr lang="en-US" altLang="en-US" sz="1400" i="0">
                <a:solidFill>
                  <a:srgbClr val="000066"/>
                </a:solidFill>
                <a:latin typeface="Arial" panose="020B0604020202020204" pitchFamily="34" charset="0"/>
              </a:rPr>
              <a:pPr/>
              <a:t>36</a:t>
            </a:fld>
            <a:endParaRPr lang="en-US" altLang="en-US" sz="1400" i="0">
              <a:solidFill>
                <a:srgbClr val="000066"/>
              </a:solidFill>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t>Duration Under the 1976 Act</a:t>
            </a:r>
          </a:p>
        </p:txBody>
      </p:sp>
      <p:sp>
        <p:nvSpPr>
          <p:cNvPr id="26627" name="Content Placeholder 2"/>
          <p:cNvSpPr>
            <a:spLocks noGrp="1"/>
          </p:cNvSpPr>
          <p:nvPr>
            <p:ph idx="1"/>
          </p:nvPr>
        </p:nvSpPr>
        <p:spPr/>
        <p:txBody>
          <a:bodyPr/>
          <a:lstStyle/>
          <a:p>
            <a:r>
              <a:rPr lang="en-US" dirty="0"/>
              <a:t>Sec. 303: Created but Unpublished</a:t>
            </a:r>
          </a:p>
          <a:p>
            <a:pPr lvl="1"/>
            <a:r>
              <a:rPr lang="en-US" dirty="0"/>
              <a:t>Applies the new life + 50 from creation rule to these works with the proviso that can’t expire before Dec 31, 2002 and if published before then won’t expire before Dec 31, 2007</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6B0E934-C3C3-4417-A1B8-66BD800ED352}" type="slidenum">
              <a:rPr lang="en-US" altLang="en-US" sz="1400" i="0">
                <a:solidFill>
                  <a:srgbClr val="000066"/>
                </a:solidFill>
                <a:latin typeface="Arial" panose="020B0604020202020204" pitchFamily="34" charset="0"/>
              </a:rPr>
              <a:pPr/>
              <a:t>37</a:t>
            </a:fld>
            <a:endParaRPr lang="en-US" altLang="en-US" sz="1400" i="0">
              <a:solidFill>
                <a:srgbClr val="000066"/>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Duration Under the 1976 Act</a:t>
            </a:r>
          </a:p>
        </p:txBody>
      </p:sp>
      <p:sp>
        <p:nvSpPr>
          <p:cNvPr id="27651" name="Content Placeholder 2"/>
          <p:cNvSpPr>
            <a:spLocks noGrp="1"/>
          </p:cNvSpPr>
          <p:nvPr>
            <p:ph idx="1"/>
          </p:nvPr>
        </p:nvSpPr>
        <p:spPr/>
        <p:txBody>
          <a:bodyPr/>
          <a:lstStyle/>
          <a:p>
            <a:r>
              <a:rPr lang="en-US" dirty="0"/>
              <a:t>Sec. 304: Already in the Copyright System</a:t>
            </a:r>
          </a:p>
          <a:p>
            <a:pPr lvl="1"/>
            <a:r>
              <a:rPr lang="en-US" dirty="0"/>
              <a:t>Two further subcategories (but 75 years)</a:t>
            </a:r>
          </a:p>
          <a:p>
            <a:pPr lvl="2"/>
            <a:r>
              <a:rPr lang="en-US" dirty="0"/>
              <a:t>Works in their first term</a:t>
            </a:r>
          </a:p>
          <a:p>
            <a:pPr lvl="3"/>
            <a:r>
              <a:rPr lang="en-US" sz="3600" dirty="0"/>
              <a:t>Get original 28 year term and can renew for second term of 47 years (for a total copyright of 75 years)</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467D715-611F-4C95-9422-75CB80A1A34F}" type="slidenum">
              <a:rPr lang="en-US" altLang="en-US" sz="1400" i="0">
                <a:solidFill>
                  <a:srgbClr val="000066"/>
                </a:solidFill>
                <a:latin typeface="Arial" panose="020B0604020202020204" pitchFamily="34" charset="0"/>
              </a:rPr>
              <a:pPr/>
              <a:t>38</a:t>
            </a:fld>
            <a:endParaRPr lang="en-US" altLang="en-US" sz="1400" i="0" dirty="0">
              <a:solidFill>
                <a:srgbClr val="000066"/>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Duration Under the 1976 Act</a:t>
            </a:r>
          </a:p>
        </p:txBody>
      </p:sp>
      <p:sp>
        <p:nvSpPr>
          <p:cNvPr id="27651" name="Content Placeholder 2"/>
          <p:cNvSpPr>
            <a:spLocks noGrp="1"/>
          </p:cNvSpPr>
          <p:nvPr>
            <p:ph idx="1"/>
          </p:nvPr>
        </p:nvSpPr>
        <p:spPr/>
        <p:txBody>
          <a:bodyPr/>
          <a:lstStyle/>
          <a:p>
            <a:r>
              <a:rPr lang="en-US" dirty="0"/>
              <a:t>Sec. 304: Already in the Copyright System</a:t>
            </a:r>
          </a:p>
          <a:p>
            <a:pPr lvl="1"/>
            <a:r>
              <a:rPr lang="en-US" dirty="0"/>
              <a:t>Works in their second term</a:t>
            </a:r>
          </a:p>
          <a:p>
            <a:pPr lvl="3"/>
            <a:r>
              <a:rPr lang="en-US" sz="3600" dirty="0"/>
              <a:t>Second term extended so as to make total term 75 years.</a:t>
            </a:r>
          </a:p>
          <a:p>
            <a:pPr lvl="1"/>
            <a:r>
              <a:rPr lang="en-US" dirty="0"/>
              <a:t>Amended in 1992 and 1998</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467D715-611F-4C95-9422-75CB80A1A34F}" type="slidenum">
              <a:rPr lang="en-US" altLang="en-US" sz="1400" i="0">
                <a:solidFill>
                  <a:srgbClr val="000066"/>
                </a:solidFill>
                <a:latin typeface="Arial" panose="020B0604020202020204" pitchFamily="34" charset="0"/>
              </a:rPr>
              <a:pPr/>
              <a:t>39</a:t>
            </a:fld>
            <a:endParaRPr lang="en-US" altLang="en-US" sz="1400" i="0" dirty="0">
              <a:solidFill>
                <a:srgbClr val="000066"/>
              </a:solidFill>
              <a:latin typeface="Arial" panose="020B0604020202020204" pitchFamily="34" charset="0"/>
            </a:endParaRPr>
          </a:p>
        </p:txBody>
      </p:sp>
    </p:spTree>
    <p:extLst>
      <p:ext uri="{BB962C8B-B14F-4D97-AF65-F5344CB8AC3E}">
        <p14:creationId xmlns:p14="http://schemas.microsoft.com/office/powerpoint/2010/main" val="259753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676" y="-2"/>
            <a:ext cx="56403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 Jan 2025: Public Domain Expanded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7141464" y="6488668"/>
            <a:ext cx="5050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Duke Law Public Domain (Visited 12 Apr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1CEB7E0-ACF4-E253-8915-0408C42238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30" y="209004"/>
            <a:ext cx="5971703" cy="6531550"/>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53EE20DC-68E7-CB4C-02AB-B6C38AE6714B}"/>
              </a:ext>
            </a:extLst>
          </p:cNvPr>
          <p:cNvPicPr>
            <a:picLocks noChangeAspect="1"/>
          </p:cNvPicPr>
          <p:nvPr/>
        </p:nvPicPr>
        <p:blipFill>
          <a:blip r:embed="rId4">
            <a:extLst>
              <a:ext uri="{28A0092B-C50C-407E-A947-70E740481C1C}">
                <a14:useLocalDpi xmlns:a14="http://schemas.microsoft.com/office/drawing/2010/main" val="0"/>
              </a:ext>
            </a:extLst>
          </a:blip>
          <a:srcRect l="1977" t="14952" r="28354" b="25620"/>
          <a:stretch/>
        </p:blipFill>
        <p:spPr>
          <a:xfrm>
            <a:off x="3336016" y="603503"/>
            <a:ext cx="6251468" cy="5832413"/>
          </a:xfrm>
          <a:prstGeom prst="rect">
            <a:avLst/>
          </a:prstGeom>
          <a:ln w="6350">
            <a:solidFill>
              <a:schemeClr val="tx1"/>
            </a:solidFill>
          </a:ln>
        </p:spPr>
      </p:pic>
    </p:spTree>
    <p:extLst>
      <p:ext uri="{BB962C8B-B14F-4D97-AF65-F5344CB8AC3E}">
        <p14:creationId xmlns:p14="http://schemas.microsoft.com/office/powerpoint/2010/main" val="55595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064" y="-2"/>
            <a:ext cx="48219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Post-1909 Act: The Devil’s Foot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090185" y="6488668"/>
            <a:ext cx="41018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Sherlockian.net (Visited 28 Jan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Devil's Foot - Sherlockian.ne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13" y="209004"/>
            <a:ext cx="5900012" cy="6491834"/>
          </a:xfrm>
          <a:prstGeom prst="rect">
            <a:avLst/>
          </a:prstGeom>
          <a:ln w="6350">
            <a:solidFill>
              <a:schemeClr val="tx1"/>
            </a:solidFill>
          </a:ln>
        </p:spPr>
      </p:pic>
      <p:pic>
        <p:nvPicPr>
          <p:cNvPr id="8" name="Picture 7" descr="The Devil's Foot - Sherlockian.ne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775" t="31025" r="22026" b="21615"/>
          <a:stretch/>
        </p:blipFill>
        <p:spPr>
          <a:xfrm>
            <a:off x="3340319" y="1542550"/>
            <a:ext cx="6177520" cy="4585716"/>
          </a:xfrm>
          <a:prstGeom prst="rect">
            <a:avLst/>
          </a:prstGeom>
          <a:ln w="6350">
            <a:solidFill>
              <a:schemeClr val="tx1"/>
            </a:solidFill>
          </a:ln>
        </p:spPr>
      </p:pic>
    </p:spTree>
    <p:extLst>
      <p:ext uri="{BB962C8B-B14F-4D97-AF65-F5344CB8AC3E}">
        <p14:creationId xmlns:p14="http://schemas.microsoft.com/office/powerpoint/2010/main" val="10008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The Devil’s Foot</a:t>
            </a:r>
          </a:p>
        </p:txBody>
      </p:sp>
      <p:sp>
        <p:nvSpPr>
          <p:cNvPr id="29699" name="Content Placeholder 2"/>
          <p:cNvSpPr>
            <a:spLocks noGrp="1"/>
          </p:cNvSpPr>
          <p:nvPr>
            <p:ph idx="1"/>
          </p:nvPr>
        </p:nvSpPr>
        <p:spPr/>
        <p:txBody>
          <a:bodyPr/>
          <a:lstStyle/>
          <a:p>
            <a:r>
              <a:rPr lang="en-US" dirty="0"/>
              <a:t>Do the Numbers</a:t>
            </a:r>
          </a:p>
          <a:p>
            <a:pPr lvl="1"/>
            <a:r>
              <a:rPr lang="en-US" dirty="0"/>
              <a:t>American Publication: 1911</a:t>
            </a:r>
          </a:p>
          <a:p>
            <a:pPr lvl="1"/>
            <a:r>
              <a:rPr lang="en-US" dirty="0"/>
              <a:t>Assume appropriate initial copyright, then initial term 28 years</a:t>
            </a:r>
          </a:p>
          <a:p>
            <a:pPr lvl="1"/>
            <a:r>
              <a:rPr lang="en-US" dirty="0"/>
              <a:t>Assume appropriate renewal for second 28 year term</a:t>
            </a:r>
          </a:p>
          <a:p>
            <a:pPr lvl="1"/>
            <a:r>
              <a:rPr lang="en-US" dirty="0"/>
              <a:t>Should have entered the public domain in 1967</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ADADD62-59A6-4D9C-949A-BBA1F7685CCA}" type="slidenum">
              <a:rPr lang="en-US" altLang="en-US" sz="1400" i="0">
                <a:solidFill>
                  <a:srgbClr val="000066"/>
                </a:solidFill>
                <a:latin typeface="Arial" panose="020B0604020202020204" pitchFamily="34" charset="0"/>
              </a:rPr>
              <a:pPr/>
              <a:t>41</a:t>
            </a:fld>
            <a:endParaRPr lang="en-US" altLang="en-US" sz="1400" i="0">
              <a:solidFill>
                <a:srgbClr val="000066"/>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t>The Devil’s Foot</a:t>
            </a:r>
          </a:p>
        </p:txBody>
      </p:sp>
      <p:sp>
        <p:nvSpPr>
          <p:cNvPr id="30723" name="Content Placeholder 2"/>
          <p:cNvSpPr>
            <a:spLocks noGrp="1"/>
          </p:cNvSpPr>
          <p:nvPr>
            <p:ph idx="1"/>
          </p:nvPr>
        </p:nvSpPr>
        <p:spPr/>
        <p:txBody>
          <a:bodyPr/>
          <a:lstStyle/>
          <a:p>
            <a:r>
              <a:rPr lang="en-US"/>
              <a:t>But Didn’t</a:t>
            </a:r>
          </a:p>
          <a:p>
            <a:pPr lvl="1"/>
            <a:r>
              <a:rPr lang="en-US"/>
              <a:t>Interim extension statutes would have protected it</a:t>
            </a:r>
          </a:p>
          <a:p>
            <a:pPr lvl="1"/>
            <a:r>
              <a:rPr lang="en-US"/>
              <a:t>Under 1976 Act, would have been in second term and received new regime total of 75 years from publication</a:t>
            </a:r>
          </a:p>
          <a:p>
            <a:r>
              <a:rPr lang="en-US"/>
              <a:t>Should then enter public domain in say 1986 (and, presumably, did so)</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3730B17-FFBE-42D2-94FF-54F834FEDAFC}" type="slidenum">
              <a:rPr lang="en-US" altLang="en-US" sz="1400" i="0">
                <a:solidFill>
                  <a:srgbClr val="000066"/>
                </a:solidFill>
                <a:latin typeface="Arial" panose="020B0604020202020204" pitchFamily="34" charset="0"/>
              </a:rPr>
              <a:pPr/>
              <a:t>42</a:t>
            </a:fld>
            <a:endParaRPr lang="en-US" altLang="en-US" sz="1400" i="0">
              <a:solidFill>
                <a:srgbClr val="000066"/>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1909 Act Entry into the Public Domain</a:t>
            </a:r>
          </a:p>
        </p:txBody>
      </p:sp>
      <p:sp>
        <p:nvSpPr>
          <p:cNvPr id="31747" name="Content Placeholder 2"/>
          <p:cNvSpPr>
            <a:spLocks noGrp="1"/>
          </p:cNvSpPr>
          <p:nvPr>
            <p:ph idx="1"/>
          </p:nvPr>
        </p:nvSpPr>
        <p:spPr/>
        <p:txBody>
          <a:bodyPr/>
          <a:lstStyle/>
          <a:p>
            <a:r>
              <a:rPr lang="en-US" dirty="0"/>
              <a:t>To Sum</a:t>
            </a:r>
          </a:p>
          <a:p>
            <a:pPr lvl="1"/>
            <a:r>
              <a:rPr lang="en-US" dirty="0"/>
              <a:t>New works created under the 1909 act didn’t enter the public domain 56 years in</a:t>
            </a:r>
          </a:p>
          <a:p>
            <a:pPr lvl="1"/>
            <a:r>
              <a:rPr lang="en-US" dirty="0"/>
              <a:t>Temporary extensions took those to the 1976 act</a:t>
            </a:r>
          </a:p>
          <a:p>
            <a:pPr lvl="1"/>
            <a:r>
              <a:rPr lang="en-US" dirty="0"/>
              <a:t>That act moved those works to a 75 year term</a:t>
            </a:r>
          </a:p>
          <a:p>
            <a:pPr lvl="1"/>
            <a:r>
              <a:rPr lang="en-US" dirty="0"/>
              <a:t>In 1984, 1909 act works start entering the public domain</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1CC3D1-44AD-4DC8-8F65-5E6ED1F3C9FF}" type="slidenum">
              <a:rPr lang="en-US" altLang="en-US" sz="1400" i="0">
                <a:solidFill>
                  <a:srgbClr val="000066"/>
                </a:solidFill>
                <a:latin typeface="Arial" panose="020B0604020202020204" pitchFamily="34" charset="0"/>
              </a:rPr>
              <a:pPr/>
              <a:t>43</a:t>
            </a:fld>
            <a:endParaRPr lang="en-US" altLang="en-US" sz="1400" i="0">
              <a:solidFill>
                <a:srgbClr val="000066"/>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Rolling Forward from 1984</a:t>
            </a:r>
          </a:p>
        </p:txBody>
      </p:sp>
      <p:sp>
        <p:nvSpPr>
          <p:cNvPr id="32771" name="Content Placeholder 2"/>
          <p:cNvSpPr>
            <a:spLocks noGrp="1"/>
          </p:cNvSpPr>
          <p:nvPr>
            <p:ph idx="1"/>
          </p:nvPr>
        </p:nvSpPr>
        <p:spPr/>
        <p:txBody>
          <a:bodyPr/>
          <a:lstStyle/>
          <a:p>
            <a:r>
              <a:rPr lang="en-US"/>
              <a:t>Copyright Renewal Act of 1992</a:t>
            </a:r>
          </a:p>
          <a:p>
            <a:pPr lvl="1"/>
            <a:r>
              <a:rPr lang="en-US"/>
              <a:t>Changed rules regarding renewal to match structure of the current statute</a:t>
            </a:r>
          </a:p>
          <a:p>
            <a:pPr lvl="1"/>
            <a:r>
              <a:rPr lang="en-US"/>
              <a:t>304(a)(1) provides for automatic renewal for second term</a:t>
            </a:r>
          </a:p>
          <a:p>
            <a:pPr lvl="1"/>
            <a:r>
              <a:rPr lang="en-US"/>
              <a:t>No longer required to file for second term of renewal</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5764DE0-FB0B-48F5-8EBE-D74F590DEE7B}" type="slidenum">
              <a:rPr lang="en-US" altLang="en-US" sz="1400" i="0">
                <a:solidFill>
                  <a:srgbClr val="000066"/>
                </a:solidFill>
                <a:latin typeface="Arial" panose="020B0604020202020204" pitchFamily="34" charset="0"/>
              </a:rPr>
              <a:pPr/>
              <a:t>44</a:t>
            </a:fld>
            <a:endParaRPr lang="en-US" altLang="en-US" sz="1400" i="0">
              <a:solidFill>
                <a:srgbClr val="000066"/>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Rolling Forward from 1984</a:t>
            </a:r>
          </a:p>
        </p:txBody>
      </p:sp>
      <p:sp>
        <p:nvSpPr>
          <p:cNvPr id="33795" name="Content Placeholder 2"/>
          <p:cNvSpPr>
            <a:spLocks noGrp="1"/>
          </p:cNvSpPr>
          <p:nvPr>
            <p:ph idx="1"/>
          </p:nvPr>
        </p:nvSpPr>
        <p:spPr/>
        <p:txBody>
          <a:bodyPr/>
          <a:lstStyle/>
          <a:p>
            <a:r>
              <a:rPr lang="en-US" dirty="0"/>
              <a:t>Copyright Renewal Act of 1992</a:t>
            </a:r>
          </a:p>
          <a:p>
            <a:pPr lvl="1"/>
            <a:r>
              <a:rPr lang="en-US" dirty="0"/>
              <a:t>Works don’t enter the public domain through non-renewal</a:t>
            </a:r>
          </a:p>
          <a:p>
            <a:pPr lvl="1"/>
            <a:r>
              <a:rPr lang="en-US" dirty="0"/>
              <a:t>1992 – 28 = 1964</a:t>
            </a:r>
          </a:p>
          <a:p>
            <a:pPr lvl="2"/>
            <a:r>
              <a:rPr lang="en-US" dirty="0"/>
              <a:t>Works before 1964 could have failed to file for second term and if so would have entered the public domain</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EA42398-C693-4DAA-AF45-475296A7BA4C}" type="slidenum">
              <a:rPr lang="en-US" altLang="en-US" sz="1400" i="0">
                <a:solidFill>
                  <a:srgbClr val="000066"/>
                </a:solidFill>
                <a:latin typeface="Arial" panose="020B0604020202020204" pitchFamily="34" charset="0"/>
              </a:rPr>
              <a:pPr/>
              <a:t>45</a:t>
            </a:fld>
            <a:endParaRPr lang="en-US" altLang="en-US" sz="1400" i="0">
              <a:solidFill>
                <a:srgbClr val="000066"/>
              </a:solidFill>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760" y="-2"/>
            <a:ext cx="38252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CTEA 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pic>
        <p:nvPicPr>
          <p:cNvPr id="8" name="Picture 7" descr="14508_hrp452_from_1_to_1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9034" t="8946" r="8318" b="2109"/>
          <a:stretch/>
        </p:blipFill>
        <p:spPr>
          <a:xfrm>
            <a:off x="3774331" y="150849"/>
            <a:ext cx="3849564" cy="6586755"/>
          </a:xfrm>
          <a:prstGeom prst="rect">
            <a:avLst/>
          </a:prstGeom>
          <a:ln w="6350">
            <a:solidFill>
              <a:schemeClr val="tx1"/>
            </a:solidFill>
          </a:ln>
        </p:spPr>
      </p:pic>
      <p:sp>
        <p:nvSpPr>
          <p:cNvPr id="10" name="Text Box 5"/>
          <p:cNvSpPr txBox="1">
            <a:spLocks noChangeArrowheads="1"/>
          </p:cNvSpPr>
          <p:nvPr/>
        </p:nvSpPr>
        <p:spPr bwMode="auto">
          <a:xfrm>
            <a:off x="9089135" y="6520934"/>
            <a:ext cx="31028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(18 Mar 1998)</a:t>
            </a:r>
          </a:p>
        </p:txBody>
      </p:sp>
    </p:spTree>
    <p:extLst>
      <p:ext uri="{BB962C8B-B14F-4D97-AF65-F5344CB8AC3E}">
        <p14:creationId xmlns:p14="http://schemas.microsoft.com/office/powerpoint/2010/main" val="4077398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980" y="-2"/>
            <a:ext cx="77800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Treaty Obligations Under the Berne Convention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65704" y="6493430"/>
            <a:ext cx="33095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(18 Mar 1998)</a:t>
            </a:r>
          </a:p>
        </p:txBody>
      </p:sp>
      <p:pic>
        <p:nvPicPr>
          <p:cNvPr id="9" name="Picture 8" descr="14508_hrp452_from_1_to_15.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9530" t="9091" r="5676" b="6262"/>
          <a:stretch/>
        </p:blipFill>
        <p:spPr>
          <a:xfrm>
            <a:off x="166422" y="209004"/>
            <a:ext cx="4074573" cy="6466840"/>
          </a:xfrm>
          <a:prstGeom prst="rect">
            <a:avLst/>
          </a:prstGeom>
          <a:ln w="6350">
            <a:solidFill>
              <a:schemeClr val="tx1"/>
            </a:solidFill>
          </a:ln>
        </p:spPr>
      </p:pic>
      <p:pic>
        <p:nvPicPr>
          <p:cNvPr id="10" name="Picture 9" descr="14508_hrp452_from_1_to_15.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13054" t="44040" r="11720" b="39798"/>
          <a:stretch/>
        </p:blipFill>
        <p:spPr>
          <a:xfrm>
            <a:off x="1913009" y="2437551"/>
            <a:ext cx="9685234" cy="3308188"/>
          </a:xfrm>
          <a:prstGeom prst="rect">
            <a:avLst/>
          </a:prstGeom>
          <a:ln w="6350">
            <a:solidFill>
              <a:schemeClr val="tx1"/>
            </a:solidFill>
          </a:ln>
        </p:spPr>
      </p:pic>
    </p:spTree>
    <p:extLst>
      <p:ext uri="{BB962C8B-B14F-4D97-AF65-F5344CB8AC3E}">
        <p14:creationId xmlns:p14="http://schemas.microsoft.com/office/powerpoint/2010/main" val="4217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8707" y="-2"/>
            <a:ext cx="6483293" cy="61869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1995: EU Went to Life + 70; Doesn’t Have to Extend to U.S. works unless U.S. matches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005582" y="6493430"/>
            <a:ext cx="31696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(18 Mar 1998)</a:t>
            </a:r>
          </a:p>
        </p:txBody>
      </p:sp>
      <p:pic>
        <p:nvPicPr>
          <p:cNvPr id="9" name="Picture 8" descr="14508_hrp452_from_1_to_15.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9530" t="9091" r="5676" b="6262"/>
          <a:stretch/>
        </p:blipFill>
        <p:spPr>
          <a:xfrm>
            <a:off x="237596" y="215780"/>
            <a:ext cx="4086051" cy="6485058"/>
          </a:xfrm>
          <a:prstGeom prst="rect">
            <a:avLst/>
          </a:prstGeom>
          <a:ln w="6350">
            <a:solidFill>
              <a:schemeClr val="tx1"/>
            </a:solidFill>
          </a:ln>
        </p:spPr>
      </p:pic>
      <p:pic>
        <p:nvPicPr>
          <p:cNvPr id="10" name="Picture 9" descr="14508_hrp452_from_1_to_15.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13053" t="59394" r="10993" b="18384"/>
          <a:stretch/>
        </p:blipFill>
        <p:spPr>
          <a:xfrm>
            <a:off x="1992385" y="1762382"/>
            <a:ext cx="9127222" cy="4245607"/>
          </a:xfrm>
          <a:prstGeom prst="rect">
            <a:avLst/>
          </a:prstGeom>
          <a:ln w="6350">
            <a:solidFill>
              <a:schemeClr val="tx1"/>
            </a:solidFill>
          </a:ln>
        </p:spPr>
      </p:pic>
    </p:spTree>
    <p:extLst>
      <p:ext uri="{BB962C8B-B14F-4D97-AF65-F5344CB8AC3E}">
        <p14:creationId xmlns:p14="http://schemas.microsoft.com/office/powerpoint/2010/main" val="120154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8062" y="-2"/>
            <a:ext cx="34939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Benefits of Extension?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974360" y="6493430"/>
            <a:ext cx="3200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(18 Mar 1998)</a:t>
            </a:r>
          </a:p>
        </p:txBody>
      </p:sp>
      <p:pic>
        <p:nvPicPr>
          <p:cNvPr id="9" name="Picture 8" descr="14508_hrp452_from_1_to_1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9530" t="9091" r="5676" b="6262"/>
          <a:stretch/>
        </p:blipFill>
        <p:spPr>
          <a:xfrm>
            <a:off x="285437" y="209004"/>
            <a:ext cx="4047265" cy="6423499"/>
          </a:xfrm>
          <a:prstGeom prst="rect">
            <a:avLst/>
          </a:prstGeom>
          <a:ln w="6350">
            <a:solidFill>
              <a:schemeClr val="tx1"/>
            </a:solidFill>
          </a:ln>
        </p:spPr>
      </p:pic>
      <p:pic>
        <p:nvPicPr>
          <p:cNvPr id="10" name="Picture 9" descr="14508_hrp452_from_1_to_1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12815" t="80809" r="10978" b="9090"/>
          <a:stretch/>
        </p:blipFill>
        <p:spPr>
          <a:xfrm>
            <a:off x="1557547" y="3320538"/>
            <a:ext cx="9706062" cy="2045399"/>
          </a:xfrm>
          <a:prstGeom prst="rect">
            <a:avLst/>
          </a:prstGeom>
          <a:ln w="6350">
            <a:solidFill>
              <a:schemeClr val="tx1"/>
            </a:solidFill>
          </a:ln>
        </p:spPr>
      </p:pic>
    </p:spTree>
    <p:extLst>
      <p:ext uri="{BB962C8B-B14F-4D97-AF65-F5344CB8AC3E}">
        <p14:creationId xmlns:p14="http://schemas.microsoft.com/office/powerpoint/2010/main" val="55589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159C-E26B-8FCB-74EF-A1DA5E322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B3665-3437-E19A-D9A9-6EA98264B8D2}"/>
              </a:ext>
            </a:extLst>
          </p:cNvPr>
          <p:cNvSpPr>
            <a:spLocks noGrp="1"/>
          </p:cNvSpPr>
          <p:nvPr>
            <p:ph type="title"/>
          </p:nvPr>
        </p:nvSpPr>
        <p:spPr>
          <a:xfrm>
            <a:off x="10122408" y="-2"/>
            <a:ext cx="20695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More Mickey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B3BA465-EBE1-752C-8406-8C75BF1EC011}"/>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a:extLst>
              <a:ext uri="{FF2B5EF4-FFF2-40B4-BE49-F238E27FC236}">
                <a16:creationId xmlns:a16="http://schemas.microsoft.com/office/drawing/2014/main" id="{582A2079-085B-D8C8-3809-88C8DCB01637}"/>
              </a:ext>
            </a:extLst>
          </p:cNvPr>
          <p:cNvSpPr txBox="1">
            <a:spLocks noChangeArrowheads="1"/>
          </p:cNvSpPr>
          <p:nvPr/>
        </p:nvSpPr>
        <p:spPr bwMode="auto">
          <a:xfrm>
            <a:off x="7141464" y="6488668"/>
            <a:ext cx="5050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Duke Law Public Domain (Visited 12 Apr 2025)</a:t>
            </a:r>
          </a:p>
        </p:txBody>
      </p:sp>
      <p:sp>
        <p:nvSpPr>
          <p:cNvPr id="7" name="Rectangle 6">
            <a:extLst>
              <a:ext uri="{FF2B5EF4-FFF2-40B4-BE49-F238E27FC236}">
                <a16:creationId xmlns:a16="http://schemas.microsoft.com/office/drawing/2014/main" id="{4191F16D-4FA6-11F7-2DC0-34D97593E9D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A5621BEC-E4D5-0D3F-0A7E-F918398F4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30" y="209004"/>
            <a:ext cx="5971703" cy="6531550"/>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BE3FFEC4-E114-AB0B-A64E-FB9D143F586D}"/>
              </a:ext>
            </a:extLst>
          </p:cNvPr>
          <p:cNvPicPr>
            <a:picLocks noChangeAspect="1"/>
          </p:cNvPicPr>
          <p:nvPr/>
        </p:nvPicPr>
        <p:blipFill>
          <a:blip r:embed="rId4">
            <a:extLst>
              <a:ext uri="{28A0092B-C50C-407E-A947-70E740481C1C}">
                <a14:useLocalDpi xmlns:a14="http://schemas.microsoft.com/office/drawing/2010/main" val="0"/>
              </a:ext>
            </a:extLst>
          </a:blip>
          <a:srcRect l="1997" t="22134" r="26910" b="60333"/>
          <a:stretch/>
        </p:blipFill>
        <p:spPr>
          <a:xfrm>
            <a:off x="1074420" y="2848356"/>
            <a:ext cx="10864584" cy="2930652"/>
          </a:xfrm>
          <a:prstGeom prst="rect">
            <a:avLst/>
          </a:prstGeom>
          <a:ln w="6350">
            <a:solidFill>
              <a:schemeClr val="tx1"/>
            </a:solidFill>
          </a:ln>
        </p:spPr>
      </p:pic>
    </p:spTree>
    <p:extLst>
      <p:ext uri="{BB962C8B-B14F-4D97-AF65-F5344CB8AC3E}">
        <p14:creationId xmlns:p14="http://schemas.microsoft.com/office/powerpoint/2010/main" val="2524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4462" y="-2"/>
            <a:ext cx="38575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CTEA 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8" name="Text Box 5"/>
          <p:cNvSpPr txBox="1">
            <a:spLocks noChangeArrowheads="1"/>
          </p:cNvSpPr>
          <p:nvPr/>
        </p:nvSpPr>
        <p:spPr bwMode="auto">
          <a:xfrm>
            <a:off x="9002268" y="6516172"/>
            <a:ext cx="31897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 Report (10 July 1996)</a:t>
            </a:r>
          </a:p>
        </p:txBody>
      </p:sp>
      <p:pic>
        <p:nvPicPr>
          <p:cNvPr id="9" name="Picture 8"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7961" t="8775" r="4830" b="2279"/>
          <a:stretch/>
        </p:blipFill>
        <p:spPr>
          <a:xfrm>
            <a:off x="3622877" y="303809"/>
            <a:ext cx="3945038" cy="6397029"/>
          </a:xfrm>
          <a:prstGeom prst="rect">
            <a:avLst/>
          </a:prstGeom>
          <a:ln w="6350">
            <a:solidFill>
              <a:schemeClr val="tx1"/>
            </a:solidFill>
          </a:ln>
        </p:spPr>
      </p:pic>
    </p:spTree>
    <p:extLst>
      <p:ext uri="{BB962C8B-B14F-4D97-AF65-F5344CB8AC3E}">
        <p14:creationId xmlns:p14="http://schemas.microsoft.com/office/powerpoint/2010/main" val="1812115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416" y="-2"/>
            <a:ext cx="42915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EU Rule of the Shorter Term</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April 14,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36628" y="6488668"/>
            <a:ext cx="33386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 Report (10 July 1996)</a:t>
            </a:r>
          </a:p>
        </p:txBody>
      </p:sp>
      <p:pic>
        <p:nvPicPr>
          <p:cNvPr id="9" name="Picture 8"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6082" t="8946" r="5367" b="2278"/>
          <a:stretch/>
        </p:blipFill>
        <p:spPr>
          <a:xfrm>
            <a:off x="216293" y="262368"/>
            <a:ext cx="3992541" cy="6363868"/>
          </a:xfrm>
          <a:prstGeom prst="rect">
            <a:avLst/>
          </a:prstGeom>
          <a:ln w="6350">
            <a:solidFill>
              <a:schemeClr val="tx1"/>
            </a:solidFill>
          </a:ln>
        </p:spPr>
      </p:pic>
      <p:pic>
        <p:nvPicPr>
          <p:cNvPr id="10" name="Picture 9"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9794" t="13883" r="8095" b="64851"/>
          <a:stretch/>
        </p:blipFill>
        <p:spPr>
          <a:xfrm>
            <a:off x="2381760" y="2008940"/>
            <a:ext cx="8821655" cy="3632445"/>
          </a:xfrm>
          <a:prstGeom prst="rect">
            <a:avLst/>
          </a:prstGeom>
          <a:ln w="6350">
            <a:solidFill>
              <a:schemeClr val="tx1"/>
            </a:solidFill>
          </a:ln>
        </p:spPr>
      </p:pic>
    </p:spTree>
    <p:extLst>
      <p:ext uri="{BB962C8B-B14F-4D97-AF65-F5344CB8AC3E}">
        <p14:creationId xmlns:p14="http://schemas.microsoft.com/office/powerpoint/2010/main" val="96929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312" y="-1"/>
            <a:ext cx="626668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Importance of Copyright to U.S. Economy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36628" y="6488668"/>
            <a:ext cx="33386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 Report (10 July 1996)</a:t>
            </a:r>
          </a:p>
        </p:txBody>
      </p:sp>
      <p:pic>
        <p:nvPicPr>
          <p:cNvPr id="9" name="Picture 8"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6082" t="8946" r="5367" b="2278"/>
          <a:stretch/>
        </p:blipFill>
        <p:spPr>
          <a:xfrm>
            <a:off x="297962" y="184664"/>
            <a:ext cx="4088094" cy="6516173"/>
          </a:xfrm>
          <a:prstGeom prst="rect">
            <a:avLst/>
          </a:prstGeom>
          <a:ln w="6350">
            <a:solidFill>
              <a:schemeClr val="tx1"/>
            </a:solidFill>
          </a:ln>
        </p:spPr>
      </p:pic>
      <p:pic>
        <p:nvPicPr>
          <p:cNvPr id="10" name="Picture 9"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10062" t="34643" r="9169" b="42572"/>
          <a:stretch/>
        </p:blipFill>
        <p:spPr>
          <a:xfrm>
            <a:off x="2433113" y="1892087"/>
            <a:ext cx="8514136" cy="3818630"/>
          </a:xfrm>
          <a:prstGeom prst="rect">
            <a:avLst/>
          </a:prstGeom>
          <a:ln w="6350">
            <a:solidFill>
              <a:schemeClr val="tx1"/>
            </a:solidFill>
          </a:ln>
        </p:spPr>
      </p:pic>
    </p:spTree>
    <p:extLst>
      <p:ext uri="{BB962C8B-B14F-4D97-AF65-F5344CB8AC3E}">
        <p14:creationId xmlns:p14="http://schemas.microsoft.com/office/powerpoint/2010/main" val="7013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7316" y="-1"/>
            <a:ext cx="6234685" cy="3351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Think of the Children (and Their Children)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36628" y="6488668"/>
            <a:ext cx="33386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 Report (10 July 1996)</a:t>
            </a:r>
          </a:p>
        </p:txBody>
      </p:sp>
      <p:pic>
        <p:nvPicPr>
          <p:cNvPr id="9" name="Picture 8"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8766" t="9283" r="6172" b="2447"/>
          <a:stretch/>
        </p:blipFill>
        <p:spPr>
          <a:xfrm>
            <a:off x="281347" y="167571"/>
            <a:ext cx="3959936" cy="6533267"/>
          </a:xfrm>
          <a:prstGeom prst="rect">
            <a:avLst/>
          </a:prstGeom>
          <a:ln w="6350">
            <a:solidFill>
              <a:schemeClr val="tx1"/>
            </a:solidFill>
          </a:ln>
        </p:spPr>
      </p:pic>
      <p:pic>
        <p:nvPicPr>
          <p:cNvPr id="10" name="Picture 9"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11986" t="48946" r="9124" b="37720"/>
          <a:stretch/>
        </p:blipFill>
        <p:spPr>
          <a:xfrm>
            <a:off x="1313127" y="2836936"/>
            <a:ext cx="10481394" cy="2816428"/>
          </a:xfrm>
          <a:prstGeom prst="rect">
            <a:avLst/>
          </a:prstGeom>
          <a:ln w="6350">
            <a:solidFill>
              <a:schemeClr val="tx1"/>
            </a:solidFill>
          </a:ln>
        </p:spPr>
      </p:pic>
    </p:spTree>
    <p:extLst>
      <p:ext uri="{BB962C8B-B14F-4D97-AF65-F5344CB8AC3E}">
        <p14:creationId xmlns:p14="http://schemas.microsoft.com/office/powerpoint/2010/main" val="23640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147" y="-1"/>
            <a:ext cx="468385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People Are Living a Long Time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96524" y="6488668"/>
            <a:ext cx="32787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Senate Report (10 July 1996)</a:t>
            </a:r>
          </a:p>
        </p:txBody>
      </p:sp>
      <p:pic>
        <p:nvPicPr>
          <p:cNvPr id="9" name="Picture 8"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8766" t="9283" r="6172" b="2447"/>
          <a:stretch/>
        </p:blipFill>
        <p:spPr>
          <a:xfrm>
            <a:off x="294698" y="209004"/>
            <a:ext cx="3934823" cy="6491834"/>
          </a:xfrm>
          <a:prstGeom prst="rect">
            <a:avLst/>
          </a:prstGeom>
          <a:ln w="6350">
            <a:solidFill>
              <a:schemeClr val="tx1"/>
            </a:solidFill>
          </a:ln>
        </p:spPr>
      </p:pic>
      <p:grpSp>
        <p:nvGrpSpPr>
          <p:cNvPr id="5" name="Group 4"/>
          <p:cNvGrpSpPr/>
          <p:nvPr/>
        </p:nvGrpSpPr>
        <p:grpSpPr>
          <a:xfrm>
            <a:off x="1823265" y="1053296"/>
            <a:ext cx="8566275" cy="4668943"/>
            <a:chOff x="1823265" y="1053296"/>
            <a:chExt cx="8566275" cy="4668943"/>
          </a:xfrm>
        </p:grpSpPr>
        <p:pic>
          <p:nvPicPr>
            <p:cNvPr id="11" name="Picture 10" descr="14341_srp315_from_1_to_45.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12523" t="61027" r="9928" b="14500"/>
            <a:stretch/>
          </p:blipFill>
          <p:spPr>
            <a:xfrm>
              <a:off x="1823266" y="1053296"/>
              <a:ext cx="8566274" cy="4297957"/>
            </a:xfrm>
            <a:prstGeom prst="rect">
              <a:avLst/>
            </a:prstGeom>
            <a:ln w="6350">
              <a:solidFill>
                <a:schemeClr val="tx1"/>
              </a:solidFill>
            </a:ln>
          </p:spPr>
        </p:pic>
        <p:pic>
          <p:nvPicPr>
            <p:cNvPr id="12" name="Picture 11" descr="14341_srp315_from_1_to_45.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11181" t="13777" r="9392" b="82785"/>
            <a:stretch/>
          </p:blipFill>
          <p:spPr>
            <a:xfrm>
              <a:off x="1823265" y="5132668"/>
              <a:ext cx="8566275" cy="589571"/>
            </a:xfrm>
            <a:prstGeom prst="rect">
              <a:avLst/>
            </a:prstGeom>
            <a:ln w="6350">
              <a:solidFill>
                <a:schemeClr val="tx1"/>
              </a:solidFill>
            </a:ln>
          </p:spPr>
        </p:pic>
      </p:grpSp>
    </p:spTree>
    <p:extLst>
      <p:ext uri="{BB962C8B-B14F-4D97-AF65-F5344CB8AC3E}">
        <p14:creationId xmlns:p14="http://schemas.microsoft.com/office/powerpoint/2010/main" val="395450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556" y="-2"/>
            <a:ext cx="31714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1998: 20 More Years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1327" y="209004"/>
            <a:ext cx="4734090" cy="6533908"/>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454629" y="1117556"/>
            <a:ext cx="7299985" cy="5130844"/>
          </a:xfrm>
          <a:prstGeom prst="rect">
            <a:avLst/>
          </a:prstGeom>
          <a:ln w="6350">
            <a:solidFill>
              <a:schemeClr val="tx1"/>
            </a:solidFill>
          </a:ln>
        </p:spPr>
      </p:pic>
      <p:sp>
        <p:nvSpPr>
          <p:cNvPr id="10" name="Text Box 5"/>
          <p:cNvSpPr txBox="1">
            <a:spLocks noChangeArrowheads="1"/>
          </p:cNvSpPr>
          <p:nvPr/>
        </p:nvSpPr>
        <p:spPr bwMode="auto">
          <a:xfrm>
            <a:off x="8572499" y="6493430"/>
            <a:ext cx="360278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Sony Bono CTEA (27 Oct 1998)</a:t>
            </a:r>
          </a:p>
        </p:txBody>
      </p:sp>
    </p:spTree>
    <p:extLst>
      <p:ext uri="{BB962C8B-B14F-4D97-AF65-F5344CB8AC3E}">
        <p14:creationId xmlns:p14="http://schemas.microsoft.com/office/powerpoint/2010/main" val="329949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Rolling Forward from 1984</a:t>
            </a:r>
          </a:p>
        </p:txBody>
      </p:sp>
      <p:sp>
        <p:nvSpPr>
          <p:cNvPr id="34819" name="Content Placeholder 2"/>
          <p:cNvSpPr>
            <a:spLocks noGrp="1"/>
          </p:cNvSpPr>
          <p:nvPr>
            <p:ph idx="1"/>
          </p:nvPr>
        </p:nvSpPr>
        <p:spPr/>
        <p:txBody>
          <a:bodyPr/>
          <a:lstStyle/>
          <a:p>
            <a:r>
              <a:rPr lang="en-US"/>
              <a:t>Copyright Term Extension Act of 1998</a:t>
            </a:r>
          </a:p>
          <a:p>
            <a:pPr lvl="1"/>
            <a:r>
              <a:rPr lang="en-US"/>
              <a:t>Added twenty years to duration for works still in copyright</a:t>
            </a:r>
          </a:p>
          <a:p>
            <a:pPr lvl="1"/>
            <a:r>
              <a:rPr lang="en-US"/>
              <a:t>Applied on going forward basis and to preexisting works</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D172EFF-EECB-46EF-9CF2-95718909F798}" type="slidenum">
              <a:rPr lang="en-US" altLang="en-US" sz="1400" i="0">
                <a:solidFill>
                  <a:srgbClr val="000066"/>
                </a:solidFill>
                <a:latin typeface="Arial" panose="020B0604020202020204" pitchFamily="34" charset="0"/>
              </a:rPr>
              <a:pPr/>
              <a:t>56</a:t>
            </a:fld>
            <a:endParaRPr lang="en-US" altLang="en-US" sz="1400" i="0">
              <a:solidFill>
                <a:srgbClr val="000066"/>
              </a:solidFill>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Rolling Forward from 1984</a:t>
            </a:r>
          </a:p>
        </p:txBody>
      </p:sp>
      <p:sp>
        <p:nvSpPr>
          <p:cNvPr id="35843" name="Content Placeholder 2"/>
          <p:cNvSpPr>
            <a:spLocks noGrp="1"/>
          </p:cNvSpPr>
          <p:nvPr>
            <p:ph idx="1"/>
          </p:nvPr>
        </p:nvSpPr>
        <p:spPr/>
        <p:txBody>
          <a:bodyPr/>
          <a:lstStyle/>
          <a:p>
            <a:r>
              <a:rPr lang="en-US" dirty="0"/>
              <a:t>Copyright Term Extension Act of 1998</a:t>
            </a:r>
          </a:p>
          <a:p>
            <a:pPr lvl="1"/>
            <a:r>
              <a:rPr lang="en-US" dirty="0"/>
              <a:t>For 14 years—1984 to 1998—works exited copyright and entered the public domain</a:t>
            </a:r>
          </a:p>
          <a:p>
            <a:pPr lvl="1"/>
            <a:r>
              <a:rPr lang="en-US" dirty="0"/>
              <a:t>This covers works from 1909 to before 1923 (1998 - 75)</a:t>
            </a:r>
          </a:p>
          <a:p>
            <a:pPr lvl="2"/>
            <a:r>
              <a:rPr lang="en-US" dirty="0"/>
              <a:t>75-year term in place prior to passage of CTEA would have expired for works published prior to 1923</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741E29F-4DA5-442F-B1CA-EA489F02AD97}" type="slidenum">
              <a:rPr lang="en-US" altLang="en-US" sz="1400" i="0">
                <a:solidFill>
                  <a:srgbClr val="000066"/>
                </a:solidFill>
                <a:latin typeface="Arial" panose="020B0604020202020204" pitchFamily="34" charset="0"/>
              </a:rPr>
              <a:pPr/>
              <a:t>57</a:t>
            </a:fld>
            <a:endParaRPr lang="en-US" altLang="en-US" sz="1400" i="0">
              <a:solidFill>
                <a:srgbClr val="000066"/>
              </a:solidFill>
              <a:latin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Rolling Forward from 1984</a:t>
            </a:r>
          </a:p>
        </p:txBody>
      </p:sp>
      <p:sp>
        <p:nvSpPr>
          <p:cNvPr id="35843" name="Content Placeholder 2"/>
          <p:cNvSpPr>
            <a:spLocks noGrp="1"/>
          </p:cNvSpPr>
          <p:nvPr>
            <p:ph idx="1"/>
          </p:nvPr>
        </p:nvSpPr>
        <p:spPr/>
        <p:txBody>
          <a:bodyPr/>
          <a:lstStyle/>
          <a:p>
            <a:r>
              <a:rPr lang="en-US" dirty="0"/>
              <a:t>Copyright Term Extension Act of 1998</a:t>
            </a:r>
          </a:p>
          <a:p>
            <a:pPr lvl="1"/>
            <a:r>
              <a:rPr lang="en-US" dirty="0"/>
              <a:t>95 years is the new magic number for pre-1976 Act works</a:t>
            </a:r>
          </a:p>
          <a:p>
            <a:r>
              <a:rPr lang="en-US" dirty="0"/>
              <a:t>Take a simple example</a:t>
            </a:r>
          </a:p>
          <a:p>
            <a:pPr lvl="1"/>
            <a:r>
              <a:rPr lang="en-US" dirty="0"/>
              <a:t>Book published on 2 Jan 1926. Gets 95 years, so expired on 2 Jan 2021? Not quite: the Sec 305 wrinkle</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741E29F-4DA5-442F-B1CA-EA489F02AD97}" type="slidenum">
              <a:rPr lang="en-US" altLang="en-US" sz="1400" i="0">
                <a:solidFill>
                  <a:srgbClr val="000066"/>
                </a:solidFill>
                <a:latin typeface="Arial" panose="020B0604020202020204" pitchFamily="34" charset="0"/>
              </a:rPr>
              <a:pPr/>
              <a:t>58</a:t>
            </a:fld>
            <a:endParaRPr lang="en-US" altLang="en-US" sz="1400" i="0">
              <a:solidFill>
                <a:srgbClr val="000066"/>
              </a:solidFill>
              <a:latin typeface="Arial" panose="020B0604020202020204" pitchFamily="34" charset="0"/>
            </a:endParaRPr>
          </a:p>
        </p:txBody>
      </p:sp>
    </p:spTree>
    <p:extLst>
      <p:ext uri="{BB962C8B-B14F-4D97-AF65-F5344CB8AC3E}">
        <p14:creationId xmlns:p14="http://schemas.microsoft.com/office/powerpoint/2010/main" val="2503222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0" y="-2"/>
            <a:ext cx="36195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305: Terminal Date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10533888" y="6488668"/>
            <a:ext cx="16581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305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9173" y="209004"/>
            <a:ext cx="4915814" cy="6491834"/>
          </a:xfrm>
          <a:prstGeom prst="rect">
            <a:avLst/>
          </a:prstGeom>
          <a:ln w="6350">
            <a:solidFill>
              <a:schemeClr val="tx1"/>
            </a:solidFill>
          </a:ln>
        </p:spPr>
      </p:pic>
      <p:sp>
        <p:nvSpPr>
          <p:cNvPr id="8" name="Text Box 5"/>
          <p:cNvSpPr txBox="1">
            <a:spLocks noChangeArrowheads="1"/>
          </p:cNvSpPr>
          <p:nvPr/>
        </p:nvSpPr>
        <p:spPr bwMode="auto">
          <a:xfrm>
            <a:off x="1916522" y="3106916"/>
            <a:ext cx="9917521" cy="156966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All terms of copyright provided by sections 302 through 304 </a:t>
            </a:r>
            <a:r>
              <a:rPr lang="en-US" sz="3200" b="1" i="0" dirty="0">
                <a:solidFill>
                  <a:schemeClr val="accent4">
                    <a:lumMod val="50000"/>
                    <a:lumOff val="50000"/>
                  </a:schemeClr>
                </a:solidFill>
              </a:rPr>
              <a:t>run to the end of the calendar year in which they would otherwise expire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5514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E35C9-F866-D62C-D8F6-F34841D73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52376-E1A6-4C89-5557-F6C4AD4B16D7}"/>
              </a:ext>
            </a:extLst>
          </p:cNvPr>
          <p:cNvSpPr>
            <a:spLocks noGrp="1"/>
          </p:cNvSpPr>
          <p:nvPr>
            <p:ph type="title"/>
          </p:nvPr>
        </p:nvSpPr>
        <p:spPr>
          <a:xfrm>
            <a:off x="10401300" y="-2"/>
            <a:ext cx="1790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Characters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CCE6A30-E385-28AE-B9B9-2344B44AC20B}"/>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2C0C9CAC-4872-8190-8339-A383D9725D3D}"/>
              </a:ext>
            </a:extLst>
          </p:cNvPr>
          <p:cNvSpPr txBox="1">
            <a:spLocks noChangeArrowheads="1"/>
          </p:cNvSpPr>
          <p:nvPr/>
        </p:nvSpPr>
        <p:spPr bwMode="auto">
          <a:xfrm>
            <a:off x="7141464" y="6488668"/>
            <a:ext cx="5050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Duke Law Public Domain (Visited 12 Apr 2025)</a:t>
            </a:r>
          </a:p>
        </p:txBody>
      </p:sp>
      <p:sp>
        <p:nvSpPr>
          <p:cNvPr id="7" name="Rectangle 6">
            <a:extLst>
              <a:ext uri="{FF2B5EF4-FFF2-40B4-BE49-F238E27FC236}">
                <a16:creationId xmlns:a16="http://schemas.microsoft.com/office/drawing/2014/main" id="{173841EB-9577-6A7A-915A-7902724E7CD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7F663D7-B720-12F3-CA2B-0835C1882F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30" y="209004"/>
            <a:ext cx="5971703" cy="6531550"/>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F8BA3F15-CBB3-5ADB-897F-28C3D78A74BA}"/>
              </a:ext>
            </a:extLst>
          </p:cNvPr>
          <p:cNvPicPr>
            <a:picLocks noChangeAspect="1"/>
          </p:cNvPicPr>
          <p:nvPr/>
        </p:nvPicPr>
        <p:blipFill>
          <a:blip r:embed="rId4">
            <a:extLst>
              <a:ext uri="{28A0092B-C50C-407E-A947-70E740481C1C}">
                <a14:useLocalDpi xmlns:a14="http://schemas.microsoft.com/office/drawing/2010/main" val="0"/>
              </a:ext>
            </a:extLst>
          </a:blip>
          <a:srcRect l="1705" t="38800" r="29826" b="33667"/>
          <a:stretch/>
        </p:blipFill>
        <p:spPr>
          <a:xfrm>
            <a:off x="1464087" y="1764792"/>
            <a:ext cx="10193966" cy="4483608"/>
          </a:xfrm>
          <a:prstGeom prst="rect">
            <a:avLst/>
          </a:prstGeom>
          <a:ln w="6350">
            <a:solidFill>
              <a:schemeClr val="tx1"/>
            </a:solidFill>
          </a:ln>
        </p:spPr>
      </p:pic>
    </p:spTree>
    <p:extLst>
      <p:ext uri="{BB962C8B-B14F-4D97-AF65-F5344CB8AC3E}">
        <p14:creationId xmlns:p14="http://schemas.microsoft.com/office/powerpoint/2010/main" val="74782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Rolling Forward from 1984</a:t>
            </a:r>
          </a:p>
        </p:txBody>
      </p:sp>
      <p:sp>
        <p:nvSpPr>
          <p:cNvPr id="35843" name="Content Placeholder 2"/>
          <p:cNvSpPr>
            <a:spLocks noGrp="1"/>
          </p:cNvSpPr>
          <p:nvPr>
            <p:ph idx="1"/>
          </p:nvPr>
        </p:nvSpPr>
        <p:spPr/>
        <p:txBody>
          <a:bodyPr/>
          <a:lstStyle/>
          <a:p>
            <a:r>
              <a:rPr lang="en-US" dirty="0"/>
              <a:t>Take a simple example:</a:t>
            </a:r>
          </a:p>
          <a:p>
            <a:pPr lvl="1"/>
            <a:r>
              <a:rPr lang="en-US" dirty="0"/>
              <a:t>Book published on, say, 2 Jan 1926. Gets 95 years, so expired on 2 Jan 2021?</a:t>
            </a:r>
          </a:p>
          <a:p>
            <a:pPr lvl="1"/>
            <a:r>
              <a:rPr lang="en-US" dirty="0"/>
              <a:t>Not quite: the Sec 305 wrinkle</a:t>
            </a:r>
          </a:p>
          <a:p>
            <a:pPr lvl="1"/>
            <a:r>
              <a:rPr lang="en-US" dirty="0"/>
              <a:t>Under 305, duration for this book expired on 31 Dec 2021</a:t>
            </a:r>
          </a:p>
          <a:p>
            <a:pPr lvl="1"/>
            <a:r>
              <a:rPr lang="en-US" dirty="0"/>
              <a:t>Went into public domain on 1 Jan 2022</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741E29F-4DA5-442F-B1CA-EA489F02AD97}" type="slidenum">
              <a:rPr lang="en-US" altLang="en-US" sz="1400" i="0">
                <a:solidFill>
                  <a:srgbClr val="000066"/>
                </a:solidFill>
                <a:latin typeface="Arial" panose="020B0604020202020204" pitchFamily="34" charset="0"/>
              </a:rPr>
              <a:pPr/>
              <a:t>60</a:t>
            </a:fld>
            <a:endParaRPr lang="en-US" altLang="en-US" sz="1400" i="0">
              <a:solidFill>
                <a:srgbClr val="000066"/>
              </a:solidFill>
              <a:latin typeface="Arial" panose="020B0604020202020204" pitchFamily="34" charset="0"/>
            </a:endParaRPr>
          </a:p>
        </p:txBody>
      </p:sp>
    </p:spTree>
    <p:extLst>
      <p:ext uri="{BB962C8B-B14F-4D97-AF65-F5344CB8AC3E}">
        <p14:creationId xmlns:p14="http://schemas.microsoft.com/office/powerpoint/2010/main" val="3984308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2420" y="-2"/>
            <a:ext cx="42595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1927: </a:t>
            </a:r>
            <a:r>
              <a:rPr lang="en-US" sz="2400" dirty="0" err="1">
                <a:solidFill>
                  <a:schemeClr val="accent4">
                    <a:lumMod val="75000"/>
                    <a:lumOff val="25000"/>
                  </a:schemeClr>
                </a:solidFill>
                <a:latin typeface="+mn-lt"/>
                <a:cs typeface="Times New Roman" panose="02020603050405020304" pitchFamily="18" charset="0"/>
              </a:rPr>
              <a:t>Shoscombe</a:t>
            </a:r>
            <a:r>
              <a:rPr lang="en-US" sz="2400" dirty="0">
                <a:solidFill>
                  <a:schemeClr val="accent4">
                    <a:lumMod val="75000"/>
                    <a:lumOff val="25000"/>
                  </a:schemeClr>
                </a:solidFill>
                <a:latin typeface="+mn-lt"/>
                <a:cs typeface="Times New Roman" panose="02020603050405020304" pitchFamily="18" charset="0"/>
              </a:rPr>
              <a:t> Old Place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090185" y="6488668"/>
            <a:ext cx="41018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Sherlockian.net (Visited 28 Jan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hoscombe Old Place - Sherlockian.ne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06" y="154761"/>
            <a:ext cx="5951490" cy="6548477"/>
          </a:xfrm>
          <a:prstGeom prst="rect">
            <a:avLst/>
          </a:prstGeom>
          <a:ln w="6350">
            <a:solidFill>
              <a:schemeClr val="tx1"/>
            </a:solidFill>
          </a:ln>
        </p:spPr>
      </p:pic>
      <p:pic>
        <p:nvPicPr>
          <p:cNvPr id="8" name="Picture 7" descr="Shoscombe Old Place - Sherlockian.ne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255" t="30983" r="22280" b="16493"/>
          <a:stretch/>
        </p:blipFill>
        <p:spPr>
          <a:xfrm>
            <a:off x="3310599" y="1190368"/>
            <a:ext cx="6274387" cy="5145900"/>
          </a:xfrm>
          <a:prstGeom prst="rect">
            <a:avLst/>
          </a:prstGeom>
          <a:ln w="6350">
            <a:solidFill>
              <a:schemeClr val="tx1"/>
            </a:solidFill>
          </a:ln>
        </p:spPr>
      </p:pic>
    </p:spTree>
    <p:extLst>
      <p:ext uri="{BB962C8B-B14F-4D97-AF65-F5344CB8AC3E}">
        <p14:creationId xmlns:p14="http://schemas.microsoft.com/office/powerpoint/2010/main" val="144299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Shoscombe Old Place</a:t>
            </a:r>
          </a:p>
        </p:txBody>
      </p:sp>
      <p:sp>
        <p:nvSpPr>
          <p:cNvPr id="37891" name="Content Placeholder 2"/>
          <p:cNvSpPr>
            <a:spLocks noGrp="1"/>
          </p:cNvSpPr>
          <p:nvPr>
            <p:ph idx="1"/>
          </p:nvPr>
        </p:nvSpPr>
        <p:spPr/>
        <p:txBody>
          <a:bodyPr/>
          <a:lstStyle/>
          <a:p>
            <a:r>
              <a:rPr lang="en-US" dirty="0"/>
              <a:t>Do the Numbers</a:t>
            </a:r>
          </a:p>
          <a:p>
            <a:pPr lvl="1"/>
            <a:r>
              <a:rPr lang="en-US" dirty="0"/>
              <a:t>American Publication: Say 1927</a:t>
            </a:r>
          </a:p>
          <a:p>
            <a:pPr lvl="1"/>
            <a:r>
              <a:rPr lang="en-US" dirty="0"/>
              <a:t>Assume appropriate initial copyright, then initial term 28 years</a:t>
            </a:r>
          </a:p>
          <a:p>
            <a:pPr lvl="1"/>
            <a:r>
              <a:rPr lang="en-US" dirty="0"/>
              <a:t>Assume appropriate renewal for second 28 year term</a:t>
            </a:r>
          </a:p>
          <a:p>
            <a:pPr lvl="1"/>
            <a:r>
              <a:rPr lang="en-US" dirty="0"/>
              <a:t>1927 + 56 = 1983</a:t>
            </a:r>
          </a:p>
          <a:p>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626D0E7-9FE9-420A-BADA-0CED2B9B5703}" type="slidenum">
              <a:rPr lang="en-US" altLang="en-US" sz="1400" i="0">
                <a:solidFill>
                  <a:srgbClr val="000066"/>
                </a:solidFill>
                <a:latin typeface="Arial" panose="020B0604020202020204" pitchFamily="34" charset="0"/>
              </a:rPr>
              <a:pPr/>
              <a:t>62</a:t>
            </a:fld>
            <a:endParaRPr lang="en-US" altLang="en-US" sz="1400" i="0">
              <a:solidFill>
                <a:srgbClr val="000066"/>
              </a:solidFill>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Shoscombe Old Place</a:t>
            </a:r>
          </a:p>
        </p:txBody>
      </p:sp>
      <p:sp>
        <p:nvSpPr>
          <p:cNvPr id="38915" name="Content Placeholder 2"/>
          <p:cNvSpPr>
            <a:spLocks noGrp="1"/>
          </p:cNvSpPr>
          <p:nvPr>
            <p:ph idx="1"/>
          </p:nvPr>
        </p:nvSpPr>
        <p:spPr/>
        <p:txBody>
          <a:bodyPr/>
          <a:lstStyle/>
          <a:p>
            <a:pPr lvl="1"/>
            <a:r>
              <a:rPr lang="en-US" dirty="0"/>
              <a:t>Still in copyright on Jan 1, 1978, effective date of 1976 Act</a:t>
            </a:r>
          </a:p>
          <a:p>
            <a:pPr lvl="1"/>
            <a:r>
              <a:rPr lang="en-US" dirty="0"/>
              <a:t>That means triggered revised 75-year period</a:t>
            </a:r>
          </a:p>
          <a:p>
            <a:pPr lvl="1"/>
            <a:r>
              <a:rPr lang="en-US" dirty="0"/>
              <a:t>1927 + 75 = 2002</a:t>
            </a:r>
          </a:p>
          <a:p>
            <a:pPr lvl="1"/>
            <a:r>
              <a:rPr lang="en-US" dirty="0"/>
              <a:t>But still alive at time of CTEA, so another 20 years = 2022 (31 Dec 2022 per Sec. 305) </a:t>
            </a:r>
          </a:p>
          <a:p>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C65B895-A9D4-44D9-8AB0-A8D1D3616A14}" type="slidenum">
              <a:rPr lang="en-US" altLang="en-US" sz="1400" i="0">
                <a:solidFill>
                  <a:srgbClr val="000066"/>
                </a:solidFill>
                <a:latin typeface="Arial" panose="020B0604020202020204" pitchFamily="34" charset="0"/>
              </a:rPr>
              <a:pPr/>
              <a:t>63</a:t>
            </a:fld>
            <a:endParaRPr lang="en-US" altLang="en-US" sz="1400" i="0">
              <a:solidFill>
                <a:srgbClr val="000066"/>
              </a:solidFill>
              <a:latin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Shoscombe Old Place</a:t>
            </a:r>
          </a:p>
        </p:txBody>
      </p:sp>
      <p:sp>
        <p:nvSpPr>
          <p:cNvPr id="38915" name="Content Placeholder 2"/>
          <p:cNvSpPr>
            <a:spLocks noGrp="1"/>
          </p:cNvSpPr>
          <p:nvPr>
            <p:ph idx="1"/>
          </p:nvPr>
        </p:nvSpPr>
        <p:spPr/>
        <p:txBody>
          <a:bodyPr/>
          <a:lstStyle/>
          <a:p>
            <a:pPr lvl="1"/>
            <a:r>
              <a:rPr lang="en-US" dirty="0"/>
              <a:t>Doyle (estate really) gets 95 years from date of publication so until 1 Jan 2023</a:t>
            </a:r>
          </a:p>
          <a:p>
            <a:pPr lvl="1"/>
            <a:r>
              <a:rPr lang="en-US" dirty="0"/>
              <a:t>Doyle died in 1930, so had life + 70 date from time of creation run over the enter time all of Doyle would have entered public domain on 1 Jan 2001</a:t>
            </a:r>
          </a:p>
          <a:p>
            <a:pPr lvl="1"/>
            <a:r>
              <a:rPr lang="en-US" dirty="0"/>
              <a:t>Extensions plus switch in metric (terms of years vs lifespan of author) really extended this out</a:t>
            </a:r>
          </a:p>
          <a:p>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C65B895-A9D4-44D9-8AB0-A8D1D3616A14}" type="slidenum">
              <a:rPr lang="en-US" altLang="en-US" sz="1400" i="0">
                <a:solidFill>
                  <a:srgbClr val="000066"/>
                </a:solidFill>
                <a:latin typeface="Arial" panose="020B0604020202020204" pitchFamily="34" charset="0"/>
              </a:rPr>
              <a:pPr/>
              <a:t>64</a:t>
            </a:fld>
            <a:endParaRPr lang="en-US" altLang="en-US" sz="1400" i="0">
              <a:solidFill>
                <a:srgbClr val="000066"/>
              </a:solidFill>
              <a:latin typeface="Arial" panose="020B0604020202020204" pitchFamily="34" charset="0"/>
            </a:endParaRPr>
          </a:p>
        </p:txBody>
      </p:sp>
    </p:spTree>
    <p:extLst>
      <p:ext uri="{BB962C8B-B14F-4D97-AF65-F5344CB8AC3E}">
        <p14:creationId xmlns:p14="http://schemas.microsoft.com/office/powerpoint/2010/main" val="1211578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Klinger (CA7 2014)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061704" y="6488668"/>
            <a:ext cx="31302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755 F.3d 596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51519"/>
            <a:ext cx="4738528" cy="6554962"/>
          </a:xfrm>
          <a:prstGeom prst="rect">
            <a:avLst/>
          </a:prstGeom>
          <a:ln w="6350">
            <a:solidFill>
              <a:schemeClr val="tx1"/>
            </a:solidFill>
          </a:ln>
        </p:spPr>
      </p:pic>
      <p:grpSp>
        <p:nvGrpSpPr>
          <p:cNvPr id="10" name="Group 9"/>
          <p:cNvGrpSpPr>
            <a:grpSpLocks noChangeAspect="1"/>
          </p:cNvGrpSpPr>
          <p:nvPr/>
        </p:nvGrpSpPr>
        <p:grpSpPr>
          <a:xfrm>
            <a:off x="2790435" y="1317714"/>
            <a:ext cx="6611129" cy="4778286"/>
            <a:chOff x="5403015" y="2568265"/>
            <a:chExt cx="3553097" cy="2568050"/>
          </a:xfrm>
        </p:grpSpPr>
        <p:pic>
          <p:nvPicPr>
            <p:cNvPr id="8" name="Picture 7"/>
            <p:cNvPicPr>
              <a:picLocks noChangeAspect="1"/>
            </p:cNvPicPr>
            <p:nvPr/>
          </p:nvPicPr>
          <p:blipFill>
            <a:blip r:embed="rId3"/>
            <a:stretch>
              <a:fillRect/>
            </a:stretch>
          </p:blipFill>
          <p:spPr>
            <a:xfrm>
              <a:off x="5403015" y="2568265"/>
              <a:ext cx="3553097" cy="1410789"/>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5429141" y="3934532"/>
              <a:ext cx="3526971" cy="1201783"/>
            </a:xfrm>
            <a:prstGeom prst="rect">
              <a:avLst/>
            </a:prstGeom>
            <a:ln w="6350">
              <a:solidFill>
                <a:schemeClr val="tx1"/>
              </a:solidFill>
            </a:ln>
          </p:spPr>
        </p:pic>
      </p:grpSp>
    </p:spTree>
    <p:extLst>
      <p:ext uri="{BB962C8B-B14F-4D97-AF65-F5344CB8AC3E}">
        <p14:creationId xmlns:p14="http://schemas.microsoft.com/office/powerpoint/2010/main" val="3985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7234" y="-2"/>
            <a:ext cx="45847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 Nov 1928: Steamboat Willie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11200240" y="6488668"/>
            <a:ext cx="991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MoMA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Walt Disney, Ub Iwerks. Steamboat Willie. 1928 | MoMA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65" y="209004"/>
            <a:ext cx="5723759" cy="6279664"/>
          </a:xfrm>
          <a:prstGeom prst="rect">
            <a:avLst/>
          </a:prstGeom>
          <a:ln w="6350">
            <a:solidFill>
              <a:schemeClr val="tx1"/>
            </a:solidFill>
          </a:ln>
        </p:spPr>
      </p:pic>
      <p:pic>
        <p:nvPicPr>
          <p:cNvPr id="9" name="Picture 8" descr="Walt Disney, Ub Iwerks. Steamboat Willie. 1928 | MoM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33770" t="20381" r="5140" b="54032"/>
          <a:stretch/>
        </p:blipFill>
        <p:spPr>
          <a:xfrm>
            <a:off x="3770811" y="1323702"/>
            <a:ext cx="8025923" cy="3688080"/>
          </a:xfrm>
          <a:prstGeom prst="rect">
            <a:avLst/>
          </a:prstGeom>
          <a:ln w="6350">
            <a:solidFill>
              <a:schemeClr val="tx1"/>
            </a:solidFill>
          </a:ln>
        </p:spPr>
      </p:pic>
      <p:pic>
        <p:nvPicPr>
          <p:cNvPr id="10" name="Picture 9" descr="Walt Disney, Ub Iwerks. Steamboat Willie. 1928 | MoM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4466" t="49523" r="32307" b="15556"/>
          <a:stretch/>
        </p:blipFill>
        <p:spPr>
          <a:xfrm>
            <a:off x="98256" y="3287283"/>
            <a:ext cx="3028637" cy="3492136"/>
          </a:xfrm>
          <a:prstGeom prst="rect">
            <a:avLst/>
          </a:prstGeom>
          <a:ln w="6350">
            <a:solidFill>
              <a:schemeClr val="tx1"/>
            </a:solidFill>
          </a:ln>
        </p:spPr>
      </p:pic>
    </p:spTree>
    <p:extLst>
      <p:ext uri="{BB962C8B-B14F-4D97-AF65-F5344CB8AC3E}">
        <p14:creationId xmlns:p14="http://schemas.microsoft.com/office/powerpoint/2010/main" val="91120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1879" y="-2"/>
            <a:ext cx="387012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Oswald the Lucky Rabbit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8204433" y="6488668"/>
            <a:ext cx="3987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Disney.com (Visited on 31 Jan 2022)</a:t>
            </a:r>
          </a:p>
        </p:txBody>
      </p:sp>
      <p:pic>
        <p:nvPicPr>
          <p:cNvPr id="5" name="Picture 4" descr="The Unbelievable History of Oswald the Lucky Rabbit | Oh My Disne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3055" y="178405"/>
            <a:ext cx="5910726" cy="6501190"/>
          </a:xfrm>
          <a:prstGeom prst="rect">
            <a:avLst/>
          </a:prstGeom>
          <a:ln w="6350">
            <a:solidFill>
              <a:schemeClr val="tx1"/>
            </a:solidFill>
          </a:ln>
        </p:spPr>
      </p:pic>
    </p:spTree>
    <p:extLst>
      <p:ext uri="{BB962C8B-B14F-4D97-AF65-F5344CB8AC3E}">
        <p14:creationId xmlns:p14="http://schemas.microsoft.com/office/powerpoint/2010/main" val="3779111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010AB51-CF9C-4BD5-8FD7-FCD684161D09}" type="slidenum">
              <a:rPr lang="en-US" altLang="en-US" sz="1400" i="0">
                <a:solidFill>
                  <a:srgbClr val="000066"/>
                </a:solidFill>
                <a:latin typeface="Arial" panose="020B0604020202020204" pitchFamily="34" charset="0"/>
              </a:rPr>
              <a:pPr/>
              <a:t>68</a:t>
            </a:fld>
            <a:endParaRPr lang="en-US" altLang="en-US" sz="1400" i="0">
              <a:solidFill>
                <a:srgbClr val="000066"/>
              </a:solidFill>
              <a:latin typeface="Arial" panose="020B0604020202020204" pitchFamily="34" charset="0"/>
            </a:endParaRPr>
          </a:p>
        </p:txBody>
      </p:sp>
      <p:sp>
        <p:nvSpPr>
          <p:cNvPr id="61445" name="Rectangle 2"/>
          <p:cNvSpPr>
            <a:spLocks noGrp="1" noChangeArrowheads="1"/>
          </p:cNvSpPr>
          <p:nvPr>
            <p:ph type="title"/>
          </p:nvPr>
        </p:nvSpPr>
        <p:spPr/>
        <p:txBody>
          <a:bodyPr/>
          <a:lstStyle/>
          <a:p>
            <a:r>
              <a:rPr lang="en-US"/>
              <a:t>Constitution</a:t>
            </a:r>
          </a:p>
        </p:txBody>
      </p:sp>
      <p:sp>
        <p:nvSpPr>
          <p:cNvPr id="61446" name="Rectangle 3"/>
          <p:cNvSpPr>
            <a:spLocks noGrp="1" noChangeArrowheads="1"/>
          </p:cNvSpPr>
          <p:nvPr>
            <p:ph type="body" idx="1"/>
          </p:nvPr>
        </p:nvSpPr>
        <p:spPr/>
        <p:txBody>
          <a:bodyPr/>
          <a:lstStyle/>
          <a:p>
            <a:r>
              <a:rPr lang="en-US" dirty="0"/>
              <a:t>The Congress shall have the Power . . .</a:t>
            </a:r>
          </a:p>
          <a:p>
            <a:pPr lvl="1"/>
            <a:r>
              <a:rPr lang="en-US" dirty="0"/>
              <a:t>To </a:t>
            </a:r>
            <a:r>
              <a:rPr lang="en-US" dirty="0">
                <a:solidFill>
                  <a:schemeClr val="accent4">
                    <a:lumMod val="50000"/>
                    <a:lumOff val="50000"/>
                  </a:schemeClr>
                </a:solidFill>
              </a:rPr>
              <a:t>promote</a:t>
            </a:r>
            <a:r>
              <a:rPr lang="en-US" dirty="0"/>
              <a:t> the </a:t>
            </a:r>
            <a:r>
              <a:rPr lang="en-US" dirty="0">
                <a:solidFill>
                  <a:schemeClr val="accent4">
                    <a:lumMod val="50000"/>
                    <a:lumOff val="50000"/>
                  </a:schemeClr>
                </a:solidFill>
              </a:rPr>
              <a:t>progress</a:t>
            </a:r>
            <a:r>
              <a:rPr lang="en-US" dirty="0"/>
              <a:t> of science and the useful arts, by securing for </a:t>
            </a:r>
            <a:r>
              <a:rPr lang="en-US" dirty="0">
                <a:solidFill>
                  <a:schemeClr val="accent4">
                    <a:lumMod val="50000"/>
                    <a:lumOff val="50000"/>
                  </a:schemeClr>
                </a:solidFill>
              </a:rPr>
              <a:t>limited times </a:t>
            </a:r>
            <a:r>
              <a:rPr lang="en-US" dirty="0"/>
              <a:t>to </a:t>
            </a:r>
            <a:r>
              <a:rPr lang="en-US" dirty="0">
                <a:solidFill>
                  <a:schemeClr val="accent4">
                    <a:lumMod val="50000"/>
                    <a:lumOff val="50000"/>
                  </a:schemeClr>
                </a:solidFill>
              </a:rPr>
              <a:t>authors</a:t>
            </a:r>
            <a:r>
              <a:rPr lang="en-US" dirty="0"/>
              <a:t> and inventors the exclusive right to their respective </a:t>
            </a:r>
            <a:r>
              <a:rPr lang="en-US" dirty="0">
                <a:solidFill>
                  <a:schemeClr val="accent4">
                    <a:lumMod val="50000"/>
                    <a:lumOff val="50000"/>
                  </a:schemeClr>
                </a:solidFill>
              </a:rPr>
              <a:t>writings</a:t>
            </a:r>
            <a:r>
              <a:rPr lang="en-US" dirty="0"/>
              <a:t> and discoveries;</a:t>
            </a:r>
          </a:p>
          <a:p>
            <a:pPr lvl="1"/>
            <a:r>
              <a:rPr lang="en-US" dirty="0"/>
              <a:t>(Art. I, </a:t>
            </a:r>
            <a:r>
              <a:rPr lang="en-US" dirty="0">
                <a:cs typeface="Arial" panose="020B0604020202020204" pitchFamily="34" charset="0"/>
              </a:rPr>
              <a:t>§ 8, cl. 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0DAEBDF-4FD1-43D1-971A-EA4D848BB67C}" type="slidenum">
              <a:rPr lang="en-US" altLang="en-US" sz="1400" i="0">
                <a:solidFill>
                  <a:srgbClr val="000066"/>
                </a:solidFill>
                <a:latin typeface="Arial" panose="020B0604020202020204" pitchFamily="34" charset="0"/>
              </a:rPr>
              <a:pPr/>
              <a:t>69</a:t>
            </a:fld>
            <a:endParaRPr lang="en-US" altLang="en-US" sz="1400" i="0">
              <a:solidFill>
                <a:srgbClr val="000066"/>
              </a:solidFill>
              <a:latin typeface="Arial" panose="020B0604020202020204" pitchFamily="34" charset="0"/>
            </a:endParaRPr>
          </a:p>
        </p:txBody>
      </p:sp>
      <p:sp>
        <p:nvSpPr>
          <p:cNvPr id="62469" name="Rectangle 2"/>
          <p:cNvSpPr>
            <a:spLocks noGrp="1" noChangeArrowheads="1"/>
          </p:cNvSpPr>
          <p:nvPr>
            <p:ph type="title"/>
          </p:nvPr>
        </p:nvSpPr>
        <p:spPr/>
        <p:txBody>
          <a:bodyPr/>
          <a:lstStyle/>
          <a:p>
            <a:r>
              <a:rPr lang="en-US"/>
              <a:t>Duration</a:t>
            </a:r>
          </a:p>
        </p:txBody>
      </p:sp>
      <p:sp>
        <p:nvSpPr>
          <p:cNvPr id="62470" name="Rectangle 3"/>
          <p:cNvSpPr>
            <a:spLocks noGrp="1" noChangeArrowheads="1"/>
          </p:cNvSpPr>
          <p:nvPr>
            <p:ph type="body" idx="1"/>
          </p:nvPr>
        </p:nvSpPr>
        <p:spPr/>
        <p:txBody>
          <a:bodyPr/>
          <a:lstStyle/>
          <a:p>
            <a:r>
              <a:rPr lang="en-US"/>
              <a:t>Starting Questions</a:t>
            </a:r>
          </a:p>
          <a:p>
            <a:pPr lvl="1"/>
            <a:r>
              <a:rPr lang="en-US"/>
              <a:t>What is the right duration looking forward?</a:t>
            </a:r>
          </a:p>
          <a:p>
            <a:pPr lvl="1"/>
            <a:r>
              <a:rPr lang="en-US"/>
              <a:t>What is the right way to structure duration?</a:t>
            </a:r>
          </a:p>
          <a:p>
            <a:pPr lvl="1"/>
            <a:r>
              <a:rPr lang="en-US"/>
              <a:t>Under what circumstances, if any, should we want Congress to extend duration for existing works?</a:t>
            </a:r>
          </a:p>
          <a:p>
            <a:pPr lvl="1"/>
            <a:r>
              <a:rPr lang="en-US"/>
              <a:t>Does Congress have the power to do that?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C9A60-0DA4-443F-1160-AB0433FA6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43794-CDF9-FC0C-CA8A-9AC2C2CFB239}"/>
              </a:ext>
            </a:extLst>
          </p:cNvPr>
          <p:cNvSpPr>
            <a:spLocks noGrp="1"/>
          </p:cNvSpPr>
          <p:nvPr>
            <p:ph type="title"/>
          </p:nvPr>
        </p:nvSpPr>
        <p:spPr>
          <a:xfrm>
            <a:off x="7406640" y="-2"/>
            <a:ext cx="47853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Buck Rogers and Non-Renewal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3FA0555-607D-6F7E-CA67-D6F30C0683B2}"/>
              </a:ext>
            </a:extLst>
          </p:cNvPr>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a:extLst>
              <a:ext uri="{FF2B5EF4-FFF2-40B4-BE49-F238E27FC236}">
                <a16:creationId xmlns:a16="http://schemas.microsoft.com/office/drawing/2014/main" id="{CBAEE3D6-4C3B-45CC-9CEC-8C8844C99060}"/>
              </a:ext>
            </a:extLst>
          </p:cNvPr>
          <p:cNvSpPr txBox="1">
            <a:spLocks noChangeArrowheads="1"/>
          </p:cNvSpPr>
          <p:nvPr/>
        </p:nvSpPr>
        <p:spPr bwMode="auto">
          <a:xfrm>
            <a:off x="7141464" y="6488668"/>
            <a:ext cx="5050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Duke Law Public Domain (Visited 12 Apr 2025)</a:t>
            </a:r>
          </a:p>
        </p:txBody>
      </p:sp>
      <p:sp>
        <p:nvSpPr>
          <p:cNvPr id="7" name="Rectangle 6">
            <a:extLst>
              <a:ext uri="{FF2B5EF4-FFF2-40B4-BE49-F238E27FC236}">
                <a16:creationId xmlns:a16="http://schemas.microsoft.com/office/drawing/2014/main" id="{4AFE46C9-177F-077F-E265-C812329FA76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B6C673D-A6DD-24E9-4B1F-EE6D971A7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30" y="209004"/>
            <a:ext cx="5971703" cy="6531550"/>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DEBEBE8B-EB9B-8C32-7127-50E6D61FCEE7}"/>
              </a:ext>
            </a:extLst>
          </p:cNvPr>
          <p:cNvPicPr>
            <a:picLocks noChangeAspect="1"/>
          </p:cNvPicPr>
          <p:nvPr/>
        </p:nvPicPr>
        <p:blipFill>
          <a:blip r:embed="rId4">
            <a:extLst>
              <a:ext uri="{28A0092B-C50C-407E-A947-70E740481C1C}">
                <a14:useLocalDpi xmlns:a14="http://schemas.microsoft.com/office/drawing/2010/main" val="0"/>
              </a:ext>
            </a:extLst>
          </a:blip>
          <a:srcRect l="14538" t="66066" r="29170" b="23800"/>
          <a:stretch/>
        </p:blipFill>
        <p:spPr>
          <a:xfrm>
            <a:off x="1227440" y="3378766"/>
            <a:ext cx="10572892" cy="2081709"/>
          </a:xfrm>
          <a:prstGeom prst="rect">
            <a:avLst/>
          </a:prstGeom>
          <a:ln w="6350">
            <a:solidFill>
              <a:schemeClr val="tx1"/>
            </a:solidFill>
          </a:ln>
        </p:spPr>
      </p:pic>
    </p:spTree>
    <p:extLst>
      <p:ext uri="{BB962C8B-B14F-4D97-AF65-F5344CB8AC3E}">
        <p14:creationId xmlns:p14="http://schemas.microsoft.com/office/powerpoint/2010/main" val="10838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9689" y="-2"/>
            <a:ext cx="35723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Eldred (U.S. 2003) (7-2)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9821676" y="6488668"/>
            <a:ext cx="23703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537 U.S. 1986 (2003)</a:t>
            </a:r>
          </a:p>
        </p:txBody>
      </p:sp>
      <p:pic>
        <p:nvPicPr>
          <p:cNvPr id="5" name="Picture 4"/>
          <p:cNvPicPr>
            <a:picLocks noChangeAspect="1"/>
          </p:cNvPicPr>
          <p:nvPr/>
        </p:nvPicPr>
        <p:blipFill>
          <a:blip r:embed="rId2"/>
          <a:stretch>
            <a:fillRect/>
          </a:stretch>
        </p:blipFill>
        <p:spPr>
          <a:xfrm>
            <a:off x="3637131" y="418010"/>
            <a:ext cx="4258271" cy="6340897"/>
          </a:xfrm>
          <a:prstGeom prst="rect">
            <a:avLst/>
          </a:prstGeom>
          <a:ln w="6350">
            <a:solidFill>
              <a:schemeClr val="tx1"/>
            </a:solidFill>
          </a:ln>
        </p:spPr>
      </p:pic>
    </p:spTree>
    <p:extLst>
      <p:ext uri="{BB962C8B-B14F-4D97-AF65-F5344CB8AC3E}">
        <p14:creationId xmlns:p14="http://schemas.microsoft.com/office/powerpoint/2010/main" val="194289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9077" y="-1"/>
            <a:ext cx="199292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Early Breyer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9912926" y="6488668"/>
            <a:ext cx="22790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Breyer (HLR 1970)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3659" y="163491"/>
            <a:ext cx="3503591" cy="652408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345080" y="783458"/>
            <a:ext cx="7668291" cy="5454655"/>
          </a:xfrm>
          <a:prstGeom prst="rect">
            <a:avLst/>
          </a:prstGeom>
          <a:ln w="6350">
            <a:solidFill>
              <a:schemeClr val="tx1"/>
            </a:solidFill>
          </a:ln>
        </p:spPr>
      </p:pic>
    </p:spTree>
    <p:extLst>
      <p:ext uri="{BB962C8B-B14F-4D97-AF65-F5344CB8AC3E}">
        <p14:creationId xmlns:p14="http://schemas.microsoft.com/office/powerpoint/2010/main" val="23466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777" y="-2"/>
            <a:ext cx="5972224" cy="32273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Longer Terms Won’t Induce More Effort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9996892" y="6488668"/>
            <a:ext cx="21951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Breyer (HLR 1970)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8063" y="161362"/>
            <a:ext cx="3434023" cy="6468009"/>
          </a:xfrm>
          <a:prstGeom prst="rect">
            <a:avLst/>
          </a:prstGeom>
          <a:ln w="6350">
            <a:solidFill>
              <a:schemeClr val="tx1"/>
            </a:solidFill>
          </a:ln>
        </p:spPr>
      </p:pic>
      <p:pic>
        <p:nvPicPr>
          <p:cNvPr id="8" name="Picture 7"/>
          <p:cNvPicPr>
            <a:picLocks noChangeAspect="1"/>
          </p:cNvPicPr>
          <p:nvPr/>
        </p:nvPicPr>
        <p:blipFill rotWithShape="1">
          <a:blip r:embed="rId3"/>
          <a:srcRect b="53300"/>
          <a:stretch/>
        </p:blipFill>
        <p:spPr>
          <a:xfrm>
            <a:off x="1598578" y="1539730"/>
            <a:ext cx="10025897" cy="4076372"/>
          </a:xfrm>
          <a:prstGeom prst="rect">
            <a:avLst/>
          </a:prstGeom>
          <a:ln w="6350">
            <a:solidFill>
              <a:schemeClr val="tx1"/>
            </a:solidFill>
          </a:ln>
        </p:spPr>
      </p:pic>
    </p:spTree>
    <p:extLst>
      <p:ext uri="{BB962C8B-B14F-4D97-AF65-F5344CB8AC3E}">
        <p14:creationId xmlns:p14="http://schemas.microsoft.com/office/powerpoint/2010/main" val="66529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777" y="-2"/>
            <a:ext cx="597222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Longer Terms Won’t Induce More Effort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996892" y="6488668"/>
            <a:ext cx="21951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Breyer (HLR 1970)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6629" y="209004"/>
            <a:ext cx="3418030" cy="6437886"/>
          </a:xfrm>
          <a:prstGeom prst="rect">
            <a:avLst/>
          </a:prstGeom>
          <a:ln w="6350">
            <a:solidFill>
              <a:schemeClr val="tx1"/>
            </a:solidFill>
          </a:ln>
        </p:spPr>
      </p:pic>
      <p:pic>
        <p:nvPicPr>
          <p:cNvPr id="8" name="Picture 7"/>
          <p:cNvPicPr>
            <a:picLocks noChangeAspect="1"/>
          </p:cNvPicPr>
          <p:nvPr/>
        </p:nvPicPr>
        <p:blipFill rotWithShape="1">
          <a:blip r:embed="rId3"/>
          <a:srcRect t="40096"/>
          <a:stretch/>
        </p:blipFill>
        <p:spPr>
          <a:xfrm>
            <a:off x="1988395" y="1423223"/>
            <a:ext cx="8646099" cy="4509366"/>
          </a:xfrm>
          <a:prstGeom prst="rect">
            <a:avLst/>
          </a:prstGeom>
          <a:ln w="6350">
            <a:solidFill>
              <a:schemeClr val="tx1"/>
            </a:solidFill>
          </a:ln>
        </p:spPr>
      </p:pic>
    </p:spTree>
    <p:extLst>
      <p:ext uri="{BB962C8B-B14F-4D97-AF65-F5344CB8AC3E}">
        <p14:creationId xmlns:p14="http://schemas.microsoft.com/office/powerpoint/2010/main" val="13321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47BB51C-869F-48F3-9CA0-5CEBA087A139}" type="slidenum">
              <a:rPr lang="en-US" altLang="en-US" sz="1400" i="0">
                <a:solidFill>
                  <a:srgbClr val="000066"/>
                </a:solidFill>
                <a:latin typeface="Arial" panose="020B0604020202020204" pitchFamily="34" charset="0"/>
              </a:rPr>
              <a:pPr/>
              <a:t>74</a:t>
            </a:fld>
            <a:endParaRPr lang="en-US" altLang="en-US" sz="1400" i="0">
              <a:solidFill>
                <a:srgbClr val="000066"/>
              </a:solidFill>
              <a:latin typeface="Arial" panose="020B0604020202020204" pitchFamily="34" charset="0"/>
            </a:endParaRPr>
          </a:p>
        </p:txBody>
      </p:sp>
      <p:sp>
        <p:nvSpPr>
          <p:cNvPr id="63493" name="Rectangle 2"/>
          <p:cNvSpPr>
            <a:spLocks noGrp="1" noChangeArrowheads="1"/>
          </p:cNvSpPr>
          <p:nvPr>
            <p:ph type="title"/>
          </p:nvPr>
        </p:nvSpPr>
        <p:spPr/>
        <p:txBody>
          <a:bodyPr/>
          <a:lstStyle/>
          <a:p>
            <a:r>
              <a:rPr lang="en-US"/>
              <a:t>One-Period Present Value</a:t>
            </a:r>
          </a:p>
        </p:txBody>
      </p:sp>
      <p:sp>
        <p:nvSpPr>
          <p:cNvPr id="63494" name="Rectangle 3"/>
          <p:cNvSpPr>
            <a:spLocks noGrp="1" noChangeArrowheads="1"/>
          </p:cNvSpPr>
          <p:nvPr>
            <p:ph type="body" idx="1"/>
          </p:nvPr>
        </p:nvSpPr>
        <p:spPr/>
        <p:txBody>
          <a:bodyPr/>
          <a:lstStyle/>
          <a:p>
            <a:r>
              <a:rPr lang="en-US"/>
              <a:t>Numbers</a:t>
            </a:r>
          </a:p>
          <a:p>
            <a:pPr lvl="1"/>
            <a:r>
              <a:rPr lang="en-US"/>
              <a:t>10% interest rate</a:t>
            </a:r>
          </a:p>
          <a:p>
            <a:pPr lvl="1"/>
            <a:r>
              <a:rPr lang="en-US"/>
              <a:t>From Today to Tomorrow</a:t>
            </a:r>
          </a:p>
          <a:p>
            <a:pPr lvl="2"/>
            <a:r>
              <a:rPr lang="en-US"/>
              <a:t>$1 today is worth $1.10 one year from now</a:t>
            </a:r>
          </a:p>
          <a:p>
            <a:pPr lvl="1"/>
            <a:r>
              <a:rPr lang="en-US"/>
              <a:t>From Tomorrow to Today</a:t>
            </a:r>
          </a:p>
          <a:p>
            <a:pPr lvl="2"/>
            <a:r>
              <a:rPr lang="en-US"/>
              <a:t>$1.10 one year from now is worth $1 today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49740E6-4FF9-4495-B56E-220C67E09EF8}" type="slidenum">
              <a:rPr lang="en-US" altLang="en-US" sz="1400" i="0">
                <a:solidFill>
                  <a:srgbClr val="000066"/>
                </a:solidFill>
                <a:latin typeface="Arial" panose="020B0604020202020204" pitchFamily="34" charset="0"/>
              </a:rPr>
              <a:pPr/>
              <a:t>75</a:t>
            </a:fld>
            <a:endParaRPr lang="en-US" altLang="en-US" sz="1400" i="0">
              <a:solidFill>
                <a:srgbClr val="000066"/>
              </a:solidFill>
              <a:latin typeface="Arial" panose="020B0604020202020204" pitchFamily="34" charset="0"/>
            </a:endParaRPr>
          </a:p>
        </p:txBody>
      </p:sp>
      <p:sp>
        <p:nvSpPr>
          <p:cNvPr id="1030" name="Rectangle 2"/>
          <p:cNvSpPr>
            <a:spLocks noGrp="1" noChangeArrowheads="1"/>
          </p:cNvSpPr>
          <p:nvPr>
            <p:ph type="title"/>
          </p:nvPr>
        </p:nvSpPr>
        <p:spPr/>
        <p:txBody>
          <a:bodyPr/>
          <a:lstStyle/>
          <a:p>
            <a:r>
              <a:rPr lang="en-US"/>
              <a:t>One-Period Present Value</a:t>
            </a:r>
          </a:p>
        </p:txBody>
      </p:sp>
      <p:sp>
        <p:nvSpPr>
          <p:cNvPr id="1031" name="Rectangle 3"/>
          <p:cNvSpPr>
            <a:spLocks noGrp="1" noChangeArrowheads="1"/>
          </p:cNvSpPr>
          <p:nvPr>
            <p:ph type="body" idx="1"/>
          </p:nvPr>
        </p:nvSpPr>
        <p:spPr/>
        <p:txBody>
          <a:bodyPr/>
          <a:lstStyle/>
          <a:p>
            <a:r>
              <a:rPr lang="en-US"/>
              <a:t>Formulas</a:t>
            </a:r>
          </a:p>
          <a:p>
            <a:pPr lvl="1"/>
            <a:endParaRPr lang="en-US"/>
          </a:p>
        </p:txBody>
      </p:sp>
      <p:sp>
        <p:nvSpPr>
          <p:cNvPr id="1032" name="Rectangle 4"/>
          <p:cNvSpPr>
            <a:spLocks noChangeArrowheads="1"/>
          </p:cNvSpPr>
          <p:nvPr/>
        </p:nvSpPr>
        <p:spPr bwMode="auto">
          <a:xfrm>
            <a:off x="1524001" y="2882257"/>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endParaRPr lang="en-US"/>
          </a:p>
        </p:txBody>
      </p:sp>
      <p:graphicFrame>
        <p:nvGraphicFramePr>
          <p:cNvPr id="1026" name="Object 5"/>
          <p:cNvGraphicFramePr>
            <a:graphicFrameLocks noChangeAspect="1"/>
          </p:cNvGraphicFramePr>
          <p:nvPr/>
        </p:nvGraphicFramePr>
        <p:xfrm>
          <a:off x="4051300" y="2366964"/>
          <a:ext cx="3703638" cy="2416175"/>
        </p:xfrm>
        <a:graphic>
          <a:graphicData uri="http://schemas.openxmlformats.org/presentationml/2006/ole">
            <mc:AlternateContent xmlns:mc="http://schemas.openxmlformats.org/markup-compatibility/2006">
              <mc:Choice xmlns:v="urn:schemas-microsoft-com:vml" Requires="v">
                <p:oleObj r:id="rId3" imgW="723900" imgH="476250" progId="Equation.3">
                  <p:embed/>
                </p:oleObj>
              </mc:Choice>
              <mc:Fallback>
                <p:oleObj r:id="rId3" imgW="723900" imgH="47625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300" y="2366964"/>
                        <a:ext cx="3703638" cy="2416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CA6DA72-B424-4D3A-A3D2-01A1B9CFA8F2}" type="slidenum">
              <a:rPr lang="en-US" altLang="en-US" sz="1400" i="0">
                <a:solidFill>
                  <a:srgbClr val="000066"/>
                </a:solidFill>
                <a:latin typeface="Arial" panose="020B0604020202020204" pitchFamily="34" charset="0"/>
              </a:rPr>
              <a:pPr/>
              <a:t>76</a:t>
            </a:fld>
            <a:endParaRPr lang="en-US" altLang="en-US" sz="1400" i="0">
              <a:solidFill>
                <a:srgbClr val="000066"/>
              </a:solidFill>
              <a:latin typeface="Arial" panose="020B0604020202020204" pitchFamily="34" charset="0"/>
            </a:endParaRPr>
          </a:p>
        </p:txBody>
      </p:sp>
      <p:sp>
        <p:nvSpPr>
          <p:cNvPr id="64517" name="Rectangle 2"/>
          <p:cNvSpPr>
            <a:spLocks noGrp="1" noChangeArrowheads="1"/>
          </p:cNvSpPr>
          <p:nvPr>
            <p:ph type="title"/>
          </p:nvPr>
        </p:nvSpPr>
        <p:spPr/>
        <p:txBody>
          <a:bodyPr/>
          <a:lstStyle/>
          <a:p>
            <a:r>
              <a:rPr lang="en-US"/>
              <a:t>Two-Period Present Value</a:t>
            </a:r>
          </a:p>
        </p:txBody>
      </p:sp>
      <p:sp>
        <p:nvSpPr>
          <p:cNvPr id="64518" name="Rectangle 3"/>
          <p:cNvSpPr>
            <a:spLocks noGrp="1" noChangeArrowheads="1"/>
          </p:cNvSpPr>
          <p:nvPr>
            <p:ph type="body" idx="1"/>
          </p:nvPr>
        </p:nvSpPr>
        <p:spPr/>
        <p:txBody>
          <a:bodyPr/>
          <a:lstStyle/>
          <a:p>
            <a:pPr>
              <a:lnSpc>
                <a:spcPct val="90000"/>
              </a:lnSpc>
            </a:pPr>
            <a:r>
              <a:rPr lang="en-US"/>
              <a:t>Numbers</a:t>
            </a:r>
          </a:p>
          <a:p>
            <a:pPr lvl="1">
              <a:lnSpc>
                <a:spcPct val="90000"/>
              </a:lnSpc>
            </a:pPr>
            <a:r>
              <a:rPr lang="en-US"/>
              <a:t>From Today to Tomorrow to The Period After Tomorrow</a:t>
            </a:r>
          </a:p>
          <a:p>
            <a:pPr lvl="2">
              <a:lnSpc>
                <a:spcPct val="90000"/>
              </a:lnSpc>
            </a:pPr>
            <a:r>
              <a:rPr lang="en-US"/>
              <a:t>$1 today—present value—is worth $1.10 one year from now, is worth 1.21 two years from now</a:t>
            </a:r>
          </a:p>
          <a:p>
            <a:pPr lvl="1">
              <a:lnSpc>
                <a:spcPct val="90000"/>
              </a:lnSpc>
            </a:pPr>
            <a:r>
              <a:rPr lang="en-US"/>
              <a:t>From Two Years from Now to Today</a:t>
            </a:r>
          </a:p>
          <a:p>
            <a:pPr lvl="2">
              <a:lnSpc>
                <a:spcPct val="90000"/>
              </a:lnSpc>
            </a:pPr>
            <a:r>
              <a:rPr lang="en-US"/>
              <a:t>A future value of $1.21 two years from now is worth $1 today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5931059-A492-404B-9BCE-CFE842648E82}" type="slidenum">
              <a:rPr lang="en-US" altLang="en-US" sz="1400" i="0">
                <a:solidFill>
                  <a:srgbClr val="000066"/>
                </a:solidFill>
                <a:latin typeface="Arial" panose="020B0604020202020204" pitchFamily="34" charset="0"/>
              </a:rPr>
              <a:pPr/>
              <a:t>77</a:t>
            </a:fld>
            <a:endParaRPr lang="en-US" altLang="en-US" sz="1400" i="0">
              <a:solidFill>
                <a:srgbClr val="000066"/>
              </a:solidFill>
              <a:latin typeface="Arial" panose="020B0604020202020204" pitchFamily="34" charset="0"/>
            </a:endParaRPr>
          </a:p>
        </p:txBody>
      </p:sp>
      <p:sp>
        <p:nvSpPr>
          <p:cNvPr id="2054" name="Rectangle 2"/>
          <p:cNvSpPr>
            <a:spLocks noGrp="1" noChangeArrowheads="1"/>
          </p:cNvSpPr>
          <p:nvPr>
            <p:ph type="title"/>
          </p:nvPr>
        </p:nvSpPr>
        <p:spPr/>
        <p:txBody>
          <a:bodyPr/>
          <a:lstStyle/>
          <a:p>
            <a:r>
              <a:rPr lang="en-US"/>
              <a:t>Two-Period Present Value</a:t>
            </a:r>
          </a:p>
        </p:txBody>
      </p:sp>
      <p:sp>
        <p:nvSpPr>
          <p:cNvPr id="2055" name="Rectangle 3"/>
          <p:cNvSpPr>
            <a:spLocks noGrp="1" noChangeArrowheads="1"/>
          </p:cNvSpPr>
          <p:nvPr>
            <p:ph type="body" idx="1"/>
          </p:nvPr>
        </p:nvSpPr>
        <p:spPr/>
        <p:txBody>
          <a:bodyPr/>
          <a:lstStyle/>
          <a:p>
            <a:r>
              <a:rPr lang="en-US"/>
              <a:t>Formulas</a:t>
            </a:r>
          </a:p>
          <a:p>
            <a:pPr lvl="1"/>
            <a:endParaRPr lang="en-US"/>
          </a:p>
        </p:txBody>
      </p:sp>
      <p:sp>
        <p:nvSpPr>
          <p:cNvPr id="2056" name="Rectangle 4"/>
          <p:cNvSpPr>
            <a:spLocks noChangeArrowheads="1"/>
          </p:cNvSpPr>
          <p:nvPr/>
        </p:nvSpPr>
        <p:spPr bwMode="auto">
          <a:xfrm>
            <a:off x="1524001" y="2844157"/>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endParaRPr lang="en-US"/>
          </a:p>
        </p:txBody>
      </p:sp>
      <p:graphicFrame>
        <p:nvGraphicFramePr>
          <p:cNvPr id="2050" name="Object 5"/>
          <p:cNvGraphicFramePr>
            <a:graphicFrameLocks noChangeAspect="1"/>
          </p:cNvGraphicFramePr>
          <p:nvPr>
            <p:extLst>
              <p:ext uri="{D42A27DB-BD31-4B8C-83A1-F6EECF244321}">
                <p14:modId xmlns:p14="http://schemas.microsoft.com/office/powerpoint/2010/main" val="1716623622"/>
              </p:ext>
            </p:extLst>
          </p:nvPr>
        </p:nvGraphicFramePr>
        <p:xfrm>
          <a:off x="3719226" y="2495551"/>
          <a:ext cx="4216400" cy="2176463"/>
        </p:xfrm>
        <a:graphic>
          <a:graphicData uri="http://schemas.openxmlformats.org/presentationml/2006/ole">
            <mc:AlternateContent xmlns:mc="http://schemas.openxmlformats.org/markup-compatibility/2006">
              <mc:Choice xmlns:v="urn:schemas-microsoft-com:vml" Requires="v">
                <p:oleObj r:id="rId3" imgW="1028700" imgH="533400" progId="Equation.3">
                  <p:embed/>
                </p:oleObj>
              </mc:Choice>
              <mc:Fallback>
                <p:oleObj r:id="rId3" imgW="1028700" imgH="5334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226" y="2495551"/>
                        <a:ext cx="4216400" cy="21764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593DC3E-92AC-4DDF-80C2-719B26978F73}" type="slidenum">
              <a:rPr lang="en-US" altLang="en-US" sz="1400" i="0">
                <a:solidFill>
                  <a:srgbClr val="000066"/>
                </a:solidFill>
                <a:latin typeface="Arial" panose="020B0604020202020204" pitchFamily="34" charset="0"/>
              </a:rPr>
              <a:pPr/>
              <a:t>78</a:t>
            </a:fld>
            <a:endParaRPr lang="en-US" altLang="en-US" sz="1400" i="0">
              <a:solidFill>
                <a:srgbClr val="000066"/>
              </a:solidFill>
              <a:latin typeface="Arial" panose="020B0604020202020204" pitchFamily="34" charset="0"/>
            </a:endParaRPr>
          </a:p>
        </p:txBody>
      </p:sp>
      <p:sp>
        <p:nvSpPr>
          <p:cNvPr id="65541" name="Rectangle 2"/>
          <p:cNvSpPr>
            <a:spLocks noGrp="1" noChangeArrowheads="1"/>
          </p:cNvSpPr>
          <p:nvPr>
            <p:ph type="title"/>
          </p:nvPr>
        </p:nvSpPr>
        <p:spPr/>
        <p:txBody>
          <a:bodyPr/>
          <a:lstStyle/>
          <a:p>
            <a:r>
              <a:rPr lang="en-US"/>
              <a:t>Two-Period Stream</a:t>
            </a:r>
          </a:p>
        </p:txBody>
      </p:sp>
      <p:sp>
        <p:nvSpPr>
          <p:cNvPr id="65542" name="Rectangle 3"/>
          <p:cNvSpPr>
            <a:spLocks noGrp="1" noChangeArrowheads="1"/>
          </p:cNvSpPr>
          <p:nvPr>
            <p:ph type="body" idx="1"/>
          </p:nvPr>
        </p:nvSpPr>
        <p:spPr/>
        <p:txBody>
          <a:bodyPr/>
          <a:lstStyle/>
          <a:p>
            <a:r>
              <a:rPr lang="en-US"/>
              <a:t>Question</a:t>
            </a:r>
          </a:p>
          <a:p>
            <a:pPr lvl="1"/>
            <a:r>
              <a:rPr lang="en-US"/>
              <a:t>What is $1.10 one year from now + $1.21 two years from now worth today?</a:t>
            </a:r>
          </a:p>
          <a:p>
            <a:r>
              <a:rPr lang="en-US"/>
              <a:t>We have done this already!</a:t>
            </a:r>
          </a:p>
          <a:p>
            <a:pPr lvl="1"/>
            <a:r>
              <a:rPr lang="en-US"/>
              <a:t>$1.10 one year from now is worth $1 today</a:t>
            </a:r>
          </a:p>
          <a:p>
            <a:pPr lvl="1"/>
            <a:r>
              <a:rPr lang="en-US"/>
              <a:t>$1.21 two years from now is worth $1 today</a:t>
            </a:r>
          </a:p>
          <a:p>
            <a:pPr lvl="1"/>
            <a:r>
              <a:rPr lang="en-US"/>
              <a:t>Together, they are worth $2 today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2A346E3-569F-44D7-8294-0EC63E6A98AC}" type="slidenum">
              <a:rPr lang="en-US" altLang="en-US" sz="1400" i="0">
                <a:solidFill>
                  <a:srgbClr val="000066"/>
                </a:solidFill>
                <a:latin typeface="Arial" panose="020B0604020202020204" pitchFamily="34" charset="0"/>
              </a:rPr>
              <a:pPr/>
              <a:t>79</a:t>
            </a:fld>
            <a:endParaRPr lang="en-US" altLang="en-US" sz="1400" i="0">
              <a:solidFill>
                <a:srgbClr val="000066"/>
              </a:solidFill>
              <a:latin typeface="Arial" panose="020B0604020202020204" pitchFamily="34" charset="0"/>
            </a:endParaRPr>
          </a:p>
        </p:txBody>
      </p:sp>
      <p:sp>
        <p:nvSpPr>
          <p:cNvPr id="66565" name="Rectangle 2"/>
          <p:cNvSpPr>
            <a:spLocks noGrp="1" noChangeArrowheads="1"/>
          </p:cNvSpPr>
          <p:nvPr>
            <p:ph type="title"/>
          </p:nvPr>
        </p:nvSpPr>
        <p:spPr/>
        <p:txBody>
          <a:bodyPr/>
          <a:lstStyle/>
          <a:p>
            <a:r>
              <a:rPr lang="en-US"/>
              <a:t>Two-Period Stream Again</a:t>
            </a:r>
          </a:p>
        </p:txBody>
      </p:sp>
      <p:sp>
        <p:nvSpPr>
          <p:cNvPr id="66566" name="Rectangle 3"/>
          <p:cNvSpPr>
            <a:spLocks noGrp="1" noChangeArrowheads="1"/>
          </p:cNvSpPr>
          <p:nvPr>
            <p:ph type="body" idx="1"/>
          </p:nvPr>
        </p:nvSpPr>
        <p:spPr/>
        <p:txBody>
          <a:bodyPr/>
          <a:lstStyle/>
          <a:p>
            <a:r>
              <a:rPr lang="en-US"/>
              <a:t>Question</a:t>
            </a:r>
          </a:p>
          <a:p>
            <a:pPr lvl="1"/>
            <a:r>
              <a:rPr lang="en-US"/>
              <a:t>What is $1 one year from now + $1 two years from now worth today?</a:t>
            </a:r>
          </a:p>
          <a:p>
            <a:r>
              <a:rPr lang="en-US"/>
              <a:t>Answer</a:t>
            </a:r>
          </a:p>
          <a:p>
            <a:pPr lvl="1"/>
            <a:r>
              <a:rPr lang="en-US"/>
              <a:t>$1/1.1 + $1/1.21 = 1.735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235" y="-2"/>
            <a:ext cx="34147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Act of 1790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pic>
        <p:nvPicPr>
          <p:cNvPr id="8" name="Picture 7"/>
          <p:cNvPicPr>
            <a:picLocks noChangeAspect="1"/>
          </p:cNvPicPr>
          <p:nvPr/>
        </p:nvPicPr>
        <p:blipFill>
          <a:blip r:embed="rId2"/>
          <a:stretch>
            <a:fillRect/>
          </a:stretch>
        </p:blipFill>
        <p:spPr>
          <a:xfrm>
            <a:off x="556104" y="609189"/>
            <a:ext cx="3544039" cy="5742407"/>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4286038" y="609188"/>
            <a:ext cx="3486855" cy="574240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7998085" y="609188"/>
            <a:ext cx="3296930" cy="5742407"/>
          </a:xfrm>
          <a:prstGeom prst="rect">
            <a:avLst/>
          </a:prstGeom>
          <a:ln w="6350">
            <a:solidFill>
              <a:schemeClr val="tx1"/>
            </a:solidFill>
          </a:ln>
        </p:spPr>
      </p:pic>
      <p:sp>
        <p:nvSpPr>
          <p:cNvPr id="11" name="Text Box 5"/>
          <p:cNvSpPr txBox="1">
            <a:spLocks noChangeArrowheads="1"/>
          </p:cNvSpPr>
          <p:nvPr/>
        </p:nvSpPr>
        <p:spPr bwMode="auto">
          <a:xfrm>
            <a:off x="8335107" y="6488668"/>
            <a:ext cx="38568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First Congress (31 May 1790)</a:t>
            </a:r>
          </a:p>
        </p:txBody>
      </p:sp>
    </p:spTree>
    <p:extLst>
      <p:ext uri="{BB962C8B-B14F-4D97-AF65-F5344CB8AC3E}">
        <p14:creationId xmlns:p14="http://schemas.microsoft.com/office/powerpoint/2010/main" val="1439425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F401D37-B96F-4E46-800B-2B7CD64A85CF}" type="slidenum">
              <a:rPr lang="en-US" altLang="en-US" sz="1400" i="0">
                <a:solidFill>
                  <a:srgbClr val="000066"/>
                </a:solidFill>
                <a:latin typeface="Arial" panose="020B0604020202020204" pitchFamily="34" charset="0"/>
              </a:rPr>
              <a:pPr/>
              <a:t>80</a:t>
            </a:fld>
            <a:endParaRPr lang="en-US" altLang="en-US" sz="1400" i="0">
              <a:solidFill>
                <a:srgbClr val="000066"/>
              </a:solidFill>
              <a:latin typeface="Arial" panose="020B0604020202020204" pitchFamily="34" charset="0"/>
            </a:endParaRPr>
          </a:p>
        </p:txBody>
      </p:sp>
      <p:sp>
        <p:nvSpPr>
          <p:cNvPr id="67589" name="Rectangle 2"/>
          <p:cNvSpPr>
            <a:spLocks noGrp="1" noChangeArrowheads="1"/>
          </p:cNvSpPr>
          <p:nvPr>
            <p:ph type="title"/>
          </p:nvPr>
        </p:nvSpPr>
        <p:spPr/>
        <p:txBody>
          <a:bodyPr/>
          <a:lstStyle/>
          <a:p>
            <a:r>
              <a:rPr lang="en-US"/>
              <a:t>N-Period Stream</a:t>
            </a:r>
          </a:p>
        </p:txBody>
      </p:sp>
      <p:sp>
        <p:nvSpPr>
          <p:cNvPr id="67590" name="Rectangle 3"/>
          <p:cNvSpPr>
            <a:spLocks noGrp="1" noChangeArrowheads="1"/>
          </p:cNvSpPr>
          <p:nvPr>
            <p:ph type="body" idx="1"/>
          </p:nvPr>
        </p:nvSpPr>
        <p:spPr/>
        <p:txBody>
          <a:bodyPr/>
          <a:lstStyle/>
          <a:p>
            <a:pPr>
              <a:lnSpc>
                <a:spcPct val="90000"/>
              </a:lnSpc>
            </a:pPr>
            <a:r>
              <a:rPr lang="en-US"/>
              <a:t>Assumptions</a:t>
            </a:r>
          </a:p>
          <a:p>
            <a:pPr lvl="1">
              <a:lnSpc>
                <a:spcPct val="90000"/>
              </a:lnSpc>
            </a:pPr>
            <a:r>
              <a:rPr lang="en-US"/>
              <a:t>Stream will pay fixed amount C in every period</a:t>
            </a:r>
          </a:p>
          <a:p>
            <a:pPr lvl="1">
              <a:lnSpc>
                <a:spcPct val="90000"/>
              </a:lnSpc>
            </a:pPr>
            <a:r>
              <a:rPr lang="en-US"/>
              <a:t>One-period interest rate r is same in every period</a:t>
            </a:r>
          </a:p>
          <a:p>
            <a:pPr>
              <a:lnSpc>
                <a:spcPct val="90000"/>
              </a:lnSpc>
            </a:pPr>
            <a:r>
              <a:rPr lang="en-US"/>
              <a:t>What is the formula that tells us the present value of a stream of N periodic payments of C?</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7168915-2D9C-462B-854C-36FE5CD55EB0}" type="slidenum">
              <a:rPr lang="en-US" altLang="en-US" sz="1400" i="0">
                <a:solidFill>
                  <a:srgbClr val="000066"/>
                </a:solidFill>
                <a:latin typeface="Arial" panose="020B0604020202020204" pitchFamily="34" charset="0"/>
              </a:rPr>
              <a:pPr/>
              <a:t>81</a:t>
            </a:fld>
            <a:endParaRPr lang="en-US" altLang="en-US" sz="1400" i="0">
              <a:solidFill>
                <a:srgbClr val="000066"/>
              </a:solidFill>
              <a:latin typeface="Arial" panose="020B0604020202020204" pitchFamily="34" charset="0"/>
            </a:endParaRPr>
          </a:p>
        </p:txBody>
      </p:sp>
      <p:sp>
        <p:nvSpPr>
          <p:cNvPr id="3078" name="Rectangle 2"/>
          <p:cNvSpPr>
            <a:spLocks noGrp="1" noChangeArrowheads="1"/>
          </p:cNvSpPr>
          <p:nvPr>
            <p:ph type="title"/>
          </p:nvPr>
        </p:nvSpPr>
        <p:spPr/>
        <p:txBody>
          <a:bodyPr/>
          <a:lstStyle/>
          <a:p>
            <a:r>
              <a:rPr lang="en-US"/>
              <a:t>N-Period Stream</a:t>
            </a:r>
          </a:p>
        </p:txBody>
      </p:sp>
      <p:sp>
        <p:nvSpPr>
          <p:cNvPr id="3079" name="Rectangle 3"/>
          <p:cNvSpPr>
            <a:spLocks noGrp="1" noChangeArrowheads="1"/>
          </p:cNvSpPr>
          <p:nvPr>
            <p:ph type="body" idx="1"/>
          </p:nvPr>
        </p:nvSpPr>
        <p:spPr/>
        <p:txBody>
          <a:bodyPr/>
          <a:lstStyle/>
          <a:p>
            <a:r>
              <a:rPr lang="en-US"/>
              <a:t>Formula</a:t>
            </a:r>
          </a:p>
          <a:p>
            <a:pPr lvl="1"/>
            <a:endParaRPr lang="en-US"/>
          </a:p>
        </p:txBody>
      </p:sp>
      <p:sp>
        <p:nvSpPr>
          <p:cNvPr id="3080" name="Rectangle 4"/>
          <p:cNvSpPr>
            <a:spLocks noChangeArrowheads="1"/>
          </p:cNvSpPr>
          <p:nvPr/>
        </p:nvSpPr>
        <p:spPr bwMode="auto">
          <a:xfrm>
            <a:off x="1524001" y="2969569"/>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endParaRPr lang="en-US"/>
          </a:p>
        </p:txBody>
      </p:sp>
      <p:graphicFrame>
        <p:nvGraphicFramePr>
          <p:cNvPr id="3074" name="Object 5"/>
          <p:cNvGraphicFramePr>
            <a:graphicFrameLocks noChangeAspect="1"/>
          </p:cNvGraphicFramePr>
          <p:nvPr/>
        </p:nvGraphicFramePr>
        <p:xfrm>
          <a:off x="3640139" y="2838451"/>
          <a:ext cx="5229225" cy="1763713"/>
        </p:xfrm>
        <a:graphic>
          <a:graphicData uri="http://schemas.openxmlformats.org/presentationml/2006/ole">
            <mc:AlternateContent xmlns:mc="http://schemas.openxmlformats.org/markup-compatibility/2006">
              <mc:Choice xmlns:v="urn:schemas-microsoft-com:vml" Requires="v">
                <p:oleObj name="Equation" r:id="rId3" imgW="1019175" imgH="342900" progId="Equation.3">
                  <p:embed/>
                </p:oleObj>
              </mc:Choice>
              <mc:Fallback>
                <p:oleObj name="Equation" r:id="rId3" imgW="1019175" imgH="3429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139" y="2838451"/>
                        <a:ext cx="5229225" cy="17637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74BC1E2-1AAB-4153-8F36-0D9BEB170C90}" type="slidenum">
              <a:rPr lang="en-US" altLang="en-US" sz="1400" i="0">
                <a:solidFill>
                  <a:srgbClr val="000066"/>
                </a:solidFill>
                <a:latin typeface="Arial" panose="020B0604020202020204" pitchFamily="34" charset="0"/>
              </a:rPr>
              <a:pPr/>
              <a:t>82</a:t>
            </a:fld>
            <a:endParaRPr lang="en-US" altLang="en-US" sz="1400" i="0">
              <a:solidFill>
                <a:srgbClr val="000066"/>
              </a:solidFill>
              <a:latin typeface="Arial" panose="020B0604020202020204" pitchFamily="34" charset="0"/>
            </a:endParaRPr>
          </a:p>
        </p:txBody>
      </p:sp>
      <p:sp>
        <p:nvSpPr>
          <p:cNvPr id="4102" name="Rectangle 2"/>
          <p:cNvSpPr>
            <a:spLocks noGrp="1" noChangeArrowheads="1"/>
          </p:cNvSpPr>
          <p:nvPr>
            <p:ph type="title"/>
          </p:nvPr>
        </p:nvSpPr>
        <p:spPr/>
        <p:txBody>
          <a:bodyPr/>
          <a:lstStyle/>
          <a:p>
            <a:r>
              <a:rPr lang="en-US"/>
              <a:t>Forever Period Stream</a:t>
            </a:r>
          </a:p>
        </p:txBody>
      </p:sp>
      <p:sp>
        <p:nvSpPr>
          <p:cNvPr id="4103" name="Rectangle 3"/>
          <p:cNvSpPr>
            <a:spLocks noGrp="1" noChangeArrowheads="1"/>
          </p:cNvSpPr>
          <p:nvPr>
            <p:ph type="body" idx="1"/>
          </p:nvPr>
        </p:nvSpPr>
        <p:spPr/>
        <p:txBody>
          <a:bodyPr/>
          <a:lstStyle/>
          <a:p>
            <a:r>
              <a:rPr lang="en-US"/>
              <a:t>Formula</a:t>
            </a:r>
          </a:p>
          <a:p>
            <a:pPr lvl="1"/>
            <a:endParaRPr lang="en-US"/>
          </a:p>
        </p:txBody>
      </p:sp>
      <p:sp>
        <p:nvSpPr>
          <p:cNvPr id="4104" name="Rectangle 4"/>
          <p:cNvSpPr>
            <a:spLocks noChangeArrowheads="1"/>
          </p:cNvSpPr>
          <p:nvPr/>
        </p:nvSpPr>
        <p:spPr bwMode="auto">
          <a:xfrm>
            <a:off x="1524001" y="2969569"/>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endParaRPr lang="en-US"/>
          </a:p>
        </p:txBody>
      </p:sp>
      <p:graphicFrame>
        <p:nvGraphicFramePr>
          <p:cNvPr id="4098" name="Object 5"/>
          <p:cNvGraphicFramePr>
            <a:graphicFrameLocks noChangeAspect="1"/>
          </p:cNvGraphicFramePr>
          <p:nvPr/>
        </p:nvGraphicFramePr>
        <p:xfrm>
          <a:off x="4432300" y="2698751"/>
          <a:ext cx="2801938" cy="2024063"/>
        </p:xfrm>
        <a:graphic>
          <a:graphicData uri="http://schemas.openxmlformats.org/presentationml/2006/ole">
            <mc:AlternateContent xmlns:mc="http://schemas.openxmlformats.org/markup-compatibility/2006">
              <mc:Choice xmlns:v="urn:schemas-microsoft-com:vml" Requires="v">
                <p:oleObj name="Equation" r:id="rId3" imgW="545760" imgH="393480" progId="Equation.3">
                  <p:embed/>
                </p:oleObj>
              </mc:Choice>
              <mc:Fallback>
                <p:oleObj name="Equation" r:id="rId3" imgW="545760" imgH="39348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2698751"/>
                        <a:ext cx="2801938" cy="20240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7667A02-664B-4A6F-B7A4-769D5B723A71}" type="slidenum">
              <a:rPr lang="en-US" altLang="en-US" sz="1400" i="0">
                <a:solidFill>
                  <a:srgbClr val="000066"/>
                </a:solidFill>
                <a:latin typeface="Arial" panose="020B0604020202020204" pitchFamily="34" charset="0"/>
              </a:rPr>
              <a:pPr/>
              <a:t>83</a:t>
            </a:fld>
            <a:endParaRPr lang="en-US" altLang="en-US" sz="1400" i="0">
              <a:solidFill>
                <a:srgbClr val="000066"/>
              </a:solidFill>
              <a:latin typeface="Arial" panose="020B0604020202020204" pitchFamily="34" charset="0"/>
            </a:endParaRPr>
          </a:p>
        </p:txBody>
      </p:sp>
      <p:sp>
        <p:nvSpPr>
          <p:cNvPr id="68613" name="Rectangle 2"/>
          <p:cNvSpPr>
            <a:spLocks noGrp="1" noChangeArrowheads="1"/>
          </p:cNvSpPr>
          <p:nvPr>
            <p:ph type="title"/>
          </p:nvPr>
        </p:nvSpPr>
        <p:spPr/>
        <p:txBody>
          <a:bodyPr/>
          <a:lstStyle/>
          <a:p>
            <a:r>
              <a:rPr lang="en-US"/>
              <a:t>Do the Numbers</a:t>
            </a:r>
          </a:p>
        </p:txBody>
      </p:sp>
      <p:sp>
        <p:nvSpPr>
          <p:cNvPr id="68614" name="Rectangle 3"/>
          <p:cNvSpPr>
            <a:spLocks noGrp="1" noChangeArrowheads="1"/>
          </p:cNvSpPr>
          <p:nvPr>
            <p:ph type="body" idx="1"/>
          </p:nvPr>
        </p:nvSpPr>
        <p:spPr/>
        <p:txBody>
          <a:bodyPr/>
          <a:lstStyle/>
          <a:p>
            <a:pPr>
              <a:lnSpc>
                <a:spcPct val="90000"/>
              </a:lnSpc>
            </a:pPr>
            <a:r>
              <a:rPr lang="en-US"/>
              <a:t>Assumptions</a:t>
            </a:r>
          </a:p>
          <a:p>
            <a:pPr lvl="1">
              <a:lnSpc>
                <a:spcPct val="90000"/>
              </a:lnSpc>
            </a:pPr>
            <a:r>
              <a:rPr lang="en-US"/>
              <a:t>C = $100</a:t>
            </a:r>
          </a:p>
          <a:p>
            <a:pPr lvl="1">
              <a:lnSpc>
                <a:spcPct val="90000"/>
              </a:lnSpc>
            </a:pPr>
            <a:r>
              <a:rPr lang="en-US"/>
              <a:t>R = 10% (0.1)</a:t>
            </a:r>
          </a:p>
          <a:p>
            <a:pPr>
              <a:lnSpc>
                <a:spcPct val="90000"/>
              </a:lnSpc>
            </a:pPr>
            <a:r>
              <a:rPr lang="en-US"/>
              <a:t>Value Today of $100 a Year Forever</a:t>
            </a:r>
          </a:p>
          <a:p>
            <a:pPr lvl="1">
              <a:lnSpc>
                <a:spcPct val="90000"/>
              </a:lnSpc>
            </a:pPr>
            <a:r>
              <a:rPr lang="en-US"/>
              <a:t>$1000</a:t>
            </a:r>
          </a:p>
          <a:p>
            <a:pPr>
              <a:lnSpc>
                <a:spcPct val="90000"/>
              </a:lnSpc>
            </a:pPr>
            <a:r>
              <a:rPr lang="en-US"/>
              <a:t>Value Today of $100 a Year for Fifty-Five Years</a:t>
            </a:r>
          </a:p>
          <a:p>
            <a:pPr lvl="1">
              <a:lnSpc>
                <a:spcPct val="90000"/>
              </a:lnSpc>
            </a:pPr>
            <a:r>
              <a:rPr lang="en-US"/>
              <a:t>$994.71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81515EF-3196-4494-8CE1-5AE84058E79F}" type="slidenum">
              <a:rPr lang="en-US" altLang="en-US" sz="1400" i="0">
                <a:solidFill>
                  <a:srgbClr val="000066"/>
                </a:solidFill>
                <a:latin typeface="Arial" panose="020B0604020202020204" pitchFamily="34" charset="0"/>
              </a:rPr>
              <a:pPr/>
              <a:t>84</a:t>
            </a:fld>
            <a:endParaRPr lang="en-US" altLang="en-US" sz="1400" i="0">
              <a:solidFill>
                <a:srgbClr val="000066"/>
              </a:solidFill>
              <a:latin typeface="Arial" panose="020B0604020202020204" pitchFamily="34" charset="0"/>
            </a:endParaRPr>
          </a:p>
        </p:txBody>
      </p:sp>
      <p:sp>
        <p:nvSpPr>
          <p:cNvPr id="69637" name="Rectangle 2"/>
          <p:cNvSpPr>
            <a:spLocks noGrp="1" noChangeArrowheads="1"/>
          </p:cNvSpPr>
          <p:nvPr>
            <p:ph type="title"/>
          </p:nvPr>
        </p:nvSpPr>
        <p:spPr/>
        <p:txBody>
          <a:bodyPr/>
          <a:lstStyle/>
          <a:p>
            <a:r>
              <a:rPr lang="en-US"/>
              <a:t>Do the Numbers</a:t>
            </a:r>
          </a:p>
        </p:txBody>
      </p:sp>
      <p:sp>
        <p:nvSpPr>
          <p:cNvPr id="69638" name="Rectangle 3"/>
          <p:cNvSpPr>
            <a:spLocks noGrp="1" noChangeArrowheads="1"/>
          </p:cNvSpPr>
          <p:nvPr>
            <p:ph type="body" idx="1"/>
          </p:nvPr>
        </p:nvSpPr>
        <p:spPr/>
        <p:txBody>
          <a:bodyPr/>
          <a:lstStyle/>
          <a:p>
            <a:r>
              <a:rPr lang="en-US"/>
              <a:t>Value Today of $100 a Year for Years 56 to Forever</a:t>
            </a:r>
          </a:p>
          <a:p>
            <a:pPr lvl="1"/>
            <a:r>
              <a:rPr lang="en-US"/>
              <a:t>$5.29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DC3E440-5EC1-4D30-BBA4-65E2FA285865}" type="slidenum">
              <a:rPr lang="en-US" altLang="en-US" sz="1400" i="0">
                <a:solidFill>
                  <a:srgbClr val="000066"/>
                </a:solidFill>
                <a:latin typeface="Arial" panose="020B0604020202020204" pitchFamily="34" charset="0"/>
              </a:rPr>
              <a:pPr/>
              <a:t>85</a:t>
            </a:fld>
            <a:endParaRPr lang="en-US" altLang="en-US" sz="1400" i="0">
              <a:solidFill>
                <a:srgbClr val="000066"/>
              </a:solidFill>
              <a:latin typeface="Arial" panose="020B0604020202020204" pitchFamily="34" charset="0"/>
            </a:endParaRPr>
          </a:p>
        </p:txBody>
      </p:sp>
      <p:sp>
        <p:nvSpPr>
          <p:cNvPr id="73733" name="Rectangle 2"/>
          <p:cNvSpPr>
            <a:spLocks noGrp="1" noChangeArrowheads="1"/>
          </p:cNvSpPr>
          <p:nvPr>
            <p:ph type="title"/>
          </p:nvPr>
        </p:nvSpPr>
        <p:spPr/>
        <p:txBody>
          <a:bodyPr/>
          <a:lstStyle/>
          <a:p>
            <a:r>
              <a:rPr lang="en-US"/>
              <a:t>Benefits of Public Domain</a:t>
            </a:r>
          </a:p>
        </p:txBody>
      </p:sp>
      <p:sp>
        <p:nvSpPr>
          <p:cNvPr id="73734" name="Rectangle 3"/>
          <p:cNvSpPr>
            <a:spLocks noGrp="1" noChangeArrowheads="1"/>
          </p:cNvSpPr>
          <p:nvPr>
            <p:ph type="body" idx="1"/>
          </p:nvPr>
        </p:nvSpPr>
        <p:spPr/>
        <p:txBody>
          <a:bodyPr/>
          <a:lstStyle/>
          <a:p>
            <a:r>
              <a:rPr lang="en-US"/>
              <a:t>Increased consumptive use</a:t>
            </a:r>
          </a:p>
          <a:p>
            <a:r>
              <a:rPr lang="en-US"/>
              <a:t>Increased productive use</a:t>
            </a:r>
          </a:p>
          <a:p>
            <a:pPr lvl="1"/>
            <a:r>
              <a:rPr lang="en-US"/>
              <a:t>Eliminates coordination costs of licensed use: can be difficult to know who to license from</a:t>
            </a:r>
          </a:p>
          <a:p>
            <a:pPr lvl="1"/>
            <a:r>
              <a:rPr lang="en-US"/>
              <a:t>Reduces price for licensed use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0A0D6F-89DB-49D8-9DC9-CD7183A4B25D}" type="slidenum">
              <a:rPr lang="en-US" altLang="en-US" sz="1400" i="0">
                <a:solidFill>
                  <a:srgbClr val="000066"/>
                </a:solidFill>
                <a:latin typeface="Arial" panose="020B0604020202020204" pitchFamily="34" charset="0"/>
              </a:rPr>
              <a:pPr/>
              <a:t>86</a:t>
            </a:fld>
            <a:endParaRPr lang="en-US" altLang="en-US" sz="1400" i="0">
              <a:solidFill>
                <a:srgbClr val="000066"/>
              </a:solidFill>
              <a:latin typeface="Arial" panose="020B0604020202020204" pitchFamily="34" charset="0"/>
            </a:endParaRPr>
          </a:p>
        </p:txBody>
      </p:sp>
      <p:sp>
        <p:nvSpPr>
          <p:cNvPr id="74757" name="Rectangle 2"/>
          <p:cNvSpPr>
            <a:spLocks noGrp="1" noChangeArrowheads="1"/>
          </p:cNvSpPr>
          <p:nvPr>
            <p:ph type="title"/>
          </p:nvPr>
        </p:nvSpPr>
        <p:spPr/>
        <p:txBody>
          <a:bodyPr/>
          <a:lstStyle/>
          <a:p>
            <a:r>
              <a:rPr lang="en-US"/>
              <a:t>Eldred</a:t>
            </a:r>
          </a:p>
        </p:txBody>
      </p:sp>
      <p:sp>
        <p:nvSpPr>
          <p:cNvPr id="74758" name="Rectangle 3"/>
          <p:cNvSpPr>
            <a:spLocks noGrp="1" noChangeArrowheads="1"/>
          </p:cNvSpPr>
          <p:nvPr>
            <p:ph type="body" idx="1"/>
          </p:nvPr>
        </p:nvSpPr>
        <p:spPr/>
        <p:txBody>
          <a:bodyPr/>
          <a:lstStyle/>
          <a:p>
            <a:pPr>
              <a:lnSpc>
                <a:spcPct val="90000"/>
              </a:lnSpc>
            </a:pPr>
            <a:r>
              <a:rPr lang="en-US"/>
              <a:t>Core Facts</a:t>
            </a:r>
          </a:p>
          <a:p>
            <a:pPr lvl="1">
              <a:lnSpc>
                <a:spcPct val="90000"/>
              </a:lnSpc>
            </a:pPr>
            <a:r>
              <a:rPr lang="en-US"/>
              <a:t>Congress passes the Copyright Term Extension Act adding 20 years to copyrights</a:t>
            </a:r>
          </a:p>
          <a:p>
            <a:pPr lvl="1">
              <a:lnSpc>
                <a:spcPct val="90000"/>
              </a:lnSpc>
            </a:pPr>
            <a:r>
              <a:rPr lang="en-US"/>
              <a:t>Applies both for new copyrighted works and existing copyrighted works</a:t>
            </a:r>
          </a:p>
          <a:p>
            <a:pPr lvl="1">
              <a:lnSpc>
                <a:spcPct val="90000"/>
              </a:lnSpc>
            </a:pPr>
            <a:r>
              <a:rPr lang="en-US"/>
              <a:t>Eldred challenges the extension as unconstitutional for existing works as violative of Copyright Clause and 1</a:t>
            </a:r>
            <a:r>
              <a:rPr lang="en-US" baseline="30000"/>
              <a:t>st</a:t>
            </a:r>
            <a:r>
              <a:rPr lang="en-US"/>
              <a:t> Amendment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A5B2A96-ABEC-4C59-BD92-B0E8F53C0A6E}" type="slidenum">
              <a:rPr lang="en-US" altLang="en-US" sz="1400" i="0">
                <a:solidFill>
                  <a:srgbClr val="000066"/>
                </a:solidFill>
                <a:latin typeface="Arial" panose="020B0604020202020204" pitchFamily="34" charset="0"/>
              </a:rPr>
              <a:pPr/>
              <a:t>87</a:t>
            </a:fld>
            <a:endParaRPr lang="en-US" altLang="en-US" sz="1400" i="0">
              <a:solidFill>
                <a:srgbClr val="000066"/>
              </a:solidFill>
              <a:latin typeface="Arial" panose="020B0604020202020204" pitchFamily="34" charset="0"/>
            </a:endParaRPr>
          </a:p>
        </p:txBody>
      </p:sp>
      <p:sp>
        <p:nvSpPr>
          <p:cNvPr id="75781" name="Rectangle 2"/>
          <p:cNvSpPr>
            <a:spLocks noGrp="1" noChangeArrowheads="1"/>
          </p:cNvSpPr>
          <p:nvPr>
            <p:ph type="title"/>
          </p:nvPr>
        </p:nvSpPr>
        <p:spPr/>
        <p:txBody>
          <a:bodyPr/>
          <a:lstStyle/>
          <a:p>
            <a:r>
              <a:rPr lang="en-US"/>
              <a:t>Copyright Clause</a:t>
            </a:r>
          </a:p>
        </p:txBody>
      </p:sp>
      <p:sp>
        <p:nvSpPr>
          <p:cNvPr id="75782" name="Rectangle 3"/>
          <p:cNvSpPr>
            <a:spLocks noGrp="1" noChangeArrowheads="1"/>
          </p:cNvSpPr>
          <p:nvPr>
            <p:ph type="body" idx="1"/>
          </p:nvPr>
        </p:nvSpPr>
        <p:spPr/>
        <p:txBody>
          <a:bodyPr/>
          <a:lstStyle/>
          <a:p>
            <a:r>
              <a:rPr lang="en-US"/>
              <a:t>What does “for limited Times” mean if Congress can extend existing copyrights?</a:t>
            </a:r>
          </a:p>
          <a:p>
            <a:pPr lvl="1"/>
            <a:r>
              <a:rPr lang="en-US"/>
              <a:t>What limits the power to do that?</a:t>
            </a:r>
          </a:p>
          <a:p>
            <a:pPr lvl="1"/>
            <a:r>
              <a:rPr lang="en-US"/>
              <a:t>How is Congress promoting science and the useful arts in extending the duration of existing works?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61331E5-5D87-4C6F-8B7F-132B1F0DE0E9}" type="slidenum">
              <a:rPr lang="en-US" altLang="en-US" sz="1400" i="0">
                <a:solidFill>
                  <a:srgbClr val="000066"/>
                </a:solidFill>
                <a:latin typeface="Arial" panose="020B0604020202020204" pitchFamily="34" charset="0"/>
              </a:rPr>
              <a:pPr/>
              <a:t>88</a:t>
            </a:fld>
            <a:endParaRPr lang="en-US" altLang="en-US" sz="1400" i="0">
              <a:solidFill>
                <a:srgbClr val="000066"/>
              </a:solidFill>
              <a:latin typeface="Arial" panose="020B0604020202020204" pitchFamily="34" charset="0"/>
            </a:endParaRPr>
          </a:p>
        </p:txBody>
      </p:sp>
      <p:sp>
        <p:nvSpPr>
          <p:cNvPr id="76805" name="Rectangle 2"/>
          <p:cNvSpPr>
            <a:spLocks noGrp="1" noChangeArrowheads="1"/>
          </p:cNvSpPr>
          <p:nvPr>
            <p:ph type="title"/>
          </p:nvPr>
        </p:nvSpPr>
        <p:spPr/>
        <p:txBody>
          <a:bodyPr/>
          <a:lstStyle/>
          <a:p>
            <a:r>
              <a:rPr lang="en-US"/>
              <a:t>First Amendment</a:t>
            </a:r>
          </a:p>
        </p:txBody>
      </p:sp>
      <p:sp>
        <p:nvSpPr>
          <p:cNvPr id="76806" name="Rectangle 3"/>
          <p:cNvSpPr>
            <a:spLocks noGrp="1" noChangeArrowheads="1"/>
          </p:cNvSpPr>
          <p:nvPr>
            <p:ph type="body" idx="1"/>
          </p:nvPr>
        </p:nvSpPr>
        <p:spPr/>
        <p:txBody>
          <a:bodyPr/>
          <a:lstStyle/>
          <a:p>
            <a:r>
              <a:rPr lang="en-US"/>
              <a:t>Does increased control over expression interfere with the First Amendment?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91035-E8C4-483E-64E0-3A2D50EE8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1AB48-126A-F754-823F-A3E8EDB572BF}"/>
              </a:ext>
            </a:extLst>
          </p:cNvPr>
          <p:cNvSpPr>
            <a:spLocks noGrp="1"/>
          </p:cNvSpPr>
          <p:nvPr>
            <p:ph type="title"/>
          </p:nvPr>
        </p:nvSpPr>
        <p:spPr>
          <a:xfrm>
            <a:off x="7348300" y="-1"/>
            <a:ext cx="48437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Scope of the Public Domain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A535B65-FD8E-2D84-49B6-86AB6F5FF16C}"/>
              </a:ext>
            </a:extLst>
          </p:cNvPr>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a:extLst>
              <a:ext uri="{FF2B5EF4-FFF2-40B4-BE49-F238E27FC236}">
                <a16:creationId xmlns:a16="http://schemas.microsoft.com/office/drawing/2014/main" id="{B4C7A6BD-7777-9F41-57AB-E8039E2B293C}"/>
              </a:ext>
            </a:extLst>
          </p:cNvPr>
          <p:cNvSpPr txBox="1">
            <a:spLocks noChangeArrowheads="1"/>
          </p:cNvSpPr>
          <p:nvPr/>
        </p:nvSpPr>
        <p:spPr bwMode="auto">
          <a:xfrm>
            <a:off x="9982899" y="6488668"/>
            <a:ext cx="2209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a:extLst>
              <a:ext uri="{FF2B5EF4-FFF2-40B4-BE49-F238E27FC236}">
                <a16:creationId xmlns:a16="http://schemas.microsoft.com/office/drawing/2014/main" id="{97084D75-F539-DC76-AA27-26EC4866AC9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1DE33E2-09C0-2A04-D730-0BE3BF36005B}"/>
              </a:ext>
            </a:extLst>
          </p:cNvPr>
          <p:cNvPicPr>
            <a:picLocks noChangeAspect="1"/>
          </p:cNvPicPr>
          <p:nvPr/>
        </p:nvPicPr>
        <p:blipFill>
          <a:blip r:embed="rId2"/>
          <a:stretch>
            <a:fillRect/>
          </a:stretch>
        </p:blipFill>
        <p:spPr>
          <a:xfrm>
            <a:off x="238158" y="184665"/>
            <a:ext cx="4261414" cy="6450136"/>
          </a:xfrm>
          <a:prstGeom prst="rect">
            <a:avLst/>
          </a:prstGeom>
          <a:ln w="6350">
            <a:solidFill>
              <a:schemeClr val="tx1"/>
            </a:solidFill>
          </a:ln>
        </p:spPr>
      </p:pic>
      <p:sp>
        <p:nvSpPr>
          <p:cNvPr id="3" name="Text Box 5">
            <a:extLst>
              <a:ext uri="{FF2B5EF4-FFF2-40B4-BE49-F238E27FC236}">
                <a16:creationId xmlns:a16="http://schemas.microsoft.com/office/drawing/2014/main" id="{9CED7342-3C21-03D4-DB2B-B5B6A22C817C}"/>
              </a:ext>
            </a:extLst>
          </p:cNvPr>
          <p:cNvSpPr txBox="1">
            <a:spLocks noChangeArrowheads="1"/>
          </p:cNvSpPr>
          <p:nvPr/>
        </p:nvSpPr>
        <p:spPr bwMode="auto">
          <a:xfrm>
            <a:off x="1803272" y="1227782"/>
            <a:ext cx="9917521"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As we said in </a:t>
            </a:r>
            <a:r>
              <a:rPr lang="en-US" sz="3200" dirty="0"/>
              <a:t>Harper &amp; Row</a:t>
            </a:r>
            <a:r>
              <a:rPr lang="en-US" sz="3200" i="0" dirty="0"/>
              <a:t>, this ‘idea/expression dichotomy strike[s] a definitional balance between the First Amendment and the Copyright Act by permitting free communication of facts while still protecting an author’s expression.’ 471 U.S., at 556 (internal quotation marks omitted). Due to this distinction, </a:t>
            </a:r>
            <a:r>
              <a:rPr lang="en-US" sz="3200" b="1" i="0" dirty="0">
                <a:solidFill>
                  <a:schemeClr val="accent4">
                    <a:lumMod val="50000"/>
                    <a:lumOff val="50000"/>
                  </a:schemeClr>
                </a:solidFill>
              </a:rPr>
              <a:t>every idea, theory, and fact in a copyrighted work becomes instantly available for public exploitation at the moment of publication</a:t>
            </a:r>
            <a:r>
              <a:rPr lang="en-US" sz="3200" i="0" dirty="0"/>
              <a:t>. See Feist, 499 U.S., at 349-350.</a:t>
            </a:r>
            <a:r>
              <a:rPr lang="en-US" sz="3200" i="0" dirty="0">
                <a:cs typeface="Times New Roman" panose="02020603050405020304" pitchFamily="18" charset="0"/>
              </a:rPr>
              <a:t>”</a:t>
            </a:r>
          </a:p>
        </p:txBody>
      </p:sp>
    </p:spTree>
    <p:extLst>
      <p:ext uri="{BB962C8B-B14F-4D97-AF65-F5344CB8AC3E}">
        <p14:creationId xmlns:p14="http://schemas.microsoft.com/office/powerpoint/2010/main" val="29577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279" y="-2"/>
            <a:ext cx="6730722" cy="69836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Duration: Two 14-Year Terms Possible; Term tied to Recording with Copyright Office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6016" y="239289"/>
            <a:ext cx="3964641" cy="6423908"/>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017222" y="1464367"/>
            <a:ext cx="9115275" cy="4572000"/>
          </a:xfrm>
          <a:prstGeom prst="rect">
            <a:avLst/>
          </a:prstGeom>
          <a:ln w="6350">
            <a:solidFill>
              <a:schemeClr val="tx1"/>
            </a:solidFill>
          </a:ln>
        </p:spPr>
      </p:pic>
      <p:sp>
        <p:nvSpPr>
          <p:cNvPr id="10" name="Text Box 5"/>
          <p:cNvSpPr txBox="1">
            <a:spLocks noChangeArrowheads="1"/>
          </p:cNvSpPr>
          <p:nvPr/>
        </p:nvSpPr>
        <p:spPr bwMode="auto">
          <a:xfrm>
            <a:off x="8135178" y="6477000"/>
            <a:ext cx="40568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Act of First Congress (31 May 1790)</a:t>
            </a:r>
          </a:p>
        </p:txBody>
      </p:sp>
    </p:spTree>
    <p:extLst>
      <p:ext uri="{BB962C8B-B14F-4D97-AF65-F5344CB8AC3E}">
        <p14:creationId xmlns:p14="http://schemas.microsoft.com/office/powerpoint/2010/main" val="271376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CCDCA-EE7F-69E3-8533-DF92702E7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794A1-9472-AD32-4626-9A5C28A2B4C6}"/>
              </a:ext>
            </a:extLst>
          </p:cNvPr>
          <p:cNvSpPr>
            <a:spLocks noGrp="1"/>
          </p:cNvSpPr>
          <p:nvPr>
            <p:ph type="title"/>
          </p:nvPr>
        </p:nvSpPr>
        <p:spPr>
          <a:xfrm>
            <a:off x="7348300" y="-1"/>
            <a:ext cx="48437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Scope of the Public Domain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D231296-8ECB-32CE-557B-00D81B5C9675}"/>
              </a:ext>
            </a:extLst>
          </p:cNvPr>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a:extLst>
              <a:ext uri="{FF2B5EF4-FFF2-40B4-BE49-F238E27FC236}">
                <a16:creationId xmlns:a16="http://schemas.microsoft.com/office/drawing/2014/main" id="{790EA93A-590A-43DB-34D4-10A256753003}"/>
              </a:ext>
            </a:extLst>
          </p:cNvPr>
          <p:cNvSpPr txBox="1">
            <a:spLocks noChangeArrowheads="1"/>
          </p:cNvSpPr>
          <p:nvPr/>
        </p:nvSpPr>
        <p:spPr bwMode="auto">
          <a:xfrm>
            <a:off x="9982899" y="6488668"/>
            <a:ext cx="2209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a:extLst>
              <a:ext uri="{FF2B5EF4-FFF2-40B4-BE49-F238E27FC236}">
                <a16:creationId xmlns:a16="http://schemas.microsoft.com/office/drawing/2014/main" id="{44741984-D0A1-705D-97E6-796697C7A77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ED7E6F0-393A-5933-2875-B4739B927685}"/>
              </a:ext>
            </a:extLst>
          </p:cNvPr>
          <p:cNvPicPr>
            <a:picLocks noChangeAspect="1"/>
          </p:cNvPicPr>
          <p:nvPr/>
        </p:nvPicPr>
        <p:blipFill>
          <a:blip r:embed="rId2"/>
          <a:stretch>
            <a:fillRect/>
          </a:stretch>
        </p:blipFill>
        <p:spPr>
          <a:xfrm>
            <a:off x="238158" y="184665"/>
            <a:ext cx="4261414" cy="6450136"/>
          </a:xfrm>
          <a:prstGeom prst="rect">
            <a:avLst/>
          </a:prstGeom>
          <a:ln w="6350">
            <a:solidFill>
              <a:schemeClr val="tx1"/>
            </a:solidFill>
          </a:ln>
        </p:spPr>
      </p:pic>
      <p:sp>
        <p:nvSpPr>
          <p:cNvPr id="3" name="Text Box 5">
            <a:extLst>
              <a:ext uri="{FF2B5EF4-FFF2-40B4-BE49-F238E27FC236}">
                <a16:creationId xmlns:a16="http://schemas.microsoft.com/office/drawing/2014/main" id="{40534D4D-92A8-89A9-7470-4A7AD3B44F4C}"/>
              </a:ext>
            </a:extLst>
          </p:cNvPr>
          <p:cNvSpPr txBox="1">
            <a:spLocks noChangeArrowheads="1"/>
          </p:cNvSpPr>
          <p:nvPr/>
        </p:nvSpPr>
        <p:spPr bwMode="auto">
          <a:xfrm>
            <a:off x="1920388" y="3617847"/>
            <a:ext cx="9917521"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Second, the </a:t>
            </a:r>
            <a:r>
              <a:rPr lang="en-US" sz="3200" b="1" i="0" dirty="0">
                <a:solidFill>
                  <a:schemeClr val="accent4">
                    <a:lumMod val="50000"/>
                    <a:lumOff val="50000"/>
                  </a:schemeClr>
                </a:solidFill>
              </a:rPr>
              <a:t>‘fair use’ defense allows the public to use not only facts and ideas contained in a copyrighted work, but also expression itself in certain circumstances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63724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D1EAE-A0B5-6F37-76ED-8B851D7D9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3B2D7-C49F-A3B4-74C5-D7C7DBF27C27}"/>
              </a:ext>
            </a:extLst>
          </p:cNvPr>
          <p:cNvSpPr>
            <a:spLocks noGrp="1"/>
          </p:cNvSpPr>
          <p:nvPr>
            <p:ph type="title"/>
          </p:nvPr>
        </p:nvSpPr>
        <p:spPr>
          <a:xfrm>
            <a:off x="2946400" y="-2"/>
            <a:ext cx="9245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Stevens Dissent on Expectations of the Members of the Public</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C9309B3-AB70-174E-FA07-DC70FAF61F1D}"/>
              </a:ext>
            </a:extLst>
          </p:cNvPr>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a:extLst>
              <a:ext uri="{FF2B5EF4-FFF2-40B4-BE49-F238E27FC236}">
                <a16:creationId xmlns:a16="http://schemas.microsoft.com/office/drawing/2014/main" id="{B39B7057-E48C-91B5-E373-0160488823ED}"/>
              </a:ext>
            </a:extLst>
          </p:cNvPr>
          <p:cNvSpPr txBox="1">
            <a:spLocks noChangeArrowheads="1"/>
          </p:cNvSpPr>
          <p:nvPr/>
        </p:nvSpPr>
        <p:spPr bwMode="auto">
          <a:xfrm>
            <a:off x="9986329" y="6488668"/>
            <a:ext cx="22056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a:extLst>
              <a:ext uri="{FF2B5EF4-FFF2-40B4-BE49-F238E27FC236}">
                <a16:creationId xmlns:a16="http://schemas.microsoft.com/office/drawing/2014/main" id="{A2BE465E-3D10-FB58-8422-DAAD70DD05C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0136EFB-5B9A-1D2B-6CC8-5AA8B960ADE1}"/>
              </a:ext>
            </a:extLst>
          </p:cNvPr>
          <p:cNvPicPr>
            <a:picLocks noChangeAspect="1"/>
          </p:cNvPicPr>
          <p:nvPr/>
        </p:nvPicPr>
        <p:blipFill>
          <a:blip r:embed="rId2"/>
          <a:stretch>
            <a:fillRect/>
          </a:stretch>
        </p:blipFill>
        <p:spPr>
          <a:xfrm>
            <a:off x="191788" y="418011"/>
            <a:ext cx="4082894" cy="6312235"/>
          </a:xfrm>
          <a:prstGeom prst="rect">
            <a:avLst/>
          </a:prstGeom>
          <a:ln w="6350">
            <a:solidFill>
              <a:schemeClr val="tx1"/>
            </a:solidFill>
          </a:ln>
        </p:spPr>
      </p:pic>
      <p:sp>
        <p:nvSpPr>
          <p:cNvPr id="3" name="Text Box 5">
            <a:extLst>
              <a:ext uri="{FF2B5EF4-FFF2-40B4-BE49-F238E27FC236}">
                <a16:creationId xmlns:a16="http://schemas.microsoft.com/office/drawing/2014/main" id="{4C804A20-185B-5ABA-30F2-85954CFE7A86}"/>
              </a:ext>
            </a:extLst>
          </p:cNvPr>
          <p:cNvSpPr txBox="1">
            <a:spLocks noChangeArrowheads="1"/>
          </p:cNvSpPr>
          <p:nvPr/>
        </p:nvSpPr>
        <p:spPr bwMode="auto">
          <a:xfrm>
            <a:off x="1897866" y="2342435"/>
            <a:ext cx="9917521"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b="1" i="0" dirty="0">
                <a:solidFill>
                  <a:schemeClr val="accent4">
                    <a:lumMod val="50000"/>
                    <a:lumOff val="50000"/>
                  </a:schemeClr>
                </a:solidFill>
              </a:rPr>
              <a:t>Neither the purpose of encouraging new inventions nor the overriding interest in advancing progress by adding knowledge to the public domain is served by retroactively increasing the inventor’s compensation for a completed invention and frustrating the legitimate expectations of members of the public who want to make use of it in a free market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9645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E4C7E-7EEE-9C51-D35D-12164BC995E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4E5A8BC-EC1E-DF12-8BD0-AAA1E937328C}"/>
              </a:ext>
            </a:extLst>
          </p:cNvPr>
          <p:cNvPicPr>
            <a:picLocks noChangeAspect="1"/>
          </p:cNvPicPr>
          <p:nvPr/>
        </p:nvPicPr>
        <p:blipFill>
          <a:blip r:embed="rId2"/>
          <a:stretch>
            <a:fillRect/>
          </a:stretch>
        </p:blipFill>
        <p:spPr>
          <a:xfrm>
            <a:off x="88325" y="477470"/>
            <a:ext cx="3962720" cy="6223368"/>
          </a:xfrm>
          <a:prstGeom prst="rect">
            <a:avLst/>
          </a:prstGeom>
          <a:ln w="6350">
            <a:solidFill>
              <a:schemeClr val="tx1"/>
            </a:solidFill>
          </a:ln>
        </p:spPr>
      </p:pic>
      <p:sp>
        <p:nvSpPr>
          <p:cNvPr id="2" name="Title 1">
            <a:extLst>
              <a:ext uri="{FF2B5EF4-FFF2-40B4-BE49-F238E27FC236}">
                <a16:creationId xmlns:a16="http://schemas.microsoft.com/office/drawing/2014/main" id="{60ECDD59-219C-9984-0CF8-1339F500C137}"/>
              </a:ext>
            </a:extLst>
          </p:cNvPr>
          <p:cNvSpPr>
            <a:spLocks noGrp="1"/>
          </p:cNvSpPr>
          <p:nvPr>
            <p:ph type="title"/>
          </p:nvPr>
        </p:nvSpPr>
        <p:spPr>
          <a:xfrm>
            <a:off x="2946400" y="-2"/>
            <a:ext cx="9245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Stevens Dissent on Expectations of the Members of the Public</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6A9518E-C276-8EAD-EAE7-A8E4F8968660}"/>
              </a:ext>
            </a:extLst>
          </p:cNvPr>
          <p:cNvSpPr>
            <a:spLocks noGrp="1"/>
          </p:cNvSpPr>
          <p:nvPr>
            <p:ph type="sldNum" sz="quarter" idx="12"/>
          </p:nvPr>
        </p:nvSpPr>
        <p:spPr/>
        <p:txBody>
          <a:bodyPr/>
          <a:lstStyle/>
          <a:p>
            <a:pPr>
              <a:defRPr/>
            </a:pPr>
            <a:fld id="{B32496E5-8FFA-4061-92C3-71B1BA3DDA51}" type="slidenum">
              <a:rPr lang="en-US" altLang="en-US" smtClean="0"/>
              <a:pPr>
                <a:defRPr/>
              </a:pPr>
              <a:t>92</a:t>
            </a:fld>
            <a:endParaRPr lang="en-US" altLang="en-US"/>
          </a:p>
        </p:txBody>
      </p:sp>
      <p:sp>
        <p:nvSpPr>
          <p:cNvPr id="6" name="Text Box 5">
            <a:extLst>
              <a:ext uri="{FF2B5EF4-FFF2-40B4-BE49-F238E27FC236}">
                <a16:creationId xmlns:a16="http://schemas.microsoft.com/office/drawing/2014/main" id="{046C6272-34E4-A7AD-5FAA-20C17275BA0F}"/>
              </a:ext>
            </a:extLst>
          </p:cNvPr>
          <p:cNvSpPr txBox="1">
            <a:spLocks noChangeArrowheads="1"/>
          </p:cNvSpPr>
          <p:nvPr/>
        </p:nvSpPr>
        <p:spPr bwMode="auto">
          <a:xfrm>
            <a:off x="10008851" y="6488668"/>
            <a:ext cx="2183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a:extLst>
              <a:ext uri="{FF2B5EF4-FFF2-40B4-BE49-F238E27FC236}">
                <a16:creationId xmlns:a16="http://schemas.microsoft.com/office/drawing/2014/main" id="{27F878AB-A1BB-3AB9-FA92-A3D80022923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83B60511-D4E2-4B30-330D-96137EB695BC}"/>
              </a:ext>
            </a:extLst>
          </p:cNvPr>
          <p:cNvSpPr txBox="1">
            <a:spLocks noChangeArrowheads="1"/>
          </p:cNvSpPr>
          <p:nvPr/>
        </p:nvSpPr>
        <p:spPr bwMode="auto">
          <a:xfrm>
            <a:off x="1842484" y="2042192"/>
            <a:ext cx="9917521"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Because those twin purposes provide the only avenue for congressional action under the Copyright/Patent Clause of the Constitution, any other action is </a:t>
            </a:r>
            <a:r>
              <a:rPr lang="en-US" sz="3200" b="1" i="0" dirty="0">
                <a:solidFill>
                  <a:schemeClr val="accent4">
                    <a:lumMod val="50000"/>
                    <a:lumOff val="50000"/>
                  </a:schemeClr>
                </a:solidFill>
              </a:rPr>
              <a:t>manifestly unconstitutional</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1217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71D21-1C77-E401-93CC-92665EF11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1516C-D6B8-4187-269E-25D0DD1E1413}"/>
              </a:ext>
            </a:extLst>
          </p:cNvPr>
          <p:cNvSpPr>
            <a:spLocks noGrp="1"/>
          </p:cNvSpPr>
          <p:nvPr>
            <p:ph type="title"/>
          </p:nvPr>
        </p:nvSpPr>
        <p:spPr>
          <a:xfrm>
            <a:off x="5977564" y="-2"/>
            <a:ext cx="62144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Breyer Dissent on Economics of Duration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BABB1F1-75B0-9D09-2CFE-D19D7C258A7D}"/>
              </a:ext>
            </a:extLst>
          </p:cNvPr>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6" name="Text Box 5">
            <a:extLst>
              <a:ext uri="{FF2B5EF4-FFF2-40B4-BE49-F238E27FC236}">
                <a16:creationId xmlns:a16="http://schemas.microsoft.com/office/drawing/2014/main" id="{4D437260-3A20-F6D8-D4F9-9AD6DCED4F38}"/>
              </a:ext>
            </a:extLst>
          </p:cNvPr>
          <p:cNvSpPr txBox="1">
            <a:spLocks noChangeArrowheads="1"/>
          </p:cNvSpPr>
          <p:nvPr/>
        </p:nvSpPr>
        <p:spPr bwMode="auto">
          <a:xfrm>
            <a:off x="9995338" y="6488668"/>
            <a:ext cx="21966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a:extLst>
              <a:ext uri="{FF2B5EF4-FFF2-40B4-BE49-F238E27FC236}">
                <a16:creationId xmlns:a16="http://schemas.microsoft.com/office/drawing/2014/main" id="{2D262E32-BDDA-D1D5-8C4C-05AF1401AC0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88324ED-3982-54FB-D4C0-086BC70837E0}"/>
              </a:ext>
            </a:extLst>
          </p:cNvPr>
          <p:cNvPicPr>
            <a:picLocks noChangeAspect="1"/>
          </p:cNvPicPr>
          <p:nvPr/>
        </p:nvPicPr>
        <p:blipFill>
          <a:blip r:embed="rId2"/>
          <a:stretch>
            <a:fillRect/>
          </a:stretch>
        </p:blipFill>
        <p:spPr>
          <a:xfrm>
            <a:off x="304800" y="209004"/>
            <a:ext cx="4237816" cy="6527782"/>
          </a:xfrm>
          <a:prstGeom prst="rect">
            <a:avLst/>
          </a:prstGeom>
          <a:ln w="6350">
            <a:solidFill>
              <a:schemeClr val="tx1"/>
            </a:solidFill>
          </a:ln>
        </p:spPr>
      </p:pic>
      <p:sp>
        <p:nvSpPr>
          <p:cNvPr id="3" name="Text Box 5">
            <a:extLst>
              <a:ext uri="{FF2B5EF4-FFF2-40B4-BE49-F238E27FC236}">
                <a16:creationId xmlns:a16="http://schemas.microsoft.com/office/drawing/2014/main" id="{41DD4B48-7233-62E4-17D7-5D9C85F3193A}"/>
              </a:ext>
            </a:extLst>
          </p:cNvPr>
          <p:cNvSpPr txBox="1">
            <a:spLocks noChangeArrowheads="1"/>
          </p:cNvSpPr>
          <p:nvPr/>
        </p:nvSpPr>
        <p:spPr bwMode="auto">
          <a:xfrm>
            <a:off x="1842484" y="2042192"/>
            <a:ext cx="9917521"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b="1" i="0" dirty="0">
                <a:solidFill>
                  <a:schemeClr val="accent4">
                    <a:lumMod val="50000"/>
                    <a:lumOff val="50000"/>
                  </a:schemeClr>
                </a:solidFill>
              </a:rPr>
              <a:t>No potential author can reasonably believe that he has more than a tiny chance of writing a classic that will survive commercially long enough for the copyright extension to matter</a:t>
            </a:r>
            <a:r>
              <a:rPr lang="en-US" sz="3200" i="0" dirty="0"/>
              <a:t>. After all, if, after 55 to 75 years, only 2% of all copyrights retain commercial value, the percentage surviving after 75 years or more (a typical pre-extension copyright term)-must be far smaller..</a:t>
            </a:r>
            <a:r>
              <a:rPr lang="en-US" sz="3200" i="0" dirty="0">
                <a:cs typeface="Times New Roman" panose="02020603050405020304" pitchFamily="18" charset="0"/>
              </a:rPr>
              <a:t>”</a:t>
            </a:r>
          </a:p>
        </p:txBody>
      </p:sp>
    </p:spTree>
    <p:extLst>
      <p:ext uri="{BB962C8B-B14F-4D97-AF65-F5344CB8AC3E}">
        <p14:creationId xmlns:p14="http://schemas.microsoft.com/office/powerpoint/2010/main" val="19056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6C1D9-0E3C-5B1E-BC19-798C31F4B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E6E95-27A0-041E-0E61-0B0FCE521640}"/>
              </a:ext>
            </a:extLst>
          </p:cNvPr>
          <p:cNvSpPr>
            <a:spLocks noGrp="1"/>
          </p:cNvSpPr>
          <p:nvPr>
            <p:ph type="title"/>
          </p:nvPr>
        </p:nvSpPr>
        <p:spPr>
          <a:xfrm>
            <a:off x="5977564" y="-2"/>
            <a:ext cx="62144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Breyer Dissent on Economics of Duration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36664CD-E7F0-0D1D-FB0D-A2E812264CFE}"/>
              </a:ext>
            </a:extLst>
          </p:cNvPr>
          <p:cNvSpPr>
            <a:spLocks noGrp="1"/>
          </p:cNvSpPr>
          <p:nvPr>
            <p:ph type="sldNum" sz="quarter" idx="12"/>
          </p:nvPr>
        </p:nvSpPr>
        <p:spPr/>
        <p:txBody>
          <a:bodyPr/>
          <a:lstStyle/>
          <a:p>
            <a:pPr>
              <a:defRPr/>
            </a:pPr>
            <a:fld id="{B32496E5-8FFA-4061-92C3-71B1BA3DDA51}" type="slidenum">
              <a:rPr lang="en-US" altLang="en-US" smtClean="0"/>
              <a:pPr>
                <a:defRPr/>
              </a:pPr>
              <a:t>94</a:t>
            </a:fld>
            <a:endParaRPr lang="en-US" altLang="en-US"/>
          </a:p>
        </p:txBody>
      </p:sp>
      <p:sp>
        <p:nvSpPr>
          <p:cNvPr id="6" name="Text Box 5">
            <a:extLst>
              <a:ext uri="{FF2B5EF4-FFF2-40B4-BE49-F238E27FC236}">
                <a16:creationId xmlns:a16="http://schemas.microsoft.com/office/drawing/2014/main" id="{BEF3EB38-C998-6D36-698A-62F4E792FFE4}"/>
              </a:ext>
            </a:extLst>
          </p:cNvPr>
          <p:cNvSpPr txBox="1">
            <a:spLocks noChangeArrowheads="1"/>
          </p:cNvSpPr>
          <p:nvPr/>
        </p:nvSpPr>
        <p:spPr bwMode="auto">
          <a:xfrm>
            <a:off x="9986329" y="6488668"/>
            <a:ext cx="22056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a:extLst>
              <a:ext uri="{FF2B5EF4-FFF2-40B4-BE49-F238E27FC236}">
                <a16:creationId xmlns:a16="http://schemas.microsoft.com/office/drawing/2014/main" id="{970D5F8D-916E-C153-5500-EE74CB57773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3E4506C-29BE-359E-6D47-9F24D05E8F6C}"/>
              </a:ext>
            </a:extLst>
          </p:cNvPr>
          <p:cNvPicPr>
            <a:picLocks noChangeAspect="1"/>
          </p:cNvPicPr>
          <p:nvPr/>
        </p:nvPicPr>
        <p:blipFill>
          <a:blip r:embed="rId2"/>
          <a:stretch>
            <a:fillRect/>
          </a:stretch>
        </p:blipFill>
        <p:spPr>
          <a:xfrm>
            <a:off x="304800" y="209004"/>
            <a:ext cx="4237816" cy="6527782"/>
          </a:xfrm>
          <a:prstGeom prst="rect">
            <a:avLst/>
          </a:prstGeom>
          <a:ln w="6350">
            <a:solidFill>
              <a:schemeClr val="tx1"/>
            </a:solidFill>
          </a:ln>
        </p:spPr>
      </p:pic>
      <p:sp>
        <p:nvSpPr>
          <p:cNvPr id="3" name="Text Box 5">
            <a:extLst>
              <a:ext uri="{FF2B5EF4-FFF2-40B4-BE49-F238E27FC236}">
                <a16:creationId xmlns:a16="http://schemas.microsoft.com/office/drawing/2014/main" id="{E6DF2C65-A5C7-749A-E1DF-CFE245A3A482}"/>
              </a:ext>
            </a:extLst>
          </p:cNvPr>
          <p:cNvSpPr txBox="1">
            <a:spLocks noChangeArrowheads="1"/>
          </p:cNvSpPr>
          <p:nvPr/>
        </p:nvSpPr>
        <p:spPr bwMode="auto">
          <a:xfrm>
            <a:off x="1842484" y="2042192"/>
            <a:ext cx="9917521"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And any remaining monetary incentive is diminished dramatically by the fact that </a:t>
            </a:r>
            <a:r>
              <a:rPr lang="en-US" sz="3200" b="1" i="0" dirty="0">
                <a:solidFill>
                  <a:schemeClr val="accent4">
                    <a:lumMod val="50000"/>
                    <a:lumOff val="50000"/>
                  </a:schemeClr>
                </a:solidFill>
              </a:rPr>
              <a:t>the relevant royalties will not arrive until 75 years or more into the future</a:t>
            </a:r>
            <a:r>
              <a:rPr lang="en-US" sz="3200" i="0" dirty="0"/>
              <a:t>, when, not the author, but distant heirs, or shareholders in a successor corporation, will receive them.</a:t>
            </a:r>
            <a:r>
              <a:rPr lang="en-US" sz="3200" i="0" dirty="0">
                <a:cs typeface="Times New Roman" panose="02020603050405020304" pitchFamily="18" charset="0"/>
              </a:rPr>
              <a:t>”</a:t>
            </a:r>
          </a:p>
        </p:txBody>
      </p:sp>
    </p:spTree>
    <p:extLst>
      <p:ext uri="{BB962C8B-B14F-4D97-AF65-F5344CB8AC3E}">
        <p14:creationId xmlns:p14="http://schemas.microsoft.com/office/powerpoint/2010/main" val="37119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626AB-156A-C1C7-F098-B074FE430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BAC2E-C7E3-5C39-0D56-9CFB63D34F40}"/>
              </a:ext>
            </a:extLst>
          </p:cNvPr>
          <p:cNvSpPr>
            <a:spLocks noGrp="1"/>
          </p:cNvSpPr>
          <p:nvPr>
            <p:ph type="title"/>
          </p:nvPr>
        </p:nvSpPr>
        <p:spPr>
          <a:xfrm>
            <a:off x="5977564" y="-2"/>
            <a:ext cx="62144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Breyer Dissent on Economics of Duration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1D4ECDE-5252-496A-D4A3-F175C907E6A4}"/>
              </a:ext>
            </a:extLst>
          </p:cNvPr>
          <p:cNvSpPr>
            <a:spLocks noGrp="1"/>
          </p:cNvSpPr>
          <p:nvPr>
            <p:ph type="sldNum" sz="quarter" idx="12"/>
          </p:nvPr>
        </p:nvSpPr>
        <p:spPr/>
        <p:txBody>
          <a:bodyPr/>
          <a:lstStyle/>
          <a:p>
            <a:pPr>
              <a:defRPr/>
            </a:pPr>
            <a:fld id="{B32496E5-8FFA-4061-92C3-71B1BA3DDA51}" type="slidenum">
              <a:rPr lang="en-US" altLang="en-US" smtClean="0"/>
              <a:pPr>
                <a:defRPr/>
              </a:pPr>
              <a:t>95</a:t>
            </a:fld>
            <a:endParaRPr lang="en-US" altLang="en-US"/>
          </a:p>
        </p:txBody>
      </p:sp>
      <p:sp>
        <p:nvSpPr>
          <p:cNvPr id="6" name="Text Box 5">
            <a:extLst>
              <a:ext uri="{FF2B5EF4-FFF2-40B4-BE49-F238E27FC236}">
                <a16:creationId xmlns:a16="http://schemas.microsoft.com/office/drawing/2014/main" id="{AB57D039-779C-A9CC-9590-9F045017EDF5}"/>
              </a:ext>
            </a:extLst>
          </p:cNvPr>
          <p:cNvSpPr txBox="1">
            <a:spLocks noChangeArrowheads="1"/>
          </p:cNvSpPr>
          <p:nvPr/>
        </p:nvSpPr>
        <p:spPr bwMode="auto">
          <a:xfrm>
            <a:off x="10008851" y="6488668"/>
            <a:ext cx="2183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a:extLst>
              <a:ext uri="{FF2B5EF4-FFF2-40B4-BE49-F238E27FC236}">
                <a16:creationId xmlns:a16="http://schemas.microsoft.com/office/drawing/2014/main" id="{38B75974-829F-90C7-C348-D0408896C8B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CD1161-ED56-4E1F-2764-05D83695A88E}"/>
              </a:ext>
            </a:extLst>
          </p:cNvPr>
          <p:cNvPicPr>
            <a:picLocks noChangeAspect="1"/>
          </p:cNvPicPr>
          <p:nvPr/>
        </p:nvPicPr>
        <p:blipFill>
          <a:blip r:embed="rId2"/>
          <a:stretch>
            <a:fillRect/>
          </a:stretch>
        </p:blipFill>
        <p:spPr>
          <a:xfrm>
            <a:off x="304800" y="209004"/>
            <a:ext cx="4237816" cy="6527782"/>
          </a:xfrm>
          <a:prstGeom prst="rect">
            <a:avLst/>
          </a:prstGeom>
          <a:ln w="6350">
            <a:solidFill>
              <a:schemeClr val="tx1"/>
            </a:solidFill>
          </a:ln>
        </p:spPr>
      </p:pic>
      <p:sp>
        <p:nvSpPr>
          <p:cNvPr id="3" name="Text Box 5">
            <a:extLst>
              <a:ext uri="{FF2B5EF4-FFF2-40B4-BE49-F238E27FC236}">
                <a16:creationId xmlns:a16="http://schemas.microsoft.com/office/drawing/2014/main" id="{D63F84B5-A7F8-52A4-036C-F138DE2B8D34}"/>
              </a:ext>
            </a:extLst>
          </p:cNvPr>
          <p:cNvSpPr txBox="1">
            <a:spLocks noChangeArrowheads="1"/>
          </p:cNvSpPr>
          <p:nvPr/>
        </p:nvSpPr>
        <p:spPr bwMode="auto">
          <a:xfrm>
            <a:off x="1842484" y="2042192"/>
            <a:ext cx="991752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Using assumptions about the time value of money provided us by a group of economists (including five Nobel prize winners), it seems fair to say that, for example, </a:t>
            </a:r>
            <a:r>
              <a:rPr lang="en-US" sz="3200" b="1" i="0" dirty="0">
                <a:solidFill>
                  <a:schemeClr val="accent4">
                    <a:lumMod val="50000"/>
                    <a:lumOff val="50000"/>
                  </a:schemeClr>
                </a:solidFill>
              </a:rPr>
              <a:t>a 1% likelihood of earning $100 annually for 20 years, starting 75 years into the future, is worth less than seven cents today</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6795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9582" y="-2"/>
            <a:ext cx="28024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 Appendix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6" name="Text Box 5"/>
          <p:cNvSpPr txBox="1">
            <a:spLocks noChangeArrowheads="1"/>
          </p:cNvSpPr>
          <p:nvPr/>
        </p:nvSpPr>
        <p:spPr bwMode="auto">
          <a:xfrm>
            <a:off x="10004347" y="6488668"/>
            <a:ext cx="21876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Eldred (U.S.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42234" y="209004"/>
            <a:ext cx="4063348" cy="6491834"/>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2590554" y="1386878"/>
            <a:ext cx="7010891" cy="4709122"/>
          </a:xfrm>
          <a:prstGeom prst="rect">
            <a:avLst/>
          </a:prstGeom>
          <a:ln w="6350">
            <a:solidFill>
              <a:schemeClr val="tx1"/>
            </a:solidFill>
          </a:ln>
        </p:spPr>
      </p:pic>
    </p:spTree>
    <p:extLst>
      <p:ext uri="{BB962C8B-B14F-4D97-AF65-F5344CB8AC3E}">
        <p14:creationId xmlns:p14="http://schemas.microsoft.com/office/powerpoint/2010/main" val="14522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9995</TotalTime>
  <Words>3338</Words>
  <Application>Microsoft Office PowerPoint</Application>
  <PresentationFormat>Widescreen</PresentationFormat>
  <Paragraphs>538</Paragraphs>
  <Slides>96</Slides>
  <Notes>55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104" baseType="lpstr">
      <vt:lpstr>Arial</vt:lpstr>
      <vt:lpstr>Helvetica</vt:lpstr>
      <vt:lpstr>Monotype Sorts</vt:lpstr>
      <vt:lpstr>Times New Roman</vt:lpstr>
      <vt:lpstr>Wingdings</vt:lpstr>
      <vt:lpstr>Generic (Standard)</vt:lpstr>
      <vt:lpstr>Equation.3</vt:lpstr>
      <vt:lpstr>Equation</vt:lpstr>
      <vt:lpstr>Class 10: Mon 14 Apr 2025: 2:45 Copyright Spring 2025  The Public Domain: Duration and Renewal</vt:lpstr>
      <vt:lpstr>302(a): Life + 70 Years</vt:lpstr>
      <vt:lpstr>302(c): Min{95 Years from Pub, 120 Years from Creation}</vt:lpstr>
      <vt:lpstr>1 Jan 2025: Public Domain Expanded</vt:lpstr>
      <vt:lpstr>More Mickey</vt:lpstr>
      <vt:lpstr>Characters</vt:lpstr>
      <vt:lpstr>Buck Rogers and Non-Renewal</vt:lpstr>
      <vt:lpstr>Copyright Act of 1790</vt:lpstr>
      <vt:lpstr>Duration: Two 14-Year Terms Possible; Term tied to Recording with Copyright Office</vt:lpstr>
      <vt:lpstr>Duration: Two 14-Year Terms Possible (with 2nd Recording)</vt:lpstr>
      <vt:lpstr>28 Year Initial Term in Copyright Act of 1831 (and still recording)</vt:lpstr>
      <vt:lpstr>1831 Act: 28 + 14 = 42 possible (with 2nd Recording)</vt:lpstr>
      <vt:lpstr>Duration under the 1831 Act</vt:lpstr>
      <vt:lpstr>Doyle Born: 22 May 1859; Died: 7 July 1930</vt:lpstr>
      <vt:lpstr>And More</vt:lpstr>
      <vt:lpstr>Holmes and the Public Domain</vt:lpstr>
      <vt:lpstr>At the Start: A Study in Scarlet</vt:lpstr>
      <vt:lpstr>A Study in Scarlet</vt:lpstr>
      <vt:lpstr>Copyright Act of 1909 (14 pages)</vt:lpstr>
      <vt:lpstr>1909 Act Duration: New Works: 28 + 28 = 56 (and tied to publication, not recording but note extension application)</vt:lpstr>
      <vt:lpstr>1909 Act Duration: Existing Works: Extended to Term of New Law</vt:lpstr>
      <vt:lpstr>Duration under the 1909 Act</vt:lpstr>
      <vt:lpstr>Duration under the 1909 Act</vt:lpstr>
      <vt:lpstr>A Study in Scarlet</vt:lpstr>
      <vt:lpstr>The Looming Public Domain</vt:lpstr>
      <vt:lpstr>Temporary Copyright Extensions</vt:lpstr>
      <vt:lpstr>Extensions of Existing Copyrights under 1909 Act</vt:lpstr>
      <vt:lpstr>1976 Act: Life + 50 Key</vt:lpstr>
      <vt:lpstr>Before 1976: Publication, Initial Term, Renewal</vt:lpstr>
      <vt:lpstr>Too Short; And Serious Works Recognized Late</vt:lpstr>
      <vt:lpstr>Public Domain Still Pretty Pricy</vt:lpstr>
      <vt:lpstr>Death is Certain Event</vt:lpstr>
      <vt:lpstr>Renewal Is a Bad System</vt:lpstr>
      <vt:lpstr>Duration Under the 1976 Act</vt:lpstr>
      <vt:lpstr>Duration Under the 1976 Act</vt:lpstr>
      <vt:lpstr>Duration Under the 1976 Act</vt:lpstr>
      <vt:lpstr>Duration Under the 1976 Act</vt:lpstr>
      <vt:lpstr>Duration Under the 1976 Act</vt:lpstr>
      <vt:lpstr>Duration Under the 1976 Act</vt:lpstr>
      <vt:lpstr>Post-1909 Act: The Devil’s Foot</vt:lpstr>
      <vt:lpstr>The Devil’s Foot</vt:lpstr>
      <vt:lpstr>The Devil’s Foot</vt:lpstr>
      <vt:lpstr>1909 Act Entry into the Public Domain</vt:lpstr>
      <vt:lpstr>Rolling Forward from 1984</vt:lpstr>
      <vt:lpstr>Rolling Forward from 1984</vt:lpstr>
      <vt:lpstr>CTEA Legislative History</vt:lpstr>
      <vt:lpstr>U.S. Treaty Obligations Under the Berne Convention</vt:lpstr>
      <vt:lpstr>1995: EU Went to Life + 70; Doesn’t Have to Extend to U.S. works unless U.S. matches</vt:lpstr>
      <vt:lpstr>Benefits of Extension?</vt:lpstr>
      <vt:lpstr>CTEA Legislative History</vt:lpstr>
      <vt:lpstr>EU Rule of the Shorter Term</vt:lpstr>
      <vt:lpstr>Importance of Copyright to U.S. Economy</vt:lpstr>
      <vt:lpstr>Think of the Children (and Their Children)</vt:lpstr>
      <vt:lpstr>People Are Living a Long Time</vt:lpstr>
      <vt:lpstr>1998: 20 More Years</vt:lpstr>
      <vt:lpstr>Rolling Forward from 1984</vt:lpstr>
      <vt:lpstr>Rolling Forward from 1984</vt:lpstr>
      <vt:lpstr>Rolling Forward from 1984</vt:lpstr>
      <vt:lpstr>Sec. 305: Terminal Date</vt:lpstr>
      <vt:lpstr>Rolling Forward from 1984</vt:lpstr>
      <vt:lpstr>1927: Shoscombe Old Place</vt:lpstr>
      <vt:lpstr>Shoscombe Old Place</vt:lpstr>
      <vt:lpstr>Shoscombe Old Place</vt:lpstr>
      <vt:lpstr>Shoscombe Old Place</vt:lpstr>
      <vt:lpstr>Klinger (CA7 2014)</vt:lpstr>
      <vt:lpstr>18 Nov 1928: Steamboat Willie</vt:lpstr>
      <vt:lpstr>Oswald the Lucky Rabbit</vt:lpstr>
      <vt:lpstr>Constitution</vt:lpstr>
      <vt:lpstr>Duration</vt:lpstr>
      <vt:lpstr>Eldred (U.S. 2003) (7-2)</vt:lpstr>
      <vt:lpstr>Early Breyer</vt:lpstr>
      <vt:lpstr>Longer Terms Won’t Induce More Effort</vt:lpstr>
      <vt:lpstr>Longer Terms Won’t Induce More Effort</vt:lpstr>
      <vt:lpstr>One-Period Present Value</vt:lpstr>
      <vt:lpstr>One-Period Present Value</vt:lpstr>
      <vt:lpstr>Two-Period Present Value</vt:lpstr>
      <vt:lpstr>Two-Period Present Value</vt:lpstr>
      <vt:lpstr>Two-Period Stream</vt:lpstr>
      <vt:lpstr>Two-Period Stream Again</vt:lpstr>
      <vt:lpstr>N-Period Stream</vt:lpstr>
      <vt:lpstr>N-Period Stream</vt:lpstr>
      <vt:lpstr>Forever Period Stream</vt:lpstr>
      <vt:lpstr>Do the Numbers</vt:lpstr>
      <vt:lpstr>Do the Numbers</vt:lpstr>
      <vt:lpstr>Benefits of Public Domain</vt:lpstr>
      <vt:lpstr>Eldred</vt:lpstr>
      <vt:lpstr>Copyright Clause</vt:lpstr>
      <vt:lpstr>First Amendment</vt:lpstr>
      <vt:lpstr>The Scope of the Public Domain</vt:lpstr>
      <vt:lpstr>The Scope of the Public Domain</vt:lpstr>
      <vt:lpstr>Stevens Dissent on Expectations of the Members of the Public</vt:lpstr>
      <vt:lpstr>Stevens Dissent on Expectations of the Members of the Public</vt:lpstr>
      <vt:lpstr>Breyer Dissent on Economics of Duration</vt:lpstr>
      <vt:lpstr>Breyer Dissent on Economics of Duration</vt:lpstr>
      <vt:lpstr>Breyer Dissent on Economics of Duration</vt:lpstr>
      <vt:lpstr>And the Appendix</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922</cp:revision>
  <cp:lastPrinted>2022-10-24T18:33:55Z</cp:lastPrinted>
  <dcterms:created xsi:type="dcterms:W3CDTF">1999-10-27T15:27:59Z</dcterms:created>
  <dcterms:modified xsi:type="dcterms:W3CDTF">2025-04-14T19:04:43Z</dcterms:modified>
</cp:coreProperties>
</file>