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78"/>
  </p:notesMasterIdLst>
  <p:handoutMasterIdLst>
    <p:handoutMasterId r:id="rId79"/>
  </p:handoutMasterIdLst>
  <p:sldIdLst>
    <p:sldId id="2118" r:id="rId2"/>
    <p:sldId id="2426" r:id="rId3"/>
    <p:sldId id="2405" r:id="rId4"/>
    <p:sldId id="2406" r:id="rId5"/>
    <p:sldId id="2407" r:id="rId6"/>
    <p:sldId id="2573" r:id="rId7"/>
    <p:sldId id="2572" r:id="rId8"/>
    <p:sldId id="2443" r:id="rId9"/>
    <p:sldId id="2571" r:id="rId10"/>
    <p:sldId id="2569" r:id="rId11"/>
    <p:sldId id="2570" r:id="rId12"/>
    <p:sldId id="2410" r:id="rId13"/>
    <p:sldId id="2411" r:id="rId14"/>
    <p:sldId id="2409" r:id="rId15"/>
    <p:sldId id="2408" r:id="rId16"/>
    <p:sldId id="2430" r:id="rId17"/>
    <p:sldId id="2428" r:id="rId18"/>
    <p:sldId id="2429" r:id="rId19"/>
    <p:sldId id="2414" r:id="rId20"/>
    <p:sldId id="2431" r:id="rId21"/>
    <p:sldId id="2435" r:id="rId22"/>
    <p:sldId id="2432" r:id="rId23"/>
    <p:sldId id="2433" r:id="rId24"/>
    <p:sldId id="2436" r:id="rId25"/>
    <p:sldId id="2437" r:id="rId26"/>
    <p:sldId id="2438" r:id="rId27"/>
    <p:sldId id="2423" r:id="rId28"/>
    <p:sldId id="2379" r:id="rId29"/>
    <p:sldId id="2383" r:id="rId30"/>
    <p:sldId id="2387" r:id="rId31"/>
    <p:sldId id="2439" r:id="rId32"/>
    <p:sldId id="2390" r:id="rId33"/>
    <p:sldId id="2401" r:id="rId34"/>
    <p:sldId id="2404" r:id="rId35"/>
    <p:sldId id="2350" r:id="rId36"/>
    <p:sldId id="2352" r:id="rId37"/>
    <p:sldId id="2353" r:id="rId38"/>
    <p:sldId id="2351" r:id="rId39"/>
    <p:sldId id="2354" r:id="rId40"/>
    <p:sldId id="2355" r:id="rId41"/>
    <p:sldId id="2440" r:id="rId42"/>
    <p:sldId id="2441" r:id="rId43"/>
    <p:sldId id="2442" r:id="rId44"/>
    <p:sldId id="2456" r:id="rId45"/>
    <p:sldId id="2457" r:id="rId46"/>
    <p:sldId id="2458" r:id="rId47"/>
    <p:sldId id="2356" r:id="rId48"/>
    <p:sldId id="2358" r:id="rId49"/>
    <p:sldId id="2364" r:id="rId50"/>
    <p:sldId id="2365" r:id="rId51"/>
    <p:sldId id="2374" r:id="rId52"/>
    <p:sldId id="2307" r:id="rId53"/>
    <p:sldId id="2308" r:id="rId54"/>
    <p:sldId id="2309" r:id="rId55"/>
    <p:sldId id="2310" r:id="rId56"/>
    <p:sldId id="2369" r:id="rId57"/>
    <p:sldId id="2444" r:id="rId58"/>
    <p:sldId id="2445" r:id="rId59"/>
    <p:sldId id="2446" r:id="rId60"/>
    <p:sldId id="2272" r:id="rId61"/>
    <p:sldId id="2398" r:id="rId62"/>
    <p:sldId id="2397" r:id="rId63"/>
    <p:sldId id="2399" r:id="rId64"/>
    <p:sldId id="2400" r:id="rId65"/>
    <p:sldId id="2574" r:id="rId66"/>
    <p:sldId id="2447" r:id="rId67"/>
    <p:sldId id="2271" r:id="rId68"/>
    <p:sldId id="2273" r:id="rId69"/>
    <p:sldId id="2375" r:id="rId70"/>
    <p:sldId id="2376" r:id="rId71"/>
    <p:sldId id="2448" r:id="rId72"/>
    <p:sldId id="2449" r:id="rId73"/>
    <p:sldId id="2455" r:id="rId74"/>
    <p:sldId id="2451" r:id="rId75"/>
    <p:sldId id="2453" r:id="rId76"/>
    <p:sldId id="2459" r:id="rId77"/>
  </p:sldIdLst>
  <p:sldSz cx="12192000" cy="6858000"/>
  <p:notesSz cx="7010400" cy="9296400"/>
  <p:defaultTextStyle>
    <a:defPPr>
      <a:defRPr lang="en-US"/>
    </a:defPPr>
    <a:lvl1pPr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i="1"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i="1"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i="1"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i="1"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FF0000"/>
    <a:srgbClr val="CC66FF"/>
    <a:srgbClr val="CCCCFF"/>
    <a:srgbClr val="6699FF"/>
    <a:srgbClr val="003399"/>
    <a:srgbClr val="FFCC99"/>
    <a:srgbClr val="CC99FF"/>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91" autoAdjust="0"/>
    <p:restoredTop sz="86415" autoAdjust="0"/>
  </p:normalViewPr>
  <p:slideViewPr>
    <p:cSldViewPr snapToGrid="0">
      <p:cViewPr varScale="1">
        <p:scale>
          <a:sx n="152" d="100"/>
          <a:sy n="152" d="100"/>
        </p:scale>
        <p:origin x="120" y="92"/>
      </p:cViewPr>
      <p:guideLst>
        <p:guide orient="horz" pos="2160"/>
        <p:guide pos="3840"/>
      </p:guideLst>
    </p:cSldViewPr>
  </p:slideViewPr>
  <p:outlineViewPr>
    <p:cViewPr>
      <p:scale>
        <a:sx n="50" d="100"/>
        <a:sy n="50"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8" d="100"/>
          <a:sy n="68" d="100"/>
        </p:scale>
        <p:origin x="2491" y="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defTabSz="931795">
              <a:defRPr kumimoji="0" sz="1200" i="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4" y="0"/>
            <a:ext cx="3036887"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algn="r" defTabSz="931795">
              <a:defRPr kumimoji="0" sz="1200" i="0"/>
            </a:lvl1pPr>
          </a:lstStyle>
          <a:p>
            <a:pPr>
              <a:defRPr/>
            </a:pPr>
            <a:fld id="{B04EEF72-4E71-429D-90DE-0BBB93B43665}" type="datetime1">
              <a:rPr lang="en-US" altLang="en-US" smtClean="0"/>
              <a:t>4/14/2025</a:t>
            </a:fld>
            <a:endParaRPr lang="en-US" altLang="en-US"/>
          </a:p>
        </p:txBody>
      </p:sp>
      <p:sp>
        <p:nvSpPr>
          <p:cNvPr id="14340" name="Rectangle 4"/>
          <p:cNvSpPr>
            <a:spLocks noGrp="1" noChangeArrowheads="1"/>
          </p:cNvSpPr>
          <p:nvPr>
            <p:ph type="ftr" sz="quarter" idx="2"/>
          </p:nvPr>
        </p:nvSpPr>
        <p:spPr bwMode="auto">
          <a:xfrm>
            <a:off x="1" y="8832850"/>
            <a:ext cx="3036888"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defTabSz="931795">
              <a:defRPr kumimoji="0" sz="1200" i="0"/>
            </a:lvl1pPr>
          </a:lstStyle>
          <a:p>
            <a:pPr>
              <a:defRPr/>
            </a:pPr>
            <a:r>
              <a:rPr lang="en-US" altLang="en-US"/>
              <a:t>Copyright</a:t>
            </a:r>
          </a:p>
        </p:txBody>
      </p:sp>
      <p:sp>
        <p:nvSpPr>
          <p:cNvPr id="14341" name="Rectangle 5"/>
          <p:cNvSpPr>
            <a:spLocks noGrp="1" noChangeArrowheads="1"/>
          </p:cNvSpPr>
          <p:nvPr>
            <p:ph type="sldNum" sz="quarter" idx="3"/>
          </p:nvPr>
        </p:nvSpPr>
        <p:spPr bwMode="auto">
          <a:xfrm>
            <a:off x="3973514" y="8832850"/>
            <a:ext cx="3036887"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algn="r" defTabSz="931795">
              <a:defRPr kumimoji="0" sz="1200" i="0"/>
            </a:lvl1pPr>
          </a:lstStyle>
          <a:p>
            <a:fld id="{6076F8EF-3070-4FC1-9C0A-174248C89D18}" type="slidenum">
              <a:rPr lang="en-US" altLang="en-US"/>
              <a:pPr/>
              <a:t>‹#›</a:t>
            </a:fld>
            <a:endParaRPr lang="en-US" altLang="en-US"/>
          </a:p>
        </p:txBody>
      </p:sp>
    </p:spTree>
    <p:extLst>
      <p:ext uri="{BB962C8B-B14F-4D97-AF65-F5344CB8AC3E}">
        <p14:creationId xmlns:p14="http://schemas.microsoft.com/office/powerpoint/2010/main" val="312662370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1" y="0"/>
            <a:ext cx="3036888"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defTabSz="931795">
              <a:defRPr kumimoji="0" sz="1200" i="0"/>
            </a:lvl1pPr>
          </a:lstStyle>
          <a:p>
            <a:pPr>
              <a:defRPr/>
            </a:pPr>
            <a:endParaRPr lang="en-US" altLang="en-US"/>
          </a:p>
        </p:txBody>
      </p:sp>
      <p:sp>
        <p:nvSpPr>
          <p:cNvPr id="39939" name="Rectangle 9"/>
          <p:cNvSpPr>
            <a:spLocks noGrp="1" noRot="1" noChangeAspect="1" noChangeArrowheads="1"/>
          </p:cNvSpPr>
          <p:nvPr>
            <p:ph type="sldImg" idx="2"/>
          </p:nvPr>
        </p:nvSpPr>
        <p:spPr bwMode="auto">
          <a:xfrm>
            <a:off x="406400" y="698500"/>
            <a:ext cx="6197600" cy="348615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39" y="4416426"/>
            <a:ext cx="5140325" cy="4181475"/>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4" y="0"/>
            <a:ext cx="3036887" cy="463550"/>
          </a:xfrm>
          <a:prstGeom prst="rect">
            <a:avLst/>
          </a:prstGeom>
          <a:noFill/>
          <a:ln w="9525">
            <a:noFill/>
            <a:miter lim="800000"/>
            <a:headEnd/>
            <a:tailEnd/>
          </a:ln>
        </p:spPr>
        <p:txBody>
          <a:bodyPr vert="horz" wrap="square" lIns="93153" tIns="46577" rIns="93153" bIns="46577" numCol="1" anchor="t" anchorCtr="0" compatLnSpc="1">
            <a:prstTxWarp prst="textNoShape">
              <a:avLst/>
            </a:prstTxWarp>
          </a:bodyPr>
          <a:lstStyle>
            <a:lvl1pPr algn="r" defTabSz="931795">
              <a:defRPr kumimoji="0" sz="1200" i="0"/>
            </a:lvl1pPr>
          </a:lstStyle>
          <a:p>
            <a:pPr>
              <a:defRPr/>
            </a:pPr>
            <a:fld id="{4790B6D7-A637-4FF8-990B-A24B294A665C}" type="datetime1">
              <a:rPr lang="en-US" altLang="en-US" smtClean="0"/>
              <a:t>4/14/2025</a:t>
            </a:fld>
            <a:endParaRPr lang="en-US" altLang="en-US"/>
          </a:p>
        </p:txBody>
      </p:sp>
      <p:sp>
        <p:nvSpPr>
          <p:cNvPr id="2060" name="Rectangle 12"/>
          <p:cNvSpPr>
            <a:spLocks noGrp="1" noChangeArrowheads="1"/>
          </p:cNvSpPr>
          <p:nvPr>
            <p:ph type="ftr" sz="quarter" idx="4"/>
          </p:nvPr>
        </p:nvSpPr>
        <p:spPr bwMode="auto">
          <a:xfrm>
            <a:off x="1" y="8832850"/>
            <a:ext cx="3036888"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defTabSz="931795">
              <a:defRPr kumimoji="0" sz="1200" i="0"/>
            </a:lvl1pPr>
          </a:lstStyle>
          <a:p>
            <a:pPr>
              <a:defRPr/>
            </a:pPr>
            <a:endParaRPr lang="en-US" altLang="en-US"/>
          </a:p>
        </p:txBody>
      </p:sp>
      <p:sp>
        <p:nvSpPr>
          <p:cNvPr id="2061" name="Rectangle 13"/>
          <p:cNvSpPr>
            <a:spLocks noGrp="1" noChangeArrowheads="1"/>
          </p:cNvSpPr>
          <p:nvPr>
            <p:ph type="sldNum" sz="quarter" idx="5"/>
          </p:nvPr>
        </p:nvSpPr>
        <p:spPr bwMode="auto">
          <a:xfrm>
            <a:off x="3973514" y="8832850"/>
            <a:ext cx="3036887" cy="463550"/>
          </a:xfrm>
          <a:prstGeom prst="rect">
            <a:avLst/>
          </a:prstGeom>
          <a:noFill/>
          <a:ln w="9525">
            <a:noFill/>
            <a:miter lim="800000"/>
            <a:headEnd/>
            <a:tailEnd/>
          </a:ln>
        </p:spPr>
        <p:txBody>
          <a:bodyPr vert="horz" wrap="square" lIns="93153" tIns="46577" rIns="93153" bIns="46577" numCol="1" anchor="b" anchorCtr="0" compatLnSpc="1">
            <a:prstTxWarp prst="textNoShape">
              <a:avLst/>
            </a:prstTxWarp>
          </a:bodyPr>
          <a:lstStyle>
            <a:lvl1pPr algn="r" defTabSz="931795">
              <a:defRPr kumimoji="0" sz="1200" i="0"/>
            </a:lvl1pPr>
          </a:lstStyle>
          <a:p>
            <a:fld id="{29622040-5488-41A4-BBE5-B0FE7691F482}" type="slidenum">
              <a:rPr lang="en-US" altLang="en-US"/>
              <a:pPr/>
              <a:t>‹#›</a:t>
            </a:fld>
            <a:endParaRPr lang="en-US" altLang="en-US"/>
          </a:p>
        </p:txBody>
      </p:sp>
    </p:spTree>
    <p:extLst>
      <p:ext uri="{BB962C8B-B14F-4D97-AF65-F5344CB8AC3E}">
        <p14:creationId xmlns:p14="http://schemas.microsoft.com/office/powerpoint/2010/main" val="2083459110"/>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39F110AE-DB83-4B97-999C-6BDFC16D534A}" type="datetime1">
              <a:rPr kumimoji="0" lang="en-US" altLang="en-US" sz="1200" i="0"/>
              <a:t>4/14/2025</a:t>
            </a:fld>
            <a:endParaRPr kumimoji="0" lang="en-US" altLang="en-US" sz="1200" i="0"/>
          </a:p>
        </p:txBody>
      </p:sp>
      <p:sp>
        <p:nvSpPr>
          <p:cNvPr id="4096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1795">
              <a:defRPr kumimoji="1" sz="2400" i="1">
                <a:solidFill>
                  <a:schemeClr val="tx1"/>
                </a:solidFill>
                <a:latin typeface="Times New Roman" panose="02020603050405020304" pitchFamily="18" charset="0"/>
              </a:defRPr>
            </a:lvl1pPr>
            <a:lvl2pPr marL="742895" indent="-285729" defTabSz="931795">
              <a:defRPr kumimoji="1" sz="2400" i="1">
                <a:solidFill>
                  <a:schemeClr val="tx1"/>
                </a:solidFill>
                <a:latin typeface="Times New Roman" panose="02020603050405020304" pitchFamily="18" charset="0"/>
              </a:defRPr>
            </a:lvl2pPr>
            <a:lvl3pPr marL="1142917" indent="-228583" defTabSz="931795">
              <a:defRPr kumimoji="1" sz="2400" i="1">
                <a:solidFill>
                  <a:schemeClr val="tx1"/>
                </a:solidFill>
                <a:latin typeface="Times New Roman" panose="02020603050405020304" pitchFamily="18" charset="0"/>
              </a:defRPr>
            </a:lvl3pPr>
            <a:lvl4pPr marL="1600083" indent="-228583" defTabSz="931795">
              <a:defRPr kumimoji="1" sz="2400" i="1">
                <a:solidFill>
                  <a:schemeClr val="tx1"/>
                </a:solidFill>
                <a:latin typeface="Times New Roman" panose="02020603050405020304" pitchFamily="18" charset="0"/>
              </a:defRPr>
            </a:lvl4pPr>
            <a:lvl5pPr marL="2057250" indent="-228583" defTabSz="931795">
              <a:defRPr kumimoji="1" sz="2400" i="1">
                <a:solidFill>
                  <a:schemeClr val="tx1"/>
                </a:solidFill>
                <a:latin typeface="Times New Roman" panose="02020603050405020304" pitchFamily="18" charset="0"/>
              </a:defRPr>
            </a:lvl5pPr>
            <a:lvl6pPr marL="25144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1795"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E2A3363C-E7D7-4E62-8E84-D8BB9E700D12}" type="slidenum">
              <a:rPr kumimoji="0" lang="en-US" altLang="en-US" sz="1200" i="0"/>
              <a:pPr/>
              <a:t>1</a:t>
            </a:fld>
            <a:endParaRPr kumimoji="0" lang="en-US" altLang="en-US" sz="1200" i="0"/>
          </a:p>
        </p:txBody>
      </p:sp>
      <p:sp>
        <p:nvSpPr>
          <p:cNvPr id="40964" name="Rectangle 2"/>
          <p:cNvSpPr>
            <a:spLocks noGrp="1" noRot="1" noChangeAspect="1" noChangeArrowheads="1" noTextEdit="1"/>
          </p:cNvSpPr>
          <p:nvPr>
            <p:ph type="sldImg"/>
          </p:nvPr>
        </p:nvSpPr>
        <p:spPr>
          <a:xfrm>
            <a:off x="406400" y="698500"/>
            <a:ext cx="6197600" cy="3486150"/>
          </a:xfrm>
          <a:ln/>
        </p:spPr>
      </p:sp>
      <p:sp>
        <p:nvSpPr>
          <p:cNvPr id="4096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35161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F898715D-1E8F-4BD3-A0A3-29DD29957DA8}" type="datetime1">
              <a:rPr kumimoji="0" lang="en-US" altLang="en-US" sz="1200" i="0"/>
              <a:t>4/14/2025</a:t>
            </a:fld>
            <a:endParaRPr kumimoji="0" lang="en-US" altLang="en-US" sz="1200" i="0"/>
          </a:p>
        </p:txBody>
      </p:sp>
      <p:sp>
        <p:nvSpPr>
          <p:cNvPr id="74755"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CB169B9-13C6-400A-895F-53A4A6C9B808}" type="slidenum">
              <a:rPr kumimoji="0" lang="en-US" altLang="en-US" sz="1200" i="0"/>
              <a:pPr/>
              <a:t>27</a:t>
            </a:fld>
            <a:endParaRPr kumimoji="0" lang="en-US" altLang="en-US" sz="1200" i="0"/>
          </a:p>
        </p:txBody>
      </p:sp>
      <p:sp>
        <p:nvSpPr>
          <p:cNvPr id="74756" name="Rectangle 2"/>
          <p:cNvSpPr>
            <a:spLocks noGrp="1" noRot="1" noChangeAspect="1" noChangeArrowheads="1" noTextEdit="1"/>
          </p:cNvSpPr>
          <p:nvPr>
            <p:ph type="sldImg"/>
          </p:nvPr>
        </p:nvSpPr>
        <p:spPr>
          <a:xfrm>
            <a:off x="406400" y="698500"/>
            <a:ext cx="6197600" cy="3486150"/>
          </a:xfrm>
          <a:ln/>
        </p:spPr>
      </p:sp>
      <p:sp>
        <p:nvSpPr>
          <p:cNvPr id="747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969514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34</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8406106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35</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255632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36</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632699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37</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829707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38</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414941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39</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99102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40</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403596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47</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75016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48</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507816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BDDCEDD-29BA-4686-9AF0-008A2F44F53F}" type="datetime1">
              <a:rPr kumimoji="0" lang="en-US" altLang="en-US" sz="1200" i="0"/>
              <a:t>4/14/2025</a:t>
            </a:fld>
            <a:endParaRPr kumimoji="0" lang="en-US" altLang="en-US" sz="1200" i="0"/>
          </a:p>
        </p:txBody>
      </p:sp>
      <p:sp>
        <p:nvSpPr>
          <p:cNvPr id="7168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034BF85-7C2A-4C0C-957F-11006F895CE8}" type="slidenum">
              <a:rPr kumimoji="0" lang="en-US" altLang="en-US" sz="1200" i="0"/>
              <a:pPr/>
              <a:t>3</a:t>
            </a:fld>
            <a:endParaRPr kumimoji="0" lang="en-US" altLang="en-US" sz="1200" i="0"/>
          </a:p>
        </p:txBody>
      </p:sp>
      <p:sp>
        <p:nvSpPr>
          <p:cNvPr id="71684" name="Rectangle 2"/>
          <p:cNvSpPr>
            <a:spLocks noGrp="1" noRot="1" noChangeAspect="1" noChangeArrowheads="1" noTextEdit="1"/>
          </p:cNvSpPr>
          <p:nvPr>
            <p:ph type="sldImg"/>
          </p:nvPr>
        </p:nvSpPr>
        <p:spPr>
          <a:xfrm>
            <a:off x="406400" y="698500"/>
            <a:ext cx="6197600" cy="3486150"/>
          </a:xfrm>
          <a:ln/>
        </p:spPr>
      </p:sp>
      <p:sp>
        <p:nvSpPr>
          <p:cNvPr id="7168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1761383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52</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908694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53</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024496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54</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5354984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55</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7145687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1475AD5B-3AE9-4C33-903D-CD920475D103}" type="datetime1">
              <a:rPr kumimoji="0" lang="en-US" altLang="en-US" sz="1200" i="0"/>
              <a:t>4/14/2025</a:t>
            </a:fld>
            <a:endParaRPr kumimoji="0" lang="en-US" altLang="en-US" sz="1200" i="0"/>
          </a:p>
        </p:txBody>
      </p:sp>
      <p:sp>
        <p:nvSpPr>
          <p:cNvPr id="55299"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ADC7B5E-6444-4E27-8E92-7C2EE3E7D200}" type="slidenum">
              <a:rPr kumimoji="0" lang="en-US" altLang="en-US" sz="1200" i="0"/>
              <a:pPr/>
              <a:t>60</a:t>
            </a:fld>
            <a:endParaRPr kumimoji="0" lang="en-US" altLang="en-US" sz="1200" i="0"/>
          </a:p>
        </p:txBody>
      </p:sp>
      <p:sp>
        <p:nvSpPr>
          <p:cNvPr id="55300" name="Rectangle 2"/>
          <p:cNvSpPr>
            <a:spLocks noGrp="1" noRot="1" noChangeAspect="1" noChangeArrowheads="1" noTextEdit="1"/>
          </p:cNvSpPr>
          <p:nvPr>
            <p:ph type="sldImg"/>
          </p:nvPr>
        </p:nvSpPr>
        <p:spPr>
          <a:xfrm>
            <a:off x="406400" y="698500"/>
            <a:ext cx="6197600" cy="3486150"/>
          </a:xfrm>
          <a:ln/>
        </p:spPr>
      </p:sp>
      <p:sp>
        <p:nvSpPr>
          <p:cNvPr id="5530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602292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775367F2-F7A3-4085-A80B-F49267016B98}" type="datetime1">
              <a:rPr kumimoji="0" lang="en-US" altLang="en-US" sz="1200" i="0"/>
              <a:t>4/14/2025</a:t>
            </a:fld>
            <a:endParaRPr kumimoji="0" lang="en-US" altLang="en-US" sz="1200" i="0"/>
          </a:p>
        </p:txBody>
      </p:sp>
      <p:sp>
        <p:nvSpPr>
          <p:cNvPr id="54275"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AFF667-E515-44B0-A952-3CF548AA157A}" type="slidenum">
              <a:rPr kumimoji="0" lang="en-US" altLang="en-US" sz="1200" i="0"/>
              <a:pPr/>
              <a:t>67</a:t>
            </a:fld>
            <a:endParaRPr kumimoji="0" lang="en-US" altLang="en-US" sz="1200" i="0"/>
          </a:p>
        </p:txBody>
      </p:sp>
      <p:sp>
        <p:nvSpPr>
          <p:cNvPr id="54276" name="Rectangle 2"/>
          <p:cNvSpPr>
            <a:spLocks noGrp="1" noRot="1" noChangeAspect="1" noChangeArrowheads="1" noTextEdit="1"/>
          </p:cNvSpPr>
          <p:nvPr>
            <p:ph type="sldImg"/>
          </p:nvPr>
        </p:nvSpPr>
        <p:spPr>
          <a:xfrm>
            <a:off x="406400" y="698500"/>
            <a:ext cx="6197600" cy="3486150"/>
          </a:xfrm>
          <a:ln/>
        </p:spPr>
      </p:sp>
      <p:sp>
        <p:nvSpPr>
          <p:cNvPr id="5427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63106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1"/>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CCD6E3C2-F9B9-4376-B2A2-B0F9A964326D}" type="datetime1">
              <a:rPr kumimoji="0" lang="en-US" altLang="en-US" sz="1200" i="0"/>
              <a:t>4/14/2025</a:t>
            </a:fld>
            <a:endParaRPr kumimoji="0" lang="en-US" altLang="en-US" sz="1200" i="0"/>
          </a:p>
        </p:txBody>
      </p:sp>
      <p:sp>
        <p:nvSpPr>
          <p:cNvPr id="56323" name="Rectangle 13"/>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175FF32-CDC4-4FE9-923B-844AF65AF34E}" type="slidenum">
              <a:rPr kumimoji="0" lang="en-US" altLang="en-US" sz="1200" i="0"/>
              <a:pPr/>
              <a:t>68</a:t>
            </a:fld>
            <a:endParaRPr kumimoji="0" lang="en-US" altLang="en-US" sz="1200" i="0"/>
          </a:p>
        </p:txBody>
      </p:sp>
      <p:sp>
        <p:nvSpPr>
          <p:cNvPr id="56324" name="Rectangle 2"/>
          <p:cNvSpPr>
            <a:spLocks noGrp="1" noRot="1" noChangeAspect="1" noChangeArrowheads="1" noTextEdit="1"/>
          </p:cNvSpPr>
          <p:nvPr>
            <p:ph type="sldImg"/>
          </p:nvPr>
        </p:nvSpPr>
        <p:spPr>
          <a:xfrm>
            <a:off x="406400" y="698500"/>
            <a:ext cx="6197600" cy="3486150"/>
          </a:xfrm>
          <a:ln/>
        </p:spPr>
      </p:sp>
      <p:sp>
        <p:nvSpPr>
          <p:cNvPr id="5632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479435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https://www.arl.org/blog/maryland-is-first-state-to-expand-equitable-access-to-e-books-through-libraries/</a:t>
            </a:r>
          </a:p>
        </p:txBody>
      </p:sp>
      <p:sp>
        <p:nvSpPr>
          <p:cNvPr id="4" name="Date Placeholder 3"/>
          <p:cNvSpPr>
            <a:spLocks noGrp="1"/>
          </p:cNvSpPr>
          <p:nvPr>
            <p:ph type="dt" idx="10"/>
          </p:nvPr>
        </p:nvSpPr>
        <p:spPr/>
        <p:txBody>
          <a:bodyPr/>
          <a:lstStyle/>
          <a:p>
            <a:pPr>
              <a:defRPr/>
            </a:pPr>
            <a:fld id="{4790B6D7-A637-4FF8-990B-A24B294A665C}"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29622040-5488-41A4-BBE5-B0FE7691F482}" type="slidenum">
              <a:rPr lang="en-US" altLang="en-US" smtClean="0"/>
              <a:pPr/>
              <a:t>6</a:t>
            </a:fld>
            <a:endParaRPr lang="en-US" altLang="en-US"/>
          </a:p>
        </p:txBody>
      </p:sp>
    </p:spTree>
    <p:extLst>
      <p:ext uri="{BB962C8B-B14F-4D97-AF65-F5344CB8AC3E}">
        <p14:creationId xmlns:p14="http://schemas.microsoft.com/office/powerpoint/2010/main" val="375775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https://www.arl.org/blog/maryland-is-first-state-to-expand-equitable-access-to-e-books-through-libraries/</a:t>
            </a:r>
          </a:p>
        </p:txBody>
      </p:sp>
      <p:sp>
        <p:nvSpPr>
          <p:cNvPr id="4" name="Date Placeholder 3"/>
          <p:cNvSpPr>
            <a:spLocks noGrp="1"/>
          </p:cNvSpPr>
          <p:nvPr>
            <p:ph type="dt" idx="10"/>
          </p:nvPr>
        </p:nvSpPr>
        <p:spPr/>
        <p:txBody>
          <a:bodyPr/>
          <a:lstStyle/>
          <a:p>
            <a:pPr>
              <a:defRPr/>
            </a:pPr>
            <a:fld id="{4790B6D7-A637-4FF8-990B-A24B294A665C}"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29622040-5488-41A4-BBE5-B0FE7691F482}" type="slidenum">
              <a:rPr lang="en-US" altLang="en-US" smtClean="0"/>
              <a:pPr/>
              <a:t>7</a:t>
            </a:fld>
            <a:endParaRPr lang="en-US" altLang="en-US"/>
          </a:p>
        </p:txBody>
      </p:sp>
    </p:spTree>
    <p:extLst>
      <p:ext uri="{BB962C8B-B14F-4D97-AF65-F5344CB8AC3E}">
        <p14:creationId xmlns:p14="http://schemas.microsoft.com/office/powerpoint/2010/main" val="3911179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https://www.arl.org/blog/maryland-is-first-state-to-expand-equitable-access-to-e-books-through-libraries/</a:t>
            </a:r>
          </a:p>
        </p:txBody>
      </p:sp>
      <p:sp>
        <p:nvSpPr>
          <p:cNvPr id="4" name="Date Placeholder 3"/>
          <p:cNvSpPr>
            <a:spLocks noGrp="1"/>
          </p:cNvSpPr>
          <p:nvPr>
            <p:ph type="dt" idx="10"/>
          </p:nvPr>
        </p:nvSpPr>
        <p:spPr/>
        <p:txBody>
          <a:bodyPr/>
          <a:lstStyle/>
          <a:p>
            <a:pPr>
              <a:defRPr/>
            </a:pPr>
            <a:fld id="{4790B6D7-A637-4FF8-990B-A24B294A665C}"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29622040-5488-41A4-BBE5-B0FE7691F482}" type="slidenum">
              <a:rPr lang="en-US" altLang="en-US" smtClean="0"/>
              <a:pPr/>
              <a:t>8</a:t>
            </a:fld>
            <a:endParaRPr lang="en-US" altLang="en-US"/>
          </a:p>
        </p:txBody>
      </p:sp>
    </p:spTree>
    <p:extLst>
      <p:ext uri="{BB962C8B-B14F-4D97-AF65-F5344CB8AC3E}">
        <p14:creationId xmlns:p14="http://schemas.microsoft.com/office/powerpoint/2010/main" val="5817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https://www.publishersweekly.com/pw/by-topic/industry-news/libraries/article/89598-in-final-order-court-declares-maryland-s-library-e-book-law-unconstitutional.html</a:t>
            </a:r>
          </a:p>
        </p:txBody>
      </p:sp>
      <p:sp>
        <p:nvSpPr>
          <p:cNvPr id="4" name="Date Placeholder 3"/>
          <p:cNvSpPr>
            <a:spLocks noGrp="1"/>
          </p:cNvSpPr>
          <p:nvPr>
            <p:ph type="dt" idx="10"/>
          </p:nvPr>
        </p:nvSpPr>
        <p:spPr/>
        <p:txBody>
          <a:bodyPr/>
          <a:lstStyle/>
          <a:p>
            <a:pPr>
              <a:defRPr/>
            </a:pPr>
            <a:fld id="{4790B6D7-A637-4FF8-990B-A24B294A665C}" type="datetime1">
              <a:rPr lang="en-US" altLang="en-US" smtClean="0"/>
              <a:t>4/14/2025</a:t>
            </a:fld>
            <a:endParaRPr lang="en-US" altLang="en-US"/>
          </a:p>
        </p:txBody>
      </p:sp>
      <p:sp>
        <p:nvSpPr>
          <p:cNvPr id="5" name="Slide Number Placeholder 4"/>
          <p:cNvSpPr>
            <a:spLocks noGrp="1"/>
          </p:cNvSpPr>
          <p:nvPr>
            <p:ph type="sldNum" sz="quarter" idx="11"/>
          </p:nvPr>
        </p:nvSpPr>
        <p:spPr/>
        <p:txBody>
          <a:bodyPr/>
          <a:lstStyle/>
          <a:p>
            <a:fld id="{29622040-5488-41A4-BBE5-B0FE7691F482}" type="slidenum">
              <a:rPr lang="en-US" altLang="en-US" smtClean="0"/>
              <a:pPr/>
              <a:t>9</a:t>
            </a:fld>
            <a:endParaRPr lang="en-US" altLang="en-US"/>
          </a:p>
        </p:txBody>
      </p:sp>
    </p:spTree>
    <p:extLst>
      <p:ext uri="{BB962C8B-B14F-4D97-AF65-F5344CB8AC3E}">
        <p14:creationId xmlns:p14="http://schemas.microsoft.com/office/powerpoint/2010/main" val="2491868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https://www.insidehighered.com/news/2022/09/28/publisher-blocks-access-ebooks-students-faculty-scramble</a:t>
            </a:r>
          </a:p>
        </p:txBody>
      </p:sp>
      <p:sp>
        <p:nvSpPr>
          <p:cNvPr id="4" name="Date Placeholder 3"/>
          <p:cNvSpPr>
            <a:spLocks noGrp="1"/>
          </p:cNvSpPr>
          <p:nvPr>
            <p:ph type="dt" idx="1"/>
          </p:nvPr>
        </p:nvSpPr>
        <p:spPr/>
        <p:txBody>
          <a:bodyPr/>
          <a:lstStyle/>
          <a:p>
            <a:pPr>
              <a:defRPr/>
            </a:pPr>
            <a:fld id="{4790B6D7-A637-4FF8-990B-A24B294A665C}" type="datetime1">
              <a:rPr lang="en-US" altLang="en-US" smtClean="0"/>
              <a:t>4/14/2025</a:t>
            </a:fld>
            <a:endParaRPr lang="en-US" altLang="en-US"/>
          </a:p>
        </p:txBody>
      </p:sp>
      <p:sp>
        <p:nvSpPr>
          <p:cNvPr id="5" name="Slide Number Placeholder 4"/>
          <p:cNvSpPr>
            <a:spLocks noGrp="1"/>
          </p:cNvSpPr>
          <p:nvPr>
            <p:ph type="sldNum" sz="quarter" idx="5"/>
          </p:nvPr>
        </p:nvSpPr>
        <p:spPr/>
        <p:txBody>
          <a:bodyPr/>
          <a:lstStyle/>
          <a:p>
            <a:fld id="{29622040-5488-41A4-BBE5-B0FE7691F482}" type="slidenum">
              <a:rPr lang="en-US" altLang="en-US" smtClean="0"/>
              <a:pPr/>
              <a:t>10</a:t>
            </a:fld>
            <a:endParaRPr lang="en-US" altLang="en-US"/>
          </a:p>
        </p:txBody>
      </p:sp>
    </p:spTree>
    <p:extLst>
      <p:ext uri="{BB962C8B-B14F-4D97-AF65-F5344CB8AC3E}">
        <p14:creationId xmlns:p14="http://schemas.microsoft.com/office/powerpoint/2010/main" val="4036925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https://www.insidehighered.com/news/2022/10/06/publisher-reinstates-blocked-ebooks-librarians-unsatisfied</a:t>
            </a:r>
          </a:p>
        </p:txBody>
      </p:sp>
      <p:sp>
        <p:nvSpPr>
          <p:cNvPr id="4" name="Date Placeholder 3"/>
          <p:cNvSpPr>
            <a:spLocks noGrp="1"/>
          </p:cNvSpPr>
          <p:nvPr>
            <p:ph type="dt" idx="1"/>
          </p:nvPr>
        </p:nvSpPr>
        <p:spPr/>
        <p:txBody>
          <a:bodyPr/>
          <a:lstStyle/>
          <a:p>
            <a:pPr>
              <a:defRPr/>
            </a:pPr>
            <a:fld id="{4790B6D7-A637-4FF8-990B-A24B294A665C}" type="datetime1">
              <a:rPr lang="en-US" altLang="en-US" smtClean="0"/>
              <a:t>4/14/2025</a:t>
            </a:fld>
            <a:endParaRPr lang="en-US" altLang="en-US"/>
          </a:p>
        </p:txBody>
      </p:sp>
      <p:sp>
        <p:nvSpPr>
          <p:cNvPr id="5" name="Slide Number Placeholder 4"/>
          <p:cNvSpPr>
            <a:spLocks noGrp="1"/>
          </p:cNvSpPr>
          <p:nvPr>
            <p:ph type="sldNum" sz="quarter" idx="5"/>
          </p:nvPr>
        </p:nvSpPr>
        <p:spPr/>
        <p:txBody>
          <a:bodyPr/>
          <a:lstStyle/>
          <a:p>
            <a:fld id="{29622040-5488-41A4-BBE5-B0FE7691F482}" type="slidenum">
              <a:rPr lang="en-US" altLang="en-US" smtClean="0"/>
              <a:pPr/>
              <a:t>11</a:t>
            </a:fld>
            <a:endParaRPr lang="en-US" altLang="en-US"/>
          </a:p>
        </p:txBody>
      </p:sp>
    </p:spTree>
    <p:extLst>
      <p:ext uri="{BB962C8B-B14F-4D97-AF65-F5344CB8AC3E}">
        <p14:creationId xmlns:p14="http://schemas.microsoft.com/office/powerpoint/2010/main" val="1593190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1"/>
          <p:cNvSpPr>
            <a:spLocks noGrp="1" noChangeArrowheads="1"/>
          </p:cNvSpPr>
          <p:nvPr>
            <p:ph type="dt" sz="quarter"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A29F0A5-44C4-4F2C-B9AA-9B593785476D}" type="datetime1">
              <a:rPr kumimoji="0" lang="en-US" altLang="en-US" sz="1200" i="0"/>
              <a:t>4/14/2025</a:t>
            </a:fld>
            <a:endParaRPr kumimoji="0" lang="en-US" altLang="en-US" sz="1200" i="0"/>
          </a:p>
        </p:txBody>
      </p:sp>
      <p:sp>
        <p:nvSpPr>
          <p:cNvPr id="61443" name="Rectangle 13"/>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0207">
              <a:defRPr kumimoji="1" sz="2400" i="1">
                <a:solidFill>
                  <a:schemeClr val="tx1"/>
                </a:solidFill>
                <a:latin typeface="Times New Roman" panose="02020603050405020304" pitchFamily="18" charset="0"/>
              </a:defRPr>
            </a:lvl1pPr>
            <a:lvl2pPr marL="742895" indent="-285729" defTabSz="930207">
              <a:defRPr kumimoji="1" sz="2400" i="1">
                <a:solidFill>
                  <a:schemeClr val="tx1"/>
                </a:solidFill>
                <a:latin typeface="Times New Roman" panose="02020603050405020304" pitchFamily="18" charset="0"/>
              </a:defRPr>
            </a:lvl2pPr>
            <a:lvl3pPr marL="1142917" indent="-228583" defTabSz="930207">
              <a:defRPr kumimoji="1" sz="2400" i="1">
                <a:solidFill>
                  <a:schemeClr val="tx1"/>
                </a:solidFill>
                <a:latin typeface="Times New Roman" panose="02020603050405020304" pitchFamily="18" charset="0"/>
              </a:defRPr>
            </a:lvl3pPr>
            <a:lvl4pPr marL="1600083" indent="-228583" defTabSz="930207">
              <a:defRPr kumimoji="1" sz="2400" i="1">
                <a:solidFill>
                  <a:schemeClr val="tx1"/>
                </a:solidFill>
                <a:latin typeface="Times New Roman" panose="02020603050405020304" pitchFamily="18" charset="0"/>
              </a:defRPr>
            </a:lvl4pPr>
            <a:lvl5pPr marL="2057250" indent="-228583" defTabSz="930207">
              <a:defRPr kumimoji="1" sz="2400" i="1">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B59CFC63-A9AD-4691-92EE-62AA1F893126}" type="slidenum">
              <a:rPr kumimoji="0" lang="en-US" altLang="en-US" sz="1200" i="0"/>
              <a:pPr/>
              <a:t>19</a:t>
            </a:fld>
            <a:endParaRPr kumimoji="0" lang="en-US" altLang="en-US" sz="1200" i="0"/>
          </a:p>
        </p:txBody>
      </p:sp>
      <p:sp>
        <p:nvSpPr>
          <p:cNvPr id="61444" name="Rectangle 2"/>
          <p:cNvSpPr>
            <a:spLocks noGrp="1" noRot="1" noChangeAspect="1" noChangeArrowheads="1" noTextEdit="1"/>
          </p:cNvSpPr>
          <p:nvPr>
            <p:ph type="sldImg"/>
          </p:nvPr>
        </p:nvSpPr>
        <p:spPr>
          <a:xfrm>
            <a:off x="406400" y="698500"/>
            <a:ext cx="6197600" cy="3486150"/>
          </a:xfrm>
          <a:ln/>
        </p:spPr>
      </p:sp>
      <p:sp>
        <p:nvSpPr>
          <p:cNvPr id="6144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4206259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ffectLst/>
        </p:spPr>
        <p:txBody>
          <a:bodyPr/>
          <a:lstStyle/>
          <a:p>
            <a:pPr>
              <a:defRPr/>
            </a:pPr>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B804D30A-96C8-40D9-8950-104A59BC50D8}" type="datetime4">
              <a:rPr lang="en-US" smtClean="0"/>
              <a:t>April 14, 2025</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endParaRPr lang="en-US" altLang="en-US" dirty="0"/>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B06E3D8A-E6CF-4091-B154-C74A4A04CE1C}" type="slidenum">
              <a:rPr lang="en-US" altLang="en-US"/>
              <a:pPr/>
              <a:t>‹#›</a:t>
            </a:fld>
            <a:endParaRPr lang="en-US" altLang="en-US"/>
          </a:p>
        </p:txBody>
      </p:sp>
    </p:spTree>
    <p:extLst>
      <p:ext uri="{BB962C8B-B14F-4D97-AF65-F5344CB8AC3E}">
        <p14:creationId xmlns:p14="http://schemas.microsoft.com/office/powerpoint/2010/main" val="2025380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536471E-E614-45F2-9DB0-5C4FB0F71AD5}"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B61142EF-8AE7-4AAB-B8E1-FC628376F545}" type="slidenum">
              <a:rPr lang="en-US" altLang="en-US"/>
              <a:pPr/>
              <a:t>‹#›</a:t>
            </a:fld>
            <a:endParaRPr lang="en-US" altLang="en-US"/>
          </a:p>
        </p:txBody>
      </p:sp>
    </p:spTree>
    <p:extLst>
      <p:ext uri="{BB962C8B-B14F-4D97-AF65-F5344CB8AC3E}">
        <p14:creationId xmlns:p14="http://schemas.microsoft.com/office/powerpoint/2010/main" val="3708219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DE860E69-45BC-4DA7-A621-6801EC7AA9EF}"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D34FB298-94BA-41B4-9BB7-0F90ECFE15CB}" type="slidenum">
              <a:rPr lang="en-US" altLang="en-US"/>
              <a:pPr/>
              <a:t>‹#›</a:t>
            </a:fld>
            <a:endParaRPr lang="en-US" altLang="en-US"/>
          </a:p>
        </p:txBody>
      </p:sp>
    </p:spTree>
    <p:extLst>
      <p:ext uri="{BB962C8B-B14F-4D97-AF65-F5344CB8AC3E}">
        <p14:creationId xmlns:p14="http://schemas.microsoft.com/office/powerpoint/2010/main" val="3825700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502400" y="16002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502400" y="3733800"/>
            <a:ext cx="5486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fld id="{4FDE9DDF-CC20-45AF-95E0-ACC66BE22671}" type="datetime4">
              <a:rPr lang="en-US" smtClean="0"/>
              <a:t>April 14, 2025</a:t>
            </a:fld>
            <a:endParaRPr lang="en-US" altLang="en-US">
              <a:solidFill>
                <a:schemeClr val="bg2"/>
              </a:solidFill>
            </a:endParaRPr>
          </a:p>
        </p:txBody>
      </p:sp>
      <p:sp>
        <p:nvSpPr>
          <p:cNvPr id="7"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8" name="Rectangle 7"/>
          <p:cNvSpPr>
            <a:spLocks noGrp="1" noChangeArrowheads="1"/>
          </p:cNvSpPr>
          <p:nvPr>
            <p:ph type="sldNum" sz="quarter" idx="12"/>
          </p:nvPr>
        </p:nvSpPr>
        <p:spPr>
          <a:ln/>
        </p:spPr>
        <p:txBody>
          <a:bodyPr/>
          <a:lstStyle>
            <a:lvl1pPr>
              <a:defRPr/>
            </a:lvl1pPr>
          </a:lstStyle>
          <a:p>
            <a:fld id="{67D8ABDF-F11C-47F7-8F62-939729A7127B}" type="slidenum">
              <a:rPr lang="en-US" altLang="en-US"/>
              <a:pPr/>
              <a:t>‹#›</a:t>
            </a:fld>
            <a:endParaRPr lang="en-US" altLang="en-US"/>
          </a:p>
        </p:txBody>
      </p:sp>
    </p:spTree>
    <p:extLst>
      <p:ext uri="{BB962C8B-B14F-4D97-AF65-F5344CB8AC3E}">
        <p14:creationId xmlns:p14="http://schemas.microsoft.com/office/powerpoint/2010/main" val="1657051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CBD92D44-958F-44BE-84F8-12F2384B24DB}" type="datetime4">
              <a:rPr lang="en-US" smtClean="0"/>
              <a:t>April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0B623B07-E7AC-40AD-9FB2-D2523A019706}" type="slidenum">
              <a:rPr lang="en-US" altLang="en-US"/>
              <a:pPr/>
              <a:t>‹#›</a:t>
            </a:fld>
            <a:endParaRPr lang="en-US" altLang="en-US"/>
          </a:p>
        </p:txBody>
      </p:sp>
    </p:spTree>
    <p:extLst>
      <p:ext uri="{BB962C8B-B14F-4D97-AF65-F5344CB8AC3E}">
        <p14:creationId xmlns:p14="http://schemas.microsoft.com/office/powerpoint/2010/main" val="2102611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marL="342900" indent="-342900">
              <a:buFont typeface="Wingdings" panose="05000000000000000000" pitchFamily="2" charset="2"/>
              <a:buChar char="§"/>
              <a:defRPr sz="4000"/>
            </a:lvl1pPr>
            <a:lvl2pPr marL="742950" indent="-285750">
              <a:buFont typeface="Wingdings" panose="05000000000000000000" pitchFamily="2" charset="2"/>
              <a:buChar char="§"/>
              <a:defRPr sz="3600"/>
            </a:lvl2pPr>
            <a:lvl3pPr marL="1143000" indent="-228600">
              <a:buFont typeface="Wingdings" panose="05000000000000000000" pitchFamily="2" charset="2"/>
              <a:buChar char="§"/>
              <a:defRPr sz="3600"/>
            </a:lvl3pPr>
            <a:lvl4pPr marL="1600200" indent="-228600">
              <a:buFont typeface="Wingdings" panose="05000000000000000000" pitchFamily="2" charset="2"/>
              <a:buChar char="§"/>
              <a:defRPr/>
            </a:lvl4pPr>
            <a:lvl5pPr marL="2057400" indent="-228600">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67749E45-29F4-4609-91CA-F137BEEC9AE7}"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286A224E-DC73-49AB-9005-5AB2ECBC137D}" type="slidenum">
              <a:rPr lang="en-US" altLang="en-US"/>
              <a:pPr/>
              <a:t>‹#›</a:t>
            </a:fld>
            <a:endParaRPr lang="en-US" altLang="en-US"/>
          </a:p>
        </p:txBody>
      </p:sp>
    </p:spTree>
    <p:extLst>
      <p:ext uri="{BB962C8B-B14F-4D97-AF65-F5344CB8AC3E}">
        <p14:creationId xmlns:p14="http://schemas.microsoft.com/office/powerpoint/2010/main" val="1062563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D64779D0-86B6-4AAD-A2EE-C0DA95E58F4C}" type="datetime4">
              <a:rPr lang="en-US" smtClean="0"/>
              <a:t>April 14, 2025</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E17BEB8B-070B-44A6-B7A7-EDB7BED3DF3C}" type="slidenum">
              <a:rPr lang="en-US" altLang="en-US"/>
              <a:pPr/>
              <a:t>‹#›</a:t>
            </a:fld>
            <a:endParaRPr lang="en-US" altLang="en-US"/>
          </a:p>
        </p:txBody>
      </p:sp>
    </p:spTree>
    <p:extLst>
      <p:ext uri="{BB962C8B-B14F-4D97-AF65-F5344CB8AC3E}">
        <p14:creationId xmlns:p14="http://schemas.microsoft.com/office/powerpoint/2010/main" val="2615449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DB0B6D4E-F0A6-4A19-B3F9-254AAE11C906}" type="datetime4">
              <a:rPr lang="en-US" smtClean="0"/>
              <a:t>April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75E8990-18A3-43FC-A87C-D0F7CE90EBD0}" type="slidenum">
              <a:rPr lang="en-US" altLang="en-US"/>
              <a:pPr/>
              <a:t>‹#›</a:t>
            </a:fld>
            <a:endParaRPr lang="en-US" altLang="en-US"/>
          </a:p>
        </p:txBody>
      </p:sp>
    </p:spTree>
    <p:extLst>
      <p:ext uri="{BB962C8B-B14F-4D97-AF65-F5344CB8AC3E}">
        <p14:creationId xmlns:p14="http://schemas.microsoft.com/office/powerpoint/2010/main" val="3195045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A22D765D-7338-423B-AA91-E20C11AB6DF2}" type="datetime4">
              <a:rPr lang="en-US" smtClean="0"/>
              <a:t>April 14, 2025</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DAAB2304-EDDE-45CB-8E7F-B7247209FFF4}" type="slidenum">
              <a:rPr lang="en-US" altLang="en-US"/>
              <a:pPr/>
              <a:t>‹#›</a:t>
            </a:fld>
            <a:endParaRPr lang="en-US" altLang="en-US"/>
          </a:p>
        </p:txBody>
      </p:sp>
    </p:spTree>
    <p:extLst>
      <p:ext uri="{BB962C8B-B14F-4D97-AF65-F5344CB8AC3E}">
        <p14:creationId xmlns:p14="http://schemas.microsoft.com/office/powerpoint/2010/main" val="2038977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2F81EB8F-C6E3-43C3-9108-9B15AC19B872}" type="datetime4">
              <a:rPr lang="en-US" smtClean="0"/>
              <a:t>April 14, 2025</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508C5B7F-EEED-44BB-A0B0-EEA84225881F}" type="slidenum">
              <a:rPr lang="en-US" altLang="en-US"/>
              <a:pPr/>
              <a:t>‹#›</a:t>
            </a:fld>
            <a:endParaRPr lang="en-US" altLang="en-US"/>
          </a:p>
        </p:txBody>
      </p:sp>
    </p:spTree>
    <p:extLst>
      <p:ext uri="{BB962C8B-B14F-4D97-AF65-F5344CB8AC3E}">
        <p14:creationId xmlns:p14="http://schemas.microsoft.com/office/powerpoint/2010/main" val="1061475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0FB5442A-C3D0-4D76-AC3C-35192E32A768}" type="datetime4">
              <a:rPr lang="en-US" smtClean="0"/>
              <a:t>April 14, 2025</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1054C6AF-55B5-4EF9-AB40-66D10B80F7E9}" type="slidenum">
              <a:rPr lang="en-US" altLang="en-US"/>
              <a:pPr/>
              <a:t>‹#›</a:t>
            </a:fld>
            <a:endParaRPr lang="en-US" altLang="en-US"/>
          </a:p>
        </p:txBody>
      </p:sp>
    </p:spTree>
    <p:extLst>
      <p:ext uri="{BB962C8B-B14F-4D97-AF65-F5344CB8AC3E}">
        <p14:creationId xmlns:p14="http://schemas.microsoft.com/office/powerpoint/2010/main" val="862043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285678F1-1FF6-4851-81F6-71EA63521AD0}" type="datetime4">
              <a:rPr lang="en-US" smtClean="0"/>
              <a:t>April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B9F6DB44-B9FA-4EF5-A700-64A2C2A16D32}" type="slidenum">
              <a:rPr lang="en-US" altLang="en-US"/>
              <a:pPr/>
              <a:t>‹#›</a:t>
            </a:fld>
            <a:endParaRPr lang="en-US" altLang="en-US"/>
          </a:p>
        </p:txBody>
      </p:sp>
    </p:spTree>
    <p:extLst>
      <p:ext uri="{BB962C8B-B14F-4D97-AF65-F5344CB8AC3E}">
        <p14:creationId xmlns:p14="http://schemas.microsoft.com/office/powerpoint/2010/main" val="4244028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49A308B1-0C65-4F9A-AB1D-1E4F5A828E9F}" type="datetime4">
              <a:rPr lang="en-US" smtClean="0"/>
              <a:t>April 14, 2025</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tLang="en-US" dirty="0">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DEAFC241-C6B0-42FB-B714-385BC8CC42E1}" type="slidenum">
              <a:rPr lang="en-US" altLang="en-US"/>
              <a:pPr/>
              <a:t>‹#›</a:t>
            </a:fld>
            <a:endParaRPr lang="en-US" altLang="en-US"/>
          </a:p>
        </p:txBody>
      </p:sp>
    </p:spTree>
    <p:extLst>
      <p:ext uri="{BB962C8B-B14F-4D97-AF65-F5344CB8AC3E}">
        <p14:creationId xmlns:p14="http://schemas.microsoft.com/office/powerpoint/2010/main" val="2836228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i="0">
                <a:solidFill>
                  <a:srgbClr val="000066"/>
                </a:solidFill>
                <a:latin typeface="+mn-lt"/>
              </a:defRPr>
            </a:lvl1pPr>
          </a:lstStyle>
          <a:p>
            <a:pPr>
              <a:defRPr/>
            </a:pPr>
            <a:fld id="{515559D7-8A2F-46A6-BF1A-1E7033AFDBDD}" type="datetime4">
              <a:rPr lang="en-US" smtClean="0"/>
              <a:t>April 14, 2025</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i="0">
                <a:solidFill>
                  <a:srgbClr val="000066"/>
                </a:solidFill>
                <a:latin typeface="+mn-lt"/>
              </a:defRPr>
            </a:lvl1pPr>
          </a:lstStyle>
          <a:p>
            <a:pPr>
              <a:defRPr/>
            </a:pPr>
            <a:endParaRPr lang="en-US" altLang="en-US" dirty="0">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i="0">
                <a:solidFill>
                  <a:srgbClr val="000066"/>
                </a:solidFill>
                <a:latin typeface="Arial" panose="020B0604020202020204" pitchFamily="34" charset="0"/>
              </a:defRPr>
            </a:lvl1pPr>
          </a:lstStyle>
          <a:p>
            <a:fld id="{271448E9-3F6B-4DF5-BE35-54DBCBC68B9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67"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8" r:id="rId13"/>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0A0AFF"/>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tm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tmp"/></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6.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3.emf"/><Relationship Id="rId1" Type="http://schemas.openxmlformats.org/officeDocument/2006/relationships/slideLayout" Target="../slideLayouts/slideLayout6.xml"/><Relationship Id="rId4" Type="http://schemas.openxmlformats.org/officeDocument/2006/relationships/image" Target="../media/image46.emf"/></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emf"/><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7.tm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8.tmp"/></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tm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tmp"/></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800" dirty="0"/>
              <a:t>Class 9</a:t>
            </a:r>
            <a:r>
              <a:rPr lang="en-US" sz="2800"/>
              <a:t>: Mon 14 Apr 2025: 8:30 am</a:t>
            </a:r>
            <a:br>
              <a:rPr lang="en-US" sz="2800" dirty="0"/>
            </a:br>
            <a:r>
              <a:rPr lang="en-US" sz="2800" dirty="0"/>
              <a:t>Copyright Spring 2025</a:t>
            </a:r>
            <a:br>
              <a:rPr lang="en-US" sz="2800" dirty="0"/>
            </a:br>
            <a:br>
              <a:rPr lang="en-US" sz="2800" dirty="0"/>
            </a:br>
            <a:br>
              <a:rPr lang="en-US" sz="2800" dirty="0"/>
            </a:br>
            <a:r>
              <a:rPr lang="en-US" dirty="0"/>
              <a:t>First-Sale Doctrine</a:t>
            </a:r>
          </a:p>
        </p:txBody>
      </p:sp>
      <p:sp>
        <p:nvSpPr>
          <p:cNvPr id="3075" name="Rectangle 3"/>
          <p:cNvSpPr>
            <a:spLocks noGrp="1" noChangeArrowheads="1"/>
          </p:cNvSpPr>
          <p:nvPr>
            <p:ph type="subTitle" idx="1"/>
          </p:nvPr>
        </p:nvSpPr>
        <p:spPr>
          <a:xfrm>
            <a:off x="3994149" y="3581400"/>
            <a:ext cx="6920777" cy="1752600"/>
          </a:xfrm>
        </p:spPr>
        <p:txBody>
          <a:bodyPr/>
          <a:lstStyle/>
          <a:p>
            <a:r>
              <a:rPr lang="en-US" dirty="0"/>
              <a:t>Randal C. Picker</a:t>
            </a:r>
          </a:p>
          <a:p>
            <a:r>
              <a:rPr lang="en-US" sz="2000" dirty="0"/>
              <a:t>James Parker Hall Distinguished Service Professor of Law</a:t>
            </a:r>
          </a:p>
          <a:p>
            <a:endParaRPr lang="en-US" dirty="0"/>
          </a:p>
          <a:p>
            <a:r>
              <a:rPr lang="en-US" dirty="0"/>
              <a:t>The Law School</a:t>
            </a:r>
          </a:p>
          <a:p>
            <a:r>
              <a:rPr lang="en-US" dirty="0"/>
              <a:t>The University of Chicago</a:t>
            </a:r>
          </a:p>
          <a:p>
            <a:endParaRPr lang="en-US" sz="2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8892" y="-1"/>
            <a:ext cx="2813108" cy="339756"/>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Wiley </a:t>
            </a:r>
            <a:r>
              <a:rPr lang="en-US" sz="2400" dirty="0" err="1">
                <a:solidFill>
                  <a:schemeClr val="accent4">
                    <a:lumMod val="75000"/>
                    <a:lumOff val="25000"/>
                  </a:schemeClr>
                </a:solidFill>
                <a:latin typeface="+mn-lt"/>
                <a:cs typeface="Times New Roman" panose="02020603050405020304" pitchFamily="18" charset="0"/>
              </a:rPr>
              <a:t>eTextbooks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6" name="Text Box 5"/>
          <p:cNvSpPr txBox="1">
            <a:spLocks noChangeArrowheads="1"/>
          </p:cNvSpPr>
          <p:nvPr/>
        </p:nvSpPr>
        <p:spPr bwMode="auto">
          <a:xfrm>
            <a:off x="8620298" y="6488668"/>
            <a:ext cx="357170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Inside Higher Ed (28 Sept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text&#10;&#10;Description automatically generated">
            <a:extLst>
              <a:ext uri="{FF2B5EF4-FFF2-40B4-BE49-F238E27FC236}">
                <a16:creationId xmlns:a16="http://schemas.microsoft.com/office/drawing/2014/main" id="{19B79868-1D1A-E911-D1BB-C71F40535F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397" y="115348"/>
            <a:ext cx="6025948" cy="6627303"/>
          </a:xfrm>
          <a:prstGeom prst="rect">
            <a:avLst/>
          </a:prstGeom>
          <a:ln w="6350">
            <a:solidFill>
              <a:schemeClr val="tx1"/>
            </a:solidFill>
          </a:ln>
        </p:spPr>
      </p:pic>
      <p:pic>
        <p:nvPicPr>
          <p:cNvPr id="8" name="Picture 7" descr="Graphical user interface, text&#10;&#10;Description automatically generated">
            <a:extLst>
              <a:ext uri="{FF2B5EF4-FFF2-40B4-BE49-F238E27FC236}">
                <a16:creationId xmlns:a16="http://schemas.microsoft.com/office/drawing/2014/main" id="{73A3FF6A-BCB1-028B-747F-B995924FB23A}"/>
              </a:ext>
            </a:extLst>
          </p:cNvPr>
          <p:cNvPicPr>
            <a:picLocks noChangeAspect="1"/>
          </p:cNvPicPr>
          <p:nvPr/>
        </p:nvPicPr>
        <p:blipFill rotWithShape="1">
          <a:blip r:embed="rId4">
            <a:extLst>
              <a:ext uri="{28A0092B-C50C-407E-A947-70E740481C1C}">
                <a14:useLocalDpi xmlns:a14="http://schemas.microsoft.com/office/drawing/2010/main" val="0"/>
              </a:ext>
            </a:extLst>
          </a:blip>
          <a:srcRect l="3770" t="7373" r="5880" b="58513"/>
          <a:stretch/>
        </p:blipFill>
        <p:spPr>
          <a:xfrm>
            <a:off x="1312877" y="1057011"/>
            <a:ext cx="10242443" cy="4253219"/>
          </a:xfrm>
          <a:prstGeom prst="rect">
            <a:avLst/>
          </a:prstGeom>
          <a:ln w="6350">
            <a:solidFill>
              <a:schemeClr val="tx1"/>
            </a:solidFill>
          </a:ln>
        </p:spPr>
      </p:pic>
    </p:spTree>
    <p:extLst>
      <p:ext uri="{BB962C8B-B14F-4D97-AF65-F5344CB8AC3E}">
        <p14:creationId xmlns:p14="http://schemas.microsoft.com/office/powerpoint/2010/main" val="170686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4170" y="-2"/>
            <a:ext cx="351783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And Then Wiley Caved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Inside Higher Ed (6 Oct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raphical user interface, website&#10;&#10;Description automatically generated">
            <a:extLst>
              <a:ext uri="{FF2B5EF4-FFF2-40B4-BE49-F238E27FC236}">
                <a16:creationId xmlns:a16="http://schemas.microsoft.com/office/drawing/2014/main" id="{8F6D0C82-A55B-9FFA-9F70-8218352731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133" y="80561"/>
            <a:ext cx="5994551" cy="6592773"/>
          </a:xfrm>
          <a:prstGeom prst="rect">
            <a:avLst/>
          </a:prstGeom>
          <a:ln w="6350">
            <a:solidFill>
              <a:schemeClr val="tx1"/>
            </a:solidFill>
          </a:ln>
        </p:spPr>
      </p:pic>
      <p:pic>
        <p:nvPicPr>
          <p:cNvPr id="8" name="Picture 7" descr="Graphical user interface, website&#10;&#10;Description automatically generated">
            <a:extLst>
              <a:ext uri="{FF2B5EF4-FFF2-40B4-BE49-F238E27FC236}">
                <a16:creationId xmlns:a16="http://schemas.microsoft.com/office/drawing/2014/main" id="{65785C27-A8B0-0667-07CE-160097CC442F}"/>
              </a:ext>
            </a:extLst>
          </p:cNvPr>
          <p:cNvPicPr>
            <a:picLocks noChangeAspect="1"/>
          </p:cNvPicPr>
          <p:nvPr/>
        </p:nvPicPr>
        <p:blipFill rotWithShape="1">
          <a:blip r:embed="rId4">
            <a:extLst>
              <a:ext uri="{28A0092B-C50C-407E-A947-70E740481C1C}">
                <a14:useLocalDpi xmlns:a14="http://schemas.microsoft.com/office/drawing/2010/main" val="0"/>
              </a:ext>
            </a:extLst>
          </a:blip>
          <a:srcRect l="3142" t="41426" r="3565" b="22559"/>
          <a:stretch/>
        </p:blipFill>
        <p:spPr>
          <a:xfrm>
            <a:off x="1692398" y="1470113"/>
            <a:ext cx="9467570" cy="4019655"/>
          </a:xfrm>
          <a:prstGeom prst="rect">
            <a:avLst/>
          </a:prstGeom>
          <a:ln w="6350">
            <a:solidFill>
              <a:schemeClr val="tx1"/>
            </a:solidFill>
          </a:ln>
        </p:spPr>
      </p:pic>
    </p:spTree>
    <p:extLst>
      <p:ext uri="{BB962C8B-B14F-4D97-AF65-F5344CB8AC3E}">
        <p14:creationId xmlns:p14="http://schemas.microsoft.com/office/powerpoint/2010/main" val="282005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7131" y="-1"/>
            <a:ext cx="3974870" cy="41563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Music Copying Circa 1984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6" name="Text Box 5"/>
          <p:cNvSpPr txBox="1">
            <a:spLocks noChangeArrowheads="1"/>
          </p:cNvSpPr>
          <p:nvPr/>
        </p:nvSpPr>
        <p:spPr bwMode="auto">
          <a:xfrm>
            <a:off x="9005298" y="6488668"/>
            <a:ext cx="318670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(31 Aug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207817"/>
            <a:ext cx="3974870" cy="648021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3100128" y="902148"/>
            <a:ext cx="5663590" cy="5374290"/>
          </a:xfrm>
          <a:prstGeom prst="rect">
            <a:avLst/>
          </a:prstGeom>
          <a:ln w="6350">
            <a:solidFill>
              <a:schemeClr val="tx1"/>
            </a:solidFill>
          </a:ln>
        </p:spPr>
      </p:pic>
    </p:spTree>
    <p:extLst>
      <p:ext uri="{BB962C8B-B14F-4D97-AF65-F5344CB8AC3E}">
        <p14:creationId xmlns:p14="http://schemas.microsoft.com/office/powerpoint/2010/main" val="16990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9372" y="-1"/>
            <a:ext cx="5282630" cy="40316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“Never, Ever Buy Another Record”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8948790" y="6488668"/>
            <a:ext cx="32432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House Report (31 Aug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28509" y="201582"/>
            <a:ext cx="3723697" cy="648743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475442" y="1750150"/>
            <a:ext cx="10105331" cy="4181582"/>
          </a:xfrm>
          <a:prstGeom prst="rect">
            <a:avLst/>
          </a:prstGeom>
          <a:ln w="6350">
            <a:solidFill>
              <a:schemeClr val="tx1"/>
            </a:solidFill>
          </a:ln>
        </p:spPr>
      </p:pic>
    </p:spTree>
    <p:extLst>
      <p:ext uri="{BB962C8B-B14F-4D97-AF65-F5344CB8AC3E}">
        <p14:creationId xmlns:p14="http://schemas.microsoft.com/office/powerpoint/2010/main" val="91010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9154" y="-1"/>
            <a:ext cx="546284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Record Rental Amendments of 1984</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020710" y="6488668"/>
            <a:ext cx="317129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98-450 (4 Oct 1984)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799" y="218208"/>
            <a:ext cx="4512425" cy="647874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428697" y="1225782"/>
            <a:ext cx="8302016" cy="4902484"/>
          </a:xfrm>
          <a:prstGeom prst="rect">
            <a:avLst/>
          </a:prstGeom>
          <a:ln w="6350">
            <a:solidFill>
              <a:schemeClr val="tx1"/>
            </a:solidFill>
          </a:ln>
        </p:spPr>
      </p:pic>
    </p:spTree>
    <p:extLst>
      <p:ext uri="{BB962C8B-B14F-4D97-AF65-F5344CB8AC3E}">
        <p14:creationId xmlns:p14="http://schemas.microsoft.com/office/powerpoint/2010/main" val="484475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3318" y="-2"/>
            <a:ext cx="8958683" cy="388927"/>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Limits on Renting of Phonorecords and Computer Programs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10297338" y="6488668"/>
            <a:ext cx="189466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109(b)</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800" y="465125"/>
            <a:ext cx="4452581" cy="6159513"/>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863426" y="2213366"/>
            <a:ext cx="9881745" cy="3744903"/>
          </a:xfrm>
          <a:prstGeom prst="rect">
            <a:avLst/>
          </a:prstGeom>
          <a:ln w="6350">
            <a:solidFill>
              <a:schemeClr val="tx1"/>
            </a:solidFill>
          </a:ln>
        </p:spPr>
      </p:pic>
    </p:spTree>
    <p:extLst>
      <p:ext uri="{BB962C8B-B14F-4D97-AF65-F5344CB8AC3E}">
        <p14:creationId xmlns:p14="http://schemas.microsoft.com/office/powerpoint/2010/main" val="383100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2604" y="-2"/>
            <a:ext cx="3829397" cy="418013"/>
          </a:xfrm>
          <a:solidFill>
            <a:schemeClr val="bg2">
              <a:alpha val="10000"/>
            </a:schemeClr>
          </a:solidFill>
        </p:spPr>
        <p:txBody>
          <a:bodyPr/>
          <a:lstStyle/>
          <a:p>
            <a:pPr algn="r">
              <a:lnSpc>
                <a:spcPct val="100000"/>
              </a:lnSpc>
            </a:pPr>
            <a:r>
              <a:rPr lang="en-US" sz="2400" dirty="0" err="1">
                <a:solidFill>
                  <a:schemeClr val="accent4">
                    <a:lumMod val="75000"/>
                    <a:lumOff val="25000"/>
                  </a:schemeClr>
                </a:solidFill>
                <a:latin typeface="+mn-lt"/>
                <a:cs typeface="Times New Roman" panose="02020603050405020304" pitchFamily="18" charset="0"/>
              </a:rPr>
              <a:t>Bobbs</a:t>
            </a:r>
            <a:r>
              <a:rPr lang="en-US" sz="2400" dirty="0">
                <a:solidFill>
                  <a:schemeClr val="accent4">
                    <a:lumMod val="75000"/>
                    <a:lumOff val="25000"/>
                  </a:schemeClr>
                </a:solidFill>
                <a:latin typeface="+mn-lt"/>
                <a:cs typeface="Times New Roman" panose="02020603050405020304" pitchFamily="18" charset="0"/>
              </a:rPr>
              <a:t>-Merrill (U.S. 1908)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912926" y="6488668"/>
            <a:ext cx="22790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210 U.S. 339 (1908)</a:t>
            </a:r>
          </a:p>
        </p:txBody>
      </p:sp>
      <p:pic>
        <p:nvPicPr>
          <p:cNvPr id="5" name="Picture 4"/>
          <p:cNvPicPr>
            <a:picLocks noChangeAspect="1"/>
          </p:cNvPicPr>
          <p:nvPr/>
        </p:nvPicPr>
        <p:blipFill>
          <a:blip r:embed="rId2"/>
          <a:stretch>
            <a:fillRect/>
          </a:stretch>
        </p:blipFill>
        <p:spPr>
          <a:xfrm>
            <a:off x="4105995" y="209004"/>
            <a:ext cx="3861755" cy="6413416"/>
          </a:xfrm>
          <a:prstGeom prst="rect">
            <a:avLst/>
          </a:prstGeom>
          <a:ln w="6350">
            <a:solidFill>
              <a:schemeClr val="tx1"/>
            </a:solidFill>
          </a:ln>
        </p:spPr>
      </p:pic>
    </p:spTree>
    <p:extLst>
      <p:ext uri="{BB962C8B-B14F-4D97-AF65-F5344CB8AC3E}">
        <p14:creationId xmlns:p14="http://schemas.microsoft.com/office/powerpoint/2010/main" val="2536730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7865" y="-2"/>
            <a:ext cx="22541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The Castaway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950515" y="209551"/>
            <a:ext cx="4278313" cy="6382544"/>
          </a:xfrm>
          <a:prstGeom prst="rect">
            <a:avLst/>
          </a:prstGeom>
          <a:noFill/>
          <a:ln w="6350">
            <a:solidFill>
              <a:schemeClr val="tx1"/>
            </a:solidFill>
          </a:ln>
        </p:spPr>
      </p:pic>
    </p:spTree>
    <p:extLst>
      <p:ext uri="{BB962C8B-B14F-4D97-AF65-F5344CB8AC3E}">
        <p14:creationId xmlns:p14="http://schemas.microsoft.com/office/powerpoint/2010/main" val="4105179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09265" y="-2"/>
            <a:ext cx="248273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10353502" y="6488668"/>
            <a:ext cx="1838498"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Castaway</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04800" y="141005"/>
            <a:ext cx="4397152" cy="6559833"/>
          </a:xfrm>
          <a:prstGeom prst="rect">
            <a:avLst/>
          </a:prstGeom>
          <a:noFill/>
          <a:ln w="6350">
            <a:solidFill>
              <a:schemeClr val="tx1"/>
            </a:solidFill>
          </a:ln>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182" y="2148481"/>
            <a:ext cx="9474131" cy="4187787"/>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96509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9B5CC9C2-B7B6-4ECC-92BB-6534EE8A92B7}" type="slidenum">
              <a:rPr lang="en-US" altLang="en-US" sz="1400" i="0">
                <a:solidFill>
                  <a:srgbClr val="000066"/>
                </a:solidFill>
                <a:latin typeface="Arial" panose="020B0604020202020204" pitchFamily="34" charset="0"/>
              </a:rPr>
              <a:pPr/>
              <a:t>19</a:t>
            </a:fld>
            <a:endParaRPr lang="en-US" altLang="en-US" sz="1400" i="0">
              <a:solidFill>
                <a:srgbClr val="000066"/>
              </a:solidFill>
              <a:latin typeface="Arial" panose="020B0604020202020204" pitchFamily="34" charset="0"/>
            </a:endParaRPr>
          </a:p>
        </p:txBody>
      </p:sp>
      <p:sp>
        <p:nvSpPr>
          <p:cNvPr id="15365" name="Rectangle 2"/>
          <p:cNvSpPr>
            <a:spLocks noGrp="1" noChangeArrowheads="1"/>
          </p:cNvSpPr>
          <p:nvPr>
            <p:ph type="title"/>
          </p:nvPr>
        </p:nvSpPr>
        <p:spPr/>
        <p:txBody>
          <a:bodyPr/>
          <a:lstStyle/>
          <a:p>
            <a:r>
              <a:rPr lang="en-US"/>
              <a:t>Selling the Book</a:t>
            </a:r>
          </a:p>
        </p:txBody>
      </p:sp>
      <p:sp>
        <p:nvSpPr>
          <p:cNvPr id="15366" name="Rectangle 3"/>
          <p:cNvSpPr>
            <a:spLocks noGrp="1" noChangeArrowheads="1"/>
          </p:cNvSpPr>
          <p:nvPr>
            <p:ph type="body" idx="1"/>
          </p:nvPr>
        </p:nvSpPr>
        <p:spPr/>
        <p:txBody>
          <a:bodyPr/>
          <a:lstStyle/>
          <a:p>
            <a:r>
              <a:rPr lang="en-US"/>
              <a:t>Core Facts</a:t>
            </a:r>
          </a:p>
          <a:p>
            <a:pPr lvl="1"/>
            <a:r>
              <a:rPr lang="en-US"/>
              <a:t>Bobbs-Merrill sells </a:t>
            </a:r>
            <a:r>
              <a:rPr lang="en-US" i="1"/>
              <a:t>The Castaway</a:t>
            </a:r>
            <a:r>
              <a:rPr lang="en-US"/>
              <a:t> with the reservations notice beneath the copyright statement in each copy of the book</a:t>
            </a:r>
          </a:p>
          <a:p>
            <a:pPr lvl="1"/>
            <a:r>
              <a:rPr lang="en-US"/>
              <a:t>Macy’s is selling the book for 89 cents</a:t>
            </a:r>
          </a:p>
          <a:p>
            <a:pPr lvl="1"/>
            <a:r>
              <a:rPr lang="en-US"/>
              <a:t>Macy’s bought the book from wholesalers; everyone knew of the notice; no contracts regarding sales price </a:t>
            </a:r>
          </a:p>
        </p:txBody>
      </p:sp>
    </p:spTree>
    <p:extLst>
      <p:ext uri="{BB962C8B-B14F-4D97-AF65-F5344CB8AC3E}">
        <p14:creationId xmlns:p14="http://schemas.microsoft.com/office/powerpoint/2010/main" val="241356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Questions for Today</a:t>
            </a:r>
          </a:p>
        </p:txBody>
      </p:sp>
      <p:sp>
        <p:nvSpPr>
          <p:cNvPr id="3" name="Content Placeholder 2"/>
          <p:cNvSpPr>
            <a:spLocks noGrp="1"/>
          </p:cNvSpPr>
          <p:nvPr>
            <p:ph idx="1"/>
          </p:nvPr>
        </p:nvSpPr>
        <p:spPr/>
        <p:txBody>
          <a:bodyPr/>
          <a:lstStyle/>
          <a:p>
            <a:r>
              <a:rPr lang="en-US" dirty="0"/>
              <a:t>Issues/Questions</a:t>
            </a:r>
          </a:p>
          <a:p>
            <a:pPr lvl="1"/>
            <a:r>
              <a:rPr lang="en-US" dirty="0"/>
              <a:t>How does copyright matter for the sharing of books? At any particular time or over time?</a:t>
            </a:r>
          </a:p>
          <a:p>
            <a:pPr lvl="1"/>
            <a:r>
              <a:rPr lang="en-US" dirty="0"/>
              <a:t>Publishers will be interested in geographic separation of copyrighted works to price discriminate. Can they do that consistent with U.S. copyright law?</a:t>
            </a:r>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2</a:t>
            </a:fld>
            <a:endParaRPr lang="en-US" altLang="en-US"/>
          </a:p>
        </p:txBody>
      </p:sp>
    </p:spTree>
    <p:extLst>
      <p:ext uri="{BB962C8B-B14F-4D97-AF65-F5344CB8AC3E}">
        <p14:creationId xmlns:p14="http://schemas.microsoft.com/office/powerpoint/2010/main" val="1542040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4571" y="-2"/>
            <a:ext cx="15974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4592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277004" y="6488668"/>
            <a:ext cx="29149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Bobbs</a:t>
            </a:r>
            <a:r>
              <a:rPr lang="en-US" sz="1800" i="0" dirty="0">
                <a:solidFill>
                  <a:schemeClr val="accent4">
                    <a:lumMod val="75000"/>
                    <a:lumOff val="25000"/>
                  </a:schemeClr>
                </a:solidFill>
                <a:latin typeface="+mn-lt"/>
                <a:cs typeface="Times New Roman" panose="02020603050405020304" pitchFamily="18" charset="0"/>
              </a:rPr>
              <a:t>-Merrill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1945" y="209004"/>
            <a:ext cx="3903226" cy="6370609"/>
          </a:xfrm>
          <a:prstGeom prst="rect">
            <a:avLst/>
          </a:prstGeom>
          <a:ln w="6350">
            <a:solidFill>
              <a:schemeClr val="tx1"/>
            </a:solidFill>
          </a:ln>
        </p:spPr>
      </p:pic>
      <p:sp>
        <p:nvSpPr>
          <p:cNvPr id="8" name="Text Box 5"/>
          <p:cNvSpPr txBox="1">
            <a:spLocks noChangeArrowheads="1"/>
          </p:cNvSpPr>
          <p:nvPr/>
        </p:nvSpPr>
        <p:spPr bwMode="auto">
          <a:xfrm>
            <a:off x="1764731" y="1910881"/>
            <a:ext cx="991752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Any citizen of the United States or resident therein, who shall be the author, inventor, designer, or proprietor of any book, map, chart, dramatic or musical composition, engraving, cut, print, or photograph or negative thereof, or of a painting, drawing, chromo, statute, statuary, and of models or designs intended to be perfected as</a:t>
            </a:r>
            <a:r>
              <a:rPr lang="en-US" sz="3200" i="0" dirty="0">
                <a:cs typeface="Times New Roman" panose="02020603050405020304" pitchFamily="18" charset="0"/>
              </a:rPr>
              <a:t>”</a:t>
            </a:r>
          </a:p>
        </p:txBody>
      </p:sp>
    </p:spTree>
    <p:extLst>
      <p:ext uri="{BB962C8B-B14F-4D97-AF65-F5344CB8AC3E}">
        <p14:creationId xmlns:p14="http://schemas.microsoft.com/office/powerpoint/2010/main" val="78546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94571" y="-2"/>
            <a:ext cx="159743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4592</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6" name="Text Box 5"/>
          <p:cNvSpPr txBox="1">
            <a:spLocks noChangeArrowheads="1"/>
          </p:cNvSpPr>
          <p:nvPr/>
        </p:nvSpPr>
        <p:spPr bwMode="auto">
          <a:xfrm>
            <a:off x="9277004" y="6488668"/>
            <a:ext cx="29149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Bobbs</a:t>
            </a:r>
            <a:r>
              <a:rPr lang="en-US" sz="1800" i="0" dirty="0">
                <a:solidFill>
                  <a:schemeClr val="accent4">
                    <a:lumMod val="75000"/>
                    <a:lumOff val="25000"/>
                  </a:schemeClr>
                </a:solidFill>
                <a:latin typeface="+mn-lt"/>
                <a:cs typeface="Times New Roman" panose="02020603050405020304" pitchFamily="18" charset="0"/>
              </a:rPr>
              <a:t>-Merrill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1791" y="205841"/>
            <a:ext cx="3979438" cy="6494997"/>
          </a:xfrm>
          <a:prstGeom prst="rect">
            <a:avLst/>
          </a:prstGeom>
          <a:ln w="6350">
            <a:solidFill>
              <a:schemeClr val="tx1"/>
            </a:solidFill>
          </a:ln>
        </p:spPr>
      </p:pic>
      <p:sp>
        <p:nvSpPr>
          <p:cNvPr id="8" name="Text Box 5"/>
          <p:cNvSpPr txBox="1">
            <a:spLocks noChangeArrowheads="1"/>
          </p:cNvSpPr>
          <p:nvPr/>
        </p:nvSpPr>
        <p:spPr bwMode="auto">
          <a:xfrm>
            <a:off x="1779362" y="1866990"/>
            <a:ext cx="991752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works of the fine arts, and the executors, administrators, or assigns of any such person, </a:t>
            </a:r>
            <a:r>
              <a:rPr lang="en-US" sz="3200" b="1" i="0" dirty="0">
                <a:solidFill>
                  <a:schemeClr val="accent4">
                    <a:lumMod val="50000"/>
                    <a:lumOff val="50000"/>
                  </a:schemeClr>
                </a:solidFill>
              </a:rPr>
              <a:t>shall, upon complying with the provisions of this chapter, have the sole liberty of printing, reprinting, publishing, completing, copying, executing, finishing, and vending the same</a:t>
            </a:r>
            <a:r>
              <a:rPr lang="en-US" sz="3200" i="0" dirty="0"/>
              <a:t>. U.S. Comp. Stat. 1901, p. 3406.</a:t>
            </a:r>
            <a:r>
              <a:rPr lang="en-US" sz="3200" i="0" dirty="0">
                <a:cs typeface="Times New Roman" panose="02020603050405020304" pitchFamily="18" charset="0"/>
              </a:rPr>
              <a:t>”</a:t>
            </a:r>
          </a:p>
        </p:txBody>
      </p:sp>
    </p:spTree>
    <p:extLst>
      <p:ext uri="{BB962C8B-B14F-4D97-AF65-F5344CB8AC3E}">
        <p14:creationId xmlns:p14="http://schemas.microsoft.com/office/powerpoint/2010/main" val="316278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3225" y="-2"/>
            <a:ext cx="1948775"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Need </a:t>
            </a:r>
            <a:r>
              <a:rPr lang="en-US" sz="2400" dirty="0" err="1">
                <a:solidFill>
                  <a:schemeClr val="accent4">
                    <a:lumMod val="75000"/>
                    <a:lumOff val="25000"/>
                  </a:schemeClr>
                </a:solidFill>
                <a:latin typeface="+mn-lt"/>
                <a:cs typeface="Times New Roman" panose="02020603050405020304" pitchFamily="18" charset="0"/>
              </a:rPr>
              <a:t>Privity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6" name="Text Box 5"/>
          <p:cNvSpPr txBox="1">
            <a:spLocks noChangeArrowheads="1"/>
          </p:cNvSpPr>
          <p:nvPr/>
        </p:nvSpPr>
        <p:spPr bwMode="auto">
          <a:xfrm>
            <a:off x="9277004" y="6488668"/>
            <a:ext cx="29149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Bobbs</a:t>
            </a:r>
            <a:r>
              <a:rPr lang="en-US" sz="1800" i="0" dirty="0">
                <a:solidFill>
                  <a:schemeClr val="accent4">
                    <a:lumMod val="75000"/>
                    <a:lumOff val="25000"/>
                  </a:schemeClr>
                </a:solidFill>
                <a:latin typeface="+mn-lt"/>
                <a:cs typeface="Times New Roman" panose="02020603050405020304" pitchFamily="18" charset="0"/>
              </a:rPr>
              <a:t>-Merrill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4799" y="209003"/>
            <a:ext cx="3755967" cy="6450527"/>
          </a:xfrm>
          <a:prstGeom prst="rect">
            <a:avLst/>
          </a:prstGeom>
          <a:ln w="6350">
            <a:solidFill>
              <a:schemeClr val="tx1"/>
            </a:solidFill>
          </a:ln>
        </p:spPr>
      </p:pic>
      <p:sp>
        <p:nvSpPr>
          <p:cNvPr id="8" name="Text Box 5"/>
          <p:cNvSpPr txBox="1">
            <a:spLocks noChangeArrowheads="1"/>
          </p:cNvSpPr>
          <p:nvPr/>
        </p:nvSpPr>
        <p:spPr bwMode="auto">
          <a:xfrm>
            <a:off x="1779362" y="1910881"/>
            <a:ext cx="9917521"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In our view </a:t>
            </a:r>
            <a:r>
              <a:rPr lang="en-US" sz="3200" b="1" i="0" dirty="0">
                <a:solidFill>
                  <a:schemeClr val="accent4">
                    <a:lumMod val="50000"/>
                    <a:lumOff val="50000"/>
                  </a:schemeClr>
                </a:solidFill>
              </a:rPr>
              <a:t>the copyright statutes</a:t>
            </a:r>
            <a:r>
              <a:rPr lang="en-US" sz="3200" i="0" dirty="0"/>
              <a:t>, while protecting the owner of the copyright in his right to multiply and sell his production, </a:t>
            </a:r>
            <a:r>
              <a:rPr lang="en-US" sz="3200" b="1" i="0" dirty="0">
                <a:solidFill>
                  <a:schemeClr val="accent4">
                    <a:lumMod val="50000"/>
                    <a:lumOff val="50000"/>
                  </a:schemeClr>
                </a:solidFill>
              </a:rPr>
              <a:t>do not create the right to impose, by notice, such as is disclosed in this case, a limitation </a:t>
            </a:r>
            <a:r>
              <a:rPr lang="en-US" sz="3200" i="0" dirty="0"/>
              <a:t>at which the book shall be sold at retail </a:t>
            </a:r>
            <a:r>
              <a:rPr lang="en-US" sz="3200" b="1" i="0" dirty="0">
                <a:solidFill>
                  <a:schemeClr val="accent4">
                    <a:lumMod val="50000"/>
                    <a:lumOff val="50000"/>
                  </a:schemeClr>
                </a:solidFill>
              </a:rPr>
              <a:t>by future purchasers, with whom there is no </a:t>
            </a:r>
            <a:r>
              <a:rPr lang="en-US" sz="3200" b="1" i="0" dirty="0" err="1">
                <a:solidFill>
                  <a:schemeClr val="accent4">
                    <a:lumMod val="50000"/>
                    <a:lumOff val="50000"/>
                  </a:schemeClr>
                </a:solidFill>
              </a:rPr>
              <a:t>privity</a:t>
            </a:r>
            <a:r>
              <a:rPr lang="en-US" sz="3200" b="1" i="0" dirty="0">
                <a:solidFill>
                  <a:schemeClr val="accent4">
                    <a:lumMod val="50000"/>
                    <a:lumOff val="50000"/>
                  </a:schemeClr>
                </a:solidFill>
              </a:rPr>
              <a:t> of contract</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203944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0" y="-2"/>
            <a:ext cx="41910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Not the Intent of the Statute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9277004" y="6488668"/>
            <a:ext cx="291499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a:solidFill>
                  <a:schemeClr val="accent4">
                    <a:lumMod val="75000"/>
                    <a:lumOff val="25000"/>
                  </a:schemeClr>
                </a:solidFill>
                <a:latin typeface="+mn-lt"/>
                <a:cs typeface="Times New Roman" panose="02020603050405020304" pitchFamily="18" charset="0"/>
              </a:rPr>
              <a:t>Bobbs</a:t>
            </a:r>
            <a:r>
              <a:rPr lang="en-US" sz="1800" i="0" dirty="0">
                <a:solidFill>
                  <a:schemeClr val="accent4">
                    <a:lumMod val="75000"/>
                    <a:lumOff val="25000"/>
                  </a:schemeClr>
                </a:solidFill>
                <a:latin typeface="+mn-lt"/>
                <a:cs typeface="Times New Roman" panose="02020603050405020304" pitchFamily="18" charset="0"/>
              </a:rPr>
              <a:t>-Merrill (U.S. 1908)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1452" y="209004"/>
            <a:ext cx="3863806" cy="6330697"/>
          </a:xfrm>
          <a:prstGeom prst="rect">
            <a:avLst/>
          </a:prstGeom>
          <a:ln w="6350">
            <a:solidFill>
              <a:schemeClr val="tx1"/>
            </a:solidFill>
          </a:ln>
        </p:spPr>
      </p:pic>
      <p:sp>
        <p:nvSpPr>
          <p:cNvPr id="8" name="Text Box 5"/>
          <p:cNvSpPr txBox="1">
            <a:spLocks noChangeArrowheads="1"/>
          </p:cNvSpPr>
          <p:nvPr/>
        </p:nvSpPr>
        <p:spPr bwMode="auto">
          <a:xfrm>
            <a:off x="1779362" y="2064500"/>
            <a:ext cx="10107838"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To add to the right of exclusive sale the authority to control all future retail sales</a:t>
            </a:r>
            <a:r>
              <a:rPr lang="en-US" sz="3200" i="0" dirty="0"/>
              <a:t>, by a notice that such sales must be made at a fixed sum, </a:t>
            </a:r>
            <a:r>
              <a:rPr lang="en-US" sz="3200" b="1" i="0" dirty="0">
                <a:solidFill>
                  <a:schemeClr val="accent4">
                    <a:lumMod val="50000"/>
                    <a:lumOff val="50000"/>
                  </a:schemeClr>
                </a:solidFill>
              </a:rPr>
              <a:t>would give a right not included in the terms of the statute</a:t>
            </a:r>
            <a:r>
              <a:rPr lang="en-US" sz="3200" i="0" dirty="0"/>
              <a:t>, and, in our view, extend its operation, by construction, beyond its meaning, when interpreted with a view to ascertaining the legislative intent in its enactment.</a:t>
            </a:r>
            <a:r>
              <a:rPr lang="en-US" sz="3200" i="0" dirty="0">
                <a:cs typeface="Times New Roman" panose="02020603050405020304" pitchFamily="18" charset="0"/>
              </a:rPr>
              <a:t>”</a:t>
            </a:r>
          </a:p>
        </p:txBody>
      </p:sp>
    </p:spTree>
    <p:extLst>
      <p:ext uri="{BB962C8B-B14F-4D97-AF65-F5344CB8AC3E}">
        <p14:creationId xmlns:p14="http://schemas.microsoft.com/office/powerpoint/2010/main" val="215194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675" y="-2"/>
            <a:ext cx="33623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Buying the Castaway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Amazon (Visited 22 Jan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mazon.com : the castaway rives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9080" y="194173"/>
            <a:ext cx="5712196" cy="6282827"/>
          </a:xfrm>
          <a:prstGeom prst="rect">
            <a:avLst/>
          </a:prstGeom>
          <a:ln w="6350">
            <a:solidFill>
              <a:schemeClr val="tx1"/>
            </a:solidFill>
          </a:ln>
        </p:spPr>
      </p:pic>
      <p:pic>
        <p:nvPicPr>
          <p:cNvPr id="8" name="Picture 7" descr="Amazon.com : the castaway rives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1507" t="20884" r="5995" b="26232"/>
          <a:stretch/>
        </p:blipFill>
        <p:spPr>
          <a:xfrm>
            <a:off x="3269664" y="1074296"/>
            <a:ext cx="6598617" cy="5294238"/>
          </a:xfrm>
          <a:prstGeom prst="rect">
            <a:avLst/>
          </a:prstGeom>
          <a:ln w="6350">
            <a:solidFill>
              <a:schemeClr val="tx1"/>
            </a:solidFill>
          </a:ln>
        </p:spPr>
      </p:pic>
    </p:spTree>
    <p:extLst>
      <p:ext uri="{BB962C8B-B14F-4D97-AF65-F5344CB8AC3E}">
        <p14:creationId xmlns:p14="http://schemas.microsoft.com/office/powerpoint/2010/main" val="117272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1004" y="-2"/>
            <a:ext cx="520099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106(3): The Distribution Right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6" name="Text Box 5"/>
          <p:cNvSpPr txBox="1">
            <a:spLocks noChangeArrowheads="1"/>
          </p:cNvSpPr>
          <p:nvPr/>
        </p:nvSpPr>
        <p:spPr bwMode="auto">
          <a:xfrm>
            <a:off x="10590414" y="6488668"/>
            <a:ext cx="16015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8243" y="209004"/>
            <a:ext cx="4600242" cy="6216875"/>
          </a:xfrm>
          <a:prstGeom prst="rect">
            <a:avLst/>
          </a:prstGeom>
          <a:ln w="6350">
            <a:solidFill>
              <a:schemeClr val="tx1"/>
            </a:solidFill>
          </a:ln>
        </p:spPr>
      </p:pic>
      <p:sp>
        <p:nvSpPr>
          <p:cNvPr id="8" name="Text Box 5"/>
          <p:cNvSpPr txBox="1">
            <a:spLocks noChangeArrowheads="1"/>
          </p:cNvSpPr>
          <p:nvPr/>
        </p:nvSpPr>
        <p:spPr bwMode="auto">
          <a:xfrm>
            <a:off x="1608512" y="2222441"/>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Subject to sections 107 through 122, the owner of copyright under this title has the exclusive rights to do and to authorize any of the following: … (3) </a:t>
            </a:r>
            <a:r>
              <a:rPr lang="en-US" sz="3200" b="1" i="0" dirty="0">
                <a:solidFill>
                  <a:schemeClr val="accent4">
                    <a:lumMod val="50000"/>
                    <a:lumOff val="50000"/>
                  </a:schemeClr>
                </a:solidFill>
              </a:rPr>
              <a:t>to distribute copies or phonorecords of the copyrighted work to the public by sale or other transfer of ownership, or by rental, lease, or lending</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47034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0469" y="-2"/>
            <a:ext cx="532153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109(a): The First-Sale Doctrine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6" name="Text Box 5"/>
          <p:cNvSpPr txBox="1">
            <a:spLocks noChangeArrowheads="1"/>
          </p:cNvSpPr>
          <p:nvPr/>
        </p:nvSpPr>
        <p:spPr bwMode="auto">
          <a:xfrm>
            <a:off x="10620374" y="6488668"/>
            <a:ext cx="15716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109</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26429" y="205841"/>
            <a:ext cx="4772033" cy="6282827"/>
          </a:xfrm>
          <a:prstGeom prst="rect">
            <a:avLst/>
          </a:prstGeom>
          <a:ln w="6350">
            <a:solidFill>
              <a:schemeClr val="tx1"/>
            </a:solidFill>
          </a:ln>
        </p:spPr>
      </p:pic>
      <p:sp>
        <p:nvSpPr>
          <p:cNvPr id="8" name="Text Box 5"/>
          <p:cNvSpPr txBox="1">
            <a:spLocks noChangeArrowheads="1"/>
          </p:cNvSpPr>
          <p:nvPr/>
        </p:nvSpPr>
        <p:spPr bwMode="auto">
          <a:xfrm>
            <a:off x="1608512" y="2222441"/>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Notwithstanding</a:t>
            </a:r>
            <a:r>
              <a:rPr lang="en-US" sz="3200" i="0" dirty="0"/>
              <a:t> the provisions of section </a:t>
            </a:r>
            <a:r>
              <a:rPr lang="en-US" sz="3200" b="1" i="0" dirty="0">
                <a:solidFill>
                  <a:schemeClr val="accent4">
                    <a:lumMod val="50000"/>
                    <a:lumOff val="50000"/>
                  </a:schemeClr>
                </a:solidFill>
              </a:rPr>
              <a:t>106(3)</a:t>
            </a:r>
            <a:r>
              <a:rPr lang="en-US" sz="3200" i="0" dirty="0"/>
              <a:t>, the </a:t>
            </a:r>
            <a:r>
              <a:rPr lang="en-US" sz="3200" b="1" i="0" dirty="0">
                <a:solidFill>
                  <a:schemeClr val="accent4">
                    <a:lumMod val="50000"/>
                    <a:lumOff val="50000"/>
                  </a:schemeClr>
                </a:solidFill>
              </a:rPr>
              <a:t>owner of a particular copy </a:t>
            </a:r>
            <a:r>
              <a:rPr lang="en-US" sz="3200" i="0" dirty="0"/>
              <a:t>or phonorecord </a:t>
            </a:r>
            <a:r>
              <a:rPr lang="en-US" sz="3200" b="1" i="0" dirty="0">
                <a:solidFill>
                  <a:schemeClr val="accent4">
                    <a:lumMod val="50000"/>
                    <a:lumOff val="50000"/>
                  </a:schemeClr>
                </a:solidFill>
              </a:rPr>
              <a:t>lawfully made under this title</a:t>
            </a:r>
            <a:r>
              <a:rPr lang="en-US" sz="3200" i="0" dirty="0"/>
              <a:t>, or any person authorized by such owner, </a:t>
            </a:r>
            <a:r>
              <a:rPr lang="en-US" sz="3200" b="1" i="0" dirty="0">
                <a:solidFill>
                  <a:schemeClr val="accent4">
                    <a:lumMod val="50000"/>
                    <a:lumOff val="50000"/>
                  </a:schemeClr>
                </a:solidFill>
              </a:rPr>
              <a:t>is entitled, without the authority of the copyright owner, to sell or otherwise dispose of the possession of that copy</a:t>
            </a:r>
            <a:r>
              <a:rPr lang="en-US" sz="3200" i="0" dirty="0"/>
              <a:t> or phonorecord.</a:t>
            </a:r>
            <a:r>
              <a:rPr lang="en-US" sz="3200" i="0" dirty="0">
                <a:cs typeface="Times New Roman" panose="02020603050405020304" pitchFamily="18" charset="0"/>
              </a:rPr>
              <a:t>”</a:t>
            </a:r>
          </a:p>
        </p:txBody>
      </p:sp>
    </p:spTree>
    <p:extLst>
      <p:ext uri="{BB962C8B-B14F-4D97-AF65-F5344CB8AC3E}">
        <p14:creationId xmlns:p14="http://schemas.microsoft.com/office/powerpoint/2010/main" val="293141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6BD2A4AD-1194-4276-93DA-5D0CF1AA8097}" type="slidenum">
              <a:rPr lang="en-US" altLang="en-US" sz="1400" i="0">
                <a:solidFill>
                  <a:srgbClr val="000066"/>
                </a:solidFill>
                <a:latin typeface="Arial" panose="020B0604020202020204" pitchFamily="34" charset="0"/>
              </a:rPr>
              <a:pPr/>
              <a:t>27</a:t>
            </a:fld>
            <a:endParaRPr lang="en-US" altLang="en-US" sz="1400" i="0">
              <a:solidFill>
                <a:srgbClr val="000066"/>
              </a:solidFill>
              <a:latin typeface="Arial" panose="020B0604020202020204" pitchFamily="34" charset="0"/>
            </a:endParaRPr>
          </a:p>
        </p:txBody>
      </p:sp>
      <p:pic>
        <p:nvPicPr>
          <p:cNvPr id="28679"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r="20395"/>
          <a:stretch/>
        </p:blipFill>
        <p:spPr>
          <a:xfrm>
            <a:off x="128757" y="166841"/>
            <a:ext cx="6497514" cy="6533997"/>
          </a:xfrm>
          <a:noFill/>
          <a:ln w="6350"/>
        </p:spPr>
      </p:pic>
      <p:pic>
        <p:nvPicPr>
          <p:cNvPr id="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5632" t="26874" r="46395" b="11390"/>
          <a:stretch/>
        </p:blipFill>
        <p:spPr bwMode="auto">
          <a:xfrm>
            <a:off x="5049132" y="680730"/>
            <a:ext cx="4362893" cy="5678126"/>
          </a:xfrm>
          <a:prstGeom prst="rect">
            <a:avLst/>
          </a:prstGeom>
          <a:noFill/>
          <a:ln w="6350">
            <a:solidFill>
              <a:schemeClr val="tx1"/>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5"/>
          <p:cNvSpPr txBox="1">
            <a:spLocks noChangeArrowheads="1"/>
          </p:cNvSpPr>
          <p:nvPr/>
        </p:nvSpPr>
        <p:spPr bwMode="auto">
          <a:xfrm>
            <a:off x="10124601" y="6488668"/>
            <a:ext cx="206739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The Authors Guild</a:t>
            </a:r>
          </a:p>
        </p:txBody>
      </p:sp>
      <p:sp>
        <p:nvSpPr>
          <p:cNvPr id="10"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11" name="Text Box 5"/>
          <p:cNvSpPr txBox="1">
            <a:spLocks noChangeArrowheads="1"/>
          </p:cNvSpPr>
          <p:nvPr/>
        </p:nvSpPr>
        <p:spPr bwMode="auto">
          <a:xfrm>
            <a:off x="6903721" y="0"/>
            <a:ext cx="528828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Circa 2002 (?): Selling Used Books</a:t>
            </a:r>
          </a:p>
        </p:txBody>
      </p:sp>
    </p:spTree>
    <p:extLst>
      <p:ext uri="{BB962C8B-B14F-4D97-AF65-F5344CB8AC3E}">
        <p14:creationId xmlns:p14="http://schemas.microsoft.com/office/powerpoint/2010/main" val="235404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28679"/>
                                        </p:tgtEl>
                                        <p:attrNameLst>
                                          <p:attrName>style.opacity</p:attrName>
                                        </p:attrNameLst>
                                      </p:cBhvr>
                                      <p:to>
                                        <p:strVal val="0.5"/>
                                      </p:to>
                                    </p:set>
                                    <p:animEffect filter="image" prLst="opacity: 0.5">
                                      <p:cBhvr rctx="IE">
                                        <p:cTn id="9" dur="indefinite"/>
                                        <p:tgtEl>
                                          <p:spTgt spid="28679"/>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0761" y="-2"/>
            <a:ext cx="573124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Feb 1842: Charles Dickens Visits U.S.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6" name="Text Box 5"/>
          <p:cNvSpPr txBox="1">
            <a:spLocks noChangeArrowheads="1"/>
          </p:cNvSpPr>
          <p:nvPr/>
        </p:nvSpPr>
        <p:spPr bwMode="auto">
          <a:xfrm>
            <a:off x="8564380" y="6488668"/>
            <a:ext cx="362762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Tribune (14 Feb 1842)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5011" y="209004"/>
            <a:ext cx="4335660" cy="6441493"/>
          </a:xfrm>
          <a:prstGeom prst="rect">
            <a:avLst/>
          </a:prstGeom>
          <a:ln w="6350">
            <a:solidFill>
              <a:schemeClr val="tx1"/>
            </a:solidFill>
          </a:ln>
        </p:spPr>
      </p:pic>
      <p:pic>
        <p:nvPicPr>
          <p:cNvPr id="8" name="Picture 7"/>
          <p:cNvPicPr>
            <a:picLocks noChangeAspect="1"/>
          </p:cNvPicPr>
          <p:nvPr/>
        </p:nvPicPr>
        <p:blipFill rotWithShape="1">
          <a:blip r:embed="rId3"/>
          <a:srcRect b="18625"/>
          <a:stretch/>
        </p:blipFill>
        <p:spPr>
          <a:xfrm>
            <a:off x="1690535" y="721918"/>
            <a:ext cx="4679947" cy="5766750"/>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6509198" y="721918"/>
            <a:ext cx="5541151" cy="5546801"/>
          </a:xfrm>
          <a:prstGeom prst="rect">
            <a:avLst/>
          </a:prstGeom>
          <a:ln w="6350">
            <a:solidFill>
              <a:schemeClr val="tx1"/>
            </a:solidFill>
          </a:ln>
        </p:spPr>
      </p:pic>
    </p:spTree>
    <p:extLst>
      <p:ext uri="{BB962C8B-B14F-4D97-AF65-F5344CB8AC3E}">
        <p14:creationId xmlns:p14="http://schemas.microsoft.com/office/powerpoint/2010/main" val="244858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0639" y="-1"/>
            <a:ext cx="7071361"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Need New Int’l Copyright Law to Solve Problem</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6" name="Text Box 5"/>
          <p:cNvSpPr txBox="1">
            <a:spLocks noChangeArrowheads="1"/>
          </p:cNvSpPr>
          <p:nvPr/>
        </p:nvSpPr>
        <p:spPr bwMode="auto">
          <a:xfrm>
            <a:off x="8577742" y="6488668"/>
            <a:ext cx="36142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New York Tribune (14 Feb 1842)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64104" y="297144"/>
            <a:ext cx="4310218" cy="640369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3404330" y="1025236"/>
            <a:ext cx="5515013" cy="4939201"/>
          </a:xfrm>
          <a:prstGeom prst="rect">
            <a:avLst/>
          </a:prstGeom>
          <a:ln w="6350">
            <a:solidFill>
              <a:schemeClr val="tx1"/>
            </a:solidFill>
          </a:ln>
        </p:spPr>
      </p:pic>
    </p:spTree>
    <p:extLst>
      <p:ext uri="{BB962C8B-B14F-4D97-AF65-F5344CB8AC3E}">
        <p14:creationId xmlns:p14="http://schemas.microsoft.com/office/powerpoint/2010/main" val="324495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4F63AFEB-A167-484C-8305-7BB3626C25B2}" type="slidenum">
              <a:rPr lang="en-US" altLang="en-US" sz="1400" i="0">
                <a:solidFill>
                  <a:srgbClr val="000066"/>
                </a:solidFill>
                <a:latin typeface="Arial" panose="020B0604020202020204" pitchFamily="34" charset="0"/>
              </a:rPr>
              <a:pPr/>
              <a:t>3</a:t>
            </a:fld>
            <a:endParaRPr lang="en-US" altLang="en-US" sz="1400" i="0">
              <a:solidFill>
                <a:srgbClr val="000066"/>
              </a:solidFill>
              <a:latin typeface="Arial" panose="020B0604020202020204" pitchFamily="34" charset="0"/>
            </a:endParaRPr>
          </a:p>
        </p:txBody>
      </p:sp>
      <p:sp>
        <p:nvSpPr>
          <p:cNvPr id="25605" name="Rectangle 2"/>
          <p:cNvSpPr>
            <a:spLocks noGrp="1" noChangeArrowheads="1"/>
          </p:cNvSpPr>
          <p:nvPr>
            <p:ph type="title"/>
          </p:nvPr>
        </p:nvSpPr>
        <p:spPr/>
        <p:txBody>
          <a:bodyPr/>
          <a:lstStyle/>
          <a:p>
            <a:r>
              <a:rPr lang="en-US"/>
              <a:t>Organizing Secondary Markets</a:t>
            </a:r>
          </a:p>
        </p:txBody>
      </p:sp>
      <p:sp>
        <p:nvSpPr>
          <p:cNvPr id="25606" name="Rectangle 3"/>
          <p:cNvSpPr>
            <a:spLocks noGrp="1" noChangeArrowheads="1"/>
          </p:cNvSpPr>
          <p:nvPr>
            <p:ph type="body" idx="1"/>
          </p:nvPr>
        </p:nvSpPr>
        <p:spPr/>
        <p:txBody>
          <a:bodyPr/>
          <a:lstStyle/>
          <a:p>
            <a:r>
              <a:rPr lang="en-US" dirty="0"/>
              <a:t>Three Situations Involving Shared Objects/Works</a:t>
            </a:r>
          </a:p>
          <a:p>
            <a:pPr lvl="1"/>
            <a:r>
              <a:rPr lang="en-US" dirty="0"/>
              <a:t>One owner, many users: libraries</a:t>
            </a:r>
          </a:p>
          <a:p>
            <a:pPr lvl="1"/>
            <a:r>
              <a:rPr lang="en-US" dirty="0"/>
              <a:t>One owner, many users: rental markets</a:t>
            </a:r>
          </a:p>
          <a:p>
            <a:pPr lvl="1"/>
            <a:r>
              <a:rPr lang="en-US" dirty="0"/>
              <a:t>Sequential ownership: used books</a:t>
            </a:r>
          </a:p>
        </p:txBody>
      </p:sp>
    </p:spTree>
    <p:extLst>
      <p:ext uri="{BB962C8B-B14F-4D97-AF65-F5344CB8AC3E}">
        <p14:creationId xmlns:p14="http://schemas.microsoft.com/office/powerpoint/2010/main" val="215136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Berne Convention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pic>
        <p:nvPicPr>
          <p:cNvPr id="5" name="Picture 4"/>
          <p:cNvPicPr>
            <a:picLocks noChangeAspect="1"/>
          </p:cNvPicPr>
          <p:nvPr/>
        </p:nvPicPr>
        <p:blipFill>
          <a:blip r:embed="rId2"/>
          <a:stretch>
            <a:fillRect/>
          </a:stretch>
        </p:blipFill>
        <p:spPr>
          <a:xfrm>
            <a:off x="3801914" y="209003"/>
            <a:ext cx="4451499" cy="6577393"/>
          </a:xfrm>
          <a:prstGeom prst="rect">
            <a:avLst/>
          </a:prstGeom>
          <a:ln w="6350">
            <a:solidFill>
              <a:schemeClr val="tx1"/>
            </a:solidFill>
          </a:ln>
        </p:spPr>
      </p:pic>
    </p:spTree>
    <p:extLst>
      <p:ext uri="{BB962C8B-B14F-4D97-AF65-F5344CB8AC3E}">
        <p14:creationId xmlns:p14="http://schemas.microsoft.com/office/powerpoint/2010/main" val="2862065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1138" y="-1"/>
            <a:ext cx="6900863"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Berne Convention Implementation Act of 1988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6" name="Text Box 5"/>
          <p:cNvSpPr txBox="1">
            <a:spLocks noChangeArrowheads="1"/>
          </p:cNvSpPr>
          <p:nvPr/>
        </p:nvSpPr>
        <p:spPr bwMode="auto">
          <a:xfrm>
            <a:off x="8904718" y="6488668"/>
            <a:ext cx="32872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 L. 100-568 (31 Oct 1988)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1833" y="198069"/>
            <a:ext cx="4435092" cy="6468737"/>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935930" y="1560670"/>
            <a:ext cx="8990263" cy="4382417"/>
          </a:xfrm>
          <a:prstGeom prst="rect">
            <a:avLst/>
          </a:prstGeom>
          <a:ln w="6350">
            <a:solidFill>
              <a:schemeClr val="tx1"/>
            </a:solidFill>
          </a:ln>
        </p:spPr>
      </p:pic>
    </p:spTree>
    <p:extLst>
      <p:ext uri="{BB962C8B-B14F-4D97-AF65-F5344CB8AC3E}">
        <p14:creationId xmlns:p14="http://schemas.microsoft.com/office/powerpoint/2010/main" val="1248127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12480" y="-2"/>
            <a:ext cx="3779521" cy="344861"/>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104: National Origin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6" name="Text Box 5"/>
          <p:cNvSpPr txBox="1">
            <a:spLocks noChangeArrowheads="1"/>
          </p:cNvSpPr>
          <p:nvPr/>
        </p:nvSpPr>
        <p:spPr bwMode="auto">
          <a:xfrm>
            <a:off x="10673542" y="6488668"/>
            <a:ext cx="151845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4055" y="137051"/>
            <a:ext cx="4626956" cy="6559742"/>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333625" y="2742193"/>
            <a:ext cx="10553575" cy="3297467"/>
          </a:xfrm>
          <a:prstGeom prst="rect">
            <a:avLst/>
          </a:prstGeom>
          <a:ln w="6350">
            <a:solidFill>
              <a:schemeClr val="tx1"/>
            </a:solidFill>
          </a:ln>
        </p:spPr>
      </p:pic>
    </p:spTree>
    <p:extLst>
      <p:ext uri="{BB962C8B-B14F-4D97-AF65-F5344CB8AC3E}">
        <p14:creationId xmlns:p14="http://schemas.microsoft.com/office/powerpoint/2010/main" val="93694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9816" y="-2"/>
            <a:ext cx="4292185"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104: Not Berne Directly</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10706793" y="6488668"/>
            <a:ext cx="148520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104</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0109" y="184664"/>
            <a:ext cx="4595553" cy="6515221"/>
          </a:xfrm>
          <a:prstGeom prst="rect">
            <a:avLst/>
          </a:prstGeom>
          <a:ln w="6350">
            <a:solidFill>
              <a:schemeClr val="tx1"/>
            </a:solidFill>
          </a:ln>
        </p:spPr>
      </p:pic>
      <p:grpSp>
        <p:nvGrpSpPr>
          <p:cNvPr id="11" name="Group 10"/>
          <p:cNvGrpSpPr>
            <a:grpSpLocks noChangeAspect="1"/>
          </p:cNvGrpSpPr>
          <p:nvPr/>
        </p:nvGrpSpPr>
        <p:grpSpPr>
          <a:xfrm>
            <a:off x="1212054" y="3432874"/>
            <a:ext cx="10447751" cy="1893630"/>
            <a:chOff x="4984578" y="3198029"/>
            <a:chExt cx="4626338" cy="838513"/>
          </a:xfrm>
        </p:grpSpPr>
        <p:pic>
          <p:nvPicPr>
            <p:cNvPr id="9" name="Picture 8"/>
            <p:cNvPicPr>
              <a:picLocks noChangeAspect="1"/>
            </p:cNvPicPr>
            <p:nvPr/>
          </p:nvPicPr>
          <p:blipFill rotWithShape="1">
            <a:blip r:embed="rId3"/>
            <a:srcRect r="3391" b="19093"/>
            <a:stretch/>
          </p:blipFill>
          <p:spPr>
            <a:xfrm>
              <a:off x="4984579" y="3198029"/>
              <a:ext cx="4620976" cy="433446"/>
            </a:xfrm>
            <a:prstGeom prst="rect">
              <a:avLst/>
            </a:prstGeom>
            <a:ln w="6350">
              <a:solidFill>
                <a:schemeClr val="tx1"/>
              </a:solidFill>
            </a:ln>
          </p:spPr>
        </p:pic>
        <p:pic>
          <p:nvPicPr>
            <p:cNvPr id="10" name="Picture 9"/>
            <p:cNvPicPr>
              <a:picLocks noChangeAspect="1"/>
            </p:cNvPicPr>
            <p:nvPr/>
          </p:nvPicPr>
          <p:blipFill>
            <a:blip r:embed="rId4"/>
            <a:stretch>
              <a:fillRect/>
            </a:stretch>
          </p:blipFill>
          <p:spPr>
            <a:xfrm>
              <a:off x="4984578" y="3631475"/>
              <a:ext cx="4626338" cy="405067"/>
            </a:xfrm>
            <a:prstGeom prst="rect">
              <a:avLst/>
            </a:prstGeom>
            <a:ln w="6350">
              <a:solidFill>
                <a:schemeClr val="tx1"/>
              </a:solidFill>
            </a:ln>
          </p:spPr>
        </p:pic>
      </p:grpSp>
    </p:spTree>
    <p:extLst>
      <p:ext uri="{BB962C8B-B14F-4D97-AF65-F5344CB8AC3E}">
        <p14:creationId xmlns:p14="http://schemas.microsoft.com/office/powerpoint/2010/main" val="157854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34</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Buffalo, NY</a:t>
            </a:r>
          </a:p>
        </p:txBody>
      </p:sp>
      <p:sp>
        <p:nvSpPr>
          <p:cNvPr id="16390" name="Rectangle 3"/>
          <p:cNvSpPr>
            <a:spLocks noGrp="1" noChangeArrowheads="1"/>
          </p:cNvSpPr>
          <p:nvPr>
            <p:ph type="body" idx="1"/>
          </p:nvPr>
        </p:nvSpPr>
        <p:spPr/>
        <p:txBody>
          <a:bodyPr/>
          <a:lstStyle/>
          <a:p>
            <a:pPr>
              <a:lnSpc>
                <a:spcPct val="90000"/>
              </a:lnSpc>
            </a:pPr>
            <a:r>
              <a:rPr lang="en-US" dirty="0"/>
              <a:t>Hypo 1: All U.S.</a:t>
            </a:r>
          </a:p>
          <a:p>
            <a:pPr lvl="1">
              <a:lnSpc>
                <a:spcPct val="90000"/>
              </a:lnSpc>
            </a:pPr>
            <a:r>
              <a:rPr lang="en-US" dirty="0"/>
              <a:t>Author, a U.S. citizen, writes book in U.S.</a:t>
            </a:r>
          </a:p>
          <a:p>
            <a:pPr lvl="1">
              <a:lnSpc>
                <a:spcPct val="90000"/>
              </a:lnSpc>
            </a:pPr>
            <a:r>
              <a:rPr lang="en-US" dirty="0"/>
              <a:t>Author prints book in the U.S. bearing a U.S. copyright.</a:t>
            </a:r>
          </a:p>
          <a:p>
            <a:pPr lvl="1">
              <a:lnSpc>
                <a:spcPct val="90000"/>
              </a:lnSpc>
            </a:pPr>
            <a:r>
              <a:rPr lang="en-US" dirty="0"/>
              <a:t>Author sells book to Customer, a U.S. citizen, in the U.S.</a:t>
            </a:r>
          </a:p>
          <a:p>
            <a:pPr lvl="1">
              <a:lnSpc>
                <a:spcPct val="90000"/>
              </a:lnSpc>
            </a:pPr>
            <a:r>
              <a:rPr lang="en-US" dirty="0"/>
              <a:t>Customer seeks to resell the book to Buyer, a U.S. citizen, in the U.S.</a:t>
            </a:r>
          </a:p>
        </p:txBody>
      </p:sp>
      <p:sp>
        <p:nvSpPr>
          <p:cNvPr id="7" name="Text Box 5"/>
          <p:cNvSpPr txBox="1">
            <a:spLocks noChangeArrowheads="1"/>
          </p:cNvSpPr>
          <p:nvPr/>
        </p:nvSpPr>
        <p:spPr bwMode="auto">
          <a:xfrm>
            <a:off x="10110788" y="0"/>
            <a:ext cx="20812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6698904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35</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Buffalo, NY</a:t>
            </a:r>
          </a:p>
        </p:txBody>
      </p:sp>
      <p:sp>
        <p:nvSpPr>
          <p:cNvPr id="16390" name="Rectangle 3"/>
          <p:cNvSpPr>
            <a:spLocks noGrp="1" noChangeArrowheads="1"/>
          </p:cNvSpPr>
          <p:nvPr>
            <p:ph type="body" idx="1"/>
          </p:nvPr>
        </p:nvSpPr>
        <p:spPr/>
        <p:txBody>
          <a:bodyPr/>
          <a:lstStyle/>
          <a:p>
            <a:pPr>
              <a:lnSpc>
                <a:spcPct val="90000"/>
              </a:lnSpc>
            </a:pPr>
            <a:r>
              <a:rPr lang="en-US" dirty="0"/>
              <a:t>Does Section 109 apply to this?</a:t>
            </a:r>
          </a:p>
        </p:txBody>
      </p:sp>
      <p:sp>
        <p:nvSpPr>
          <p:cNvPr id="7" name="Text Box 5"/>
          <p:cNvSpPr txBox="1">
            <a:spLocks noChangeArrowheads="1"/>
          </p:cNvSpPr>
          <p:nvPr/>
        </p:nvSpPr>
        <p:spPr bwMode="auto">
          <a:xfrm>
            <a:off x="10077450" y="0"/>
            <a:ext cx="211455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590064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36</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Toronto</a:t>
            </a:r>
          </a:p>
        </p:txBody>
      </p:sp>
      <p:sp>
        <p:nvSpPr>
          <p:cNvPr id="16390" name="Rectangle 3"/>
          <p:cNvSpPr>
            <a:spLocks noGrp="1" noChangeArrowheads="1"/>
          </p:cNvSpPr>
          <p:nvPr>
            <p:ph type="body" idx="1"/>
          </p:nvPr>
        </p:nvSpPr>
        <p:spPr/>
        <p:txBody>
          <a:bodyPr/>
          <a:lstStyle/>
          <a:p>
            <a:pPr>
              <a:lnSpc>
                <a:spcPct val="90000"/>
              </a:lnSpc>
            </a:pPr>
            <a:r>
              <a:rPr lang="en-US" dirty="0"/>
              <a:t>Hypo 2: All Canadian</a:t>
            </a:r>
          </a:p>
          <a:p>
            <a:pPr lvl="1">
              <a:lnSpc>
                <a:spcPct val="90000"/>
              </a:lnSpc>
            </a:pPr>
            <a:r>
              <a:rPr lang="en-US" dirty="0"/>
              <a:t>A Canadian citizen writes a book in Toronto and prints the book in Canada bearing a Canadian copyright.</a:t>
            </a:r>
          </a:p>
          <a:p>
            <a:pPr lvl="1">
              <a:lnSpc>
                <a:spcPct val="90000"/>
              </a:lnSpc>
            </a:pPr>
            <a:r>
              <a:rPr lang="en-US" dirty="0"/>
              <a:t>Author sells the book to Customer, a Canadian citizen, in Canada.</a:t>
            </a:r>
          </a:p>
          <a:p>
            <a:pPr lvl="1">
              <a:lnSpc>
                <a:spcPct val="90000"/>
              </a:lnSpc>
            </a:pPr>
            <a:r>
              <a:rPr lang="en-US" dirty="0"/>
              <a:t>Customer seeks to resell the book to Buyer, a Canadian citizen, in Canada.</a:t>
            </a:r>
          </a:p>
        </p:txBody>
      </p:sp>
      <p:sp>
        <p:nvSpPr>
          <p:cNvPr id="7" name="Text Box 5"/>
          <p:cNvSpPr txBox="1">
            <a:spLocks noChangeArrowheads="1"/>
          </p:cNvSpPr>
          <p:nvPr/>
        </p:nvSpPr>
        <p:spPr bwMode="auto">
          <a:xfrm>
            <a:off x="10110788" y="0"/>
            <a:ext cx="20812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1035303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37</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Toronto</a:t>
            </a:r>
          </a:p>
        </p:txBody>
      </p:sp>
      <p:sp>
        <p:nvSpPr>
          <p:cNvPr id="16390" name="Rectangle 3"/>
          <p:cNvSpPr>
            <a:spLocks noGrp="1" noChangeArrowheads="1"/>
          </p:cNvSpPr>
          <p:nvPr>
            <p:ph type="body" idx="1"/>
          </p:nvPr>
        </p:nvSpPr>
        <p:spPr/>
        <p:txBody>
          <a:bodyPr/>
          <a:lstStyle/>
          <a:p>
            <a:pPr>
              <a:lnSpc>
                <a:spcPct val="90000"/>
              </a:lnSpc>
            </a:pPr>
            <a:r>
              <a:rPr lang="en-US" dirty="0"/>
              <a:t>Question</a:t>
            </a:r>
          </a:p>
          <a:p>
            <a:pPr lvl="1">
              <a:lnSpc>
                <a:spcPct val="90000"/>
              </a:lnSpc>
            </a:pPr>
            <a:r>
              <a:rPr lang="en-US" dirty="0"/>
              <a:t>When Author goes into a Canadian court to try to block the sale of the book to Buyer should the Buyer rely on Section 109?</a:t>
            </a:r>
          </a:p>
        </p:txBody>
      </p:sp>
      <p:sp>
        <p:nvSpPr>
          <p:cNvPr id="7" name="Text Box 5"/>
          <p:cNvSpPr txBox="1">
            <a:spLocks noChangeArrowheads="1"/>
          </p:cNvSpPr>
          <p:nvPr/>
        </p:nvSpPr>
        <p:spPr bwMode="auto">
          <a:xfrm>
            <a:off x="10053638" y="0"/>
            <a:ext cx="21383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18260352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38</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Hypo 1 Answer</a:t>
            </a:r>
          </a:p>
        </p:txBody>
      </p:sp>
      <p:sp>
        <p:nvSpPr>
          <p:cNvPr id="16390" name="Rectangle 3"/>
          <p:cNvSpPr>
            <a:spLocks noGrp="1" noChangeArrowheads="1"/>
          </p:cNvSpPr>
          <p:nvPr>
            <p:ph type="body" idx="1"/>
          </p:nvPr>
        </p:nvSpPr>
        <p:spPr/>
        <p:txBody>
          <a:bodyPr/>
          <a:lstStyle/>
          <a:p>
            <a:pPr>
              <a:lnSpc>
                <a:spcPct val="90000"/>
              </a:lnSpc>
            </a:pPr>
            <a:r>
              <a:rPr lang="en-US" dirty="0"/>
              <a:t>Yes, of course</a:t>
            </a:r>
          </a:p>
          <a:p>
            <a:pPr lvl="1">
              <a:lnSpc>
                <a:spcPct val="90000"/>
              </a:lnSpc>
            </a:pPr>
            <a:r>
              <a:rPr lang="en-US" dirty="0"/>
              <a:t>This is exactly what the first-sale doctrine, developed in </a:t>
            </a:r>
            <a:r>
              <a:rPr lang="en-US" i="1" dirty="0" err="1"/>
              <a:t>Bobbs</a:t>
            </a:r>
            <a:r>
              <a:rPr lang="en-US" i="1" dirty="0"/>
              <a:t>-Merrill</a:t>
            </a:r>
            <a:r>
              <a:rPr lang="en-US" dirty="0"/>
              <a:t> and added to the statute in Section 109, covers</a:t>
            </a:r>
          </a:p>
        </p:txBody>
      </p:sp>
    </p:spTree>
    <p:extLst>
      <p:ext uri="{BB962C8B-B14F-4D97-AF65-F5344CB8AC3E}">
        <p14:creationId xmlns:p14="http://schemas.microsoft.com/office/powerpoint/2010/main" val="9211512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39</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Hypo 2: Answer</a:t>
            </a:r>
          </a:p>
        </p:txBody>
      </p:sp>
      <p:sp>
        <p:nvSpPr>
          <p:cNvPr id="16390" name="Rectangle 3"/>
          <p:cNvSpPr>
            <a:spLocks noGrp="1" noChangeArrowheads="1"/>
          </p:cNvSpPr>
          <p:nvPr>
            <p:ph type="body" idx="1"/>
          </p:nvPr>
        </p:nvSpPr>
        <p:spPr/>
        <p:txBody>
          <a:bodyPr/>
          <a:lstStyle/>
          <a:p>
            <a:pPr>
              <a:lnSpc>
                <a:spcPct val="90000"/>
              </a:lnSpc>
            </a:pPr>
            <a:r>
              <a:rPr lang="en-US" dirty="0"/>
              <a:t>I doubt it</a:t>
            </a:r>
          </a:p>
          <a:p>
            <a:pPr lvl="1">
              <a:lnSpc>
                <a:spcPct val="90000"/>
              </a:lnSpc>
            </a:pPr>
            <a:r>
              <a:rPr lang="en-US" dirty="0"/>
              <a:t>Hard to see any relevance that U.S. law and Sec. 109 would have in this situation</a:t>
            </a:r>
          </a:p>
          <a:p>
            <a:pPr lvl="1">
              <a:lnSpc>
                <a:spcPct val="90000"/>
              </a:lnSpc>
            </a:pPr>
            <a:r>
              <a:rPr lang="en-US" dirty="0"/>
              <a:t>Right question is whether Canada has some version of the first sale doctrine. It appears to do so: see </a:t>
            </a:r>
            <a:r>
              <a:rPr lang="en-US" dirty="0" err="1"/>
              <a:t>Theberge</a:t>
            </a:r>
            <a:r>
              <a:rPr lang="en-US" dirty="0"/>
              <a:t> v. </a:t>
            </a:r>
            <a:r>
              <a:rPr lang="en-US" dirty="0" err="1"/>
              <a:t>Galerie</a:t>
            </a:r>
            <a:r>
              <a:rPr lang="en-US" dirty="0"/>
              <a:t> </a:t>
            </a:r>
            <a:r>
              <a:rPr lang="en-US" dirty="0" err="1"/>
              <a:t>D’Art</a:t>
            </a:r>
            <a:r>
              <a:rPr lang="en-US" dirty="0"/>
              <a:t>, [2002] 2 S.C.R. 336</a:t>
            </a:r>
          </a:p>
          <a:p>
            <a:pPr lvl="1">
              <a:lnSpc>
                <a:spcPct val="90000"/>
              </a:lnSpc>
            </a:pPr>
            <a:r>
              <a:rPr lang="en-US" dirty="0"/>
              <a:t>Author probably loses under Canadian law</a:t>
            </a:r>
          </a:p>
        </p:txBody>
      </p:sp>
    </p:spTree>
    <p:extLst>
      <p:ext uri="{BB962C8B-B14F-4D97-AF65-F5344CB8AC3E}">
        <p14:creationId xmlns:p14="http://schemas.microsoft.com/office/powerpoint/2010/main" val="34520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7465" y="-1"/>
            <a:ext cx="5454536"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Role of Libraries in Sharing and Use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a:t>
            </a:fld>
            <a:endParaRPr lang="en-US" altLang="en-US"/>
          </a:p>
        </p:txBody>
      </p:sp>
      <p:sp>
        <p:nvSpPr>
          <p:cNvPr id="6" name="Text Box 5"/>
          <p:cNvSpPr txBox="1">
            <a:spLocks noChangeArrowheads="1"/>
          </p:cNvSpPr>
          <p:nvPr/>
        </p:nvSpPr>
        <p:spPr bwMode="auto">
          <a:xfrm>
            <a:off x="10542494" y="6488668"/>
            <a:ext cx="164950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108</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74482" y="184664"/>
            <a:ext cx="4838712" cy="6516173"/>
          </a:xfrm>
          <a:prstGeom prst="rect">
            <a:avLst/>
          </a:prstGeom>
          <a:ln w="6350">
            <a:solidFill>
              <a:schemeClr val="bg2"/>
            </a:solidFill>
          </a:ln>
        </p:spPr>
      </p:pic>
      <p:pic>
        <p:nvPicPr>
          <p:cNvPr id="8" name="Picture 7"/>
          <p:cNvPicPr>
            <a:picLocks noChangeAspect="1"/>
          </p:cNvPicPr>
          <p:nvPr/>
        </p:nvPicPr>
        <p:blipFill>
          <a:blip r:embed="rId3"/>
          <a:stretch>
            <a:fillRect/>
          </a:stretch>
        </p:blipFill>
        <p:spPr>
          <a:xfrm>
            <a:off x="1787416" y="1697322"/>
            <a:ext cx="9821554" cy="4073969"/>
          </a:xfrm>
          <a:prstGeom prst="rect">
            <a:avLst/>
          </a:prstGeom>
          <a:ln w="6350">
            <a:solidFill>
              <a:schemeClr val="tx1"/>
            </a:solidFill>
          </a:ln>
        </p:spPr>
      </p:pic>
    </p:spTree>
    <p:extLst>
      <p:ext uri="{BB962C8B-B14F-4D97-AF65-F5344CB8AC3E}">
        <p14:creationId xmlns:p14="http://schemas.microsoft.com/office/powerpoint/2010/main" val="186771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40</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Hypo 2: Answer</a:t>
            </a:r>
          </a:p>
        </p:txBody>
      </p:sp>
      <p:sp>
        <p:nvSpPr>
          <p:cNvPr id="16390" name="Rectangle 3"/>
          <p:cNvSpPr>
            <a:spLocks noGrp="1" noChangeArrowheads="1"/>
          </p:cNvSpPr>
          <p:nvPr>
            <p:ph type="body" idx="1"/>
          </p:nvPr>
        </p:nvSpPr>
        <p:spPr/>
        <p:txBody>
          <a:bodyPr/>
          <a:lstStyle/>
          <a:p>
            <a:pPr>
              <a:lnSpc>
                <a:spcPct val="90000"/>
              </a:lnSpc>
            </a:pPr>
            <a:r>
              <a:rPr lang="en-US" dirty="0"/>
              <a:t>Different Question</a:t>
            </a:r>
          </a:p>
          <a:p>
            <a:pPr lvl="1">
              <a:lnSpc>
                <a:spcPct val="90000"/>
              </a:lnSpc>
            </a:pPr>
            <a:r>
              <a:rPr lang="en-US" dirty="0"/>
              <a:t>Is the Canadian book “lawfully made under this title” as Section 109 puts it?</a:t>
            </a:r>
          </a:p>
          <a:p>
            <a:pPr lvl="1">
              <a:lnSpc>
                <a:spcPct val="90000"/>
              </a:lnSpc>
            </a:pPr>
            <a:r>
              <a:rPr lang="en-US" dirty="0"/>
              <a:t>What turns on the answer to that question?</a:t>
            </a:r>
          </a:p>
        </p:txBody>
      </p:sp>
    </p:spTree>
    <p:extLst>
      <p:ext uri="{BB962C8B-B14F-4D97-AF65-F5344CB8AC3E}">
        <p14:creationId xmlns:p14="http://schemas.microsoft.com/office/powerpoint/2010/main" val="904740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75" y="-2"/>
            <a:ext cx="34766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501: Infringement</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10625138" y="6488668"/>
            <a:ext cx="15668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501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34142" y="209004"/>
            <a:ext cx="4986220" cy="6430396"/>
          </a:xfrm>
          <a:prstGeom prst="rect">
            <a:avLst/>
          </a:prstGeom>
          <a:ln w="6350">
            <a:solidFill>
              <a:schemeClr val="tx1"/>
            </a:solidFill>
          </a:ln>
        </p:spPr>
      </p:pic>
      <p:sp>
        <p:nvSpPr>
          <p:cNvPr id="8" name="Text Box 5"/>
          <p:cNvSpPr txBox="1">
            <a:spLocks noChangeArrowheads="1"/>
          </p:cNvSpPr>
          <p:nvPr/>
        </p:nvSpPr>
        <p:spPr bwMode="auto">
          <a:xfrm>
            <a:off x="1608512" y="2222441"/>
            <a:ext cx="10449099"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Anyone who violates any of the exclusive rights of the copyright owner as provided by sections 106 through 122 or of the author as provided in section 106A(a), or who imports copies or phonorecords into the United States in violation of section 602, is an infringer of the copyright or right of the author, as the case may be</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428556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9038" y="-2"/>
            <a:ext cx="4652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602: Imports and Exports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42</a:t>
            </a:fld>
            <a:endParaRPr lang="en-US" altLang="en-US"/>
          </a:p>
        </p:txBody>
      </p:sp>
      <p:sp>
        <p:nvSpPr>
          <p:cNvPr id="6" name="Text Box 5"/>
          <p:cNvSpPr txBox="1">
            <a:spLocks noChangeArrowheads="1"/>
          </p:cNvSpPr>
          <p:nvPr/>
        </p:nvSpPr>
        <p:spPr bwMode="auto">
          <a:xfrm>
            <a:off x="10615612" y="6488668"/>
            <a:ext cx="1576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602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00014" y="181500"/>
            <a:ext cx="4807775" cy="6491834"/>
          </a:xfrm>
          <a:prstGeom prst="rect">
            <a:avLst/>
          </a:prstGeom>
          <a:ln w="6350">
            <a:solidFill>
              <a:schemeClr val="tx1"/>
            </a:solidFill>
          </a:ln>
        </p:spPr>
      </p:pic>
      <p:sp>
        <p:nvSpPr>
          <p:cNvPr id="8" name="Text Box 5"/>
          <p:cNvSpPr txBox="1">
            <a:spLocks noChangeArrowheads="1"/>
          </p:cNvSpPr>
          <p:nvPr/>
        </p:nvSpPr>
        <p:spPr bwMode="auto">
          <a:xfrm>
            <a:off x="1290638" y="2222441"/>
            <a:ext cx="10766973" cy="304698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“(a)(1) </a:t>
            </a:r>
            <a:r>
              <a:rPr lang="en-US" sz="3200" b="1" i="0" dirty="0">
                <a:solidFill>
                  <a:schemeClr val="accent4">
                    <a:lumMod val="50000"/>
                    <a:lumOff val="50000"/>
                  </a:schemeClr>
                </a:solidFill>
              </a:rPr>
              <a:t>Importation into the United States, without the authority of the owner of copyright under this title</a:t>
            </a:r>
            <a:r>
              <a:rPr lang="en-US" sz="3200" i="0" dirty="0"/>
              <a:t>, of </a:t>
            </a:r>
            <a:r>
              <a:rPr lang="en-US" sz="3200" b="1" i="0" dirty="0">
                <a:solidFill>
                  <a:schemeClr val="accent4">
                    <a:lumMod val="50000"/>
                    <a:lumOff val="50000"/>
                  </a:schemeClr>
                </a:solidFill>
              </a:rPr>
              <a:t>copies</a:t>
            </a:r>
            <a:r>
              <a:rPr lang="en-US" sz="3200" i="0" dirty="0"/>
              <a:t> or phonorecords of a work </a:t>
            </a:r>
            <a:r>
              <a:rPr lang="en-US" sz="3200" b="1" i="0" dirty="0">
                <a:solidFill>
                  <a:schemeClr val="accent4">
                    <a:lumMod val="50000"/>
                    <a:lumOff val="50000"/>
                  </a:schemeClr>
                </a:solidFill>
              </a:rPr>
              <a:t>that have been acquired outside the United States is an infringement of the exclusive right to distribute copies or phonorecords under section 106</a:t>
            </a:r>
            <a:r>
              <a:rPr lang="en-US" sz="3200" i="0" dirty="0"/>
              <a:t>, actionable under section 501.</a:t>
            </a:r>
            <a:r>
              <a:rPr lang="en-US" sz="3200" i="0" dirty="0">
                <a:cs typeface="Times New Roman" panose="02020603050405020304" pitchFamily="18" charset="0"/>
              </a:rPr>
              <a:t>”</a:t>
            </a:r>
          </a:p>
        </p:txBody>
      </p:sp>
    </p:spTree>
    <p:extLst>
      <p:ext uri="{BB962C8B-B14F-4D97-AF65-F5344CB8AC3E}">
        <p14:creationId xmlns:p14="http://schemas.microsoft.com/office/powerpoint/2010/main" val="320765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39038" y="-2"/>
            <a:ext cx="46529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602: Imports and Exports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43</a:t>
            </a:fld>
            <a:endParaRPr lang="en-US" altLang="en-US"/>
          </a:p>
        </p:txBody>
      </p:sp>
      <p:sp>
        <p:nvSpPr>
          <p:cNvPr id="6" name="Text Box 5"/>
          <p:cNvSpPr txBox="1">
            <a:spLocks noChangeArrowheads="1"/>
          </p:cNvSpPr>
          <p:nvPr/>
        </p:nvSpPr>
        <p:spPr bwMode="auto">
          <a:xfrm>
            <a:off x="10615612" y="6488668"/>
            <a:ext cx="157638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602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46611" y="200280"/>
            <a:ext cx="4782303" cy="6457440"/>
          </a:xfrm>
          <a:prstGeom prst="rect">
            <a:avLst/>
          </a:prstGeom>
          <a:ln w="6350">
            <a:solidFill>
              <a:schemeClr val="tx1"/>
            </a:solidFill>
          </a:ln>
        </p:spPr>
      </p:pic>
      <p:sp>
        <p:nvSpPr>
          <p:cNvPr id="8" name="Text Box 5"/>
          <p:cNvSpPr txBox="1">
            <a:spLocks noChangeArrowheads="1"/>
          </p:cNvSpPr>
          <p:nvPr/>
        </p:nvSpPr>
        <p:spPr bwMode="auto">
          <a:xfrm>
            <a:off x="1314450" y="1274624"/>
            <a:ext cx="10704513" cy="452431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“(a)(2) </a:t>
            </a:r>
            <a:r>
              <a:rPr lang="en-US" sz="3200" b="1" i="0" dirty="0">
                <a:solidFill>
                  <a:schemeClr val="accent4">
                    <a:lumMod val="50000"/>
                    <a:lumOff val="50000"/>
                  </a:schemeClr>
                </a:solidFill>
              </a:rPr>
              <a:t>Importation</a:t>
            </a:r>
            <a:r>
              <a:rPr lang="en-US" sz="3200" i="0" dirty="0"/>
              <a:t> into the United States or exportation from the United States, </a:t>
            </a:r>
            <a:r>
              <a:rPr lang="en-US" sz="3200" b="1" i="0" dirty="0">
                <a:solidFill>
                  <a:schemeClr val="accent4">
                    <a:lumMod val="50000"/>
                    <a:lumOff val="50000"/>
                  </a:schemeClr>
                </a:solidFill>
              </a:rPr>
              <a:t>without the authority </a:t>
            </a:r>
            <a:r>
              <a:rPr lang="en-US" sz="3200" i="0" dirty="0"/>
              <a:t>of the owner of copyright under this title, of </a:t>
            </a:r>
            <a:r>
              <a:rPr lang="en-US" sz="3200" b="1" i="0" dirty="0">
                <a:solidFill>
                  <a:schemeClr val="accent4">
                    <a:lumMod val="50000"/>
                    <a:lumOff val="50000"/>
                  </a:schemeClr>
                </a:solidFill>
              </a:rPr>
              <a:t>copies</a:t>
            </a:r>
            <a:r>
              <a:rPr lang="en-US" sz="3200" i="0" dirty="0"/>
              <a:t> or phonorecords, </a:t>
            </a:r>
            <a:r>
              <a:rPr lang="en-US" sz="3200" b="1" i="0" dirty="0">
                <a:solidFill>
                  <a:schemeClr val="accent4">
                    <a:lumMod val="50000"/>
                    <a:lumOff val="50000"/>
                  </a:schemeClr>
                </a:solidFill>
              </a:rPr>
              <a:t>the making of which either constituted an infringement of copyright</a:t>
            </a:r>
            <a:r>
              <a:rPr lang="en-US" sz="3200" i="0" dirty="0"/>
              <a:t>, or </a:t>
            </a:r>
            <a:r>
              <a:rPr lang="en-US" sz="3200" b="1" i="0" dirty="0">
                <a:solidFill>
                  <a:schemeClr val="accent4">
                    <a:lumMod val="50000"/>
                    <a:lumOff val="50000"/>
                  </a:schemeClr>
                </a:solidFill>
              </a:rPr>
              <a:t>which would have constituted an infringement of copyright if this title had been applicable</a:t>
            </a:r>
            <a:r>
              <a:rPr lang="en-US" sz="3200" i="0" dirty="0"/>
              <a:t>, is an infringement of the exclusive </a:t>
            </a:r>
            <a:r>
              <a:rPr lang="en-US" sz="3200" b="1" i="0" dirty="0">
                <a:solidFill>
                  <a:schemeClr val="accent4">
                    <a:lumMod val="50000"/>
                    <a:lumOff val="50000"/>
                  </a:schemeClr>
                </a:solidFill>
              </a:rPr>
              <a:t>right to distribute copies or phonorecords </a:t>
            </a:r>
            <a:r>
              <a:rPr lang="en-US" sz="3200" i="0" dirty="0"/>
              <a:t>under section 106, actionable under sections 501 and 506.</a:t>
            </a:r>
            <a:r>
              <a:rPr lang="en-US" sz="3200" i="0" dirty="0">
                <a:cs typeface="Times New Roman" panose="02020603050405020304" pitchFamily="18" charset="0"/>
              </a:rPr>
              <a:t>”</a:t>
            </a:r>
          </a:p>
        </p:txBody>
      </p:sp>
    </p:spTree>
    <p:extLst>
      <p:ext uri="{BB962C8B-B14F-4D97-AF65-F5344CB8AC3E}">
        <p14:creationId xmlns:p14="http://schemas.microsoft.com/office/powerpoint/2010/main" val="419415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1"/>
            <a:ext cx="11606785" cy="398449"/>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Sec. 602 Legislative History: Piracy and Unlawful Imports of the Lawfully Made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44</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72692" y="523344"/>
            <a:ext cx="3805029" cy="6149990"/>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834689" y="2416137"/>
            <a:ext cx="9245409" cy="3310531"/>
          </a:xfrm>
          <a:prstGeom prst="rect">
            <a:avLst/>
          </a:prstGeom>
          <a:ln w="6350">
            <a:solidFill>
              <a:schemeClr val="tx1"/>
            </a:solidFill>
          </a:ln>
        </p:spPr>
      </p:pic>
    </p:spTree>
    <p:extLst>
      <p:ext uri="{BB962C8B-B14F-4D97-AF65-F5344CB8AC3E}">
        <p14:creationId xmlns:p14="http://schemas.microsoft.com/office/powerpoint/2010/main" val="389804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9273" y="-1"/>
            <a:ext cx="4502728"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Piracy and the Public Domain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45</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216706" y="184665"/>
            <a:ext cx="3877311" cy="654771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1884857" y="1629311"/>
            <a:ext cx="8732343" cy="4209437"/>
          </a:xfrm>
          <a:prstGeom prst="rect">
            <a:avLst/>
          </a:prstGeom>
          <a:ln w="6350">
            <a:solidFill>
              <a:schemeClr val="tx1"/>
            </a:solidFill>
          </a:ln>
        </p:spPr>
      </p:pic>
    </p:spTree>
    <p:extLst>
      <p:ext uri="{BB962C8B-B14F-4D97-AF65-F5344CB8AC3E}">
        <p14:creationId xmlns:p14="http://schemas.microsoft.com/office/powerpoint/2010/main" val="263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52114" y="-2"/>
            <a:ext cx="3439887"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Infringing Distribution</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46</a:t>
            </a:fld>
            <a:endParaRPr lang="en-US" altLang="en-US"/>
          </a:p>
        </p:txBody>
      </p:sp>
      <p:sp>
        <p:nvSpPr>
          <p:cNvPr id="6" name="Text Box 5"/>
          <p:cNvSpPr txBox="1">
            <a:spLocks noChangeArrowheads="1"/>
          </p:cNvSpPr>
          <p:nvPr/>
        </p:nvSpPr>
        <p:spPr bwMode="auto">
          <a:xfrm>
            <a:off x="9065623" y="6488668"/>
            <a:ext cx="312637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H.R. 94-1476 (3 Sept 1976)</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73149" y="209004"/>
            <a:ext cx="3945108" cy="649183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139529" y="1683556"/>
            <a:ext cx="8332528" cy="4177227"/>
          </a:xfrm>
          <a:prstGeom prst="rect">
            <a:avLst/>
          </a:prstGeom>
          <a:ln w="6350">
            <a:solidFill>
              <a:schemeClr val="tx1"/>
            </a:solidFill>
          </a:ln>
        </p:spPr>
      </p:pic>
    </p:spTree>
    <p:extLst>
      <p:ext uri="{BB962C8B-B14F-4D97-AF65-F5344CB8AC3E}">
        <p14:creationId xmlns:p14="http://schemas.microsoft.com/office/powerpoint/2010/main" val="129155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47</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Buffalo, NY (Printed in Toronto)</a:t>
            </a:r>
          </a:p>
        </p:txBody>
      </p:sp>
      <p:sp>
        <p:nvSpPr>
          <p:cNvPr id="16390" name="Rectangle 3"/>
          <p:cNvSpPr>
            <a:spLocks noGrp="1" noChangeArrowheads="1"/>
          </p:cNvSpPr>
          <p:nvPr>
            <p:ph type="body" idx="1"/>
          </p:nvPr>
        </p:nvSpPr>
        <p:spPr/>
        <p:txBody>
          <a:bodyPr/>
          <a:lstStyle/>
          <a:p>
            <a:pPr>
              <a:lnSpc>
                <a:spcPct val="90000"/>
              </a:lnSpc>
            </a:pPr>
            <a:r>
              <a:rPr lang="en-US" dirty="0"/>
              <a:t>Hypo 3: Add Canadian Printing</a:t>
            </a:r>
          </a:p>
          <a:p>
            <a:pPr lvl="1">
              <a:lnSpc>
                <a:spcPct val="90000"/>
              </a:lnSpc>
            </a:pPr>
            <a:r>
              <a:rPr lang="en-US" dirty="0"/>
              <a:t>U.S. citizen writes book in the U.S.</a:t>
            </a:r>
          </a:p>
          <a:p>
            <a:pPr lvl="1">
              <a:lnSpc>
                <a:spcPct val="90000"/>
              </a:lnSpc>
            </a:pPr>
            <a:r>
              <a:rPr lang="en-US" dirty="0"/>
              <a:t>Author </a:t>
            </a:r>
            <a:r>
              <a:rPr lang="en-US" dirty="0">
                <a:solidFill>
                  <a:schemeClr val="tx1">
                    <a:lumMod val="60000"/>
                    <a:lumOff val="40000"/>
                  </a:schemeClr>
                </a:solidFill>
              </a:rPr>
              <a:t>prints the book in Toronto </a:t>
            </a:r>
            <a:r>
              <a:rPr lang="en-US" dirty="0"/>
              <a:t>bearing a U.S. copyright.</a:t>
            </a:r>
          </a:p>
          <a:p>
            <a:pPr lvl="1">
              <a:lnSpc>
                <a:spcPct val="90000"/>
              </a:lnSpc>
            </a:pPr>
            <a:r>
              <a:rPr lang="en-US" dirty="0"/>
              <a:t>Author moves the book from Toronto to Buffalo</a:t>
            </a:r>
          </a:p>
          <a:p>
            <a:pPr lvl="1">
              <a:lnSpc>
                <a:spcPct val="90000"/>
              </a:lnSpc>
            </a:pPr>
            <a:r>
              <a:rPr lang="en-US" dirty="0"/>
              <a:t>Author sells the book to Customer, a U.S. citizen, in the U.S.</a:t>
            </a:r>
          </a:p>
        </p:txBody>
      </p:sp>
      <p:sp>
        <p:nvSpPr>
          <p:cNvPr id="7" name="Text Box 5"/>
          <p:cNvSpPr txBox="1">
            <a:spLocks noChangeArrowheads="1"/>
          </p:cNvSpPr>
          <p:nvPr/>
        </p:nvSpPr>
        <p:spPr bwMode="auto">
          <a:xfrm>
            <a:off x="10053638" y="0"/>
            <a:ext cx="21383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extLst>
      <p:ext uri="{BB962C8B-B14F-4D97-AF65-F5344CB8AC3E}">
        <p14:creationId xmlns:p14="http://schemas.microsoft.com/office/powerpoint/2010/main" val="7876405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48</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Buffalo, NY (Printed in Toronto)</a:t>
            </a:r>
          </a:p>
        </p:txBody>
      </p:sp>
      <p:sp>
        <p:nvSpPr>
          <p:cNvPr id="16390" name="Rectangle 3"/>
          <p:cNvSpPr>
            <a:spLocks noGrp="1" noChangeArrowheads="1"/>
          </p:cNvSpPr>
          <p:nvPr>
            <p:ph type="body" idx="1"/>
          </p:nvPr>
        </p:nvSpPr>
        <p:spPr/>
        <p:txBody>
          <a:bodyPr/>
          <a:lstStyle/>
          <a:p>
            <a:pPr lvl="1">
              <a:lnSpc>
                <a:spcPct val="90000"/>
              </a:lnSpc>
            </a:pPr>
            <a:r>
              <a:rPr lang="en-US" dirty="0"/>
              <a:t>Customer seeks to resell the book to Buyer, a U.S. citizen, in the U.S.</a:t>
            </a:r>
          </a:p>
          <a:p>
            <a:pPr>
              <a:lnSpc>
                <a:spcPct val="90000"/>
              </a:lnSpc>
            </a:pPr>
            <a:r>
              <a:rPr lang="en-US" dirty="0"/>
              <a:t>Questions</a:t>
            </a:r>
          </a:p>
          <a:p>
            <a:pPr lvl="1">
              <a:lnSpc>
                <a:spcPct val="90000"/>
              </a:lnSpc>
            </a:pPr>
            <a:r>
              <a:rPr lang="en-US" dirty="0"/>
              <a:t>How does the printing of the books in Toronto matter? Does that mean that Canadian law somehow applies? Does the printing there somehow alter that application of 109?</a:t>
            </a:r>
          </a:p>
          <a:p>
            <a:pPr lvl="1">
              <a:lnSpc>
                <a:spcPct val="90000"/>
              </a:lnSpc>
            </a:pPr>
            <a:r>
              <a:rPr lang="en-US" dirty="0"/>
              <a:t>What does importation do?</a:t>
            </a:r>
          </a:p>
        </p:txBody>
      </p:sp>
      <p:sp>
        <p:nvSpPr>
          <p:cNvPr id="7" name="Text Box 5"/>
          <p:cNvSpPr txBox="1">
            <a:spLocks noChangeArrowheads="1"/>
          </p:cNvSpPr>
          <p:nvPr/>
        </p:nvSpPr>
        <p:spPr bwMode="auto">
          <a:xfrm>
            <a:off x="10077450" y="0"/>
            <a:ext cx="211455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extLst>
      <p:ext uri="{BB962C8B-B14F-4D97-AF65-F5344CB8AC3E}">
        <p14:creationId xmlns:p14="http://schemas.microsoft.com/office/powerpoint/2010/main" val="18960249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3 Answer</a:t>
            </a:r>
          </a:p>
        </p:txBody>
      </p:sp>
      <p:sp>
        <p:nvSpPr>
          <p:cNvPr id="3" name="Content Placeholder 2"/>
          <p:cNvSpPr>
            <a:spLocks noGrp="1"/>
          </p:cNvSpPr>
          <p:nvPr>
            <p:ph idx="1"/>
          </p:nvPr>
        </p:nvSpPr>
        <p:spPr/>
        <p:txBody>
          <a:bodyPr/>
          <a:lstStyle/>
          <a:p>
            <a:r>
              <a:rPr lang="en-US" dirty="0"/>
              <a:t>602 Not Applicable Here</a:t>
            </a:r>
          </a:p>
          <a:p>
            <a:pPr lvl="1"/>
            <a:r>
              <a:rPr lang="en-US" dirty="0"/>
              <a:t>Both (a)(1) and (a)(2) are keyed to importation without the authority of the copyright owner.</a:t>
            </a:r>
          </a:p>
          <a:p>
            <a:pPr lvl="1"/>
            <a:r>
              <a:rPr lang="en-US" dirty="0"/>
              <a:t>Here it is the copyright owner who printed in Toronto and who is bringing the books back into the U.S.</a:t>
            </a:r>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49</a:t>
            </a:fld>
            <a:endParaRPr lang="en-US" altLang="en-US"/>
          </a:p>
        </p:txBody>
      </p:sp>
    </p:spTree>
    <p:extLst>
      <p:ext uri="{BB962C8B-B14F-4D97-AF65-F5344CB8AC3E}">
        <p14:creationId xmlns:p14="http://schemas.microsoft.com/office/powerpoint/2010/main" val="3730173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41347" y="-2"/>
            <a:ext cx="2450654" cy="399765"/>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Pretty Detailed</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a:t>
            </a:fld>
            <a:endParaRPr lang="en-US" altLang="en-US"/>
          </a:p>
        </p:txBody>
      </p:sp>
      <p:sp>
        <p:nvSpPr>
          <p:cNvPr id="6" name="Text Box 5"/>
          <p:cNvSpPr txBox="1">
            <a:spLocks noChangeArrowheads="1"/>
          </p:cNvSpPr>
          <p:nvPr/>
        </p:nvSpPr>
        <p:spPr bwMode="auto">
          <a:xfrm>
            <a:off x="10706290" y="6488668"/>
            <a:ext cx="14857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17 USC 108</a:t>
            </a:r>
          </a:p>
        </p:txBody>
      </p:sp>
      <p:pic>
        <p:nvPicPr>
          <p:cNvPr id="5" name="Picture 4"/>
          <p:cNvPicPr>
            <a:picLocks noChangeAspect="1"/>
          </p:cNvPicPr>
          <p:nvPr/>
        </p:nvPicPr>
        <p:blipFill>
          <a:blip r:embed="rId2"/>
          <a:stretch>
            <a:fillRect/>
          </a:stretch>
        </p:blipFill>
        <p:spPr>
          <a:xfrm>
            <a:off x="167356" y="832992"/>
            <a:ext cx="3960347" cy="5201796"/>
          </a:xfrm>
          <a:prstGeom prst="rect">
            <a:avLst/>
          </a:prstGeom>
          <a:ln w="6350">
            <a:solidFill>
              <a:schemeClr val="bg2"/>
            </a:solidFill>
          </a:ln>
        </p:spPr>
      </p:pic>
      <p:pic>
        <p:nvPicPr>
          <p:cNvPr id="8" name="Picture 7"/>
          <p:cNvPicPr>
            <a:picLocks noChangeAspect="1"/>
          </p:cNvPicPr>
          <p:nvPr/>
        </p:nvPicPr>
        <p:blipFill>
          <a:blip r:embed="rId3"/>
          <a:stretch>
            <a:fillRect/>
          </a:stretch>
        </p:blipFill>
        <p:spPr>
          <a:xfrm>
            <a:off x="4251728" y="832991"/>
            <a:ext cx="3769881" cy="5201796"/>
          </a:xfrm>
          <a:prstGeom prst="rect">
            <a:avLst/>
          </a:prstGeom>
          <a:ln w="6350">
            <a:solidFill>
              <a:schemeClr val="tx1"/>
            </a:solidFill>
          </a:ln>
        </p:spPr>
      </p:pic>
      <p:pic>
        <p:nvPicPr>
          <p:cNvPr id="9" name="Picture 8"/>
          <p:cNvPicPr>
            <a:picLocks noChangeAspect="1"/>
          </p:cNvPicPr>
          <p:nvPr/>
        </p:nvPicPr>
        <p:blipFill>
          <a:blip r:embed="rId4"/>
          <a:stretch>
            <a:fillRect/>
          </a:stretch>
        </p:blipFill>
        <p:spPr>
          <a:xfrm>
            <a:off x="8145634" y="824150"/>
            <a:ext cx="3741566" cy="5210637"/>
          </a:xfrm>
          <a:prstGeom prst="rect">
            <a:avLst/>
          </a:prstGeom>
          <a:ln w="6350">
            <a:solidFill>
              <a:schemeClr val="tx1"/>
            </a:solidFill>
          </a:ln>
        </p:spPr>
      </p:pic>
    </p:spTree>
    <p:extLst>
      <p:ext uri="{BB962C8B-B14F-4D97-AF65-F5344CB8AC3E}">
        <p14:creationId xmlns:p14="http://schemas.microsoft.com/office/powerpoint/2010/main" val="25043280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3 Answer</a:t>
            </a:r>
          </a:p>
        </p:txBody>
      </p:sp>
      <p:sp>
        <p:nvSpPr>
          <p:cNvPr id="3" name="Content Placeholder 2"/>
          <p:cNvSpPr>
            <a:spLocks noGrp="1"/>
          </p:cNvSpPr>
          <p:nvPr>
            <p:ph idx="1"/>
          </p:nvPr>
        </p:nvSpPr>
        <p:spPr/>
        <p:txBody>
          <a:bodyPr/>
          <a:lstStyle/>
          <a:p>
            <a:r>
              <a:rPr lang="en-US" dirty="0"/>
              <a:t>What Does that Mean about First Sale?</a:t>
            </a:r>
          </a:p>
          <a:p>
            <a:pPr lvl="1"/>
            <a:r>
              <a:rPr lang="en-US" dirty="0"/>
              <a:t>Are the books printed in Toronto no longer “lawfully made under this title” and therefore outside of 109(a) first sale?</a:t>
            </a:r>
          </a:p>
          <a:p>
            <a:pPr lvl="1"/>
            <a:r>
              <a:rPr lang="en-US" dirty="0"/>
              <a:t>This is Breyer’s central concern in </a:t>
            </a:r>
            <a:r>
              <a:rPr lang="en-US" i="1" dirty="0"/>
              <a:t>Kirtsaeng.</a:t>
            </a:r>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50</a:t>
            </a:fld>
            <a:endParaRPr lang="en-US" altLang="en-US"/>
          </a:p>
        </p:txBody>
      </p:sp>
    </p:spTree>
    <p:extLst>
      <p:ext uri="{BB962C8B-B14F-4D97-AF65-F5344CB8AC3E}">
        <p14:creationId xmlns:p14="http://schemas.microsoft.com/office/powerpoint/2010/main" val="7924233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3 Answer</a:t>
            </a:r>
          </a:p>
        </p:txBody>
      </p:sp>
      <p:sp>
        <p:nvSpPr>
          <p:cNvPr id="3" name="Content Placeholder 2"/>
          <p:cNvSpPr>
            <a:spLocks noGrp="1"/>
          </p:cNvSpPr>
          <p:nvPr>
            <p:ph idx="1"/>
          </p:nvPr>
        </p:nvSpPr>
        <p:spPr/>
        <p:txBody>
          <a:bodyPr/>
          <a:lstStyle/>
          <a:p>
            <a:r>
              <a:rPr lang="en-US" dirty="0"/>
              <a:t>Not clear but</a:t>
            </a:r>
          </a:p>
          <a:p>
            <a:pPr lvl="1"/>
            <a:r>
              <a:rPr lang="en-US" dirty="0"/>
              <a:t>Really doubt courts would give publishers option on application of first sale (meaning if publisher prints outside of U.S. making it possible for publisher to evade application of first sale)</a:t>
            </a:r>
          </a:p>
          <a:p>
            <a:r>
              <a:rPr lang="en-US" dirty="0"/>
              <a:t>But that does treat book printed outside the country as “lawfully made under this title” as Breyer does.</a:t>
            </a:r>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51</a:t>
            </a:fld>
            <a:endParaRPr lang="en-US" altLang="en-US"/>
          </a:p>
        </p:txBody>
      </p:sp>
    </p:spTree>
    <p:extLst>
      <p:ext uri="{BB962C8B-B14F-4D97-AF65-F5344CB8AC3E}">
        <p14:creationId xmlns:p14="http://schemas.microsoft.com/office/powerpoint/2010/main" val="3787177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52</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Toronto (Printed in Buffalo)</a:t>
            </a:r>
          </a:p>
        </p:txBody>
      </p:sp>
      <p:sp>
        <p:nvSpPr>
          <p:cNvPr id="16390" name="Rectangle 3"/>
          <p:cNvSpPr>
            <a:spLocks noGrp="1" noChangeArrowheads="1"/>
          </p:cNvSpPr>
          <p:nvPr>
            <p:ph type="body" idx="1"/>
          </p:nvPr>
        </p:nvSpPr>
        <p:spPr/>
        <p:txBody>
          <a:bodyPr/>
          <a:lstStyle/>
          <a:p>
            <a:pPr>
              <a:lnSpc>
                <a:spcPct val="90000"/>
              </a:lnSpc>
            </a:pPr>
            <a:r>
              <a:rPr lang="en-US" dirty="0"/>
              <a:t>Hypo 4</a:t>
            </a:r>
          </a:p>
          <a:p>
            <a:pPr lvl="1">
              <a:lnSpc>
                <a:spcPct val="90000"/>
              </a:lnSpc>
            </a:pPr>
            <a:r>
              <a:rPr lang="en-US" dirty="0"/>
              <a:t>A U.S. author prints a book in the U.S. bearing a U.S. copyright.</a:t>
            </a:r>
          </a:p>
          <a:p>
            <a:pPr lvl="1">
              <a:lnSpc>
                <a:spcPct val="90000"/>
              </a:lnSpc>
            </a:pPr>
            <a:r>
              <a:rPr lang="en-US" dirty="0"/>
              <a:t>Author exports the book to Canada where she sells the book to Customer, a Canadian citizen, in Canada</a:t>
            </a:r>
          </a:p>
          <a:p>
            <a:pPr lvl="1">
              <a:lnSpc>
                <a:spcPct val="90000"/>
              </a:lnSpc>
            </a:pPr>
            <a:r>
              <a:rPr lang="en-US" dirty="0"/>
              <a:t>Customer seeks to resell the book to Buyer, a Canadian citizen, in Canada</a:t>
            </a:r>
          </a:p>
        </p:txBody>
      </p:sp>
      <p:sp>
        <p:nvSpPr>
          <p:cNvPr id="7" name="Text Box 5"/>
          <p:cNvSpPr txBox="1">
            <a:spLocks noChangeArrowheads="1"/>
          </p:cNvSpPr>
          <p:nvPr/>
        </p:nvSpPr>
        <p:spPr bwMode="auto">
          <a:xfrm>
            <a:off x="10082213" y="0"/>
            <a:ext cx="210978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4)</a:t>
            </a:r>
          </a:p>
        </p:txBody>
      </p:sp>
    </p:spTree>
    <p:extLst>
      <p:ext uri="{BB962C8B-B14F-4D97-AF65-F5344CB8AC3E}">
        <p14:creationId xmlns:p14="http://schemas.microsoft.com/office/powerpoint/2010/main" val="3260741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53</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Toronto (Printed in Buffalo)</a:t>
            </a:r>
          </a:p>
        </p:txBody>
      </p:sp>
      <p:sp>
        <p:nvSpPr>
          <p:cNvPr id="16390" name="Rectangle 3"/>
          <p:cNvSpPr>
            <a:spLocks noGrp="1" noChangeArrowheads="1"/>
          </p:cNvSpPr>
          <p:nvPr>
            <p:ph type="body" idx="1"/>
          </p:nvPr>
        </p:nvSpPr>
        <p:spPr/>
        <p:txBody>
          <a:bodyPr/>
          <a:lstStyle/>
          <a:p>
            <a:pPr>
              <a:lnSpc>
                <a:spcPct val="90000"/>
              </a:lnSpc>
            </a:pPr>
            <a:r>
              <a:rPr lang="en-US" dirty="0"/>
              <a:t>Question</a:t>
            </a:r>
          </a:p>
          <a:p>
            <a:pPr lvl="1">
              <a:lnSpc>
                <a:spcPct val="90000"/>
              </a:lnSpc>
            </a:pPr>
            <a:r>
              <a:rPr lang="en-US" dirty="0"/>
              <a:t>When Author goes into a Canadian court to try to block the sale of the book to Buyer should the Buyer rely on Section 109?</a:t>
            </a:r>
          </a:p>
        </p:txBody>
      </p:sp>
      <p:sp>
        <p:nvSpPr>
          <p:cNvPr id="7" name="Text Box 5"/>
          <p:cNvSpPr txBox="1">
            <a:spLocks noChangeArrowheads="1"/>
          </p:cNvSpPr>
          <p:nvPr/>
        </p:nvSpPr>
        <p:spPr bwMode="auto">
          <a:xfrm>
            <a:off x="10101263" y="0"/>
            <a:ext cx="209073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4)</a:t>
            </a:r>
          </a:p>
        </p:txBody>
      </p:sp>
    </p:spTree>
    <p:extLst>
      <p:ext uri="{BB962C8B-B14F-4D97-AF65-F5344CB8AC3E}">
        <p14:creationId xmlns:p14="http://schemas.microsoft.com/office/powerpoint/2010/main" val="14583305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54</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Buffalo (Export and </a:t>
            </a:r>
            <a:r>
              <a:rPr lang="en-US" dirty="0" err="1"/>
              <a:t>Reimportation</a:t>
            </a:r>
            <a:r>
              <a:rPr lang="en-US" dirty="0"/>
              <a:t>)</a:t>
            </a:r>
          </a:p>
        </p:txBody>
      </p:sp>
      <p:sp>
        <p:nvSpPr>
          <p:cNvPr id="16390" name="Rectangle 3"/>
          <p:cNvSpPr>
            <a:spLocks noGrp="1" noChangeArrowheads="1"/>
          </p:cNvSpPr>
          <p:nvPr>
            <p:ph type="body" idx="1"/>
          </p:nvPr>
        </p:nvSpPr>
        <p:spPr/>
        <p:txBody>
          <a:bodyPr/>
          <a:lstStyle/>
          <a:p>
            <a:pPr>
              <a:lnSpc>
                <a:spcPct val="90000"/>
              </a:lnSpc>
            </a:pPr>
            <a:r>
              <a:rPr lang="en-US" dirty="0"/>
              <a:t>Hypo 5</a:t>
            </a:r>
          </a:p>
          <a:p>
            <a:pPr lvl="1">
              <a:lnSpc>
                <a:spcPct val="90000"/>
              </a:lnSpc>
            </a:pPr>
            <a:r>
              <a:rPr lang="en-US" dirty="0"/>
              <a:t>A U.S. author prints a book in the U.S. bearing a U.S. copyright.</a:t>
            </a:r>
          </a:p>
          <a:p>
            <a:pPr lvl="1">
              <a:lnSpc>
                <a:spcPct val="90000"/>
              </a:lnSpc>
            </a:pPr>
            <a:r>
              <a:rPr lang="en-US" dirty="0"/>
              <a:t>Author exports the book to Canada where she sells the book to Customer, a Canadian citizen, in Canada</a:t>
            </a:r>
          </a:p>
        </p:txBody>
      </p:sp>
      <p:sp>
        <p:nvSpPr>
          <p:cNvPr id="7" name="Text Box 5"/>
          <p:cNvSpPr txBox="1">
            <a:spLocks noChangeArrowheads="1"/>
          </p:cNvSpPr>
          <p:nvPr/>
        </p:nvSpPr>
        <p:spPr bwMode="auto">
          <a:xfrm>
            <a:off x="10115550" y="0"/>
            <a:ext cx="2076450"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(3 of 4)</a:t>
            </a:r>
          </a:p>
        </p:txBody>
      </p:sp>
    </p:spTree>
    <p:extLst>
      <p:ext uri="{BB962C8B-B14F-4D97-AF65-F5344CB8AC3E}">
        <p14:creationId xmlns:p14="http://schemas.microsoft.com/office/powerpoint/2010/main" val="18889771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55</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dirty="0"/>
              <a:t>Used Books in Buffalo (Export and </a:t>
            </a:r>
            <a:r>
              <a:rPr lang="en-US" dirty="0" err="1"/>
              <a:t>Reimportation</a:t>
            </a:r>
            <a:r>
              <a:rPr lang="en-US" dirty="0"/>
              <a:t>)</a:t>
            </a:r>
          </a:p>
        </p:txBody>
      </p:sp>
      <p:sp>
        <p:nvSpPr>
          <p:cNvPr id="16390" name="Rectangle 3"/>
          <p:cNvSpPr>
            <a:spLocks noGrp="1" noChangeArrowheads="1"/>
          </p:cNvSpPr>
          <p:nvPr>
            <p:ph type="body" idx="1"/>
          </p:nvPr>
        </p:nvSpPr>
        <p:spPr/>
        <p:txBody>
          <a:bodyPr/>
          <a:lstStyle/>
          <a:p>
            <a:pPr lvl="1">
              <a:lnSpc>
                <a:spcPct val="90000"/>
              </a:lnSpc>
            </a:pPr>
            <a:r>
              <a:rPr lang="en-US" dirty="0"/>
              <a:t>Customer in turn exports the book back to the U.S. where Customer seeks to resell the book to Buyer, a U.S. citizen, in Buffalo</a:t>
            </a:r>
          </a:p>
          <a:p>
            <a:pPr>
              <a:lnSpc>
                <a:spcPct val="90000"/>
              </a:lnSpc>
            </a:pPr>
            <a:r>
              <a:rPr lang="en-US" dirty="0"/>
              <a:t>Does Section 109 apply to this case? Section 602?</a:t>
            </a:r>
          </a:p>
          <a:p>
            <a:pPr>
              <a:lnSpc>
                <a:spcPct val="90000"/>
              </a:lnSpc>
            </a:pPr>
            <a:r>
              <a:rPr lang="en-US" dirty="0"/>
              <a:t>This is </a:t>
            </a:r>
            <a:r>
              <a:rPr lang="en-US" i="1" dirty="0"/>
              <a:t>Quality King</a:t>
            </a:r>
            <a:r>
              <a:rPr lang="en-US" dirty="0"/>
              <a:t>.</a:t>
            </a:r>
          </a:p>
        </p:txBody>
      </p:sp>
      <p:sp>
        <p:nvSpPr>
          <p:cNvPr id="7" name="Text Box 5"/>
          <p:cNvSpPr txBox="1">
            <a:spLocks noChangeArrowheads="1"/>
          </p:cNvSpPr>
          <p:nvPr/>
        </p:nvSpPr>
        <p:spPr bwMode="auto">
          <a:xfrm>
            <a:off x="10110788" y="0"/>
            <a:ext cx="208121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(4 of 4)</a:t>
            </a:r>
          </a:p>
        </p:txBody>
      </p:sp>
    </p:spTree>
    <p:extLst>
      <p:ext uri="{BB962C8B-B14F-4D97-AF65-F5344CB8AC3E}">
        <p14:creationId xmlns:p14="http://schemas.microsoft.com/office/powerpoint/2010/main" val="34099623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4 Answer</a:t>
            </a:r>
          </a:p>
        </p:txBody>
      </p:sp>
      <p:sp>
        <p:nvSpPr>
          <p:cNvPr id="3" name="Content Placeholder 2"/>
          <p:cNvSpPr>
            <a:spLocks noGrp="1"/>
          </p:cNvSpPr>
          <p:nvPr>
            <p:ph idx="1"/>
          </p:nvPr>
        </p:nvSpPr>
        <p:spPr/>
        <p:txBody>
          <a:bodyPr/>
          <a:lstStyle/>
          <a:p>
            <a:r>
              <a:rPr lang="en-US" dirty="0"/>
              <a:t>Multiple Angles</a:t>
            </a:r>
          </a:p>
          <a:p>
            <a:pPr lvl="1"/>
            <a:r>
              <a:rPr lang="en-US" dirty="0"/>
              <a:t>“Lawfully made under this title” language seems to attach at point of printing in U.S. meaning first sale rights have attached</a:t>
            </a:r>
          </a:p>
          <a:p>
            <a:pPr lvl="1"/>
            <a:r>
              <a:rPr lang="en-US" dirty="0"/>
              <a:t>That said, might easily find local Canadian court would apply local law in face of conflict (int’l conflicts of law Q)</a:t>
            </a:r>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56</a:t>
            </a:fld>
            <a:endParaRPr lang="en-US" altLang="en-US"/>
          </a:p>
        </p:txBody>
      </p:sp>
    </p:spTree>
    <p:extLst>
      <p:ext uri="{BB962C8B-B14F-4D97-AF65-F5344CB8AC3E}">
        <p14:creationId xmlns:p14="http://schemas.microsoft.com/office/powerpoint/2010/main" val="24525510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8675" y="-2"/>
            <a:ext cx="374332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Copyright and Shampoo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pic>
        <p:nvPicPr>
          <p:cNvPr id="8" name="Picture 4" descr="LANZA Healing HairCare - Google Chrom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6729" y="464150"/>
            <a:ext cx="7897737" cy="6339321"/>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4070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Focus on the Bottles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pic>
        <p:nvPicPr>
          <p:cNvPr id="8" name="Picture 4" descr="Lanza - HEALING STRENGTH - Google Chrom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3938" y="455081"/>
            <a:ext cx="7787106" cy="6250519"/>
          </a:xfrm>
          <a:prstGeom prst="rect">
            <a:avLst/>
          </a:prstGeom>
          <a:noFill/>
          <a:ln w="6350">
            <a:solidFill>
              <a:schemeClr val="tx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0646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9638" y="-2"/>
            <a:ext cx="366236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Quality King (U.S. 1998)</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6" name="Text Box 5"/>
          <p:cNvSpPr txBox="1">
            <a:spLocks noChangeArrowheads="1"/>
          </p:cNvSpPr>
          <p:nvPr/>
        </p:nvSpPr>
        <p:spPr bwMode="auto">
          <a:xfrm>
            <a:off x="9925050" y="6488668"/>
            <a:ext cx="2266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523 U.S. 135 (1998)</a:t>
            </a:r>
          </a:p>
        </p:txBody>
      </p:sp>
      <p:pic>
        <p:nvPicPr>
          <p:cNvPr id="8" name="Picture 7"/>
          <p:cNvPicPr>
            <a:picLocks noChangeAspect="1"/>
          </p:cNvPicPr>
          <p:nvPr/>
        </p:nvPicPr>
        <p:blipFill>
          <a:blip r:embed="rId2"/>
          <a:stretch>
            <a:fillRect/>
          </a:stretch>
        </p:blipFill>
        <p:spPr>
          <a:xfrm>
            <a:off x="4263303" y="451238"/>
            <a:ext cx="3875040" cy="6249600"/>
          </a:xfrm>
          <a:prstGeom prst="rect">
            <a:avLst/>
          </a:prstGeom>
          <a:ln w="6350">
            <a:solidFill>
              <a:schemeClr val="tx1"/>
            </a:solidFill>
          </a:ln>
        </p:spPr>
      </p:pic>
    </p:spTree>
    <p:extLst>
      <p:ext uri="{BB962C8B-B14F-4D97-AF65-F5344CB8AC3E}">
        <p14:creationId xmlns:p14="http://schemas.microsoft.com/office/powerpoint/2010/main" val="13567934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124" y="-2"/>
            <a:ext cx="538387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E-Book Statutes and Libraries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a:t>
            </a:fld>
            <a:endParaRPr lang="en-US" altLang="en-US"/>
          </a:p>
        </p:txBody>
      </p:sp>
      <p:sp>
        <p:nvSpPr>
          <p:cNvPr id="6" name="Text Box 5"/>
          <p:cNvSpPr txBox="1">
            <a:spLocks noChangeArrowheads="1"/>
          </p:cNvSpPr>
          <p:nvPr/>
        </p:nvSpPr>
        <p:spPr bwMode="auto">
          <a:xfrm>
            <a:off x="7000875" y="6488668"/>
            <a:ext cx="51911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Association of Research Libraries (20 Dec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Maryland Is First State to Expand Equitable Access to E-books through Libraries - Association of Research Librar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29" y="187830"/>
            <a:ext cx="5938176" cy="6531382"/>
          </a:xfrm>
          <a:prstGeom prst="rect">
            <a:avLst/>
          </a:prstGeom>
          <a:ln w="6350">
            <a:solidFill>
              <a:schemeClr val="tx1"/>
            </a:solidFill>
          </a:ln>
        </p:spPr>
      </p:pic>
      <p:pic>
        <p:nvPicPr>
          <p:cNvPr id="10" name="Picture 9" descr="A screenshot of a computer&#10;&#10;Description automatically generated">
            <a:extLst>
              <a:ext uri="{FF2B5EF4-FFF2-40B4-BE49-F238E27FC236}">
                <a16:creationId xmlns:a16="http://schemas.microsoft.com/office/drawing/2014/main" id="{B4B91C0B-C5E5-DAFB-5C56-15C5869EF0E7}"/>
              </a:ext>
            </a:extLst>
          </p:cNvPr>
          <p:cNvPicPr>
            <a:picLocks noChangeAspect="1"/>
          </p:cNvPicPr>
          <p:nvPr/>
        </p:nvPicPr>
        <p:blipFill rotWithShape="1">
          <a:blip r:embed="rId4">
            <a:extLst>
              <a:ext uri="{28A0092B-C50C-407E-A947-70E740481C1C}">
                <a14:useLocalDpi xmlns:a14="http://schemas.microsoft.com/office/drawing/2010/main" val="0"/>
              </a:ext>
            </a:extLst>
          </a:blip>
          <a:srcRect l="5294" t="17092" r="36141" b="29078"/>
          <a:stretch/>
        </p:blipFill>
        <p:spPr>
          <a:xfrm>
            <a:off x="4027348" y="927689"/>
            <a:ext cx="5379934" cy="5408579"/>
          </a:xfrm>
          <a:prstGeom prst="rect">
            <a:avLst/>
          </a:prstGeom>
          <a:ln w="6350">
            <a:solidFill>
              <a:schemeClr val="bg2"/>
            </a:solidFill>
          </a:ln>
        </p:spPr>
      </p:pic>
    </p:spTree>
    <p:extLst>
      <p:ext uri="{BB962C8B-B14F-4D97-AF65-F5344CB8AC3E}">
        <p14:creationId xmlns:p14="http://schemas.microsoft.com/office/powerpoint/2010/main" val="2472820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55F3C14B-B9AA-442F-AD02-74238E462B50}" type="slidenum">
              <a:rPr lang="en-US" altLang="en-US" sz="1400" i="0">
                <a:solidFill>
                  <a:srgbClr val="000066"/>
                </a:solidFill>
                <a:latin typeface="Arial" panose="020B0604020202020204" pitchFamily="34" charset="0"/>
              </a:rPr>
              <a:pPr/>
              <a:t>60</a:t>
            </a:fld>
            <a:endParaRPr lang="en-US" altLang="en-US" sz="1400" i="0">
              <a:solidFill>
                <a:srgbClr val="000066"/>
              </a:solidFill>
              <a:latin typeface="Arial" panose="020B0604020202020204" pitchFamily="34" charset="0"/>
            </a:endParaRPr>
          </a:p>
        </p:txBody>
      </p:sp>
      <p:sp>
        <p:nvSpPr>
          <p:cNvPr id="17413" name="Rectangle 2"/>
          <p:cNvSpPr>
            <a:spLocks noGrp="1" noChangeArrowheads="1"/>
          </p:cNvSpPr>
          <p:nvPr>
            <p:ph type="title"/>
          </p:nvPr>
        </p:nvSpPr>
        <p:spPr/>
        <p:txBody>
          <a:bodyPr/>
          <a:lstStyle/>
          <a:p>
            <a:r>
              <a:rPr lang="en-US" i="1"/>
              <a:t>Quality King</a:t>
            </a:r>
            <a:r>
              <a:rPr lang="en-US"/>
              <a:t> Result</a:t>
            </a:r>
          </a:p>
        </p:txBody>
      </p:sp>
      <p:sp>
        <p:nvSpPr>
          <p:cNvPr id="17414" name="Rectangle 3"/>
          <p:cNvSpPr>
            <a:spLocks noGrp="1" noChangeArrowheads="1"/>
          </p:cNvSpPr>
          <p:nvPr>
            <p:ph type="body" idx="1"/>
          </p:nvPr>
        </p:nvSpPr>
        <p:spPr/>
        <p:txBody>
          <a:bodyPr/>
          <a:lstStyle/>
          <a:p>
            <a:r>
              <a:rPr lang="en-US" dirty="0"/>
              <a:t>This is the “round trip” case</a:t>
            </a:r>
          </a:p>
          <a:p>
            <a:pPr lvl="1"/>
            <a:r>
              <a:rPr lang="en-US" dirty="0"/>
              <a:t>Books started in US, left and returned</a:t>
            </a:r>
          </a:p>
          <a:p>
            <a:pPr lvl="1"/>
            <a:r>
              <a:rPr lang="en-US" dirty="0"/>
              <a:t>Under </a:t>
            </a:r>
            <a:r>
              <a:rPr lang="en-US" i="1" dirty="0"/>
              <a:t>Quality King</a:t>
            </a:r>
            <a:r>
              <a:rPr lang="en-US" dirty="0"/>
              <a:t>, 109(a) first-sale rights “attach”</a:t>
            </a:r>
          </a:p>
          <a:p>
            <a:pPr lvl="2"/>
            <a:r>
              <a:rPr lang="en-US" dirty="0"/>
              <a:t>Attach based on location of printing in US—“lawfully made under this title”</a:t>
            </a:r>
          </a:p>
          <a:p>
            <a:pPr lvl="2"/>
            <a:r>
              <a:rPr lang="en-US" dirty="0"/>
              <a:t>That is independent of where the particular copy of the book is sold (see fn. 14)</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7217" y="-2"/>
            <a:ext cx="7034784"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How Does First Sale Apply to Imported Works?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347200" y="6526060"/>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Quality King (U.S. 1998)</a:t>
            </a:r>
          </a:p>
        </p:txBody>
      </p:sp>
      <p:pic>
        <p:nvPicPr>
          <p:cNvPr id="6" name="Picture 5"/>
          <p:cNvPicPr>
            <a:picLocks noChangeAspect="1"/>
          </p:cNvPicPr>
          <p:nvPr/>
        </p:nvPicPr>
        <p:blipFill>
          <a:blip r:embed="rId2"/>
          <a:stretch>
            <a:fillRect/>
          </a:stretch>
        </p:blipFill>
        <p:spPr>
          <a:xfrm>
            <a:off x="247036" y="184664"/>
            <a:ext cx="3983858" cy="6473831"/>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1789545" y="1111516"/>
            <a:ext cx="9716340" cy="5067589"/>
          </a:xfrm>
          <a:prstGeom prst="rect">
            <a:avLst/>
          </a:prstGeom>
          <a:ln w="6350">
            <a:solidFill>
              <a:schemeClr val="tx1"/>
            </a:solidFill>
          </a:ln>
        </p:spPr>
      </p:pic>
    </p:spTree>
    <p:extLst>
      <p:ext uri="{BB962C8B-B14F-4D97-AF65-F5344CB8AC3E}">
        <p14:creationId xmlns:p14="http://schemas.microsoft.com/office/powerpoint/2010/main" val="8518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3469" y="-2"/>
            <a:ext cx="4178532"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Label as Price </a:t>
            </a:r>
            <a:r>
              <a:rPr lang="en-US" sz="2400" dirty="0" err="1">
                <a:solidFill>
                  <a:schemeClr val="accent4">
                    <a:lumMod val="75000"/>
                    <a:lumOff val="25000"/>
                  </a:schemeClr>
                </a:solidFill>
                <a:latin typeface="+mn-lt"/>
                <a:cs typeface="Times New Roman" panose="02020603050405020304" pitchFamily="18" charset="0"/>
              </a:rPr>
              <a:t>Discrim</a:t>
            </a:r>
            <a:r>
              <a:rPr lang="en-US" sz="2400" dirty="0">
                <a:solidFill>
                  <a:schemeClr val="accent4">
                    <a:lumMod val="75000"/>
                    <a:lumOff val="25000"/>
                  </a:schemeClr>
                </a:solidFill>
                <a:latin typeface="+mn-lt"/>
                <a:cs typeface="Times New Roman" panose="02020603050405020304" pitchFamily="18" charset="0"/>
              </a:rPr>
              <a:t> Tool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05939" y="184664"/>
            <a:ext cx="4112924" cy="6516174"/>
          </a:xfrm>
          <a:prstGeom prst="rect">
            <a:avLst/>
          </a:prstGeom>
          <a:ln w="6350">
            <a:solidFill>
              <a:schemeClr val="tx1"/>
            </a:solidFill>
          </a:ln>
        </p:spPr>
      </p:pic>
      <p:sp>
        <p:nvSpPr>
          <p:cNvPr id="8" name="Text Box 5"/>
          <p:cNvSpPr txBox="1">
            <a:spLocks noChangeArrowheads="1"/>
          </p:cNvSpPr>
          <p:nvPr/>
        </p:nvSpPr>
        <p:spPr bwMode="auto">
          <a:xfrm>
            <a:off x="9347200" y="6526060"/>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Quality King (U.S. 1998)</a:t>
            </a:r>
          </a:p>
        </p:txBody>
      </p:sp>
      <p:pic>
        <p:nvPicPr>
          <p:cNvPr id="9" name="Picture 8"/>
          <p:cNvPicPr>
            <a:picLocks noChangeAspect="1"/>
          </p:cNvPicPr>
          <p:nvPr/>
        </p:nvPicPr>
        <p:blipFill>
          <a:blip r:embed="rId3"/>
          <a:stretch>
            <a:fillRect/>
          </a:stretch>
        </p:blipFill>
        <p:spPr>
          <a:xfrm>
            <a:off x="1978377" y="1049948"/>
            <a:ext cx="8931793" cy="5427052"/>
          </a:xfrm>
          <a:prstGeom prst="rect">
            <a:avLst/>
          </a:prstGeom>
          <a:ln w="6350">
            <a:solidFill>
              <a:schemeClr val="tx1"/>
            </a:solidFill>
          </a:ln>
        </p:spPr>
      </p:pic>
    </p:spTree>
    <p:extLst>
      <p:ext uri="{BB962C8B-B14F-4D97-AF65-F5344CB8AC3E}">
        <p14:creationId xmlns:p14="http://schemas.microsoft.com/office/powerpoint/2010/main" val="401448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7463" y="-2"/>
            <a:ext cx="5824537"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Broad Protection of First-Sale Doctrine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347200" y="6526060"/>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Quality King (U.S. 1998)</a:t>
            </a:r>
          </a:p>
        </p:txBody>
      </p:sp>
      <p:pic>
        <p:nvPicPr>
          <p:cNvPr id="6" name="Picture 5"/>
          <p:cNvPicPr>
            <a:picLocks noChangeAspect="1"/>
          </p:cNvPicPr>
          <p:nvPr/>
        </p:nvPicPr>
        <p:blipFill>
          <a:blip r:embed="rId2"/>
          <a:stretch>
            <a:fillRect/>
          </a:stretch>
        </p:blipFill>
        <p:spPr>
          <a:xfrm>
            <a:off x="304800" y="184663"/>
            <a:ext cx="4113415" cy="6529377"/>
          </a:xfrm>
          <a:prstGeom prst="rect">
            <a:avLst/>
          </a:prstGeom>
          <a:ln w="6350">
            <a:solidFill>
              <a:schemeClr val="tx1"/>
            </a:solidFill>
          </a:ln>
        </p:spPr>
      </p:pic>
      <p:pic>
        <p:nvPicPr>
          <p:cNvPr id="9" name="Picture 8"/>
          <p:cNvPicPr>
            <a:picLocks noChangeAspect="1"/>
          </p:cNvPicPr>
          <p:nvPr/>
        </p:nvPicPr>
        <p:blipFill>
          <a:blip r:embed="rId3"/>
          <a:stretch>
            <a:fillRect/>
          </a:stretch>
        </p:blipFill>
        <p:spPr>
          <a:xfrm>
            <a:off x="2385786" y="1141808"/>
            <a:ext cx="8297251" cy="4916800"/>
          </a:xfrm>
          <a:prstGeom prst="rect">
            <a:avLst/>
          </a:prstGeom>
          <a:ln w="6350">
            <a:solidFill>
              <a:schemeClr val="tx1"/>
            </a:solidFill>
          </a:ln>
        </p:spPr>
      </p:pic>
    </p:spTree>
    <p:extLst>
      <p:ext uri="{BB962C8B-B14F-4D97-AF65-F5344CB8AC3E}">
        <p14:creationId xmlns:p14="http://schemas.microsoft.com/office/powerpoint/2010/main" val="165780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6"/>
                                        </p:tgtEl>
                                        <p:attrNameLst>
                                          <p:attrName>style.opacity</p:attrName>
                                        </p:attrNameLst>
                                      </p:cBhvr>
                                      <p:to>
                                        <p:strVal val="0.5"/>
                                      </p:to>
                                    </p:set>
                                    <p:animEffect filter="image" prLst="opacity: 0.5">
                                      <p:cBhvr rctx="IE">
                                        <p:cTn id="9" dur="indefinite"/>
                                        <p:tgtEl>
                                          <p:spTgt spid="6"/>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325" y="-2"/>
            <a:ext cx="6924675" cy="369332"/>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Ginsburg Concurrence: Round Trip Case Here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347200" y="6526060"/>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Quality King (U.S. 1998)</a:t>
            </a:r>
          </a:p>
        </p:txBody>
      </p:sp>
      <p:pic>
        <p:nvPicPr>
          <p:cNvPr id="5" name="Picture 4"/>
          <p:cNvPicPr>
            <a:picLocks noChangeAspect="1"/>
          </p:cNvPicPr>
          <p:nvPr/>
        </p:nvPicPr>
        <p:blipFill>
          <a:blip r:embed="rId2"/>
          <a:stretch>
            <a:fillRect/>
          </a:stretch>
        </p:blipFill>
        <p:spPr>
          <a:xfrm>
            <a:off x="356523" y="184663"/>
            <a:ext cx="3953626" cy="6487313"/>
          </a:xfrm>
          <a:prstGeom prst="rect">
            <a:avLst/>
          </a:prstGeom>
          <a:ln w="6350">
            <a:solidFill>
              <a:schemeClr val="tx1"/>
            </a:solidFill>
          </a:ln>
        </p:spPr>
      </p:pic>
      <p:pic>
        <p:nvPicPr>
          <p:cNvPr id="6" name="Picture 5"/>
          <p:cNvPicPr>
            <a:picLocks noChangeAspect="1"/>
          </p:cNvPicPr>
          <p:nvPr/>
        </p:nvPicPr>
        <p:blipFill>
          <a:blip r:embed="rId3"/>
          <a:stretch>
            <a:fillRect/>
          </a:stretch>
        </p:blipFill>
        <p:spPr>
          <a:xfrm>
            <a:off x="2224465" y="1038668"/>
            <a:ext cx="8431801" cy="5297600"/>
          </a:xfrm>
          <a:prstGeom prst="rect">
            <a:avLst/>
          </a:prstGeom>
          <a:ln w="6350">
            <a:solidFill>
              <a:schemeClr val="tx1"/>
            </a:solidFill>
          </a:ln>
        </p:spPr>
      </p:pic>
    </p:spTree>
    <p:extLst>
      <p:ext uri="{BB962C8B-B14F-4D97-AF65-F5344CB8AC3E}">
        <p14:creationId xmlns:p14="http://schemas.microsoft.com/office/powerpoint/2010/main" val="286260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5 Answer</a:t>
            </a:r>
          </a:p>
        </p:txBody>
      </p:sp>
      <p:sp>
        <p:nvSpPr>
          <p:cNvPr id="3" name="Content Placeholder 2"/>
          <p:cNvSpPr>
            <a:spLocks noGrp="1"/>
          </p:cNvSpPr>
          <p:nvPr>
            <p:ph idx="1"/>
          </p:nvPr>
        </p:nvSpPr>
        <p:spPr/>
        <p:txBody>
          <a:bodyPr/>
          <a:lstStyle/>
          <a:p>
            <a:r>
              <a:rPr lang="en-US" i="1" dirty="0"/>
              <a:t>Quality King </a:t>
            </a:r>
            <a:r>
              <a:rPr lang="en-US" dirty="0"/>
              <a:t>Analysis</a:t>
            </a:r>
          </a:p>
          <a:p>
            <a:pPr lvl="1"/>
            <a:r>
              <a:rPr lang="en-US" dirty="0" err="1"/>
              <a:t>L’Anza</a:t>
            </a:r>
            <a:r>
              <a:rPr lang="en-US" dirty="0"/>
              <a:t> loses as first-sale doctrine attached on production in U.S.</a:t>
            </a:r>
          </a:p>
          <a:p>
            <a:pPr lvl="1"/>
            <a:r>
              <a:rPr lang="en-US" dirty="0"/>
              <a:t>Question: Why does this answer importation question under 602? </a:t>
            </a:r>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65</a:t>
            </a:fld>
            <a:endParaRPr lang="en-US" altLang="en-US"/>
          </a:p>
        </p:txBody>
      </p:sp>
    </p:spTree>
    <p:extLst>
      <p:ext uri="{BB962C8B-B14F-4D97-AF65-F5344CB8AC3E}">
        <p14:creationId xmlns:p14="http://schemas.microsoft.com/office/powerpoint/2010/main" val="2393205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04718" y="-2"/>
            <a:ext cx="328728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Kirtsaeng (U.S. 2013)</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9910762" y="6488668"/>
            <a:ext cx="22812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568 U.S. 519 (2013)</a:t>
            </a:r>
          </a:p>
        </p:txBody>
      </p:sp>
      <p:pic>
        <p:nvPicPr>
          <p:cNvPr id="5" name="Picture 4"/>
          <p:cNvPicPr>
            <a:picLocks noChangeAspect="1"/>
          </p:cNvPicPr>
          <p:nvPr/>
        </p:nvPicPr>
        <p:blipFill>
          <a:blip r:embed="rId2"/>
          <a:srcRect l="17148" t="7085" r="16243" b="11270"/>
          <a:stretch/>
        </p:blipFill>
        <p:spPr>
          <a:xfrm>
            <a:off x="3682767" y="209004"/>
            <a:ext cx="3888735" cy="6496596"/>
          </a:xfrm>
          <a:prstGeom prst="rect">
            <a:avLst/>
          </a:prstGeom>
          <a:ln w="6350">
            <a:solidFill>
              <a:schemeClr val="tx1"/>
            </a:solidFill>
          </a:ln>
        </p:spPr>
      </p:pic>
    </p:spTree>
    <p:extLst>
      <p:ext uri="{BB962C8B-B14F-4D97-AF65-F5344CB8AC3E}">
        <p14:creationId xmlns:p14="http://schemas.microsoft.com/office/powerpoint/2010/main" val="10102420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DF9706A6-C9DE-4350-89A2-F7E266DD6DD3}" type="slidenum">
              <a:rPr lang="en-US" altLang="en-US" sz="1400" i="0">
                <a:solidFill>
                  <a:srgbClr val="000066"/>
                </a:solidFill>
                <a:latin typeface="Arial" panose="020B0604020202020204" pitchFamily="34" charset="0"/>
              </a:rPr>
              <a:pPr/>
              <a:t>67</a:t>
            </a:fld>
            <a:endParaRPr lang="en-US" altLang="en-US" sz="1400" i="0">
              <a:solidFill>
                <a:srgbClr val="000066"/>
              </a:solidFill>
              <a:latin typeface="Arial" panose="020B0604020202020204" pitchFamily="34" charset="0"/>
            </a:endParaRPr>
          </a:p>
        </p:txBody>
      </p:sp>
      <p:sp>
        <p:nvSpPr>
          <p:cNvPr id="16389" name="Rectangle 2"/>
          <p:cNvSpPr>
            <a:spLocks noGrp="1" noChangeArrowheads="1"/>
          </p:cNvSpPr>
          <p:nvPr>
            <p:ph type="title"/>
          </p:nvPr>
        </p:nvSpPr>
        <p:spPr/>
        <p:txBody>
          <a:bodyPr/>
          <a:lstStyle/>
          <a:p>
            <a:r>
              <a:rPr lang="en-US"/>
              <a:t>Making, Selling, Importing</a:t>
            </a:r>
          </a:p>
        </p:txBody>
      </p:sp>
      <p:sp>
        <p:nvSpPr>
          <p:cNvPr id="16390" name="Rectangle 3"/>
          <p:cNvSpPr>
            <a:spLocks noGrp="1" noChangeArrowheads="1"/>
          </p:cNvSpPr>
          <p:nvPr>
            <p:ph type="body" idx="1"/>
          </p:nvPr>
        </p:nvSpPr>
        <p:spPr/>
        <p:txBody>
          <a:bodyPr/>
          <a:lstStyle/>
          <a:p>
            <a:pPr>
              <a:lnSpc>
                <a:spcPct val="90000"/>
              </a:lnSpc>
            </a:pPr>
            <a:r>
              <a:rPr lang="en-US" dirty="0"/>
              <a:t>Hypo 6: US Printing, Foreign Sale</a:t>
            </a:r>
          </a:p>
          <a:p>
            <a:pPr lvl="1">
              <a:lnSpc>
                <a:spcPct val="90000"/>
              </a:lnSpc>
            </a:pPr>
            <a:r>
              <a:rPr lang="en-US" dirty="0"/>
              <a:t>Author prints a copyrighted book in the US</a:t>
            </a:r>
          </a:p>
          <a:p>
            <a:pPr lvl="1">
              <a:lnSpc>
                <a:spcPct val="90000"/>
              </a:lnSpc>
            </a:pPr>
            <a:r>
              <a:rPr lang="en-US" dirty="0"/>
              <a:t>Author sells copies in the US for $50</a:t>
            </a:r>
          </a:p>
          <a:p>
            <a:pPr lvl="1">
              <a:lnSpc>
                <a:spcPct val="90000"/>
              </a:lnSpc>
            </a:pPr>
            <a:r>
              <a:rPr lang="en-US" dirty="0"/>
              <a:t>Author exports copies to Canada and sell them there for $25</a:t>
            </a:r>
          </a:p>
          <a:p>
            <a:pPr lvl="1">
              <a:lnSpc>
                <a:spcPct val="90000"/>
              </a:lnSpc>
            </a:pPr>
            <a:r>
              <a:rPr lang="en-US" dirty="0"/>
              <a:t>Importer buys in Canada for $25, takes the book to the US and sells for $35</a:t>
            </a:r>
          </a:p>
          <a:p>
            <a:pPr>
              <a:lnSpc>
                <a:spcPct val="90000"/>
              </a:lnSpc>
            </a:pPr>
            <a:r>
              <a:rPr lang="en-US" dirty="0"/>
              <a:t>How does Sec. 602 apply to this situation?</a:t>
            </a:r>
          </a:p>
        </p:txBody>
      </p:sp>
      <p:sp>
        <p:nvSpPr>
          <p:cNvPr id="7" name="Text Box 5"/>
          <p:cNvSpPr txBox="1">
            <a:spLocks noChangeArrowheads="1"/>
          </p:cNvSpPr>
          <p:nvPr/>
        </p:nvSpPr>
        <p:spPr bwMode="auto">
          <a:xfrm>
            <a:off x="10082213" y="0"/>
            <a:ext cx="2109787"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kumimoji="1" sz="2400" i="1">
                <a:solidFill>
                  <a:schemeClr val="tx1"/>
                </a:solidFill>
                <a:latin typeface="Times New Roman" panose="02020603050405020304" pitchFamily="18" charset="0"/>
              </a:defRPr>
            </a:lvl1pPr>
            <a:lvl2pPr marL="742950" indent="-285750">
              <a:defRPr kumimoji="1" sz="2400" i="1">
                <a:solidFill>
                  <a:schemeClr val="tx1"/>
                </a:solidFill>
                <a:latin typeface="Times New Roman" panose="02020603050405020304" pitchFamily="18" charset="0"/>
              </a:defRPr>
            </a:lvl2pPr>
            <a:lvl3pPr marL="1143000" indent="-228600">
              <a:defRPr kumimoji="1" sz="2400" i="1">
                <a:solidFill>
                  <a:schemeClr val="tx1"/>
                </a:solidFill>
                <a:latin typeface="Times New Roman" panose="02020603050405020304" pitchFamily="18" charset="0"/>
              </a:defRPr>
            </a:lvl3pPr>
            <a:lvl4pPr marL="1600200" indent="-228600">
              <a:defRPr kumimoji="1" sz="2400" i="1">
                <a:solidFill>
                  <a:schemeClr val="tx1"/>
                </a:solidFill>
                <a:latin typeface="Times New Roman" panose="02020603050405020304" pitchFamily="18" charset="0"/>
              </a:defRPr>
            </a:lvl4pPr>
            <a:lvl5pPr marL="2057400" indent="-228600">
              <a:defRPr kumimoji="1" sz="2400" i="1">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i="1">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i="1">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i="1">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i="1">
                <a:solidFill>
                  <a:schemeClr val="tx1"/>
                </a:solidFill>
                <a:latin typeface="Times New Roman" panose="02020603050405020304" pitchFamily="18" charset="0"/>
              </a:defRPr>
            </a:lvl9pPr>
          </a:lstStyle>
          <a:p>
            <a:fld id="{032A4641-C925-4276-A868-79DB52BCBEA1}" type="slidenum">
              <a:rPr lang="en-US" altLang="en-US" sz="1400" i="0">
                <a:solidFill>
                  <a:srgbClr val="000066"/>
                </a:solidFill>
                <a:latin typeface="Arial" panose="020B0604020202020204" pitchFamily="34" charset="0"/>
              </a:rPr>
              <a:pPr/>
              <a:t>68</a:t>
            </a:fld>
            <a:endParaRPr lang="en-US" altLang="en-US" sz="1400" i="0">
              <a:solidFill>
                <a:srgbClr val="000066"/>
              </a:solidFill>
              <a:latin typeface="Arial" panose="020B0604020202020204" pitchFamily="34" charset="0"/>
            </a:endParaRPr>
          </a:p>
        </p:txBody>
      </p:sp>
      <p:sp>
        <p:nvSpPr>
          <p:cNvPr id="18437" name="Rectangle 2"/>
          <p:cNvSpPr>
            <a:spLocks noGrp="1" noChangeArrowheads="1"/>
          </p:cNvSpPr>
          <p:nvPr>
            <p:ph type="title"/>
          </p:nvPr>
        </p:nvSpPr>
        <p:spPr/>
        <p:txBody>
          <a:bodyPr/>
          <a:lstStyle/>
          <a:p>
            <a:r>
              <a:rPr lang="en-US"/>
              <a:t>Making, Selling, Importing</a:t>
            </a:r>
          </a:p>
        </p:txBody>
      </p:sp>
      <p:sp>
        <p:nvSpPr>
          <p:cNvPr id="18438" name="Rectangle 3"/>
          <p:cNvSpPr>
            <a:spLocks noGrp="1" noChangeArrowheads="1"/>
          </p:cNvSpPr>
          <p:nvPr>
            <p:ph type="body" idx="1"/>
          </p:nvPr>
        </p:nvSpPr>
        <p:spPr/>
        <p:txBody>
          <a:bodyPr/>
          <a:lstStyle/>
          <a:p>
            <a:pPr>
              <a:lnSpc>
                <a:spcPct val="90000"/>
              </a:lnSpc>
            </a:pPr>
            <a:r>
              <a:rPr lang="en-US" dirty="0"/>
              <a:t>Hypo 7: Foreign Printing, Foreign Sale</a:t>
            </a:r>
          </a:p>
          <a:p>
            <a:pPr lvl="1">
              <a:lnSpc>
                <a:spcPct val="90000"/>
              </a:lnSpc>
            </a:pPr>
            <a:r>
              <a:rPr lang="en-US" dirty="0"/>
              <a:t>Author prints a copyrighted book in the US and sell copies in the US for $50</a:t>
            </a:r>
          </a:p>
          <a:p>
            <a:pPr lvl="1">
              <a:lnSpc>
                <a:spcPct val="90000"/>
              </a:lnSpc>
            </a:pPr>
            <a:r>
              <a:rPr lang="en-US" dirty="0"/>
              <a:t>Author also prints copies in Canada and sell them there for $25</a:t>
            </a:r>
          </a:p>
          <a:p>
            <a:pPr lvl="1">
              <a:lnSpc>
                <a:spcPct val="90000"/>
              </a:lnSpc>
            </a:pPr>
            <a:r>
              <a:rPr lang="en-US" dirty="0"/>
              <a:t>Importer buys in Canada for $25, takes the book to the US and sells for $35</a:t>
            </a:r>
          </a:p>
          <a:p>
            <a:pPr>
              <a:lnSpc>
                <a:spcPct val="90000"/>
              </a:lnSpc>
            </a:pPr>
            <a:r>
              <a:rPr lang="en-US" dirty="0"/>
              <a:t>How does Sec. 602 apply to this situation?</a:t>
            </a:r>
          </a:p>
        </p:txBody>
      </p:sp>
      <p:sp>
        <p:nvSpPr>
          <p:cNvPr id="7" name="Text Box 5"/>
          <p:cNvSpPr txBox="1">
            <a:spLocks noChangeArrowheads="1"/>
          </p:cNvSpPr>
          <p:nvPr/>
        </p:nvSpPr>
        <p:spPr bwMode="auto">
          <a:xfrm>
            <a:off x="10091738" y="0"/>
            <a:ext cx="2100262"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(2 of 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6 Answer</a:t>
            </a:r>
          </a:p>
        </p:txBody>
      </p:sp>
      <p:sp>
        <p:nvSpPr>
          <p:cNvPr id="3" name="Content Placeholder 2"/>
          <p:cNvSpPr>
            <a:spLocks noGrp="1"/>
          </p:cNvSpPr>
          <p:nvPr>
            <p:ph idx="1"/>
          </p:nvPr>
        </p:nvSpPr>
        <p:spPr/>
        <p:txBody>
          <a:bodyPr/>
          <a:lstStyle/>
          <a:p>
            <a:r>
              <a:rPr lang="en-US" dirty="0"/>
              <a:t>Per </a:t>
            </a:r>
            <a:r>
              <a:rPr lang="en-US" i="1" dirty="0"/>
              <a:t>Quality King</a:t>
            </a:r>
          </a:p>
          <a:p>
            <a:pPr lvl="1"/>
            <a:r>
              <a:rPr lang="en-US" dirty="0"/>
              <a:t>First-sale right attaches on production in the U.S.</a:t>
            </a:r>
          </a:p>
          <a:p>
            <a:pPr lvl="1"/>
            <a:r>
              <a:rPr lang="en-US" dirty="0"/>
              <a:t>Might think that 602(a)(1) would block this but doesn’t, as the reference to 106 understood to pick up limit on 106 in 109</a:t>
            </a:r>
          </a:p>
          <a:p>
            <a:pPr lvl="1"/>
            <a:endParaRPr lang="en-US" dirty="0"/>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69</a:t>
            </a:fld>
            <a:endParaRPr lang="en-US" altLang="en-US"/>
          </a:p>
        </p:txBody>
      </p:sp>
    </p:spTree>
    <p:extLst>
      <p:ext uri="{BB962C8B-B14F-4D97-AF65-F5344CB8AC3E}">
        <p14:creationId xmlns:p14="http://schemas.microsoft.com/office/powerpoint/2010/main" val="3644293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124" y="-2"/>
            <a:ext cx="538387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E-Book Statutes and Libraries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a:t>
            </a:fld>
            <a:endParaRPr lang="en-US" altLang="en-US"/>
          </a:p>
        </p:txBody>
      </p:sp>
      <p:sp>
        <p:nvSpPr>
          <p:cNvPr id="6" name="Text Box 5"/>
          <p:cNvSpPr txBox="1">
            <a:spLocks noChangeArrowheads="1"/>
          </p:cNvSpPr>
          <p:nvPr/>
        </p:nvSpPr>
        <p:spPr bwMode="auto">
          <a:xfrm>
            <a:off x="7000875" y="6488668"/>
            <a:ext cx="51911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Association of Research Libraries (20 Dec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Maryland Is First State to Expand Equitable Access to E-books through Libraries - Association of Research Librar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29" y="187830"/>
            <a:ext cx="5938176" cy="6531382"/>
          </a:xfrm>
          <a:prstGeom prst="rect">
            <a:avLst/>
          </a:prstGeom>
          <a:ln w="6350">
            <a:solidFill>
              <a:schemeClr val="tx1"/>
            </a:solidFill>
          </a:ln>
        </p:spPr>
      </p:pic>
      <p:pic>
        <p:nvPicPr>
          <p:cNvPr id="11" name="Picture 10" descr="A screenshot of a computer&#10;&#10;Description automatically generated">
            <a:extLst>
              <a:ext uri="{FF2B5EF4-FFF2-40B4-BE49-F238E27FC236}">
                <a16:creationId xmlns:a16="http://schemas.microsoft.com/office/drawing/2014/main" id="{F3AB8724-7031-D310-9A06-D36BFEDD7D47}"/>
              </a:ext>
            </a:extLst>
          </p:cNvPr>
          <p:cNvPicPr>
            <a:picLocks noChangeAspect="1"/>
          </p:cNvPicPr>
          <p:nvPr/>
        </p:nvPicPr>
        <p:blipFill rotWithShape="1">
          <a:blip r:embed="rId4">
            <a:extLst>
              <a:ext uri="{28A0092B-C50C-407E-A947-70E740481C1C}">
                <a14:useLocalDpi xmlns:a14="http://schemas.microsoft.com/office/drawing/2010/main" val="0"/>
              </a:ext>
            </a:extLst>
          </a:blip>
          <a:srcRect l="5294" t="21850" r="35569" b="19722"/>
          <a:stretch/>
        </p:blipFill>
        <p:spPr>
          <a:xfrm>
            <a:off x="3915936" y="600386"/>
            <a:ext cx="5431264" cy="5869396"/>
          </a:xfrm>
          <a:prstGeom prst="rect">
            <a:avLst/>
          </a:prstGeom>
          <a:ln w="6350">
            <a:solidFill>
              <a:schemeClr val="bg2"/>
            </a:solidFill>
          </a:ln>
        </p:spPr>
      </p:pic>
    </p:spTree>
    <p:extLst>
      <p:ext uri="{BB962C8B-B14F-4D97-AF65-F5344CB8AC3E}">
        <p14:creationId xmlns:p14="http://schemas.microsoft.com/office/powerpoint/2010/main" val="170502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 7 Answer</a:t>
            </a:r>
          </a:p>
        </p:txBody>
      </p:sp>
      <p:sp>
        <p:nvSpPr>
          <p:cNvPr id="3" name="Content Placeholder 2"/>
          <p:cNvSpPr>
            <a:spLocks noGrp="1"/>
          </p:cNvSpPr>
          <p:nvPr>
            <p:ph idx="1"/>
          </p:nvPr>
        </p:nvSpPr>
        <p:spPr/>
        <p:txBody>
          <a:bodyPr/>
          <a:lstStyle/>
          <a:p>
            <a:r>
              <a:rPr lang="en-US" dirty="0"/>
              <a:t>This is </a:t>
            </a:r>
            <a:r>
              <a:rPr lang="en-US" i="1" dirty="0"/>
              <a:t>Kirtsaeng</a:t>
            </a:r>
          </a:p>
          <a:p>
            <a:pPr lvl="1"/>
            <a:r>
              <a:rPr lang="en-US" dirty="0"/>
              <a:t>Key Question</a:t>
            </a:r>
          </a:p>
          <a:p>
            <a:pPr lvl="2"/>
            <a:r>
              <a:rPr lang="en-US" dirty="0"/>
              <a:t>Does first sale attach given printing overseas as in my hypo of books printed in Toronto and imported by Wiley for sale in U.S.?</a:t>
            </a:r>
          </a:p>
          <a:p>
            <a:pPr lvl="2"/>
            <a:r>
              <a:rPr lang="en-US" dirty="0"/>
              <a:t>Or does 602(a)(1) preclude this?</a:t>
            </a:r>
          </a:p>
          <a:p>
            <a:pPr lvl="2"/>
            <a:r>
              <a:rPr lang="en-US" dirty="0"/>
              <a:t>Majority (Breyer) says yes; Ginsburg, dissenting, says no.</a:t>
            </a:r>
          </a:p>
        </p:txBody>
      </p:sp>
      <p:sp>
        <p:nvSpPr>
          <p:cNvPr id="5" name="Slide Number Placeholder 4"/>
          <p:cNvSpPr>
            <a:spLocks noGrp="1"/>
          </p:cNvSpPr>
          <p:nvPr>
            <p:ph type="sldNum" sz="quarter" idx="12"/>
          </p:nvPr>
        </p:nvSpPr>
        <p:spPr/>
        <p:txBody>
          <a:bodyPr/>
          <a:lstStyle/>
          <a:p>
            <a:fld id="{286A224E-DC73-49AB-9005-5AB2ECBC137D}" type="slidenum">
              <a:rPr lang="en-US" altLang="en-US" smtClean="0"/>
              <a:pPr/>
              <a:t>70</a:t>
            </a:fld>
            <a:endParaRPr lang="en-US" altLang="en-US"/>
          </a:p>
        </p:txBody>
      </p:sp>
    </p:spTree>
    <p:extLst>
      <p:ext uri="{BB962C8B-B14F-4D97-AF65-F5344CB8AC3E}">
        <p14:creationId xmlns:p14="http://schemas.microsoft.com/office/powerpoint/2010/main" val="4096908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11583" t="6614" r="13458" b="7299"/>
          <a:stretch/>
        </p:blipFill>
        <p:spPr>
          <a:xfrm>
            <a:off x="359922" y="184664"/>
            <a:ext cx="4031672" cy="6516174"/>
          </a:xfrm>
          <a:prstGeom prst="rect">
            <a:avLst/>
          </a:prstGeom>
          <a:ln w="6350">
            <a:solidFill>
              <a:schemeClr val="bg2"/>
            </a:solidFill>
          </a:ln>
        </p:spPr>
      </p:pic>
      <p:sp>
        <p:nvSpPr>
          <p:cNvPr id="2" name="Title 1"/>
          <p:cNvSpPr>
            <a:spLocks noGrp="1"/>
          </p:cNvSpPr>
          <p:nvPr>
            <p:ph type="title"/>
          </p:nvPr>
        </p:nvSpPr>
        <p:spPr>
          <a:xfrm>
            <a:off x="6015038" y="-2"/>
            <a:ext cx="6176963"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Wiley’s American Edition Copyright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6" name="Text Box 5"/>
          <p:cNvSpPr txBox="1">
            <a:spLocks noChangeArrowheads="1"/>
          </p:cNvSpPr>
          <p:nvPr/>
        </p:nvSpPr>
        <p:spPr bwMode="auto">
          <a:xfrm>
            <a:off x="9658350" y="6488668"/>
            <a:ext cx="2533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817462" y="3076788"/>
            <a:ext cx="9917521" cy="1077218"/>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Copyright © 2008 John Wiley &amp; Sons, Inc. All rights reserved. ... Printed in the United States of America.</a:t>
            </a:r>
            <a:r>
              <a:rPr lang="en-US" sz="3200" i="0" dirty="0">
                <a:cs typeface="Times New Roman" panose="02020603050405020304" pitchFamily="18" charset="0"/>
              </a:rPr>
              <a:t>”</a:t>
            </a:r>
          </a:p>
        </p:txBody>
      </p:sp>
    </p:spTree>
    <p:extLst>
      <p:ext uri="{BB962C8B-B14F-4D97-AF65-F5344CB8AC3E}">
        <p14:creationId xmlns:p14="http://schemas.microsoft.com/office/powerpoint/2010/main" val="415674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5575" y="-2"/>
            <a:ext cx="5686426" cy="413428"/>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Wiley’s Asian Edition Copyright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6" name="Text Box 5"/>
          <p:cNvSpPr txBox="1">
            <a:spLocks noChangeArrowheads="1"/>
          </p:cNvSpPr>
          <p:nvPr/>
        </p:nvSpPr>
        <p:spPr bwMode="auto">
          <a:xfrm>
            <a:off x="9658350" y="6488668"/>
            <a:ext cx="2533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rcRect l="10980" t="6464" r="13341" b="6783"/>
          <a:stretch/>
        </p:blipFill>
        <p:spPr>
          <a:xfrm>
            <a:off x="238327" y="206712"/>
            <a:ext cx="4025469" cy="6494126"/>
          </a:xfrm>
          <a:prstGeom prst="rect">
            <a:avLst/>
          </a:prstGeom>
          <a:ln w="6350">
            <a:solidFill>
              <a:schemeClr val="tx1"/>
            </a:solidFill>
          </a:ln>
        </p:spPr>
      </p:pic>
      <p:sp>
        <p:nvSpPr>
          <p:cNvPr id="8" name="Text Box 5"/>
          <p:cNvSpPr txBox="1">
            <a:spLocks noChangeArrowheads="1"/>
          </p:cNvSpPr>
          <p:nvPr/>
        </p:nvSpPr>
        <p:spPr bwMode="auto">
          <a:xfrm>
            <a:off x="1779362" y="2064500"/>
            <a:ext cx="9917521" cy="2062103"/>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Copyright © 2008 John Wiley &amp; Sons (Asia) </a:t>
            </a:r>
            <a:r>
              <a:rPr lang="en-US" sz="3200" i="0" dirty="0" err="1"/>
              <a:t>Pte</a:t>
            </a:r>
            <a:r>
              <a:rPr lang="en-US" sz="3200" i="0" dirty="0"/>
              <a:t> Ltd[.] All rights reserved. </a:t>
            </a:r>
            <a:r>
              <a:rPr lang="en-US" sz="3200" b="1" i="0" dirty="0">
                <a:solidFill>
                  <a:schemeClr val="accent4">
                    <a:lumMod val="50000"/>
                    <a:lumOff val="50000"/>
                  </a:schemeClr>
                </a:solidFill>
              </a:rPr>
              <a:t>This book is authorized for sale in Europe, Asia, Africa, and the Middle East only and may be not exported out of these territories</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996792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9" presetClass="emph" presetSubtype="0" nodeType="withEffect">
                                  <p:stCondLst>
                                    <p:cond delay="0"/>
                                  </p:stCondLst>
                                  <p:childTnLst>
                                    <p:set>
                                      <p:cBhvr rctx="PPT">
                                        <p:cTn id="11" dur="indefinite"/>
                                        <p:tgtEl>
                                          <p:spTgt spid="9"/>
                                        </p:tgtEl>
                                        <p:attrNameLst>
                                          <p:attrName>style.opacity</p:attrName>
                                        </p:attrNameLst>
                                      </p:cBhvr>
                                      <p:to>
                                        <p:strVal val="0.5"/>
                                      </p:to>
                                    </p:set>
                                    <p:animEffect filter="image" prLst="opacity: 0.5">
                                      <p:cBhvr rctx="IE">
                                        <p:cTn id="1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1335" y="-1"/>
            <a:ext cx="5670666" cy="45720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Wiley’s Asian Edition Copyright Page</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658350" y="6488668"/>
            <a:ext cx="2533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rcRect l="11970" t="6660" r="14424" b="6840"/>
          <a:stretch/>
        </p:blipFill>
        <p:spPr>
          <a:xfrm>
            <a:off x="209144" y="228599"/>
            <a:ext cx="3913404" cy="6472239"/>
          </a:xfrm>
          <a:prstGeom prst="rect">
            <a:avLst/>
          </a:prstGeom>
          <a:ln w="6350">
            <a:solidFill>
              <a:schemeClr val="tx1"/>
            </a:solidFill>
          </a:ln>
        </p:spPr>
      </p:pic>
      <p:sp>
        <p:nvSpPr>
          <p:cNvPr id="8" name="Text Box 5"/>
          <p:cNvSpPr txBox="1">
            <a:spLocks noChangeArrowheads="1"/>
          </p:cNvSpPr>
          <p:nvPr/>
        </p:nvSpPr>
        <p:spPr bwMode="auto">
          <a:xfrm>
            <a:off x="1779362" y="2064500"/>
            <a:ext cx="9917521"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Exportation from or importation of this book to another region without the Publisher’s authorization is illegal </a:t>
            </a:r>
            <a:r>
              <a:rPr lang="en-US" sz="3200" i="0" dirty="0"/>
              <a:t>and is a violation of the Publisher’s rights. The Publisher may take legal action to enforce its rights.... </a:t>
            </a:r>
            <a:r>
              <a:rPr lang="en-US" sz="3200" b="1" i="0" dirty="0">
                <a:solidFill>
                  <a:schemeClr val="accent4">
                    <a:lumMod val="50000"/>
                    <a:lumOff val="50000"/>
                  </a:schemeClr>
                </a:solidFill>
              </a:rPr>
              <a:t>Printed in Asia</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350457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par>
                                <p:cTn id="10" presetID="9" presetClass="emph" presetSubtype="0" nodeType="withEffect">
                                  <p:stCondLst>
                                    <p:cond delay="0"/>
                                  </p:stCondLst>
                                  <p:childTnLst>
                                    <p:set>
                                      <p:cBhvr rctx="PPT">
                                        <p:cTn id="11" dur="indefinite"/>
                                        <p:tgtEl>
                                          <p:spTgt spid="9"/>
                                        </p:tgtEl>
                                        <p:attrNameLst>
                                          <p:attrName>style.opacity</p:attrName>
                                        </p:attrNameLst>
                                      </p:cBhvr>
                                      <p:to>
                                        <p:strVal val="0.5"/>
                                      </p:to>
                                    </p:set>
                                    <p:animEffect filter="image" prLst="opacity: 0.5">
                                      <p:cBhvr rctx="IE">
                                        <p:cTn id="1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2350" y="-2"/>
            <a:ext cx="481965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Geographic Scope of U.S. Law?</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658350" y="6488668"/>
            <a:ext cx="2533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9295" t="4958" r="12632" b="6758"/>
          <a:stretch/>
        </p:blipFill>
        <p:spPr>
          <a:xfrm>
            <a:off x="238326" y="209004"/>
            <a:ext cx="4030937" cy="6491834"/>
          </a:xfrm>
          <a:prstGeom prst="rect">
            <a:avLst/>
          </a:prstGeom>
          <a:ln w="6350">
            <a:solidFill>
              <a:schemeClr val="tx1"/>
            </a:solidFill>
          </a:ln>
        </p:spPr>
      </p:pic>
      <p:sp>
        <p:nvSpPr>
          <p:cNvPr id="8" name="Text Box 5"/>
          <p:cNvSpPr txBox="1">
            <a:spLocks noChangeArrowheads="1"/>
          </p:cNvSpPr>
          <p:nvPr/>
        </p:nvSpPr>
        <p:spPr bwMode="auto">
          <a:xfrm>
            <a:off x="1779362" y="2064500"/>
            <a:ext cx="9917521" cy="2554545"/>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i="0" dirty="0"/>
              <a:t>Thus, ordinary English permits us to say that the </a:t>
            </a:r>
            <a:r>
              <a:rPr lang="en-US" sz="3200" b="1" i="0" dirty="0">
                <a:solidFill>
                  <a:schemeClr val="accent4">
                    <a:lumMod val="50000"/>
                    <a:lumOff val="50000"/>
                  </a:schemeClr>
                </a:solidFill>
              </a:rPr>
              <a:t>Act ‘applies’ to an Irish manuscript lying in its author’s Dublin desk drawer as well as to an original recording of a ballet performance first made in Japan and now on display in a Kyoto art gallery</a:t>
            </a:r>
            <a:r>
              <a:rPr lang="en-US" sz="3200" i="0" dirty="0"/>
              <a:t>.</a:t>
            </a:r>
            <a:r>
              <a:rPr lang="en-US" sz="3200" i="0" dirty="0">
                <a:cs typeface="Times New Roman" panose="02020603050405020304" pitchFamily="18" charset="0"/>
              </a:rPr>
              <a:t>”</a:t>
            </a:r>
          </a:p>
        </p:txBody>
      </p:sp>
    </p:spTree>
    <p:extLst>
      <p:ext uri="{BB962C8B-B14F-4D97-AF65-F5344CB8AC3E}">
        <p14:creationId xmlns:p14="http://schemas.microsoft.com/office/powerpoint/2010/main" val="17076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22" presetClass="entr" presetSubtype="8"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wipe(left)">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3300" y="-2"/>
            <a:ext cx="4838701"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Ginsburg, J., dissenting: Not So</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658350" y="6488668"/>
            <a:ext cx="25336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Kirtsaeng (U.S. 2013)</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rcRect l="11493" t="5939" r="10316" b="7551"/>
          <a:stretch/>
        </p:blipFill>
        <p:spPr>
          <a:xfrm>
            <a:off x="282103" y="209004"/>
            <a:ext cx="3961596" cy="6491834"/>
          </a:xfrm>
          <a:prstGeom prst="rect">
            <a:avLst/>
          </a:prstGeom>
          <a:ln w="6350">
            <a:solidFill>
              <a:schemeClr val="tx1"/>
            </a:solidFill>
          </a:ln>
        </p:spPr>
      </p:pic>
      <p:sp>
        <p:nvSpPr>
          <p:cNvPr id="8" name="Text Box 5"/>
          <p:cNvSpPr txBox="1">
            <a:spLocks noChangeArrowheads="1"/>
          </p:cNvSpPr>
          <p:nvPr/>
        </p:nvSpPr>
        <p:spPr bwMode="auto">
          <a:xfrm>
            <a:off x="1833042" y="1844219"/>
            <a:ext cx="9917521" cy="3539430"/>
          </a:xfrm>
          <a:prstGeom prst="rect">
            <a:avLst/>
          </a:prstGeom>
          <a:solidFill>
            <a:schemeClr val="bg1"/>
          </a:solidFill>
          <a:ln w="6350">
            <a:solidFill>
              <a:srgbClr val="002060"/>
            </a:solid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3200" i="0" dirty="0">
                <a:cs typeface="Times New Roman" panose="02020603050405020304" pitchFamily="18" charset="0"/>
              </a:rPr>
              <a:t>“</a:t>
            </a:r>
            <a:r>
              <a:rPr lang="en-US" sz="3200" b="1" i="0" dirty="0">
                <a:solidFill>
                  <a:schemeClr val="accent4">
                    <a:lumMod val="50000"/>
                    <a:lumOff val="50000"/>
                  </a:schemeClr>
                </a:solidFill>
              </a:rPr>
              <a:t>The Copyright Act, it has been observed time and again, does not apply extraterritorially</a:t>
            </a:r>
            <a:r>
              <a:rPr lang="en-US" sz="3200" i="0" dirty="0"/>
              <a:t>. See United Dictionary Co. v. G. &amp; C. Merriam Co., 208 U.S. 260, 264 (1908) (copyright statute requiring that U.S. copyright notices be placed in all copies of a work did not apply to copies published abroad because U.S. copyright laws have no ‘force’ beyond the United States’ borders); …</a:t>
            </a:r>
            <a:r>
              <a:rPr lang="en-US" sz="3200" i="0" dirty="0">
                <a:cs typeface="Times New Roman" panose="02020603050405020304" pitchFamily="18" charset="0"/>
              </a:rPr>
              <a:t>”</a:t>
            </a:r>
          </a:p>
        </p:txBody>
      </p:sp>
    </p:spTree>
    <p:extLst>
      <p:ext uri="{BB962C8B-B14F-4D97-AF65-F5344CB8AC3E}">
        <p14:creationId xmlns:p14="http://schemas.microsoft.com/office/powerpoint/2010/main" val="122535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6221" y="-2"/>
            <a:ext cx="2055780"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Early Breyer</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6" name="Text Box 5"/>
          <p:cNvSpPr txBox="1">
            <a:spLocks noChangeArrowheads="1"/>
          </p:cNvSpPr>
          <p:nvPr/>
        </p:nvSpPr>
        <p:spPr bwMode="auto">
          <a:xfrm>
            <a:off x="9912926" y="6488668"/>
            <a:ext cx="2279073"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Breyer (HLR 1970)</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61949" y="209004"/>
            <a:ext cx="3468974" cy="6459624"/>
          </a:xfrm>
          <a:prstGeom prst="rect">
            <a:avLst/>
          </a:prstGeom>
          <a:ln w="6350">
            <a:solidFill>
              <a:schemeClr val="tx1"/>
            </a:solidFill>
          </a:ln>
        </p:spPr>
      </p:pic>
      <p:pic>
        <p:nvPicPr>
          <p:cNvPr id="8" name="Picture 7"/>
          <p:cNvPicPr>
            <a:picLocks noChangeAspect="1"/>
          </p:cNvPicPr>
          <p:nvPr/>
        </p:nvPicPr>
        <p:blipFill>
          <a:blip r:embed="rId3"/>
          <a:stretch>
            <a:fillRect/>
          </a:stretch>
        </p:blipFill>
        <p:spPr>
          <a:xfrm>
            <a:off x="2312655" y="846146"/>
            <a:ext cx="7668291" cy="5454655"/>
          </a:xfrm>
          <a:prstGeom prst="rect">
            <a:avLst/>
          </a:prstGeom>
          <a:ln w="6350">
            <a:solidFill>
              <a:schemeClr val="tx1"/>
            </a:solidFill>
          </a:ln>
        </p:spPr>
      </p:pic>
    </p:spTree>
    <p:extLst>
      <p:ext uri="{BB962C8B-B14F-4D97-AF65-F5344CB8AC3E}">
        <p14:creationId xmlns:p14="http://schemas.microsoft.com/office/powerpoint/2010/main" val="3946365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8124" y="-2"/>
            <a:ext cx="5383878"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State E-Book Statutes and Libraries</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7000875" y="6488668"/>
            <a:ext cx="51911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Association of Research Libraries (20 Dec 2021)</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Maryland Is First State to Expand Equitable Access to E-books through Libraries - Association of Research Librarie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29" y="187830"/>
            <a:ext cx="5938176" cy="6531382"/>
          </a:xfrm>
          <a:prstGeom prst="rect">
            <a:avLst/>
          </a:prstGeom>
          <a:ln w="6350">
            <a:solidFill>
              <a:schemeClr val="tx1"/>
            </a:solidFill>
          </a:ln>
        </p:spPr>
      </p:pic>
      <p:pic>
        <p:nvPicPr>
          <p:cNvPr id="8" name="Picture 7" descr="Maryland Is First State to Expand Equitable Access to E-books through Libraries - Association of Research Librarie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392" t="44653" r="36099" b="22640"/>
          <a:stretch/>
        </p:blipFill>
        <p:spPr>
          <a:xfrm>
            <a:off x="2536867" y="1412320"/>
            <a:ext cx="7865049" cy="4836080"/>
          </a:xfrm>
          <a:prstGeom prst="rect">
            <a:avLst/>
          </a:prstGeom>
          <a:ln w="6350">
            <a:solidFill>
              <a:schemeClr val="tx1"/>
            </a:solidFill>
          </a:ln>
        </p:spPr>
      </p:pic>
    </p:spTree>
    <p:extLst>
      <p:ext uri="{BB962C8B-B14F-4D97-AF65-F5344CB8AC3E}">
        <p14:creationId xmlns:p14="http://schemas.microsoft.com/office/powerpoint/2010/main" val="157428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88731" y="-2"/>
            <a:ext cx="2603270" cy="3693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Unconstitutional</a:t>
            </a:r>
            <a:endParaRPr lang="en-US" sz="2400" kern="1200" dirty="0">
              <a:solidFill>
                <a:schemeClr val="accent4">
                  <a:lumMod val="75000"/>
                  <a:lumOff val="25000"/>
                </a:schemeClr>
              </a:solidFill>
              <a:latin typeface="+mn-lt"/>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383385" y="6488668"/>
            <a:ext cx="380861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a:solidFill>
                  <a:schemeClr val="accent4">
                    <a:lumMod val="75000"/>
                    <a:lumOff val="25000"/>
                  </a:schemeClr>
                </a:solidFill>
                <a:latin typeface="+mn-lt"/>
                <a:cs typeface="Times New Roman" panose="02020603050405020304" pitchFamily="18" charset="0"/>
              </a:rPr>
              <a:t>Publishers Weekly (14 June 2022)</a:t>
            </a: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Graphical user interface, text, Word&#10;&#10;Description automatically generated">
            <a:extLst>
              <a:ext uri="{FF2B5EF4-FFF2-40B4-BE49-F238E27FC236}">
                <a16:creationId xmlns:a16="http://schemas.microsoft.com/office/drawing/2014/main" id="{3925269E-A238-9A3D-1CB6-BDC06FD62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130" y="162041"/>
            <a:ext cx="5945473" cy="6538797"/>
          </a:xfrm>
          <a:prstGeom prst="rect">
            <a:avLst/>
          </a:prstGeom>
          <a:ln w="6350">
            <a:solidFill>
              <a:schemeClr val="tx1"/>
            </a:solidFill>
          </a:ln>
        </p:spPr>
      </p:pic>
      <p:pic>
        <p:nvPicPr>
          <p:cNvPr id="10" name="Picture 9" descr="Graphical user interface, text, Word&#10;&#10;Description automatically generated">
            <a:extLst>
              <a:ext uri="{FF2B5EF4-FFF2-40B4-BE49-F238E27FC236}">
                <a16:creationId xmlns:a16="http://schemas.microsoft.com/office/drawing/2014/main" id="{14AE5F64-A7F5-9C8C-F0AC-37B7C3F197D7}"/>
              </a:ext>
            </a:extLst>
          </p:cNvPr>
          <p:cNvPicPr>
            <a:picLocks noChangeAspect="1"/>
          </p:cNvPicPr>
          <p:nvPr/>
        </p:nvPicPr>
        <p:blipFill rotWithShape="1">
          <a:blip r:embed="rId4">
            <a:extLst>
              <a:ext uri="{28A0092B-C50C-407E-A947-70E740481C1C}">
                <a14:useLocalDpi xmlns:a14="http://schemas.microsoft.com/office/drawing/2010/main" val="0"/>
              </a:ext>
            </a:extLst>
          </a:blip>
          <a:srcRect l="10403" t="49049" r="40592" b="25525"/>
          <a:stretch/>
        </p:blipFill>
        <p:spPr>
          <a:xfrm>
            <a:off x="2239150" y="1396536"/>
            <a:ext cx="7349581" cy="4193771"/>
          </a:xfrm>
          <a:prstGeom prst="rect">
            <a:avLst/>
          </a:prstGeom>
          <a:ln w="6350">
            <a:solidFill>
              <a:schemeClr val="tx1"/>
            </a:solidFill>
          </a:ln>
        </p:spPr>
      </p:pic>
    </p:spTree>
    <p:extLst>
      <p:ext uri="{BB962C8B-B14F-4D97-AF65-F5344CB8AC3E}">
        <p14:creationId xmlns:p14="http://schemas.microsoft.com/office/powerpoint/2010/main" val="2133279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1"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9817</TotalTime>
  <Words>3139</Words>
  <Application>Microsoft Office PowerPoint</Application>
  <PresentationFormat>Widescreen</PresentationFormat>
  <Paragraphs>377</Paragraphs>
  <Slides>76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76</vt:i4>
      </vt:variant>
    </vt:vector>
  </HeadingPairs>
  <TitlesOfParts>
    <vt:vector size="82" baseType="lpstr">
      <vt:lpstr>Arial</vt:lpstr>
      <vt:lpstr>Helvetica</vt:lpstr>
      <vt:lpstr>Monotype Sorts</vt:lpstr>
      <vt:lpstr>Times New Roman</vt:lpstr>
      <vt:lpstr>Wingdings</vt:lpstr>
      <vt:lpstr>Generic (Standard)</vt:lpstr>
      <vt:lpstr>Class 9: Mon 14 Apr 2025: 8:30 am Copyright Spring 2025   First-Sale Doctrine</vt:lpstr>
      <vt:lpstr>Key Questions for Today</vt:lpstr>
      <vt:lpstr>Organizing Secondary Markets</vt:lpstr>
      <vt:lpstr>Role of Libraries in Sharing and Use</vt:lpstr>
      <vt:lpstr>Pretty Detailed</vt:lpstr>
      <vt:lpstr>State E-Book Statutes and Libraries</vt:lpstr>
      <vt:lpstr>State E-Book Statutes and Libraries</vt:lpstr>
      <vt:lpstr>State E-Book Statutes and Libraries</vt:lpstr>
      <vt:lpstr>Unconstitutional</vt:lpstr>
      <vt:lpstr>Wiley eTextbooks</vt:lpstr>
      <vt:lpstr>And Then Wiley Caved</vt:lpstr>
      <vt:lpstr>Music Copying Circa 1984</vt:lpstr>
      <vt:lpstr>“Never, Ever Buy Another Record”</vt:lpstr>
      <vt:lpstr>Record Rental Amendments of 1984</vt:lpstr>
      <vt:lpstr>Limits on Renting of Phonorecords and Computer Programs</vt:lpstr>
      <vt:lpstr>Bobbs-Merrill (U.S. 1908)</vt:lpstr>
      <vt:lpstr>The Castaway</vt:lpstr>
      <vt:lpstr>Copyright Page</vt:lpstr>
      <vt:lpstr>Selling the Book</vt:lpstr>
      <vt:lpstr>Sec. 4592</vt:lpstr>
      <vt:lpstr>Sec. 4592</vt:lpstr>
      <vt:lpstr>Need Privity</vt:lpstr>
      <vt:lpstr>Not the Intent of the Statute</vt:lpstr>
      <vt:lpstr>Buying the Castaway</vt:lpstr>
      <vt:lpstr>Sec. 106(3): The Distribution Right</vt:lpstr>
      <vt:lpstr>Sec. 109(a): The First-Sale Doctrine</vt:lpstr>
      <vt:lpstr>PowerPoint Presentation</vt:lpstr>
      <vt:lpstr>Feb 1842: Charles Dickens Visits U.S.</vt:lpstr>
      <vt:lpstr>Need New Int’l Copyright Law to Solve Problem</vt:lpstr>
      <vt:lpstr>Berne Convention</vt:lpstr>
      <vt:lpstr>Berne Convention Implementation Act of 1988</vt:lpstr>
      <vt:lpstr>Sec. 104: National Origin</vt:lpstr>
      <vt:lpstr>Sec. 104: Not Berne Directly</vt:lpstr>
      <vt:lpstr>Used Books in Buffalo, NY</vt:lpstr>
      <vt:lpstr>Used Books in Buffalo, NY</vt:lpstr>
      <vt:lpstr>Used Books in Toronto</vt:lpstr>
      <vt:lpstr>Used Books in Toronto</vt:lpstr>
      <vt:lpstr>Hypo 1 Answer</vt:lpstr>
      <vt:lpstr>Hypo 2: Answer</vt:lpstr>
      <vt:lpstr>Hypo 2: Answer</vt:lpstr>
      <vt:lpstr>Sec. 501: Infringement</vt:lpstr>
      <vt:lpstr>Sec. 602: Imports and Exports</vt:lpstr>
      <vt:lpstr>Sec. 602: Imports and Exports</vt:lpstr>
      <vt:lpstr>Sec. 602 Legislative History: Piracy and Unlawful Imports of the Lawfully Made</vt:lpstr>
      <vt:lpstr>Piracy and the Public Domain</vt:lpstr>
      <vt:lpstr>Infringing Distribution</vt:lpstr>
      <vt:lpstr>Used Books in Buffalo, NY (Printed in Toronto)</vt:lpstr>
      <vt:lpstr>Used Books in Buffalo, NY (Printed in Toronto)</vt:lpstr>
      <vt:lpstr>Hypo 3 Answer</vt:lpstr>
      <vt:lpstr>Hypo 3 Answer</vt:lpstr>
      <vt:lpstr>Hypo 3 Answer</vt:lpstr>
      <vt:lpstr>Used Books in Toronto (Printed in Buffalo)</vt:lpstr>
      <vt:lpstr>Used Books in Toronto (Printed in Buffalo)</vt:lpstr>
      <vt:lpstr>Used Books in Buffalo (Export and Reimportation)</vt:lpstr>
      <vt:lpstr>Used Books in Buffalo (Export and Reimportation)</vt:lpstr>
      <vt:lpstr>Hypo 4 Answer</vt:lpstr>
      <vt:lpstr>Copyright and Shampoo</vt:lpstr>
      <vt:lpstr>Focus on the Bottles</vt:lpstr>
      <vt:lpstr>Quality King (U.S. 1998)</vt:lpstr>
      <vt:lpstr>Quality King Result</vt:lpstr>
      <vt:lpstr>How Does First Sale Apply to Imported Works?</vt:lpstr>
      <vt:lpstr>Label as Price Discrim Tool</vt:lpstr>
      <vt:lpstr>Broad Protection of First-Sale Doctrine</vt:lpstr>
      <vt:lpstr>Ginsburg Concurrence: Round Trip Case Here</vt:lpstr>
      <vt:lpstr>Hypo 5 Answer</vt:lpstr>
      <vt:lpstr>Kirtsaeng (U.S. 2013)</vt:lpstr>
      <vt:lpstr>Making, Selling, Importing</vt:lpstr>
      <vt:lpstr>Making, Selling, Importing</vt:lpstr>
      <vt:lpstr>Hypo 6 Answer</vt:lpstr>
      <vt:lpstr>Hypo 7 Answer</vt:lpstr>
      <vt:lpstr>Wiley’s American Edition Copyright Page</vt:lpstr>
      <vt:lpstr>Wiley’s Asian Edition Copyright Page</vt:lpstr>
      <vt:lpstr>Wiley’s Asian Edition Copyright Page</vt:lpstr>
      <vt:lpstr>Geographic Scope of U.S. Law?</vt:lpstr>
      <vt:lpstr>Ginsburg, J., dissenting: Not So</vt:lpstr>
      <vt:lpstr>Early Breyer</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944</cp:revision>
  <cp:lastPrinted>2022-10-20T18:53:34Z</cp:lastPrinted>
  <dcterms:created xsi:type="dcterms:W3CDTF">1999-10-27T15:27:59Z</dcterms:created>
  <dcterms:modified xsi:type="dcterms:W3CDTF">2025-04-14T13:09:20Z</dcterms:modified>
</cp:coreProperties>
</file>