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115" r:id="rId2"/>
    <p:sldId id="2289" r:id="rId3"/>
    <p:sldId id="2290" r:id="rId4"/>
    <p:sldId id="2908" r:id="rId5"/>
    <p:sldId id="2909" r:id="rId6"/>
    <p:sldId id="2910" r:id="rId7"/>
    <p:sldId id="2911" r:id="rId8"/>
    <p:sldId id="2914" r:id="rId9"/>
    <p:sldId id="2912" r:id="rId10"/>
    <p:sldId id="2915" r:id="rId11"/>
    <p:sldId id="2917" r:id="rId12"/>
    <p:sldId id="2916" r:id="rId13"/>
    <p:sldId id="2918" r:id="rId14"/>
    <p:sldId id="2922" r:id="rId15"/>
    <p:sldId id="2243" r:id="rId16"/>
    <p:sldId id="2245" r:id="rId17"/>
    <p:sldId id="2238" r:id="rId18"/>
    <p:sldId id="2239" r:id="rId19"/>
    <p:sldId id="2240" r:id="rId20"/>
    <p:sldId id="2241" r:id="rId21"/>
    <p:sldId id="2263" r:id="rId22"/>
    <p:sldId id="2242" r:id="rId23"/>
    <p:sldId id="2247" r:id="rId24"/>
    <p:sldId id="2248" r:id="rId25"/>
    <p:sldId id="2249" r:id="rId26"/>
    <p:sldId id="2251" r:id="rId27"/>
    <p:sldId id="2246" r:id="rId28"/>
    <p:sldId id="2250" r:id="rId29"/>
    <p:sldId id="2259" r:id="rId30"/>
    <p:sldId id="2264" r:id="rId31"/>
    <p:sldId id="2265" r:id="rId32"/>
    <p:sldId id="2267" r:id="rId33"/>
    <p:sldId id="2268" r:id="rId34"/>
    <p:sldId id="2269" r:id="rId35"/>
    <p:sldId id="2270" r:id="rId36"/>
    <p:sldId id="2271" r:id="rId37"/>
    <p:sldId id="2257" r:id="rId38"/>
    <p:sldId id="2273" r:id="rId39"/>
    <p:sldId id="2286" r:id="rId40"/>
    <p:sldId id="2272" r:id="rId41"/>
    <p:sldId id="2279" r:id="rId42"/>
    <p:sldId id="2280" r:id="rId43"/>
    <p:sldId id="2281" r:id="rId44"/>
    <p:sldId id="2282" r:id="rId45"/>
    <p:sldId id="2283" r:id="rId46"/>
    <p:sldId id="2275" r:id="rId47"/>
    <p:sldId id="2276" r:id="rId48"/>
    <p:sldId id="2285" r:id="rId49"/>
    <p:sldId id="2277" r:id="rId50"/>
    <p:sldId id="2288" r:id="rId51"/>
    <p:sldId id="2274" r:id="rId52"/>
    <p:sldId id="2284" r:id="rId53"/>
    <p:sldId id="2568" r:id="rId54"/>
    <p:sldId id="2278" r:id="rId55"/>
    <p:sldId id="2258" r:id="rId56"/>
    <p:sldId id="2244" r:id="rId57"/>
    <p:sldId id="2221" r:id="rId58"/>
    <p:sldId id="2292" r:id="rId59"/>
    <p:sldId id="2232" r:id="rId60"/>
    <p:sldId id="2233" r:id="rId61"/>
    <p:sldId id="2234" r:id="rId62"/>
    <p:sldId id="2572" r:id="rId63"/>
    <p:sldId id="2573" r:id="rId64"/>
    <p:sldId id="2260" r:id="rId65"/>
    <p:sldId id="2414" r:id="rId66"/>
    <p:sldId id="2419" r:id="rId67"/>
    <p:sldId id="2429" r:id="rId68"/>
    <p:sldId id="2420" r:id="rId69"/>
    <p:sldId id="2426" r:id="rId70"/>
    <p:sldId id="2571" r:id="rId71"/>
    <p:sldId id="2354" r:id="rId72"/>
    <p:sldId id="2355" r:id="rId73"/>
    <p:sldId id="2356" r:id="rId74"/>
    <p:sldId id="2357" r:id="rId75"/>
    <p:sldId id="2358" r:id="rId76"/>
    <p:sldId id="2919" r:id="rId77"/>
    <p:sldId id="2920" r:id="rId78"/>
    <p:sldId id="2926" r:id="rId79"/>
    <p:sldId id="2925" r:id="rId8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FF00FF"/>
    <a:srgbClr val="CC66FF"/>
    <a:srgbClr val="009900"/>
    <a:srgbClr val="FF0000"/>
    <a:srgbClr val="CCCCFF"/>
    <a:srgbClr val="6699FF"/>
    <a:srgbClr val="003399"/>
    <a:srgbClr val="FFCC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5" autoAdjust="0"/>
    <p:restoredTop sz="86384" autoAdjust="0"/>
  </p:normalViewPr>
  <p:slideViewPr>
    <p:cSldViewPr snapToGrid="0">
      <p:cViewPr varScale="1">
        <p:scale>
          <a:sx n="136" d="100"/>
          <a:sy n="136" d="100"/>
        </p:scale>
        <p:origin x="64" y="43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6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89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6C823027-0A89-4917-A3C6-FC8C28F4059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1658DA47-29A8-44E0-8DC0-68D2CAB57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8839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B702A8DE-055B-4BB4-8C02-E4457090D35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E9B2A77A-7612-4631-BCCB-A5F7CA003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27350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ABA8C46-353F-42C4-97C6-F84D60BA073B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604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E1E5EE-8DA9-4643-AFE6-55BCD153A6AC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0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03667A-F343-43B6-9AE8-CC5CB60D8EDB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778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BE31D2-8F20-477A-AEAB-36E4CE59907F}" type="slidenum">
              <a:rPr kumimoji="0" lang="en-US" altLang="en-US" sz="1200" i="0"/>
              <a:pPr/>
              <a:t>61</a:t>
            </a:fld>
            <a:endParaRPr kumimoji="0" lang="en-US" altLang="en-US" sz="1200" i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169830-7D5F-4122-8C25-938C3C0C8545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983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51B275-EB3D-4491-9CAA-B31805FDEE88}" type="slidenum">
              <a:rPr kumimoji="0" lang="en-US" altLang="en-US" sz="1200" i="0"/>
              <a:pPr/>
              <a:t>71</a:t>
            </a:fld>
            <a:endParaRPr kumimoji="0" lang="en-US" altLang="en-US" sz="1200" i="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84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954776-C347-481A-A978-F02DF816CA0C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993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BA139A-5744-40FC-B0EF-F86418FBBC50}" type="slidenum">
              <a:rPr kumimoji="0" lang="en-US" altLang="en-US" sz="1200" i="0"/>
              <a:pPr/>
              <a:t>72</a:t>
            </a:fld>
            <a:endParaRPr kumimoji="0" lang="en-US" altLang="en-US" sz="1200" i="0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35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53905A-E236-4D54-9066-01E7D31F5F1E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1003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9F7A6F-7D72-46B0-A8B2-880B33DED118}" type="slidenum">
              <a:rPr kumimoji="0" lang="en-US" altLang="en-US" sz="1200" i="0"/>
              <a:pPr/>
              <a:t>73</a:t>
            </a:fld>
            <a:endParaRPr kumimoji="0" lang="en-US" altLang="en-US" sz="1200" i="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5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50E86D-F61A-460D-A851-AD378ADD7F6A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1013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20A545-974D-4116-BB38-00D6D596A3D6}" type="slidenum">
              <a:rPr kumimoji="0" lang="en-US" altLang="en-US" sz="1200" i="0"/>
              <a:pPr/>
              <a:t>74</a:t>
            </a:fld>
            <a:endParaRPr kumimoji="0" lang="en-US" altLang="en-US" sz="1200" i="0"/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28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4425A2-1525-4C9E-A9E9-5A5E0EABE3EB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1024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538C5B-FA69-4AE3-BB58-EC1598421E7A}" type="slidenum">
              <a:rPr kumimoji="0" lang="en-US" altLang="en-US" sz="1200" i="0"/>
              <a:pPr/>
              <a:t>75</a:t>
            </a:fld>
            <a:endParaRPr kumimoji="0" lang="en-US" altLang="en-US" sz="1200" i="0"/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6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https://www.google.com/search?q=wizard+of+oz+public+domain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51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31B2A-2BBA-10CB-F9E7-3C50BABCB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EE97E-C224-3BE6-1023-6811B45C8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0356B-1897-12EC-657D-3A3A3C643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https://www.google.com/search?q=wizard+of+oz+public+domain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D371-33B1-ADA5-0047-D0753F26C5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F73B5-C464-3A79-79EB-E4D90C811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73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https://blog.google/products/google-cloud/sphere-wizard-of-oz/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41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https://www.youtube.com/watch?v=g46m0vBC9fk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702A8DE-055B-4BB4-8C02-E4457090D35E}" type="datetime1">
              <a:rPr lang="en-US" altLang="en-US" smtClean="0"/>
              <a:t>4/10/2025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2A77A-7612-4631-BCCB-A5F7CA0038C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53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7C45CF-ABE4-4524-AD33-643CE7605AE7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F84C7F-44C0-48BF-A3B4-C27A3523C6ED}" type="slidenum">
              <a:rPr kumimoji="0" lang="en-US" altLang="en-US" sz="1200" i="0"/>
              <a:pPr/>
              <a:t>57</a:t>
            </a:fld>
            <a:endParaRPr kumimoji="0" lang="en-US" altLang="en-US" sz="1200" i="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04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7C45CF-ABE4-4524-AD33-643CE7605AE7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F84C7F-44C0-48BF-A3B4-C27A3523C6ED}" type="slidenum">
              <a:rPr kumimoji="0" lang="en-US" altLang="en-US" sz="1200" i="0"/>
              <a:pPr/>
              <a:t>58</a:t>
            </a:fld>
            <a:endParaRPr kumimoji="0" lang="en-US" altLang="en-US" sz="1200" i="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5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E30A8D-0547-430E-865E-CADD5E24FCBF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757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9DB299-76D7-4830-BAFF-A2EB928D7FE9}" type="slidenum">
              <a:rPr kumimoji="0" lang="en-US" altLang="en-US" sz="1200" i="0"/>
              <a:pPr/>
              <a:t>59</a:t>
            </a:fld>
            <a:endParaRPr kumimoji="0" lang="en-US" altLang="en-US" sz="1200" i="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74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74E218-4572-479D-9525-556A45EB90EF}" type="datetime1">
              <a:rPr kumimoji="0" lang="en-US" altLang="en-US" sz="1200" i="0"/>
              <a:t>4/10/2025</a:t>
            </a:fld>
            <a:endParaRPr kumimoji="0" lang="en-US" altLang="en-US" sz="1200" i="0"/>
          </a:p>
        </p:txBody>
      </p:sp>
      <p:sp>
        <p:nvSpPr>
          <p:cNvPr id="768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404190-92CF-4BFE-B965-224587468EB7}" type="slidenum">
              <a:rPr kumimoji="0" lang="en-US" altLang="en-US" sz="1200" i="0"/>
              <a:pPr/>
              <a:t>60</a:t>
            </a:fld>
            <a:endParaRPr kumimoji="0" lang="en-US" altLang="en-US" sz="1200" i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1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254F7FC1-B699-4A3F-93B9-766631DECBED}" type="datetime4">
              <a:rPr lang="en-US" smtClean="0"/>
              <a:t>April 10,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D6704C9E-CFE4-42A8-AA18-C5CD8667F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16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30E6-E568-40D7-BFFF-4DE8D5CAD53C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21326-D7C7-4361-84B5-8B6D3C005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4A88-A2FC-49EB-8F0A-38BA9C23C1FF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542DF-12FE-4771-825E-3535B7DDF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3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99486-840B-4D8A-AFF8-FBE455A5CC59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D8BCF-55E0-42ED-A971-B07E2BF36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6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EF940-7BBD-4387-A7B2-5CCBD2991F3E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3C912-FD25-472F-AE0D-804BB66BEB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4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2E318-07A6-4E35-93DE-97E1FFDFEB77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608FF-3E58-48A5-8328-7BA73951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77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D61CC-36F4-442B-A906-9A219951726A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683A8-1286-4FEC-A9D6-054ED01A8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9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C5400-45F1-413C-B4DC-41AC2D92B7C3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09B23-CAA3-400A-8F10-39492A61D9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20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8C94B-5187-4E32-A4C6-B2E7D349B71B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55349-1816-456D-9B4B-64D0C6418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A73E0-9D17-476F-B1C2-DF59F7F85D98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14BAC-6705-4AF1-9930-8835A5DD0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9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04760-DCA2-4233-8D98-32FD062F2A89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04D45-7CC8-4209-8735-165F61EAC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8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FB775824-DE40-44C9-95ED-6B88F6A9488C}" type="datetime4">
              <a:rPr lang="en-US" smtClean="0"/>
              <a:t>April 10,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0866656E-0E3C-42B6-9FFA-1330A09BB1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ingdings" panose="05000000000000000000" pitchFamily="2" charset="2"/>
        <a:buChar char="§"/>
        <a:defRPr kumimoji="1" sz="3200">
          <a:solidFill>
            <a:srgbClr val="0A0A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§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Wingdings" panose="05000000000000000000" pitchFamily="2" charset="2"/>
        <a:buChar char="§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anose="05000000000000000000" pitchFamily="2" charset="2"/>
        <a:buChar char="§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8: Thurs 10 Apr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r>
              <a:rPr lang="en-US" sz="5400" dirty="0"/>
              <a:t>Functional Works: Computer Software; Derivative Works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02076" y="3581400"/>
            <a:ext cx="7001276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 dirty="0"/>
          </a:p>
          <a:p>
            <a:r>
              <a:rPr lang="en-US" dirty="0"/>
              <a:t>The 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0A6D-1FC7-9760-29F0-C2785CCF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8385-F922-6D98-F98C-78EB83B2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726" y="-2"/>
            <a:ext cx="401027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Oz and the Public Domain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8AAD4-CDD2-2959-5896-5728BCDA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F33F3BE-5F66-66DD-4C83-93B754318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0" y="6488668"/>
            <a:ext cx="2540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(10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A0B28-68E4-1C7F-A509-0F0B4A787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00C7897-CB75-7882-3A01-8A977641A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209004"/>
            <a:ext cx="594116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A4F1014-CBF4-DD0D-1096-F183F6280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9643" r="5263" b="39473"/>
          <a:stretch/>
        </p:blipFill>
        <p:spPr>
          <a:xfrm>
            <a:off x="2183069" y="678618"/>
            <a:ext cx="8857027" cy="55007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22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A72E9-B026-D999-1413-D385666A7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A5BC-0EA9-48B5-99E6-278B7F24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726" y="-2"/>
            <a:ext cx="401027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Oz and the Public Domain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44DD1-78BB-2CAD-F04E-8E7A58BB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3E2960A-3FD6-D2B1-2A96-5C46D83D5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0" y="6488668"/>
            <a:ext cx="2540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(10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BD619-2D6B-A95D-BA3A-8EB9F53E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142476D-B088-58F6-7C05-2D7C0FF6F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209004"/>
            <a:ext cx="594116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4076980-AB0F-A745-A703-24DA61D5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59716" r="41526" b="13809"/>
          <a:stretch/>
        </p:blipFill>
        <p:spPr>
          <a:xfrm>
            <a:off x="1545213" y="1187285"/>
            <a:ext cx="9285966" cy="51129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63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0581-EAB8-975F-FD43-8BECC151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A4BF-C804-D92D-D293-CB266CD1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699" y="-2"/>
            <a:ext cx="2019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Uncle Henry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F710-09DC-C92A-4DE4-0B87E9C2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A55AA75-EAAC-237C-B4FF-B0EFA761F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0" y="6488668"/>
            <a:ext cx="24764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(10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078BB-0B15-D207-2E8A-C3EF331B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DAF4EF5-2AFF-EB30-B416-5D466C694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1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E21E148-6C92-851D-8606-93CCD052C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51338" r="50709" b="3421"/>
          <a:stretch/>
        </p:blipFill>
        <p:spPr>
          <a:xfrm>
            <a:off x="3817199" y="642033"/>
            <a:ext cx="5282076" cy="58349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89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582C8-6BDE-E51E-2027-D2001285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E476-D6D3-677F-621E-937F75BB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057" y="-2"/>
            <a:ext cx="289394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Right of Publicity?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28763-A271-CCFF-8D2D-E0002547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FCB7344-7586-D552-C6C7-23568F6E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0" y="6488668"/>
            <a:ext cx="24764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(10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D4EA2-F134-9D64-C0AA-C3F9C8AAF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8D50B56-588E-5D70-4763-29AF842D6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DACC09F-6D5F-C2B8-369E-D0ECC08B2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9163" r="5275" b="47767"/>
          <a:stretch/>
        </p:blipFill>
        <p:spPr>
          <a:xfrm>
            <a:off x="1391476" y="1644925"/>
            <a:ext cx="10299839" cy="41545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028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6794-109C-C951-AFF7-BFBCC490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A3CCA-D507-9BDC-B17A-149E626A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314" y="-2"/>
            <a:ext cx="422968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Tech Behind All of This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FF30C-3BFF-C62F-D616-C18CA589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6F2B67B-0CBE-0610-E670-16251BD9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802" y="6488668"/>
            <a:ext cx="23961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(8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5F185D-B7C0-24F8-BC6F-F711C829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59DFCD-1FC9-1ECB-C081-D00C4E1BC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7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0E9FCF3-C465-1ECE-C11B-2D97B31E4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57681" r="21361" b="14493"/>
          <a:stretch/>
        </p:blipFill>
        <p:spPr>
          <a:xfrm>
            <a:off x="2156789" y="1505706"/>
            <a:ext cx="8905653" cy="45902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26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1421" y="-2"/>
            <a:ext cx="298058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Patenting Software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4938" y="6488668"/>
            <a:ext cx="3167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3,380,029 (23 Apr 1968)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29" y="154081"/>
            <a:ext cx="4604578" cy="65467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293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5875" y="-2"/>
            <a:ext cx="32861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First Software Patent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29674" y="6488668"/>
            <a:ext cx="33623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Computerworld (19 June 1968)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057" r="2959" b="1739"/>
          <a:stretch/>
        </p:blipFill>
        <p:spPr>
          <a:xfrm>
            <a:off x="3522293" y="162099"/>
            <a:ext cx="4833673" cy="65850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0698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243" y="-2"/>
            <a:ext cx="49497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CONTU: Computers and Copiers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93-573 (31 Dec 1974)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020"/>
            <a:ext cx="4406496" cy="65028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60" y="1352490"/>
            <a:ext cx="9012115" cy="453827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26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138" y="-2"/>
            <a:ext cx="49958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1976 Act: Sec. 117: Just Sit Tight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94-553 (19 Oct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5" y="209003"/>
            <a:ext cx="4181352" cy="64834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975736"/>
            <a:ext cx="10133265" cy="38773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1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076" y="-2"/>
            <a:ext cx="85439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117 Legislative History: Don’t Know the Answers Yet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1614" y="6488668"/>
            <a:ext cx="34303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8" y="473605"/>
            <a:ext cx="3575074" cy="62012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05" y="1429867"/>
            <a:ext cx="8357838" cy="45183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70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Issues/Questions</a:t>
            </a:r>
          </a:p>
          <a:p>
            <a:pPr lvl="1"/>
            <a:r>
              <a:rPr lang="en-US" dirty="0"/>
              <a:t>Software is inherently functional yet covered by copyright</a:t>
            </a:r>
          </a:p>
          <a:p>
            <a:pPr lvl="1"/>
            <a:r>
              <a:rPr lang="en-US" dirty="0"/>
              <a:t>What is the expression?</a:t>
            </a:r>
          </a:p>
          <a:p>
            <a:pPr lvl="1"/>
            <a:r>
              <a:rPr lang="en-US" dirty="0"/>
              <a:t>How do we police the lines between copyrightable expression and </a:t>
            </a:r>
            <a:r>
              <a:rPr lang="en-US" dirty="0" err="1"/>
              <a:t>uncopyrightable</a:t>
            </a:r>
            <a:r>
              <a:rPr lang="en-US" dirty="0"/>
              <a:t> ideas/functionality?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45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938" y="-2"/>
            <a:ext cx="77390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117 Legislative History: Apply Law from Before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1614" y="6488668"/>
            <a:ext cx="34303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8" y="209004"/>
            <a:ext cx="3742584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65" y="1631354"/>
            <a:ext cx="8920117" cy="42951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04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339" y="-2"/>
            <a:ext cx="13456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CONTU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CONTU Report (31 July 1978)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94" y="209004"/>
            <a:ext cx="4369164" cy="65575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070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Software as OWAs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CONTU Report (31 July 1978)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8" y="209004"/>
            <a:ext cx="436614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799" y="1115664"/>
            <a:ext cx="4985771" cy="48023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033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9387" y="-2"/>
            <a:ext cx="18526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1980 IP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67788" y="6488668"/>
            <a:ext cx="32242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96-517 (12 Dec 1980)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42" y="119193"/>
            <a:ext cx="4528349" cy="6589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480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7913" y="-2"/>
            <a:ext cx="22240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Sec. 117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96-517 (12 Dec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7" y="209004"/>
            <a:ext cx="447140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99" y="1096378"/>
            <a:ext cx="7117781" cy="49094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73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775" y="-2"/>
            <a:ext cx="21812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Sec. 117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96-517 (12 Dec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9" y="171595"/>
            <a:ext cx="4105519" cy="65255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7" y="2616240"/>
            <a:ext cx="8385108" cy="2427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01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Legislative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5788" y="6488668"/>
            <a:ext cx="39862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96-1307 Part I (9 Sept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67" y="209003"/>
            <a:ext cx="3986212" cy="64853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93" y="1232648"/>
            <a:ext cx="9256367" cy="45478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95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0410" y="-2"/>
            <a:ext cx="316159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Decline in U.S. R&amp;D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5788" y="6488668"/>
            <a:ext cx="39862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96-1307 Part I (9 Sept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56" y="209004"/>
            <a:ext cx="374915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562" y="1422883"/>
            <a:ext cx="10499549" cy="44371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84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306" y="-2"/>
            <a:ext cx="33446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Implementing CONTU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5788" y="6488668"/>
            <a:ext cx="39862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96-1307 Part I (9 Sept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69" y="209004"/>
            <a:ext cx="366642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1805" y="1409557"/>
            <a:ext cx="9548059" cy="4415909"/>
            <a:chOff x="3616461" y="2477683"/>
            <a:chExt cx="4936638" cy="2283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900" y="2477683"/>
              <a:ext cx="4914199" cy="190263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r="563"/>
            <a:stretch/>
          </p:blipFill>
          <p:spPr>
            <a:xfrm>
              <a:off x="3616461" y="4334880"/>
              <a:ext cx="4931191" cy="42596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411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9011" y="-2"/>
            <a:ext cx="363299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Repealing Old Sec. 117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5788" y="6488668"/>
            <a:ext cx="39862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96-1307 Part I (9 Sept 1980)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3" y="209004"/>
            <a:ext cx="363675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02" y="2956988"/>
            <a:ext cx="10840324" cy="23177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37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Issues/Questions</a:t>
            </a:r>
          </a:p>
          <a:p>
            <a:pPr lvl="1"/>
            <a:r>
              <a:rPr lang="en-US" dirty="0"/>
              <a:t>More particularly, how do we square Sec. 102(b) with the idea that software is generally within copyright?</a:t>
            </a:r>
          </a:p>
          <a:p>
            <a:pPr lvl="1"/>
            <a:r>
              <a:rPr lang="en-US" dirty="0"/>
              <a:t>And should it matter that the copyright choices we make will shape entry and competition in these markets?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47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479" y="-2"/>
            <a:ext cx="478452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“Computer Program” Definition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1978" y="6488668"/>
            <a:ext cx="156002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80" y="209004"/>
            <a:ext cx="471954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62350" y="3074497"/>
            <a:ext cx="9121570" cy="156966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A ‘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computer program</a:t>
            </a:r>
            <a:r>
              <a:rPr lang="en-US" sz="3200" i="0" dirty="0"/>
              <a:t>’ is a set of statements or instructions to be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used directly or indirectly in a computer</a:t>
            </a:r>
            <a:r>
              <a:rPr lang="en-US" sz="3200" i="0" dirty="0"/>
              <a:t> in order to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bring about a certain result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5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100" y="-2"/>
            <a:ext cx="4533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Situating Computer Programs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8" y="209004"/>
            <a:ext cx="3920375" cy="64740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550" y="1666354"/>
            <a:ext cx="9923079" cy="41209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60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0" y="-2"/>
            <a:ext cx="75247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 to Sec. 102: Where Are Computer Programs?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7040" y="6488668"/>
            <a:ext cx="15849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5" y="463734"/>
            <a:ext cx="4639734" cy="61982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41" y="1466928"/>
            <a:ext cx="7780522" cy="42930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4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568" y="-2"/>
            <a:ext cx="63364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Computer Programs are … Literary 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" y="209003"/>
            <a:ext cx="3790626" cy="64079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29" y="1571638"/>
            <a:ext cx="9086323" cy="40440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03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549" y="-2"/>
            <a:ext cx="46814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But Remember 102(b)’s Limits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94-1476 (3 Sept 1976)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31" y="209004"/>
            <a:ext cx="382298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123" y="2090651"/>
            <a:ext cx="9577402" cy="37005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24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793" y="-2"/>
            <a:ext cx="262820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Current Sec. 117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15352" y="6488668"/>
            <a:ext cx="15766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11 USC 117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85" y="209004"/>
            <a:ext cx="4897814" cy="64619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893" y="1280709"/>
            <a:ext cx="9543117" cy="43452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74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032" y="-2"/>
            <a:ext cx="52459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117(c): Maintenance or Repair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15352" y="6488668"/>
            <a:ext cx="15766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11 USC 117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9" y="209004"/>
            <a:ext cx="485656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131548" y="904744"/>
            <a:ext cx="8644982" cy="5097190"/>
            <a:chOff x="3986709" y="2037522"/>
            <a:chExt cx="4219080" cy="24876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141" r="1030"/>
            <a:stretch/>
          </p:blipFill>
          <p:spPr>
            <a:xfrm>
              <a:off x="3990975" y="2332856"/>
              <a:ext cx="4214814" cy="219228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709" y="2037522"/>
              <a:ext cx="4218582" cy="29533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93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Apple builds the Apple II computer. Hardware plus an operating system and other key programs</a:t>
            </a:r>
          </a:p>
          <a:p>
            <a:pPr lvl="1"/>
            <a:r>
              <a:rPr lang="en-US" dirty="0"/>
              <a:t>Third parties write Apple II compatible software</a:t>
            </a:r>
          </a:p>
          <a:p>
            <a:pPr lvl="1"/>
            <a:r>
              <a:rPr lang="en-US" dirty="0"/>
              <a:t>Franklin builds an Apple II clone and distributes copies of Apple’s software to its customers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</a:p>
        </p:txBody>
      </p:sp>
    </p:spTree>
    <p:extLst>
      <p:ext uri="{BB962C8B-B14F-4D97-AF65-F5344CB8AC3E}">
        <p14:creationId xmlns:p14="http://schemas.microsoft.com/office/powerpoint/2010/main" val="1557920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Does Franklin violate Section 106?</a:t>
            </a:r>
          </a:p>
          <a:p>
            <a:pPr lvl="1"/>
            <a:r>
              <a:rPr lang="en-US" dirty="0"/>
              <a:t>Does it matter if some of Apple’s software is installed in the Apple II on a chip?</a:t>
            </a:r>
          </a:p>
          <a:p>
            <a:pPr lvl="1"/>
            <a:r>
              <a:rPr lang="en-US" dirty="0"/>
              <a:t>Can a chip be a TME (tangible medium of expression)?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</a:p>
        </p:txBody>
      </p:sp>
    </p:spTree>
    <p:extLst>
      <p:ext uri="{BB962C8B-B14F-4D97-AF65-F5344CB8AC3E}">
        <p14:creationId xmlns:p14="http://schemas.microsoft.com/office/powerpoint/2010/main" val="4119345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407" y="-2"/>
            <a:ext cx="38155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Wins (On  Appeal)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744 F.2d 1240 (3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rd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1983)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4160" t="3219" r="6482" b="6969"/>
          <a:stretch/>
        </p:blipFill>
        <p:spPr>
          <a:xfrm>
            <a:off x="248478" y="209004"/>
            <a:ext cx="405041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C3CBC4-6832-B767-A245-F32AAE37823C}"/>
              </a:ext>
            </a:extLst>
          </p:cNvPr>
          <p:cNvGrpSpPr>
            <a:grpSpLocks noChangeAspect="1"/>
          </p:cNvGrpSpPr>
          <p:nvPr/>
        </p:nvGrpSpPr>
        <p:grpSpPr>
          <a:xfrm>
            <a:off x="3192639" y="1010174"/>
            <a:ext cx="4432291" cy="4141388"/>
            <a:chOff x="4107039" y="958968"/>
            <a:chExt cx="3545833" cy="33131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951" b="46215"/>
            <a:stretch/>
          </p:blipFill>
          <p:spPr>
            <a:xfrm>
              <a:off x="4212543" y="1477432"/>
              <a:ext cx="3440329" cy="279464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7039" y="958968"/>
              <a:ext cx="3517917" cy="51846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40F396-EC2D-E41B-4A8C-744501351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71" r="951"/>
          <a:stretch/>
        </p:blipFill>
        <p:spPr>
          <a:xfrm>
            <a:off x="7756810" y="1010174"/>
            <a:ext cx="4328349" cy="3342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D5ADE-C0FD-EC20-89FE-CDEF4310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B850-7698-C508-8195-B66F6ED4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BCB2-58E3-F440-3158-0266A998E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Issues/Questions</a:t>
            </a:r>
          </a:p>
          <a:p>
            <a:pPr lvl="1"/>
            <a:r>
              <a:rPr lang="en-US" dirty="0"/>
              <a:t>On derivative works, the core idea is reasonably straightforward but what do the limiting cases tell us about that idea?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5A8E6-7051-6600-546D-1F9A07B5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82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764" y="-2"/>
            <a:ext cx="49222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Property Rights v. Competition?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 Sept 1983)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6" y="209004"/>
            <a:ext cx="452779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49CEB-248C-2F31-E264-BF4B26C94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70" t="50774" r="16884" b="34365"/>
          <a:stretch/>
        </p:blipFill>
        <p:spPr>
          <a:xfrm>
            <a:off x="2504112" y="2120855"/>
            <a:ext cx="8817557" cy="37766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6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IBM releases it personal computer, the IBM PC, on 12 Aug 1981</a:t>
            </a:r>
          </a:p>
          <a:p>
            <a:pPr lvl="1"/>
            <a:r>
              <a:rPr lang="en-US" dirty="0"/>
              <a:t>A key piece of software to run the PC, authored by IBM, was the BIOS. It was embedded in hardware in the IBM PC</a:t>
            </a:r>
          </a:p>
          <a:p>
            <a:pPr lvl="1"/>
            <a:r>
              <a:rPr lang="en-US" dirty="0"/>
              <a:t>IBM claimed a copyright in the BIOS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4)</a:t>
            </a:r>
          </a:p>
        </p:txBody>
      </p:sp>
    </p:spTree>
    <p:extLst>
      <p:ext uri="{BB962C8B-B14F-4D97-AF65-F5344CB8AC3E}">
        <p14:creationId xmlns:p14="http://schemas.microsoft.com/office/powerpoint/2010/main" val="3974046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Compaq is an entrant and its business plan is to build a portable IBM PC clone</a:t>
            </a:r>
          </a:p>
          <a:p>
            <a:pPr lvl="1"/>
            <a:r>
              <a:rPr lang="en-US" dirty="0"/>
              <a:t>They will get an operating system from Microsoft and the CPU from Intel</a:t>
            </a:r>
          </a:p>
          <a:p>
            <a:pPr lvl="1"/>
            <a:r>
              <a:rPr lang="en-US" dirty="0"/>
              <a:t>But they need the BIOS and they plan to duplicate it through a two-step “clean room” reverse-engineering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4)</a:t>
            </a:r>
          </a:p>
        </p:txBody>
      </p:sp>
    </p:spTree>
    <p:extLst>
      <p:ext uri="{BB962C8B-B14F-4D97-AF65-F5344CB8AC3E}">
        <p14:creationId xmlns:p14="http://schemas.microsoft.com/office/powerpoint/2010/main" val="2753033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Step 1</a:t>
            </a:r>
          </a:p>
          <a:p>
            <a:pPr lvl="2"/>
            <a:r>
              <a:rPr lang="en-US" dirty="0"/>
              <a:t>Have one team study the BIOS (and IBM had helpfully issued a detailed manual setting out the BIOS)</a:t>
            </a:r>
          </a:p>
          <a:p>
            <a:pPr lvl="2"/>
            <a:r>
              <a:rPr lang="en-US" dirty="0"/>
              <a:t>That team was to produce a detailed specification of the functions the BIOS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4)</a:t>
            </a:r>
          </a:p>
        </p:txBody>
      </p:sp>
    </p:spTree>
    <p:extLst>
      <p:ext uri="{BB962C8B-B14F-4D97-AF65-F5344CB8AC3E}">
        <p14:creationId xmlns:p14="http://schemas.microsoft.com/office/powerpoint/2010/main" val="1665523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Step 2</a:t>
            </a:r>
          </a:p>
          <a:p>
            <a:pPr lvl="2"/>
            <a:r>
              <a:rPr lang="en-US" dirty="0"/>
              <a:t>The second team, fully separate from the first team and therefore never exposed the actual BIOS code, was to write software implementing the functions specified by the first team</a:t>
            </a:r>
          </a:p>
          <a:p>
            <a:r>
              <a:rPr lang="en-US" dirty="0"/>
              <a:t>Does Compaq violate Section 106?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734" y="0"/>
            <a:ext cx="210866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</a:p>
        </p:txBody>
      </p:sp>
    </p:spTree>
    <p:extLst>
      <p:ext uri="{BB962C8B-B14F-4D97-AF65-F5344CB8AC3E}">
        <p14:creationId xmlns:p14="http://schemas.microsoft.com/office/powerpoint/2010/main" val="124121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3394" y="-2"/>
            <a:ext cx="43486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$500M In Sales in Third Year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 Feb 1986)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2" y="209004"/>
            <a:ext cx="4222479" cy="64123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447" y="688575"/>
            <a:ext cx="5100332" cy="56637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75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17" y="-2"/>
            <a:ext cx="23323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Macintosh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59617" y="6488668"/>
            <a:ext cx="23323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Macworld (Jan 1984)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3" y="151437"/>
            <a:ext cx="5365737" cy="66279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8755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6129" y="-2"/>
            <a:ext cx="26958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Mac Desktop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8988" y="6488668"/>
            <a:ext cx="24630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Macworld (Jan 1984)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59554" y="296049"/>
            <a:ext cx="7068551" cy="4378364"/>
            <a:chOff x="4772083" y="1781944"/>
            <a:chExt cx="5318105" cy="32941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2083" y="1781944"/>
              <a:ext cx="2647833" cy="329411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916" y="1793303"/>
              <a:ext cx="2670272" cy="328275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7020" t="34674" r="900" b="15055"/>
          <a:stretch/>
        </p:blipFill>
        <p:spPr>
          <a:xfrm>
            <a:off x="2010543" y="1590260"/>
            <a:ext cx="9369394" cy="47026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87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648" y="-2"/>
            <a:ext cx="507135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Nov 1985: Windows 1.0 Released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40110" y="6488668"/>
            <a:ext cx="255188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InfoWorld (9 Dec 1985)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666672" y="511375"/>
            <a:ext cx="8133945" cy="5824893"/>
            <a:chOff x="1676400" y="479847"/>
            <a:chExt cx="8153400" cy="5838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515566"/>
              <a:ext cx="4019550" cy="576738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5950" y="479847"/>
              <a:ext cx="4133850" cy="583882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00526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3</a:t>
            </a:r>
          </a:p>
          <a:p>
            <a:pPr lvl="1"/>
            <a:r>
              <a:rPr lang="en-US" dirty="0"/>
              <a:t>What exactly is copyrightable on the original Mac desktop?</a:t>
            </a:r>
          </a:p>
          <a:p>
            <a:pPr lvl="1"/>
            <a:r>
              <a:rPr lang="en-US" dirty="0"/>
              <a:t>Individual icons? Particular ones? The trash can?</a:t>
            </a:r>
          </a:p>
          <a:p>
            <a:pPr lvl="1"/>
            <a:r>
              <a:rPr lang="en-US" dirty="0"/>
              <a:t>The overall “look and feel” of the desktop? Is the desktop an “audiovisual work?”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8276" y="0"/>
            <a:ext cx="210912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2)</a:t>
            </a:r>
          </a:p>
        </p:txBody>
      </p:sp>
    </p:spTree>
    <p:extLst>
      <p:ext uri="{BB962C8B-B14F-4D97-AF65-F5344CB8AC3E}">
        <p14:creationId xmlns:p14="http://schemas.microsoft.com/office/powerpoint/2010/main" val="218359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7256E-92BB-05A9-A1F7-4282893E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1244-36CD-B14E-A115-D1E28B15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115" y="-2"/>
            <a:ext cx="47308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Bringing Back Extinct Wolves?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CF0DA-2CDE-9483-0ACD-4F562D87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69ECE2F-06EC-5185-CB16-7FB266CDD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494" y="6488668"/>
            <a:ext cx="206550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(9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539C4-046C-655B-273A-D31A2F45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B99272E6-60C6-E2FB-63AA-A583C3410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0825" r="4064" b="5385"/>
          <a:stretch/>
        </p:blipFill>
        <p:spPr>
          <a:xfrm>
            <a:off x="211123" y="209004"/>
            <a:ext cx="664845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newspaper&#10;&#10;Description automatically generated">
            <a:extLst>
              <a:ext uri="{FF2B5EF4-FFF2-40B4-BE49-F238E27FC236}">
                <a16:creationId xmlns:a16="http://schemas.microsoft.com/office/drawing/2014/main" id="{0E09D88D-E665-C3E3-5A08-121265590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24545" r="19604" b="27620"/>
          <a:stretch/>
        </p:blipFill>
        <p:spPr>
          <a:xfrm>
            <a:off x="3103124" y="407743"/>
            <a:ext cx="7208196" cy="60425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85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This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Microsoft violate Apple’s copyrights when it released Windows?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8BCF-55E0-42ED-A971-B07E2BF3613A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91651" y="0"/>
            <a:ext cx="2125749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2)</a:t>
            </a:r>
          </a:p>
        </p:txBody>
      </p:sp>
    </p:spTree>
    <p:extLst>
      <p:ext uri="{BB962C8B-B14F-4D97-AF65-F5344CB8AC3E}">
        <p14:creationId xmlns:p14="http://schemas.microsoft.com/office/powerpoint/2010/main" val="3032048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455" y="-2"/>
            <a:ext cx="645754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GUI: Software Look and Feel: MS Wins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98280" y="6488668"/>
            <a:ext cx="30937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35 F.3d 1435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6" y="209004"/>
            <a:ext cx="3987806" cy="65222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48" r="1945" b="8056"/>
          <a:stretch/>
        </p:blipFill>
        <p:spPr>
          <a:xfrm>
            <a:off x="2483848" y="1105181"/>
            <a:ext cx="4659954" cy="43774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823038-F091-1806-AECB-60007F0FACC9}"/>
              </a:ext>
            </a:extLst>
          </p:cNvPr>
          <p:cNvGrpSpPr>
            <a:grpSpLocks noChangeAspect="1"/>
          </p:cNvGrpSpPr>
          <p:nvPr/>
        </p:nvGrpSpPr>
        <p:grpSpPr>
          <a:xfrm>
            <a:off x="7293037" y="1105181"/>
            <a:ext cx="4784703" cy="2787540"/>
            <a:chOff x="7934556" y="4367174"/>
            <a:chExt cx="3827762" cy="22300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D96F27-AC02-EC70-1F3C-97663D084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8" t="83371" r="1945"/>
            <a:stretch/>
          </p:blipFill>
          <p:spPr>
            <a:xfrm>
              <a:off x="7934556" y="4367174"/>
              <a:ext cx="3827762" cy="65032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F8567E-8C26-5C87-29CA-1DC95C19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910" y="4914251"/>
              <a:ext cx="3779055" cy="168295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183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7106" y="-2"/>
            <a:ext cx="49448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Mix of Copyright and Contract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179" y="6488668"/>
            <a:ext cx="35058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(20 Sept 1994)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00" y="190706"/>
            <a:ext cx="4454988" cy="6510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01" y="742233"/>
            <a:ext cx="4558378" cy="56343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20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555" y="-2"/>
            <a:ext cx="489844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Lotus and Methods of Operation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7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49 F.3d 807 (1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12176-2E27-2565-9766-895BA8A9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5" t="1933" r="15176" b="10671"/>
          <a:stretch/>
        </p:blipFill>
        <p:spPr>
          <a:xfrm>
            <a:off x="3115637" y="209004"/>
            <a:ext cx="3987943" cy="649659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42700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9366" y="-2"/>
            <a:ext cx="41326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Did Lotus Look Like?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75323" y="6488668"/>
            <a:ext cx="29166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Mitch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Kapor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(23 Feb 1983)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322" y="484609"/>
            <a:ext cx="7866113" cy="59374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3952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672" y="-2"/>
            <a:ext cx="57003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Lotus Explodes (And Others Want In)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6191" y="6488668"/>
            <a:ext cx="34058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(13 Feb 1984)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2" y="209004"/>
            <a:ext cx="452316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40" y="901579"/>
            <a:ext cx="6823339" cy="54669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5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1175" y="-2"/>
            <a:ext cx="27908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Ties in the Sup 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5050" y="6488668"/>
            <a:ext cx="2266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516 U.S. 233 (1996)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48" y="504071"/>
            <a:ext cx="3848593" cy="58732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01" y="504071"/>
            <a:ext cx="3861804" cy="58985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243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6F5BD0-4411-4316-8F5A-5A06E1A5F2B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Lotus v Borland Questions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Why did Borland want to imitate Lotus’s interface?</a:t>
            </a:r>
          </a:p>
          <a:p>
            <a:r>
              <a:rPr lang="en-US"/>
              <a:t>2. How will interface creation incentives be muted if we allow imitation?</a:t>
            </a:r>
          </a:p>
          <a:p>
            <a:r>
              <a:rPr lang="en-US"/>
              <a:t>3. What benefits will flow from allowing imitation?</a:t>
            </a:r>
          </a:p>
        </p:txBody>
      </p:sp>
    </p:spTree>
    <p:extLst>
      <p:ext uri="{BB962C8B-B14F-4D97-AF65-F5344CB8AC3E}">
        <p14:creationId xmlns:p14="http://schemas.microsoft.com/office/powerpoint/2010/main" val="46995782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6F5BD0-4411-4316-8F5A-5A06E1A5F2B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Lotus v Borland Questions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How does Sec. 102(b) apply here?</a:t>
            </a:r>
          </a:p>
          <a:p>
            <a:r>
              <a:rPr lang="en-US" dirty="0"/>
              <a:t>5. And is Borland’s use a fair use under Sec. 107?</a:t>
            </a:r>
          </a:p>
        </p:txBody>
      </p:sp>
    </p:spTree>
    <p:extLst>
      <p:ext uri="{BB962C8B-B14F-4D97-AF65-F5344CB8AC3E}">
        <p14:creationId xmlns:p14="http://schemas.microsoft.com/office/powerpoint/2010/main" val="239803270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810341-96D8-4B0A-8358-D121C5425F9A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59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Menu/Commands and Expression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Designing the Menu and Commands</a:t>
            </a:r>
          </a:p>
          <a:p>
            <a:pPr lvl="1"/>
            <a:r>
              <a:rPr lang="en-US"/>
              <a:t>Many choices possible, perhaps an infinite number</a:t>
            </a:r>
          </a:p>
          <a:p>
            <a:pPr lvl="1"/>
            <a:r>
              <a:rPr lang="en-US"/>
              <a:t>Lotus chose one from the multitude</a:t>
            </a:r>
          </a:p>
          <a:p>
            <a:r>
              <a:rPr lang="en-US"/>
              <a:t>Shouldn’t this be thought of as expressive?</a:t>
            </a:r>
          </a:p>
          <a:p>
            <a:r>
              <a:rPr lang="en-US"/>
              <a:t>If not expressive enough, can’t Lotus fix that by being more expressive?</a:t>
            </a:r>
          </a:p>
        </p:txBody>
      </p:sp>
    </p:spTree>
    <p:extLst>
      <p:ext uri="{BB962C8B-B14F-4D97-AF65-F5344CB8AC3E}">
        <p14:creationId xmlns:p14="http://schemas.microsoft.com/office/powerpoint/2010/main" val="180396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D6579-D5D0-9006-D583-67B6E45F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D3D9-2976-CDED-F5A6-7E98AB9C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461" y="-2"/>
            <a:ext cx="10005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AI Oz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4892E-DF49-82F9-56AB-63694455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7A366D4-EFBC-1CA7-0D9F-30F1D5E8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534" y="6488668"/>
            <a:ext cx="21054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(9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639BF0-1E14-4094-6165-B7FBF031E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2D4CDAA8-CC01-0CC2-0E1D-DD930247D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6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newspaper&#10;&#10;Description automatically generated">
            <a:extLst>
              <a:ext uri="{FF2B5EF4-FFF2-40B4-BE49-F238E27FC236}">
                <a16:creationId xmlns:a16="http://schemas.microsoft.com/office/drawing/2014/main" id="{38E338C5-EAF2-F884-0916-888C0B16D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18621" r="37926" b="28134"/>
          <a:stretch/>
        </p:blipFill>
        <p:spPr>
          <a:xfrm>
            <a:off x="4169855" y="564916"/>
            <a:ext cx="5288353" cy="60034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36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7C490E-1C39-4D3B-8410-F396E8C895BA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Expression Isn’t the Point Here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102(b) Again</a:t>
            </a:r>
          </a:p>
          <a:p>
            <a:pPr lvl="1"/>
            <a:r>
              <a:rPr lang="en-US" dirty="0"/>
              <a:t>In no case does copyright protection for an original work of authorship extend to any </a:t>
            </a:r>
            <a:r>
              <a:rPr lang="en-US" dirty="0">
                <a:solidFill>
                  <a:schemeClr val="tx1"/>
                </a:solidFill>
              </a:rPr>
              <a:t>idea, procedure, process, system, method of operation, concept, principle, or discovery,</a:t>
            </a:r>
            <a:r>
              <a:rPr lang="en-US" dirty="0"/>
              <a:t> </a:t>
            </a:r>
            <a:r>
              <a:rPr lang="en-US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regardless of the form in which it is described, explained, illustrated, or embodied in such work</a:t>
            </a:r>
          </a:p>
        </p:txBody>
      </p:sp>
    </p:spTree>
    <p:extLst>
      <p:ext uri="{BB962C8B-B14F-4D97-AF65-F5344CB8AC3E}">
        <p14:creationId xmlns:p14="http://schemas.microsoft.com/office/powerpoint/2010/main" val="18970040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BD9E4D-E483-40CD-97B0-66D61D1F05EF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61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Expression Isn’t the Point Here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Meaning?</a:t>
            </a:r>
          </a:p>
          <a:p>
            <a:pPr lvl="1"/>
            <a:r>
              <a:rPr lang="en-US"/>
              <a:t>Even if expressive, if the expression operates as a method of operation, the expression can’t be copyrighted</a:t>
            </a:r>
          </a:p>
          <a:p>
            <a:r>
              <a:rPr lang="en-US"/>
              <a:t>How should we determine what constitutes a method of operation under Sec. 102(b)?</a:t>
            </a:r>
          </a:p>
        </p:txBody>
      </p:sp>
    </p:spTree>
    <p:extLst>
      <p:ext uri="{BB962C8B-B14F-4D97-AF65-F5344CB8AC3E}">
        <p14:creationId xmlns:p14="http://schemas.microsoft.com/office/powerpoint/2010/main" val="1670433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357" y="-2"/>
            <a:ext cx="26506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Upfront Choice?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67207" y="6488668"/>
            <a:ext cx="23247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Lotus (1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0A3A7-1EE3-746D-A499-C2A659327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0F53F-26ED-6812-B895-B0BA3AFE6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1" y="209004"/>
            <a:ext cx="414705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677F2A0-8110-1683-CAE3-2CD070598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486" y="1829764"/>
            <a:ext cx="9917521" cy="403187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fact that Lotus developers could have designed the Lotus menu command hierarchy differently is immaterial to the question of whether it is a ‘method of operation.’ </a:t>
            </a:r>
            <a:r>
              <a:rPr lang="en-US" sz="3200" i="0" dirty="0"/>
              <a:t>In other words, our initial inquiry is not whether the Lotus menu command hierarchy incorporates any expression. Rather, our initial inquiry is whether the Lotus menu command hierarchy is a ‘method of operation.’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51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931" y="-2"/>
            <a:ext cx="16500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Irrelevant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67207" y="6488668"/>
            <a:ext cx="23247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Lotus (1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0A3A7-1EE3-746D-A499-C2A659327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0F53F-26ED-6812-B895-B0BA3AFE6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1" y="209004"/>
            <a:ext cx="414705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677F2A0-8110-1683-CAE3-2CD070598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984" y="1297267"/>
            <a:ext cx="9917521" cy="452431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Concluding, as we do, that users operate Lotus 1-2-3 by using the Lotus menu command hierarchy, and that the entire Lotus menu command hierarchy is essential to operating Lotus 1-2-3, we do not inquire further whether that method of operation could have been designed differently</a:t>
            </a:r>
            <a:r>
              <a:rPr lang="en-US" sz="3200" i="0" dirty="0"/>
              <a:t>. The ‘expressive’ choices of what to name the command terms and how to arrange them do not magically change the uncopyrightable menu command hierarchy into copyrightable subject matter.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108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774" y="-2"/>
            <a:ext cx="414722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1995: IBM Buys Lotus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1664" y="6488668"/>
            <a:ext cx="35003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(12 June 1995)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33" y="418010"/>
            <a:ext cx="8338498" cy="61656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63" y="1695346"/>
            <a:ext cx="4270683" cy="47153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770" y="1695346"/>
            <a:ext cx="4199388" cy="31198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37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17" y="-2"/>
            <a:ext cx="86184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106(1,2): Reproduction Right; Derivative Works 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25244" y="6488668"/>
            <a:ext cx="15667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6" y="418011"/>
            <a:ext cx="4664396" cy="619315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4213" y="1460669"/>
            <a:ext cx="10504750" cy="452431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0" dirty="0">
                <a:cs typeface="Times New Roman" panose="02020603050405020304" pitchFamily="18" charset="0"/>
              </a:rPr>
              <a:t>“</a:t>
            </a:r>
            <a:r>
              <a:rPr lang="en-US" sz="3600" i="0" dirty="0"/>
              <a:t>Subject to sections 107 through 121 the owner of copyright under this title has the exclusive rights to do and to authorize any of the following:</a:t>
            </a:r>
          </a:p>
          <a:p>
            <a:pPr marL="1200150" lvl="1" indent="-742950">
              <a:spcBef>
                <a:spcPct val="50000"/>
              </a:spcBef>
              <a:buAutoNum type="arabicParenBoth"/>
              <a:defRPr/>
            </a:pP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to reproduce the copyrighted work in copies or phonorecords</a:t>
            </a:r>
            <a:r>
              <a:rPr lang="en-US" sz="3600" i="0" dirty="0"/>
              <a:t>;</a:t>
            </a:r>
          </a:p>
          <a:p>
            <a:pPr marL="1200150" lvl="1" indent="-742950">
              <a:spcBef>
                <a:spcPct val="50000"/>
              </a:spcBef>
              <a:buAutoNum type="arabicParenBoth"/>
              <a:defRPr/>
            </a:pP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to prepare derivative works based upon the copyrighted work</a:t>
            </a:r>
            <a:r>
              <a:rPr lang="en-US" sz="3600" i="0" dirty="0"/>
              <a:t>;</a:t>
            </a:r>
            <a:r>
              <a:rPr lang="en-US" sz="36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27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347" y="-2"/>
            <a:ext cx="421065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Derivative Works Definition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3520" y="6488668"/>
            <a:ext cx="15584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0" y="209004"/>
            <a:ext cx="481675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4213" y="1945209"/>
            <a:ext cx="10504750" cy="341632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0" dirty="0">
                <a:cs typeface="Times New Roman" panose="02020603050405020304" pitchFamily="18" charset="0"/>
              </a:rPr>
              <a:t>“</a:t>
            </a:r>
            <a:r>
              <a:rPr lang="en-US" sz="3600" i="0" dirty="0"/>
              <a:t>A ‘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derivative work</a:t>
            </a:r>
            <a:r>
              <a:rPr lang="en-US" sz="3600" i="0" dirty="0"/>
              <a:t>’ is a work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based upon one or more preexisting works</a:t>
            </a:r>
            <a:r>
              <a:rPr lang="en-US" sz="3600" i="0" dirty="0"/>
              <a:t>, such as a translation, musical arrangement, dramatization, fictionalization, motion picture version, sound recording, art reproduction, abridgment, condensation, or any other form in which a work may be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recast, transformed, or adapted</a:t>
            </a:r>
            <a:r>
              <a:rPr lang="en-US" sz="3600" i="0" dirty="0"/>
              <a:t>.</a:t>
            </a:r>
            <a:r>
              <a:rPr lang="en-US" sz="36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3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347" y="-2"/>
            <a:ext cx="421065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Derivative Works Definition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3520" y="6488668"/>
            <a:ext cx="15584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5" y="209004"/>
            <a:ext cx="481675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4213" y="2752233"/>
            <a:ext cx="10504750" cy="2308324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0" dirty="0">
                <a:cs typeface="Times New Roman" panose="02020603050405020304" pitchFamily="18" charset="0"/>
              </a:rPr>
              <a:t>“</a:t>
            </a:r>
            <a:r>
              <a:rPr lang="en-US" sz="3600" i="0" dirty="0"/>
              <a:t>A work consisting of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editorial revisions</a:t>
            </a:r>
            <a:r>
              <a:rPr lang="en-US" sz="3600" i="0" dirty="0"/>
              <a:t>, annotations, elaborations, or other modifications which, as a whole, represent an original work of authorship, is a ‘derivative work’.</a:t>
            </a:r>
            <a:r>
              <a:rPr lang="en-US" sz="36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0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3585" y="-2"/>
            <a:ext cx="227841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Unlawful Uses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84180" y="6488668"/>
            <a:ext cx="16078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103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6" y="209004"/>
            <a:ext cx="4799341" cy="6464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10978" y="1957895"/>
            <a:ext cx="10504750" cy="341632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i="0" dirty="0">
                <a:cs typeface="Times New Roman" panose="02020603050405020304" pitchFamily="18" charset="0"/>
              </a:rPr>
              <a:t>“103</a:t>
            </a:r>
            <a:r>
              <a:rPr lang="en-US" sz="3600" i="0" dirty="0"/>
              <a:t>(a) The subject matter of copyright as specified by section 102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includes compilations and derivative works</a:t>
            </a:r>
            <a:r>
              <a:rPr lang="en-US" sz="3600" i="0" dirty="0"/>
              <a:t>, but protection for a work employing preexisting material in which copyright subsists </a:t>
            </a:r>
            <a:r>
              <a:rPr lang="en-US" sz="36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does not extend to any part of the work in which such material has been used unlawfully</a:t>
            </a:r>
            <a:r>
              <a:rPr lang="en-US" sz="3600" i="0" dirty="0"/>
              <a:t>.</a:t>
            </a:r>
            <a:r>
              <a:rPr lang="en-US" sz="36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53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349" y="-2"/>
            <a:ext cx="59786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Scope of Copyright in Derivative 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71048" y="6488668"/>
            <a:ext cx="15209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103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4784395" cy="64447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47980" y="1494602"/>
            <a:ext cx="10504750" cy="403187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“103</a:t>
            </a:r>
            <a:r>
              <a:rPr lang="en-US" sz="3200" i="0" dirty="0"/>
              <a:t>(b) 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copyright in a compilation or derivative work extends only to the material contributed by the author of such work</a:t>
            </a:r>
            <a:r>
              <a:rPr lang="en-US" sz="3200" i="0" dirty="0"/>
              <a:t>, as distinguished from the preexisting material employed in the work, and does not imply any exclusive right in the preexisting material. The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copyright in such work is independent of, and does not affect or enlarge the scope, duration, ownership, or subsistence of, any copyright protection in the preexisting material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183A3-E300-D4FC-985B-4ECEC495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5F77-D9A7-3B5C-5170-D80745B3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2540" y="-2"/>
            <a:ext cx="23394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IP and Then 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0B0B-4EB2-010E-23C1-9E11473F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9EFAEF8-CBE5-E589-B609-D555B062A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534" y="6488668"/>
            <a:ext cx="21054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(9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F0697-7B7F-3CEF-F999-D62FABD1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D44A79D1-A6FB-5546-92F8-D7CAD13B6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6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BF86A13-E70C-FE16-7DED-CA7A41449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0580" r="37689" b="34153"/>
          <a:stretch/>
        </p:blipFill>
        <p:spPr>
          <a:xfrm>
            <a:off x="3579805" y="787852"/>
            <a:ext cx="7124158" cy="53341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9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0167" y="-2"/>
            <a:ext cx="262183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Lee v. A.R.T. Co.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5376" y="6488668"/>
            <a:ext cx="3006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125 F.3d 580 (7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1997)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6FB79-02CE-2C51-CAAD-738485F9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15" r="10399" b="11906"/>
          <a:stretch/>
        </p:blipFill>
        <p:spPr>
          <a:xfrm>
            <a:off x="3793588" y="191634"/>
            <a:ext cx="4084048" cy="65139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35541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3C5A5A-3A1B-41C9-BEC8-622575FDA26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Lee v. A.R.T. Co.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Core Facts</a:t>
            </a:r>
          </a:p>
          <a:p>
            <a:pPr lvl="1">
              <a:lnSpc>
                <a:spcPct val="90000"/>
              </a:lnSpc>
            </a:pPr>
            <a:r>
              <a:rPr lang="en-US"/>
              <a:t>Annie Lee sells art notecards and lithographs to Deck the Walls</a:t>
            </a:r>
          </a:p>
          <a:p>
            <a:pPr lvl="1">
              <a:lnSpc>
                <a:spcPct val="90000"/>
              </a:lnSpc>
            </a:pPr>
            <a:r>
              <a:rPr lang="en-US"/>
              <a:t>Deck the Walls sells those to A.R.T. Co.</a:t>
            </a:r>
          </a:p>
          <a:p>
            <a:pPr lvl="1">
              <a:lnSpc>
                <a:spcPct val="90000"/>
              </a:lnSpc>
            </a:pPr>
            <a:r>
              <a:rPr lang="en-US"/>
              <a:t>ART glues cards to tiles, resells tiles</a:t>
            </a:r>
          </a:p>
          <a:p>
            <a:pPr>
              <a:lnSpc>
                <a:spcPct val="90000"/>
              </a:lnSpc>
            </a:pPr>
            <a:r>
              <a:rPr lang="en-US"/>
              <a:t>Lee sues ART alleging that ART is creating a derivative work, in violation of Sec. 106(2). Who wins?</a:t>
            </a:r>
          </a:p>
        </p:txBody>
      </p:sp>
    </p:spTree>
    <p:extLst>
      <p:ext uri="{BB962C8B-B14F-4D97-AF65-F5344CB8AC3E}">
        <p14:creationId xmlns:p14="http://schemas.microsoft.com/office/powerpoint/2010/main" val="4409208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3B7A90-7894-4152-9ABA-5662BD1BCCE3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Card on a Tile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Hypo</a:t>
            </a:r>
          </a:p>
          <a:p>
            <a:pPr lvl="1"/>
            <a:r>
              <a:rPr lang="en-US"/>
              <a:t>Lee creates notecard and claims copyright</a:t>
            </a:r>
          </a:p>
          <a:p>
            <a:pPr lvl="1"/>
            <a:r>
              <a:rPr lang="en-US"/>
              <a:t>Lee glues card to tile and claims copyright on the card-on-a-tile</a:t>
            </a:r>
          </a:p>
          <a:p>
            <a:r>
              <a:rPr lang="en-US"/>
              <a:t>How many copyrights does she get? Does this eliminate competition in one medium?</a:t>
            </a:r>
          </a:p>
        </p:txBody>
      </p:sp>
    </p:spTree>
    <p:extLst>
      <p:ext uri="{BB962C8B-B14F-4D97-AF65-F5344CB8AC3E}">
        <p14:creationId xmlns:p14="http://schemas.microsoft.com/office/powerpoint/2010/main" val="1182243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05BBE7-569D-4F53-958C-482BECA6AFFE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</a:t>
            </a:r>
          </a:p>
          <a:p>
            <a:pPr lvl="1"/>
            <a:r>
              <a:rPr lang="en-US"/>
              <a:t>Clear copyright on notecard</a:t>
            </a:r>
          </a:p>
          <a:p>
            <a:pPr lvl="1"/>
            <a:r>
              <a:rPr lang="en-US"/>
              <a:t>As to card-on-a-tile</a:t>
            </a:r>
          </a:p>
          <a:p>
            <a:pPr lvl="2"/>
            <a:r>
              <a:rPr lang="en-US"/>
              <a:t>103(b): The copyright in a compilation or derivative work extends only to the material contributed by the author of such work, as distinguished from the preexisting material employed in the work</a:t>
            </a:r>
          </a:p>
        </p:txBody>
      </p:sp>
    </p:spTree>
    <p:extLst>
      <p:ext uri="{BB962C8B-B14F-4D97-AF65-F5344CB8AC3E}">
        <p14:creationId xmlns:p14="http://schemas.microsoft.com/office/powerpoint/2010/main" val="10776587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4F87D52-A7F7-43B2-BD24-D7FE0FC34B3D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Analysis</a:t>
            </a:r>
          </a:p>
        </p:txBody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/>
              <a:t>What is contributed by the author of the card-on-a-tile?</a:t>
            </a:r>
          </a:p>
          <a:p>
            <a:pPr lvl="1"/>
            <a:r>
              <a:rPr lang="en-US"/>
              <a:t>103 deals with compilations and derivative works in parallel</a:t>
            </a:r>
          </a:p>
          <a:p>
            <a:pPr lvl="1"/>
            <a:r>
              <a:rPr lang="en-US"/>
              <a:t>Like </a:t>
            </a:r>
            <a:r>
              <a:rPr lang="en-US" i="1"/>
              <a:t>Feist</a:t>
            </a:r>
            <a:r>
              <a:rPr lang="en-US"/>
              <a:t> on compilations, gluing the notecard to a title lacks sufficient incremental originality</a:t>
            </a:r>
          </a:p>
          <a:p>
            <a:pPr lvl="1"/>
            <a:r>
              <a:rPr lang="en-US"/>
              <a:t>Can’t separately copyright card-on-a-tile</a:t>
            </a:r>
          </a:p>
        </p:txBody>
      </p:sp>
    </p:spTree>
    <p:extLst>
      <p:ext uri="{BB962C8B-B14F-4D97-AF65-F5344CB8AC3E}">
        <p14:creationId xmlns:p14="http://schemas.microsoft.com/office/powerpoint/2010/main" val="3205344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E370EB-6E7C-48C4-94A0-18DFC136539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75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We Need More?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Copyright in Card-on-a-Tile</a:t>
            </a:r>
          </a:p>
          <a:p>
            <a:pPr lvl="1"/>
            <a:r>
              <a:rPr lang="en-US" dirty="0"/>
              <a:t>True for Lee, true for ART</a:t>
            </a:r>
          </a:p>
          <a:p>
            <a:r>
              <a:rPr lang="en-US" dirty="0"/>
              <a:t>Does the absence of copyrightability of the card answer the question as to whether Lee can block ART?</a:t>
            </a:r>
          </a:p>
        </p:txBody>
      </p:sp>
    </p:spTree>
    <p:extLst>
      <p:ext uri="{BB962C8B-B14F-4D97-AF65-F5344CB8AC3E}">
        <p14:creationId xmlns:p14="http://schemas.microsoft.com/office/powerpoint/2010/main" val="21062106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530F-D78D-E5CC-2568-36CA31C4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4FD7-556C-8F4B-EA28-833A9881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191" y="-2"/>
            <a:ext cx="56918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Interoperability and Derivative 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80A3E-E690-C65F-B8F4-EAEB2893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C30A107-CDB6-8154-C0F8-0E32E8B8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920" y="6488668"/>
            <a:ext cx="44500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Rimini Street, 123 F.4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986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C735A-21C0-DE99-FA1A-2043F49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3BE90-747E-30C1-CC47-0BD62868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30" y="551748"/>
            <a:ext cx="3918595" cy="61215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87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EE69D-965A-43F0-32B8-7E2F83F4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34CF-5AE8-AFA0-AAFF-5B1D3A37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743" y="-2"/>
            <a:ext cx="36592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Creation and Derivation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4D834-04A0-925B-1367-034517AD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BFC8140-890A-D403-3E97-C6D5DDE26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226" y="6488668"/>
            <a:ext cx="24317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Rimini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1C9058-5E1C-DD78-BDD1-65498E2C3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8B363-B7A5-74AA-520C-9577F2FE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431419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9BDE434-CBD1-7561-A16D-61115756D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679" y="3315664"/>
            <a:ext cx="9917521" cy="156966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“‘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a broad sense, almost all works are derivative works in that in some degree they are derived from pre-existing works</a:t>
            </a:r>
            <a:r>
              <a:rPr lang="en-US" sz="3200" i="0" dirty="0"/>
              <a:t>.’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1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BEA28-C5B3-EB86-322F-74BD3B18F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D6A0B-CA31-FFBB-E519-2E19ABED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9" y="209004"/>
            <a:ext cx="396280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A33C7-B850-772C-72BA-3B6B57FE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885" y="-2"/>
            <a:ext cx="37661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Not Just Interoperability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972D-2B26-9EF7-F2FE-07FDE6AF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305A16E-BAD2-335D-285B-37E538FF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226" y="6488668"/>
            <a:ext cx="24317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Rimini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558D7-2FBC-63C0-7009-5AA3E8CD0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FE0A974-1919-E577-7A7A-2F545AD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486" y="1829764"/>
            <a:ext cx="9917521" cy="156966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So to be ‘based upon’ another work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requires copying </a:t>
            </a:r>
            <a:r>
              <a:rPr lang="en-US" sz="3200" i="0" dirty="0"/>
              <a:t>of the kind exhibited in translations, movie adaptations, and reproductions.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Mere interoperability isn’t enough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17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221A9-97BF-C3B7-9F5E-4BB4795B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C8579-ACAC-3AB7-0583-B0421C02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9" y="209004"/>
            <a:ext cx="396280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1FD79-EF3F-5A6E-B4B1-C4297D51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061" y="-2"/>
            <a:ext cx="220393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Incorporation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E4E8F-56EA-D3B5-3A9F-EA59E75A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2EB7222-E4D2-6A11-B61C-48793A77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226" y="6488668"/>
            <a:ext cx="24317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Rimini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CC784-DEDD-DFA9-D2A5-CC4D94E4B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7A807DA-26BD-CA8E-F0D8-92F5DE8AF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486" y="1829764"/>
            <a:ext cx="9917521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>
                <a:cs typeface="Times New Roman" panose="02020603050405020304" pitchFamily="18" charset="0"/>
              </a:rPr>
              <a:t>“</a:t>
            </a:r>
            <a:r>
              <a:rPr lang="en-US" sz="3200" i="0" dirty="0"/>
              <a:t>Thus, Congress’s list of examples suggests that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‘derivative work’ must be in the subset of works substantially incorporating the preexisting work</a:t>
            </a:r>
            <a:r>
              <a:rPr lang="en-US" sz="3200" i="0" dirty="0"/>
              <a:t>. Once again, whether a work is interoperable with another work doesn’t tell us if it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substantially incorporates the other work</a:t>
            </a:r>
            <a:r>
              <a:rPr lang="en-US" sz="3200" i="0" dirty="0"/>
              <a:t>.</a:t>
            </a:r>
            <a:r>
              <a:rPr lang="en-US" sz="3200" i="0" dirty="0"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8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E5B83-DB9D-7353-7289-D3F9C1A4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B9F3-B150-5AE8-D595-FCF861C2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805" y="-2"/>
            <a:ext cx="16021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Stuff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08ED3-3403-C934-2E69-FF18A740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B93EDC8-4056-E36F-DE2B-AE5594BEB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534" y="6488668"/>
            <a:ext cx="21054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(9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32F09-7A5F-19EA-EF38-A136C625C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DBCB386C-2E37-4825-13AB-B726495C7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6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4CF3CD1-7749-3636-52B7-EDD208865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65358" r="37689" b="13768"/>
          <a:stretch/>
        </p:blipFill>
        <p:spPr>
          <a:xfrm>
            <a:off x="2363795" y="1761775"/>
            <a:ext cx="9279449" cy="41124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43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1CE8-42F9-0EBF-9412-0E61A86AA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815C-BA0D-ACCE-BE6E-12C99EC2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215" y="-2"/>
            <a:ext cx="31417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Adding Uncle Henry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B2160-5085-CD98-672C-CA0543F6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1719A5E-79EC-98FE-05D2-EC73A457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534" y="6488668"/>
            <a:ext cx="21054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(9 Apr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A13D8-CB39-7D9E-1220-1AE4545B9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4E720888-0F8A-02A1-8E83-680EC947D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6" y="209004"/>
            <a:ext cx="593539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C5A8D2C-6B01-470D-13E0-02CC3CE0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29459" r="38515" b="34659"/>
          <a:stretch/>
        </p:blipFill>
        <p:spPr>
          <a:xfrm>
            <a:off x="3161961" y="811444"/>
            <a:ext cx="6917839" cy="54369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18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10584</TotalTime>
  <Words>2432</Words>
  <Application>Microsoft Office PowerPoint</Application>
  <PresentationFormat>Widescreen</PresentationFormat>
  <Paragraphs>344</Paragraphs>
  <Slides>79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8: Thurs 10 Apr 2025 Copyright Spring 2025  Functional Works: Computer Software; Derivative Works</vt:lpstr>
      <vt:lpstr>Key Questions for Today</vt:lpstr>
      <vt:lpstr>Key Questions for Today</vt:lpstr>
      <vt:lpstr>Key Questions for Today</vt:lpstr>
      <vt:lpstr>Bringing Back Extinct Wolves?</vt:lpstr>
      <vt:lpstr>AI Oz</vt:lpstr>
      <vt:lpstr>IP and Then AI</vt:lpstr>
      <vt:lpstr>New Stuff</vt:lpstr>
      <vt:lpstr>Adding Uncle Henry</vt:lpstr>
      <vt:lpstr>Oz and the Public Domain</vt:lpstr>
      <vt:lpstr>Oz and the Public Domain</vt:lpstr>
      <vt:lpstr>Uncle Henry</vt:lpstr>
      <vt:lpstr>Right of Publicity?</vt:lpstr>
      <vt:lpstr>The Tech Behind All of This</vt:lpstr>
      <vt:lpstr>Patenting Software</vt:lpstr>
      <vt:lpstr>First Software Patent</vt:lpstr>
      <vt:lpstr>CONTU: Computers and Copiers</vt:lpstr>
      <vt:lpstr>1976 Act: Sec. 117: Just Sit Tight</vt:lpstr>
      <vt:lpstr>Sec. 117 Legislative History: Don’t Know the Answers Yet</vt:lpstr>
      <vt:lpstr>Sec. 117 Legislative History: Apply Law from Before</vt:lpstr>
      <vt:lpstr>CONTU</vt:lpstr>
      <vt:lpstr>Software as OWAs</vt:lpstr>
      <vt:lpstr>1980 IP Act</vt:lpstr>
      <vt:lpstr>New Sec. 117</vt:lpstr>
      <vt:lpstr>New Sec. 117</vt:lpstr>
      <vt:lpstr>Legislative History</vt:lpstr>
      <vt:lpstr>Decline in U.S. R&amp;D</vt:lpstr>
      <vt:lpstr>Implementing CONTU</vt:lpstr>
      <vt:lpstr>Repealing Old Sec. 117</vt:lpstr>
      <vt:lpstr>“Computer Program” Definition </vt:lpstr>
      <vt:lpstr>Situating Computer Programs</vt:lpstr>
      <vt:lpstr>Back to Sec. 102: Where Are Computer Programs?</vt:lpstr>
      <vt:lpstr>Computer Programs are … Literary Works</vt:lpstr>
      <vt:lpstr>But Remember 102(b)’s Limits</vt:lpstr>
      <vt:lpstr>Current Sec. 117</vt:lpstr>
      <vt:lpstr>Sec. 117(c): Maintenance or Repair</vt:lpstr>
      <vt:lpstr>Putting This to Work</vt:lpstr>
      <vt:lpstr>Putting This to Work</vt:lpstr>
      <vt:lpstr>Apple Wins (On  Appeal)</vt:lpstr>
      <vt:lpstr>Property Rights v. Competition?</vt:lpstr>
      <vt:lpstr>Putting This to Work</vt:lpstr>
      <vt:lpstr>Putting This to Work</vt:lpstr>
      <vt:lpstr>Putting This to Work</vt:lpstr>
      <vt:lpstr>Putting This to Work</vt:lpstr>
      <vt:lpstr>$500M In Sales in Third Year</vt:lpstr>
      <vt:lpstr>The Macintosh</vt:lpstr>
      <vt:lpstr>The Mac Desktop</vt:lpstr>
      <vt:lpstr>Nov 1985: Windows 1.0 Released</vt:lpstr>
      <vt:lpstr>Putting This to Work</vt:lpstr>
      <vt:lpstr>Putting This to Work</vt:lpstr>
      <vt:lpstr>The GUI: Software Look and Feel: MS Wins</vt:lpstr>
      <vt:lpstr>A Mix of Copyright and Contract</vt:lpstr>
      <vt:lpstr>Lotus and Methods of Operation</vt:lpstr>
      <vt:lpstr>What Did Lotus Look Like?</vt:lpstr>
      <vt:lpstr>Lotus Explodes (And Others Want In)</vt:lpstr>
      <vt:lpstr>Ties in the Sup Ct</vt:lpstr>
      <vt:lpstr>Lotus v Borland Questions</vt:lpstr>
      <vt:lpstr>Lotus v Borland Questions</vt:lpstr>
      <vt:lpstr>The Menu/Commands and Expression</vt:lpstr>
      <vt:lpstr>Expression Isn’t the Point Here</vt:lpstr>
      <vt:lpstr>Expression Isn’t the Point Here</vt:lpstr>
      <vt:lpstr>Upfront Choice?</vt:lpstr>
      <vt:lpstr>Irrelevant</vt:lpstr>
      <vt:lpstr>June 1995: IBM Buys Lotus</vt:lpstr>
      <vt:lpstr>Sec. 106(1,2): Reproduction Right; Derivative Works Right</vt:lpstr>
      <vt:lpstr>Derivative Works Definition</vt:lpstr>
      <vt:lpstr>Derivative Works Definition</vt:lpstr>
      <vt:lpstr>Unlawful Uses</vt:lpstr>
      <vt:lpstr>Scope of Copyright in Derivative Works</vt:lpstr>
      <vt:lpstr>Lee v. A.R.T. Co.</vt:lpstr>
      <vt:lpstr>Lee v. A.R.T. Co.</vt:lpstr>
      <vt:lpstr>The Card on a Tile</vt:lpstr>
      <vt:lpstr>Analysis</vt:lpstr>
      <vt:lpstr>Analysis</vt:lpstr>
      <vt:lpstr>Do We Need More?</vt:lpstr>
      <vt:lpstr>Interoperability and Derivative Works</vt:lpstr>
      <vt:lpstr>Creation and Derivation</vt:lpstr>
      <vt:lpstr>Not Just Interoperability</vt:lpstr>
      <vt:lpstr>Incorporation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946</cp:revision>
  <cp:lastPrinted>2019-10-16T19:17:12Z</cp:lastPrinted>
  <dcterms:created xsi:type="dcterms:W3CDTF">1999-10-27T15:27:59Z</dcterms:created>
  <dcterms:modified xsi:type="dcterms:W3CDTF">2025-04-10T19:31:52Z</dcterms:modified>
</cp:coreProperties>
</file>