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56"/>
  </p:notesMasterIdLst>
  <p:handoutMasterIdLst>
    <p:handoutMasterId r:id="rId57"/>
  </p:handoutMasterIdLst>
  <p:sldIdLst>
    <p:sldId id="2115" r:id="rId2"/>
    <p:sldId id="2319" r:id="rId3"/>
    <p:sldId id="2348" r:id="rId4"/>
    <p:sldId id="2359" r:id="rId5"/>
    <p:sldId id="2308" r:id="rId6"/>
    <p:sldId id="2309" r:id="rId7"/>
    <p:sldId id="2310" r:id="rId8"/>
    <p:sldId id="2311" r:id="rId9"/>
    <p:sldId id="2356" r:id="rId10"/>
    <p:sldId id="2358" r:id="rId11"/>
    <p:sldId id="2322" r:id="rId12"/>
    <p:sldId id="2323" r:id="rId13"/>
    <p:sldId id="2329" r:id="rId14"/>
    <p:sldId id="2330" r:id="rId15"/>
    <p:sldId id="2331" r:id="rId16"/>
    <p:sldId id="2314" r:id="rId17"/>
    <p:sldId id="2316" r:id="rId18"/>
    <p:sldId id="2317" r:id="rId19"/>
    <p:sldId id="2315" r:id="rId20"/>
    <p:sldId id="2332" r:id="rId21"/>
    <p:sldId id="2333" r:id="rId22"/>
    <p:sldId id="2335" r:id="rId23"/>
    <p:sldId id="2334" r:id="rId24"/>
    <p:sldId id="2336" r:id="rId25"/>
    <p:sldId id="2337" r:id="rId26"/>
    <p:sldId id="2352" r:id="rId27"/>
    <p:sldId id="2569" r:id="rId28"/>
    <p:sldId id="2325" r:id="rId29"/>
    <p:sldId id="2326" r:id="rId30"/>
    <p:sldId id="2327" r:id="rId31"/>
    <p:sldId id="2328" r:id="rId32"/>
    <p:sldId id="2304" r:id="rId33"/>
    <p:sldId id="2573" r:id="rId34"/>
    <p:sldId id="2574" r:id="rId35"/>
    <p:sldId id="2575" r:id="rId36"/>
    <p:sldId id="2576" r:id="rId37"/>
    <p:sldId id="2350" r:id="rId38"/>
    <p:sldId id="2353" r:id="rId39"/>
    <p:sldId id="2343" r:id="rId40"/>
    <p:sldId id="2351" r:id="rId41"/>
    <p:sldId id="2570" r:id="rId42"/>
    <p:sldId id="2571" r:id="rId43"/>
    <p:sldId id="2572" r:id="rId44"/>
    <p:sldId id="2338" r:id="rId45"/>
    <p:sldId id="2347" r:id="rId46"/>
    <p:sldId id="2344" r:id="rId47"/>
    <p:sldId id="2345" r:id="rId48"/>
    <p:sldId id="2346" r:id="rId49"/>
    <p:sldId id="2362" r:id="rId50"/>
    <p:sldId id="2363" r:id="rId51"/>
    <p:sldId id="2364" r:id="rId52"/>
    <p:sldId id="2365" r:id="rId53"/>
    <p:sldId id="2366" r:id="rId54"/>
    <p:sldId id="2367" r:id="rId55"/>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CCCCFF"/>
    <a:srgbClr val="6699FF"/>
    <a:srgbClr val="003399"/>
    <a:srgbClr val="FFCC99"/>
    <a:srgbClr val="CC99FF"/>
    <a:srgbClr val="FF7C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676" autoAdjust="0"/>
    <p:restoredTop sz="86384" autoAdjust="0"/>
  </p:normalViewPr>
  <p:slideViewPr>
    <p:cSldViewPr snapToGrid="0">
      <p:cViewPr varScale="1">
        <p:scale>
          <a:sx n="152" d="100"/>
          <a:sy n="152" d="100"/>
        </p:scale>
        <p:origin x="216" y="104"/>
      </p:cViewPr>
      <p:guideLst>
        <p:guide orient="horz" pos="2160"/>
        <p:guide pos="3840"/>
      </p:guideLst>
    </p:cSldViewPr>
  </p:slideViewPr>
  <p:outlineViewPr>
    <p:cViewPr>
      <p:scale>
        <a:sx n="50" d="100"/>
        <a:sy n="50" d="100"/>
      </p:scale>
      <p:origin x="0" y="-6352"/>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68" d="100"/>
          <a:sy n="68" d="100"/>
        </p:scale>
        <p:origin x="2496"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7628" cy="464184"/>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defTabSz="931700">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2773" y="0"/>
            <a:ext cx="3037628" cy="464184"/>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algn="r" defTabSz="931700">
              <a:defRPr kumimoji="0" sz="1200" i="0"/>
            </a:lvl1pPr>
          </a:lstStyle>
          <a:p>
            <a:pPr>
              <a:defRPr/>
            </a:pPr>
            <a:fld id="{4D21049B-25C1-4E8B-9F78-8894AB79F2D3}" type="datetime1">
              <a:rPr lang="en-US" altLang="en-US" smtClean="0"/>
              <a:t>4/7/2025</a:t>
            </a:fld>
            <a:endParaRPr lang="en-US" altLang="en-US"/>
          </a:p>
        </p:txBody>
      </p:sp>
      <p:sp>
        <p:nvSpPr>
          <p:cNvPr id="14340" name="Rectangle 4"/>
          <p:cNvSpPr>
            <a:spLocks noGrp="1" noChangeArrowheads="1"/>
          </p:cNvSpPr>
          <p:nvPr>
            <p:ph type="ftr" sz="quarter" idx="2"/>
          </p:nvPr>
        </p:nvSpPr>
        <p:spPr bwMode="auto">
          <a:xfrm>
            <a:off x="1" y="8832216"/>
            <a:ext cx="3037628" cy="464184"/>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defTabSz="931700">
              <a:defRPr kumimoji="0" sz="1200" i="0"/>
            </a:lvl1pPr>
          </a:lstStyle>
          <a:p>
            <a:pPr>
              <a:defRPr/>
            </a:pPr>
            <a:r>
              <a:rPr lang="en-US" altLang="en-US" dirty="0"/>
              <a:t>Copyright</a:t>
            </a:r>
          </a:p>
        </p:txBody>
      </p:sp>
      <p:sp>
        <p:nvSpPr>
          <p:cNvPr id="14341" name="Rectangle 5"/>
          <p:cNvSpPr>
            <a:spLocks noGrp="1" noChangeArrowheads="1"/>
          </p:cNvSpPr>
          <p:nvPr>
            <p:ph type="sldNum" sz="quarter" idx="3"/>
          </p:nvPr>
        </p:nvSpPr>
        <p:spPr bwMode="auto">
          <a:xfrm>
            <a:off x="3972773" y="8832216"/>
            <a:ext cx="3037628" cy="464184"/>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algn="r" defTabSz="931602">
              <a:defRPr kumimoji="0" sz="1200" i="0"/>
            </a:lvl1pPr>
          </a:lstStyle>
          <a:p>
            <a:fld id="{07C679AE-F0EF-4048-B8D1-D455A770DF00}" type="slidenum">
              <a:rPr lang="en-US" altLang="en-US"/>
              <a:pPr/>
              <a:t>‹#›</a:t>
            </a:fld>
            <a:endParaRPr lang="en-US" altLang="en-US"/>
          </a:p>
        </p:txBody>
      </p:sp>
    </p:spTree>
    <p:extLst>
      <p:ext uri="{BB962C8B-B14F-4D97-AF65-F5344CB8AC3E}">
        <p14:creationId xmlns:p14="http://schemas.microsoft.com/office/powerpoint/2010/main" val="28926683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3037628" cy="464184"/>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defTabSz="931700">
              <a:defRPr kumimoji="0" sz="1200" i="0"/>
            </a:lvl1pPr>
          </a:lstStyle>
          <a:p>
            <a:pPr>
              <a:defRPr/>
            </a:pPr>
            <a:endParaRPr lang="en-US" altLang="en-US"/>
          </a:p>
        </p:txBody>
      </p:sp>
      <p:sp>
        <p:nvSpPr>
          <p:cNvPr id="27651"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58" name="Rectangle 10"/>
          <p:cNvSpPr>
            <a:spLocks noGrp="1" noChangeArrowheads="1"/>
          </p:cNvSpPr>
          <p:nvPr>
            <p:ph type="body" sz="quarter" idx="3"/>
          </p:nvPr>
        </p:nvSpPr>
        <p:spPr bwMode="auto">
          <a:xfrm>
            <a:off x="935144" y="4416109"/>
            <a:ext cx="5140112" cy="4182427"/>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2773" y="0"/>
            <a:ext cx="3037628" cy="464184"/>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algn="r" defTabSz="931700">
              <a:defRPr kumimoji="0" sz="1200" i="0"/>
            </a:lvl1pPr>
          </a:lstStyle>
          <a:p>
            <a:pPr>
              <a:defRPr/>
            </a:pPr>
            <a:fld id="{4DF21BE6-96D7-4E29-A8EE-FC3ABAE3AE96}" type="datetime1">
              <a:rPr lang="en-US" altLang="en-US" smtClean="0"/>
              <a:t>4/7/2025</a:t>
            </a:fld>
            <a:endParaRPr lang="en-US" altLang="en-US"/>
          </a:p>
        </p:txBody>
      </p:sp>
      <p:sp>
        <p:nvSpPr>
          <p:cNvPr id="2060" name="Rectangle 12"/>
          <p:cNvSpPr>
            <a:spLocks noGrp="1" noChangeArrowheads="1"/>
          </p:cNvSpPr>
          <p:nvPr>
            <p:ph type="ftr" sz="quarter" idx="4"/>
          </p:nvPr>
        </p:nvSpPr>
        <p:spPr bwMode="auto">
          <a:xfrm>
            <a:off x="1" y="8832216"/>
            <a:ext cx="3037628" cy="464184"/>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defTabSz="931700">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2773" y="8832216"/>
            <a:ext cx="3037628" cy="464184"/>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algn="r" defTabSz="931602">
              <a:defRPr kumimoji="0" sz="1200" i="0"/>
            </a:lvl1pPr>
          </a:lstStyle>
          <a:p>
            <a:fld id="{BB8C3E26-5D1E-4BE9-9319-5F59B3E8FE01}" type="slidenum">
              <a:rPr lang="en-US" altLang="en-US"/>
              <a:pPr/>
              <a:t>‹#›</a:t>
            </a:fld>
            <a:endParaRPr lang="en-US" altLang="en-US"/>
          </a:p>
        </p:txBody>
      </p:sp>
    </p:spTree>
    <p:extLst>
      <p:ext uri="{BB962C8B-B14F-4D97-AF65-F5344CB8AC3E}">
        <p14:creationId xmlns:p14="http://schemas.microsoft.com/office/powerpoint/2010/main" val="3916186108"/>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7DD597F-0C6B-4C42-BF36-E02590F9D6BA}" type="datetime1">
              <a:rPr kumimoji="0" lang="en-US" altLang="en-US" sz="1200" i="0"/>
              <a:t>4/7/2025</a:t>
            </a:fld>
            <a:endParaRPr kumimoji="0" lang="en-US" altLang="en-US" sz="1200" i="0"/>
          </a:p>
        </p:txBody>
      </p:sp>
      <p:sp>
        <p:nvSpPr>
          <p:cNvPr id="28675"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7BF11F0-6C3E-4084-9667-23B9A5602AAF}" type="slidenum">
              <a:rPr kumimoji="0" lang="en-US" altLang="en-US" sz="1200" i="0"/>
              <a:pPr/>
              <a:t>1</a:t>
            </a:fld>
            <a:endParaRPr kumimoji="0" lang="en-US" altLang="en-US" sz="1200" i="0"/>
          </a:p>
        </p:txBody>
      </p:sp>
      <p:sp>
        <p:nvSpPr>
          <p:cNvPr id="28676" name="Rectangle 2"/>
          <p:cNvSpPr>
            <a:spLocks noGrp="1" noRot="1" noChangeAspect="1" noChangeArrowheads="1" noTextEdit="1"/>
          </p:cNvSpPr>
          <p:nvPr>
            <p:ph type="sldImg"/>
          </p:nvPr>
        </p:nvSpPr>
        <p:spPr>
          <a:xfrm>
            <a:off x="406400" y="698500"/>
            <a:ext cx="6197600" cy="3486150"/>
          </a:xfrm>
          <a:ln/>
        </p:spPr>
      </p:sp>
      <p:sp>
        <p:nvSpPr>
          <p:cNvPr id="2867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52043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https://www.artstor.org/2016/07/06/benvenuto-cellini-and-the-worlds-most-spectacular-salt-cellar/</a:t>
            </a:r>
          </a:p>
        </p:txBody>
      </p:sp>
      <p:sp>
        <p:nvSpPr>
          <p:cNvPr id="4" name="Date Placeholder 3"/>
          <p:cNvSpPr>
            <a:spLocks noGrp="1"/>
          </p:cNvSpPr>
          <p:nvPr>
            <p:ph type="dt" idx="1"/>
          </p:nvPr>
        </p:nvSpPr>
        <p:spPr/>
        <p:txBody>
          <a:bodyPr/>
          <a:lstStyle/>
          <a:p>
            <a:pPr>
              <a:defRPr/>
            </a:pPr>
            <a:fld id="{4DF21BE6-96D7-4E29-A8EE-FC3ABAE3AE96}" type="datetime1">
              <a:rPr lang="en-US" altLang="en-US" smtClean="0"/>
              <a:t>4/7/2025</a:t>
            </a:fld>
            <a:endParaRPr lang="en-US" altLang="en-US"/>
          </a:p>
        </p:txBody>
      </p:sp>
      <p:sp>
        <p:nvSpPr>
          <p:cNvPr id="5" name="Slide Number Placeholder 4"/>
          <p:cNvSpPr>
            <a:spLocks noGrp="1"/>
          </p:cNvSpPr>
          <p:nvPr>
            <p:ph type="sldNum" sz="quarter" idx="5"/>
          </p:nvPr>
        </p:nvSpPr>
        <p:spPr/>
        <p:txBody>
          <a:bodyPr/>
          <a:lstStyle/>
          <a:p>
            <a:fld id="{BB8C3E26-5D1E-4BE9-9319-5F59B3E8FE01}" type="slidenum">
              <a:rPr lang="en-US" altLang="en-US" smtClean="0"/>
              <a:pPr/>
              <a:t>27</a:t>
            </a:fld>
            <a:endParaRPr lang="en-US" altLang="en-US"/>
          </a:p>
        </p:txBody>
      </p:sp>
    </p:spTree>
    <p:extLst>
      <p:ext uri="{BB962C8B-B14F-4D97-AF65-F5344CB8AC3E}">
        <p14:creationId xmlns:p14="http://schemas.microsoft.com/office/powerpoint/2010/main" val="2735823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https://www.sportico.com/leagues/other-sports/2021/accused-monopolist-varsity-spirit-1234643664/</a:t>
            </a:r>
          </a:p>
        </p:txBody>
      </p:sp>
      <p:sp>
        <p:nvSpPr>
          <p:cNvPr id="4" name="Date Placeholder 3"/>
          <p:cNvSpPr>
            <a:spLocks noGrp="1"/>
          </p:cNvSpPr>
          <p:nvPr>
            <p:ph type="dt" idx="10"/>
          </p:nvPr>
        </p:nvSpPr>
        <p:spPr/>
        <p:txBody>
          <a:bodyPr/>
          <a:lstStyle/>
          <a:p>
            <a:pPr>
              <a:defRPr/>
            </a:pPr>
            <a:fld id="{4DF21BE6-96D7-4E29-A8EE-FC3ABAE3AE96}" type="datetime1">
              <a:rPr lang="en-US" altLang="en-US" smtClean="0"/>
              <a:t>4/7/2025</a:t>
            </a:fld>
            <a:endParaRPr lang="en-US" altLang="en-US"/>
          </a:p>
        </p:txBody>
      </p:sp>
      <p:sp>
        <p:nvSpPr>
          <p:cNvPr id="5" name="Slide Number Placeholder 4"/>
          <p:cNvSpPr>
            <a:spLocks noGrp="1"/>
          </p:cNvSpPr>
          <p:nvPr>
            <p:ph type="sldNum" sz="quarter" idx="11"/>
          </p:nvPr>
        </p:nvSpPr>
        <p:spPr/>
        <p:txBody>
          <a:bodyPr/>
          <a:lstStyle/>
          <a:p>
            <a:fld id="{BB8C3E26-5D1E-4BE9-9319-5F59B3E8FE01}" type="slidenum">
              <a:rPr lang="en-US" altLang="en-US" smtClean="0"/>
              <a:pPr/>
              <a:t>40</a:t>
            </a:fld>
            <a:endParaRPr lang="en-US" altLang="en-US"/>
          </a:p>
        </p:txBody>
      </p:sp>
    </p:spTree>
    <p:extLst>
      <p:ext uri="{BB962C8B-B14F-4D97-AF65-F5344CB8AC3E}">
        <p14:creationId xmlns:p14="http://schemas.microsoft.com/office/powerpoint/2010/main" val="4076077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https://www.moma.org/collection/works/80528</a:t>
            </a:r>
          </a:p>
        </p:txBody>
      </p:sp>
      <p:sp>
        <p:nvSpPr>
          <p:cNvPr id="4" name="Date Placeholder 3"/>
          <p:cNvSpPr>
            <a:spLocks noGrp="1"/>
          </p:cNvSpPr>
          <p:nvPr>
            <p:ph type="dt" idx="1"/>
          </p:nvPr>
        </p:nvSpPr>
        <p:spPr/>
        <p:txBody>
          <a:bodyPr/>
          <a:lstStyle/>
          <a:p>
            <a:pPr>
              <a:defRPr/>
            </a:pPr>
            <a:fld id="{4DF21BE6-96D7-4E29-A8EE-FC3ABAE3AE96}" type="datetime1">
              <a:rPr lang="en-US" altLang="en-US" smtClean="0"/>
              <a:t>4/7/2025</a:t>
            </a:fld>
            <a:endParaRPr lang="en-US" altLang="en-US"/>
          </a:p>
        </p:txBody>
      </p:sp>
      <p:sp>
        <p:nvSpPr>
          <p:cNvPr id="5" name="Slide Number Placeholder 4"/>
          <p:cNvSpPr>
            <a:spLocks noGrp="1"/>
          </p:cNvSpPr>
          <p:nvPr>
            <p:ph type="sldNum" sz="quarter" idx="5"/>
          </p:nvPr>
        </p:nvSpPr>
        <p:spPr/>
        <p:txBody>
          <a:bodyPr/>
          <a:lstStyle/>
          <a:p>
            <a:fld id="{BB8C3E26-5D1E-4BE9-9319-5F59B3E8FE01}" type="slidenum">
              <a:rPr lang="en-US" altLang="en-US" smtClean="0"/>
              <a:pPr/>
              <a:t>41</a:t>
            </a:fld>
            <a:endParaRPr lang="en-US" altLang="en-US"/>
          </a:p>
        </p:txBody>
      </p:sp>
    </p:spTree>
    <p:extLst>
      <p:ext uri="{BB962C8B-B14F-4D97-AF65-F5344CB8AC3E}">
        <p14:creationId xmlns:p14="http://schemas.microsoft.com/office/powerpoint/2010/main" val="1488516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4DF21BE6-96D7-4E29-A8EE-FC3ABAE3AE96}" type="datetime1">
              <a:rPr lang="en-US" altLang="en-US" smtClean="0"/>
              <a:t>4/7/2025</a:t>
            </a:fld>
            <a:endParaRPr lang="en-US" altLang="en-US"/>
          </a:p>
        </p:txBody>
      </p:sp>
      <p:sp>
        <p:nvSpPr>
          <p:cNvPr id="5" name="Slide Number Placeholder 4"/>
          <p:cNvSpPr>
            <a:spLocks noGrp="1"/>
          </p:cNvSpPr>
          <p:nvPr>
            <p:ph type="sldNum" sz="quarter" idx="11"/>
          </p:nvPr>
        </p:nvSpPr>
        <p:spPr/>
        <p:txBody>
          <a:bodyPr/>
          <a:lstStyle/>
          <a:p>
            <a:fld id="{BB8C3E26-5D1E-4BE9-9319-5F59B3E8FE01}" type="slidenum">
              <a:rPr lang="en-US" altLang="en-US" smtClean="0"/>
              <a:pPr/>
              <a:t>48</a:t>
            </a:fld>
            <a:endParaRPr lang="en-US" altLang="en-US"/>
          </a:p>
        </p:txBody>
      </p:sp>
    </p:spTree>
    <p:extLst>
      <p:ext uri="{BB962C8B-B14F-4D97-AF65-F5344CB8AC3E}">
        <p14:creationId xmlns:p14="http://schemas.microsoft.com/office/powerpoint/2010/main" val="2189940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7E26D36B-BB63-4E39-AF60-F20E0A2F8522}" type="datetime4">
              <a:rPr lang="en-US" smtClean="0"/>
              <a:t>April 7,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2005-10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2C05A5A2-D822-4EDB-A761-0251CA7C1290}" type="slidenum">
              <a:rPr lang="en-US" altLang="en-US"/>
              <a:pPr/>
              <a:t>‹#›</a:t>
            </a:fld>
            <a:endParaRPr lang="en-US" altLang="en-US"/>
          </a:p>
        </p:txBody>
      </p:sp>
    </p:spTree>
    <p:extLst>
      <p:ext uri="{BB962C8B-B14F-4D97-AF65-F5344CB8AC3E}">
        <p14:creationId xmlns:p14="http://schemas.microsoft.com/office/powerpoint/2010/main" val="1569563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AAB2E501-7179-4AE6-B031-35714F27B25C}" type="datetime4">
              <a:rPr lang="en-US" smtClean="0"/>
              <a:t>April 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719CE4BD-E788-41B2-958E-7367BD9C8351}" type="slidenum">
              <a:rPr lang="en-US" altLang="en-US"/>
              <a:pPr/>
              <a:t>‹#›</a:t>
            </a:fld>
            <a:endParaRPr lang="en-US" altLang="en-US"/>
          </a:p>
        </p:txBody>
      </p:sp>
    </p:spTree>
    <p:extLst>
      <p:ext uri="{BB962C8B-B14F-4D97-AF65-F5344CB8AC3E}">
        <p14:creationId xmlns:p14="http://schemas.microsoft.com/office/powerpoint/2010/main" val="44133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B59258EB-1010-4EF5-8313-41754E0DAAA7}" type="datetime4">
              <a:rPr lang="en-US" smtClean="0"/>
              <a:t>April 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E95ECEAA-D844-4034-8EB3-612EF310BB0F}" type="slidenum">
              <a:rPr lang="en-US" altLang="en-US"/>
              <a:pPr/>
              <a:t>‹#›</a:t>
            </a:fld>
            <a:endParaRPr lang="en-US" altLang="en-US"/>
          </a:p>
        </p:txBody>
      </p:sp>
    </p:spTree>
    <p:extLst>
      <p:ext uri="{BB962C8B-B14F-4D97-AF65-F5344CB8AC3E}">
        <p14:creationId xmlns:p14="http://schemas.microsoft.com/office/powerpoint/2010/main" val="3836933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B6E00728-39EB-4719-8EFB-5A786784092B}" type="datetime4">
              <a:rPr lang="en-US" smtClean="0"/>
              <a:t>April 7, 2025</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27C34062-5893-4B8E-AFD4-FB8FCE38031F}" type="slidenum">
              <a:rPr lang="en-US" altLang="en-US"/>
              <a:pPr/>
              <a:t>‹#›</a:t>
            </a:fld>
            <a:endParaRPr lang="en-US" altLang="en-US"/>
          </a:p>
        </p:txBody>
      </p:sp>
    </p:spTree>
    <p:extLst>
      <p:ext uri="{BB962C8B-B14F-4D97-AF65-F5344CB8AC3E}">
        <p14:creationId xmlns:p14="http://schemas.microsoft.com/office/powerpoint/2010/main" val="846710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3BC2D317-30B8-49B6-BB5E-BA81D71AA675}" type="datetime4">
              <a:rPr lang="en-US" smtClean="0"/>
              <a:t>April 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3E1BCFA5-39CA-4083-BA20-6D48C995E7B4}" type="slidenum">
              <a:rPr lang="en-US" altLang="en-US"/>
              <a:pPr/>
              <a:t>‹#›</a:t>
            </a:fld>
            <a:endParaRPr lang="en-US" altLang="en-US"/>
          </a:p>
        </p:txBody>
      </p:sp>
    </p:spTree>
    <p:extLst>
      <p:ext uri="{BB962C8B-B14F-4D97-AF65-F5344CB8AC3E}">
        <p14:creationId xmlns:p14="http://schemas.microsoft.com/office/powerpoint/2010/main" val="993908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1937B23B-F29A-4373-BC90-2771DC189F28}" type="datetime4">
              <a:rPr lang="en-US" smtClean="0"/>
              <a:t>April 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7EC77F53-4921-457F-9326-D19BADC52D8B}" type="slidenum">
              <a:rPr lang="en-US" altLang="en-US"/>
              <a:pPr/>
              <a:t>‹#›</a:t>
            </a:fld>
            <a:endParaRPr lang="en-US" altLang="en-US"/>
          </a:p>
        </p:txBody>
      </p:sp>
    </p:spTree>
    <p:extLst>
      <p:ext uri="{BB962C8B-B14F-4D97-AF65-F5344CB8AC3E}">
        <p14:creationId xmlns:p14="http://schemas.microsoft.com/office/powerpoint/2010/main" val="2759212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16E8A054-4664-4ECF-852A-0A7D4F56F3F3}" type="datetime4">
              <a:rPr lang="en-US" smtClean="0"/>
              <a:t>April 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965FA4FE-81F6-4A03-8F34-84ECCB2484CF}" type="slidenum">
              <a:rPr lang="en-US" altLang="en-US"/>
              <a:pPr/>
              <a:t>‹#›</a:t>
            </a:fld>
            <a:endParaRPr lang="en-US" altLang="en-US"/>
          </a:p>
        </p:txBody>
      </p:sp>
    </p:spTree>
    <p:extLst>
      <p:ext uri="{BB962C8B-B14F-4D97-AF65-F5344CB8AC3E}">
        <p14:creationId xmlns:p14="http://schemas.microsoft.com/office/powerpoint/2010/main" val="4097229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54562FF0-5C18-400B-8D7C-A457E8E7ED4C}" type="datetime4">
              <a:rPr lang="en-US" smtClean="0"/>
              <a:t>April 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3373BEE-B733-46E7-8817-721471185320}" type="slidenum">
              <a:rPr lang="en-US" altLang="en-US"/>
              <a:pPr/>
              <a:t>‹#›</a:t>
            </a:fld>
            <a:endParaRPr lang="en-US" altLang="en-US"/>
          </a:p>
        </p:txBody>
      </p:sp>
    </p:spTree>
    <p:extLst>
      <p:ext uri="{BB962C8B-B14F-4D97-AF65-F5344CB8AC3E}">
        <p14:creationId xmlns:p14="http://schemas.microsoft.com/office/powerpoint/2010/main" val="1185826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5FEC7E5F-0D94-423A-9D5E-FE0EF2075150}" type="datetime4">
              <a:rPr lang="en-US" smtClean="0"/>
              <a:t>April 7,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77960365-88F1-4206-9A53-28E8B44AC0B9}" type="slidenum">
              <a:rPr lang="en-US" altLang="en-US"/>
              <a:pPr/>
              <a:t>‹#›</a:t>
            </a:fld>
            <a:endParaRPr lang="en-US" altLang="en-US"/>
          </a:p>
        </p:txBody>
      </p:sp>
    </p:spTree>
    <p:extLst>
      <p:ext uri="{BB962C8B-B14F-4D97-AF65-F5344CB8AC3E}">
        <p14:creationId xmlns:p14="http://schemas.microsoft.com/office/powerpoint/2010/main" val="3640533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8D91C59E-6CC8-4A12-A41A-4F97A8A93EDA}" type="datetime4">
              <a:rPr lang="en-US" smtClean="0"/>
              <a:t>April 7,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1E983E58-E0C9-4EC5-B780-9B9B516F57C1}" type="slidenum">
              <a:rPr lang="en-US" altLang="en-US"/>
              <a:pPr/>
              <a:t>‹#›</a:t>
            </a:fld>
            <a:endParaRPr lang="en-US" altLang="en-US"/>
          </a:p>
        </p:txBody>
      </p:sp>
    </p:spTree>
    <p:extLst>
      <p:ext uri="{BB962C8B-B14F-4D97-AF65-F5344CB8AC3E}">
        <p14:creationId xmlns:p14="http://schemas.microsoft.com/office/powerpoint/2010/main" val="2849900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329DDD95-4CE7-492C-9990-CA9BE17C8396}" type="datetime4">
              <a:rPr lang="en-US" smtClean="0"/>
              <a:t>April 7,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F54E720E-14AE-45B4-8CE0-6B9E961A6D7A}" type="slidenum">
              <a:rPr lang="en-US" altLang="en-US"/>
              <a:pPr/>
              <a:t>‹#›</a:t>
            </a:fld>
            <a:endParaRPr lang="en-US" altLang="en-US"/>
          </a:p>
        </p:txBody>
      </p:sp>
    </p:spTree>
    <p:extLst>
      <p:ext uri="{BB962C8B-B14F-4D97-AF65-F5344CB8AC3E}">
        <p14:creationId xmlns:p14="http://schemas.microsoft.com/office/powerpoint/2010/main" val="198864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397246A7-99F1-4337-91D5-F8CBF310DFC5}" type="datetime4">
              <a:rPr lang="en-US" smtClean="0"/>
              <a:t>April 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DEB127DC-E21A-4A74-895E-679BCB21DE4C}" type="slidenum">
              <a:rPr lang="en-US" altLang="en-US"/>
              <a:pPr/>
              <a:t>‹#›</a:t>
            </a:fld>
            <a:endParaRPr lang="en-US" altLang="en-US"/>
          </a:p>
        </p:txBody>
      </p:sp>
    </p:spTree>
    <p:extLst>
      <p:ext uri="{BB962C8B-B14F-4D97-AF65-F5344CB8AC3E}">
        <p14:creationId xmlns:p14="http://schemas.microsoft.com/office/powerpoint/2010/main" val="269880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5AF4CE07-6C33-4295-A50B-0D2EA94FB45D}" type="datetime4">
              <a:rPr lang="en-US" smtClean="0"/>
              <a:t>April 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1861C672-B765-461E-9C2C-159EDE613786}" type="slidenum">
              <a:rPr lang="en-US" altLang="en-US"/>
              <a:pPr/>
              <a:t>‹#›</a:t>
            </a:fld>
            <a:endParaRPr lang="en-US" altLang="en-US"/>
          </a:p>
        </p:txBody>
      </p:sp>
    </p:spTree>
    <p:extLst>
      <p:ext uri="{BB962C8B-B14F-4D97-AF65-F5344CB8AC3E}">
        <p14:creationId xmlns:p14="http://schemas.microsoft.com/office/powerpoint/2010/main" val="1030802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FE0525C7-531B-4EC1-A5CD-B2DC24E10D12}" type="datetime4">
              <a:rPr lang="en-US" smtClean="0"/>
              <a:t>April 7,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7D0E3E8C-1B6C-40B6-99E3-142D1DB2AC2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1"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0A0AFF"/>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7.tmp"/></Relationships>
</file>

<file path=ppt/slides/_rels/slide28.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7.tmp"/></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9.tm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7: Mon 7 Apr 2025</a:t>
            </a:r>
            <a:br>
              <a:rPr lang="en-US" sz="2800" dirty="0"/>
            </a:br>
            <a:r>
              <a:rPr lang="en-US" sz="2800" dirty="0"/>
              <a:t>Copyright Spring 2025</a:t>
            </a:r>
            <a:br>
              <a:rPr lang="en-US" sz="2800" dirty="0"/>
            </a:br>
            <a:br>
              <a:rPr lang="en-US" sz="2800" dirty="0"/>
            </a:br>
            <a:r>
              <a:rPr lang="en-US" sz="6000" dirty="0"/>
              <a:t>Functional Works: Useful Articles</a:t>
            </a:r>
          </a:p>
        </p:txBody>
      </p:sp>
      <p:sp>
        <p:nvSpPr>
          <p:cNvPr id="3075" name="Rectangle 3"/>
          <p:cNvSpPr>
            <a:spLocks noGrp="1" noChangeArrowheads="1"/>
          </p:cNvSpPr>
          <p:nvPr>
            <p:ph type="subTitle" idx="1"/>
          </p:nvPr>
        </p:nvSpPr>
        <p:spPr>
          <a:xfrm>
            <a:off x="4014788" y="3581400"/>
            <a:ext cx="7328402" cy="1752600"/>
          </a:xfrm>
        </p:spPr>
        <p:txBody>
          <a:bodyPr/>
          <a:lstStyle/>
          <a:p>
            <a:r>
              <a:rPr lang="en-US" dirty="0"/>
              <a:t>Randal C. Picker</a:t>
            </a:r>
          </a:p>
          <a:p>
            <a:r>
              <a:rPr lang="en-US" sz="2000" dirty="0"/>
              <a:t>James Parker Hall Distinguished Service Professor of Law</a:t>
            </a:r>
          </a:p>
          <a:p>
            <a:endParaRPr lang="en-US" dirty="0"/>
          </a:p>
          <a:p>
            <a:r>
              <a:rPr lang="en-US" dirty="0"/>
              <a:t>The 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2420" y="-2"/>
            <a:ext cx="425958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113 Legislative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10309860" y="6488668"/>
            <a:ext cx="18821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94-1476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282802" y="209004"/>
            <a:ext cx="3960591" cy="6491834"/>
          </a:xfrm>
          <a:prstGeom prst="rect">
            <a:avLst/>
          </a:prstGeom>
          <a:ln w="6350">
            <a:solidFill>
              <a:schemeClr val="tx1"/>
            </a:solidFill>
          </a:ln>
        </p:spPr>
      </p:pic>
      <p:pic>
        <p:nvPicPr>
          <p:cNvPr id="5" name="Picture 4"/>
          <p:cNvPicPr>
            <a:picLocks noChangeAspect="1"/>
          </p:cNvPicPr>
          <p:nvPr/>
        </p:nvPicPr>
        <p:blipFill>
          <a:blip r:embed="rId3"/>
          <a:stretch>
            <a:fillRect/>
          </a:stretch>
        </p:blipFill>
        <p:spPr>
          <a:xfrm>
            <a:off x="2106388" y="1295602"/>
            <a:ext cx="8449717" cy="4673777"/>
          </a:xfrm>
          <a:prstGeom prst="rect">
            <a:avLst/>
          </a:prstGeom>
          <a:ln w="6350">
            <a:solidFill>
              <a:schemeClr val="tx1"/>
            </a:solidFill>
          </a:ln>
        </p:spPr>
      </p:pic>
    </p:spTree>
    <p:extLst>
      <p:ext uri="{BB962C8B-B14F-4D97-AF65-F5344CB8AC3E}">
        <p14:creationId xmlns:p14="http://schemas.microsoft.com/office/powerpoint/2010/main" val="409072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2804" y="-2"/>
            <a:ext cx="5489197" cy="41106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1902 Statute on Ornamental Designs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882230" y="6488668"/>
            <a:ext cx="23097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32 Stat. 193 (1902)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0699" y="205529"/>
            <a:ext cx="4092223" cy="6495309"/>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943257" y="1077110"/>
            <a:ext cx="9199668" cy="4703779"/>
          </a:xfrm>
          <a:prstGeom prst="rect">
            <a:avLst/>
          </a:prstGeom>
          <a:ln w="6350">
            <a:solidFill>
              <a:schemeClr val="tx1"/>
            </a:solidFill>
          </a:ln>
        </p:spPr>
      </p:pic>
    </p:spTree>
    <p:extLst>
      <p:ext uri="{BB962C8B-B14F-4D97-AF65-F5344CB8AC3E}">
        <p14:creationId xmlns:p14="http://schemas.microsoft.com/office/powerpoint/2010/main" val="105662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1284" y="-2"/>
            <a:ext cx="649071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Dump Useful; And Ornamental, Not Artistic</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8997696" y="6488668"/>
            <a:ext cx="31943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Senate Report (15 Apr 1902)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4261_srp1139_from_1_to_3.pdf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2833" t="8800" r="21577" b="19800"/>
          <a:stretch/>
        </p:blipFill>
        <p:spPr>
          <a:xfrm>
            <a:off x="267307" y="207244"/>
            <a:ext cx="3977403" cy="6493594"/>
          </a:xfrm>
          <a:prstGeom prst="rect">
            <a:avLst/>
          </a:prstGeom>
          <a:ln w="6350">
            <a:solidFill>
              <a:schemeClr val="tx1"/>
            </a:solidFill>
          </a:ln>
        </p:spPr>
      </p:pic>
      <p:pic>
        <p:nvPicPr>
          <p:cNvPr id="9" name="Picture 8" descr="4261_srp1139_from_1_to_3.pdf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9722" t="40016" r="26903" b="42717"/>
          <a:stretch/>
        </p:blipFill>
        <p:spPr>
          <a:xfrm>
            <a:off x="1773221" y="1380031"/>
            <a:ext cx="9498177" cy="4472778"/>
          </a:xfrm>
          <a:prstGeom prst="rect">
            <a:avLst/>
          </a:prstGeom>
          <a:ln w="6350">
            <a:solidFill>
              <a:schemeClr val="tx1"/>
            </a:solidFill>
          </a:ln>
        </p:spPr>
      </p:pic>
    </p:spTree>
    <p:extLst>
      <p:ext uri="{BB962C8B-B14F-4D97-AF65-F5344CB8AC3E}">
        <p14:creationId xmlns:p14="http://schemas.microsoft.com/office/powerpoint/2010/main" val="320743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9972" y="-2"/>
            <a:ext cx="327202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Why Make Changes?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8997696" y="6488668"/>
            <a:ext cx="31943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Senate Report (15 Apr 1902)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99656" y="209004"/>
            <a:ext cx="3880496" cy="6491834"/>
          </a:xfrm>
          <a:prstGeom prst="rect">
            <a:avLst/>
          </a:prstGeom>
          <a:ln w="6350">
            <a:solidFill>
              <a:schemeClr val="tx1"/>
            </a:solidFill>
          </a:ln>
        </p:spPr>
      </p:pic>
      <p:pic>
        <p:nvPicPr>
          <p:cNvPr id="10" name="Picture 9"/>
          <p:cNvPicPr>
            <a:picLocks noChangeAspect="1"/>
          </p:cNvPicPr>
          <p:nvPr/>
        </p:nvPicPr>
        <p:blipFill>
          <a:blip r:embed="rId3"/>
          <a:stretch>
            <a:fillRect/>
          </a:stretch>
        </p:blipFill>
        <p:spPr>
          <a:xfrm>
            <a:off x="1960671" y="1031946"/>
            <a:ext cx="9220977" cy="4940996"/>
          </a:xfrm>
          <a:prstGeom prst="rect">
            <a:avLst/>
          </a:prstGeom>
          <a:ln w="6350">
            <a:solidFill>
              <a:schemeClr val="tx1"/>
            </a:solidFill>
          </a:ln>
        </p:spPr>
      </p:pic>
    </p:spTree>
    <p:extLst>
      <p:ext uri="{BB962C8B-B14F-4D97-AF65-F5344CB8AC3E}">
        <p14:creationId xmlns:p14="http://schemas.microsoft.com/office/powerpoint/2010/main" val="153082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7538" y="-2"/>
            <a:ext cx="45244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171: Patents for Designs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11094440" y="6488668"/>
            <a:ext cx="10975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Title 35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91382" y="209003"/>
            <a:ext cx="4987319" cy="6444187"/>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507153" y="2411225"/>
            <a:ext cx="10493465" cy="2902117"/>
          </a:xfrm>
          <a:prstGeom prst="rect">
            <a:avLst/>
          </a:prstGeom>
          <a:ln w="6350">
            <a:solidFill>
              <a:schemeClr val="tx1"/>
            </a:solidFill>
          </a:ln>
        </p:spPr>
      </p:pic>
    </p:spTree>
    <p:extLst>
      <p:ext uri="{BB962C8B-B14F-4D97-AF65-F5344CB8AC3E}">
        <p14:creationId xmlns:p14="http://schemas.microsoft.com/office/powerpoint/2010/main" val="106353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8223" y="-2"/>
            <a:ext cx="291377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173: 15 Years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11145018" y="6488668"/>
            <a:ext cx="104698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Title 35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0313" y="209004"/>
            <a:ext cx="4837807" cy="649183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061805" y="2863641"/>
            <a:ext cx="9726424" cy="2379360"/>
          </a:xfrm>
          <a:prstGeom prst="rect">
            <a:avLst/>
          </a:prstGeom>
          <a:ln w="6350">
            <a:solidFill>
              <a:schemeClr val="tx1"/>
            </a:solidFill>
          </a:ln>
        </p:spPr>
      </p:pic>
    </p:spTree>
    <p:extLst>
      <p:ext uri="{BB962C8B-B14F-4D97-AF65-F5344CB8AC3E}">
        <p14:creationId xmlns:p14="http://schemas.microsoft.com/office/powerpoint/2010/main" val="16667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312" y="-1"/>
            <a:ext cx="11238690"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Ornamental Design of an Electronic Device, as Shown and Described”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9288814" y="6488668"/>
            <a:ext cx="29031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D618,677 (29 June 2010)</a:t>
            </a:r>
          </a:p>
        </p:txBody>
      </p:sp>
      <p:pic>
        <p:nvPicPr>
          <p:cNvPr id="5" name="Picture 4"/>
          <p:cNvPicPr>
            <a:picLocks noChangeAspect="1"/>
          </p:cNvPicPr>
          <p:nvPr/>
        </p:nvPicPr>
        <p:blipFill>
          <a:blip r:embed="rId2"/>
          <a:stretch>
            <a:fillRect/>
          </a:stretch>
        </p:blipFill>
        <p:spPr>
          <a:xfrm>
            <a:off x="271392" y="659754"/>
            <a:ext cx="4344753" cy="6045846"/>
          </a:xfrm>
          <a:prstGeom prst="rect">
            <a:avLst/>
          </a:prstGeom>
          <a:ln w="6350">
            <a:solidFill>
              <a:schemeClr val="tx1"/>
            </a:solidFill>
          </a:ln>
        </p:spPr>
      </p:pic>
      <p:pic>
        <p:nvPicPr>
          <p:cNvPr id="7" name="Picture 6">
            <a:extLst>
              <a:ext uri="{FF2B5EF4-FFF2-40B4-BE49-F238E27FC236}">
                <a16:creationId xmlns:a16="http://schemas.microsoft.com/office/drawing/2014/main" id="{12262A9D-9BC7-9996-22A6-DBFE117C61F2}"/>
              </a:ext>
            </a:extLst>
          </p:cNvPr>
          <p:cNvPicPr>
            <a:picLocks noChangeAspect="1"/>
          </p:cNvPicPr>
          <p:nvPr/>
        </p:nvPicPr>
        <p:blipFill rotWithShape="1">
          <a:blip r:embed="rId2"/>
          <a:srcRect l="9292" t="6824" r="4047" b="51635"/>
          <a:stretch/>
        </p:blipFill>
        <p:spPr>
          <a:xfrm>
            <a:off x="2403920" y="1233177"/>
            <a:ext cx="7443516" cy="4965069"/>
          </a:xfrm>
          <a:prstGeom prst="rect">
            <a:avLst/>
          </a:prstGeom>
          <a:ln w="6350">
            <a:solidFill>
              <a:schemeClr val="tx1"/>
            </a:solidFill>
          </a:ln>
        </p:spPr>
      </p:pic>
      <p:sp>
        <p:nvSpPr>
          <p:cNvPr id="8" name="Rectangle 7">
            <a:extLst>
              <a:ext uri="{FF2B5EF4-FFF2-40B4-BE49-F238E27FC236}">
                <a16:creationId xmlns:a16="http://schemas.microsoft.com/office/drawing/2014/main" id="{EB152332-D85A-CAC3-004E-1AE90C30CD9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30553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3793" y="-2"/>
            <a:ext cx="226820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Pages 2 and 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9403931" y="6488668"/>
            <a:ext cx="278806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D618,677 (29 June 2010)</a:t>
            </a:r>
          </a:p>
        </p:txBody>
      </p:sp>
      <p:pic>
        <p:nvPicPr>
          <p:cNvPr id="5" name="Picture 4"/>
          <p:cNvPicPr>
            <a:picLocks noChangeAspect="1"/>
          </p:cNvPicPr>
          <p:nvPr/>
        </p:nvPicPr>
        <p:blipFill>
          <a:blip r:embed="rId2"/>
          <a:stretch>
            <a:fillRect/>
          </a:stretch>
        </p:blipFill>
        <p:spPr>
          <a:xfrm>
            <a:off x="1113857" y="418011"/>
            <a:ext cx="4066196" cy="5742713"/>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5432200" y="418011"/>
            <a:ext cx="4222379" cy="5749075"/>
          </a:xfrm>
          <a:prstGeom prst="rect">
            <a:avLst/>
          </a:prstGeom>
          <a:ln w="6350">
            <a:solidFill>
              <a:schemeClr val="tx1"/>
            </a:solidFill>
          </a:ln>
        </p:spPr>
      </p:pic>
    </p:spTree>
    <p:extLst>
      <p:ext uri="{BB962C8B-B14F-4D97-AF65-F5344CB8AC3E}">
        <p14:creationId xmlns:p14="http://schemas.microsoft.com/office/powerpoint/2010/main" val="1590092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7717" y="-2"/>
            <a:ext cx="22542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Pages 4 and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9235440" y="6488668"/>
            <a:ext cx="29565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D618,677 (29 June 2010)</a:t>
            </a:r>
          </a:p>
        </p:txBody>
      </p:sp>
      <p:pic>
        <p:nvPicPr>
          <p:cNvPr id="5" name="Picture 4"/>
          <p:cNvPicPr>
            <a:picLocks noChangeAspect="1"/>
          </p:cNvPicPr>
          <p:nvPr/>
        </p:nvPicPr>
        <p:blipFill>
          <a:blip r:embed="rId2"/>
          <a:stretch>
            <a:fillRect/>
          </a:stretch>
        </p:blipFill>
        <p:spPr>
          <a:xfrm>
            <a:off x="940949" y="418011"/>
            <a:ext cx="4067363" cy="560181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5489371" y="418012"/>
            <a:ext cx="3937768" cy="5604536"/>
          </a:xfrm>
          <a:prstGeom prst="rect">
            <a:avLst/>
          </a:prstGeom>
          <a:ln w="6350">
            <a:solidFill>
              <a:schemeClr val="tx1"/>
            </a:solidFill>
          </a:ln>
        </p:spPr>
      </p:pic>
    </p:spTree>
    <p:extLst>
      <p:ext uri="{BB962C8B-B14F-4D97-AF65-F5344CB8AC3E}">
        <p14:creationId xmlns:p14="http://schemas.microsoft.com/office/powerpoint/2010/main" val="162701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9" y="-1"/>
            <a:ext cx="12192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Page 6</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9235440" y="6488668"/>
            <a:ext cx="29565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D618,677 (29 June 2010)</a:t>
            </a:r>
          </a:p>
        </p:txBody>
      </p:sp>
      <p:pic>
        <p:nvPicPr>
          <p:cNvPr id="5" name="Picture 4"/>
          <p:cNvPicPr>
            <a:picLocks noChangeAspect="1"/>
          </p:cNvPicPr>
          <p:nvPr/>
        </p:nvPicPr>
        <p:blipFill>
          <a:blip r:embed="rId2"/>
          <a:stretch>
            <a:fillRect/>
          </a:stretch>
        </p:blipFill>
        <p:spPr>
          <a:xfrm>
            <a:off x="3405422" y="161481"/>
            <a:ext cx="4818828" cy="6603423"/>
          </a:xfrm>
          <a:prstGeom prst="rect">
            <a:avLst/>
          </a:prstGeom>
          <a:ln w="6350">
            <a:solidFill>
              <a:schemeClr val="tx1"/>
            </a:solidFill>
          </a:ln>
        </p:spPr>
      </p:pic>
    </p:spTree>
    <p:extLst>
      <p:ext uri="{BB962C8B-B14F-4D97-AF65-F5344CB8AC3E}">
        <p14:creationId xmlns:p14="http://schemas.microsoft.com/office/powerpoint/2010/main" val="2546637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for the Day</a:t>
            </a:r>
          </a:p>
        </p:txBody>
      </p:sp>
      <p:sp>
        <p:nvSpPr>
          <p:cNvPr id="3" name="Content Placeholder 2"/>
          <p:cNvSpPr>
            <a:spLocks noGrp="1"/>
          </p:cNvSpPr>
          <p:nvPr>
            <p:ph idx="1"/>
          </p:nvPr>
        </p:nvSpPr>
        <p:spPr/>
        <p:txBody>
          <a:bodyPr/>
          <a:lstStyle/>
          <a:p>
            <a:r>
              <a:rPr lang="en-US" dirty="0"/>
              <a:t>Key Questions</a:t>
            </a:r>
          </a:p>
          <a:p>
            <a:pPr lvl="1"/>
            <a:r>
              <a:rPr lang="en-US" dirty="0"/>
              <a:t>How do we separate form and function?</a:t>
            </a:r>
          </a:p>
          <a:p>
            <a:pPr lvl="1"/>
            <a:r>
              <a:rPr lang="en-US" dirty="0"/>
              <a:t>What is the functional part? What is the artistic or expressive part?</a:t>
            </a:r>
          </a:p>
          <a:p>
            <a:pPr lvl="1"/>
            <a:r>
              <a:rPr lang="en-US" dirty="0"/>
              <a:t>How do we police the boundaries between the two?</a:t>
            </a:r>
          </a:p>
        </p:txBody>
      </p:sp>
      <p:sp>
        <p:nvSpPr>
          <p:cNvPr id="5" name="Slide Number Placeholder 4"/>
          <p:cNvSpPr>
            <a:spLocks noGrp="1"/>
          </p:cNvSpPr>
          <p:nvPr>
            <p:ph type="sldNum" sz="quarter" idx="12"/>
          </p:nvPr>
        </p:nvSpPr>
        <p:spPr/>
        <p:txBody>
          <a:bodyPr/>
          <a:lstStyle/>
          <a:p>
            <a:fld id="{7EC77F53-4921-457F-9326-D19BADC52D8B}" type="slidenum">
              <a:rPr lang="en-US" altLang="en-US" smtClean="0"/>
              <a:pPr/>
              <a:t>2</a:t>
            </a:fld>
            <a:endParaRPr lang="en-US" altLang="en-US"/>
          </a:p>
        </p:txBody>
      </p:sp>
    </p:spTree>
    <p:extLst>
      <p:ext uri="{BB962C8B-B14F-4D97-AF65-F5344CB8AC3E}">
        <p14:creationId xmlns:p14="http://schemas.microsoft.com/office/powerpoint/2010/main" val="1668335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1332" y="-2"/>
            <a:ext cx="382066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Design Patents in Action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7648956" y="6488668"/>
            <a:ext cx="454304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v Samsung Complaint (15 Apr 2011)</a:t>
            </a:r>
          </a:p>
        </p:txBody>
      </p:sp>
      <p:pic>
        <p:nvPicPr>
          <p:cNvPr id="8" name="Picture 7"/>
          <p:cNvPicPr>
            <a:picLocks noChangeAspect="1"/>
          </p:cNvPicPr>
          <p:nvPr/>
        </p:nvPicPr>
        <p:blipFill>
          <a:blip r:embed="rId2"/>
          <a:stretch>
            <a:fillRect/>
          </a:stretch>
        </p:blipFill>
        <p:spPr>
          <a:xfrm>
            <a:off x="2447017" y="152400"/>
            <a:ext cx="4984915" cy="6649645"/>
          </a:xfrm>
          <a:prstGeom prst="rect">
            <a:avLst/>
          </a:prstGeom>
          <a:ln w="6350">
            <a:solidFill>
              <a:schemeClr val="tx1"/>
            </a:solidFill>
          </a:ln>
        </p:spPr>
      </p:pic>
    </p:spTree>
    <p:extLst>
      <p:ext uri="{BB962C8B-B14F-4D97-AF65-F5344CB8AC3E}">
        <p14:creationId xmlns:p14="http://schemas.microsoft.com/office/powerpoint/2010/main" val="897904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6415" y="-2"/>
            <a:ext cx="20055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Jury Verdict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8119872" y="6488668"/>
            <a:ext cx="40721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Amended Verdict Form (24 Aug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37728" y="212749"/>
            <a:ext cx="4871661" cy="6488089"/>
          </a:xfrm>
          <a:prstGeom prst="rect">
            <a:avLst/>
          </a:prstGeom>
          <a:ln w="6350">
            <a:solidFill>
              <a:schemeClr val="tx1"/>
            </a:solidFill>
          </a:ln>
        </p:spPr>
      </p:pic>
      <p:sp>
        <p:nvSpPr>
          <p:cNvPr id="9" name="Rectangle 8"/>
          <p:cNvSpPr/>
          <p:nvPr/>
        </p:nvSpPr>
        <p:spPr bwMode="auto">
          <a:xfrm>
            <a:off x="1754367" y="3564228"/>
            <a:ext cx="10132833" cy="156966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b="1" i="0" dirty="0">
                <a:solidFill>
                  <a:schemeClr val="accent4">
                    <a:lumMod val="50000"/>
                    <a:lumOff val="50000"/>
                  </a:schemeClr>
                </a:solidFill>
              </a:rPr>
              <a:t>We, the jury, unanimously agree </a:t>
            </a:r>
            <a:r>
              <a:rPr lang="en-US" sz="3200" i="0" dirty="0">
                <a:solidFill>
                  <a:schemeClr val="bg2"/>
                </a:solidFill>
              </a:rPr>
              <a:t>to the answers to the following questions and return them under the instructions of this Court </a:t>
            </a:r>
            <a:r>
              <a:rPr lang="en-US" sz="3200" b="1" i="0" dirty="0">
                <a:solidFill>
                  <a:schemeClr val="accent4">
                    <a:lumMod val="50000"/>
                    <a:lumOff val="50000"/>
                  </a:schemeClr>
                </a:solidFill>
              </a:rPr>
              <a:t>as our verdict in this case</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9537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9308" y="-2"/>
            <a:ext cx="401269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Utility Patent Infringement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8119872" y="6488668"/>
            <a:ext cx="40721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Amended Verdict Form (24 Aug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86097" y="179688"/>
            <a:ext cx="5017384" cy="6521150"/>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3842464" y="753849"/>
            <a:ext cx="5100433" cy="5350301"/>
          </a:xfrm>
          <a:prstGeom prst="rect">
            <a:avLst/>
          </a:prstGeom>
          <a:ln w="6350">
            <a:solidFill>
              <a:schemeClr val="tx1"/>
            </a:solidFill>
          </a:ln>
        </p:spPr>
      </p:pic>
    </p:spTree>
    <p:extLst>
      <p:ext uri="{BB962C8B-B14F-4D97-AF65-F5344CB8AC3E}">
        <p14:creationId xmlns:p14="http://schemas.microsoft.com/office/powerpoint/2010/main" val="285123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0" y="-2"/>
            <a:ext cx="4191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Design Patent Infringement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8119872" y="6488668"/>
            <a:ext cx="40721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Amended Verdict Form (24 Aug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66602" y="209004"/>
            <a:ext cx="4848828" cy="6452462"/>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3613588" y="811748"/>
            <a:ext cx="7003612" cy="5234504"/>
          </a:xfrm>
          <a:prstGeom prst="rect">
            <a:avLst/>
          </a:prstGeom>
          <a:ln w="6350">
            <a:solidFill>
              <a:schemeClr val="tx1"/>
            </a:solidFill>
          </a:ln>
        </p:spPr>
      </p:pic>
    </p:spTree>
    <p:extLst>
      <p:ext uri="{BB962C8B-B14F-4D97-AF65-F5344CB8AC3E}">
        <p14:creationId xmlns:p14="http://schemas.microsoft.com/office/powerpoint/2010/main" val="299622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6627" y="-2"/>
            <a:ext cx="259537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Damages Award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8119872" y="6488668"/>
            <a:ext cx="40721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Amended Verdict Form (24 Aug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16181" y="170066"/>
            <a:ext cx="4878584" cy="6582426"/>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1227996" y="2123980"/>
            <a:ext cx="10747823" cy="3338452"/>
          </a:xfrm>
          <a:prstGeom prst="rect">
            <a:avLst/>
          </a:prstGeom>
          <a:ln w="6350">
            <a:solidFill>
              <a:schemeClr val="tx1"/>
            </a:solidFill>
          </a:ln>
        </p:spPr>
      </p:pic>
    </p:spTree>
    <p:extLst>
      <p:ext uri="{BB962C8B-B14F-4D97-AF65-F5344CB8AC3E}">
        <p14:creationId xmlns:p14="http://schemas.microsoft.com/office/powerpoint/2010/main" val="415161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2560" y="-2"/>
            <a:ext cx="313944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Damages by Device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8119872" y="6488668"/>
            <a:ext cx="40721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Amended Verdict Form (24 Aug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98557" y="220672"/>
            <a:ext cx="5035658" cy="6480166"/>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3722295" y="574268"/>
            <a:ext cx="5330265" cy="5517875"/>
          </a:xfrm>
          <a:prstGeom prst="rect">
            <a:avLst/>
          </a:prstGeom>
          <a:ln w="6350">
            <a:solidFill>
              <a:schemeClr val="tx1"/>
            </a:solidFill>
          </a:ln>
        </p:spPr>
      </p:pic>
    </p:spTree>
    <p:extLst>
      <p:ext uri="{BB962C8B-B14F-4D97-AF65-F5344CB8AC3E}">
        <p14:creationId xmlns:p14="http://schemas.microsoft.com/office/powerpoint/2010/main" val="210309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5751" y="-2"/>
            <a:ext cx="274624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Mazer (U.S. 1954)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9893808" y="6488668"/>
            <a:ext cx="22981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347 U.S. 201 (1954)</a:t>
            </a:r>
          </a:p>
        </p:txBody>
      </p:sp>
      <p:pic>
        <p:nvPicPr>
          <p:cNvPr id="5" name="Picture 4"/>
          <p:cNvPicPr>
            <a:picLocks noChangeAspect="1"/>
          </p:cNvPicPr>
          <p:nvPr/>
        </p:nvPicPr>
        <p:blipFill>
          <a:blip r:embed="rId2"/>
          <a:stretch>
            <a:fillRect/>
          </a:stretch>
        </p:blipFill>
        <p:spPr>
          <a:xfrm>
            <a:off x="3669539" y="106497"/>
            <a:ext cx="3926216" cy="6599103"/>
          </a:xfrm>
          <a:prstGeom prst="rect">
            <a:avLst/>
          </a:prstGeom>
          <a:ln w="6350">
            <a:solidFill>
              <a:schemeClr val="tx1"/>
            </a:solidFill>
          </a:ln>
        </p:spPr>
      </p:pic>
    </p:spTree>
    <p:extLst>
      <p:ext uri="{BB962C8B-B14F-4D97-AF65-F5344CB8AC3E}">
        <p14:creationId xmlns:p14="http://schemas.microsoft.com/office/powerpoint/2010/main" val="971849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6261" y="-2"/>
            <a:ext cx="446574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Salt Cellar (TTYN (1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9797734" y="6488668"/>
            <a:ext cx="239426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Artstor</a:t>
            </a:r>
            <a:r>
              <a:rPr lang="en-US" sz="1800" i="0" dirty="0">
                <a:solidFill>
                  <a:schemeClr val="accent4">
                    <a:lumMod val="75000"/>
                    <a:lumOff val="25000"/>
                  </a:schemeClr>
                </a:solidFill>
                <a:latin typeface="+mn-lt"/>
                <a:cs typeface="Times New Roman" panose="02020603050405020304" pitchFamily="18" charset="0"/>
              </a:rPr>
              <a:t> (6 July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064E5531-AB34-D891-2156-310CC185F9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923" y="209004"/>
            <a:ext cx="5930374" cy="6522801"/>
          </a:xfrm>
          <a:prstGeom prst="rect">
            <a:avLst/>
          </a:prstGeom>
          <a:ln w="6350">
            <a:solidFill>
              <a:schemeClr val="tx1"/>
            </a:solidFill>
          </a:ln>
        </p:spPr>
      </p:pic>
      <p:pic>
        <p:nvPicPr>
          <p:cNvPr id="8" name="Picture 7" descr="Graphical user interface, text, application&#10;&#10;Description automatically generated">
            <a:extLst>
              <a:ext uri="{FF2B5EF4-FFF2-40B4-BE49-F238E27FC236}">
                <a16:creationId xmlns:a16="http://schemas.microsoft.com/office/drawing/2014/main" id="{F9AA7AF5-3EE6-6F06-AA95-D185F701AEA6}"/>
              </a:ext>
            </a:extLst>
          </p:cNvPr>
          <p:cNvPicPr>
            <a:picLocks noChangeAspect="1"/>
          </p:cNvPicPr>
          <p:nvPr/>
        </p:nvPicPr>
        <p:blipFill rotWithShape="1">
          <a:blip r:embed="rId4">
            <a:extLst>
              <a:ext uri="{28A0092B-C50C-407E-A947-70E740481C1C}">
                <a14:useLocalDpi xmlns:a14="http://schemas.microsoft.com/office/drawing/2010/main" val="0"/>
              </a:ext>
            </a:extLst>
          </a:blip>
          <a:srcRect l="3535" t="12177" r="36883" b="37902"/>
          <a:stretch/>
        </p:blipFill>
        <p:spPr>
          <a:xfrm>
            <a:off x="3364236" y="818322"/>
            <a:ext cx="5948923" cy="5482205"/>
          </a:xfrm>
          <a:prstGeom prst="rect">
            <a:avLst/>
          </a:prstGeom>
          <a:ln w="6350">
            <a:solidFill>
              <a:schemeClr val="tx1"/>
            </a:solidFill>
          </a:ln>
        </p:spPr>
      </p:pic>
    </p:spTree>
    <p:extLst>
      <p:ext uri="{BB962C8B-B14F-4D97-AF65-F5344CB8AC3E}">
        <p14:creationId xmlns:p14="http://schemas.microsoft.com/office/powerpoint/2010/main" val="84817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2413" y="-2"/>
            <a:ext cx="535958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Lamp/</a:t>
            </a:r>
            <a:r>
              <a:rPr lang="en-US" sz="2400" dirty="0" err="1">
                <a:solidFill>
                  <a:schemeClr val="accent4">
                    <a:lumMod val="75000"/>
                    <a:lumOff val="25000"/>
                  </a:schemeClr>
                </a:solidFill>
                <a:latin typeface="+mn-lt"/>
                <a:cs typeface="Times New Roman" panose="02020603050405020304" pitchFamily="18" charset="0"/>
              </a:rPr>
              <a:t>Statutette</a:t>
            </a:r>
            <a:r>
              <a:rPr lang="en-US" sz="2400" dirty="0">
                <a:solidFill>
                  <a:schemeClr val="accent4">
                    <a:lumMod val="75000"/>
                    <a:lumOff val="25000"/>
                  </a:schemeClr>
                </a:solidFill>
                <a:latin typeface="+mn-lt"/>
                <a:cs typeface="Times New Roman" panose="02020603050405020304" pitchFamily="18" charset="0"/>
              </a:rPr>
              <a:t> (TTYN (2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9295002" y="6488668"/>
            <a:ext cx="289699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Mazer v. Stein (U.S. 1954) </a:t>
            </a:r>
          </a:p>
        </p:txBody>
      </p:sp>
      <p:pic>
        <p:nvPicPr>
          <p:cNvPr id="8" name="Picture 7" descr="Useful Articles, Works for Hire Intro to IP – Prof Merges ppt download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46333" t="24641" r="44544" b="54937"/>
          <a:stretch/>
        </p:blipFill>
        <p:spPr>
          <a:xfrm>
            <a:off x="4876521" y="61732"/>
            <a:ext cx="1866875" cy="6643868"/>
          </a:xfrm>
          <a:prstGeom prst="rect">
            <a:avLst/>
          </a:prstGeom>
          <a:ln w="6350">
            <a:solidFill>
              <a:schemeClr val="tx1"/>
            </a:solidFill>
          </a:ln>
        </p:spPr>
      </p:pic>
    </p:spTree>
    <p:extLst>
      <p:ext uri="{BB962C8B-B14F-4D97-AF65-F5344CB8AC3E}">
        <p14:creationId xmlns:p14="http://schemas.microsoft.com/office/powerpoint/2010/main" val="3510573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7930" y="-2"/>
            <a:ext cx="421407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Belt Buckles (TTYN (3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8804246" y="6488668"/>
            <a:ext cx="33877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Kieselstein</a:t>
            </a:r>
            <a:r>
              <a:rPr lang="en-US" sz="1800" i="0" dirty="0">
                <a:solidFill>
                  <a:schemeClr val="accent4">
                    <a:lumMod val="75000"/>
                    <a:lumOff val="25000"/>
                  </a:schemeClr>
                </a:solidFill>
                <a:latin typeface="+mn-lt"/>
                <a:cs typeface="Times New Roman" panose="02020603050405020304" pitchFamily="18" charset="0"/>
              </a:rPr>
              <a:t>-Cord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1980)</a:t>
            </a:r>
          </a:p>
        </p:txBody>
      </p:sp>
      <p:pic>
        <p:nvPicPr>
          <p:cNvPr id="8" name="Picture 7"/>
          <p:cNvPicPr>
            <a:picLocks noChangeAspect="1"/>
          </p:cNvPicPr>
          <p:nvPr/>
        </p:nvPicPr>
        <p:blipFill>
          <a:blip r:embed="rId2"/>
          <a:stretch>
            <a:fillRect/>
          </a:stretch>
        </p:blipFill>
        <p:spPr>
          <a:xfrm>
            <a:off x="2361356" y="523527"/>
            <a:ext cx="6764603" cy="5845007"/>
          </a:xfrm>
          <a:prstGeom prst="rect">
            <a:avLst/>
          </a:prstGeom>
          <a:ln w="6350">
            <a:solidFill>
              <a:schemeClr val="tx1"/>
            </a:solidFill>
          </a:ln>
        </p:spPr>
      </p:pic>
    </p:spTree>
    <p:extLst>
      <p:ext uri="{BB962C8B-B14F-4D97-AF65-F5344CB8AC3E}">
        <p14:creationId xmlns:p14="http://schemas.microsoft.com/office/powerpoint/2010/main" val="3124257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for the Day</a:t>
            </a:r>
          </a:p>
        </p:txBody>
      </p:sp>
      <p:sp>
        <p:nvSpPr>
          <p:cNvPr id="3" name="Content Placeholder 2"/>
          <p:cNvSpPr>
            <a:spLocks noGrp="1"/>
          </p:cNvSpPr>
          <p:nvPr>
            <p:ph idx="1"/>
          </p:nvPr>
        </p:nvSpPr>
        <p:spPr/>
        <p:txBody>
          <a:bodyPr/>
          <a:lstStyle/>
          <a:p>
            <a:r>
              <a:rPr lang="en-US" dirty="0"/>
              <a:t>Key Questions</a:t>
            </a:r>
          </a:p>
          <a:p>
            <a:pPr lvl="1"/>
            <a:r>
              <a:rPr lang="en-US" dirty="0"/>
              <a:t>Today, perhaps more than any other day so far, we have cases about people who are in business to make money and the question is how does copyright matter there?</a:t>
            </a:r>
          </a:p>
          <a:p>
            <a:pPr lvl="1"/>
            <a:r>
              <a:rPr lang="en-US" dirty="0"/>
              <a:t>In both cases, someone comes forward and says “I want to copy what you have done.” </a:t>
            </a:r>
            <a:r>
              <a:rPr lang="en-US" i="1" dirty="0"/>
              <a:t>Why</a:t>
            </a:r>
            <a:r>
              <a:rPr lang="en-US" dirty="0"/>
              <a:t> do they want to do that?</a:t>
            </a:r>
          </a:p>
        </p:txBody>
      </p:sp>
      <p:sp>
        <p:nvSpPr>
          <p:cNvPr id="5" name="Slide Number Placeholder 4"/>
          <p:cNvSpPr>
            <a:spLocks noGrp="1"/>
          </p:cNvSpPr>
          <p:nvPr>
            <p:ph type="sldNum" sz="quarter" idx="12"/>
          </p:nvPr>
        </p:nvSpPr>
        <p:spPr/>
        <p:txBody>
          <a:bodyPr/>
          <a:lstStyle/>
          <a:p>
            <a:fld id="{7EC77F53-4921-457F-9326-D19BADC52D8B}" type="slidenum">
              <a:rPr lang="en-US" altLang="en-US" smtClean="0"/>
              <a:pPr/>
              <a:t>3</a:t>
            </a:fld>
            <a:endParaRPr lang="en-US" altLang="en-US"/>
          </a:p>
        </p:txBody>
      </p:sp>
    </p:spTree>
    <p:extLst>
      <p:ext uri="{BB962C8B-B14F-4D97-AF65-F5344CB8AC3E}">
        <p14:creationId xmlns:p14="http://schemas.microsoft.com/office/powerpoint/2010/main" val="3408157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2892" y="-2"/>
            <a:ext cx="509910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Mannequin Torsos (TTYN (4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Carol Barnhart (2nd Cir. 1980)</a:t>
            </a:r>
          </a:p>
        </p:txBody>
      </p:sp>
      <p:pic>
        <p:nvPicPr>
          <p:cNvPr id="8" name="Picture 7"/>
          <p:cNvPicPr>
            <a:picLocks noChangeAspect="1"/>
          </p:cNvPicPr>
          <p:nvPr/>
        </p:nvPicPr>
        <p:blipFill>
          <a:blip r:embed="rId2"/>
          <a:stretch>
            <a:fillRect/>
          </a:stretch>
        </p:blipFill>
        <p:spPr>
          <a:xfrm>
            <a:off x="1866219" y="602324"/>
            <a:ext cx="7847933" cy="5733944"/>
          </a:xfrm>
          <a:prstGeom prst="rect">
            <a:avLst/>
          </a:prstGeom>
          <a:ln w="6350">
            <a:solidFill>
              <a:schemeClr val="tx1"/>
            </a:solidFill>
          </a:ln>
        </p:spPr>
      </p:pic>
    </p:spTree>
    <p:extLst>
      <p:ext uri="{BB962C8B-B14F-4D97-AF65-F5344CB8AC3E}">
        <p14:creationId xmlns:p14="http://schemas.microsoft.com/office/powerpoint/2010/main" val="2716495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0" y="-2"/>
            <a:ext cx="44196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Bicycle Racks (TTYN (5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9747217" y="6488668"/>
            <a:ext cx="24447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Brandir</a:t>
            </a:r>
            <a:r>
              <a:rPr lang="en-US" sz="1800" i="0" dirty="0">
                <a:solidFill>
                  <a:schemeClr val="accent4">
                    <a:lumMod val="75000"/>
                    <a:lumOff val="25000"/>
                  </a:schemeClr>
                </a:solidFill>
                <a:latin typeface="+mn-lt"/>
                <a:cs typeface="Times New Roman" panose="02020603050405020304" pitchFamily="18" charset="0"/>
              </a:rPr>
              <a:t>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1987)</a:t>
            </a:r>
          </a:p>
        </p:txBody>
      </p:sp>
      <p:pic>
        <p:nvPicPr>
          <p:cNvPr id="8" name="Picture 7"/>
          <p:cNvPicPr>
            <a:picLocks noChangeAspect="1"/>
          </p:cNvPicPr>
          <p:nvPr/>
        </p:nvPicPr>
        <p:blipFill>
          <a:blip r:embed="rId2"/>
          <a:stretch>
            <a:fillRect/>
          </a:stretch>
        </p:blipFill>
        <p:spPr>
          <a:xfrm>
            <a:off x="1626066" y="529020"/>
            <a:ext cx="9108481" cy="5673052"/>
          </a:xfrm>
          <a:prstGeom prst="rect">
            <a:avLst/>
          </a:prstGeom>
          <a:ln w="6350">
            <a:solidFill>
              <a:schemeClr val="tx1"/>
            </a:solidFill>
          </a:ln>
        </p:spPr>
      </p:pic>
    </p:spTree>
    <p:extLst>
      <p:ext uri="{BB962C8B-B14F-4D97-AF65-F5344CB8AC3E}">
        <p14:creationId xmlns:p14="http://schemas.microsoft.com/office/powerpoint/2010/main" val="314704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lstStyle/>
          <a:p>
            <a:r>
              <a:rPr lang="en-US" dirty="0"/>
              <a:t>Cases</a:t>
            </a:r>
          </a:p>
          <a:p>
            <a:pPr lvl="1"/>
            <a:r>
              <a:rPr lang="en-US" dirty="0"/>
              <a:t>Mazur (statuette): Copyrightable</a:t>
            </a:r>
          </a:p>
          <a:p>
            <a:pPr lvl="1"/>
            <a:r>
              <a:rPr lang="en-US" dirty="0" err="1"/>
              <a:t>Kieselstein</a:t>
            </a:r>
            <a:r>
              <a:rPr lang="en-US" dirty="0"/>
              <a:t>-Cord (belt buckles): Copyrightable</a:t>
            </a:r>
          </a:p>
          <a:p>
            <a:pPr lvl="1"/>
            <a:r>
              <a:rPr lang="en-US" dirty="0"/>
              <a:t>Carol Barnhart (torso): Not copyrightable (2-1)</a:t>
            </a:r>
          </a:p>
          <a:p>
            <a:pPr lvl="1"/>
            <a:r>
              <a:rPr lang="en-US" dirty="0" err="1"/>
              <a:t>Brandir</a:t>
            </a:r>
            <a:r>
              <a:rPr lang="en-US" dirty="0"/>
              <a:t> (bike rack): Not copyrightable (2-1)</a:t>
            </a:r>
          </a:p>
          <a:p>
            <a:pPr lvl="1"/>
            <a:endParaRPr lang="en-US" dirty="0"/>
          </a:p>
        </p:txBody>
      </p:sp>
      <p:sp>
        <p:nvSpPr>
          <p:cNvPr id="5" name="Slide Number Placeholder 4"/>
          <p:cNvSpPr>
            <a:spLocks noGrp="1"/>
          </p:cNvSpPr>
          <p:nvPr>
            <p:ph type="sldNum" sz="quarter" idx="12"/>
          </p:nvPr>
        </p:nvSpPr>
        <p:spPr/>
        <p:txBody>
          <a:bodyPr/>
          <a:lstStyle/>
          <a:p>
            <a:fld id="{7EC77F53-4921-457F-9326-D19BADC52D8B}" type="slidenum">
              <a:rPr lang="en-US" altLang="en-US" smtClean="0"/>
              <a:pPr/>
              <a:t>32</a:t>
            </a:fld>
            <a:endParaRPr lang="en-US" altLang="en-US"/>
          </a:p>
        </p:txBody>
      </p:sp>
    </p:spTree>
    <p:extLst>
      <p:ext uri="{BB962C8B-B14F-4D97-AF65-F5344CB8AC3E}">
        <p14:creationId xmlns:p14="http://schemas.microsoft.com/office/powerpoint/2010/main" val="765455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8325" y="-2"/>
            <a:ext cx="39336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Rack as Industrial Design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9651998" y="6488668"/>
            <a:ext cx="25400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Brandir</a:t>
            </a:r>
            <a:r>
              <a:rPr lang="en-US" sz="1800" i="0" dirty="0">
                <a:solidFill>
                  <a:schemeClr val="accent4">
                    <a:lumMod val="75000"/>
                    <a:lumOff val="25000"/>
                  </a:schemeClr>
                </a:solidFill>
                <a:latin typeface="+mn-lt"/>
                <a:cs typeface="Times New Roman" panose="02020603050405020304" pitchFamily="18" charset="0"/>
              </a:rPr>
              <a:t>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1987)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454D201-BD05-F3F8-36AB-2CAD7BB4CE3C}"/>
              </a:ext>
            </a:extLst>
          </p:cNvPr>
          <p:cNvPicPr>
            <a:picLocks noChangeAspect="1"/>
          </p:cNvPicPr>
          <p:nvPr/>
        </p:nvPicPr>
        <p:blipFill>
          <a:blip r:embed="rId2"/>
          <a:srcRect l="13656" t="5956" r="11833" b="4492"/>
          <a:stretch/>
        </p:blipFill>
        <p:spPr>
          <a:xfrm>
            <a:off x="239085" y="209004"/>
            <a:ext cx="4037492" cy="6491834"/>
          </a:xfrm>
          <a:prstGeom prst="rect">
            <a:avLst/>
          </a:prstGeom>
          <a:ln w="6350">
            <a:solidFill>
              <a:schemeClr val="tx1"/>
            </a:solidFill>
          </a:ln>
        </p:spPr>
      </p:pic>
      <p:sp>
        <p:nvSpPr>
          <p:cNvPr id="9" name="Rectangle 8">
            <a:extLst>
              <a:ext uri="{FF2B5EF4-FFF2-40B4-BE49-F238E27FC236}">
                <a16:creationId xmlns:a16="http://schemas.microsoft.com/office/drawing/2014/main" id="{7D974283-A812-9731-DB20-C1BD93941075}"/>
              </a:ext>
            </a:extLst>
          </p:cNvPr>
          <p:cNvSpPr/>
          <p:nvPr/>
        </p:nvSpPr>
        <p:spPr bwMode="auto">
          <a:xfrm>
            <a:off x="1754367" y="1915555"/>
            <a:ext cx="10132833" cy="403187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Had </a:t>
            </a:r>
            <a:r>
              <a:rPr lang="en-US" sz="3200" i="0" dirty="0" err="1"/>
              <a:t>Brandir</a:t>
            </a:r>
            <a:r>
              <a:rPr lang="en-US" sz="3200" i="0" dirty="0"/>
              <a:t> merely adopted one of the existing sculptures as a bicycle rack, neither the application to a utilitarian end nor commercialization of that use would have caused the object to forfeit its copyrighted status. Comparison of the RIBBON Rack with the earlier sculptures, however, reveals that </a:t>
            </a:r>
            <a:r>
              <a:rPr lang="en-US" sz="3200" b="1" i="0" dirty="0">
                <a:solidFill>
                  <a:schemeClr val="accent4">
                    <a:lumMod val="50000"/>
                    <a:lumOff val="50000"/>
                  </a:schemeClr>
                </a:solidFill>
              </a:rPr>
              <a:t>while the rack may have been derived in part from one of more ‘works of art,’ it is in its final form essentially a product of industrial design</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99420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3277" y="-2"/>
            <a:ext cx="505872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the RIBBON Rack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9651998" y="6488668"/>
            <a:ext cx="25400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Brandir</a:t>
            </a:r>
            <a:r>
              <a:rPr lang="en-US" sz="1800" i="0" dirty="0">
                <a:solidFill>
                  <a:schemeClr val="accent4">
                    <a:lumMod val="75000"/>
                    <a:lumOff val="25000"/>
                  </a:schemeClr>
                </a:solidFill>
                <a:latin typeface="+mn-lt"/>
                <a:cs typeface="Times New Roman" panose="02020603050405020304" pitchFamily="18" charset="0"/>
              </a:rPr>
              <a:t>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1987)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454D201-BD05-F3F8-36AB-2CAD7BB4CE3C}"/>
              </a:ext>
            </a:extLst>
          </p:cNvPr>
          <p:cNvPicPr>
            <a:picLocks noChangeAspect="1"/>
          </p:cNvPicPr>
          <p:nvPr/>
        </p:nvPicPr>
        <p:blipFill>
          <a:blip r:embed="rId2"/>
          <a:srcRect l="13915" t="5245" r="11660" b="4556"/>
          <a:stretch/>
        </p:blipFill>
        <p:spPr>
          <a:xfrm>
            <a:off x="931178" y="549478"/>
            <a:ext cx="3611462" cy="5855515"/>
          </a:xfrm>
          <a:prstGeom prst="rect">
            <a:avLst/>
          </a:prstGeom>
          <a:ln w="6350">
            <a:solidFill>
              <a:schemeClr val="tx1"/>
            </a:solidFill>
          </a:ln>
        </p:spPr>
      </p:pic>
      <p:sp>
        <p:nvSpPr>
          <p:cNvPr id="9" name="Rectangle 8">
            <a:extLst>
              <a:ext uri="{FF2B5EF4-FFF2-40B4-BE49-F238E27FC236}">
                <a16:creationId xmlns:a16="http://schemas.microsoft.com/office/drawing/2014/main" id="{7D974283-A812-9731-DB20-C1BD93941075}"/>
              </a:ext>
            </a:extLst>
          </p:cNvPr>
          <p:cNvSpPr/>
          <p:nvPr/>
        </p:nvSpPr>
        <p:spPr bwMode="auto">
          <a:xfrm>
            <a:off x="1754367" y="1915555"/>
            <a:ext cx="10132833"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It is unnecessary to determine whether to the art world the RIBBON Rack properly would be considered an example of minimalist sculpture. The result under the copyright statute is not changed. Using the test we have adopted, </a:t>
            </a:r>
            <a:r>
              <a:rPr lang="en-US" sz="3200" b="1" i="0" dirty="0">
                <a:solidFill>
                  <a:schemeClr val="accent4">
                    <a:lumMod val="50000"/>
                    <a:lumOff val="50000"/>
                  </a:schemeClr>
                </a:solidFill>
              </a:rPr>
              <a:t>it is not enough that, to paraphrase Judge Newman, the rack may stimulate in the mind of the reasonable observer a concept separate from the bicycle rack concept</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0528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0283" y="-2"/>
            <a:ext cx="544171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Form and Function Linked Together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9651998" y="6488668"/>
            <a:ext cx="25400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Brandir</a:t>
            </a:r>
            <a:r>
              <a:rPr lang="en-US" sz="1800" i="0" dirty="0">
                <a:solidFill>
                  <a:schemeClr val="accent4">
                    <a:lumMod val="75000"/>
                    <a:lumOff val="25000"/>
                  </a:schemeClr>
                </a:solidFill>
                <a:latin typeface="+mn-lt"/>
                <a:cs typeface="Times New Roman" panose="02020603050405020304" pitchFamily="18" charset="0"/>
              </a:rPr>
              <a:t>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1987)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454D201-BD05-F3F8-36AB-2CAD7BB4CE3C}"/>
              </a:ext>
            </a:extLst>
          </p:cNvPr>
          <p:cNvPicPr>
            <a:picLocks noChangeAspect="1"/>
          </p:cNvPicPr>
          <p:nvPr/>
        </p:nvPicPr>
        <p:blipFill>
          <a:blip r:embed="rId2"/>
          <a:srcRect l="13856" t="5003" r="12012" b="4693"/>
          <a:stretch/>
        </p:blipFill>
        <p:spPr>
          <a:xfrm>
            <a:off x="304800" y="209004"/>
            <a:ext cx="3983509" cy="6491834"/>
          </a:xfrm>
          <a:prstGeom prst="rect">
            <a:avLst/>
          </a:prstGeom>
          <a:ln w="6350">
            <a:solidFill>
              <a:schemeClr val="tx1"/>
            </a:solidFill>
          </a:ln>
        </p:spPr>
      </p:pic>
      <p:sp>
        <p:nvSpPr>
          <p:cNvPr id="9" name="Rectangle 8">
            <a:extLst>
              <a:ext uri="{FF2B5EF4-FFF2-40B4-BE49-F238E27FC236}">
                <a16:creationId xmlns:a16="http://schemas.microsoft.com/office/drawing/2014/main" id="{7D974283-A812-9731-DB20-C1BD93941075}"/>
              </a:ext>
            </a:extLst>
          </p:cNvPr>
          <p:cNvSpPr/>
          <p:nvPr/>
        </p:nvSpPr>
        <p:spPr bwMode="auto">
          <a:xfrm>
            <a:off x="1754367" y="1915555"/>
            <a:ext cx="10132833" cy="403187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While the RIBBON Rack may be worthy of admiration for its aesthetic qualities alone, </a:t>
            </a:r>
            <a:r>
              <a:rPr lang="en-US" sz="3200" b="1" i="0" dirty="0">
                <a:solidFill>
                  <a:schemeClr val="accent4">
                    <a:lumMod val="50000"/>
                    <a:lumOff val="50000"/>
                  </a:schemeClr>
                </a:solidFill>
              </a:rPr>
              <a:t>it remains nonetheless the product of industrial design</a:t>
            </a:r>
            <a:r>
              <a:rPr lang="en-US" sz="3200" i="0" dirty="0"/>
              <a:t>. </a:t>
            </a:r>
            <a:r>
              <a:rPr lang="en-US" sz="3200" b="1" i="0" dirty="0">
                <a:solidFill>
                  <a:schemeClr val="accent4">
                    <a:lumMod val="50000"/>
                    <a:lumOff val="50000"/>
                  </a:schemeClr>
                </a:solidFill>
              </a:rPr>
              <a:t>Form and function are inextricably intertwined in the rack, its ultimate design being as much the result of utilitarian pressures as aesthetic choices</a:t>
            </a:r>
            <a:r>
              <a:rPr lang="en-US" sz="3200" i="0" dirty="0"/>
              <a:t>. Indeed, the visually pleasing proportions and </a:t>
            </a:r>
            <a:r>
              <a:rPr lang="en-US" sz="3200" i="0" dirty="0" err="1"/>
              <a:t>symmetricality</a:t>
            </a:r>
            <a:r>
              <a:rPr lang="en-US" sz="3200" i="0" dirty="0"/>
              <a:t> of the rack represent design changes made in response to functional concerns</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56908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7971" y="-2"/>
            <a:ext cx="730403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Good Design: Fusion of Function and Aesthetics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9651998" y="6488668"/>
            <a:ext cx="25400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Brandir</a:t>
            </a:r>
            <a:r>
              <a:rPr lang="en-US" sz="1800" i="0" dirty="0">
                <a:solidFill>
                  <a:schemeClr val="accent4">
                    <a:lumMod val="75000"/>
                    <a:lumOff val="25000"/>
                  </a:schemeClr>
                </a:solidFill>
                <a:latin typeface="+mn-lt"/>
                <a:cs typeface="Times New Roman" panose="02020603050405020304" pitchFamily="18" charset="0"/>
              </a:rPr>
              <a:t>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1987)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454D201-BD05-F3F8-36AB-2CAD7BB4CE3C}"/>
              </a:ext>
            </a:extLst>
          </p:cNvPr>
          <p:cNvPicPr>
            <a:picLocks noChangeAspect="1"/>
          </p:cNvPicPr>
          <p:nvPr/>
        </p:nvPicPr>
        <p:blipFill>
          <a:blip r:embed="rId2"/>
          <a:srcRect l="14325" t="5333" r="11486" b="5109"/>
          <a:stretch/>
        </p:blipFill>
        <p:spPr>
          <a:xfrm>
            <a:off x="227439" y="209004"/>
            <a:ext cx="4019796" cy="6491834"/>
          </a:xfrm>
          <a:prstGeom prst="rect">
            <a:avLst/>
          </a:prstGeom>
          <a:ln w="6350">
            <a:solidFill>
              <a:schemeClr val="tx1"/>
            </a:solidFill>
          </a:ln>
        </p:spPr>
      </p:pic>
      <p:sp>
        <p:nvSpPr>
          <p:cNvPr id="9" name="Rectangle 8">
            <a:extLst>
              <a:ext uri="{FF2B5EF4-FFF2-40B4-BE49-F238E27FC236}">
                <a16:creationId xmlns:a16="http://schemas.microsoft.com/office/drawing/2014/main" id="{7D974283-A812-9731-DB20-C1BD93941075}"/>
              </a:ext>
            </a:extLst>
          </p:cNvPr>
          <p:cNvSpPr/>
          <p:nvPr/>
        </p:nvSpPr>
        <p:spPr bwMode="auto">
          <a:xfrm>
            <a:off x="1754367" y="2911342"/>
            <a:ext cx="10132833" cy="206210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Judging from the awards the rack has received, it would seem in fact that </a:t>
            </a:r>
            <a:r>
              <a:rPr lang="en-US" sz="3200" i="0" dirty="0" err="1"/>
              <a:t>Brandir</a:t>
            </a:r>
            <a:r>
              <a:rPr lang="en-US" sz="3200" i="0" dirty="0"/>
              <a:t> has achieved with the RIBBON Rack </a:t>
            </a:r>
            <a:r>
              <a:rPr lang="en-US" sz="3200" b="1" i="0" dirty="0">
                <a:solidFill>
                  <a:schemeClr val="accent4">
                    <a:lumMod val="50000"/>
                    <a:lumOff val="50000"/>
                  </a:schemeClr>
                </a:solidFill>
              </a:rPr>
              <a:t>the highest goal of modern industrial design, that is, the harmonious fusion of function and aesthetics</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409724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7004" y="-2"/>
            <a:ext cx="644499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Design Patents and Copyright Can Overlap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10003536" y="6488668"/>
            <a:ext cx="21884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Mazer (U.S. 1954)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8296" y="209004"/>
            <a:ext cx="3410045" cy="6452462"/>
          </a:xfrm>
          <a:prstGeom prst="rect">
            <a:avLst/>
          </a:prstGeom>
          <a:ln w="6350">
            <a:solidFill>
              <a:schemeClr val="tx1"/>
            </a:solidFill>
          </a:ln>
        </p:spPr>
      </p:pic>
      <p:sp>
        <p:nvSpPr>
          <p:cNvPr id="8" name="Rectangle 7"/>
          <p:cNvSpPr/>
          <p:nvPr/>
        </p:nvSpPr>
        <p:spPr bwMode="auto">
          <a:xfrm>
            <a:off x="1676400" y="1468083"/>
            <a:ext cx="10132833"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We do hold that the </a:t>
            </a:r>
            <a:r>
              <a:rPr lang="en-US" sz="3200" b="1" i="0" dirty="0">
                <a:solidFill>
                  <a:schemeClr val="accent4">
                    <a:lumMod val="50000"/>
                    <a:lumOff val="50000"/>
                  </a:schemeClr>
                </a:solidFill>
              </a:rPr>
              <a:t>patentability of the statuettes</a:t>
            </a:r>
            <a:r>
              <a:rPr lang="en-US" sz="3200" i="0" dirty="0"/>
              <a:t>, fitted as lamps or unfitted, </a:t>
            </a:r>
            <a:r>
              <a:rPr lang="en-US" sz="3200" b="1" i="0" dirty="0">
                <a:solidFill>
                  <a:schemeClr val="accent4">
                    <a:lumMod val="50000"/>
                    <a:lumOff val="50000"/>
                  </a:schemeClr>
                </a:solidFill>
              </a:rPr>
              <a:t>does not bar copyright as works of art</a:t>
            </a:r>
            <a:r>
              <a:rPr lang="en-US" sz="3200" i="0" dirty="0"/>
              <a:t>. Neither the Copyright Statute nor any other says that because a thing is patentable it may not be copyrighted. We should not so hold. </a:t>
            </a:r>
            <a:r>
              <a:rPr lang="en-US" sz="3200" b="1" i="0" dirty="0">
                <a:solidFill>
                  <a:schemeClr val="accent4">
                    <a:lumMod val="50000"/>
                    <a:lumOff val="50000"/>
                  </a:schemeClr>
                </a:solidFill>
              </a:rPr>
              <a:t>Unlike a patent, a copyright gives no exclusive right to the art disclosed; protection is given only to the expression of the idea--not the idea itself</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61604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4059" y="-2"/>
            <a:ext cx="256794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Just Can’t Copy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10003536" y="6488668"/>
            <a:ext cx="21884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Mazer (U.S. 1954)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94378" y="209004"/>
            <a:ext cx="3819601" cy="6491834"/>
          </a:xfrm>
          <a:prstGeom prst="rect">
            <a:avLst/>
          </a:prstGeom>
          <a:ln w="6350">
            <a:solidFill>
              <a:schemeClr val="tx1"/>
            </a:solidFill>
          </a:ln>
        </p:spPr>
      </p:pic>
      <p:sp>
        <p:nvSpPr>
          <p:cNvPr id="8" name="Rectangle 7"/>
          <p:cNvSpPr/>
          <p:nvPr/>
        </p:nvSpPr>
        <p:spPr bwMode="auto">
          <a:xfrm>
            <a:off x="1754367" y="1915555"/>
            <a:ext cx="10132833" cy="255454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Absent copying there can be no infringement of copyright. Thus, </a:t>
            </a:r>
            <a:r>
              <a:rPr lang="en-US" sz="3200" b="1" i="0" dirty="0">
                <a:solidFill>
                  <a:schemeClr val="accent4">
                    <a:lumMod val="50000"/>
                    <a:lumOff val="50000"/>
                  </a:schemeClr>
                </a:solidFill>
              </a:rPr>
              <a:t>respondents may not exclude others from using statuettes of human figures in table lamps</a:t>
            </a:r>
            <a:r>
              <a:rPr lang="en-US" sz="3200" i="0" dirty="0"/>
              <a:t>; they may only prevent use of copies of their statuettes as such or as incorporated in some other article</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95244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759" y="-2"/>
            <a:ext cx="382524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Star </a:t>
            </a:r>
            <a:r>
              <a:rPr lang="en-US" sz="2400" dirty="0" err="1">
                <a:solidFill>
                  <a:schemeClr val="accent4">
                    <a:lumMod val="75000"/>
                    <a:lumOff val="25000"/>
                  </a:schemeClr>
                </a:solidFill>
                <a:cs typeface="Times New Roman" panose="02020603050405020304" pitchFamily="18" charset="0"/>
              </a:rPr>
              <a:t>Athletica</a:t>
            </a:r>
            <a:r>
              <a:rPr lang="en-US" sz="2400" dirty="0">
                <a:solidFill>
                  <a:schemeClr val="accent4">
                    <a:lumMod val="75000"/>
                    <a:lumOff val="25000"/>
                  </a:schemeClr>
                </a:solidFill>
                <a:cs typeface="Times New Roman" panose="02020603050405020304" pitchFamily="18" charset="0"/>
              </a:rPr>
              <a:t> (U.S. 2017)</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9923792" y="6488668"/>
            <a:ext cx="22682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580 U.S. 405 (2017)</a:t>
            </a:r>
          </a:p>
        </p:txBody>
      </p:sp>
      <p:pic>
        <p:nvPicPr>
          <p:cNvPr id="8" name="Picture 7"/>
          <p:cNvPicPr>
            <a:picLocks noChangeAspect="1"/>
          </p:cNvPicPr>
          <p:nvPr/>
        </p:nvPicPr>
        <p:blipFill>
          <a:blip r:embed="rId2"/>
          <a:srcRect l="10856" t="9633" r="12984" b="10831"/>
          <a:stretch/>
        </p:blipFill>
        <p:spPr>
          <a:xfrm>
            <a:off x="3825242" y="209004"/>
            <a:ext cx="4070727" cy="6496596"/>
          </a:xfrm>
          <a:prstGeom prst="rect">
            <a:avLst/>
          </a:prstGeom>
          <a:ln w="6350">
            <a:solidFill>
              <a:schemeClr val="tx1"/>
            </a:solidFill>
          </a:ln>
        </p:spPr>
      </p:pic>
    </p:spTree>
    <p:extLst>
      <p:ext uri="{BB962C8B-B14F-4D97-AF65-F5344CB8AC3E}">
        <p14:creationId xmlns:p14="http://schemas.microsoft.com/office/powerpoint/2010/main" val="3578867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2824" y="-2"/>
            <a:ext cx="559917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102: Subject Matter of Copyright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10620756" y="6488668"/>
            <a:ext cx="157124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7243" y="209004"/>
            <a:ext cx="4788842" cy="6491834"/>
          </a:xfrm>
          <a:prstGeom prst="rect">
            <a:avLst/>
          </a:prstGeom>
          <a:ln w="6350">
            <a:solidFill>
              <a:schemeClr val="bg2"/>
            </a:solidFill>
          </a:ln>
        </p:spPr>
      </p:pic>
      <p:pic>
        <p:nvPicPr>
          <p:cNvPr id="8" name="Picture 7"/>
          <p:cNvPicPr>
            <a:picLocks noChangeAspect="1"/>
          </p:cNvPicPr>
          <p:nvPr/>
        </p:nvPicPr>
        <p:blipFill>
          <a:blip r:embed="rId3"/>
          <a:stretch>
            <a:fillRect/>
          </a:stretch>
        </p:blipFill>
        <p:spPr>
          <a:xfrm>
            <a:off x="2502170" y="1074216"/>
            <a:ext cx="8609451" cy="4764110"/>
          </a:xfrm>
          <a:prstGeom prst="rect">
            <a:avLst/>
          </a:prstGeom>
          <a:ln w="6350">
            <a:solidFill>
              <a:schemeClr val="tx1"/>
            </a:solidFill>
          </a:ln>
        </p:spPr>
      </p:pic>
      <p:sp>
        <p:nvSpPr>
          <p:cNvPr id="9" name="Rectangle: Rounded Corners 8">
            <a:extLst>
              <a:ext uri="{FF2B5EF4-FFF2-40B4-BE49-F238E27FC236}">
                <a16:creationId xmlns:a16="http://schemas.microsoft.com/office/drawing/2014/main" id="{609DDC6A-0354-E13D-1F15-3590E70B0D7C}"/>
              </a:ext>
            </a:extLst>
          </p:cNvPr>
          <p:cNvSpPr/>
          <p:nvPr/>
        </p:nvSpPr>
        <p:spPr bwMode="auto">
          <a:xfrm>
            <a:off x="2941803" y="3329017"/>
            <a:ext cx="3785865" cy="251807"/>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2340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2280" y="-2"/>
            <a:ext cx="537972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Why Copy Cheerleading Uniforms?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9660636" y="6488668"/>
            <a:ext cx="25313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Spotico</a:t>
            </a:r>
            <a:r>
              <a:rPr lang="en-US" sz="1800" i="0" dirty="0">
                <a:solidFill>
                  <a:schemeClr val="accent4">
                    <a:lumMod val="75000"/>
                    <a:lumOff val="25000"/>
                  </a:schemeClr>
                </a:solidFill>
                <a:latin typeface="+mn-lt"/>
                <a:cs typeface="Times New Roman" panose="02020603050405020304" pitchFamily="18" charset="0"/>
              </a:rPr>
              <a:t> (13 Oct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ccused Monopolist Varsity Spirit Spars with Ex-Employees – Sportico.com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798" y="209004"/>
            <a:ext cx="5900010" cy="6491834"/>
          </a:xfrm>
          <a:prstGeom prst="rect">
            <a:avLst/>
          </a:prstGeom>
          <a:ln w="6350">
            <a:solidFill>
              <a:schemeClr val="tx1"/>
            </a:solidFill>
          </a:ln>
        </p:spPr>
      </p:pic>
      <p:pic>
        <p:nvPicPr>
          <p:cNvPr id="8" name="Picture 7" descr="Accused Monopolist Varsity Spirit Spars with Ex-Employees – Sportico.com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882" t="13734" r="35500" b="46132"/>
          <a:stretch/>
        </p:blipFill>
        <p:spPr>
          <a:xfrm>
            <a:off x="3212687" y="800055"/>
            <a:ext cx="7404513" cy="5306568"/>
          </a:xfrm>
          <a:prstGeom prst="rect">
            <a:avLst/>
          </a:prstGeom>
          <a:ln w="6350">
            <a:solidFill>
              <a:schemeClr val="tx1"/>
            </a:solidFill>
          </a:ln>
        </p:spPr>
      </p:pic>
    </p:spTree>
    <p:extLst>
      <p:ext uri="{BB962C8B-B14F-4D97-AF65-F5344CB8AC3E}">
        <p14:creationId xmlns:p14="http://schemas.microsoft.com/office/powerpoint/2010/main" val="311632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7772" y="-2"/>
            <a:ext cx="348422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2D PGS (TTYN (1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8990910" y="6488668"/>
            <a:ext cx="320109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MoMA (Visited 13 Oct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picture containing square&#10;&#10;Description automatically generated">
            <a:extLst>
              <a:ext uri="{FF2B5EF4-FFF2-40B4-BE49-F238E27FC236}">
                <a16:creationId xmlns:a16="http://schemas.microsoft.com/office/drawing/2014/main" id="{C5044A8D-AD9B-2B5B-F001-7E8C011C80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5" y="139516"/>
            <a:ext cx="5965397" cy="6561322"/>
          </a:xfrm>
          <a:prstGeom prst="rect">
            <a:avLst/>
          </a:prstGeom>
          <a:ln w="6350">
            <a:solidFill>
              <a:schemeClr val="tx1"/>
            </a:solidFill>
          </a:ln>
        </p:spPr>
      </p:pic>
      <p:pic>
        <p:nvPicPr>
          <p:cNvPr id="11" name="Picture 10" descr="Graphical user interface, text, application, email&#10;&#10;Description automatically generated">
            <a:extLst>
              <a:ext uri="{FF2B5EF4-FFF2-40B4-BE49-F238E27FC236}">
                <a16:creationId xmlns:a16="http://schemas.microsoft.com/office/drawing/2014/main" id="{8BB4CE83-0719-A0E4-9A12-DA3DD30A80FE}"/>
              </a:ext>
            </a:extLst>
          </p:cNvPr>
          <p:cNvPicPr>
            <a:picLocks noChangeAspect="1"/>
          </p:cNvPicPr>
          <p:nvPr/>
        </p:nvPicPr>
        <p:blipFill rotWithShape="1">
          <a:blip r:embed="rId4">
            <a:extLst>
              <a:ext uri="{28A0092B-C50C-407E-A947-70E740481C1C}">
                <a14:useLocalDpi xmlns:a14="http://schemas.microsoft.com/office/drawing/2010/main" val="0"/>
              </a:ext>
            </a:extLst>
          </a:blip>
          <a:srcRect l="33124" t="25581" r="5097" b="58311"/>
          <a:stretch/>
        </p:blipFill>
        <p:spPr>
          <a:xfrm>
            <a:off x="3807962" y="757173"/>
            <a:ext cx="8079238" cy="2317032"/>
          </a:xfrm>
          <a:prstGeom prst="rect">
            <a:avLst/>
          </a:prstGeom>
          <a:ln w="6350">
            <a:solidFill>
              <a:schemeClr val="tx1"/>
            </a:solidFill>
          </a:ln>
        </p:spPr>
      </p:pic>
      <p:pic>
        <p:nvPicPr>
          <p:cNvPr id="14" name="Picture 13" descr="Graphical user interface, text, application, email&#10;&#10;Description automatically generated">
            <a:extLst>
              <a:ext uri="{FF2B5EF4-FFF2-40B4-BE49-F238E27FC236}">
                <a16:creationId xmlns:a16="http://schemas.microsoft.com/office/drawing/2014/main" id="{B8F53847-A38B-6089-180A-50CD31492906}"/>
              </a:ext>
            </a:extLst>
          </p:cNvPr>
          <p:cNvPicPr>
            <a:picLocks noChangeAspect="1"/>
          </p:cNvPicPr>
          <p:nvPr/>
        </p:nvPicPr>
        <p:blipFill rotWithShape="1">
          <a:blip r:embed="rId4">
            <a:extLst>
              <a:ext uri="{28A0092B-C50C-407E-A947-70E740481C1C}">
                <a14:useLocalDpi xmlns:a14="http://schemas.microsoft.com/office/drawing/2010/main" val="0"/>
              </a:ext>
            </a:extLst>
          </a:blip>
          <a:srcRect l="31862" t="66244" r="38542" b="7451"/>
          <a:stretch/>
        </p:blipFill>
        <p:spPr>
          <a:xfrm>
            <a:off x="4903464" y="3223154"/>
            <a:ext cx="3635502" cy="3553990"/>
          </a:xfrm>
          <a:prstGeom prst="rect">
            <a:avLst/>
          </a:prstGeom>
          <a:ln w="6350">
            <a:solidFill>
              <a:schemeClr val="tx1"/>
            </a:solidFill>
          </a:ln>
        </p:spPr>
      </p:pic>
    </p:spTree>
    <p:extLst>
      <p:ext uri="{BB962C8B-B14F-4D97-AF65-F5344CB8AC3E}">
        <p14:creationId xmlns:p14="http://schemas.microsoft.com/office/powerpoint/2010/main" val="34397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CEEE6-BC2E-0AA1-FA0A-CA538EB84AC9}"/>
              </a:ext>
            </a:extLst>
          </p:cNvPr>
          <p:cNvSpPr>
            <a:spLocks noGrp="1"/>
          </p:cNvSpPr>
          <p:nvPr>
            <p:ph type="title"/>
          </p:nvPr>
        </p:nvSpPr>
        <p:spPr/>
        <p:txBody>
          <a:bodyPr/>
          <a:lstStyle/>
          <a:p>
            <a:r>
              <a:rPr lang="en-US" dirty="0"/>
              <a:t>Using Colors for a Large Wall</a:t>
            </a:r>
          </a:p>
        </p:txBody>
      </p:sp>
      <p:sp>
        <p:nvSpPr>
          <p:cNvPr id="3" name="Content Placeholder 2">
            <a:extLst>
              <a:ext uri="{FF2B5EF4-FFF2-40B4-BE49-F238E27FC236}">
                <a16:creationId xmlns:a16="http://schemas.microsoft.com/office/drawing/2014/main" id="{BAFB3A3D-0BA1-C374-C3D4-F739FD138E05}"/>
              </a:ext>
            </a:extLst>
          </p:cNvPr>
          <p:cNvSpPr>
            <a:spLocks noGrp="1"/>
          </p:cNvSpPr>
          <p:nvPr>
            <p:ph idx="1"/>
          </p:nvPr>
        </p:nvSpPr>
        <p:spPr/>
        <p:txBody>
          <a:bodyPr/>
          <a:lstStyle/>
          <a:p>
            <a:r>
              <a:rPr lang="en-US" dirty="0"/>
              <a:t>Hypo</a:t>
            </a:r>
          </a:p>
          <a:p>
            <a:pPr lvl="1"/>
            <a:r>
              <a:rPr lang="en-US" dirty="0"/>
              <a:t>X takes a picture of the Kelly painting, puts it on t-shirts and sells them.</a:t>
            </a:r>
          </a:p>
          <a:p>
            <a:pPr lvl="1"/>
            <a:r>
              <a:rPr lang="en-US" dirty="0"/>
              <a:t>Y takes a picture of the Kelly painting, puts it on cheerleading uniforms and sells them</a:t>
            </a:r>
          </a:p>
        </p:txBody>
      </p:sp>
      <p:sp>
        <p:nvSpPr>
          <p:cNvPr id="5" name="Slide Number Placeholder 4">
            <a:extLst>
              <a:ext uri="{FF2B5EF4-FFF2-40B4-BE49-F238E27FC236}">
                <a16:creationId xmlns:a16="http://schemas.microsoft.com/office/drawing/2014/main" id="{624847A0-3F7C-35B4-E6A7-4BEACD9DA9EF}"/>
              </a:ext>
            </a:extLst>
          </p:cNvPr>
          <p:cNvSpPr>
            <a:spLocks noGrp="1"/>
          </p:cNvSpPr>
          <p:nvPr>
            <p:ph type="sldNum" sz="quarter" idx="12"/>
          </p:nvPr>
        </p:nvSpPr>
        <p:spPr/>
        <p:txBody>
          <a:bodyPr/>
          <a:lstStyle/>
          <a:p>
            <a:fld id="{7EC77F53-4921-457F-9326-D19BADC52D8B}" type="slidenum">
              <a:rPr lang="en-US" altLang="en-US" smtClean="0"/>
              <a:pPr/>
              <a:t>42</a:t>
            </a:fld>
            <a:endParaRPr lang="en-US" altLang="en-US"/>
          </a:p>
        </p:txBody>
      </p:sp>
      <p:sp>
        <p:nvSpPr>
          <p:cNvPr id="6" name="Text Box 5">
            <a:extLst>
              <a:ext uri="{FF2B5EF4-FFF2-40B4-BE49-F238E27FC236}">
                <a16:creationId xmlns:a16="http://schemas.microsoft.com/office/drawing/2014/main" id="{8DAEF7AC-CA1A-FC7C-EC99-B58725EE4248}"/>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5)</a:t>
            </a:r>
          </a:p>
        </p:txBody>
      </p:sp>
    </p:spTree>
    <p:extLst>
      <p:ext uri="{BB962C8B-B14F-4D97-AF65-F5344CB8AC3E}">
        <p14:creationId xmlns:p14="http://schemas.microsoft.com/office/powerpoint/2010/main" val="2474724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CEEE6-BC2E-0AA1-FA0A-CA538EB84AC9}"/>
              </a:ext>
            </a:extLst>
          </p:cNvPr>
          <p:cNvSpPr>
            <a:spLocks noGrp="1"/>
          </p:cNvSpPr>
          <p:nvPr>
            <p:ph type="title"/>
          </p:nvPr>
        </p:nvSpPr>
        <p:spPr/>
        <p:txBody>
          <a:bodyPr/>
          <a:lstStyle/>
          <a:p>
            <a:r>
              <a:rPr lang="en-US" dirty="0"/>
              <a:t>Using Colors for a Large Wall</a:t>
            </a:r>
          </a:p>
        </p:txBody>
      </p:sp>
      <p:sp>
        <p:nvSpPr>
          <p:cNvPr id="3" name="Content Placeholder 2">
            <a:extLst>
              <a:ext uri="{FF2B5EF4-FFF2-40B4-BE49-F238E27FC236}">
                <a16:creationId xmlns:a16="http://schemas.microsoft.com/office/drawing/2014/main" id="{BAFB3A3D-0BA1-C374-C3D4-F739FD138E05}"/>
              </a:ext>
            </a:extLst>
          </p:cNvPr>
          <p:cNvSpPr>
            <a:spLocks noGrp="1"/>
          </p:cNvSpPr>
          <p:nvPr>
            <p:ph idx="1"/>
          </p:nvPr>
        </p:nvSpPr>
        <p:spPr/>
        <p:txBody>
          <a:bodyPr/>
          <a:lstStyle/>
          <a:p>
            <a:r>
              <a:rPr lang="en-US" dirty="0"/>
              <a:t>Questions</a:t>
            </a:r>
          </a:p>
          <a:p>
            <a:pPr lvl="1"/>
            <a:r>
              <a:rPr lang="en-US" dirty="0"/>
              <a:t>Does Kelly have a copyright in the painting?</a:t>
            </a:r>
          </a:p>
          <a:p>
            <a:pPr lvl="1"/>
            <a:r>
              <a:rPr lang="en-US" dirty="0"/>
              <a:t>Does X violate that copyright? Does Y?</a:t>
            </a:r>
          </a:p>
          <a:p>
            <a:pPr lvl="1"/>
            <a:r>
              <a:rPr lang="en-US" dirty="0"/>
              <a:t>Is this </a:t>
            </a:r>
            <a:r>
              <a:rPr lang="en-US" i="1" dirty="0"/>
              <a:t>Star Athletica</a:t>
            </a:r>
            <a:r>
              <a:rPr lang="en-US" dirty="0"/>
              <a:t>? Do we need to engage in “separability” analysis?</a:t>
            </a:r>
          </a:p>
        </p:txBody>
      </p:sp>
      <p:sp>
        <p:nvSpPr>
          <p:cNvPr id="5" name="Slide Number Placeholder 4">
            <a:extLst>
              <a:ext uri="{FF2B5EF4-FFF2-40B4-BE49-F238E27FC236}">
                <a16:creationId xmlns:a16="http://schemas.microsoft.com/office/drawing/2014/main" id="{624847A0-3F7C-35B4-E6A7-4BEACD9DA9EF}"/>
              </a:ext>
            </a:extLst>
          </p:cNvPr>
          <p:cNvSpPr>
            <a:spLocks noGrp="1"/>
          </p:cNvSpPr>
          <p:nvPr>
            <p:ph type="sldNum" sz="quarter" idx="12"/>
          </p:nvPr>
        </p:nvSpPr>
        <p:spPr/>
        <p:txBody>
          <a:bodyPr/>
          <a:lstStyle/>
          <a:p>
            <a:fld id="{7EC77F53-4921-457F-9326-D19BADC52D8B}" type="slidenum">
              <a:rPr lang="en-US" altLang="en-US" smtClean="0"/>
              <a:pPr/>
              <a:t>43</a:t>
            </a:fld>
            <a:endParaRPr lang="en-US" altLang="en-US"/>
          </a:p>
        </p:txBody>
      </p:sp>
      <p:sp>
        <p:nvSpPr>
          <p:cNvPr id="6" name="Text Box 5">
            <a:extLst>
              <a:ext uri="{FF2B5EF4-FFF2-40B4-BE49-F238E27FC236}">
                <a16:creationId xmlns:a16="http://schemas.microsoft.com/office/drawing/2014/main" id="{8DAEF7AC-CA1A-FC7C-EC99-B58725EE4248}"/>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5)</a:t>
            </a:r>
          </a:p>
        </p:txBody>
      </p:sp>
    </p:spTree>
    <p:extLst>
      <p:ext uri="{BB962C8B-B14F-4D97-AF65-F5344CB8AC3E}">
        <p14:creationId xmlns:p14="http://schemas.microsoft.com/office/powerpoint/2010/main" val="2522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2196" y="-2"/>
            <a:ext cx="500980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Thomas Appendix (TTYN (4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9781309" y="6488668"/>
            <a:ext cx="241069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Star </a:t>
            </a:r>
            <a:r>
              <a:rPr lang="en-US" sz="1800" dirty="0" err="1">
                <a:solidFill>
                  <a:schemeClr val="accent4">
                    <a:lumMod val="75000"/>
                    <a:lumOff val="25000"/>
                  </a:schemeClr>
                </a:solidFill>
                <a:latin typeface="+mn-lt"/>
                <a:cs typeface="Times New Roman" panose="02020603050405020304" pitchFamily="18" charset="0"/>
              </a:rPr>
              <a:t>Athletica</a:t>
            </a:r>
            <a:r>
              <a:rPr lang="en-US" sz="1800" dirty="0">
                <a:solidFill>
                  <a:schemeClr val="accent4">
                    <a:lumMod val="75000"/>
                    <a:lumOff val="25000"/>
                  </a:schemeClr>
                </a:solidFill>
                <a:latin typeface="+mn-lt"/>
                <a:cs typeface="Times New Roman" panose="02020603050405020304" pitchFamily="18" charset="0"/>
              </a:rPr>
              <a:t> </a:t>
            </a:r>
            <a:r>
              <a:rPr lang="en-US" sz="1800" i="0" dirty="0">
                <a:solidFill>
                  <a:schemeClr val="accent4">
                    <a:lumMod val="75000"/>
                    <a:lumOff val="25000"/>
                  </a:schemeClr>
                </a:solidFill>
                <a:latin typeface="+mn-lt"/>
                <a:cs typeface="Times New Roman" panose="02020603050405020304" pitchFamily="18" charset="0"/>
              </a:rPr>
              <a:t>Images</a:t>
            </a:r>
          </a:p>
        </p:txBody>
      </p:sp>
      <p:pic>
        <p:nvPicPr>
          <p:cNvPr id="8" name="Picture 7"/>
          <p:cNvPicPr>
            <a:picLocks noChangeAspect="1"/>
          </p:cNvPicPr>
          <p:nvPr/>
        </p:nvPicPr>
        <p:blipFill>
          <a:blip r:embed="rId2"/>
          <a:stretch>
            <a:fillRect/>
          </a:stretch>
        </p:blipFill>
        <p:spPr>
          <a:xfrm rot="5400000">
            <a:off x="3015899" y="-1182449"/>
            <a:ext cx="5887371" cy="9315231"/>
          </a:xfrm>
          <a:prstGeom prst="rect">
            <a:avLst/>
          </a:prstGeom>
          <a:ln w="6350">
            <a:solidFill>
              <a:schemeClr val="tx1"/>
            </a:solidFill>
          </a:ln>
        </p:spPr>
      </p:pic>
    </p:spTree>
    <p:extLst>
      <p:ext uri="{BB962C8B-B14F-4D97-AF65-F5344CB8AC3E}">
        <p14:creationId xmlns:p14="http://schemas.microsoft.com/office/powerpoint/2010/main" val="1222977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12" y="-2"/>
            <a:ext cx="523798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Ginsburg Appendix (TTYN (5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9788652" y="6488668"/>
            <a:ext cx="240334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Star </a:t>
            </a:r>
            <a:r>
              <a:rPr lang="en-US" sz="1800" dirty="0" err="1">
                <a:solidFill>
                  <a:schemeClr val="accent4">
                    <a:lumMod val="75000"/>
                    <a:lumOff val="25000"/>
                  </a:schemeClr>
                </a:solidFill>
                <a:latin typeface="+mn-lt"/>
                <a:cs typeface="Times New Roman" panose="02020603050405020304" pitchFamily="18" charset="0"/>
              </a:rPr>
              <a:t>Athletica</a:t>
            </a:r>
            <a:r>
              <a:rPr lang="en-US" sz="1800" dirty="0">
                <a:solidFill>
                  <a:schemeClr val="accent4">
                    <a:lumMod val="75000"/>
                    <a:lumOff val="25000"/>
                  </a:schemeClr>
                </a:solidFill>
                <a:latin typeface="+mn-lt"/>
                <a:cs typeface="Times New Roman" panose="02020603050405020304" pitchFamily="18" charset="0"/>
              </a:rPr>
              <a:t> </a:t>
            </a:r>
            <a:r>
              <a:rPr lang="en-US" sz="1800" i="0" dirty="0">
                <a:solidFill>
                  <a:schemeClr val="accent4">
                    <a:lumMod val="75000"/>
                    <a:lumOff val="25000"/>
                  </a:schemeClr>
                </a:solidFill>
                <a:latin typeface="+mn-lt"/>
                <a:cs typeface="Times New Roman" panose="02020603050405020304" pitchFamily="18" charset="0"/>
              </a:rPr>
              <a:t>Images</a:t>
            </a:r>
          </a:p>
        </p:txBody>
      </p:sp>
      <p:pic>
        <p:nvPicPr>
          <p:cNvPr id="8" name="Picture 7"/>
          <p:cNvPicPr>
            <a:picLocks noChangeAspect="1"/>
          </p:cNvPicPr>
          <p:nvPr/>
        </p:nvPicPr>
        <p:blipFill>
          <a:blip r:embed="rId2"/>
          <a:stretch>
            <a:fillRect/>
          </a:stretch>
        </p:blipFill>
        <p:spPr>
          <a:xfrm>
            <a:off x="4065596" y="543524"/>
            <a:ext cx="3720956" cy="6129810"/>
          </a:xfrm>
          <a:prstGeom prst="rect">
            <a:avLst/>
          </a:prstGeom>
          <a:ln w="6350">
            <a:solidFill>
              <a:schemeClr val="tx1"/>
            </a:solidFill>
          </a:ln>
        </p:spPr>
      </p:pic>
    </p:spTree>
    <p:extLst>
      <p:ext uri="{BB962C8B-B14F-4D97-AF65-F5344CB8AC3E}">
        <p14:creationId xmlns:p14="http://schemas.microsoft.com/office/powerpoint/2010/main" val="1785258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7068" y="-2"/>
            <a:ext cx="265493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Breyer Appendix</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9820102" y="6488668"/>
            <a:ext cx="237189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Star </a:t>
            </a:r>
            <a:r>
              <a:rPr lang="en-US" sz="1800" dirty="0" err="1">
                <a:solidFill>
                  <a:schemeClr val="accent4">
                    <a:lumMod val="75000"/>
                    <a:lumOff val="25000"/>
                  </a:schemeClr>
                </a:solidFill>
                <a:latin typeface="+mn-lt"/>
                <a:cs typeface="Times New Roman" panose="02020603050405020304" pitchFamily="18" charset="0"/>
              </a:rPr>
              <a:t>Athletica</a:t>
            </a:r>
            <a:r>
              <a:rPr lang="en-US" sz="1800" dirty="0">
                <a:solidFill>
                  <a:schemeClr val="accent4">
                    <a:lumMod val="75000"/>
                    <a:lumOff val="25000"/>
                  </a:schemeClr>
                </a:solidFill>
                <a:latin typeface="+mn-lt"/>
                <a:cs typeface="Times New Roman" panose="02020603050405020304" pitchFamily="18" charset="0"/>
              </a:rPr>
              <a:t> </a:t>
            </a:r>
            <a:r>
              <a:rPr lang="en-US" sz="1800" i="0" dirty="0">
                <a:solidFill>
                  <a:schemeClr val="accent4">
                    <a:lumMod val="75000"/>
                    <a:lumOff val="25000"/>
                  </a:schemeClr>
                </a:solidFill>
                <a:latin typeface="+mn-lt"/>
                <a:cs typeface="Times New Roman" panose="02020603050405020304" pitchFamily="18" charset="0"/>
              </a:rPr>
              <a:t>Images</a:t>
            </a:r>
          </a:p>
        </p:txBody>
      </p:sp>
      <p:pic>
        <p:nvPicPr>
          <p:cNvPr id="8" name="Picture 7"/>
          <p:cNvPicPr>
            <a:picLocks noChangeAspect="1"/>
          </p:cNvPicPr>
          <p:nvPr/>
        </p:nvPicPr>
        <p:blipFill rotWithShape="1">
          <a:blip r:embed="rId2"/>
          <a:srcRect l="4298" t="11462" r="7503" b="14848"/>
          <a:stretch/>
        </p:blipFill>
        <p:spPr>
          <a:xfrm rot="5400000">
            <a:off x="3378857" y="-371033"/>
            <a:ext cx="5868783" cy="7827282"/>
          </a:xfrm>
          <a:prstGeom prst="rect">
            <a:avLst/>
          </a:prstGeom>
          <a:ln w="6350">
            <a:solidFill>
              <a:schemeClr val="tx1"/>
            </a:solidFill>
          </a:ln>
        </p:spPr>
      </p:pic>
    </p:spTree>
    <p:extLst>
      <p:ext uri="{BB962C8B-B14F-4D97-AF65-F5344CB8AC3E}">
        <p14:creationId xmlns:p14="http://schemas.microsoft.com/office/powerpoint/2010/main" val="4032342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1205" y="-2"/>
            <a:ext cx="265079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Breyer Appendix</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9752076" y="6488668"/>
            <a:ext cx="24399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Star </a:t>
            </a:r>
            <a:r>
              <a:rPr lang="en-US" sz="1800" dirty="0" err="1">
                <a:solidFill>
                  <a:schemeClr val="accent4">
                    <a:lumMod val="75000"/>
                    <a:lumOff val="25000"/>
                  </a:schemeClr>
                </a:solidFill>
                <a:latin typeface="+mn-lt"/>
                <a:cs typeface="Times New Roman" panose="02020603050405020304" pitchFamily="18" charset="0"/>
              </a:rPr>
              <a:t>Athletica</a:t>
            </a:r>
            <a:r>
              <a:rPr lang="en-US" sz="1800" dirty="0">
                <a:solidFill>
                  <a:schemeClr val="accent4">
                    <a:lumMod val="75000"/>
                    <a:lumOff val="25000"/>
                  </a:schemeClr>
                </a:solidFill>
                <a:latin typeface="+mn-lt"/>
                <a:cs typeface="Times New Roman" panose="02020603050405020304" pitchFamily="18" charset="0"/>
              </a:rPr>
              <a:t> </a:t>
            </a:r>
            <a:r>
              <a:rPr lang="en-US" sz="1800" i="0" dirty="0">
                <a:solidFill>
                  <a:schemeClr val="accent4">
                    <a:lumMod val="75000"/>
                    <a:lumOff val="25000"/>
                  </a:schemeClr>
                </a:solidFill>
                <a:latin typeface="+mn-lt"/>
                <a:cs typeface="Times New Roman" panose="02020603050405020304" pitchFamily="18" charset="0"/>
              </a:rPr>
              <a:t>Images</a:t>
            </a:r>
          </a:p>
        </p:txBody>
      </p:sp>
      <p:pic>
        <p:nvPicPr>
          <p:cNvPr id="8" name="Picture 7"/>
          <p:cNvPicPr>
            <a:picLocks noChangeAspect="1"/>
          </p:cNvPicPr>
          <p:nvPr/>
        </p:nvPicPr>
        <p:blipFill rotWithShape="1">
          <a:blip r:embed="rId2"/>
          <a:srcRect l="5614" t="14210" r="11077" b="29785"/>
          <a:stretch/>
        </p:blipFill>
        <p:spPr>
          <a:xfrm rot="5400000">
            <a:off x="3023175" y="328102"/>
            <a:ext cx="6121905" cy="6444113"/>
          </a:xfrm>
          <a:prstGeom prst="rect">
            <a:avLst/>
          </a:prstGeom>
          <a:ln w="6350">
            <a:solidFill>
              <a:schemeClr val="tx1"/>
            </a:solidFill>
          </a:ln>
        </p:spPr>
      </p:pic>
    </p:spTree>
    <p:extLst>
      <p:ext uri="{BB962C8B-B14F-4D97-AF65-F5344CB8AC3E}">
        <p14:creationId xmlns:p14="http://schemas.microsoft.com/office/powerpoint/2010/main" val="2834296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5343" y="-2"/>
            <a:ext cx="264665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Breyer Appendix</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9848088" y="6488668"/>
            <a:ext cx="2343911"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Star </a:t>
            </a:r>
            <a:r>
              <a:rPr lang="en-US" sz="1800" dirty="0" err="1">
                <a:solidFill>
                  <a:schemeClr val="accent4">
                    <a:lumMod val="75000"/>
                    <a:lumOff val="25000"/>
                  </a:schemeClr>
                </a:solidFill>
                <a:latin typeface="+mn-lt"/>
                <a:cs typeface="Times New Roman" panose="02020603050405020304" pitchFamily="18" charset="0"/>
              </a:rPr>
              <a:t>Athletica</a:t>
            </a:r>
            <a:r>
              <a:rPr lang="en-US" sz="1800" dirty="0">
                <a:solidFill>
                  <a:schemeClr val="accent4">
                    <a:lumMod val="75000"/>
                    <a:lumOff val="25000"/>
                  </a:schemeClr>
                </a:solidFill>
                <a:latin typeface="+mn-lt"/>
                <a:cs typeface="Times New Roman" panose="02020603050405020304" pitchFamily="18" charset="0"/>
              </a:rPr>
              <a:t> </a:t>
            </a:r>
            <a:r>
              <a:rPr lang="en-US" sz="1800" i="0" dirty="0">
                <a:solidFill>
                  <a:schemeClr val="accent4">
                    <a:lumMod val="75000"/>
                    <a:lumOff val="25000"/>
                  </a:schemeClr>
                </a:solidFill>
                <a:latin typeface="+mn-lt"/>
                <a:cs typeface="Times New Roman" panose="02020603050405020304" pitchFamily="18" charset="0"/>
              </a:rPr>
              <a:t>Images</a:t>
            </a:r>
          </a:p>
        </p:txBody>
      </p:sp>
      <p:pic>
        <p:nvPicPr>
          <p:cNvPr id="8" name="Picture 7"/>
          <p:cNvPicPr>
            <a:picLocks noChangeAspect="1"/>
          </p:cNvPicPr>
          <p:nvPr/>
        </p:nvPicPr>
        <p:blipFill rotWithShape="1">
          <a:blip r:embed="rId3"/>
          <a:srcRect l="7502" t="25058" r="4897" b="27874"/>
          <a:stretch/>
        </p:blipFill>
        <p:spPr>
          <a:xfrm rot="5400000">
            <a:off x="2759448" y="1193750"/>
            <a:ext cx="6391162" cy="4860036"/>
          </a:xfrm>
          <a:prstGeom prst="rect">
            <a:avLst/>
          </a:prstGeom>
          <a:ln w="6350">
            <a:solidFill>
              <a:schemeClr val="tx1"/>
            </a:solidFill>
          </a:ln>
        </p:spPr>
      </p:pic>
    </p:spTree>
    <p:extLst>
      <p:ext uri="{BB962C8B-B14F-4D97-AF65-F5344CB8AC3E}">
        <p14:creationId xmlns:p14="http://schemas.microsoft.com/office/powerpoint/2010/main" val="25807183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0211" y="-2"/>
            <a:ext cx="135178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Holding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9729216" y="6488668"/>
            <a:ext cx="24627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Star </a:t>
            </a:r>
            <a:r>
              <a:rPr lang="en-US" sz="1800" i="0" dirty="0" err="1">
                <a:solidFill>
                  <a:schemeClr val="accent4">
                    <a:lumMod val="75000"/>
                    <a:lumOff val="25000"/>
                  </a:schemeClr>
                </a:solidFill>
                <a:latin typeface="+mn-lt"/>
                <a:cs typeface="Times New Roman" panose="02020603050405020304" pitchFamily="18" charset="0"/>
              </a:rPr>
              <a:t>Athletica</a:t>
            </a:r>
            <a:r>
              <a:rPr lang="en-US" sz="1800" i="0" dirty="0">
                <a:solidFill>
                  <a:schemeClr val="accent4">
                    <a:lumMod val="75000"/>
                    <a:lumOff val="25000"/>
                  </a:schemeClr>
                </a:solidFill>
                <a:latin typeface="+mn-lt"/>
                <a:cs typeface="Times New Roman" panose="02020603050405020304" pitchFamily="18" charset="0"/>
              </a:rPr>
              <a:t>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rcRect l="16231" t="9060" r="12336" b="12882"/>
          <a:stretch/>
        </p:blipFill>
        <p:spPr>
          <a:xfrm>
            <a:off x="334197" y="209004"/>
            <a:ext cx="4098531" cy="6491834"/>
          </a:xfrm>
          <a:prstGeom prst="rect">
            <a:avLst/>
          </a:prstGeom>
          <a:ln w="6350">
            <a:solidFill>
              <a:schemeClr val="tx1"/>
            </a:solidFill>
          </a:ln>
        </p:spPr>
      </p:pic>
      <p:sp>
        <p:nvSpPr>
          <p:cNvPr id="8" name="Rectangle 7"/>
          <p:cNvSpPr/>
          <p:nvPr/>
        </p:nvSpPr>
        <p:spPr bwMode="auto">
          <a:xfrm>
            <a:off x="1688166" y="1811953"/>
            <a:ext cx="10132833" cy="452431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We hold that a feature incorporated into the design of a useful article is eligible for copyright protection only if the feature (1) </a:t>
            </a:r>
            <a:r>
              <a:rPr lang="en-US" sz="3200" b="1" i="0" dirty="0">
                <a:solidFill>
                  <a:schemeClr val="accent4">
                    <a:lumMod val="50000"/>
                    <a:lumOff val="50000"/>
                  </a:schemeClr>
                </a:solidFill>
              </a:rPr>
              <a:t>can be per­ceived as a two- or three-dimensional work of art separate from the useful article </a:t>
            </a:r>
            <a:r>
              <a:rPr lang="en-US" sz="3200" i="0" dirty="0"/>
              <a:t>and (2) </a:t>
            </a:r>
            <a:r>
              <a:rPr lang="en-US" sz="3200" b="1" i="0" dirty="0">
                <a:solidFill>
                  <a:schemeClr val="accent4">
                    <a:lumMod val="50000"/>
                    <a:lumOff val="50000"/>
                  </a:schemeClr>
                </a:solidFill>
              </a:rPr>
              <a:t>would qualify as a protectable </a:t>
            </a:r>
            <a:r>
              <a:rPr lang="en-US" sz="3200" i="0" dirty="0"/>
              <a:t>pictorial, graphic, or sculptural </a:t>
            </a:r>
            <a:r>
              <a:rPr lang="en-US" sz="3200" b="1" i="0" dirty="0">
                <a:solidFill>
                  <a:schemeClr val="accent4">
                    <a:lumMod val="50000"/>
                    <a:lumOff val="50000"/>
                  </a:schemeClr>
                </a:solidFill>
              </a:rPr>
              <a:t>work—either</a:t>
            </a:r>
            <a:r>
              <a:rPr lang="en-US" sz="3200" i="0" dirty="0"/>
              <a:t> on its own or fixed in some other tangible medium of expression—</a:t>
            </a:r>
            <a:r>
              <a:rPr lang="en-US" sz="3200" b="1" i="0" dirty="0">
                <a:solidFill>
                  <a:schemeClr val="accent4">
                    <a:lumMod val="50000"/>
                    <a:lumOff val="50000"/>
                  </a:schemeClr>
                </a:solidFill>
              </a:rPr>
              <a:t>if it were imagined separately from the useful article into which it is incorporated</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2068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5875" y="-2"/>
            <a:ext cx="18861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PGS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11157358" y="6488668"/>
            <a:ext cx="103464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Title 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26128" y="209004"/>
            <a:ext cx="5104741" cy="6491834"/>
          </a:xfrm>
          <a:prstGeom prst="rect">
            <a:avLst/>
          </a:prstGeom>
          <a:ln w="6350">
            <a:solidFill>
              <a:schemeClr val="tx1"/>
            </a:solidFill>
          </a:ln>
        </p:spPr>
      </p:pic>
      <p:sp>
        <p:nvSpPr>
          <p:cNvPr id="8" name="Text Box 5"/>
          <p:cNvSpPr txBox="1">
            <a:spLocks noChangeArrowheads="1"/>
          </p:cNvSpPr>
          <p:nvPr/>
        </p:nvSpPr>
        <p:spPr bwMode="auto">
          <a:xfrm>
            <a:off x="1514213" y="1297267"/>
            <a:ext cx="10504750"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‘Pictorial, graphic, and sculptural works’ include </a:t>
            </a:r>
            <a:r>
              <a:rPr lang="en-US" sz="3200" b="1" i="0" dirty="0">
                <a:solidFill>
                  <a:schemeClr val="accent4">
                    <a:lumMod val="50000"/>
                    <a:lumOff val="50000"/>
                  </a:schemeClr>
                </a:solidFill>
              </a:rPr>
              <a:t>two-dimensional and three-dimensional works </a:t>
            </a:r>
            <a:r>
              <a:rPr lang="en-US" sz="3200" i="0" dirty="0"/>
              <a:t>of fine, graphic, and applied art, photographs, prints and art reproductions, maps, globes, charts, diagrams, models, and technical drawings, including architectural plans</a:t>
            </a:r>
            <a:r>
              <a:rPr lang="en-US" sz="3200" i="0" dirty="0">
                <a:cs typeface="Times New Roman" panose="02020603050405020304" pitchFamily="18" charset="0"/>
              </a:rPr>
              <a:t>. </a:t>
            </a:r>
            <a:r>
              <a:rPr lang="en-US" sz="3200" i="0" dirty="0"/>
              <a:t>Such works shall include </a:t>
            </a:r>
            <a:r>
              <a:rPr lang="en-US" sz="3200" b="1" i="0" dirty="0">
                <a:solidFill>
                  <a:schemeClr val="accent4">
                    <a:lumMod val="50000"/>
                    <a:lumOff val="50000"/>
                  </a:schemeClr>
                </a:solidFill>
              </a:rPr>
              <a:t>works of artistic craftsmanship insofar as their form but not their mechanical or utilitarian aspects are concerned</a:t>
            </a:r>
            <a:r>
              <a:rPr lang="en-US" sz="3200" i="0" dirty="0">
                <a:solidFill>
                  <a:schemeClr val="accent4">
                    <a:lumMod val="50000"/>
                    <a:lumOff val="50000"/>
                  </a:schemeClr>
                </a:solidFill>
              </a:rPr>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31339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2148" y="-2"/>
            <a:ext cx="414985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a:t>
            </a:r>
            <a:r>
              <a:rPr lang="en-US" sz="2400" dirty="0" err="1">
                <a:solidFill>
                  <a:schemeClr val="accent4">
                    <a:lumMod val="75000"/>
                    <a:lumOff val="25000"/>
                  </a:schemeClr>
                </a:solidFill>
                <a:latin typeface="+mn-lt"/>
                <a:cs typeface="Times New Roman" panose="02020603050405020304" pitchFamily="18" charset="0"/>
              </a:rPr>
              <a:t>Separability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9806008" y="6488668"/>
            <a:ext cx="238599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Star </a:t>
            </a:r>
            <a:r>
              <a:rPr lang="en-US" sz="1800" i="0" dirty="0" err="1">
                <a:solidFill>
                  <a:schemeClr val="accent4">
                    <a:lumMod val="75000"/>
                    <a:lumOff val="25000"/>
                  </a:schemeClr>
                </a:solidFill>
                <a:latin typeface="+mn-lt"/>
                <a:cs typeface="Times New Roman" panose="02020603050405020304" pitchFamily="18" charset="0"/>
              </a:rPr>
              <a:t>Athletica</a:t>
            </a:r>
            <a:r>
              <a:rPr lang="en-US" sz="1800" i="0" dirty="0">
                <a:solidFill>
                  <a:schemeClr val="accent4">
                    <a:lumMod val="75000"/>
                    <a:lumOff val="25000"/>
                  </a:schemeClr>
                </a:solidFill>
                <a:latin typeface="+mn-lt"/>
                <a:cs typeface="Times New Roman" panose="02020603050405020304" pitchFamily="18" charset="0"/>
              </a:rPr>
              <a:t>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rcRect l="19631" t="6219" r="8169" b="13130"/>
          <a:stretch/>
        </p:blipFill>
        <p:spPr>
          <a:xfrm>
            <a:off x="283139" y="209004"/>
            <a:ext cx="4126458" cy="6491834"/>
          </a:xfrm>
          <a:prstGeom prst="rect">
            <a:avLst/>
          </a:prstGeom>
          <a:ln w="6350">
            <a:solidFill>
              <a:schemeClr val="tx1"/>
            </a:solidFill>
          </a:ln>
        </p:spPr>
      </p:pic>
      <p:sp>
        <p:nvSpPr>
          <p:cNvPr id="8" name="Rectangle 7"/>
          <p:cNvSpPr/>
          <p:nvPr/>
        </p:nvSpPr>
        <p:spPr bwMode="auto">
          <a:xfrm>
            <a:off x="1712991" y="2234314"/>
            <a:ext cx="10132833" cy="304698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The </a:t>
            </a:r>
            <a:r>
              <a:rPr lang="en-US" sz="3200" b="1" i="0" dirty="0">
                <a:solidFill>
                  <a:schemeClr val="accent4">
                    <a:lumMod val="50000"/>
                    <a:lumOff val="50000"/>
                  </a:schemeClr>
                </a:solidFill>
              </a:rPr>
              <a:t>ultimate </a:t>
            </a:r>
            <a:r>
              <a:rPr lang="en-US" sz="3200" b="1" i="0" dirty="0" err="1">
                <a:solidFill>
                  <a:schemeClr val="accent4">
                    <a:lumMod val="50000"/>
                    <a:lumOff val="50000"/>
                  </a:schemeClr>
                </a:solidFill>
              </a:rPr>
              <a:t>separability</a:t>
            </a:r>
            <a:r>
              <a:rPr lang="en-US" sz="3200" b="1" i="0" dirty="0">
                <a:solidFill>
                  <a:schemeClr val="accent4">
                    <a:lumMod val="50000"/>
                    <a:lumOff val="50000"/>
                  </a:schemeClr>
                </a:solidFill>
              </a:rPr>
              <a:t> question</a:t>
            </a:r>
            <a:r>
              <a:rPr lang="en-US" sz="3200" i="0" dirty="0"/>
              <a:t>, then, is whether the feature for which copyright protection is claimed would have been </a:t>
            </a:r>
            <a:r>
              <a:rPr lang="en-US" sz="3200" b="1" i="0" dirty="0">
                <a:solidFill>
                  <a:schemeClr val="accent4">
                    <a:lumMod val="50000"/>
                    <a:lumOff val="50000"/>
                  </a:schemeClr>
                </a:solidFill>
              </a:rPr>
              <a:t>eligible</a:t>
            </a:r>
            <a:r>
              <a:rPr lang="en-US" sz="3200" i="0" dirty="0"/>
              <a:t> for copyright protection as a pictorial, graphic, or sculptural work </a:t>
            </a:r>
            <a:r>
              <a:rPr lang="en-US" sz="3200" b="1" i="0" dirty="0">
                <a:solidFill>
                  <a:schemeClr val="accent4">
                    <a:lumMod val="50000"/>
                    <a:lumOff val="50000"/>
                  </a:schemeClr>
                </a:solidFill>
              </a:rPr>
              <a:t>had it originally been fixed in some tangi­ble medium other than a useful article before being ap­plied to a useful article</a:t>
            </a:r>
            <a:r>
              <a:rPr lang="en-US" sz="3200" i="0" dirty="0"/>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22497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2220" y="-2"/>
            <a:ext cx="585978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Ginsburg, Concurring in the Judgment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9793596" y="6488668"/>
            <a:ext cx="23984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Star </a:t>
            </a:r>
            <a:r>
              <a:rPr lang="en-US" sz="1800" i="0" dirty="0" err="1">
                <a:solidFill>
                  <a:schemeClr val="accent4">
                    <a:lumMod val="75000"/>
                    <a:lumOff val="25000"/>
                  </a:schemeClr>
                </a:solidFill>
                <a:latin typeface="+mn-lt"/>
                <a:cs typeface="Times New Roman" panose="02020603050405020304" pitchFamily="18" charset="0"/>
              </a:rPr>
              <a:t>Athletica</a:t>
            </a:r>
            <a:r>
              <a:rPr lang="en-US" sz="1800" i="0" dirty="0">
                <a:solidFill>
                  <a:schemeClr val="accent4">
                    <a:lumMod val="75000"/>
                    <a:lumOff val="25000"/>
                  </a:schemeClr>
                </a:solidFill>
                <a:latin typeface="+mn-lt"/>
                <a:cs typeface="Times New Roman" panose="02020603050405020304" pitchFamily="18" charset="0"/>
              </a:rPr>
              <a:t>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rcRect l="14658" t="8708" r="13815" b="10025"/>
          <a:stretch/>
        </p:blipFill>
        <p:spPr>
          <a:xfrm>
            <a:off x="329556" y="209004"/>
            <a:ext cx="4168804" cy="6491834"/>
          </a:xfrm>
          <a:prstGeom prst="rect">
            <a:avLst/>
          </a:prstGeom>
          <a:ln w="6350">
            <a:solidFill>
              <a:schemeClr val="tx1"/>
            </a:solidFill>
          </a:ln>
        </p:spPr>
      </p:pic>
      <p:sp>
        <p:nvSpPr>
          <p:cNvPr id="8" name="Rectangle 7"/>
          <p:cNvSpPr/>
          <p:nvPr/>
        </p:nvSpPr>
        <p:spPr bwMode="auto">
          <a:xfrm>
            <a:off x="1783331" y="2479090"/>
            <a:ext cx="10132833" cy="304698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Unlike the majority, I would not take up in this case the </a:t>
            </a:r>
            <a:r>
              <a:rPr lang="en-US" sz="3200" i="0" dirty="0" err="1"/>
              <a:t>separability</a:t>
            </a:r>
            <a:r>
              <a:rPr lang="en-US" sz="3200" i="0" dirty="0"/>
              <a:t> test appropriate under 17 U. S. C. §101. Consideration of that test is unwarranted because </a:t>
            </a:r>
            <a:r>
              <a:rPr lang="en-US" sz="3200" b="1" i="0" dirty="0">
                <a:solidFill>
                  <a:schemeClr val="accent4">
                    <a:lumMod val="50000"/>
                    <a:lumOff val="50000"/>
                  </a:schemeClr>
                </a:solidFill>
              </a:rPr>
              <a:t>the designs at issue are not designs of useful articles. Instead, the designs are themselves copyrightable pictorial or graphic works </a:t>
            </a:r>
            <a:r>
              <a:rPr lang="en-US" sz="3200" b="1" dirty="0">
                <a:solidFill>
                  <a:schemeClr val="accent4">
                    <a:lumMod val="50000"/>
                    <a:lumOff val="50000"/>
                  </a:schemeClr>
                </a:solidFill>
              </a:rPr>
              <a:t>reproduced on </a:t>
            </a:r>
            <a:r>
              <a:rPr lang="en-US" sz="3200" b="1" i="0" dirty="0">
                <a:solidFill>
                  <a:schemeClr val="accent4">
                    <a:lumMod val="50000"/>
                    <a:lumOff val="50000"/>
                  </a:schemeClr>
                </a:solidFill>
              </a:rPr>
              <a:t>useful articles</a:t>
            </a:r>
            <a:r>
              <a:rPr lang="en-US" sz="3200" i="0" dirty="0"/>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61766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090" y="-1"/>
            <a:ext cx="7658912" cy="38557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Breyer Dissent: A Practical and Economic Problem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9729216" y="6488668"/>
            <a:ext cx="24627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Star </a:t>
            </a:r>
            <a:r>
              <a:rPr lang="en-US" sz="1800" i="0" dirty="0" err="1">
                <a:solidFill>
                  <a:schemeClr val="accent4">
                    <a:lumMod val="75000"/>
                    <a:lumOff val="25000"/>
                  </a:schemeClr>
                </a:solidFill>
                <a:latin typeface="+mn-lt"/>
                <a:cs typeface="Times New Roman" panose="02020603050405020304" pitchFamily="18" charset="0"/>
              </a:rPr>
              <a:t>Athletica</a:t>
            </a:r>
            <a:r>
              <a:rPr lang="en-US" sz="1800" i="0" dirty="0">
                <a:solidFill>
                  <a:schemeClr val="accent4">
                    <a:lumMod val="75000"/>
                    <a:lumOff val="25000"/>
                  </a:schemeClr>
                </a:solidFill>
                <a:latin typeface="+mn-lt"/>
                <a:cs typeface="Times New Roman" panose="02020603050405020304" pitchFamily="18" charset="0"/>
              </a:rPr>
              <a:t>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rcRect l="14175" t="5169" r="16476" b="12098"/>
          <a:stretch/>
        </p:blipFill>
        <p:spPr>
          <a:xfrm>
            <a:off x="197421" y="227440"/>
            <a:ext cx="3985855" cy="6473398"/>
          </a:xfrm>
          <a:prstGeom prst="rect">
            <a:avLst/>
          </a:prstGeom>
          <a:ln w="6350">
            <a:solidFill>
              <a:schemeClr val="tx1"/>
            </a:solidFill>
          </a:ln>
        </p:spPr>
      </p:pic>
      <p:sp>
        <p:nvSpPr>
          <p:cNvPr id="8" name="Rectangle 7"/>
          <p:cNvSpPr/>
          <p:nvPr/>
        </p:nvSpPr>
        <p:spPr bwMode="auto">
          <a:xfrm>
            <a:off x="1556946" y="3750470"/>
            <a:ext cx="10437633" cy="156966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The conceptual approach that I have described reflects </a:t>
            </a:r>
            <a:r>
              <a:rPr lang="en-US" sz="3200" b="1" i="0" dirty="0">
                <a:solidFill>
                  <a:schemeClr val="accent4">
                    <a:lumMod val="50000"/>
                    <a:lumOff val="50000"/>
                  </a:schemeClr>
                </a:solidFill>
              </a:rPr>
              <a:t>Congress’ answer to a problem that is primarily practical and economic</a:t>
            </a:r>
            <a:r>
              <a:rPr lang="en-US" sz="3200" i="0" dirty="0"/>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94717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3256" y="-2"/>
            <a:ext cx="442874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 Isn’t the Only Tool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9814284" y="6488668"/>
            <a:ext cx="23777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Star </a:t>
            </a:r>
            <a:r>
              <a:rPr lang="en-US" sz="1800" i="0" dirty="0" err="1">
                <a:solidFill>
                  <a:schemeClr val="accent4">
                    <a:lumMod val="75000"/>
                    <a:lumOff val="25000"/>
                  </a:schemeClr>
                </a:solidFill>
                <a:latin typeface="+mn-lt"/>
                <a:cs typeface="Times New Roman" panose="02020603050405020304" pitchFamily="18" charset="0"/>
              </a:rPr>
              <a:t>Athletica</a:t>
            </a:r>
            <a:r>
              <a:rPr lang="en-US" sz="1800" i="0" dirty="0">
                <a:solidFill>
                  <a:schemeClr val="accent4">
                    <a:lumMod val="75000"/>
                    <a:lumOff val="25000"/>
                  </a:schemeClr>
                </a:solidFill>
                <a:latin typeface="+mn-lt"/>
                <a:cs typeface="Times New Roman" panose="02020603050405020304" pitchFamily="18" charset="0"/>
              </a:rPr>
              <a:t>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rcRect l="17920" t="8906" r="15022" b="7540"/>
          <a:stretch/>
        </p:blipFill>
        <p:spPr>
          <a:xfrm>
            <a:off x="236723" y="209004"/>
            <a:ext cx="3912962" cy="6491834"/>
          </a:xfrm>
          <a:prstGeom prst="rect">
            <a:avLst/>
          </a:prstGeom>
          <a:ln w="6350">
            <a:solidFill>
              <a:schemeClr val="tx1"/>
            </a:solidFill>
          </a:ln>
        </p:spPr>
      </p:pic>
      <p:sp>
        <p:nvSpPr>
          <p:cNvPr id="8" name="Rectangle 7"/>
          <p:cNvSpPr/>
          <p:nvPr/>
        </p:nvSpPr>
        <p:spPr bwMode="auto">
          <a:xfrm>
            <a:off x="1449567" y="1374541"/>
            <a:ext cx="10437633" cy="403187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And it is clear that </a:t>
            </a:r>
            <a:r>
              <a:rPr lang="en-US" sz="3200" b="1" i="0" dirty="0">
                <a:solidFill>
                  <a:schemeClr val="accent4">
                    <a:lumMod val="50000"/>
                    <a:lumOff val="50000"/>
                  </a:schemeClr>
                </a:solidFill>
              </a:rPr>
              <a:t>Congress has not extended broad copyright protection to the fashion design industry. </a:t>
            </a:r>
            <a:r>
              <a:rPr lang="en-US" sz="3200" i="0" dirty="0"/>
              <a:t>… Congress’ decision not to grant full copyright protection to the fashion industry has not left the industry without protection. Patent design protection is available. 35 U. S. C. §§171, 173. A maker of clothing can obtain trademark protection under the Lanham Act for signature features of the clothing. 15 U. S. C. §1051 </a:t>
            </a:r>
            <a:r>
              <a:rPr lang="en-US" sz="3200" dirty="0"/>
              <a:t>et seq.</a:t>
            </a:r>
            <a:r>
              <a:rPr lang="en-US" sz="3200" i="0" dirty="0"/>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46343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1524" y="-2"/>
            <a:ext cx="457047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Fashion Industry Has Thrived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9826696" y="6488668"/>
            <a:ext cx="23653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Star </a:t>
            </a:r>
            <a:r>
              <a:rPr lang="en-US" sz="1800" i="0" dirty="0" err="1">
                <a:solidFill>
                  <a:schemeClr val="accent4">
                    <a:lumMod val="75000"/>
                    <a:lumOff val="25000"/>
                  </a:schemeClr>
                </a:solidFill>
                <a:latin typeface="+mn-lt"/>
                <a:cs typeface="Times New Roman" panose="02020603050405020304" pitchFamily="18" charset="0"/>
              </a:rPr>
              <a:t>Athletica</a:t>
            </a:r>
            <a:r>
              <a:rPr lang="en-US" sz="1800" i="0" dirty="0">
                <a:solidFill>
                  <a:schemeClr val="accent4">
                    <a:lumMod val="75000"/>
                    <a:lumOff val="25000"/>
                  </a:schemeClr>
                </a:solidFill>
                <a:latin typeface="+mn-lt"/>
                <a:cs typeface="Times New Roman" panose="02020603050405020304" pitchFamily="18" charset="0"/>
              </a:rPr>
              <a:t>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rcRect l="21290" t="9579" r="12938" b="14918"/>
          <a:stretch/>
        </p:blipFill>
        <p:spPr>
          <a:xfrm>
            <a:off x="241365" y="209004"/>
            <a:ext cx="4118872" cy="6491834"/>
          </a:xfrm>
          <a:prstGeom prst="rect">
            <a:avLst/>
          </a:prstGeom>
          <a:ln w="6350">
            <a:solidFill>
              <a:schemeClr val="tx1"/>
            </a:solidFill>
          </a:ln>
        </p:spPr>
      </p:pic>
      <p:sp>
        <p:nvSpPr>
          <p:cNvPr id="8" name="Rectangle 7"/>
          <p:cNvSpPr/>
          <p:nvPr/>
        </p:nvSpPr>
        <p:spPr bwMode="auto">
          <a:xfrm>
            <a:off x="1361658" y="2118434"/>
            <a:ext cx="10437633" cy="304698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And a designer who creates an original textile design can receive copyright protection for that pattern as placed, for example, on a bolt of cloth, or anything made with that cloth. … </a:t>
            </a:r>
            <a:r>
              <a:rPr lang="en-US" sz="3200" b="1" i="0" dirty="0">
                <a:solidFill>
                  <a:schemeClr val="accent4">
                    <a:lumMod val="50000"/>
                    <a:lumOff val="50000"/>
                  </a:schemeClr>
                </a:solidFill>
              </a:rPr>
              <a:t>The fashion industry has thrived against this backdrop</a:t>
            </a:r>
            <a:r>
              <a:rPr lang="en-US" sz="3200" i="0" dirty="0"/>
              <a:t>, and designers have contributed immeasurably to artistic and personal self-expression through clothing.”</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51977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3376" y="-2"/>
            <a:ext cx="346862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Useful Article Designs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11157358" y="6488668"/>
            <a:ext cx="103464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Title 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46881" y="209004"/>
            <a:ext cx="5104741" cy="6491834"/>
          </a:xfrm>
          <a:prstGeom prst="rect">
            <a:avLst/>
          </a:prstGeom>
          <a:ln w="6350">
            <a:solidFill>
              <a:schemeClr val="tx1"/>
            </a:solidFill>
          </a:ln>
        </p:spPr>
      </p:pic>
      <p:sp>
        <p:nvSpPr>
          <p:cNvPr id="8" name="Text Box 5"/>
          <p:cNvSpPr txBox="1">
            <a:spLocks noChangeArrowheads="1"/>
          </p:cNvSpPr>
          <p:nvPr/>
        </p:nvSpPr>
        <p:spPr bwMode="auto">
          <a:xfrm>
            <a:off x="1514213" y="1811953"/>
            <a:ext cx="10504750"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a:t>
            </a:r>
            <a:r>
              <a:rPr lang="en-US" sz="3200" b="1" i="0" dirty="0">
                <a:solidFill>
                  <a:schemeClr val="accent4">
                    <a:lumMod val="50000"/>
                    <a:lumOff val="50000"/>
                  </a:schemeClr>
                </a:solidFill>
              </a:rPr>
              <a:t>design</a:t>
            </a:r>
            <a:r>
              <a:rPr lang="en-US" sz="3200" i="0" dirty="0"/>
              <a:t> of a </a:t>
            </a:r>
            <a:r>
              <a:rPr lang="en-US" sz="3200" b="1" i="0" dirty="0">
                <a:solidFill>
                  <a:schemeClr val="accent4">
                    <a:lumMod val="50000"/>
                    <a:lumOff val="50000"/>
                  </a:schemeClr>
                </a:solidFill>
              </a:rPr>
              <a:t>useful article</a:t>
            </a:r>
            <a:r>
              <a:rPr lang="en-US" sz="3200" i="0" dirty="0"/>
              <a:t>, as defined in this section, shall be considered a pictorial, graphic, or sculptural work only if, and only to the extent that, such design </a:t>
            </a:r>
            <a:r>
              <a:rPr lang="en-US" sz="3200" b="1" i="0" dirty="0">
                <a:solidFill>
                  <a:schemeClr val="accent4">
                    <a:lumMod val="50000"/>
                    <a:lumOff val="50000"/>
                  </a:schemeClr>
                </a:solidFill>
              </a:rPr>
              <a:t>incorporates pictorial, graphic, or sculptural features that can be identified separately from, and are capable of existing independently of, the utilitarian aspects of the article</a:t>
            </a:r>
            <a:r>
              <a:rPr lang="en-US" sz="3200" i="0" dirty="0"/>
              <a:t>.”</a:t>
            </a:r>
            <a:endParaRPr lang="en-US" sz="3200" i="0" dirty="0">
              <a:cs typeface="Times New Roman" panose="02020603050405020304" pitchFamily="18" charset="0"/>
            </a:endParaRPr>
          </a:p>
        </p:txBody>
      </p:sp>
    </p:spTree>
    <p:extLst>
      <p:ext uri="{BB962C8B-B14F-4D97-AF65-F5344CB8AC3E}">
        <p14:creationId xmlns:p14="http://schemas.microsoft.com/office/powerpoint/2010/main" val="229561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73036" y="209004"/>
            <a:ext cx="4905655" cy="6539351"/>
          </a:xfrm>
          <a:prstGeom prst="rect">
            <a:avLst/>
          </a:prstGeom>
          <a:ln w="6350">
            <a:solidFill>
              <a:schemeClr val="tx1"/>
            </a:solidFill>
          </a:ln>
        </p:spPr>
      </p:pic>
      <p:sp>
        <p:nvSpPr>
          <p:cNvPr id="2" name="Title 1"/>
          <p:cNvSpPr>
            <a:spLocks noGrp="1"/>
          </p:cNvSpPr>
          <p:nvPr>
            <p:ph type="title"/>
          </p:nvPr>
        </p:nvSpPr>
        <p:spPr>
          <a:xfrm>
            <a:off x="8531352" y="-2"/>
            <a:ext cx="366064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Useful Article Definition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11157358" y="6488668"/>
            <a:ext cx="103464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Title 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514213" y="1811953"/>
            <a:ext cx="10504750"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 ‘</a:t>
            </a:r>
            <a:r>
              <a:rPr lang="en-US" sz="3200" b="1" i="0" dirty="0">
                <a:solidFill>
                  <a:schemeClr val="accent4">
                    <a:lumMod val="50000"/>
                    <a:lumOff val="50000"/>
                  </a:schemeClr>
                </a:solidFill>
              </a:rPr>
              <a:t>useful article</a:t>
            </a:r>
            <a:r>
              <a:rPr lang="en-US" sz="3200" i="0" dirty="0"/>
              <a:t>’ is an article </a:t>
            </a:r>
            <a:r>
              <a:rPr lang="en-US" sz="3200" b="1" i="0" dirty="0">
                <a:solidFill>
                  <a:schemeClr val="accent4">
                    <a:lumMod val="50000"/>
                    <a:lumOff val="50000"/>
                  </a:schemeClr>
                </a:solidFill>
              </a:rPr>
              <a:t>having an intrinsic utilitarian function</a:t>
            </a:r>
            <a:r>
              <a:rPr lang="en-US" sz="3200" b="1" i="0" dirty="0"/>
              <a:t> </a:t>
            </a:r>
            <a:r>
              <a:rPr lang="en-US" sz="3200" i="0" dirty="0"/>
              <a:t>that is not merely to portray the appearance of the article or to convey information. An article that is normally a part of a useful article is considered a ‘useful article’.</a:t>
            </a:r>
            <a:r>
              <a:rPr lang="en-US" sz="3200" i="0" dirty="0">
                <a:cs typeface="Times New Roman" panose="02020603050405020304" pitchFamily="18" charset="0"/>
              </a:rPr>
              <a:t>”</a:t>
            </a:r>
          </a:p>
        </p:txBody>
      </p:sp>
    </p:spTree>
    <p:extLst>
      <p:ext uri="{BB962C8B-B14F-4D97-AF65-F5344CB8AC3E}">
        <p14:creationId xmlns:p14="http://schemas.microsoft.com/office/powerpoint/2010/main" val="224314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8041" y="-2"/>
            <a:ext cx="50139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113: PGS Rights Limitations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11164824" y="6488668"/>
            <a:ext cx="102717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Title 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3037" y="209003"/>
            <a:ext cx="4691142" cy="6444187"/>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257524" y="1732012"/>
            <a:ext cx="10761439" cy="4302784"/>
          </a:xfrm>
          <a:prstGeom prst="rect">
            <a:avLst/>
          </a:prstGeom>
          <a:ln w="6350">
            <a:solidFill>
              <a:schemeClr val="tx1"/>
            </a:solidFill>
          </a:ln>
        </p:spPr>
      </p:pic>
    </p:spTree>
    <p:extLst>
      <p:ext uri="{BB962C8B-B14F-4D97-AF65-F5344CB8AC3E}">
        <p14:creationId xmlns:p14="http://schemas.microsoft.com/office/powerpoint/2010/main" val="67347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2420" y="-2"/>
            <a:ext cx="425958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113 Legislative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10309860" y="6488668"/>
            <a:ext cx="18821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94-1476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308309" y="209004"/>
            <a:ext cx="3960591" cy="6491834"/>
          </a:xfrm>
          <a:prstGeom prst="rect">
            <a:avLst/>
          </a:prstGeom>
          <a:ln w="6350">
            <a:solidFill>
              <a:schemeClr val="tx1"/>
            </a:solidFill>
          </a:ln>
        </p:spPr>
      </p:pic>
      <p:pic>
        <p:nvPicPr>
          <p:cNvPr id="10" name="Picture 9"/>
          <p:cNvPicPr>
            <a:picLocks noChangeAspect="1"/>
          </p:cNvPicPr>
          <p:nvPr/>
        </p:nvPicPr>
        <p:blipFill>
          <a:blip r:embed="rId3"/>
          <a:stretch>
            <a:fillRect/>
          </a:stretch>
        </p:blipFill>
        <p:spPr>
          <a:xfrm>
            <a:off x="2587768" y="799148"/>
            <a:ext cx="7413842" cy="5259703"/>
          </a:xfrm>
          <a:prstGeom prst="rect">
            <a:avLst/>
          </a:prstGeom>
          <a:ln w="6350">
            <a:solidFill>
              <a:schemeClr val="tx1"/>
            </a:solidFill>
          </a:ln>
        </p:spPr>
      </p:pic>
    </p:spTree>
    <p:extLst>
      <p:ext uri="{BB962C8B-B14F-4D97-AF65-F5344CB8AC3E}">
        <p14:creationId xmlns:p14="http://schemas.microsoft.com/office/powerpoint/2010/main" val="169850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9920</TotalTime>
  <Words>1911</Words>
  <Application>Microsoft Office PowerPoint</Application>
  <PresentationFormat>Widescreen</PresentationFormat>
  <Paragraphs>210</Paragraphs>
  <Slides>54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Helvetica</vt:lpstr>
      <vt:lpstr>Monotype Sorts</vt:lpstr>
      <vt:lpstr>Times New Roman</vt:lpstr>
      <vt:lpstr>Wingdings</vt:lpstr>
      <vt:lpstr>Generic (Standard)</vt:lpstr>
      <vt:lpstr>Class 7: Mon 7 Apr 2025 Copyright Spring 2025  Functional Works: Useful Articles</vt:lpstr>
      <vt:lpstr>Topics for the Day</vt:lpstr>
      <vt:lpstr>Topics for the Day</vt:lpstr>
      <vt:lpstr>Sec. 102: Subject Matter of Copyright</vt:lpstr>
      <vt:lpstr>PGS Works</vt:lpstr>
      <vt:lpstr>Useful Article Designs</vt:lpstr>
      <vt:lpstr>Useful Article Definition</vt:lpstr>
      <vt:lpstr>Sec. 113: PGS Rights Limitations</vt:lpstr>
      <vt:lpstr>Sec. 113 Legislative History</vt:lpstr>
      <vt:lpstr>Sec. 113 Legislative History</vt:lpstr>
      <vt:lpstr>1902 Statute on Ornamental Designs</vt:lpstr>
      <vt:lpstr>Dump Useful; And Ornamental, Not Artistic</vt:lpstr>
      <vt:lpstr>Why Make Changes?</vt:lpstr>
      <vt:lpstr>Sec. 171: Patents for Designs</vt:lpstr>
      <vt:lpstr>Sec. 173: 15 Years</vt:lpstr>
      <vt:lpstr>“The Ornamental Design of an Electronic Device, as Shown and Described”</vt:lpstr>
      <vt:lpstr>Pages 2 and 3</vt:lpstr>
      <vt:lpstr>Pages 4 and 5</vt:lpstr>
      <vt:lpstr>Page 6</vt:lpstr>
      <vt:lpstr>Design Patents in Action</vt:lpstr>
      <vt:lpstr>Jury Verdict</vt:lpstr>
      <vt:lpstr>Utility Patent Infringement</vt:lpstr>
      <vt:lpstr>Design Patent Infringement</vt:lpstr>
      <vt:lpstr>Damages Award</vt:lpstr>
      <vt:lpstr>Damages by Device</vt:lpstr>
      <vt:lpstr>Mazer (U.S. 1954)</vt:lpstr>
      <vt:lpstr>The Salt Cellar (TTYN (1 of 5))</vt:lpstr>
      <vt:lpstr>The Lamp/Statutette (TTYN (2 of 5))</vt:lpstr>
      <vt:lpstr>Belt Buckles (TTYN (3 of 5))</vt:lpstr>
      <vt:lpstr>Mannequin Torsos (TTYN (4 of 5))</vt:lpstr>
      <vt:lpstr>Bicycle Racks (TTYN (5 of 5))</vt:lpstr>
      <vt:lpstr>Results</vt:lpstr>
      <vt:lpstr>Rack as Industrial Design</vt:lpstr>
      <vt:lpstr>Understanding the RIBBON Rack</vt:lpstr>
      <vt:lpstr>Form and Function Linked Together</vt:lpstr>
      <vt:lpstr>Good Design: Fusion of Function and Aesthetics</vt:lpstr>
      <vt:lpstr>Design Patents and Copyright Can Overlap</vt:lpstr>
      <vt:lpstr>Just Can’t Copy</vt:lpstr>
      <vt:lpstr>Star Athletica (U.S. 2017)</vt:lpstr>
      <vt:lpstr>Why Copy Cheerleading Uniforms?</vt:lpstr>
      <vt:lpstr>2D PGS (TTYN (1 of 5))</vt:lpstr>
      <vt:lpstr>Using Colors for a Large Wall</vt:lpstr>
      <vt:lpstr>Using Colors for a Large Wall</vt:lpstr>
      <vt:lpstr>Thomas Appendix (TTYN (4 of 5))</vt:lpstr>
      <vt:lpstr>Ginsburg Appendix (TTYN (5 of 5))</vt:lpstr>
      <vt:lpstr>Breyer Appendix</vt:lpstr>
      <vt:lpstr>Breyer Appendix</vt:lpstr>
      <vt:lpstr>Breyer Appendix</vt:lpstr>
      <vt:lpstr>Holding</vt:lpstr>
      <vt:lpstr>Understanding Separability</vt:lpstr>
      <vt:lpstr>Ginsburg, Concurring in the Judgment</vt:lpstr>
      <vt:lpstr>Breyer Dissent: A Practical and Economic Problem</vt:lpstr>
      <vt:lpstr>Copyright Isn’t the Only Tool</vt:lpstr>
      <vt:lpstr>Fashion Industry Has Thrived</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902</cp:revision>
  <cp:lastPrinted>2019-10-14T19:28:44Z</cp:lastPrinted>
  <dcterms:created xsi:type="dcterms:W3CDTF">1999-10-27T15:27:59Z</dcterms:created>
  <dcterms:modified xsi:type="dcterms:W3CDTF">2025-04-07T18:46:18Z</dcterms:modified>
</cp:coreProperties>
</file>