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50"/>
  </p:notesMasterIdLst>
  <p:handoutMasterIdLst>
    <p:handoutMasterId r:id="rId51"/>
  </p:handoutMasterIdLst>
  <p:sldIdLst>
    <p:sldId id="2115" r:id="rId2"/>
    <p:sldId id="2269" r:id="rId3"/>
    <p:sldId id="2318" r:id="rId4"/>
    <p:sldId id="2918" r:id="rId5"/>
    <p:sldId id="2920" r:id="rId6"/>
    <p:sldId id="2921" r:id="rId7"/>
    <p:sldId id="2568" r:id="rId8"/>
    <p:sldId id="2240" r:id="rId9"/>
    <p:sldId id="2909" r:id="rId10"/>
    <p:sldId id="2298" r:id="rId11"/>
    <p:sldId id="2579" r:id="rId12"/>
    <p:sldId id="2291" r:id="rId13"/>
    <p:sldId id="2292" r:id="rId14"/>
    <p:sldId id="2293" r:id="rId15"/>
    <p:sldId id="2294" r:id="rId16"/>
    <p:sldId id="2315" r:id="rId17"/>
    <p:sldId id="2910" r:id="rId18"/>
    <p:sldId id="2914" r:id="rId19"/>
    <p:sldId id="2911" r:id="rId20"/>
    <p:sldId id="2912" r:id="rId21"/>
    <p:sldId id="2571" r:id="rId22"/>
    <p:sldId id="2572" r:id="rId23"/>
    <p:sldId id="2299" r:id="rId24"/>
    <p:sldId id="2300" r:id="rId25"/>
    <p:sldId id="2301" r:id="rId26"/>
    <p:sldId id="2302" r:id="rId27"/>
    <p:sldId id="2304" r:id="rId28"/>
    <p:sldId id="2303" r:id="rId29"/>
    <p:sldId id="2306" r:id="rId30"/>
    <p:sldId id="2305" r:id="rId31"/>
    <p:sldId id="2307" r:id="rId32"/>
    <p:sldId id="2308" r:id="rId33"/>
    <p:sldId id="2309" r:id="rId34"/>
    <p:sldId id="2314" r:id="rId35"/>
    <p:sldId id="2311" r:id="rId36"/>
    <p:sldId id="2313" r:id="rId37"/>
    <p:sldId id="2573" r:id="rId38"/>
    <p:sldId id="2576" r:id="rId39"/>
    <p:sldId id="2577" r:id="rId40"/>
    <p:sldId id="2574" r:id="rId41"/>
    <p:sldId id="2585" r:id="rId42"/>
    <p:sldId id="2915" r:id="rId43"/>
    <p:sldId id="2581" r:id="rId44"/>
    <p:sldId id="2582" r:id="rId45"/>
    <p:sldId id="2583" r:id="rId46"/>
    <p:sldId id="2908" r:id="rId47"/>
    <p:sldId id="2916" r:id="rId48"/>
    <p:sldId id="2917" r:id="rId49"/>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CCCCFF"/>
    <a:srgbClr val="6699FF"/>
    <a:srgbClr val="003399"/>
    <a:srgbClr val="FFCC99"/>
    <a:srgbClr val="CC99FF"/>
    <a:srgbClr val="FF7C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683" autoAdjust="0"/>
    <p:restoredTop sz="86368" autoAdjust="0"/>
  </p:normalViewPr>
  <p:slideViewPr>
    <p:cSldViewPr snapToGrid="0">
      <p:cViewPr varScale="1">
        <p:scale>
          <a:sx n="139" d="100"/>
          <a:sy n="139" d="100"/>
        </p:scale>
        <p:origin x="68" y="360"/>
      </p:cViewPr>
      <p:guideLst>
        <p:guide orient="horz" pos="2160"/>
        <p:guide pos="3840"/>
      </p:guideLst>
    </p:cSldViewPr>
  </p:slideViewPr>
  <p:outlineViewPr>
    <p:cViewPr>
      <p:scale>
        <a:sx n="50" d="100"/>
        <a:sy n="50" d="100"/>
      </p:scale>
      <p:origin x="0" y="-2228"/>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68" d="100"/>
          <a:sy n="68" d="100"/>
        </p:scale>
        <p:origin x="2496"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4D21049B-25C1-4E8B-9F78-8894AB79F2D3}" type="datetime1">
              <a:rPr lang="en-US" altLang="en-US" smtClean="0"/>
              <a:t>4/3/2025</a:t>
            </a:fld>
            <a:endParaRPr lang="en-US" altLang="en-US"/>
          </a:p>
        </p:txBody>
      </p:sp>
      <p:sp>
        <p:nvSpPr>
          <p:cNvPr id="14340" name="Rectangle 4"/>
          <p:cNvSpPr>
            <a:spLocks noGrp="1" noChangeArrowheads="1"/>
          </p:cNvSpPr>
          <p:nvPr>
            <p:ph type="ftr" sz="quarter" idx="2"/>
          </p:nvPr>
        </p:nvSpPr>
        <p:spPr bwMode="auto">
          <a:xfrm>
            <a:off x="1"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r>
              <a:rPr lang="en-US" altLang="en-US" dirty="0"/>
              <a:t>Copyright</a:t>
            </a:r>
          </a:p>
        </p:txBody>
      </p:sp>
      <p:sp>
        <p:nvSpPr>
          <p:cNvPr id="14341"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1602">
              <a:defRPr kumimoji="0" sz="1200" i="0"/>
            </a:lvl1pPr>
          </a:lstStyle>
          <a:p>
            <a:fld id="{07C679AE-F0EF-4048-B8D1-D455A770DF00}" type="slidenum">
              <a:rPr lang="en-US" altLang="en-US"/>
              <a:pPr/>
              <a:t>‹#›</a:t>
            </a:fld>
            <a:endParaRPr lang="en-US" altLang="en-US"/>
          </a:p>
        </p:txBody>
      </p:sp>
    </p:spTree>
    <p:extLst>
      <p:ext uri="{BB962C8B-B14F-4D97-AF65-F5344CB8AC3E}">
        <p14:creationId xmlns:p14="http://schemas.microsoft.com/office/powerpoint/2010/main" val="28926683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endParaRPr lang="en-US" altLang="en-US"/>
          </a:p>
        </p:txBody>
      </p:sp>
      <p:sp>
        <p:nvSpPr>
          <p:cNvPr id="27651"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144" y="4416109"/>
            <a:ext cx="5140112" cy="4182427"/>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773" y="0"/>
            <a:ext cx="3037628" cy="464184"/>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4DF21BE6-96D7-4E29-A8EE-FC3ABAE3AE96}" type="datetime1">
              <a:rPr lang="en-US" altLang="en-US" smtClean="0"/>
              <a:t>4/3/2025</a:t>
            </a:fld>
            <a:endParaRPr lang="en-US" altLang="en-US"/>
          </a:p>
        </p:txBody>
      </p:sp>
      <p:sp>
        <p:nvSpPr>
          <p:cNvPr id="2060" name="Rectangle 12"/>
          <p:cNvSpPr>
            <a:spLocks noGrp="1" noChangeArrowheads="1"/>
          </p:cNvSpPr>
          <p:nvPr>
            <p:ph type="ftr" sz="quarter" idx="4"/>
          </p:nvPr>
        </p:nvSpPr>
        <p:spPr bwMode="auto">
          <a:xfrm>
            <a:off x="1"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1602">
              <a:defRPr kumimoji="0" sz="1200" i="0"/>
            </a:lvl1pPr>
          </a:lstStyle>
          <a:p>
            <a:fld id="{BB8C3E26-5D1E-4BE9-9319-5F59B3E8FE01}" type="slidenum">
              <a:rPr lang="en-US" altLang="en-US"/>
              <a:pPr/>
              <a:t>‹#›</a:t>
            </a:fld>
            <a:endParaRPr lang="en-US" altLang="en-US"/>
          </a:p>
        </p:txBody>
      </p:sp>
    </p:spTree>
    <p:extLst>
      <p:ext uri="{BB962C8B-B14F-4D97-AF65-F5344CB8AC3E}">
        <p14:creationId xmlns:p14="http://schemas.microsoft.com/office/powerpoint/2010/main" val="3916186108"/>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7DD597F-0C6B-4C42-BF36-E02590F9D6BA}" type="datetime1">
              <a:rPr kumimoji="0" lang="en-US" altLang="en-US" sz="1200" i="0"/>
              <a:t>4/3/2025</a:t>
            </a:fld>
            <a:endParaRPr kumimoji="0" lang="en-US" altLang="en-US" sz="1200" i="0"/>
          </a:p>
        </p:txBody>
      </p:sp>
      <p:sp>
        <p:nvSpPr>
          <p:cNvPr id="286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7BF11F0-6C3E-4084-9667-23B9A5602AAF}" type="slidenum">
              <a:rPr kumimoji="0" lang="en-US" altLang="en-US" sz="1200" i="0"/>
              <a:pPr/>
              <a:t>1</a:t>
            </a:fld>
            <a:endParaRPr kumimoji="0" lang="en-US" altLang="en-US" sz="1200" i="0"/>
          </a:p>
        </p:txBody>
      </p:sp>
      <p:sp>
        <p:nvSpPr>
          <p:cNvPr id="28676" name="Rectangle 2"/>
          <p:cNvSpPr>
            <a:spLocks noGrp="1" noRot="1" noChangeAspect="1" noChangeArrowheads="1" noTextEdit="1"/>
          </p:cNvSpPr>
          <p:nvPr>
            <p:ph type="sldImg"/>
          </p:nvPr>
        </p:nvSpPr>
        <p:spPr>
          <a:xfrm>
            <a:off x="406400" y="698500"/>
            <a:ext cx="6197600" cy="3486150"/>
          </a:xfrm>
          <a:ln/>
        </p:spPr>
      </p:sp>
      <p:sp>
        <p:nvSpPr>
          <p:cNvPr id="286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52043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https://www.wsj.com/business/media/james-bond-movies-amazon-barbara-broccoli-0b04f0db</a:t>
            </a:r>
          </a:p>
        </p:txBody>
      </p:sp>
      <p:sp>
        <p:nvSpPr>
          <p:cNvPr id="4" name="Date Placeholder 3"/>
          <p:cNvSpPr>
            <a:spLocks noGrp="1"/>
          </p:cNvSpPr>
          <p:nvPr>
            <p:ph type="dt" idx="1"/>
          </p:nvPr>
        </p:nvSpPr>
        <p:spPr/>
        <p:txBody>
          <a:bodyPr/>
          <a:lstStyle/>
          <a:p>
            <a:pPr>
              <a:defRPr/>
            </a:pPr>
            <a:fld id="{4DF21BE6-96D7-4E29-A8EE-FC3ABAE3AE96}" type="datetime1">
              <a:rPr lang="en-US" altLang="en-US" smtClean="0"/>
              <a:t>4/3/2025</a:t>
            </a:fld>
            <a:endParaRPr lang="en-US" altLang="en-US"/>
          </a:p>
        </p:txBody>
      </p:sp>
      <p:sp>
        <p:nvSpPr>
          <p:cNvPr id="5" name="Slide Number Placeholder 4"/>
          <p:cNvSpPr>
            <a:spLocks noGrp="1"/>
          </p:cNvSpPr>
          <p:nvPr>
            <p:ph type="sldNum" sz="quarter" idx="5"/>
          </p:nvPr>
        </p:nvSpPr>
        <p:spPr/>
        <p:txBody>
          <a:bodyPr/>
          <a:lstStyle/>
          <a:p>
            <a:fld id="{BB8C3E26-5D1E-4BE9-9319-5F59B3E8FE01}" type="slidenum">
              <a:rPr lang="en-US" altLang="en-US" smtClean="0"/>
              <a:pPr/>
              <a:t>47</a:t>
            </a:fld>
            <a:endParaRPr lang="en-US" altLang="en-US"/>
          </a:p>
        </p:txBody>
      </p:sp>
    </p:spTree>
    <p:extLst>
      <p:ext uri="{BB962C8B-B14F-4D97-AF65-F5344CB8AC3E}">
        <p14:creationId xmlns:p14="http://schemas.microsoft.com/office/powerpoint/2010/main" val="2643504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https://www.aboutamazon.com/news/company-news/amazon-mgm-studios-james-bond</a:t>
            </a:r>
          </a:p>
        </p:txBody>
      </p:sp>
      <p:sp>
        <p:nvSpPr>
          <p:cNvPr id="4" name="Date Placeholder 3"/>
          <p:cNvSpPr>
            <a:spLocks noGrp="1"/>
          </p:cNvSpPr>
          <p:nvPr>
            <p:ph type="dt" idx="1"/>
          </p:nvPr>
        </p:nvSpPr>
        <p:spPr/>
        <p:txBody>
          <a:bodyPr/>
          <a:lstStyle/>
          <a:p>
            <a:pPr>
              <a:defRPr/>
            </a:pPr>
            <a:fld id="{4DF21BE6-96D7-4E29-A8EE-FC3ABAE3AE96}" type="datetime1">
              <a:rPr lang="en-US" altLang="en-US" smtClean="0"/>
              <a:t>4/3/2025</a:t>
            </a:fld>
            <a:endParaRPr lang="en-US" altLang="en-US"/>
          </a:p>
        </p:txBody>
      </p:sp>
      <p:sp>
        <p:nvSpPr>
          <p:cNvPr id="5" name="Slide Number Placeholder 4"/>
          <p:cNvSpPr>
            <a:spLocks noGrp="1"/>
          </p:cNvSpPr>
          <p:nvPr>
            <p:ph type="sldNum" sz="quarter" idx="5"/>
          </p:nvPr>
        </p:nvSpPr>
        <p:spPr/>
        <p:txBody>
          <a:bodyPr/>
          <a:lstStyle/>
          <a:p>
            <a:fld id="{BB8C3E26-5D1E-4BE9-9319-5F59B3E8FE01}" type="slidenum">
              <a:rPr lang="en-US" altLang="en-US" smtClean="0"/>
              <a:pPr/>
              <a:t>48</a:t>
            </a:fld>
            <a:endParaRPr lang="en-US" altLang="en-US"/>
          </a:p>
        </p:txBody>
      </p:sp>
    </p:spTree>
    <p:extLst>
      <p:ext uri="{BB962C8B-B14F-4D97-AF65-F5344CB8AC3E}">
        <p14:creationId xmlns:p14="http://schemas.microsoft.com/office/powerpoint/2010/main" val="1396168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https://www.forbes.com/sites/hayleycuccinello/2017/02/10/fifty-shades-of-green-how-fanfiction-went-from-dirty-little-secret-to-money-machine/?sh=f6e3b88264cf</a:t>
            </a:r>
          </a:p>
        </p:txBody>
      </p:sp>
      <p:sp>
        <p:nvSpPr>
          <p:cNvPr id="4" name="Date Placeholder 3"/>
          <p:cNvSpPr>
            <a:spLocks noGrp="1"/>
          </p:cNvSpPr>
          <p:nvPr>
            <p:ph type="dt" idx="10"/>
          </p:nvPr>
        </p:nvSpPr>
        <p:spPr/>
        <p:txBody>
          <a:bodyPr/>
          <a:lstStyle/>
          <a:p>
            <a:pPr>
              <a:defRPr/>
            </a:pPr>
            <a:fld id="{4DF21BE6-96D7-4E29-A8EE-FC3ABAE3AE96}" type="datetime1">
              <a:rPr lang="en-US" altLang="en-US" smtClean="0"/>
              <a:t>4/3/2025</a:t>
            </a:fld>
            <a:endParaRPr lang="en-US" altLang="en-US"/>
          </a:p>
        </p:txBody>
      </p:sp>
      <p:sp>
        <p:nvSpPr>
          <p:cNvPr id="5" name="Slide Number Placeholder 4"/>
          <p:cNvSpPr>
            <a:spLocks noGrp="1"/>
          </p:cNvSpPr>
          <p:nvPr>
            <p:ph type="sldNum" sz="quarter" idx="11"/>
          </p:nvPr>
        </p:nvSpPr>
        <p:spPr/>
        <p:txBody>
          <a:bodyPr/>
          <a:lstStyle/>
          <a:p>
            <a:fld id="{BB8C3E26-5D1E-4BE9-9319-5F59B3E8FE01}" type="slidenum">
              <a:rPr lang="en-US" altLang="en-US" smtClean="0"/>
              <a:pPr/>
              <a:t>3</a:t>
            </a:fld>
            <a:endParaRPr lang="en-US" altLang="en-US"/>
          </a:p>
        </p:txBody>
      </p:sp>
    </p:spTree>
    <p:extLst>
      <p:ext uri="{BB962C8B-B14F-4D97-AF65-F5344CB8AC3E}">
        <p14:creationId xmlns:p14="http://schemas.microsoft.com/office/powerpoint/2010/main" val="1391294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mazon.com/Maltese-Falcon-Dashiell-Hammett/dp/B0DY91L91C/ref=sr_1_3?crid=HU0V54OD3QF0&amp;dib=eyJ2IjoiMSJ9.T7n2UDU5-6l9VZv4O_yeRG5_YrSLaxR-E06qoLDsyzNrpXt4ajV21bDuPKcB9aGLEM4-xeBbONijlNQGsYyHwa3E2cjE57bvdh5GfwRSoGKrYXRR5-IdV38gR2iP6ROXCkszxCVkxMVx41G8YIUwQU_9IjFxOWQ49n3XLMlC7GhC84G3ICLli95T_KuheiT_7EFvuhYxIMbKhI9gdIvdHQ.zLp0WQSqVUMdE3pSsCY3QokEvW90q0Af54fA59inL3o&amp;dib_tag=se&amp;keywords=sam+spade+maltese+falcon&amp;qid=1743707986&amp;sprefix=sam+spade+maltese+falcon%2Caps%2C91&amp;sr=8-3</a:t>
            </a:r>
          </a:p>
        </p:txBody>
      </p:sp>
      <p:sp>
        <p:nvSpPr>
          <p:cNvPr id="4" name="Date Placeholder 3"/>
          <p:cNvSpPr>
            <a:spLocks noGrp="1"/>
          </p:cNvSpPr>
          <p:nvPr>
            <p:ph type="dt" idx="1"/>
          </p:nvPr>
        </p:nvSpPr>
        <p:spPr/>
        <p:txBody>
          <a:bodyPr/>
          <a:lstStyle/>
          <a:p>
            <a:pPr>
              <a:defRPr/>
            </a:pPr>
            <a:fld id="{4DF21BE6-96D7-4E29-A8EE-FC3ABAE3AE96}" type="datetime1">
              <a:rPr lang="en-US" altLang="en-US" smtClean="0"/>
              <a:t>4/3/2025</a:t>
            </a:fld>
            <a:endParaRPr lang="en-US" altLang="en-US"/>
          </a:p>
        </p:txBody>
      </p:sp>
      <p:sp>
        <p:nvSpPr>
          <p:cNvPr id="5" name="Slide Number Placeholder 4"/>
          <p:cNvSpPr>
            <a:spLocks noGrp="1"/>
          </p:cNvSpPr>
          <p:nvPr>
            <p:ph type="sldNum" sz="quarter" idx="5"/>
          </p:nvPr>
        </p:nvSpPr>
        <p:spPr/>
        <p:txBody>
          <a:bodyPr/>
          <a:lstStyle/>
          <a:p>
            <a:fld id="{BB8C3E26-5D1E-4BE9-9319-5F59B3E8FE01}" type="slidenum">
              <a:rPr lang="en-US" altLang="en-US" smtClean="0"/>
              <a:pPr/>
              <a:t>4</a:t>
            </a:fld>
            <a:endParaRPr lang="en-US" altLang="en-US"/>
          </a:p>
        </p:txBody>
      </p:sp>
    </p:spTree>
    <p:extLst>
      <p:ext uri="{BB962C8B-B14F-4D97-AF65-F5344CB8AC3E}">
        <p14:creationId xmlns:p14="http://schemas.microsoft.com/office/powerpoint/2010/main" val="146186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157DF-8295-2EE7-8191-EEE5AE1B9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6E078-EED1-647C-EE42-2715A5D6B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37AC9-225B-954A-0666-189248215705}"/>
              </a:ext>
            </a:extLst>
          </p:cNvPr>
          <p:cNvSpPr>
            <a:spLocks noGrp="1"/>
          </p:cNvSpPr>
          <p:nvPr>
            <p:ph type="body" idx="1"/>
          </p:nvPr>
        </p:nvSpPr>
        <p:spPr/>
        <p:txBody>
          <a:bodyPr/>
          <a:lstStyle/>
          <a:p>
            <a:r>
              <a:rPr lang="en-US" dirty="0"/>
              <a:t>https://www.amazon.com/Maltese-Falcon-Dashiell-Hammett/dp/B0DY91L91C/ref=sr_1_3?crid=HU0V54OD3QF0&amp;dib=eyJ2IjoiMSJ9.T7n2UDU5-6l9VZv4O_yeRG5_YrSLaxR-E06qoLDsyzNrpXt4ajV21bDuPKcB9aGLEM4-xeBbONijlNQGsYyHwa3E2cjE57bvdh5GfwRSoGKrYXRR5-IdV38gR2iP6ROXCkszxCVkxMVx41G8YIUwQU_9IjFxOWQ49n3XLMlC7GhC84G3ICLli95T_KuheiT_7EFvuhYxIMbKhI9gdIvdHQ.zLp0WQSqVUMdE3pSsCY3QokEvW90q0Af54fA59inL3o&amp;dib_tag=se&amp;keywords=sam+spade+maltese+falcon&amp;qid=1743707986&amp;sprefix=sam+spade+maltese+falcon%2Caps%2C91&amp;sr=8-3</a:t>
            </a:r>
          </a:p>
        </p:txBody>
      </p:sp>
      <p:sp>
        <p:nvSpPr>
          <p:cNvPr id="4" name="Date Placeholder 3">
            <a:extLst>
              <a:ext uri="{FF2B5EF4-FFF2-40B4-BE49-F238E27FC236}">
                <a16:creationId xmlns:a16="http://schemas.microsoft.com/office/drawing/2014/main" id="{5A7E5D36-93F4-C36C-9406-8E959175E04C}"/>
              </a:ext>
            </a:extLst>
          </p:cNvPr>
          <p:cNvSpPr>
            <a:spLocks noGrp="1"/>
          </p:cNvSpPr>
          <p:nvPr>
            <p:ph type="dt" idx="1"/>
          </p:nvPr>
        </p:nvSpPr>
        <p:spPr/>
        <p:txBody>
          <a:bodyPr/>
          <a:lstStyle/>
          <a:p>
            <a:pPr>
              <a:defRPr/>
            </a:pPr>
            <a:fld id="{4DF21BE6-96D7-4E29-A8EE-FC3ABAE3AE96}" type="datetime1">
              <a:rPr lang="en-US" altLang="en-US" smtClean="0"/>
              <a:t>4/3/2025</a:t>
            </a:fld>
            <a:endParaRPr lang="en-US" altLang="en-US"/>
          </a:p>
        </p:txBody>
      </p:sp>
      <p:sp>
        <p:nvSpPr>
          <p:cNvPr id="5" name="Slide Number Placeholder 4">
            <a:extLst>
              <a:ext uri="{FF2B5EF4-FFF2-40B4-BE49-F238E27FC236}">
                <a16:creationId xmlns:a16="http://schemas.microsoft.com/office/drawing/2014/main" id="{DE273484-72D6-1C7C-47C0-0453B5D520C5}"/>
              </a:ext>
            </a:extLst>
          </p:cNvPr>
          <p:cNvSpPr>
            <a:spLocks noGrp="1"/>
          </p:cNvSpPr>
          <p:nvPr>
            <p:ph type="sldNum" sz="quarter" idx="5"/>
          </p:nvPr>
        </p:nvSpPr>
        <p:spPr/>
        <p:txBody>
          <a:bodyPr/>
          <a:lstStyle/>
          <a:p>
            <a:fld id="{BB8C3E26-5D1E-4BE9-9319-5F59B3E8FE01}" type="slidenum">
              <a:rPr lang="en-US" altLang="en-US" smtClean="0"/>
              <a:pPr/>
              <a:t>5</a:t>
            </a:fld>
            <a:endParaRPr lang="en-US" altLang="en-US"/>
          </a:p>
        </p:txBody>
      </p:sp>
    </p:spTree>
    <p:extLst>
      <p:ext uri="{BB962C8B-B14F-4D97-AF65-F5344CB8AC3E}">
        <p14:creationId xmlns:p14="http://schemas.microsoft.com/office/powerpoint/2010/main" val="3232583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C369DA3-4D6E-4644-972E-409B5D18CC79}" type="datetime1">
              <a:rPr kumimoji="0" lang="en-US" altLang="en-US" sz="1200" i="0"/>
              <a:t>4/3/2025</a:t>
            </a:fld>
            <a:endParaRPr kumimoji="0" lang="en-US" altLang="en-US" sz="1200" i="0"/>
          </a:p>
        </p:txBody>
      </p:sp>
      <p:sp>
        <p:nvSpPr>
          <p:cNvPr id="4710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602">
              <a:defRPr kumimoji="1" sz="2400" i="1">
                <a:solidFill>
                  <a:schemeClr val="tx1"/>
                </a:solidFill>
                <a:latin typeface="Times New Roman" panose="02020603050405020304" pitchFamily="18" charset="0"/>
              </a:defRPr>
            </a:lvl1pPr>
            <a:lvl2pPr marL="744010" indent="-286158" defTabSz="931602">
              <a:defRPr kumimoji="1" sz="2400" i="1">
                <a:solidFill>
                  <a:schemeClr val="tx1"/>
                </a:solidFill>
                <a:latin typeface="Times New Roman" panose="02020603050405020304" pitchFamily="18" charset="0"/>
              </a:defRPr>
            </a:lvl2pPr>
            <a:lvl3pPr marL="1144631" indent="-228926" defTabSz="931602">
              <a:defRPr kumimoji="1" sz="2400" i="1">
                <a:solidFill>
                  <a:schemeClr val="tx1"/>
                </a:solidFill>
                <a:latin typeface="Times New Roman" panose="02020603050405020304" pitchFamily="18" charset="0"/>
              </a:defRPr>
            </a:lvl3pPr>
            <a:lvl4pPr marL="1602483" indent="-228926" defTabSz="931602">
              <a:defRPr kumimoji="1" sz="2400" i="1">
                <a:solidFill>
                  <a:schemeClr val="tx1"/>
                </a:solidFill>
                <a:latin typeface="Times New Roman" panose="02020603050405020304" pitchFamily="18" charset="0"/>
              </a:defRPr>
            </a:lvl4pPr>
            <a:lvl5pPr marL="2060336" indent="-228926" defTabSz="931602">
              <a:defRPr kumimoji="1" sz="2400" i="1">
                <a:solidFill>
                  <a:schemeClr val="tx1"/>
                </a:solidFill>
                <a:latin typeface="Times New Roman" panose="02020603050405020304" pitchFamily="18" charset="0"/>
              </a:defRPr>
            </a:lvl5pPr>
            <a:lvl6pPr marL="2518188"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1602"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A27CD57-4801-4181-B70D-8CA0D7A39973}" type="slidenum">
              <a:rPr kumimoji="0" lang="en-US" altLang="en-US" sz="1200" i="0"/>
              <a:pPr/>
              <a:t>8</a:t>
            </a:fld>
            <a:endParaRPr kumimoji="0" lang="en-US" altLang="en-US" sz="1200" i="0"/>
          </a:p>
        </p:txBody>
      </p:sp>
      <p:sp>
        <p:nvSpPr>
          <p:cNvPr id="47108" name="Rectangle 2"/>
          <p:cNvSpPr>
            <a:spLocks noGrp="1" noRot="1" noChangeAspect="1" noChangeArrowheads="1" noTextEdit="1"/>
          </p:cNvSpPr>
          <p:nvPr>
            <p:ph type="sldImg"/>
          </p:nvPr>
        </p:nvSpPr>
        <p:spPr>
          <a:xfrm>
            <a:off x="406400" y="698500"/>
            <a:ext cx="6197600" cy="3486150"/>
          </a:xfrm>
          <a:ln/>
        </p:spPr>
      </p:sp>
      <p:sp>
        <p:nvSpPr>
          <p:cNvPr id="4710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560590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https://www.reddit.com/r/comicbooks/comments/1gc44x/i_thought_inking_was_basically_tracing_until_i/</a:t>
            </a:r>
          </a:p>
        </p:txBody>
      </p:sp>
      <p:sp>
        <p:nvSpPr>
          <p:cNvPr id="4" name="Date Placeholder 3"/>
          <p:cNvSpPr>
            <a:spLocks noGrp="1"/>
          </p:cNvSpPr>
          <p:nvPr>
            <p:ph type="dt" idx="1"/>
          </p:nvPr>
        </p:nvSpPr>
        <p:spPr/>
        <p:txBody>
          <a:bodyPr/>
          <a:lstStyle/>
          <a:p>
            <a:pPr>
              <a:defRPr/>
            </a:pPr>
            <a:fld id="{4DF21BE6-96D7-4E29-A8EE-FC3ABAE3AE96}" type="datetime1">
              <a:rPr lang="en-US" altLang="en-US" smtClean="0"/>
              <a:t>4/3/2025</a:t>
            </a:fld>
            <a:endParaRPr lang="en-US" altLang="en-US"/>
          </a:p>
        </p:txBody>
      </p:sp>
      <p:sp>
        <p:nvSpPr>
          <p:cNvPr id="5" name="Slide Number Placeholder 4"/>
          <p:cNvSpPr>
            <a:spLocks noGrp="1"/>
          </p:cNvSpPr>
          <p:nvPr>
            <p:ph type="sldNum" sz="quarter" idx="5"/>
          </p:nvPr>
        </p:nvSpPr>
        <p:spPr/>
        <p:txBody>
          <a:bodyPr/>
          <a:lstStyle/>
          <a:p>
            <a:fld id="{BB8C3E26-5D1E-4BE9-9319-5F59B3E8FE01}" type="slidenum">
              <a:rPr lang="en-US" altLang="en-US" smtClean="0"/>
              <a:pPr/>
              <a:t>11</a:t>
            </a:fld>
            <a:endParaRPr lang="en-US" altLang="en-US"/>
          </a:p>
        </p:txBody>
      </p:sp>
    </p:spTree>
    <p:extLst>
      <p:ext uri="{BB962C8B-B14F-4D97-AF65-F5344CB8AC3E}">
        <p14:creationId xmlns:p14="http://schemas.microsoft.com/office/powerpoint/2010/main" val="2456808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https://www.penguin.co.uk/articles/2021/09/james-bond-books-best-order-ian-fleming</a:t>
            </a:r>
          </a:p>
        </p:txBody>
      </p:sp>
      <p:sp>
        <p:nvSpPr>
          <p:cNvPr id="4" name="Date Placeholder 3"/>
          <p:cNvSpPr>
            <a:spLocks noGrp="1"/>
          </p:cNvSpPr>
          <p:nvPr>
            <p:ph type="dt" idx="1"/>
          </p:nvPr>
        </p:nvSpPr>
        <p:spPr/>
        <p:txBody>
          <a:bodyPr/>
          <a:lstStyle/>
          <a:p>
            <a:pPr>
              <a:defRPr/>
            </a:pPr>
            <a:fld id="{4DF21BE6-96D7-4E29-A8EE-FC3ABAE3AE96}" type="datetime1">
              <a:rPr lang="en-US" altLang="en-US" smtClean="0"/>
              <a:t>4/3/2025</a:t>
            </a:fld>
            <a:endParaRPr lang="en-US" altLang="en-US"/>
          </a:p>
        </p:txBody>
      </p:sp>
      <p:sp>
        <p:nvSpPr>
          <p:cNvPr id="5" name="Slide Number Placeholder 4"/>
          <p:cNvSpPr>
            <a:spLocks noGrp="1"/>
          </p:cNvSpPr>
          <p:nvPr>
            <p:ph type="sldNum" sz="quarter" idx="5"/>
          </p:nvPr>
        </p:nvSpPr>
        <p:spPr/>
        <p:txBody>
          <a:bodyPr/>
          <a:lstStyle/>
          <a:p>
            <a:fld id="{BB8C3E26-5D1E-4BE9-9319-5F59B3E8FE01}" type="slidenum">
              <a:rPr lang="en-US" altLang="en-US" smtClean="0"/>
              <a:pPr/>
              <a:t>43</a:t>
            </a:fld>
            <a:endParaRPr lang="en-US" altLang="en-US"/>
          </a:p>
        </p:txBody>
      </p:sp>
    </p:spTree>
    <p:extLst>
      <p:ext uri="{BB962C8B-B14F-4D97-AF65-F5344CB8AC3E}">
        <p14:creationId xmlns:p14="http://schemas.microsoft.com/office/powerpoint/2010/main" val="1354042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https://movieweb.com/james-bond-movies-in-order/</a:t>
            </a:r>
          </a:p>
        </p:txBody>
      </p:sp>
      <p:sp>
        <p:nvSpPr>
          <p:cNvPr id="4" name="Date Placeholder 3"/>
          <p:cNvSpPr>
            <a:spLocks noGrp="1"/>
          </p:cNvSpPr>
          <p:nvPr>
            <p:ph type="dt" idx="1"/>
          </p:nvPr>
        </p:nvSpPr>
        <p:spPr/>
        <p:txBody>
          <a:bodyPr/>
          <a:lstStyle/>
          <a:p>
            <a:pPr>
              <a:defRPr/>
            </a:pPr>
            <a:fld id="{4DF21BE6-96D7-4E29-A8EE-FC3ABAE3AE96}" type="datetime1">
              <a:rPr lang="en-US" altLang="en-US" smtClean="0"/>
              <a:t>4/3/2025</a:t>
            </a:fld>
            <a:endParaRPr lang="en-US" altLang="en-US"/>
          </a:p>
        </p:txBody>
      </p:sp>
      <p:sp>
        <p:nvSpPr>
          <p:cNvPr id="5" name="Slide Number Placeholder 4"/>
          <p:cNvSpPr>
            <a:spLocks noGrp="1"/>
          </p:cNvSpPr>
          <p:nvPr>
            <p:ph type="sldNum" sz="quarter" idx="5"/>
          </p:nvPr>
        </p:nvSpPr>
        <p:spPr/>
        <p:txBody>
          <a:bodyPr/>
          <a:lstStyle/>
          <a:p>
            <a:fld id="{BB8C3E26-5D1E-4BE9-9319-5F59B3E8FE01}" type="slidenum">
              <a:rPr lang="en-US" altLang="en-US" smtClean="0"/>
              <a:pPr/>
              <a:t>45</a:t>
            </a:fld>
            <a:endParaRPr lang="en-US" altLang="en-US"/>
          </a:p>
        </p:txBody>
      </p:sp>
    </p:spTree>
    <p:extLst>
      <p:ext uri="{BB962C8B-B14F-4D97-AF65-F5344CB8AC3E}">
        <p14:creationId xmlns:p14="http://schemas.microsoft.com/office/powerpoint/2010/main" val="2615082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https://variety.com/2022/tv/news/amazon-mgm-merger-close-1235207852/</a:t>
            </a:r>
          </a:p>
        </p:txBody>
      </p:sp>
      <p:sp>
        <p:nvSpPr>
          <p:cNvPr id="4" name="Date Placeholder 3"/>
          <p:cNvSpPr>
            <a:spLocks noGrp="1"/>
          </p:cNvSpPr>
          <p:nvPr>
            <p:ph type="dt" idx="1"/>
          </p:nvPr>
        </p:nvSpPr>
        <p:spPr/>
        <p:txBody>
          <a:bodyPr/>
          <a:lstStyle/>
          <a:p>
            <a:pPr>
              <a:defRPr/>
            </a:pPr>
            <a:fld id="{4DF21BE6-96D7-4E29-A8EE-FC3ABAE3AE96}" type="datetime1">
              <a:rPr lang="en-US" altLang="en-US" smtClean="0"/>
              <a:t>4/3/2025</a:t>
            </a:fld>
            <a:endParaRPr lang="en-US" altLang="en-US"/>
          </a:p>
        </p:txBody>
      </p:sp>
      <p:sp>
        <p:nvSpPr>
          <p:cNvPr id="5" name="Slide Number Placeholder 4"/>
          <p:cNvSpPr>
            <a:spLocks noGrp="1"/>
          </p:cNvSpPr>
          <p:nvPr>
            <p:ph type="sldNum" sz="quarter" idx="5"/>
          </p:nvPr>
        </p:nvSpPr>
        <p:spPr/>
        <p:txBody>
          <a:bodyPr/>
          <a:lstStyle/>
          <a:p>
            <a:fld id="{BB8C3E26-5D1E-4BE9-9319-5F59B3E8FE01}" type="slidenum">
              <a:rPr lang="en-US" altLang="en-US" smtClean="0"/>
              <a:pPr/>
              <a:t>46</a:t>
            </a:fld>
            <a:endParaRPr lang="en-US" altLang="en-US"/>
          </a:p>
        </p:txBody>
      </p:sp>
    </p:spTree>
    <p:extLst>
      <p:ext uri="{BB962C8B-B14F-4D97-AF65-F5344CB8AC3E}">
        <p14:creationId xmlns:p14="http://schemas.microsoft.com/office/powerpoint/2010/main" val="3895541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7E26D36B-BB63-4E39-AF60-F20E0A2F8522}" type="datetime4">
              <a:rPr lang="en-US" smtClean="0"/>
              <a:t>April 3,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2005-10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2C05A5A2-D822-4EDB-A761-0251CA7C1290}" type="slidenum">
              <a:rPr lang="en-US" altLang="en-US"/>
              <a:pPr/>
              <a:t>‹#›</a:t>
            </a:fld>
            <a:endParaRPr lang="en-US" altLang="en-US"/>
          </a:p>
        </p:txBody>
      </p:sp>
    </p:spTree>
    <p:extLst>
      <p:ext uri="{BB962C8B-B14F-4D97-AF65-F5344CB8AC3E}">
        <p14:creationId xmlns:p14="http://schemas.microsoft.com/office/powerpoint/2010/main" val="1569563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AAB2E501-7179-4AE6-B031-35714F27B25C}" type="datetime4">
              <a:rPr lang="en-US" smtClean="0"/>
              <a:t>April 3,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719CE4BD-E788-41B2-958E-7367BD9C8351}" type="slidenum">
              <a:rPr lang="en-US" altLang="en-US"/>
              <a:pPr/>
              <a:t>‹#›</a:t>
            </a:fld>
            <a:endParaRPr lang="en-US" altLang="en-US"/>
          </a:p>
        </p:txBody>
      </p:sp>
    </p:spTree>
    <p:extLst>
      <p:ext uri="{BB962C8B-B14F-4D97-AF65-F5344CB8AC3E}">
        <p14:creationId xmlns:p14="http://schemas.microsoft.com/office/powerpoint/2010/main" val="44133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B59258EB-1010-4EF5-8313-41754E0DAAA7}" type="datetime4">
              <a:rPr lang="en-US" smtClean="0"/>
              <a:t>April 3,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E95ECEAA-D844-4034-8EB3-612EF310BB0F}" type="slidenum">
              <a:rPr lang="en-US" altLang="en-US"/>
              <a:pPr/>
              <a:t>‹#›</a:t>
            </a:fld>
            <a:endParaRPr lang="en-US" altLang="en-US"/>
          </a:p>
        </p:txBody>
      </p:sp>
    </p:spTree>
    <p:extLst>
      <p:ext uri="{BB962C8B-B14F-4D97-AF65-F5344CB8AC3E}">
        <p14:creationId xmlns:p14="http://schemas.microsoft.com/office/powerpoint/2010/main" val="3836933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B6E00728-39EB-4719-8EFB-5A786784092B}" type="datetime4">
              <a:rPr lang="en-US" smtClean="0"/>
              <a:t>April 3,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27C34062-5893-4B8E-AFD4-FB8FCE38031F}" type="slidenum">
              <a:rPr lang="en-US" altLang="en-US"/>
              <a:pPr/>
              <a:t>‹#›</a:t>
            </a:fld>
            <a:endParaRPr lang="en-US" altLang="en-US"/>
          </a:p>
        </p:txBody>
      </p:sp>
    </p:spTree>
    <p:extLst>
      <p:ext uri="{BB962C8B-B14F-4D97-AF65-F5344CB8AC3E}">
        <p14:creationId xmlns:p14="http://schemas.microsoft.com/office/powerpoint/2010/main" val="846710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3BC2D317-30B8-49B6-BB5E-BA81D71AA675}" type="datetime4">
              <a:rPr lang="en-US" smtClean="0"/>
              <a:t>April 3,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3E1BCFA5-39CA-4083-BA20-6D48C995E7B4}" type="slidenum">
              <a:rPr lang="en-US" altLang="en-US"/>
              <a:pPr/>
              <a:t>‹#›</a:t>
            </a:fld>
            <a:endParaRPr lang="en-US" altLang="en-US"/>
          </a:p>
        </p:txBody>
      </p:sp>
    </p:spTree>
    <p:extLst>
      <p:ext uri="{BB962C8B-B14F-4D97-AF65-F5344CB8AC3E}">
        <p14:creationId xmlns:p14="http://schemas.microsoft.com/office/powerpoint/2010/main" val="993908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1937B23B-F29A-4373-BC90-2771DC189F28}" type="datetime4">
              <a:rPr lang="en-US" smtClean="0"/>
              <a:t>April 3,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7EC77F53-4921-457F-9326-D19BADC52D8B}" type="slidenum">
              <a:rPr lang="en-US" altLang="en-US"/>
              <a:pPr/>
              <a:t>‹#›</a:t>
            </a:fld>
            <a:endParaRPr lang="en-US" altLang="en-US"/>
          </a:p>
        </p:txBody>
      </p:sp>
    </p:spTree>
    <p:extLst>
      <p:ext uri="{BB962C8B-B14F-4D97-AF65-F5344CB8AC3E}">
        <p14:creationId xmlns:p14="http://schemas.microsoft.com/office/powerpoint/2010/main" val="2759212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16E8A054-4664-4ECF-852A-0A7D4F56F3F3}" type="datetime4">
              <a:rPr lang="en-US" smtClean="0"/>
              <a:t>April 3,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965FA4FE-81F6-4A03-8F34-84ECCB2484CF}" type="slidenum">
              <a:rPr lang="en-US" altLang="en-US"/>
              <a:pPr/>
              <a:t>‹#›</a:t>
            </a:fld>
            <a:endParaRPr lang="en-US" altLang="en-US"/>
          </a:p>
        </p:txBody>
      </p:sp>
    </p:spTree>
    <p:extLst>
      <p:ext uri="{BB962C8B-B14F-4D97-AF65-F5344CB8AC3E}">
        <p14:creationId xmlns:p14="http://schemas.microsoft.com/office/powerpoint/2010/main" val="4097229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54562FF0-5C18-400B-8D7C-A457E8E7ED4C}" type="datetime4">
              <a:rPr lang="en-US" smtClean="0"/>
              <a:t>April 3,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3373BEE-B733-46E7-8817-721471185320}" type="slidenum">
              <a:rPr lang="en-US" altLang="en-US"/>
              <a:pPr/>
              <a:t>‹#›</a:t>
            </a:fld>
            <a:endParaRPr lang="en-US" altLang="en-US"/>
          </a:p>
        </p:txBody>
      </p:sp>
    </p:spTree>
    <p:extLst>
      <p:ext uri="{BB962C8B-B14F-4D97-AF65-F5344CB8AC3E}">
        <p14:creationId xmlns:p14="http://schemas.microsoft.com/office/powerpoint/2010/main" val="1185826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5FEC7E5F-0D94-423A-9D5E-FE0EF2075150}" type="datetime4">
              <a:rPr lang="en-US" smtClean="0"/>
              <a:t>April 3,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77960365-88F1-4206-9A53-28E8B44AC0B9}" type="slidenum">
              <a:rPr lang="en-US" altLang="en-US"/>
              <a:pPr/>
              <a:t>‹#›</a:t>
            </a:fld>
            <a:endParaRPr lang="en-US" altLang="en-US"/>
          </a:p>
        </p:txBody>
      </p:sp>
    </p:spTree>
    <p:extLst>
      <p:ext uri="{BB962C8B-B14F-4D97-AF65-F5344CB8AC3E}">
        <p14:creationId xmlns:p14="http://schemas.microsoft.com/office/powerpoint/2010/main" val="3640533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8D91C59E-6CC8-4A12-A41A-4F97A8A93EDA}" type="datetime4">
              <a:rPr lang="en-US" smtClean="0"/>
              <a:t>April 3,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1E983E58-E0C9-4EC5-B780-9B9B516F57C1}" type="slidenum">
              <a:rPr lang="en-US" altLang="en-US"/>
              <a:pPr/>
              <a:t>‹#›</a:t>
            </a:fld>
            <a:endParaRPr lang="en-US" altLang="en-US"/>
          </a:p>
        </p:txBody>
      </p:sp>
    </p:spTree>
    <p:extLst>
      <p:ext uri="{BB962C8B-B14F-4D97-AF65-F5344CB8AC3E}">
        <p14:creationId xmlns:p14="http://schemas.microsoft.com/office/powerpoint/2010/main" val="2849900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329DDD95-4CE7-492C-9990-CA9BE17C8396}" type="datetime4">
              <a:rPr lang="en-US" smtClean="0"/>
              <a:t>April 3,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F54E720E-14AE-45B4-8CE0-6B9E961A6D7A}" type="slidenum">
              <a:rPr lang="en-US" altLang="en-US"/>
              <a:pPr/>
              <a:t>‹#›</a:t>
            </a:fld>
            <a:endParaRPr lang="en-US" altLang="en-US"/>
          </a:p>
        </p:txBody>
      </p:sp>
    </p:spTree>
    <p:extLst>
      <p:ext uri="{BB962C8B-B14F-4D97-AF65-F5344CB8AC3E}">
        <p14:creationId xmlns:p14="http://schemas.microsoft.com/office/powerpoint/2010/main" val="198864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397246A7-99F1-4337-91D5-F8CBF310DFC5}" type="datetime4">
              <a:rPr lang="en-US" smtClean="0"/>
              <a:t>April 3,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DEB127DC-E21A-4A74-895E-679BCB21DE4C}" type="slidenum">
              <a:rPr lang="en-US" altLang="en-US"/>
              <a:pPr/>
              <a:t>‹#›</a:t>
            </a:fld>
            <a:endParaRPr lang="en-US" altLang="en-US"/>
          </a:p>
        </p:txBody>
      </p:sp>
    </p:spTree>
    <p:extLst>
      <p:ext uri="{BB962C8B-B14F-4D97-AF65-F5344CB8AC3E}">
        <p14:creationId xmlns:p14="http://schemas.microsoft.com/office/powerpoint/2010/main" val="269880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AF4CE07-6C33-4295-A50B-0D2EA94FB45D}" type="datetime4">
              <a:rPr lang="en-US" smtClean="0"/>
              <a:t>April 3,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2005-10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1861C672-B765-461E-9C2C-159EDE613786}" type="slidenum">
              <a:rPr lang="en-US" altLang="en-US"/>
              <a:pPr/>
              <a:t>‹#›</a:t>
            </a:fld>
            <a:endParaRPr lang="en-US" altLang="en-US"/>
          </a:p>
        </p:txBody>
      </p:sp>
    </p:spTree>
    <p:extLst>
      <p:ext uri="{BB962C8B-B14F-4D97-AF65-F5344CB8AC3E}">
        <p14:creationId xmlns:p14="http://schemas.microsoft.com/office/powerpoint/2010/main" val="1030802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FE0525C7-531B-4EC1-A5CD-B2DC24E10D12}" type="datetime4">
              <a:rPr lang="en-US" smtClean="0"/>
              <a:t>April 3,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7D0E3E8C-1B6C-40B6-99E3-142D1DB2AC2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1"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0A0AFF"/>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tmp"/></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fanfiction.net/" TargetMode="External"/><Relationship Id="rId2" Type="http://schemas.openxmlformats.org/officeDocument/2006/relationships/hyperlink" Target="https://www.boxofficemojo.com/alltime/world/"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tmp"/></Relationships>
</file>

<file path=ppt/slides/_rels/slide4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5.tmp"/></Relationships>
</file>

<file path=ppt/slides/_rels/slide44.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9.tmp"/></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1.tmp"/></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3.tmp"/></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5.tm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tmp"/></Relationships>
</file>

<file path=ppt/slides/_rels/slide6.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6: Thurs 3 Apr 2025</a:t>
            </a:r>
            <a:br>
              <a:rPr lang="en-US" sz="2800" dirty="0"/>
            </a:br>
            <a:r>
              <a:rPr lang="en-US" sz="2800" dirty="0"/>
              <a:t>Copyright Spring 2025</a:t>
            </a:r>
            <a:br>
              <a:rPr lang="en-US" sz="2800" dirty="0"/>
            </a:br>
            <a:br>
              <a:rPr lang="en-US" sz="2800" dirty="0"/>
            </a:br>
            <a:br>
              <a:rPr lang="en-US" sz="2800" dirty="0"/>
            </a:br>
            <a:r>
              <a:rPr lang="en-US" sz="6000" dirty="0"/>
              <a:t>Characters</a:t>
            </a:r>
          </a:p>
        </p:txBody>
      </p:sp>
      <p:sp>
        <p:nvSpPr>
          <p:cNvPr id="3075" name="Rectangle 3"/>
          <p:cNvSpPr>
            <a:spLocks noGrp="1" noChangeArrowheads="1"/>
          </p:cNvSpPr>
          <p:nvPr>
            <p:ph type="subTitle" idx="1"/>
          </p:nvPr>
        </p:nvSpPr>
        <p:spPr>
          <a:xfrm>
            <a:off x="4014788" y="3581400"/>
            <a:ext cx="7328402" cy="1752600"/>
          </a:xfrm>
        </p:spPr>
        <p:txBody>
          <a:bodyPr/>
          <a:lstStyle/>
          <a:p>
            <a:r>
              <a:rPr lang="en-US" dirty="0"/>
              <a:t>Randal C. Picker</a:t>
            </a:r>
          </a:p>
          <a:p>
            <a:r>
              <a:rPr lang="en-US" sz="2000" dirty="0"/>
              <a:t>James Parker Hall Distinguished Service Professor of Law</a:t>
            </a:r>
          </a:p>
          <a:p>
            <a:endParaRPr lang="en-US" dirty="0"/>
          </a:p>
          <a:p>
            <a:r>
              <a:rPr lang="en-US" dirty="0"/>
              <a:t>The 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6607" y="-2"/>
            <a:ext cx="354539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Spawn No. 9: Authors?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11103428" y="6488668"/>
            <a:ext cx="10885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Credits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2" descr="cae038b1-c37b-47cf-98a0-d8184890abb0@namprd1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4194"/>
          <a:stretch/>
        </p:blipFill>
        <p:spPr bwMode="auto">
          <a:xfrm>
            <a:off x="364171" y="210549"/>
            <a:ext cx="4156810" cy="6459192"/>
          </a:xfrm>
          <a:prstGeom prst="rect">
            <a:avLst/>
          </a:prstGeom>
          <a:noFill/>
          <a:ln w="63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cae038b1-c37b-47cf-98a0-d8184890abb0@namprd11"/>
          <p:cNvPicPr>
            <a:picLocks noChangeAspect="1" noChangeArrowheads="1"/>
          </p:cNvPicPr>
          <p:nvPr/>
        </p:nvPicPr>
        <p:blipFill rotWithShape="1">
          <a:blip r:embed="rId3">
            <a:extLst>
              <a:ext uri="{28A0092B-C50C-407E-A947-70E740481C1C}">
                <a14:useLocalDpi xmlns:a14="http://schemas.microsoft.com/office/drawing/2010/main" val="0"/>
              </a:ext>
            </a:extLst>
          </a:blip>
          <a:srcRect t="1549" r="14194" b="43349"/>
          <a:stretch/>
        </p:blipFill>
        <p:spPr bwMode="auto">
          <a:xfrm>
            <a:off x="3378712" y="661899"/>
            <a:ext cx="6463684" cy="5534201"/>
          </a:xfrm>
          <a:prstGeom prst="rect">
            <a:avLst/>
          </a:prstGeom>
          <a:noFill/>
          <a:ln w="63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47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1" y="-1"/>
            <a:ext cx="2540000" cy="33928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Penciler v. Inker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011598" y="6488668"/>
            <a:ext cx="318040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Reddit (Visited 12 Oct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10;&#10;Description automatically generated">
            <a:extLst>
              <a:ext uri="{FF2B5EF4-FFF2-40B4-BE49-F238E27FC236}">
                <a16:creationId xmlns:a16="http://schemas.microsoft.com/office/drawing/2014/main" id="{9F5957D6-BF63-598C-5180-A930269584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05" y="157227"/>
            <a:ext cx="5949850" cy="6543611"/>
          </a:xfrm>
          <a:prstGeom prst="rect">
            <a:avLst/>
          </a:prstGeom>
          <a:ln w="6350">
            <a:solidFill>
              <a:schemeClr val="bg2"/>
            </a:solidFill>
          </a:ln>
        </p:spPr>
      </p:pic>
      <p:pic>
        <p:nvPicPr>
          <p:cNvPr id="8" name="Picture 7" descr="Graphical user interface&#10;&#10;Description automatically generated">
            <a:extLst>
              <a:ext uri="{FF2B5EF4-FFF2-40B4-BE49-F238E27FC236}">
                <a16:creationId xmlns:a16="http://schemas.microsoft.com/office/drawing/2014/main" id="{8C745AD3-7BA5-844E-99F3-2DB3BE0943BD}"/>
              </a:ext>
            </a:extLst>
          </p:cNvPr>
          <p:cNvPicPr>
            <a:picLocks noChangeAspect="1"/>
          </p:cNvPicPr>
          <p:nvPr/>
        </p:nvPicPr>
        <p:blipFill rotWithShape="1">
          <a:blip r:embed="rId4">
            <a:extLst>
              <a:ext uri="{28A0092B-C50C-407E-A947-70E740481C1C}">
                <a14:useLocalDpi xmlns:a14="http://schemas.microsoft.com/office/drawing/2010/main" val="0"/>
              </a:ext>
            </a:extLst>
          </a:blip>
          <a:srcRect l="14628" t="34858" r="38916" b="45654"/>
          <a:stretch/>
        </p:blipFill>
        <p:spPr>
          <a:xfrm>
            <a:off x="1460556" y="1341258"/>
            <a:ext cx="10306110" cy="4754742"/>
          </a:xfrm>
          <a:prstGeom prst="rect">
            <a:avLst/>
          </a:prstGeom>
          <a:ln w="6350">
            <a:solidFill>
              <a:schemeClr val="bg2"/>
            </a:solidFill>
          </a:ln>
        </p:spPr>
      </p:pic>
    </p:spTree>
    <p:extLst>
      <p:ext uri="{BB962C8B-B14F-4D97-AF65-F5344CB8AC3E}">
        <p14:creationId xmlns:p14="http://schemas.microsoft.com/office/powerpoint/2010/main" val="401649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57" y="-2"/>
            <a:ext cx="827314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Digital Edition Spawn No. 9: Copyrights and Trademark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11178330" y="6488668"/>
            <a:ext cx="10136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Credits</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2" descr="cae038b1-c37b-47cf-98a0-d8184890abb0@namprd1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4194"/>
          <a:stretch/>
        </p:blipFill>
        <p:spPr bwMode="auto">
          <a:xfrm>
            <a:off x="427655" y="572241"/>
            <a:ext cx="3926356" cy="6101093"/>
          </a:xfrm>
          <a:prstGeom prst="rect">
            <a:avLst/>
          </a:prstGeom>
          <a:noFill/>
          <a:ln w="63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cae038b1-c37b-47cf-98a0-d8184890abb0@namprd11"/>
          <p:cNvPicPr>
            <a:picLocks noChangeAspect="1" noChangeArrowheads="1"/>
          </p:cNvPicPr>
          <p:nvPr/>
        </p:nvPicPr>
        <p:blipFill rotWithShape="1">
          <a:blip r:embed="rId3">
            <a:extLst>
              <a:ext uri="{28A0092B-C50C-407E-A947-70E740481C1C}">
                <a14:useLocalDpi xmlns:a14="http://schemas.microsoft.com/office/drawing/2010/main" val="0"/>
              </a:ext>
            </a:extLst>
          </a:blip>
          <a:srcRect t="78848" r="36653"/>
          <a:stretch/>
        </p:blipFill>
        <p:spPr bwMode="auto">
          <a:xfrm>
            <a:off x="1825040" y="1742256"/>
            <a:ext cx="9703336" cy="4319954"/>
          </a:xfrm>
          <a:prstGeom prst="rect">
            <a:avLst/>
          </a:prstGeom>
          <a:noFill/>
          <a:ln w="63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99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8766" y="-2"/>
            <a:ext cx="512323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Olden Days Spawn (TTYN (1 of 4))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10544960" y="6488668"/>
            <a:ext cx="164703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Spawn No. 9</a:t>
            </a:r>
          </a:p>
        </p:txBody>
      </p:sp>
      <p:pic>
        <p:nvPicPr>
          <p:cNvPr id="8" name="Picture 2" descr="03dcced6-01a5-4587-a727-a735cfffde6b@namprd1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294"/>
          <a:stretch/>
        </p:blipFill>
        <p:spPr bwMode="auto">
          <a:xfrm>
            <a:off x="2555734" y="152400"/>
            <a:ext cx="4462202" cy="660009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474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817" y="-1"/>
            <a:ext cx="5763184" cy="39003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Angela 800 Years Later (TTYN (2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10553350" y="6488668"/>
            <a:ext cx="16386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Spawn No. 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2" descr="d2c46179-b82e-4d1e-80c8-28aef672bf92@namprd1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780"/>
          <a:stretch/>
        </p:blipFill>
        <p:spPr bwMode="auto">
          <a:xfrm>
            <a:off x="-125379" y="454887"/>
            <a:ext cx="7650854" cy="5842151"/>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d2c46179-b82e-4d1e-80c8-28aef672bf92@namprd11"/>
          <p:cNvPicPr>
            <a:picLocks noChangeAspect="1" noChangeArrowheads="1"/>
          </p:cNvPicPr>
          <p:nvPr/>
        </p:nvPicPr>
        <p:blipFill rotWithShape="1">
          <a:blip r:embed="rId3">
            <a:extLst>
              <a:ext uri="{28A0092B-C50C-407E-A947-70E740481C1C}">
                <a14:useLocalDpi xmlns:a14="http://schemas.microsoft.com/office/drawing/2010/main" val="0"/>
              </a:ext>
            </a:extLst>
          </a:blip>
          <a:srcRect l="78952" t="32231" r="1780"/>
          <a:stretch/>
        </p:blipFill>
        <p:spPr bwMode="auto">
          <a:xfrm>
            <a:off x="7699898" y="454886"/>
            <a:ext cx="2416868" cy="6375321"/>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89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5753" y="-1"/>
            <a:ext cx="6206248" cy="38531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Count Nicholas Cagliostro (TTYN (3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10532378" y="6488668"/>
            <a:ext cx="16596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Spawn No. 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2" descr="362d7373-bdf7-42b0-bef0-b656d3ffcfd0@namprd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371" y="537708"/>
            <a:ext cx="8427056" cy="632029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362d7373-bdf7-42b0-bef0-b656d3ffcfd0@namprd11"/>
          <p:cNvPicPr>
            <a:picLocks noChangeAspect="1" noChangeArrowheads="1"/>
          </p:cNvPicPr>
          <p:nvPr/>
        </p:nvPicPr>
        <p:blipFill rotWithShape="1">
          <a:blip r:embed="rId3">
            <a:extLst>
              <a:ext uri="{28A0092B-C50C-407E-A947-70E740481C1C}">
                <a14:useLocalDpi xmlns:a14="http://schemas.microsoft.com/office/drawing/2010/main" val="0"/>
              </a:ext>
            </a:extLst>
          </a:blip>
          <a:srcRect l="51615" t="37974" r="11200" b="3583"/>
          <a:stretch/>
        </p:blipFill>
        <p:spPr bwMode="auto">
          <a:xfrm>
            <a:off x="4853882" y="732075"/>
            <a:ext cx="5031914" cy="593155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73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Characters</a:t>
            </a:r>
          </a:p>
        </p:txBody>
      </p:sp>
      <p:sp>
        <p:nvSpPr>
          <p:cNvPr id="3" name="Content Placeholder 2"/>
          <p:cNvSpPr>
            <a:spLocks noGrp="1"/>
          </p:cNvSpPr>
          <p:nvPr>
            <p:ph idx="1"/>
          </p:nvPr>
        </p:nvSpPr>
        <p:spPr/>
        <p:txBody>
          <a:bodyPr/>
          <a:lstStyle/>
          <a:p>
            <a:r>
              <a:rPr lang="en-US" dirty="0"/>
              <a:t>Questions</a:t>
            </a:r>
          </a:p>
          <a:p>
            <a:pPr lvl="1"/>
            <a:r>
              <a:rPr lang="en-US" dirty="0"/>
              <a:t>Which of these characters are within copyright? What separates those that are from those that are not?</a:t>
            </a:r>
          </a:p>
          <a:p>
            <a:pPr lvl="1"/>
            <a:r>
              <a:rPr lang="en-US" dirty="0"/>
              <a:t>Who owns the copyright on these characters?</a:t>
            </a:r>
          </a:p>
          <a:p>
            <a:pPr lvl="1"/>
            <a:endParaRPr lang="en-US" dirty="0"/>
          </a:p>
        </p:txBody>
      </p:sp>
      <p:sp>
        <p:nvSpPr>
          <p:cNvPr id="5" name="Slide Number Placeholder 4"/>
          <p:cNvSpPr>
            <a:spLocks noGrp="1"/>
          </p:cNvSpPr>
          <p:nvPr>
            <p:ph type="sldNum" sz="quarter" idx="12"/>
          </p:nvPr>
        </p:nvSpPr>
        <p:spPr/>
        <p:txBody>
          <a:bodyPr/>
          <a:lstStyle/>
          <a:p>
            <a:fld id="{7EC77F53-4921-457F-9326-D19BADC52D8B}" type="slidenum">
              <a:rPr lang="en-US" altLang="en-US" smtClean="0"/>
              <a:pPr/>
              <a:t>16</a:t>
            </a:fld>
            <a:endParaRPr lang="en-US" altLang="en-US"/>
          </a:p>
        </p:txBody>
      </p:sp>
      <p:sp>
        <p:nvSpPr>
          <p:cNvPr id="6" name="Text Box 5"/>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3967481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E7AEF-D7AF-0653-7C34-7332DCAABA3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098FF46-D697-8EE2-1226-615D39EE204E}"/>
              </a:ext>
            </a:extLst>
          </p:cNvPr>
          <p:cNvPicPr>
            <a:picLocks noChangeAspect="1"/>
          </p:cNvPicPr>
          <p:nvPr/>
        </p:nvPicPr>
        <p:blipFill>
          <a:blip r:embed="rId2"/>
          <a:stretch>
            <a:fillRect/>
          </a:stretch>
        </p:blipFill>
        <p:spPr>
          <a:xfrm>
            <a:off x="208557" y="209004"/>
            <a:ext cx="4431033" cy="6491834"/>
          </a:xfrm>
          <a:prstGeom prst="rect">
            <a:avLst/>
          </a:prstGeom>
          <a:ln w="6350">
            <a:solidFill>
              <a:schemeClr val="tx1"/>
            </a:solidFill>
          </a:ln>
        </p:spPr>
      </p:pic>
      <p:sp>
        <p:nvSpPr>
          <p:cNvPr id="2" name="Title 1">
            <a:extLst>
              <a:ext uri="{FF2B5EF4-FFF2-40B4-BE49-F238E27FC236}">
                <a16:creationId xmlns:a16="http://schemas.microsoft.com/office/drawing/2014/main" id="{D957F254-86DD-7359-6C6F-04E8F5508A8F}"/>
              </a:ext>
            </a:extLst>
          </p:cNvPr>
          <p:cNvSpPr>
            <a:spLocks noGrp="1"/>
          </p:cNvSpPr>
          <p:nvPr>
            <p:ph type="title"/>
          </p:nvPr>
        </p:nvSpPr>
        <p:spPr>
          <a:xfrm>
            <a:off x="8597245" y="-2"/>
            <a:ext cx="359475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Joint Authorship Again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578E941-2A82-C7B9-519B-3604A2F77058}"/>
              </a:ext>
            </a:extLst>
          </p:cNvPr>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a:extLst>
              <a:ext uri="{FF2B5EF4-FFF2-40B4-BE49-F238E27FC236}">
                <a16:creationId xmlns:a16="http://schemas.microsoft.com/office/drawing/2014/main" id="{2F70075F-29C9-ADF9-AF10-577B32CE5AB8}"/>
              </a:ext>
            </a:extLst>
          </p:cNvPr>
          <p:cNvSpPr txBox="1">
            <a:spLocks noChangeArrowheads="1"/>
          </p:cNvSpPr>
          <p:nvPr/>
        </p:nvSpPr>
        <p:spPr bwMode="auto">
          <a:xfrm>
            <a:off x="9607406" y="6488668"/>
            <a:ext cx="258459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Gaiman</a:t>
            </a:r>
            <a:r>
              <a:rPr lang="en-US" sz="1800" i="0" dirty="0">
                <a:solidFill>
                  <a:schemeClr val="accent4">
                    <a:lumMod val="75000"/>
                    <a:lumOff val="25000"/>
                  </a:schemeClr>
                </a:solidFill>
                <a:latin typeface="+mn-lt"/>
                <a:cs typeface="Times New Roman" panose="02020603050405020304" pitchFamily="18" charset="0"/>
              </a:rPr>
              <a:t>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2004)</a:t>
            </a:r>
          </a:p>
        </p:txBody>
      </p:sp>
      <p:sp>
        <p:nvSpPr>
          <p:cNvPr id="7" name="Rectangle 6">
            <a:extLst>
              <a:ext uri="{FF2B5EF4-FFF2-40B4-BE49-F238E27FC236}">
                <a16:creationId xmlns:a16="http://schemas.microsoft.com/office/drawing/2014/main" id="{5DBE26F2-7C85-5160-6EB7-3B9B8960E14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4D71AF32-26D1-6672-65F1-5ACC35EF8925}"/>
              </a:ext>
            </a:extLst>
          </p:cNvPr>
          <p:cNvSpPr txBox="1">
            <a:spLocks noChangeArrowheads="1"/>
          </p:cNvSpPr>
          <p:nvPr/>
        </p:nvSpPr>
        <p:spPr bwMode="auto">
          <a:xfrm>
            <a:off x="1386597" y="2906048"/>
            <a:ext cx="10504750" cy="3046988"/>
          </a:xfrm>
          <a:prstGeom prst="rect">
            <a:avLst/>
          </a:prstGeom>
          <a:solidFill>
            <a:schemeClr val="bg1"/>
          </a:solidFill>
          <a:ln w="6350">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It is true that </a:t>
            </a:r>
            <a:r>
              <a:rPr lang="en-US" sz="3200" b="1" i="0" dirty="0">
                <a:solidFill>
                  <a:schemeClr val="accent4">
                    <a:lumMod val="50000"/>
                    <a:lumOff val="50000"/>
                  </a:schemeClr>
                </a:solidFill>
              </a:rPr>
              <a:t>people who contribute merely </a:t>
            </a:r>
            <a:r>
              <a:rPr lang="en-US" sz="3200" b="1" i="0" dirty="0" err="1">
                <a:solidFill>
                  <a:schemeClr val="accent4">
                    <a:lumMod val="50000"/>
                    <a:lumOff val="50000"/>
                  </a:schemeClr>
                </a:solidFill>
              </a:rPr>
              <a:t>nonexpressive</a:t>
            </a:r>
            <a:r>
              <a:rPr lang="en-US" sz="3200" b="1" i="0" dirty="0">
                <a:solidFill>
                  <a:schemeClr val="accent4">
                    <a:lumMod val="50000"/>
                    <a:lumOff val="50000"/>
                  </a:schemeClr>
                </a:solidFill>
              </a:rPr>
              <a:t> elements to a work are not copyright owners</a:t>
            </a:r>
            <a:r>
              <a:rPr lang="en-US" sz="3200" i="0" dirty="0"/>
              <a:t>. … </a:t>
            </a:r>
            <a:r>
              <a:rPr lang="en-US" sz="3200" b="1" i="0" dirty="0">
                <a:solidFill>
                  <a:schemeClr val="accent4">
                    <a:lumMod val="50000"/>
                    <a:lumOff val="50000"/>
                  </a:schemeClr>
                </a:solidFill>
              </a:rPr>
              <a:t>There has to be some original expression contributed by anyone who claims to be a co-author</a:t>
            </a:r>
            <a:r>
              <a:rPr lang="en-US" sz="3200" i="0" dirty="0"/>
              <a:t>, and the rule (we’ll consider an exception momentarily) is that </a:t>
            </a:r>
            <a:r>
              <a:rPr lang="en-US" sz="3200" b="1" i="0" dirty="0">
                <a:solidFill>
                  <a:schemeClr val="accent4">
                    <a:lumMod val="50000"/>
                    <a:lumOff val="50000"/>
                  </a:schemeClr>
                </a:solidFill>
              </a:rPr>
              <a:t>his contribution must be independently copyrightable</a:t>
            </a:r>
            <a:r>
              <a:rPr lang="en-US" sz="3200" i="0" dirty="0"/>
              <a:t>.”</a:t>
            </a:r>
            <a:endParaRPr lang="en-US" sz="3200" i="0" dirty="0">
              <a:cs typeface="Times New Roman" panose="02020603050405020304" pitchFamily="18" charset="0"/>
            </a:endParaRPr>
          </a:p>
        </p:txBody>
      </p:sp>
    </p:spTree>
    <p:extLst>
      <p:ext uri="{BB962C8B-B14F-4D97-AF65-F5344CB8AC3E}">
        <p14:creationId xmlns:p14="http://schemas.microsoft.com/office/powerpoint/2010/main" val="285519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5D3EC-F0C8-A03E-5AD7-BC234F70E36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710EF3C-F12D-45BB-5752-CFD6A7172015}"/>
              </a:ext>
            </a:extLst>
          </p:cNvPr>
          <p:cNvPicPr>
            <a:picLocks noChangeAspect="1"/>
          </p:cNvPicPr>
          <p:nvPr/>
        </p:nvPicPr>
        <p:blipFill>
          <a:blip r:embed="rId2"/>
          <a:stretch>
            <a:fillRect/>
          </a:stretch>
        </p:blipFill>
        <p:spPr>
          <a:xfrm>
            <a:off x="208557" y="209004"/>
            <a:ext cx="4431033" cy="6491834"/>
          </a:xfrm>
          <a:prstGeom prst="rect">
            <a:avLst/>
          </a:prstGeom>
          <a:ln w="6350">
            <a:solidFill>
              <a:schemeClr val="tx1"/>
            </a:solidFill>
          </a:ln>
        </p:spPr>
      </p:pic>
      <p:sp>
        <p:nvSpPr>
          <p:cNvPr id="2" name="Title 1">
            <a:extLst>
              <a:ext uri="{FF2B5EF4-FFF2-40B4-BE49-F238E27FC236}">
                <a16:creationId xmlns:a16="http://schemas.microsoft.com/office/drawing/2014/main" id="{F34BC28F-FDDE-CA7A-E0CE-5ABF8A3EEF7F}"/>
              </a:ext>
            </a:extLst>
          </p:cNvPr>
          <p:cNvSpPr>
            <a:spLocks noGrp="1"/>
          </p:cNvSpPr>
          <p:nvPr>
            <p:ph type="title"/>
          </p:nvPr>
        </p:nvSpPr>
        <p:spPr>
          <a:xfrm>
            <a:off x="9797796" y="-2"/>
            <a:ext cx="239420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One More Time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7951303-4C38-7AC3-EDBC-72DF50098792}"/>
              </a:ext>
            </a:extLst>
          </p:cNvPr>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a:extLst>
              <a:ext uri="{FF2B5EF4-FFF2-40B4-BE49-F238E27FC236}">
                <a16:creationId xmlns:a16="http://schemas.microsoft.com/office/drawing/2014/main" id="{37A832B9-4757-7E05-A490-FD36B43EA06B}"/>
              </a:ext>
            </a:extLst>
          </p:cNvPr>
          <p:cNvSpPr txBox="1">
            <a:spLocks noChangeArrowheads="1"/>
          </p:cNvSpPr>
          <p:nvPr/>
        </p:nvSpPr>
        <p:spPr bwMode="auto">
          <a:xfrm>
            <a:off x="9607406" y="6488668"/>
            <a:ext cx="258459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Gaiman</a:t>
            </a:r>
            <a:r>
              <a:rPr lang="en-US" sz="1800" i="0" dirty="0">
                <a:solidFill>
                  <a:schemeClr val="accent4">
                    <a:lumMod val="75000"/>
                    <a:lumOff val="25000"/>
                  </a:schemeClr>
                </a:solidFill>
                <a:latin typeface="+mn-lt"/>
                <a:cs typeface="Times New Roman" panose="02020603050405020304" pitchFamily="18" charset="0"/>
              </a:rPr>
              <a:t>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2004)</a:t>
            </a:r>
          </a:p>
        </p:txBody>
      </p:sp>
      <p:sp>
        <p:nvSpPr>
          <p:cNvPr id="7" name="Rectangle 6">
            <a:extLst>
              <a:ext uri="{FF2B5EF4-FFF2-40B4-BE49-F238E27FC236}">
                <a16:creationId xmlns:a16="http://schemas.microsoft.com/office/drawing/2014/main" id="{4F27A8DB-78CD-C800-FEE1-AF49B987852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124A9C99-2376-2242-5CE1-31FC29501E86}"/>
              </a:ext>
            </a:extLst>
          </p:cNvPr>
          <p:cNvSpPr txBox="1">
            <a:spLocks noChangeArrowheads="1"/>
          </p:cNvSpPr>
          <p:nvPr/>
        </p:nvSpPr>
        <p:spPr bwMode="auto">
          <a:xfrm>
            <a:off x="1386597" y="2906048"/>
            <a:ext cx="10504750" cy="3046988"/>
          </a:xfrm>
          <a:prstGeom prst="rect">
            <a:avLst/>
          </a:prstGeom>
          <a:solidFill>
            <a:schemeClr val="bg1"/>
          </a:solidFill>
          <a:ln w="6350">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But where two or more people set out to create a character jointly in such mixed media as comic books and motion pictures and succeed in creating a copyrightable character, it would be paradoxical if though the result of their joint labors had more than enough originality and creativity to be copyrightable, no one could claim copyright</a:t>
            </a:r>
            <a:r>
              <a:rPr lang="en-US" sz="3200" i="0" dirty="0"/>
              <a:t>.”</a:t>
            </a:r>
            <a:endParaRPr lang="en-US" sz="3200" i="0" dirty="0">
              <a:cs typeface="Times New Roman" panose="02020603050405020304" pitchFamily="18" charset="0"/>
            </a:endParaRPr>
          </a:p>
        </p:txBody>
      </p:sp>
    </p:spTree>
    <p:extLst>
      <p:ext uri="{BB962C8B-B14F-4D97-AF65-F5344CB8AC3E}">
        <p14:creationId xmlns:p14="http://schemas.microsoft.com/office/powerpoint/2010/main" val="398349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031A4-B150-49D6-C804-522EED51FEE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4F1A2FC-0CDC-DF0D-37EC-904D066C9EC2}"/>
              </a:ext>
            </a:extLst>
          </p:cNvPr>
          <p:cNvPicPr>
            <a:picLocks noChangeAspect="1"/>
          </p:cNvPicPr>
          <p:nvPr/>
        </p:nvPicPr>
        <p:blipFill>
          <a:blip r:embed="rId2"/>
          <a:stretch>
            <a:fillRect/>
          </a:stretch>
        </p:blipFill>
        <p:spPr>
          <a:xfrm>
            <a:off x="168425" y="215197"/>
            <a:ext cx="4256202" cy="6485641"/>
          </a:xfrm>
          <a:prstGeom prst="rect">
            <a:avLst/>
          </a:prstGeom>
          <a:ln w="6350">
            <a:solidFill>
              <a:schemeClr val="tx1"/>
            </a:solidFill>
          </a:ln>
        </p:spPr>
      </p:pic>
      <p:sp>
        <p:nvSpPr>
          <p:cNvPr id="2" name="Title 1">
            <a:extLst>
              <a:ext uri="{FF2B5EF4-FFF2-40B4-BE49-F238E27FC236}">
                <a16:creationId xmlns:a16="http://schemas.microsoft.com/office/drawing/2014/main" id="{41EBBE15-9E83-E636-3C65-6431AD142596}"/>
              </a:ext>
            </a:extLst>
          </p:cNvPr>
          <p:cNvSpPr>
            <a:spLocks noGrp="1"/>
          </p:cNvSpPr>
          <p:nvPr>
            <p:ph type="title"/>
          </p:nvPr>
        </p:nvSpPr>
        <p:spPr>
          <a:xfrm>
            <a:off x="9902859" y="-2"/>
            <a:ext cx="2289142"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Scènes</a:t>
            </a:r>
            <a:r>
              <a:rPr lang="en-US" sz="2400" dirty="0">
                <a:solidFill>
                  <a:schemeClr val="accent4">
                    <a:lumMod val="75000"/>
                    <a:lumOff val="25000"/>
                  </a:schemeClr>
                </a:solidFill>
                <a:latin typeface="+mn-lt"/>
                <a:cs typeface="Times New Roman" panose="02020603050405020304" pitchFamily="18" charset="0"/>
              </a:rPr>
              <a:t> á faire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851A8D9-D581-1454-342A-03D581E69C1B}"/>
              </a:ext>
            </a:extLst>
          </p:cNvPr>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a:extLst>
              <a:ext uri="{FF2B5EF4-FFF2-40B4-BE49-F238E27FC236}">
                <a16:creationId xmlns:a16="http://schemas.microsoft.com/office/drawing/2014/main" id="{E0E76CCF-C1D1-95A2-84CC-2632D2D00475}"/>
              </a:ext>
            </a:extLst>
          </p:cNvPr>
          <p:cNvSpPr txBox="1">
            <a:spLocks noChangeArrowheads="1"/>
          </p:cNvSpPr>
          <p:nvPr/>
        </p:nvSpPr>
        <p:spPr bwMode="auto">
          <a:xfrm>
            <a:off x="9607406" y="6488668"/>
            <a:ext cx="258459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Gaiman</a:t>
            </a:r>
            <a:r>
              <a:rPr lang="en-US" sz="1800" i="0" dirty="0">
                <a:solidFill>
                  <a:schemeClr val="accent4">
                    <a:lumMod val="75000"/>
                    <a:lumOff val="25000"/>
                  </a:schemeClr>
                </a:solidFill>
                <a:latin typeface="+mn-lt"/>
                <a:cs typeface="Times New Roman" panose="02020603050405020304" pitchFamily="18" charset="0"/>
              </a:rPr>
              <a:t>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2004)</a:t>
            </a:r>
          </a:p>
        </p:txBody>
      </p:sp>
      <p:sp>
        <p:nvSpPr>
          <p:cNvPr id="7" name="Rectangle 6">
            <a:extLst>
              <a:ext uri="{FF2B5EF4-FFF2-40B4-BE49-F238E27FC236}">
                <a16:creationId xmlns:a16="http://schemas.microsoft.com/office/drawing/2014/main" id="{A88621BF-7608-A062-F99B-7C7C7C5E1F48}"/>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BE37F658-4ABB-586B-D457-7F6C5C7D3D84}"/>
              </a:ext>
            </a:extLst>
          </p:cNvPr>
          <p:cNvSpPr txBox="1">
            <a:spLocks noChangeArrowheads="1"/>
          </p:cNvSpPr>
          <p:nvPr/>
        </p:nvSpPr>
        <p:spPr bwMode="auto">
          <a:xfrm>
            <a:off x="1198061" y="1774831"/>
            <a:ext cx="10504750" cy="4031873"/>
          </a:xfrm>
          <a:prstGeom prst="rect">
            <a:avLst/>
          </a:prstGeom>
          <a:solidFill>
            <a:schemeClr val="bg1"/>
          </a:solidFill>
          <a:ln w="6350">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Related to the fundamental idea-expression dichotomy that we’ve already mentioned, the doctrine teaches that ‘a copyright owner can’t prove infringement by pointing to features of his work that are found in the defendant’s work as well but that are so </a:t>
            </a:r>
            <a:r>
              <a:rPr lang="en-US" sz="3200" b="1" i="0" dirty="0">
                <a:solidFill>
                  <a:schemeClr val="accent4">
                    <a:lumMod val="50000"/>
                    <a:lumOff val="50000"/>
                  </a:schemeClr>
                </a:solidFill>
              </a:rPr>
              <a:t>rudimentary, commonplace, standard, or unavoidable</a:t>
            </a:r>
            <a:r>
              <a:rPr lang="en-US" sz="3200" i="0" dirty="0"/>
              <a:t> that they do not serve to distinguish one work within a class of works from another.’ </a:t>
            </a:r>
            <a:r>
              <a:rPr lang="en-US" sz="3200" dirty="0"/>
              <a:t>Bucklew v. Hawkins, Ash, </a:t>
            </a:r>
            <a:r>
              <a:rPr lang="en-US" sz="3200" dirty="0" err="1"/>
              <a:t>Baptie</a:t>
            </a:r>
            <a:r>
              <a:rPr lang="en-US" sz="3200" dirty="0"/>
              <a:t> &amp; Co.</a:t>
            </a:r>
            <a:r>
              <a:rPr lang="en-US" sz="3200" i="0" dirty="0"/>
              <a:t>, 329 F.3d 923, 929 (7th Cir. 2003) … .”</a:t>
            </a:r>
            <a:endParaRPr lang="en-US" sz="3200" i="0" dirty="0">
              <a:cs typeface="Times New Roman" panose="02020603050405020304" pitchFamily="18" charset="0"/>
            </a:endParaRPr>
          </a:p>
        </p:txBody>
      </p:sp>
    </p:spTree>
    <p:extLst>
      <p:ext uri="{BB962C8B-B14F-4D97-AF65-F5344CB8AC3E}">
        <p14:creationId xmlns:p14="http://schemas.microsoft.com/office/powerpoint/2010/main" val="309498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Here</a:t>
            </a:r>
          </a:p>
        </p:txBody>
      </p:sp>
      <p:sp>
        <p:nvSpPr>
          <p:cNvPr id="3" name="Content Placeholder 2"/>
          <p:cNvSpPr>
            <a:spLocks noGrp="1"/>
          </p:cNvSpPr>
          <p:nvPr>
            <p:ph idx="1"/>
          </p:nvPr>
        </p:nvSpPr>
        <p:spPr/>
        <p:txBody>
          <a:bodyPr/>
          <a:lstStyle/>
          <a:p>
            <a:r>
              <a:rPr lang="en-US" dirty="0"/>
              <a:t>Using Characters</a:t>
            </a:r>
          </a:p>
          <a:p>
            <a:pPr lvl="1"/>
            <a:r>
              <a:rPr lang="en-US" dirty="0"/>
              <a:t>Box Office Grosses</a:t>
            </a:r>
          </a:p>
          <a:p>
            <a:pPr lvl="2"/>
            <a:r>
              <a:rPr lang="en-US" dirty="0">
                <a:hlinkClick r:id="rId2"/>
              </a:rPr>
              <a:t>https://www.boxofficemojo.com/alltime/world/</a:t>
            </a:r>
            <a:endParaRPr lang="en-US" dirty="0"/>
          </a:p>
          <a:p>
            <a:pPr lvl="1"/>
            <a:r>
              <a:rPr lang="en-US" dirty="0"/>
              <a:t>Fan fiction</a:t>
            </a:r>
          </a:p>
          <a:p>
            <a:pPr lvl="2"/>
            <a:r>
              <a:rPr lang="en-US" dirty="0">
                <a:hlinkClick r:id="rId3"/>
              </a:rPr>
              <a:t>https://www.fanfiction.net/</a:t>
            </a:r>
            <a:r>
              <a:rPr lang="en-US" dirty="0"/>
              <a:t> </a:t>
            </a:r>
          </a:p>
        </p:txBody>
      </p:sp>
      <p:sp>
        <p:nvSpPr>
          <p:cNvPr id="5" name="Slide Number Placeholder 4"/>
          <p:cNvSpPr>
            <a:spLocks noGrp="1"/>
          </p:cNvSpPr>
          <p:nvPr>
            <p:ph type="sldNum" sz="quarter" idx="12"/>
          </p:nvPr>
        </p:nvSpPr>
        <p:spPr/>
        <p:txBody>
          <a:bodyPr/>
          <a:lstStyle/>
          <a:p>
            <a:fld id="{7EC77F53-4921-457F-9326-D19BADC52D8B}" type="slidenum">
              <a:rPr lang="en-US" altLang="en-US" smtClean="0"/>
              <a:pPr/>
              <a:t>2</a:t>
            </a:fld>
            <a:endParaRPr lang="en-US" altLang="en-US"/>
          </a:p>
        </p:txBody>
      </p:sp>
    </p:spTree>
    <p:extLst>
      <p:ext uri="{BB962C8B-B14F-4D97-AF65-F5344CB8AC3E}">
        <p14:creationId xmlns:p14="http://schemas.microsoft.com/office/powerpoint/2010/main" val="3041196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A628B-D6F6-DD19-3444-9560A813F52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E68C556-2668-2804-65D2-3FBE71557D95}"/>
              </a:ext>
            </a:extLst>
          </p:cNvPr>
          <p:cNvPicPr>
            <a:picLocks noChangeAspect="1"/>
          </p:cNvPicPr>
          <p:nvPr/>
        </p:nvPicPr>
        <p:blipFill>
          <a:blip r:embed="rId2"/>
          <a:stretch>
            <a:fillRect/>
          </a:stretch>
        </p:blipFill>
        <p:spPr>
          <a:xfrm>
            <a:off x="175295" y="209004"/>
            <a:ext cx="4249196" cy="6498772"/>
          </a:xfrm>
          <a:prstGeom prst="rect">
            <a:avLst/>
          </a:prstGeom>
          <a:ln w="6350">
            <a:solidFill>
              <a:schemeClr val="tx1"/>
            </a:solidFill>
          </a:ln>
        </p:spPr>
      </p:pic>
      <p:sp>
        <p:nvSpPr>
          <p:cNvPr id="2" name="Title 1">
            <a:extLst>
              <a:ext uri="{FF2B5EF4-FFF2-40B4-BE49-F238E27FC236}">
                <a16:creationId xmlns:a16="http://schemas.microsoft.com/office/drawing/2014/main" id="{E7178B2A-F529-916E-27BA-24F5B6CDE132}"/>
              </a:ext>
            </a:extLst>
          </p:cNvPr>
          <p:cNvSpPr>
            <a:spLocks noGrp="1"/>
          </p:cNvSpPr>
          <p:nvPr>
            <p:ph type="title"/>
          </p:nvPr>
        </p:nvSpPr>
        <p:spPr>
          <a:xfrm>
            <a:off x="8564253" y="-2"/>
            <a:ext cx="362774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Copyrighting the Count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12F4D40-33D2-9C40-C839-B17EFB672853}"/>
              </a:ext>
            </a:extLst>
          </p:cNvPr>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a:extLst>
              <a:ext uri="{FF2B5EF4-FFF2-40B4-BE49-F238E27FC236}">
                <a16:creationId xmlns:a16="http://schemas.microsoft.com/office/drawing/2014/main" id="{799433D7-1338-CE31-00C1-708EAB8DB4E2}"/>
              </a:ext>
            </a:extLst>
          </p:cNvPr>
          <p:cNvSpPr txBox="1">
            <a:spLocks noChangeArrowheads="1"/>
          </p:cNvSpPr>
          <p:nvPr/>
        </p:nvSpPr>
        <p:spPr bwMode="auto">
          <a:xfrm>
            <a:off x="9607406" y="6488668"/>
            <a:ext cx="258459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Gaiman</a:t>
            </a:r>
            <a:r>
              <a:rPr lang="en-US" sz="1800" i="0" dirty="0">
                <a:solidFill>
                  <a:schemeClr val="accent4">
                    <a:lumMod val="75000"/>
                    <a:lumOff val="25000"/>
                  </a:schemeClr>
                </a:solidFill>
                <a:latin typeface="+mn-lt"/>
                <a:cs typeface="Times New Roman" panose="02020603050405020304" pitchFamily="18" charset="0"/>
              </a:rPr>
              <a:t>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2004)</a:t>
            </a:r>
          </a:p>
        </p:txBody>
      </p:sp>
      <p:sp>
        <p:nvSpPr>
          <p:cNvPr id="7" name="Rectangle 6">
            <a:extLst>
              <a:ext uri="{FF2B5EF4-FFF2-40B4-BE49-F238E27FC236}">
                <a16:creationId xmlns:a16="http://schemas.microsoft.com/office/drawing/2014/main" id="{1B3B5CB0-DE11-D88D-A5DC-6662037A1B6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F0E85C0E-97F7-1E57-56F3-B5F7E4081DAF}"/>
              </a:ext>
            </a:extLst>
          </p:cNvPr>
          <p:cNvSpPr txBox="1">
            <a:spLocks noChangeArrowheads="1"/>
          </p:cNvSpPr>
          <p:nvPr/>
        </p:nvSpPr>
        <p:spPr bwMode="auto">
          <a:xfrm>
            <a:off x="1386597" y="2906048"/>
            <a:ext cx="10504750" cy="3539430"/>
          </a:xfrm>
          <a:prstGeom prst="rect">
            <a:avLst/>
          </a:prstGeom>
          <a:solidFill>
            <a:schemeClr val="bg1"/>
          </a:solidFill>
          <a:ln w="6350">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t>
            </a:r>
            <a:r>
              <a:rPr lang="en-US" sz="3200" i="0" dirty="0" err="1"/>
              <a:t>Gaiman</a:t>
            </a:r>
            <a:r>
              <a:rPr lang="en-US" sz="3200" i="0" dirty="0"/>
              <a:t>]  claims to be the joint owner of the copyright on a </a:t>
            </a:r>
            <a:r>
              <a:rPr lang="en-US" sz="3200" b="1" i="0" dirty="0">
                <a:solidFill>
                  <a:schemeClr val="accent4">
                    <a:lumMod val="50000"/>
                    <a:lumOff val="50000"/>
                  </a:schemeClr>
                </a:solidFill>
              </a:rPr>
              <a:t>character that has a specific  name and a specific appearance</a:t>
            </a:r>
            <a:r>
              <a:rPr lang="en-US" sz="3200" i="0" dirty="0"/>
              <a:t>. </a:t>
            </a:r>
            <a:r>
              <a:rPr lang="en-US" sz="3200" b="1" i="0" dirty="0" err="1">
                <a:solidFill>
                  <a:schemeClr val="accent4">
                    <a:lumMod val="50000"/>
                    <a:lumOff val="50000"/>
                  </a:schemeClr>
                </a:solidFill>
              </a:rPr>
              <a:t>Cogliostro’s</a:t>
            </a:r>
            <a:r>
              <a:rPr lang="en-US" sz="3200" b="1" i="0" dirty="0">
                <a:solidFill>
                  <a:schemeClr val="accent4">
                    <a:lumMod val="50000"/>
                    <a:lumOff val="50000"/>
                  </a:schemeClr>
                </a:solidFill>
              </a:rPr>
              <a:t>  age, obviously phony title (‘Count’’), what he knows and says, his name, and his faintly Mosaic facial features combine to create a distinctive character. No more is  required for a character copyright</a:t>
            </a:r>
            <a:r>
              <a:rPr lang="en-US" sz="3200" i="0" dirty="0"/>
              <a:t>.”</a:t>
            </a:r>
            <a:endParaRPr lang="en-US" sz="3200" i="0" dirty="0">
              <a:cs typeface="Times New Roman" panose="02020603050405020304" pitchFamily="18" charset="0"/>
            </a:endParaRPr>
          </a:p>
        </p:txBody>
      </p:sp>
    </p:spTree>
    <p:extLst>
      <p:ext uri="{BB962C8B-B14F-4D97-AF65-F5344CB8AC3E}">
        <p14:creationId xmlns:p14="http://schemas.microsoft.com/office/powerpoint/2010/main" val="67850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3235" y="-2"/>
            <a:ext cx="222876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Test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9607406" y="6488668"/>
            <a:ext cx="258459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Gaiman</a:t>
            </a:r>
            <a:r>
              <a:rPr lang="en-US" sz="1800" i="0" dirty="0">
                <a:solidFill>
                  <a:schemeClr val="accent4">
                    <a:lumMod val="75000"/>
                    <a:lumOff val="25000"/>
                  </a:schemeClr>
                </a:solidFill>
                <a:latin typeface="+mn-lt"/>
                <a:cs typeface="Times New Roman" panose="02020603050405020304" pitchFamily="18" charset="0"/>
              </a:rPr>
              <a:t>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3106B95-9E49-3C45-5B20-F20A4628F468}"/>
              </a:ext>
            </a:extLst>
          </p:cNvPr>
          <p:cNvPicPr>
            <a:picLocks noChangeAspect="1"/>
          </p:cNvPicPr>
          <p:nvPr/>
        </p:nvPicPr>
        <p:blipFill>
          <a:blip r:embed="rId2"/>
          <a:srcRect l="12339" t="4765" r="9215" b="6534"/>
          <a:stretch/>
        </p:blipFill>
        <p:spPr>
          <a:xfrm>
            <a:off x="300653" y="209004"/>
            <a:ext cx="4160137" cy="6491834"/>
          </a:xfrm>
          <a:prstGeom prst="rect">
            <a:avLst/>
          </a:prstGeom>
          <a:ln w="6350">
            <a:solidFill>
              <a:schemeClr val="bg2"/>
            </a:solidFill>
          </a:ln>
        </p:spPr>
      </p:pic>
      <p:sp>
        <p:nvSpPr>
          <p:cNvPr id="8" name="Text Box 5">
            <a:extLst>
              <a:ext uri="{FF2B5EF4-FFF2-40B4-BE49-F238E27FC236}">
                <a16:creationId xmlns:a16="http://schemas.microsoft.com/office/drawing/2014/main" id="{25DE5E40-06FF-BB59-4363-A4E747D099B6}"/>
              </a:ext>
            </a:extLst>
          </p:cNvPr>
          <p:cNvSpPr txBox="1">
            <a:spLocks noChangeArrowheads="1"/>
          </p:cNvSpPr>
          <p:nvPr/>
        </p:nvSpPr>
        <p:spPr bwMode="auto">
          <a:xfrm>
            <a:off x="1386597" y="2906048"/>
            <a:ext cx="10504750" cy="2062103"/>
          </a:xfrm>
          <a:prstGeom prst="rect">
            <a:avLst/>
          </a:prstGeom>
          <a:solidFill>
            <a:schemeClr val="bg1"/>
          </a:solidFill>
          <a:ln w="6350">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Although </a:t>
            </a:r>
            <a:r>
              <a:rPr lang="en-US" sz="3200" i="0" dirty="0" err="1"/>
              <a:t>Gaiman’s</a:t>
            </a:r>
            <a:r>
              <a:rPr lang="en-US" sz="3200" i="0" dirty="0"/>
              <a:t> verbal description of </a:t>
            </a:r>
            <a:r>
              <a:rPr lang="en-US" sz="3200" i="0" dirty="0" err="1"/>
              <a:t>Cogliostro</a:t>
            </a:r>
            <a:r>
              <a:rPr lang="en-US" sz="3200" i="0" dirty="0"/>
              <a:t> may well have been of a stock character, </a:t>
            </a:r>
            <a:r>
              <a:rPr lang="en-US" sz="3200" b="1" i="0" dirty="0">
                <a:solidFill>
                  <a:schemeClr val="accent4">
                    <a:lumMod val="50000"/>
                    <a:lumOff val="50000"/>
                  </a:schemeClr>
                </a:solidFill>
              </a:rPr>
              <a:t>once he was drawn and named and given speech he became sufficiently distinctive to be copyrightable</a:t>
            </a:r>
            <a:r>
              <a:rPr lang="en-US" sz="3200" i="0" dirty="0"/>
              <a:t>.”</a:t>
            </a:r>
            <a:endParaRPr lang="en-US" sz="3200" i="0" dirty="0">
              <a:cs typeface="Times New Roman" panose="02020603050405020304" pitchFamily="18" charset="0"/>
            </a:endParaRPr>
          </a:p>
        </p:txBody>
      </p:sp>
    </p:spTree>
    <p:extLst>
      <p:ext uri="{BB962C8B-B14F-4D97-AF65-F5344CB8AC3E}">
        <p14:creationId xmlns:p14="http://schemas.microsoft.com/office/powerpoint/2010/main" val="152718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6424" y="-2"/>
            <a:ext cx="315557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DC Comics v. Towle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9069524" y="6488668"/>
            <a:ext cx="312247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802 F.3d 1012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2015)</a:t>
            </a:r>
          </a:p>
        </p:txBody>
      </p:sp>
      <p:pic>
        <p:nvPicPr>
          <p:cNvPr id="5" name="Picture 4">
            <a:extLst>
              <a:ext uri="{FF2B5EF4-FFF2-40B4-BE49-F238E27FC236}">
                <a16:creationId xmlns:a16="http://schemas.microsoft.com/office/drawing/2014/main" id="{AA7EC30D-97AE-0E6D-01EA-D63F3B01D0D2}"/>
              </a:ext>
            </a:extLst>
          </p:cNvPr>
          <p:cNvPicPr>
            <a:picLocks noChangeAspect="1"/>
          </p:cNvPicPr>
          <p:nvPr/>
        </p:nvPicPr>
        <p:blipFill>
          <a:blip r:embed="rId2"/>
          <a:stretch>
            <a:fillRect/>
          </a:stretch>
        </p:blipFill>
        <p:spPr>
          <a:xfrm>
            <a:off x="3726785" y="145050"/>
            <a:ext cx="4022858" cy="6567899"/>
          </a:xfrm>
          <a:prstGeom prst="rect">
            <a:avLst/>
          </a:prstGeom>
          <a:ln>
            <a:solidFill>
              <a:schemeClr val="bg2"/>
            </a:solidFill>
          </a:ln>
        </p:spPr>
      </p:pic>
    </p:spTree>
    <p:extLst>
      <p:ext uri="{BB962C8B-B14F-4D97-AF65-F5344CB8AC3E}">
        <p14:creationId xmlns:p14="http://schemas.microsoft.com/office/powerpoint/2010/main" val="2764032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DC Comics Store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6198" y="509872"/>
            <a:ext cx="8339267" cy="6254450"/>
          </a:xfrm>
          <a:prstGeom prst="rect">
            <a:avLst/>
          </a:prstGeom>
          <a:ln w="6350">
            <a:solidFill>
              <a:schemeClr val="bg2"/>
            </a:solidFill>
          </a:ln>
        </p:spPr>
      </p:pic>
    </p:spTree>
    <p:extLst>
      <p:ext uri="{BB962C8B-B14F-4D97-AF65-F5344CB8AC3E}">
        <p14:creationId xmlns:p14="http://schemas.microsoft.com/office/powerpoint/2010/main" val="1371700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DC Comics Store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2966" y="561712"/>
            <a:ext cx="8191850" cy="6143888"/>
          </a:xfrm>
          <a:prstGeom prst="rect">
            <a:avLst/>
          </a:prstGeom>
          <a:ln w="6350">
            <a:solidFill>
              <a:schemeClr val="bg2"/>
            </a:solidFill>
          </a:ln>
        </p:spPr>
      </p:pic>
    </p:spTree>
    <p:extLst>
      <p:ext uri="{BB962C8B-B14F-4D97-AF65-F5344CB8AC3E}">
        <p14:creationId xmlns:p14="http://schemas.microsoft.com/office/powerpoint/2010/main" val="2650182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7791" y="-2"/>
            <a:ext cx="197421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Batman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8262404" y="6488668"/>
            <a:ext cx="39295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Detective Comics No. 27 (May 1939)</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858" y="73808"/>
            <a:ext cx="5068923" cy="6758564"/>
          </a:xfrm>
          <a:prstGeom prst="rect">
            <a:avLst/>
          </a:prstGeom>
          <a:ln w="6350">
            <a:solidFill>
              <a:schemeClr val="bg2"/>
            </a:solidFill>
          </a:ln>
        </p:spPr>
      </p:pic>
    </p:spTree>
    <p:extLst>
      <p:ext uri="{BB962C8B-B14F-4D97-AF65-F5344CB8AC3E}">
        <p14:creationId xmlns:p14="http://schemas.microsoft.com/office/powerpoint/2010/main" val="4096403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4205" y="-2"/>
            <a:ext cx="213779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His Car?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10792436" y="6488668"/>
            <a:ext cx="13995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DC No. 27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a:ln w="6350">
            <a:solidFill>
              <a:schemeClr val="bg2"/>
            </a:solidFill>
          </a:ln>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6213" t="48748" r="9005" b="28805"/>
          <a:stretch/>
        </p:blipFill>
        <p:spPr>
          <a:xfrm>
            <a:off x="88296" y="325437"/>
            <a:ext cx="6146158" cy="4107730"/>
          </a:xfrm>
          <a:prstGeom prst="rect">
            <a:avLst/>
          </a:prstGeom>
          <a:ln w="6350">
            <a:solidFill>
              <a:schemeClr val="bg2"/>
            </a:solidFill>
          </a:ln>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46437" t="68664" r="9006" b="6526"/>
          <a:stretch/>
        </p:blipFill>
        <p:spPr>
          <a:xfrm>
            <a:off x="5704857" y="1585478"/>
            <a:ext cx="6314106" cy="4687748"/>
          </a:xfrm>
          <a:prstGeom prst="rect">
            <a:avLst/>
          </a:prstGeom>
          <a:ln w="6350">
            <a:solidFill>
              <a:schemeClr val="bg2"/>
            </a:solidFill>
          </a:ln>
        </p:spPr>
      </p:pic>
    </p:spTree>
    <p:extLst>
      <p:ext uri="{BB962C8B-B14F-4D97-AF65-F5344CB8AC3E}">
        <p14:creationId xmlns:p14="http://schemas.microsoft.com/office/powerpoint/2010/main" val="340112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2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par>
                                <p:cTn id="16" presetID="2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3032" y="-2"/>
            <a:ext cx="16489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DC No. 35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11036808" y="6488668"/>
            <a:ext cx="11551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Jan 1940</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a:ln w="6350">
            <a:solidFill>
              <a:schemeClr val="bg2"/>
            </a:solidFill>
          </a:ln>
        </p:spPr>
      </p:pic>
    </p:spTree>
    <p:extLst>
      <p:ext uri="{BB962C8B-B14F-4D97-AF65-F5344CB8AC3E}">
        <p14:creationId xmlns:p14="http://schemas.microsoft.com/office/powerpoint/2010/main" val="2562383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0111" y="-2"/>
            <a:ext cx="215188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His Car?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10812780" y="6488668"/>
            <a:ext cx="13792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DC No. 35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120" y="209004"/>
            <a:ext cx="4868876" cy="6491834"/>
          </a:xfrm>
          <a:prstGeom prst="rect">
            <a:avLst/>
          </a:prstGeom>
          <a:ln w="6350">
            <a:solidFill>
              <a:schemeClr val="bg2"/>
            </a:solidFill>
          </a:ln>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0235" t="36090" r="10581" b="37243"/>
          <a:stretch/>
        </p:blipFill>
        <p:spPr>
          <a:xfrm>
            <a:off x="2644219" y="927286"/>
            <a:ext cx="8763435" cy="5264726"/>
          </a:xfrm>
          <a:prstGeom prst="rect">
            <a:avLst/>
          </a:prstGeom>
          <a:ln w="6350">
            <a:solidFill>
              <a:schemeClr val="bg2"/>
            </a:solidFill>
          </a:ln>
        </p:spPr>
      </p:pic>
    </p:spTree>
    <p:extLst>
      <p:ext uri="{BB962C8B-B14F-4D97-AF65-F5344CB8AC3E}">
        <p14:creationId xmlns:p14="http://schemas.microsoft.com/office/powerpoint/2010/main" val="233446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5539" y="-2"/>
            <a:ext cx="21564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Batman No. 1</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10748772" y="6488668"/>
            <a:ext cx="144322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Spring 1940</a:t>
            </a:r>
          </a:p>
        </p:txBody>
      </p:sp>
      <p:pic>
        <p:nvPicPr>
          <p:cNvPr id="8" name="Picture 2" descr="f9fdee61-0191-44c7-987f-bb37f64cc00d@namprd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2659" y="527259"/>
            <a:ext cx="7802880" cy="585216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321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899" y="-2"/>
            <a:ext cx="449510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Most Successful Fanfic?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9619652" y="6488668"/>
            <a:ext cx="25723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Forbes (10 Feb 2017)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ifty Shades Of Green: How Fanfiction Went From Dirty Little Secret To Money Machin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582" y="178314"/>
            <a:ext cx="5930122" cy="6522523"/>
          </a:xfrm>
          <a:prstGeom prst="rect">
            <a:avLst/>
          </a:prstGeom>
          <a:ln w="6350">
            <a:solidFill>
              <a:schemeClr val="bg2"/>
            </a:solidFill>
          </a:ln>
        </p:spPr>
      </p:pic>
      <p:pic>
        <p:nvPicPr>
          <p:cNvPr id="8" name="Picture 7" descr="Fifty Shades Of Green: How Fanfiction Went From Dirty Little Secret To Money Machin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9480" t="34862" r="39798" b="36270"/>
          <a:stretch/>
        </p:blipFill>
        <p:spPr>
          <a:xfrm>
            <a:off x="2688122" y="1417708"/>
            <a:ext cx="7256328" cy="4542424"/>
          </a:xfrm>
          <a:prstGeom prst="rect">
            <a:avLst/>
          </a:prstGeom>
          <a:ln w="6350">
            <a:solidFill>
              <a:schemeClr val="tx1"/>
            </a:solidFill>
          </a:ln>
        </p:spPr>
      </p:pic>
    </p:spTree>
    <p:extLst>
      <p:ext uri="{BB962C8B-B14F-4D97-AF65-F5344CB8AC3E}">
        <p14:creationId xmlns:p14="http://schemas.microsoft.com/office/powerpoint/2010/main" val="12302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4937" y="-2"/>
            <a:ext cx="24170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“By Bob Kane”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10456164" y="6488668"/>
            <a:ext cx="17358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Batman No. 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2" descr="8bdf8456-aff2-4a80-9508-f07f95e91c61@namprd11"/>
          <p:cNvPicPr>
            <a:picLocks noChangeAspect="1" noChangeArrowheads="1"/>
          </p:cNvPicPr>
          <p:nvPr/>
        </p:nvPicPr>
        <p:blipFill rotWithShape="1">
          <a:blip r:embed="rId2">
            <a:extLst>
              <a:ext uri="{28A0092B-C50C-407E-A947-70E740481C1C}">
                <a14:useLocalDpi xmlns:a14="http://schemas.microsoft.com/office/drawing/2010/main" val="0"/>
              </a:ext>
            </a:extLst>
          </a:blip>
          <a:srcRect l="27716" t="8755" r="28038" b="9114"/>
          <a:stretch/>
        </p:blipFill>
        <p:spPr bwMode="auto">
          <a:xfrm>
            <a:off x="257622" y="209004"/>
            <a:ext cx="4663039" cy="649183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8bdf8456-aff2-4a80-9508-f07f95e91c61@namprd11"/>
          <p:cNvPicPr>
            <a:picLocks noChangeAspect="1" noChangeArrowheads="1"/>
          </p:cNvPicPr>
          <p:nvPr/>
        </p:nvPicPr>
        <p:blipFill rotWithShape="1">
          <a:blip r:embed="rId2">
            <a:extLst>
              <a:ext uri="{28A0092B-C50C-407E-A947-70E740481C1C}">
                <a14:useLocalDpi xmlns:a14="http://schemas.microsoft.com/office/drawing/2010/main" val="0"/>
              </a:ext>
            </a:extLst>
          </a:blip>
          <a:srcRect l="29903" t="32406" r="29590" b="34785"/>
          <a:stretch/>
        </p:blipFill>
        <p:spPr bwMode="auto">
          <a:xfrm>
            <a:off x="3087567" y="1119850"/>
            <a:ext cx="8442383" cy="51285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0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4756" y="-2"/>
            <a:ext cx="38572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Batman No. 5 (Bob Kane)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10753344" y="6488668"/>
            <a:ext cx="143865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Spring 1941</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2206" y="114808"/>
            <a:ext cx="4943094" cy="6590792"/>
          </a:xfrm>
          <a:prstGeom prst="rect">
            <a:avLst/>
          </a:prstGeom>
          <a:ln w="6350">
            <a:solidFill>
              <a:schemeClr val="bg2"/>
            </a:solidFill>
          </a:ln>
        </p:spPr>
      </p:pic>
    </p:spTree>
    <p:extLst>
      <p:ext uri="{BB962C8B-B14F-4D97-AF65-F5344CB8AC3E}">
        <p14:creationId xmlns:p14="http://schemas.microsoft.com/office/powerpoint/2010/main" val="3652280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1094" y="-2"/>
            <a:ext cx="449090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Batmobile (TTYN (1 of 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10497312" y="6488668"/>
            <a:ext cx="16946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Batman No. 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64" y="252508"/>
            <a:ext cx="4836247" cy="6448329"/>
          </a:xfrm>
          <a:prstGeom prst="rect">
            <a:avLst/>
          </a:prstGeom>
          <a:ln w="6350">
            <a:solidFill>
              <a:schemeClr val="bg2"/>
            </a:solidFill>
          </a:ln>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5438" t="6554" r="8781" b="66104"/>
          <a:stretch/>
        </p:blipFill>
        <p:spPr>
          <a:xfrm>
            <a:off x="4061902" y="726165"/>
            <a:ext cx="5561584" cy="5666519"/>
          </a:xfrm>
          <a:prstGeom prst="rect">
            <a:avLst/>
          </a:prstGeom>
          <a:ln w="6350">
            <a:solidFill>
              <a:schemeClr val="bg2"/>
            </a:solidFill>
          </a:ln>
        </p:spPr>
      </p:pic>
    </p:spTree>
    <p:extLst>
      <p:ext uri="{BB962C8B-B14F-4D97-AF65-F5344CB8AC3E}">
        <p14:creationId xmlns:p14="http://schemas.microsoft.com/office/powerpoint/2010/main" val="49170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040" y="-2"/>
            <a:ext cx="65839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Next Panel: The Logan Yacht (TTYN (2 of 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10488168" y="6488668"/>
            <a:ext cx="170383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Batman No. 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235" y="209004"/>
            <a:ext cx="4790856" cy="6387808"/>
          </a:xfrm>
          <a:prstGeom prst="rect">
            <a:avLst/>
          </a:prstGeom>
          <a:ln w="6350">
            <a:solidFill>
              <a:schemeClr val="bg2"/>
            </a:solidFill>
          </a:ln>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9532" t="33221" r="47712" b="39268"/>
          <a:stretch/>
        </p:blipFill>
        <p:spPr>
          <a:xfrm>
            <a:off x="3882282" y="1048693"/>
            <a:ext cx="6198006" cy="5317236"/>
          </a:xfrm>
          <a:prstGeom prst="rect">
            <a:avLst/>
          </a:prstGeom>
          <a:ln w="6350">
            <a:solidFill>
              <a:schemeClr val="bg2"/>
            </a:solidFill>
          </a:ln>
        </p:spPr>
      </p:pic>
    </p:spTree>
    <p:extLst>
      <p:ext uri="{BB962C8B-B14F-4D97-AF65-F5344CB8AC3E}">
        <p14:creationId xmlns:p14="http://schemas.microsoft.com/office/powerpoint/2010/main" val="247499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Characters</a:t>
            </a:r>
          </a:p>
        </p:txBody>
      </p:sp>
      <p:sp>
        <p:nvSpPr>
          <p:cNvPr id="3" name="Content Placeholder 2"/>
          <p:cNvSpPr>
            <a:spLocks noGrp="1"/>
          </p:cNvSpPr>
          <p:nvPr>
            <p:ph idx="1"/>
          </p:nvPr>
        </p:nvSpPr>
        <p:spPr/>
        <p:txBody>
          <a:bodyPr/>
          <a:lstStyle/>
          <a:p>
            <a:r>
              <a:rPr lang="en-US" dirty="0"/>
              <a:t>Questions</a:t>
            </a:r>
          </a:p>
          <a:p>
            <a:pPr lvl="1"/>
            <a:r>
              <a:rPr lang="en-US" dirty="0"/>
              <a:t>Is the Batmobile a copyrighted character? When did it become such?</a:t>
            </a:r>
          </a:p>
          <a:p>
            <a:pPr lvl="1"/>
            <a:r>
              <a:rPr lang="en-US" dirty="0"/>
              <a:t>Is the Logan Yacht a copyrighted character?</a:t>
            </a:r>
          </a:p>
          <a:p>
            <a:pPr lvl="1"/>
            <a:r>
              <a:rPr lang="en-US" dirty="0"/>
              <a:t>Does anything distinguish the two under copyright?</a:t>
            </a:r>
          </a:p>
        </p:txBody>
      </p:sp>
      <p:sp>
        <p:nvSpPr>
          <p:cNvPr id="5" name="Slide Number Placeholder 4"/>
          <p:cNvSpPr>
            <a:spLocks noGrp="1"/>
          </p:cNvSpPr>
          <p:nvPr>
            <p:ph type="sldNum" sz="quarter" idx="12"/>
          </p:nvPr>
        </p:nvSpPr>
        <p:spPr/>
        <p:txBody>
          <a:bodyPr/>
          <a:lstStyle/>
          <a:p>
            <a:fld id="{7EC77F53-4921-457F-9326-D19BADC52D8B}" type="slidenum">
              <a:rPr lang="en-US" altLang="en-US" smtClean="0"/>
              <a:pPr/>
              <a:t>34</a:t>
            </a:fld>
            <a:endParaRPr lang="en-US" altLang="en-US"/>
          </a:p>
        </p:txBody>
      </p:sp>
      <p:sp>
        <p:nvSpPr>
          <p:cNvPr id="6" name="Text Box 5"/>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4117648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4120" y="-2"/>
            <a:ext cx="208788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CA9 Pictures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8718804" y="6488668"/>
            <a:ext cx="34731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DC Comics v. </a:t>
            </a:r>
            <a:r>
              <a:rPr lang="en-US" sz="1800" i="0" dirty="0" err="1">
                <a:solidFill>
                  <a:schemeClr val="accent4">
                    <a:lumMod val="75000"/>
                    <a:lumOff val="25000"/>
                  </a:schemeClr>
                </a:solidFill>
                <a:latin typeface="+mn-lt"/>
                <a:cs typeface="Times New Roman" panose="02020603050405020304" pitchFamily="18" charset="0"/>
              </a:rPr>
              <a:t>Towle</a:t>
            </a:r>
            <a:r>
              <a:rPr lang="en-US" sz="1800" i="0" dirty="0">
                <a:solidFill>
                  <a:schemeClr val="accent4">
                    <a:lumMod val="75000"/>
                    <a:lumOff val="25000"/>
                  </a:schemeClr>
                </a:solidFill>
                <a:latin typeface="+mn-lt"/>
                <a:cs typeface="Times New Roman" panose="02020603050405020304" pitchFamily="18" charset="0"/>
              </a:rPr>
              <a:t> (CA9 2015)</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002463" y="162873"/>
            <a:ext cx="6024758" cy="6279075"/>
          </a:xfrm>
          <a:prstGeom prst="rect">
            <a:avLst/>
          </a:prstGeom>
          <a:noFill/>
          <a:ln w="6350">
            <a:solidFill>
              <a:schemeClr val="bg2"/>
            </a:solidFill>
          </a:ln>
        </p:spPr>
      </p:pic>
    </p:spTree>
    <p:extLst>
      <p:ext uri="{BB962C8B-B14F-4D97-AF65-F5344CB8AC3E}">
        <p14:creationId xmlns:p14="http://schemas.microsoft.com/office/powerpoint/2010/main" val="5094373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2387" y="-2"/>
            <a:ext cx="22296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CA9 Pictures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8732520" y="6488668"/>
            <a:ext cx="34594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DC Comics v. </a:t>
            </a:r>
            <a:r>
              <a:rPr lang="en-US" sz="1800" i="0" dirty="0" err="1">
                <a:solidFill>
                  <a:schemeClr val="accent4">
                    <a:lumMod val="75000"/>
                    <a:lumOff val="25000"/>
                  </a:schemeClr>
                </a:solidFill>
                <a:latin typeface="+mn-lt"/>
                <a:cs typeface="Times New Roman" panose="02020603050405020304" pitchFamily="18" charset="0"/>
              </a:rPr>
              <a:t>Towle</a:t>
            </a:r>
            <a:r>
              <a:rPr lang="en-US" sz="1800" i="0" dirty="0">
                <a:solidFill>
                  <a:schemeClr val="accent4">
                    <a:lumMod val="75000"/>
                    <a:lumOff val="25000"/>
                  </a:schemeClr>
                </a:solidFill>
                <a:latin typeface="+mn-lt"/>
                <a:cs typeface="Times New Roman" panose="02020603050405020304" pitchFamily="18" charset="0"/>
              </a:rPr>
              <a:t> (CA9 2015)</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3408065" y="209004"/>
            <a:ext cx="5087536" cy="6455664"/>
          </a:xfrm>
          <a:prstGeom prst="rect">
            <a:avLst/>
          </a:prstGeom>
          <a:noFill/>
          <a:ln w="6350">
            <a:solidFill>
              <a:schemeClr val="bg2"/>
            </a:solidFill>
          </a:ln>
        </p:spPr>
      </p:pic>
    </p:spTree>
    <p:extLst>
      <p:ext uri="{BB962C8B-B14F-4D97-AF65-F5344CB8AC3E}">
        <p14:creationId xmlns:p14="http://schemas.microsoft.com/office/powerpoint/2010/main" val="114092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4983" y="-2"/>
            <a:ext cx="247701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Three-Part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9292952" y="6488668"/>
            <a:ext cx="28990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DC Comics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32BA3F5-C8A6-310C-ADED-5A7268DEC053}"/>
              </a:ext>
            </a:extLst>
          </p:cNvPr>
          <p:cNvPicPr>
            <a:picLocks noChangeAspect="1"/>
          </p:cNvPicPr>
          <p:nvPr/>
        </p:nvPicPr>
        <p:blipFill>
          <a:blip r:embed="rId2"/>
          <a:stretch>
            <a:fillRect/>
          </a:stretch>
        </p:blipFill>
        <p:spPr>
          <a:xfrm>
            <a:off x="275458" y="164789"/>
            <a:ext cx="4023463" cy="6528422"/>
          </a:xfrm>
          <a:prstGeom prst="rect">
            <a:avLst/>
          </a:prstGeom>
          <a:ln w="6350">
            <a:solidFill>
              <a:schemeClr val="bg2"/>
            </a:solidFill>
          </a:ln>
        </p:spPr>
      </p:pic>
      <p:sp>
        <p:nvSpPr>
          <p:cNvPr id="9" name="Text Box 5">
            <a:extLst>
              <a:ext uri="{FF2B5EF4-FFF2-40B4-BE49-F238E27FC236}">
                <a16:creationId xmlns:a16="http://schemas.microsoft.com/office/drawing/2014/main" id="{7D4D1658-84CD-216E-65A0-8E7440B48BDA}"/>
              </a:ext>
            </a:extLst>
          </p:cNvPr>
          <p:cNvSpPr txBox="1">
            <a:spLocks noChangeArrowheads="1"/>
          </p:cNvSpPr>
          <p:nvPr/>
        </p:nvSpPr>
        <p:spPr bwMode="auto">
          <a:xfrm>
            <a:off x="1514213" y="1929411"/>
            <a:ext cx="10504750" cy="3046988"/>
          </a:xfrm>
          <a:prstGeom prst="rect">
            <a:avLst/>
          </a:prstGeom>
          <a:solidFill>
            <a:schemeClr val="bg1"/>
          </a:solidFill>
          <a:ln w="6350">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We read these precedents as establishing a </a:t>
            </a:r>
            <a:r>
              <a:rPr lang="en-US" sz="3200" b="1" i="0" dirty="0">
                <a:solidFill>
                  <a:schemeClr val="accent4">
                    <a:lumMod val="50000"/>
                    <a:lumOff val="50000"/>
                  </a:schemeClr>
                </a:solidFill>
              </a:rPr>
              <a:t>three-part test for determining whether a character</a:t>
            </a:r>
            <a:r>
              <a:rPr lang="en-US" sz="3200" i="0" dirty="0"/>
              <a:t> in a comic book, television program, or motion picture </a:t>
            </a:r>
            <a:r>
              <a:rPr lang="en-US" sz="3200" b="1" i="0" dirty="0">
                <a:solidFill>
                  <a:schemeClr val="accent4">
                    <a:lumMod val="50000"/>
                    <a:lumOff val="50000"/>
                  </a:schemeClr>
                </a:solidFill>
              </a:rPr>
              <a:t>is entitled to copyright protection. First, the character must generally have ‘physical as well as conceptual qualities.’</a:t>
            </a:r>
            <a:r>
              <a:rPr lang="en-US" sz="3200" i="0" dirty="0"/>
              <a:t> </a:t>
            </a:r>
            <a:r>
              <a:rPr lang="en-US" sz="3200" dirty="0"/>
              <a:t>Air Pirates</a:t>
            </a:r>
            <a:r>
              <a:rPr lang="en-US" sz="3200" i="0" dirty="0"/>
              <a:t>, 581 F.2d at 755.”</a:t>
            </a:r>
            <a:endParaRPr lang="en-US" sz="3200" i="0" dirty="0">
              <a:cs typeface="Times New Roman" panose="02020603050405020304" pitchFamily="18" charset="0"/>
            </a:endParaRPr>
          </a:p>
        </p:txBody>
      </p:sp>
    </p:spTree>
    <p:extLst>
      <p:ext uri="{BB962C8B-B14F-4D97-AF65-F5344CB8AC3E}">
        <p14:creationId xmlns:p14="http://schemas.microsoft.com/office/powerpoint/2010/main" val="23342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4983" y="-2"/>
            <a:ext cx="247701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Three-Part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9292952" y="6488668"/>
            <a:ext cx="28990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DC Comics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32BA3F5-C8A6-310C-ADED-5A7268DEC053}"/>
              </a:ext>
            </a:extLst>
          </p:cNvPr>
          <p:cNvPicPr>
            <a:picLocks noChangeAspect="1"/>
          </p:cNvPicPr>
          <p:nvPr/>
        </p:nvPicPr>
        <p:blipFill>
          <a:blip r:embed="rId2"/>
          <a:stretch>
            <a:fillRect/>
          </a:stretch>
        </p:blipFill>
        <p:spPr>
          <a:xfrm>
            <a:off x="275458" y="164789"/>
            <a:ext cx="4023463" cy="6528422"/>
          </a:xfrm>
          <a:prstGeom prst="rect">
            <a:avLst/>
          </a:prstGeom>
          <a:ln w="6350">
            <a:solidFill>
              <a:schemeClr val="bg2"/>
            </a:solidFill>
          </a:ln>
        </p:spPr>
      </p:pic>
      <p:sp>
        <p:nvSpPr>
          <p:cNvPr id="9" name="Text Box 5">
            <a:extLst>
              <a:ext uri="{FF2B5EF4-FFF2-40B4-BE49-F238E27FC236}">
                <a16:creationId xmlns:a16="http://schemas.microsoft.com/office/drawing/2014/main" id="{7D4D1658-84CD-216E-65A0-8E7440B48BDA}"/>
              </a:ext>
            </a:extLst>
          </p:cNvPr>
          <p:cNvSpPr txBox="1">
            <a:spLocks noChangeArrowheads="1"/>
          </p:cNvSpPr>
          <p:nvPr/>
        </p:nvSpPr>
        <p:spPr bwMode="auto">
          <a:xfrm>
            <a:off x="1382450" y="1436306"/>
            <a:ext cx="10504750" cy="3539430"/>
          </a:xfrm>
          <a:prstGeom prst="rect">
            <a:avLst/>
          </a:prstGeom>
          <a:solidFill>
            <a:schemeClr val="bg1"/>
          </a:solidFill>
          <a:ln w="6350">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Second, the character must be ‘sufficiently delineated’ to be recognizable as the same character whenever it appears</a:t>
            </a:r>
            <a:r>
              <a:rPr lang="en-US" sz="3200" i="0" dirty="0"/>
              <a:t>. See </a:t>
            </a:r>
            <a:r>
              <a:rPr lang="en-US" sz="3200" dirty="0"/>
              <a:t>Rice</a:t>
            </a:r>
            <a:r>
              <a:rPr lang="en-US" sz="3200" i="0" dirty="0"/>
              <a:t>, 330 F.3d at 1175. Considering the character as it has appeared in different productions, </a:t>
            </a:r>
            <a:r>
              <a:rPr lang="en-US" sz="3200" b="1" i="0" dirty="0">
                <a:solidFill>
                  <a:schemeClr val="accent4">
                    <a:lumMod val="50000"/>
                    <a:lumOff val="50000"/>
                  </a:schemeClr>
                </a:solidFill>
              </a:rPr>
              <a:t>it must display consistent, identifiable character traits and attributes, although the character need not have a consistent appearance</a:t>
            </a:r>
            <a:r>
              <a:rPr lang="en-US" sz="3200" i="0" dirty="0"/>
              <a:t>. See </a:t>
            </a:r>
            <a:r>
              <a:rPr lang="en-US" sz="3200" dirty="0" err="1"/>
              <a:t>Halicki</a:t>
            </a:r>
            <a:r>
              <a:rPr lang="en-US" sz="3200" i="0" dirty="0"/>
              <a:t>, 547 F.3d at 1224.”</a:t>
            </a:r>
            <a:endParaRPr lang="en-US" sz="3200" i="0" dirty="0">
              <a:cs typeface="Times New Roman" panose="02020603050405020304" pitchFamily="18" charset="0"/>
            </a:endParaRPr>
          </a:p>
        </p:txBody>
      </p:sp>
    </p:spTree>
    <p:extLst>
      <p:ext uri="{BB962C8B-B14F-4D97-AF65-F5344CB8AC3E}">
        <p14:creationId xmlns:p14="http://schemas.microsoft.com/office/powerpoint/2010/main" val="22451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4983" y="-2"/>
            <a:ext cx="247701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Three-Part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292952" y="6488668"/>
            <a:ext cx="28990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DC Comics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32BA3F5-C8A6-310C-ADED-5A7268DEC053}"/>
              </a:ext>
            </a:extLst>
          </p:cNvPr>
          <p:cNvPicPr>
            <a:picLocks noChangeAspect="1"/>
          </p:cNvPicPr>
          <p:nvPr/>
        </p:nvPicPr>
        <p:blipFill>
          <a:blip r:embed="rId2"/>
          <a:stretch>
            <a:fillRect/>
          </a:stretch>
        </p:blipFill>
        <p:spPr>
          <a:xfrm>
            <a:off x="275458" y="164789"/>
            <a:ext cx="4023463" cy="6528422"/>
          </a:xfrm>
          <a:prstGeom prst="rect">
            <a:avLst/>
          </a:prstGeom>
          <a:ln w="6350">
            <a:solidFill>
              <a:schemeClr val="bg2"/>
            </a:solidFill>
          </a:ln>
        </p:spPr>
      </p:pic>
      <p:sp>
        <p:nvSpPr>
          <p:cNvPr id="9" name="Text Box 5">
            <a:extLst>
              <a:ext uri="{FF2B5EF4-FFF2-40B4-BE49-F238E27FC236}">
                <a16:creationId xmlns:a16="http://schemas.microsoft.com/office/drawing/2014/main" id="{7D4D1658-84CD-216E-65A0-8E7440B48BDA}"/>
              </a:ext>
            </a:extLst>
          </p:cNvPr>
          <p:cNvSpPr txBox="1">
            <a:spLocks noChangeArrowheads="1"/>
          </p:cNvSpPr>
          <p:nvPr/>
        </p:nvSpPr>
        <p:spPr bwMode="auto">
          <a:xfrm>
            <a:off x="1411792" y="1450668"/>
            <a:ext cx="10504750" cy="3539430"/>
          </a:xfrm>
          <a:prstGeom prst="rect">
            <a:avLst/>
          </a:prstGeom>
          <a:solidFill>
            <a:schemeClr val="bg1"/>
          </a:solidFill>
          <a:ln w="6350">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Third, </a:t>
            </a:r>
            <a:r>
              <a:rPr lang="en-US" sz="3200" b="1" i="0" dirty="0">
                <a:solidFill>
                  <a:schemeClr val="accent4">
                    <a:lumMod val="50000"/>
                    <a:lumOff val="50000"/>
                  </a:schemeClr>
                </a:solidFill>
              </a:rPr>
              <a:t>the character must be ‘especially distinctive’ and ‘contain some unique elements of expression.’ </a:t>
            </a:r>
            <a:r>
              <a:rPr lang="en-US" sz="3200" dirty="0" err="1"/>
              <a:t>Halicki</a:t>
            </a:r>
            <a:r>
              <a:rPr lang="en-US" sz="3200" i="0" dirty="0"/>
              <a:t>, 547 F.3d at 1224. It cannot be a stock character such as a magician in standard magician garb. </a:t>
            </a:r>
            <a:r>
              <a:rPr lang="en-US" sz="3200" dirty="0"/>
              <a:t>Rice</a:t>
            </a:r>
            <a:r>
              <a:rPr lang="en-US" sz="3200" i="0" dirty="0"/>
              <a:t>, 330 F.3d at 1175. </a:t>
            </a:r>
            <a:r>
              <a:rPr lang="en-US" sz="3200" b="1" i="0" dirty="0">
                <a:solidFill>
                  <a:schemeClr val="accent4">
                    <a:lumMod val="50000"/>
                    <a:lumOff val="50000"/>
                  </a:schemeClr>
                </a:solidFill>
              </a:rPr>
              <a:t>Even when a character lacks sentient attributes and does not speak (like a car), it can be a protectable character if it meets this standard</a:t>
            </a:r>
            <a:r>
              <a:rPr lang="en-US" sz="3200" i="0" dirty="0"/>
              <a:t>. </a:t>
            </a:r>
            <a:r>
              <a:rPr lang="en-US" sz="3200" dirty="0" err="1"/>
              <a:t>Halicki</a:t>
            </a:r>
            <a:r>
              <a:rPr lang="en-US" sz="3200" i="0" dirty="0"/>
              <a:t>, 547 F.3d at 1224.”</a:t>
            </a:r>
            <a:endParaRPr lang="en-US" sz="3200" i="0" dirty="0">
              <a:cs typeface="Times New Roman" panose="02020603050405020304" pitchFamily="18" charset="0"/>
            </a:endParaRPr>
          </a:p>
        </p:txBody>
      </p:sp>
    </p:spTree>
    <p:extLst>
      <p:ext uri="{BB962C8B-B14F-4D97-AF65-F5344CB8AC3E}">
        <p14:creationId xmlns:p14="http://schemas.microsoft.com/office/powerpoint/2010/main" val="395727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6F1C5-30C9-2699-2965-D13F14CCAD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B88AD6-FB8A-90E1-C41A-5B7C97F4628A}"/>
              </a:ext>
            </a:extLst>
          </p:cNvPr>
          <p:cNvSpPr>
            <a:spLocks noGrp="1"/>
          </p:cNvSpPr>
          <p:nvPr>
            <p:ph type="title"/>
          </p:nvPr>
        </p:nvSpPr>
        <p:spPr>
          <a:xfrm>
            <a:off x="9096866" y="-2"/>
            <a:ext cx="309513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Maltese Falcon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23D39AB-DB3C-8287-1124-111B3B7E4DFD}"/>
              </a:ext>
            </a:extLst>
          </p:cNvPr>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a:extLst>
              <a:ext uri="{FF2B5EF4-FFF2-40B4-BE49-F238E27FC236}">
                <a16:creationId xmlns:a16="http://schemas.microsoft.com/office/drawing/2014/main" id="{4E738D60-CE97-1C08-A0F7-B87155AA186B}"/>
              </a:ext>
            </a:extLst>
          </p:cNvPr>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(Visited 3 Apr 2025)</a:t>
            </a:r>
          </a:p>
        </p:txBody>
      </p:sp>
      <p:sp>
        <p:nvSpPr>
          <p:cNvPr id="7" name="Rectangle 6">
            <a:extLst>
              <a:ext uri="{FF2B5EF4-FFF2-40B4-BE49-F238E27FC236}">
                <a16:creationId xmlns:a16="http://schemas.microsoft.com/office/drawing/2014/main" id="{D6B6C1C3-CEA8-8305-D0E2-A331F25F373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F956823-BEB9-8053-2516-81BF7E3855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40" y="209004"/>
            <a:ext cx="5935391"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9CEB64E3-F879-4B31-4B45-4B914E916ED2}"/>
              </a:ext>
            </a:extLst>
          </p:cNvPr>
          <p:cNvPicPr>
            <a:picLocks noChangeAspect="1"/>
          </p:cNvPicPr>
          <p:nvPr/>
        </p:nvPicPr>
        <p:blipFill>
          <a:blip r:embed="rId4">
            <a:extLst>
              <a:ext uri="{28A0092B-C50C-407E-A947-70E740481C1C}">
                <a14:useLocalDpi xmlns:a14="http://schemas.microsoft.com/office/drawing/2010/main" val="0"/>
              </a:ext>
            </a:extLst>
          </a:blip>
          <a:srcRect l="1091" t="23571" r="28788" b="44047"/>
          <a:stretch/>
        </p:blipFill>
        <p:spPr>
          <a:xfrm>
            <a:off x="2493389" y="1627694"/>
            <a:ext cx="8977088" cy="4534293"/>
          </a:xfrm>
          <a:prstGeom prst="rect">
            <a:avLst/>
          </a:prstGeom>
          <a:ln w="6350">
            <a:solidFill>
              <a:schemeClr val="tx1"/>
            </a:solidFill>
          </a:ln>
        </p:spPr>
      </p:pic>
    </p:spTree>
    <p:extLst>
      <p:ext uri="{BB962C8B-B14F-4D97-AF65-F5344CB8AC3E}">
        <p14:creationId xmlns:p14="http://schemas.microsoft.com/office/powerpoint/2010/main" val="10259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7768" y="-2"/>
            <a:ext cx="707423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Accessing the Original via The Derivative Work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292952" y="6488668"/>
            <a:ext cx="28990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DC Comics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3F20E9B-7440-0A9D-B69D-5525729BE93D}"/>
              </a:ext>
            </a:extLst>
          </p:cNvPr>
          <p:cNvPicPr>
            <a:picLocks noChangeAspect="1"/>
          </p:cNvPicPr>
          <p:nvPr/>
        </p:nvPicPr>
        <p:blipFill>
          <a:blip r:embed="rId2"/>
          <a:stretch>
            <a:fillRect/>
          </a:stretch>
        </p:blipFill>
        <p:spPr>
          <a:xfrm>
            <a:off x="214794" y="209004"/>
            <a:ext cx="4079535" cy="6515456"/>
          </a:xfrm>
          <a:prstGeom prst="rect">
            <a:avLst/>
          </a:prstGeom>
          <a:ln w="6350">
            <a:solidFill>
              <a:schemeClr val="bg2"/>
            </a:solidFill>
          </a:ln>
        </p:spPr>
      </p:pic>
      <p:sp>
        <p:nvSpPr>
          <p:cNvPr id="8" name="Text Box 5">
            <a:extLst>
              <a:ext uri="{FF2B5EF4-FFF2-40B4-BE49-F238E27FC236}">
                <a16:creationId xmlns:a16="http://schemas.microsoft.com/office/drawing/2014/main" id="{3EF02D24-3F00-DC66-2C4F-67A5120D3DFC}"/>
              </a:ext>
            </a:extLst>
          </p:cNvPr>
          <p:cNvSpPr txBox="1">
            <a:spLocks noChangeArrowheads="1"/>
          </p:cNvSpPr>
          <p:nvPr/>
        </p:nvSpPr>
        <p:spPr bwMode="auto">
          <a:xfrm>
            <a:off x="1382450" y="2815087"/>
            <a:ext cx="10504750" cy="2062103"/>
          </a:xfrm>
          <a:prstGeom prst="rect">
            <a:avLst/>
          </a:prstGeom>
          <a:solidFill>
            <a:schemeClr val="bg1"/>
          </a:solidFill>
          <a:ln w="6350">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Accordingly, </a:t>
            </a:r>
            <a:r>
              <a:rPr lang="en-US" sz="3200" b="1" i="0" dirty="0">
                <a:solidFill>
                  <a:schemeClr val="accent4">
                    <a:lumMod val="50000"/>
                    <a:lumOff val="50000"/>
                  </a:schemeClr>
                </a:solidFill>
              </a:rPr>
              <a:t>the author of an underlying work is entitled to sue a third party who makes an unauthorized copy of an authorized derivative work to the extent that the material copied derived from the underlying work</a:t>
            </a:r>
            <a:r>
              <a:rPr lang="en-US" sz="3200" i="0" dirty="0"/>
              <a:t>.”</a:t>
            </a:r>
            <a:endParaRPr lang="en-US" sz="3200" i="0" dirty="0">
              <a:cs typeface="Times New Roman" panose="02020603050405020304" pitchFamily="18" charset="0"/>
            </a:endParaRPr>
          </a:p>
        </p:txBody>
      </p:sp>
    </p:spTree>
    <p:extLst>
      <p:ext uri="{BB962C8B-B14F-4D97-AF65-F5344CB8AC3E}">
        <p14:creationId xmlns:p14="http://schemas.microsoft.com/office/powerpoint/2010/main" val="284461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52C540-0604-53C2-D43B-B5C154CAE9B1}"/>
              </a:ext>
            </a:extLst>
          </p:cNvPr>
          <p:cNvPicPr>
            <a:picLocks noChangeAspect="1"/>
          </p:cNvPicPr>
          <p:nvPr/>
        </p:nvPicPr>
        <p:blipFill>
          <a:blip r:embed="rId2"/>
          <a:stretch>
            <a:fillRect/>
          </a:stretch>
        </p:blipFill>
        <p:spPr>
          <a:xfrm>
            <a:off x="116669" y="209004"/>
            <a:ext cx="4167339" cy="6491834"/>
          </a:xfrm>
          <a:prstGeom prst="rect">
            <a:avLst/>
          </a:prstGeom>
          <a:ln w="6350">
            <a:solidFill>
              <a:schemeClr val="bg2"/>
            </a:solidFill>
          </a:ln>
        </p:spPr>
      </p:pic>
      <p:sp>
        <p:nvSpPr>
          <p:cNvPr id="2" name="Title 1"/>
          <p:cNvSpPr>
            <a:spLocks noGrp="1"/>
          </p:cNvSpPr>
          <p:nvPr>
            <p:ph type="title"/>
          </p:nvPr>
        </p:nvSpPr>
        <p:spPr>
          <a:xfrm>
            <a:off x="9929553" y="-2"/>
            <a:ext cx="226244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James Bond?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9292952" y="6488668"/>
            <a:ext cx="289904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DC Comics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3EF02D24-3F00-DC66-2C4F-67A5120D3DFC}"/>
              </a:ext>
            </a:extLst>
          </p:cNvPr>
          <p:cNvSpPr txBox="1">
            <a:spLocks noChangeArrowheads="1"/>
          </p:cNvSpPr>
          <p:nvPr/>
        </p:nvSpPr>
        <p:spPr bwMode="auto">
          <a:xfrm>
            <a:off x="1382450" y="859334"/>
            <a:ext cx="10504750" cy="5016758"/>
          </a:xfrm>
          <a:prstGeom prst="rect">
            <a:avLst/>
          </a:prstGeom>
          <a:solidFill>
            <a:schemeClr val="bg1"/>
          </a:solidFill>
          <a:ln w="6350">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each instance, courts have deemed the persistence of a character’s traits and attributes to be key to determining whether the character qualifies for copyright protection. </a:t>
            </a:r>
            <a:r>
              <a:rPr lang="en-US" sz="3200" b="1" i="0" dirty="0">
                <a:solidFill>
                  <a:schemeClr val="accent4">
                    <a:lumMod val="50000"/>
                    <a:lumOff val="50000"/>
                  </a:schemeClr>
                </a:solidFill>
              </a:rPr>
              <a:t>The character ‘James Bond’ qualifies for copyright protection because, no matter what the actor who portrays this character looks like, James Bond always maintains his ‘cold-bloodedness; his overt sexuality; his love of martinis ‘shaken, not stirred;’ his marksmanship; his ‘license to kill’ and use of guns; his physical strength; [and] his sophistication.’ </a:t>
            </a:r>
            <a:r>
              <a:rPr lang="en-US" sz="3200" dirty="0"/>
              <a:t>Metro-Goldwyn-Mayer</a:t>
            </a:r>
            <a:r>
              <a:rPr lang="en-US" sz="3200" i="0" dirty="0"/>
              <a:t>, 900 F. Supp. at 1296.”</a:t>
            </a:r>
            <a:endParaRPr lang="en-US" sz="3200" i="0" dirty="0">
              <a:cs typeface="Times New Roman" panose="02020603050405020304" pitchFamily="18" charset="0"/>
            </a:endParaRPr>
          </a:p>
        </p:txBody>
      </p:sp>
    </p:spTree>
    <p:extLst>
      <p:ext uri="{BB962C8B-B14F-4D97-AF65-F5344CB8AC3E}">
        <p14:creationId xmlns:p14="http://schemas.microsoft.com/office/powerpoint/2010/main" val="102609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C1E31-36F3-E074-0874-663ACB285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CD8A47-7810-5A6D-1178-E45B5CA44C11}"/>
              </a:ext>
            </a:extLst>
          </p:cNvPr>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Finding Mr. Bond?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07CB8E5-B9C8-5D02-5548-DC6B7D033B13}"/>
              </a:ext>
            </a:extLst>
          </p:cNvPr>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a:extLst>
              <a:ext uri="{FF2B5EF4-FFF2-40B4-BE49-F238E27FC236}">
                <a16:creationId xmlns:a16="http://schemas.microsoft.com/office/drawing/2014/main" id="{FA2801E2-6A5D-B871-1467-F0DD360C1F4D}"/>
              </a:ext>
            </a:extLst>
          </p:cNvPr>
          <p:cNvSpPr txBox="1">
            <a:spLocks noChangeArrowheads="1"/>
          </p:cNvSpPr>
          <p:nvPr/>
        </p:nvSpPr>
        <p:spPr bwMode="auto">
          <a:xfrm>
            <a:off x="7527302" y="6488668"/>
            <a:ext cx="46646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YouTube: gqa-b3assCA (Visited 3 Apr 2025)</a:t>
            </a:r>
          </a:p>
        </p:txBody>
      </p:sp>
      <p:pic>
        <p:nvPicPr>
          <p:cNvPr id="9" name="Picture 8">
            <a:extLst>
              <a:ext uri="{FF2B5EF4-FFF2-40B4-BE49-F238E27FC236}">
                <a16:creationId xmlns:a16="http://schemas.microsoft.com/office/drawing/2014/main" id="{90E982A7-58F2-A57C-EEFF-CED5DF262DC2}"/>
              </a:ext>
            </a:extLst>
          </p:cNvPr>
          <p:cNvPicPr>
            <a:picLocks noChangeAspect="1"/>
          </p:cNvPicPr>
          <p:nvPr/>
        </p:nvPicPr>
        <p:blipFill>
          <a:blip r:embed="rId2"/>
          <a:stretch>
            <a:fillRect/>
          </a:stretch>
        </p:blipFill>
        <p:spPr>
          <a:xfrm>
            <a:off x="2959126" y="236905"/>
            <a:ext cx="5656092" cy="6240095"/>
          </a:xfrm>
          <a:prstGeom prst="rect">
            <a:avLst/>
          </a:prstGeom>
          <a:ln w="6350">
            <a:solidFill>
              <a:schemeClr val="tx1"/>
            </a:solidFill>
          </a:ln>
        </p:spPr>
      </p:pic>
    </p:spTree>
    <p:extLst>
      <p:ext uri="{BB962C8B-B14F-4D97-AF65-F5344CB8AC3E}">
        <p14:creationId xmlns:p14="http://schemas.microsoft.com/office/powerpoint/2010/main" val="272795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2931" y="-2"/>
            <a:ext cx="32890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Reading James Bond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9434944" y="6488668"/>
            <a:ext cx="275705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Penguin (27 Sept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CBA134E-3544-8B65-2605-97A840DBD6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66" y="149434"/>
            <a:ext cx="5996921" cy="6559132"/>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C6A7FD30-9656-FD13-A623-4EEC1E166CD5}"/>
              </a:ext>
            </a:extLst>
          </p:cNvPr>
          <p:cNvPicPr>
            <a:picLocks noChangeAspect="1"/>
          </p:cNvPicPr>
          <p:nvPr/>
        </p:nvPicPr>
        <p:blipFill rotWithShape="1">
          <a:blip r:embed="rId4">
            <a:extLst>
              <a:ext uri="{28A0092B-C50C-407E-A947-70E740481C1C}">
                <a14:useLocalDpi xmlns:a14="http://schemas.microsoft.com/office/drawing/2010/main" val="0"/>
              </a:ext>
            </a:extLst>
          </a:blip>
          <a:srcRect l="23839" t="22303" r="24391" b="35394"/>
          <a:stretch/>
        </p:blipFill>
        <p:spPr>
          <a:xfrm>
            <a:off x="3483033" y="957349"/>
            <a:ext cx="5920216" cy="5291051"/>
          </a:xfrm>
          <a:prstGeom prst="rect">
            <a:avLst/>
          </a:prstGeom>
          <a:ln w="6350">
            <a:solidFill>
              <a:schemeClr val="tx1"/>
            </a:solidFill>
          </a:ln>
        </p:spPr>
      </p:pic>
    </p:spTree>
    <p:extLst>
      <p:ext uri="{BB962C8B-B14F-4D97-AF65-F5344CB8AC3E}">
        <p14:creationId xmlns:p14="http://schemas.microsoft.com/office/powerpoint/2010/main" val="299546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0688" y="-2"/>
            <a:ext cx="44013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Ian Fleming Bond Canon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825228" y="6488668"/>
            <a:ext cx="236677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Fantasticfiction.com</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computer screen shot of a computer&#10;&#10;Description automatically generated">
            <a:extLst>
              <a:ext uri="{FF2B5EF4-FFF2-40B4-BE49-F238E27FC236}">
                <a16:creationId xmlns:a16="http://schemas.microsoft.com/office/drawing/2014/main" id="{01AF99D8-38F5-7D64-1EF2-E638BE7AF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560" y="209004"/>
            <a:ext cx="5835440" cy="6382512"/>
          </a:xfrm>
          <a:prstGeom prst="rect">
            <a:avLst/>
          </a:prstGeom>
          <a:ln w="6350">
            <a:solidFill>
              <a:schemeClr val="tx1"/>
            </a:solidFill>
          </a:ln>
        </p:spPr>
      </p:pic>
      <p:pic>
        <p:nvPicPr>
          <p:cNvPr id="8" name="Picture 7" descr="A computer screen shot of a computer&#10;&#10;Description automatically generated">
            <a:extLst>
              <a:ext uri="{FF2B5EF4-FFF2-40B4-BE49-F238E27FC236}">
                <a16:creationId xmlns:a16="http://schemas.microsoft.com/office/drawing/2014/main" id="{0ED5CA4D-AE92-3D38-79C2-DD8CC5EE0A88}"/>
              </a:ext>
            </a:extLst>
          </p:cNvPr>
          <p:cNvPicPr>
            <a:picLocks noChangeAspect="1"/>
          </p:cNvPicPr>
          <p:nvPr/>
        </p:nvPicPr>
        <p:blipFill rotWithShape="1">
          <a:blip r:embed="rId3">
            <a:extLst>
              <a:ext uri="{28A0092B-C50C-407E-A947-70E740481C1C}">
                <a14:useLocalDpi xmlns:a14="http://schemas.microsoft.com/office/drawing/2010/main" val="0"/>
              </a:ext>
            </a:extLst>
          </a:blip>
          <a:srcRect l="14078" t="36100" r="22068" b="21207"/>
          <a:stretch/>
        </p:blipFill>
        <p:spPr>
          <a:xfrm>
            <a:off x="2889503" y="981456"/>
            <a:ext cx="7202281" cy="5266944"/>
          </a:xfrm>
          <a:prstGeom prst="rect">
            <a:avLst/>
          </a:prstGeom>
          <a:ln w="6350">
            <a:solidFill>
              <a:schemeClr val="tx1"/>
            </a:solidFill>
          </a:ln>
        </p:spPr>
      </p:pic>
    </p:spTree>
    <p:extLst>
      <p:ext uri="{BB962C8B-B14F-4D97-AF65-F5344CB8AC3E}">
        <p14:creationId xmlns:p14="http://schemas.microsoft.com/office/powerpoint/2010/main" val="43378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9407" y="-2"/>
            <a:ext cx="3142594"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James Bond Movies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MovieWeb.com (5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movie&#10;&#10;Description automatically generated">
            <a:extLst>
              <a:ext uri="{FF2B5EF4-FFF2-40B4-BE49-F238E27FC236}">
                <a16:creationId xmlns:a16="http://schemas.microsoft.com/office/drawing/2014/main" id="{DCDBB6F5-4BF1-0557-F04E-FDBED78011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538" y="209004"/>
            <a:ext cx="5941678" cy="6491834"/>
          </a:xfrm>
          <a:prstGeom prst="rect">
            <a:avLst/>
          </a:prstGeom>
          <a:ln w="6350">
            <a:solidFill>
              <a:schemeClr val="tx1"/>
            </a:solidFill>
          </a:ln>
        </p:spPr>
      </p:pic>
      <p:pic>
        <p:nvPicPr>
          <p:cNvPr id="11" name="Picture 10" descr="A screenshot of a computer&#10;&#10;Description automatically generated">
            <a:extLst>
              <a:ext uri="{FF2B5EF4-FFF2-40B4-BE49-F238E27FC236}">
                <a16:creationId xmlns:a16="http://schemas.microsoft.com/office/drawing/2014/main" id="{52773276-EE66-14F9-4EDA-0DF79427343D}"/>
              </a:ext>
            </a:extLst>
          </p:cNvPr>
          <p:cNvPicPr>
            <a:picLocks noChangeAspect="1"/>
          </p:cNvPicPr>
          <p:nvPr/>
        </p:nvPicPr>
        <p:blipFill rotWithShape="1">
          <a:blip r:embed="rId4">
            <a:extLst>
              <a:ext uri="{28A0092B-C50C-407E-A947-70E740481C1C}">
                <a14:useLocalDpi xmlns:a14="http://schemas.microsoft.com/office/drawing/2010/main" val="0"/>
              </a:ext>
            </a:extLst>
          </a:blip>
          <a:srcRect l="5339" t="21806" r="32873" b="26765"/>
          <a:stretch/>
        </p:blipFill>
        <p:spPr>
          <a:xfrm>
            <a:off x="3797062" y="1125614"/>
            <a:ext cx="5352536" cy="4867621"/>
          </a:xfrm>
          <a:prstGeom prst="rect">
            <a:avLst/>
          </a:prstGeom>
          <a:ln w="6350">
            <a:solidFill>
              <a:schemeClr val="tx1"/>
            </a:solidFill>
          </a:ln>
        </p:spPr>
      </p:pic>
    </p:spTree>
    <p:extLst>
      <p:ext uri="{BB962C8B-B14F-4D97-AF65-F5344CB8AC3E}">
        <p14:creationId xmlns:p14="http://schemas.microsoft.com/office/powerpoint/2010/main" val="278827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073D7-5E71-53F6-4BDB-A3AC5B9ED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E12E06-37E4-F72F-1AE0-D7144325BD4C}"/>
              </a:ext>
            </a:extLst>
          </p:cNvPr>
          <p:cNvSpPr>
            <a:spLocks noGrp="1"/>
          </p:cNvSpPr>
          <p:nvPr>
            <p:ph type="title"/>
          </p:nvPr>
        </p:nvSpPr>
        <p:spPr>
          <a:xfrm>
            <a:off x="7583864" y="-2"/>
            <a:ext cx="46081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 2022: Amazon Buys MGM</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B1B78F1-09DA-6DE0-FA95-B45B8F61AD57}"/>
              </a:ext>
            </a:extLst>
          </p:cNvPr>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a:extLst>
              <a:ext uri="{FF2B5EF4-FFF2-40B4-BE49-F238E27FC236}">
                <a16:creationId xmlns:a16="http://schemas.microsoft.com/office/drawing/2014/main" id="{5710D1AB-93B3-EAD8-6DD4-3B755DE2DBA3}"/>
              </a:ext>
            </a:extLst>
          </p:cNvPr>
          <p:cNvSpPr txBox="1">
            <a:spLocks noChangeArrowheads="1"/>
          </p:cNvSpPr>
          <p:nvPr/>
        </p:nvSpPr>
        <p:spPr bwMode="auto">
          <a:xfrm>
            <a:off x="9719034" y="6488668"/>
            <a:ext cx="247296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Variety (17 Mar 2022)</a:t>
            </a:r>
          </a:p>
        </p:txBody>
      </p:sp>
      <p:sp>
        <p:nvSpPr>
          <p:cNvPr id="7" name="Rectangle 6">
            <a:extLst>
              <a:ext uri="{FF2B5EF4-FFF2-40B4-BE49-F238E27FC236}">
                <a16:creationId xmlns:a16="http://schemas.microsoft.com/office/drawing/2014/main" id="{F6317920-43EB-E6D5-2E24-14B94110DA2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website&#10;&#10;Description automatically generated">
            <a:extLst>
              <a:ext uri="{FF2B5EF4-FFF2-40B4-BE49-F238E27FC236}">
                <a16:creationId xmlns:a16="http://schemas.microsoft.com/office/drawing/2014/main" id="{4356945E-04A3-CAEB-C1C5-D3B19C17E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762" y="209004"/>
            <a:ext cx="5658238" cy="6188697"/>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388F83BE-073E-C147-88A5-2B1AE8DE1288}"/>
              </a:ext>
            </a:extLst>
          </p:cNvPr>
          <p:cNvPicPr>
            <a:picLocks noChangeAspect="1"/>
          </p:cNvPicPr>
          <p:nvPr/>
        </p:nvPicPr>
        <p:blipFill>
          <a:blip r:embed="rId4">
            <a:extLst>
              <a:ext uri="{28A0092B-C50C-407E-A947-70E740481C1C}">
                <a14:useLocalDpi xmlns:a14="http://schemas.microsoft.com/office/drawing/2010/main" val="0"/>
              </a:ext>
            </a:extLst>
          </a:blip>
          <a:srcRect l="13968" t="40069" r="44462" b="34433"/>
          <a:stretch/>
        </p:blipFill>
        <p:spPr>
          <a:xfrm>
            <a:off x="1473722" y="2516955"/>
            <a:ext cx="5269229" cy="3535052"/>
          </a:xfrm>
          <a:prstGeom prst="rect">
            <a:avLst/>
          </a:prstGeom>
          <a:ln w="6350">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69835706-936E-7D65-FF78-03F39B08D791}"/>
              </a:ext>
            </a:extLst>
          </p:cNvPr>
          <p:cNvPicPr>
            <a:picLocks noChangeAspect="1"/>
          </p:cNvPicPr>
          <p:nvPr/>
        </p:nvPicPr>
        <p:blipFill>
          <a:blip r:embed="rId4">
            <a:extLst>
              <a:ext uri="{28A0092B-C50C-407E-A947-70E740481C1C}">
                <a14:useLocalDpi xmlns:a14="http://schemas.microsoft.com/office/drawing/2010/main" val="0"/>
              </a:ext>
            </a:extLst>
          </a:blip>
          <a:srcRect l="13968" t="65819" r="44462" b="12302"/>
          <a:stretch/>
        </p:blipFill>
        <p:spPr>
          <a:xfrm>
            <a:off x="6848781" y="2516955"/>
            <a:ext cx="5256700" cy="3026005"/>
          </a:xfrm>
          <a:prstGeom prst="rect">
            <a:avLst/>
          </a:prstGeom>
          <a:ln w="6350">
            <a:solidFill>
              <a:schemeClr val="tx1"/>
            </a:solidFill>
          </a:ln>
        </p:spPr>
      </p:pic>
    </p:spTree>
    <p:extLst>
      <p:ext uri="{BB962C8B-B14F-4D97-AF65-F5344CB8AC3E}">
        <p14:creationId xmlns:p14="http://schemas.microsoft.com/office/powerpoint/2010/main" val="124298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6AFE0-995E-276E-F901-0C2B9A2A2A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32B79-65F2-88F0-ADA5-A0AAC4608B3C}"/>
              </a:ext>
            </a:extLst>
          </p:cNvPr>
          <p:cNvSpPr>
            <a:spLocks noGrp="1"/>
          </p:cNvSpPr>
          <p:nvPr>
            <p:ph type="title"/>
          </p:nvPr>
        </p:nvSpPr>
        <p:spPr>
          <a:xfrm>
            <a:off x="9596487" y="-2"/>
            <a:ext cx="259551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Bond Defeated?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11B4051-163E-A9FD-D0CD-786EFA6C5BA5}"/>
              </a:ext>
            </a:extLst>
          </p:cNvPr>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a:extLst>
              <a:ext uri="{FF2B5EF4-FFF2-40B4-BE49-F238E27FC236}">
                <a16:creationId xmlns:a16="http://schemas.microsoft.com/office/drawing/2014/main" id="{8D895A19-1244-64A6-03CF-895E218C23E9}"/>
              </a:ext>
            </a:extLst>
          </p:cNvPr>
          <p:cNvSpPr txBox="1">
            <a:spLocks noChangeArrowheads="1"/>
          </p:cNvSpPr>
          <p:nvPr/>
        </p:nvSpPr>
        <p:spPr bwMode="auto">
          <a:xfrm>
            <a:off x="9889236" y="6488668"/>
            <a:ext cx="23027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(19 Dec 2024)</a:t>
            </a:r>
          </a:p>
        </p:txBody>
      </p:sp>
      <p:sp>
        <p:nvSpPr>
          <p:cNvPr id="7" name="Rectangle 6">
            <a:extLst>
              <a:ext uri="{FF2B5EF4-FFF2-40B4-BE49-F238E27FC236}">
                <a16:creationId xmlns:a16="http://schemas.microsoft.com/office/drawing/2014/main" id="{2BD87AE2-9590-C1BF-43F7-D98BEF5B8C6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5363F5B7-37FB-9A86-5257-19E1CAA349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638" y="209004"/>
            <a:ext cx="5868881" cy="6419088"/>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C9FF17D7-0DBA-B8A3-0E1B-7AEF43A3EB9A}"/>
              </a:ext>
            </a:extLst>
          </p:cNvPr>
          <p:cNvPicPr>
            <a:picLocks noChangeAspect="1"/>
          </p:cNvPicPr>
          <p:nvPr/>
        </p:nvPicPr>
        <p:blipFill>
          <a:blip r:embed="rId4">
            <a:extLst>
              <a:ext uri="{28A0092B-C50C-407E-A947-70E740481C1C}">
                <a14:useLocalDpi xmlns:a14="http://schemas.microsoft.com/office/drawing/2010/main" val="0"/>
              </a:ext>
            </a:extLst>
          </a:blip>
          <a:srcRect l="23665" t="43780" r="24767" b="32371"/>
          <a:stretch/>
        </p:blipFill>
        <p:spPr>
          <a:xfrm>
            <a:off x="1262515" y="3172119"/>
            <a:ext cx="5326821" cy="2694473"/>
          </a:xfrm>
          <a:prstGeom prst="rect">
            <a:avLst/>
          </a:prstGeom>
          <a:ln>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CF6E05CA-ACE4-E264-FDE0-CB48BB339122}"/>
              </a:ext>
            </a:extLst>
          </p:cNvPr>
          <p:cNvPicPr>
            <a:picLocks noChangeAspect="1"/>
          </p:cNvPicPr>
          <p:nvPr/>
        </p:nvPicPr>
        <p:blipFill>
          <a:blip r:embed="rId4">
            <a:extLst>
              <a:ext uri="{28A0092B-C50C-407E-A947-70E740481C1C}">
                <a14:useLocalDpi xmlns:a14="http://schemas.microsoft.com/office/drawing/2010/main" val="0"/>
              </a:ext>
            </a:extLst>
          </a:blip>
          <a:srcRect l="23665" t="67056" r="24767" b="12646"/>
          <a:stretch/>
        </p:blipFill>
        <p:spPr>
          <a:xfrm>
            <a:off x="6734775" y="3172119"/>
            <a:ext cx="5326821" cy="2293275"/>
          </a:xfrm>
          <a:prstGeom prst="rect">
            <a:avLst/>
          </a:prstGeom>
          <a:ln>
            <a:solidFill>
              <a:schemeClr val="tx1"/>
            </a:solidFill>
          </a:ln>
        </p:spPr>
      </p:pic>
    </p:spTree>
    <p:extLst>
      <p:ext uri="{BB962C8B-B14F-4D97-AF65-F5344CB8AC3E}">
        <p14:creationId xmlns:p14="http://schemas.microsoft.com/office/powerpoint/2010/main" val="253652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27B4B-C283-E36C-7527-51A89E3B58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017141-033D-162B-0309-7B93751B5AB0}"/>
              </a:ext>
            </a:extLst>
          </p:cNvPr>
          <p:cNvSpPr>
            <a:spLocks noGrp="1"/>
          </p:cNvSpPr>
          <p:nvPr>
            <p:ph type="title"/>
          </p:nvPr>
        </p:nvSpPr>
        <p:spPr>
          <a:xfrm>
            <a:off x="9783629" y="-2"/>
            <a:ext cx="240837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Bond Reborn?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856E5CD-119B-BF90-6904-FF1E5EB42DD7}"/>
              </a:ext>
            </a:extLst>
          </p:cNvPr>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a:extLst>
              <a:ext uri="{FF2B5EF4-FFF2-40B4-BE49-F238E27FC236}">
                <a16:creationId xmlns:a16="http://schemas.microsoft.com/office/drawing/2014/main" id="{40216C2C-1FCB-2B9D-B660-30DFD350F08D}"/>
              </a:ext>
            </a:extLst>
          </p:cNvPr>
          <p:cNvSpPr txBox="1">
            <a:spLocks noChangeArrowheads="1"/>
          </p:cNvSpPr>
          <p:nvPr/>
        </p:nvSpPr>
        <p:spPr bwMode="auto">
          <a:xfrm>
            <a:off x="9535212" y="6488668"/>
            <a:ext cx="26567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(25 Mar 2025)</a:t>
            </a:r>
          </a:p>
        </p:txBody>
      </p:sp>
      <p:sp>
        <p:nvSpPr>
          <p:cNvPr id="7" name="Rectangle 6">
            <a:extLst>
              <a:ext uri="{FF2B5EF4-FFF2-40B4-BE49-F238E27FC236}">
                <a16:creationId xmlns:a16="http://schemas.microsoft.com/office/drawing/2014/main" id="{40F5C042-141C-335A-8C26-0181C06FFD5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72030C27-8ED4-BCC2-DDF1-71B53C4FFE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201" y="209004"/>
            <a:ext cx="5935392" cy="6491834"/>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0BC612CF-3424-AA9B-7B21-4D0571E272CD}"/>
              </a:ext>
            </a:extLst>
          </p:cNvPr>
          <p:cNvPicPr>
            <a:picLocks noChangeAspect="1"/>
          </p:cNvPicPr>
          <p:nvPr/>
        </p:nvPicPr>
        <p:blipFill>
          <a:blip r:embed="rId4">
            <a:extLst>
              <a:ext uri="{28A0092B-C50C-407E-A947-70E740481C1C}">
                <a14:useLocalDpi xmlns:a14="http://schemas.microsoft.com/office/drawing/2010/main" val="0"/>
              </a:ext>
            </a:extLst>
          </a:blip>
          <a:srcRect l="15621" t="51341" r="16574" b="6460"/>
          <a:stretch/>
        </p:blipFill>
        <p:spPr>
          <a:xfrm>
            <a:off x="3171897" y="947392"/>
            <a:ext cx="7852100" cy="5344999"/>
          </a:xfrm>
          <a:prstGeom prst="rect">
            <a:avLst/>
          </a:prstGeom>
          <a:ln w="6350">
            <a:solidFill>
              <a:schemeClr val="tx1"/>
            </a:solidFill>
          </a:ln>
        </p:spPr>
      </p:pic>
    </p:spTree>
    <p:extLst>
      <p:ext uri="{BB962C8B-B14F-4D97-AF65-F5344CB8AC3E}">
        <p14:creationId xmlns:p14="http://schemas.microsoft.com/office/powerpoint/2010/main" val="253976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79901-D147-0DDC-9D41-DEFB07DC3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3735E-ECD8-E683-C3DF-E85FE57DC9D4}"/>
              </a:ext>
            </a:extLst>
          </p:cNvPr>
          <p:cNvSpPr>
            <a:spLocks noGrp="1"/>
          </p:cNvSpPr>
          <p:nvPr>
            <p:ph type="title"/>
          </p:nvPr>
        </p:nvSpPr>
        <p:spPr>
          <a:xfrm>
            <a:off x="9096866" y="-2"/>
            <a:ext cx="309513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Maltese Falcon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EAB59DB-7509-5CA7-79EC-37585C551715}"/>
              </a:ext>
            </a:extLst>
          </p:cNvPr>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a:extLst>
              <a:ext uri="{FF2B5EF4-FFF2-40B4-BE49-F238E27FC236}">
                <a16:creationId xmlns:a16="http://schemas.microsoft.com/office/drawing/2014/main" id="{BCA2FA24-82CB-A41A-3474-8834FEA2EC27}"/>
              </a:ext>
            </a:extLst>
          </p:cNvPr>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(Visited 3 Apr 2025)</a:t>
            </a:r>
          </a:p>
        </p:txBody>
      </p:sp>
      <p:sp>
        <p:nvSpPr>
          <p:cNvPr id="7" name="Rectangle 6">
            <a:extLst>
              <a:ext uri="{FF2B5EF4-FFF2-40B4-BE49-F238E27FC236}">
                <a16:creationId xmlns:a16="http://schemas.microsoft.com/office/drawing/2014/main" id="{A11DA17D-6EF3-2C86-6362-728789151BD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F7470D6E-993A-32AA-7723-1E433D119B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40" y="209004"/>
            <a:ext cx="5935391" cy="6491834"/>
          </a:xfrm>
          <a:prstGeom prst="rect">
            <a:avLst/>
          </a:prstGeom>
          <a:ln w="6350">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7748ADA9-519B-3B34-D3B1-B09610470627}"/>
              </a:ext>
            </a:extLst>
          </p:cNvPr>
          <p:cNvPicPr>
            <a:picLocks noChangeAspect="1"/>
          </p:cNvPicPr>
          <p:nvPr/>
        </p:nvPicPr>
        <p:blipFill>
          <a:blip r:embed="rId4">
            <a:extLst>
              <a:ext uri="{28A0092B-C50C-407E-A947-70E740481C1C}">
                <a14:useLocalDpi xmlns:a14="http://schemas.microsoft.com/office/drawing/2010/main" val="0"/>
              </a:ext>
            </a:extLst>
          </a:blip>
          <a:srcRect l="32083" t="10447" r="12365" b="56632"/>
          <a:stretch/>
        </p:blipFill>
        <p:spPr>
          <a:xfrm>
            <a:off x="2904316" y="920569"/>
            <a:ext cx="8355327" cy="5415699"/>
          </a:xfrm>
          <a:prstGeom prst="rect">
            <a:avLst/>
          </a:prstGeom>
          <a:ln w="6350">
            <a:solidFill>
              <a:schemeClr val="tx1"/>
            </a:solidFill>
          </a:ln>
        </p:spPr>
      </p:pic>
    </p:spTree>
    <p:extLst>
      <p:ext uri="{BB962C8B-B14F-4D97-AF65-F5344CB8AC3E}">
        <p14:creationId xmlns:p14="http://schemas.microsoft.com/office/powerpoint/2010/main" val="232420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CAA3B-B784-A08C-28DD-AC084818D7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E2093-AD3E-5C72-5476-184B0250834A}"/>
              </a:ext>
            </a:extLst>
          </p:cNvPr>
          <p:cNvSpPr>
            <a:spLocks noGrp="1"/>
          </p:cNvSpPr>
          <p:nvPr>
            <p:ph type="title"/>
          </p:nvPr>
        </p:nvSpPr>
        <p:spPr>
          <a:xfrm>
            <a:off x="8234104" y="-2"/>
            <a:ext cx="395789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Maltese Falcon Again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733795D-47DB-6616-EB05-955D51A41798}"/>
              </a:ext>
            </a:extLst>
          </p:cNvPr>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a:extLst>
              <a:ext uri="{FF2B5EF4-FFF2-40B4-BE49-F238E27FC236}">
                <a16:creationId xmlns:a16="http://schemas.microsoft.com/office/drawing/2014/main" id="{7CF0B27B-ABF3-5311-97DD-4AECFF04D6B0}"/>
              </a:ext>
            </a:extLst>
          </p:cNvPr>
          <p:cNvSpPr txBox="1">
            <a:spLocks noChangeArrowheads="1"/>
          </p:cNvSpPr>
          <p:nvPr/>
        </p:nvSpPr>
        <p:spPr bwMode="auto">
          <a:xfrm>
            <a:off x="7324209" y="6488668"/>
            <a:ext cx="486779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Warner Brothers, 216 F.2d 945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1954)</a:t>
            </a:r>
          </a:p>
        </p:txBody>
      </p:sp>
      <p:sp>
        <p:nvSpPr>
          <p:cNvPr id="7" name="Rectangle 6">
            <a:extLst>
              <a:ext uri="{FF2B5EF4-FFF2-40B4-BE49-F238E27FC236}">
                <a16:creationId xmlns:a16="http://schemas.microsoft.com/office/drawing/2014/main" id="{26149293-676A-C48A-848B-629DF5105A7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4698984A-B9C2-40FF-4B81-CB443A6F0A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09004"/>
            <a:ext cx="5633545" cy="6161689"/>
          </a:xfrm>
          <a:prstGeom prst="rect">
            <a:avLst/>
          </a:prstGeom>
          <a:ln w="6350">
            <a:solidFill>
              <a:schemeClr val="tx1"/>
            </a:solidFill>
          </a:ln>
        </p:spPr>
      </p:pic>
      <p:sp>
        <p:nvSpPr>
          <p:cNvPr id="8" name="Text Box 5">
            <a:extLst>
              <a:ext uri="{FF2B5EF4-FFF2-40B4-BE49-F238E27FC236}">
                <a16:creationId xmlns:a16="http://schemas.microsoft.com/office/drawing/2014/main" id="{E2C97A85-13C8-B30D-652C-1BB4A77D5606}"/>
              </a:ext>
            </a:extLst>
          </p:cNvPr>
          <p:cNvSpPr txBox="1">
            <a:spLocks noChangeArrowheads="1"/>
          </p:cNvSpPr>
          <p:nvPr/>
        </p:nvSpPr>
        <p:spPr bwMode="auto">
          <a:xfrm>
            <a:off x="1386597" y="2906048"/>
            <a:ext cx="10504750" cy="2062103"/>
          </a:xfrm>
          <a:prstGeom prst="rect">
            <a:avLst/>
          </a:prstGeom>
          <a:solidFill>
            <a:schemeClr val="bg1"/>
          </a:solidFill>
          <a:ln w="6350">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It is conceivable that the character really constitutes the story being told, but if the character is only the chessman in the game of telling the story he is not within the area of the protection afforded by the copyright</a:t>
            </a:r>
            <a:r>
              <a:rPr lang="en-US" sz="3200" i="0" dirty="0"/>
              <a:t>.”</a:t>
            </a:r>
            <a:endParaRPr lang="en-US" sz="3200" i="0" dirty="0">
              <a:cs typeface="Times New Roman" panose="02020603050405020304" pitchFamily="18" charset="0"/>
            </a:endParaRPr>
          </a:p>
        </p:txBody>
      </p:sp>
    </p:spTree>
    <p:extLst>
      <p:ext uri="{BB962C8B-B14F-4D97-AF65-F5344CB8AC3E}">
        <p14:creationId xmlns:p14="http://schemas.microsoft.com/office/powerpoint/2010/main" val="17535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9013" y="-2"/>
            <a:ext cx="5012988"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Characters: </a:t>
            </a:r>
            <a:r>
              <a:rPr lang="en-US" sz="2400" kern="1200" dirty="0" err="1">
                <a:solidFill>
                  <a:schemeClr val="accent4">
                    <a:lumMod val="75000"/>
                    <a:lumOff val="25000"/>
                  </a:schemeClr>
                </a:solidFill>
                <a:latin typeface="+mn-lt"/>
                <a:cs typeface="Times New Roman" panose="02020603050405020304" pitchFamily="18" charset="0"/>
              </a:rPr>
              <a:t>Gaiman</a:t>
            </a:r>
            <a:r>
              <a:rPr lang="en-US" sz="2400" kern="1200" dirty="0">
                <a:solidFill>
                  <a:schemeClr val="accent4">
                    <a:lumMod val="75000"/>
                    <a:lumOff val="25000"/>
                  </a:schemeClr>
                </a:solidFill>
                <a:latin typeface="+mn-lt"/>
                <a:cs typeface="Times New Roman" panose="02020603050405020304" pitchFamily="18" charset="0"/>
              </a:rPr>
              <a:t> v. McFarlane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118060" y="6488668"/>
            <a:ext cx="30739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360 F.3d 655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2004)</a:t>
            </a:r>
          </a:p>
        </p:txBody>
      </p:sp>
      <p:pic>
        <p:nvPicPr>
          <p:cNvPr id="8" name="Picture 7">
            <a:extLst>
              <a:ext uri="{FF2B5EF4-FFF2-40B4-BE49-F238E27FC236}">
                <a16:creationId xmlns:a16="http://schemas.microsoft.com/office/drawing/2014/main" id="{5C0E8DBF-E739-A91F-ED65-FE6079BC8C24}"/>
              </a:ext>
            </a:extLst>
          </p:cNvPr>
          <p:cNvPicPr>
            <a:picLocks noChangeAspect="1"/>
          </p:cNvPicPr>
          <p:nvPr/>
        </p:nvPicPr>
        <p:blipFill>
          <a:blip r:embed="rId2"/>
          <a:srcRect l="12590" t="6438" r="13263" b="9112"/>
          <a:stretch/>
        </p:blipFill>
        <p:spPr>
          <a:xfrm>
            <a:off x="2762641" y="199000"/>
            <a:ext cx="4246982" cy="6496596"/>
          </a:xfrm>
          <a:prstGeom prst="rect">
            <a:avLst/>
          </a:prstGeom>
          <a:ln w="6350">
            <a:solidFill>
              <a:schemeClr val="bg2"/>
            </a:solidFill>
          </a:ln>
        </p:spPr>
      </p:pic>
    </p:spTree>
    <p:extLst>
      <p:ext uri="{BB962C8B-B14F-4D97-AF65-F5344CB8AC3E}">
        <p14:creationId xmlns:p14="http://schemas.microsoft.com/office/powerpoint/2010/main" val="3642700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3AF8CA9-2348-40FD-A1FF-E8A40BFC3B1D}" type="slidenum">
              <a:rPr lang="en-US" altLang="en-US" sz="1400" i="0">
                <a:solidFill>
                  <a:srgbClr val="000066"/>
                </a:solidFill>
                <a:latin typeface="Arial" panose="020B0604020202020204" pitchFamily="34" charset="0"/>
              </a:rPr>
              <a:pPr/>
              <a:t>8</a:t>
            </a:fld>
            <a:endParaRPr lang="en-US" altLang="en-US" sz="1400" i="0">
              <a:solidFill>
                <a:srgbClr val="000066"/>
              </a:solidFill>
              <a:latin typeface="Arial" panose="020B0604020202020204" pitchFamily="34" charset="0"/>
            </a:endParaRPr>
          </a:p>
        </p:txBody>
      </p:sp>
      <p:sp>
        <p:nvSpPr>
          <p:cNvPr id="21509" name="Rectangle 2"/>
          <p:cNvSpPr>
            <a:spLocks noGrp="1" noChangeArrowheads="1"/>
          </p:cNvSpPr>
          <p:nvPr>
            <p:ph type="title"/>
          </p:nvPr>
        </p:nvSpPr>
        <p:spPr/>
        <p:txBody>
          <a:bodyPr/>
          <a:lstStyle/>
          <a:p>
            <a:r>
              <a:rPr lang="en-US"/>
              <a:t>Gaiman v. McFarlane: Text v. Pictures</a:t>
            </a:r>
          </a:p>
        </p:txBody>
      </p:sp>
      <p:sp>
        <p:nvSpPr>
          <p:cNvPr id="21510" name="Rectangle 3"/>
          <p:cNvSpPr>
            <a:spLocks noGrp="1" noChangeArrowheads="1"/>
          </p:cNvSpPr>
          <p:nvPr>
            <p:ph type="body" idx="1"/>
          </p:nvPr>
        </p:nvSpPr>
        <p:spPr/>
        <p:txBody>
          <a:bodyPr/>
          <a:lstStyle/>
          <a:p>
            <a:pPr>
              <a:lnSpc>
                <a:spcPct val="90000"/>
              </a:lnSpc>
            </a:pPr>
            <a:r>
              <a:rPr lang="en-US" dirty="0"/>
              <a:t>Core Facts</a:t>
            </a:r>
          </a:p>
          <a:p>
            <a:pPr lvl="1">
              <a:lnSpc>
                <a:spcPct val="90000"/>
              </a:lnSpc>
            </a:pPr>
            <a:r>
              <a:rPr lang="en-US" dirty="0"/>
              <a:t>McFarlane invites four writers to help create scripts for issue of Spawn</a:t>
            </a:r>
          </a:p>
          <a:p>
            <a:pPr lvl="1">
              <a:lnSpc>
                <a:spcPct val="90000"/>
              </a:lnSpc>
            </a:pPr>
            <a:r>
              <a:rPr lang="en-US" dirty="0"/>
              <a:t>Not done as work made for hire</a:t>
            </a:r>
          </a:p>
          <a:p>
            <a:pPr lvl="1">
              <a:lnSpc>
                <a:spcPct val="90000"/>
              </a:lnSpc>
            </a:pPr>
            <a:r>
              <a:rPr lang="en-US" dirty="0" err="1"/>
              <a:t>Gaiman</a:t>
            </a:r>
            <a:r>
              <a:rPr lang="en-US" dirty="0"/>
              <a:t> text creates three new “characters” illustrated by McFarlane</a:t>
            </a:r>
          </a:p>
          <a:p>
            <a:pPr>
              <a:lnSpc>
                <a:spcPct val="90000"/>
              </a:lnSpc>
            </a:pPr>
            <a:r>
              <a:rPr lang="en-US" dirty="0"/>
              <a:t>Are the characters copyrightable?</a:t>
            </a:r>
          </a:p>
        </p:txBody>
      </p:sp>
    </p:spTree>
    <p:extLst>
      <p:ext uri="{BB962C8B-B14F-4D97-AF65-F5344CB8AC3E}">
        <p14:creationId xmlns:p14="http://schemas.microsoft.com/office/powerpoint/2010/main" val="2702917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C8DD5-A412-81CE-CD2B-4B4CE930DB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CDF8B-EE3C-C4CC-173C-2E8F02B1C67E}"/>
              </a:ext>
            </a:extLst>
          </p:cNvPr>
          <p:cNvSpPr>
            <a:spLocks noGrp="1"/>
          </p:cNvSpPr>
          <p:nvPr>
            <p:ph type="title"/>
          </p:nvPr>
        </p:nvSpPr>
        <p:spPr>
          <a:xfrm>
            <a:off x="10184235" y="-2"/>
            <a:ext cx="20077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Spawn No. 9</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6383FD7-A617-4A1B-9568-12A04786EE16}"/>
              </a:ext>
            </a:extLst>
          </p:cNvPr>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pic>
        <p:nvPicPr>
          <p:cNvPr id="5" name="Picture 4" descr="A comic book on a marble surface&#10;&#10;Description automatically generated">
            <a:extLst>
              <a:ext uri="{FF2B5EF4-FFF2-40B4-BE49-F238E27FC236}">
                <a16:creationId xmlns:a16="http://schemas.microsoft.com/office/drawing/2014/main" id="{65273DA2-5277-CC38-BF01-F0EEDD0F77DD}"/>
              </a:ext>
            </a:extLst>
          </p:cNvPr>
          <p:cNvPicPr>
            <a:picLocks noChangeAspect="1"/>
          </p:cNvPicPr>
          <p:nvPr/>
        </p:nvPicPr>
        <p:blipFill>
          <a:blip r:embed="rId2">
            <a:extLst>
              <a:ext uri="{28A0092B-C50C-407E-A947-70E740481C1C}">
                <a14:useLocalDpi xmlns:a14="http://schemas.microsoft.com/office/drawing/2010/main" val="0"/>
              </a:ext>
            </a:extLst>
          </a:blip>
          <a:srcRect l="22980" t="17676" r="23768" b="16758"/>
          <a:stretch/>
        </p:blipFill>
        <p:spPr>
          <a:xfrm>
            <a:off x="304800" y="136581"/>
            <a:ext cx="3991820" cy="6553189"/>
          </a:xfrm>
          <a:prstGeom prst="rect">
            <a:avLst/>
          </a:prstGeom>
        </p:spPr>
      </p:pic>
      <p:pic>
        <p:nvPicPr>
          <p:cNvPr id="8" name="Picture 2" descr="c033c377-1293-47de-882c-66a3573b8f14@namprd11">
            <a:extLst>
              <a:ext uri="{FF2B5EF4-FFF2-40B4-BE49-F238E27FC236}">
                <a16:creationId xmlns:a16="http://schemas.microsoft.com/office/drawing/2014/main" id="{7F1D876B-BDD5-CA28-5964-69CCB3BA5A2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907"/>
          <a:stretch/>
        </p:blipFill>
        <p:spPr bwMode="auto">
          <a:xfrm>
            <a:off x="4573100" y="168229"/>
            <a:ext cx="4325815" cy="6521541"/>
          </a:xfrm>
          <a:prstGeom prst="rect">
            <a:avLst/>
          </a:prstGeom>
          <a:noFill/>
          <a:ln w="63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B8D08A8C-3684-8226-9980-F6A22ABA4B4B}"/>
              </a:ext>
            </a:extLst>
          </p:cNvPr>
          <p:cNvSpPr txBox="1">
            <a:spLocks noChangeArrowheads="1"/>
          </p:cNvSpPr>
          <p:nvPr/>
        </p:nvSpPr>
        <p:spPr bwMode="auto">
          <a:xfrm>
            <a:off x="8976220" y="6488668"/>
            <a:ext cx="32157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Physical Cover/Digital Cover</a:t>
            </a:r>
          </a:p>
        </p:txBody>
      </p:sp>
      <p:sp>
        <p:nvSpPr>
          <p:cNvPr id="10" name="Rectangle 9">
            <a:extLst>
              <a:ext uri="{FF2B5EF4-FFF2-40B4-BE49-F238E27FC236}">
                <a16:creationId xmlns:a16="http://schemas.microsoft.com/office/drawing/2014/main" id="{A0F4B2C4-4BB8-1134-B70C-8A3A1F6DA37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2" descr="c033c377-1293-47de-882c-66a3573b8f14@namprd11">
            <a:extLst>
              <a:ext uri="{FF2B5EF4-FFF2-40B4-BE49-F238E27FC236}">
                <a16:creationId xmlns:a16="http://schemas.microsoft.com/office/drawing/2014/main" id="{C246B3B0-F997-8000-D0AB-B8273D29BB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389" t="79222"/>
          <a:stretch/>
        </p:blipFill>
        <p:spPr bwMode="auto">
          <a:xfrm>
            <a:off x="6365550" y="2133600"/>
            <a:ext cx="4681578" cy="3916543"/>
          </a:xfrm>
          <a:prstGeom prst="rect">
            <a:avLst/>
          </a:prstGeom>
          <a:noFill/>
          <a:ln w="63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60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2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10113</TotalTime>
  <Words>1703</Words>
  <Application>Microsoft Office PowerPoint</Application>
  <PresentationFormat>Widescreen</PresentationFormat>
  <Paragraphs>202</Paragraphs>
  <Slides>48</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Helvetica</vt:lpstr>
      <vt:lpstr>Monotype Sorts</vt:lpstr>
      <vt:lpstr>Times New Roman</vt:lpstr>
      <vt:lpstr>Wingdings</vt:lpstr>
      <vt:lpstr>Generic (Standard)</vt:lpstr>
      <vt:lpstr>Class 6: Thurs 3 Apr 2025 Copyright Spring 2025   Characters</vt:lpstr>
      <vt:lpstr>Start Here</vt:lpstr>
      <vt:lpstr>The Most Successful Fanfic?</vt:lpstr>
      <vt:lpstr>The Maltese Falcon</vt:lpstr>
      <vt:lpstr>The Maltese Falcon</vt:lpstr>
      <vt:lpstr>The Maltese Falcon Again</vt:lpstr>
      <vt:lpstr>Characters: Gaiman v. McFarlane</vt:lpstr>
      <vt:lpstr>Gaiman v. McFarlane: Text v. Pictures</vt:lpstr>
      <vt:lpstr>Spawn No. 9</vt:lpstr>
      <vt:lpstr>Spawn No. 9: Authors?</vt:lpstr>
      <vt:lpstr>Penciler v. Inker</vt:lpstr>
      <vt:lpstr>Digital Edition Spawn No. 9: Copyrights and Trademark</vt:lpstr>
      <vt:lpstr>Olden Days Spawn (TTYN (1 of 4)) </vt:lpstr>
      <vt:lpstr>Angela 800 Years Later (TTYN (2 of 4))</vt:lpstr>
      <vt:lpstr>Count Nicholas Cagliostro (TTYN (3 of 4))</vt:lpstr>
      <vt:lpstr>Sorting Characters</vt:lpstr>
      <vt:lpstr>Joint Authorship Again</vt:lpstr>
      <vt:lpstr>One More Time</vt:lpstr>
      <vt:lpstr>Scènes á faire</vt:lpstr>
      <vt:lpstr>Copyrighting the Count</vt:lpstr>
      <vt:lpstr>The Test Here</vt:lpstr>
      <vt:lpstr>DC Comics v. Towle</vt:lpstr>
      <vt:lpstr>DC Comics Store</vt:lpstr>
      <vt:lpstr>DC Comics Store</vt:lpstr>
      <vt:lpstr>The Batman</vt:lpstr>
      <vt:lpstr>And His Car?</vt:lpstr>
      <vt:lpstr>DC No. 35</vt:lpstr>
      <vt:lpstr>And His Car?</vt:lpstr>
      <vt:lpstr>Batman No. 1</vt:lpstr>
      <vt:lpstr>“By Bob Kane”</vt:lpstr>
      <vt:lpstr>Batman No. 5 (Bob Kane)</vt:lpstr>
      <vt:lpstr>The Batmobile (TTYN (1 of 3))</vt:lpstr>
      <vt:lpstr>Next Panel: The Logan Yacht (TTYN (2 of 3))</vt:lpstr>
      <vt:lpstr>Sorting Characters</vt:lpstr>
      <vt:lpstr>CA9 Pictures</vt:lpstr>
      <vt:lpstr>CA9 Pictures</vt:lpstr>
      <vt:lpstr>Three-Part Test</vt:lpstr>
      <vt:lpstr>Three-Part Test</vt:lpstr>
      <vt:lpstr>Three-Part Test</vt:lpstr>
      <vt:lpstr>Accessing the Original via The Derivative Work</vt:lpstr>
      <vt:lpstr>James Bond?</vt:lpstr>
      <vt:lpstr>Finding Mr. Bond?</vt:lpstr>
      <vt:lpstr>Reading James Bond</vt:lpstr>
      <vt:lpstr>The Ian Fleming Bond Canon</vt:lpstr>
      <vt:lpstr>James Bond Movies</vt:lpstr>
      <vt:lpstr>Mar 2022: Amazon Buys MGM</vt:lpstr>
      <vt:lpstr>Bond Defeated?</vt:lpstr>
      <vt:lpstr>Bond Reborn?</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887</cp:revision>
  <cp:lastPrinted>2022-10-12T19:02:54Z</cp:lastPrinted>
  <dcterms:created xsi:type="dcterms:W3CDTF">1999-10-27T15:27:59Z</dcterms:created>
  <dcterms:modified xsi:type="dcterms:W3CDTF">2025-04-03T19:33:37Z</dcterms:modified>
</cp:coreProperties>
</file>