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78"/>
  </p:notesMasterIdLst>
  <p:handoutMasterIdLst>
    <p:handoutMasterId r:id="rId79"/>
  </p:handoutMasterIdLst>
  <p:sldIdLst>
    <p:sldId id="2115" r:id="rId2"/>
    <p:sldId id="2251" r:id="rId3"/>
    <p:sldId id="2129" r:id="rId4"/>
    <p:sldId id="2140" r:id="rId5"/>
    <p:sldId id="2598" r:id="rId6"/>
    <p:sldId id="2599" r:id="rId7"/>
    <p:sldId id="2128" r:id="rId8"/>
    <p:sldId id="2233" r:id="rId9"/>
    <p:sldId id="2234" r:id="rId10"/>
    <p:sldId id="2148" r:id="rId11"/>
    <p:sldId id="2141" r:id="rId12"/>
    <p:sldId id="2131" r:id="rId13"/>
    <p:sldId id="2132" r:id="rId14"/>
    <p:sldId id="2191" r:id="rId15"/>
    <p:sldId id="2150" r:id="rId16"/>
    <p:sldId id="2151" r:id="rId17"/>
    <p:sldId id="2152" r:id="rId18"/>
    <p:sldId id="2175" r:id="rId19"/>
    <p:sldId id="2143" r:id="rId20"/>
    <p:sldId id="2124" r:id="rId21"/>
    <p:sldId id="2173" r:id="rId22"/>
    <p:sldId id="2149" r:id="rId23"/>
    <p:sldId id="2174" r:id="rId24"/>
    <p:sldId id="2176" r:id="rId25"/>
    <p:sldId id="2172" r:id="rId26"/>
    <p:sldId id="2177" r:id="rId27"/>
    <p:sldId id="2909" r:id="rId28"/>
    <p:sldId id="2910" r:id="rId29"/>
    <p:sldId id="2252" r:id="rId30"/>
    <p:sldId id="2604" r:id="rId31"/>
    <p:sldId id="2911" r:id="rId32"/>
    <p:sldId id="2605" r:id="rId33"/>
    <p:sldId id="2568" r:id="rId34"/>
    <p:sldId id="2242" r:id="rId35"/>
    <p:sldId id="2243" r:id="rId36"/>
    <p:sldId id="2244" r:id="rId37"/>
    <p:sldId id="2246" r:id="rId38"/>
    <p:sldId id="2247" r:id="rId39"/>
    <p:sldId id="2245" r:id="rId40"/>
    <p:sldId id="2249" r:id="rId41"/>
    <p:sldId id="2607" r:id="rId42"/>
    <p:sldId id="2237" r:id="rId43"/>
    <p:sldId id="2238" r:id="rId44"/>
    <p:sldId id="2250" r:id="rId45"/>
    <p:sldId id="2240" r:id="rId46"/>
    <p:sldId id="2241" r:id="rId47"/>
    <p:sldId id="2231" r:id="rId48"/>
    <p:sldId id="2232" r:id="rId49"/>
    <p:sldId id="2213" r:id="rId50"/>
    <p:sldId id="2214" r:id="rId51"/>
    <p:sldId id="2215" r:id="rId52"/>
    <p:sldId id="2216" r:id="rId53"/>
    <p:sldId id="2217" r:id="rId54"/>
    <p:sldId id="2221" r:id="rId55"/>
    <p:sldId id="2222" r:id="rId56"/>
    <p:sldId id="2218" r:id="rId57"/>
    <p:sldId id="2219" r:id="rId58"/>
    <p:sldId id="2908" r:id="rId59"/>
    <p:sldId id="2912" r:id="rId60"/>
    <p:sldId id="2613" r:id="rId61"/>
    <p:sldId id="2614" r:id="rId62"/>
    <p:sldId id="2253" r:id="rId63"/>
    <p:sldId id="2615" r:id="rId64"/>
    <p:sldId id="2185" r:id="rId65"/>
    <p:sldId id="2186" r:id="rId66"/>
    <p:sldId id="2616" r:id="rId67"/>
    <p:sldId id="2601" r:id="rId68"/>
    <p:sldId id="2187" r:id="rId69"/>
    <p:sldId id="2617" r:id="rId70"/>
    <p:sldId id="2189" r:id="rId71"/>
    <p:sldId id="2190" r:id="rId72"/>
    <p:sldId id="2223" r:id="rId73"/>
    <p:sldId id="2225" r:id="rId74"/>
    <p:sldId id="2228" r:id="rId75"/>
    <p:sldId id="2226" r:id="rId76"/>
    <p:sldId id="2227" r:id="rId77"/>
  </p:sldIdLst>
  <p:sldSz cx="12192000" cy="6858000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umimoji="1" sz="2400" i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400" i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400" i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400" i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400" i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umimoji="1" sz="2400" i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umimoji="1" sz="2400" i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umimoji="1" sz="2400" i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umimoji="1" sz="2400" i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66FF"/>
    <a:srgbClr val="CCCCFF"/>
    <a:srgbClr val="6699FF"/>
    <a:srgbClr val="003399"/>
    <a:srgbClr val="FFCC99"/>
    <a:srgbClr val="CC99FF"/>
    <a:srgbClr val="FF7C8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0683" autoAdjust="0"/>
    <p:restoredTop sz="86384" autoAdjust="0"/>
  </p:normalViewPr>
  <p:slideViewPr>
    <p:cSldViewPr snapToGrid="0">
      <p:cViewPr varScale="1">
        <p:scale>
          <a:sx n="141" d="100"/>
          <a:sy n="141" d="100"/>
        </p:scale>
        <p:origin x="68" y="312"/>
      </p:cViewPr>
      <p:guideLst>
        <p:guide orient="horz" pos="2160"/>
        <p:guide pos="3840"/>
      </p:guideLst>
    </p:cSldViewPr>
  </p:slideViewPr>
  <p:outlineViewPr>
    <p:cViewPr>
      <p:scale>
        <a:sx n="50" d="100"/>
        <a:sy n="50" d="100"/>
      </p:scale>
      <p:origin x="0" y="-1180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-2899" y="-67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368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3" tIns="46572" rIns="93143" bIns="46572" numCol="1" anchor="t" anchorCtr="0" compatLnSpc="1">
            <a:prstTxWarp prst="textNoShape">
              <a:avLst/>
            </a:prstTxWarp>
          </a:bodyPr>
          <a:lstStyle>
            <a:lvl1pPr defTabSz="931700">
              <a:defRPr kumimoji="0" sz="1200" i="0"/>
            </a:lvl1pPr>
          </a:lstStyle>
          <a:p>
            <a:pPr>
              <a:defRPr/>
            </a:pPr>
            <a:r>
              <a:rPr lang="en-US" altLang="en-US"/>
              <a:t>Prof. Randal C. Picker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3514" y="0"/>
            <a:ext cx="303688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3" tIns="46572" rIns="93143" bIns="46572" numCol="1" anchor="t" anchorCtr="0" compatLnSpc="1">
            <a:prstTxWarp prst="textNoShape">
              <a:avLst/>
            </a:prstTxWarp>
          </a:bodyPr>
          <a:lstStyle>
            <a:lvl1pPr algn="r" defTabSz="931700">
              <a:defRPr kumimoji="0" sz="1200" i="0"/>
            </a:lvl1pPr>
          </a:lstStyle>
          <a:p>
            <a:pPr>
              <a:defRPr/>
            </a:pPr>
            <a:fld id="{6C823027-0A89-4917-A3C6-FC8C28F4059E}" type="datetime1">
              <a:rPr lang="en-US" altLang="en-US" smtClean="0"/>
              <a:t>4/2/2025</a:t>
            </a:fld>
            <a:endParaRPr lang="en-US" altLang="en-US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32850"/>
            <a:ext cx="30368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3" tIns="46572" rIns="93143" bIns="46572" numCol="1" anchor="b" anchorCtr="0" compatLnSpc="1">
            <a:prstTxWarp prst="textNoShape">
              <a:avLst/>
            </a:prstTxWarp>
          </a:bodyPr>
          <a:lstStyle>
            <a:lvl1pPr defTabSz="931700">
              <a:defRPr kumimoji="0" sz="1200" i="0"/>
            </a:lvl1pPr>
          </a:lstStyle>
          <a:p>
            <a:pPr>
              <a:defRPr/>
            </a:pPr>
            <a:r>
              <a:rPr lang="en-US" altLang="en-US"/>
              <a:t>Copyright</a:t>
            </a:r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3514" y="8832850"/>
            <a:ext cx="303688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3" tIns="46572" rIns="93143" bIns="46572" numCol="1" anchor="b" anchorCtr="0" compatLnSpc="1">
            <a:prstTxWarp prst="textNoShape">
              <a:avLst/>
            </a:prstTxWarp>
          </a:bodyPr>
          <a:lstStyle>
            <a:lvl1pPr algn="r" defTabSz="930207">
              <a:defRPr kumimoji="0" sz="1200" i="0"/>
            </a:lvl1pPr>
          </a:lstStyle>
          <a:p>
            <a:fld id="{1658DA47-29A8-44E0-8DC0-68D2CAB577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08839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8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368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3" tIns="46572" rIns="93143" bIns="46572" numCol="1" anchor="t" anchorCtr="0" compatLnSpc="1">
            <a:prstTxWarp prst="textNoShape">
              <a:avLst/>
            </a:prstTxWarp>
          </a:bodyPr>
          <a:lstStyle>
            <a:lvl1pPr defTabSz="931700">
              <a:defRPr kumimoji="0" sz="1200" i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9395" name="Rectangle 9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406400" y="698500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8" name="Rectangle 10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9" y="4416426"/>
            <a:ext cx="5140325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3" tIns="46572" rIns="93143" bIns="4657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dt" idx="1"/>
          </p:nvPr>
        </p:nvSpPr>
        <p:spPr bwMode="auto">
          <a:xfrm>
            <a:off x="3973514" y="0"/>
            <a:ext cx="303688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3" tIns="46572" rIns="93143" bIns="46572" numCol="1" anchor="t" anchorCtr="0" compatLnSpc="1">
            <a:prstTxWarp prst="textNoShape">
              <a:avLst/>
            </a:prstTxWarp>
          </a:bodyPr>
          <a:lstStyle>
            <a:lvl1pPr algn="r" defTabSz="931700">
              <a:defRPr kumimoji="0" sz="1200" i="0"/>
            </a:lvl1pPr>
          </a:lstStyle>
          <a:p>
            <a:pPr>
              <a:defRPr/>
            </a:pPr>
            <a:fld id="{B702A8DE-055B-4BB4-8C02-E4457090D35E}" type="datetime1">
              <a:rPr lang="en-US" altLang="en-US" smtClean="0"/>
              <a:t>4/2/2025</a:t>
            </a:fld>
            <a:endParaRPr lang="en-US" altLang="en-US"/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32850"/>
            <a:ext cx="30368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3" tIns="46572" rIns="93143" bIns="46572" numCol="1" anchor="b" anchorCtr="0" compatLnSpc="1">
            <a:prstTxWarp prst="textNoShape">
              <a:avLst/>
            </a:prstTxWarp>
          </a:bodyPr>
          <a:lstStyle>
            <a:lvl1pPr defTabSz="931700">
              <a:defRPr kumimoji="0" sz="1200" i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3514" y="8832850"/>
            <a:ext cx="303688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3" tIns="46572" rIns="93143" bIns="46572" numCol="1" anchor="b" anchorCtr="0" compatLnSpc="1">
            <a:prstTxWarp prst="textNoShape">
              <a:avLst/>
            </a:prstTxWarp>
          </a:bodyPr>
          <a:lstStyle>
            <a:lvl1pPr algn="r" defTabSz="930207">
              <a:defRPr kumimoji="0" sz="1200" i="0"/>
            </a:lvl1pPr>
          </a:lstStyle>
          <a:p>
            <a:fld id="{E9B2A77A-7612-4631-BCCB-A5F7CA0038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7273504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ABA8C46-353F-42C4-97C6-F84D60BA073B}" type="datetime1">
              <a:rPr kumimoji="0" lang="en-US" altLang="en-US" sz="1200" i="0"/>
              <a:t>4/2/2025</a:t>
            </a:fld>
            <a:endParaRPr kumimoji="0" lang="en-US" altLang="en-US" sz="1200" i="0"/>
          </a:p>
        </p:txBody>
      </p:sp>
      <p:sp>
        <p:nvSpPr>
          <p:cNvPr id="60419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9E1E5EE-8DA9-4643-AFE6-55BCD153A6AC}" type="slidenum">
              <a:rPr kumimoji="0" lang="en-US" altLang="en-US" sz="1200" i="0"/>
              <a:pPr/>
              <a:t>1</a:t>
            </a:fld>
            <a:endParaRPr kumimoji="0" lang="en-US" altLang="en-US" sz="1200" i="0"/>
          </a:p>
        </p:txBody>
      </p:sp>
      <p:sp>
        <p:nvSpPr>
          <p:cNvPr id="604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6042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4021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D83E8CC-A61E-4C80-B71C-62264A683B6B}" type="datetime1">
              <a:rPr kumimoji="0" lang="en-US" altLang="en-US" sz="1200" i="0"/>
              <a:t>4/2/2025</a:t>
            </a:fld>
            <a:endParaRPr kumimoji="0" lang="en-US" altLang="en-US" sz="1200" i="0"/>
          </a:p>
        </p:txBody>
      </p:sp>
      <p:sp>
        <p:nvSpPr>
          <p:cNvPr id="70659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F6F47AA-61EB-4D7A-A477-3EB70D2597DA}" type="slidenum">
              <a:rPr kumimoji="0" lang="en-US" altLang="en-US" sz="1200" i="0"/>
              <a:pPr/>
              <a:t>13</a:t>
            </a:fld>
            <a:endParaRPr kumimoji="0" lang="en-US" altLang="en-US" sz="1200" i="0"/>
          </a:p>
        </p:txBody>
      </p:sp>
      <p:sp>
        <p:nvSpPr>
          <p:cNvPr id="706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706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7788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7B52818-FB56-46B3-A5A0-3D26AD751F19}" type="datetime1">
              <a:rPr kumimoji="0" lang="en-US" altLang="en-US" sz="1200" i="0"/>
              <a:t>4/2/2025</a:t>
            </a:fld>
            <a:endParaRPr kumimoji="0" lang="en-US" altLang="en-US" sz="1200" i="0"/>
          </a:p>
        </p:txBody>
      </p:sp>
      <p:sp>
        <p:nvSpPr>
          <p:cNvPr id="71683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EC37244-5D12-4838-B649-090D7BA77545}" type="slidenum">
              <a:rPr kumimoji="0" lang="en-US" altLang="en-US" sz="1200" i="0"/>
              <a:pPr/>
              <a:t>14</a:t>
            </a:fld>
            <a:endParaRPr kumimoji="0" lang="en-US" altLang="en-US" sz="1200" i="0"/>
          </a:p>
        </p:txBody>
      </p:sp>
      <p:sp>
        <p:nvSpPr>
          <p:cNvPr id="716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716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8349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D911532-929E-466B-9EFC-740CEBA23979}" type="datetime1">
              <a:rPr kumimoji="0" lang="en-US" altLang="en-US" sz="1200" i="0"/>
              <a:t>4/2/2025</a:t>
            </a:fld>
            <a:endParaRPr kumimoji="0" lang="en-US" altLang="en-US" sz="1200" i="0"/>
          </a:p>
        </p:txBody>
      </p:sp>
      <p:sp>
        <p:nvSpPr>
          <p:cNvPr id="76803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9366467-FA14-4B79-8EF3-05C7041A6757}" type="slidenum">
              <a:rPr kumimoji="0" lang="en-US" altLang="en-US" sz="1200" i="0"/>
              <a:pPr/>
              <a:t>15</a:t>
            </a:fld>
            <a:endParaRPr kumimoji="0" lang="en-US" altLang="en-US" sz="1200" i="0"/>
          </a:p>
        </p:txBody>
      </p:sp>
      <p:sp>
        <p:nvSpPr>
          <p:cNvPr id="768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768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847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FC594A4-58CE-4167-A5D6-F4E1CE36E781}" type="datetime1">
              <a:rPr kumimoji="0" lang="en-US" altLang="en-US" sz="1200" i="0"/>
              <a:t>4/2/2025</a:t>
            </a:fld>
            <a:endParaRPr kumimoji="0" lang="en-US" altLang="en-US" sz="1200" i="0"/>
          </a:p>
        </p:txBody>
      </p:sp>
      <p:sp>
        <p:nvSpPr>
          <p:cNvPr id="77827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686CD1D-377C-42E1-A9A3-28629E763200}" type="slidenum">
              <a:rPr kumimoji="0" lang="en-US" altLang="en-US" sz="1200" i="0"/>
              <a:pPr/>
              <a:t>16</a:t>
            </a:fld>
            <a:endParaRPr kumimoji="0" lang="en-US" altLang="en-US" sz="1200" i="0"/>
          </a:p>
        </p:txBody>
      </p:sp>
      <p:sp>
        <p:nvSpPr>
          <p:cNvPr id="778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778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6175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01B3433-D750-4CDA-9003-4B92A3AFBB78}" type="datetime1">
              <a:rPr kumimoji="0" lang="en-US" altLang="en-US" sz="1200" i="0"/>
              <a:t>4/2/2025</a:t>
            </a:fld>
            <a:endParaRPr kumimoji="0" lang="en-US" altLang="en-US" sz="1200" i="0"/>
          </a:p>
        </p:txBody>
      </p:sp>
      <p:sp>
        <p:nvSpPr>
          <p:cNvPr id="78851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2BF06F1-585E-4859-AAE5-30C28E652D27}" type="slidenum">
              <a:rPr kumimoji="0" lang="en-US" altLang="en-US" sz="1200" i="0"/>
              <a:pPr/>
              <a:t>17</a:t>
            </a:fld>
            <a:endParaRPr kumimoji="0" lang="en-US" altLang="en-US" sz="1200" i="0"/>
          </a:p>
        </p:txBody>
      </p:sp>
      <p:sp>
        <p:nvSpPr>
          <p:cNvPr id="788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7885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2389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67E6DF6-B87F-4F60-B4AD-520DB0602B2F}" type="datetime1">
              <a:rPr kumimoji="0" lang="en-US" altLang="en-US" sz="1200" i="0"/>
              <a:t>4/2/2025</a:t>
            </a:fld>
            <a:endParaRPr kumimoji="0" lang="en-US" altLang="en-US" sz="1200" i="0"/>
          </a:p>
        </p:txBody>
      </p:sp>
      <p:sp>
        <p:nvSpPr>
          <p:cNvPr id="79875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1C85A0C-CEAB-48F9-8247-EAAEE1B497B1}" type="slidenum">
              <a:rPr kumimoji="0" lang="en-US" altLang="en-US" sz="1200" i="0"/>
              <a:pPr/>
              <a:t>18</a:t>
            </a:fld>
            <a:endParaRPr kumimoji="0" lang="en-US" altLang="en-US" sz="1200" i="0"/>
          </a:p>
        </p:txBody>
      </p:sp>
      <p:sp>
        <p:nvSpPr>
          <p:cNvPr id="79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7987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0664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A8034DB-9613-47C5-A6E0-A19F77151698}" type="datetime1">
              <a:rPr kumimoji="0" lang="en-US" altLang="en-US" sz="1200" i="0"/>
              <a:t>4/2/2025</a:t>
            </a:fld>
            <a:endParaRPr kumimoji="0" lang="en-US" altLang="en-US" sz="1200" i="0"/>
          </a:p>
        </p:txBody>
      </p:sp>
      <p:sp>
        <p:nvSpPr>
          <p:cNvPr id="81923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330B54A-79B9-4F6A-8DC0-BC569CECE8DE}" type="slidenum">
              <a:rPr kumimoji="0" lang="en-US" altLang="en-US" sz="1200" i="0"/>
              <a:pPr/>
              <a:t>19</a:t>
            </a:fld>
            <a:endParaRPr kumimoji="0" lang="en-US" altLang="en-US" sz="1200" i="0"/>
          </a:p>
        </p:txBody>
      </p:sp>
      <p:sp>
        <p:nvSpPr>
          <p:cNvPr id="819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8192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4920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3EB7069-EC1B-4F29-9447-BF1FBF863378}" type="datetime1">
              <a:rPr kumimoji="0" lang="en-US" altLang="en-US" sz="1200" i="0"/>
              <a:t>4/2/2025</a:t>
            </a:fld>
            <a:endParaRPr kumimoji="0" lang="en-US" altLang="en-US" sz="1200" i="0"/>
          </a:p>
        </p:txBody>
      </p:sp>
      <p:sp>
        <p:nvSpPr>
          <p:cNvPr id="83971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59BD925-50E3-40F6-ABC3-6685BD063940}" type="slidenum">
              <a:rPr kumimoji="0" lang="en-US" altLang="en-US" sz="1200" i="0"/>
              <a:pPr/>
              <a:t>20</a:t>
            </a:fld>
            <a:endParaRPr kumimoji="0" lang="en-US" altLang="en-US" sz="1200" i="0"/>
          </a:p>
        </p:txBody>
      </p:sp>
      <p:sp>
        <p:nvSpPr>
          <p:cNvPr id="839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8397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9490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6AD2821-3948-4A42-B23E-43986C8DC7C2}" type="datetime1">
              <a:rPr kumimoji="0" lang="en-US" altLang="en-US" sz="1200" i="0"/>
              <a:t>4/2/2025</a:t>
            </a:fld>
            <a:endParaRPr kumimoji="0" lang="en-US" altLang="en-US" sz="1200" i="0"/>
          </a:p>
        </p:txBody>
      </p:sp>
      <p:sp>
        <p:nvSpPr>
          <p:cNvPr id="87043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4DFC430-E8C5-4C30-BF00-6E2BB59C0E75}" type="slidenum">
              <a:rPr kumimoji="0" lang="en-US" altLang="en-US" sz="1200" i="0"/>
              <a:pPr/>
              <a:t>21</a:t>
            </a:fld>
            <a:endParaRPr kumimoji="0" lang="en-US" altLang="en-US" sz="1200" i="0"/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5298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128131D-4293-4A5F-8F75-66647F6AA784}" type="datetime1">
              <a:rPr kumimoji="0" lang="en-US" altLang="en-US" sz="1200" i="0"/>
              <a:t>4/2/2025</a:t>
            </a:fld>
            <a:endParaRPr kumimoji="0" lang="en-US" altLang="en-US" sz="1200" i="0"/>
          </a:p>
        </p:txBody>
      </p:sp>
      <p:sp>
        <p:nvSpPr>
          <p:cNvPr id="82947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A304000-DBBE-4515-99EF-A3EA5E7D7F18}" type="slidenum">
              <a:rPr kumimoji="0" lang="en-US" altLang="en-US" sz="1200" i="0"/>
              <a:pPr/>
              <a:t>22</a:t>
            </a:fld>
            <a:endParaRPr kumimoji="0" lang="en-US" altLang="en-US" sz="1200" i="0"/>
          </a:p>
        </p:txBody>
      </p:sp>
      <p:sp>
        <p:nvSpPr>
          <p:cNvPr id="829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829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5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AA0D527-B48A-4A53-808A-9D84247B10AA}" type="datetime1">
              <a:rPr kumimoji="0" lang="en-US" altLang="en-US" sz="1200" i="0"/>
              <a:t>4/2/2025</a:t>
            </a:fld>
            <a:endParaRPr kumimoji="0" lang="en-US" altLang="en-US" sz="1200" i="0"/>
          </a:p>
        </p:txBody>
      </p:sp>
      <p:sp>
        <p:nvSpPr>
          <p:cNvPr id="63491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19EDA59-26F3-4CEA-BC92-400F47ABDEDA}" type="slidenum">
              <a:rPr kumimoji="0" lang="en-US" altLang="en-US" sz="1200" i="0"/>
              <a:pPr/>
              <a:t>3</a:t>
            </a:fld>
            <a:endParaRPr kumimoji="0" lang="en-US" altLang="en-US" sz="1200" i="0"/>
          </a:p>
        </p:txBody>
      </p:sp>
      <p:sp>
        <p:nvSpPr>
          <p:cNvPr id="634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634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2395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7A678F9-6D66-4B84-B216-0BBBCDEBD94F}" type="datetime1">
              <a:rPr kumimoji="0" lang="en-US" altLang="en-US" sz="1200" i="0"/>
              <a:t>4/2/2025</a:t>
            </a:fld>
            <a:endParaRPr kumimoji="0" lang="en-US" altLang="en-US" sz="1200" i="0"/>
          </a:p>
        </p:txBody>
      </p:sp>
      <p:sp>
        <p:nvSpPr>
          <p:cNvPr id="84995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5E3518A-3850-4475-B0E4-56D9FF1AC46B}" type="slidenum">
              <a:rPr kumimoji="0" lang="en-US" altLang="en-US" sz="1200" i="0"/>
              <a:pPr/>
              <a:t>23</a:t>
            </a:fld>
            <a:endParaRPr kumimoji="0" lang="en-US" altLang="en-US" sz="1200" i="0"/>
          </a:p>
        </p:txBody>
      </p:sp>
      <p:sp>
        <p:nvSpPr>
          <p:cNvPr id="849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8499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3421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BFECCEA-6E50-4686-AA3C-EBF49B31577A}" type="datetime1">
              <a:rPr kumimoji="0" lang="en-US" altLang="en-US" sz="1200" i="0"/>
              <a:t>4/2/2025</a:t>
            </a:fld>
            <a:endParaRPr kumimoji="0" lang="en-US" altLang="en-US" sz="1200" i="0"/>
          </a:p>
        </p:txBody>
      </p:sp>
      <p:sp>
        <p:nvSpPr>
          <p:cNvPr id="86019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5A5440D-1C30-4670-81A7-2F7E3003A609}" type="slidenum">
              <a:rPr kumimoji="0" lang="en-US" altLang="en-US" sz="1200" i="0"/>
              <a:pPr/>
              <a:t>24</a:t>
            </a:fld>
            <a:endParaRPr kumimoji="0" lang="en-US" altLang="en-US" sz="1200" i="0"/>
          </a:p>
        </p:txBody>
      </p:sp>
      <p:sp>
        <p:nvSpPr>
          <p:cNvPr id="860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8602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5048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D4C8F7E-8BE9-470B-88B9-A3A613AB32B8}" type="datetime1">
              <a:rPr kumimoji="0" lang="en-US" altLang="en-US" sz="1200" i="0"/>
              <a:t>4/2/2025</a:t>
            </a:fld>
            <a:endParaRPr kumimoji="0" lang="en-US" altLang="en-US" sz="1200" i="0"/>
          </a:p>
        </p:txBody>
      </p:sp>
      <p:sp>
        <p:nvSpPr>
          <p:cNvPr id="88067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928C958-8EAD-4FBF-9E3C-05136C6D060B}" type="slidenum">
              <a:rPr kumimoji="0" lang="en-US" altLang="en-US" sz="1200" i="0"/>
              <a:pPr/>
              <a:t>25</a:t>
            </a:fld>
            <a:endParaRPr kumimoji="0" lang="en-US" altLang="en-US" sz="1200" i="0"/>
          </a:p>
        </p:txBody>
      </p:sp>
      <p:sp>
        <p:nvSpPr>
          <p:cNvPr id="880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8806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8524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029F259-CCD0-4300-AA8E-712771FD4D5F}" type="datetime1">
              <a:rPr kumimoji="0" lang="en-US" altLang="en-US" sz="1200" i="0"/>
              <a:t>4/2/2025</a:t>
            </a:fld>
            <a:endParaRPr kumimoji="0" lang="en-US" altLang="en-US" sz="1200" i="0"/>
          </a:p>
        </p:txBody>
      </p:sp>
      <p:sp>
        <p:nvSpPr>
          <p:cNvPr id="89091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A557842-06C9-4138-A0B6-B339ACD43C7B}" type="slidenum">
              <a:rPr kumimoji="0" lang="en-US" altLang="en-US" sz="1200" i="0"/>
              <a:pPr/>
              <a:t>26</a:t>
            </a:fld>
            <a:endParaRPr kumimoji="0" lang="en-US" altLang="en-US" sz="1200" i="0"/>
          </a:p>
        </p:txBody>
      </p:sp>
      <p:sp>
        <p:nvSpPr>
          <p:cNvPr id="890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890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0769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https://www.playbill.com/production/rent-nederlander-theatre-vault-0000002708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B702A8DE-055B-4BB4-8C02-E4457090D35E}" type="datetime1">
              <a:rPr lang="en-US" altLang="en-US" smtClean="0"/>
              <a:t>4/2/2025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B2A77A-7612-4631-BCCB-A5F7CA0038CB}" type="slidenum">
              <a:rPr lang="en-US" altLang="en-US" smtClean="0"/>
              <a:pPr/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93707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https://www.metopera.org/season/2021-22-season/la-boheme/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B702A8DE-055B-4BB4-8C02-E4457090D35E}" type="datetime1">
              <a:rPr lang="en-US" altLang="en-US" smtClean="0"/>
              <a:t>4/2/2025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B2A77A-7612-4631-BCCB-A5F7CA0038CB}" type="slidenum">
              <a:rPr lang="en-US" altLang="en-US" smtClean="0"/>
              <a:pPr/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60277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https://kmfa.org/pages/3133-how-ambition-and-rivalry-sparked-la-boheme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B702A8DE-055B-4BB4-8C02-E4457090D35E}" type="datetime1">
              <a:rPr lang="en-US" altLang="en-US" smtClean="0"/>
              <a:t>4/2/2025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B2A77A-7612-4631-BCCB-A5F7CA0038CB}" type="slidenum">
              <a:rPr lang="en-US" altLang="en-US" smtClean="0"/>
              <a:pPr/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68591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B702A8DE-055B-4BB4-8C02-E4457090D35E}" type="datetime1">
              <a:rPr lang="en-US" altLang="en-US" smtClean="0"/>
              <a:t>4/2/2025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B2A77A-7612-4631-BCCB-A5F7CA0038CB}" type="slidenum">
              <a:rPr lang="en-US" altLang="en-US" smtClean="0"/>
              <a:pPr/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59980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B702A8DE-055B-4BB4-8C02-E4457090D35E}" type="datetime1">
              <a:rPr lang="en-US" altLang="en-US" smtClean="0"/>
              <a:t>4/2/2025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B2A77A-7612-4631-BCCB-A5F7CA0038CB}" type="slidenum">
              <a:rPr lang="en-US" altLang="en-US" smtClean="0"/>
              <a:pPr/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84901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https://stylecaster.com/jonathan-larson-net-worth/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B702A8DE-055B-4BB4-8C02-E4457090D35E}" type="datetime1">
              <a:rPr lang="en-US" altLang="en-US" smtClean="0"/>
              <a:t>4/2/2025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B2A77A-7612-4631-BCCB-A5F7CA0038CB}" type="slidenum">
              <a:rPr lang="en-US" altLang="en-US" smtClean="0"/>
              <a:pPr/>
              <a:t>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7071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77E02A2-03AF-49DF-A4CA-A6A7B8E75C82}" type="datetime1">
              <a:rPr kumimoji="0" lang="en-US" altLang="en-US" sz="1200" i="0"/>
              <a:t>4/2/2025</a:t>
            </a:fld>
            <a:endParaRPr kumimoji="0" lang="en-US" altLang="en-US" sz="1200" i="0"/>
          </a:p>
        </p:txBody>
      </p:sp>
      <p:sp>
        <p:nvSpPr>
          <p:cNvPr id="64515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C1DA10D-57FC-4F67-97B2-3131271E4159}" type="slidenum">
              <a:rPr kumimoji="0" lang="en-US" altLang="en-US" sz="1200" i="0"/>
              <a:pPr/>
              <a:t>4</a:t>
            </a:fld>
            <a:endParaRPr kumimoji="0" lang="en-US" altLang="en-US" sz="1200" i="0"/>
          </a:p>
        </p:txBody>
      </p:sp>
      <p:sp>
        <p:nvSpPr>
          <p:cNvPr id="645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645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51082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A8034DB-9613-47C5-A6E0-A19F77151698}" type="datetime1">
              <a:rPr kumimoji="0" lang="en-US" altLang="en-US" sz="1200" i="0"/>
              <a:t>4/2/2025</a:t>
            </a:fld>
            <a:endParaRPr kumimoji="0" lang="en-US" altLang="en-US" sz="1200" i="0"/>
          </a:p>
        </p:txBody>
      </p:sp>
      <p:sp>
        <p:nvSpPr>
          <p:cNvPr id="81923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330B54A-79B9-4F6A-8DC0-BC569CECE8DE}" type="slidenum">
              <a:rPr kumimoji="0" lang="en-US" altLang="en-US" sz="1200" i="0"/>
              <a:pPr/>
              <a:t>45</a:t>
            </a:fld>
            <a:endParaRPr kumimoji="0" lang="en-US" altLang="en-US" sz="1200" i="0"/>
          </a:p>
        </p:txBody>
      </p:sp>
      <p:sp>
        <p:nvSpPr>
          <p:cNvPr id="819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8192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4666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A8034DB-9613-47C5-A6E0-A19F77151698}" type="datetime1">
              <a:rPr kumimoji="0" lang="en-US" altLang="en-US" sz="1200" i="0"/>
              <a:t>4/2/2025</a:t>
            </a:fld>
            <a:endParaRPr kumimoji="0" lang="en-US" altLang="en-US" sz="1200" i="0"/>
          </a:p>
        </p:txBody>
      </p:sp>
      <p:sp>
        <p:nvSpPr>
          <p:cNvPr id="81923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330B54A-79B9-4F6A-8DC0-BC569CECE8DE}" type="slidenum">
              <a:rPr kumimoji="0" lang="en-US" altLang="en-US" sz="1200" i="0"/>
              <a:pPr/>
              <a:t>46</a:t>
            </a:fld>
            <a:endParaRPr kumimoji="0" lang="en-US" altLang="en-US" sz="1200" i="0"/>
          </a:p>
        </p:txBody>
      </p:sp>
      <p:sp>
        <p:nvSpPr>
          <p:cNvPr id="819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8192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1750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A8034DB-9613-47C5-A6E0-A19F77151698}" type="datetime1">
              <a:rPr kumimoji="0" lang="en-US" altLang="en-US" sz="1200" i="0"/>
              <a:t>4/2/2025</a:t>
            </a:fld>
            <a:endParaRPr kumimoji="0" lang="en-US" altLang="en-US" sz="1200" i="0"/>
          </a:p>
        </p:txBody>
      </p:sp>
      <p:sp>
        <p:nvSpPr>
          <p:cNvPr id="81923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330B54A-79B9-4F6A-8DC0-BC569CECE8DE}" type="slidenum">
              <a:rPr kumimoji="0" lang="en-US" altLang="en-US" sz="1200" i="0"/>
              <a:pPr/>
              <a:t>47</a:t>
            </a:fld>
            <a:endParaRPr kumimoji="0" lang="en-US" altLang="en-US" sz="1200" i="0"/>
          </a:p>
        </p:txBody>
      </p:sp>
      <p:sp>
        <p:nvSpPr>
          <p:cNvPr id="819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8192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7935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A8034DB-9613-47C5-A6E0-A19F77151698}" type="datetime1">
              <a:rPr kumimoji="0" lang="en-US" altLang="en-US" sz="1200" i="0"/>
              <a:t>4/2/2025</a:t>
            </a:fld>
            <a:endParaRPr kumimoji="0" lang="en-US" altLang="en-US" sz="1200" i="0"/>
          </a:p>
        </p:txBody>
      </p:sp>
      <p:sp>
        <p:nvSpPr>
          <p:cNvPr id="81923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330B54A-79B9-4F6A-8DC0-BC569CECE8DE}" type="slidenum">
              <a:rPr kumimoji="0" lang="en-US" altLang="en-US" sz="1200" i="0"/>
              <a:pPr/>
              <a:t>48</a:t>
            </a:fld>
            <a:endParaRPr kumimoji="0" lang="en-US" altLang="en-US" sz="1200" i="0"/>
          </a:p>
        </p:txBody>
      </p:sp>
      <p:sp>
        <p:nvSpPr>
          <p:cNvPr id="819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8192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6157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DA5833C-2F10-439F-9641-E1A000B23425}" type="datetime1">
              <a:rPr kumimoji="0" lang="en-US" altLang="en-US" sz="1200" i="0"/>
              <a:pPr/>
              <a:t>4/2/2025</a:t>
            </a:fld>
            <a:endParaRPr kumimoji="0" lang="en-US" altLang="en-US" sz="1200" i="0"/>
          </a:p>
        </p:txBody>
      </p:sp>
      <p:sp>
        <p:nvSpPr>
          <p:cNvPr id="63491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85B5F74-08DF-47A0-B5D3-411BEF30EA4B}" type="slidenum">
              <a:rPr kumimoji="0" lang="en-US" altLang="en-US" sz="1200" i="0"/>
              <a:pPr/>
              <a:t>49</a:t>
            </a:fld>
            <a:endParaRPr kumimoji="0" lang="en-US" altLang="en-US" sz="1200" i="0"/>
          </a:p>
        </p:txBody>
      </p:sp>
      <p:sp>
        <p:nvSpPr>
          <p:cNvPr id="634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19481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742B217-4FA0-4E4C-B060-B9FED7D0C57F}" type="datetime1">
              <a:rPr kumimoji="0" lang="en-US" altLang="en-US" sz="1200" i="0"/>
              <a:pPr/>
              <a:t>4/2/2025</a:t>
            </a:fld>
            <a:endParaRPr kumimoji="0" lang="en-US" altLang="en-US" sz="1200" i="0"/>
          </a:p>
        </p:txBody>
      </p:sp>
      <p:sp>
        <p:nvSpPr>
          <p:cNvPr id="64515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F21575C-B562-40A2-896A-C44DEDA1C344}" type="slidenum">
              <a:rPr kumimoji="0" lang="en-US" altLang="en-US" sz="1200" i="0"/>
              <a:pPr/>
              <a:t>50</a:t>
            </a:fld>
            <a:endParaRPr kumimoji="0" lang="en-US" altLang="en-US" sz="1200" i="0"/>
          </a:p>
        </p:txBody>
      </p:sp>
      <p:sp>
        <p:nvSpPr>
          <p:cNvPr id="645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82298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7EFF9DF-C427-4045-AB48-BEA7DF5EC203}" type="datetime1">
              <a:rPr kumimoji="0" lang="en-US" altLang="en-US" sz="1200" i="0"/>
              <a:pPr/>
              <a:t>4/2/2025</a:t>
            </a:fld>
            <a:endParaRPr kumimoji="0" lang="en-US" altLang="en-US" sz="1200" i="0"/>
          </a:p>
        </p:txBody>
      </p:sp>
      <p:sp>
        <p:nvSpPr>
          <p:cNvPr id="65539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3A94495-68B1-4711-ABEE-968FEBE84553}" type="slidenum">
              <a:rPr kumimoji="0" lang="en-US" altLang="en-US" sz="1200" i="0"/>
              <a:pPr/>
              <a:t>51</a:t>
            </a:fld>
            <a:endParaRPr kumimoji="0" lang="en-US" altLang="en-US" sz="1200" i="0"/>
          </a:p>
        </p:txBody>
      </p:sp>
      <p:sp>
        <p:nvSpPr>
          <p:cNvPr id="655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79919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A538AD7-BBA0-4F70-A874-299DB66FDDCA}" type="datetime1">
              <a:rPr kumimoji="0" lang="en-US" altLang="en-US" sz="1200" i="0"/>
              <a:pPr/>
              <a:t>4/2/2025</a:t>
            </a:fld>
            <a:endParaRPr kumimoji="0" lang="en-US" altLang="en-US" sz="1200" i="0"/>
          </a:p>
        </p:txBody>
      </p:sp>
      <p:sp>
        <p:nvSpPr>
          <p:cNvPr id="66563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F596216-8619-43A9-B7C8-9776DE370BD7}" type="slidenum">
              <a:rPr kumimoji="0" lang="en-US" altLang="en-US" sz="1200" i="0"/>
              <a:pPr/>
              <a:t>52</a:t>
            </a:fld>
            <a:endParaRPr kumimoji="0" lang="en-US" altLang="en-US" sz="1200" i="0"/>
          </a:p>
        </p:txBody>
      </p:sp>
      <p:sp>
        <p:nvSpPr>
          <p:cNvPr id="665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9588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E3B1D53-2D1C-4A3E-8A83-3B9067F1F6A9}" type="datetime1">
              <a:rPr kumimoji="0" lang="en-US" altLang="en-US" sz="1200" i="0"/>
              <a:pPr/>
              <a:t>4/2/2025</a:t>
            </a:fld>
            <a:endParaRPr kumimoji="0" lang="en-US" altLang="en-US" sz="1200" i="0"/>
          </a:p>
        </p:txBody>
      </p:sp>
      <p:sp>
        <p:nvSpPr>
          <p:cNvPr id="67587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CDF19BA-88F8-49DF-9061-1534092523D4}" type="slidenum">
              <a:rPr kumimoji="0" lang="en-US" altLang="en-US" sz="1200" i="0"/>
              <a:pPr/>
              <a:t>53</a:t>
            </a:fld>
            <a:endParaRPr kumimoji="0" lang="en-US" altLang="en-US" sz="1200" i="0"/>
          </a:p>
        </p:txBody>
      </p:sp>
      <p:sp>
        <p:nvSpPr>
          <p:cNvPr id="675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88396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3AFBCCE-8951-416D-914B-ECC9A2A3CA3C}" type="datetime1">
              <a:rPr kumimoji="0" lang="en-US" altLang="en-US" sz="1200" i="0"/>
              <a:pPr/>
              <a:t>4/2/2025</a:t>
            </a:fld>
            <a:endParaRPr kumimoji="0" lang="en-US" altLang="en-US" sz="1200" i="0"/>
          </a:p>
        </p:txBody>
      </p:sp>
      <p:sp>
        <p:nvSpPr>
          <p:cNvPr id="68611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9976799-D4A5-4AD9-A953-E7814A487D46}" type="slidenum">
              <a:rPr kumimoji="0" lang="en-US" altLang="en-US" sz="1200" i="0"/>
              <a:pPr/>
              <a:t>56</a:t>
            </a:fld>
            <a:endParaRPr kumimoji="0" lang="en-US" altLang="en-US" sz="1200" i="0"/>
          </a:p>
        </p:txBody>
      </p:sp>
      <p:sp>
        <p:nvSpPr>
          <p:cNvPr id="686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816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964A96F-4FB3-4E37-AC07-324D5F2144C2}" type="datetime1">
              <a:rPr kumimoji="0" lang="en-US" altLang="en-US" sz="1200" i="0"/>
              <a:t>4/2/2025</a:t>
            </a:fld>
            <a:endParaRPr kumimoji="0" lang="en-US" altLang="en-US" sz="1200" i="0"/>
          </a:p>
        </p:txBody>
      </p:sp>
      <p:sp>
        <p:nvSpPr>
          <p:cNvPr id="62467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314C530-B031-446A-8A50-326CD90DCECA}" type="slidenum">
              <a:rPr kumimoji="0" lang="en-US" altLang="en-US" sz="1200" i="0"/>
              <a:pPr/>
              <a:t>7</a:t>
            </a:fld>
            <a:endParaRPr kumimoji="0" lang="en-US" altLang="en-US" sz="1200" i="0"/>
          </a:p>
        </p:txBody>
      </p:sp>
      <p:sp>
        <p:nvSpPr>
          <p:cNvPr id="624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6246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05892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BC55BE8-22F6-4803-9E28-58CE65DA9CAC}" type="datetime1">
              <a:rPr kumimoji="0" lang="en-US" altLang="en-US" sz="1200" i="0"/>
              <a:pPr/>
              <a:t>4/2/2025</a:t>
            </a:fld>
            <a:endParaRPr kumimoji="0" lang="en-US" altLang="en-US" sz="1200" i="0"/>
          </a:p>
        </p:txBody>
      </p:sp>
      <p:sp>
        <p:nvSpPr>
          <p:cNvPr id="69635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45B05B8-A964-45A5-AB60-D29AF4220A00}" type="slidenum">
              <a:rPr kumimoji="0" lang="en-US" altLang="en-US" sz="1200" i="0"/>
              <a:pPr/>
              <a:t>57</a:t>
            </a:fld>
            <a:endParaRPr kumimoji="0" lang="en-US" altLang="en-US" sz="1200" i="0"/>
          </a:p>
        </p:txBody>
      </p:sp>
      <p:sp>
        <p:nvSpPr>
          <p:cNvPr id="696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31521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https://www.nytimes.com/2025/02/22/theater/jonathan-larson-project-off-broadway-music.html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B702A8DE-055B-4BB4-8C02-E4457090D35E}" type="datetime1">
              <a:rPr lang="en-US" altLang="en-US" smtClean="0"/>
              <a:t>4/2/2025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B2A77A-7612-4631-BCCB-A5F7CA0038CB}" type="slidenum">
              <a:rPr lang="en-US" altLang="en-US" smtClean="0"/>
              <a:pPr/>
              <a:t>58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052505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https://thejonathanlarsonproject.com/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B702A8DE-055B-4BB4-8C02-E4457090D35E}" type="datetime1">
              <a:rPr lang="en-US" altLang="en-US" smtClean="0"/>
              <a:t>4/2/2025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B2A77A-7612-4631-BCCB-A5F7CA0038CB}" type="slidenum">
              <a:rPr lang="en-US" altLang="en-US" smtClean="0"/>
              <a:pPr/>
              <a:t>59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844693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http://www.theccnv.org/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B702A8DE-055B-4BB4-8C02-E4457090D35E}" type="datetime1">
              <a:rPr lang="en-US" altLang="en-US" smtClean="0"/>
              <a:t>4/2/2025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B2A77A-7612-4631-BCCB-A5F7CA0038CB}" type="slidenum">
              <a:rPr lang="en-US" altLang="en-US" smtClean="0"/>
              <a:pPr/>
              <a:t>61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876662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https://www.thehistorymakers.org/biography/james-earl-reid-38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B702A8DE-055B-4BB4-8C02-E4457090D35E}" type="datetime1">
              <a:rPr lang="en-US" altLang="en-US" smtClean="0"/>
              <a:t>4/2/2025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B2A77A-7612-4631-BCCB-A5F7CA0038CB}" type="slidenum">
              <a:rPr lang="en-US" altLang="en-US" smtClean="0"/>
              <a:pPr/>
              <a:t>62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646433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CBC7B31-4DBD-48CB-B378-DC78EB99DA45}" type="datetime1">
              <a:rPr kumimoji="0" lang="en-US" altLang="en-US" sz="1200" i="0"/>
              <a:t>4/2/2025</a:t>
            </a:fld>
            <a:endParaRPr kumimoji="0" lang="en-US" altLang="en-US" sz="1200" i="0"/>
          </a:p>
        </p:txBody>
      </p:sp>
      <p:sp>
        <p:nvSpPr>
          <p:cNvPr id="110595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4857395-D11C-4B85-9D8E-4F159EB6A287}" type="slidenum">
              <a:rPr kumimoji="0" lang="en-US" altLang="en-US" sz="1200" i="0"/>
              <a:pPr/>
              <a:t>64</a:t>
            </a:fld>
            <a:endParaRPr kumimoji="0" lang="en-US" altLang="en-US" sz="1200" i="0"/>
          </a:p>
        </p:txBody>
      </p:sp>
      <p:sp>
        <p:nvSpPr>
          <p:cNvPr id="1105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11059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24800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286CA86-904E-4B75-BB00-2A054E2DFE7A}" type="datetime1">
              <a:rPr kumimoji="0" lang="en-US" altLang="en-US" sz="1200" i="0"/>
              <a:t>4/2/2025</a:t>
            </a:fld>
            <a:endParaRPr kumimoji="0" lang="en-US" altLang="en-US" sz="1200" i="0"/>
          </a:p>
        </p:txBody>
      </p:sp>
      <p:sp>
        <p:nvSpPr>
          <p:cNvPr id="111619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279F892-9A02-4181-95CE-1CEA799C4EC4}" type="slidenum">
              <a:rPr kumimoji="0" lang="en-US" altLang="en-US" sz="1200" i="0"/>
              <a:pPr/>
              <a:t>65</a:t>
            </a:fld>
            <a:endParaRPr kumimoji="0" lang="en-US" altLang="en-US" sz="1200" i="0"/>
          </a:p>
        </p:txBody>
      </p:sp>
      <p:sp>
        <p:nvSpPr>
          <p:cNvPr id="1116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11162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10669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A61BAEE-8A90-4294-A1C5-8AD46707EB81}" type="datetime1">
              <a:rPr kumimoji="0" lang="en-US" altLang="en-US" sz="1200" i="0"/>
              <a:t>4/2/2025</a:t>
            </a:fld>
            <a:endParaRPr kumimoji="0" lang="en-US" altLang="en-US" sz="1200" i="0"/>
          </a:p>
        </p:txBody>
      </p:sp>
      <p:sp>
        <p:nvSpPr>
          <p:cNvPr id="112643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F1D31B0-9A81-41DB-A360-76CDD05DC8BA}" type="slidenum">
              <a:rPr kumimoji="0" lang="en-US" altLang="en-US" sz="1200" i="0"/>
              <a:pPr/>
              <a:t>68</a:t>
            </a:fld>
            <a:endParaRPr kumimoji="0" lang="en-US" altLang="en-US" sz="1200" i="0"/>
          </a:p>
        </p:txBody>
      </p:sp>
      <p:sp>
        <p:nvSpPr>
          <p:cNvPr id="1126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11264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74081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ADB156A-566E-4EE1-9CBA-71BCA2842F98}" type="datetime1">
              <a:rPr kumimoji="0" lang="en-US" altLang="en-US" sz="1200" i="0"/>
              <a:t>4/2/2025</a:t>
            </a:fld>
            <a:endParaRPr kumimoji="0" lang="en-US" altLang="en-US" sz="1200" i="0"/>
          </a:p>
        </p:txBody>
      </p:sp>
      <p:sp>
        <p:nvSpPr>
          <p:cNvPr id="114691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B0A3021-46DC-4D6E-936A-35FBF3511871}" type="slidenum">
              <a:rPr kumimoji="0" lang="en-US" altLang="en-US" sz="1200" i="0"/>
              <a:pPr/>
              <a:t>70</a:t>
            </a:fld>
            <a:endParaRPr kumimoji="0" lang="en-US" altLang="en-US" sz="1200" i="0"/>
          </a:p>
        </p:txBody>
      </p:sp>
      <p:sp>
        <p:nvSpPr>
          <p:cNvPr id="1146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1146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62788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04740F5-D02E-489F-BC2B-19B912D0C77F}" type="datetime1">
              <a:rPr kumimoji="0" lang="en-US" altLang="en-US" sz="1200" i="0"/>
              <a:t>4/2/2025</a:t>
            </a:fld>
            <a:endParaRPr kumimoji="0" lang="en-US" altLang="en-US" sz="1200" i="0"/>
          </a:p>
        </p:txBody>
      </p:sp>
      <p:sp>
        <p:nvSpPr>
          <p:cNvPr id="115715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52567BF-7E97-4B05-938A-07AF6DE8AA06}" type="slidenum">
              <a:rPr kumimoji="0" lang="en-US" altLang="en-US" sz="1200" i="0"/>
              <a:pPr/>
              <a:t>71</a:t>
            </a:fld>
            <a:endParaRPr kumimoji="0" lang="en-US" altLang="en-US" sz="1200" i="0"/>
          </a:p>
        </p:txBody>
      </p:sp>
      <p:sp>
        <p:nvSpPr>
          <p:cNvPr id="1157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1157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8511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5B06A81-9287-40F7-A7EE-FEE860E11848}" type="datetime1">
              <a:rPr kumimoji="0" lang="en-US" altLang="en-US" sz="1200" i="0"/>
              <a:t>4/2/2025</a:t>
            </a:fld>
            <a:endParaRPr kumimoji="0" lang="en-US" altLang="en-US" sz="1200" i="0"/>
          </a:p>
        </p:txBody>
      </p:sp>
      <p:sp>
        <p:nvSpPr>
          <p:cNvPr id="65539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8673F8B-D842-44C0-9BB9-A049BAC822F3}" type="slidenum">
              <a:rPr kumimoji="0" lang="en-US" altLang="en-US" sz="1200" i="0"/>
              <a:pPr/>
              <a:t>8</a:t>
            </a:fld>
            <a:endParaRPr kumimoji="0" lang="en-US" altLang="en-US" sz="1200" i="0"/>
          </a:p>
        </p:txBody>
      </p:sp>
      <p:sp>
        <p:nvSpPr>
          <p:cNvPr id="655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6554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2332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DE379E3-3EDB-49DA-B1BC-72B930B877FE}" type="datetime1">
              <a:rPr kumimoji="0" lang="en-US" altLang="en-US" sz="1200" i="0"/>
              <a:t>4/2/2025</a:t>
            </a:fld>
            <a:endParaRPr kumimoji="0" lang="en-US" altLang="en-US" sz="1200" i="0"/>
          </a:p>
        </p:txBody>
      </p:sp>
      <p:sp>
        <p:nvSpPr>
          <p:cNvPr id="66563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6AF12B4-A217-45B2-9DFC-F8C7DD24E9E6}" type="slidenum">
              <a:rPr kumimoji="0" lang="en-US" altLang="en-US" sz="1200" i="0"/>
              <a:pPr/>
              <a:t>9</a:t>
            </a:fld>
            <a:endParaRPr kumimoji="0" lang="en-US" altLang="en-US" sz="1200" i="0"/>
          </a:p>
        </p:txBody>
      </p:sp>
      <p:sp>
        <p:nvSpPr>
          <p:cNvPr id="665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6656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253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792C894-6980-43C8-93E9-40AC356C3621}" type="datetime1">
              <a:rPr kumimoji="0" lang="en-US" altLang="en-US" sz="1200" i="0"/>
              <a:t>4/2/2025</a:t>
            </a:fld>
            <a:endParaRPr kumimoji="0" lang="en-US" altLang="en-US" sz="1200" i="0"/>
          </a:p>
        </p:txBody>
      </p:sp>
      <p:sp>
        <p:nvSpPr>
          <p:cNvPr id="67587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D144131-1CA3-4937-AD8F-EAF86463DD06}" type="slidenum">
              <a:rPr kumimoji="0" lang="en-US" altLang="en-US" sz="1200" i="0"/>
              <a:pPr/>
              <a:t>10</a:t>
            </a:fld>
            <a:endParaRPr kumimoji="0" lang="en-US" altLang="en-US" sz="1200" i="0"/>
          </a:p>
        </p:txBody>
      </p:sp>
      <p:sp>
        <p:nvSpPr>
          <p:cNvPr id="675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6758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9618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E89E01E-81F8-4B2C-A456-4A26E0E88890}" type="datetime1">
              <a:rPr kumimoji="0" lang="en-US" altLang="en-US" sz="1200" i="0"/>
              <a:t>4/2/2025</a:t>
            </a:fld>
            <a:endParaRPr kumimoji="0" lang="en-US" altLang="en-US" sz="1200" i="0"/>
          </a:p>
        </p:txBody>
      </p:sp>
      <p:sp>
        <p:nvSpPr>
          <p:cNvPr id="68611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3AB5F9D-2537-4277-AC53-5FF6E574D17C}" type="slidenum">
              <a:rPr kumimoji="0" lang="en-US" altLang="en-US" sz="1200" i="0"/>
              <a:pPr/>
              <a:t>11</a:t>
            </a:fld>
            <a:endParaRPr kumimoji="0" lang="en-US" altLang="en-US" sz="1200" i="0"/>
          </a:p>
        </p:txBody>
      </p:sp>
      <p:sp>
        <p:nvSpPr>
          <p:cNvPr id="686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6861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7041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0DC1F59-4F03-4003-96DC-0C41C4D749F6}" type="datetime1">
              <a:rPr kumimoji="0" lang="en-US" altLang="en-US" sz="1200" i="0"/>
              <a:t>4/2/2025</a:t>
            </a:fld>
            <a:endParaRPr kumimoji="0" lang="en-US" altLang="en-US" sz="1200" i="0"/>
          </a:p>
        </p:txBody>
      </p:sp>
      <p:sp>
        <p:nvSpPr>
          <p:cNvPr id="69635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D836F28-A340-4D3A-B954-2A8604396FFD}" type="slidenum">
              <a:rPr kumimoji="0" lang="en-US" altLang="en-US" sz="1200" i="0"/>
              <a:pPr/>
              <a:t>12</a:t>
            </a:fld>
            <a:endParaRPr kumimoji="0" lang="en-US" altLang="en-US" sz="1200" i="0"/>
          </a:p>
        </p:txBody>
      </p:sp>
      <p:sp>
        <p:nvSpPr>
          <p:cNvPr id="696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6963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327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-4233" y="3200400"/>
            <a:ext cx="12196233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 sz="240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133600" y="533400"/>
            <a:ext cx="10058400" cy="2590800"/>
          </a:xfrm>
        </p:spPr>
        <p:txBody>
          <a:bodyPr anchor="b"/>
          <a:lstStyle>
            <a:lvl1pPr algn="l">
              <a:lnSpc>
                <a:spcPct val="80000"/>
              </a:lnSpc>
              <a:defRPr sz="66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759200" y="3581400"/>
            <a:ext cx="8128000" cy="175260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 sz="28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hlink"/>
                </a:solidFill>
              </a:defRPr>
            </a:lvl1pPr>
          </a:lstStyle>
          <a:p>
            <a:pPr>
              <a:defRPr/>
            </a:pPr>
            <a:fld id="{254F7FC1-B699-4A3F-93B9-766631DECBED}" type="datetime4">
              <a:rPr lang="en-US" smtClean="0"/>
              <a:t>April 2, 2025</a:t>
            </a:fld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hlink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hlink"/>
                </a:solidFill>
              </a:defRPr>
            </a:lvl1pPr>
          </a:lstStyle>
          <a:p>
            <a:fld id="{D6704C9E-CFE4-42A8-AA18-C5CD8667FC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2165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F630E6-E568-40D7-BFFF-4DE8D5CAD53C}" type="datetime4">
              <a:rPr lang="en-US" smtClean="0"/>
              <a:t>April 2, 2025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F21326-D7C7-4361-84B5-8B6D3C0059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896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94800" y="304800"/>
            <a:ext cx="27940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304800"/>
            <a:ext cx="81788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64A88-A2FC-49EB-8F0A-38BA9C23C1FF}" type="datetime4">
              <a:rPr lang="en-US" smtClean="0"/>
              <a:t>April 2, 2025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8542DF-12FE-4771-825E-3535B7DDF8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3235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4000"/>
            </a:lvl1pPr>
            <a:lvl2pPr marL="742950" indent="-285750">
              <a:buFont typeface="Wingdings" panose="05000000000000000000" pitchFamily="2" charset="2"/>
              <a:buChar char="§"/>
              <a:defRPr sz="3600"/>
            </a:lvl2pPr>
            <a:lvl3pPr marL="1143000" indent="-228600">
              <a:buFont typeface="Wingdings" panose="05000000000000000000" pitchFamily="2" charset="2"/>
              <a:buChar char="§"/>
              <a:defRPr sz="3600"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C99486-840B-4D8A-AFF8-FBE455A5CC59}" type="datetime4">
              <a:rPr lang="en-US" smtClean="0"/>
              <a:t>April 2, 2025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6D8BCF-55E0-42ED-A971-B07E2BF361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1628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EEF940-7BBD-4387-A7B2-5CCBD2991F3E}" type="datetime4">
              <a:rPr lang="en-US" smtClean="0"/>
              <a:t>April 2, 2025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73C912-FD25-472F-AE0D-804BB66BEB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542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0"/>
            <a:ext cx="5486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0" y="1600200"/>
            <a:ext cx="5486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A2E318-07A6-4E35-93DE-97E1FFDFEB77}" type="datetime4">
              <a:rPr lang="en-US" smtClean="0"/>
              <a:t>April 2, 2025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2608FF-3E58-48A5-8328-7BA739516A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8772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6D61CC-36F4-442B-A906-9A219951726A}" type="datetime4">
              <a:rPr lang="en-US" smtClean="0"/>
              <a:t>April 2, 2025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8683A8-1286-4FEC-A9D6-054ED01A83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5996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BC5400-45F1-413C-B4DC-41AC2D92B7C3}" type="datetime4">
              <a:rPr lang="en-US" smtClean="0"/>
              <a:t>April 2, 2025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209B23-CAA3-400A-8F10-39492A61D9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8202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08C94B-5187-4E32-A4C6-B2E7D349B71B}" type="datetime4">
              <a:rPr lang="en-US" smtClean="0"/>
              <a:t>April 2, 2025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755349-1816-456D-9B4B-64D0C6418E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6257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EA73E0-9D17-476F-B1C2-DF59F7F85D98}" type="datetime4">
              <a:rPr lang="en-US" smtClean="0"/>
              <a:t>April 2, 2025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D14BAC-6705-4AF1-9930-8835A5DD05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4992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704760-DCA2-4233-8D98-32FD062F2A89}" type="datetime4">
              <a:rPr lang="en-US" smtClean="0"/>
              <a:t>April 2, 2025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204D45-7CC8-4209-8735-165F61EAC0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2886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304800"/>
            <a:ext cx="11176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2800" y="1600200"/>
            <a:ext cx="11176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06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i="0">
                <a:solidFill>
                  <a:srgbClr val="000066"/>
                </a:solidFill>
                <a:latin typeface="+mn-lt"/>
              </a:defRPr>
            </a:lvl1pPr>
          </a:lstStyle>
          <a:p>
            <a:pPr>
              <a:defRPr/>
            </a:pPr>
            <a:fld id="{FB775824-DE40-44C9-95ED-6B88F6A9488C}" type="datetime4">
              <a:rPr lang="en-US" smtClean="0"/>
              <a:t>April 2, 2025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7752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 i="0">
                <a:solidFill>
                  <a:srgbClr val="000066"/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472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i="0">
                <a:solidFill>
                  <a:srgbClr val="000066"/>
                </a:solidFill>
                <a:latin typeface="Arial" panose="020B0604020202020204" pitchFamily="34" charset="0"/>
              </a:defRPr>
            </a:lvl1pPr>
          </a:lstStyle>
          <a:p>
            <a:fld id="{0866656E-0E3C-42B6-9FFA-1330A09BB13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hf hdr="0" ftr="0"/>
  <p:txStyles>
    <p:titleStyle>
      <a:lvl1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2pPr>
      <a:lvl3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3pPr>
      <a:lvl4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4pPr>
      <a:lvl5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5pPr>
      <a:lvl6pPr marL="4572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6pPr>
      <a:lvl7pPr marL="9144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7pPr>
      <a:lvl8pPr marL="13716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8pPr>
      <a:lvl9pPr marL="18288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Monotype Sorts" pitchFamily="2" charset="2"/>
        <a:buChar char="n"/>
        <a:defRPr kumimoji="1" sz="3200">
          <a:solidFill>
            <a:srgbClr val="0A0A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u"/>
        <a:defRPr kumimoji="1" sz="3000">
          <a:solidFill>
            <a:srgbClr val="000066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Monotype Sorts" pitchFamily="2" charset="2"/>
        <a:buChar char="w"/>
        <a:defRPr kumimoji="1" sz="2800">
          <a:solidFill>
            <a:srgbClr val="00006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kumimoji="1" sz="2400">
          <a:solidFill>
            <a:srgbClr val="000066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tmp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 dirty="0"/>
              <a:t>Class 5: Wed 2 Apr 2025</a:t>
            </a:r>
            <a:br>
              <a:rPr lang="en-US" sz="2800" dirty="0"/>
            </a:br>
            <a:r>
              <a:rPr lang="en-US" sz="2800" dirty="0"/>
              <a:t>Copyright Spring 2025</a:t>
            </a: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r>
              <a:rPr lang="en-US" sz="6000" dirty="0"/>
              <a:t>Authorship and Ownership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02076" y="3581400"/>
            <a:ext cx="7001276" cy="1752600"/>
          </a:xfrm>
        </p:spPr>
        <p:txBody>
          <a:bodyPr/>
          <a:lstStyle/>
          <a:p>
            <a:r>
              <a:rPr lang="en-US" dirty="0"/>
              <a:t>Randal C. Picker</a:t>
            </a:r>
          </a:p>
          <a:p>
            <a:r>
              <a:rPr lang="en-US" sz="2000" dirty="0"/>
              <a:t>James Parker Hall Distinguished Service Professor of Law</a:t>
            </a:r>
          </a:p>
          <a:p>
            <a:endParaRPr lang="en-US"/>
          </a:p>
          <a:p>
            <a:r>
              <a:rPr lang="en-US"/>
              <a:t>The </a:t>
            </a:r>
            <a:r>
              <a:rPr lang="en-US" dirty="0"/>
              <a:t>Law School</a:t>
            </a:r>
          </a:p>
          <a:p>
            <a:r>
              <a:rPr lang="en-US" dirty="0"/>
              <a:t>The University of Chicago</a:t>
            </a:r>
          </a:p>
          <a:p>
            <a:endParaRPr lang="en-US" sz="2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0956FDE-B766-45E2-90B2-EB22262D81CD}" type="slidenum">
              <a:rPr lang="en-US" altLang="en-US" sz="1400" i="0">
                <a:solidFill>
                  <a:srgbClr val="000066"/>
                </a:solidFill>
                <a:latin typeface="Arial" panose="020B0604020202020204" pitchFamily="34" charset="0"/>
              </a:rPr>
              <a:pPr/>
              <a:t>10</a:t>
            </a:fld>
            <a:endParaRPr lang="en-US" altLang="en-US" sz="1400" i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102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204</a:t>
            </a:r>
          </a:p>
        </p:txBody>
      </p:sp>
      <p:sp>
        <p:nvSpPr>
          <p:cNvPr id="1024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Execution of transfers of copyright ownership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(a) A </a:t>
            </a:r>
            <a:r>
              <a:rPr lang="en-US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transfer of copyright ownership</a:t>
            </a:r>
            <a:r>
              <a:rPr lang="en-US" dirty="0"/>
              <a:t>, other than by operation of law, </a:t>
            </a:r>
            <a:r>
              <a:rPr lang="en-US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is not valid unless </a:t>
            </a:r>
            <a:r>
              <a:rPr lang="en-US" dirty="0"/>
              <a:t>an instrument of conveyance, or a note or memorandum of the transfer, </a:t>
            </a:r>
            <a:r>
              <a:rPr lang="en-US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is in writing </a:t>
            </a:r>
            <a:r>
              <a:rPr lang="en-US" dirty="0"/>
              <a:t>and signed by the owner of the rights conveyed or such owner’s duly authorized agent.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4B54833-ADE4-46ED-B22E-4DEA406AF682}" type="slidenum">
              <a:rPr lang="en-US" altLang="en-US" sz="1400" i="0">
                <a:solidFill>
                  <a:srgbClr val="000066"/>
                </a:solidFill>
                <a:latin typeface="Arial" panose="020B0604020202020204" pitchFamily="34" charset="0"/>
              </a:rPr>
              <a:pPr/>
              <a:t>11</a:t>
            </a:fld>
            <a:endParaRPr lang="en-US" altLang="en-US" sz="1400" i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112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201: Ownership of Copyright</a:t>
            </a:r>
          </a:p>
        </p:txBody>
      </p:sp>
      <p:sp>
        <p:nvSpPr>
          <p:cNvPr id="1127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(b) Works Made for Hire.</a:t>
            </a:r>
          </a:p>
          <a:p>
            <a:pPr lvl="1"/>
            <a:r>
              <a:rPr lang="en-US" dirty="0"/>
              <a:t>In the case of a </a:t>
            </a:r>
            <a:r>
              <a:rPr lang="en-US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work made for hire</a:t>
            </a:r>
            <a:r>
              <a:rPr lang="en-US" dirty="0"/>
              <a:t>, the </a:t>
            </a:r>
            <a:r>
              <a:rPr lang="en-US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employer or other person for whom the work was prepared is considered the author </a:t>
            </a:r>
            <a:r>
              <a:rPr lang="en-US" dirty="0"/>
              <a:t>for purposes of this title, and, unless the parties have expressly agreed otherwise in a written instrument signed by them, owns all of the rights comprised in the copyright.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03A4532-8965-48C4-88DC-D6F28C75CB1A}" type="slidenum">
              <a:rPr lang="en-US" altLang="en-US" sz="1400" i="0">
                <a:solidFill>
                  <a:srgbClr val="000066"/>
                </a:solidFill>
                <a:latin typeface="Arial" panose="020B0604020202020204" pitchFamily="34" charset="0"/>
              </a:rPr>
              <a:pPr/>
              <a:t>12</a:t>
            </a:fld>
            <a:endParaRPr lang="en-US" altLang="en-US" sz="1400" i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122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101: Work Made for Hire</a:t>
            </a:r>
          </a:p>
        </p:txBody>
      </p:sp>
      <p:sp>
        <p:nvSpPr>
          <p:cNvPr id="1229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“work made for hire” is—</a:t>
            </a:r>
          </a:p>
          <a:p>
            <a:pPr lvl="1"/>
            <a:r>
              <a:rPr lang="en-US" dirty="0"/>
              <a:t>(1) a work prepared by an </a:t>
            </a:r>
            <a:r>
              <a:rPr lang="en-US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employee</a:t>
            </a:r>
            <a:r>
              <a:rPr lang="en-US" dirty="0"/>
              <a:t> within the scope of his or her employment; or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54DDD22-7C33-45FA-B369-3024DEDDF03B}" type="slidenum">
              <a:rPr lang="en-US" altLang="en-US" sz="1400" i="0">
                <a:solidFill>
                  <a:srgbClr val="000066"/>
                </a:solidFill>
                <a:latin typeface="Arial" panose="020B0604020202020204" pitchFamily="34" charset="0"/>
              </a:rPr>
              <a:pPr/>
              <a:t>13</a:t>
            </a:fld>
            <a:endParaRPr lang="en-US" altLang="en-US" sz="1400" i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133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101: Work Made for Hire</a:t>
            </a:r>
          </a:p>
        </p:txBody>
      </p:sp>
      <p:sp>
        <p:nvSpPr>
          <p:cNvPr id="1331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/>
              <a:t>(2) a </a:t>
            </a:r>
            <a:r>
              <a:rPr lang="en-US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work specially ordered or commissioned for use</a:t>
            </a:r>
          </a:p>
          <a:p>
            <a:pPr lvl="2"/>
            <a:r>
              <a:rPr lang="en-US" dirty="0"/>
              <a:t>as a contribution to a collective work, </a:t>
            </a:r>
            <a:r>
              <a:rPr lang="en-US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as a part of a motion picture or other audiovisual work</a:t>
            </a:r>
            <a:r>
              <a:rPr lang="en-US" dirty="0"/>
              <a:t>, as a translation, as a supplementary work,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0AF916F-DFED-4C44-9F88-70E10BCD01AB}" type="slidenum">
              <a:rPr lang="en-US" altLang="en-US" sz="1400" i="0">
                <a:solidFill>
                  <a:srgbClr val="000066"/>
                </a:solidFill>
                <a:latin typeface="Arial" panose="020B0604020202020204" pitchFamily="34" charset="0"/>
              </a:rPr>
              <a:pPr/>
              <a:t>14</a:t>
            </a:fld>
            <a:endParaRPr lang="en-US" altLang="en-US" sz="1400" i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143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101: Work Made for Hire</a:t>
            </a:r>
          </a:p>
        </p:txBody>
      </p:sp>
      <p:sp>
        <p:nvSpPr>
          <p:cNvPr id="1434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2"/>
            <a:r>
              <a:rPr lang="en-US" dirty="0"/>
              <a:t>as a compilation, as an instructional text, as a test, as answer material for a test, or as an atlas,</a:t>
            </a:r>
          </a:p>
          <a:p>
            <a:pPr lvl="1"/>
            <a:r>
              <a:rPr lang="en-US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if the parties expressly agree in a written instrument signed by them that the work shall be considered a work made for hire</a:t>
            </a:r>
            <a:r>
              <a:rPr lang="en-US" dirty="0"/>
              <a:t>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9D61843-8B0F-4AA4-B7DC-9CF1F83E6AE8}" type="slidenum">
              <a:rPr lang="en-US" altLang="en-US" sz="1400" i="0">
                <a:solidFill>
                  <a:srgbClr val="000066"/>
                </a:solidFill>
                <a:latin typeface="Arial" panose="020B0604020202020204" pitchFamily="34" charset="0"/>
              </a:rPr>
              <a:pPr/>
              <a:t>15</a:t>
            </a:fld>
            <a:endParaRPr lang="en-US" altLang="en-US" sz="1400" i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When Does It Matter Who the Author Is?</a:t>
            </a:r>
          </a:p>
        </p:txBody>
      </p:sp>
      <p:sp>
        <p:nvSpPr>
          <p:cNvPr id="1946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Duration of Copyright</a:t>
            </a:r>
          </a:p>
          <a:p>
            <a:r>
              <a:rPr lang="en-US" dirty="0"/>
              <a:t>Limitations on Assignment</a:t>
            </a:r>
          </a:p>
          <a:p>
            <a:r>
              <a:rPr lang="en-US" dirty="0"/>
              <a:t>Control over Copyright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70C1353-4A7F-4518-8692-B9453FE74296}" type="slidenum">
              <a:rPr lang="en-US" altLang="en-US" sz="1400" i="0">
                <a:solidFill>
                  <a:srgbClr val="000066"/>
                </a:solidFill>
                <a:latin typeface="Arial" panose="020B0604020202020204" pitchFamily="34" charset="0"/>
              </a:rPr>
              <a:pPr/>
              <a:t>16</a:t>
            </a:fld>
            <a:endParaRPr lang="en-US" altLang="en-US" sz="1400" i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204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When Does It Matter: Duration</a:t>
            </a:r>
          </a:p>
        </p:txBody>
      </p:sp>
      <p:sp>
        <p:nvSpPr>
          <p:cNvPr id="2048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302(a) In General.</a:t>
            </a:r>
          </a:p>
          <a:p>
            <a:pPr lvl="1"/>
            <a:r>
              <a:rPr lang="en-US" dirty="0"/>
              <a:t>Copyright in a work created on or after January 1, 1978, subsists from its creation and, except as provided by the following subsections, endures for a term consisting of the </a:t>
            </a:r>
            <a:r>
              <a:rPr lang="en-US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life of the author and 70 years after the author’s death</a:t>
            </a:r>
            <a:r>
              <a:rPr lang="en-US" dirty="0"/>
              <a:t>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E46282A-A5B3-4B1A-8306-E56565C51499}" type="slidenum">
              <a:rPr lang="en-US" altLang="en-US" sz="1400" i="0">
                <a:solidFill>
                  <a:srgbClr val="000066"/>
                </a:solidFill>
                <a:latin typeface="Arial" panose="020B0604020202020204" pitchFamily="34" charset="0"/>
              </a:rPr>
              <a:pPr/>
              <a:t>17</a:t>
            </a:fld>
            <a:endParaRPr lang="en-US" altLang="en-US" sz="1400" i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215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When Does It Matter: Duration</a:t>
            </a:r>
          </a:p>
        </p:txBody>
      </p:sp>
      <p:sp>
        <p:nvSpPr>
          <p:cNvPr id="2151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302(c) Anonymous Works, Pseudonymous Works, and Works Made for Hire.</a:t>
            </a:r>
          </a:p>
          <a:p>
            <a:pPr lvl="1"/>
            <a:r>
              <a:rPr lang="en-US" dirty="0"/>
              <a:t>In the case of an anonymous work, a pseudonymous work, or </a:t>
            </a:r>
            <a:r>
              <a:rPr lang="en-US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a work made for hire</a:t>
            </a:r>
            <a:r>
              <a:rPr lang="en-US" dirty="0"/>
              <a:t>, the copyright endures for a term of </a:t>
            </a:r>
            <a:r>
              <a:rPr lang="en-US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95 years from the year of its first publication, or a term of 120 years from the year of its creation, whichever expires first</a:t>
            </a:r>
            <a:r>
              <a:rPr lang="en-US" dirty="0"/>
              <a:t>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4CAAA37-8129-44B9-BE5C-F360915935D5}" type="slidenum">
              <a:rPr lang="en-US" altLang="en-US" sz="1400" i="0">
                <a:solidFill>
                  <a:srgbClr val="000066"/>
                </a:solidFill>
                <a:latin typeface="Arial" panose="020B0604020202020204" pitchFamily="34" charset="0"/>
              </a:rPr>
              <a:pPr/>
              <a:t>18</a:t>
            </a:fld>
            <a:endParaRPr lang="en-US" altLang="en-US" sz="1400" i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225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203. Termination of transfers and licenses granted by the author</a:t>
            </a:r>
          </a:p>
        </p:txBody>
      </p:sp>
      <p:sp>
        <p:nvSpPr>
          <p:cNvPr id="2253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(a) Conditions for Termination.</a:t>
            </a:r>
          </a:p>
          <a:p>
            <a:pPr lvl="1"/>
            <a:r>
              <a:rPr lang="en-US" dirty="0"/>
              <a:t>In the case of </a:t>
            </a:r>
            <a:r>
              <a:rPr lang="en-US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any work other than a work made for hire</a:t>
            </a:r>
            <a:r>
              <a:rPr lang="en-US" dirty="0"/>
              <a:t>, the exclusive or nonexclusive grant of a transfer or license of copyright or of any right under a copyright, executed by the author on or after January 1, 1978, otherwise than by will, </a:t>
            </a:r>
            <a:r>
              <a:rPr lang="en-US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is subject to termination under the following conditions</a:t>
            </a:r>
            <a:r>
              <a:rPr lang="en-US" dirty="0"/>
              <a:t>: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1780BC9-AACF-455D-8732-423C69613ACC}" type="slidenum">
              <a:rPr lang="en-US" altLang="en-US" sz="1400" i="0">
                <a:solidFill>
                  <a:srgbClr val="000066"/>
                </a:solidFill>
                <a:latin typeface="Arial" panose="020B0604020202020204" pitchFamily="34" charset="0"/>
              </a:rPr>
              <a:pPr/>
              <a:t>19</a:t>
            </a:fld>
            <a:endParaRPr lang="en-US" altLang="en-US" sz="1400" i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Letter</a:t>
            </a:r>
          </a:p>
        </p:txBody>
      </p:sp>
      <p:sp>
        <p:nvSpPr>
          <p:cNvPr id="2458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Hypo 1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 write famous person, </a:t>
            </a:r>
            <a:r>
              <a:rPr lang="en-US" dirty="0" err="1"/>
              <a:t>Ima</a:t>
            </a:r>
            <a:r>
              <a:rPr lang="en-US" dirty="0"/>
              <a:t> Star, a fan letter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She writes back a letter telling me about her life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 want to publish her letter on my website</a:t>
            </a:r>
          </a:p>
          <a:p>
            <a:pPr>
              <a:lnSpc>
                <a:spcPct val="90000"/>
              </a:lnSpc>
            </a:pPr>
            <a:r>
              <a:rPr lang="en-US" dirty="0"/>
              <a:t>Who is the author of her letter? Who is the owner of the copyright in that letter? Can I publish her letter?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0117123" y="0"/>
            <a:ext cx="2100277" cy="461665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b="1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TTYN (1 of 3)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Questions for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  <a:p>
            <a:pPr lvl="1"/>
            <a:r>
              <a:rPr lang="en-US" dirty="0"/>
              <a:t>How should we organize the production of copyrighted works?</a:t>
            </a:r>
          </a:p>
          <a:p>
            <a:pPr lvl="1"/>
            <a:r>
              <a:rPr lang="en-US" dirty="0"/>
              <a:t>As we move away from a single author, how should copyright law shape the interactions among a team of people creating a copyrighted work? What turns on that?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D8BCF-55E0-42ED-A971-B07E2BF3613A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51750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727ACAB-69F8-4445-9750-3CA1DC4AE37F}" type="slidenum">
              <a:rPr lang="en-US" altLang="en-US" sz="1400" i="0">
                <a:solidFill>
                  <a:srgbClr val="000066"/>
                </a:solidFill>
                <a:latin typeface="Arial" panose="020B0604020202020204" pitchFamily="34" charset="0"/>
              </a:rPr>
              <a:pPr/>
              <a:t>20</a:t>
            </a:fld>
            <a:endParaRPr lang="en-US" altLang="en-US" sz="1400" i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266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Structuring Book Copyrights</a:t>
            </a:r>
          </a:p>
        </p:txBody>
      </p:sp>
      <p:sp>
        <p:nvSpPr>
          <p:cNvPr id="2663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Hypo 2</a:t>
            </a:r>
          </a:p>
          <a:p>
            <a:pPr lvl="1"/>
            <a:r>
              <a:rPr lang="en-US" dirty="0"/>
              <a:t>X writes a book</a:t>
            </a:r>
          </a:p>
          <a:p>
            <a:pPr lvl="1"/>
            <a:r>
              <a:rPr lang="en-US" dirty="0"/>
              <a:t>As a condition of publishing the book, the U of Chicago Press requires that it obtain the copyright to the book</a:t>
            </a:r>
          </a:p>
          <a:p>
            <a:r>
              <a:rPr lang="en-US" dirty="0"/>
              <a:t>What happens and where does that put us?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0108734" y="0"/>
            <a:ext cx="2108666" cy="461665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b="1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TTYN (2 of 3)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5C046BE-F8D9-47EF-BBCE-07A893BC97D8}" type="slidenum">
              <a:rPr lang="en-US" altLang="en-US" sz="1400" i="0">
                <a:solidFill>
                  <a:srgbClr val="000066"/>
                </a:solidFill>
                <a:latin typeface="Arial" panose="020B0604020202020204" pitchFamily="34" charset="0"/>
              </a:rPr>
              <a:pPr/>
              <a:t>21</a:t>
            </a:fld>
            <a:endParaRPr lang="en-US" altLang="en-US" sz="1400" i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297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Structuring Book Copyrights</a:t>
            </a:r>
          </a:p>
        </p:txBody>
      </p:sp>
      <p:sp>
        <p:nvSpPr>
          <p:cNvPr id="2970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Hypo 3</a:t>
            </a:r>
          </a:p>
          <a:p>
            <a:pPr lvl="1"/>
            <a:r>
              <a:rPr lang="en-US" dirty="0"/>
              <a:t>X is thinking about writing a book</a:t>
            </a:r>
          </a:p>
          <a:p>
            <a:pPr lvl="1"/>
            <a:r>
              <a:rPr lang="en-US" dirty="0"/>
              <a:t>The U of C press hires X as an employee</a:t>
            </a:r>
          </a:p>
          <a:p>
            <a:pPr lvl="1"/>
            <a:r>
              <a:rPr lang="en-US" dirty="0"/>
              <a:t>X writes the book</a:t>
            </a:r>
          </a:p>
          <a:p>
            <a:r>
              <a:rPr lang="en-US" dirty="0"/>
              <a:t>What happens and where does that put us?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0125513" y="0"/>
            <a:ext cx="2091888" cy="461665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b="1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TTYN (3 of 3)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A8FA035-9796-4FA9-8210-5926C1220B83}" type="slidenum">
              <a:rPr lang="en-US" altLang="en-US" sz="1400" i="0">
                <a:solidFill>
                  <a:srgbClr val="000066"/>
                </a:solidFill>
                <a:latin typeface="Arial" panose="020B0604020202020204" pitchFamily="34" charset="0"/>
              </a:rPr>
              <a:pPr/>
              <a:t>22</a:t>
            </a:fld>
            <a:endParaRPr lang="en-US" altLang="en-US" sz="1400" i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256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Hypo 1 Answer</a:t>
            </a:r>
          </a:p>
        </p:txBody>
      </p:sp>
      <p:sp>
        <p:nvSpPr>
          <p:cNvPr id="2560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Authorship</a:t>
            </a:r>
          </a:p>
          <a:p>
            <a:pPr lvl="1"/>
            <a:r>
              <a:rPr lang="en-US" dirty="0"/>
              <a:t>Ima Star wrote the letter, she is the author</a:t>
            </a:r>
          </a:p>
          <a:p>
            <a:r>
              <a:rPr lang="en-US" dirty="0"/>
              <a:t>Copyright</a:t>
            </a:r>
          </a:p>
          <a:p>
            <a:pPr lvl="1"/>
            <a:r>
              <a:rPr lang="en-US" dirty="0"/>
              <a:t>Under 201(a), author is initial owner of copyright</a:t>
            </a:r>
          </a:p>
          <a:p>
            <a:r>
              <a:rPr lang="en-US" dirty="0"/>
              <a:t>Publication on Website?: No</a:t>
            </a:r>
          </a:p>
          <a:p>
            <a:pPr lvl="1"/>
            <a:r>
              <a:rPr lang="en-US" dirty="0"/>
              <a:t>Copyright owner controls the right to publish under 106(3)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1F9A989-3DD5-40F6-9770-9418ED6F4D05}" type="slidenum">
              <a:rPr lang="en-US" altLang="en-US" sz="1400" i="0">
                <a:solidFill>
                  <a:srgbClr val="000066"/>
                </a:solidFill>
                <a:latin typeface="Arial" panose="020B0604020202020204" pitchFamily="34" charset="0"/>
              </a:rPr>
              <a:pPr/>
              <a:t>23</a:t>
            </a:fld>
            <a:endParaRPr lang="en-US" altLang="en-US" sz="1400" i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276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Hypo 2 Answer</a:t>
            </a:r>
          </a:p>
        </p:txBody>
      </p:sp>
      <p:sp>
        <p:nvSpPr>
          <p:cNvPr id="2765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Authorship</a:t>
            </a:r>
          </a:p>
          <a:p>
            <a:pPr lvl="1"/>
            <a:r>
              <a:rPr lang="en-US"/>
              <a:t>X is the author</a:t>
            </a:r>
          </a:p>
          <a:p>
            <a:r>
              <a:rPr lang="en-US"/>
              <a:t>Copyright</a:t>
            </a:r>
          </a:p>
          <a:p>
            <a:pPr lvl="1"/>
            <a:r>
              <a:rPr lang="en-US"/>
              <a:t>Duration is life of the author + 70 years under 302(a)</a:t>
            </a:r>
          </a:p>
          <a:p>
            <a:pPr lvl="1"/>
            <a:r>
              <a:rPr lang="en-US"/>
              <a:t>X can transfer the copyright to the U of C Press under 204(a)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4956FA8-4E89-4B00-AF89-5F7D78D44286}" type="slidenum">
              <a:rPr lang="en-US" altLang="en-US" sz="1400" i="0">
                <a:solidFill>
                  <a:srgbClr val="000066"/>
                </a:solidFill>
                <a:latin typeface="Arial" panose="020B0604020202020204" pitchFamily="34" charset="0"/>
              </a:rPr>
              <a:pPr/>
              <a:t>24</a:t>
            </a:fld>
            <a:endParaRPr lang="en-US" altLang="en-US" sz="1400" i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286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Hypo 2 Answer</a:t>
            </a:r>
          </a:p>
        </p:txBody>
      </p:sp>
      <p:sp>
        <p:nvSpPr>
          <p:cNvPr id="2867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Termination of Transfer</a:t>
            </a:r>
          </a:p>
          <a:p>
            <a:pPr lvl="1"/>
            <a:r>
              <a:rPr lang="en-US" dirty="0"/>
              <a:t>After 35 years under 203(a)(3)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89BA8B6-2648-41D9-B8E8-3032CA9555FE}" type="slidenum">
              <a:rPr lang="en-US" altLang="en-US" sz="1400" i="0">
                <a:solidFill>
                  <a:srgbClr val="000066"/>
                </a:solidFill>
                <a:latin typeface="Arial" panose="020B0604020202020204" pitchFamily="34" charset="0"/>
              </a:rPr>
              <a:pPr/>
              <a:t>25</a:t>
            </a:fld>
            <a:endParaRPr lang="en-US" altLang="en-US" sz="1400" i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307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Hypo 3 Answer</a:t>
            </a:r>
          </a:p>
        </p:txBody>
      </p:sp>
      <p:sp>
        <p:nvSpPr>
          <p:cNvPr id="3072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Authorship</a:t>
            </a:r>
          </a:p>
          <a:p>
            <a:pPr lvl="1"/>
            <a:r>
              <a:rPr lang="en-US"/>
              <a:t>Under work made for hire rules, U of C Press is the author and therefore the owner (201(b), 201(a))</a:t>
            </a:r>
          </a:p>
          <a:p>
            <a:r>
              <a:rPr lang="en-US"/>
              <a:t>Copyright</a:t>
            </a:r>
          </a:p>
          <a:p>
            <a:pPr lvl="1"/>
            <a:r>
              <a:rPr lang="en-US"/>
              <a:t>Duration of copyright is the lesser of 95 years from the date of publication or 120 years from the date of creation (302(c))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B5A4D23-7581-4188-B121-56AFB6BDBB86}" type="slidenum">
              <a:rPr lang="en-US" altLang="en-US" sz="1400" i="0">
                <a:solidFill>
                  <a:srgbClr val="000066"/>
                </a:solidFill>
                <a:latin typeface="Arial" panose="020B0604020202020204" pitchFamily="34" charset="0"/>
              </a:rPr>
              <a:pPr/>
              <a:t>26</a:t>
            </a:fld>
            <a:endParaRPr lang="en-US" altLang="en-US" sz="1400" i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317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Hypo 3 Answer</a:t>
            </a:r>
          </a:p>
        </p:txBody>
      </p:sp>
      <p:sp>
        <p:nvSpPr>
          <p:cNvPr id="3175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Termination Right</a:t>
            </a:r>
          </a:p>
          <a:p>
            <a:pPr lvl="1"/>
            <a:r>
              <a:rPr lang="en-US" dirty="0"/>
              <a:t>203(a) carves out works made for hire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9894" y="-1"/>
            <a:ext cx="2662107" cy="36933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At the Beginning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780" y="3420480"/>
            <a:ext cx="22439" cy="170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956" y="459269"/>
            <a:ext cx="4393384" cy="632218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0795665" y="6488668"/>
            <a:ext cx="1396335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March 1941</a:t>
            </a:r>
          </a:p>
        </p:txBody>
      </p:sp>
    </p:spTree>
    <p:extLst>
      <p:ext uri="{BB962C8B-B14F-4D97-AF65-F5344CB8AC3E}">
        <p14:creationId xmlns:p14="http://schemas.microsoft.com/office/powerpoint/2010/main" val="373608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50866" y="-2"/>
            <a:ext cx="2641134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Copyright Notice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834372" y="6488668"/>
            <a:ext cx="2357628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Captain America #1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780" y="3420480"/>
            <a:ext cx="22439" cy="170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" r="1297" b="2467"/>
          <a:stretch/>
        </p:blipFill>
        <p:spPr>
          <a:xfrm>
            <a:off x="325480" y="175655"/>
            <a:ext cx="4528565" cy="650814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2" t="87864" r="3719" b="7366"/>
          <a:stretch/>
        </p:blipFill>
        <p:spPr>
          <a:xfrm>
            <a:off x="869427" y="4141181"/>
            <a:ext cx="11149536" cy="83994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8619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3284" y="-2"/>
            <a:ext cx="4788718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“By Joe Simon and Jack Kirby”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004366" y="6488668"/>
            <a:ext cx="218763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Captain America #1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780" y="3420480"/>
            <a:ext cx="22439" cy="170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3" t="3934" r="8492" b="7133"/>
          <a:stretch/>
        </p:blipFill>
        <p:spPr>
          <a:xfrm>
            <a:off x="3353366" y="488462"/>
            <a:ext cx="4133378" cy="625161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512546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272E06B-B4BD-4FA8-90D6-2280402958FD}" type="slidenum">
              <a:rPr lang="en-US" altLang="en-US" sz="1400" i="0">
                <a:solidFill>
                  <a:srgbClr val="000066"/>
                </a:solidFill>
                <a:latin typeface="Arial" panose="020B0604020202020204" pitchFamily="34" charset="0"/>
              </a:rPr>
              <a:pPr/>
              <a:t>3</a:t>
            </a:fld>
            <a:endParaRPr lang="en-US" altLang="en-US" sz="1400" i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61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101: Joint Work</a:t>
            </a:r>
          </a:p>
        </p:txBody>
      </p:sp>
      <p:sp>
        <p:nvSpPr>
          <p:cNvPr id="615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“joint work” is a work</a:t>
            </a:r>
          </a:p>
          <a:p>
            <a:pPr lvl="1"/>
            <a:r>
              <a:rPr lang="en-US" dirty="0"/>
              <a:t>prepared by </a:t>
            </a:r>
            <a:r>
              <a:rPr lang="en-US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two or more authors </a:t>
            </a:r>
            <a:r>
              <a:rPr lang="en-US" dirty="0"/>
              <a:t>with the </a:t>
            </a:r>
            <a:r>
              <a:rPr lang="en-US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intention that their contributions be merged into inseparable or interdependent parts of a unitary whole</a:t>
            </a:r>
            <a:r>
              <a:rPr lang="en-US" dirty="0"/>
              <a:t>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99879" y="-1"/>
            <a:ext cx="2392122" cy="36933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Marvel v. Kirby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172724" y="6488668"/>
            <a:ext cx="3019275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726 F.3d 119 (2</a:t>
            </a:r>
            <a:r>
              <a:rPr lang="en-US" sz="1800" i="0" baseline="300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nd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Cir. 2013)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000E09-BD73-1369-D52C-29DAA32E1D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306" t="5592" r="13217" b="8834"/>
          <a:stretch/>
        </p:blipFill>
        <p:spPr>
          <a:xfrm>
            <a:off x="3624044" y="184664"/>
            <a:ext cx="4339190" cy="652093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617750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4E969B-D246-B423-2759-BB8B508034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9C698BD-BBD3-F2B7-639E-08988ED8F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615" y="181663"/>
            <a:ext cx="4364982" cy="649167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9831E4-28A7-B954-98EE-CDBCA8E14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4855" y="-2"/>
            <a:ext cx="3577146" cy="36933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kern="12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Termination and WMFH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26C0C4-EDF6-1ED6-A9CB-A99E3B394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FF233496-F93E-C3D5-6B4A-649B559F7B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80484" y="6488668"/>
            <a:ext cx="2311515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Kirby (2</a:t>
            </a:r>
            <a:r>
              <a:rPr lang="en-US" sz="1800" i="0" baseline="300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nd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Cir. 2013)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CA0DE5-A251-183D-87E5-D91EB145F1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A20CA39D-358E-DB09-C10A-CB0DE04CA2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825" y="2117081"/>
            <a:ext cx="10727523" cy="1569660"/>
          </a:xfrm>
          <a:prstGeom prst="rect">
            <a:avLst/>
          </a:prstGeom>
          <a:solidFill>
            <a:schemeClr val="bg1"/>
          </a:solidFill>
          <a:ln w="6350">
            <a:solidFill>
              <a:srgbClr val="00206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200" i="0" dirty="0">
                <a:solidFill>
                  <a:schemeClr val="bg2"/>
                </a:solidFill>
                <a:cs typeface="Times New Roman" panose="02020603050405020304" pitchFamily="18" charset="0"/>
              </a:rPr>
              <a:t>“</a:t>
            </a:r>
            <a:r>
              <a:rPr lang="en-US" sz="3200" i="0" dirty="0"/>
              <a:t>We also find … that </a:t>
            </a:r>
            <a:r>
              <a:rPr lang="en-US" sz="3200" b="1" i="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the district court was correct in concluding that the works at issue are ‘works made for hire’ under section 304(c)</a:t>
            </a:r>
            <a:r>
              <a:rPr lang="en-US" sz="3200" i="0" dirty="0"/>
              <a:t>.</a:t>
            </a:r>
            <a:r>
              <a:rPr lang="en-US" sz="3200" i="0" dirty="0">
                <a:solidFill>
                  <a:schemeClr val="bg2"/>
                </a:solidFill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53145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47610" y="-2"/>
            <a:ext cx="3444391" cy="36933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 Little Marvel History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880484" y="6488668"/>
            <a:ext cx="2311515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Kirby (2</a:t>
            </a:r>
            <a:r>
              <a:rPr lang="en-US" sz="1800" i="0" baseline="300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nd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Cir. 2013)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DBDADD-6DE9-ACCB-7582-4A05C89AD5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087" t="6573" r="11418" b="8542"/>
          <a:stretch/>
        </p:blipFill>
        <p:spPr>
          <a:xfrm>
            <a:off x="310393" y="184664"/>
            <a:ext cx="4326151" cy="651617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8" name="Text Box 5">
            <a:extLst>
              <a:ext uri="{FF2B5EF4-FFF2-40B4-BE49-F238E27FC236}">
                <a16:creationId xmlns:a16="http://schemas.microsoft.com/office/drawing/2014/main" id="{352B03A1-4C94-F6F8-A294-550573834A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825" y="2117081"/>
            <a:ext cx="10727523" cy="3046988"/>
          </a:xfrm>
          <a:prstGeom prst="rect">
            <a:avLst/>
          </a:prstGeom>
          <a:solidFill>
            <a:schemeClr val="bg1"/>
          </a:solidFill>
          <a:ln w="6350">
            <a:solidFill>
              <a:srgbClr val="00206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200" i="0" dirty="0">
                <a:solidFill>
                  <a:schemeClr val="bg2"/>
                </a:solidFill>
                <a:cs typeface="Times New Roman" panose="02020603050405020304" pitchFamily="18" charset="0"/>
              </a:rPr>
              <a:t>“</a:t>
            </a:r>
            <a:r>
              <a:rPr lang="en-US" sz="3200" i="0" dirty="0"/>
              <a:t>Marvel was founded as Timely Comics in 1939 by one Martin Goodman. </a:t>
            </a:r>
            <a:r>
              <a:rPr lang="en-US" sz="3200" b="1" i="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In 1940, Marvel purchased the first ten issues of Captain America from Kirby and Joe Simon</a:t>
            </a:r>
            <a:r>
              <a:rPr lang="en-US" sz="3200" i="0" dirty="0"/>
              <a:t>. </a:t>
            </a:r>
            <a:r>
              <a:rPr lang="en-US" sz="3200" b="1" i="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But Kirby and Simon would soon move on to a competitor, DC Comics. To replace them, Goodman hired one Stanley Lieber. Lieber would come to be known by his pen name, Stan Lee</a:t>
            </a:r>
            <a:r>
              <a:rPr lang="en-US" sz="3200" i="0" dirty="0"/>
              <a:t>.</a:t>
            </a:r>
            <a:r>
              <a:rPr lang="en-US" sz="3200" i="0" dirty="0">
                <a:solidFill>
                  <a:schemeClr val="bg2"/>
                </a:solidFill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86041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7838" y="-2"/>
            <a:ext cx="711416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Understanding Authorship: Thomson v. Larson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105088" y="6488668"/>
            <a:ext cx="3086911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147 F.3d 195 (2</a:t>
            </a:r>
            <a:r>
              <a:rPr lang="en-US" sz="1800" i="0" baseline="300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nd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Cir. 1998)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EDB288-8DF8-64D4-A9CC-47B416AD65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208" t="7503" r="8253" b="6570"/>
          <a:stretch/>
        </p:blipFill>
        <p:spPr>
          <a:xfrm>
            <a:off x="3594683" y="541090"/>
            <a:ext cx="3899003" cy="616451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427004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9589" y="-2"/>
            <a:ext cx="2582412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Pre-Rent Larson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1329332" y="6488668"/>
            <a:ext cx="862668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Netflix</a:t>
            </a:r>
          </a:p>
        </p:txBody>
      </p:sp>
      <p:pic>
        <p:nvPicPr>
          <p:cNvPr id="5" name="Picture 4" descr="Home - Netflix - Google Chrom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" t="8808" r="3282" b="29030"/>
          <a:stretch/>
        </p:blipFill>
        <p:spPr>
          <a:xfrm>
            <a:off x="1822702" y="594171"/>
            <a:ext cx="8529135" cy="611142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340294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35441" y="-2"/>
            <a:ext cx="2956560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tick, tick … BOOM!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985382" y="6488668"/>
            <a:ext cx="120661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Amazon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tick tick ... BOOM!: The Complete Book and Lyrics (Applause Libretto Library): Larson, Jonathan: 9781557837448: Amazon.com: Books - Google Chrom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97" y="209004"/>
            <a:ext cx="5808720" cy="639138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 descr="tick tick ... BOOM!: The Complete Book and Lyrics (Applause Libretto Library): Larson, Jonathan: 9781557837448: Amazon.com: Books - Google Chrom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" t="24361" r="26746" b="40612"/>
          <a:stretch/>
        </p:blipFill>
        <p:spPr>
          <a:xfrm>
            <a:off x="2408869" y="1436986"/>
            <a:ext cx="8304852" cy="447810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29110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9547" y="-2"/>
            <a:ext cx="209245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Rent Playbill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421624" y="6488668"/>
            <a:ext cx="3770376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Playbill.com (Visited 12 Jan 2022)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 descr="Rent (Broadway, Nederlander Theatre, 1996) | Playbill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84" y="209004"/>
            <a:ext cx="5900011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9" name="Picture 8" descr="Rent (Broadway, Nederlander Theatre, 1996) | Playbill - Google Chro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" t="40854" r="29313" b="21991"/>
          <a:stretch/>
        </p:blipFill>
        <p:spPr>
          <a:xfrm>
            <a:off x="2714671" y="1185954"/>
            <a:ext cx="8096694" cy="479804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5096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9096" y="-2"/>
            <a:ext cx="3422905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La </a:t>
            </a:r>
            <a:r>
              <a:rPr lang="en-US" sz="24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Bohème</a:t>
            </a: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at the Met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138160" y="6488668"/>
            <a:ext cx="405384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The Met Opera (Visited 12 Jan 2022)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Metropolitan Opera | La Bohème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0" y="209004"/>
            <a:ext cx="5900011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 descr="Metropolitan Opera | La Bohème - Google Chro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" t="7426" r="2515" b="39236"/>
          <a:stretch/>
        </p:blipFill>
        <p:spPr>
          <a:xfrm>
            <a:off x="2308867" y="819857"/>
            <a:ext cx="8993027" cy="547913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04448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4505" y="-2"/>
            <a:ext cx="3587496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The Creation of Culture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38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395460" y="6488668"/>
            <a:ext cx="279654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KMFA.org (1 May 2019)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How Ambition and Rivalry Sparked “La bohème” | KMFA 89.5 | Austin's Classical Music Radio Station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5" y="209004"/>
            <a:ext cx="5943712" cy="653991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 descr="How Ambition and Rivalry Sparked “La bohème” | KMFA 89.5 | Austin's Classical Music Radio Station - Google Chro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6" t="56600" r="39461" b="20000"/>
          <a:stretch/>
        </p:blipFill>
        <p:spPr>
          <a:xfrm>
            <a:off x="2345629" y="1475945"/>
            <a:ext cx="8501575" cy="448056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3405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13363" y="-2"/>
            <a:ext cx="1278637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Credits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39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651998" y="6488668"/>
            <a:ext cx="2540001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Rent Broadway Playbill</a:t>
            </a:r>
          </a:p>
        </p:txBody>
      </p:sp>
      <p:pic>
        <p:nvPicPr>
          <p:cNvPr id="5" name="Picture 4" descr="Rent (Broadway, Nederlander Theatre, 1996) | Playbill - Google Chrom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8" t="37600" r="36381" b="25333"/>
          <a:stretch/>
        </p:blipFill>
        <p:spPr>
          <a:xfrm>
            <a:off x="887668" y="256032"/>
            <a:ext cx="4214315" cy="628192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9" name="Picture 8" descr="Rent (Broadway, Nederlander Theatre, 1996) | Playbill - Google Chrom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53" t="42600" r="40929" b="30267"/>
          <a:stretch/>
        </p:blipFill>
        <p:spPr>
          <a:xfrm>
            <a:off x="5534826" y="256032"/>
            <a:ext cx="3812374" cy="628192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39237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0DC5E15-9446-4E39-84AF-FFC1F13FB65D}" type="slidenum">
              <a:rPr lang="en-US" altLang="en-US" sz="1400" i="0">
                <a:solidFill>
                  <a:srgbClr val="000066"/>
                </a:solidFill>
                <a:latin typeface="Arial" panose="020B0604020202020204" pitchFamily="34" charset="0"/>
              </a:rPr>
              <a:pPr/>
              <a:t>4</a:t>
            </a:fld>
            <a:endParaRPr lang="en-US" altLang="en-US" sz="1400" i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71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201: Ownership of Copyright</a:t>
            </a:r>
          </a:p>
        </p:txBody>
      </p:sp>
      <p:sp>
        <p:nvSpPr>
          <p:cNvPr id="717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(a) Initial Ownership.</a:t>
            </a:r>
          </a:p>
          <a:p>
            <a:pPr lvl="1"/>
            <a:r>
              <a:rPr lang="en-US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Copyright</a:t>
            </a:r>
            <a:r>
              <a:rPr lang="en-US" dirty="0"/>
              <a:t> in a work protected under this title </a:t>
            </a:r>
            <a:r>
              <a:rPr lang="en-US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vests initially in the author or authors of the work</a:t>
            </a:r>
            <a:r>
              <a:rPr lang="en-US" dirty="0"/>
              <a:t>. The authors of a joint work are </a:t>
            </a:r>
            <a:r>
              <a:rPr lang="en-US" dirty="0" err="1"/>
              <a:t>coowners</a:t>
            </a:r>
            <a:r>
              <a:rPr lang="en-US" dirty="0"/>
              <a:t> of copyright in the work. 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80576" y="-2"/>
            <a:ext cx="3011425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Aronson, Thomson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40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518073" y="6488668"/>
            <a:ext cx="267392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Rent Broadway Playbill</a:t>
            </a:r>
          </a:p>
        </p:txBody>
      </p:sp>
      <p:pic>
        <p:nvPicPr>
          <p:cNvPr id="11" name="Picture 10" descr="Rent (Broadway, Nederlander Theatre, 1996) | Playbill - Google Chrom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5" t="37600" r="37261" b="25533"/>
          <a:stretch/>
        </p:blipFill>
        <p:spPr>
          <a:xfrm>
            <a:off x="152953" y="164473"/>
            <a:ext cx="4066021" cy="653636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34A77A1-B10F-77F0-FD0D-EBC05F037D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446AB1F-AFC7-B951-3C9C-567FF65F2E76}"/>
              </a:ext>
            </a:extLst>
          </p:cNvPr>
          <p:cNvGrpSpPr>
            <a:grpSpLocks noChangeAspect="1"/>
          </p:cNvGrpSpPr>
          <p:nvPr/>
        </p:nvGrpSpPr>
        <p:grpSpPr>
          <a:xfrm>
            <a:off x="2419602" y="1651996"/>
            <a:ext cx="4707051" cy="3040687"/>
            <a:chOff x="5036417" y="2859579"/>
            <a:chExt cx="1976491" cy="1276785"/>
          </a:xfrm>
        </p:grpSpPr>
        <p:pic>
          <p:nvPicPr>
            <p:cNvPr id="5" name="Picture 4" descr="Rent (Broadway, Nederlander Theatre, 1996) | Playbill - Google Chrome">
              <a:extLst>
                <a:ext uri="{FF2B5EF4-FFF2-40B4-BE49-F238E27FC236}">
                  <a16:creationId xmlns:a16="http://schemas.microsoft.com/office/drawing/2014/main" id="{25E1067D-5882-8D29-3D0C-584702D26E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05" t="71353" r="50229" b="26392"/>
            <a:stretch/>
          </p:blipFill>
          <p:spPr>
            <a:xfrm>
              <a:off x="5036417" y="2859579"/>
              <a:ext cx="1976491" cy="399791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pic>
          <p:nvPicPr>
            <p:cNvPr id="8" name="Picture 7" descr="Rent (Broadway, Nederlander Theatre, 1996) | Playbill - Google Chrome">
              <a:extLst>
                <a:ext uri="{FF2B5EF4-FFF2-40B4-BE49-F238E27FC236}">
                  <a16:creationId xmlns:a16="http://schemas.microsoft.com/office/drawing/2014/main" id="{533449D5-753D-7AA6-FB48-32F6D8A8DA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10" t="40165" r="37523" b="54888"/>
            <a:stretch/>
          </p:blipFill>
          <p:spPr>
            <a:xfrm>
              <a:off x="5036417" y="3259370"/>
              <a:ext cx="1976491" cy="876994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</p:grpSp>
      <p:pic>
        <p:nvPicPr>
          <p:cNvPr id="7" name="Picture 6" descr="Rent (Broadway, Nederlander Theatre, 1996) | Playbill - Google Chrome">
            <a:extLst>
              <a:ext uri="{FF2B5EF4-FFF2-40B4-BE49-F238E27FC236}">
                <a16:creationId xmlns:a16="http://schemas.microsoft.com/office/drawing/2014/main" id="{C4A7DDA3-228A-12D8-B3DF-9D3F2B9DAC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45104" r="38096" b="47605"/>
          <a:stretch/>
        </p:blipFill>
        <p:spPr>
          <a:xfrm>
            <a:off x="7228324" y="1651996"/>
            <a:ext cx="4716079" cy="324491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221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87100" y="-2"/>
            <a:ext cx="110490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NYTW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41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614916" y="6488668"/>
            <a:ext cx="257708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Rent Broadway Playbill</a:t>
            </a:r>
          </a:p>
        </p:txBody>
      </p:sp>
      <p:pic>
        <p:nvPicPr>
          <p:cNvPr id="10" name="Picture 9" descr="Rent (Broadway, Nederlander Theatre, 1996) | Playbill - Google Chrom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26" t="37734" r="37481" b="25467"/>
          <a:stretch/>
        </p:blipFill>
        <p:spPr>
          <a:xfrm>
            <a:off x="265175" y="209004"/>
            <a:ext cx="3975072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B99BB73-F41B-3156-12EF-C5C986292D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Rent (Broadway, Nederlander Theatre, 1996) | Playbill - Google Chrome">
            <a:extLst>
              <a:ext uri="{FF2B5EF4-FFF2-40B4-BE49-F238E27FC236}">
                <a16:creationId xmlns:a16="http://schemas.microsoft.com/office/drawing/2014/main" id="{55B9EE74-AA53-F10A-55AA-33D7B07232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4" t="41361" r="38005" b="42830"/>
          <a:stretch/>
        </p:blipFill>
        <p:spPr>
          <a:xfrm>
            <a:off x="3744468" y="896112"/>
            <a:ext cx="3816676" cy="549097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22142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16981" y="-1"/>
            <a:ext cx="3575020" cy="35391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“Shimmers With Hope”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42</a:t>
            </a:fld>
            <a:endParaRPr lang="en-US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500" y="209004"/>
            <a:ext cx="4413408" cy="649536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5066" y="681601"/>
            <a:ext cx="7295072" cy="582248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AAA3A2AB-FD24-4BBB-F900-5B5943A090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0680" y="6488668"/>
            <a:ext cx="388132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The New York Times (14 Feb 1996)</a:t>
            </a:r>
          </a:p>
        </p:txBody>
      </p:sp>
    </p:spTree>
    <p:extLst>
      <p:ext uri="{BB962C8B-B14F-4D97-AF65-F5344CB8AC3E}">
        <p14:creationId xmlns:p14="http://schemas.microsoft.com/office/powerpoint/2010/main" val="252629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69851" y="-2"/>
            <a:ext cx="4322150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The American Musical Lives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43</a:t>
            </a:fld>
            <a:endParaRPr lang="en-US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715" y="161074"/>
            <a:ext cx="4322149" cy="653976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82298" t="71566" b="13248"/>
          <a:stretch/>
        </p:blipFill>
        <p:spPr>
          <a:xfrm>
            <a:off x="3524771" y="642525"/>
            <a:ext cx="4501892" cy="584352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AAEDDB70-3DC9-D13F-5994-1AC62EEAF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0680" y="6488668"/>
            <a:ext cx="388132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The New York Times (14 Feb 1996)</a:t>
            </a:r>
          </a:p>
        </p:txBody>
      </p:sp>
    </p:spTree>
    <p:extLst>
      <p:ext uri="{BB962C8B-B14F-4D97-AF65-F5344CB8AC3E}">
        <p14:creationId xmlns:p14="http://schemas.microsoft.com/office/powerpoint/2010/main" val="2618488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3774" y="-2"/>
            <a:ext cx="5818228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How Much Money Is at Stake?: $80+M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59952" y="6488668"/>
            <a:ext cx="3432048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Stylecaster.com (21 Nov 2021)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Jonathan Larson’s Net Worth at Death: How Much His Estate Made From ‘Rent’ | StyleCaster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78" y="209004"/>
            <a:ext cx="5900012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 descr="Jonathan Larson’s Net Worth at Death: How Much His Estate Made From ‘Rent’ | StyleCaster - Google Chro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3" t="50334" r="35941" b="20866"/>
          <a:stretch/>
        </p:blipFill>
        <p:spPr>
          <a:xfrm>
            <a:off x="2707340" y="1268938"/>
            <a:ext cx="8258602" cy="462738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9242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1780BC9-AACF-455D-8732-423C69613ACC}" type="slidenum">
              <a:rPr lang="en-US" altLang="en-US" sz="1400" i="0">
                <a:solidFill>
                  <a:srgbClr val="000066"/>
                </a:solidFill>
                <a:latin typeface="Arial" panose="020B0604020202020204" pitchFamily="34" charset="0"/>
              </a:rPr>
              <a:pPr/>
              <a:t>45</a:t>
            </a:fld>
            <a:endParaRPr lang="en-US" altLang="en-US" sz="1400" i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Broadway Musical</a:t>
            </a:r>
          </a:p>
        </p:txBody>
      </p:sp>
      <p:sp>
        <p:nvSpPr>
          <p:cNvPr id="2458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Hypo 4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 Broadway musical is being written by two individuals, A and L. They work together on a single text.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Eventually, they disagree on what should happen but agree that L can move forward with the musical.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0087761" y="0"/>
            <a:ext cx="2129639" cy="461665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b="1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TTYN (1 of 4)</a:t>
            </a:r>
          </a:p>
        </p:txBody>
      </p:sp>
    </p:spTree>
    <p:extLst>
      <p:ext uri="{BB962C8B-B14F-4D97-AF65-F5344CB8AC3E}">
        <p14:creationId xmlns:p14="http://schemas.microsoft.com/office/powerpoint/2010/main" val="11201879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1780BC9-AACF-455D-8732-423C69613ACC}" type="slidenum">
              <a:rPr lang="en-US" altLang="en-US" sz="1400" i="0">
                <a:solidFill>
                  <a:srgbClr val="000066"/>
                </a:solidFill>
                <a:latin typeface="Arial" panose="020B0604020202020204" pitchFamily="34" charset="0"/>
              </a:rPr>
              <a:pPr/>
              <a:t>46</a:t>
            </a:fld>
            <a:endParaRPr lang="en-US" altLang="en-US" sz="1400" i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Broadway Musical</a:t>
            </a:r>
          </a:p>
        </p:txBody>
      </p:sp>
      <p:sp>
        <p:nvSpPr>
          <p:cNvPr id="2458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Questions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What was their authorship status in the beginning?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What is the process by which they should dissolve that relationship?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What does that mean for authorship status and copyright regarding the work in place at the point of dissolution?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0087761" y="0"/>
            <a:ext cx="2129639" cy="461665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b="1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TTYN (2 of 4)</a:t>
            </a:r>
          </a:p>
        </p:txBody>
      </p:sp>
    </p:spTree>
    <p:extLst>
      <p:ext uri="{BB962C8B-B14F-4D97-AF65-F5344CB8AC3E}">
        <p14:creationId xmlns:p14="http://schemas.microsoft.com/office/powerpoint/2010/main" val="5692514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1780BC9-AACF-455D-8732-423C69613ACC}" type="slidenum">
              <a:rPr lang="en-US" altLang="en-US" sz="1400" i="0">
                <a:solidFill>
                  <a:srgbClr val="000066"/>
                </a:solidFill>
                <a:latin typeface="Arial" panose="020B0604020202020204" pitchFamily="34" charset="0"/>
              </a:rPr>
              <a:pPr/>
              <a:t>47</a:t>
            </a:fld>
            <a:endParaRPr lang="en-US" altLang="en-US" sz="1400" i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Poem</a:t>
            </a:r>
          </a:p>
        </p:txBody>
      </p:sp>
      <p:sp>
        <p:nvSpPr>
          <p:cNvPr id="2458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Hypo 5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You and I sit down and a poem is written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 write the first three stanzas, you write the fourth stanza</a:t>
            </a:r>
          </a:p>
          <a:p>
            <a:pPr>
              <a:lnSpc>
                <a:spcPct val="90000"/>
              </a:lnSpc>
            </a:pPr>
            <a:r>
              <a:rPr lang="en-US" dirty="0"/>
              <a:t>Who is/are the author(s) of the poem? What rights do we each have?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0041622" y="0"/>
            <a:ext cx="2175778" cy="461665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b="1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TTYN (3 of 4)</a:t>
            </a:r>
          </a:p>
        </p:txBody>
      </p:sp>
    </p:spTree>
    <p:extLst>
      <p:ext uri="{BB962C8B-B14F-4D97-AF65-F5344CB8AC3E}">
        <p14:creationId xmlns:p14="http://schemas.microsoft.com/office/powerpoint/2010/main" val="37666381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1780BC9-AACF-455D-8732-423C69613ACC}" type="slidenum">
              <a:rPr lang="en-US" altLang="en-US" sz="1400" i="0">
                <a:solidFill>
                  <a:srgbClr val="000066"/>
                </a:solidFill>
                <a:latin typeface="Arial" panose="020B0604020202020204" pitchFamily="34" charset="0"/>
              </a:rPr>
              <a:pPr/>
              <a:t>48</a:t>
            </a:fld>
            <a:endParaRPr lang="en-US" altLang="en-US" sz="1400" i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Broadway Musical Again</a:t>
            </a:r>
          </a:p>
        </p:txBody>
      </p:sp>
      <p:sp>
        <p:nvSpPr>
          <p:cNvPr id="2458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Hypo 6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 Broadway musical is being written.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 write all of it, but you write one song (music and lyrics)</a:t>
            </a:r>
          </a:p>
          <a:p>
            <a:pPr>
              <a:lnSpc>
                <a:spcPct val="90000"/>
              </a:lnSpc>
            </a:pPr>
            <a:r>
              <a:rPr lang="en-US" dirty="0"/>
              <a:t>Who is/are the author(s) of the musical? What rights do we each have?</a:t>
            </a:r>
          </a:p>
          <a:p>
            <a:pPr>
              <a:lnSpc>
                <a:spcPct val="90000"/>
              </a:lnSpc>
            </a:pPr>
            <a:r>
              <a:rPr lang="en-US" dirty="0"/>
              <a:t>Do any of these match </a:t>
            </a:r>
            <a:r>
              <a:rPr lang="en-US" i="1" dirty="0"/>
              <a:t>Thomson v. Larson</a:t>
            </a:r>
            <a:r>
              <a:rPr lang="en-US" dirty="0"/>
              <a:t>?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0087761" y="0"/>
            <a:ext cx="2129639" cy="461665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b="1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TTYN (4 of 4)</a:t>
            </a:r>
          </a:p>
        </p:txBody>
      </p:sp>
    </p:spTree>
    <p:extLst>
      <p:ext uri="{BB962C8B-B14F-4D97-AF65-F5344CB8AC3E}">
        <p14:creationId xmlns:p14="http://schemas.microsoft.com/office/powerpoint/2010/main" val="12284157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52ADFC6-F755-449A-B64C-776570D87D05}" type="slidenum">
              <a:rPr lang="en-US" altLang="en-US" sz="1400" i="0">
                <a:solidFill>
                  <a:srgbClr val="000066"/>
                </a:solidFill>
                <a:latin typeface="Arial" panose="020B0604020202020204" pitchFamily="34" charset="0"/>
              </a:rPr>
              <a:pPr/>
              <a:t>49</a:t>
            </a:fld>
            <a:endParaRPr lang="en-US" altLang="en-US" sz="1400" i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286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Thomson v. Larson</a:t>
            </a:r>
          </a:p>
        </p:txBody>
      </p:sp>
      <p:sp>
        <p:nvSpPr>
          <p:cNvPr id="2867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Core Facts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1989: Aronson and Larson start work on Rent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1991: Split via written agreement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1992: New York Theatre Workshop (NYTW) advises Larson to get a </a:t>
            </a:r>
            <a:r>
              <a:rPr lang="en-US" dirty="0" err="1"/>
              <a:t>bookwriter</a:t>
            </a:r>
            <a:r>
              <a:rPr lang="en-US" dirty="0"/>
              <a:t> to help with the musical; Larson says no.</a:t>
            </a:r>
          </a:p>
          <a:p>
            <a:pPr lvl="1">
              <a:lnSpc>
                <a:spcPct val="9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734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5096" y="-1"/>
            <a:ext cx="3996905" cy="36933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Understanding Joint Work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065623" y="6488668"/>
            <a:ext cx="312637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H.R. 94-1476 (3 Sept 1976)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57603B-6FE0-9462-3954-643922F25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47" y="184665"/>
            <a:ext cx="3996905" cy="6465313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DA2A04-B5C7-297B-308F-BB3597EFE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0947" y="1552787"/>
            <a:ext cx="8936719" cy="425780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02052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656E5BF-42C5-4C4D-B0F8-53F0B7F92759}" type="slidenum">
              <a:rPr lang="en-US" altLang="en-US" sz="1400" i="0">
                <a:solidFill>
                  <a:srgbClr val="000066"/>
                </a:solidFill>
                <a:latin typeface="Arial" panose="020B0604020202020204" pitchFamily="34" charset="0"/>
              </a:rPr>
              <a:pPr/>
              <a:t>50</a:t>
            </a:fld>
            <a:endParaRPr lang="en-US" altLang="en-US" sz="1400" i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297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Thomson v. Larson</a:t>
            </a:r>
          </a:p>
        </p:txBody>
      </p:sp>
      <p:sp>
        <p:nvSpPr>
          <p:cNvPr id="2970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>
              <a:lnSpc>
                <a:spcPct val="90000"/>
              </a:lnSpc>
            </a:pPr>
            <a:r>
              <a:rPr lang="en-US" dirty="0"/>
              <a:t>1995: Larson agrees to let NYTW hire Thomson as dramaturg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Contract says $2000 fee as full consideration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Billing as dramaturg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No mention of copyright</a:t>
            </a:r>
          </a:p>
          <a:p>
            <a:pPr lvl="1"/>
            <a:r>
              <a:rPr lang="en-US" dirty="0"/>
              <a:t>1995: Larson and Thomson work together</a:t>
            </a:r>
          </a:p>
          <a:p>
            <a:pPr lvl="2"/>
            <a:r>
              <a:rPr lang="en-US" dirty="0"/>
              <a:t>One document, kept by Larson on Larson’s computer</a:t>
            </a:r>
          </a:p>
        </p:txBody>
      </p:sp>
    </p:spTree>
    <p:extLst>
      <p:ext uri="{BB962C8B-B14F-4D97-AF65-F5344CB8AC3E}">
        <p14:creationId xmlns:p14="http://schemas.microsoft.com/office/powerpoint/2010/main" val="36563369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66BBEEB-3C18-4141-830C-DE86D1976EFB}" type="slidenum">
              <a:rPr lang="en-US" altLang="en-US" sz="1400" i="0">
                <a:solidFill>
                  <a:srgbClr val="000066"/>
                </a:solidFill>
                <a:latin typeface="Arial" panose="020B0604020202020204" pitchFamily="34" charset="0"/>
              </a:rPr>
              <a:pPr/>
              <a:t>51</a:t>
            </a:fld>
            <a:endParaRPr lang="en-US" altLang="en-US" sz="1400" i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307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Thomson v. Larson</a:t>
            </a:r>
          </a:p>
        </p:txBody>
      </p:sp>
      <p:sp>
        <p:nvSpPr>
          <p:cNvPr id="3072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/>
              <a:t>Nov. 1995: Larson executes contract with NYTW</a:t>
            </a:r>
          </a:p>
          <a:p>
            <a:pPr lvl="2"/>
            <a:r>
              <a:rPr lang="en-US" dirty="0"/>
              <a:t>Specifies Larson as sole author and gives Larson approval, control and ownership rights</a:t>
            </a:r>
          </a:p>
          <a:p>
            <a:pPr lvl="1"/>
            <a:r>
              <a:rPr lang="en-US" dirty="0"/>
              <a:t>23 Jan 1996</a:t>
            </a:r>
          </a:p>
          <a:p>
            <a:pPr lvl="2"/>
            <a:r>
              <a:rPr lang="en-US" dirty="0"/>
              <a:t>Final dress rehearsal</a:t>
            </a:r>
          </a:p>
          <a:p>
            <a:pPr lvl="2"/>
            <a:r>
              <a:rPr lang="en-US" dirty="0"/>
              <a:t>Larson dies</a:t>
            </a:r>
          </a:p>
        </p:txBody>
      </p:sp>
    </p:spTree>
    <p:extLst>
      <p:ext uri="{BB962C8B-B14F-4D97-AF65-F5344CB8AC3E}">
        <p14:creationId xmlns:p14="http://schemas.microsoft.com/office/powerpoint/2010/main" val="2104689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1B8BC8C-B568-4652-98A8-E98AFDCDAC44}" type="slidenum">
              <a:rPr lang="en-US" altLang="en-US" sz="1400" i="0">
                <a:solidFill>
                  <a:srgbClr val="000066"/>
                </a:solidFill>
                <a:latin typeface="Arial" panose="020B0604020202020204" pitchFamily="34" charset="0"/>
              </a:rPr>
              <a:pPr/>
              <a:t>52</a:t>
            </a:fld>
            <a:endParaRPr lang="en-US" altLang="en-US" sz="1400" i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317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Thomson v. Larson</a:t>
            </a:r>
          </a:p>
        </p:txBody>
      </p:sp>
      <p:sp>
        <p:nvSpPr>
          <p:cNvPr id="3175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/>
              <a:t>Next Month</a:t>
            </a:r>
          </a:p>
          <a:p>
            <a:pPr lvl="2"/>
            <a:r>
              <a:rPr lang="en-US" dirty="0"/>
              <a:t>Four people, including Thomson, make final changes; three of four try to disclaim copyright; Thomson doesn’t do that.</a:t>
            </a:r>
          </a:p>
          <a:p>
            <a:pPr lvl="1"/>
            <a:r>
              <a:rPr lang="en-US" dirty="0"/>
              <a:t>April, 96: Thomson seeks more $ and recognition; Larson heirs offer 1% of author’s royalties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3601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0236375-A4CA-44DC-8A49-FE363BE67E69}" type="slidenum">
              <a:rPr lang="en-US" altLang="en-US" sz="1400" i="0">
                <a:solidFill>
                  <a:srgbClr val="000066"/>
                </a:solidFill>
                <a:latin typeface="Arial" panose="020B0604020202020204" pitchFamily="34" charset="0"/>
              </a:rPr>
              <a:pPr/>
              <a:t>53</a:t>
            </a:fld>
            <a:endParaRPr lang="en-US" altLang="en-US" sz="1400" i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327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Thomson v. Larson</a:t>
            </a:r>
          </a:p>
        </p:txBody>
      </p:sp>
      <p:sp>
        <p:nvSpPr>
          <p:cNvPr id="3277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>
              <a:lnSpc>
                <a:spcPct val="90000"/>
              </a:lnSpc>
            </a:pPr>
            <a:r>
              <a:rPr lang="en-US" dirty="0"/>
              <a:t>Thomson sues for co-authorship status and $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Wants 16% of author’s share of royalties</a:t>
            </a:r>
          </a:p>
          <a:p>
            <a:pPr lvl="3">
              <a:lnSpc>
                <a:spcPct val="90000"/>
              </a:lnSpc>
            </a:pPr>
            <a:r>
              <a:rPr lang="en-US" dirty="0"/>
              <a:t>See footnote 11 for calculation: 50% of what she participated in creating</a:t>
            </a:r>
          </a:p>
          <a:p>
            <a:pPr>
              <a:lnSpc>
                <a:spcPct val="90000"/>
              </a:lnSpc>
            </a:pPr>
            <a:r>
              <a:rPr lang="en-US" dirty="0"/>
              <a:t>What does she get?</a:t>
            </a:r>
          </a:p>
        </p:txBody>
      </p:sp>
    </p:spTree>
    <p:extLst>
      <p:ext uri="{BB962C8B-B14F-4D97-AF65-F5344CB8AC3E}">
        <p14:creationId xmlns:p14="http://schemas.microsoft.com/office/powerpoint/2010/main" val="17697224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Interaction in Thomson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Larson/Aronson</a:t>
            </a:r>
          </a:p>
          <a:p>
            <a:pPr lvl="1"/>
            <a:r>
              <a:rPr lang="en-US" dirty="0"/>
              <a:t>Working together followed by a split: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Title: “RENT a rock opera by Jonathan Larson. Original concept and additional lyrics by Billy Aronson.”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Aronson agrees he won’t be considered co-author of RENT</a:t>
            </a:r>
          </a:p>
          <a:p>
            <a:pPr lvl="2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D8BCF-55E0-42ED-A971-B07E2BF3613A}" type="slidenum">
              <a:rPr lang="en-US" altLang="en-US" smtClean="0"/>
              <a:pPr/>
              <a:t>54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72454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Interaction in Thomson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should we assess this? Can an “author” waive that status by contract?</a:t>
            </a:r>
          </a:p>
          <a:p>
            <a:r>
              <a:rPr lang="en-US" dirty="0"/>
              <a:t>If Aronson isn’t an author, are there other issues that we need to consider?</a:t>
            </a:r>
          </a:p>
          <a:p>
            <a:endParaRPr lang="en-US" dirty="0"/>
          </a:p>
          <a:p>
            <a:pPr lvl="2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D8BCF-55E0-42ED-A971-B07E2BF3613A}" type="slidenum">
              <a:rPr lang="en-US" altLang="en-US" smtClean="0"/>
              <a:pPr/>
              <a:t>55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48424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607C9E1-02AD-4F8A-977C-318FD3253CAB}" type="slidenum">
              <a:rPr lang="en-US" altLang="en-US" sz="1400" i="0">
                <a:solidFill>
                  <a:srgbClr val="000066"/>
                </a:solidFill>
                <a:latin typeface="Arial" panose="020B0604020202020204" pitchFamily="34" charset="0"/>
              </a:rPr>
              <a:pPr/>
              <a:t>56</a:t>
            </a:fld>
            <a:endParaRPr lang="en-US" altLang="en-US" sz="1400" i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337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 Set of Interactions in Thomson</a:t>
            </a:r>
          </a:p>
        </p:txBody>
      </p:sp>
      <p:sp>
        <p:nvSpPr>
          <p:cNvPr id="3379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Larson/NYTW/Thomson Contract</a:t>
            </a:r>
          </a:p>
          <a:p>
            <a:pPr lvl="1"/>
            <a:r>
              <a:rPr lang="en-US" dirty="0"/>
              <a:t>What role do the contracts play?</a:t>
            </a:r>
          </a:p>
          <a:p>
            <a:r>
              <a:rPr lang="en-US" dirty="0"/>
              <a:t>What role does intent play</a:t>
            </a:r>
          </a:p>
          <a:p>
            <a:pPr lvl="1"/>
            <a:r>
              <a:rPr lang="en-US" dirty="0"/>
              <a:t>Larson’s intent easy here: Me and me alone</a:t>
            </a:r>
          </a:p>
          <a:p>
            <a:r>
              <a:rPr lang="en-US" dirty="0"/>
              <a:t>Does Thomson have a separate interest in her work? With what consequences?</a:t>
            </a:r>
          </a:p>
        </p:txBody>
      </p:sp>
    </p:spTree>
    <p:extLst>
      <p:ext uri="{BB962C8B-B14F-4D97-AF65-F5344CB8AC3E}">
        <p14:creationId xmlns:p14="http://schemas.microsoft.com/office/powerpoint/2010/main" val="25811000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C7253A9-FAAF-4454-8DC1-1F66C3FA09EC}" type="slidenum">
              <a:rPr lang="en-US" altLang="en-US" sz="1400" i="0">
                <a:solidFill>
                  <a:srgbClr val="000066"/>
                </a:solidFill>
                <a:latin typeface="Arial" panose="020B0604020202020204" pitchFamily="34" charset="0"/>
              </a:rPr>
              <a:pPr/>
              <a:t>57</a:t>
            </a:fld>
            <a:endParaRPr lang="en-US" altLang="en-US" sz="1400" i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348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Approach in </a:t>
            </a:r>
            <a:r>
              <a:rPr lang="en-US" i="1"/>
              <a:t>Childress</a:t>
            </a:r>
          </a:p>
        </p:txBody>
      </p:sp>
      <p:sp>
        <p:nvSpPr>
          <p:cNvPr id="3482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Single Text, Single Author, Multiple Participants</a:t>
            </a:r>
          </a:p>
          <a:p>
            <a:pPr lvl="1"/>
            <a:r>
              <a:rPr lang="en-US"/>
              <a:t>Editors and Authors</a:t>
            </a:r>
          </a:p>
          <a:p>
            <a:r>
              <a:rPr lang="en-US"/>
              <a:t>Focus on</a:t>
            </a:r>
          </a:p>
          <a:p>
            <a:pPr lvl="1"/>
            <a:r>
              <a:rPr lang="en-US"/>
              <a:t>1. both make independently copyrightable contributions</a:t>
            </a:r>
          </a:p>
          <a:p>
            <a:pPr lvl="1"/>
            <a:r>
              <a:rPr lang="en-US"/>
              <a:t>2. mutual intent to be co-authors </a:t>
            </a:r>
          </a:p>
        </p:txBody>
      </p:sp>
    </p:spTree>
    <p:extLst>
      <p:ext uri="{BB962C8B-B14F-4D97-AF65-F5344CB8AC3E}">
        <p14:creationId xmlns:p14="http://schemas.microsoft.com/office/powerpoint/2010/main" val="343163388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5AF6EB-1D67-6910-6709-01AED8DDDE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5B1EE-D77D-9A65-B94D-F78DE6695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3546" y="-2"/>
            <a:ext cx="4438456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The Jonathan Larson Project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33403-912D-B017-1576-393D8A82F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58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303E7C82-A162-A179-8577-ADE4AF2E9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6928" y="6488668"/>
            <a:ext cx="342507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York Times (22 Feb 2025)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9A7189-C3D5-B2F1-65AE-376992E992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0219DBB-4010-9993-3079-81E31E2FC0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65" y="209004"/>
            <a:ext cx="5935392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975ACE09-ACB6-FD16-7555-754607DAAB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1" t="34295" r="21310" b="29966"/>
          <a:stretch/>
        </p:blipFill>
        <p:spPr>
          <a:xfrm>
            <a:off x="3025519" y="960806"/>
            <a:ext cx="7539620" cy="540772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09380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EF1FA4-54D5-E60A-C46E-A2D61A8DD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A0C58-99CA-30BD-C62E-AE9DCB419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1551" y="-2"/>
            <a:ext cx="1980450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Just Closed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2A2B6D-C071-A147-4504-3615F42BA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59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636F0071-A9E5-C721-332F-734E60B23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9406" y="6488668"/>
            <a:ext cx="314259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The Jonathan Larson Project</a:t>
            </a:r>
          </a:p>
        </p:txBody>
      </p:sp>
      <p:pic>
        <p:nvPicPr>
          <p:cNvPr id="5" name="Picture 4" descr="A screenshot of a movie&#10;&#10;Description automatically generated">
            <a:extLst>
              <a:ext uri="{FF2B5EF4-FFF2-40B4-BE49-F238E27FC236}">
                <a16:creationId xmlns:a16="http://schemas.microsoft.com/office/drawing/2014/main" id="{69948068-580E-17EF-2C67-23FA6892AA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89" y="178482"/>
            <a:ext cx="5943804" cy="650103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54607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2297" y="-2"/>
            <a:ext cx="3279704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Rights of Co-Authors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065623" y="6488668"/>
            <a:ext cx="312637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H.R. 94-1476 (3 Sept 1976)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52F2E3-05DB-CE79-4457-8D650C252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21" y="112748"/>
            <a:ext cx="4097518" cy="663250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FB0AAB-FEBB-914E-1DB6-199E9E7099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078" y="1783445"/>
            <a:ext cx="10593122" cy="263477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07165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53350" y="-2"/>
            <a:ext cx="5138652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CCNV v. Reid: Work Made for Hire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60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797796" y="6488668"/>
            <a:ext cx="239420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490 U.S. 730 (1989)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5418" y="213160"/>
            <a:ext cx="3910771" cy="6534854"/>
          </a:xfrm>
          <a:prstGeom prst="rect">
            <a:avLst/>
          </a:prstGeom>
          <a:ln w="63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04272902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34371" y="-2"/>
            <a:ext cx="2357629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Who is CCNV?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61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444484" y="6488668"/>
            <a:ext cx="3747516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Theccnv.org (Visited 12 Jan 2022)</a:t>
            </a:r>
          </a:p>
        </p:txBody>
      </p:sp>
      <p:pic>
        <p:nvPicPr>
          <p:cNvPr id="5" name="Picture 4" descr="Washington DC's Community for Creative Non-Violence with a Shelter with a 1350 Bed Capcity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3" y="209004"/>
            <a:ext cx="5707198" cy="627968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A3E7D8-B489-A831-E786-FC22D3BC17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 descr="Washington DC's Community for Creative Non-Violence with a Shelter with a 1350 Bed Capcity - Google Chrome">
            <a:extLst>
              <a:ext uri="{FF2B5EF4-FFF2-40B4-BE49-F238E27FC236}">
                <a16:creationId xmlns:a16="http://schemas.microsoft.com/office/drawing/2014/main" id="{8183308D-807F-4520-A748-C76D0CF4C4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3" t="44421" r="36359" b="31950"/>
          <a:stretch/>
        </p:blipFill>
        <p:spPr>
          <a:xfrm>
            <a:off x="2477192" y="1557451"/>
            <a:ext cx="8366601" cy="453854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8762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46236" y="-2"/>
            <a:ext cx="3445765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And James Earl Reid?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62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772400" y="6488668"/>
            <a:ext cx="441960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The History Makers (Visited 12 Jan 2022)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James Earl Reid's Biography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01" y="260196"/>
            <a:ext cx="5853487" cy="644064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t="7919" b="31472"/>
          <a:stretch/>
        </p:blipFill>
        <p:spPr>
          <a:xfrm>
            <a:off x="2070527" y="1791352"/>
            <a:ext cx="8730206" cy="445704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45715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4734" y="-2"/>
            <a:ext cx="8497268" cy="387815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“I was sucked in by a saint and then the Devil came out.”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305101" y="6488668"/>
            <a:ext cx="3886899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The Washington Post (27 Mar 1989)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00" y="551881"/>
            <a:ext cx="5449432" cy="615371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16A831-5845-B276-BFBC-AA84DE1888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68" t="21555" r="20822" b="18129"/>
          <a:stretch/>
        </p:blipFill>
        <p:spPr>
          <a:xfrm>
            <a:off x="4085146" y="846833"/>
            <a:ext cx="4742240" cy="555847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41DCED0-D773-2FE4-6DA3-08E6ADD8CE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582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B669194-A025-47E4-85AC-81DD19D8916E}" type="slidenum">
              <a:rPr lang="en-US" altLang="en-US" sz="1400" i="0">
                <a:solidFill>
                  <a:srgbClr val="000066"/>
                </a:solidFill>
                <a:latin typeface="Arial" panose="020B0604020202020204" pitchFamily="34" charset="0"/>
              </a:rPr>
              <a:pPr/>
              <a:t>64</a:t>
            </a:fld>
            <a:endParaRPr lang="en-US" altLang="en-US" sz="1400" i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532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 panose="020B0604020202020204" pitchFamily="34" charset="0"/>
              </a:rPr>
              <a:t>CCNV v. Reid</a:t>
            </a:r>
          </a:p>
        </p:txBody>
      </p:sp>
      <p:sp>
        <p:nvSpPr>
          <p:cNvPr id="5325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Arial" panose="020B0604020202020204" pitchFamily="34" charset="0"/>
              </a:rPr>
              <a:t>Core Facts</a:t>
            </a:r>
          </a:p>
          <a:p>
            <a:pPr lvl="1"/>
            <a:r>
              <a:rPr lang="en-US">
                <a:cs typeface="Arial" panose="020B0604020202020204" pitchFamily="34" charset="0"/>
              </a:rPr>
              <a:t>Snyder and CCNV members conceive of a sculpture</a:t>
            </a:r>
          </a:p>
          <a:p>
            <a:pPr lvl="1"/>
            <a:r>
              <a:rPr lang="en-US">
                <a:cs typeface="Arial" panose="020B0604020202020204" pitchFamily="34" charset="0"/>
              </a:rPr>
              <a:t>Modern Nativity scene involving the homeless on a grate built into a pedestal</a:t>
            </a:r>
          </a:p>
          <a:p>
            <a:pPr lvl="1"/>
            <a:r>
              <a:rPr lang="en-US">
                <a:cs typeface="Arial" panose="020B0604020202020204" pitchFamily="34" charset="0"/>
              </a:rPr>
              <a:t>Agree on title</a:t>
            </a:r>
          </a:p>
          <a:p>
            <a:pPr lvl="1"/>
            <a:r>
              <a:rPr lang="en-US">
                <a:cs typeface="Arial" panose="020B0604020202020204" pitchFamily="34" charset="0"/>
              </a:rPr>
              <a:t>Engage local artist, Reid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FC7BE07-7474-40C7-9E34-BE79EE15C745}" type="slidenum">
              <a:rPr lang="en-US" altLang="en-US" sz="1400" i="0">
                <a:solidFill>
                  <a:srgbClr val="000066"/>
                </a:solidFill>
                <a:latin typeface="Arial" panose="020B0604020202020204" pitchFamily="34" charset="0"/>
              </a:rPr>
              <a:pPr/>
              <a:t>65</a:t>
            </a:fld>
            <a:endParaRPr lang="en-US" altLang="en-US" sz="1400" i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542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 panose="020B0604020202020204" pitchFamily="34" charset="0"/>
              </a:rPr>
              <a:t>CCNV v. Reid</a:t>
            </a:r>
          </a:p>
        </p:txBody>
      </p:sp>
      <p:sp>
        <p:nvSpPr>
          <p:cNvPr id="5427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>
                <a:cs typeface="Arial" panose="020B0604020202020204" pitchFamily="34" charset="0"/>
              </a:rPr>
              <a:t>Reid does sketches, modifies them after visit with Snyder</a:t>
            </a:r>
          </a:p>
          <a:p>
            <a:pPr lvl="1"/>
            <a:r>
              <a:rPr lang="en-US">
                <a:cs typeface="Arial" panose="020B0604020202020204" pitchFamily="34" charset="0"/>
              </a:rPr>
              <a:t>Reid wants to incorporate shopping bags; CCNV says no, wants shopping cart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EB8C6-DBBD-C760-BEDA-1944D7E91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Authoring Third World America?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AC9A70-92F2-87F8-EFAC-BBABB833B9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  <a:p>
            <a:pPr lvl="1"/>
            <a:r>
              <a:rPr lang="en-US" dirty="0"/>
              <a:t>Who is/are the author(s) of the sculpture? Snyder/CCNV? Reid? Both?</a:t>
            </a:r>
          </a:p>
          <a:p>
            <a:pPr lvl="1"/>
            <a:r>
              <a:rPr lang="en-US" dirty="0"/>
              <a:t>How does relate to our discussion of the ideas/expression dichotomy?</a:t>
            </a:r>
          </a:p>
          <a:p>
            <a:pPr lvl="1"/>
            <a:r>
              <a:rPr lang="en-US" dirty="0"/>
              <a:t>How does the analysis in </a:t>
            </a:r>
            <a:r>
              <a:rPr lang="en-US" i="1" dirty="0"/>
              <a:t>Thomson </a:t>
            </a:r>
            <a:r>
              <a:rPr lang="en-US" dirty="0"/>
              <a:t>apply here?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187822-D3A1-9B94-926D-B39F196D4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D8BCF-55E0-42ED-A971-B07E2BF3613A}" type="slidenum">
              <a:rPr lang="en-US" altLang="en-US" smtClean="0"/>
              <a:pPr/>
              <a:t>66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4C604673-794C-8F2C-9AE1-85239C50F7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17123" y="0"/>
            <a:ext cx="2100277" cy="461665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b="1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TTYN (1 of 2)</a:t>
            </a:r>
          </a:p>
        </p:txBody>
      </p:sp>
    </p:spTree>
    <p:extLst>
      <p:ext uri="{BB962C8B-B14F-4D97-AF65-F5344CB8AC3E}">
        <p14:creationId xmlns:p14="http://schemas.microsoft.com/office/powerpoint/2010/main" val="6545731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EB8C6-DBBD-C760-BEDA-1944D7E91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Authoring Third World America?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AC9A70-92F2-87F8-EFAC-BBABB833B9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  <a:p>
            <a:pPr lvl="1"/>
            <a:r>
              <a:rPr lang="en-US" dirty="0"/>
              <a:t>How does the creation process compare to what we saw in </a:t>
            </a:r>
            <a:r>
              <a:rPr lang="en-US" i="1" dirty="0"/>
              <a:t>Rogers v. Koons</a:t>
            </a:r>
            <a:r>
              <a:rPr lang="en-US" dirty="0"/>
              <a:t>?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187822-D3A1-9B94-926D-B39F196D4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D8BCF-55E0-42ED-A971-B07E2BF3613A}" type="slidenum">
              <a:rPr lang="en-US" altLang="en-US" smtClean="0"/>
              <a:pPr/>
              <a:t>67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9C991239-FB65-D488-9173-0AF903C61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17123" y="0"/>
            <a:ext cx="2100277" cy="461665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b="1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TTYN (2 of 2)</a:t>
            </a:r>
          </a:p>
        </p:txBody>
      </p:sp>
    </p:spTree>
    <p:extLst>
      <p:ext uri="{BB962C8B-B14F-4D97-AF65-F5344CB8AC3E}">
        <p14:creationId xmlns:p14="http://schemas.microsoft.com/office/powerpoint/2010/main" val="411923866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C362658-7138-4508-BC43-227898C6A51D}" type="slidenum">
              <a:rPr lang="en-US" altLang="en-US" sz="1400" i="0">
                <a:solidFill>
                  <a:srgbClr val="000066"/>
                </a:solidFill>
                <a:latin typeface="Arial" panose="020B0604020202020204" pitchFamily="34" charset="0"/>
              </a:rPr>
              <a:pPr/>
              <a:t>68</a:t>
            </a:fld>
            <a:endParaRPr lang="en-US" altLang="en-US" sz="1400" i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553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Understanding Employees</a:t>
            </a:r>
          </a:p>
        </p:txBody>
      </p:sp>
      <p:sp>
        <p:nvSpPr>
          <p:cNvPr id="5530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Reid</a:t>
            </a:r>
            <a:r>
              <a:rPr lang="en-US" dirty="0"/>
              <a:t> says four understandings in lower courts</a:t>
            </a:r>
          </a:p>
          <a:p>
            <a:pPr lvl="1"/>
            <a:r>
              <a:rPr lang="en-US" dirty="0"/>
              <a:t>1. Employee “whenever the hiring party retains the right to control the product”</a:t>
            </a:r>
          </a:p>
          <a:p>
            <a:pPr lvl="1"/>
            <a:r>
              <a:rPr lang="en-US" dirty="0"/>
              <a:t>2. Employee is hiring party who “actually wielded control”</a:t>
            </a:r>
          </a:p>
          <a:p>
            <a:pPr lvl="1"/>
            <a:r>
              <a:rPr lang="en-US" dirty="0"/>
              <a:t>3. Employee as common law agency idea</a:t>
            </a:r>
          </a:p>
          <a:p>
            <a:pPr lvl="1"/>
            <a:r>
              <a:rPr lang="en-US" dirty="0"/>
              <a:t>4. Formal salaried employee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6664" y="-2"/>
            <a:ext cx="5535337" cy="759206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Employee Status Determined Based on General Common Law of Agency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69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278606" y="6488668"/>
            <a:ext cx="291339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CCNV v. Reid (U.S. 1989)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464" y="239341"/>
            <a:ext cx="3769073" cy="644299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762110" y="1745179"/>
            <a:ext cx="10256853" cy="3046988"/>
          </a:xfrm>
          <a:prstGeom prst="rect">
            <a:avLst/>
          </a:prstGeom>
          <a:solidFill>
            <a:schemeClr val="bg1"/>
          </a:solidFill>
          <a:ln w="6350">
            <a:solidFill>
              <a:srgbClr val="00206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200" i="0" dirty="0">
                <a:cs typeface="Times New Roman" panose="02020603050405020304" pitchFamily="18" charset="0"/>
              </a:rPr>
              <a:t>“</a:t>
            </a:r>
            <a:r>
              <a:rPr lang="en-US" sz="3200" i="0" dirty="0"/>
              <a:t>To determine whether a work is for hire under the Act, </a:t>
            </a:r>
            <a:r>
              <a:rPr lang="en-US" sz="3200" b="1" i="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a court first should ascertain, using principles of general common law of agency, whether the work was prepared by an employee or an independent contractor</a:t>
            </a:r>
            <a:r>
              <a:rPr lang="en-US" sz="3200" i="0" dirty="0"/>
              <a:t>. After making this determination, the court can apply the appropriate subsection of </a:t>
            </a:r>
            <a:r>
              <a:rPr lang="en-US" sz="3200" i="0" dirty="0">
                <a:cs typeface="Arial" panose="020B0604020202020204" pitchFamily="34" charset="0"/>
              </a:rPr>
              <a:t>§ 101</a:t>
            </a:r>
            <a:r>
              <a:rPr lang="en-US" sz="3200" i="0" dirty="0">
                <a:cs typeface="Times New Roman" panose="02020603050405020304" pitchFamily="18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94001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102BB40-72AA-46F7-A447-B8FCBBBBE852}" type="slidenum">
              <a:rPr lang="en-US" altLang="en-US" sz="1400" i="0">
                <a:solidFill>
                  <a:srgbClr val="000066"/>
                </a:solidFill>
                <a:latin typeface="Arial" panose="020B0604020202020204" pitchFamily="34" charset="0"/>
              </a:rPr>
              <a:pPr/>
              <a:t>7</a:t>
            </a:fld>
            <a:endParaRPr lang="en-US" altLang="en-US" sz="1400" i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51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101: Copyright Owner</a:t>
            </a:r>
          </a:p>
        </p:txBody>
      </p:sp>
      <p:sp>
        <p:nvSpPr>
          <p:cNvPr id="512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“Copyright owner”,</a:t>
            </a:r>
          </a:p>
          <a:p>
            <a:pPr lvl="1"/>
            <a:r>
              <a:rPr lang="en-US"/>
              <a:t>with respect to any one of the exclusive rights comprised in a copyright, refers to the owner of that particular right.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6BAD5A1-10C8-4DE6-82B9-405F7315B6E8}" type="slidenum">
              <a:rPr lang="en-US" altLang="en-US" sz="1400" i="0">
                <a:solidFill>
                  <a:srgbClr val="000066"/>
                </a:solidFill>
                <a:latin typeface="Arial" panose="020B0604020202020204" pitchFamily="34" charset="0"/>
              </a:rPr>
              <a:pPr/>
              <a:t>70</a:t>
            </a:fld>
            <a:endParaRPr lang="en-US" altLang="en-US" sz="1400" i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573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Factors to Consider</a:t>
            </a:r>
          </a:p>
        </p:txBody>
      </p:sp>
      <p:sp>
        <p:nvSpPr>
          <p:cNvPr id="5735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Multiple factors:</a:t>
            </a:r>
          </a:p>
          <a:p>
            <a:pPr lvl="1">
              <a:lnSpc>
                <a:spcPct val="90000"/>
              </a:lnSpc>
            </a:pPr>
            <a:r>
              <a:rPr lang="en-US"/>
              <a:t>Hiring party’s right to control manner and means</a:t>
            </a:r>
          </a:p>
          <a:p>
            <a:pPr lvl="1">
              <a:lnSpc>
                <a:spcPct val="90000"/>
              </a:lnSpc>
            </a:pPr>
            <a:r>
              <a:rPr lang="en-US"/>
              <a:t>Skill required</a:t>
            </a:r>
          </a:p>
          <a:p>
            <a:pPr lvl="1">
              <a:lnSpc>
                <a:spcPct val="90000"/>
              </a:lnSpc>
            </a:pPr>
            <a:r>
              <a:rPr lang="en-US"/>
              <a:t>Location and duration of the work</a:t>
            </a:r>
          </a:p>
          <a:p>
            <a:pPr lvl="1">
              <a:lnSpc>
                <a:spcPct val="90000"/>
              </a:lnSpc>
            </a:pPr>
            <a:r>
              <a:rPr lang="en-US"/>
              <a:t>Whether the hiring party has the right to assign other work</a:t>
            </a:r>
          </a:p>
          <a:p>
            <a:pPr lvl="1">
              <a:lnSpc>
                <a:spcPct val="90000"/>
              </a:lnSpc>
            </a:pPr>
            <a:r>
              <a:rPr lang="en-US"/>
              <a:t>Tax treatment of the hired party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E7199F0-42D9-4B74-8662-2B3750E8F823}" type="slidenum">
              <a:rPr lang="en-US" altLang="en-US" sz="1400" i="0">
                <a:solidFill>
                  <a:srgbClr val="000066"/>
                </a:solidFill>
                <a:latin typeface="Arial" panose="020B0604020202020204" pitchFamily="34" charset="0"/>
              </a:rPr>
              <a:pPr/>
              <a:t>71</a:t>
            </a:fld>
            <a:endParaRPr lang="en-US" altLang="en-US" sz="1400" i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583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Consequences</a:t>
            </a:r>
          </a:p>
        </p:txBody>
      </p:sp>
      <p:sp>
        <p:nvSpPr>
          <p:cNvPr id="5837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Narrow Employee Definition Means</a:t>
            </a:r>
          </a:p>
          <a:p>
            <a:pPr lvl="1"/>
            <a:r>
              <a:rPr lang="en-US"/>
              <a:t>Much greater chance of coauthor/coowner situation</a:t>
            </a:r>
          </a:p>
          <a:p>
            <a:pPr lvl="2"/>
            <a:r>
              <a:rPr lang="en-US"/>
              <a:t>Hired party may be considered to be author</a:t>
            </a:r>
          </a:p>
          <a:p>
            <a:pPr lvl="2"/>
            <a:r>
              <a:rPr lang="en-US"/>
              <a:t>So might hiring party and that could easily result in joint work (or something else?)</a:t>
            </a:r>
          </a:p>
          <a:p>
            <a:pPr lvl="2"/>
            <a:r>
              <a:rPr lang="en-US"/>
              <a:t>Deal with this through contractual assignment?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Remand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Three Subsequent District Court Opinions</a:t>
            </a:r>
          </a:p>
          <a:p>
            <a:pPr lvl="1"/>
            <a:r>
              <a:rPr lang="en-US" dirty="0"/>
              <a:t>Snyder dies, Carol </a:t>
            </a:r>
            <a:r>
              <a:rPr lang="en-US" dirty="0" err="1"/>
              <a:t>Fennelly</a:t>
            </a:r>
            <a:r>
              <a:rPr lang="en-US" dirty="0"/>
              <a:t> substituted as party in interest</a:t>
            </a:r>
          </a:p>
          <a:p>
            <a:pPr lvl="1"/>
            <a:r>
              <a:rPr lang="en-US" dirty="0"/>
              <a:t>Consent judgment filed Jan 7, 1991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D8BCF-55E0-42ED-A971-B07E2BF3613A}" type="slidenum">
              <a:rPr lang="en-US" altLang="en-US" smtClean="0"/>
              <a:pPr/>
              <a:t>72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979305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Remand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Consent Judgment Terms</a:t>
            </a:r>
          </a:p>
          <a:p>
            <a:pPr lvl="1"/>
            <a:r>
              <a:rPr lang="en-US" dirty="0"/>
              <a:t>ORDERED, that </a:t>
            </a:r>
            <a:r>
              <a:rPr lang="en-US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Reid</a:t>
            </a:r>
            <a:r>
              <a:rPr lang="en-US" dirty="0"/>
              <a:t> shall be recognized as the </a:t>
            </a:r>
            <a:r>
              <a:rPr lang="en-US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sole author </a:t>
            </a:r>
            <a:r>
              <a:rPr lang="en-US" dirty="0"/>
              <a:t>of Third World America; and it is</a:t>
            </a:r>
            <a:endParaRPr lang="en-US" sz="4400" dirty="0"/>
          </a:p>
          <a:p>
            <a:pPr lvl="1"/>
            <a:r>
              <a:rPr lang="en-US" dirty="0"/>
              <a:t>FURTHER ORDERED, that </a:t>
            </a:r>
            <a:r>
              <a:rPr lang="en-US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CCNV</a:t>
            </a:r>
            <a:r>
              <a:rPr lang="en-US" dirty="0"/>
              <a:t> shall be the </a:t>
            </a:r>
            <a:r>
              <a:rPr lang="en-US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sole owner </a:t>
            </a:r>
            <a:r>
              <a:rPr lang="en-US" dirty="0"/>
              <a:t>of the original copy of Third World America and of all rights under Section 109 of the Copyright Act, with respect to that copy; 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D8BCF-55E0-42ED-A971-B07E2BF3613A}" type="slidenum">
              <a:rPr lang="en-US" altLang="en-US" smtClean="0"/>
              <a:pPr/>
              <a:t>73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776214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Remand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Consent Judgment Terms</a:t>
            </a:r>
          </a:p>
          <a:p>
            <a:pPr lvl="1"/>
            <a:r>
              <a:rPr lang="en-US" dirty="0"/>
              <a:t>FURTHER ORDERED, that </a:t>
            </a:r>
            <a:r>
              <a:rPr lang="en-US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Reid</a:t>
            </a:r>
            <a:r>
              <a:rPr lang="en-US" dirty="0"/>
              <a:t> shall be the </a:t>
            </a:r>
            <a:r>
              <a:rPr lang="en-US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sole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owner</a:t>
            </a:r>
            <a:r>
              <a:rPr lang="en-US" dirty="0"/>
              <a:t> of all </a:t>
            </a:r>
            <a:r>
              <a:rPr lang="en-US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rights</a:t>
            </a:r>
            <a:r>
              <a:rPr lang="en-US" dirty="0"/>
              <a:t> under Section 106 of the Copyright Act, with respect to </a:t>
            </a:r>
            <a:r>
              <a:rPr lang="en-US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three-dimensional reproductions of Third World America</a:t>
            </a:r>
            <a:r>
              <a:rPr lang="en-US" dirty="0"/>
              <a:t>;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D8BCF-55E0-42ED-A971-B07E2BF3613A}" type="slidenum">
              <a:rPr lang="en-US" altLang="en-US" smtClean="0"/>
              <a:pPr/>
              <a:t>74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29786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Remand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Consent Judgment Terms</a:t>
            </a:r>
          </a:p>
          <a:p>
            <a:pPr lvl="1"/>
            <a:r>
              <a:rPr lang="en-US" dirty="0"/>
              <a:t>FURTHER ORDERED, that CCNV and Reid shall be </a:t>
            </a:r>
            <a:r>
              <a:rPr lang="en-US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co-owners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of all rights under Section 106 of the Copyright Act, with respect to </a:t>
            </a:r>
            <a:r>
              <a:rPr lang="en-US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two-dimensional reproductions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of Third World America, including the right to copy and to distribute to the public any such reproductions made prior to the date hereof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D8BCF-55E0-42ED-A971-B07E2BF3613A}" type="slidenum">
              <a:rPr lang="en-US" altLang="en-US" smtClean="0"/>
              <a:pPr/>
              <a:t>75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295030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Remand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Opinion</a:t>
            </a:r>
          </a:p>
          <a:p>
            <a:pPr lvl="1"/>
            <a:r>
              <a:rPr lang="en-US" dirty="0"/>
              <a:t>“Despite the consent judgment, however, the matter remains in stalemate. CCNV possesses the sculpture. Reid wishes to make a mold of it to capitalize on his exclusive three-dimensional reproduction rights. CCNV refuses to give Reid access to it.”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D8BCF-55E0-42ED-A971-B07E2BF3613A}" type="slidenum">
              <a:rPr lang="en-US" altLang="en-US" smtClean="0"/>
              <a:pPr/>
              <a:t>76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842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B227B48-670B-412C-87EA-90C1C9A8D856}" type="slidenum">
              <a:rPr lang="en-US" altLang="en-US" sz="1400" i="0">
                <a:solidFill>
                  <a:srgbClr val="000066"/>
                </a:solidFill>
                <a:latin typeface="Arial" panose="020B0604020202020204" pitchFamily="34" charset="0"/>
              </a:rPr>
              <a:pPr/>
              <a:t>8</a:t>
            </a:fld>
            <a:endParaRPr lang="en-US" altLang="en-US" sz="1400" i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202</a:t>
            </a:r>
          </a:p>
        </p:txBody>
      </p:sp>
      <p:sp>
        <p:nvSpPr>
          <p:cNvPr id="819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Ownership of copyright as distinct from ownership of material object</a:t>
            </a:r>
          </a:p>
          <a:p>
            <a:pPr lvl="1"/>
            <a:r>
              <a:rPr lang="en-US"/>
              <a:t>Ownership of a copyright, or of any of the exclusive rights under a copyright, is distinct from ownership of any material object in which the work is embodied.</a:t>
            </a:r>
          </a:p>
        </p:txBody>
      </p:sp>
    </p:spTree>
    <p:extLst>
      <p:ext uri="{BB962C8B-B14F-4D97-AF65-F5344CB8AC3E}">
        <p14:creationId xmlns:p14="http://schemas.microsoft.com/office/powerpoint/2010/main" val="34739973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58BA485-71A5-4926-BEAF-F9E02C2788EE}" type="slidenum">
              <a:rPr lang="en-US" altLang="en-US" sz="1400" i="0">
                <a:solidFill>
                  <a:srgbClr val="000066"/>
                </a:solidFill>
                <a:latin typeface="Arial" panose="020B0604020202020204" pitchFamily="34" charset="0"/>
              </a:rPr>
              <a:pPr/>
              <a:t>9</a:t>
            </a:fld>
            <a:endParaRPr lang="en-US" altLang="en-US" sz="1400" i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202 (Cont.)</a:t>
            </a:r>
          </a:p>
        </p:txBody>
      </p:sp>
      <p:sp>
        <p:nvSpPr>
          <p:cNvPr id="922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>
              <a:lnSpc>
                <a:spcPct val="90000"/>
              </a:lnSpc>
            </a:pPr>
            <a:r>
              <a:rPr lang="en-US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Transfer of ownership of any material object</a:t>
            </a:r>
            <a:r>
              <a:rPr lang="en-US" dirty="0"/>
              <a:t>, including the copy or phonorecord in which the work is first fixed, </a:t>
            </a:r>
            <a:r>
              <a:rPr lang="en-US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does not of itself convey any rights in the copyrighted work embodied in the object</a:t>
            </a:r>
            <a:r>
              <a:rPr lang="en-US" dirty="0"/>
              <a:t>; nor, in the absence of an agreement, does transfer of ownership of a copyright or of any exclusive rights under a copyright convey property rights in any material object. </a:t>
            </a:r>
          </a:p>
        </p:txBody>
      </p:sp>
    </p:spTree>
    <p:extLst>
      <p:ext uri="{BB962C8B-B14F-4D97-AF65-F5344CB8AC3E}">
        <p14:creationId xmlns:p14="http://schemas.microsoft.com/office/powerpoint/2010/main" val="3215959634"/>
      </p:ext>
    </p:extLst>
  </p:cSld>
  <p:clrMapOvr>
    <a:masterClrMapping/>
  </p:clrMapOvr>
</p:sld>
</file>

<file path=ppt/theme/theme1.xml><?xml version="1.0" encoding="utf-8"?>
<a:theme xmlns:a="http://schemas.openxmlformats.org/drawingml/2006/main" name="Generic (Standard)">
  <a:themeElements>
    <a:clrScheme name="">
      <a:dk1>
        <a:srgbClr val="000066"/>
      </a:dk1>
      <a:lt1>
        <a:srgbClr val="FFFFFF"/>
      </a:lt1>
      <a:dk2>
        <a:srgbClr val="336699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0056"/>
      </a:accent4>
      <a:accent5>
        <a:srgbClr val="E2F4FF"/>
      </a:accent5>
      <a:accent6>
        <a:srgbClr val="E7E7B9"/>
      </a:accent6>
      <a:hlink>
        <a:srgbClr val="0066FF"/>
      </a:hlink>
      <a:folHlink>
        <a:srgbClr val="FFFFCC"/>
      </a:folHlink>
    </a:clrScheme>
    <a:fontScheme name="Generic (Standard)">
      <a:majorFont>
        <a:latin typeface="Helvetic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Generic (Standard)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(Standard)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 (Standard)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(Standard) 4">
        <a:dk1>
          <a:srgbClr val="336699"/>
        </a:dk1>
        <a:lt1>
          <a:srgbClr val="FFFFFF"/>
        </a:lt1>
        <a:dk2>
          <a:srgbClr val="000066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2A5682"/>
        </a:accent4>
        <a:accent5>
          <a:srgbClr val="E2F4FF"/>
        </a:accent5>
        <a:accent6>
          <a:srgbClr val="E7E7B9"/>
        </a:accent6>
        <a:hlink>
          <a:srgbClr val="3399FF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(Standard) 5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0066FF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HD:Microsoft Office 98:Templates:Presentations:Generic (Standard)</Template>
  <TotalTime>9790</TotalTime>
  <Words>2950</Words>
  <Application>Microsoft Office PowerPoint</Application>
  <PresentationFormat>Widescreen</PresentationFormat>
  <Paragraphs>460</Paragraphs>
  <Slides>76</Slides>
  <Notes>49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2" baseType="lpstr">
      <vt:lpstr>Arial</vt:lpstr>
      <vt:lpstr>Helvetica</vt:lpstr>
      <vt:lpstr>Monotype Sorts</vt:lpstr>
      <vt:lpstr>Times New Roman</vt:lpstr>
      <vt:lpstr>Wingdings</vt:lpstr>
      <vt:lpstr>Generic (Standard)</vt:lpstr>
      <vt:lpstr>Class 5: Wed 2 Apr 2025 Copyright Spring 2025   Authorship and Ownership</vt:lpstr>
      <vt:lpstr>Key Questions for Today</vt:lpstr>
      <vt:lpstr>101: Joint Work</vt:lpstr>
      <vt:lpstr>201: Ownership of Copyright</vt:lpstr>
      <vt:lpstr>Understanding Joint Work</vt:lpstr>
      <vt:lpstr>Rights of Co-Authors</vt:lpstr>
      <vt:lpstr>101: Copyright Owner</vt:lpstr>
      <vt:lpstr>202</vt:lpstr>
      <vt:lpstr>202 (Cont.)</vt:lpstr>
      <vt:lpstr>204</vt:lpstr>
      <vt:lpstr>201: Ownership of Copyright</vt:lpstr>
      <vt:lpstr>101: Work Made for Hire</vt:lpstr>
      <vt:lpstr>101: Work Made for Hire</vt:lpstr>
      <vt:lpstr>101: Work Made for Hire</vt:lpstr>
      <vt:lpstr>When Does It Matter Who the Author Is?</vt:lpstr>
      <vt:lpstr>When Does It Matter: Duration</vt:lpstr>
      <vt:lpstr>When Does It Matter: Duration</vt:lpstr>
      <vt:lpstr>203. Termination of transfers and licenses granted by the author</vt:lpstr>
      <vt:lpstr>Letter</vt:lpstr>
      <vt:lpstr>Structuring Book Copyrights</vt:lpstr>
      <vt:lpstr>Structuring Book Copyrights</vt:lpstr>
      <vt:lpstr>Hypo 1 Answer</vt:lpstr>
      <vt:lpstr>Hypo 2 Answer</vt:lpstr>
      <vt:lpstr>Hypo 2 Answer</vt:lpstr>
      <vt:lpstr>Hypo 3 Answer</vt:lpstr>
      <vt:lpstr>Hypo 3 Answer</vt:lpstr>
      <vt:lpstr>At the Beginning</vt:lpstr>
      <vt:lpstr>Copyright Notice</vt:lpstr>
      <vt:lpstr>“By Joe Simon and Jack Kirby”</vt:lpstr>
      <vt:lpstr>Marvel v. Kirby</vt:lpstr>
      <vt:lpstr>Termination and WMFH</vt:lpstr>
      <vt:lpstr>A Little Marvel History</vt:lpstr>
      <vt:lpstr>Understanding Authorship: Thomson v. Larson</vt:lpstr>
      <vt:lpstr>Pre-Rent Larson</vt:lpstr>
      <vt:lpstr>tick, tick … BOOM!</vt:lpstr>
      <vt:lpstr>Rent Playbill</vt:lpstr>
      <vt:lpstr>La Bohème at the Met</vt:lpstr>
      <vt:lpstr>The Creation of Culture</vt:lpstr>
      <vt:lpstr>Credits</vt:lpstr>
      <vt:lpstr>Aronson, Thomson</vt:lpstr>
      <vt:lpstr>NYTW</vt:lpstr>
      <vt:lpstr>“Shimmers With Hope”</vt:lpstr>
      <vt:lpstr>The American Musical Lives</vt:lpstr>
      <vt:lpstr>How Much Money Is at Stake?: $80+M</vt:lpstr>
      <vt:lpstr>Broadway Musical</vt:lpstr>
      <vt:lpstr>Broadway Musical</vt:lpstr>
      <vt:lpstr>Poem</vt:lpstr>
      <vt:lpstr>Broadway Musical Again</vt:lpstr>
      <vt:lpstr>Thomson v. Larson</vt:lpstr>
      <vt:lpstr>Thomson v. Larson</vt:lpstr>
      <vt:lpstr>Thomson v. Larson</vt:lpstr>
      <vt:lpstr>Thomson v. Larson</vt:lpstr>
      <vt:lpstr>Thomson v. Larson</vt:lpstr>
      <vt:lpstr>First Interaction in Thomson</vt:lpstr>
      <vt:lpstr>First Interaction in Thomson</vt:lpstr>
      <vt:lpstr>Second Set of Interactions in Thomson</vt:lpstr>
      <vt:lpstr>The Approach in Childress</vt:lpstr>
      <vt:lpstr>The Jonathan Larson Project</vt:lpstr>
      <vt:lpstr>Just Closed</vt:lpstr>
      <vt:lpstr>CCNV v. Reid: Work Made for Hire</vt:lpstr>
      <vt:lpstr>Who is CCNV?</vt:lpstr>
      <vt:lpstr>And James Earl Reid?</vt:lpstr>
      <vt:lpstr>“I was sucked in by a saint and then the Devil came out.”</vt:lpstr>
      <vt:lpstr>CCNV v. Reid</vt:lpstr>
      <vt:lpstr>CCNV v. Reid</vt:lpstr>
      <vt:lpstr>Authoring Third World America?</vt:lpstr>
      <vt:lpstr>Authoring Third World America?</vt:lpstr>
      <vt:lpstr>Understanding Employees</vt:lpstr>
      <vt:lpstr>Employee Status Determined Based on General Common Law of Agency</vt:lpstr>
      <vt:lpstr>Factors to Consider</vt:lpstr>
      <vt:lpstr>Consequences</vt:lpstr>
      <vt:lpstr>The Remand</vt:lpstr>
      <vt:lpstr>The Remand</vt:lpstr>
      <vt:lpstr>The Remand</vt:lpstr>
      <vt:lpstr>The Remand</vt:lpstr>
      <vt:lpstr>The Remand</vt:lpstr>
    </vt:vector>
  </TitlesOfParts>
  <Company>The University of Chicago Law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Standard Setting in High-Tech Industries</dc:title>
  <dc:creator>Randal Picker</dc:creator>
  <cp:lastModifiedBy>Picker, Randall</cp:lastModifiedBy>
  <cp:revision>865</cp:revision>
  <cp:lastPrinted>2019-10-10T19:22:57Z</cp:lastPrinted>
  <dcterms:created xsi:type="dcterms:W3CDTF">1999-10-27T15:27:59Z</dcterms:created>
  <dcterms:modified xsi:type="dcterms:W3CDTF">2025-04-02T19:09:26Z</dcterms:modified>
</cp:coreProperties>
</file>