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1"/>
  </p:notesMasterIdLst>
  <p:handoutMasterIdLst>
    <p:handoutMasterId r:id="rId62"/>
  </p:handoutMasterIdLst>
  <p:sldIdLst>
    <p:sldId id="2115" r:id="rId2"/>
    <p:sldId id="2908" r:id="rId3"/>
    <p:sldId id="2910" r:id="rId4"/>
    <p:sldId id="2911" r:id="rId5"/>
    <p:sldId id="2315" r:id="rId6"/>
    <p:sldId id="2118" r:id="rId7"/>
    <p:sldId id="2163" r:id="rId8"/>
    <p:sldId id="2165" r:id="rId9"/>
    <p:sldId id="2164" r:id="rId10"/>
    <p:sldId id="2120" r:id="rId11"/>
    <p:sldId id="2167" r:id="rId12"/>
    <p:sldId id="2306" r:id="rId13"/>
    <p:sldId id="2913" r:id="rId14"/>
    <p:sldId id="2307" r:id="rId15"/>
    <p:sldId id="2308" r:id="rId16"/>
    <p:sldId id="2295" r:id="rId17"/>
    <p:sldId id="2168" r:id="rId18"/>
    <p:sldId id="2123" r:id="rId19"/>
    <p:sldId id="2316" r:id="rId20"/>
    <p:sldId id="2317" r:id="rId21"/>
    <p:sldId id="2318" r:id="rId22"/>
    <p:sldId id="2230" r:id="rId23"/>
    <p:sldId id="2227" r:id="rId24"/>
    <p:sldId id="2231" r:id="rId25"/>
    <p:sldId id="2232" r:id="rId26"/>
    <p:sldId id="2233" r:id="rId27"/>
    <p:sldId id="2234" r:id="rId28"/>
    <p:sldId id="2236" r:id="rId29"/>
    <p:sldId id="2237" r:id="rId30"/>
    <p:sldId id="2244" r:id="rId31"/>
    <p:sldId id="2287" r:id="rId32"/>
    <p:sldId id="2568" r:id="rId33"/>
    <p:sldId id="2569" r:id="rId34"/>
    <p:sldId id="2570" r:id="rId35"/>
    <p:sldId id="2571" r:id="rId36"/>
    <p:sldId id="2573" r:id="rId37"/>
    <p:sldId id="2572" r:id="rId38"/>
    <p:sldId id="2290" r:id="rId39"/>
    <p:sldId id="2574" r:id="rId40"/>
    <p:sldId id="2575" r:id="rId41"/>
    <p:sldId id="2313" r:id="rId42"/>
    <p:sldId id="2314" r:id="rId43"/>
    <p:sldId id="2578" r:id="rId44"/>
    <p:sldId id="2579" r:id="rId45"/>
    <p:sldId id="2577" r:id="rId46"/>
    <p:sldId id="2291" r:id="rId47"/>
    <p:sldId id="2914" r:id="rId48"/>
    <p:sldId id="2915" r:id="rId49"/>
    <p:sldId id="2916" r:id="rId50"/>
    <p:sldId id="2311" r:id="rId51"/>
    <p:sldId id="2299" r:id="rId52"/>
    <p:sldId id="2917" r:id="rId53"/>
    <p:sldId id="2918" r:id="rId54"/>
    <p:sldId id="2919" r:id="rId55"/>
    <p:sldId id="2580" r:id="rId56"/>
    <p:sldId id="2581" r:id="rId57"/>
    <p:sldId id="2301" r:id="rId58"/>
    <p:sldId id="2303" r:id="rId59"/>
    <p:sldId id="2304" r:id="rId60"/>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73" autoAdjust="0"/>
    <p:restoredTop sz="86384" autoAdjust="0"/>
  </p:normalViewPr>
  <p:slideViewPr>
    <p:cSldViewPr snapToGrid="0">
      <p:cViewPr varScale="1">
        <p:scale>
          <a:sx n="141" d="100"/>
          <a:sy n="141" d="100"/>
        </p:scale>
        <p:origin x="68" y="312"/>
      </p:cViewPr>
      <p:guideLst>
        <p:guide orient="horz" pos="2160"/>
        <p:guide pos="3840"/>
      </p:guideLst>
    </p:cSldViewPr>
  </p:slideViewPr>
  <p:outlineViewPr>
    <p:cViewPr>
      <p:scale>
        <a:sx n="50" d="100"/>
        <a:sy n="50" d="100"/>
      </p:scale>
      <p:origin x="0" y="-227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28" tIns="46565" rIns="93128" bIns="46565" numCol="1" anchor="t" anchorCtr="0" compatLnSpc="1">
            <a:prstTxWarp prst="textNoShape">
              <a:avLst/>
            </a:prstTxWarp>
          </a:bodyPr>
          <a:lstStyle>
            <a:lvl1pPr defTabSz="931555">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28" tIns="46565" rIns="93128" bIns="46565" numCol="1" anchor="t" anchorCtr="0" compatLnSpc="1">
            <a:prstTxWarp prst="textNoShape">
              <a:avLst/>
            </a:prstTxWarp>
          </a:bodyPr>
          <a:lstStyle>
            <a:lvl1pPr algn="r" defTabSz="931555">
              <a:defRPr kumimoji="0" sz="1200" i="0"/>
            </a:lvl1pPr>
          </a:lstStyle>
          <a:p>
            <a:pPr>
              <a:defRPr/>
            </a:pPr>
            <a:fld id="{B2FB8114-2C22-435F-83CA-F8013A7D9400}" type="datetime1">
              <a:rPr lang="en-US" altLang="en-US" smtClean="0"/>
              <a:t>3/31/2025</a:t>
            </a:fld>
            <a:endParaRPr lang="en-US" altLang="en-US"/>
          </a:p>
        </p:txBody>
      </p:sp>
      <p:sp>
        <p:nvSpPr>
          <p:cNvPr id="14340" name="Rectangle 4"/>
          <p:cNvSpPr>
            <a:spLocks noGrp="1" noChangeArrowheads="1"/>
          </p:cNvSpPr>
          <p:nvPr>
            <p:ph type="ftr" sz="quarter" idx="2"/>
          </p:nvPr>
        </p:nvSpPr>
        <p:spPr bwMode="auto">
          <a:xfrm>
            <a:off x="2" y="8832216"/>
            <a:ext cx="3037628" cy="464184"/>
          </a:xfrm>
          <a:prstGeom prst="rect">
            <a:avLst/>
          </a:prstGeom>
          <a:noFill/>
          <a:ln w="9525">
            <a:noFill/>
            <a:miter lim="800000"/>
            <a:headEnd/>
            <a:tailEnd/>
          </a:ln>
        </p:spPr>
        <p:txBody>
          <a:bodyPr vert="horz" wrap="square" lIns="93128" tIns="46565" rIns="93128" bIns="46565" numCol="1" anchor="b" anchorCtr="0" compatLnSpc="1">
            <a:prstTxWarp prst="textNoShape">
              <a:avLst/>
            </a:prstTxWarp>
          </a:bodyPr>
          <a:lstStyle>
            <a:lvl1pPr defTabSz="931555">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28" tIns="46565" rIns="93128" bIns="46565" numCol="1" anchor="b" anchorCtr="0" compatLnSpc="1">
            <a:prstTxWarp prst="textNoShape">
              <a:avLst/>
            </a:prstTxWarp>
          </a:bodyPr>
          <a:lstStyle>
            <a:lvl1pPr algn="r" defTabSz="931553">
              <a:defRPr kumimoji="0" sz="1200" i="0"/>
            </a:lvl1pPr>
          </a:lstStyle>
          <a:p>
            <a:fld id="{A41D7B53-9BBC-41B8-A452-555F8604B168}" type="slidenum">
              <a:rPr lang="en-US" altLang="en-US"/>
              <a:pPr/>
              <a:t>‹#›</a:t>
            </a:fld>
            <a:endParaRPr lang="en-US" altLang="en-US"/>
          </a:p>
        </p:txBody>
      </p:sp>
    </p:spTree>
    <p:extLst>
      <p:ext uri="{BB962C8B-B14F-4D97-AF65-F5344CB8AC3E}">
        <p14:creationId xmlns:p14="http://schemas.microsoft.com/office/powerpoint/2010/main" val="1824514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28" tIns="46565" rIns="93128" bIns="46565" numCol="1" anchor="t" anchorCtr="0" compatLnSpc="1">
            <a:prstTxWarp prst="textNoShape">
              <a:avLst/>
            </a:prstTxWarp>
          </a:bodyPr>
          <a:lstStyle>
            <a:lvl1pPr defTabSz="931555">
              <a:defRPr kumimoji="0" sz="1200" i="0"/>
            </a:lvl1pPr>
          </a:lstStyle>
          <a:p>
            <a:pPr>
              <a:defRPr/>
            </a:pPr>
            <a:endParaRPr lang="en-US" altLang="en-US"/>
          </a:p>
        </p:txBody>
      </p:sp>
      <p:sp>
        <p:nvSpPr>
          <p:cNvPr id="64515" name="Rectangle 9"/>
          <p:cNvSpPr>
            <a:spLocks noGrp="1" noRot="1" noChangeAspect="1" noChangeArrowheads="1"/>
          </p:cNvSpPr>
          <p:nvPr>
            <p:ph type="sldImg" idx="2"/>
          </p:nvPr>
        </p:nvSpPr>
        <p:spPr bwMode="auto">
          <a:xfrm>
            <a:off x="407988" y="698500"/>
            <a:ext cx="6194425" cy="34845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10"/>
            <a:ext cx="5140112" cy="4182427"/>
          </a:xfrm>
          <a:prstGeom prst="rect">
            <a:avLst/>
          </a:prstGeom>
          <a:noFill/>
          <a:ln w="9525">
            <a:noFill/>
            <a:miter lim="800000"/>
            <a:headEnd/>
            <a:tailEnd/>
          </a:ln>
        </p:spPr>
        <p:txBody>
          <a:bodyPr vert="horz" wrap="square" lIns="93128" tIns="46565" rIns="93128" bIns="465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28" tIns="46565" rIns="93128" bIns="46565" numCol="1" anchor="t" anchorCtr="0" compatLnSpc="1">
            <a:prstTxWarp prst="textNoShape">
              <a:avLst/>
            </a:prstTxWarp>
          </a:bodyPr>
          <a:lstStyle>
            <a:lvl1pPr algn="r" defTabSz="931555">
              <a:defRPr kumimoji="0" sz="1200" i="0"/>
            </a:lvl1pPr>
          </a:lstStyle>
          <a:p>
            <a:pPr>
              <a:defRPr/>
            </a:pPr>
            <a:fld id="{6374DA44-4FE3-405F-B94B-1CFF22F047D5}" type="datetime1">
              <a:rPr lang="en-US" altLang="en-US" smtClean="0"/>
              <a:t>3/31/2025</a:t>
            </a:fld>
            <a:endParaRPr lang="en-US" altLang="en-US"/>
          </a:p>
        </p:txBody>
      </p:sp>
      <p:sp>
        <p:nvSpPr>
          <p:cNvPr id="2060" name="Rectangle 12"/>
          <p:cNvSpPr>
            <a:spLocks noGrp="1" noChangeArrowheads="1"/>
          </p:cNvSpPr>
          <p:nvPr>
            <p:ph type="ftr" sz="quarter" idx="4"/>
          </p:nvPr>
        </p:nvSpPr>
        <p:spPr bwMode="auto">
          <a:xfrm>
            <a:off x="2" y="8832216"/>
            <a:ext cx="3037628" cy="464184"/>
          </a:xfrm>
          <a:prstGeom prst="rect">
            <a:avLst/>
          </a:prstGeom>
          <a:noFill/>
          <a:ln w="9525">
            <a:noFill/>
            <a:miter lim="800000"/>
            <a:headEnd/>
            <a:tailEnd/>
          </a:ln>
        </p:spPr>
        <p:txBody>
          <a:bodyPr vert="horz" wrap="square" lIns="93128" tIns="46565" rIns="93128" bIns="46565" numCol="1" anchor="b" anchorCtr="0" compatLnSpc="1">
            <a:prstTxWarp prst="textNoShape">
              <a:avLst/>
            </a:prstTxWarp>
          </a:bodyPr>
          <a:lstStyle>
            <a:lvl1pPr defTabSz="931555">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28" tIns="46565" rIns="93128" bIns="46565" numCol="1" anchor="b" anchorCtr="0" compatLnSpc="1">
            <a:prstTxWarp prst="textNoShape">
              <a:avLst/>
            </a:prstTxWarp>
          </a:bodyPr>
          <a:lstStyle>
            <a:lvl1pPr algn="r" defTabSz="931553">
              <a:defRPr kumimoji="0" sz="1200" i="0"/>
            </a:lvl1pPr>
          </a:lstStyle>
          <a:p>
            <a:fld id="{F3BC31B9-CEA6-4A50-9EB5-ED093931D501}" type="slidenum">
              <a:rPr lang="en-US" altLang="en-US"/>
              <a:pPr/>
              <a:t>‹#›</a:t>
            </a:fld>
            <a:endParaRPr lang="en-US" altLang="en-US"/>
          </a:p>
        </p:txBody>
      </p:sp>
    </p:spTree>
    <p:extLst>
      <p:ext uri="{BB962C8B-B14F-4D97-AF65-F5344CB8AC3E}">
        <p14:creationId xmlns:p14="http://schemas.microsoft.com/office/powerpoint/2010/main" val="384817240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xperian.com/marketing-services/targeting/data-driven-marketing/consumer-view-data.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B171D63-3424-4B07-AE29-92AB657138EE}" type="datetime1">
              <a:rPr kumimoji="0" lang="en-US" altLang="en-US" sz="1200" i="0"/>
              <a:t>3/31/2025</a:t>
            </a:fld>
            <a:endParaRPr kumimoji="0" lang="en-US" altLang="en-US" sz="1200" i="0"/>
          </a:p>
        </p:txBody>
      </p:sp>
      <p:sp>
        <p:nvSpPr>
          <p:cNvPr id="6553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470847D-EF28-4F80-B4B3-C76BA7C795A6}" type="slidenum">
              <a:rPr kumimoji="0" lang="en-US" altLang="en-US" sz="1200" i="0"/>
              <a:pPr/>
              <a:t>1</a:t>
            </a:fld>
            <a:endParaRPr kumimoji="0" lang="en-US" altLang="en-US" sz="1200" i="0"/>
          </a:p>
        </p:txBody>
      </p:sp>
      <p:sp>
        <p:nvSpPr>
          <p:cNvPr id="65540" name="Rectangle 2"/>
          <p:cNvSpPr>
            <a:spLocks noGrp="1" noRot="1" noChangeAspect="1" noChangeArrowheads="1" noTextEdit="1"/>
          </p:cNvSpPr>
          <p:nvPr>
            <p:ph type="sldImg"/>
          </p:nvPr>
        </p:nvSpPr>
        <p:spPr>
          <a:xfrm>
            <a:off x="407988" y="698500"/>
            <a:ext cx="6194425" cy="3484563"/>
          </a:xfrm>
          <a:ln/>
        </p:spPr>
      </p:sp>
      <p:sp>
        <p:nvSpPr>
          <p:cNvPr id="6554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2594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B5EA6B4-74F2-4020-9D21-C72F15B84490}" type="datetime1">
              <a:rPr kumimoji="0" lang="en-US" altLang="en-US" sz="1200" i="0"/>
              <a:t>3/31/2025</a:t>
            </a:fld>
            <a:endParaRPr kumimoji="0" lang="en-US" altLang="en-US" sz="1200" i="0"/>
          </a:p>
        </p:txBody>
      </p:sp>
      <p:sp>
        <p:nvSpPr>
          <p:cNvPr id="7885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EBF6D36-ADF1-4B08-8181-7EAAEB1B581F}" type="slidenum">
              <a:rPr kumimoji="0" lang="en-US" altLang="en-US" sz="1200" i="0"/>
              <a:pPr/>
              <a:t>17</a:t>
            </a:fld>
            <a:endParaRPr kumimoji="0" lang="en-US" altLang="en-US" sz="1200" i="0"/>
          </a:p>
        </p:txBody>
      </p:sp>
      <p:sp>
        <p:nvSpPr>
          <p:cNvPr id="78852" name="Rectangle 2"/>
          <p:cNvSpPr>
            <a:spLocks noGrp="1" noRot="1" noChangeAspect="1" noChangeArrowheads="1" noTextEdit="1"/>
          </p:cNvSpPr>
          <p:nvPr>
            <p:ph type="sldImg"/>
          </p:nvPr>
        </p:nvSpPr>
        <p:spPr>
          <a:xfrm>
            <a:off x="407988" y="698500"/>
            <a:ext cx="6194425" cy="3484563"/>
          </a:xfrm>
          <a:ln/>
        </p:spPr>
      </p:sp>
      <p:sp>
        <p:nvSpPr>
          <p:cNvPr id="7885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8475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2553D6C-BB05-455E-85D9-43D8BE5E55C9}" type="datetime1">
              <a:rPr kumimoji="0" lang="en-US" altLang="en-US" sz="1200" i="0"/>
              <a:t>3/31/2025</a:t>
            </a:fld>
            <a:endParaRPr kumimoji="0" lang="en-US" altLang="en-US" sz="1200" i="0"/>
          </a:p>
        </p:txBody>
      </p:sp>
      <p:sp>
        <p:nvSpPr>
          <p:cNvPr id="798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2703972-66F2-419B-9DE5-81CB95992170}" type="slidenum">
              <a:rPr kumimoji="0" lang="en-US" altLang="en-US" sz="1200" i="0"/>
              <a:pPr/>
              <a:t>18</a:t>
            </a:fld>
            <a:endParaRPr kumimoji="0" lang="en-US" altLang="en-US" sz="1200" i="0"/>
          </a:p>
        </p:txBody>
      </p:sp>
      <p:sp>
        <p:nvSpPr>
          <p:cNvPr id="79876" name="Rectangle 2"/>
          <p:cNvSpPr>
            <a:spLocks noGrp="1" noRot="1" noChangeAspect="1" noChangeArrowheads="1" noTextEdit="1"/>
          </p:cNvSpPr>
          <p:nvPr>
            <p:ph type="sldImg"/>
          </p:nvPr>
        </p:nvSpPr>
        <p:spPr>
          <a:xfrm>
            <a:off x="406400" y="696913"/>
            <a:ext cx="6197600" cy="3486150"/>
          </a:xfrm>
          <a:ln/>
        </p:spPr>
      </p:sp>
      <p:sp>
        <p:nvSpPr>
          <p:cNvPr id="79877" name="Rectangle 3"/>
          <p:cNvSpPr>
            <a:spLocks noGrp="1" noChangeArrowheads="1"/>
          </p:cNvSpPr>
          <p:nvPr>
            <p:ph type="body" idx="1"/>
          </p:nvPr>
        </p:nvSpPr>
        <p:spPr>
          <a:xfrm>
            <a:off x="935144" y="4416110"/>
            <a:ext cx="5140112" cy="418401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0352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407988" y="698500"/>
            <a:ext cx="6194425" cy="3484563"/>
          </a:xfrm>
          <a:ln/>
        </p:spPr>
      </p:sp>
      <p:sp>
        <p:nvSpPr>
          <p:cNvPr id="808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0900" name="Date Placeholder 3"/>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CE1288A-632A-4448-8A7A-1FB96FF6B40D}" type="datetime1">
              <a:rPr kumimoji="0" lang="en-US" altLang="en-US" sz="1200" i="0"/>
              <a:t>3/31/2025</a:t>
            </a:fld>
            <a:endParaRPr kumimoji="0" lang="en-US" altLang="en-US" sz="1200" i="0"/>
          </a:p>
        </p:txBody>
      </p:sp>
      <p:sp>
        <p:nvSpPr>
          <p:cNvPr id="80901"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B877CD0-7051-4829-9D76-6092E2F24726}" type="slidenum">
              <a:rPr kumimoji="0" lang="en-US" altLang="en-US" sz="1200" i="0"/>
              <a:pPr/>
              <a:t>23</a:t>
            </a:fld>
            <a:endParaRPr kumimoji="0" lang="en-US" altLang="en-US" sz="1200" i="0"/>
          </a:p>
        </p:txBody>
      </p:sp>
    </p:spTree>
    <p:extLst>
      <p:ext uri="{BB962C8B-B14F-4D97-AF65-F5344CB8AC3E}">
        <p14:creationId xmlns:p14="http://schemas.microsoft.com/office/powerpoint/2010/main" val="173941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CFE1276-997C-4219-B195-7A2A9F614CE6}" type="datetime1">
              <a:rPr kumimoji="0" lang="en-US" altLang="en-US" sz="1200" i="0"/>
              <a:t>3/31/2025</a:t>
            </a:fld>
            <a:endParaRPr kumimoji="0" lang="en-US" altLang="en-US" sz="1200" i="0"/>
          </a:p>
        </p:txBody>
      </p:sp>
      <p:sp>
        <p:nvSpPr>
          <p:cNvPr id="8601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6CE1372-FF24-4BBC-81D6-D31C4EF18F52}" type="slidenum">
              <a:rPr kumimoji="0" lang="en-US" altLang="en-US" sz="1200" i="0"/>
              <a:pPr/>
              <a:t>38</a:t>
            </a:fld>
            <a:endParaRPr kumimoji="0" lang="en-US" altLang="en-US" sz="1200" i="0"/>
          </a:p>
        </p:txBody>
      </p:sp>
      <p:sp>
        <p:nvSpPr>
          <p:cNvPr id="86020" name="Rectangle 2"/>
          <p:cNvSpPr>
            <a:spLocks noGrp="1" noRot="1" noChangeAspect="1" noChangeArrowheads="1" noTextEdit="1"/>
          </p:cNvSpPr>
          <p:nvPr>
            <p:ph type="sldImg"/>
          </p:nvPr>
        </p:nvSpPr>
        <p:spPr>
          <a:xfrm>
            <a:off x="407988" y="698500"/>
            <a:ext cx="6194425" cy="3484563"/>
          </a:xfrm>
          <a:ln/>
        </p:spPr>
      </p:sp>
      <p:sp>
        <p:nvSpPr>
          <p:cNvPr id="8602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28745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https://www.copyright.gov/public-records/</a:t>
            </a:r>
          </a:p>
        </p:txBody>
      </p:sp>
      <p:sp>
        <p:nvSpPr>
          <p:cNvPr id="4" name="Date Placeholder 3"/>
          <p:cNvSpPr>
            <a:spLocks noGrp="1"/>
          </p:cNvSpPr>
          <p:nvPr>
            <p:ph type="dt" idx="1"/>
          </p:nvPr>
        </p:nvSpPr>
        <p:spPr/>
        <p:txBody>
          <a:bodyPr/>
          <a:lstStyle/>
          <a:p>
            <a:pPr>
              <a:defRPr/>
            </a:pPr>
            <a:fld id="{6374DA44-4FE3-405F-B94B-1CFF22F047D5}" type="datetime1">
              <a:rPr lang="en-US" altLang="en-US" smtClean="0"/>
              <a:t>3/31/2025</a:t>
            </a:fld>
            <a:endParaRPr lang="en-US" altLang="en-US"/>
          </a:p>
        </p:txBody>
      </p:sp>
      <p:sp>
        <p:nvSpPr>
          <p:cNvPr id="5" name="Slide Number Placeholder 4"/>
          <p:cNvSpPr>
            <a:spLocks noGrp="1"/>
          </p:cNvSpPr>
          <p:nvPr>
            <p:ph type="sldNum" sz="quarter" idx="5"/>
          </p:nvPr>
        </p:nvSpPr>
        <p:spPr/>
        <p:txBody>
          <a:bodyPr/>
          <a:lstStyle/>
          <a:p>
            <a:fld id="{F3BC31B9-CEA6-4A50-9EB5-ED093931D501}" type="slidenum">
              <a:rPr lang="en-US" altLang="en-US" smtClean="0"/>
              <a:pPr/>
              <a:t>47</a:t>
            </a:fld>
            <a:endParaRPr lang="en-US" altLang="en-US"/>
          </a:p>
        </p:txBody>
      </p:sp>
    </p:spTree>
    <p:extLst>
      <p:ext uri="{BB962C8B-B14F-4D97-AF65-F5344CB8AC3E}">
        <p14:creationId xmlns:p14="http://schemas.microsoft.com/office/powerpoint/2010/main" val="1627645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https://cocatalog.loc.gov/cgi-bin/Pwebrecon.cgi?Search_Arg=consumerview+database&amp;Search_Code=TALL&amp;PID=lxrG4yYFdXgAuG3H5dgZqC1ziBhMj&amp;SEQ=20250331115805&amp;CNT=25&amp;HIST=1</a:t>
            </a:r>
          </a:p>
        </p:txBody>
      </p:sp>
      <p:sp>
        <p:nvSpPr>
          <p:cNvPr id="4" name="Date Placeholder 3"/>
          <p:cNvSpPr>
            <a:spLocks noGrp="1"/>
          </p:cNvSpPr>
          <p:nvPr>
            <p:ph type="dt" idx="1"/>
          </p:nvPr>
        </p:nvSpPr>
        <p:spPr/>
        <p:txBody>
          <a:bodyPr/>
          <a:lstStyle/>
          <a:p>
            <a:pPr>
              <a:defRPr/>
            </a:pPr>
            <a:fld id="{6374DA44-4FE3-405F-B94B-1CFF22F047D5}" type="datetime1">
              <a:rPr lang="en-US" altLang="en-US" smtClean="0"/>
              <a:t>3/31/2025</a:t>
            </a:fld>
            <a:endParaRPr lang="en-US" altLang="en-US"/>
          </a:p>
        </p:txBody>
      </p:sp>
      <p:sp>
        <p:nvSpPr>
          <p:cNvPr id="5" name="Slide Number Placeholder 4"/>
          <p:cNvSpPr>
            <a:spLocks noGrp="1"/>
          </p:cNvSpPr>
          <p:nvPr>
            <p:ph type="sldNum" sz="quarter" idx="5"/>
          </p:nvPr>
        </p:nvSpPr>
        <p:spPr/>
        <p:txBody>
          <a:bodyPr/>
          <a:lstStyle/>
          <a:p>
            <a:fld id="{F3BC31B9-CEA6-4A50-9EB5-ED093931D501}" type="slidenum">
              <a:rPr lang="en-US" altLang="en-US" smtClean="0"/>
              <a:pPr/>
              <a:t>48</a:t>
            </a:fld>
            <a:endParaRPr lang="en-US" altLang="en-US"/>
          </a:p>
        </p:txBody>
      </p:sp>
    </p:spTree>
    <p:extLst>
      <p:ext uri="{BB962C8B-B14F-4D97-AF65-F5344CB8AC3E}">
        <p14:creationId xmlns:p14="http://schemas.microsoft.com/office/powerpoint/2010/main" val="155398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https://cocatalog.loc.gov/cgi-bin/Pwebrecon.cgi?v1=6&amp;ti=1,6&amp;Search%5FArg=consumerview%20database&amp;Search%5FCode=TALL&amp;CNT=25&amp;PID=dh-miGFYNRzG7hmzAa1UPR7LbRSeY&amp;SEQ=20250331115823&amp;SID=1</a:t>
            </a:r>
          </a:p>
        </p:txBody>
      </p:sp>
      <p:sp>
        <p:nvSpPr>
          <p:cNvPr id="4" name="Date Placeholder 3"/>
          <p:cNvSpPr>
            <a:spLocks noGrp="1"/>
          </p:cNvSpPr>
          <p:nvPr>
            <p:ph type="dt" idx="1"/>
          </p:nvPr>
        </p:nvSpPr>
        <p:spPr/>
        <p:txBody>
          <a:bodyPr/>
          <a:lstStyle/>
          <a:p>
            <a:pPr>
              <a:defRPr/>
            </a:pPr>
            <a:fld id="{6374DA44-4FE3-405F-B94B-1CFF22F047D5}" type="datetime1">
              <a:rPr lang="en-US" altLang="en-US" smtClean="0"/>
              <a:t>3/31/2025</a:t>
            </a:fld>
            <a:endParaRPr lang="en-US" altLang="en-US"/>
          </a:p>
        </p:txBody>
      </p:sp>
      <p:sp>
        <p:nvSpPr>
          <p:cNvPr id="5" name="Slide Number Placeholder 4"/>
          <p:cNvSpPr>
            <a:spLocks noGrp="1"/>
          </p:cNvSpPr>
          <p:nvPr>
            <p:ph type="sldNum" sz="quarter" idx="5"/>
          </p:nvPr>
        </p:nvSpPr>
        <p:spPr/>
        <p:txBody>
          <a:bodyPr/>
          <a:lstStyle/>
          <a:p>
            <a:fld id="{F3BC31B9-CEA6-4A50-9EB5-ED093931D501}" type="slidenum">
              <a:rPr lang="en-US" altLang="en-US" smtClean="0"/>
              <a:pPr/>
              <a:t>49</a:t>
            </a:fld>
            <a:endParaRPr lang="en-US" altLang="en-US"/>
          </a:p>
        </p:txBody>
      </p:sp>
    </p:spTree>
    <p:extLst>
      <p:ext uri="{BB962C8B-B14F-4D97-AF65-F5344CB8AC3E}">
        <p14:creationId xmlns:p14="http://schemas.microsoft.com/office/powerpoint/2010/main" val="402571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http://www.experian.com/marketing-services/targeting/data-driven-marketing/consumer-view-data.html</a:t>
            </a:r>
            <a:endParaRPr lang="en-US" dirty="0"/>
          </a:p>
          <a:p>
            <a:endParaRPr lang="en-US" dirty="0"/>
          </a:p>
        </p:txBody>
      </p:sp>
      <p:sp>
        <p:nvSpPr>
          <p:cNvPr id="4" name="Date Placeholder 3"/>
          <p:cNvSpPr>
            <a:spLocks noGrp="1"/>
          </p:cNvSpPr>
          <p:nvPr>
            <p:ph type="dt" idx="10"/>
          </p:nvPr>
        </p:nvSpPr>
        <p:spPr/>
        <p:txBody>
          <a:bodyPr/>
          <a:lstStyle/>
          <a:p>
            <a:pPr>
              <a:defRPr/>
            </a:pPr>
            <a:fld id="{6374DA44-4FE3-405F-B94B-1CFF22F047D5}" type="datetime1">
              <a:rPr lang="en-US" altLang="en-US" smtClean="0"/>
              <a:t>3/31/2025</a:t>
            </a:fld>
            <a:endParaRPr lang="en-US" altLang="en-US"/>
          </a:p>
        </p:txBody>
      </p:sp>
      <p:sp>
        <p:nvSpPr>
          <p:cNvPr id="5" name="Slide Number Placeholder 4"/>
          <p:cNvSpPr>
            <a:spLocks noGrp="1"/>
          </p:cNvSpPr>
          <p:nvPr>
            <p:ph type="sldNum" sz="quarter" idx="11"/>
          </p:nvPr>
        </p:nvSpPr>
        <p:spPr/>
        <p:txBody>
          <a:bodyPr/>
          <a:lstStyle/>
          <a:p>
            <a:fld id="{F3BC31B9-CEA6-4A50-9EB5-ED093931D501}" type="slidenum">
              <a:rPr lang="en-US" altLang="en-US" smtClean="0"/>
              <a:pPr/>
              <a:t>50</a:t>
            </a:fld>
            <a:endParaRPr lang="en-US" altLang="en-US"/>
          </a:p>
        </p:txBody>
      </p:sp>
    </p:spTree>
    <p:extLst>
      <p:ext uri="{BB962C8B-B14F-4D97-AF65-F5344CB8AC3E}">
        <p14:creationId xmlns:p14="http://schemas.microsoft.com/office/powerpoint/2010/main" val="242845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https://www.nytimes.com/interactive/2025/03/29/world/europe/us-ukraine-military-war-wiesbaden.html</a:t>
            </a:r>
          </a:p>
        </p:txBody>
      </p:sp>
      <p:sp>
        <p:nvSpPr>
          <p:cNvPr id="4" name="Date Placeholder 3"/>
          <p:cNvSpPr>
            <a:spLocks noGrp="1"/>
          </p:cNvSpPr>
          <p:nvPr>
            <p:ph type="dt" idx="1"/>
          </p:nvPr>
        </p:nvSpPr>
        <p:spPr/>
        <p:txBody>
          <a:bodyPr/>
          <a:lstStyle/>
          <a:p>
            <a:pPr>
              <a:defRPr/>
            </a:pPr>
            <a:fld id="{6374DA44-4FE3-405F-B94B-1CFF22F047D5}" type="datetime1">
              <a:rPr lang="en-US" altLang="en-US" smtClean="0"/>
              <a:t>3/31/2025</a:t>
            </a:fld>
            <a:endParaRPr lang="en-US" altLang="en-US"/>
          </a:p>
        </p:txBody>
      </p:sp>
      <p:sp>
        <p:nvSpPr>
          <p:cNvPr id="5" name="Slide Number Placeholder 4"/>
          <p:cNvSpPr>
            <a:spLocks noGrp="1"/>
          </p:cNvSpPr>
          <p:nvPr>
            <p:ph type="sldNum" sz="quarter" idx="5"/>
          </p:nvPr>
        </p:nvSpPr>
        <p:spPr/>
        <p:txBody>
          <a:bodyPr/>
          <a:lstStyle/>
          <a:p>
            <a:fld id="{F3BC31B9-CEA6-4A50-9EB5-ED093931D501}" type="slidenum">
              <a:rPr lang="en-US" altLang="en-US" smtClean="0"/>
              <a:pPr/>
              <a:t>3</a:t>
            </a:fld>
            <a:endParaRPr lang="en-US" altLang="en-US"/>
          </a:p>
        </p:txBody>
      </p:sp>
    </p:spTree>
    <p:extLst>
      <p:ext uri="{BB962C8B-B14F-4D97-AF65-F5344CB8AC3E}">
        <p14:creationId xmlns:p14="http://schemas.microsoft.com/office/powerpoint/2010/main" val="147652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87F55DA-2945-44E9-9387-2C70F1C18958}" type="datetime1">
              <a:rPr kumimoji="0" lang="en-US" altLang="en-US" sz="1200" i="0"/>
              <a:t>3/31/2025</a:t>
            </a:fld>
            <a:endParaRPr kumimoji="0" lang="en-US" altLang="en-US" sz="1200" i="0"/>
          </a:p>
        </p:txBody>
      </p:sp>
      <p:sp>
        <p:nvSpPr>
          <p:cNvPr id="6656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3A9E175-B4F6-4F57-A748-30CAB8B30C16}" type="slidenum">
              <a:rPr kumimoji="0" lang="en-US" altLang="en-US" sz="1200" i="0"/>
              <a:pPr/>
              <a:t>6</a:t>
            </a:fld>
            <a:endParaRPr kumimoji="0" lang="en-US" altLang="en-US" sz="1200" i="0"/>
          </a:p>
        </p:txBody>
      </p:sp>
      <p:sp>
        <p:nvSpPr>
          <p:cNvPr id="66564" name="Rectangle 2"/>
          <p:cNvSpPr>
            <a:spLocks noGrp="1" noRot="1" noChangeAspect="1" noChangeArrowheads="1" noTextEdit="1"/>
          </p:cNvSpPr>
          <p:nvPr>
            <p:ph type="sldImg"/>
          </p:nvPr>
        </p:nvSpPr>
        <p:spPr>
          <a:xfrm>
            <a:off x="406400" y="696913"/>
            <a:ext cx="6197600" cy="3486150"/>
          </a:xfrm>
          <a:ln/>
        </p:spPr>
      </p:sp>
      <p:sp>
        <p:nvSpPr>
          <p:cNvPr id="66565" name="Rectangle 3"/>
          <p:cNvSpPr>
            <a:spLocks noGrp="1" noChangeArrowheads="1"/>
          </p:cNvSpPr>
          <p:nvPr>
            <p:ph type="body" idx="1"/>
          </p:nvPr>
        </p:nvSpPr>
        <p:spPr>
          <a:xfrm>
            <a:off x="935144" y="4416110"/>
            <a:ext cx="5140112" cy="418401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1718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ED491D3-E977-47D5-92A1-B48C0CB30F1E}" type="datetime1">
              <a:rPr kumimoji="0" lang="en-US" altLang="en-US" sz="1200" i="0"/>
              <a:t>3/31/2025</a:t>
            </a:fld>
            <a:endParaRPr kumimoji="0" lang="en-US" altLang="en-US" sz="1200" i="0"/>
          </a:p>
        </p:txBody>
      </p:sp>
      <p:sp>
        <p:nvSpPr>
          <p:cNvPr id="6758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A32D765-AB0E-4D3E-9ACB-E8BA14526AD7}" type="slidenum">
              <a:rPr kumimoji="0" lang="en-US" altLang="en-US" sz="1200" i="0"/>
              <a:pPr/>
              <a:t>7</a:t>
            </a:fld>
            <a:endParaRPr kumimoji="0" lang="en-US" altLang="en-US" sz="1200" i="0"/>
          </a:p>
        </p:txBody>
      </p:sp>
      <p:sp>
        <p:nvSpPr>
          <p:cNvPr id="67588" name="Rectangle 2"/>
          <p:cNvSpPr>
            <a:spLocks noGrp="1" noRot="1" noChangeAspect="1" noChangeArrowheads="1" noTextEdit="1"/>
          </p:cNvSpPr>
          <p:nvPr>
            <p:ph type="sldImg"/>
          </p:nvPr>
        </p:nvSpPr>
        <p:spPr>
          <a:xfrm>
            <a:off x="407988" y="698500"/>
            <a:ext cx="6194425" cy="3484563"/>
          </a:xfrm>
          <a:ln/>
        </p:spPr>
      </p:sp>
      <p:sp>
        <p:nvSpPr>
          <p:cNvPr id="6758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8749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F2C463D-84B8-449B-92FA-02C5D2D3C40D}" type="datetime1">
              <a:rPr kumimoji="0" lang="en-US" altLang="en-US" sz="1200" i="0"/>
              <a:t>3/31/2025</a:t>
            </a:fld>
            <a:endParaRPr kumimoji="0" lang="en-US" altLang="en-US" sz="1200" i="0"/>
          </a:p>
        </p:txBody>
      </p:sp>
      <p:sp>
        <p:nvSpPr>
          <p:cNvPr id="6861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9073E9-B3D5-4ABC-BB54-868C458A03BE}" type="slidenum">
              <a:rPr kumimoji="0" lang="en-US" altLang="en-US" sz="1200" i="0"/>
              <a:pPr/>
              <a:t>8</a:t>
            </a:fld>
            <a:endParaRPr kumimoji="0" lang="en-US" altLang="en-US" sz="1200" i="0"/>
          </a:p>
        </p:txBody>
      </p:sp>
      <p:sp>
        <p:nvSpPr>
          <p:cNvPr id="68612" name="Rectangle 2"/>
          <p:cNvSpPr>
            <a:spLocks noGrp="1" noRot="1" noChangeAspect="1" noChangeArrowheads="1" noTextEdit="1"/>
          </p:cNvSpPr>
          <p:nvPr>
            <p:ph type="sldImg"/>
          </p:nvPr>
        </p:nvSpPr>
        <p:spPr>
          <a:xfrm>
            <a:off x="407988" y="698500"/>
            <a:ext cx="6194425" cy="3484563"/>
          </a:xfrm>
          <a:ln/>
        </p:spPr>
      </p:sp>
      <p:sp>
        <p:nvSpPr>
          <p:cNvPr id="6861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7343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3B7E355-2A68-4FCB-8FC3-F7A6778B955B}" type="datetime1">
              <a:rPr kumimoji="0" lang="en-US" altLang="en-US" sz="1200" i="0"/>
              <a:t>3/31/2025</a:t>
            </a:fld>
            <a:endParaRPr kumimoji="0" lang="en-US" altLang="en-US" sz="1200" i="0"/>
          </a:p>
        </p:txBody>
      </p:sp>
      <p:sp>
        <p:nvSpPr>
          <p:cNvPr id="6963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4B50B3E-1ADE-450A-AC36-591A18E23B9C}" type="slidenum">
              <a:rPr kumimoji="0" lang="en-US" altLang="en-US" sz="1200" i="0"/>
              <a:pPr/>
              <a:t>9</a:t>
            </a:fld>
            <a:endParaRPr kumimoji="0" lang="en-US" altLang="en-US" sz="1200" i="0"/>
          </a:p>
        </p:txBody>
      </p:sp>
      <p:sp>
        <p:nvSpPr>
          <p:cNvPr id="69636" name="Rectangle 2"/>
          <p:cNvSpPr>
            <a:spLocks noGrp="1" noRot="1" noChangeAspect="1" noChangeArrowheads="1" noTextEdit="1"/>
          </p:cNvSpPr>
          <p:nvPr>
            <p:ph type="sldImg"/>
          </p:nvPr>
        </p:nvSpPr>
        <p:spPr>
          <a:xfrm>
            <a:off x="407988" y="698500"/>
            <a:ext cx="6194425" cy="3484563"/>
          </a:xfrm>
          <a:ln/>
        </p:spPr>
      </p:sp>
      <p:sp>
        <p:nvSpPr>
          <p:cNvPr id="6963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2863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CB0017C-698D-46C8-8F4B-081E3C636AB8}" type="datetime1">
              <a:rPr kumimoji="0" lang="en-US" altLang="en-US" sz="1200" i="0"/>
              <a:t>3/31/2025</a:t>
            </a:fld>
            <a:endParaRPr kumimoji="0" lang="en-US" altLang="en-US" sz="1200" i="0"/>
          </a:p>
        </p:txBody>
      </p:sp>
      <p:sp>
        <p:nvSpPr>
          <p:cNvPr id="7065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A593328-CE26-41D6-A338-C5E59AB066BA}" type="slidenum">
              <a:rPr kumimoji="0" lang="en-US" altLang="en-US" sz="1200" i="0"/>
              <a:pPr/>
              <a:t>10</a:t>
            </a:fld>
            <a:endParaRPr kumimoji="0" lang="en-US" altLang="en-US" sz="1200" i="0"/>
          </a:p>
        </p:txBody>
      </p:sp>
      <p:sp>
        <p:nvSpPr>
          <p:cNvPr id="70660" name="Rectangle 2"/>
          <p:cNvSpPr>
            <a:spLocks noGrp="1" noRot="1" noChangeAspect="1" noChangeArrowheads="1" noTextEdit="1"/>
          </p:cNvSpPr>
          <p:nvPr>
            <p:ph type="sldImg"/>
          </p:nvPr>
        </p:nvSpPr>
        <p:spPr>
          <a:xfrm>
            <a:off x="406400" y="696913"/>
            <a:ext cx="6197600" cy="3486150"/>
          </a:xfrm>
          <a:ln/>
        </p:spPr>
      </p:sp>
      <p:sp>
        <p:nvSpPr>
          <p:cNvPr id="70661" name="Rectangle 3"/>
          <p:cNvSpPr>
            <a:spLocks noGrp="1" noChangeArrowheads="1"/>
          </p:cNvSpPr>
          <p:nvPr>
            <p:ph type="body" idx="1"/>
          </p:nvPr>
        </p:nvSpPr>
        <p:spPr>
          <a:xfrm>
            <a:off x="935144" y="4416110"/>
            <a:ext cx="5140112" cy="418401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199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1C799D1-1AD1-40AA-8D7F-7B12D8D88665}" type="datetime1">
              <a:rPr kumimoji="0" lang="en-US" altLang="en-US" sz="1200" i="0"/>
              <a:t>3/31/2025</a:t>
            </a:fld>
            <a:endParaRPr kumimoji="0" lang="en-US" altLang="en-US" sz="1200" i="0"/>
          </a:p>
        </p:txBody>
      </p:sp>
      <p:sp>
        <p:nvSpPr>
          <p:cNvPr id="727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CE4A057-132D-48E2-A86D-754E316301CF}" type="slidenum">
              <a:rPr kumimoji="0" lang="en-US" altLang="en-US" sz="1200" i="0"/>
              <a:pPr/>
              <a:t>11</a:t>
            </a:fld>
            <a:endParaRPr kumimoji="0" lang="en-US" altLang="en-US" sz="1200" i="0"/>
          </a:p>
        </p:txBody>
      </p:sp>
      <p:sp>
        <p:nvSpPr>
          <p:cNvPr id="72708" name="Rectangle 2"/>
          <p:cNvSpPr>
            <a:spLocks noGrp="1" noRot="1" noChangeAspect="1" noChangeArrowheads="1" noTextEdit="1"/>
          </p:cNvSpPr>
          <p:nvPr>
            <p:ph type="sldImg"/>
          </p:nvPr>
        </p:nvSpPr>
        <p:spPr>
          <a:xfrm>
            <a:off x="407988" y="698500"/>
            <a:ext cx="6194425" cy="3484563"/>
          </a:xfrm>
          <a:ln/>
        </p:spPr>
      </p:sp>
      <p:sp>
        <p:nvSpPr>
          <p:cNvPr id="727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69262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93325CE-8390-4EA7-9070-97314EF99E84}" type="datetime1">
              <a:rPr kumimoji="0" lang="en-US" altLang="en-US" sz="1200" i="0"/>
              <a:t>3/31/2025</a:t>
            </a:fld>
            <a:endParaRPr kumimoji="0" lang="en-US" altLang="en-US" sz="1200" i="0"/>
          </a:p>
        </p:txBody>
      </p:sp>
      <p:sp>
        <p:nvSpPr>
          <p:cNvPr id="7475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964">
              <a:defRPr kumimoji="1" sz="2400" i="1">
                <a:solidFill>
                  <a:schemeClr val="tx1"/>
                </a:solidFill>
                <a:latin typeface="Times New Roman" panose="02020603050405020304" pitchFamily="18" charset="0"/>
              </a:defRPr>
            </a:lvl1pPr>
            <a:lvl2pPr marL="743970" indent="-286142" defTabSz="929964">
              <a:defRPr kumimoji="1" sz="2400" i="1">
                <a:solidFill>
                  <a:schemeClr val="tx1"/>
                </a:solidFill>
                <a:latin typeface="Times New Roman" panose="02020603050405020304" pitchFamily="18" charset="0"/>
              </a:defRPr>
            </a:lvl2pPr>
            <a:lvl3pPr marL="1144570" indent="-228914" defTabSz="929964">
              <a:defRPr kumimoji="1" sz="2400" i="1">
                <a:solidFill>
                  <a:schemeClr val="tx1"/>
                </a:solidFill>
                <a:latin typeface="Times New Roman" panose="02020603050405020304" pitchFamily="18" charset="0"/>
              </a:defRPr>
            </a:lvl3pPr>
            <a:lvl4pPr marL="1602399" indent="-228914" defTabSz="929964">
              <a:defRPr kumimoji="1" sz="2400" i="1">
                <a:solidFill>
                  <a:schemeClr val="tx1"/>
                </a:solidFill>
                <a:latin typeface="Times New Roman" panose="02020603050405020304" pitchFamily="18" charset="0"/>
              </a:defRPr>
            </a:lvl4pPr>
            <a:lvl5pPr marL="2060227" indent="-228914" defTabSz="929964">
              <a:defRPr kumimoji="1" sz="2400" i="1">
                <a:solidFill>
                  <a:schemeClr val="tx1"/>
                </a:solidFill>
                <a:latin typeface="Times New Roman" panose="02020603050405020304" pitchFamily="18" charset="0"/>
              </a:defRPr>
            </a:lvl5pPr>
            <a:lvl6pPr marL="2518055"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6pPr>
            <a:lvl7pPr marL="2975883"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7pPr>
            <a:lvl8pPr marL="3433711"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8pPr>
            <a:lvl9pPr marL="3891539" indent="-228914" defTabSz="929964"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45BCD40-1316-402B-B96D-DFFD7048A80F}" type="slidenum">
              <a:rPr kumimoji="0" lang="en-US" altLang="en-US" sz="1200" i="0"/>
              <a:pPr/>
              <a:t>16</a:t>
            </a:fld>
            <a:endParaRPr kumimoji="0" lang="en-US" altLang="en-US" sz="1200" i="0"/>
          </a:p>
        </p:txBody>
      </p:sp>
      <p:sp>
        <p:nvSpPr>
          <p:cNvPr id="74756" name="Rectangle 2"/>
          <p:cNvSpPr>
            <a:spLocks noGrp="1" noRot="1" noChangeAspect="1" noChangeArrowheads="1" noTextEdit="1"/>
          </p:cNvSpPr>
          <p:nvPr>
            <p:ph type="sldImg"/>
          </p:nvPr>
        </p:nvSpPr>
        <p:spPr>
          <a:xfrm>
            <a:off x="406400" y="696913"/>
            <a:ext cx="6197600" cy="3486150"/>
          </a:xfrm>
          <a:ln/>
        </p:spPr>
      </p:sp>
      <p:sp>
        <p:nvSpPr>
          <p:cNvPr id="74757" name="Rectangle 3"/>
          <p:cNvSpPr>
            <a:spLocks noGrp="1" noChangeArrowheads="1"/>
          </p:cNvSpPr>
          <p:nvPr>
            <p:ph type="body" idx="1"/>
          </p:nvPr>
        </p:nvSpPr>
        <p:spPr>
          <a:xfrm>
            <a:off x="935144" y="4416110"/>
            <a:ext cx="5140112" cy="418401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4020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1BD879DD-DBAC-4FEC-B433-06E16EE0AC45}" type="datetime4">
              <a:rPr lang="en-US" smtClean="0"/>
              <a:t>March 31,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EBDF86D1-C266-432A-894F-3784E4AF6931}" type="slidenum">
              <a:rPr lang="en-US" altLang="en-US"/>
              <a:pPr/>
              <a:t>‹#›</a:t>
            </a:fld>
            <a:endParaRPr lang="en-US" altLang="en-US"/>
          </a:p>
        </p:txBody>
      </p:sp>
    </p:spTree>
    <p:extLst>
      <p:ext uri="{BB962C8B-B14F-4D97-AF65-F5344CB8AC3E}">
        <p14:creationId xmlns:p14="http://schemas.microsoft.com/office/powerpoint/2010/main" val="217073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02197146-F855-4F85-8A6E-FFB11EAA436F}" type="datetime4">
              <a:rPr lang="en-US" smtClean="0"/>
              <a:t>March 31,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D7A939F-0A07-4D96-85FD-4C53B9147E0E}" type="slidenum">
              <a:rPr lang="en-US" altLang="en-US"/>
              <a:pPr/>
              <a:t>‹#›</a:t>
            </a:fld>
            <a:endParaRPr lang="en-US" altLang="en-US"/>
          </a:p>
        </p:txBody>
      </p:sp>
    </p:spTree>
    <p:extLst>
      <p:ext uri="{BB962C8B-B14F-4D97-AF65-F5344CB8AC3E}">
        <p14:creationId xmlns:p14="http://schemas.microsoft.com/office/powerpoint/2010/main" val="341808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C85AD90-9ED0-4400-9E68-2D9E5EACE306}" type="datetime4">
              <a:rPr lang="en-US" smtClean="0"/>
              <a:t>March 31,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B6750E5-D21D-473B-B4CE-716D1C5F063D}" type="slidenum">
              <a:rPr lang="en-US" altLang="en-US"/>
              <a:pPr/>
              <a:t>‹#›</a:t>
            </a:fld>
            <a:endParaRPr lang="en-US" altLang="en-US"/>
          </a:p>
        </p:txBody>
      </p:sp>
    </p:spTree>
    <p:extLst>
      <p:ext uri="{BB962C8B-B14F-4D97-AF65-F5344CB8AC3E}">
        <p14:creationId xmlns:p14="http://schemas.microsoft.com/office/powerpoint/2010/main" val="282139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F03600AF-B6CB-42B8-B030-45485113411C}" type="datetime4">
              <a:rPr lang="en-US" smtClean="0"/>
              <a:t>March 31,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6B98BF9-CD2E-4694-970D-460070B785BA}" type="slidenum">
              <a:rPr lang="en-US" altLang="en-US"/>
              <a:pPr/>
              <a:t>‹#›</a:t>
            </a:fld>
            <a:endParaRPr lang="en-US" altLang="en-US"/>
          </a:p>
        </p:txBody>
      </p:sp>
    </p:spTree>
    <p:extLst>
      <p:ext uri="{BB962C8B-B14F-4D97-AF65-F5344CB8AC3E}">
        <p14:creationId xmlns:p14="http://schemas.microsoft.com/office/powerpoint/2010/main" val="141164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C93EA1B-A7B3-4750-8A84-6F303FD5946D}" type="datetime4">
              <a:rPr lang="en-US" smtClean="0"/>
              <a:t>March 31,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8A83799-C055-40DE-9BCF-71F34FA8060D}" type="slidenum">
              <a:rPr lang="en-US" altLang="en-US"/>
              <a:pPr/>
              <a:t>‹#›</a:t>
            </a:fld>
            <a:endParaRPr lang="en-US" altLang="en-US"/>
          </a:p>
        </p:txBody>
      </p:sp>
    </p:spTree>
    <p:extLst>
      <p:ext uri="{BB962C8B-B14F-4D97-AF65-F5344CB8AC3E}">
        <p14:creationId xmlns:p14="http://schemas.microsoft.com/office/powerpoint/2010/main" val="298288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AB1B9578-1718-463D-905D-62D5391DF81C}" type="datetime4">
              <a:rPr lang="en-US" smtClean="0"/>
              <a:t>March 31,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2B4F16C-B97F-41E2-9B91-788E165C4CE4}" type="slidenum">
              <a:rPr lang="en-US" altLang="en-US"/>
              <a:pPr/>
              <a:t>‹#›</a:t>
            </a:fld>
            <a:endParaRPr lang="en-US" altLang="en-US"/>
          </a:p>
        </p:txBody>
      </p:sp>
    </p:spTree>
    <p:extLst>
      <p:ext uri="{BB962C8B-B14F-4D97-AF65-F5344CB8AC3E}">
        <p14:creationId xmlns:p14="http://schemas.microsoft.com/office/powerpoint/2010/main" val="252547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156388D1-263D-46A5-8157-2EC72F33490A}" type="datetime4">
              <a:rPr lang="en-US" smtClean="0"/>
              <a:t>March 31,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D2431A68-DA27-4C7A-8111-5E8796B1BCD8}" type="slidenum">
              <a:rPr lang="en-US" altLang="en-US"/>
              <a:pPr/>
              <a:t>‹#›</a:t>
            </a:fld>
            <a:endParaRPr lang="en-US" altLang="en-US"/>
          </a:p>
        </p:txBody>
      </p:sp>
    </p:spTree>
    <p:extLst>
      <p:ext uri="{BB962C8B-B14F-4D97-AF65-F5344CB8AC3E}">
        <p14:creationId xmlns:p14="http://schemas.microsoft.com/office/powerpoint/2010/main" val="142807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75151D95-7150-4D86-82C8-785C7A99BD22}" type="datetime4">
              <a:rPr lang="en-US" smtClean="0"/>
              <a:t>March 31,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69449C19-F78A-4E9B-90A3-7B1B2448E47F}" type="slidenum">
              <a:rPr lang="en-US" altLang="en-US"/>
              <a:pPr/>
              <a:t>‹#›</a:t>
            </a:fld>
            <a:endParaRPr lang="en-US" altLang="en-US"/>
          </a:p>
        </p:txBody>
      </p:sp>
    </p:spTree>
    <p:extLst>
      <p:ext uri="{BB962C8B-B14F-4D97-AF65-F5344CB8AC3E}">
        <p14:creationId xmlns:p14="http://schemas.microsoft.com/office/powerpoint/2010/main" val="3021483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E9E6E2B-B230-4246-9CFB-3603F3FB21E9}" type="datetime4">
              <a:rPr lang="en-US" smtClean="0"/>
              <a:t>March 31,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B38037D9-E5FA-43E3-8D51-A7D70119AE60}" type="slidenum">
              <a:rPr lang="en-US" altLang="en-US"/>
              <a:pPr/>
              <a:t>‹#›</a:t>
            </a:fld>
            <a:endParaRPr lang="en-US" altLang="en-US"/>
          </a:p>
        </p:txBody>
      </p:sp>
    </p:spTree>
    <p:extLst>
      <p:ext uri="{BB962C8B-B14F-4D97-AF65-F5344CB8AC3E}">
        <p14:creationId xmlns:p14="http://schemas.microsoft.com/office/powerpoint/2010/main" val="103250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42490F6-3232-495D-A917-02D0205E7C03}" type="datetime4">
              <a:rPr lang="en-US" smtClean="0"/>
              <a:t>March 31,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193014C-B557-4919-9FEF-77D528DAC5C5}" type="slidenum">
              <a:rPr lang="en-US" altLang="en-US"/>
              <a:pPr/>
              <a:t>‹#›</a:t>
            </a:fld>
            <a:endParaRPr lang="en-US" altLang="en-US"/>
          </a:p>
        </p:txBody>
      </p:sp>
    </p:spTree>
    <p:extLst>
      <p:ext uri="{BB962C8B-B14F-4D97-AF65-F5344CB8AC3E}">
        <p14:creationId xmlns:p14="http://schemas.microsoft.com/office/powerpoint/2010/main" val="327371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93F57B2-386C-4795-A274-2D179D78804F}" type="datetime4">
              <a:rPr lang="en-US" smtClean="0"/>
              <a:t>March 31,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64C30B3E-005C-4F0B-9826-4E9DB2A71F8A}" type="slidenum">
              <a:rPr lang="en-US" altLang="en-US"/>
              <a:pPr/>
              <a:t>‹#›</a:t>
            </a:fld>
            <a:endParaRPr lang="en-US" altLang="en-US"/>
          </a:p>
        </p:txBody>
      </p:sp>
    </p:spTree>
    <p:extLst>
      <p:ext uri="{BB962C8B-B14F-4D97-AF65-F5344CB8AC3E}">
        <p14:creationId xmlns:p14="http://schemas.microsoft.com/office/powerpoint/2010/main" val="1223142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0ED3F308-275E-4E33-B57D-CAFDFEB03CAF}" type="datetime4">
              <a:rPr lang="en-US" smtClean="0"/>
              <a:t>March 31,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0166DEC1-1096-4AC5-9B16-00FEE980DD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4: Mon 31 Mar 2025</a:t>
            </a:r>
            <a:br>
              <a:rPr lang="en-US" sz="2800" dirty="0"/>
            </a:br>
            <a:r>
              <a:rPr lang="en-US" sz="2800" dirty="0"/>
              <a:t>Copyright Spring 2025</a:t>
            </a:r>
            <a:br>
              <a:rPr lang="en-US" sz="2800" dirty="0"/>
            </a:br>
            <a:br>
              <a:rPr lang="en-US" sz="2800" dirty="0"/>
            </a:br>
            <a:r>
              <a:rPr lang="en-US" sz="7200" dirty="0"/>
              <a:t>Facts and Compilations</a:t>
            </a:r>
          </a:p>
        </p:txBody>
      </p:sp>
      <p:sp>
        <p:nvSpPr>
          <p:cNvPr id="3075" name="Rectangle 3"/>
          <p:cNvSpPr>
            <a:spLocks noGrp="1" noChangeArrowheads="1"/>
          </p:cNvSpPr>
          <p:nvPr>
            <p:ph type="subTitle" idx="1"/>
          </p:nvPr>
        </p:nvSpPr>
        <p:spPr>
          <a:xfrm>
            <a:off x="3962399" y="3581400"/>
            <a:ext cx="7202905"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EE18233-B371-43FF-85CF-72833BE0F675}" type="slidenum">
              <a:rPr lang="en-US" altLang="en-US" sz="1400" i="0">
                <a:solidFill>
                  <a:srgbClr val="000066"/>
                </a:solidFill>
                <a:latin typeface="Arial" panose="020B0604020202020204" pitchFamily="34" charset="0"/>
              </a:rPr>
              <a:pPr/>
              <a:t>10</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a:t>Facts and Copyright</a:t>
            </a:r>
          </a:p>
        </p:txBody>
      </p:sp>
      <p:sp>
        <p:nvSpPr>
          <p:cNvPr id="8198" name="Rectangle 3"/>
          <p:cNvSpPr>
            <a:spLocks noGrp="1" noChangeArrowheads="1"/>
          </p:cNvSpPr>
          <p:nvPr>
            <p:ph type="body" idx="1"/>
          </p:nvPr>
        </p:nvSpPr>
        <p:spPr/>
        <p:txBody>
          <a:bodyPr/>
          <a:lstStyle/>
          <a:p>
            <a:r>
              <a:rPr lang="en-US"/>
              <a:t>Single Facts</a:t>
            </a:r>
          </a:p>
          <a:p>
            <a:pPr lvl="1"/>
            <a:r>
              <a:rPr lang="en-US"/>
              <a:t>Start with Sec. 102(b):</a:t>
            </a:r>
          </a:p>
          <a:p>
            <a:pPr lvl="2"/>
            <a:r>
              <a:rPr lang="en-US">
                <a:cs typeface="Times New Roman" panose="02020603050405020304" pitchFamily="18" charset="0"/>
              </a:rPr>
              <a:t>In no case does copyright protection for an original work of authorship extend to any idea, procedure, process, system, method of operation, concept, principle, or discovery, regardless of the form in which it is described, explained, illustrated, or embodied in such work.</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7C2EB8-8C18-47F7-BC0B-20F5F3F77274}" type="slidenum">
              <a:rPr lang="en-US" altLang="en-US" sz="1400" i="0">
                <a:solidFill>
                  <a:srgbClr val="000066"/>
                </a:solidFill>
                <a:latin typeface="Arial" panose="020B0604020202020204" pitchFamily="34" charset="0"/>
              </a:rPr>
              <a:pPr/>
              <a:t>11</a:t>
            </a:fld>
            <a:endParaRPr lang="en-US" altLang="en-US" sz="1400" i="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Facts as Discoveries</a:t>
            </a:r>
          </a:p>
        </p:txBody>
      </p:sp>
      <p:sp>
        <p:nvSpPr>
          <p:cNvPr id="10246" name="Rectangle 3"/>
          <p:cNvSpPr>
            <a:spLocks noGrp="1" noChangeArrowheads="1"/>
          </p:cNvSpPr>
          <p:nvPr>
            <p:ph type="body" idx="1"/>
          </p:nvPr>
        </p:nvSpPr>
        <p:spPr/>
        <p:txBody>
          <a:bodyPr/>
          <a:lstStyle/>
          <a:p>
            <a:r>
              <a:rPr lang="en-US"/>
              <a:t>Putting the language to one side</a:t>
            </a:r>
          </a:p>
          <a:p>
            <a:pPr lvl="1"/>
            <a:r>
              <a:rPr lang="en-US"/>
              <a:t>Authors as discovering facts, not creating them</a:t>
            </a:r>
          </a:p>
          <a:p>
            <a:pPr lvl="1"/>
            <a:r>
              <a:rPr lang="en-US"/>
              <a:t>Facts as existing independent of the author, hence no origination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731" y="-2"/>
            <a:ext cx="14602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572104" y="6488668"/>
            <a:ext cx="26198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Statute</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C616301-C1F7-B31D-DF0B-F018A458B21B}"/>
              </a:ext>
            </a:extLst>
          </p:cNvPr>
          <p:cNvPicPr>
            <a:picLocks noChangeAspect="1"/>
          </p:cNvPicPr>
          <p:nvPr/>
        </p:nvPicPr>
        <p:blipFill>
          <a:blip r:embed="rId2"/>
          <a:stretch>
            <a:fillRect/>
          </a:stretch>
        </p:blipFill>
        <p:spPr>
          <a:xfrm>
            <a:off x="158823" y="209004"/>
            <a:ext cx="4920711" cy="6462463"/>
          </a:xfrm>
          <a:prstGeom prst="rect">
            <a:avLst/>
          </a:prstGeom>
          <a:ln w="6350">
            <a:solidFill>
              <a:schemeClr val="tx1"/>
            </a:solidFill>
          </a:ln>
        </p:spPr>
      </p:pic>
      <p:sp>
        <p:nvSpPr>
          <p:cNvPr id="10" name="Text Box 5">
            <a:extLst>
              <a:ext uri="{FF2B5EF4-FFF2-40B4-BE49-F238E27FC236}">
                <a16:creationId xmlns:a16="http://schemas.microsoft.com/office/drawing/2014/main" id="{F1E4DE12-2434-8094-A075-5EB3FA6118F7}"/>
              </a:ext>
            </a:extLst>
          </p:cNvPr>
          <p:cNvSpPr txBox="1">
            <a:spLocks noChangeArrowheads="1"/>
          </p:cNvSpPr>
          <p:nvPr/>
        </p:nvSpPr>
        <p:spPr bwMode="auto">
          <a:xfrm>
            <a:off x="1798687" y="2288594"/>
            <a:ext cx="958690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The </a:t>
            </a:r>
            <a:r>
              <a:rPr lang="en-US" sz="3200" b="1" i="0" dirty="0">
                <a:solidFill>
                  <a:schemeClr val="accent4">
                    <a:lumMod val="50000"/>
                    <a:lumOff val="50000"/>
                  </a:schemeClr>
                </a:solidFill>
              </a:rPr>
              <a:t>subject matter of copyright as specified by section 102 includes compilations and derivative works</a:t>
            </a:r>
            <a:r>
              <a:rPr lang="en-US" sz="3200" i="0" dirty="0"/>
              <a:t>, but protection for a work employing preexisting material in which copyright subsists does not extend to any part of the work in which such material has been used unlawfully</a:t>
            </a:r>
            <a:r>
              <a:rPr lang="en-US" sz="3200" i="0" dirty="0">
                <a:cs typeface="Times New Roman" panose="02020603050405020304" pitchFamily="18" charset="0"/>
              </a:rPr>
              <a:t>.”</a:t>
            </a:r>
          </a:p>
        </p:txBody>
      </p:sp>
    </p:spTree>
    <p:extLst>
      <p:ext uri="{BB962C8B-B14F-4D97-AF65-F5344CB8AC3E}">
        <p14:creationId xmlns:p14="http://schemas.microsoft.com/office/powerpoint/2010/main" val="16452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701F5-A9D9-3574-115A-358EFC77F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C0527-598D-BFE9-47D6-4DC23249B345}"/>
              </a:ext>
            </a:extLst>
          </p:cNvPr>
          <p:cNvSpPr>
            <a:spLocks noGrp="1"/>
          </p:cNvSpPr>
          <p:nvPr>
            <p:ph type="title"/>
          </p:nvPr>
        </p:nvSpPr>
        <p:spPr>
          <a:xfrm>
            <a:off x="10731731" y="-2"/>
            <a:ext cx="14602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103</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2732C74-4148-00DD-486D-F69B7AC73022}"/>
              </a:ext>
            </a:extLst>
          </p:cNvPr>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a:extLst>
              <a:ext uri="{FF2B5EF4-FFF2-40B4-BE49-F238E27FC236}">
                <a16:creationId xmlns:a16="http://schemas.microsoft.com/office/drawing/2014/main" id="{17E6C732-F6E0-7394-46D8-80B45A08A063}"/>
              </a:ext>
            </a:extLst>
          </p:cNvPr>
          <p:cNvSpPr txBox="1">
            <a:spLocks noChangeArrowheads="1"/>
          </p:cNvSpPr>
          <p:nvPr/>
        </p:nvSpPr>
        <p:spPr bwMode="auto">
          <a:xfrm>
            <a:off x="9572104" y="6488668"/>
            <a:ext cx="26198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Statute</a:t>
            </a:r>
          </a:p>
        </p:txBody>
      </p:sp>
      <p:sp>
        <p:nvSpPr>
          <p:cNvPr id="7" name="Rectangle 6">
            <a:extLst>
              <a:ext uri="{FF2B5EF4-FFF2-40B4-BE49-F238E27FC236}">
                <a16:creationId xmlns:a16="http://schemas.microsoft.com/office/drawing/2014/main" id="{AA213515-03FC-E76D-A31D-F5C1DC941A2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A81A875-507C-63DB-8959-8E0818334E3F}"/>
              </a:ext>
            </a:extLst>
          </p:cNvPr>
          <p:cNvPicPr>
            <a:picLocks noChangeAspect="1"/>
          </p:cNvPicPr>
          <p:nvPr/>
        </p:nvPicPr>
        <p:blipFill>
          <a:blip r:embed="rId2"/>
          <a:stretch>
            <a:fillRect/>
          </a:stretch>
        </p:blipFill>
        <p:spPr>
          <a:xfrm>
            <a:off x="158823" y="209004"/>
            <a:ext cx="4920711" cy="6462463"/>
          </a:xfrm>
          <a:prstGeom prst="rect">
            <a:avLst/>
          </a:prstGeom>
          <a:ln w="6350">
            <a:solidFill>
              <a:schemeClr val="tx1"/>
            </a:solidFill>
          </a:ln>
        </p:spPr>
      </p:pic>
      <p:sp>
        <p:nvSpPr>
          <p:cNvPr id="10" name="Text Box 5">
            <a:extLst>
              <a:ext uri="{FF2B5EF4-FFF2-40B4-BE49-F238E27FC236}">
                <a16:creationId xmlns:a16="http://schemas.microsoft.com/office/drawing/2014/main" id="{79DC69D3-C6AC-565A-C211-BFBD90E0A3CA}"/>
              </a:ext>
            </a:extLst>
          </p:cNvPr>
          <p:cNvSpPr txBox="1">
            <a:spLocks noChangeArrowheads="1"/>
          </p:cNvSpPr>
          <p:nvPr/>
        </p:nvSpPr>
        <p:spPr bwMode="auto">
          <a:xfrm>
            <a:off x="1812201" y="1784097"/>
            <a:ext cx="9586900"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The </a:t>
            </a:r>
            <a:r>
              <a:rPr lang="en-US" sz="3200" b="1" i="0" dirty="0">
                <a:solidFill>
                  <a:schemeClr val="accent4">
                    <a:lumMod val="50000"/>
                    <a:lumOff val="50000"/>
                  </a:schemeClr>
                </a:solidFill>
              </a:rPr>
              <a:t>copyright in a compilation or derivative work extends only to the material contributed by the author of such work, as distinguished from the preexisting material employed in the work</a:t>
            </a:r>
            <a:r>
              <a:rPr lang="en-US" sz="3200" i="0" dirty="0"/>
              <a:t>, and does not imply any exclusive right in the preexisting material. The copyright in such work is independent of, and does not affect or enlarge the scope, duration, ownership, or subsistence of, any copyright protection in the preexisting material</a:t>
            </a:r>
            <a:r>
              <a:rPr lang="en-US" sz="3200" i="0" dirty="0">
                <a:cs typeface="Times New Roman" panose="02020603050405020304" pitchFamily="18" charset="0"/>
              </a:rPr>
              <a:t>.”</a:t>
            </a:r>
          </a:p>
        </p:txBody>
      </p:sp>
    </p:spTree>
    <p:extLst>
      <p:ext uri="{BB962C8B-B14F-4D97-AF65-F5344CB8AC3E}">
        <p14:creationId xmlns:p14="http://schemas.microsoft.com/office/powerpoint/2010/main" val="416482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9553" y="-2"/>
            <a:ext cx="22624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House Report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572104" y="6488668"/>
            <a:ext cx="26198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Statute</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969227C0-A5DE-6DE3-12BF-FA24B8239255}"/>
              </a:ext>
            </a:extLst>
          </p:cNvPr>
          <p:cNvPicPr>
            <a:picLocks noChangeAspect="1"/>
          </p:cNvPicPr>
          <p:nvPr/>
        </p:nvPicPr>
        <p:blipFill>
          <a:blip r:embed="rId2"/>
          <a:stretch>
            <a:fillRect/>
          </a:stretch>
        </p:blipFill>
        <p:spPr>
          <a:xfrm>
            <a:off x="158823" y="209004"/>
            <a:ext cx="4920711" cy="6462463"/>
          </a:xfrm>
          <a:prstGeom prst="rect">
            <a:avLst/>
          </a:prstGeom>
          <a:ln w="6350">
            <a:solidFill>
              <a:schemeClr val="tx1"/>
            </a:solidFill>
          </a:ln>
        </p:spPr>
      </p:pic>
      <p:pic>
        <p:nvPicPr>
          <p:cNvPr id="10" name="Picture 9">
            <a:extLst>
              <a:ext uri="{FF2B5EF4-FFF2-40B4-BE49-F238E27FC236}">
                <a16:creationId xmlns:a16="http://schemas.microsoft.com/office/drawing/2014/main" id="{10FDC2F7-8C03-4EF7-DB88-E486DD889BAB}"/>
              </a:ext>
            </a:extLst>
          </p:cNvPr>
          <p:cNvPicPr>
            <a:picLocks noChangeAspect="1"/>
          </p:cNvPicPr>
          <p:nvPr/>
        </p:nvPicPr>
        <p:blipFill>
          <a:blip r:embed="rId3"/>
          <a:stretch>
            <a:fillRect/>
          </a:stretch>
        </p:blipFill>
        <p:spPr>
          <a:xfrm>
            <a:off x="1457520" y="2385097"/>
            <a:ext cx="10105012" cy="2979684"/>
          </a:xfrm>
          <a:prstGeom prst="rect">
            <a:avLst/>
          </a:prstGeom>
          <a:ln w="6350">
            <a:solidFill>
              <a:schemeClr val="tx1"/>
            </a:solidFill>
          </a:ln>
        </p:spPr>
      </p:pic>
    </p:spTree>
    <p:extLst>
      <p:ext uri="{BB962C8B-B14F-4D97-AF65-F5344CB8AC3E}">
        <p14:creationId xmlns:p14="http://schemas.microsoft.com/office/powerpoint/2010/main" val="41272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540" y="-2"/>
            <a:ext cx="698446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Covers All Uses of Preexisting Material or Data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572104" y="6488668"/>
            <a:ext cx="26198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Statute</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5323E153-FEB8-13EF-0DD3-13961B4CE13C}"/>
              </a:ext>
            </a:extLst>
          </p:cNvPr>
          <p:cNvPicPr>
            <a:picLocks noChangeAspect="1"/>
          </p:cNvPicPr>
          <p:nvPr/>
        </p:nvPicPr>
        <p:blipFill>
          <a:blip r:embed="rId2"/>
          <a:stretch>
            <a:fillRect/>
          </a:stretch>
        </p:blipFill>
        <p:spPr>
          <a:xfrm>
            <a:off x="158823" y="209004"/>
            <a:ext cx="4920711" cy="6462463"/>
          </a:xfrm>
          <a:prstGeom prst="rect">
            <a:avLst/>
          </a:prstGeom>
          <a:ln w="6350">
            <a:solidFill>
              <a:schemeClr val="tx1"/>
            </a:solidFill>
          </a:ln>
        </p:spPr>
      </p:pic>
      <p:pic>
        <p:nvPicPr>
          <p:cNvPr id="12" name="Picture 11">
            <a:extLst>
              <a:ext uri="{FF2B5EF4-FFF2-40B4-BE49-F238E27FC236}">
                <a16:creationId xmlns:a16="http://schemas.microsoft.com/office/drawing/2014/main" id="{CCD300A0-2DEE-9FB5-BB26-460DE25A7610}"/>
              </a:ext>
            </a:extLst>
          </p:cNvPr>
          <p:cNvPicPr>
            <a:picLocks noChangeAspect="1"/>
          </p:cNvPicPr>
          <p:nvPr/>
        </p:nvPicPr>
        <p:blipFill>
          <a:blip r:embed="rId3"/>
          <a:stretch>
            <a:fillRect/>
          </a:stretch>
        </p:blipFill>
        <p:spPr>
          <a:xfrm>
            <a:off x="1382921" y="2841302"/>
            <a:ext cx="10137102" cy="2334201"/>
          </a:xfrm>
          <a:prstGeom prst="rect">
            <a:avLst/>
          </a:prstGeom>
          <a:ln w="6350">
            <a:solidFill>
              <a:schemeClr val="tx1"/>
            </a:solidFill>
          </a:ln>
        </p:spPr>
      </p:pic>
    </p:spTree>
    <p:extLst>
      <p:ext uri="{BB962C8B-B14F-4D97-AF65-F5344CB8AC3E}">
        <p14:creationId xmlns:p14="http://schemas.microsoft.com/office/powerpoint/2010/main" val="2351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49FDFB8-2A26-4E9C-A3A9-EC9D70134E59}" type="slidenum">
              <a:rPr lang="en-US" altLang="en-US" sz="1400" i="0">
                <a:solidFill>
                  <a:srgbClr val="000066"/>
                </a:solidFill>
                <a:latin typeface="Arial" panose="020B0604020202020204" pitchFamily="34" charset="0"/>
              </a:rPr>
              <a:pPr/>
              <a:t>16</a:t>
            </a:fld>
            <a:endParaRPr lang="en-US" altLang="en-US" sz="1400" i="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t>Groups of Facts: Compilations</a:t>
            </a:r>
          </a:p>
        </p:txBody>
      </p:sp>
      <p:sp>
        <p:nvSpPr>
          <p:cNvPr id="12294" name="Rectangle 3"/>
          <p:cNvSpPr>
            <a:spLocks noGrp="1" noChangeArrowheads="1"/>
          </p:cNvSpPr>
          <p:nvPr>
            <p:ph type="body" idx="1"/>
          </p:nvPr>
        </p:nvSpPr>
        <p:spPr/>
        <p:txBody>
          <a:bodyPr/>
          <a:lstStyle/>
          <a:p>
            <a:r>
              <a:rPr lang="en-US" dirty="0"/>
              <a:t>The definition of compilation in Sec. 101:</a:t>
            </a:r>
          </a:p>
          <a:p>
            <a:pPr lvl="1"/>
            <a:r>
              <a:rPr lang="en-US" dirty="0">
                <a:cs typeface="Times New Roman" panose="02020603050405020304" pitchFamily="18" charset="0"/>
              </a:rPr>
              <a:t>A “compilation” is a work formed by the collection and assembling of </a:t>
            </a:r>
            <a:r>
              <a:rPr lang="en-US" dirty="0">
                <a:solidFill>
                  <a:schemeClr val="accent4">
                    <a:lumMod val="50000"/>
                    <a:lumOff val="50000"/>
                  </a:schemeClr>
                </a:solidFill>
                <a:cs typeface="Times New Roman" panose="02020603050405020304" pitchFamily="18" charset="0"/>
              </a:rPr>
              <a:t>preexisting materials or of data </a:t>
            </a:r>
            <a:r>
              <a:rPr lang="en-US" dirty="0">
                <a:cs typeface="Times New Roman" panose="02020603050405020304" pitchFamily="18" charset="0"/>
              </a:rPr>
              <a:t>that are </a:t>
            </a:r>
            <a:r>
              <a:rPr lang="en-US" dirty="0">
                <a:solidFill>
                  <a:schemeClr val="accent4">
                    <a:lumMod val="50000"/>
                    <a:lumOff val="50000"/>
                  </a:schemeClr>
                </a:solidFill>
                <a:cs typeface="Times New Roman" panose="02020603050405020304" pitchFamily="18" charset="0"/>
              </a:rPr>
              <a:t>selected, coordinated, or arranged </a:t>
            </a:r>
            <a:r>
              <a:rPr lang="en-US" dirty="0">
                <a:cs typeface="Times New Roman" panose="02020603050405020304" pitchFamily="18" charset="0"/>
              </a:rPr>
              <a:t>in such a way that the resulting work as a whole </a:t>
            </a:r>
            <a:r>
              <a:rPr lang="en-US" dirty="0">
                <a:solidFill>
                  <a:schemeClr val="accent4">
                    <a:lumMod val="50000"/>
                    <a:lumOff val="50000"/>
                  </a:schemeClr>
                </a:solidFill>
                <a:cs typeface="Times New Roman" panose="02020603050405020304" pitchFamily="18" charset="0"/>
              </a:rPr>
              <a:t>constitutes an original work of authorship</a:t>
            </a:r>
            <a:r>
              <a:rPr lang="en-US" dirty="0">
                <a:cs typeface="Times New Roman" panose="02020603050405020304" pitchFamily="18" charset="0"/>
              </a:rPr>
              <a:t>.</a:t>
            </a:r>
          </a:p>
        </p:txBody>
      </p:sp>
    </p:spTree>
    <p:extLst>
      <p:ext uri="{BB962C8B-B14F-4D97-AF65-F5344CB8AC3E}">
        <p14:creationId xmlns:p14="http://schemas.microsoft.com/office/powerpoint/2010/main" val="3676366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65B49A1-5CEB-4C59-80F0-96A23CAAB3C4}" type="slidenum">
              <a:rPr lang="en-US" altLang="en-US" sz="1400" i="0">
                <a:solidFill>
                  <a:srgbClr val="000066"/>
                </a:solidFill>
                <a:latin typeface="Arial" panose="020B0604020202020204" pitchFamily="34" charset="0"/>
              </a:rPr>
              <a:pPr/>
              <a:t>17</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a:t>What is Copyrightable in a Compilation?</a:t>
            </a:r>
          </a:p>
        </p:txBody>
      </p:sp>
      <p:sp>
        <p:nvSpPr>
          <p:cNvPr id="16390" name="Rectangle 3"/>
          <p:cNvSpPr>
            <a:spLocks noGrp="1" noChangeArrowheads="1"/>
          </p:cNvSpPr>
          <p:nvPr>
            <p:ph type="body" idx="1"/>
          </p:nvPr>
        </p:nvSpPr>
        <p:spPr/>
        <p:txBody>
          <a:bodyPr/>
          <a:lstStyle/>
          <a:p>
            <a:r>
              <a:rPr lang="en-US"/>
              <a:t>S/C/A</a:t>
            </a:r>
          </a:p>
          <a:p>
            <a:pPr lvl="1"/>
            <a:r>
              <a:rPr lang="en-US"/>
              <a:t>Selection</a:t>
            </a:r>
          </a:p>
          <a:p>
            <a:pPr lvl="1"/>
            <a:r>
              <a:rPr lang="en-US"/>
              <a:t>Coordination</a:t>
            </a:r>
          </a:p>
          <a:p>
            <a:pPr lvl="1"/>
            <a:r>
              <a:rPr lang="en-US"/>
              <a:t>Arrangement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9215FCD-1E2E-4A16-BFDD-596993BE1DC7}" type="slidenum">
              <a:rPr lang="en-US" altLang="en-US" sz="1400" i="0">
                <a:solidFill>
                  <a:srgbClr val="000066"/>
                </a:solidFill>
                <a:latin typeface="Arial" panose="020B0604020202020204" pitchFamily="34" charset="0"/>
              </a:rPr>
              <a:pPr/>
              <a:t>18</a:t>
            </a:fld>
            <a:endParaRPr lang="en-US" altLang="en-US" sz="1400" i="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a:t>The Heart of Copyright</a:t>
            </a:r>
          </a:p>
        </p:txBody>
      </p:sp>
      <p:sp>
        <p:nvSpPr>
          <p:cNvPr id="17414" name="Rectangle 3"/>
          <p:cNvSpPr>
            <a:spLocks noGrp="1" noChangeArrowheads="1"/>
          </p:cNvSpPr>
          <p:nvPr>
            <p:ph type="body" idx="1"/>
          </p:nvPr>
        </p:nvSpPr>
        <p:spPr/>
        <p:txBody>
          <a:bodyPr/>
          <a:lstStyle/>
          <a:p>
            <a:r>
              <a:rPr lang="en-US"/>
              <a:t>Hard work (“sweat of the brow”) v. originality</a:t>
            </a:r>
          </a:p>
          <a:p>
            <a:r>
              <a:rPr lang="en-US" i="1"/>
              <a:t>Feist</a:t>
            </a:r>
            <a:r>
              <a:rPr lang="en-US"/>
              <a:t> finds originality to be a constitutional requirement for copyright protection by Congress</a:t>
            </a:r>
          </a:p>
          <a:p>
            <a:pPr lvl="1"/>
            <a:r>
              <a:rPr lang="en-US"/>
              <a:t>Raises difficult issues about the ability of Congress to protect merely hard work creations, even under, say, the Commerce Clause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104" y="-2"/>
            <a:ext cx="34378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Facts v. Compilations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141948" y="6488668"/>
            <a:ext cx="20500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Feist (U.S. 1991)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9943" y="209004"/>
            <a:ext cx="4154774" cy="6491834"/>
          </a:xfrm>
          <a:prstGeom prst="rect">
            <a:avLst/>
          </a:prstGeom>
          <a:ln w="6350">
            <a:solidFill>
              <a:schemeClr val="tx1"/>
            </a:solidFill>
          </a:ln>
        </p:spPr>
      </p:pic>
      <p:sp>
        <p:nvSpPr>
          <p:cNvPr id="8" name="Text Box 5"/>
          <p:cNvSpPr txBox="1">
            <a:spLocks noChangeArrowheads="1"/>
          </p:cNvSpPr>
          <p:nvPr/>
        </p:nvSpPr>
        <p:spPr bwMode="auto">
          <a:xfrm>
            <a:off x="1816011" y="1049953"/>
            <a:ext cx="10256853"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This, then, resolves the doctrinal tension: Copyright treats facts and factual compilations in a wholly consistent manner. </a:t>
            </a:r>
            <a:r>
              <a:rPr lang="en-US" sz="3200" b="1" i="0" dirty="0">
                <a:solidFill>
                  <a:schemeClr val="accent4">
                    <a:lumMod val="50000"/>
                    <a:lumOff val="50000"/>
                  </a:schemeClr>
                </a:solidFill>
              </a:rPr>
              <a:t>Facts, whether alone or as part of a compilation, are not original and therefore may not be copyrighted</a:t>
            </a:r>
            <a:r>
              <a:rPr lang="en-US" sz="3200" i="0" dirty="0"/>
              <a:t>. A </a:t>
            </a:r>
            <a:r>
              <a:rPr lang="en-US" sz="3200" b="1" i="0" dirty="0">
                <a:solidFill>
                  <a:schemeClr val="accent4">
                    <a:lumMod val="50000"/>
                    <a:lumOff val="50000"/>
                  </a:schemeClr>
                </a:solidFill>
              </a:rPr>
              <a:t>factual compilation is eligible for copyright</a:t>
            </a:r>
            <a:r>
              <a:rPr lang="en-US" sz="3200" i="0" dirty="0"/>
              <a:t> if it features an original selection or arrangement of facts, but the </a:t>
            </a:r>
            <a:r>
              <a:rPr lang="en-US" sz="3200" b="1" i="0" dirty="0">
                <a:solidFill>
                  <a:schemeClr val="accent4">
                    <a:lumMod val="50000"/>
                    <a:lumOff val="50000"/>
                  </a:schemeClr>
                </a:solidFill>
              </a:rPr>
              <a:t>copyright is limited to the particular selection or arrangement</a:t>
            </a:r>
            <a:r>
              <a:rPr lang="en-US" sz="3200" i="0" dirty="0"/>
              <a:t>. </a:t>
            </a:r>
            <a:r>
              <a:rPr lang="en-US" sz="3200" b="1" i="0" dirty="0">
                <a:solidFill>
                  <a:schemeClr val="accent4">
                    <a:lumMod val="50000"/>
                    <a:lumOff val="50000"/>
                  </a:schemeClr>
                </a:solidFill>
              </a:rPr>
              <a:t>In no event may copyright extend to the facts themselves</a:t>
            </a:r>
            <a:r>
              <a:rPr lang="en-US" sz="3200" i="0" dirty="0">
                <a:cs typeface="Times New Roman" panose="02020603050405020304" pitchFamily="18" charset="0"/>
              </a:rPr>
              <a:t>.”</a:t>
            </a:r>
          </a:p>
        </p:txBody>
      </p:sp>
    </p:spTree>
    <p:extLst>
      <p:ext uri="{BB962C8B-B14F-4D97-AF65-F5344CB8AC3E}">
        <p14:creationId xmlns:p14="http://schemas.microsoft.com/office/powerpoint/2010/main" val="31885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B4D08-670B-556F-1F26-0B9F423A4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8DB54-DCA3-6384-8846-349AC5504603}"/>
              </a:ext>
            </a:extLst>
          </p:cNvPr>
          <p:cNvSpPr>
            <a:spLocks noGrp="1"/>
          </p:cNvSpPr>
          <p:nvPr>
            <p:ph type="title"/>
          </p:nvPr>
        </p:nvSpPr>
        <p:spPr>
          <a:xfrm>
            <a:off x="7890761" y="-2"/>
            <a:ext cx="43012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Yesterday’s NYT Front Page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58E53DB-DED6-40C3-80AE-B3EEF58D4806}"/>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D69F6404-8E24-FA6D-847D-F9D1847E01CA}"/>
              </a:ext>
            </a:extLst>
          </p:cNvPr>
          <p:cNvSpPr txBox="1">
            <a:spLocks noChangeArrowheads="1"/>
          </p:cNvSpPr>
          <p:nvPr/>
        </p:nvSpPr>
        <p:spPr bwMode="auto">
          <a:xfrm>
            <a:off x="8837653" y="6488668"/>
            <a:ext cx="33543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(30 Mar 2025)</a:t>
            </a:r>
          </a:p>
        </p:txBody>
      </p:sp>
      <p:pic>
        <p:nvPicPr>
          <p:cNvPr id="5" name="Picture 4">
            <a:extLst>
              <a:ext uri="{FF2B5EF4-FFF2-40B4-BE49-F238E27FC236}">
                <a16:creationId xmlns:a16="http://schemas.microsoft.com/office/drawing/2014/main" id="{47847CEA-DC4A-DD70-1250-73D00A4CBB6F}"/>
              </a:ext>
            </a:extLst>
          </p:cNvPr>
          <p:cNvPicPr>
            <a:picLocks noChangeAspect="1"/>
          </p:cNvPicPr>
          <p:nvPr/>
        </p:nvPicPr>
        <p:blipFill>
          <a:blip r:embed="rId2"/>
          <a:stretch>
            <a:fillRect/>
          </a:stretch>
        </p:blipFill>
        <p:spPr>
          <a:xfrm>
            <a:off x="2746528" y="583428"/>
            <a:ext cx="5804065" cy="6122172"/>
          </a:xfrm>
          <a:prstGeom prst="rect">
            <a:avLst/>
          </a:prstGeom>
          <a:ln w="6350">
            <a:solidFill>
              <a:schemeClr val="tx1"/>
            </a:solidFill>
          </a:ln>
        </p:spPr>
      </p:pic>
    </p:spTree>
    <p:extLst>
      <p:ext uri="{BB962C8B-B14F-4D97-AF65-F5344CB8AC3E}">
        <p14:creationId xmlns:p14="http://schemas.microsoft.com/office/powerpoint/2010/main" val="795978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3408" y="-2"/>
            <a:ext cx="54985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Makes a Compilation Original?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141948" y="6488668"/>
            <a:ext cx="20500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Feist (U.S. 1991)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7630" y="209004"/>
            <a:ext cx="4225333" cy="6491834"/>
          </a:xfrm>
          <a:prstGeom prst="rect">
            <a:avLst/>
          </a:prstGeom>
          <a:ln w="6350">
            <a:solidFill>
              <a:schemeClr val="tx1"/>
            </a:solidFill>
          </a:ln>
        </p:spPr>
      </p:pic>
      <p:sp>
        <p:nvSpPr>
          <p:cNvPr id="8" name="Text Box 5"/>
          <p:cNvSpPr txBox="1">
            <a:spLocks noChangeArrowheads="1"/>
          </p:cNvSpPr>
          <p:nvPr/>
        </p:nvSpPr>
        <p:spPr bwMode="auto">
          <a:xfrm>
            <a:off x="1762110" y="1745179"/>
            <a:ext cx="10256853"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As discussed earlier, however, the originality requirement is not particularly stringent. A compiler may settle upon a selection or arrangement that others have used; novelty is not required. </a:t>
            </a:r>
            <a:r>
              <a:rPr lang="en-US" sz="3200" b="1" i="0" dirty="0">
                <a:solidFill>
                  <a:schemeClr val="accent4">
                    <a:lumMod val="50000"/>
                    <a:lumOff val="50000"/>
                  </a:schemeClr>
                </a:solidFill>
              </a:rPr>
              <a:t>Originality requires only that the author make the selection or arrangement independently</a:t>
            </a:r>
            <a:r>
              <a:rPr lang="en-US" sz="3200" i="0" dirty="0">
                <a:cs typeface="Times New Roman" panose="02020603050405020304" pitchFamily="18" charset="0"/>
              </a:rPr>
              <a:t>.”</a:t>
            </a:r>
          </a:p>
        </p:txBody>
      </p:sp>
    </p:spTree>
    <p:extLst>
      <p:ext uri="{BB962C8B-B14F-4D97-AF65-F5344CB8AC3E}">
        <p14:creationId xmlns:p14="http://schemas.microsoft.com/office/powerpoint/2010/main" val="30674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3342" y="-2"/>
            <a:ext cx="70086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Expect Most Compilations to Be Copyrightable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141948" y="6488668"/>
            <a:ext cx="20500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Feist (U.S. 1991)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1677" y="209004"/>
            <a:ext cx="4002024" cy="6491834"/>
          </a:xfrm>
          <a:prstGeom prst="rect">
            <a:avLst/>
          </a:prstGeom>
          <a:ln w="6350">
            <a:solidFill>
              <a:schemeClr val="tx1"/>
            </a:solidFill>
          </a:ln>
        </p:spPr>
      </p:pic>
      <p:sp>
        <p:nvSpPr>
          <p:cNvPr id="8" name="Text Box 5"/>
          <p:cNvSpPr txBox="1">
            <a:spLocks noChangeArrowheads="1"/>
          </p:cNvSpPr>
          <p:nvPr/>
        </p:nvSpPr>
        <p:spPr bwMode="auto">
          <a:xfrm>
            <a:off x="1798687" y="2288594"/>
            <a:ext cx="9586900"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Presumably, the vast majority of compilations will pass this test, but not all will</a:t>
            </a:r>
            <a:r>
              <a:rPr lang="en-US" sz="3200" i="0" dirty="0">
                <a:solidFill>
                  <a:schemeClr val="accent4">
                    <a:lumMod val="50000"/>
                    <a:lumOff val="50000"/>
                  </a:schemeClr>
                </a:solidFill>
              </a:rPr>
              <a:t>. </a:t>
            </a:r>
            <a:r>
              <a:rPr lang="en-US" sz="3200" i="0" dirty="0"/>
              <a:t>There remains a narrow category of works in which the creative spark is utterly lacking or so trivial as to be virtually nonexistent</a:t>
            </a:r>
            <a:r>
              <a:rPr lang="en-US" sz="3200" i="0" dirty="0">
                <a:cs typeface="Times New Roman" panose="02020603050405020304" pitchFamily="18" charset="0"/>
              </a:rPr>
              <a:t>.”</a:t>
            </a:r>
          </a:p>
        </p:txBody>
      </p:sp>
    </p:spTree>
    <p:extLst>
      <p:ext uri="{BB962C8B-B14F-4D97-AF65-F5344CB8AC3E}">
        <p14:creationId xmlns:p14="http://schemas.microsoft.com/office/powerpoint/2010/main" val="149934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 and Copyright</a:t>
            </a:r>
          </a:p>
        </p:txBody>
      </p:sp>
      <p:sp>
        <p:nvSpPr>
          <p:cNvPr id="3" name="Content Placeholder 2"/>
          <p:cNvSpPr>
            <a:spLocks noGrp="1"/>
          </p:cNvSpPr>
          <p:nvPr>
            <p:ph idx="1"/>
          </p:nvPr>
        </p:nvSpPr>
        <p:spPr/>
        <p:txBody>
          <a:bodyPr/>
          <a:lstStyle/>
          <a:p>
            <a:r>
              <a:rPr lang="en-US" dirty="0"/>
              <a:t>Two Paths to Pursue</a:t>
            </a:r>
          </a:p>
          <a:p>
            <a:pPr lvl="1"/>
            <a:r>
              <a:rPr lang="en-US" dirty="0"/>
              <a:t>I want to copyright a “fact” or something fact-like. Can I do that?</a:t>
            </a:r>
          </a:p>
          <a:p>
            <a:pPr lvl="1"/>
            <a:r>
              <a:rPr lang="en-US" dirty="0"/>
              <a:t>What compilations will suffice?</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22</a:t>
            </a:fld>
            <a:endParaRPr lang="en-US" altLang="en-US"/>
          </a:p>
        </p:txBody>
      </p:sp>
    </p:spTree>
    <p:extLst>
      <p:ext uri="{BB962C8B-B14F-4D97-AF65-F5344CB8AC3E}">
        <p14:creationId xmlns:p14="http://schemas.microsoft.com/office/powerpoint/2010/main" val="46815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Understanding “Facts”</a:t>
            </a:r>
          </a:p>
        </p:txBody>
      </p:sp>
      <p:sp>
        <p:nvSpPr>
          <p:cNvPr id="18435" name="Content Placeholder 2"/>
          <p:cNvSpPr>
            <a:spLocks noGrp="1"/>
          </p:cNvSpPr>
          <p:nvPr>
            <p:ph idx="1"/>
          </p:nvPr>
        </p:nvSpPr>
        <p:spPr/>
        <p:txBody>
          <a:bodyPr/>
          <a:lstStyle/>
          <a:p>
            <a:r>
              <a:rPr lang="en-US" dirty="0"/>
              <a:t>Two Situations</a:t>
            </a:r>
          </a:p>
          <a:p>
            <a:pPr lvl="1"/>
            <a:r>
              <a:rPr lang="en-US" dirty="0"/>
              <a:t>Market Information</a:t>
            </a:r>
          </a:p>
          <a:p>
            <a:pPr lvl="1"/>
            <a:r>
              <a:rPr lang="en-US" dirty="0"/>
              <a:t>The SAT</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480601C-4CE6-454D-9EED-4A20326B9383}" type="slidenum">
              <a:rPr lang="en-US" altLang="en-US" sz="1400" i="0">
                <a:solidFill>
                  <a:srgbClr val="000066"/>
                </a:solidFill>
                <a:latin typeface="Arial" panose="020B0604020202020204" pitchFamily="34" charset="0"/>
              </a:rPr>
              <a:pPr/>
              <a:t>23</a:t>
            </a:fld>
            <a:endParaRPr lang="en-US" altLang="en-US" sz="1400" i="0">
              <a:solidFill>
                <a:srgbClr val="000066"/>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3.95</a:t>
            </a:r>
          </a:p>
        </p:txBody>
      </p:sp>
      <p:sp>
        <p:nvSpPr>
          <p:cNvPr id="3" name="Content Placeholder 2"/>
          <p:cNvSpPr>
            <a:spLocks noGrp="1"/>
          </p:cNvSpPr>
          <p:nvPr>
            <p:ph idx="1"/>
          </p:nvPr>
        </p:nvSpPr>
        <p:spPr/>
        <p:txBody>
          <a:bodyPr/>
          <a:lstStyle/>
          <a:p>
            <a:r>
              <a:rPr lang="en-US" dirty="0"/>
              <a:t>Is the number 3.95 copyrightable?</a:t>
            </a:r>
          </a:p>
          <a:p>
            <a:pPr lvl="1"/>
            <a:endParaRPr lang="en-US" dirty="0"/>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24</a:t>
            </a:fld>
            <a:endParaRPr lang="en-US" altLang="en-US"/>
          </a:p>
        </p:txBody>
      </p:sp>
    </p:spTree>
    <p:extLst>
      <p:ext uri="{BB962C8B-B14F-4D97-AF65-F5344CB8AC3E}">
        <p14:creationId xmlns:p14="http://schemas.microsoft.com/office/powerpoint/2010/main" val="195548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Determination on Exchanges</a:t>
            </a:r>
          </a:p>
        </p:txBody>
      </p:sp>
      <p:sp>
        <p:nvSpPr>
          <p:cNvPr id="3" name="Content Placeholder 2"/>
          <p:cNvSpPr>
            <a:spLocks noGrp="1"/>
          </p:cNvSpPr>
          <p:nvPr>
            <p:ph idx="1"/>
          </p:nvPr>
        </p:nvSpPr>
        <p:spPr/>
        <p:txBody>
          <a:bodyPr/>
          <a:lstStyle/>
          <a:p>
            <a:r>
              <a:rPr lang="en-US" dirty="0"/>
              <a:t>Hypo 1</a:t>
            </a:r>
          </a:p>
          <a:p>
            <a:pPr lvl="1"/>
            <a:r>
              <a:rPr lang="en-US" dirty="0"/>
              <a:t>Company, call it the New York Mercantile Exchange, runs a market on which contracts are traded</a:t>
            </a:r>
          </a:p>
          <a:p>
            <a:pPr lvl="1"/>
            <a:r>
              <a:rPr lang="en-US" dirty="0"/>
              <a:t>It is required pursuant to CFTC regulations (see 17 CFR 16.01) to determine daily settlement prices for contracts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25</a:t>
            </a:fld>
            <a:endParaRPr lang="en-US" altLang="en-US"/>
          </a:p>
        </p:txBody>
      </p:sp>
      <p:sp>
        <p:nvSpPr>
          <p:cNvPr id="6" name="Text Box 5"/>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6)</a:t>
            </a:r>
          </a:p>
        </p:txBody>
      </p:sp>
    </p:spTree>
    <p:extLst>
      <p:ext uri="{BB962C8B-B14F-4D97-AF65-F5344CB8AC3E}">
        <p14:creationId xmlns:p14="http://schemas.microsoft.com/office/powerpoint/2010/main" val="177456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 Determination on Exchanges</a:t>
            </a:r>
          </a:p>
        </p:txBody>
      </p:sp>
      <p:sp>
        <p:nvSpPr>
          <p:cNvPr id="3" name="Content Placeholder 2"/>
          <p:cNvSpPr>
            <a:spLocks noGrp="1"/>
          </p:cNvSpPr>
          <p:nvPr>
            <p:ph idx="1"/>
          </p:nvPr>
        </p:nvSpPr>
        <p:spPr/>
        <p:txBody>
          <a:bodyPr/>
          <a:lstStyle/>
          <a:p>
            <a:pPr lvl="1"/>
            <a:r>
              <a:rPr lang="en-US" dirty="0"/>
              <a:t>Depending on trading volume, this is not a purely mechanical exercise and so, at least in some circumstances, Company uses its independent judgment in recording the closing price</a:t>
            </a:r>
          </a:p>
          <a:p>
            <a:r>
              <a:rPr lang="en-US" dirty="0"/>
              <a:t>Are those prices copyrightable? Does Company author those prices or does it just discover prices?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26</a:t>
            </a:fld>
            <a:endParaRPr lang="en-US" altLang="en-US"/>
          </a:p>
        </p:txBody>
      </p:sp>
      <p:sp>
        <p:nvSpPr>
          <p:cNvPr id="6" name="Text Box 5"/>
          <p:cNvSpPr txBox="1">
            <a:spLocks noChangeArrowheads="1"/>
          </p:cNvSpPr>
          <p:nvPr/>
        </p:nvSpPr>
        <p:spPr bwMode="auto">
          <a:xfrm>
            <a:off x="10133215" y="0"/>
            <a:ext cx="20841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6)</a:t>
            </a:r>
          </a:p>
        </p:txBody>
      </p:sp>
    </p:spTree>
    <p:extLst>
      <p:ext uri="{BB962C8B-B14F-4D97-AF65-F5344CB8AC3E}">
        <p14:creationId xmlns:p14="http://schemas.microsoft.com/office/powerpoint/2010/main" val="3558685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Surveys</a:t>
            </a:r>
          </a:p>
        </p:txBody>
      </p:sp>
      <p:sp>
        <p:nvSpPr>
          <p:cNvPr id="3" name="Content Placeholder 2"/>
          <p:cNvSpPr>
            <a:spLocks noGrp="1"/>
          </p:cNvSpPr>
          <p:nvPr>
            <p:ph idx="1"/>
          </p:nvPr>
        </p:nvSpPr>
        <p:spPr/>
        <p:txBody>
          <a:bodyPr/>
          <a:lstStyle/>
          <a:p>
            <a:r>
              <a:rPr lang="en-US" dirty="0"/>
              <a:t>Hypo 2</a:t>
            </a:r>
          </a:p>
          <a:p>
            <a:pPr lvl="1"/>
            <a:r>
              <a:rPr lang="en-US" dirty="0" err="1"/>
              <a:t>Bankco</a:t>
            </a:r>
            <a:r>
              <a:rPr lang="en-US" dirty="0"/>
              <a:t> surveys banks across the country to calculate an average interest rate for particular terms</a:t>
            </a:r>
          </a:p>
          <a:p>
            <a:pPr lvl="1"/>
            <a:r>
              <a:rPr lang="en-US" dirty="0"/>
              <a:t>Second firm, call it Costco, quotes one of those rates in its own ads</a:t>
            </a:r>
          </a:p>
          <a:p>
            <a:r>
              <a:rPr lang="en-US" dirty="0"/>
              <a:t>Copyright infringement? </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27</a:t>
            </a:fld>
            <a:endParaRPr lang="en-US" altLang="en-US"/>
          </a:p>
        </p:txBody>
      </p:sp>
      <p:sp>
        <p:nvSpPr>
          <p:cNvPr id="6" name="Text Box 5"/>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6)</a:t>
            </a:r>
          </a:p>
        </p:txBody>
      </p:sp>
    </p:spTree>
    <p:extLst>
      <p:ext uri="{BB962C8B-B14F-4D97-AF65-F5344CB8AC3E}">
        <p14:creationId xmlns:p14="http://schemas.microsoft.com/office/powerpoint/2010/main" val="1163528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Surveys</a:t>
            </a:r>
          </a:p>
        </p:txBody>
      </p:sp>
      <p:sp>
        <p:nvSpPr>
          <p:cNvPr id="3" name="Content Placeholder 2"/>
          <p:cNvSpPr>
            <a:spLocks noGrp="1"/>
          </p:cNvSpPr>
          <p:nvPr>
            <p:ph idx="1"/>
          </p:nvPr>
        </p:nvSpPr>
        <p:spPr>
          <a:xfrm>
            <a:off x="812800" y="1600200"/>
            <a:ext cx="6345989" cy="4114800"/>
          </a:xfrm>
        </p:spPr>
        <p:txBody>
          <a:bodyPr/>
          <a:lstStyle/>
          <a:p>
            <a:r>
              <a:rPr lang="en-US" dirty="0"/>
              <a:t>Does it matter how </a:t>
            </a:r>
            <a:r>
              <a:rPr lang="en-US" dirty="0" err="1"/>
              <a:t>Bankco</a:t>
            </a:r>
            <a:r>
              <a:rPr lang="en-US" dirty="0"/>
              <a:t> does the survey?</a:t>
            </a:r>
          </a:p>
          <a:p>
            <a:r>
              <a:rPr lang="en-US" dirty="0"/>
              <a:t>How it calculates the average?</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28</a:t>
            </a:fld>
            <a:endParaRPr lang="en-US" altLang="en-US"/>
          </a:p>
        </p:txBody>
      </p:sp>
      <p:pic>
        <p:nvPicPr>
          <p:cNvPr id="6" name="Content Placeholder 5"/>
          <p:cNvPicPr>
            <a:picLocks noChangeAspect="1"/>
          </p:cNvPicPr>
          <p:nvPr/>
        </p:nvPicPr>
        <p:blipFill>
          <a:blip r:embed="rId2"/>
          <a:stretch>
            <a:fillRect/>
          </a:stretch>
        </p:blipFill>
        <p:spPr bwMode="auto">
          <a:xfrm>
            <a:off x="7370970" y="1228813"/>
            <a:ext cx="4720767" cy="5629187"/>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0112433" y="0"/>
            <a:ext cx="210496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6)</a:t>
            </a:r>
          </a:p>
        </p:txBody>
      </p:sp>
    </p:spTree>
    <p:extLst>
      <p:ext uri="{BB962C8B-B14F-4D97-AF65-F5344CB8AC3E}">
        <p14:creationId xmlns:p14="http://schemas.microsoft.com/office/powerpoint/2010/main" val="594973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Predictions</a:t>
            </a:r>
          </a:p>
        </p:txBody>
      </p:sp>
      <p:sp>
        <p:nvSpPr>
          <p:cNvPr id="3" name="Content Placeholder 2"/>
          <p:cNvSpPr>
            <a:spLocks noGrp="1"/>
          </p:cNvSpPr>
          <p:nvPr>
            <p:ph idx="1"/>
          </p:nvPr>
        </p:nvSpPr>
        <p:spPr/>
        <p:txBody>
          <a:bodyPr/>
          <a:lstStyle/>
          <a:p>
            <a:r>
              <a:rPr lang="en-US" dirty="0"/>
              <a:t>Hypo 3</a:t>
            </a:r>
          </a:p>
          <a:p>
            <a:pPr lvl="1"/>
            <a:r>
              <a:rPr lang="en-US" dirty="0"/>
              <a:t>Corp publishes a guide to used car prices. Although Corp surveys actual market transactions, it doesn’t report mere averages but instead offers forecasts (predictions) of what prices will be like over the next six weeks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29</a:t>
            </a:fld>
            <a:endParaRPr lang="en-US" altLang="en-US"/>
          </a:p>
        </p:txBody>
      </p:sp>
      <p:sp>
        <p:nvSpPr>
          <p:cNvPr id="6" name="Text Box 5"/>
          <p:cNvSpPr txBox="1">
            <a:spLocks noChangeArrowheads="1"/>
          </p:cNvSpPr>
          <p:nvPr/>
        </p:nvSpPr>
        <p:spPr bwMode="auto">
          <a:xfrm>
            <a:off x="10087495" y="0"/>
            <a:ext cx="212990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6)</a:t>
            </a:r>
          </a:p>
        </p:txBody>
      </p:sp>
    </p:spTree>
    <p:extLst>
      <p:ext uri="{BB962C8B-B14F-4D97-AF65-F5344CB8AC3E}">
        <p14:creationId xmlns:p14="http://schemas.microsoft.com/office/powerpoint/2010/main" val="3050333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AF6C7-E9EE-9355-1450-7930467E1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F2B8E-996B-A103-0D30-A57049B8A4FD}"/>
              </a:ext>
            </a:extLst>
          </p:cNvPr>
          <p:cNvSpPr>
            <a:spLocks noGrp="1"/>
          </p:cNvSpPr>
          <p:nvPr>
            <p:ph type="title"/>
          </p:nvPr>
        </p:nvSpPr>
        <p:spPr>
          <a:xfrm>
            <a:off x="9691711" y="-2"/>
            <a:ext cx="25002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300+ Interviews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609FFB2-007D-004C-4E1D-178B5C41DD27}"/>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7E810117-2109-864E-250B-90BEF773B672}"/>
              </a:ext>
            </a:extLst>
          </p:cNvPr>
          <p:cNvSpPr txBox="1">
            <a:spLocks noChangeArrowheads="1"/>
          </p:cNvSpPr>
          <p:nvPr/>
        </p:nvSpPr>
        <p:spPr bwMode="auto">
          <a:xfrm>
            <a:off x="8814445" y="6488668"/>
            <a:ext cx="33775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(29 Mar 2025)</a:t>
            </a:r>
          </a:p>
        </p:txBody>
      </p:sp>
      <p:sp>
        <p:nvSpPr>
          <p:cNvPr id="7" name="Rectangle 6">
            <a:extLst>
              <a:ext uri="{FF2B5EF4-FFF2-40B4-BE49-F238E27FC236}">
                <a16:creationId xmlns:a16="http://schemas.microsoft.com/office/drawing/2014/main" id="{4FF1D006-BC1B-F686-BE9D-438621DEB5C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7B0F1577-C008-5B53-799E-408AB16FDB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3" y="209004"/>
            <a:ext cx="5935392"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21F60F60-B6D7-9691-A3A7-DC722406654F}"/>
              </a:ext>
            </a:extLst>
          </p:cNvPr>
          <p:cNvPicPr>
            <a:picLocks noChangeAspect="1"/>
          </p:cNvPicPr>
          <p:nvPr/>
        </p:nvPicPr>
        <p:blipFill>
          <a:blip r:embed="rId4">
            <a:extLst>
              <a:ext uri="{28A0092B-C50C-407E-A947-70E740481C1C}">
                <a14:useLocalDpi xmlns:a14="http://schemas.microsoft.com/office/drawing/2010/main" val="0"/>
              </a:ext>
            </a:extLst>
          </a:blip>
          <a:srcRect l="10500" t="47915" r="13644" b="9757"/>
          <a:stretch/>
        </p:blipFill>
        <p:spPr>
          <a:xfrm>
            <a:off x="2580742" y="845907"/>
            <a:ext cx="8544631" cy="5214865"/>
          </a:xfrm>
          <a:prstGeom prst="rect">
            <a:avLst/>
          </a:prstGeom>
          <a:ln w="6350">
            <a:solidFill>
              <a:schemeClr val="tx1"/>
            </a:solidFill>
          </a:ln>
        </p:spPr>
      </p:pic>
    </p:spTree>
    <p:extLst>
      <p:ext uri="{BB962C8B-B14F-4D97-AF65-F5344CB8AC3E}">
        <p14:creationId xmlns:p14="http://schemas.microsoft.com/office/powerpoint/2010/main" val="62120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Predictions</a:t>
            </a:r>
          </a:p>
        </p:txBody>
      </p:sp>
      <p:sp>
        <p:nvSpPr>
          <p:cNvPr id="3" name="Content Placeholder 2"/>
          <p:cNvSpPr>
            <a:spLocks noGrp="1"/>
          </p:cNvSpPr>
          <p:nvPr>
            <p:ph idx="1"/>
          </p:nvPr>
        </p:nvSpPr>
        <p:spPr/>
        <p:txBody>
          <a:bodyPr/>
          <a:lstStyle/>
          <a:p>
            <a:pPr lvl="1"/>
            <a:r>
              <a:rPr lang="en-US" dirty="0"/>
              <a:t>“We predict that a 2019 Red Honda Accord with 70,000 miles on it will sell for $19,500 over the 6 weeks.”</a:t>
            </a:r>
          </a:p>
          <a:p>
            <a:r>
              <a:rPr lang="en-US" dirty="0"/>
              <a:t>Copyrightable? Does it matter if the predictions match exactly the market averages calculated from market surveys?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30</a:t>
            </a:fld>
            <a:endParaRPr lang="en-US" altLang="en-US"/>
          </a:p>
        </p:txBody>
      </p:sp>
      <p:sp>
        <p:nvSpPr>
          <p:cNvPr id="6" name="Text Box 5"/>
          <p:cNvSpPr txBox="1">
            <a:spLocks noChangeArrowheads="1"/>
          </p:cNvSpPr>
          <p:nvPr/>
        </p:nvSpPr>
        <p:spPr bwMode="auto">
          <a:xfrm>
            <a:off x="10133215" y="0"/>
            <a:ext cx="20841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(6 of 6)</a:t>
            </a:r>
          </a:p>
        </p:txBody>
      </p:sp>
    </p:spTree>
    <p:extLst>
      <p:ext uri="{BB962C8B-B14F-4D97-AF65-F5344CB8AC3E}">
        <p14:creationId xmlns:p14="http://schemas.microsoft.com/office/powerpoint/2010/main" val="315472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 Copyrightable?</a:t>
            </a:r>
          </a:p>
        </p:txBody>
      </p:sp>
      <p:sp>
        <p:nvSpPr>
          <p:cNvPr id="3" name="Content Placeholder 2"/>
          <p:cNvSpPr>
            <a:spLocks noGrp="1"/>
          </p:cNvSpPr>
          <p:nvPr>
            <p:ph idx="1"/>
          </p:nvPr>
        </p:nvSpPr>
        <p:spPr/>
        <p:txBody>
          <a:bodyPr/>
          <a:lstStyle/>
          <a:p>
            <a:r>
              <a:rPr lang="en-US" dirty="0"/>
              <a:t>1. Market Exchange Price</a:t>
            </a:r>
          </a:p>
          <a:p>
            <a:pPr lvl="1"/>
            <a:r>
              <a:rPr lang="en-US" dirty="0"/>
              <a:t>No</a:t>
            </a:r>
          </a:p>
          <a:p>
            <a:r>
              <a:rPr lang="en-US" dirty="0"/>
              <a:t>2. Interest Rate Average</a:t>
            </a:r>
          </a:p>
          <a:p>
            <a:pPr lvl="1"/>
            <a:r>
              <a:rPr lang="en-US" dirty="0"/>
              <a:t>No</a:t>
            </a:r>
          </a:p>
          <a:p>
            <a:r>
              <a:rPr lang="en-US" dirty="0"/>
              <a:t>3. Used Car Value Forecast</a:t>
            </a:r>
          </a:p>
          <a:p>
            <a:pPr lvl="1"/>
            <a:r>
              <a:rPr lang="en-US" dirty="0"/>
              <a:t>Yes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31</a:t>
            </a:fld>
            <a:endParaRPr lang="en-US" altLang="en-US"/>
          </a:p>
        </p:txBody>
      </p:sp>
    </p:spTree>
    <p:extLst>
      <p:ext uri="{BB962C8B-B14F-4D97-AF65-F5344CB8AC3E}">
        <p14:creationId xmlns:p14="http://schemas.microsoft.com/office/powerpoint/2010/main" val="581357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668" y="-2"/>
            <a:ext cx="52983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Price Determination on Exchanges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5797685" y="6488668"/>
            <a:ext cx="63943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Mercantile Exchange, 497 F.3d 109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DF76FAE-BEE5-7893-6BC7-5D8B13684B80}"/>
              </a:ext>
            </a:extLst>
          </p:cNvPr>
          <p:cNvPicPr>
            <a:picLocks noChangeAspect="1"/>
          </p:cNvPicPr>
          <p:nvPr/>
        </p:nvPicPr>
        <p:blipFill>
          <a:blip r:embed="rId2"/>
          <a:srcRect l="14116" t="5956" r="10530" b="8046"/>
          <a:stretch/>
        </p:blipFill>
        <p:spPr>
          <a:xfrm>
            <a:off x="360725" y="209004"/>
            <a:ext cx="4077515" cy="6491834"/>
          </a:xfrm>
          <a:prstGeom prst="rect">
            <a:avLst/>
          </a:prstGeom>
          <a:ln w="6350">
            <a:solidFill>
              <a:schemeClr val="tx1"/>
            </a:solidFill>
          </a:ln>
        </p:spPr>
      </p:pic>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1798687" y="2288594"/>
            <a:ext cx="9586900"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The question then, is one of characterization: does the Committee create the settlement prices, or is it more accurate to view the Committee’s task as like that of a census taker, copying the market’s valuation of futures contracts?</a:t>
            </a:r>
            <a:r>
              <a:rPr lang="en-US" sz="3200" i="0" dirty="0">
                <a:cs typeface="Times New Roman" panose="02020603050405020304" pitchFamily="18" charset="0"/>
              </a:rPr>
              <a:t>”</a:t>
            </a:r>
          </a:p>
        </p:txBody>
      </p:sp>
    </p:spTree>
    <p:extLst>
      <p:ext uri="{BB962C8B-B14F-4D97-AF65-F5344CB8AC3E}">
        <p14:creationId xmlns:p14="http://schemas.microsoft.com/office/powerpoint/2010/main" val="36427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2170" y="-2"/>
            <a:ext cx="33398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Creation v. Discovery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5797685" y="6488668"/>
            <a:ext cx="63943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Mercantile Exchange, 497 F.3d 109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DF76FAE-BEE5-7893-6BC7-5D8B13684B80}"/>
              </a:ext>
            </a:extLst>
          </p:cNvPr>
          <p:cNvPicPr>
            <a:picLocks noChangeAspect="1"/>
          </p:cNvPicPr>
          <p:nvPr/>
        </p:nvPicPr>
        <p:blipFill>
          <a:blip r:embed="rId2"/>
          <a:srcRect l="12496" t="6214" r="9266" b="8692"/>
          <a:stretch/>
        </p:blipFill>
        <p:spPr>
          <a:xfrm>
            <a:off x="251668" y="209004"/>
            <a:ext cx="4278597" cy="6491834"/>
          </a:xfrm>
          <a:prstGeom prst="rect">
            <a:avLst/>
          </a:prstGeom>
          <a:ln w="6350">
            <a:solidFill>
              <a:schemeClr val="tx1"/>
            </a:solidFill>
          </a:ln>
        </p:spPr>
      </p:pic>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1785717" y="1820882"/>
            <a:ext cx="958690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While </a:t>
            </a:r>
            <a:r>
              <a:rPr lang="en-US" sz="3200" b="1" i="0" dirty="0">
                <a:solidFill>
                  <a:schemeClr val="accent4">
                    <a:lumMod val="50000"/>
                    <a:lumOff val="50000"/>
                  </a:schemeClr>
                </a:solidFill>
              </a:rPr>
              <a:t>the line between creation and discovery </a:t>
            </a:r>
            <a:r>
              <a:rPr lang="en-US" sz="3200" i="0" dirty="0"/>
              <a:t>is often clear-cut, we recognize that it is a difficult line to draw in this case. For reasons we explain below, </a:t>
            </a:r>
            <a:r>
              <a:rPr lang="en-US" sz="3200" b="1" i="0" dirty="0">
                <a:solidFill>
                  <a:schemeClr val="accent4">
                    <a:lumMod val="50000"/>
                    <a:lumOff val="50000"/>
                  </a:schemeClr>
                </a:solidFill>
              </a:rPr>
              <a:t>we believe there is a strong argument that, like the census taker, NYMEX does not ‘author’ the settlement prices as the term is used in copyright law.</a:t>
            </a:r>
            <a:r>
              <a:rPr lang="en-US" sz="3200" i="0" dirty="0">
                <a:cs typeface="Times New Roman" panose="02020603050405020304" pitchFamily="18" charset="0"/>
              </a:rPr>
              <a:t>”</a:t>
            </a:r>
          </a:p>
        </p:txBody>
      </p:sp>
    </p:spTree>
    <p:extLst>
      <p:ext uri="{BB962C8B-B14F-4D97-AF65-F5344CB8AC3E}">
        <p14:creationId xmlns:p14="http://schemas.microsoft.com/office/powerpoint/2010/main" val="87489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D31DE-1768-3AC0-D6D7-AE2563EAAB06}"/>
              </a:ext>
            </a:extLst>
          </p:cNvPr>
          <p:cNvPicPr>
            <a:picLocks noChangeAspect="1"/>
          </p:cNvPicPr>
          <p:nvPr/>
        </p:nvPicPr>
        <p:blipFill>
          <a:blip r:embed="rId2"/>
          <a:srcRect l="14257" t="6214" r="10406" b="8627"/>
          <a:stretch/>
        </p:blipFill>
        <p:spPr>
          <a:xfrm>
            <a:off x="364920" y="209004"/>
            <a:ext cx="4157139" cy="6491834"/>
          </a:xfrm>
          <a:prstGeom prst="rect">
            <a:avLst/>
          </a:prstGeom>
          <a:ln w="6350">
            <a:solidFill>
              <a:schemeClr val="tx1"/>
            </a:solidFill>
          </a:ln>
        </p:spPr>
      </p:pic>
      <p:sp>
        <p:nvSpPr>
          <p:cNvPr id="2" name="Title 1"/>
          <p:cNvSpPr>
            <a:spLocks noGrp="1"/>
          </p:cNvSpPr>
          <p:nvPr>
            <p:ph type="title"/>
          </p:nvPr>
        </p:nvSpPr>
        <p:spPr>
          <a:xfrm>
            <a:off x="9730740" y="-2"/>
            <a:ext cx="24612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Surveys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7688580" y="6488668"/>
            <a:ext cx="45034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Costco, 978 F.Supp.2d 280 (SDNY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1857052" y="1711419"/>
            <a:ext cx="958690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 [T]he Court determines that, even drawing all reasonable inferences from the evidence in Plaintiff’s favor, </a:t>
            </a:r>
            <a:r>
              <a:rPr lang="en-US" sz="3200" b="1" i="0" dirty="0">
                <a:solidFill>
                  <a:schemeClr val="accent4">
                    <a:lumMod val="50000"/>
                    <a:lumOff val="50000"/>
                  </a:schemeClr>
                </a:solidFill>
              </a:rPr>
              <a:t>the averages are unprotectable because they are uncopyrightable facts, because they are too short to be copyrighted, and because the so-called merger doctrine … bars copyright protection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8997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D31DE-1768-3AC0-D6D7-AE2563EAAB06}"/>
              </a:ext>
            </a:extLst>
          </p:cNvPr>
          <p:cNvPicPr>
            <a:picLocks noChangeAspect="1"/>
          </p:cNvPicPr>
          <p:nvPr/>
        </p:nvPicPr>
        <p:blipFill>
          <a:blip r:embed="rId2"/>
          <a:srcRect l="13039" t="6200" r="10014" b="8559"/>
          <a:stretch/>
        </p:blipFill>
        <p:spPr>
          <a:xfrm>
            <a:off x="285226" y="209004"/>
            <a:ext cx="4241795" cy="6491834"/>
          </a:xfrm>
          <a:prstGeom prst="rect">
            <a:avLst/>
          </a:prstGeom>
          <a:ln w="6350">
            <a:solidFill>
              <a:schemeClr val="tx1"/>
            </a:solidFill>
          </a:ln>
        </p:spPr>
      </p:pic>
      <p:sp>
        <p:nvSpPr>
          <p:cNvPr id="2" name="Title 1"/>
          <p:cNvSpPr>
            <a:spLocks noGrp="1"/>
          </p:cNvSpPr>
          <p:nvPr>
            <p:ph type="title"/>
          </p:nvPr>
        </p:nvSpPr>
        <p:spPr>
          <a:xfrm>
            <a:off x="9156970" y="-2"/>
            <a:ext cx="30350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Predictions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6562928" y="6488668"/>
            <a:ext cx="56290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CCC Information Services, 44 F.3d 61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2193740" y="1017687"/>
            <a:ext cx="9586900"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district court was simply mistaken in its conclusion that the Red Book valuations were, like the telephone numbers in </a:t>
            </a:r>
            <a:r>
              <a:rPr lang="en-US" sz="3200" dirty="0"/>
              <a:t>Feist</a:t>
            </a:r>
            <a:r>
              <a:rPr lang="en-US" sz="3200" i="0" dirty="0"/>
              <a:t>, pre-existing facts that had merely been discovered by the Red Book editors. To the contrary, </a:t>
            </a:r>
            <a:r>
              <a:rPr lang="en-US" sz="3200" b="1" i="0" dirty="0">
                <a:solidFill>
                  <a:schemeClr val="accent4">
                    <a:lumMod val="50000"/>
                    <a:lumOff val="50000"/>
                  </a:schemeClr>
                </a:solidFill>
              </a:rPr>
              <a:t>Maclean’s evidence demonstrated without rebuttal that its valuations were neither reports of historical prices nor mechanical derivations of historical prices or other data</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12280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D31DE-1768-3AC0-D6D7-AE2563EAAB06}"/>
              </a:ext>
            </a:extLst>
          </p:cNvPr>
          <p:cNvPicPr>
            <a:picLocks noChangeAspect="1"/>
          </p:cNvPicPr>
          <p:nvPr/>
        </p:nvPicPr>
        <p:blipFill>
          <a:blip r:embed="rId2"/>
          <a:srcRect l="14033" t="6209" r="10174" b="8465"/>
          <a:stretch/>
        </p:blipFill>
        <p:spPr>
          <a:xfrm>
            <a:off x="327171" y="209004"/>
            <a:ext cx="4174029" cy="6491834"/>
          </a:xfrm>
          <a:prstGeom prst="rect">
            <a:avLst/>
          </a:prstGeom>
          <a:ln w="6350">
            <a:solidFill>
              <a:schemeClr val="tx1"/>
            </a:solidFill>
          </a:ln>
        </p:spPr>
      </p:pic>
      <p:sp>
        <p:nvSpPr>
          <p:cNvPr id="2" name="Title 1"/>
          <p:cNvSpPr>
            <a:spLocks noGrp="1"/>
          </p:cNvSpPr>
          <p:nvPr>
            <p:ph type="title"/>
          </p:nvPr>
        </p:nvSpPr>
        <p:spPr>
          <a:xfrm>
            <a:off x="9156970" y="-2"/>
            <a:ext cx="30350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Predictions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6562928" y="6488668"/>
            <a:ext cx="56290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CCC Information Services, 44 F.3d 61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1857051" y="1711419"/>
            <a:ext cx="974636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Rather, they represented predictions by the Red Book editors of future prices estimated to cover specified geographic regions. … </a:t>
            </a:r>
            <a:r>
              <a:rPr lang="en-US" sz="3200" b="1" i="0" dirty="0">
                <a:solidFill>
                  <a:schemeClr val="accent4">
                    <a:lumMod val="50000"/>
                    <a:lumOff val="50000"/>
                  </a:schemeClr>
                </a:solidFill>
              </a:rPr>
              <a:t>The valuations themselves are original creations of Maclean</a:t>
            </a:r>
            <a:r>
              <a:rPr lang="en-US" sz="3200" i="0" dirty="0"/>
              <a:t>. The balancing of interests … leads to the conclusion that </a:t>
            </a:r>
            <a:r>
              <a:rPr lang="en-US" sz="3200" b="1" i="0" dirty="0">
                <a:solidFill>
                  <a:schemeClr val="accent4">
                    <a:lumMod val="50000"/>
                    <a:lumOff val="50000"/>
                  </a:schemeClr>
                </a:solidFill>
              </a:rPr>
              <a:t>we should reject CCC’s argument seeking the benefit of the merger doctrine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10693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D31DE-1768-3AC0-D6D7-AE2563EAAB06}"/>
              </a:ext>
            </a:extLst>
          </p:cNvPr>
          <p:cNvPicPr>
            <a:picLocks noChangeAspect="1"/>
          </p:cNvPicPr>
          <p:nvPr/>
        </p:nvPicPr>
        <p:blipFill>
          <a:blip r:embed="rId2"/>
          <a:srcRect l="14345" t="6830" r="10931" b="9241"/>
          <a:stretch/>
        </p:blipFill>
        <p:spPr>
          <a:xfrm>
            <a:off x="239087" y="209004"/>
            <a:ext cx="4183738" cy="6491834"/>
          </a:xfrm>
          <a:prstGeom prst="rect">
            <a:avLst/>
          </a:prstGeom>
          <a:ln w="6350">
            <a:solidFill>
              <a:schemeClr val="tx1"/>
            </a:solidFill>
          </a:ln>
        </p:spPr>
      </p:pic>
      <p:sp>
        <p:nvSpPr>
          <p:cNvPr id="2" name="Title 1"/>
          <p:cNvSpPr>
            <a:spLocks noGrp="1"/>
          </p:cNvSpPr>
          <p:nvPr>
            <p:ph type="title"/>
          </p:nvPr>
        </p:nvSpPr>
        <p:spPr>
          <a:xfrm>
            <a:off x="9156970" y="-2"/>
            <a:ext cx="30350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Predictions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6562928" y="6488668"/>
            <a:ext cx="56290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CCC Information Services, 44 F.3d 61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1825520" y="2357805"/>
            <a:ext cx="9904024"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Because the ideas contained in the Red Book are of the weaker, suggestion-opinion category, a withholding of the merger doctrine would not seriously impair the policy of the copyright law that seeks to preserve free public access to ideas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61114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BB792BB-8CA7-47B4-8C07-DE7FAC495656}" type="slidenum">
              <a:rPr lang="en-US" altLang="en-US" sz="1400" i="0">
                <a:solidFill>
                  <a:srgbClr val="000066"/>
                </a:solidFill>
                <a:latin typeface="Arial" panose="020B0604020202020204" pitchFamily="34" charset="0"/>
              </a:rPr>
              <a:pPr/>
              <a:t>38</a:t>
            </a:fld>
            <a:endParaRPr lang="en-US" altLang="en-US" sz="1400" i="0">
              <a:solidFill>
                <a:srgbClr val="000066"/>
              </a:solidFill>
              <a:latin typeface="Arial" panose="020B0604020202020204" pitchFamily="34" charset="0"/>
            </a:endParaRPr>
          </a:p>
        </p:txBody>
      </p:sp>
      <p:sp>
        <p:nvSpPr>
          <p:cNvPr id="23557" name="Rectangle 2"/>
          <p:cNvSpPr>
            <a:spLocks noGrp="1" noChangeArrowheads="1"/>
          </p:cNvSpPr>
          <p:nvPr>
            <p:ph type="title"/>
          </p:nvPr>
        </p:nvSpPr>
        <p:spPr/>
        <p:txBody>
          <a:bodyPr/>
          <a:lstStyle/>
          <a:p>
            <a:r>
              <a:rPr lang="en-US" dirty="0"/>
              <a:t>Cultural Facts?</a:t>
            </a:r>
          </a:p>
        </p:txBody>
      </p:sp>
      <p:sp>
        <p:nvSpPr>
          <p:cNvPr id="23558" name="Rectangle 3"/>
          <p:cNvSpPr>
            <a:spLocks noGrp="1" noChangeArrowheads="1"/>
          </p:cNvSpPr>
          <p:nvPr>
            <p:ph type="body" idx="1"/>
          </p:nvPr>
        </p:nvSpPr>
        <p:spPr/>
        <p:txBody>
          <a:bodyPr/>
          <a:lstStyle/>
          <a:p>
            <a:r>
              <a:rPr lang="en-US" dirty="0"/>
              <a:t>Question</a:t>
            </a:r>
          </a:p>
          <a:p>
            <a:pPr lvl="1"/>
            <a:r>
              <a:rPr lang="en-US" dirty="0"/>
              <a:t>The scar on Harry Potter’s forehead is in the shape of:</a:t>
            </a:r>
          </a:p>
          <a:p>
            <a:pPr lvl="2"/>
            <a:r>
              <a:rPr lang="en-US" dirty="0"/>
              <a:t>(a) a lightning bolt</a:t>
            </a:r>
          </a:p>
          <a:p>
            <a:pPr lvl="2"/>
            <a:r>
              <a:rPr lang="en-US" dirty="0"/>
              <a:t>(b) a Nimbus 2000</a:t>
            </a:r>
          </a:p>
          <a:p>
            <a:pPr lvl="2"/>
            <a:r>
              <a:rPr lang="en-US" dirty="0"/>
              <a:t>(c) an owl</a:t>
            </a:r>
          </a:p>
          <a:p>
            <a:pPr lvl="2"/>
            <a:r>
              <a:rPr lang="en-US" dirty="0"/>
              <a:t>(d) the copyright symbol ©</a:t>
            </a:r>
          </a:p>
        </p:txBody>
      </p:sp>
    </p:spTree>
    <p:extLst>
      <p:ext uri="{BB962C8B-B14F-4D97-AF65-F5344CB8AC3E}">
        <p14:creationId xmlns:p14="http://schemas.microsoft.com/office/powerpoint/2010/main" val="1550929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FCBA60-7179-5E32-237C-8937BE22A15C}"/>
              </a:ext>
            </a:extLst>
          </p:cNvPr>
          <p:cNvPicPr>
            <a:picLocks noChangeAspect="1"/>
          </p:cNvPicPr>
          <p:nvPr/>
        </p:nvPicPr>
        <p:blipFill>
          <a:blip r:embed="rId2"/>
          <a:srcRect l="13585" t="7268" r="12693" b="6934"/>
          <a:stretch/>
        </p:blipFill>
        <p:spPr>
          <a:xfrm>
            <a:off x="247474" y="209004"/>
            <a:ext cx="4236556" cy="6491834"/>
          </a:xfrm>
          <a:prstGeom prst="rect">
            <a:avLst/>
          </a:prstGeom>
          <a:ln w="6350">
            <a:solidFill>
              <a:schemeClr val="tx1"/>
            </a:solidFill>
          </a:ln>
        </p:spPr>
      </p:pic>
      <p:sp>
        <p:nvSpPr>
          <p:cNvPr id="2" name="Title 1"/>
          <p:cNvSpPr>
            <a:spLocks noGrp="1"/>
          </p:cNvSpPr>
          <p:nvPr>
            <p:ph type="title"/>
          </p:nvPr>
        </p:nvSpPr>
        <p:spPr>
          <a:xfrm>
            <a:off x="9948153" y="-2"/>
            <a:ext cx="22438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Cultural Facts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6219217" y="6488668"/>
            <a:ext cx="59727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Castle Rock Entertainment, 150 F.3d 132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2290603" y="2299177"/>
            <a:ext cx="9415294"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We conclude that </a:t>
            </a:r>
            <a:r>
              <a:rPr lang="en-US" sz="3200" b="1" dirty="0">
                <a:solidFill>
                  <a:schemeClr val="accent4">
                    <a:lumMod val="50000"/>
                    <a:lumOff val="50000"/>
                  </a:schemeClr>
                </a:solidFill>
              </a:rPr>
              <a:t>The SAT </a:t>
            </a:r>
            <a:r>
              <a:rPr lang="en-US" sz="3200" b="1" i="0" dirty="0">
                <a:solidFill>
                  <a:schemeClr val="accent4">
                    <a:lumMod val="50000"/>
                    <a:lumOff val="50000"/>
                  </a:schemeClr>
                </a:solidFill>
              </a:rPr>
              <a:t>unlawfully copies from </a:t>
            </a:r>
            <a:r>
              <a:rPr lang="en-US" sz="3200" b="1" dirty="0">
                <a:solidFill>
                  <a:schemeClr val="accent4">
                    <a:lumMod val="50000"/>
                    <a:lumOff val="50000"/>
                  </a:schemeClr>
                </a:solidFill>
              </a:rPr>
              <a:t>Seinfeld</a:t>
            </a:r>
            <a:r>
              <a:rPr lang="en-US" sz="3200" b="1" i="0" dirty="0">
                <a:solidFill>
                  <a:schemeClr val="accent4">
                    <a:lumMod val="50000"/>
                    <a:lumOff val="50000"/>
                  </a:schemeClr>
                </a:solidFill>
              </a:rPr>
              <a:t> and that its copying does not constitute fair use and thus is an actionable infringement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5046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AA148-ABDE-FB6B-ED2C-A99D538D4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E5477-0F4C-2F2C-C15F-1EA29F3E6C2C}"/>
              </a:ext>
            </a:extLst>
          </p:cNvPr>
          <p:cNvSpPr>
            <a:spLocks noGrp="1"/>
          </p:cNvSpPr>
          <p:nvPr>
            <p:ph type="title"/>
          </p:nvPr>
        </p:nvSpPr>
        <p:spPr>
          <a:xfrm>
            <a:off x="8247618" y="-2"/>
            <a:ext cx="39443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Role in Ukraine War?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5056B2A-955A-CB77-87FD-28031C095263}"/>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495CE6EC-2D6D-ECC1-FF1F-E428D2DA0F3A}"/>
              </a:ext>
            </a:extLst>
          </p:cNvPr>
          <p:cNvSpPr txBox="1">
            <a:spLocks noChangeArrowheads="1"/>
          </p:cNvSpPr>
          <p:nvPr/>
        </p:nvSpPr>
        <p:spPr bwMode="auto">
          <a:xfrm>
            <a:off x="8851768" y="6488668"/>
            <a:ext cx="33402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AI Mode (31 Mar 2025)</a:t>
            </a:r>
          </a:p>
        </p:txBody>
      </p:sp>
      <p:pic>
        <p:nvPicPr>
          <p:cNvPr id="5" name="Picture 4" descr="A screenshot of a computer&#10;&#10;Description automatically generated">
            <a:extLst>
              <a:ext uri="{FF2B5EF4-FFF2-40B4-BE49-F238E27FC236}">
                <a16:creationId xmlns:a16="http://schemas.microsoft.com/office/drawing/2014/main" id="{9112D1FB-E694-0646-0A4F-E967DE772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463" y="181500"/>
            <a:ext cx="5935392" cy="6491834"/>
          </a:xfrm>
          <a:prstGeom prst="rect">
            <a:avLst/>
          </a:prstGeom>
          <a:ln w="6350">
            <a:solidFill>
              <a:schemeClr val="tx1"/>
            </a:solidFill>
          </a:ln>
        </p:spPr>
      </p:pic>
    </p:spTree>
    <p:extLst>
      <p:ext uri="{BB962C8B-B14F-4D97-AF65-F5344CB8AC3E}">
        <p14:creationId xmlns:p14="http://schemas.microsoft.com/office/powerpoint/2010/main" val="2926406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42C15F-2F59-232C-E28D-5CFED99254EE}"/>
              </a:ext>
            </a:extLst>
          </p:cNvPr>
          <p:cNvPicPr>
            <a:picLocks noChangeAspect="1"/>
          </p:cNvPicPr>
          <p:nvPr/>
        </p:nvPicPr>
        <p:blipFill>
          <a:blip r:embed="rId2"/>
          <a:srcRect l="14208" t="6536" r="13796" b="5074"/>
          <a:stretch/>
        </p:blipFill>
        <p:spPr>
          <a:xfrm>
            <a:off x="297808" y="209004"/>
            <a:ext cx="4047907" cy="6491834"/>
          </a:xfrm>
          <a:prstGeom prst="rect">
            <a:avLst/>
          </a:prstGeom>
          <a:ln w="6350">
            <a:solidFill>
              <a:schemeClr val="tx1"/>
            </a:solidFill>
          </a:ln>
        </p:spPr>
      </p:pic>
      <p:sp>
        <p:nvSpPr>
          <p:cNvPr id="2" name="Title 1"/>
          <p:cNvSpPr>
            <a:spLocks noGrp="1"/>
          </p:cNvSpPr>
          <p:nvPr>
            <p:ph type="title"/>
          </p:nvPr>
        </p:nvSpPr>
        <p:spPr>
          <a:xfrm>
            <a:off x="9948153" y="-2"/>
            <a:ext cx="22438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Cultural Facts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6219217" y="6488668"/>
            <a:ext cx="59727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Castle Rock Entertainment, 150 F.3d 132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a:extLst>
              <a:ext uri="{FF2B5EF4-FFF2-40B4-BE49-F238E27FC236}">
                <a16:creationId xmlns:a16="http://schemas.microsoft.com/office/drawing/2014/main" id="{3FAB791D-D54D-5573-6259-258CDFDE5F03}"/>
              </a:ext>
            </a:extLst>
          </p:cNvPr>
          <p:cNvSpPr txBox="1">
            <a:spLocks noChangeArrowheads="1"/>
          </p:cNvSpPr>
          <p:nvPr/>
        </p:nvSpPr>
        <p:spPr bwMode="auto">
          <a:xfrm>
            <a:off x="2290603" y="2299177"/>
            <a:ext cx="9415294"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 </a:t>
            </a:r>
            <a:r>
              <a:rPr lang="en-US" sz="3200" b="1" i="0" dirty="0">
                <a:solidFill>
                  <a:schemeClr val="accent4">
                    <a:lumMod val="50000"/>
                    <a:lumOff val="50000"/>
                  </a:schemeClr>
                </a:solidFill>
              </a:rPr>
              <a:t>[E]ach SAT trivia question is based directly upon original protectable expression in </a:t>
            </a:r>
            <a:r>
              <a:rPr lang="en-US" sz="3200" b="1" dirty="0">
                <a:solidFill>
                  <a:schemeClr val="accent4">
                    <a:lumMod val="50000"/>
                    <a:lumOff val="50000"/>
                  </a:schemeClr>
                </a:solidFill>
              </a:rPr>
              <a:t>Seinfeld</a:t>
            </a:r>
            <a:r>
              <a:rPr lang="en-US" sz="3200" b="1" i="0" dirty="0">
                <a:solidFill>
                  <a:schemeClr val="accent4">
                    <a:lumMod val="50000"/>
                    <a:lumOff val="50000"/>
                  </a:schemeClr>
                </a:solidFill>
              </a:rPr>
              <a:t>. … The SAT did not copy from </a:t>
            </a:r>
            <a:r>
              <a:rPr lang="en-US" sz="3200" b="1" dirty="0">
                <a:solidFill>
                  <a:schemeClr val="accent4">
                    <a:lumMod val="50000"/>
                    <a:lumOff val="50000"/>
                  </a:schemeClr>
                </a:solidFill>
              </a:rPr>
              <a:t>Seinfeld</a:t>
            </a:r>
            <a:r>
              <a:rPr lang="en-US" sz="3200" b="1" i="0" dirty="0">
                <a:solidFill>
                  <a:schemeClr val="accent4">
                    <a:lumMod val="50000"/>
                    <a:lumOff val="50000"/>
                  </a:schemeClr>
                </a:solidFill>
              </a:rPr>
              <a:t> unprotected facts, but, rather, creative expression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1041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My Name and Address?</a:t>
            </a:r>
          </a:p>
        </p:txBody>
      </p:sp>
      <p:sp>
        <p:nvSpPr>
          <p:cNvPr id="3" name="Content Placeholder 2"/>
          <p:cNvSpPr>
            <a:spLocks noGrp="1"/>
          </p:cNvSpPr>
          <p:nvPr>
            <p:ph idx="1"/>
          </p:nvPr>
        </p:nvSpPr>
        <p:spPr/>
        <p:txBody>
          <a:bodyPr/>
          <a:lstStyle/>
          <a:p>
            <a:r>
              <a:rPr lang="en-US" dirty="0"/>
              <a:t>Is it …?</a:t>
            </a:r>
          </a:p>
          <a:p>
            <a:pPr lvl="1"/>
            <a:r>
              <a:rPr lang="en-US" dirty="0"/>
              <a:t>Name?</a:t>
            </a:r>
          </a:p>
          <a:p>
            <a:pPr lvl="2"/>
            <a:r>
              <a:rPr lang="en-US" dirty="0"/>
              <a:t>First: Randy</a:t>
            </a:r>
            <a:r>
              <a:rPr lang="en-US"/>
              <a:t>, Randal, </a:t>
            </a:r>
            <a:r>
              <a:rPr lang="en-US" dirty="0"/>
              <a:t>Randall?</a:t>
            </a:r>
          </a:p>
          <a:p>
            <a:pPr lvl="2"/>
            <a:r>
              <a:rPr lang="en-US" dirty="0"/>
              <a:t>Middle: Nothing, C, C., Cluny?</a:t>
            </a:r>
          </a:p>
          <a:p>
            <a:pPr lvl="2"/>
            <a:r>
              <a:rPr lang="en-US" dirty="0"/>
              <a:t>Last: Picker</a:t>
            </a:r>
          </a:p>
          <a:p>
            <a:pPr lvl="1"/>
            <a:r>
              <a:rPr lang="en-US" dirty="0"/>
              <a:t>12 combinations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41</a:t>
            </a:fld>
            <a:endParaRPr lang="en-US" altLang="en-US"/>
          </a:p>
        </p:txBody>
      </p:sp>
      <p:sp>
        <p:nvSpPr>
          <p:cNvPr id="6" name="Text Box 5">
            <a:extLst>
              <a:ext uri="{FF2B5EF4-FFF2-40B4-BE49-F238E27FC236}">
                <a16:creationId xmlns:a16="http://schemas.microsoft.com/office/drawing/2014/main" id="{91B6F382-0709-5EBC-135C-027E0F6DBA1F}"/>
              </a:ext>
            </a:extLst>
          </p:cNvPr>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029410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My Name and Address?</a:t>
            </a:r>
          </a:p>
        </p:txBody>
      </p:sp>
      <p:sp>
        <p:nvSpPr>
          <p:cNvPr id="3" name="Content Placeholder 2"/>
          <p:cNvSpPr>
            <a:spLocks noGrp="1"/>
          </p:cNvSpPr>
          <p:nvPr>
            <p:ph idx="1"/>
          </p:nvPr>
        </p:nvSpPr>
        <p:spPr/>
        <p:txBody>
          <a:bodyPr/>
          <a:lstStyle/>
          <a:p>
            <a:r>
              <a:rPr lang="en-US" dirty="0"/>
              <a:t>Is it …?</a:t>
            </a:r>
          </a:p>
          <a:p>
            <a:pPr lvl="1"/>
            <a:r>
              <a:rPr lang="en-US" dirty="0"/>
              <a:t>Address?</a:t>
            </a:r>
          </a:p>
          <a:p>
            <a:pPr lvl="2"/>
            <a:r>
              <a:rPr lang="en-US" dirty="0"/>
              <a:t>5523</a:t>
            </a:r>
          </a:p>
          <a:p>
            <a:pPr lvl="2"/>
            <a:r>
              <a:rPr lang="en-US" dirty="0"/>
              <a:t>S, S., South</a:t>
            </a:r>
          </a:p>
          <a:p>
            <a:pPr lvl="2"/>
            <a:r>
              <a:rPr lang="en-US" dirty="0" err="1"/>
              <a:t>Kimbark</a:t>
            </a:r>
            <a:endParaRPr lang="en-US" dirty="0"/>
          </a:p>
          <a:p>
            <a:pPr lvl="2"/>
            <a:r>
              <a:rPr lang="en-US" dirty="0"/>
              <a:t>Ave, Ave., Avenue</a:t>
            </a:r>
          </a:p>
          <a:p>
            <a:pPr lvl="1"/>
            <a:r>
              <a:rPr lang="en-US" dirty="0"/>
              <a:t>9 combinations for 108 total</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42</a:t>
            </a:fld>
            <a:endParaRPr lang="en-US" altLang="en-US"/>
          </a:p>
        </p:txBody>
      </p:sp>
      <p:sp>
        <p:nvSpPr>
          <p:cNvPr id="6" name="Text Box 5">
            <a:extLst>
              <a:ext uri="{FF2B5EF4-FFF2-40B4-BE49-F238E27FC236}">
                <a16:creationId xmlns:a16="http://schemas.microsoft.com/office/drawing/2014/main" id="{B9AB54AC-EB79-AA68-EB4E-0BE1B5DCC95F}"/>
              </a:ext>
            </a:extLst>
          </p:cNvPr>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089502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My Name and Address?</a:t>
            </a:r>
          </a:p>
        </p:txBody>
      </p:sp>
      <p:sp>
        <p:nvSpPr>
          <p:cNvPr id="3" name="Content Placeholder 2"/>
          <p:cNvSpPr>
            <a:spLocks noGrp="1"/>
          </p:cNvSpPr>
          <p:nvPr>
            <p:ph idx="1"/>
          </p:nvPr>
        </p:nvSpPr>
        <p:spPr/>
        <p:txBody>
          <a:bodyPr/>
          <a:lstStyle/>
          <a:p>
            <a:r>
              <a:rPr lang="en-US" dirty="0"/>
              <a:t>Questions</a:t>
            </a:r>
          </a:p>
          <a:p>
            <a:pPr lvl="1"/>
            <a:r>
              <a:rPr lang="en-US" dirty="0"/>
              <a:t>A firm is in the business of providing information to make it possible for its customers to get mail delivered successfully to particular targets</a:t>
            </a:r>
          </a:p>
          <a:p>
            <a:pPr lvl="1"/>
            <a:r>
              <a:rPr lang="en-US" dirty="0"/>
              <a:t>It creates a database of names and addresses to do that. It makes choices of who is in and out and it also resolves the issues posed in the first two slides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43</a:t>
            </a:fld>
            <a:endParaRPr lang="en-US" altLang="en-US"/>
          </a:p>
        </p:txBody>
      </p:sp>
      <p:sp>
        <p:nvSpPr>
          <p:cNvPr id="6" name="Text Box 5">
            <a:extLst>
              <a:ext uri="{FF2B5EF4-FFF2-40B4-BE49-F238E27FC236}">
                <a16:creationId xmlns:a16="http://schemas.microsoft.com/office/drawing/2014/main" id="{B9AB54AC-EB79-AA68-EB4E-0BE1B5DCC95F}"/>
              </a:ext>
            </a:extLst>
          </p:cNvPr>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2518599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My Name and Address?</a:t>
            </a:r>
          </a:p>
        </p:txBody>
      </p:sp>
      <p:sp>
        <p:nvSpPr>
          <p:cNvPr id="3" name="Content Placeholder 2"/>
          <p:cNvSpPr>
            <a:spLocks noGrp="1"/>
          </p:cNvSpPr>
          <p:nvPr>
            <p:ph idx="1"/>
          </p:nvPr>
        </p:nvSpPr>
        <p:spPr/>
        <p:txBody>
          <a:bodyPr/>
          <a:lstStyle/>
          <a:p>
            <a:r>
              <a:rPr lang="en-US" dirty="0"/>
              <a:t>Questions</a:t>
            </a:r>
          </a:p>
          <a:p>
            <a:pPr lvl="1"/>
            <a:r>
              <a:rPr lang="en-US" dirty="0"/>
              <a:t>What rights does it have in the database as such?</a:t>
            </a:r>
          </a:p>
          <a:p>
            <a:pPr lvl="1"/>
            <a:r>
              <a:rPr lang="en-US" dirty="0"/>
              <a:t>In the individual entries in the database? Is it making an S/C/A when it decides to go with one particular version of my name and address?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44</a:t>
            </a:fld>
            <a:endParaRPr lang="en-US" altLang="en-US"/>
          </a:p>
        </p:txBody>
      </p:sp>
      <p:sp>
        <p:nvSpPr>
          <p:cNvPr id="6" name="Text Box 5">
            <a:extLst>
              <a:ext uri="{FF2B5EF4-FFF2-40B4-BE49-F238E27FC236}">
                <a16:creationId xmlns:a16="http://schemas.microsoft.com/office/drawing/2014/main" id="{B9AB54AC-EB79-AA68-EB4E-0BE1B5DCC95F}"/>
              </a:ext>
            </a:extLst>
          </p:cNvPr>
          <p:cNvSpPr txBox="1">
            <a:spLocks noChangeArrowheads="1"/>
          </p:cNvSpPr>
          <p:nvPr/>
        </p:nvSpPr>
        <p:spPr bwMode="auto">
          <a:xfrm>
            <a:off x="10141527" y="0"/>
            <a:ext cx="20758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91179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6621" y="-2"/>
            <a:ext cx="15253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Experian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110900" y="6488668"/>
            <a:ext cx="3081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893 F.3d 1176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a:extLst>
              <a:ext uri="{FF2B5EF4-FFF2-40B4-BE49-F238E27FC236}">
                <a16:creationId xmlns:a16="http://schemas.microsoft.com/office/drawing/2014/main" id="{1FE5F711-7179-A2A6-4E8A-EA4A49F3AE2C}"/>
              </a:ext>
            </a:extLst>
          </p:cNvPr>
          <p:cNvPicPr>
            <a:picLocks noChangeAspect="1"/>
          </p:cNvPicPr>
          <p:nvPr/>
        </p:nvPicPr>
        <p:blipFill>
          <a:blip r:embed="rId2"/>
          <a:stretch>
            <a:fillRect/>
          </a:stretch>
        </p:blipFill>
        <p:spPr>
          <a:xfrm>
            <a:off x="3705414" y="77041"/>
            <a:ext cx="4261203" cy="6703918"/>
          </a:xfrm>
          <a:prstGeom prst="rect">
            <a:avLst/>
          </a:prstGeom>
          <a:ln w="6350">
            <a:solidFill>
              <a:schemeClr val="tx1"/>
            </a:solidFill>
          </a:ln>
        </p:spPr>
      </p:pic>
    </p:spTree>
    <p:extLst>
      <p:ext uri="{BB962C8B-B14F-4D97-AF65-F5344CB8AC3E}">
        <p14:creationId xmlns:p14="http://schemas.microsoft.com/office/powerpoint/2010/main" val="1007278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Experian (CA9 2018)</a:t>
            </a:r>
          </a:p>
        </p:txBody>
      </p:sp>
      <p:sp>
        <p:nvSpPr>
          <p:cNvPr id="3" name="Content Placeholder 2"/>
          <p:cNvSpPr>
            <a:spLocks noGrp="1"/>
          </p:cNvSpPr>
          <p:nvPr>
            <p:ph idx="1"/>
          </p:nvPr>
        </p:nvSpPr>
        <p:spPr/>
        <p:txBody>
          <a:bodyPr/>
          <a:lstStyle/>
          <a:p>
            <a:r>
              <a:rPr lang="en-US" dirty="0"/>
              <a:t>Starting Points</a:t>
            </a:r>
          </a:p>
          <a:p>
            <a:pPr lvl="1"/>
            <a:r>
              <a:rPr lang="en-US" dirty="0"/>
              <a:t>The database</a:t>
            </a:r>
          </a:p>
          <a:p>
            <a:pPr lvl="2"/>
            <a:r>
              <a:rPr lang="en-US" dirty="0"/>
              <a:t>How should we classify it in copyright? What does Section 103 and </a:t>
            </a:r>
            <a:r>
              <a:rPr lang="en-US" i="1" dirty="0"/>
              <a:t>Feist</a:t>
            </a:r>
            <a:r>
              <a:rPr lang="en-US" dirty="0"/>
              <a:t> say about its copyrightability?</a:t>
            </a:r>
          </a:p>
          <a:p>
            <a:endParaRPr lang="en-US" dirty="0"/>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46</a:t>
            </a:fld>
            <a:endParaRPr lang="en-US" altLang="en-US"/>
          </a:p>
        </p:txBody>
      </p:sp>
    </p:spTree>
    <p:extLst>
      <p:ext uri="{BB962C8B-B14F-4D97-AF65-F5344CB8AC3E}">
        <p14:creationId xmlns:p14="http://schemas.microsoft.com/office/powerpoint/2010/main" val="4252128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C4E1-BA19-4DC5-7EB6-D30747EED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57B41-9A03-DEF3-E378-33543F9877E3}"/>
              </a:ext>
            </a:extLst>
          </p:cNvPr>
          <p:cNvSpPr>
            <a:spLocks noGrp="1"/>
          </p:cNvSpPr>
          <p:nvPr>
            <p:ph type="title"/>
          </p:nvPr>
        </p:nvSpPr>
        <p:spPr>
          <a:xfrm>
            <a:off x="7680059" y="-2"/>
            <a:ext cx="45119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Searching Copyright Records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E1B2B7-6826-B08C-236E-E674D74B84A6}"/>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6DF7B284-A636-7E18-1FEB-BBE9E844C30C}"/>
              </a:ext>
            </a:extLst>
          </p:cNvPr>
          <p:cNvSpPr txBox="1">
            <a:spLocks noChangeArrowheads="1"/>
          </p:cNvSpPr>
          <p:nvPr/>
        </p:nvSpPr>
        <p:spPr bwMode="auto">
          <a:xfrm>
            <a:off x="9054444" y="6488668"/>
            <a:ext cx="31375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 (31 Mar 2025)</a:t>
            </a:r>
          </a:p>
        </p:txBody>
      </p:sp>
      <p:pic>
        <p:nvPicPr>
          <p:cNvPr id="9" name="Picture 8" descr="A screenshot of a computer&#10;&#10;Description automatically generated">
            <a:extLst>
              <a:ext uri="{FF2B5EF4-FFF2-40B4-BE49-F238E27FC236}">
                <a16:creationId xmlns:a16="http://schemas.microsoft.com/office/drawing/2014/main" id="{D5927058-2D2A-6C2B-A9D7-1C7B1DE7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194" y="199996"/>
            <a:ext cx="5988065" cy="6549446"/>
          </a:xfrm>
          <a:prstGeom prst="rect">
            <a:avLst/>
          </a:prstGeom>
          <a:ln w="6350">
            <a:solidFill>
              <a:schemeClr val="tx1"/>
            </a:solidFill>
          </a:ln>
        </p:spPr>
      </p:pic>
    </p:spTree>
    <p:extLst>
      <p:ext uri="{BB962C8B-B14F-4D97-AF65-F5344CB8AC3E}">
        <p14:creationId xmlns:p14="http://schemas.microsoft.com/office/powerpoint/2010/main" val="3731162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BBE6E-4066-65F9-1126-E1F1AD706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204D2-5694-2F84-E60A-C1F9A3A9CA97}"/>
              </a:ext>
            </a:extLst>
          </p:cNvPr>
          <p:cNvSpPr>
            <a:spLocks noGrp="1"/>
          </p:cNvSpPr>
          <p:nvPr>
            <p:ph type="title"/>
          </p:nvPr>
        </p:nvSpPr>
        <p:spPr>
          <a:xfrm>
            <a:off x="6528062" y="-2"/>
            <a:ext cx="56639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Search on “</a:t>
            </a:r>
            <a:r>
              <a:rPr lang="en-US" sz="2400" dirty="0" err="1">
                <a:solidFill>
                  <a:schemeClr val="accent4">
                    <a:lumMod val="75000"/>
                    <a:lumOff val="25000"/>
                  </a:schemeClr>
                </a:solidFill>
                <a:latin typeface="+mn-lt"/>
                <a:cs typeface="Times New Roman" panose="02020603050405020304" pitchFamily="18" charset="0"/>
              </a:rPr>
              <a:t>consumerview</a:t>
            </a:r>
            <a:r>
              <a:rPr lang="en-US" sz="2400" dirty="0">
                <a:solidFill>
                  <a:schemeClr val="accent4">
                    <a:lumMod val="75000"/>
                    <a:lumOff val="25000"/>
                  </a:schemeClr>
                </a:solidFill>
                <a:latin typeface="+mn-lt"/>
                <a:cs typeface="Times New Roman" panose="02020603050405020304" pitchFamily="18" charset="0"/>
              </a:rPr>
              <a:t> database”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EEBB318-8BCC-1B2B-2A7E-B153EA3FABD7}"/>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7" name="Rectangle 6">
            <a:extLst>
              <a:ext uri="{FF2B5EF4-FFF2-40B4-BE49-F238E27FC236}">
                <a16:creationId xmlns:a16="http://schemas.microsoft.com/office/drawing/2014/main" id="{17FDC9EE-8519-2E24-CC14-DC1F06EB636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A94CA09-07B5-B3ED-CBDB-6DEE5ABD7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5917475" cy="6472238"/>
          </a:xfrm>
          <a:prstGeom prst="rect">
            <a:avLst/>
          </a:prstGeom>
          <a:ln w="6350">
            <a:solidFill>
              <a:schemeClr val="tx1"/>
            </a:solidFill>
          </a:ln>
        </p:spPr>
      </p:pic>
      <p:sp>
        <p:nvSpPr>
          <p:cNvPr id="8" name="Text Box 5">
            <a:extLst>
              <a:ext uri="{FF2B5EF4-FFF2-40B4-BE49-F238E27FC236}">
                <a16:creationId xmlns:a16="http://schemas.microsoft.com/office/drawing/2014/main" id="{7C3D2BAE-088B-E4A0-9042-66BC9B818B18}"/>
              </a:ext>
            </a:extLst>
          </p:cNvPr>
          <p:cNvSpPr txBox="1">
            <a:spLocks noChangeArrowheads="1"/>
          </p:cNvSpPr>
          <p:nvPr/>
        </p:nvSpPr>
        <p:spPr bwMode="auto">
          <a:xfrm>
            <a:off x="9054444" y="6488668"/>
            <a:ext cx="31375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 (31 Mar 2025)</a:t>
            </a:r>
          </a:p>
        </p:txBody>
      </p:sp>
      <p:pic>
        <p:nvPicPr>
          <p:cNvPr id="9" name="Picture 8" descr="A screenshot of a computer&#10;&#10;Description automatically generated">
            <a:extLst>
              <a:ext uri="{FF2B5EF4-FFF2-40B4-BE49-F238E27FC236}">
                <a16:creationId xmlns:a16="http://schemas.microsoft.com/office/drawing/2014/main" id="{7326FDB7-16E6-18A8-30EC-A7DCB7E6BCB9}"/>
              </a:ext>
            </a:extLst>
          </p:cNvPr>
          <p:cNvPicPr>
            <a:picLocks noChangeAspect="1"/>
          </p:cNvPicPr>
          <p:nvPr/>
        </p:nvPicPr>
        <p:blipFill>
          <a:blip r:embed="rId3" cstate="print">
            <a:extLst>
              <a:ext uri="{28A0092B-C50C-407E-A947-70E740481C1C}">
                <a14:useLocalDpi xmlns:a14="http://schemas.microsoft.com/office/drawing/2010/main" val="0"/>
              </a:ext>
            </a:extLst>
          </a:blip>
          <a:srcRect l="957" t="20402" r="513" b="34738"/>
          <a:stretch/>
        </p:blipFill>
        <p:spPr>
          <a:xfrm>
            <a:off x="1099310" y="1146143"/>
            <a:ext cx="10245930" cy="5102257"/>
          </a:xfrm>
          <a:prstGeom prst="rect">
            <a:avLst/>
          </a:prstGeom>
          <a:ln w="6350">
            <a:solidFill>
              <a:schemeClr val="tx1"/>
            </a:solidFill>
          </a:ln>
        </p:spPr>
      </p:pic>
    </p:spTree>
    <p:extLst>
      <p:ext uri="{BB962C8B-B14F-4D97-AF65-F5344CB8AC3E}">
        <p14:creationId xmlns:p14="http://schemas.microsoft.com/office/powerpoint/2010/main" val="22288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53DE-9CC5-4DA6-A138-EF7D88FDC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100D5-E5D1-721B-9428-623A3B5CB9A6}"/>
              </a:ext>
            </a:extLst>
          </p:cNvPr>
          <p:cNvSpPr>
            <a:spLocks noGrp="1"/>
          </p:cNvSpPr>
          <p:nvPr>
            <p:ph type="title"/>
          </p:nvPr>
        </p:nvSpPr>
        <p:spPr>
          <a:xfrm>
            <a:off x="11004803" y="-2"/>
            <a:ext cx="11871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8E3B31-5081-53B3-FF45-D354BAC123AD}"/>
              </a:ext>
            </a:extLst>
          </p:cNvPr>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7" name="Rectangle 6">
            <a:extLst>
              <a:ext uri="{FF2B5EF4-FFF2-40B4-BE49-F238E27FC236}">
                <a16:creationId xmlns:a16="http://schemas.microsoft.com/office/drawing/2014/main" id="{263FCDD3-817D-259D-2B9C-32F5A155F9C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AD7C420-82C4-AD5B-6175-89552C770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209004"/>
            <a:ext cx="5935391" cy="6491834"/>
          </a:xfrm>
          <a:prstGeom prst="rect">
            <a:avLst/>
          </a:prstGeom>
          <a:ln w="6350">
            <a:solidFill>
              <a:schemeClr val="tx1"/>
            </a:solidFill>
          </a:ln>
        </p:spPr>
      </p:pic>
      <p:sp>
        <p:nvSpPr>
          <p:cNvPr id="8" name="Text Box 5">
            <a:extLst>
              <a:ext uri="{FF2B5EF4-FFF2-40B4-BE49-F238E27FC236}">
                <a16:creationId xmlns:a16="http://schemas.microsoft.com/office/drawing/2014/main" id="{78DB08B0-F9B2-A795-28EB-91B103BF1892}"/>
              </a:ext>
            </a:extLst>
          </p:cNvPr>
          <p:cNvSpPr txBox="1">
            <a:spLocks noChangeArrowheads="1"/>
          </p:cNvSpPr>
          <p:nvPr/>
        </p:nvSpPr>
        <p:spPr bwMode="auto">
          <a:xfrm>
            <a:off x="9054444" y="6488668"/>
            <a:ext cx="31375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 (31 Mar 2025)</a:t>
            </a:r>
          </a:p>
        </p:txBody>
      </p:sp>
      <p:pic>
        <p:nvPicPr>
          <p:cNvPr id="9" name="Picture 8" descr="A screenshot of a computer&#10;&#10;Description automatically generated">
            <a:extLst>
              <a:ext uri="{FF2B5EF4-FFF2-40B4-BE49-F238E27FC236}">
                <a16:creationId xmlns:a16="http://schemas.microsoft.com/office/drawing/2014/main" id="{E32457E8-58B9-ECC3-8ABC-4133481DA4DC}"/>
              </a:ext>
            </a:extLst>
          </p:cNvPr>
          <p:cNvPicPr>
            <a:picLocks noChangeAspect="1"/>
          </p:cNvPicPr>
          <p:nvPr/>
        </p:nvPicPr>
        <p:blipFill>
          <a:blip r:embed="rId3" cstate="print">
            <a:extLst>
              <a:ext uri="{28A0092B-C50C-407E-A947-70E740481C1C}">
                <a14:useLocalDpi xmlns:a14="http://schemas.microsoft.com/office/drawing/2010/main" val="0"/>
              </a:ext>
            </a:extLst>
          </a:blip>
          <a:srcRect l="1263" t="34196" r="1138" b="35528"/>
          <a:stretch/>
        </p:blipFill>
        <p:spPr>
          <a:xfrm>
            <a:off x="914399" y="2064469"/>
            <a:ext cx="11029883" cy="3742442"/>
          </a:xfrm>
          <a:prstGeom prst="rect">
            <a:avLst/>
          </a:prstGeom>
          <a:ln w="6350">
            <a:solidFill>
              <a:schemeClr val="tx1"/>
            </a:solidFill>
          </a:ln>
        </p:spPr>
      </p:pic>
    </p:spTree>
    <p:extLst>
      <p:ext uri="{BB962C8B-B14F-4D97-AF65-F5344CB8AC3E}">
        <p14:creationId xmlns:p14="http://schemas.microsoft.com/office/powerpoint/2010/main" val="34277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445" y="-2"/>
            <a:ext cx="25745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Feist (U.S. 1991)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830960" y="6488668"/>
            <a:ext cx="23610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499 U.S. 340 (1991)</a:t>
            </a:r>
          </a:p>
        </p:txBody>
      </p:sp>
      <p:pic>
        <p:nvPicPr>
          <p:cNvPr id="5" name="Picture 4"/>
          <p:cNvPicPr>
            <a:picLocks noChangeAspect="1"/>
          </p:cNvPicPr>
          <p:nvPr/>
        </p:nvPicPr>
        <p:blipFill>
          <a:blip r:embed="rId2"/>
          <a:stretch>
            <a:fillRect/>
          </a:stretch>
        </p:blipFill>
        <p:spPr>
          <a:xfrm>
            <a:off x="3560843" y="418011"/>
            <a:ext cx="3767328" cy="5943600"/>
          </a:xfrm>
          <a:prstGeom prst="rect">
            <a:avLst/>
          </a:prstGeom>
          <a:ln w="6350">
            <a:solidFill>
              <a:schemeClr val="bg2"/>
            </a:solidFill>
          </a:ln>
        </p:spPr>
      </p:pic>
    </p:spTree>
    <p:extLst>
      <p:ext uri="{BB962C8B-B14F-4D97-AF65-F5344CB8AC3E}">
        <p14:creationId xmlns:p14="http://schemas.microsoft.com/office/powerpoint/2010/main" val="1768058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4415" y="-2"/>
            <a:ext cx="38875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Experian Consumer 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onsumer Marketing Data | Experian Marketing Servic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64" y="189876"/>
            <a:ext cx="5902467" cy="6475728"/>
          </a:xfrm>
          <a:prstGeom prst="rect">
            <a:avLst/>
          </a:prstGeom>
          <a:ln w="6350">
            <a:solidFill>
              <a:schemeClr val="tx1"/>
            </a:solidFill>
          </a:ln>
        </p:spPr>
      </p:pic>
      <p:pic>
        <p:nvPicPr>
          <p:cNvPr id="9" name="Picture 8" descr="Consumer Marketing Data | Experian Marketing Servic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12" t="24763" r="28318" b="2256"/>
          <a:stretch/>
        </p:blipFill>
        <p:spPr>
          <a:xfrm>
            <a:off x="4022362" y="406800"/>
            <a:ext cx="5233548" cy="6049392"/>
          </a:xfrm>
          <a:prstGeom prst="rect">
            <a:avLst/>
          </a:prstGeom>
          <a:ln w="6350">
            <a:solidFill>
              <a:schemeClr val="tx1"/>
            </a:solidFill>
          </a:ln>
        </p:spPr>
      </p:pic>
      <p:pic>
        <p:nvPicPr>
          <p:cNvPr id="10" name="Picture 9" descr="Consumer Marketing Data | Experian Marketing Servic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40028" t="53764" r="28318" b="24904"/>
          <a:stretch/>
        </p:blipFill>
        <p:spPr>
          <a:xfrm>
            <a:off x="6902398" y="2545687"/>
            <a:ext cx="5082238" cy="3757535"/>
          </a:xfrm>
          <a:prstGeom prst="rect">
            <a:avLst/>
          </a:prstGeom>
          <a:ln w="6350">
            <a:solidFill>
              <a:schemeClr val="tx1"/>
            </a:solidFill>
          </a:ln>
        </p:spPr>
      </p:pic>
    </p:spTree>
    <p:extLst>
      <p:ext uri="{BB962C8B-B14F-4D97-AF65-F5344CB8AC3E}">
        <p14:creationId xmlns:p14="http://schemas.microsoft.com/office/powerpoint/2010/main" val="12195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Compilation Here</a:t>
            </a:r>
          </a:p>
        </p:txBody>
      </p:sp>
      <p:sp>
        <p:nvSpPr>
          <p:cNvPr id="3" name="Content Placeholder 2"/>
          <p:cNvSpPr>
            <a:spLocks noGrp="1"/>
          </p:cNvSpPr>
          <p:nvPr>
            <p:ph idx="1"/>
          </p:nvPr>
        </p:nvSpPr>
        <p:spPr/>
        <p:txBody>
          <a:bodyPr/>
          <a:lstStyle/>
          <a:p>
            <a:r>
              <a:rPr lang="en-US" dirty="0"/>
              <a:t>What was …</a:t>
            </a:r>
          </a:p>
          <a:p>
            <a:pPr lvl="1"/>
            <a:r>
              <a:rPr lang="en-US" dirty="0"/>
              <a:t>Selected</a:t>
            </a:r>
          </a:p>
          <a:p>
            <a:pPr lvl="1"/>
            <a:r>
              <a:rPr lang="en-US" dirty="0"/>
              <a:t>Coordinated</a:t>
            </a:r>
          </a:p>
          <a:p>
            <a:pPr lvl="1"/>
            <a:r>
              <a:rPr lang="en-US" dirty="0"/>
              <a:t>Arranged</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51</a:t>
            </a:fld>
            <a:endParaRPr lang="en-US" altLang="en-US"/>
          </a:p>
        </p:txBody>
      </p:sp>
    </p:spTree>
    <p:extLst>
      <p:ext uri="{BB962C8B-B14F-4D97-AF65-F5344CB8AC3E}">
        <p14:creationId xmlns:p14="http://schemas.microsoft.com/office/powerpoint/2010/main" val="3168275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A1EAA-C973-8200-1250-98CDA71E34D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C1A75E-6702-DC97-5708-69993388DBB8}"/>
              </a:ext>
            </a:extLst>
          </p:cNvPr>
          <p:cNvPicPr>
            <a:picLocks noChangeAspect="1"/>
          </p:cNvPicPr>
          <p:nvPr/>
        </p:nvPicPr>
        <p:blipFill>
          <a:blip r:embed="rId2"/>
          <a:stretch>
            <a:fillRect/>
          </a:stretch>
        </p:blipFill>
        <p:spPr>
          <a:xfrm>
            <a:off x="216539" y="209004"/>
            <a:ext cx="4112654" cy="6491834"/>
          </a:xfrm>
          <a:prstGeom prst="rect">
            <a:avLst/>
          </a:prstGeom>
          <a:ln w="6350">
            <a:solidFill>
              <a:schemeClr val="tx1"/>
            </a:solidFill>
          </a:ln>
        </p:spPr>
      </p:pic>
      <p:sp>
        <p:nvSpPr>
          <p:cNvPr id="2" name="Title 1">
            <a:extLst>
              <a:ext uri="{FF2B5EF4-FFF2-40B4-BE49-F238E27FC236}">
                <a16:creationId xmlns:a16="http://schemas.microsoft.com/office/drawing/2014/main" id="{E9B65635-65B7-55D4-B949-FAB8B3FC45B5}"/>
              </a:ext>
            </a:extLst>
          </p:cNvPr>
          <p:cNvSpPr>
            <a:spLocks noGrp="1"/>
          </p:cNvSpPr>
          <p:nvPr>
            <p:ph type="title"/>
          </p:nvPr>
        </p:nvSpPr>
        <p:spPr>
          <a:xfrm>
            <a:off x="8042148" y="-2"/>
            <a:ext cx="41498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Data Culling and Creativity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C9F49A4-E252-2A92-225A-C35B991AEBDA}"/>
              </a:ext>
            </a:extLst>
          </p:cNvPr>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a:extLst>
              <a:ext uri="{FF2B5EF4-FFF2-40B4-BE49-F238E27FC236}">
                <a16:creationId xmlns:a16="http://schemas.microsoft.com/office/drawing/2014/main" id="{CE9C6F43-4D2D-2ECA-0548-0E04B0C4F2A6}"/>
              </a:ext>
            </a:extLst>
          </p:cNvPr>
          <p:cNvSpPr txBox="1">
            <a:spLocks noChangeArrowheads="1"/>
          </p:cNvSpPr>
          <p:nvPr/>
        </p:nvSpPr>
        <p:spPr bwMode="auto">
          <a:xfrm>
            <a:off x="9528792" y="6488668"/>
            <a:ext cx="266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Experian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8C5EBC0F-54AE-00FA-E000-CABF4DDC5CC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0F930E16-B160-6D81-009C-9DB0FDA8663E}"/>
              </a:ext>
            </a:extLst>
          </p:cNvPr>
          <p:cNvSpPr txBox="1">
            <a:spLocks noChangeArrowheads="1"/>
          </p:cNvSpPr>
          <p:nvPr/>
        </p:nvSpPr>
        <p:spPr bwMode="auto">
          <a:xfrm>
            <a:off x="1696090" y="2036823"/>
            <a:ext cx="10088513"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Applying these principles to this case leads to the conclusion that Experian’s lists are entitled to limited protection. </a:t>
            </a:r>
            <a:r>
              <a:rPr lang="en-US" sz="3200" b="1" i="0" dirty="0">
                <a:solidFill>
                  <a:schemeClr val="accent4">
                    <a:lumMod val="50000"/>
                    <a:lumOff val="50000"/>
                  </a:schemeClr>
                </a:solidFill>
              </a:rPr>
              <a:t>Experian’s selection process in culling data from multiple sources and selecting the appropriate pairing of addresses with names before entering them in the database involves a process of at least minimal creativity</a:t>
            </a:r>
            <a:r>
              <a:rPr lang="en-US" sz="3200" i="0" dirty="0">
                <a:cs typeface="Times New Roman" panose="02020603050405020304" pitchFamily="18" charset="0"/>
              </a:rPr>
              <a:t>.”</a:t>
            </a:r>
          </a:p>
        </p:txBody>
      </p:sp>
    </p:spTree>
    <p:extLst>
      <p:ext uri="{BB962C8B-B14F-4D97-AF65-F5344CB8AC3E}">
        <p14:creationId xmlns:p14="http://schemas.microsoft.com/office/powerpoint/2010/main" val="309504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3377-5AF8-EC01-6CB7-D2A932D254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6F9749-0035-62D2-45F1-545E511C16D4}"/>
              </a:ext>
            </a:extLst>
          </p:cNvPr>
          <p:cNvPicPr>
            <a:picLocks noChangeAspect="1"/>
          </p:cNvPicPr>
          <p:nvPr/>
        </p:nvPicPr>
        <p:blipFill>
          <a:blip r:embed="rId2"/>
          <a:stretch>
            <a:fillRect/>
          </a:stretch>
        </p:blipFill>
        <p:spPr>
          <a:xfrm>
            <a:off x="216539" y="209004"/>
            <a:ext cx="4112654" cy="6491834"/>
          </a:xfrm>
          <a:prstGeom prst="rect">
            <a:avLst/>
          </a:prstGeom>
          <a:ln w="6350">
            <a:solidFill>
              <a:schemeClr val="tx1"/>
            </a:solidFill>
          </a:ln>
        </p:spPr>
      </p:pic>
      <p:sp>
        <p:nvSpPr>
          <p:cNvPr id="2" name="Title 1">
            <a:extLst>
              <a:ext uri="{FF2B5EF4-FFF2-40B4-BE49-F238E27FC236}">
                <a16:creationId xmlns:a16="http://schemas.microsoft.com/office/drawing/2014/main" id="{2685E0F1-DA49-7FC8-77F9-AF2EB120D18C}"/>
              </a:ext>
            </a:extLst>
          </p:cNvPr>
          <p:cNvSpPr>
            <a:spLocks noGrp="1"/>
          </p:cNvSpPr>
          <p:nvPr>
            <p:ph type="title"/>
          </p:nvPr>
        </p:nvSpPr>
        <p:spPr>
          <a:xfrm>
            <a:off x="6679692" y="-2"/>
            <a:ext cx="55123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Numerous and Conflicting Sources?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CDF1B7D-18C9-98D6-2469-7EF6FBED0226}"/>
              </a:ext>
            </a:extLst>
          </p:cNvPr>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a:extLst>
              <a:ext uri="{FF2B5EF4-FFF2-40B4-BE49-F238E27FC236}">
                <a16:creationId xmlns:a16="http://schemas.microsoft.com/office/drawing/2014/main" id="{4DCCA9CF-5B71-E76C-EC5E-78A79C40A095}"/>
              </a:ext>
            </a:extLst>
          </p:cNvPr>
          <p:cNvSpPr txBox="1">
            <a:spLocks noChangeArrowheads="1"/>
          </p:cNvSpPr>
          <p:nvPr/>
        </p:nvSpPr>
        <p:spPr bwMode="auto">
          <a:xfrm>
            <a:off x="9528792" y="6488668"/>
            <a:ext cx="266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Experian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431C8341-38FF-6A5D-4A93-611B4CBAE8F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FABF4016-C1FF-197D-2562-75F2879DF3E7}"/>
              </a:ext>
            </a:extLst>
          </p:cNvPr>
          <p:cNvSpPr txBox="1">
            <a:spLocks noChangeArrowheads="1"/>
          </p:cNvSpPr>
          <p:nvPr/>
        </p:nvSpPr>
        <p:spPr bwMode="auto">
          <a:xfrm>
            <a:off x="1793940" y="1652775"/>
            <a:ext cx="10088513"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listings are compiled by first collecting and comparing multiple sources, and then sorting conflicting information through the creation of business rules that Experian created to select from among the conflicts</a:t>
            </a:r>
            <a:r>
              <a:rPr lang="en-US" sz="3200" i="0" dirty="0"/>
              <a:t>. As the Fifth Circuit said in </a:t>
            </a:r>
            <a:r>
              <a:rPr lang="en-US" sz="3200" dirty="0"/>
              <a:t>Mason</a:t>
            </a:r>
            <a:r>
              <a:rPr lang="en-US" sz="3200" i="0" dirty="0"/>
              <a:t>, </a:t>
            </a:r>
            <a:r>
              <a:rPr lang="en-US" sz="3200" b="1" i="0" dirty="0">
                <a:solidFill>
                  <a:schemeClr val="accent4">
                    <a:lumMod val="50000"/>
                    <a:lumOff val="50000"/>
                  </a:schemeClr>
                </a:solidFill>
              </a:rPr>
              <a:t>selection is sufficiently creative when the compiler makes ‘choices . . . independently . . . to select information from numerous and sometimes conflicting sources</a:t>
            </a:r>
            <a:r>
              <a:rPr lang="en-US" sz="3200" i="0" dirty="0"/>
              <a:t>.’ 967 F.2d at 141</a:t>
            </a:r>
            <a:r>
              <a:rPr lang="en-US" sz="3200" i="0" dirty="0">
                <a:cs typeface="Times New Roman" panose="02020603050405020304" pitchFamily="18" charset="0"/>
              </a:rPr>
              <a:t>.”</a:t>
            </a:r>
          </a:p>
        </p:txBody>
      </p:sp>
    </p:spTree>
    <p:extLst>
      <p:ext uri="{BB962C8B-B14F-4D97-AF65-F5344CB8AC3E}">
        <p14:creationId xmlns:p14="http://schemas.microsoft.com/office/powerpoint/2010/main" val="18385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26BE7-9798-FB8F-620F-DAB741C2A0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80E64C-4395-4AE6-4060-42EF727AD19A}"/>
              </a:ext>
            </a:extLst>
          </p:cNvPr>
          <p:cNvPicPr>
            <a:picLocks noChangeAspect="1"/>
          </p:cNvPicPr>
          <p:nvPr/>
        </p:nvPicPr>
        <p:blipFill>
          <a:blip r:embed="rId2"/>
          <a:stretch>
            <a:fillRect/>
          </a:stretch>
        </p:blipFill>
        <p:spPr>
          <a:xfrm>
            <a:off x="216539" y="209004"/>
            <a:ext cx="4112654" cy="6491834"/>
          </a:xfrm>
          <a:prstGeom prst="rect">
            <a:avLst/>
          </a:prstGeom>
          <a:ln w="6350">
            <a:solidFill>
              <a:schemeClr val="tx1"/>
            </a:solidFill>
          </a:ln>
        </p:spPr>
      </p:pic>
      <p:sp>
        <p:nvSpPr>
          <p:cNvPr id="2" name="Title 1">
            <a:extLst>
              <a:ext uri="{FF2B5EF4-FFF2-40B4-BE49-F238E27FC236}">
                <a16:creationId xmlns:a16="http://schemas.microsoft.com/office/drawing/2014/main" id="{F1D20864-4FA4-F611-4181-238E06664E53}"/>
              </a:ext>
            </a:extLst>
          </p:cNvPr>
          <p:cNvSpPr>
            <a:spLocks noGrp="1"/>
          </p:cNvSpPr>
          <p:nvPr>
            <p:ph type="title"/>
          </p:nvPr>
        </p:nvSpPr>
        <p:spPr>
          <a:xfrm>
            <a:off x="8705419" y="-2"/>
            <a:ext cx="34865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Judgment? Creativity?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0969C02-B567-6E8C-4B34-E610B78EFCAD}"/>
              </a:ext>
            </a:extLst>
          </p:cNvPr>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a:extLst>
              <a:ext uri="{FF2B5EF4-FFF2-40B4-BE49-F238E27FC236}">
                <a16:creationId xmlns:a16="http://schemas.microsoft.com/office/drawing/2014/main" id="{6502E180-84EB-2C9D-BFF6-10BBC0ADB079}"/>
              </a:ext>
            </a:extLst>
          </p:cNvPr>
          <p:cNvSpPr txBox="1">
            <a:spLocks noChangeArrowheads="1"/>
          </p:cNvSpPr>
          <p:nvPr/>
        </p:nvSpPr>
        <p:spPr bwMode="auto">
          <a:xfrm>
            <a:off x="9528792" y="6488668"/>
            <a:ext cx="266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Experian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a:extLst>
              <a:ext uri="{FF2B5EF4-FFF2-40B4-BE49-F238E27FC236}">
                <a16:creationId xmlns:a16="http://schemas.microsoft.com/office/drawing/2014/main" id="{12ADBE19-33CE-AC75-8DCA-ADFCF8457C4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E2DC97BE-F611-7699-AF8D-3E1657AFE793}"/>
              </a:ext>
            </a:extLst>
          </p:cNvPr>
          <p:cNvSpPr txBox="1">
            <a:spLocks noChangeArrowheads="1"/>
          </p:cNvSpPr>
          <p:nvPr/>
        </p:nvSpPr>
        <p:spPr bwMode="auto">
          <a:xfrm>
            <a:off x="1737238" y="2457447"/>
            <a:ext cx="10088513"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Experian’s process more than meets that standard. Much like the compilers in </a:t>
            </a:r>
            <a:r>
              <a:rPr lang="en-US" sz="3200" dirty="0"/>
              <a:t>Mason</a:t>
            </a:r>
            <a:r>
              <a:rPr lang="en-US" sz="3200" i="0" dirty="0"/>
              <a:t> and </a:t>
            </a:r>
            <a:r>
              <a:rPr lang="en-US" sz="3200" dirty="0"/>
              <a:t>Key Publications</a:t>
            </a:r>
            <a:r>
              <a:rPr lang="en-US" sz="3200" i="0" dirty="0"/>
              <a:t>, </a:t>
            </a:r>
            <a:r>
              <a:rPr lang="en-US" sz="3200" b="1" i="0" dirty="0">
                <a:solidFill>
                  <a:schemeClr val="accent4">
                    <a:lumMod val="50000"/>
                    <a:lumOff val="50000"/>
                  </a:schemeClr>
                </a:solidFill>
              </a:rPr>
              <a:t>Experian’s employees choose from multiple and sometimes conflicting sources, and they use their judgment in selecting which names and addresses to include in the database</a:t>
            </a:r>
            <a:r>
              <a:rPr lang="en-US" sz="3200" i="0" dirty="0">
                <a:cs typeface="Times New Roman" panose="02020603050405020304" pitchFamily="18" charset="0"/>
              </a:rPr>
              <a:t>.”</a:t>
            </a:r>
          </a:p>
        </p:txBody>
      </p:sp>
    </p:spTree>
    <p:extLst>
      <p:ext uri="{BB962C8B-B14F-4D97-AF65-F5344CB8AC3E}">
        <p14:creationId xmlns:p14="http://schemas.microsoft.com/office/powerpoint/2010/main" val="408094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19" y="-2"/>
            <a:ext cx="34865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this Mean?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528792" y="6488668"/>
            <a:ext cx="266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Experian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75A76DA-24CC-FA7E-F400-10F9632DB897}"/>
              </a:ext>
            </a:extLst>
          </p:cNvPr>
          <p:cNvPicPr>
            <a:picLocks noChangeAspect="1"/>
          </p:cNvPicPr>
          <p:nvPr/>
        </p:nvPicPr>
        <p:blipFill>
          <a:blip r:embed="rId2"/>
          <a:stretch>
            <a:fillRect/>
          </a:stretch>
        </p:blipFill>
        <p:spPr>
          <a:xfrm>
            <a:off x="260819" y="135505"/>
            <a:ext cx="4159214" cy="6586990"/>
          </a:xfrm>
          <a:prstGeom prst="rect">
            <a:avLst/>
          </a:prstGeom>
          <a:ln w="6350">
            <a:solidFill>
              <a:schemeClr val="tx1"/>
            </a:solidFill>
          </a:ln>
        </p:spPr>
      </p:pic>
      <p:sp>
        <p:nvSpPr>
          <p:cNvPr id="8" name="Text Box 5"/>
          <p:cNvSpPr txBox="1">
            <a:spLocks noChangeArrowheads="1"/>
          </p:cNvSpPr>
          <p:nvPr/>
        </p:nvSpPr>
        <p:spPr bwMode="auto">
          <a:xfrm>
            <a:off x="1723522" y="2814063"/>
            <a:ext cx="10088513"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On the basis of our review of the decisions in this and other circuits, </a:t>
            </a:r>
            <a:r>
              <a:rPr lang="en-US" sz="3200" b="1" i="0" dirty="0">
                <a:solidFill>
                  <a:schemeClr val="accent4">
                    <a:lumMod val="50000"/>
                    <a:lumOff val="50000"/>
                  </a:schemeClr>
                </a:solidFill>
              </a:rPr>
              <a:t>we must conclude that the name and address pairings in this case are copyrightable as compilations under post-</a:t>
            </a:r>
            <a:r>
              <a:rPr lang="en-US" sz="3200" b="1" dirty="0">
                <a:solidFill>
                  <a:schemeClr val="accent4">
                    <a:lumMod val="50000"/>
                    <a:lumOff val="50000"/>
                  </a:schemeClr>
                </a:solidFill>
              </a:rPr>
              <a:t>Feist</a:t>
            </a:r>
            <a:r>
              <a:rPr lang="en-US" sz="3200" b="1" i="0" dirty="0">
                <a:solidFill>
                  <a:schemeClr val="accent4">
                    <a:lumMod val="50000"/>
                    <a:lumOff val="50000"/>
                  </a:schemeClr>
                </a:solidFill>
              </a:rPr>
              <a:t> standards</a:t>
            </a:r>
            <a:r>
              <a:rPr lang="en-US" sz="3200" i="0" dirty="0">
                <a:cs typeface="Times New Roman" panose="02020603050405020304" pitchFamily="18" charset="0"/>
              </a:rPr>
              <a:t>.”</a:t>
            </a:r>
          </a:p>
        </p:txBody>
      </p:sp>
    </p:spTree>
    <p:extLst>
      <p:ext uri="{BB962C8B-B14F-4D97-AF65-F5344CB8AC3E}">
        <p14:creationId xmlns:p14="http://schemas.microsoft.com/office/powerpoint/2010/main" val="228469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78C7E-5099-698F-F66A-DF98467296D4}"/>
              </a:ext>
            </a:extLst>
          </p:cNvPr>
          <p:cNvPicPr>
            <a:picLocks noChangeAspect="1"/>
          </p:cNvPicPr>
          <p:nvPr/>
        </p:nvPicPr>
        <p:blipFill>
          <a:blip r:embed="rId2"/>
          <a:stretch>
            <a:fillRect/>
          </a:stretch>
        </p:blipFill>
        <p:spPr>
          <a:xfrm>
            <a:off x="150422" y="128264"/>
            <a:ext cx="3879558" cy="6267682"/>
          </a:xfrm>
          <a:prstGeom prst="rect">
            <a:avLst/>
          </a:prstGeom>
          <a:ln w="6350">
            <a:solidFill>
              <a:schemeClr val="tx1"/>
            </a:solidFill>
          </a:ln>
        </p:spPr>
      </p:pic>
      <p:sp>
        <p:nvSpPr>
          <p:cNvPr id="2" name="Title 1"/>
          <p:cNvSpPr>
            <a:spLocks noGrp="1"/>
          </p:cNvSpPr>
          <p:nvPr>
            <p:ph type="title"/>
          </p:nvPr>
        </p:nvSpPr>
        <p:spPr>
          <a:xfrm>
            <a:off x="10426643" y="-2"/>
            <a:ext cx="17653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528792" y="6488668"/>
            <a:ext cx="2663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Experian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864888" y="1891389"/>
            <a:ext cx="9586900"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District Court correctly granted </a:t>
            </a:r>
            <a:r>
              <a:rPr lang="en-US" sz="3200" i="0" dirty="0" err="1"/>
              <a:t>Natimark</a:t>
            </a:r>
            <a:r>
              <a:rPr lang="en-US" sz="3200" i="0" dirty="0"/>
              <a:t> summary judgment on Experian’s copyright claim. </a:t>
            </a:r>
            <a:r>
              <a:rPr lang="en-US" sz="3200" b="1" i="0" dirty="0">
                <a:solidFill>
                  <a:schemeClr val="accent4">
                    <a:lumMod val="50000"/>
                    <a:lumOff val="50000"/>
                  </a:schemeClr>
                </a:solidFill>
              </a:rPr>
              <a:t>Experian’s name and address pairings are factual compilations entitled to only thin copyright protection</a:t>
            </a:r>
            <a:r>
              <a:rPr lang="en-US" sz="3200" i="0" dirty="0"/>
              <a:t>. Experian failed to establish infringement</a:t>
            </a:r>
            <a:r>
              <a:rPr lang="en-US" sz="3200" i="0" dirty="0">
                <a:cs typeface="Times New Roman" panose="02020603050405020304" pitchFamily="18" charset="0"/>
              </a:rPr>
              <a:t>.”</a:t>
            </a:r>
          </a:p>
        </p:txBody>
      </p:sp>
    </p:spTree>
    <p:extLst>
      <p:ext uri="{BB962C8B-B14F-4D97-AF65-F5344CB8AC3E}">
        <p14:creationId xmlns:p14="http://schemas.microsoft.com/office/powerpoint/2010/main" val="19712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Experian</a:t>
            </a:r>
          </a:p>
        </p:txBody>
      </p:sp>
      <p:sp>
        <p:nvSpPr>
          <p:cNvPr id="3" name="Content Placeholder 2"/>
          <p:cNvSpPr>
            <a:spLocks noGrp="1"/>
          </p:cNvSpPr>
          <p:nvPr>
            <p:ph idx="1"/>
          </p:nvPr>
        </p:nvSpPr>
        <p:spPr/>
        <p:txBody>
          <a:bodyPr/>
          <a:lstStyle/>
          <a:p>
            <a:r>
              <a:rPr lang="en-US" dirty="0"/>
              <a:t>Bottom Line</a:t>
            </a:r>
          </a:p>
          <a:p>
            <a:pPr lvl="1"/>
            <a:r>
              <a:rPr lang="en-US" dirty="0"/>
              <a:t>Finding big compilation easy here; tons of selection being made re inclusion and exclusion</a:t>
            </a:r>
          </a:p>
          <a:p>
            <a:pPr lvl="1"/>
            <a:r>
              <a:rPr lang="en-US" dirty="0"/>
              <a:t>None of that in </a:t>
            </a:r>
            <a:r>
              <a:rPr lang="en-US" i="1" dirty="0"/>
              <a:t>Feist</a:t>
            </a:r>
            <a:r>
              <a:rPr lang="en-US" dirty="0"/>
              <a:t> (and </a:t>
            </a:r>
            <a:r>
              <a:rPr lang="en-US" i="1" dirty="0"/>
              <a:t>Feist</a:t>
            </a:r>
            <a:r>
              <a:rPr lang="en-US" dirty="0"/>
              <a:t> says most compilations will qualify for copyrightability)</a:t>
            </a:r>
          </a:p>
          <a:p>
            <a:pPr lvl="1"/>
            <a:r>
              <a:rPr lang="en-US" dirty="0"/>
              <a:t>That of course gives no control over individual facts as such, but the court seems to treat name/address pairings as separate compilations</a:t>
            </a:r>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57</a:t>
            </a:fld>
            <a:endParaRPr lang="en-US" altLang="en-US"/>
          </a:p>
        </p:txBody>
      </p:sp>
    </p:spTree>
    <p:extLst>
      <p:ext uri="{BB962C8B-B14F-4D97-AF65-F5344CB8AC3E}">
        <p14:creationId xmlns:p14="http://schemas.microsoft.com/office/powerpoint/2010/main" val="3339744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Experian</a:t>
            </a:r>
          </a:p>
        </p:txBody>
      </p:sp>
      <p:sp>
        <p:nvSpPr>
          <p:cNvPr id="3" name="Content Placeholder 2"/>
          <p:cNvSpPr>
            <a:spLocks noGrp="1"/>
          </p:cNvSpPr>
          <p:nvPr>
            <p:ph idx="1"/>
          </p:nvPr>
        </p:nvSpPr>
        <p:spPr/>
        <p:txBody>
          <a:bodyPr/>
          <a:lstStyle/>
          <a:p>
            <a:r>
              <a:rPr lang="en-US" dirty="0"/>
              <a:t>Bottom Line</a:t>
            </a:r>
          </a:p>
          <a:p>
            <a:pPr lvl="1"/>
            <a:r>
              <a:rPr lang="en-US" dirty="0"/>
              <a:t>Understanding the 80% analysis</a:t>
            </a:r>
          </a:p>
          <a:p>
            <a:pPr lvl="2"/>
            <a:r>
              <a:rPr lang="en-US" dirty="0"/>
              <a:t>May be fine on question of whether it is a copy but takes us right into derivative work question</a:t>
            </a:r>
          </a:p>
          <a:p>
            <a:pPr lvl="2"/>
            <a:r>
              <a:rPr lang="en-US" dirty="0"/>
              <a:t>Tricky line here will be between figuring out what is a derivative work and what is a legitimate use of individual facts</a:t>
            </a:r>
          </a:p>
          <a:p>
            <a:pPr lvl="1"/>
            <a:endParaRPr lang="en-US" dirty="0"/>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58</a:t>
            </a:fld>
            <a:endParaRPr lang="en-US" altLang="en-US"/>
          </a:p>
        </p:txBody>
      </p:sp>
    </p:spTree>
    <p:extLst>
      <p:ext uri="{BB962C8B-B14F-4D97-AF65-F5344CB8AC3E}">
        <p14:creationId xmlns:p14="http://schemas.microsoft.com/office/powerpoint/2010/main" val="3017421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Experian</a:t>
            </a:r>
          </a:p>
        </p:txBody>
      </p:sp>
      <p:sp>
        <p:nvSpPr>
          <p:cNvPr id="3" name="Content Placeholder 2"/>
          <p:cNvSpPr>
            <a:spLocks noGrp="1"/>
          </p:cNvSpPr>
          <p:nvPr>
            <p:ph idx="1"/>
          </p:nvPr>
        </p:nvSpPr>
        <p:spPr/>
        <p:txBody>
          <a:bodyPr/>
          <a:lstStyle/>
          <a:p>
            <a:r>
              <a:rPr lang="en-US" dirty="0"/>
              <a:t>Bottom Line</a:t>
            </a:r>
          </a:p>
          <a:p>
            <a:pPr lvl="2"/>
            <a:r>
              <a:rPr lang="en-US" dirty="0"/>
              <a:t>Derivative work issue was raised in complaint; not in opinions; don’t know why</a:t>
            </a:r>
          </a:p>
          <a:p>
            <a:endParaRPr lang="en-US" dirty="0"/>
          </a:p>
          <a:p>
            <a:pPr lvl="1"/>
            <a:endParaRPr lang="en-US" dirty="0"/>
          </a:p>
        </p:txBody>
      </p:sp>
      <p:sp>
        <p:nvSpPr>
          <p:cNvPr id="5" name="Slide Number Placeholder 4"/>
          <p:cNvSpPr>
            <a:spLocks noGrp="1"/>
          </p:cNvSpPr>
          <p:nvPr>
            <p:ph type="sldNum" sz="quarter" idx="12"/>
          </p:nvPr>
        </p:nvSpPr>
        <p:spPr/>
        <p:txBody>
          <a:bodyPr/>
          <a:lstStyle/>
          <a:p>
            <a:fld id="{A6B98BF9-CD2E-4694-970D-460070B785BA}" type="slidenum">
              <a:rPr lang="en-US" altLang="en-US" smtClean="0"/>
              <a:pPr/>
              <a:t>59</a:t>
            </a:fld>
            <a:endParaRPr lang="en-US" altLang="en-US"/>
          </a:p>
        </p:txBody>
      </p:sp>
    </p:spTree>
    <p:extLst>
      <p:ext uri="{BB962C8B-B14F-4D97-AF65-F5344CB8AC3E}">
        <p14:creationId xmlns:p14="http://schemas.microsoft.com/office/powerpoint/2010/main" val="3985652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676CF8F-4BE5-4234-A150-23C0ADEAB089}" type="slidenum">
              <a:rPr lang="en-US" altLang="en-US" sz="1400" i="0">
                <a:solidFill>
                  <a:srgbClr val="000066"/>
                </a:solidFill>
                <a:latin typeface="Arial" panose="020B0604020202020204" pitchFamily="34" charset="0"/>
              </a:rPr>
              <a:pPr/>
              <a:t>6</a:t>
            </a:fld>
            <a:endParaRPr lang="en-US" altLang="en-US" sz="1400" i="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dirty="0"/>
              <a:t>Feist</a:t>
            </a:r>
          </a:p>
        </p:txBody>
      </p:sp>
      <p:sp>
        <p:nvSpPr>
          <p:cNvPr id="4102" name="Rectangle 3"/>
          <p:cNvSpPr>
            <a:spLocks noGrp="1" noChangeArrowheads="1"/>
          </p:cNvSpPr>
          <p:nvPr>
            <p:ph type="body" idx="1"/>
          </p:nvPr>
        </p:nvSpPr>
        <p:spPr/>
        <p:txBody>
          <a:bodyPr/>
          <a:lstStyle/>
          <a:p>
            <a:r>
              <a:rPr lang="en-US" dirty="0"/>
              <a:t>Rural Telephone Service</a:t>
            </a:r>
          </a:p>
          <a:p>
            <a:pPr lvl="1"/>
            <a:r>
              <a:rPr lang="en-US" dirty="0"/>
              <a:t>the local phone company in northwest Kansas</a:t>
            </a:r>
          </a:p>
          <a:p>
            <a:pPr lvl="1"/>
            <a:r>
              <a:rPr lang="en-US" dirty="0"/>
              <a:t>Provide service, assign phone numbers, get all of the info as a byproduct of those activities</a:t>
            </a:r>
          </a:p>
          <a:p>
            <a:pPr lvl="1"/>
            <a:r>
              <a:rPr lang="en-US" dirty="0"/>
              <a:t>Required by law to issue phone book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F3776DA-9DE5-4889-908B-4382F23C9431}" type="slidenum">
              <a:rPr lang="en-US" altLang="en-US" sz="1400" i="0">
                <a:solidFill>
                  <a:srgbClr val="000066"/>
                </a:solidFill>
                <a:latin typeface="Arial" panose="020B0604020202020204" pitchFamily="34" charset="0"/>
              </a:rPr>
              <a:pPr/>
              <a:t>7</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a:t>Feist</a:t>
            </a:r>
          </a:p>
        </p:txBody>
      </p:sp>
      <p:sp>
        <p:nvSpPr>
          <p:cNvPr id="5126" name="Rectangle 3"/>
          <p:cNvSpPr>
            <a:spLocks noGrp="1" noChangeArrowheads="1"/>
          </p:cNvSpPr>
          <p:nvPr>
            <p:ph type="body" idx="1"/>
          </p:nvPr>
        </p:nvSpPr>
        <p:spPr/>
        <p:txBody>
          <a:bodyPr/>
          <a:lstStyle/>
          <a:p>
            <a:pPr lvl="1">
              <a:lnSpc>
                <a:spcPct val="90000"/>
              </a:lnSpc>
            </a:pPr>
            <a:r>
              <a:rPr lang="en-US"/>
              <a:t>Distribute phone books: free to consumers, charge companies to be in Yellow Pages</a:t>
            </a:r>
          </a:p>
          <a:p>
            <a:pPr>
              <a:lnSpc>
                <a:spcPct val="90000"/>
              </a:lnSpc>
            </a:pPr>
            <a:r>
              <a:rPr lang="en-US"/>
              <a:t>Feist Publications</a:t>
            </a:r>
          </a:p>
          <a:p>
            <a:pPr lvl="1">
              <a:lnSpc>
                <a:spcPct val="90000"/>
              </a:lnSpc>
            </a:pPr>
            <a:r>
              <a:rPr lang="en-US"/>
              <a:t>Entrant into area-wide phone book market</a:t>
            </a:r>
          </a:p>
          <a:p>
            <a:pPr lvl="1">
              <a:lnSpc>
                <a:spcPct val="90000"/>
              </a:lnSpc>
            </a:pPr>
            <a:r>
              <a:rPr lang="en-US"/>
              <a:t>Struck deal with 10 of 11 to license listings; Rural refused</a:t>
            </a:r>
          </a:p>
          <a:p>
            <a:pPr lvl="1">
              <a:lnSpc>
                <a:spcPct val="90000"/>
              </a:lnSpc>
            </a:pPr>
            <a:r>
              <a:rPr lang="en-US"/>
              <a:t>Feist got names from phone book; sought to verify listings; did most not all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4EBFC60-0476-4FD8-89B7-7652CEA88606}" type="slidenum">
              <a:rPr lang="en-US" altLang="en-US" sz="1400" i="0">
                <a:solidFill>
                  <a:srgbClr val="000066"/>
                </a:solidFill>
                <a:latin typeface="Arial" panose="020B0604020202020204" pitchFamily="34" charset="0"/>
              </a:rPr>
              <a:pPr/>
              <a:t>8</a:t>
            </a:fld>
            <a:endParaRPr lang="en-US" altLang="en-US" sz="1400" i="0">
              <a:solidFill>
                <a:srgbClr val="000066"/>
              </a:solidFill>
              <a:latin typeface="Arial" panose="020B0604020202020204" pitchFamily="34" charset="0"/>
            </a:endParaRPr>
          </a:p>
        </p:txBody>
      </p:sp>
      <p:sp>
        <p:nvSpPr>
          <p:cNvPr id="6149" name="Rectangle 2"/>
          <p:cNvSpPr>
            <a:spLocks noGrp="1" noChangeArrowheads="1"/>
          </p:cNvSpPr>
          <p:nvPr>
            <p:ph type="title"/>
          </p:nvPr>
        </p:nvSpPr>
        <p:spPr/>
        <p:txBody>
          <a:bodyPr/>
          <a:lstStyle/>
          <a:p>
            <a:r>
              <a:rPr lang="en-US"/>
              <a:t>Legal “Facts” in </a:t>
            </a:r>
            <a:r>
              <a:rPr lang="en-US" i="1"/>
              <a:t>Feist</a:t>
            </a:r>
          </a:p>
        </p:txBody>
      </p:sp>
      <p:sp>
        <p:nvSpPr>
          <p:cNvPr id="6150" name="Rectangle 3"/>
          <p:cNvSpPr>
            <a:spLocks noGrp="1" noChangeArrowheads="1"/>
          </p:cNvSpPr>
          <p:nvPr>
            <p:ph type="body" idx="1"/>
          </p:nvPr>
        </p:nvSpPr>
        <p:spPr/>
        <p:txBody>
          <a:bodyPr/>
          <a:lstStyle/>
          <a:p>
            <a:r>
              <a:rPr lang="en-US"/>
              <a:t>“Two Well-Established Propositions”</a:t>
            </a:r>
          </a:p>
          <a:p>
            <a:pPr lvl="1"/>
            <a:r>
              <a:rPr lang="en-US"/>
              <a:t>Facts are not copyrightable</a:t>
            </a:r>
          </a:p>
          <a:p>
            <a:pPr lvl="1"/>
            <a:r>
              <a:rPr lang="en-US"/>
              <a:t>Compilations of facts are copyrightable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C8A239F-0158-4988-8540-B6C70E0C307D}" type="slidenum">
              <a:rPr lang="en-US" altLang="en-US" sz="1400" i="0">
                <a:solidFill>
                  <a:srgbClr val="000066"/>
                </a:solidFill>
                <a:latin typeface="Arial" panose="020B0604020202020204" pitchFamily="34" charset="0"/>
              </a:rPr>
              <a:pPr/>
              <a:t>9</a:t>
            </a:fld>
            <a:endParaRPr lang="en-US" altLang="en-US" sz="1400" i="0">
              <a:solidFill>
                <a:srgbClr val="000066"/>
              </a:solidFill>
              <a:latin typeface="Arial" panose="020B0604020202020204" pitchFamily="34" charset="0"/>
            </a:endParaRPr>
          </a:p>
        </p:txBody>
      </p:sp>
      <p:sp>
        <p:nvSpPr>
          <p:cNvPr id="7173" name="Rectangle 2"/>
          <p:cNvSpPr>
            <a:spLocks noGrp="1" noChangeArrowheads="1"/>
          </p:cNvSpPr>
          <p:nvPr>
            <p:ph type="title"/>
          </p:nvPr>
        </p:nvSpPr>
        <p:spPr/>
        <p:txBody>
          <a:bodyPr/>
          <a:lstStyle/>
          <a:p>
            <a:r>
              <a:rPr lang="en-US"/>
              <a:t>Copyright’s Incentives</a:t>
            </a:r>
          </a:p>
        </p:txBody>
      </p:sp>
      <p:sp>
        <p:nvSpPr>
          <p:cNvPr id="7174" name="Rectangle 3"/>
          <p:cNvSpPr>
            <a:spLocks noGrp="1" noChangeArrowheads="1"/>
          </p:cNvSpPr>
          <p:nvPr>
            <p:ph type="body" idx="1"/>
          </p:nvPr>
        </p:nvSpPr>
        <p:spPr/>
        <p:txBody>
          <a:bodyPr/>
          <a:lstStyle/>
          <a:p>
            <a:r>
              <a:rPr lang="en-US"/>
              <a:t>Do we need to give Rural a copyright in the phone listings to incentive it to issue the phone book?</a:t>
            </a:r>
          </a:p>
        </p:txBody>
      </p:sp>
    </p:spTree>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9747</TotalTime>
  <Words>2683</Words>
  <Application>Microsoft Office PowerPoint</Application>
  <PresentationFormat>Widescreen</PresentationFormat>
  <Paragraphs>315</Paragraphs>
  <Slides>59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Helvetica</vt:lpstr>
      <vt:lpstr>Monotype Sorts</vt:lpstr>
      <vt:lpstr>Times New Roman</vt:lpstr>
      <vt:lpstr>Wingdings</vt:lpstr>
      <vt:lpstr>Generic (Standard)</vt:lpstr>
      <vt:lpstr>Class 4: Mon 31 Mar 2025 Copyright Spring 2025  Facts and Compilations</vt:lpstr>
      <vt:lpstr>Yesterday’s NYT Front Page</vt:lpstr>
      <vt:lpstr>300+ Interviews</vt:lpstr>
      <vt:lpstr>U.S. Role in Ukraine War?</vt:lpstr>
      <vt:lpstr>Feist (U.S. 1991)</vt:lpstr>
      <vt:lpstr>Feist</vt:lpstr>
      <vt:lpstr>Feist</vt:lpstr>
      <vt:lpstr>Legal “Facts” in Feist</vt:lpstr>
      <vt:lpstr>Copyright’s Incentives</vt:lpstr>
      <vt:lpstr>Facts and Copyright</vt:lpstr>
      <vt:lpstr>Facts as Discoveries</vt:lpstr>
      <vt:lpstr>Sec. 103</vt:lpstr>
      <vt:lpstr>Sec. 103</vt:lpstr>
      <vt:lpstr>House Report</vt:lpstr>
      <vt:lpstr>Covers All Uses of Preexisting Material or Data</vt:lpstr>
      <vt:lpstr>Groups of Facts: Compilations</vt:lpstr>
      <vt:lpstr>What is Copyrightable in a Compilation?</vt:lpstr>
      <vt:lpstr>The Heart of Copyright</vt:lpstr>
      <vt:lpstr>Facts v. Compilations</vt:lpstr>
      <vt:lpstr>What Makes a Compilation Original?</vt:lpstr>
      <vt:lpstr>Expect Most Compilations to Be Copyrightable </vt:lpstr>
      <vt:lpstr>Facts and Copyright</vt:lpstr>
      <vt:lpstr>Understanding “Facts”</vt:lpstr>
      <vt:lpstr>3.95</vt:lpstr>
      <vt:lpstr>Price Determination on Exchanges</vt:lpstr>
      <vt:lpstr>Price Determination on Exchanges</vt:lpstr>
      <vt:lpstr>Market Surveys</vt:lpstr>
      <vt:lpstr>Market Surveys</vt:lpstr>
      <vt:lpstr>Market Predictions</vt:lpstr>
      <vt:lpstr>Market Predictions</vt:lpstr>
      <vt:lpstr>Answers: Copyrightable?</vt:lpstr>
      <vt:lpstr>Price Determination on Exchanges</vt:lpstr>
      <vt:lpstr>Creation v. Discovery</vt:lpstr>
      <vt:lpstr>Market Surveys</vt:lpstr>
      <vt:lpstr>Market Predictions</vt:lpstr>
      <vt:lpstr>Market Predictions</vt:lpstr>
      <vt:lpstr>Market Predictions</vt:lpstr>
      <vt:lpstr>Cultural Facts?</vt:lpstr>
      <vt:lpstr>Cultural Facts</vt:lpstr>
      <vt:lpstr>Cultural Facts</vt:lpstr>
      <vt:lpstr>What Is My Name and Address?</vt:lpstr>
      <vt:lpstr>What Is My Name and Address?</vt:lpstr>
      <vt:lpstr>What Is My Name and Address?</vt:lpstr>
      <vt:lpstr>What Is My Name and Address?</vt:lpstr>
      <vt:lpstr>Experian</vt:lpstr>
      <vt:lpstr>Experian (CA9 2018)</vt:lpstr>
      <vt:lpstr>Searching Copyright Records</vt:lpstr>
      <vt:lpstr>Search on “consumerview database”</vt:lpstr>
      <vt:lpstr>Result</vt:lpstr>
      <vt:lpstr>Experian Consumer View</vt:lpstr>
      <vt:lpstr>Finding the Compilation Here</vt:lpstr>
      <vt:lpstr>Data Culling and Creativity</vt:lpstr>
      <vt:lpstr>Numerous and Conflicting Sources?</vt:lpstr>
      <vt:lpstr>Judgment? Creativity?</vt:lpstr>
      <vt:lpstr>What Does this Mean?</vt:lpstr>
      <vt:lpstr>And Again</vt:lpstr>
      <vt:lpstr>Sorting Experian</vt:lpstr>
      <vt:lpstr>Sorting Experian</vt:lpstr>
      <vt:lpstr>Sorting Experian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853</cp:revision>
  <cp:lastPrinted>2019-10-09T17:54:34Z</cp:lastPrinted>
  <dcterms:created xsi:type="dcterms:W3CDTF">1999-10-27T15:27:59Z</dcterms:created>
  <dcterms:modified xsi:type="dcterms:W3CDTF">2025-03-31T19:26:05Z</dcterms:modified>
</cp:coreProperties>
</file>