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4"/>
  </p:notesMasterIdLst>
  <p:handoutMasterIdLst>
    <p:handoutMasterId r:id="rId55"/>
  </p:handoutMasterIdLst>
  <p:sldIdLst>
    <p:sldId id="2195" r:id="rId2"/>
    <p:sldId id="2286" r:id="rId3"/>
    <p:sldId id="2243" r:id="rId4"/>
    <p:sldId id="2279" r:id="rId5"/>
    <p:sldId id="2266" r:id="rId6"/>
    <p:sldId id="2267" r:id="rId7"/>
    <p:sldId id="2268" r:id="rId8"/>
    <p:sldId id="2269" r:id="rId9"/>
    <p:sldId id="2270" r:id="rId10"/>
    <p:sldId id="2271" r:id="rId11"/>
    <p:sldId id="2199" r:id="rId12"/>
    <p:sldId id="2200" r:id="rId13"/>
    <p:sldId id="2234" r:id="rId14"/>
    <p:sldId id="2583" r:id="rId15"/>
    <p:sldId id="2280" r:id="rId16"/>
    <p:sldId id="2909" r:id="rId17"/>
    <p:sldId id="2281" r:id="rId18"/>
    <p:sldId id="2288" r:id="rId19"/>
    <p:sldId id="2211" r:id="rId20"/>
    <p:sldId id="2212" r:id="rId21"/>
    <p:sldId id="2272" r:id="rId22"/>
    <p:sldId id="2273" r:id="rId23"/>
    <p:sldId id="2274" r:id="rId24"/>
    <p:sldId id="2569" r:id="rId25"/>
    <p:sldId id="2570" r:id="rId26"/>
    <p:sldId id="2907" r:id="rId27"/>
    <p:sldId id="2571" r:id="rId28"/>
    <p:sldId id="2572" r:id="rId29"/>
    <p:sldId id="2573" r:id="rId30"/>
    <p:sldId id="2574" r:id="rId31"/>
    <p:sldId id="2914" r:id="rId32"/>
    <p:sldId id="2576" r:id="rId33"/>
    <p:sldId id="2579" r:id="rId34"/>
    <p:sldId id="2580" r:id="rId35"/>
    <p:sldId id="2287" r:id="rId36"/>
    <p:sldId id="2284" r:id="rId37"/>
    <p:sldId id="2285" r:id="rId38"/>
    <p:sldId id="2289" r:id="rId39"/>
    <p:sldId id="2275" r:id="rId40"/>
    <p:sldId id="2276" r:id="rId41"/>
    <p:sldId id="2277" r:id="rId42"/>
    <p:sldId id="2257" r:id="rId43"/>
    <p:sldId id="2581" r:id="rId44"/>
    <p:sldId id="2910" r:id="rId45"/>
    <p:sldId id="2911" r:id="rId46"/>
    <p:sldId id="2912" r:id="rId47"/>
    <p:sldId id="2913" r:id="rId48"/>
    <p:sldId id="2582" r:id="rId49"/>
    <p:sldId id="2261" r:id="rId50"/>
    <p:sldId id="2263" r:id="rId51"/>
    <p:sldId id="2278" r:id="rId52"/>
    <p:sldId id="2282" r:id="rId53"/>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990033"/>
    <a:srgbClr val="CC66FF"/>
    <a:srgbClr val="CCCCFF"/>
    <a:srgbClr val="6699FF"/>
    <a:srgbClr val="003399"/>
    <a:srgbClr val="FFCC99"/>
    <a:srgbClr val="CC99FF"/>
    <a:srgbClr val="FF7C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152" d="100"/>
          <a:sy n="152" d="100"/>
        </p:scale>
        <p:origin x="72" y="92"/>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3744"/>
    </p:cViewPr>
  </p:sorterViewPr>
  <p:notesViewPr>
    <p:cSldViewPr snapToGrid="0">
      <p:cViewPr varScale="1">
        <p:scale>
          <a:sx n="82" d="100"/>
          <a:sy n="82" d="100"/>
        </p:scale>
        <p:origin x="-2842"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5" y="0"/>
            <a:ext cx="3036887"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0AF1187B-4705-499B-BFBD-6F8EAD225F17}" type="datetime1">
              <a:rPr lang="en-US" altLang="en-US" smtClean="0"/>
              <a:t>3/27/2025</a:t>
            </a:fld>
            <a:endParaRPr lang="en-US" altLang="en-US"/>
          </a:p>
        </p:txBody>
      </p:sp>
      <p:sp>
        <p:nvSpPr>
          <p:cNvPr id="14340" name="Rectangle 4"/>
          <p:cNvSpPr>
            <a:spLocks noGrp="1" noChangeArrowheads="1"/>
          </p:cNvSpPr>
          <p:nvPr>
            <p:ph type="ftr" sz="quarter" idx="2"/>
          </p:nvPr>
        </p:nvSpPr>
        <p:spPr bwMode="auto">
          <a:xfrm>
            <a:off x="2" y="8832850"/>
            <a:ext cx="3036888"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3515" y="8832850"/>
            <a:ext cx="3036887"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0207">
              <a:defRPr kumimoji="0" sz="1200" i="0"/>
            </a:lvl1pPr>
          </a:lstStyle>
          <a:p>
            <a:fld id="{159E453C-AC59-4AF9-97F5-8A1A6E782A81}" type="slidenum">
              <a:rPr lang="en-US" altLang="en-US"/>
              <a:pPr/>
              <a:t>‹#›</a:t>
            </a:fld>
            <a:endParaRPr lang="en-US" altLang="en-US"/>
          </a:p>
        </p:txBody>
      </p:sp>
    </p:spTree>
    <p:extLst>
      <p:ext uri="{BB962C8B-B14F-4D97-AF65-F5344CB8AC3E}">
        <p14:creationId xmlns:p14="http://schemas.microsoft.com/office/powerpoint/2010/main" val="2945154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endParaRPr lang="en-US" altLang="en-US"/>
          </a:p>
        </p:txBody>
      </p:sp>
      <p:sp>
        <p:nvSpPr>
          <p:cNvPr id="41987"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0" y="4416428"/>
            <a:ext cx="5140325" cy="4181475"/>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5" y="0"/>
            <a:ext cx="3036887"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0DE4B1B9-F552-49D4-9DCB-505FF7DCA445}" type="datetime1">
              <a:rPr lang="en-US" altLang="en-US" smtClean="0"/>
              <a:t>3/27/2025</a:t>
            </a:fld>
            <a:endParaRPr lang="en-US" altLang="en-US"/>
          </a:p>
        </p:txBody>
      </p:sp>
      <p:sp>
        <p:nvSpPr>
          <p:cNvPr id="2060" name="Rectangle 12"/>
          <p:cNvSpPr>
            <a:spLocks noGrp="1" noChangeArrowheads="1"/>
          </p:cNvSpPr>
          <p:nvPr>
            <p:ph type="ftr" sz="quarter" idx="4"/>
          </p:nvPr>
        </p:nvSpPr>
        <p:spPr bwMode="auto">
          <a:xfrm>
            <a:off x="2" y="8832850"/>
            <a:ext cx="3036888"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3515" y="8832850"/>
            <a:ext cx="3036887"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0207">
              <a:defRPr kumimoji="0" sz="1200" i="0"/>
            </a:lvl1pPr>
          </a:lstStyle>
          <a:p>
            <a:fld id="{FCC8FCFB-C9CC-4C1B-8F6F-5CC0601C9963}" type="slidenum">
              <a:rPr lang="en-US" altLang="en-US"/>
              <a:pPr/>
              <a:t>‹#›</a:t>
            </a:fld>
            <a:endParaRPr lang="en-US" altLang="en-US"/>
          </a:p>
        </p:txBody>
      </p:sp>
    </p:spTree>
    <p:extLst>
      <p:ext uri="{BB962C8B-B14F-4D97-AF65-F5344CB8AC3E}">
        <p14:creationId xmlns:p14="http://schemas.microsoft.com/office/powerpoint/2010/main" val="299152215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B677FD9-213E-422D-8CFC-1393150CFE27}" type="datetime1">
              <a:rPr kumimoji="0" lang="en-US" altLang="en-US" sz="1200" i="0"/>
              <a:t>3/27/2025</a:t>
            </a:fld>
            <a:endParaRPr kumimoji="0" lang="en-US" altLang="en-US" sz="1200" i="0"/>
          </a:p>
        </p:txBody>
      </p:sp>
      <p:sp>
        <p:nvSpPr>
          <p:cNvPr id="4301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81693E4-BDDD-42BE-90C6-53336E58A013}" type="slidenum">
              <a:rPr kumimoji="0" lang="en-US" altLang="en-US" sz="1200" i="0"/>
              <a:pPr/>
              <a:t>1</a:t>
            </a:fld>
            <a:endParaRPr kumimoji="0" lang="en-US" altLang="en-US" sz="1200" i="0"/>
          </a:p>
        </p:txBody>
      </p:sp>
      <p:sp>
        <p:nvSpPr>
          <p:cNvPr id="43012" name="Rectangle 2"/>
          <p:cNvSpPr>
            <a:spLocks noGrp="1" noRot="1" noChangeAspect="1" noChangeArrowheads="1" noTextEdit="1"/>
          </p:cNvSpPr>
          <p:nvPr>
            <p:ph type="sldImg"/>
          </p:nvPr>
        </p:nvSpPr>
        <p:spPr>
          <a:xfrm>
            <a:off x="406400" y="698500"/>
            <a:ext cx="6197600" cy="3486150"/>
          </a:xfrm>
          <a:ln/>
        </p:spPr>
      </p:sp>
      <p:sp>
        <p:nvSpPr>
          <p:cNvPr id="4301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33245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https://books.google.com/books?id=n2QEAAAAMBAJ&amp;pg=PT10&amp;dq=skyy+vodka&amp;hl=en&amp;sa=X&amp;ved=2ahUKEwjq9_ehzsT6AhXOrokEHVmJDT84ChC7BXoECAMQBg#v=onepage&amp;q&amp;f=false</a:t>
            </a:r>
          </a:p>
          <a:p>
            <a:endParaRPr lang="en-US" dirty="0"/>
          </a:p>
          <a:p>
            <a:r>
              <a:rPr lang="en-US" dirty="0"/>
              <a:t>https://books.google.com/books?id=Xe4prmt78TcC&amp;pg=PA81&amp;dq=skyy+fusel+oil&amp;hl=en&amp;sa=X&amp;ved=2ahUKEwigqszJ2qqMAxVxmYkEHYeeAlUQuwV6BAgFEAc#v=onepage&amp;q&amp;f=false</a:t>
            </a:r>
          </a:p>
          <a:p>
            <a:endParaRPr lang="en-US" dirty="0"/>
          </a:p>
          <a:p>
            <a:endParaRPr lang="en-US" dirty="0"/>
          </a:p>
        </p:txBody>
      </p:sp>
      <p:sp>
        <p:nvSpPr>
          <p:cNvPr id="4" name="Date Placeholder 3"/>
          <p:cNvSpPr>
            <a:spLocks noGrp="1"/>
          </p:cNvSpPr>
          <p:nvPr>
            <p:ph type="dt" idx="1"/>
          </p:nvPr>
        </p:nvSpPr>
        <p:spPr/>
        <p:txBody>
          <a:bodyPr/>
          <a:lstStyle/>
          <a:p>
            <a:pPr>
              <a:defRPr/>
            </a:pPr>
            <a:fld id="{0DE4B1B9-F552-49D4-9DCB-505FF7DCA445}" type="datetime1">
              <a:rPr lang="en-US" altLang="en-US" smtClean="0"/>
              <a:t>3/27/2025</a:t>
            </a:fld>
            <a:endParaRPr lang="en-US" altLang="en-US"/>
          </a:p>
        </p:txBody>
      </p:sp>
      <p:sp>
        <p:nvSpPr>
          <p:cNvPr id="5" name="Slide Number Placeholder 4"/>
          <p:cNvSpPr>
            <a:spLocks noGrp="1"/>
          </p:cNvSpPr>
          <p:nvPr>
            <p:ph type="sldNum" sz="quarter" idx="5"/>
          </p:nvPr>
        </p:nvSpPr>
        <p:spPr/>
        <p:txBody>
          <a:bodyPr/>
          <a:lstStyle/>
          <a:p>
            <a:fld id="{FCC8FCFB-C9CC-4C1B-8F6F-5CC0601C9963}" type="slidenum">
              <a:rPr lang="en-US" altLang="en-US" smtClean="0"/>
              <a:pPr/>
              <a:t>25</a:t>
            </a:fld>
            <a:endParaRPr lang="en-US" altLang="en-US"/>
          </a:p>
        </p:txBody>
      </p:sp>
    </p:spTree>
    <p:extLst>
      <p:ext uri="{BB962C8B-B14F-4D97-AF65-F5344CB8AC3E}">
        <p14:creationId xmlns:p14="http://schemas.microsoft.com/office/powerpoint/2010/main" val="410696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0DE4B1B9-F552-49D4-9DCB-505FF7DCA445}" type="datetime1">
              <a:rPr lang="en-US" altLang="en-US" smtClean="0"/>
              <a:t>3/27/2025</a:t>
            </a:fld>
            <a:endParaRPr lang="en-US" altLang="en-US"/>
          </a:p>
        </p:txBody>
      </p:sp>
      <p:sp>
        <p:nvSpPr>
          <p:cNvPr id="5" name="Slide Number Placeholder 4"/>
          <p:cNvSpPr>
            <a:spLocks noGrp="1"/>
          </p:cNvSpPr>
          <p:nvPr>
            <p:ph type="sldNum" sz="quarter" idx="5"/>
          </p:nvPr>
        </p:nvSpPr>
        <p:spPr/>
        <p:txBody>
          <a:bodyPr/>
          <a:lstStyle/>
          <a:p>
            <a:fld id="{FCC8FCFB-C9CC-4C1B-8F6F-5CC0601C9963}" type="slidenum">
              <a:rPr lang="en-US" altLang="en-US" smtClean="0"/>
              <a:pPr/>
              <a:t>29</a:t>
            </a:fld>
            <a:endParaRPr lang="en-US" altLang="en-US"/>
          </a:p>
        </p:txBody>
      </p:sp>
    </p:spTree>
    <p:extLst>
      <p:ext uri="{BB962C8B-B14F-4D97-AF65-F5344CB8AC3E}">
        <p14:creationId xmlns:p14="http://schemas.microsoft.com/office/powerpoint/2010/main" val="1041755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https://www.life.com/people/what-meets-the-eye-the-photography-of-co-rentmeester/ </a:t>
            </a:r>
          </a:p>
        </p:txBody>
      </p:sp>
      <p:sp>
        <p:nvSpPr>
          <p:cNvPr id="4" name="Date Placeholder 3"/>
          <p:cNvSpPr>
            <a:spLocks noGrp="1"/>
          </p:cNvSpPr>
          <p:nvPr>
            <p:ph type="dt" idx="10"/>
          </p:nvPr>
        </p:nvSpPr>
        <p:spPr/>
        <p:txBody>
          <a:bodyPr/>
          <a:lstStyle/>
          <a:p>
            <a:pPr>
              <a:defRPr/>
            </a:pPr>
            <a:fld id="{0DE4B1B9-F552-49D4-9DCB-505FF7DCA445}" type="datetime1">
              <a:rPr lang="en-US" altLang="en-US" smtClean="0"/>
              <a:t>3/27/2025</a:t>
            </a:fld>
            <a:endParaRPr lang="en-US" altLang="en-US"/>
          </a:p>
        </p:txBody>
      </p:sp>
      <p:sp>
        <p:nvSpPr>
          <p:cNvPr id="5" name="Slide Number Placeholder 4"/>
          <p:cNvSpPr>
            <a:spLocks noGrp="1"/>
          </p:cNvSpPr>
          <p:nvPr>
            <p:ph type="sldNum" sz="quarter" idx="11"/>
          </p:nvPr>
        </p:nvSpPr>
        <p:spPr/>
        <p:txBody>
          <a:bodyPr/>
          <a:lstStyle/>
          <a:p>
            <a:fld id="{FCC8FCFB-C9CC-4C1B-8F6F-5CC0601C9963}" type="slidenum">
              <a:rPr lang="en-US" altLang="en-US" smtClean="0"/>
              <a:pPr/>
              <a:t>35</a:t>
            </a:fld>
            <a:endParaRPr lang="en-US" altLang="en-US"/>
          </a:p>
        </p:txBody>
      </p:sp>
    </p:spTree>
    <p:extLst>
      <p:ext uri="{BB962C8B-B14F-4D97-AF65-F5344CB8AC3E}">
        <p14:creationId xmlns:p14="http://schemas.microsoft.com/office/powerpoint/2010/main" val="399134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2D418F2-8E74-41F8-8EE4-7577B339D64B}" type="datetime1">
              <a:rPr kumimoji="0" lang="en-US" altLang="en-US" sz="1200" i="0"/>
              <a:t>3/27/2025</a:t>
            </a:fld>
            <a:endParaRPr kumimoji="0" lang="en-US" altLang="en-US" sz="1200" i="0"/>
          </a:p>
        </p:txBody>
      </p:sp>
      <p:sp>
        <p:nvSpPr>
          <p:cNvPr id="6963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E562E18-375C-402B-A32B-2603AC5A589A}" type="slidenum">
              <a:rPr kumimoji="0" lang="en-US" altLang="en-US" sz="1200" i="0"/>
              <a:pPr/>
              <a:t>3</a:t>
            </a:fld>
            <a:endParaRPr kumimoji="0" lang="en-US" altLang="en-US" sz="1200" i="0"/>
          </a:p>
        </p:txBody>
      </p:sp>
      <p:sp>
        <p:nvSpPr>
          <p:cNvPr id="69636" name="Rectangle 2"/>
          <p:cNvSpPr>
            <a:spLocks noGrp="1" noRot="1" noChangeAspect="1" noChangeArrowheads="1" noTextEdit="1"/>
          </p:cNvSpPr>
          <p:nvPr>
            <p:ph type="sldImg"/>
          </p:nvPr>
        </p:nvSpPr>
        <p:spPr>
          <a:xfrm>
            <a:off x="406400" y="698500"/>
            <a:ext cx="6197600" cy="3486150"/>
          </a:xfrm>
          <a:ln/>
        </p:spPr>
      </p:sp>
      <p:sp>
        <p:nvSpPr>
          <p:cNvPr id="6963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746070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E8E797F-3B78-4F48-B5E3-97C0D65EE2B1}" type="datetime1">
              <a:rPr kumimoji="0" lang="en-US" altLang="en-US" sz="1200" i="0"/>
              <a:t>3/27/2025</a:t>
            </a:fld>
            <a:endParaRPr kumimoji="0" lang="en-US" altLang="en-US" sz="1200" i="0"/>
          </a:p>
        </p:txBody>
      </p:sp>
      <p:sp>
        <p:nvSpPr>
          <p:cNvPr id="4608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E56C9D9-0EE4-4A50-B2F9-CFC64614B468}" type="slidenum">
              <a:rPr kumimoji="0" lang="en-US" altLang="en-US" sz="1200" i="0"/>
              <a:pPr/>
              <a:t>11</a:t>
            </a:fld>
            <a:endParaRPr kumimoji="0" lang="en-US" altLang="en-US" sz="1200" i="0"/>
          </a:p>
        </p:txBody>
      </p:sp>
      <p:sp>
        <p:nvSpPr>
          <p:cNvPr id="46084" name="Rectangle 2"/>
          <p:cNvSpPr>
            <a:spLocks noGrp="1" noRot="1" noChangeAspect="1" noChangeArrowheads="1" noTextEdit="1"/>
          </p:cNvSpPr>
          <p:nvPr>
            <p:ph type="sldImg"/>
          </p:nvPr>
        </p:nvSpPr>
        <p:spPr>
          <a:xfrm>
            <a:off x="406400" y="698500"/>
            <a:ext cx="6197600" cy="3486150"/>
          </a:xfrm>
          <a:ln/>
        </p:spPr>
      </p:sp>
      <p:sp>
        <p:nvSpPr>
          <p:cNvPr id="4608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29316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3FFCF1-0903-4D90-92D8-D3BE5A2FAFE7}" type="datetime1">
              <a:rPr kumimoji="0" lang="en-US" altLang="en-US" sz="1200" i="0"/>
              <a:t>3/27/2025</a:t>
            </a:fld>
            <a:endParaRPr kumimoji="0" lang="en-US" altLang="en-US" sz="1200" i="0"/>
          </a:p>
        </p:txBody>
      </p:sp>
      <p:sp>
        <p:nvSpPr>
          <p:cNvPr id="4710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ACBB5F2-B99A-45A1-9B7A-E0FB025FDB5A}" type="slidenum">
              <a:rPr kumimoji="0" lang="en-US" altLang="en-US" sz="1200" i="0"/>
              <a:pPr/>
              <a:t>12</a:t>
            </a:fld>
            <a:endParaRPr kumimoji="0" lang="en-US" altLang="en-US" sz="1200" i="0"/>
          </a:p>
        </p:txBody>
      </p:sp>
      <p:sp>
        <p:nvSpPr>
          <p:cNvPr id="47108" name="Rectangle 2"/>
          <p:cNvSpPr>
            <a:spLocks noGrp="1" noRot="1" noChangeAspect="1" noChangeArrowheads="1" noTextEdit="1"/>
          </p:cNvSpPr>
          <p:nvPr>
            <p:ph type="sldImg"/>
          </p:nvPr>
        </p:nvSpPr>
        <p:spPr>
          <a:xfrm>
            <a:off x="406400" y="698500"/>
            <a:ext cx="6197600" cy="3486150"/>
          </a:xfrm>
          <a:ln/>
        </p:spPr>
      </p:sp>
      <p:sp>
        <p:nvSpPr>
          <p:cNvPr id="471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53427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3FFCF1-0903-4D90-92D8-D3BE5A2FAFE7}" type="datetime1">
              <a:rPr kumimoji="0" lang="en-US" altLang="en-US" sz="1200" i="0"/>
              <a:t>3/27/2025</a:t>
            </a:fld>
            <a:endParaRPr kumimoji="0" lang="en-US" altLang="en-US" sz="1200" i="0"/>
          </a:p>
        </p:txBody>
      </p:sp>
      <p:sp>
        <p:nvSpPr>
          <p:cNvPr id="4710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ACBB5F2-B99A-45A1-9B7A-E0FB025FDB5A}" type="slidenum">
              <a:rPr kumimoji="0" lang="en-US" altLang="en-US" sz="1200" i="0"/>
              <a:pPr/>
              <a:t>13</a:t>
            </a:fld>
            <a:endParaRPr kumimoji="0" lang="en-US" altLang="en-US" sz="1200" i="0"/>
          </a:p>
        </p:txBody>
      </p:sp>
      <p:sp>
        <p:nvSpPr>
          <p:cNvPr id="47108" name="Rectangle 2"/>
          <p:cNvSpPr>
            <a:spLocks noGrp="1" noRot="1" noChangeAspect="1" noChangeArrowheads="1" noTextEdit="1"/>
          </p:cNvSpPr>
          <p:nvPr>
            <p:ph type="sldImg"/>
          </p:nvPr>
        </p:nvSpPr>
        <p:spPr>
          <a:xfrm>
            <a:off x="406400" y="698500"/>
            <a:ext cx="6197600" cy="3486150"/>
          </a:xfrm>
          <a:ln/>
        </p:spPr>
      </p:sp>
      <p:sp>
        <p:nvSpPr>
          <p:cNvPr id="471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6620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E3839A9-C5B2-40C0-B5FB-3BCEE40819DB}" type="datetime1">
              <a:rPr kumimoji="0" lang="en-US" altLang="en-US" sz="1200" i="0"/>
              <a:t>3/27/2025</a:t>
            </a:fld>
            <a:endParaRPr kumimoji="0" lang="en-US" altLang="en-US" sz="1200" i="0"/>
          </a:p>
        </p:txBody>
      </p:sp>
      <p:sp>
        <p:nvSpPr>
          <p:cNvPr id="5837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C5D69C9-51A1-4C9D-A88F-6EFCE8EA8613}" type="slidenum">
              <a:rPr kumimoji="0" lang="en-US" altLang="en-US" sz="1200" i="0"/>
              <a:pPr/>
              <a:t>19</a:t>
            </a:fld>
            <a:endParaRPr kumimoji="0" lang="en-US" altLang="en-US" sz="1200" i="0"/>
          </a:p>
        </p:txBody>
      </p:sp>
      <p:sp>
        <p:nvSpPr>
          <p:cNvPr id="58372" name="Rectangle 2"/>
          <p:cNvSpPr>
            <a:spLocks noGrp="1" noRot="1" noChangeAspect="1" noChangeArrowheads="1" noTextEdit="1"/>
          </p:cNvSpPr>
          <p:nvPr>
            <p:ph type="sldImg"/>
          </p:nvPr>
        </p:nvSpPr>
        <p:spPr>
          <a:xfrm>
            <a:off x="406400" y="698500"/>
            <a:ext cx="6197600" cy="3486150"/>
          </a:xfrm>
          <a:ln/>
        </p:spPr>
      </p:sp>
      <p:sp>
        <p:nvSpPr>
          <p:cNvPr id="5837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974770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BFD4B44-0C67-44A9-A1F9-2A5C014DA4DE}" type="datetime1">
              <a:rPr kumimoji="0" lang="en-US" altLang="en-US" sz="1200" i="0"/>
              <a:t>3/27/2025</a:t>
            </a:fld>
            <a:endParaRPr kumimoji="0" lang="en-US" altLang="en-US" sz="1200" i="0"/>
          </a:p>
        </p:txBody>
      </p:sp>
      <p:sp>
        <p:nvSpPr>
          <p:cNvPr id="5939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7A0A1F6-D5EF-4067-A13F-8496A591F162}" type="slidenum">
              <a:rPr kumimoji="0" lang="en-US" altLang="en-US" sz="1200" i="0"/>
              <a:pPr/>
              <a:t>20</a:t>
            </a:fld>
            <a:endParaRPr kumimoji="0" lang="en-US" altLang="en-US" sz="1200" i="0"/>
          </a:p>
        </p:txBody>
      </p:sp>
      <p:sp>
        <p:nvSpPr>
          <p:cNvPr id="59396" name="Rectangle 2"/>
          <p:cNvSpPr>
            <a:spLocks noGrp="1" noRot="1" noChangeAspect="1" noChangeArrowheads="1" noTextEdit="1"/>
          </p:cNvSpPr>
          <p:nvPr>
            <p:ph type="sldImg"/>
          </p:nvPr>
        </p:nvSpPr>
        <p:spPr>
          <a:xfrm>
            <a:off x="406400" y="698500"/>
            <a:ext cx="6197600" cy="3486150"/>
          </a:xfrm>
          <a:ln/>
        </p:spPr>
      </p:sp>
      <p:sp>
        <p:nvSpPr>
          <p:cNvPr id="5939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26591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https://www.copyright.gov/circs/circ33.pdf</a:t>
            </a:r>
          </a:p>
        </p:txBody>
      </p:sp>
      <p:sp>
        <p:nvSpPr>
          <p:cNvPr id="4" name="Date Placeholder 3"/>
          <p:cNvSpPr>
            <a:spLocks noGrp="1"/>
          </p:cNvSpPr>
          <p:nvPr>
            <p:ph type="dt" idx="1"/>
          </p:nvPr>
        </p:nvSpPr>
        <p:spPr/>
        <p:txBody>
          <a:bodyPr/>
          <a:lstStyle/>
          <a:p>
            <a:pPr>
              <a:defRPr/>
            </a:pPr>
            <a:fld id="{0DE4B1B9-F552-49D4-9DCB-505FF7DCA445}" type="datetime1">
              <a:rPr lang="en-US" altLang="en-US" smtClean="0"/>
              <a:t>3/27/2025</a:t>
            </a:fld>
            <a:endParaRPr lang="en-US" altLang="en-US"/>
          </a:p>
        </p:txBody>
      </p:sp>
      <p:sp>
        <p:nvSpPr>
          <p:cNvPr id="5" name="Slide Number Placeholder 4"/>
          <p:cNvSpPr>
            <a:spLocks noGrp="1"/>
          </p:cNvSpPr>
          <p:nvPr>
            <p:ph type="sldNum" sz="quarter" idx="5"/>
          </p:nvPr>
        </p:nvSpPr>
        <p:spPr/>
        <p:txBody>
          <a:bodyPr/>
          <a:lstStyle/>
          <a:p>
            <a:fld id="{FCC8FCFB-C9CC-4C1B-8F6F-5CC0601C9963}" type="slidenum">
              <a:rPr lang="en-US" altLang="en-US" smtClean="0"/>
              <a:pPr/>
              <a:t>21</a:t>
            </a:fld>
            <a:endParaRPr lang="en-US" altLang="en-US"/>
          </a:p>
        </p:txBody>
      </p:sp>
    </p:spTree>
    <p:extLst>
      <p:ext uri="{BB962C8B-B14F-4D97-AF65-F5344CB8AC3E}">
        <p14:creationId xmlns:p14="http://schemas.microsoft.com/office/powerpoint/2010/main" val="604571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https://www.britannica.com/topic/Notre-Dame-de-Paris </a:t>
            </a:r>
          </a:p>
        </p:txBody>
      </p:sp>
      <p:sp>
        <p:nvSpPr>
          <p:cNvPr id="4" name="Date Placeholder 3"/>
          <p:cNvSpPr>
            <a:spLocks noGrp="1"/>
          </p:cNvSpPr>
          <p:nvPr>
            <p:ph type="dt" idx="1"/>
          </p:nvPr>
        </p:nvSpPr>
        <p:spPr/>
        <p:txBody>
          <a:bodyPr/>
          <a:lstStyle/>
          <a:p>
            <a:pPr>
              <a:defRPr/>
            </a:pPr>
            <a:fld id="{0DE4B1B9-F552-49D4-9DCB-505FF7DCA445}" type="datetime1">
              <a:rPr lang="en-US" altLang="en-US" smtClean="0"/>
              <a:t>3/27/2025</a:t>
            </a:fld>
            <a:endParaRPr lang="en-US" altLang="en-US"/>
          </a:p>
        </p:txBody>
      </p:sp>
      <p:sp>
        <p:nvSpPr>
          <p:cNvPr id="5" name="Slide Number Placeholder 4"/>
          <p:cNvSpPr>
            <a:spLocks noGrp="1"/>
          </p:cNvSpPr>
          <p:nvPr>
            <p:ph type="sldNum" sz="quarter" idx="5"/>
          </p:nvPr>
        </p:nvSpPr>
        <p:spPr/>
        <p:txBody>
          <a:bodyPr/>
          <a:lstStyle/>
          <a:p>
            <a:fld id="{FCC8FCFB-C9CC-4C1B-8F6F-5CC0601C9963}" type="slidenum">
              <a:rPr lang="en-US" altLang="en-US" smtClean="0"/>
              <a:pPr/>
              <a:t>24</a:t>
            </a:fld>
            <a:endParaRPr lang="en-US" altLang="en-US"/>
          </a:p>
        </p:txBody>
      </p:sp>
    </p:spTree>
    <p:extLst>
      <p:ext uri="{BB962C8B-B14F-4D97-AF65-F5344CB8AC3E}">
        <p14:creationId xmlns:p14="http://schemas.microsoft.com/office/powerpoint/2010/main" val="3977726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EDB32AAC-0961-496B-A5DE-175C61E9C27B}" type="datetime4">
              <a:rPr lang="en-US" smtClean="0"/>
              <a:t>March 27,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C3BF21C0-9534-4DD9-B1E3-0B04D74D6E42}" type="slidenum">
              <a:rPr lang="en-US" altLang="en-US"/>
              <a:pPr/>
              <a:t>‹#›</a:t>
            </a:fld>
            <a:endParaRPr lang="en-US" altLang="en-US"/>
          </a:p>
        </p:txBody>
      </p:sp>
    </p:spTree>
    <p:extLst>
      <p:ext uri="{BB962C8B-B14F-4D97-AF65-F5344CB8AC3E}">
        <p14:creationId xmlns:p14="http://schemas.microsoft.com/office/powerpoint/2010/main" val="29247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287CAF5-D875-40E2-9869-0AAF22B016C1}" type="datetime4">
              <a:rPr lang="en-US" smtClean="0"/>
              <a:t>March 27,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99CB78B-B1B5-4317-83F4-B9753061CB86}" type="slidenum">
              <a:rPr lang="en-US" altLang="en-US"/>
              <a:pPr/>
              <a:t>‹#›</a:t>
            </a:fld>
            <a:endParaRPr lang="en-US" altLang="en-US"/>
          </a:p>
        </p:txBody>
      </p:sp>
    </p:spTree>
    <p:extLst>
      <p:ext uri="{BB962C8B-B14F-4D97-AF65-F5344CB8AC3E}">
        <p14:creationId xmlns:p14="http://schemas.microsoft.com/office/powerpoint/2010/main" val="3964592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EFA4A0B7-F242-4ACE-A514-45F88E6AAFC9}" type="datetime4">
              <a:rPr lang="en-US" smtClean="0"/>
              <a:t>March 27,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3F6C430-7199-40D9-8594-45F54C6BE620}" type="slidenum">
              <a:rPr lang="en-US" altLang="en-US"/>
              <a:pPr/>
              <a:t>‹#›</a:t>
            </a:fld>
            <a:endParaRPr lang="en-US" altLang="en-US"/>
          </a:p>
        </p:txBody>
      </p:sp>
    </p:spTree>
    <p:extLst>
      <p:ext uri="{BB962C8B-B14F-4D97-AF65-F5344CB8AC3E}">
        <p14:creationId xmlns:p14="http://schemas.microsoft.com/office/powerpoint/2010/main" val="1270411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dt" sz="half" idx="10"/>
          </p:nvPr>
        </p:nvSpPr>
        <p:spPr>
          <a:ln/>
        </p:spPr>
        <p:txBody>
          <a:bodyPr/>
          <a:lstStyle>
            <a:lvl1pPr>
              <a:defRPr/>
            </a:lvl1pPr>
          </a:lstStyle>
          <a:p>
            <a:pPr>
              <a:defRPr/>
            </a:pPr>
            <a:fld id="{AF6AF915-0CEB-4A8E-BDE5-D1752DE1901E}" type="datetime4">
              <a:rPr lang="en-US" smtClean="0"/>
              <a:t>March 27,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5116CD37-9B6C-42E4-8E70-5012E89D0311}" type="slidenum">
              <a:rPr lang="en-US" altLang="en-US"/>
              <a:pPr/>
              <a:t>‹#›</a:t>
            </a:fld>
            <a:endParaRPr lang="en-US" altLang="en-US"/>
          </a:p>
        </p:txBody>
      </p:sp>
    </p:spTree>
    <p:extLst>
      <p:ext uri="{BB962C8B-B14F-4D97-AF65-F5344CB8AC3E}">
        <p14:creationId xmlns:p14="http://schemas.microsoft.com/office/powerpoint/2010/main" val="1809424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464B3931-89EB-495C-8961-3A28271AEC44}" type="datetime4">
              <a:rPr lang="en-US" smtClean="0"/>
              <a:t>March 27,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C70A4D9F-5889-490E-82B8-F6AD40823138}" type="slidenum">
              <a:rPr lang="en-US" altLang="en-US"/>
              <a:pPr/>
              <a:t>‹#›</a:t>
            </a:fld>
            <a:endParaRPr lang="en-US" altLang="en-US"/>
          </a:p>
        </p:txBody>
      </p:sp>
    </p:spTree>
    <p:extLst>
      <p:ext uri="{BB962C8B-B14F-4D97-AF65-F5344CB8AC3E}">
        <p14:creationId xmlns:p14="http://schemas.microsoft.com/office/powerpoint/2010/main" val="47311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B3498915-787B-42F6-95ED-77EC98AE6BE9}" type="datetime4">
              <a:rPr lang="en-US" smtClean="0"/>
              <a:t>March 27,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70F332B-4EF2-4F2B-9C0F-118957A1B752}" type="slidenum">
              <a:rPr lang="en-US" altLang="en-US"/>
              <a:pPr/>
              <a:t>‹#›</a:t>
            </a:fld>
            <a:endParaRPr lang="en-US" altLang="en-US"/>
          </a:p>
        </p:txBody>
      </p:sp>
    </p:spTree>
    <p:extLst>
      <p:ext uri="{BB962C8B-B14F-4D97-AF65-F5344CB8AC3E}">
        <p14:creationId xmlns:p14="http://schemas.microsoft.com/office/powerpoint/2010/main" val="91567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AE647D2E-0CF4-4A80-BDCE-AE549A2060B4}" type="datetime4">
              <a:rPr lang="en-US" smtClean="0"/>
              <a:t>March 27,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43EA5F4-A111-4D0E-9699-3354FDD54361}" type="slidenum">
              <a:rPr lang="en-US" altLang="en-US"/>
              <a:pPr/>
              <a:t>‹#›</a:t>
            </a:fld>
            <a:endParaRPr lang="en-US" altLang="en-US"/>
          </a:p>
        </p:txBody>
      </p:sp>
    </p:spTree>
    <p:extLst>
      <p:ext uri="{BB962C8B-B14F-4D97-AF65-F5344CB8AC3E}">
        <p14:creationId xmlns:p14="http://schemas.microsoft.com/office/powerpoint/2010/main" val="262341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D8F1A19B-396C-415E-9CC4-DCCEE034B333}" type="datetime4">
              <a:rPr lang="en-US" smtClean="0"/>
              <a:t>March 27,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EF5CEEA7-15E8-43E1-9006-9B443A0003B2}" type="slidenum">
              <a:rPr lang="en-US" altLang="en-US"/>
              <a:pPr/>
              <a:t>‹#›</a:t>
            </a:fld>
            <a:endParaRPr lang="en-US" altLang="en-US"/>
          </a:p>
        </p:txBody>
      </p:sp>
    </p:spTree>
    <p:extLst>
      <p:ext uri="{BB962C8B-B14F-4D97-AF65-F5344CB8AC3E}">
        <p14:creationId xmlns:p14="http://schemas.microsoft.com/office/powerpoint/2010/main" val="29303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C5356630-B8E7-443E-97D0-C0D6BDFCD875}" type="datetime4">
              <a:rPr lang="en-US" smtClean="0"/>
              <a:t>March 27,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DFE62697-DC41-46C5-B2A3-079D76220574}" type="slidenum">
              <a:rPr lang="en-US" altLang="en-US"/>
              <a:pPr/>
              <a:t>‹#›</a:t>
            </a:fld>
            <a:endParaRPr lang="en-US" altLang="en-US"/>
          </a:p>
        </p:txBody>
      </p:sp>
    </p:spTree>
    <p:extLst>
      <p:ext uri="{BB962C8B-B14F-4D97-AF65-F5344CB8AC3E}">
        <p14:creationId xmlns:p14="http://schemas.microsoft.com/office/powerpoint/2010/main" val="333277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DFED2351-C991-4885-80F8-084B625F397F}" type="datetime4">
              <a:rPr lang="en-US" smtClean="0"/>
              <a:t>March 27,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DF9E16CD-DED0-4B9A-A2CD-3A2047F1B736}" type="slidenum">
              <a:rPr lang="en-US" altLang="en-US"/>
              <a:pPr/>
              <a:t>‹#›</a:t>
            </a:fld>
            <a:endParaRPr lang="en-US" altLang="en-US"/>
          </a:p>
        </p:txBody>
      </p:sp>
    </p:spTree>
    <p:extLst>
      <p:ext uri="{BB962C8B-B14F-4D97-AF65-F5344CB8AC3E}">
        <p14:creationId xmlns:p14="http://schemas.microsoft.com/office/powerpoint/2010/main" val="186214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A20D8296-164F-4BB6-9FDF-99BD432D17C1}" type="datetime4">
              <a:rPr lang="en-US" smtClean="0"/>
              <a:t>March 27,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984ECA6-0909-427F-BCB1-3839EDB801EB}" type="slidenum">
              <a:rPr lang="en-US" altLang="en-US"/>
              <a:pPr/>
              <a:t>‹#›</a:t>
            </a:fld>
            <a:endParaRPr lang="en-US" altLang="en-US"/>
          </a:p>
        </p:txBody>
      </p:sp>
    </p:spTree>
    <p:extLst>
      <p:ext uri="{BB962C8B-B14F-4D97-AF65-F5344CB8AC3E}">
        <p14:creationId xmlns:p14="http://schemas.microsoft.com/office/powerpoint/2010/main" val="70075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9A1B3FED-9D60-4781-8DCE-E52882BCB473}" type="datetime4">
              <a:rPr lang="en-US" smtClean="0"/>
              <a:t>March 27,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4030A085-7430-4386-9C28-A4975F554575}" type="slidenum">
              <a:rPr lang="en-US" altLang="en-US"/>
              <a:pPr/>
              <a:t>‹#›</a:t>
            </a:fld>
            <a:endParaRPr lang="en-US" altLang="en-US"/>
          </a:p>
        </p:txBody>
      </p:sp>
    </p:spTree>
    <p:extLst>
      <p:ext uri="{BB962C8B-B14F-4D97-AF65-F5344CB8AC3E}">
        <p14:creationId xmlns:p14="http://schemas.microsoft.com/office/powerpoint/2010/main" val="221311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a:t>
            </a:r>
            <a:r>
              <a:rPr lang="en-US" altLang="en-US" dirty="0" err="1"/>
              <a:t>styltext</a:t>
            </a:r>
            <a:r>
              <a:rPr lang="en-US" altLang="en-US" dirty="0"/>
              <a:t> </a:t>
            </a:r>
            <a:r>
              <a:rPr lang="en-US" altLang="en-US" dirty="0" err="1"/>
              <a:t>es</a:t>
            </a:r>
            <a:endParaRPr lang="en-US" altLang="en-US" dirty="0"/>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B7E52F14-979D-4EED-AB98-BDFD46060FA8}" type="datetime4">
              <a:rPr lang="en-US" smtClean="0"/>
              <a:t>March 27,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A55D9EB9-3AD8-46E2-A15A-3AD310E058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chemeClr val="tx1">
              <a:lumMod val="60000"/>
              <a:lumOff val="40000"/>
            </a:schemeClr>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tmp"/></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3: Thurs 27 Mar 2025</a:t>
            </a:r>
            <a:br>
              <a:rPr lang="en-US" sz="2800" dirty="0"/>
            </a:br>
            <a:r>
              <a:rPr lang="en-US" sz="2800"/>
              <a:t>Copyright Spring 2025</a:t>
            </a:r>
            <a:br>
              <a:rPr lang="en-US" sz="2800" dirty="0"/>
            </a:br>
            <a:br>
              <a:rPr lang="en-US" sz="2800" dirty="0"/>
            </a:br>
            <a:br>
              <a:rPr lang="en-US" sz="2800" dirty="0"/>
            </a:br>
            <a:r>
              <a:rPr lang="en-US" dirty="0"/>
              <a:t>Ideas v. Expression</a:t>
            </a:r>
          </a:p>
        </p:txBody>
      </p:sp>
      <p:sp>
        <p:nvSpPr>
          <p:cNvPr id="3075" name="Rectangle 3"/>
          <p:cNvSpPr>
            <a:spLocks noGrp="1" noChangeArrowheads="1"/>
          </p:cNvSpPr>
          <p:nvPr>
            <p:ph type="subTitle" idx="1"/>
          </p:nvPr>
        </p:nvSpPr>
        <p:spPr>
          <a:xfrm>
            <a:off x="4032250" y="3581400"/>
            <a:ext cx="6940550" cy="1752600"/>
          </a:xfrm>
        </p:spPr>
        <p:txBody>
          <a:bodyPr/>
          <a:lstStyle/>
          <a:p>
            <a:r>
              <a:rPr lang="en-US" dirty="0"/>
              <a:t>Randal C. Picker</a:t>
            </a:r>
          </a:p>
          <a:p>
            <a:r>
              <a:rPr lang="en-US" sz="2000" dirty="0"/>
              <a:t>James Parker Hall Distinguished Service Professor of Law</a:t>
            </a:r>
          </a:p>
          <a:p>
            <a:r>
              <a:rPr lang="en-US" sz="2000" dirty="0"/>
              <a:t>Ludwig &amp; Hilde Wolf Teaching Scholar</a:t>
            </a:r>
          </a:p>
          <a:p>
            <a:r>
              <a:rPr lang="en-US" dirty="0"/>
              <a:t>The 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029" y="-2"/>
            <a:ext cx="29179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Baker’s 1876 Book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10842771" y="6488668"/>
            <a:ext cx="13492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HathiTrust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215309" y="151745"/>
            <a:ext cx="4899991" cy="6433023"/>
          </a:xfrm>
          <a:prstGeom prst="rect">
            <a:avLst/>
          </a:prstGeom>
          <a:ln w="6350">
            <a:solidFill>
              <a:schemeClr val="tx1"/>
            </a:solidFill>
          </a:ln>
        </p:spPr>
      </p:pic>
      <p:pic>
        <p:nvPicPr>
          <p:cNvPr id="9" name="Picture 8"/>
          <p:cNvPicPr>
            <a:picLocks noChangeAspect="1"/>
          </p:cNvPicPr>
          <p:nvPr/>
        </p:nvPicPr>
        <p:blipFill rotWithShape="1">
          <a:blip r:embed="rId2"/>
          <a:srcRect l="-1" t="36189" r="92772"/>
          <a:stretch/>
        </p:blipFill>
        <p:spPr>
          <a:xfrm rot="5400000">
            <a:off x="5766523" y="-618808"/>
            <a:ext cx="962788" cy="11159303"/>
          </a:xfrm>
          <a:prstGeom prst="rect">
            <a:avLst/>
          </a:prstGeom>
          <a:ln w="6350">
            <a:solidFill>
              <a:schemeClr val="tx1"/>
            </a:solidFill>
          </a:ln>
        </p:spPr>
      </p:pic>
    </p:spTree>
    <p:extLst>
      <p:ext uri="{BB962C8B-B14F-4D97-AF65-F5344CB8AC3E}">
        <p14:creationId xmlns:p14="http://schemas.microsoft.com/office/powerpoint/2010/main" val="369636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93896C8-7ECD-4D00-9073-D6C3735A9F9D}" type="slidenum">
              <a:rPr lang="en-US" altLang="en-US" sz="1400" i="0">
                <a:solidFill>
                  <a:srgbClr val="000066"/>
                </a:solidFill>
                <a:latin typeface="Arial" panose="020B0604020202020204" pitchFamily="34" charset="0"/>
              </a:rPr>
              <a:pPr/>
              <a:t>11</a:t>
            </a:fld>
            <a:endParaRPr lang="en-US" altLang="en-US" sz="1400" i="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a:t>Patenting the System</a:t>
            </a:r>
          </a:p>
        </p:txBody>
      </p:sp>
      <p:sp>
        <p:nvSpPr>
          <p:cNvPr id="6150" name="Rectangle 3"/>
          <p:cNvSpPr>
            <a:spLocks noGrp="1" noChangeArrowheads="1"/>
          </p:cNvSpPr>
          <p:nvPr>
            <p:ph type="body" idx="1"/>
          </p:nvPr>
        </p:nvSpPr>
        <p:spPr/>
        <p:txBody>
          <a:bodyPr/>
          <a:lstStyle/>
          <a:p>
            <a:r>
              <a:rPr lang="en-US" dirty="0"/>
              <a:t>Should Selden Have Received a Patent on the Bookkeeping System?</a:t>
            </a:r>
          </a:p>
          <a:p>
            <a:pPr lvl="1"/>
            <a:r>
              <a:rPr lang="en-US" dirty="0"/>
              <a:t>Is this eligible?</a:t>
            </a:r>
          </a:p>
          <a:p>
            <a:pPr lvl="1"/>
            <a:r>
              <a:rPr lang="en-US" dirty="0"/>
              <a:t>If so, what are the advantages of getting a patent (relative to copyright)?</a:t>
            </a:r>
          </a:p>
          <a:p>
            <a:pPr lvl="1"/>
            <a:r>
              <a:rPr lang="en-US" dirty="0"/>
              <a:t>Disadvantages?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E7FE20-5B96-4D45-88D5-02154F92D0D0}" type="slidenum">
              <a:rPr lang="en-US" altLang="en-US" sz="1400" i="0">
                <a:solidFill>
                  <a:srgbClr val="000066"/>
                </a:solidFill>
                <a:latin typeface="Arial" panose="020B0604020202020204" pitchFamily="34" charset="0"/>
              </a:rPr>
              <a:pPr/>
              <a:t>12</a:t>
            </a:fld>
            <a:endParaRPr lang="en-US" altLang="en-US" sz="1400" i="0">
              <a:solidFill>
                <a:srgbClr val="000066"/>
              </a:solidFill>
              <a:latin typeface="Arial" panose="020B0604020202020204" pitchFamily="34" charset="0"/>
            </a:endParaRPr>
          </a:p>
        </p:txBody>
      </p:sp>
      <p:sp>
        <p:nvSpPr>
          <p:cNvPr id="7173" name="Rectangle 2"/>
          <p:cNvSpPr>
            <a:spLocks noGrp="1" noChangeArrowheads="1"/>
          </p:cNvSpPr>
          <p:nvPr>
            <p:ph type="title"/>
          </p:nvPr>
        </p:nvSpPr>
        <p:spPr/>
        <p:txBody>
          <a:bodyPr/>
          <a:lstStyle/>
          <a:p>
            <a:r>
              <a:rPr lang="en-US"/>
              <a:t>Patenting the System</a:t>
            </a:r>
          </a:p>
        </p:txBody>
      </p:sp>
      <p:sp>
        <p:nvSpPr>
          <p:cNvPr id="7174" name="Rectangle 3"/>
          <p:cNvSpPr>
            <a:spLocks noGrp="1" noChangeArrowheads="1"/>
          </p:cNvSpPr>
          <p:nvPr>
            <p:ph type="body" idx="1"/>
          </p:nvPr>
        </p:nvSpPr>
        <p:spPr/>
        <p:txBody>
          <a:bodyPr/>
          <a:lstStyle/>
          <a:p>
            <a:r>
              <a:rPr lang="en-US" dirty="0"/>
              <a:t>Issues</a:t>
            </a:r>
          </a:p>
          <a:p>
            <a:pPr lvl="1"/>
            <a:r>
              <a:rPr lang="en-US" dirty="0"/>
              <a:t>Patent system runs tougher filters for eligibility</a:t>
            </a:r>
          </a:p>
          <a:p>
            <a:pPr lvl="2"/>
            <a:r>
              <a:rPr lang="en-US" dirty="0"/>
              <a:t>Novelty/nonobviousness means leap relative to current knowledge must be meaningful</a:t>
            </a:r>
          </a:p>
          <a:p>
            <a:pPr lvl="2"/>
            <a:r>
              <a:rPr lang="en-US" dirty="0"/>
              <a:t>Patent office judges that initially</a:t>
            </a:r>
          </a:p>
          <a:p>
            <a:pPr lvl="2"/>
            <a:r>
              <a:rPr lang="en-US" dirty="0"/>
              <a:t>Business method patent history quirky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E7FE20-5B96-4D45-88D5-02154F92D0D0}" type="slidenum">
              <a:rPr lang="en-US" altLang="en-US" sz="1400" i="0">
                <a:solidFill>
                  <a:srgbClr val="000066"/>
                </a:solidFill>
                <a:latin typeface="Arial" panose="020B0604020202020204" pitchFamily="34" charset="0"/>
              </a:rPr>
              <a:pPr/>
              <a:t>13</a:t>
            </a:fld>
            <a:endParaRPr lang="en-US" altLang="en-US" sz="1400" i="0">
              <a:solidFill>
                <a:srgbClr val="000066"/>
              </a:solidFill>
              <a:latin typeface="Arial" panose="020B0604020202020204" pitchFamily="34" charset="0"/>
            </a:endParaRPr>
          </a:p>
        </p:txBody>
      </p:sp>
      <p:sp>
        <p:nvSpPr>
          <p:cNvPr id="7173" name="Rectangle 2"/>
          <p:cNvSpPr>
            <a:spLocks noGrp="1" noChangeArrowheads="1"/>
          </p:cNvSpPr>
          <p:nvPr>
            <p:ph type="title"/>
          </p:nvPr>
        </p:nvSpPr>
        <p:spPr/>
        <p:txBody>
          <a:bodyPr/>
          <a:lstStyle/>
          <a:p>
            <a:r>
              <a:rPr lang="en-US"/>
              <a:t>Patenting the System</a:t>
            </a:r>
          </a:p>
        </p:txBody>
      </p:sp>
      <p:sp>
        <p:nvSpPr>
          <p:cNvPr id="7174" name="Rectangle 3"/>
          <p:cNvSpPr>
            <a:spLocks noGrp="1" noChangeArrowheads="1"/>
          </p:cNvSpPr>
          <p:nvPr>
            <p:ph type="body" idx="1"/>
          </p:nvPr>
        </p:nvSpPr>
        <p:spPr/>
        <p:txBody>
          <a:bodyPr/>
          <a:lstStyle/>
          <a:p>
            <a:pPr lvl="1"/>
            <a:r>
              <a:rPr lang="en-US" dirty="0"/>
              <a:t>If patented, can block other uses of the system</a:t>
            </a:r>
          </a:p>
          <a:p>
            <a:pPr lvl="1"/>
            <a:r>
              <a:rPr lang="en-US" dirty="0"/>
              <a:t>Shorter period of protection (20 years vs. life of the author + 70 years (302(a)))</a:t>
            </a:r>
          </a:p>
          <a:p>
            <a:r>
              <a:rPr lang="en-US" dirty="0"/>
              <a:t>Selden doesn’t seem to have received a patent</a:t>
            </a:r>
          </a:p>
        </p:txBody>
      </p:sp>
    </p:spTree>
    <p:extLst>
      <p:ext uri="{BB962C8B-B14F-4D97-AF65-F5344CB8AC3E}">
        <p14:creationId xmlns:p14="http://schemas.microsoft.com/office/powerpoint/2010/main" val="3605930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F705C4-6E8E-FDCE-8E69-0D4192782BC2}"/>
              </a:ext>
            </a:extLst>
          </p:cNvPr>
          <p:cNvPicPr>
            <a:picLocks noChangeAspect="1"/>
          </p:cNvPicPr>
          <p:nvPr/>
        </p:nvPicPr>
        <p:blipFill>
          <a:blip r:embed="rId2"/>
          <a:stretch>
            <a:fillRect/>
          </a:stretch>
        </p:blipFill>
        <p:spPr>
          <a:xfrm>
            <a:off x="176056" y="209004"/>
            <a:ext cx="3848148" cy="6525361"/>
          </a:xfrm>
          <a:prstGeom prst="rect">
            <a:avLst/>
          </a:prstGeom>
          <a:ln w="6350">
            <a:solidFill>
              <a:schemeClr val="tx1"/>
            </a:solidFill>
          </a:ln>
        </p:spPr>
      </p:pic>
      <p:sp>
        <p:nvSpPr>
          <p:cNvPr id="2" name="Title 1"/>
          <p:cNvSpPr>
            <a:spLocks noGrp="1"/>
          </p:cNvSpPr>
          <p:nvPr>
            <p:ph type="title"/>
          </p:nvPr>
        </p:nvSpPr>
        <p:spPr>
          <a:xfrm>
            <a:off x="6668311" y="-2"/>
            <a:ext cx="552369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Is this a Copy?: Similar But Different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199266" y="6488668"/>
            <a:ext cx="29927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Baker v. Selden (US 1879)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690688" y="1537528"/>
            <a:ext cx="9518497"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The defendant uses a similar plan so far as results are concerned; but makes a different arrangement of the columns, and uses different headings</a:t>
            </a:r>
            <a:r>
              <a:rPr lang="en-US" sz="3200" i="0" dirty="0"/>
              <a:t>. If the complainant’s testator had the exclusive right to the use of the system explained in his book, it would be difficult to contend that the defendant does not infringe it, notwithstanding the difference in his form of arrangement</a:t>
            </a:r>
            <a:r>
              <a:rPr lang="en-US" sz="3200" i="0" dirty="0">
                <a:cs typeface="Times New Roman" panose="02020603050405020304" pitchFamily="18" charset="0"/>
              </a:rPr>
              <a:t>; …”</a:t>
            </a:r>
          </a:p>
        </p:txBody>
      </p:sp>
    </p:spTree>
    <p:extLst>
      <p:ext uri="{BB962C8B-B14F-4D97-AF65-F5344CB8AC3E}">
        <p14:creationId xmlns:p14="http://schemas.microsoft.com/office/powerpoint/2010/main" val="24583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350" y="-2"/>
            <a:ext cx="84966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You Can Get A Copyright on a Bookkeeping Book, But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9199266" y="6488668"/>
            <a:ext cx="29927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Baker v. Selden (US 1879)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8189" y="418010"/>
            <a:ext cx="3677475" cy="6282828"/>
          </a:xfrm>
          <a:prstGeom prst="rect">
            <a:avLst/>
          </a:prstGeom>
          <a:ln w="6350">
            <a:solidFill>
              <a:schemeClr val="tx1"/>
            </a:solidFill>
          </a:ln>
        </p:spPr>
      </p:pic>
      <p:sp>
        <p:nvSpPr>
          <p:cNvPr id="8" name="Text Box 5"/>
          <p:cNvSpPr txBox="1">
            <a:spLocks noChangeArrowheads="1"/>
          </p:cNvSpPr>
          <p:nvPr/>
        </p:nvSpPr>
        <p:spPr bwMode="auto">
          <a:xfrm>
            <a:off x="1690688" y="1537528"/>
            <a:ext cx="9518497"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There is no doubt that </a:t>
            </a:r>
            <a:r>
              <a:rPr lang="en-US" sz="3200" b="1" i="0" dirty="0">
                <a:solidFill>
                  <a:schemeClr val="accent4">
                    <a:lumMod val="50000"/>
                    <a:lumOff val="50000"/>
                  </a:schemeClr>
                </a:solidFill>
              </a:rPr>
              <a:t>a work on the subject of book-keeping, though only explanatory of well-known systems, may be a subject of a copyright; but, then, it is claimed only as a book</a:t>
            </a:r>
            <a:r>
              <a:rPr lang="en-US" sz="3200" i="0" dirty="0"/>
              <a:t>. … But there is a clear distinction between the book, as such, and the art which it is intended to illustrate</a:t>
            </a:r>
            <a:r>
              <a:rPr lang="en-US" sz="3200" i="0" dirty="0">
                <a:cs typeface="Times New Roman" panose="02020603050405020304" pitchFamily="18" charset="0"/>
              </a:rPr>
              <a:t>.”</a:t>
            </a:r>
          </a:p>
        </p:txBody>
      </p:sp>
    </p:spTree>
    <p:extLst>
      <p:ext uri="{BB962C8B-B14F-4D97-AF65-F5344CB8AC3E}">
        <p14:creationId xmlns:p14="http://schemas.microsoft.com/office/powerpoint/2010/main" val="19938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7DAB-6BA9-BA0D-EB17-8984F03FCC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0DE36-39AF-4337-D01F-6A47A35AAF85}"/>
              </a:ext>
            </a:extLst>
          </p:cNvPr>
          <p:cNvSpPr>
            <a:spLocks noGrp="1"/>
          </p:cNvSpPr>
          <p:nvPr>
            <p:ph type="title"/>
          </p:nvPr>
        </p:nvSpPr>
        <p:spPr>
          <a:xfrm>
            <a:off x="7248088" y="-2"/>
            <a:ext cx="49439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Separating Copyright and Patent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896A855-2E1B-7D79-DFDB-8D846D85AF2D}"/>
              </a:ext>
            </a:extLst>
          </p:cNvPr>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a:extLst>
              <a:ext uri="{FF2B5EF4-FFF2-40B4-BE49-F238E27FC236}">
                <a16:creationId xmlns:a16="http://schemas.microsoft.com/office/drawing/2014/main" id="{934077D4-8E0A-75C9-B316-90442CD9F99E}"/>
              </a:ext>
            </a:extLst>
          </p:cNvPr>
          <p:cNvSpPr txBox="1">
            <a:spLocks noChangeArrowheads="1"/>
          </p:cNvSpPr>
          <p:nvPr/>
        </p:nvSpPr>
        <p:spPr bwMode="auto">
          <a:xfrm>
            <a:off x="9199266" y="6488668"/>
            <a:ext cx="29927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Baker v. Selden (US 1879)</a:t>
            </a:r>
          </a:p>
        </p:txBody>
      </p:sp>
      <p:sp>
        <p:nvSpPr>
          <p:cNvPr id="7" name="Rectangle 6">
            <a:extLst>
              <a:ext uri="{FF2B5EF4-FFF2-40B4-BE49-F238E27FC236}">
                <a16:creationId xmlns:a16="http://schemas.microsoft.com/office/drawing/2014/main" id="{5474678F-C431-FAF2-9A40-6E95DCDD34A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69356E4-8A93-C77B-F643-E057E336CEE1}"/>
              </a:ext>
            </a:extLst>
          </p:cNvPr>
          <p:cNvPicPr>
            <a:picLocks noChangeAspect="1"/>
          </p:cNvPicPr>
          <p:nvPr/>
        </p:nvPicPr>
        <p:blipFill>
          <a:blip r:embed="rId2"/>
          <a:stretch>
            <a:fillRect/>
          </a:stretch>
        </p:blipFill>
        <p:spPr>
          <a:xfrm>
            <a:off x="208189" y="418010"/>
            <a:ext cx="3677475" cy="6282828"/>
          </a:xfrm>
          <a:prstGeom prst="rect">
            <a:avLst/>
          </a:prstGeom>
          <a:ln w="6350">
            <a:solidFill>
              <a:schemeClr val="tx1"/>
            </a:solidFill>
          </a:ln>
        </p:spPr>
      </p:pic>
      <p:sp>
        <p:nvSpPr>
          <p:cNvPr id="8" name="Text Box 5">
            <a:extLst>
              <a:ext uri="{FF2B5EF4-FFF2-40B4-BE49-F238E27FC236}">
                <a16:creationId xmlns:a16="http://schemas.microsoft.com/office/drawing/2014/main" id="{6D72A472-A7CF-95A4-E0A6-999512CDB54E}"/>
              </a:ext>
            </a:extLst>
          </p:cNvPr>
          <p:cNvSpPr txBox="1">
            <a:spLocks noChangeArrowheads="1"/>
          </p:cNvSpPr>
          <p:nvPr/>
        </p:nvSpPr>
        <p:spPr bwMode="auto">
          <a:xfrm>
            <a:off x="1690688" y="1537528"/>
            <a:ext cx="9518497"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a:t>
            </a:r>
            <a:r>
              <a:rPr lang="en-US" sz="3200" b="1" i="0" dirty="0">
                <a:solidFill>
                  <a:schemeClr val="accent4">
                    <a:lumMod val="50000"/>
                    <a:lumOff val="50000"/>
                  </a:schemeClr>
                </a:solidFill>
              </a:rPr>
              <a:t>novelty of the art or thing described or explained has nothing to do with the validity of the copyright</a:t>
            </a:r>
            <a:r>
              <a:rPr lang="en-US" sz="3200" i="0" dirty="0"/>
              <a:t>. </a:t>
            </a:r>
            <a:r>
              <a:rPr lang="en-US" sz="3200" b="1" i="0" dirty="0">
                <a:solidFill>
                  <a:schemeClr val="accent4">
                    <a:lumMod val="50000"/>
                    <a:lumOff val="50000"/>
                  </a:schemeClr>
                </a:solidFill>
              </a:rPr>
              <a:t>To give to the author of the book an exclusive property in the art described therein, when no examination of its novelty has ever been officially made, would be a surprise and a fraud upon the public. That is the province of letters-patent, not of copyright</a:t>
            </a:r>
            <a:r>
              <a:rPr lang="en-US" sz="3200" i="0" dirty="0">
                <a:cs typeface="Times New Roman" panose="02020603050405020304" pitchFamily="18" charset="0"/>
              </a:rPr>
              <a:t>.”</a:t>
            </a:r>
          </a:p>
        </p:txBody>
      </p:sp>
    </p:spTree>
    <p:extLst>
      <p:ext uri="{BB962C8B-B14F-4D97-AF65-F5344CB8AC3E}">
        <p14:creationId xmlns:p14="http://schemas.microsoft.com/office/powerpoint/2010/main" val="234863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8207" y="-2"/>
            <a:ext cx="57537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Copyright in Blank Account Books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199266" y="6488668"/>
            <a:ext cx="29927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Baker v. Selden (US 1879)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66128" y="286686"/>
            <a:ext cx="3828795" cy="6342714"/>
          </a:xfrm>
          <a:prstGeom prst="rect">
            <a:avLst/>
          </a:prstGeom>
          <a:ln w="6350">
            <a:solidFill>
              <a:schemeClr val="tx1"/>
            </a:solidFill>
          </a:ln>
        </p:spPr>
      </p:pic>
      <p:sp>
        <p:nvSpPr>
          <p:cNvPr id="8" name="Text Box 5"/>
          <p:cNvSpPr txBox="1">
            <a:spLocks noChangeArrowheads="1"/>
          </p:cNvSpPr>
          <p:nvPr/>
        </p:nvSpPr>
        <p:spPr bwMode="auto">
          <a:xfrm>
            <a:off x="1690688" y="1537528"/>
            <a:ext cx="9518497"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conclusion to which we have come is, that </a:t>
            </a:r>
            <a:r>
              <a:rPr lang="en-US" sz="3200" b="1" i="0" dirty="0">
                <a:solidFill>
                  <a:schemeClr val="accent4">
                    <a:lumMod val="50000"/>
                    <a:lumOff val="50000"/>
                  </a:schemeClr>
                </a:solidFill>
              </a:rPr>
              <a:t>blank account-books are not the subject of copyright</a:t>
            </a:r>
            <a:r>
              <a:rPr lang="en-US" sz="3200" i="0" dirty="0"/>
              <a:t>; and the mere copyright of Selden’s book does not confer upon him the exclusive right to make and use account-books ruled and arranged as designated by him and described and illustrated in said book</a:t>
            </a:r>
            <a:r>
              <a:rPr lang="en-US" sz="3200" i="0" dirty="0">
                <a:cs typeface="Times New Roman" panose="02020603050405020304" pitchFamily="18" charset="0"/>
              </a:rPr>
              <a:t>.”</a:t>
            </a:r>
          </a:p>
        </p:txBody>
      </p:sp>
    </p:spTree>
    <p:extLst>
      <p:ext uri="{BB962C8B-B14F-4D97-AF65-F5344CB8AC3E}">
        <p14:creationId xmlns:p14="http://schemas.microsoft.com/office/powerpoint/2010/main" val="336185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61944" y="209004"/>
            <a:ext cx="4091916" cy="6491834"/>
          </a:xfrm>
          <a:prstGeom prst="rect">
            <a:avLst/>
          </a:prstGeom>
          <a:ln w="6350">
            <a:solidFill>
              <a:schemeClr val="tx1"/>
            </a:solidFill>
          </a:ln>
        </p:spPr>
      </p:pic>
      <p:sp>
        <p:nvSpPr>
          <p:cNvPr id="2" name="Title 1"/>
          <p:cNvSpPr>
            <a:spLocks noGrp="1"/>
          </p:cNvSpPr>
          <p:nvPr>
            <p:ph type="title"/>
          </p:nvPr>
        </p:nvSpPr>
        <p:spPr>
          <a:xfrm>
            <a:off x="8638162" y="-2"/>
            <a:ext cx="35538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“Practical Application”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199266" y="6488668"/>
            <a:ext cx="29927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Baker v. Selden (US 1879)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719871" y="1170087"/>
            <a:ext cx="10167329"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And </a:t>
            </a:r>
            <a:r>
              <a:rPr lang="en-US" sz="3200" b="1" i="0" dirty="0">
                <a:solidFill>
                  <a:schemeClr val="accent4">
                    <a:lumMod val="50000"/>
                    <a:lumOff val="50000"/>
                  </a:schemeClr>
                </a:solidFill>
              </a:rPr>
              <a:t>where the art it teaches cannot be used without employing the methods and diagrams used to illustrate the book</a:t>
            </a:r>
            <a:r>
              <a:rPr lang="en-US" sz="3200" i="0" dirty="0"/>
              <a:t>, or such as are similar to them, </a:t>
            </a:r>
            <a:r>
              <a:rPr lang="en-US" sz="3200" b="1" i="0" dirty="0">
                <a:solidFill>
                  <a:schemeClr val="accent4">
                    <a:lumMod val="50000"/>
                    <a:lumOff val="50000"/>
                  </a:schemeClr>
                </a:solidFill>
              </a:rPr>
              <a:t>such methods and diagrams are to be considered as necessary incidents to the art, and given therewith to the public</a:t>
            </a:r>
            <a:r>
              <a:rPr lang="en-US" sz="3200" i="0" dirty="0"/>
              <a:t>; not </a:t>
            </a:r>
            <a:r>
              <a:rPr lang="en-US" sz="3200" b="1" i="0" dirty="0">
                <a:solidFill>
                  <a:schemeClr val="accent4">
                    <a:lumMod val="50000"/>
                    <a:lumOff val="50000"/>
                  </a:schemeClr>
                </a:solidFill>
              </a:rPr>
              <a:t>given</a:t>
            </a:r>
            <a:r>
              <a:rPr lang="en-US" sz="3200" i="0" dirty="0"/>
              <a:t> for the purpose of publication in other works explanatory of the art, but </a:t>
            </a:r>
            <a:r>
              <a:rPr lang="en-US" sz="3200" b="1" i="0" dirty="0">
                <a:solidFill>
                  <a:schemeClr val="accent4">
                    <a:lumMod val="50000"/>
                    <a:lumOff val="50000"/>
                  </a:schemeClr>
                </a:solidFill>
              </a:rPr>
              <a:t>for the purpose of practical application</a:t>
            </a:r>
            <a:r>
              <a:rPr lang="en-US" sz="3200" i="0" dirty="0">
                <a:cs typeface="Times New Roman" panose="02020603050405020304" pitchFamily="18" charset="0"/>
              </a:rPr>
              <a:t>.”</a:t>
            </a:r>
          </a:p>
        </p:txBody>
      </p:sp>
    </p:spTree>
    <p:extLst>
      <p:ext uri="{BB962C8B-B14F-4D97-AF65-F5344CB8AC3E}">
        <p14:creationId xmlns:p14="http://schemas.microsoft.com/office/powerpoint/2010/main" val="420745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EA5A0FB-B839-4052-A0A6-3849675089E8}" type="slidenum">
              <a:rPr lang="en-US" altLang="en-US" sz="1400" i="0">
                <a:solidFill>
                  <a:srgbClr val="000066"/>
                </a:solidFill>
                <a:latin typeface="Arial" panose="020B0604020202020204" pitchFamily="34" charset="0"/>
              </a:rPr>
              <a:pPr/>
              <a:t>19</a:t>
            </a:fld>
            <a:endParaRPr lang="en-US" altLang="en-US" sz="1400" i="0">
              <a:solidFill>
                <a:srgbClr val="000066"/>
              </a:solidFill>
              <a:latin typeface="Arial" panose="020B0604020202020204" pitchFamily="34" charset="0"/>
            </a:endParaRPr>
          </a:p>
        </p:txBody>
      </p:sp>
      <p:sp>
        <p:nvSpPr>
          <p:cNvPr id="18437" name="Rectangle 2"/>
          <p:cNvSpPr>
            <a:spLocks noGrp="1" noChangeArrowheads="1"/>
          </p:cNvSpPr>
          <p:nvPr>
            <p:ph type="title"/>
          </p:nvPr>
        </p:nvSpPr>
        <p:spPr/>
        <p:txBody>
          <a:bodyPr/>
          <a:lstStyle/>
          <a:p>
            <a:r>
              <a:rPr lang="en-US"/>
              <a:t>Idea/Expression Dichotomy</a:t>
            </a:r>
          </a:p>
        </p:txBody>
      </p:sp>
      <p:sp>
        <p:nvSpPr>
          <p:cNvPr id="18438" name="Rectangle 3"/>
          <p:cNvSpPr>
            <a:spLocks noGrp="1" noChangeArrowheads="1"/>
          </p:cNvSpPr>
          <p:nvPr>
            <p:ph type="body" idx="1"/>
          </p:nvPr>
        </p:nvSpPr>
        <p:spPr/>
        <p:txBody>
          <a:bodyPr/>
          <a:lstStyle/>
          <a:p>
            <a:pPr>
              <a:lnSpc>
                <a:spcPct val="90000"/>
              </a:lnSpc>
            </a:pPr>
            <a:r>
              <a:rPr lang="en-US" dirty="0"/>
              <a:t>No Control over Ideas</a:t>
            </a:r>
          </a:p>
          <a:p>
            <a:pPr lvl="1">
              <a:lnSpc>
                <a:spcPct val="90000"/>
              </a:lnSpc>
            </a:pPr>
            <a:r>
              <a:rPr lang="en-US" dirty="0"/>
              <a:t>You cannot use copyright to gain control over an idea (102(b))</a:t>
            </a:r>
          </a:p>
          <a:p>
            <a:pPr>
              <a:lnSpc>
                <a:spcPct val="90000"/>
              </a:lnSpc>
            </a:pPr>
            <a:r>
              <a:rPr lang="en-US" dirty="0"/>
              <a:t>Copyright Protects Expressions of Ideas</a:t>
            </a:r>
          </a:p>
          <a:p>
            <a:pPr lvl="1">
              <a:lnSpc>
                <a:spcPct val="90000"/>
              </a:lnSpc>
            </a:pPr>
            <a:r>
              <a:rPr lang="en-US" dirty="0"/>
              <a:t>Usually, my expression of an idea doesn’t block you from creating your expression of the idea</a:t>
            </a:r>
          </a:p>
          <a:p>
            <a:pPr lvl="1">
              <a:lnSpc>
                <a:spcPct val="90000"/>
              </a:lnSpc>
            </a:pPr>
            <a:r>
              <a:rPr lang="en-US" dirty="0"/>
              <a:t>Both of our expressions will be protected under 102(a)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Copyright Protect?</a:t>
            </a:r>
          </a:p>
        </p:txBody>
      </p:sp>
      <p:sp>
        <p:nvSpPr>
          <p:cNvPr id="3" name="Content Placeholder 2"/>
          <p:cNvSpPr>
            <a:spLocks noGrp="1"/>
          </p:cNvSpPr>
          <p:nvPr>
            <p:ph idx="1"/>
          </p:nvPr>
        </p:nvSpPr>
        <p:spPr/>
        <p:txBody>
          <a:bodyPr/>
          <a:lstStyle/>
          <a:p>
            <a:r>
              <a:rPr lang="en-US" dirty="0"/>
              <a:t>Key Question</a:t>
            </a:r>
          </a:p>
          <a:p>
            <a:pPr lvl="1"/>
            <a:r>
              <a:rPr lang="en-US" dirty="0"/>
              <a:t>You produce a copyrighted work. What is the scope of the rights that you receive?</a:t>
            </a:r>
          </a:p>
          <a:p>
            <a:pPr lvl="2"/>
            <a:r>
              <a:rPr lang="en-US" dirty="0"/>
              <a:t>Can Selden block Baker from using the bookkeeping system in Selden’s book?</a:t>
            </a:r>
          </a:p>
          <a:p>
            <a:pPr lvl="2"/>
            <a:r>
              <a:rPr lang="en-US" dirty="0"/>
              <a:t>What exactly does </a:t>
            </a:r>
            <a:r>
              <a:rPr lang="en-US" dirty="0" err="1"/>
              <a:t>Rentmeester</a:t>
            </a:r>
            <a:r>
              <a:rPr lang="en-US" dirty="0"/>
              <a:t> control regarding his Jordan photograph? Thin? </a:t>
            </a:r>
            <a:r>
              <a:rPr lang="en-US"/>
              <a:t>Thick? </a:t>
            </a:r>
            <a:endParaRPr lang="en-US" dirty="0"/>
          </a:p>
        </p:txBody>
      </p:sp>
      <p:sp>
        <p:nvSpPr>
          <p:cNvPr id="5" name="Slide Number Placeholder 4"/>
          <p:cNvSpPr>
            <a:spLocks noGrp="1"/>
          </p:cNvSpPr>
          <p:nvPr>
            <p:ph type="sldNum" sz="quarter" idx="12"/>
          </p:nvPr>
        </p:nvSpPr>
        <p:spPr/>
        <p:txBody>
          <a:bodyPr/>
          <a:lstStyle/>
          <a:p>
            <a:fld id="{C70A4D9F-5889-490E-82B8-F6AD40823138}" type="slidenum">
              <a:rPr lang="en-US" altLang="en-US" smtClean="0"/>
              <a:pPr/>
              <a:t>2</a:t>
            </a:fld>
            <a:endParaRPr lang="en-US" altLang="en-US"/>
          </a:p>
        </p:txBody>
      </p:sp>
    </p:spTree>
    <p:extLst>
      <p:ext uri="{BB962C8B-B14F-4D97-AF65-F5344CB8AC3E}">
        <p14:creationId xmlns:p14="http://schemas.microsoft.com/office/powerpoint/2010/main" val="315519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0876F49-6FB1-4F29-B726-1E5326687515}" type="slidenum">
              <a:rPr lang="en-US" altLang="en-US" sz="1400" i="0">
                <a:solidFill>
                  <a:srgbClr val="000066"/>
                </a:solidFill>
                <a:latin typeface="Arial" panose="020B0604020202020204" pitchFamily="34" charset="0"/>
              </a:rPr>
              <a:pPr/>
              <a:t>20</a:t>
            </a:fld>
            <a:endParaRPr lang="en-US" altLang="en-US" sz="1400" i="0">
              <a:solidFill>
                <a:srgbClr val="000066"/>
              </a:solidFill>
              <a:latin typeface="Arial" panose="020B0604020202020204" pitchFamily="34" charset="0"/>
            </a:endParaRPr>
          </a:p>
        </p:txBody>
      </p:sp>
      <p:sp>
        <p:nvSpPr>
          <p:cNvPr id="19461" name="Rectangle 2"/>
          <p:cNvSpPr>
            <a:spLocks noGrp="1" noChangeArrowheads="1"/>
          </p:cNvSpPr>
          <p:nvPr>
            <p:ph type="title"/>
          </p:nvPr>
        </p:nvSpPr>
        <p:spPr/>
        <p:txBody>
          <a:bodyPr/>
          <a:lstStyle/>
          <a:p>
            <a:r>
              <a:rPr lang="en-US"/>
              <a:t>In Baker v. Selden</a:t>
            </a:r>
          </a:p>
        </p:txBody>
      </p:sp>
      <p:sp>
        <p:nvSpPr>
          <p:cNvPr id="19462" name="Rectangle 3"/>
          <p:cNvSpPr>
            <a:spLocks noGrp="1" noChangeArrowheads="1"/>
          </p:cNvSpPr>
          <p:nvPr>
            <p:ph type="body" idx="1"/>
          </p:nvPr>
        </p:nvSpPr>
        <p:spPr/>
        <p:txBody>
          <a:bodyPr/>
          <a:lstStyle/>
          <a:p>
            <a:pPr>
              <a:lnSpc>
                <a:spcPct val="90000"/>
              </a:lnSpc>
            </a:pPr>
            <a:r>
              <a:rPr lang="en-US" dirty="0"/>
              <a:t>The Idea</a:t>
            </a:r>
          </a:p>
          <a:p>
            <a:pPr lvl="1">
              <a:lnSpc>
                <a:spcPct val="90000"/>
              </a:lnSpc>
            </a:pPr>
            <a:r>
              <a:rPr lang="en-US" dirty="0"/>
              <a:t>Selden’s system of bookkeeping</a:t>
            </a:r>
          </a:p>
          <a:p>
            <a:pPr>
              <a:lnSpc>
                <a:spcPct val="90000"/>
              </a:lnSpc>
            </a:pPr>
            <a:r>
              <a:rPr lang="en-US" dirty="0"/>
              <a:t>The Expression</a:t>
            </a:r>
          </a:p>
          <a:p>
            <a:pPr lvl="1">
              <a:lnSpc>
                <a:spcPct val="90000"/>
              </a:lnSpc>
            </a:pPr>
            <a:r>
              <a:rPr lang="en-US" dirty="0"/>
              <a:t>Selden’s book describing the system</a:t>
            </a:r>
          </a:p>
          <a:p>
            <a:pPr>
              <a:lnSpc>
                <a:spcPct val="90000"/>
              </a:lnSpc>
            </a:pPr>
            <a:r>
              <a:rPr lang="en-US" dirty="0"/>
              <a:t>And the Forms?</a:t>
            </a:r>
          </a:p>
          <a:p>
            <a:pPr lvl="1">
              <a:lnSpc>
                <a:spcPct val="90000"/>
              </a:lnSpc>
            </a:pPr>
            <a:r>
              <a:rPr lang="en-US" dirty="0"/>
              <a:t>Court seems to assume small number of possible expressions in creating forms and therefore not copyrightable (merger doctrine)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385" y="-2"/>
            <a:ext cx="463061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 Status of Blank Forms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591341" y="6488668"/>
            <a:ext cx="36006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Office Circular 33</a:t>
            </a:r>
          </a:p>
        </p:txBody>
      </p:sp>
      <p:pic>
        <p:nvPicPr>
          <p:cNvPr id="8" name="Picture 7"/>
          <p:cNvPicPr>
            <a:picLocks noChangeAspect="1"/>
          </p:cNvPicPr>
          <p:nvPr/>
        </p:nvPicPr>
        <p:blipFill>
          <a:blip r:embed="rId3"/>
          <a:stretch>
            <a:fillRect/>
          </a:stretch>
        </p:blipFill>
        <p:spPr>
          <a:xfrm>
            <a:off x="2788406" y="168107"/>
            <a:ext cx="4576670" cy="6521785"/>
          </a:xfrm>
          <a:prstGeom prst="rect">
            <a:avLst/>
          </a:prstGeom>
          <a:ln w="6350">
            <a:solidFill>
              <a:schemeClr val="tx1"/>
            </a:solidFill>
          </a:ln>
        </p:spPr>
      </p:pic>
    </p:spTree>
    <p:extLst>
      <p:ext uri="{BB962C8B-B14F-4D97-AF65-F5344CB8AC3E}">
        <p14:creationId xmlns:p14="http://schemas.microsoft.com/office/powerpoint/2010/main" val="2843214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385" y="-2"/>
            <a:ext cx="463061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 Status of Blank Forms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591341" y="6488668"/>
            <a:ext cx="36006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Office Circular 33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49073" y="266504"/>
            <a:ext cx="4716144" cy="6387215"/>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584993" y="2691773"/>
            <a:ext cx="10039938" cy="2481544"/>
          </a:xfrm>
          <a:prstGeom prst="rect">
            <a:avLst/>
          </a:prstGeom>
          <a:ln w="6350">
            <a:solidFill>
              <a:schemeClr val="tx1"/>
            </a:solidFill>
          </a:ln>
        </p:spPr>
      </p:pic>
    </p:spTree>
    <p:extLst>
      <p:ext uri="{BB962C8B-B14F-4D97-AF65-F5344CB8AC3E}">
        <p14:creationId xmlns:p14="http://schemas.microsoft.com/office/powerpoint/2010/main" val="13130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385" y="-2"/>
            <a:ext cx="463061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 Status of Blank Forms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591341" y="6488668"/>
            <a:ext cx="36006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Office Circular 33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83528" y="175504"/>
            <a:ext cx="5044546" cy="6525334"/>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530918" y="1218418"/>
            <a:ext cx="7569902" cy="4810611"/>
          </a:xfrm>
          <a:prstGeom prst="rect">
            <a:avLst/>
          </a:prstGeom>
          <a:ln w="6350">
            <a:solidFill>
              <a:schemeClr val="tx1"/>
            </a:solidFill>
          </a:ln>
        </p:spPr>
      </p:pic>
    </p:spTree>
    <p:extLst>
      <p:ext uri="{BB962C8B-B14F-4D97-AF65-F5344CB8AC3E}">
        <p14:creationId xmlns:p14="http://schemas.microsoft.com/office/powerpoint/2010/main" val="13891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1365" y="-2"/>
            <a:ext cx="42506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Two Pictures (TTYN (1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pic>
        <p:nvPicPr>
          <p:cNvPr id="5" name="Picture 4" descr="A picture containing outdoor, building, sky, road&#10;&#10;Description automatically generated">
            <a:extLst>
              <a:ext uri="{FF2B5EF4-FFF2-40B4-BE49-F238E27FC236}">
                <a16:creationId xmlns:a16="http://schemas.microsoft.com/office/drawing/2014/main" id="{E14EF1A6-CE24-B6A2-455F-03D07AA9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54" r="12919"/>
          <a:stretch/>
        </p:blipFill>
        <p:spPr>
          <a:xfrm>
            <a:off x="2405975" y="536622"/>
            <a:ext cx="3424238" cy="6076586"/>
          </a:xfrm>
          <a:prstGeom prst="rect">
            <a:avLst/>
          </a:prstGeom>
          <a:ln w="6350">
            <a:solidFill>
              <a:schemeClr val="tx1"/>
            </a:solidFill>
          </a:ln>
        </p:spPr>
      </p:pic>
      <p:pic>
        <p:nvPicPr>
          <p:cNvPr id="1026" name="Picture 2">
            <a:extLst>
              <a:ext uri="{FF2B5EF4-FFF2-40B4-BE49-F238E27FC236}">
                <a16:creationId xmlns:a16="http://schemas.microsoft.com/office/drawing/2014/main" id="{B61B8E8B-EA1F-8331-7ECC-398DB4D77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331" y="536622"/>
            <a:ext cx="3424238" cy="609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42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3451" y="-2"/>
            <a:ext cx="427855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Two Pictures (TTYN (2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6048462" y="6488668"/>
            <a:ext cx="61435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Advocate (13 June 1995)/Popular Science (Dec 1998)</a:t>
            </a:r>
          </a:p>
        </p:txBody>
      </p:sp>
      <p:pic>
        <p:nvPicPr>
          <p:cNvPr id="9" name="Picture 8" descr="Application&#10;&#10;Description automatically generated with medium confidence">
            <a:extLst>
              <a:ext uri="{FF2B5EF4-FFF2-40B4-BE49-F238E27FC236}">
                <a16:creationId xmlns:a16="http://schemas.microsoft.com/office/drawing/2014/main" id="{F5752A18-8A1C-238D-053F-17F9EDFC7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009" y="533038"/>
            <a:ext cx="4210596" cy="5800865"/>
          </a:xfrm>
          <a:prstGeom prst="rect">
            <a:avLst/>
          </a:prstGeom>
          <a:ln w="6350">
            <a:solidFill>
              <a:schemeClr val="tx1"/>
            </a:solidFill>
          </a:ln>
        </p:spPr>
      </p:pic>
      <p:pic>
        <p:nvPicPr>
          <p:cNvPr id="11" name="Picture 10" descr="Timeline&#10;&#10;Description automatically generated">
            <a:extLst>
              <a:ext uri="{FF2B5EF4-FFF2-40B4-BE49-F238E27FC236}">
                <a16:creationId xmlns:a16="http://schemas.microsoft.com/office/drawing/2014/main" id="{AF06369C-D58E-F318-C97D-8D68C57FC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333" y="533038"/>
            <a:ext cx="4222235" cy="5791923"/>
          </a:xfrm>
          <a:prstGeom prst="rect">
            <a:avLst/>
          </a:prstGeom>
          <a:ln w="6350">
            <a:solidFill>
              <a:schemeClr val="tx1"/>
            </a:solidFill>
          </a:ln>
        </p:spPr>
      </p:pic>
    </p:spTree>
    <p:extLst>
      <p:ext uri="{BB962C8B-B14F-4D97-AF65-F5344CB8AC3E}">
        <p14:creationId xmlns:p14="http://schemas.microsoft.com/office/powerpoint/2010/main" val="2955795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3451" y="-2"/>
            <a:ext cx="427855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Two Pictures (TTYN (3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633299" y="6488668"/>
            <a:ext cx="35587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Henderson Email (26 Mar 2025)</a:t>
            </a:r>
          </a:p>
        </p:txBody>
      </p:sp>
      <p:pic>
        <p:nvPicPr>
          <p:cNvPr id="5" name="Picture 4">
            <a:extLst>
              <a:ext uri="{FF2B5EF4-FFF2-40B4-BE49-F238E27FC236}">
                <a16:creationId xmlns:a16="http://schemas.microsoft.com/office/drawing/2014/main" id="{18EF8F76-21D9-4A71-AC20-6CBF9537EE9C}"/>
              </a:ext>
            </a:extLst>
          </p:cNvPr>
          <p:cNvPicPr>
            <a:picLocks noChangeAspect="1"/>
          </p:cNvPicPr>
          <p:nvPr/>
        </p:nvPicPr>
        <p:blipFill>
          <a:blip r:embed="rId2"/>
          <a:stretch>
            <a:fillRect/>
          </a:stretch>
        </p:blipFill>
        <p:spPr>
          <a:xfrm>
            <a:off x="1735204" y="583223"/>
            <a:ext cx="7687271" cy="5851624"/>
          </a:xfrm>
          <a:prstGeom prst="rect">
            <a:avLst/>
          </a:prstGeom>
          <a:ln w="6350">
            <a:solidFill>
              <a:schemeClr val="tx1"/>
            </a:solidFill>
          </a:ln>
        </p:spPr>
      </p:pic>
    </p:spTree>
    <p:extLst>
      <p:ext uri="{BB962C8B-B14F-4D97-AF65-F5344CB8AC3E}">
        <p14:creationId xmlns:p14="http://schemas.microsoft.com/office/powerpoint/2010/main" val="1244429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FE36-1633-D64B-C4F1-04736C0D087A}"/>
              </a:ext>
            </a:extLst>
          </p:cNvPr>
          <p:cNvSpPr>
            <a:spLocks noGrp="1"/>
          </p:cNvSpPr>
          <p:nvPr>
            <p:ph type="title"/>
          </p:nvPr>
        </p:nvSpPr>
        <p:spPr/>
        <p:txBody>
          <a:bodyPr/>
          <a:lstStyle/>
          <a:p>
            <a:r>
              <a:rPr lang="en-US" dirty="0"/>
              <a:t>Sorting the Pictures</a:t>
            </a:r>
          </a:p>
        </p:txBody>
      </p:sp>
      <p:sp>
        <p:nvSpPr>
          <p:cNvPr id="3" name="Content Placeholder 2">
            <a:extLst>
              <a:ext uri="{FF2B5EF4-FFF2-40B4-BE49-F238E27FC236}">
                <a16:creationId xmlns:a16="http://schemas.microsoft.com/office/drawing/2014/main" id="{CAD14A4B-5618-3D48-66C1-18A66CFDAEA8}"/>
              </a:ext>
            </a:extLst>
          </p:cNvPr>
          <p:cNvSpPr>
            <a:spLocks noGrp="1"/>
          </p:cNvSpPr>
          <p:nvPr>
            <p:ph idx="1"/>
          </p:nvPr>
        </p:nvSpPr>
        <p:spPr/>
        <p:txBody>
          <a:bodyPr/>
          <a:lstStyle/>
          <a:p>
            <a:r>
              <a:rPr lang="en-US" dirty="0"/>
              <a:t>Questions</a:t>
            </a:r>
          </a:p>
          <a:p>
            <a:pPr lvl="1"/>
            <a:r>
              <a:rPr lang="en-US" dirty="0"/>
              <a:t>How should we understand the relationships among the two pictures in each set?</a:t>
            </a:r>
          </a:p>
          <a:p>
            <a:pPr lvl="1"/>
            <a:r>
              <a:rPr lang="en-US" dirty="0"/>
              <a:t>Is one image derived from the other image? Independent of that image?</a:t>
            </a:r>
          </a:p>
          <a:p>
            <a:pPr lvl="1"/>
            <a:r>
              <a:rPr lang="en-US" dirty="0"/>
              <a:t>What facts would we need to know?</a:t>
            </a:r>
          </a:p>
          <a:p>
            <a:pPr lvl="1"/>
            <a:r>
              <a:rPr lang="en-US" dirty="0"/>
              <a:t>What path would lead to copyright infringement? Which would avoid that result?</a:t>
            </a:r>
          </a:p>
        </p:txBody>
      </p:sp>
      <p:sp>
        <p:nvSpPr>
          <p:cNvPr id="5" name="Slide Number Placeholder 4">
            <a:extLst>
              <a:ext uri="{FF2B5EF4-FFF2-40B4-BE49-F238E27FC236}">
                <a16:creationId xmlns:a16="http://schemas.microsoft.com/office/drawing/2014/main" id="{EB083549-EEED-8EC9-5A29-032512976C0D}"/>
              </a:ext>
            </a:extLst>
          </p:cNvPr>
          <p:cNvSpPr>
            <a:spLocks noGrp="1"/>
          </p:cNvSpPr>
          <p:nvPr>
            <p:ph type="sldNum" sz="quarter" idx="12"/>
          </p:nvPr>
        </p:nvSpPr>
        <p:spPr/>
        <p:txBody>
          <a:bodyPr/>
          <a:lstStyle/>
          <a:p>
            <a:fld id="{C70A4D9F-5889-490E-82B8-F6AD40823138}" type="slidenum">
              <a:rPr lang="en-US" altLang="en-US" smtClean="0"/>
              <a:pPr/>
              <a:t>27</a:t>
            </a:fld>
            <a:endParaRPr lang="en-US" altLang="en-US"/>
          </a:p>
        </p:txBody>
      </p:sp>
      <p:sp>
        <p:nvSpPr>
          <p:cNvPr id="6" name="Text Box 5">
            <a:extLst>
              <a:ext uri="{FF2B5EF4-FFF2-40B4-BE49-F238E27FC236}">
                <a16:creationId xmlns:a16="http://schemas.microsoft.com/office/drawing/2014/main" id="{C762C27C-B0CB-E5F8-4A2B-EE400DF6E824}"/>
              </a:ext>
            </a:extLst>
          </p:cNvPr>
          <p:cNvSpPr txBox="1">
            <a:spLocks noChangeArrowheads="1"/>
          </p:cNvSpPr>
          <p:nvPr/>
        </p:nvSpPr>
        <p:spPr bwMode="auto">
          <a:xfrm>
            <a:off x="10101263" y="0"/>
            <a:ext cx="211613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561509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2425" y="-2"/>
            <a:ext cx="3929576"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Ets-Hokin</a:t>
            </a:r>
            <a:r>
              <a:rPr lang="en-US" sz="2400" dirty="0">
                <a:solidFill>
                  <a:schemeClr val="accent4">
                    <a:lumMod val="75000"/>
                    <a:lumOff val="25000"/>
                  </a:schemeClr>
                </a:solidFill>
                <a:latin typeface="+mn-lt"/>
                <a:cs typeface="Times New Roman" panose="02020603050405020304" pitchFamily="18" charset="0"/>
              </a:rPr>
              <a:t> v. Skyy (Skyy I)</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068498" y="6488668"/>
            <a:ext cx="31235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225 F.3d 1068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2000)</a:t>
            </a:r>
          </a:p>
        </p:txBody>
      </p:sp>
      <p:pic>
        <p:nvPicPr>
          <p:cNvPr id="5" name="Picture 4">
            <a:extLst>
              <a:ext uri="{FF2B5EF4-FFF2-40B4-BE49-F238E27FC236}">
                <a16:creationId xmlns:a16="http://schemas.microsoft.com/office/drawing/2014/main" id="{0DFA2EA6-82CB-CDE9-790F-F59AEF59F116}"/>
              </a:ext>
            </a:extLst>
          </p:cNvPr>
          <p:cNvPicPr>
            <a:picLocks noChangeAspect="1"/>
          </p:cNvPicPr>
          <p:nvPr/>
        </p:nvPicPr>
        <p:blipFill>
          <a:blip r:embed="rId2"/>
          <a:srcRect l="14335" t="4856" r="14687" b="6616"/>
          <a:stretch/>
        </p:blipFill>
        <p:spPr>
          <a:xfrm>
            <a:off x="3833768" y="209004"/>
            <a:ext cx="4038672" cy="6496596"/>
          </a:xfrm>
          <a:prstGeom prst="rect">
            <a:avLst/>
          </a:prstGeom>
          <a:ln w="6350">
            <a:solidFill>
              <a:schemeClr val="tx1"/>
            </a:solidFill>
          </a:ln>
        </p:spPr>
      </p:pic>
    </p:spTree>
    <p:extLst>
      <p:ext uri="{BB962C8B-B14F-4D97-AF65-F5344CB8AC3E}">
        <p14:creationId xmlns:p14="http://schemas.microsoft.com/office/powerpoint/2010/main" val="4157385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105" y="-2"/>
            <a:ext cx="358489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Infringement Claim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454392" y="6488668"/>
            <a:ext cx="27376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Ets-Hokin</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190B347B-1A07-2B1F-6F4B-AAADD9C0633A}"/>
              </a:ext>
            </a:extLst>
          </p:cNvPr>
          <p:cNvPicPr>
            <a:picLocks noChangeAspect="1"/>
          </p:cNvPicPr>
          <p:nvPr/>
        </p:nvPicPr>
        <p:blipFill>
          <a:blip r:embed="rId3"/>
          <a:srcRect l="14247" t="6969" r="14895" b="5672"/>
          <a:stretch/>
        </p:blipFill>
        <p:spPr>
          <a:xfrm>
            <a:off x="302003" y="209004"/>
            <a:ext cx="4023306" cy="6491834"/>
          </a:xfrm>
          <a:prstGeom prst="rect">
            <a:avLst/>
          </a:prstGeom>
          <a:ln w="6350">
            <a:solidFill>
              <a:schemeClr val="tx1"/>
            </a:solidFill>
          </a:ln>
        </p:spPr>
      </p:pic>
      <p:sp>
        <p:nvSpPr>
          <p:cNvPr id="8" name="Text Box 5"/>
          <p:cNvSpPr txBox="1">
            <a:spLocks noChangeArrowheads="1"/>
          </p:cNvSpPr>
          <p:nvPr/>
        </p:nvSpPr>
        <p:spPr bwMode="auto">
          <a:xfrm>
            <a:off x="1955794" y="827068"/>
            <a:ext cx="9518497" cy="550920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err="1"/>
              <a:t>Skyy</a:t>
            </a:r>
            <a:r>
              <a:rPr lang="en-US" sz="3200" i="0" dirty="0"/>
              <a:t> claims that it found </a:t>
            </a:r>
            <a:r>
              <a:rPr lang="en-US" sz="3200" i="0" dirty="0" err="1"/>
              <a:t>Ets-Hokin’s</a:t>
            </a:r>
            <a:r>
              <a:rPr lang="en-US" sz="3200" i="0" dirty="0"/>
              <a:t> photographs unsatisfactory and thus hired other photographers to photograph the bottle. *** </a:t>
            </a:r>
            <a:r>
              <a:rPr lang="en-US" sz="3200" i="0" dirty="0" err="1"/>
              <a:t>Ets-Hokin</a:t>
            </a:r>
            <a:r>
              <a:rPr lang="en-US" sz="3200" i="0" dirty="0"/>
              <a:t> brought suit against </a:t>
            </a:r>
            <a:r>
              <a:rPr lang="en-US" sz="3200" i="0" dirty="0" err="1"/>
              <a:t>Skyy</a:t>
            </a:r>
            <a:r>
              <a:rPr lang="en-US" sz="3200" i="0" dirty="0"/>
              <a:t> and three other defendants</a:t>
            </a:r>
            <a:r>
              <a:rPr lang="en-US" sz="3200" b="1" i="0" dirty="0"/>
              <a:t> </a:t>
            </a:r>
            <a:r>
              <a:rPr lang="en-US" sz="3200" i="0" dirty="0"/>
              <a:t>for copyright infringement, fraud, and negligent misrepresentation. *** He </a:t>
            </a:r>
            <a:r>
              <a:rPr lang="en-US" sz="3200" b="1" i="0" dirty="0">
                <a:solidFill>
                  <a:schemeClr val="accent4">
                    <a:lumMod val="50000"/>
                    <a:lumOff val="50000"/>
                  </a:schemeClr>
                </a:solidFill>
              </a:rPr>
              <a:t>also alleged that </a:t>
            </a:r>
            <a:r>
              <a:rPr lang="en-US" sz="3200" b="1" i="0" dirty="0" err="1">
                <a:solidFill>
                  <a:schemeClr val="accent4">
                    <a:lumMod val="50000"/>
                    <a:lumOff val="50000"/>
                  </a:schemeClr>
                </a:solidFill>
              </a:rPr>
              <a:t>Skyy</a:t>
            </a:r>
            <a:r>
              <a:rPr lang="en-US" sz="3200" b="1" i="0" dirty="0">
                <a:solidFill>
                  <a:schemeClr val="accent4">
                    <a:lumMod val="50000"/>
                    <a:lumOff val="50000"/>
                  </a:schemeClr>
                </a:solidFill>
              </a:rPr>
              <a:t> used photographs taken by the other photographers that mimicked his own photos; specifically, he claimed that these photographers improperly used his photographs to produce virtually identical photos of the vodka bottle</a:t>
            </a:r>
            <a:r>
              <a:rPr lang="en-US" sz="3200" i="0" dirty="0">
                <a:cs typeface="Times New Roman" panose="02020603050405020304" pitchFamily="18" charset="0"/>
              </a:rPr>
              <a:t>.”</a:t>
            </a:r>
          </a:p>
        </p:txBody>
      </p:sp>
    </p:spTree>
    <p:extLst>
      <p:ext uri="{BB962C8B-B14F-4D97-AF65-F5344CB8AC3E}">
        <p14:creationId xmlns:p14="http://schemas.microsoft.com/office/powerpoint/2010/main" val="136725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402D335-3575-4005-AD03-12C75E960296}" type="slidenum">
              <a:rPr lang="en-US" altLang="en-US" sz="1400" i="0">
                <a:solidFill>
                  <a:srgbClr val="000066"/>
                </a:solidFill>
                <a:latin typeface="Arial" panose="020B0604020202020204" pitchFamily="34" charset="0"/>
              </a:rPr>
              <a:pPr/>
              <a:t>3</a:t>
            </a:fld>
            <a:endParaRPr lang="en-US" altLang="en-US" sz="1400" i="0">
              <a:solidFill>
                <a:srgbClr val="000066"/>
              </a:solidFill>
              <a:latin typeface="Arial" panose="020B0604020202020204" pitchFamily="34" charset="0"/>
            </a:endParaRPr>
          </a:p>
        </p:txBody>
      </p:sp>
      <p:sp>
        <p:nvSpPr>
          <p:cNvPr id="29701" name="Rectangle 2"/>
          <p:cNvSpPr>
            <a:spLocks noGrp="1" noChangeArrowheads="1"/>
          </p:cNvSpPr>
          <p:nvPr>
            <p:ph type="title"/>
          </p:nvPr>
        </p:nvSpPr>
        <p:spPr/>
        <p:txBody>
          <a:bodyPr/>
          <a:lstStyle/>
          <a:p>
            <a:r>
              <a:rPr lang="en-US"/>
              <a:t>Section 102(b)</a:t>
            </a:r>
          </a:p>
        </p:txBody>
      </p:sp>
      <p:sp>
        <p:nvSpPr>
          <p:cNvPr id="29702" name="Rectangle 3"/>
          <p:cNvSpPr>
            <a:spLocks noGrp="1" noChangeArrowheads="1"/>
          </p:cNvSpPr>
          <p:nvPr>
            <p:ph type="body" idx="1"/>
          </p:nvPr>
        </p:nvSpPr>
        <p:spPr/>
        <p:txBody>
          <a:bodyPr/>
          <a:lstStyle/>
          <a:p>
            <a:r>
              <a:rPr lang="en-US" dirty="0">
                <a:solidFill>
                  <a:srgbClr val="000066"/>
                </a:solidFill>
              </a:rPr>
              <a:t>In no case does copyright protection for an original work of authorship extend to any </a:t>
            </a:r>
            <a:r>
              <a:rPr lang="en-US" dirty="0">
                <a:solidFill>
                  <a:schemeClr val="accent4">
                    <a:lumMod val="50000"/>
                    <a:lumOff val="50000"/>
                  </a:schemeClr>
                </a:solidFill>
              </a:rPr>
              <a:t>idea, procedure, process, system, method of operation, concept, principle, or discovery</a:t>
            </a:r>
            <a:r>
              <a:rPr lang="en-US" dirty="0">
                <a:solidFill>
                  <a:srgbClr val="000066"/>
                </a:solidFill>
              </a:rPr>
              <a:t>, regardless of the form in which it is described, explained, illustrated, or embodied in such work.</a:t>
            </a:r>
          </a:p>
        </p:txBody>
      </p:sp>
    </p:spTree>
    <p:extLst>
      <p:ext uri="{BB962C8B-B14F-4D97-AF65-F5344CB8AC3E}">
        <p14:creationId xmlns:p14="http://schemas.microsoft.com/office/powerpoint/2010/main" val="29016148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5757" y="-2"/>
            <a:ext cx="240624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Here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9454392" y="6488668"/>
            <a:ext cx="27376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Ets-Hokin</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A327FF6-FE29-B861-81C7-D6377901ED66}"/>
              </a:ext>
            </a:extLst>
          </p:cNvPr>
          <p:cNvPicPr>
            <a:picLocks noChangeAspect="1"/>
          </p:cNvPicPr>
          <p:nvPr/>
        </p:nvPicPr>
        <p:blipFill>
          <a:blip r:embed="rId2"/>
          <a:srcRect l="14437" t="6231" r="14440" b="6100"/>
          <a:stretch/>
        </p:blipFill>
        <p:spPr>
          <a:xfrm>
            <a:off x="340467" y="209004"/>
            <a:ext cx="4024375" cy="6491834"/>
          </a:xfrm>
          <a:prstGeom prst="rect">
            <a:avLst/>
          </a:prstGeom>
          <a:ln w="6350">
            <a:solidFill>
              <a:schemeClr val="tx1"/>
            </a:solidFill>
          </a:ln>
        </p:spPr>
      </p:pic>
      <p:sp>
        <p:nvSpPr>
          <p:cNvPr id="8" name="Text Box 5"/>
          <p:cNvSpPr txBox="1">
            <a:spLocks noChangeArrowheads="1"/>
          </p:cNvSpPr>
          <p:nvPr/>
        </p:nvSpPr>
        <p:spPr bwMode="auto">
          <a:xfrm>
            <a:off x="1787162" y="1166842"/>
            <a:ext cx="9659617"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view of the </a:t>
            </a:r>
            <a:r>
              <a:rPr lang="en-US" sz="3200" b="1" i="0" dirty="0">
                <a:solidFill>
                  <a:schemeClr val="accent4">
                    <a:lumMod val="50000"/>
                    <a:lumOff val="50000"/>
                  </a:schemeClr>
                </a:solidFill>
              </a:rPr>
              <a:t>low threshold for the creativity element</a:t>
            </a:r>
            <a:r>
              <a:rPr lang="en-US" sz="3200" i="0" dirty="0"/>
              <a:t>, and given that the types of decisions </a:t>
            </a:r>
            <a:r>
              <a:rPr lang="en-US" sz="3200" i="0" dirty="0" err="1"/>
              <a:t>Ets-Hokin</a:t>
            </a:r>
            <a:r>
              <a:rPr lang="en-US" sz="3200" i="0" dirty="0"/>
              <a:t> made about lighting, shading, angle, background, and so forth have been recognized as sufficient to convey copyright protection, we have no difficulty in concluding that the defendants have not met their burden of showing the invalidity of </a:t>
            </a:r>
            <a:r>
              <a:rPr lang="en-US" sz="3200" i="0" dirty="0" err="1"/>
              <a:t>Ets-Hokin’s</a:t>
            </a:r>
            <a:r>
              <a:rPr lang="en-US" sz="3200" i="0" dirty="0"/>
              <a:t> copyright, and that </a:t>
            </a:r>
            <a:r>
              <a:rPr lang="en-US" sz="3200" b="1" i="0" dirty="0" err="1">
                <a:solidFill>
                  <a:schemeClr val="accent4">
                    <a:lumMod val="50000"/>
                    <a:lumOff val="50000"/>
                  </a:schemeClr>
                </a:solidFill>
              </a:rPr>
              <a:t>Ets-Hokin’s</a:t>
            </a:r>
            <a:r>
              <a:rPr lang="en-US" sz="3200" b="1" i="0" dirty="0">
                <a:solidFill>
                  <a:schemeClr val="accent4">
                    <a:lumMod val="50000"/>
                    <a:lumOff val="50000"/>
                  </a:schemeClr>
                </a:solidFill>
              </a:rPr>
              <a:t> product shots are sufficiently creative, and thus sufficiently original, to merit copyright protection</a:t>
            </a:r>
            <a:r>
              <a:rPr lang="en-US" sz="3200" i="0" dirty="0">
                <a:cs typeface="Times New Roman" panose="02020603050405020304" pitchFamily="18" charset="0"/>
              </a:rPr>
              <a:t>.”</a:t>
            </a:r>
          </a:p>
        </p:txBody>
      </p:sp>
    </p:spTree>
    <p:extLst>
      <p:ext uri="{BB962C8B-B14F-4D97-AF65-F5344CB8AC3E}">
        <p14:creationId xmlns:p14="http://schemas.microsoft.com/office/powerpoint/2010/main" val="211957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4A763-031A-C852-5BDB-68394F780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705A82-DD10-B32C-29DF-F660F32F94A5}"/>
              </a:ext>
            </a:extLst>
          </p:cNvPr>
          <p:cNvSpPr>
            <a:spLocks noGrp="1"/>
          </p:cNvSpPr>
          <p:nvPr>
            <p:ph type="title"/>
          </p:nvPr>
        </p:nvSpPr>
        <p:spPr>
          <a:xfrm>
            <a:off x="8153329" y="-2"/>
            <a:ext cx="4038672"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Ets-Hokin</a:t>
            </a:r>
            <a:r>
              <a:rPr lang="en-US" sz="2400" dirty="0">
                <a:solidFill>
                  <a:schemeClr val="accent4">
                    <a:lumMod val="75000"/>
                    <a:lumOff val="25000"/>
                  </a:schemeClr>
                </a:solidFill>
                <a:latin typeface="+mn-lt"/>
                <a:cs typeface="Times New Roman" panose="02020603050405020304" pitchFamily="18" charset="0"/>
              </a:rPr>
              <a:t> v. Skyy (Skyy II)</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8AAC055-6329-971F-F6B3-775BF9C16573}"/>
              </a:ext>
            </a:extLst>
          </p:cNvPr>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a:extLst>
              <a:ext uri="{FF2B5EF4-FFF2-40B4-BE49-F238E27FC236}">
                <a16:creationId xmlns:a16="http://schemas.microsoft.com/office/drawing/2014/main" id="{3A2381C0-DB58-6342-7AD9-A8C129530012}"/>
              </a:ext>
            </a:extLst>
          </p:cNvPr>
          <p:cNvSpPr txBox="1">
            <a:spLocks noChangeArrowheads="1"/>
          </p:cNvSpPr>
          <p:nvPr/>
        </p:nvSpPr>
        <p:spPr bwMode="auto">
          <a:xfrm>
            <a:off x="9208604" y="6488668"/>
            <a:ext cx="29833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323 F.3d 763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2003)</a:t>
            </a:r>
          </a:p>
        </p:txBody>
      </p:sp>
      <p:pic>
        <p:nvPicPr>
          <p:cNvPr id="7" name="Picture 6">
            <a:extLst>
              <a:ext uri="{FF2B5EF4-FFF2-40B4-BE49-F238E27FC236}">
                <a16:creationId xmlns:a16="http://schemas.microsoft.com/office/drawing/2014/main" id="{8AF46AE7-0F77-F720-AAE3-64E37E46FDF8}"/>
              </a:ext>
            </a:extLst>
          </p:cNvPr>
          <p:cNvPicPr>
            <a:picLocks noChangeAspect="1"/>
          </p:cNvPicPr>
          <p:nvPr/>
        </p:nvPicPr>
        <p:blipFill>
          <a:blip r:embed="rId2"/>
          <a:stretch>
            <a:fillRect/>
          </a:stretch>
        </p:blipFill>
        <p:spPr>
          <a:xfrm>
            <a:off x="3345255" y="209004"/>
            <a:ext cx="4385359" cy="6496596"/>
          </a:xfrm>
          <a:prstGeom prst="rect">
            <a:avLst/>
          </a:prstGeom>
          <a:ln w="6350">
            <a:solidFill>
              <a:schemeClr val="tx1"/>
            </a:solidFill>
          </a:ln>
        </p:spPr>
      </p:pic>
    </p:spTree>
    <p:extLst>
      <p:ext uri="{BB962C8B-B14F-4D97-AF65-F5344CB8AC3E}">
        <p14:creationId xmlns:p14="http://schemas.microsoft.com/office/powerpoint/2010/main" val="1476793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060E1D-09A8-8788-1EDC-C5E65B3E1F8A}"/>
              </a:ext>
            </a:extLst>
          </p:cNvPr>
          <p:cNvPicPr>
            <a:picLocks noChangeAspect="1"/>
          </p:cNvPicPr>
          <p:nvPr/>
        </p:nvPicPr>
        <p:blipFill>
          <a:blip r:embed="rId2"/>
          <a:srcRect l="14613" t="5496" r="12081" b="8277"/>
          <a:stretch/>
        </p:blipFill>
        <p:spPr>
          <a:xfrm>
            <a:off x="272376" y="209004"/>
            <a:ext cx="4165640" cy="6491834"/>
          </a:xfrm>
          <a:prstGeom prst="rect">
            <a:avLst/>
          </a:prstGeom>
          <a:ln w="6350">
            <a:solidFill>
              <a:schemeClr val="tx1"/>
            </a:solidFill>
          </a:ln>
        </p:spPr>
      </p:pic>
      <p:sp>
        <p:nvSpPr>
          <p:cNvPr id="2" name="Title 1"/>
          <p:cNvSpPr>
            <a:spLocks noGrp="1"/>
          </p:cNvSpPr>
          <p:nvPr>
            <p:ph type="title"/>
          </p:nvPr>
        </p:nvSpPr>
        <p:spPr>
          <a:xfrm>
            <a:off x="8896455" y="-2"/>
            <a:ext cx="32955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Infringement Here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9454392" y="6488668"/>
            <a:ext cx="27376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Ets-Hokin</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690688" y="1537528"/>
            <a:ext cx="9518497"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Though the </a:t>
            </a:r>
            <a:r>
              <a:rPr lang="en-US" sz="3200" b="1" i="0" dirty="0" err="1">
                <a:solidFill>
                  <a:schemeClr val="accent4">
                    <a:lumMod val="50000"/>
                    <a:lumOff val="50000"/>
                  </a:schemeClr>
                </a:solidFill>
              </a:rPr>
              <a:t>Ets</a:t>
            </a:r>
            <a:r>
              <a:rPr lang="en-US" sz="3200" b="1" i="0" dirty="0">
                <a:solidFill>
                  <a:schemeClr val="accent4">
                    <a:lumMod val="50000"/>
                    <a:lumOff val="50000"/>
                  </a:schemeClr>
                </a:solidFill>
              </a:rPr>
              <a:t>–</a:t>
            </a:r>
            <a:r>
              <a:rPr lang="en-US" sz="3200" b="1" i="0" dirty="0" err="1">
                <a:solidFill>
                  <a:schemeClr val="accent4">
                    <a:lumMod val="50000"/>
                    <a:lumOff val="50000"/>
                  </a:schemeClr>
                </a:solidFill>
              </a:rPr>
              <a:t>Hokin</a:t>
            </a:r>
            <a:r>
              <a:rPr lang="en-US" sz="3200" b="1" i="0" dirty="0">
                <a:solidFill>
                  <a:schemeClr val="accent4">
                    <a:lumMod val="50000"/>
                    <a:lumOff val="50000"/>
                  </a:schemeClr>
                </a:solidFill>
              </a:rPr>
              <a:t> and </a:t>
            </a:r>
            <a:r>
              <a:rPr lang="en-US" sz="3200" b="1" i="0" dirty="0" err="1">
                <a:solidFill>
                  <a:schemeClr val="accent4">
                    <a:lumMod val="50000"/>
                    <a:lumOff val="50000"/>
                  </a:schemeClr>
                </a:solidFill>
              </a:rPr>
              <a:t>Skyy</a:t>
            </a:r>
            <a:r>
              <a:rPr lang="en-US" sz="3200" b="1" i="0" dirty="0">
                <a:solidFill>
                  <a:schemeClr val="accent4">
                    <a:lumMod val="50000"/>
                    <a:lumOff val="50000"/>
                  </a:schemeClr>
                </a:solidFill>
              </a:rPr>
              <a:t> photographs are indeed similar, their similarity is inevitable, given the shared concept, or idea, of photographing the </a:t>
            </a:r>
            <a:r>
              <a:rPr lang="en-US" sz="3200" b="1" i="0" dirty="0" err="1">
                <a:solidFill>
                  <a:schemeClr val="accent4">
                    <a:lumMod val="50000"/>
                    <a:lumOff val="50000"/>
                  </a:schemeClr>
                </a:solidFill>
              </a:rPr>
              <a:t>Skyy</a:t>
            </a:r>
            <a:r>
              <a:rPr lang="en-US" sz="3200" b="1" i="0" dirty="0">
                <a:solidFill>
                  <a:schemeClr val="accent4">
                    <a:lumMod val="50000"/>
                    <a:lumOff val="50000"/>
                  </a:schemeClr>
                </a:solidFill>
              </a:rPr>
              <a:t> bottle</a:t>
            </a:r>
            <a:r>
              <a:rPr lang="en-US" sz="3200" i="0" dirty="0"/>
              <a:t>. When we apply the limiting doctrines, subtracting the unoriginal elements, </a:t>
            </a:r>
            <a:r>
              <a:rPr lang="en-US" sz="3200" b="1" i="0" dirty="0" err="1">
                <a:solidFill>
                  <a:schemeClr val="accent4">
                    <a:lumMod val="50000"/>
                    <a:lumOff val="50000"/>
                  </a:schemeClr>
                </a:solidFill>
              </a:rPr>
              <a:t>Ets</a:t>
            </a:r>
            <a:r>
              <a:rPr lang="en-US" sz="3200" b="1" i="0" dirty="0">
                <a:solidFill>
                  <a:schemeClr val="accent4">
                    <a:lumMod val="50000"/>
                    <a:lumOff val="50000"/>
                  </a:schemeClr>
                </a:solidFill>
              </a:rPr>
              <a:t>–</a:t>
            </a:r>
            <a:r>
              <a:rPr lang="en-US" sz="3200" b="1" i="0" dirty="0" err="1">
                <a:solidFill>
                  <a:schemeClr val="accent4">
                    <a:lumMod val="50000"/>
                    <a:lumOff val="50000"/>
                  </a:schemeClr>
                </a:solidFill>
              </a:rPr>
              <a:t>Hokin</a:t>
            </a:r>
            <a:r>
              <a:rPr lang="en-US" sz="3200" b="1" i="0" dirty="0">
                <a:solidFill>
                  <a:schemeClr val="accent4">
                    <a:lumMod val="50000"/>
                    <a:lumOff val="50000"/>
                  </a:schemeClr>
                </a:solidFill>
              </a:rPr>
              <a:t> is left with only a ‘‘thin’’ copyright, which protects against only virtually identical copying</a:t>
            </a:r>
            <a:r>
              <a:rPr lang="en-US" sz="3200" i="0" dirty="0"/>
              <a:t>. See </a:t>
            </a:r>
            <a:r>
              <a:rPr lang="en-US" sz="3200" dirty="0"/>
              <a:t>Apple</a:t>
            </a:r>
            <a:r>
              <a:rPr lang="en-US" sz="3200" i="0" dirty="0"/>
              <a:t>, 35 F.3d at 1442 (9th Cir. 1994). ***</a:t>
            </a:r>
            <a:r>
              <a:rPr lang="en-US" sz="3200" i="0" dirty="0">
                <a:cs typeface="Times New Roman" panose="02020603050405020304" pitchFamily="18" charset="0"/>
              </a:rPr>
              <a:t>.”</a:t>
            </a:r>
          </a:p>
        </p:txBody>
      </p:sp>
    </p:spTree>
    <p:extLst>
      <p:ext uri="{BB962C8B-B14F-4D97-AF65-F5344CB8AC3E}">
        <p14:creationId xmlns:p14="http://schemas.microsoft.com/office/powerpoint/2010/main" val="420790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060E1D-09A8-8788-1EDC-C5E65B3E1F8A}"/>
              </a:ext>
            </a:extLst>
          </p:cNvPr>
          <p:cNvPicPr>
            <a:picLocks noChangeAspect="1"/>
          </p:cNvPicPr>
          <p:nvPr/>
        </p:nvPicPr>
        <p:blipFill>
          <a:blip r:embed="rId2"/>
          <a:srcRect l="14813" t="6423" r="10488" b="7828"/>
          <a:stretch/>
        </p:blipFill>
        <p:spPr>
          <a:xfrm>
            <a:off x="374515" y="209004"/>
            <a:ext cx="4227872" cy="6430124"/>
          </a:xfrm>
          <a:prstGeom prst="rect">
            <a:avLst/>
          </a:prstGeom>
          <a:ln w="6350">
            <a:solidFill>
              <a:schemeClr val="tx1"/>
            </a:solidFill>
          </a:ln>
        </p:spPr>
      </p:pic>
      <p:sp>
        <p:nvSpPr>
          <p:cNvPr id="2" name="Title 1"/>
          <p:cNvSpPr>
            <a:spLocks noGrp="1"/>
          </p:cNvSpPr>
          <p:nvPr>
            <p:ph type="title"/>
          </p:nvPr>
        </p:nvSpPr>
        <p:spPr>
          <a:xfrm>
            <a:off x="8896455" y="-2"/>
            <a:ext cx="32955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Infringement Here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9454392" y="6488668"/>
            <a:ext cx="27376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Ets-Hokin</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988752" y="739200"/>
            <a:ext cx="9518497" cy="550920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same is true here, where the range of protectable expression is constrained by both the subject-matter idea of the photograph and the conventions of the commercial product shot. </a:t>
            </a:r>
            <a:r>
              <a:rPr lang="en-US" sz="3200" b="1" i="0" dirty="0" err="1">
                <a:solidFill>
                  <a:schemeClr val="accent4">
                    <a:lumMod val="50000"/>
                    <a:lumOff val="50000"/>
                  </a:schemeClr>
                </a:solidFill>
              </a:rPr>
              <a:t>Skyy’s</a:t>
            </a:r>
            <a:r>
              <a:rPr lang="en-US" sz="3200" b="1" i="0" dirty="0">
                <a:solidFill>
                  <a:schemeClr val="accent4">
                    <a:lumMod val="50000"/>
                    <a:lumOff val="50000"/>
                  </a:schemeClr>
                </a:solidFill>
              </a:rPr>
              <a:t> photographs are not virtually identical to those of </a:t>
            </a:r>
            <a:r>
              <a:rPr lang="en-US" sz="3200" b="1" i="0" dirty="0" err="1">
                <a:solidFill>
                  <a:schemeClr val="accent4">
                    <a:lumMod val="50000"/>
                    <a:lumOff val="50000"/>
                  </a:schemeClr>
                </a:solidFill>
              </a:rPr>
              <a:t>Ets</a:t>
            </a:r>
            <a:r>
              <a:rPr lang="en-US" sz="3200" b="1" i="0" dirty="0">
                <a:solidFill>
                  <a:schemeClr val="accent4">
                    <a:lumMod val="50000"/>
                    <a:lumOff val="50000"/>
                  </a:schemeClr>
                </a:solidFill>
              </a:rPr>
              <a:t>–</a:t>
            </a:r>
            <a:r>
              <a:rPr lang="en-US" sz="3200" b="1" i="0" dirty="0" err="1">
                <a:solidFill>
                  <a:schemeClr val="accent4">
                    <a:lumMod val="50000"/>
                    <a:lumOff val="50000"/>
                  </a:schemeClr>
                </a:solidFill>
              </a:rPr>
              <a:t>Hokin</a:t>
            </a:r>
            <a:r>
              <a:rPr lang="en-US" sz="3200" i="0" dirty="0"/>
              <a:t>. Indeed, they differ in as many ways as possible within the constraints of the commercial product shot. </a:t>
            </a:r>
            <a:r>
              <a:rPr lang="en-US" sz="3200" b="1" i="0" dirty="0">
                <a:solidFill>
                  <a:schemeClr val="accent4">
                    <a:lumMod val="50000"/>
                    <a:lumOff val="50000"/>
                  </a:schemeClr>
                </a:solidFill>
              </a:rPr>
              <a:t>The lighting differs; the angles differ; the shadows and highlighting differ, as do the reflections and background. The only constant is the bottle itself. The photographs are therefore not infringing</a:t>
            </a:r>
            <a:r>
              <a:rPr lang="en-US" sz="3200" i="0" dirty="0">
                <a:cs typeface="Times New Roman" panose="02020603050405020304" pitchFamily="18" charset="0"/>
              </a:rPr>
              <a:t>.”</a:t>
            </a:r>
          </a:p>
        </p:txBody>
      </p:sp>
    </p:spTree>
    <p:extLst>
      <p:ext uri="{BB962C8B-B14F-4D97-AF65-F5344CB8AC3E}">
        <p14:creationId xmlns:p14="http://schemas.microsoft.com/office/powerpoint/2010/main" val="67715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7806" y="-2"/>
            <a:ext cx="3164195"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Rentmeester</a:t>
            </a:r>
            <a:r>
              <a:rPr lang="en-US" sz="2400" dirty="0">
                <a:solidFill>
                  <a:schemeClr val="accent4">
                    <a:lumMod val="75000"/>
                    <a:lumOff val="25000"/>
                  </a:schemeClr>
                </a:solidFill>
                <a:latin typeface="+mn-lt"/>
                <a:cs typeface="Times New Roman" panose="02020603050405020304" pitchFamily="18" charset="0"/>
              </a:rPr>
              <a:t> v. Nike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152312" y="6488668"/>
            <a:ext cx="30396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883 F.3d 1111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pic>
        <p:nvPicPr>
          <p:cNvPr id="5" name="Picture 4">
            <a:extLst>
              <a:ext uri="{FF2B5EF4-FFF2-40B4-BE49-F238E27FC236}">
                <a16:creationId xmlns:a16="http://schemas.microsoft.com/office/drawing/2014/main" id="{05E19997-8158-CC67-3C51-1EEFC4419AE0}"/>
              </a:ext>
            </a:extLst>
          </p:cNvPr>
          <p:cNvPicPr>
            <a:picLocks noChangeAspect="1"/>
          </p:cNvPicPr>
          <p:nvPr/>
        </p:nvPicPr>
        <p:blipFill>
          <a:blip r:embed="rId2"/>
          <a:stretch>
            <a:fillRect/>
          </a:stretch>
        </p:blipFill>
        <p:spPr>
          <a:xfrm>
            <a:off x="3602507" y="196374"/>
            <a:ext cx="4214621" cy="6405852"/>
          </a:xfrm>
          <a:prstGeom prst="rect">
            <a:avLst/>
          </a:prstGeom>
          <a:ln w="6350">
            <a:solidFill>
              <a:schemeClr val="tx1"/>
            </a:solidFill>
          </a:ln>
        </p:spPr>
      </p:pic>
    </p:spTree>
    <p:extLst>
      <p:ext uri="{BB962C8B-B14F-4D97-AF65-F5344CB8AC3E}">
        <p14:creationId xmlns:p14="http://schemas.microsoft.com/office/powerpoint/2010/main" val="206707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5855" y="-2"/>
            <a:ext cx="37961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Who is Co </a:t>
            </a:r>
            <a:r>
              <a:rPr lang="en-US" sz="2400" dirty="0" err="1">
                <a:solidFill>
                  <a:schemeClr val="accent4">
                    <a:lumMod val="75000"/>
                    <a:lumOff val="25000"/>
                  </a:schemeClr>
                </a:solidFill>
                <a:latin typeface="+mn-lt"/>
                <a:cs typeface="Times New Roman" panose="02020603050405020304" pitchFamily="18" charset="0"/>
              </a:rPr>
              <a:t>Rentmeester</a:t>
            </a:r>
            <a:r>
              <a:rPr lang="en-US" sz="2400" dirty="0">
                <a:solidFill>
                  <a:schemeClr val="accent4">
                    <a:lumMod val="75000"/>
                    <a:lumOff val="25000"/>
                  </a:schemeClr>
                </a:solidFill>
                <a:latin typeface="+mn-lt"/>
                <a:cs typeface="Times New Roman" panose="02020603050405020304" pitchFamily="18" charset="0"/>
              </a:rPr>
              <a: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048750" y="6488668"/>
            <a:ext cx="31432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Life.com (Visited 6 Jan 2022)</a:t>
            </a:r>
          </a:p>
        </p:txBody>
      </p:sp>
      <p:pic>
        <p:nvPicPr>
          <p:cNvPr id="5" name="Picture 4" descr="What Meets the Eye: The Photography of Co Rentmeester - LIF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0939" y="121119"/>
            <a:ext cx="5986452" cy="6584481"/>
          </a:xfrm>
          <a:prstGeom prst="rect">
            <a:avLst/>
          </a:prstGeom>
          <a:ln w="6350">
            <a:solidFill>
              <a:schemeClr val="tx1"/>
            </a:solidFill>
          </a:ln>
        </p:spPr>
      </p:pic>
    </p:spTree>
    <p:extLst>
      <p:ext uri="{BB962C8B-B14F-4D97-AF65-F5344CB8AC3E}">
        <p14:creationId xmlns:p14="http://schemas.microsoft.com/office/powerpoint/2010/main" val="1423845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8725" y="-2"/>
            <a:ext cx="33432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First Cause of Action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439274" y="6488668"/>
            <a:ext cx="2752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Complaint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74449" y="312923"/>
            <a:ext cx="4226014" cy="638791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489998" y="1550238"/>
            <a:ext cx="8701852" cy="4460037"/>
          </a:xfrm>
          <a:prstGeom prst="rect">
            <a:avLst/>
          </a:prstGeom>
          <a:ln w="6350">
            <a:solidFill>
              <a:schemeClr val="tx1"/>
            </a:solidFill>
          </a:ln>
        </p:spPr>
      </p:pic>
    </p:spTree>
    <p:extLst>
      <p:ext uri="{BB962C8B-B14F-4D97-AF65-F5344CB8AC3E}">
        <p14:creationId xmlns:p14="http://schemas.microsoft.com/office/powerpoint/2010/main" val="15822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1964" y="-2"/>
            <a:ext cx="59300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First Cause of Action: Derivative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439274" y="6488668"/>
            <a:ext cx="2752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Complaint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45266" y="209004"/>
            <a:ext cx="4294763"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343066" y="1163901"/>
            <a:ext cx="8274134" cy="5084499"/>
          </a:xfrm>
          <a:prstGeom prst="rect">
            <a:avLst/>
          </a:prstGeom>
          <a:ln w="6350">
            <a:solidFill>
              <a:schemeClr val="tx1"/>
            </a:solidFill>
          </a:ln>
        </p:spPr>
      </p:pic>
    </p:spTree>
    <p:extLst>
      <p:ext uri="{BB962C8B-B14F-4D97-AF65-F5344CB8AC3E}">
        <p14:creationId xmlns:p14="http://schemas.microsoft.com/office/powerpoint/2010/main" val="254107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 of Copying and Substantial Similarity</a:t>
            </a:r>
          </a:p>
        </p:txBody>
      </p:sp>
      <p:sp>
        <p:nvSpPr>
          <p:cNvPr id="3" name="Content Placeholder 2"/>
          <p:cNvSpPr>
            <a:spLocks noGrp="1"/>
          </p:cNvSpPr>
          <p:nvPr>
            <p:ph idx="1"/>
          </p:nvPr>
        </p:nvSpPr>
        <p:spPr/>
        <p:txBody>
          <a:bodyPr/>
          <a:lstStyle/>
          <a:p>
            <a:r>
              <a:rPr lang="en-US" dirty="0"/>
              <a:t>Says the Second Circuit in </a:t>
            </a:r>
            <a:r>
              <a:rPr lang="en-US" i="1" dirty="0"/>
              <a:t>Rogers</a:t>
            </a:r>
            <a:r>
              <a:rPr lang="en-US" dirty="0"/>
              <a:t> re The Ordinary Observer Test</a:t>
            </a:r>
          </a:p>
          <a:p>
            <a:pPr lvl="1"/>
            <a:r>
              <a:rPr lang="en-US" dirty="0"/>
              <a:t>“</a:t>
            </a:r>
            <a:r>
              <a:rPr lang="en-US" dirty="0">
                <a:solidFill>
                  <a:schemeClr val="accent4">
                    <a:lumMod val="50000"/>
                    <a:lumOff val="50000"/>
                  </a:schemeClr>
                </a:solidFill>
              </a:rPr>
              <a:t>Substantial similarity </a:t>
            </a:r>
            <a:r>
              <a:rPr lang="en-US" dirty="0"/>
              <a:t>does not require literally identical copying of every detail. Such similarity is determined by the </a:t>
            </a:r>
            <a:r>
              <a:rPr lang="en-US" dirty="0">
                <a:solidFill>
                  <a:schemeClr val="accent4">
                    <a:lumMod val="50000"/>
                    <a:lumOff val="50000"/>
                  </a:schemeClr>
                </a:solidFill>
              </a:rPr>
              <a:t>ordinary observer test</a:t>
            </a:r>
            <a:r>
              <a:rPr lang="en-US" dirty="0"/>
              <a:t>: the inquiry is ‘</a:t>
            </a:r>
            <a:r>
              <a:rPr lang="en-US" dirty="0">
                <a:solidFill>
                  <a:schemeClr val="accent4">
                    <a:lumMod val="50000"/>
                    <a:lumOff val="50000"/>
                  </a:schemeClr>
                </a:solidFill>
              </a:rPr>
              <a:t>whether an average lay observer would recognize the alleged copy as having been appropriated from the copyrighted work</a:t>
            </a:r>
            <a:r>
              <a:rPr lang="en-US" dirty="0"/>
              <a:t>.’”</a:t>
            </a:r>
          </a:p>
          <a:p>
            <a:pPr lvl="1"/>
            <a:endParaRPr lang="en-US" dirty="0"/>
          </a:p>
        </p:txBody>
      </p:sp>
      <p:sp>
        <p:nvSpPr>
          <p:cNvPr id="5" name="Slide Number Placeholder 4"/>
          <p:cNvSpPr>
            <a:spLocks noGrp="1"/>
          </p:cNvSpPr>
          <p:nvPr>
            <p:ph type="sldNum" sz="quarter" idx="12"/>
          </p:nvPr>
        </p:nvSpPr>
        <p:spPr/>
        <p:txBody>
          <a:bodyPr/>
          <a:lstStyle/>
          <a:p>
            <a:fld id="{1427675F-1F9B-485E-BAE2-A532BA9BB142}" type="slidenum">
              <a:rPr lang="en-US" altLang="en-US" smtClean="0"/>
              <a:pPr/>
              <a:t>38</a:t>
            </a:fld>
            <a:endParaRPr lang="en-US" altLang="en-US"/>
          </a:p>
        </p:txBody>
      </p:sp>
    </p:spTree>
    <p:extLst>
      <p:ext uri="{BB962C8B-B14F-4D97-AF65-F5344CB8AC3E}">
        <p14:creationId xmlns:p14="http://schemas.microsoft.com/office/powerpoint/2010/main" val="1321928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3196" y="-1"/>
            <a:ext cx="5178806" cy="339756"/>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Rentmeester</a:t>
            </a:r>
            <a:r>
              <a:rPr lang="en-US" sz="2400" dirty="0">
                <a:solidFill>
                  <a:schemeClr val="accent4">
                    <a:lumMod val="75000"/>
                    <a:lumOff val="25000"/>
                  </a:schemeClr>
                </a:solidFill>
                <a:latin typeface="+mn-lt"/>
                <a:cs typeface="Times New Roman" panose="02020603050405020304" pitchFamily="18" charset="0"/>
              </a:rPr>
              <a:t> Photo (TTYN (1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8681776" y="6488668"/>
            <a:ext cx="35102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v. Nike (CA9 2018)</a:t>
            </a:r>
          </a:p>
        </p:txBody>
      </p:sp>
      <p:pic>
        <p:nvPicPr>
          <p:cNvPr id="8" name="Picture 7"/>
          <p:cNvPicPr>
            <a:picLocks noChangeAspect="1"/>
          </p:cNvPicPr>
          <p:nvPr/>
        </p:nvPicPr>
        <p:blipFill>
          <a:blip r:embed="rId2"/>
          <a:stretch>
            <a:fillRect/>
          </a:stretch>
        </p:blipFill>
        <p:spPr>
          <a:xfrm>
            <a:off x="2188164" y="406343"/>
            <a:ext cx="8248724" cy="6070657"/>
          </a:xfrm>
          <a:prstGeom prst="rect">
            <a:avLst/>
          </a:prstGeom>
          <a:ln w="6350">
            <a:solidFill>
              <a:schemeClr val="tx1"/>
            </a:solidFill>
          </a:ln>
        </p:spPr>
      </p:pic>
    </p:spTree>
    <p:extLst>
      <p:ext uri="{BB962C8B-B14F-4D97-AF65-F5344CB8AC3E}">
        <p14:creationId xmlns:p14="http://schemas.microsoft.com/office/powerpoint/2010/main" val="2197657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755" y="-2"/>
            <a:ext cx="24752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Baker v. Selden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9988062" y="6488668"/>
            <a:ext cx="22039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101 U.S. 99 (1879)</a:t>
            </a:r>
          </a:p>
        </p:txBody>
      </p:sp>
      <p:pic>
        <p:nvPicPr>
          <p:cNvPr id="5" name="Picture 4"/>
          <p:cNvPicPr>
            <a:picLocks noChangeAspect="1"/>
          </p:cNvPicPr>
          <p:nvPr/>
        </p:nvPicPr>
        <p:blipFill>
          <a:blip r:embed="rId2"/>
          <a:stretch>
            <a:fillRect/>
          </a:stretch>
        </p:blipFill>
        <p:spPr>
          <a:xfrm>
            <a:off x="3902868" y="113263"/>
            <a:ext cx="3847002" cy="6518650"/>
          </a:xfrm>
          <a:prstGeom prst="rect">
            <a:avLst/>
          </a:prstGeom>
          <a:ln w="6350">
            <a:solidFill>
              <a:srgbClr val="000000"/>
            </a:solidFill>
          </a:ln>
        </p:spPr>
      </p:pic>
    </p:spTree>
    <p:extLst>
      <p:ext uri="{BB962C8B-B14F-4D97-AF65-F5344CB8AC3E}">
        <p14:creationId xmlns:p14="http://schemas.microsoft.com/office/powerpoint/2010/main" val="3070299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451" y="-2"/>
            <a:ext cx="401955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Nike Photo (TTYN (2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716945" y="6488668"/>
            <a:ext cx="34750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v. Nike (CA9 2018)</a:t>
            </a:r>
          </a:p>
        </p:txBody>
      </p:sp>
      <p:pic>
        <p:nvPicPr>
          <p:cNvPr id="7" name="Picture 6"/>
          <p:cNvPicPr>
            <a:picLocks noChangeAspect="1"/>
          </p:cNvPicPr>
          <p:nvPr/>
        </p:nvPicPr>
        <p:blipFill>
          <a:blip r:embed="rId2"/>
          <a:stretch>
            <a:fillRect/>
          </a:stretch>
        </p:blipFill>
        <p:spPr>
          <a:xfrm>
            <a:off x="2685144" y="504772"/>
            <a:ext cx="7179424" cy="5831496"/>
          </a:xfrm>
          <a:prstGeom prst="rect">
            <a:avLst/>
          </a:prstGeom>
          <a:ln w="6350">
            <a:solidFill>
              <a:schemeClr val="tx1"/>
            </a:solidFill>
          </a:ln>
        </p:spPr>
      </p:pic>
    </p:spTree>
    <p:extLst>
      <p:ext uri="{BB962C8B-B14F-4D97-AF65-F5344CB8AC3E}">
        <p14:creationId xmlns:p14="http://schemas.microsoft.com/office/powerpoint/2010/main" val="2185399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6775" y="-2"/>
            <a:ext cx="37052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Together (TTYN (3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8716945" y="6488668"/>
            <a:ext cx="34750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v. Nike (CA9 2018)</a:t>
            </a:r>
          </a:p>
        </p:txBody>
      </p:sp>
      <p:pic>
        <p:nvPicPr>
          <p:cNvPr id="7" name="Picture 6"/>
          <p:cNvPicPr>
            <a:picLocks noChangeAspect="1"/>
          </p:cNvPicPr>
          <p:nvPr/>
        </p:nvPicPr>
        <p:blipFill>
          <a:blip r:embed="rId2"/>
          <a:stretch>
            <a:fillRect/>
          </a:stretch>
        </p:blipFill>
        <p:spPr>
          <a:xfrm>
            <a:off x="117299" y="888921"/>
            <a:ext cx="5826302" cy="4287873"/>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6355805" y="888921"/>
            <a:ext cx="5291909" cy="4298359"/>
          </a:xfrm>
          <a:prstGeom prst="rect">
            <a:avLst/>
          </a:prstGeom>
          <a:ln w="6350">
            <a:solidFill>
              <a:schemeClr val="tx1"/>
            </a:solidFill>
          </a:ln>
        </p:spPr>
      </p:pic>
    </p:spTree>
    <p:extLst>
      <p:ext uri="{BB962C8B-B14F-4D97-AF65-F5344CB8AC3E}">
        <p14:creationId xmlns:p14="http://schemas.microsoft.com/office/powerpoint/2010/main" val="3189091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Preliminary Conversation</a:t>
            </a:r>
          </a:p>
        </p:txBody>
      </p:sp>
      <p:sp>
        <p:nvSpPr>
          <p:cNvPr id="3" name="Content Placeholder 2"/>
          <p:cNvSpPr>
            <a:spLocks noGrp="1"/>
          </p:cNvSpPr>
          <p:nvPr>
            <p:ph idx="1"/>
          </p:nvPr>
        </p:nvSpPr>
        <p:spPr/>
        <p:txBody>
          <a:bodyPr/>
          <a:lstStyle/>
          <a:p>
            <a:r>
              <a:rPr lang="en-US" dirty="0"/>
              <a:t>Discuss the relationship between these two images</a:t>
            </a:r>
          </a:p>
          <a:p>
            <a:pPr lvl="1"/>
            <a:r>
              <a:rPr lang="en-US" dirty="0"/>
              <a:t>Is there copying here? Does it differ from what went on in </a:t>
            </a:r>
            <a:r>
              <a:rPr lang="en-US" i="1" dirty="0"/>
              <a:t>Rogers</a:t>
            </a:r>
            <a:r>
              <a:rPr lang="en-US" dirty="0"/>
              <a:t>, </a:t>
            </a:r>
            <a:r>
              <a:rPr lang="en-US" i="1" dirty="0"/>
              <a:t>Burrow-Giles, </a:t>
            </a:r>
            <a:r>
              <a:rPr lang="en-US" i="1" dirty="0" err="1"/>
              <a:t>Bleistein</a:t>
            </a:r>
            <a:r>
              <a:rPr lang="en-US" i="1" dirty="0"/>
              <a:t> </a:t>
            </a:r>
            <a:r>
              <a:rPr lang="en-US" dirty="0"/>
              <a:t>or</a:t>
            </a:r>
            <a:r>
              <a:rPr lang="en-US" i="1" dirty="0"/>
              <a:t> </a:t>
            </a:r>
            <a:r>
              <a:rPr lang="en-US" i="1" dirty="0" err="1"/>
              <a:t>Ets-Hokin</a:t>
            </a:r>
            <a:r>
              <a:rPr lang="en-US" dirty="0"/>
              <a:t>?</a:t>
            </a:r>
          </a:p>
        </p:txBody>
      </p:sp>
      <p:sp>
        <p:nvSpPr>
          <p:cNvPr id="5" name="Slide Number Placeholder 4"/>
          <p:cNvSpPr>
            <a:spLocks noGrp="1"/>
          </p:cNvSpPr>
          <p:nvPr>
            <p:ph type="sldNum" sz="quarter" idx="12"/>
          </p:nvPr>
        </p:nvSpPr>
        <p:spPr/>
        <p:txBody>
          <a:bodyPr/>
          <a:lstStyle/>
          <a:p>
            <a:fld id="{1427675F-1F9B-485E-BAE2-A532BA9BB142}" type="slidenum">
              <a:rPr lang="en-US" altLang="en-US" smtClean="0"/>
              <a:pPr/>
              <a:t>42</a:t>
            </a:fld>
            <a:endParaRPr lang="en-US" altLang="en-US"/>
          </a:p>
        </p:txBody>
      </p:sp>
      <p:sp>
        <p:nvSpPr>
          <p:cNvPr id="6" name="Text Box 5"/>
          <p:cNvSpPr txBox="1">
            <a:spLocks noChangeArrowheads="1"/>
          </p:cNvSpPr>
          <p:nvPr/>
        </p:nvSpPr>
        <p:spPr bwMode="auto">
          <a:xfrm>
            <a:off x="10101263" y="0"/>
            <a:ext cx="211613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5)</a:t>
            </a:r>
          </a:p>
        </p:txBody>
      </p:sp>
    </p:spTree>
    <p:extLst>
      <p:ext uri="{BB962C8B-B14F-4D97-AF65-F5344CB8AC3E}">
        <p14:creationId xmlns:p14="http://schemas.microsoft.com/office/powerpoint/2010/main" val="3510664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2D27FD-B870-0FF7-6663-B22EDA7BA57E}"/>
              </a:ext>
            </a:extLst>
          </p:cNvPr>
          <p:cNvPicPr>
            <a:picLocks noChangeAspect="1"/>
          </p:cNvPicPr>
          <p:nvPr/>
        </p:nvPicPr>
        <p:blipFill>
          <a:blip r:embed="rId2"/>
          <a:srcRect l="7543" t="4142" r="7874" b="8768"/>
          <a:stretch/>
        </p:blipFill>
        <p:spPr>
          <a:xfrm>
            <a:off x="216796" y="505076"/>
            <a:ext cx="3926515" cy="6164172"/>
          </a:xfrm>
          <a:prstGeom prst="rect">
            <a:avLst/>
          </a:prstGeom>
          <a:ln w="6350">
            <a:solidFill>
              <a:schemeClr val="tx1"/>
            </a:solidFill>
          </a:ln>
        </p:spPr>
      </p:pic>
      <p:sp>
        <p:nvSpPr>
          <p:cNvPr id="2" name="Title 1"/>
          <p:cNvSpPr>
            <a:spLocks noGrp="1"/>
          </p:cNvSpPr>
          <p:nvPr>
            <p:ph type="title"/>
          </p:nvPr>
        </p:nvSpPr>
        <p:spPr>
          <a:xfrm>
            <a:off x="4061756" y="-2"/>
            <a:ext cx="81302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t>
            </a:r>
            <a:r>
              <a:rPr lang="en-US" sz="2400" dirty="0" err="1">
                <a:solidFill>
                  <a:schemeClr val="accent4">
                    <a:lumMod val="75000"/>
                    <a:lumOff val="25000"/>
                  </a:schemeClr>
                </a:solidFill>
                <a:latin typeface="+mn-lt"/>
                <a:cs typeface="Times New Roman" panose="02020603050405020304" pitchFamily="18" charset="0"/>
              </a:rPr>
              <a:t>Rentmeester</a:t>
            </a:r>
            <a:r>
              <a:rPr lang="en-US" sz="2400" dirty="0">
                <a:solidFill>
                  <a:schemeClr val="accent4">
                    <a:lumMod val="75000"/>
                    <a:lumOff val="25000"/>
                  </a:schemeClr>
                </a:solidFill>
                <a:latin typeface="+mn-lt"/>
                <a:cs typeface="Times New Roman" panose="02020603050405020304" pitchFamily="18" charset="0"/>
              </a:rPr>
              <a:t> Photo: Thin or Thick? (TTYN (5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199266" y="6488668"/>
            <a:ext cx="29927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907921" y="2456042"/>
            <a:ext cx="9837825" cy="1754326"/>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cs typeface="Times New Roman" panose="02020603050405020304" pitchFamily="18" charset="0"/>
              </a:rPr>
              <a:t>“</a:t>
            </a:r>
            <a:r>
              <a:rPr lang="en-US" sz="3600" b="1" i="0" dirty="0" err="1">
                <a:solidFill>
                  <a:schemeClr val="accent4">
                    <a:lumMod val="50000"/>
                    <a:lumOff val="50000"/>
                  </a:schemeClr>
                </a:solidFill>
              </a:rPr>
              <a:t>Rentmeester’s</a:t>
            </a:r>
            <a:r>
              <a:rPr lang="en-US" sz="3600" b="1" i="0" dirty="0">
                <a:solidFill>
                  <a:schemeClr val="accent4">
                    <a:lumMod val="50000"/>
                    <a:lumOff val="50000"/>
                  </a:schemeClr>
                </a:solidFill>
              </a:rPr>
              <a:t> selection and arrangement of those elements produced an image entitled to the broadest protection a photograph can receive</a:t>
            </a:r>
            <a:r>
              <a:rPr lang="en-US" sz="3600" i="0" dirty="0">
                <a:cs typeface="Times New Roman" panose="02020603050405020304" pitchFamily="18" charset="0"/>
              </a:rPr>
              <a:t>.”</a:t>
            </a:r>
          </a:p>
        </p:txBody>
      </p:sp>
    </p:spTree>
    <p:extLst>
      <p:ext uri="{BB962C8B-B14F-4D97-AF65-F5344CB8AC3E}">
        <p14:creationId xmlns:p14="http://schemas.microsoft.com/office/powerpoint/2010/main" val="126451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BFF21-89C6-6760-D3C8-78D234DC072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E093C8D-26B8-33BD-65A9-72F9A7CBACFE}"/>
              </a:ext>
            </a:extLst>
          </p:cNvPr>
          <p:cNvPicPr>
            <a:picLocks noChangeAspect="1"/>
          </p:cNvPicPr>
          <p:nvPr/>
        </p:nvPicPr>
        <p:blipFill>
          <a:blip r:embed="rId2"/>
          <a:stretch>
            <a:fillRect/>
          </a:stretch>
        </p:blipFill>
        <p:spPr>
          <a:xfrm>
            <a:off x="247687" y="209004"/>
            <a:ext cx="4155431" cy="6491834"/>
          </a:xfrm>
          <a:prstGeom prst="rect">
            <a:avLst/>
          </a:prstGeom>
          <a:ln w="6350">
            <a:solidFill>
              <a:schemeClr val="tx1"/>
            </a:solidFill>
          </a:ln>
        </p:spPr>
      </p:pic>
      <p:sp>
        <p:nvSpPr>
          <p:cNvPr id="2" name="Title 1">
            <a:extLst>
              <a:ext uri="{FF2B5EF4-FFF2-40B4-BE49-F238E27FC236}">
                <a16:creationId xmlns:a16="http://schemas.microsoft.com/office/drawing/2014/main" id="{FCD83C7F-0B90-A6E7-53B1-75662CB853C2}"/>
              </a:ext>
            </a:extLst>
          </p:cNvPr>
          <p:cNvSpPr>
            <a:spLocks noGrp="1"/>
          </p:cNvSpPr>
          <p:nvPr>
            <p:ph type="title"/>
          </p:nvPr>
        </p:nvSpPr>
        <p:spPr>
          <a:xfrm>
            <a:off x="7202658" y="-2"/>
            <a:ext cx="498934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Two-Part Test: Extrinsic/Intrinsic</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16C5A85-D93F-EA05-5219-6C647C5B1FBD}"/>
              </a:ext>
            </a:extLst>
          </p:cNvPr>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a:extLst>
              <a:ext uri="{FF2B5EF4-FFF2-40B4-BE49-F238E27FC236}">
                <a16:creationId xmlns:a16="http://schemas.microsoft.com/office/drawing/2014/main" id="{3B31B986-23B4-894F-6635-62D2EE358896}"/>
              </a:ext>
            </a:extLst>
          </p:cNvPr>
          <p:cNvSpPr txBox="1">
            <a:spLocks noChangeArrowheads="1"/>
          </p:cNvSpPr>
          <p:nvPr/>
        </p:nvSpPr>
        <p:spPr bwMode="auto">
          <a:xfrm>
            <a:off x="9199266" y="6488668"/>
            <a:ext cx="29927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a:extLst>
              <a:ext uri="{FF2B5EF4-FFF2-40B4-BE49-F238E27FC236}">
                <a16:creationId xmlns:a16="http://schemas.microsoft.com/office/drawing/2014/main" id="{4E5F54FA-F22F-75C3-5664-1EF7CCFFFD3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C7EA5EF1-C61F-AF2B-CBBB-4130149D4775}"/>
              </a:ext>
            </a:extLst>
          </p:cNvPr>
          <p:cNvSpPr txBox="1">
            <a:spLocks noChangeArrowheads="1"/>
          </p:cNvSpPr>
          <p:nvPr/>
        </p:nvSpPr>
        <p:spPr bwMode="auto">
          <a:xfrm>
            <a:off x="1907921" y="2456042"/>
            <a:ext cx="9837825"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our circuit, </a:t>
            </a:r>
            <a:r>
              <a:rPr lang="en-US" sz="3200" b="1" i="0" dirty="0">
                <a:solidFill>
                  <a:schemeClr val="accent4">
                    <a:lumMod val="50000"/>
                    <a:lumOff val="50000"/>
                  </a:schemeClr>
                </a:solidFill>
              </a:rPr>
              <a:t>determining whether works are substantially similar involves a two-part analysis consisting of the ‘extrinsic test’ and the ‘intrinsic test.’ The extrinsic test assesses the objective similarities of the two works, focusing only on the protectable elements of the plaintiff’s expression</a:t>
            </a:r>
            <a:r>
              <a:rPr lang="en-US" sz="3200" i="0" dirty="0"/>
              <a:t>. </a:t>
            </a:r>
            <a:r>
              <a:rPr lang="en-US" sz="3200" dirty="0"/>
              <a:t>Cavalier v. Random House, Inc.</a:t>
            </a:r>
            <a:r>
              <a:rPr lang="en-US" sz="3200" i="0" dirty="0"/>
              <a:t>, 297 F.3d 815, 822 (9th Cir. 2002)</a:t>
            </a:r>
            <a:r>
              <a:rPr lang="en-US" sz="3200" i="0" dirty="0">
                <a:cs typeface="Times New Roman" panose="02020603050405020304" pitchFamily="18" charset="0"/>
              </a:rPr>
              <a:t>.”</a:t>
            </a:r>
          </a:p>
        </p:txBody>
      </p:sp>
    </p:spTree>
    <p:extLst>
      <p:ext uri="{BB962C8B-B14F-4D97-AF65-F5344CB8AC3E}">
        <p14:creationId xmlns:p14="http://schemas.microsoft.com/office/powerpoint/2010/main" val="163163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103F6-3BB4-04E9-0924-E577DF7CF6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20B0901-C0CE-4C16-DF0C-6865B77A7390}"/>
              </a:ext>
            </a:extLst>
          </p:cNvPr>
          <p:cNvPicPr>
            <a:picLocks noChangeAspect="1"/>
          </p:cNvPicPr>
          <p:nvPr/>
        </p:nvPicPr>
        <p:blipFill>
          <a:blip r:embed="rId2"/>
          <a:stretch>
            <a:fillRect/>
          </a:stretch>
        </p:blipFill>
        <p:spPr>
          <a:xfrm>
            <a:off x="247687" y="209004"/>
            <a:ext cx="4155431" cy="6491834"/>
          </a:xfrm>
          <a:prstGeom prst="rect">
            <a:avLst/>
          </a:prstGeom>
          <a:ln w="6350">
            <a:solidFill>
              <a:schemeClr val="tx1"/>
            </a:solidFill>
          </a:ln>
        </p:spPr>
      </p:pic>
      <p:sp>
        <p:nvSpPr>
          <p:cNvPr id="2" name="Title 1">
            <a:extLst>
              <a:ext uri="{FF2B5EF4-FFF2-40B4-BE49-F238E27FC236}">
                <a16:creationId xmlns:a16="http://schemas.microsoft.com/office/drawing/2014/main" id="{F5137E3D-FA9A-BB7E-C22A-B611B3004904}"/>
              </a:ext>
            </a:extLst>
          </p:cNvPr>
          <p:cNvSpPr>
            <a:spLocks noGrp="1"/>
          </p:cNvSpPr>
          <p:nvPr>
            <p:ph type="title"/>
          </p:nvPr>
        </p:nvSpPr>
        <p:spPr>
          <a:xfrm>
            <a:off x="5725552" y="-2"/>
            <a:ext cx="646645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Filter Out Unprotectable and then Compare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9804280-D332-D30B-0A12-021CCE7C9F50}"/>
              </a:ext>
            </a:extLst>
          </p:cNvPr>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a:extLst>
              <a:ext uri="{FF2B5EF4-FFF2-40B4-BE49-F238E27FC236}">
                <a16:creationId xmlns:a16="http://schemas.microsoft.com/office/drawing/2014/main" id="{C6E3D0E4-5A45-1305-A302-10BF1D738029}"/>
              </a:ext>
            </a:extLst>
          </p:cNvPr>
          <p:cNvSpPr txBox="1">
            <a:spLocks noChangeArrowheads="1"/>
          </p:cNvSpPr>
          <p:nvPr/>
        </p:nvSpPr>
        <p:spPr bwMode="auto">
          <a:xfrm>
            <a:off x="9199266" y="6488668"/>
            <a:ext cx="29927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a:extLst>
              <a:ext uri="{FF2B5EF4-FFF2-40B4-BE49-F238E27FC236}">
                <a16:creationId xmlns:a16="http://schemas.microsoft.com/office/drawing/2014/main" id="{B929CDCA-A650-4B91-D684-7E7F2A8C222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6FB8BE26-4880-A318-A1DF-BCB17D475281}"/>
              </a:ext>
            </a:extLst>
          </p:cNvPr>
          <p:cNvSpPr txBox="1">
            <a:spLocks noChangeArrowheads="1"/>
          </p:cNvSpPr>
          <p:nvPr/>
        </p:nvSpPr>
        <p:spPr bwMode="auto">
          <a:xfrm>
            <a:off x="1882280" y="1571685"/>
            <a:ext cx="9837825"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Before that comparison can be made, the court must </a:t>
            </a:r>
            <a:r>
              <a:rPr lang="en-US" sz="3200" b="1" i="0" dirty="0">
                <a:solidFill>
                  <a:schemeClr val="accent4">
                    <a:lumMod val="50000"/>
                    <a:lumOff val="50000"/>
                  </a:schemeClr>
                </a:solidFill>
              </a:rPr>
              <a:t>‘filter out’ the unprotectable elements of the plaintiff’s work</a:t>
            </a:r>
            <a:r>
              <a:rPr lang="en-US" sz="3200" i="0" dirty="0"/>
              <a:t>—</a:t>
            </a:r>
            <a:r>
              <a:rPr lang="en-US" sz="3200" b="1" i="0" dirty="0">
                <a:solidFill>
                  <a:schemeClr val="accent4">
                    <a:lumMod val="50000"/>
                    <a:lumOff val="50000"/>
                  </a:schemeClr>
                </a:solidFill>
              </a:rPr>
              <a:t>primarily ideas and concepts, material in the public domain, and </a:t>
            </a:r>
            <a:r>
              <a:rPr lang="en-US" sz="3200" b="1" i="0" dirty="0" err="1">
                <a:solidFill>
                  <a:schemeClr val="accent4">
                    <a:lumMod val="50000"/>
                    <a:lumOff val="50000"/>
                  </a:schemeClr>
                </a:solidFill>
              </a:rPr>
              <a:t>scènes</a:t>
            </a:r>
            <a:r>
              <a:rPr lang="en-US" sz="3200" b="1" i="0" dirty="0">
                <a:solidFill>
                  <a:schemeClr val="accent4">
                    <a:lumMod val="50000"/>
                    <a:lumOff val="50000"/>
                  </a:schemeClr>
                </a:solidFill>
              </a:rPr>
              <a:t> à faire (stock or standard features that are commonly associated with the treatment of a given subject)</a:t>
            </a:r>
            <a:r>
              <a:rPr lang="en-US" sz="3200" i="0" dirty="0"/>
              <a:t>. Id. at 822–23. </a:t>
            </a:r>
            <a:r>
              <a:rPr lang="en-US" sz="3200" b="1" i="0" dirty="0">
                <a:solidFill>
                  <a:schemeClr val="accent4">
                    <a:lumMod val="50000"/>
                    <a:lumOff val="50000"/>
                  </a:schemeClr>
                </a:solidFill>
              </a:rPr>
              <a:t>The protectable elements that remain are then compared to corresponding elements of the defendant’s work to assess similarities in the objective details of the works</a:t>
            </a:r>
            <a:r>
              <a:rPr lang="en-US" sz="3200" i="0" dirty="0">
                <a:cs typeface="Times New Roman" panose="02020603050405020304" pitchFamily="18" charset="0"/>
              </a:rPr>
              <a:t>.”</a:t>
            </a:r>
          </a:p>
        </p:txBody>
      </p:sp>
    </p:spTree>
    <p:extLst>
      <p:ext uri="{BB962C8B-B14F-4D97-AF65-F5344CB8AC3E}">
        <p14:creationId xmlns:p14="http://schemas.microsoft.com/office/powerpoint/2010/main" val="354313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3BDFB-9DED-64E6-91C1-6DD29305102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49EAE76-67DF-4D07-5B2A-97190767FA8A}"/>
              </a:ext>
            </a:extLst>
          </p:cNvPr>
          <p:cNvPicPr>
            <a:picLocks noChangeAspect="1"/>
          </p:cNvPicPr>
          <p:nvPr/>
        </p:nvPicPr>
        <p:blipFill>
          <a:blip r:embed="rId2"/>
          <a:stretch>
            <a:fillRect/>
          </a:stretch>
        </p:blipFill>
        <p:spPr>
          <a:xfrm>
            <a:off x="228634" y="589390"/>
            <a:ext cx="3894340" cy="6083944"/>
          </a:xfrm>
          <a:prstGeom prst="rect">
            <a:avLst/>
          </a:prstGeom>
          <a:ln w="6350">
            <a:solidFill>
              <a:schemeClr val="tx1"/>
            </a:solidFill>
          </a:ln>
        </p:spPr>
      </p:pic>
      <p:sp>
        <p:nvSpPr>
          <p:cNvPr id="2" name="Title 1">
            <a:extLst>
              <a:ext uri="{FF2B5EF4-FFF2-40B4-BE49-F238E27FC236}">
                <a16:creationId xmlns:a16="http://schemas.microsoft.com/office/drawing/2014/main" id="{6892C4B5-1C69-D5E8-8133-30F00C9B2C91}"/>
              </a:ext>
            </a:extLst>
          </p:cNvPr>
          <p:cNvSpPr>
            <a:spLocks noGrp="1"/>
          </p:cNvSpPr>
          <p:nvPr>
            <p:ph type="title"/>
          </p:nvPr>
        </p:nvSpPr>
        <p:spPr>
          <a:xfrm>
            <a:off x="2175804" y="-2"/>
            <a:ext cx="10016198"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Intrinsic Test: Total Concept and Feel/Plaintiff Must Meet Both Tests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B9172FE-55DF-5588-6EA7-C1D3F8F673F6}"/>
              </a:ext>
            </a:extLst>
          </p:cNvPr>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a:extLst>
              <a:ext uri="{FF2B5EF4-FFF2-40B4-BE49-F238E27FC236}">
                <a16:creationId xmlns:a16="http://schemas.microsoft.com/office/drawing/2014/main" id="{598FE241-DDED-3DD1-24B5-AA782E3835DB}"/>
              </a:ext>
            </a:extLst>
          </p:cNvPr>
          <p:cNvSpPr txBox="1">
            <a:spLocks noChangeArrowheads="1"/>
          </p:cNvSpPr>
          <p:nvPr/>
        </p:nvSpPr>
        <p:spPr bwMode="auto">
          <a:xfrm>
            <a:off x="9199266" y="6488668"/>
            <a:ext cx="29927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a:extLst>
              <a:ext uri="{FF2B5EF4-FFF2-40B4-BE49-F238E27FC236}">
                <a16:creationId xmlns:a16="http://schemas.microsoft.com/office/drawing/2014/main" id="{C5F19F80-8EB8-0971-09F6-1E016D0E7D8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3936D5AA-DE5F-DA5B-D5C5-3EA9435F1F14}"/>
              </a:ext>
            </a:extLst>
          </p:cNvPr>
          <p:cNvSpPr txBox="1">
            <a:spLocks noChangeArrowheads="1"/>
          </p:cNvSpPr>
          <p:nvPr/>
        </p:nvSpPr>
        <p:spPr bwMode="auto">
          <a:xfrm>
            <a:off x="1907921" y="2456042"/>
            <a:ext cx="9837825"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a:t>
            </a:r>
            <a:r>
              <a:rPr lang="en-US" sz="3200" b="1" i="0" dirty="0">
                <a:solidFill>
                  <a:schemeClr val="accent4">
                    <a:lumMod val="50000"/>
                    <a:lumOff val="50000"/>
                  </a:schemeClr>
                </a:solidFill>
              </a:rPr>
              <a:t>intrinsic test requires a more holistic, subjective comparison of the works to determine whether they are substantially similar in ‘total concept and feel.’ </a:t>
            </a:r>
            <a:r>
              <a:rPr lang="en-US" sz="3200" i="0" dirty="0"/>
              <a:t>Id. at 822 (internal quotation marks omitted). </a:t>
            </a:r>
            <a:r>
              <a:rPr lang="en-US" sz="3200" b="1" i="0" dirty="0">
                <a:solidFill>
                  <a:schemeClr val="accent4">
                    <a:lumMod val="50000"/>
                    <a:lumOff val="50000"/>
                  </a:schemeClr>
                </a:solidFill>
              </a:rPr>
              <a:t>To prevail, a plaintiff must prove substantial similarity under both tests. </a:t>
            </a:r>
            <a:r>
              <a:rPr lang="en-US" sz="3200" dirty="0"/>
              <a:t>Funky Films, Inc. v. Time Warner Entertainment Co.</a:t>
            </a:r>
            <a:r>
              <a:rPr lang="en-US" sz="3200" i="0" dirty="0"/>
              <a:t>, 462 F.3d 1072, 1077 (9th Cir. 2006)</a:t>
            </a:r>
            <a:r>
              <a:rPr lang="en-US" sz="3200" i="0" dirty="0">
                <a:cs typeface="Times New Roman" panose="02020603050405020304" pitchFamily="18" charset="0"/>
              </a:rPr>
              <a:t>.”</a:t>
            </a:r>
          </a:p>
        </p:txBody>
      </p:sp>
    </p:spTree>
    <p:extLst>
      <p:ext uri="{BB962C8B-B14F-4D97-AF65-F5344CB8AC3E}">
        <p14:creationId xmlns:p14="http://schemas.microsoft.com/office/powerpoint/2010/main" val="15957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48AE7-D46D-3553-3872-189B939CE38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2200BFB-2ADD-1201-526E-8FD0F341EA6F}"/>
              </a:ext>
            </a:extLst>
          </p:cNvPr>
          <p:cNvPicPr>
            <a:picLocks noChangeAspect="1"/>
          </p:cNvPicPr>
          <p:nvPr/>
        </p:nvPicPr>
        <p:blipFill>
          <a:blip r:embed="rId2"/>
          <a:stretch>
            <a:fillRect/>
          </a:stretch>
        </p:blipFill>
        <p:spPr>
          <a:xfrm>
            <a:off x="266873" y="207668"/>
            <a:ext cx="3922822" cy="6488668"/>
          </a:xfrm>
          <a:prstGeom prst="rect">
            <a:avLst/>
          </a:prstGeom>
          <a:ln w="6350">
            <a:solidFill>
              <a:schemeClr val="tx1"/>
            </a:solidFill>
          </a:ln>
        </p:spPr>
      </p:pic>
      <p:sp>
        <p:nvSpPr>
          <p:cNvPr id="2" name="Title 1">
            <a:extLst>
              <a:ext uri="{FF2B5EF4-FFF2-40B4-BE49-F238E27FC236}">
                <a16:creationId xmlns:a16="http://schemas.microsoft.com/office/drawing/2014/main" id="{92D91763-0725-0F01-4E48-7398D84989F6}"/>
              </a:ext>
            </a:extLst>
          </p:cNvPr>
          <p:cNvSpPr>
            <a:spLocks noGrp="1"/>
          </p:cNvSpPr>
          <p:nvPr>
            <p:ph type="title"/>
          </p:nvPr>
        </p:nvSpPr>
        <p:spPr>
          <a:xfrm>
            <a:off x="4740966" y="-2"/>
            <a:ext cx="74510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Extrinsic Can Be a Matter of Law/Intrinsic for Jury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1244A11-AF52-71F2-B483-C94D419EBED9}"/>
              </a:ext>
            </a:extLst>
          </p:cNvPr>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a:extLst>
              <a:ext uri="{FF2B5EF4-FFF2-40B4-BE49-F238E27FC236}">
                <a16:creationId xmlns:a16="http://schemas.microsoft.com/office/drawing/2014/main" id="{F74D7963-D2F9-3FE9-5AB0-47209ED261B1}"/>
              </a:ext>
            </a:extLst>
          </p:cNvPr>
          <p:cNvSpPr txBox="1">
            <a:spLocks noChangeArrowheads="1"/>
          </p:cNvSpPr>
          <p:nvPr/>
        </p:nvSpPr>
        <p:spPr bwMode="auto">
          <a:xfrm>
            <a:off x="9199266" y="6488668"/>
            <a:ext cx="29927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a:extLst>
              <a:ext uri="{FF2B5EF4-FFF2-40B4-BE49-F238E27FC236}">
                <a16:creationId xmlns:a16="http://schemas.microsoft.com/office/drawing/2014/main" id="{453656D0-2A65-6B53-A436-D5B9C4D8997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08F9D199-C8FD-9A7F-B46F-A9631AE32E96}"/>
              </a:ext>
            </a:extLst>
          </p:cNvPr>
          <p:cNvSpPr txBox="1">
            <a:spLocks noChangeArrowheads="1"/>
          </p:cNvSpPr>
          <p:nvPr/>
        </p:nvSpPr>
        <p:spPr bwMode="auto">
          <a:xfrm>
            <a:off x="1907921" y="2456042"/>
            <a:ext cx="9837825"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Only the extrinsic test’s application may be decided by the court as a matter of law</a:t>
            </a:r>
            <a:r>
              <a:rPr lang="en-US" sz="3200" i="0" dirty="0"/>
              <a:t>, </a:t>
            </a:r>
            <a:r>
              <a:rPr lang="en-US" sz="3200" dirty="0"/>
              <a:t>McCulloch v. Albert E. Price, Inc.</a:t>
            </a:r>
            <a:r>
              <a:rPr lang="en-US" sz="3200" i="0" dirty="0"/>
              <a:t>, 823 F.2d 316, 319 (9th Cir. 1987), so that is the only test relevant in reviewing the district court’s ruling on a motion to dismiss</a:t>
            </a:r>
            <a:r>
              <a:rPr lang="en-US" sz="3200" i="0" dirty="0">
                <a:cs typeface="Times New Roman" panose="02020603050405020304" pitchFamily="18" charset="0"/>
              </a:rPr>
              <a:t>.”</a:t>
            </a:r>
          </a:p>
        </p:txBody>
      </p:sp>
    </p:spTree>
    <p:extLst>
      <p:ext uri="{BB962C8B-B14F-4D97-AF65-F5344CB8AC3E}">
        <p14:creationId xmlns:p14="http://schemas.microsoft.com/office/powerpoint/2010/main" val="107464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Mechanics of Substantial Similarity</a:t>
            </a:r>
          </a:p>
        </p:txBody>
      </p:sp>
      <p:sp>
        <p:nvSpPr>
          <p:cNvPr id="3" name="Content Placeholder 2"/>
          <p:cNvSpPr>
            <a:spLocks noGrp="1"/>
          </p:cNvSpPr>
          <p:nvPr>
            <p:ph idx="1"/>
          </p:nvPr>
        </p:nvSpPr>
        <p:spPr/>
        <p:txBody>
          <a:bodyPr/>
          <a:lstStyle/>
          <a:p>
            <a:r>
              <a:rPr lang="en-US" dirty="0"/>
              <a:t>Meaning</a:t>
            </a:r>
          </a:p>
          <a:p>
            <a:pPr lvl="1"/>
            <a:r>
              <a:rPr lang="en-US" dirty="0"/>
              <a:t>If defendant can show that no reasonable jury would find the two images substantially similar when focusing only on the protected elements embodied in those pictures, plaintiff loses without more</a:t>
            </a:r>
          </a:p>
        </p:txBody>
      </p:sp>
      <p:sp>
        <p:nvSpPr>
          <p:cNvPr id="5" name="Slide Number Placeholder 4"/>
          <p:cNvSpPr>
            <a:spLocks noGrp="1"/>
          </p:cNvSpPr>
          <p:nvPr>
            <p:ph type="sldNum" sz="quarter" idx="12"/>
          </p:nvPr>
        </p:nvSpPr>
        <p:spPr/>
        <p:txBody>
          <a:bodyPr/>
          <a:lstStyle/>
          <a:p>
            <a:fld id="{1427675F-1F9B-485E-BAE2-A532BA9BB142}" type="slidenum">
              <a:rPr lang="en-US" altLang="en-US" smtClean="0"/>
              <a:pPr/>
              <a:t>48</a:t>
            </a:fld>
            <a:endParaRPr lang="en-US" altLang="en-US"/>
          </a:p>
        </p:txBody>
      </p:sp>
    </p:spTree>
    <p:extLst>
      <p:ext uri="{BB962C8B-B14F-4D97-AF65-F5344CB8AC3E}">
        <p14:creationId xmlns:p14="http://schemas.microsoft.com/office/powerpoint/2010/main" val="2064675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Mechanics of Substantial Similarity</a:t>
            </a:r>
          </a:p>
        </p:txBody>
      </p:sp>
      <p:sp>
        <p:nvSpPr>
          <p:cNvPr id="3" name="Content Placeholder 2"/>
          <p:cNvSpPr>
            <a:spLocks noGrp="1"/>
          </p:cNvSpPr>
          <p:nvPr>
            <p:ph idx="1"/>
          </p:nvPr>
        </p:nvSpPr>
        <p:spPr/>
        <p:txBody>
          <a:bodyPr/>
          <a:lstStyle/>
          <a:p>
            <a:r>
              <a:rPr lang="en-US" dirty="0"/>
              <a:t>Considering the Tests</a:t>
            </a:r>
          </a:p>
          <a:p>
            <a:pPr lvl="1"/>
            <a:r>
              <a:rPr lang="en-US" dirty="0"/>
              <a:t>What are the virtues/vices of this approach?</a:t>
            </a:r>
          </a:p>
          <a:p>
            <a:pPr lvl="1"/>
            <a:r>
              <a:rPr lang="en-US" dirty="0"/>
              <a:t>How should we apply them here?</a:t>
            </a:r>
          </a:p>
        </p:txBody>
      </p:sp>
      <p:sp>
        <p:nvSpPr>
          <p:cNvPr id="5" name="Slide Number Placeholder 4"/>
          <p:cNvSpPr>
            <a:spLocks noGrp="1"/>
          </p:cNvSpPr>
          <p:nvPr>
            <p:ph type="sldNum" sz="quarter" idx="12"/>
          </p:nvPr>
        </p:nvSpPr>
        <p:spPr/>
        <p:txBody>
          <a:bodyPr/>
          <a:lstStyle/>
          <a:p>
            <a:fld id="{1427675F-1F9B-485E-BAE2-A532BA9BB142}" type="slidenum">
              <a:rPr lang="en-US" altLang="en-US" smtClean="0"/>
              <a:pPr/>
              <a:t>49</a:t>
            </a:fld>
            <a:endParaRPr lang="en-US" altLang="en-US"/>
          </a:p>
        </p:txBody>
      </p:sp>
    </p:spTree>
    <p:extLst>
      <p:ext uri="{BB962C8B-B14F-4D97-AF65-F5344CB8AC3E}">
        <p14:creationId xmlns:p14="http://schemas.microsoft.com/office/powerpoint/2010/main" val="970587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6091" y="-2"/>
            <a:ext cx="23559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Selden’s Book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383086" y="6488668"/>
            <a:ext cx="28089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Library of Congress</a:t>
            </a:r>
          </a:p>
        </p:txBody>
      </p:sp>
      <p:pic>
        <p:nvPicPr>
          <p:cNvPr id="8" name="Picture 7" descr="Image 2 of Page view | Library of Congres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20267" t="26920" r="22635" b="8382"/>
          <a:stretch/>
        </p:blipFill>
        <p:spPr>
          <a:xfrm>
            <a:off x="2916975" y="170954"/>
            <a:ext cx="5243567" cy="6516092"/>
          </a:xfrm>
          <a:prstGeom prst="rect">
            <a:avLst/>
          </a:prstGeom>
          <a:ln w="6350">
            <a:solidFill>
              <a:schemeClr val="tx1"/>
            </a:solidFill>
          </a:ln>
        </p:spPr>
      </p:pic>
    </p:spTree>
    <p:extLst>
      <p:ext uri="{BB962C8B-B14F-4D97-AF65-F5344CB8AC3E}">
        <p14:creationId xmlns:p14="http://schemas.microsoft.com/office/powerpoint/2010/main" val="1223046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Different Conversation</a:t>
            </a:r>
          </a:p>
        </p:txBody>
      </p:sp>
      <p:sp>
        <p:nvSpPr>
          <p:cNvPr id="3" name="Content Placeholder 2"/>
          <p:cNvSpPr>
            <a:spLocks noGrp="1"/>
          </p:cNvSpPr>
          <p:nvPr>
            <p:ph idx="1"/>
          </p:nvPr>
        </p:nvSpPr>
        <p:spPr/>
        <p:txBody>
          <a:bodyPr/>
          <a:lstStyle/>
          <a:p>
            <a:r>
              <a:rPr lang="en-US" dirty="0"/>
              <a:t>Incentives for Creation</a:t>
            </a:r>
          </a:p>
          <a:p>
            <a:pPr lvl="1"/>
            <a:r>
              <a:rPr lang="en-US" dirty="0"/>
              <a:t>Do we think </a:t>
            </a:r>
            <a:r>
              <a:rPr lang="en-US" dirty="0" err="1"/>
              <a:t>Rentmeester</a:t>
            </a:r>
            <a:r>
              <a:rPr lang="en-US" dirty="0"/>
              <a:t> would have taken the original photo even if he had known of the subsequent use that Nike would make of it?</a:t>
            </a:r>
          </a:p>
          <a:p>
            <a:pPr lvl="1"/>
            <a:r>
              <a:rPr lang="en-US" dirty="0"/>
              <a:t>Does that matter? Should that matter?</a:t>
            </a:r>
          </a:p>
        </p:txBody>
      </p:sp>
      <p:sp>
        <p:nvSpPr>
          <p:cNvPr id="5" name="Slide Number Placeholder 4"/>
          <p:cNvSpPr>
            <a:spLocks noGrp="1"/>
          </p:cNvSpPr>
          <p:nvPr>
            <p:ph type="sldNum" sz="quarter" idx="12"/>
          </p:nvPr>
        </p:nvSpPr>
        <p:spPr/>
        <p:txBody>
          <a:bodyPr/>
          <a:lstStyle/>
          <a:p>
            <a:fld id="{1427675F-1F9B-485E-BAE2-A532BA9BB142}" type="slidenum">
              <a:rPr lang="en-US" altLang="en-US" smtClean="0"/>
              <a:pPr/>
              <a:t>50</a:t>
            </a:fld>
            <a:endParaRPr lang="en-US" altLang="en-US"/>
          </a:p>
        </p:txBody>
      </p:sp>
    </p:spTree>
    <p:extLst>
      <p:ext uri="{BB962C8B-B14F-4D97-AF65-F5344CB8AC3E}">
        <p14:creationId xmlns:p14="http://schemas.microsoft.com/office/powerpoint/2010/main" val="187182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258" y="-2"/>
            <a:ext cx="7358744" cy="41426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Third Image: Nike </a:t>
            </a:r>
            <a:r>
              <a:rPr lang="en-US" sz="2400" dirty="0" err="1">
                <a:solidFill>
                  <a:schemeClr val="accent4">
                    <a:lumMod val="75000"/>
                    <a:lumOff val="25000"/>
                  </a:schemeClr>
                </a:solidFill>
                <a:latin typeface="+mn-lt"/>
                <a:cs typeface="Times New Roman" panose="02020603050405020304" pitchFamily="18" charset="0"/>
              </a:rPr>
              <a:t>Jumpman</a:t>
            </a:r>
            <a:r>
              <a:rPr lang="en-US" sz="2400" dirty="0">
                <a:solidFill>
                  <a:schemeClr val="accent4">
                    <a:lumMod val="75000"/>
                    <a:lumOff val="25000"/>
                  </a:schemeClr>
                </a:solidFill>
                <a:latin typeface="+mn-lt"/>
                <a:cs typeface="Times New Roman" panose="02020603050405020304" pitchFamily="18" charset="0"/>
              </a:rPr>
              <a:t> Logo (TTYN (1 of 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8711921" y="6488668"/>
            <a:ext cx="348007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v. Nike (CA9 2018)</a:t>
            </a:r>
          </a:p>
        </p:txBody>
      </p:sp>
      <p:pic>
        <p:nvPicPr>
          <p:cNvPr id="7" name="Picture 6"/>
          <p:cNvPicPr>
            <a:picLocks noChangeAspect="1"/>
          </p:cNvPicPr>
          <p:nvPr/>
        </p:nvPicPr>
        <p:blipFill>
          <a:blip r:embed="rId2"/>
          <a:stretch>
            <a:fillRect/>
          </a:stretch>
        </p:blipFill>
        <p:spPr>
          <a:xfrm>
            <a:off x="2946400" y="519139"/>
            <a:ext cx="6543943" cy="5817129"/>
          </a:xfrm>
          <a:prstGeom prst="rect">
            <a:avLst/>
          </a:prstGeom>
          <a:ln w="6350">
            <a:solidFill>
              <a:schemeClr val="tx1"/>
            </a:solidFill>
          </a:ln>
        </p:spPr>
      </p:pic>
    </p:spTree>
    <p:extLst>
      <p:ext uri="{BB962C8B-B14F-4D97-AF65-F5344CB8AC3E}">
        <p14:creationId xmlns:p14="http://schemas.microsoft.com/office/powerpoint/2010/main" val="4107459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2942" y="-2"/>
            <a:ext cx="50690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Situating the Logo (TTYN (2 of 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459884" y="6488668"/>
            <a:ext cx="27321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Rentmeester</a:t>
            </a:r>
            <a:r>
              <a:rPr lang="en-US" sz="1800" i="0" dirty="0">
                <a:solidFill>
                  <a:schemeClr val="accent4">
                    <a:lumMod val="75000"/>
                    <a:lumOff val="25000"/>
                  </a:schemeClr>
                </a:solidFill>
                <a:latin typeface="+mn-lt"/>
                <a:cs typeface="Times New Roman" panose="02020603050405020304" pitchFamily="18" charset="0"/>
              </a:rPr>
              <a:t> Complaint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46377" y="209004"/>
            <a:ext cx="4595897"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713537" y="1029660"/>
            <a:ext cx="7152133" cy="5181363"/>
          </a:xfrm>
          <a:prstGeom prst="rect">
            <a:avLst/>
          </a:prstGeom>
          <a:ln w="6350">
            <a:solidFill>
              <a:schemeClr val="tx1"/>
            </a:solidFill>
          </a:ln>
        </p:spPr>
      </p:pic>
    </p:spTree>
    <p:extLst>
      <p:ext uri="{BB962C8B-B14F-4D97-AF65-F5344CB8AC3E}">
        <p14:creationId xmlns:p14="http://schemas.microsoft.com/office/powerpoint/2010/main" val="396784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6091" y="-2"/>
            <a:ext cx="23559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Selden’s Book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383086" y="6488668"/>
            <a:ext cx="28089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Library of Congress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Image 9 of Page view | Library of Congres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21799" t="19619" r="22635" b="14350"/>
          <a:stretch/>
        </p:blipFill>
        <p:spPr>
          <a:xfrm>
            <a:off x="352696" y="265769"/>
            <a:ext cx="4905255" cy="6392813"/>
          </a:xfrm>
          <a:prstGeom prst="rect">
            <a:avLst/>
          </a:prstGeom>
          <a:ln w="6350">
            <a:solidFill>
              <a:schemeClr val="tx1"/>
            </a:solidFill>
          </a:ln>
        </p:spPr>
      </p:pic>
      <p:pic>
        <p:nvPicPr>
          <p:cNvPr id="9" name="Picture 8" descr="Image 9 of Page view | Library of Congress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9124" t="26948" r="27843" b="60581"/>
          <a:stretch/>
        </p:blipFill>
        <p:spPr>
          <a:xfrm>
            <a:off x="2063931" y="1476103"/>
            <a:ext cx="9439654" cy="3000102"/>
          </a:xfrm>
          <a:prstGeom prst="rect">
            <a:avLst/>
          </a:prstGeom>
          <a:ln w="6350">
            <a:solidFill>
              <a:schemeClr val="tx1"/>
            </a:solidFill>
          </a:ln>
        </p:spPr>
      </p:pic>
    </p:spTree>
    <p:extLst>
      <p:ext uri="{BB962C8B-B14F-4D97-AF65-F5344CB8AC3E}">
        <p14:creationId xmlns:p14="http://schemas.microsoft.com/office/powerpoint/2010/main" val="180398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0731" y="-2"/>
            <a:ext cx="46712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Hope of Pecuniary Reward”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383086" y="6488668"/>
            <a:ext cx="28089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Library of Congress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Image 9 of Page view | Library of Congres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21799" t="19619" r="22635" b="14350"/>
          <a:stretch/>
        </p:blipFill>
        <p:spPr>
          <a:xfrm>
            <a:off x="332195" y="265769"/>
            <a:ext cx="4937678" cy="6435069"/>
          </a:xfrm>
          <a:prstGeom prst="rect">
            <a:avLst/>
          </a:prstGeom>
          <a:ln w="6350">
            <a:solidFill>
              <a:schemeClr val="tx1"/>
            </a:solidFill>
          </a:ln>
        </p:spPr>
      </p:pic>
      <p:pic>
        <p:nvPicPr>
          <p:cNvPr id="9" name="Picture 8" descr="Image 9 of Page view | Library of Congress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7448" t="70858" r="26702" b="19176"/>
          <a:stretch/>
        </p:blipFill>
        <p:spPr>
          <a:xfrm>
            <a:off x="787254" y="2553326"/>
            <a:ext cx="10836573" cy="2583304"/>
          </a:xfrm>
          <a:prstGeom prst="rect">
            <a:avLst/>
          </a:prstGeom>
          <a:ln w="6350">
            <a:solidFill>
              <a:schemeClr val="tx1"/>
            </a:solidFill>
          </a:ln>
        </p:spPr>
      </p:pic>
    </p:spTree>
    <p:extLst>
      <p:ext uri="{BB962C8B-B14F-4D97-AF65-F5344CB8AC3E}">
        <p14:creationId xmlns:p14="http://schemas.microsoft.com/office/powerpoint/2010/main" val="123956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6091" y="-2"/>
            <a:ext cx="23559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Selden’s Book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383086" y="6488668"/>
            <a:ext cx="28089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Library of Congress</a:t>
            </a:r>
          </a:p>
        </p:txBody>
      </p:sp>
      <p:pic>
        <p:nvPicPr>
          <p:cNvPr id="8" name="Picture 7" descr="Image 10 of Page view | Library of Congres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23470" t="26412" r="25072" b="7810"/>
          <a:stretch/>
        </p:blipFill>
        <p:spPr>
          <a:xfrm>
            <a:off x="3216361" y="100150"/>
            <a:ext cx="4688786" cy="6573184"/>
          </a:xfrm>
          <a:prstGeom prst="rect">
            <a:avLst/>
          </a:prstGeom>
          <a:ln w="6350">
            <a:solidFill>
              <a:schemeClr val="tx1"/>
            </a:solidFill>
          </a:ln>
        </p:spPr>
      </p:pic>
    </p:spTree>
    <p:extLst>
      <p:ext uri="{BB962C8B-B14F-4D97-AF65-F5344CB8AC3E}">
        <p14:creationId xmlns:p14="http://schemas.microsoft.com/office/powerpoint/2010/main" val="771081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6091" y="-2"/>
            <a:ext cx="23559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Selden’s Book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383086" y="6488668"/>
            <a:ext cx="28089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Library of Congress</a:t>
            </a:r>
          </a:p>
        </p:txBody>
      </p:sp>
      <p:pic>
        <p:nvPicPr>
          <p:cNvPr id="8" name="Picture 7" descr="Selden's condensed ledger and condensed memorandum book : and forms of record, condensed ledger, reports, and condensed memorandum book - Page view | Library of Congres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455" y="130832"/>
            <a:ext cx="6037235" cy="6621083"/>
          </a:xfrm>
          <a:prstGeom prst="rect">
            <a:avLst/>
          </a:prstGeom>
          <a:ln w="6350">
            <a:solidFill>
              <a:schemeClr val="tx1"/>
            </a:solidFill>
          </a:ln>
        </p:spPr>
      </p:pic>
    </p:spTree>
    <p:extLst>
      <p:ext uri="{BB962C8B-B14F-4D97-AF65-F5344CB8AC3E}">
        <p14:creationId xmlns:p14="http://schemas.microsoft.com/office/powerpoint/2010/main" val="4289591576"/>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9557</TotalTime>
  <Words>2343</Words>
  <Application>Microsoft Office PowerPoint</Application>
  <PresentationFormat>Widescreen</PresentationFormat>
  <Paragraphs>236</Paragraphs>
  <Slides>52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Helvetica</vt:lpstr>
      <vt:lpstr>Monotype Sorts</vt:lpstr>
      <vt:lpstr>Times New Roman</vt:lpstr>
      <vt:lpstr>Wingdings</vt:lpstr>
      <vt:lpstr>Generic (Standard)</vt:lpstr>
      <vt:lpstr>Class 3: Thurs 27 Mar 2025 Copyright Spring 2025   Ideas v. Expression</vt:lpstr>
      <vt:lpstr>What Does Copyright Protect?</vt:lpstr>
      <vt:lpstr>Section 102(b)</vt:lpstr>
      <vt:lpstr>Baker v. Selden</vt:lpstr>
      <vt:lpstr>Selden’s Book</vt:lpstr>
      <vt:lpstr>Selden’s Book</vt:lpstr>
      <vt:lpstr>“A Hope of Pecuniary Reward”</vt:lpstr>
      <vt:lpstr>Selden’s Book</vt:lpstr>
      <vt:lpstr>Selden’s Book</vt:lpstr>
      <vt:lpstr>Baker’s 1876 Book</vt:lpstr>
      <vt:lpstr>Patenting the System</vt:lpstr>
      <vt:lpstr>Patenting the System</vt:lpstr>
      <vt:lpstr>Patenting the System</vt:lpstr>
      <vt:lpstr>Is this a Copy?: Similar But Different</vt:lpstr>
      <vt:lpstr>You Can Get A Copyright on a Bookkeeping Book, But …</vt:lpstr>
      <vt:lpstr>Separating Copyright and Patent</vt:lpstr>
      <vt:lpstr>No Copyright in Blank Account Books </vt:lpstr>
      <vt:lpstr>“Practical Application” </vt:lpstr>
      <vt:lpstr>Idea/Expression Dichotomy</vt:lpstr>
      <vt:lpstr>In Baker v. Selden</vt:lpstr>
      <vt:lpstr>Current Status of Blank Forms</vt:lpstr>
      <vt:lpstr>Current Status of Blank Forms</vt:lpstr>
      <vt:lpstr>Current Status of Blank Forms</vt:lpstr>
      <vt:lpstr>Two Pictures (TTYN (1 of 4))</vt:lpstr>
      <vt:lpstr>Two Pictures (TTYN (2 of 4))</vt:lpstr>
      <vt:lpstr>Two Pictures (TTYN (3 of 4))</vt:lpstr>
      <vt:lpstr>Sorting the Pictures</vt:lpstr>
      <vt:lpstr>Ets-Hokin v. Skyy (Skyy I)</vt:lpstr>
      <vt:lpstr>The Infringement Claim </vt:lpstr>
      <vt:lpstr>Copyright Here </vt:lpstr>
      <vt:lpstr>Ets-Hokin v. Skyy (Skyy II)</vt:lpstr>
      <vt:lpstr>No Infringement Here </vt:lpstr>
      <vt:lpstr>No Infringement Here </vt:lpstr>
      <vt:lpstr>Rentmeester v. Nike</vt:lpstr>
      <vt:lpstr>Who is Co Rentmeester?</vt:lpstr>
      <vt:lpstr>First Cause of Action</vt:lpstr>
      <vt:lpstr>First Cause of Action: Derivative Works</vt:lpstr>
      <vt:lpstr>Evidence of Copying and Substantial Similarity</vt:lpstr>
      <vt:lpstr>Rentmeester Photo (TTYN (1 of 5))</vt:lpstr>
      <vt:lpstr>Nike Photo (TTYN (2 of 5))</vt:lpstr>
      <vt:lpstr>Together (TTYN (3 of 5))</vt:lpstr>
      <vt:lpstr>A Preliminary Conversation</vt:lpstr>
      <vt:lpstr>The Rentmeester Photo: Thin or Thick? (TTYN (5 of 5))</vt:lpstr>
      <vt:lpstr>Two-Part Test: Extrinsic/Intrinsic</vt:lpstr>
      <vt:lpstr>Filter Out Unprotectable and then Compare</vt:lpstr>
      <vt:lpstr>Intrinsic Test: Total Concept and Feel/Plaintiff Must Meet Both Tests</vt:lpstr>
      <vt:lpstr>Extrinsic Can Be a Matter of Law/Intrinsic for Jury</vt:lpstr>
      <vt:lpstr>Mechanics of Substantial Similarity</vt:lpstr>
      <vt:lpstr>Mechanics of Substantial Similarity</vt:lpstr>
      <vt:lpstr>A Different Conversation</vt:lpstr>
      <vt:lpstr>Third Image: Nike Jumpman Logo (TTYN (1 of 2))</vt:lpstr>
      <vt:lpstr>Situating the Logo (TTYN (2 of 2))</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882</cp:revision>
  <cp:lastPrinted>2019-10-07T19:16:17Z</cp:lastPrinted>
  <dcterms:created xsi:type="dcterms:W3CDTF">1999-10-27T15:27:59Z</dcterms:created>
  <dcterms:modified xsi:type="dcterms:W3CDTF">2025-03-27T19:22:54Z</dcterms:modified>
</cp:coreProperties>
</file>