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1"/>
  </p:notesMasterIdLst>
  <p:handoutMasterIdLst>
    <p:handoutMasterId r:id="rId62"/>
  </p:handoutMasterIdLst>
  <p:sldIdLst>
    <p:sldId id="2115" r:id="rId2"/>
    <p:sldId id="2430" r:id="rId3"/>
    <p:sldId id="2433" r:id="rId4"/>
    <p:sldId id="2439" r:id="rId5"/>
    <p:sldId id="2432" r:id="rId6"/>
    <p:sldId id="2440" r:id="rId7"/>
    <p:sldId id="2441" r:id="rId8"/>
    <p:sldId id="2443" r:id="rId9"/>
    <p:sldId id="2444" r:id="rId10"/>
    <p:sldId id="2877" r:id="rId11"/>
    <p:sldId id="2878" r:id="rId12"/>
    <p:sldId id="2446" r:id="rId13"/>
    <p:sldId id="2450" r:id="rId14"/>
    <p:sldId id="2451" r:id="rId15"/>
    <p:sldId id="2423" r:id="rId16"/>
    <p:sldId id="2424" r:id="rId17"/>
    <p:sldId id="2434" r:id="rId18"/>
    <p:sldId id="2452" r:id="rId19"/>
    <p:sldId id="2453" r:id="rId20"/>
    <p:sldId id="2568" r:id="rId21"/>
    <p:sldId id="2407" r:id="rId22"/>
    <p:sldId id="2408" r:id="rId23"/>
    <p:sldId id="2409" r:id="rId24"/>
    <p:sldId id="2410" r:id="rId25"/>
    <p:sldId id="2411" r:id="rId26"/>
    <p:sldId id="2412" r:id="rId27"/>
    <p:sldId id="2569" r:id="rId28"/>
    <p:sldId id="2570" r:id="rId29"/>
    <p:sldId id="2397" r:id="rId30"/>
    <p:sldId id="2398" r:id="rId31"/>
    <p:sldId id="2399" r:id="rId32"/>
    <p:sldId id="2321" r:id="rId33"/>
    <p:sldId id="2322" r:id="rId34"/>
    <p:sldId id="2333" r:id="rId35"/>
    <p:sldId id="2323" r:id="rId36"/>
    <p:sldId id="2355" r:id="rId37"/>
    <p:sldId id="2356" r:id="rId38"/>
    <p:sldId id="2357" r:id="rId39"/>
    <p:sldId id="2358" r:id="rId40"/>
    <p:sldId id="2376" r:id="rId41"/>
    <p:sldId id="2571" r:id="rId42"/>
    <p:sldId id="2318" r:id="rId43"/>
    <p:sldId id="2319" r:id="rId44"/>
    <p:sldId id="2320" r:id="rId45"/>
    <p:sldId id="2341" r:id="rId46"/>
    <p:sldId id="2435" r:id="rId47"/>
    <p:sldId id="2438" r:id="rId48"/>
    <p:sldId id="2437" r:id="rId49"/>
    <p:sldId id="2342" r:id="rId50"/>
    <p:sldId id="2337" r:id="rId51"/>
    <p:sldId id="2335" r:id="rId52"/>
    <p:sldId id="2336" r:id="rId53"/>
    <p:sldId id="2339" r:id="rId54"/>
    <p:sldId id="2881" r:id="rId55"/>
    <p:sldId id="2879" r:id="rId56"/>
    <p:sldId id="2875" r:id="rId57"/>
    <p:sldId id="2445" r:id="rId58"/>
    <p:sldId id="2880" r:id="rId59"/>
    <p:sldId id="2882" r:id="rId60"/>
  </p:sldIdLst>
  <p:sldSz cx="12192000" cy="6858000"/>
  <p:notesSz cx="7010400" cy="9296400"/>
  <p:defaultTextStyle>
    <a:defPPr>
      <a:defRPr lang="en-US"/>
    </a:defPPr>
    <a:lvl1pPr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i="1"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i="1"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i="1"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990033"/>
    <a:srgbClr val="CC66FF"/>
    <a:srgbClr val="CCCCFF"/>
    <a:srgbClr val="6699FF"/>
    <a:srgbClr val="003399"/>
    <a:srgbClr val="FFCC99"/>
    <a:srgbClr val="CC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5" autoAdjust="0"/>
    <p:restoredTop sz="86334" autoAdjust="0"/>
  </p:normalViewPr>
  <p:slideViewPr>
    <p:cSldViewPr snapToGrid="0">
      <p:cViewPr varScale="1">
        <p:scale>
          <a:sx n="128" d="100"/>
          <a:sy n="128" d="100"/>
        </p:scale>
        <p:origin x="60" y="596"/>
      </p:cViewPr>
      <p:guideLst>
        <p:guide orient="horz" pos="2160"/>
        <p:guide pos="3840"/>
      </p:guideLst>
    </p:cSldViewPr>
  </p:slideViewPr>
  <p:outlineViewPr>
    <p:cViewPr>
      <p:scale>
        <a:sx n="50" d="100"/>
        <a:sy n="50" d="100"/>
      </p:scale>
      <p:origin x="0" y="-34616"/>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2" d="100"/>
          <a:sy n="82" d="100"/>
        </p:scale>
        <p:origin x="-2842"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037628" cy="464184"/>
          </a:xfrm>
          <a:prstGeom prst="rect">
            <a:avLst/>
          </a:prstGeom>
          <a:noFill/>
          <a:ln w="9525">
            <a:noFill/>
            <a:miter lim="800000"/>
            <a:headEnd/>
            <a:tailEnd/>
          </a:ln>
        </p:spPr>
        <p:txBody>
          <a:bodyPr vert="horz" wrap="square" lIns="93134" tIns="46567" rIns="93134" bIns="46567" numCol="1" anchor="t" anchorCtr="0" compatLnSpc="1">
            <a:prstTxWarp prst="textNoShape">
              <a:avLst/>
            </a:prstTxWarp>
          </a:bodyPr>
          <a:lstStyle>
            <a:lvl1pPr defTabSz="931604">
              <a:defRPr kumimoji="0" sz="1200" i="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2773" y="0"/>
            <a:ext cx="3037628" cy="464184"/>
          </a:xfrm>
          <a:prstGeom prst="rect">
            <a:avLst/>
          </a:prstGeom>
          <a:noFill/>
          <a:ln w="9525">
            <a:noFill/>
            <a:miter lim="800000"/>
            <a:headEnd/>
            <a:tailEnd/>
          </a:ln>
        </p:spPr>
        <p:txBody>
          <a:bodyPr vert="horz" wrap="square" lIns="93134" tIns="46567" rIns="93134" bIns="46567" numCol="1" anchor="t" anchorCtr="0" compatLnSpc="1">
            <a:prstTxWarp prst="textNoShape">
              <a:avLst/>
            </a:prstTxWarp>
          </a:bodyPr>
          <a:lstStyle>
            <a:lvl1pPr algn="r" defTabSz="931604">
              <a:defRPr kumimoji="0" sz="1200" i="0"/>
            </a:lvl1pPr>
          </a:lstStyle>
          <a:p>
            <a:pPr>
              <a:defRPr/>
            </a:pPr>
            <a:fld id="{9924DB5A-C853-4D1E-AC04-B4A6249E091E}" type="datetime1">
              <a:rPr lang="en-US" altLang="en-US" smtClean="0"/>
              <a:t>3/26/2025</a:t>
            </a:fld>
            <a:endParaRPr lang="en-US" altLang="en-US"/>
          </a:p>
        </p:txBody>
      </p:sp>
      <p:sp>
        <p:nvSpPr>
          <p:cNvPr id="14340" name="Rectangle 4"/>
          <p:cNvSpPr>
            <a:spLocks noGrp="1" noChangeArrowheads="1"/>
          </p:cNvSpPr>
          <p:nvPr>
            <p:ph type="ftr" sz="quarter" idx="2"/>
          </p:nvPr>
        </p:nvSpPr>
        <p:spPr bwMode="auto">
          <a:xfrm>
            <a:off x="1" y="8832216"/>
            <a:ext cx="3037628" cy="464184"/>
          </a:xfrm>
          <a:prstGeom prst="rect">
            <a:avLst/>
          </a:prstGeom>
          <a:noFill/>
          <a:ln w="9525">
            <a:noFill/>
            <a:miter lim="800000"/>
            <a:headEnd/>
            <a:tailEnd/>
          </a:ln>
        </p:spPr>
        <p:txBody>
          <a:bodyPr vert="horz" wrap="square" lIns="93134" tIns="46567" rIns="93134" bIns="46567" numCol="1" anchor="b" anchorCtr="0" compatLnSpc="1">
            <a:prstTxWarp prst="textNoShape">
              <a:avLst/>
            </a:prstTxWarp>
          </a:bodyPr>
          <a:lstStyle>
            <a:lvl1pPr defTabSz="931604">
              <a:defRPr kumimoji="0" sz="1200" i="0"/>
            </a:lvl1pPr>
          </a:lstStyle>
          <a:p>
            <a:pPr>
              <a:defRPr/>
            </a:pPr>
            <a:r>
              <a:rPr lang="en-US" altLang="en-US"/>
              <a:t>Copyright</a:t>
            </a:r>
          </a:p>
        </p:txBody>
      </p:sp>
      <p:sp>
        <p:nvSpPr>
          <p:cNvPr id="14341" name="Rectangle 5"/>
          <p:cNvSpPr>
            <a:spLocks noGrp="1" noChangeArrowheads="1"/>
          </p:cNvSpPr>
          <p:nvPr>
            <p:ph type="sldNum" sz="quarter" idx="3"/>
          </p:nvPr>
        </p:nvSpPr>
        <p:spPr bwMode="auto">
          <a:xfrm>
            <a:off x="3972773" y="8832216"/>
            <a:ext cx="3037628" cy="464184"/>
          </a:xfrm>
          <a:prstGeom prst="rect">
            <a:avLst/>
          </a:prstGeom>
          <a:noFill/>
          <a:ln w="9525">
            <a:noFill/>
            <a:miter lim="800000"/>
            <a:headEnd/>
            <a:tailEnd/>
          </a:ln>
        </p:spPr>
        <p:txBody>
          <a:bodyPr vert="horz" wrap="square" lIns="93134" tIns="46567" rIns="93134" bIns="46567" numCol="1" anchor="b" anchorCtr="0" compatLnSpc="1">
            <a:prstTxWarp prst="textNoShape">
              <a:avLst/>
            </a:prstTxWarp>
          </a:bodyPr>
          <a:lstStyle>
            <a:lvl1pPr algn="r" defTabSz="931602">
              <a:defRPr kumimoji="0" sz="1200" i="0"/>
            </a:lvl1pPr>
          </a:lstStyle>
          <a:p>
            <a:fld id="{8F9CFE4F-2FD3-43BB-9653-EDC73F25EE73}" type="slidenum">
              <a:rPr lang="en-US" altLang="en-US"/>
              <a:pPr/>
              <a:t>‹#›</a:t>
            </a:fld>
            <a:endParaRPr lang="en-US" altLang="en-US"/>
          </a:p>
        </p:txBody>
      </p:sp>
    </p:spTree>
    <p:extLst>
      <p:ext uri="{BB962C8B-B14F-4D97-AF65-F5344CB8AC3E}">
        <p14:creationId xmlns:p14="http://schemas.microsoft.com/office/powerpoint/2010/main" val="35209205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1" y="0"/>
            <a:ext cx="3037628" cy="464184"/>
          </a:xfrm>
          <a:prstGeom prst="rect">
            <a:avLst/>
          </a:prstGeom>
          <a:noFill/>
          <a:ln w="9525">
            <a:noFill/>
            <a:miter lim="800000"/>
            <a:headEnd/>
            <a:tailEnd/>
          </a:ln>
        </p:spPr>
        <p:txBody>
          <a:bodyPr vert="horz" wrap="square" lIns="93134" tIns="46567" rIns="93134" bIns="46567" numCol="1" anchor="t" anchorCtr="0" compatLnSpc="1">
            <a:prstTxWarp prst="textNoShape">
              <a:avLst/>
            </a:prstTxWarp>
          </a:bodyPr>
          <a:lstStyle>
            <a:lvl1pPr defTabSz="931604">
              <a:defRPr kumimoji="0" sz="1200" i="0"/>
            </a:lvl1pPr>
          </a:lstStyle>
          <a:p>
            <a:pPr>
              <a:defRPr/>
            </a:pPr>
            <a:endParaRPr lang="en-US" altLang="en-US"/>
          </a:p>
        </p:txBody>
      </p:sp>
      <p:sp>
        <p:nvSpPr>
          <p:cNvPr id="49155" name="Rectangle 9"/>
          <p:cNvSpPr>
            <a:spLocks noGrp="1" noRot="1" noChangeAspect="1" noChangeArrowheads="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58" name="Rectangle 10"/>
          <p:cNvSpPr>
            <a:spLocks noGrp="1" noChangeArrowheads="1"/>
          </p:cNvSpPr>
          <p:nvPr>
            <p:ph type="body" sz="quarter" idx="3"/>
          </p:nvPr>
        </p:nvSpPr>
        <p:spPr bwMode="auto">
          <a:xfrm>
            <a:off x="935144" y="4416109"/>
            <a:ext cx="5140112" cy="4182427"/>
          </a:xfrm>
          <a:prstGeom prst="rect">
            <a:avLst/>
          </a:prstGeom>
          <a:noFill/>
          <a:ln w="9525">
            <a:noFill/>
            <a:miter lim="800000"/>
            <a:headEnd/>
            <a:tailEnd/>
          </a:ln>
        </p:spPr>
        <p:txBody>
          <a:bodyPr vert="horz" wrap="square" lIns="93134" tIns="46567" rIns="93134" bIns="4656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p:cNvSpPr>
            <a:spLocks noGrp="1" noChangeArrowheads="1"/>
          </p:cNvSpPr>
          <p:nvPr>
            <p:ph type="dt" idx="1"/>
          </p:nvPr>
        </p:nvSpPr>
        <p:spPr bwMode="auto">
          <a:xfrm>
            <a:off x="3972773" y="0"/>
            <a:ext cx="3037628" cy="464184"/>
          </a:xfrm>
          <a:prstGeom prst="rect">
            <a:avLst/>
          </a:prstGeom>
          <a:noFill/>
          <a:ln w="9525">
            <a:noFill/>
            <a:miter lim="800000"/>
            <a:headEnd/>
            <a:tailEnd/>
          </a:ln>
        </p:spPr>
        <p:txBody>
          <a:bodyPr vert="horz" wrap="square" lIns="93134" tIns="46567" rIns="93134" bIns="46567" numCol="1" anchor="t" anchorCtr="0" compatLnSpc="1">
            <a:prstTxWarp prst="textNoShape">
              <a:avLst/>
            </a:prstTxWarp>
          </a:bodyPr>
          <a:lstStyle>
            <a:lvl1pPr algn="r" defTabSz="931604">
              <a:defRPr kumimoji="0" sz="1200" i="0"/>
            </a:lvl1pPr>
          </a:lstStyle>
          <a:p>
            <a:pPr>
              <a:defRPr/>
            </a:pPr>
            <a:fld id="{B176DDDD-F7C3-46FD-9478-AB1A812573A2}" type="datetime1">
              <a:rPr lang="en-US" altLang="en-US" smtClean="0"/>
              <a:t>3/26/2025</a:t>
            </a:fld>
            <a:endParaRPr lang="en-US" altLang="en-US"/>
          </a:p>
        </p:txBody>
      </p:sp>
      <p:sp>
        <p:nvSpPr>
          <p:cNvPr id="2060" name="Rectangle 12"/>
          <p:cNvSpPr>
            <a:spLocks noGrp="1" noChangeArrowheads="1"/>
          </p:cNvSpPr>
          <p:nvPr>
            <p:ph type="ftr" sz="quarter" idx="4"/>
          </p:nvPr>
        </p:nvSpPr>
        <p:spPr bwMode="auto">
          <a:xfrm>
            <a:off x="1" y="8832216"/>
            <a:ext cx="3037628" cy="464184"/>
          </a:xfrm>
          <a:prstGeom prst="rect">
            <a:avLst/>
          </a:prstGeom>
          <a:noFill/>
          <a:ln w="9525">
            <a:noFill/>
            <a:miter lim="800000"/>
            <a:headEnd/>
            <a:tailEnd/>
          </a:ln>
        </p:spPr>
        <p:txBody>
          <a:bodyPr vert="horz" wrap="square" lIns="93134" tIns="46567" rIns="93134" bIns="46567" numCol="1" anchor="b" anchorCtr="0" compatLnSpc="1">
            <a:prstTxWarp prst="textNoShape">
              <a:avLst/>
            </a:prstTxWarp>
          </a:bodyPr>
          <a:lstStyle>
            <a:lvl1pPr defTabSz="931604">
              <a:defRPr kumimoji="0" sz="1200" i="0"/>
            </a:lvl1pPr>
          </a:lstStyle>
          <a:p>
            <a:pPr>
              <a:defRPr/>
            </a:pPr>
            <a:endParaRPr lang="en-US" altLang="en-US"/>
          </a:p>
        </p:txBody>
      </p:sp>
      <p:sp>
        <p:nvSpPr>
          <p:cNvPr id="2061" name="Rectangle 13"/>
          <p:cNvSpPr>
            <a:spLocks noGrp="1" noChangeArrowheads="1"/>
          </p:cNvSpPr>
          <p:nvPr>
            <p:ph type="sldNum" sz="quarter" idx="5"/>
          </p:nvPr>
        </p:nvSpPr>
        <p:spPr bwMode="auto">
          <a:xfrm>
            <a:off x="3972773" y="8832216"/>
            <a:ext cx="3037628" cy="464184"/>
          </a:xfrm>
          <a:prstGeom prst="rect">
            <a:avLst/>
          </a:prstGeom>
          <a:noFill/>
          <a:ln w="9525">
            <a:noFill/>
            <a:miter lim="800000"/>
            <a:headEnd/>
            <a:tailEnd/>
          </a:ln>
        </p:spPr>
        <p:txBody>
          <a:bodyPr vert="horz" wrap="square" lIns="93134" tIns="46567" rIns="93134" bIns="46567" numCol="1" anchor="b" anchorCtr="0" compatLnSpc="1">
            <a:prstTxWarp prst="textNoShape">
              <a:avLst/>
            </a:prstTxWarp>
          </a:bodyPr>
          <a:lstStyle>
            <a:lvl1pPr algn="r" defTabSz="931602">
              <a:defRPr kumimoji="0" sz="1200" i="0"/>
            </a:lvl1pPr>
          </a:lstStyle>
          <a:p>
            <a:fld id="{181CA25B-3722-4FBB-940C-3A2A939B1039}" type="slidenum">
              <a:rPr lang="en-US" altLang="en-US"/>
              <a:pPr/>
              <a:t>‹#›</a:t>
            </a:fld>
            <a:endParaRPr lang="en-US" altLang="en-US"/>
          </a:p>
        </p:txBody>
      </p:sp>
    </p:spTree>
    <p:extLst>
      <p:ext uri="{BB962C8B-B14F-4D97-AF65-F5344CB8AC3E}">
        <p14:creationId xmlns:p14="http://schemas.microsoft.com/office/powerpoint/2010/main" val="96473406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pyrightvisualarts.wordpress.com/2011/12/20/art-rogers-vs-jeff-koon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A5F69425-26B4-41D2-90D0-3DD152210D68}" type="datetime1">
              <a:rPr kumimoji="0" lang="en-US" altLang="en-US" sz="1200" i="0"/>
              <a:t>3/26/2025</a:t>
            </a:fld>
            <a:endParaRPr kumimoji="0" lang="en-US" altLang="en-US" sz="1200" i="0"/>
          </a:p>
        </p:txBody>
      </p:sp>
      <p:sp>
        <p:nvSpPr>
          <p:cNvPr id="50179"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724DBF75-3B7A-4FEE-B5B7-612768DBF2B9}" type="slidenum">
              <a:rPr kumimoji="0" lang="en-US" altLang="en-US" sz="1200" i="0"/>
              <a:pPr/>
              <a:t>1</a:t>
            </a:fld>
            <a:endParaRPr kumimoji="0" lang="en-US" altLang="en-US" sz="1200" i="0"/>
          </a:p>
        </p:txBody>
      </p:sp>
      <p:sp>
        <p:nvSpPr>
          <p:cNvPr id="50180" name="Rectangle 2"/>
          <p:cNvSpPr>
            <a:spLocks noGrp="1" noRot="1" noChangeAspect="1" noChangeArrowheads="1" noTextEdit="1"/>
          </p:cNvSpPr>
          <p:nvPr>
            <p:ph type="sldImg"/>
          </p:nvPr>
        </p:nvSpPr>
        <p:spPr>
          <a:xfrm>
            <a:off x="406400" y="698500"/>
            <a:ext cx="6197600" cy="3486150"/>
          </a:xfrm>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091912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6022E9DB-D245-41A8-B86D-3350AD35BFA5}" type="datetime1">
              <a:rPr kumimoji="0" lang="en-US" altLang="en-US" sz="1200" i="0"/>
              <a:t>3/26/2025</a:t>
            </a:fld>
            <a:endParaRPr kumimoji="0" lang="en-US" altLang="en-US" sz="1200" i="0"/>
          </a:p>
        </p:txBody>
      </p:sp>
      <p:sp>
        <p:nvSpPr>
          <p:cNvPr id="56323"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FF900536-B276-43F7-90CB-FBBCD3A27790}" type="slidenum">
              <a:rPr kumimoji="0" lang="en-US" altLang="en-US" sz="1200" i="0"/>
              <a:pPr/>
              <a:t>25</a:t>
            </a:fld>
            <a:endParaRPr kumimoji="0" lang="en-US" altLang="en-US" sz="1200" i="0"/>
          </a:p>
        </p:txBody>
      </p:sp>
      <p:sp>
        <p:nvSpPr>
          <p:cNvPr id="56324" name="Rectangle 2"/>
          <p:cNvSpPr>
            <a:spLocks noGrp="1" noRot="1" noChangeAspect="1" noChangeArrowheads="1" noTextEdit="1"/>
          </p:cNvSpPr>
          <p:nvPr>
            <p:ph type="sldImg"/>
          </p:nvPr>
        </p:nvSpPr>
        <p:spPr>
          <a:xfrm>
            <a:off x="406400" y="698500"/>
            <a:ext cx="6197600" cy="3486150"/>
          </a:xfrm>
          <a:ln/>
        </p:spPr>
      </p:sp>
      <p:sp>
        <p:nvSpPr>
          <p:cNvPr id="5632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575433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8E6FBC3-725A-4EAC-93E0-2B44D9574538}" type="datetime1">
              <a:rPr kumimoji="0" lang="en-US" altLang="en-US" sz="1200" i="0"/>
              <a:t>3/26/2025</a:t>
            </a:fld>
            <a:endParaRPr kumimoji="0" lang="en-US" altLang="en-US" sz="1200" i="0"/>
          </a:p>
        </p:txBody>
      </p:sp>
      <p:sp>
        <p:nvSpPr>
          <p:cNvPr id="57347"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BD261C5D-74E1-4EA0-A2AA-66E8A313DB7E}" type="slidenum">
              <a:rPr kumimoji="0" lang="en-US" altLang="en-US" sz="1200" i="0"/>
              <a:pPr/>
              <a:t>26</a:t>
            </a:fld>
            <a:endParaRPr kumimoji="0" lang="en-US" altLang="en-US" sz="1200" i="0"/>
          </a:p>
        </p:txBody>
      </p:sp>
      <p:sp>
        <p:nvSpPr>
          <p:cNvPr id="57348" name="Rectangle 2"/>
          <p:cNvSpPr>
            <a:spLocks noGrp="1" noRot="1" noChangeAspect="1" noChangeArrowheads="1" noTextEdit="1"/>
          </p:cNvSpPr>
          <p:nvPr>
            <p:ph type="sldImg"/>
          </p:nvPr>
        </p:nvSpPr>
        <p:spPr>
          <a:xfrm>
            <a:off x="406400" y="698500"/>
            <a:ext cx="6197600" cy="3486150"/>
          </a:xfrm>
          <a:ln/>
        </p:spPr>
      </p:sp>
      <p:sp>
        <p:nvSpPr>
          <p:cNvPr id="5734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69362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27D63B24-F103-4D33-A306-3FF0CB066FD1}" type="datetime1">
              <a:rPr kumimoji="0" lang="en-US" altLang="en-US" sz="1200" i="0"/>
              <a:t>3/26/2025</a:t>
            </a:fld>
            <a:endParaRPr kumimoji="0" lang="en-US" altLang="en-US" sz="1200" i="0"/>
          </a:p>
        </p:txBody>
      </p:sp>
      <p:sp>
        <p:nvSpPr>
          <p:cNvPr id="80899"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A7CA2FBC-3245-46A8-97AD-913BEA881415}" type="slidenum">
              <a:rPr kumimoji="0" lang="en-US" altLang="en-US" sz="1200" i="0"/>
              <a:pPr/>
              <a:t>29</a:t>
            </a:fld>
            <a:endParaRPr kumimoji="0" lang="en-US" altLang="en-US" sz="1200" i="0"/>
          </a:p>
        </p:txBody>
      </p:sp>
      <p:sp>
        <p:nvSpPr>
          <p:cNvPr id="80900" name="Rectangle 2"/>
          <p:cNvSpPr>
            <a:spLocks noGrp="1" noRot="1" noChangeAspect="1" noChangeArrowheads="1" noTextEdit="1"/>
          </p:cNvSpPr>
          <p:nvPr>
            <p:ph type="sldImg"/>
          </p:nvPr>
        </p:nvSpPr>
        <p:spPr>
          <a:xfrm>
            <a:off x="406400" y="698500"/>
            <a:ext cx="6197600" cy="3486150"/>
          </a:xfrm>
          <a:ln/>
        </p:spPr>
      </p:sp>
      <p:sp>
        <p:nvSpPr>
          <p:cNvPr id="8090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986525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CEACC51E-1DF2-4C8A-8E54-5BC80673241D}" type="datetime1">
              <a:rPr kumimoji="0" lang="en-US" altLang="en-US" sz="1200" i="0"/>
              <a:t>3/26/2025</a:t>
            </a:fld>
            <a:endParaRPr kumimoji="0" lang="en-US" altLang="en-US" sz="1200" i="0"/>
          </a:p>
        </p:txBody>
      </p:sp>
      <p:sp>
        <p:nvSpPr>
          <p:cNvPr id="76803"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3E669C95-B77F-42BD-B7A3-BB80E65AE379}" type="slidenum">
              <a:rPr kumimoji="0" lang="en-US" altLang="en-US" sz="1200" i="0"/>
              <a:pPr/>
              <a:t>30</a:t>
            </a:fld>
            <a:endParaRPr kumimoji="0" lang="en-US" altLang="en-US" sz="1200" i="0"/>
          </a:p>
        </p:txBody>
      </p:sp>
      <p:sp>
        <p:nvSpPr>
          <p:cNvPr id="76804" name="Rectangle 2"/>
          <p:cNvSpPr>
            <a:spLocks noGrp="1" noRot="1" noChangeAspect="1" noChangeArrowheads="1" noTextEdit="1"/>
          </p:cNvSpPr>
          <p:nvPr>
            <p:ph type="sldImg"/>
          </p:nvPr>
        </p:nvSpPr>
        <p:spPr>
          <a:xfrm>
            <a:off x="406400" y="698500"/>
            <a:ext cx="6197600" cy="3486150"/>
          </a:xfrm>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185549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50C4999C-1963-4A31-B938-1ACE8A3FC7E8}" type="datetime1">
              <a:rPr kumimoji="0" lang="en-US" altLang="en-US" sz="1200" i="0"/>
              <a:t>3/26/2025</a:t>
            </a:fld>
            <a:endParaRPr kumimoji="0" lang="en-US" altLang="en-US" sz="1200" i="0"/>
          </a:p>
        </p:txBody>
      </p:sp>
      <p:sp>
        <p:nvSpPr>
          <p:cNvPr id="76803"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3E669C95-B77F-42BD-B7A3-BB80E65AE379}" type="slidenum">
              <a:rPr kumimoji="0" lang="en-US" altLang="en-US" sz="1200" i="0"/>
              <a:pPr/>
              <a:t>31</a:t>
            </a:fld>
            <a:endParaRPr kumimoji="0" lang="en-US" altLang="en-US" sz="1200" i="0"/>
          </a:p>
        </p:txBody>
      </p:sp>
      <p:sp>
        <p:nvSpPr>
          <p:cNvPr id="76804" name="Rectangle 2"/>
          <p:cNvSpPr>
            <a:spLocks noGrp="1" noRot="1" noChangeAspect="1" noChangeArrowheads="1" noTextEdit="1"/>
          </p:cNvSpPr>
          <p:nvPr>
            <p:ph type="sldImg"/>
          </p:nvPr>
        </p:nvSpPr>
        <p:spPr>
          <a:xfrm>
            <a:off x="406400" y="698500"/>
            <a:ext cx="6197600" cy="3486150"/>
          </a:xfrm>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323824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406400" y="698500"/>
            <a:ext cx="6197600" cy="3486150"/>
          </a:xfrm>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8090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C45F1001-2136-4D0C-9D44-23A828576E9B}" type="datetime1">
              <a:rPr kumimoji="0" lang="en-US" altLang="en-US" sz="1200" i="0"/>
              <a:t>3/26/2025</a:t>
            </a:fld>
            <a:endParaRPr kumimoji="0" lang="en-US" altLang="en-US" sz="1200" i="0"/>
          </a:p>
        </p:txBody>
      </p:sp>
      <p:sp>
        <p:nvSpPr>
          <p:cNvPr id="8090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440948AA-32E5-48EE-A199-98BB605D0647}" type="slidenum">
              <a:rPr kumimoji="0" lang="en-US" altLang="en-US" sz="1200" i="0"/>
              <a:pPr/>
              <a:t>32</a:t>
            </a:fld>
            <a:endParaRPr kumimoji="0" lang="en-US" altLang="en-US" sz="1200" i="0"/>
          </a:p>
        </p:txBody>
      </p:sp>
    </p:spTree>
    <p:extLst>
      <p:ext uri="{BB962C8B-B14F-4D97-AF65-F5344CB8AC3E}">
        <p14:creationId xmlns:p14="http://schemas.microsoft.com/office/powerpoint/2010/main" val="154166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406400" y="698500"/>
            <a:ext cx="6197600" cy="3486150"/>
          </a:xfrm>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82948"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70E894C2-C557-4D72-87F0-0092BBB72A7E}" type="datetime1">
              <a:rPr kumimoji="0" lang="en-US" altLang="en-US" sz="1200" i="0"/>
              <a:t>3/26/2025</a:t>
            </a:fld>
            <a:endParaRPr kumimoji="0" lang="en-US" altLang="en-US" sz="1200" i="0"/>
          </a:p>
        </p:txBody>
      </p:sp>
      <p:sp>
        <p:nvSpPr>
          <p:cNvPr id="8294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835C3B66-D49A-47BA-8C5B-380A07258F33}" type="slidenum">
              <a:rPr kumimoji="0" lang="en-US" altLang="en-US" sz="1200" i="0"/>
              <a:pPr/>
              <a:t>33</a:t>
            </a:fld>
            <a:endParaRPr kumimoji="0" lang="en-US" altLang="en-US" sz="1200" i="0"/>
          </a:p>
        </p:txBody>
      </p:sp>
    </p:spTree>
    <p:extLst>
      <p:ext uri="{BB962C8B-B14F-4D97-AF65-F5344CB8AC3E}">
        <p14:creationId xmlns:p14="http://schemas.microsoft.com/office/powerpoint/2010/main" val="438826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8500"/>
            <a:ext cx="6197600" cy="3486150"/>
          </a:xfrm>
          <a:ln/>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84996"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E61072F5-D6CE-44E1-B413-0C05E353D58A}" type="datetime1">
              <a:rPr kumimoji="0" lang="en-US" altLang="en-US" sz="1200" i="0"/>
              <a:t>3/26/2025</a:t>
            </a:fld>
            <a:endParaRPr kumimoji="0" lang="en-US" altLang="en-US" sz="1200" i="0"/>
          </a:p>
        </p:txBody>
      </p:sp>
      <p:sp>
        <p:nvSpPr>
          <p:cNvPr id="8499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E7C1702E-E500-4876-8779-CD2D5D8E0C68}" type="slidenum">
              <a:rPr kumimoji="0" lang="en-US" altLang="en-US" sz="1200" i="0"/>
              <a:pPr/>
              <a:t>34</a:t>
            </a:fld>
            <a:endParaRPr kumimoji="0" lang="en-US" altLang="en-US" sz="1200" i="0"/>
          </a:p>
        </p:txBody>
      </p:sp>
    </p:spTree>
    <p:extLst>
      <p:ext uri="{BB962C8B-B14F-4D97-AF65-F5344CB8AC3E}">
        <p14:creationId xmlns:p14="http://schemas.microsoft.com/office/powerpoint/2010/main" val="2769981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406400" y="698500"/>
            <a:ext cx="6197600" cy="3486150"/>
          </a:xfrm>
          <a:ln/>
        </p:spPr>
      </p:sp>
      <p:sp>
        <p:nvSpPr>
          <p:cNvPr id="87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87044"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FB837D7F-D481-4282-9E1B-FB72A4C46412}" type="datetime1">
              <a:rPr kumimoji="0" lang="en-US" altLang="en-US" sz="1200" i="0"/>
              <a:t>3/26/2025</a:t>
            </a:fld>
            <a:endParaRPr kumimoji="0" lang="en-US" altLang="en-US" sz="1200" i="0"/>
          </a:p>
        </p:txBody>
      </p:sp>
      <p:sp>
        <p:nvSpPr>
          <p:cNvPr id="8704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4741C564-6B9D-4261-8A2F-8CC253124985}" type="slidenum">
              <a:rPr kumimoji="0" lang="en-US" altLang="en-US" sz="1200" i="0"/>
              <a:pPr/>
              <a:t>35</a:t>
            </a:fld>
            <a:endParaRPr kumimoji="0" lang="en-US" altLang="en-US" sz="1200" i="0"/>
          </a:p>
        </p:txBody>
      </p:sp>
    </p:spTree>
    <p:extLst>
      <p:ext uri="{BB962C8B-B14F-4D97-AF65-F5344CB8AC3E}">
        <p14:creationId xmlns:p14="http://schemas.microsoft.com/office/powerpoint/2010/main" val="1266607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406400" y="698500"/>
            <a:ext cx="6197600" cy="3486150"/>
          </a:xfrm>
          <a:ln/>
        </p:spPr>
      </p:sp>
      <p:sp>
        <p:nvSpPr>
          <p:cNvPr id="81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81924"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D459B5B-822C-46C5-B279-CF23262641C5}" type="datetime1">
              <a:rPr kumimoji="0" lang="en-US" altLang="en-US" sz="1200" i="0"/>
              <a:t>3/26/2025</a:t>
            </a:fld>
            <a:endParaRPr kumimoji="0" lang="en-US" altLang="en-US" sz="1200" i="0"/>
          </a:p>
        </p:txBody>
      </p:sp>
      <p:sp>
        <p:nvSpPr>
          <p:cNvPr id="8192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4960DA14-BAFE-4E0C-B6AB-BFE06D38C9C8}" type="slidenum">
              <a:rPr kumimoji="0" lang="en-US" altLang="en-US" sz="1200" i="0"/>
              <a:pPr/>
              <a:t>36</a:t>
            </a:fld>
            <a:endParaRPr kumimoji="0" lang="en-US" altLang="en-US" sz="1200" i="0"/>
          </a:p>
        </p:txBody>
      </p:sp>
    </p:spTree>
    <p:extLst>
      <p:ext uri="{BB962C8B-B14F-4D97-AF65-F5344CB8AC3E}">
        <p14:creationId xmlns:p14="http://schemas.microsoft.com/office/powerpoint/2010/main" val="56486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https://books.google.com/books?id=RKVAAAAAMAAJ&amp;pg=PA576&amp;dq=edison+standard+phonograph&amp;hl=en&amp;newbks=1&amp;newbks_redir=0&amp;sa=X&amp;ved=2ahUKEwiHivWfg5v1AhVLHM0KHaKGDdQ4ChDoAXoECAoQAg#v=onepage&amp;q&amp;f=false</a:t>
            </a:r>
          </a:p>
        </p:txBody>
      </p:sp>
      <p:sp>
        <p:nvSpPr>
          <p:cNvPr id="4" name="Date Placeholder 3"/>
          <p:cNvSpPr>
            <a:spLocks noGrp="1"/>
          </p:cNvSpPr>
          <p:nvPr>
            <p:ph type="dt" idx="10"/>
          </p:nvPr>
        </p:nvSpPr>
        <p:spPr/>
        <p:txBody>
          <a:bodyPr/>
          <a:lstStyle/>
          <a:p>
            <a:pPr>
              <a:defRPr/>
            </a:pPr>
            <a:fld id="{B176DDDD-F7C3-46FD-9478-AB1A812573A2}" type="datetime1">
              <a:rPr lang="en-US" altLang="en-US" smtClean="0"/>
              <a:t>3/26/2025</a:t>
            </a:fld>
            <a:endParaRPr lang="en-US" altLang="en-US"/>
          </a:p>
        </p:txBody>
      </p:sp>
      <p:sp>
        <p:nvSpPr>
          <p:cNvPr id="5" name="Slide Number Placeholder 4"/>
          <p:cNvSpPr>
            <a:spLocks noGrp="1"/>
          </p:cNvSpPr>
          <p:nvPr>
            <p:ph type="sldNum" sz="quarter" idx="11"/>
          </p:nvPr>
        </p:nvSpPr>
        <p:spPr/>
        <p:txBody>
          <a:bodyPr/>
          <a:lstStyle/>
          <a:p>
            <a:fld id="{181CA25B-3722-4FBB-940C-3A2A939B1039}" type="slidenum">
              <a:rPr lang="en-US" altLang="en-US" smtClean="0"/>
              <a:pPr/>
              <a:t>7</a:t>
            </a:fld>
            <a:endParaRPr lang="en-US" altLang="en-US"/>
          </a:p>
        </p:txBody>
      </p:sp>
    </p:spTree>
    <p:extLst>
      <p:ext uri="{BB962C8B-B14F-4D97-AF65-F5344CB8AC3E}">
        <p14:creationId xmlns:p14="http://schemas.microsoft.com/office/powerpoint/2010/main" val="1591499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406400" y="698500"/>
            <a:ext cx="6197600" cy="3486150"/>
          </a:xfrm>
          <a:ln/>
        </p:spPr>
      </p:sp>
      <p:sp>
        <p:nvSpPr>
          <p:cNvPr id="839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83972"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2FA7BA9B-A241-4E6D-902A-CB77E7751375}" type="datetime1">
              <a:rPr kumimoji="0" lang="en-US" altLang="en-US" sz="1200" i="0"/>
              <a:t>3/26/2025</a:t>
            </a:fld>
            <a:endParaRPr kumimoji="0" lang="en-US" altLang="en-US" sz="1200" i="0"/>
          </a:p>
        </p:txBody>
      </p:sp>
      <p:sp>
        <p:nvSpPr>
          <p:cNvPr id="8397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7405F5CA-3BC2-47E9-9534-92084108299F}" type="slidenum">
              <a:rPr kumimoji="0" lang="en-US" altLang="en-US" sz="1200" i="0"/>
              <a:pPr/>
              <a:t>37</a:t>
            </a:fld>
            <a:endParaRPr kumimoji="0" lang="en-US" altLang="en-US" sz="1200" i="0"/>
          </a:p>
        </p:txBody>
      </p:sp>
    </p:spTree>
    <p:extLst>
      <p:ext uri="{BB962C8B-B14F-4D97-AF65-F5344CB8AC3E}">
        <p14:creationId xmlns:p14="http://schemas.microsoft.com/office/powerpoint/2010/main" val="740737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406400" y="698500"/>
            <a:ext cx="6197600" cy="3486150"/>
          </a:xfrm>
          <a:ln/>
        </p:spPr>
      </p:sp>
      <p:sp>
        <p:nvSpPr>
          <p:cNvPr id="860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8602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E1FB09C-34E2-4EDA-8552-965E281A688D}" type="datetime1">
              <a:rPr kumimoji="0" lang="en-US" altLang="en-US" sz="1200" i="0"/>
              <a:t>3/26/2025</a:t>
            </a:fld>
            <a:endParaRPr kumimoji="0" lang="en-US" altLang="en-US" sz="1200" i="0"/>
          </a:p>
        </p:txBody>
      </p:sp>
      <p:sp>
        <p:nvSpPr>
          <p:cNvPr id="8602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2AD6EEA5-F62E-4775-BC6C-A6EBAC38A3B0}" type="slidenum">
              <a:rPr kumimoji="0" lang="en-US" altLang="en-US" sz="1200" i="0"/>
              <a:pPr/>
              <a:t>38</a:t>
            </a:fld>
            <a:endParaRPr kumimoji="0" lang="en-US" altLang="en-US" sz="1200" i="0"/>
          </a:p>
        </p:txBody>
      </p:sp>
    </p:spTree>
    <p:extLst>
      <p:ext uri="{BB962C8B-B14F-4D97-AF65-F5344CB8AC3E}">
        <p14:creationId xmlns:p14="http://schemas.microsoft.com/office/powerpoint/2010/main" val="1629920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406400" y="698500"/>
            <a:ext cx="6197600" cy="3486150"/>
          </a:xfrm>
          <a:ln/>
        </p:spPr>
      </p:sp>
      <p:sp>
        <p:nvSpPr>
          <p:cNvPr id="88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88068"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8168CD3A-3E05-442F-97D1-B4A081A88E20}" type="datetime1">
              <a:rPr kumimoji="0" lang="en-US" altLang="en-US" sz="1200" i="0"/>
              <a:t>3/26/2025</a:t>
            </a:fld>
            <a:endParaRPr kumimoji="0" lang="en-US" altLang="en-US" sz="1200" i="0"/>
          </a:p>
        </p:txBody>
      </p:sp>
      <p:sp>
        <p:nvSpPr>
          <p:cNvPr id="8806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05FDD3D1-F858-4711-82CB-682C4726C01A}" type="slidenum">
              <a:rPr kumimoji="0" lang="en-US" altLang="en-US" sz="1200" i="0"/>
              <a:pPr/>
              <a:t>39</a:t>
            </a:fld>
            <a:endParaRPr kumimoji="0" lang="en-US" altLang="en-US" sz="1200" i="0"/>
          </a:p>
        </p:txBody>
      </p:sp>
    </p:spTree>
    <p:extLst>
      <p:ext uri="{BB962C8B-B14F-4D97-AF65-F5344CB8AC3E}">
        <p14:creationId xmlns:p14="http://schemas.microsoft.com/office/powerpoint/2010/main" val="2740351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406400" y="698500"/>
            <a:ext cx="6197600" cy="3486150"/>
          </a:xfrm>
          <a:ln/>
        </p:spPr>
      </p:sp>
      <p:sp>
        <p:nvSpPr>
          <p:cNvPr id="88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88068"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8168CD3A-3E05-442F-97D1-B4A081A88E20}" type="datetime1">
              <a:rPr kumimoji="0" lang="en-US" altLang="en-US" sz="1200" i="0"/>
              <a:t>3/26/2025</a:t>
            </a:fld>
            <a:endParaRPr kumimoji="0" lang="en-US" altLang="en-US" sz="1200" i="0"/>
          </a:p>
        </p:txBody>
      </p:sp>
      <p:sp>
        <p:nvSpPr>
          <p:cNvPr id="8806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05FDD3D1-F858-4711-82CB-682C4726C01A}" type="slidenum">
              <a:rPr kumimoji="0" lang="en-US" altLang="en-US" sz="1200" i="0"/>
              <a:pPr/>
              <a:t>40</a:t>
            </a:fld>
            <a:endParaRPr kumimoji="0" lang="en-US" altLang="en-US" sz="1200" i="0"/>
          </a:p>
        </p:txBody>
      </p:sp>
    </p:spTree>
    <p:extLst>
      <p:ext uri="{BB962C8B-B14F-4D97-AF65-F5344CB8AC3E}">
        <p14:creationId xmlns:p14="http://schemas.microsoft.com/office/powerpoint/2010/main" val="3428032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406400" y="698500"/>
            <a:ext cx="6197600" cy="3486150"/>
          </a:xfrm>
          <a:ln/>
        </p:spPr>
      </p:sp>
      <p:sp>
        <p:nvSpPr>
          <p:cNvPr id="757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7578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A0844C0B-B565-4460-8B77-A64E64B2DF36}" type="datetime1">
              <a:rPr kumimoji="0" lang="en-US" altLang="en-US" sz="1200" i="0"/>
              <a:t>3/26/2025</a:t>
            </a:fld>
            <a:endParaRPr kumimoji="0" lang="en-US" altLang="en-US" sz="1200" i="0"/>
          </a:p>
        </p:txBody>
      </p:sp>
      <p:sp>
        <p:nvSpPr>
          <p:cNvPr id="7578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4BA67E73-A897-4E01-B232-F7FB8566CE3A}" type="slidenum">
              <a:rPr kumimoji="0" lang="en-US" altLang="en-US" sz="1200" i="0"/>
              <a:pPr/>
              <a:t>42</a:t>
            </a:fld>
            <a:endParaRPr kumimoji="0" lang="en-US" altLang="en-US" sz="1200" i="0"/>
          </a:p>
        </p:txBody>
      </p:sp>
    </p:spTree>
    <p:extLst>
      <p:ext uri="{BB962C8B-B14F-4D97-AF65-F5344CB8AC3E}">
        <p14:creationId xmlns:p14="http://schemas.microsoft.com/office/powerpoint/2010/main" val="2687867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406400" y="698500"/>
            <a:ext cx="6197600" cy="3486150"/>
          </a:xfrm>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76804"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266FA4D5-D6F9-4C90-8538-EA789F09C6A0}" type="datetime1">
              <a:rPr kumimoji="0" lang="en-US" altLang="en-US" sz="1200" i="0"/>
              <a:t>3/26/2025</a:t>
            </a:fld>
            <a:endParaRPr kumimoji="0" lang="en-US" altLang="en-US" sz="1200" i="0"/>
          </a:p>
        </p:txBody>
      </p:sp>
      <p:sp>
        <p:nvSpPr>
          <p:cNvPr id="7680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55F196EF-C863-44BD-8EEB-C266E61E70F0}" type="slidenum">
              <a:rPr kumimoji="0" lang="en-US" altLang="en-US" sz="1200" i="0"/>
              <a:pPr/>
              <a:t>43</a:t>
            </a:fld>
            <a:endParaRPr kumimoji="0" lang="en-US" altLang="en-US" sz="1200" i="0"/>
          </a:p>
        </p:txBody>
      </p:sp>
    </p:spTree>
    <p:extLst>
      <p:ext uri="{BB962C8B-B14F-4D97-AF65-F5344CB8AC3E}">
        <p14:creationId xmlns:p14="http://schemas.microsoft.com/office/powerpoint/2010/main" val="4155157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406400" y="698500"/>
            <a:ext cx="6197600" cy="3486150"/>
          </a:xfrm>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77828"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DAA6691D-1143-492E-908B-3539CFA36B1F}" type="datetime1">
              <a:rPr kumimoji="0" lang="en-US" altLang="en-US" sz="1200" i="0"/>
              <a:t>3/26/2025</a:t>
            </a:fld>
            <a:endParaRPr kumimoji="0" lang="en-US" altLang="en-US" sz="1200" i="0"/>
          </a:p>
        </p:txBody>
      </p:sp>
      <p:sp>
        <p:nvSpPr>
          <p:cNvPr id="7782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AD3DBC50-36BD-45B5-B7E5-355AB6376469}" type="slidenum">
              <a:rPr kumimoji="0" lang="en-US" altLang="en-US" sz="1200" i="0"/>
              <a:pPr/>
              <a:t>44</a:t>
            </a:fld>
            <a:endParaRPr kumimoji="0" lang="en-US" altLang="en-US" sz="1200" i="0"/>
          </a:p>
        </p:txBody>
      </p:sp>
    </p:spTree>
    <p:extLst>
      <p:ext uri="{BB962C8B-B14F-4D97-AF65-F5344CB8AC3E}">
        <p14:creationId xmlns:p14="http://schemas.microsoft.com/office/powerpoint/2010/main" val="1046651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06400" y="698500"/>
            <a:ext cx="6197600" cy="3486150"/>
          </a:xfrm>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78852"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F3A8D46E-E555-47E1-9191-47FE4A96813C}" type="datetime1">
              <a:rPr kumimoji="0" lang="en-US" altLang="en-US" sz="1200" i="0"/>
              <a:t>3/26/2025</a:t>
            </a:fld>
            <a:endParaRPr kumimoji="0" lang="en-US" altLang="en-US" sz="1200" i="0"/>
          </a:p>
        </p:txBody>
      </p:sp>
      <p:sp>
        <p:nvSpPr>
          <p:cNvPr id="7885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478CCE5B-F284-4881-A075-16BED3CB8E4F}" type="slidenum">
              <a:rPr kumimoji="0" lang="en-US" altLang="en-US" sz="1200" i="0"/>
              <a:pPr/>
              <a:t>45</a:t>
            </a:fld>
            <a:endParaRPr kumimoji="0" lang="en-US" altLang="en-US" sz="1200" i="0"/>
          </a:p>
        </p:txBody>
      </p:sp>
    </p:spTree>
    <p:extLst>
      <p:ext uri="{BB962C8B-B14F-4D97-AF65-F5344CB8AC3E}">
        <p14:creationId xmlns:p14="http://schemas.microsoft.com/office/powerpoint/2010/main" val="3600576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https://cpyrightvisualarts.wordpress.com/2011/12/20/art-rogers-vs-jeff-koons/</a:t>
            </a:r>
            <a:endParaRPr lang="en-US" dirty="0"/>
          </a:p>
          <a:p>
            <a:endParaRPr lang="en-US" dirty="0"/>
          </a:p>
        </p:txBody>
      </p:sp>
      <p:sp>
        <p:nvSpPr>
          <p:cNvPr id="4" name="Date Placeholder 3"/>
          <p:cNvSpPr>
            <a:spLocks noGrp="1"/>
          </p:cNvSpPr>
          <p:nvPr>
            <p:ph type="dt" idx="10"/>
          </p:nvPr>
        </p:nvSpPr>
        <p:spPr/>
        <p:txBody>
          <a:bodyPr/>
          <a:lstStyle/>
          <a:p>
            <a:pPr>
              <a:defRPr/>
            </a:pPr>
            <a:fld id="{B176DDDD-F7C3-46FD-9478-AB1A812573A2}" type="datetime1">
              <a:rPr lang="en-US" altLang="en-US" smtClean="0"/>
              <a:t>3/26/2025</a:t>
            </a:fld>
            <a:endParaRPr lang="en-US" altLang="en-US"/>
          </a:p>
        </p:txBody>
      </p:sp>
      <p:sp>
        <p:nvSpPr>
          <p:cNvPr id="5" name="Slide Number Placeholder 4"/>
          <p:cNvSpPr>
            <a:spLocks noGrp="1"/>
          </p:cNvSpPr>
          <p:nvPr>
            <p:ph type="sldNum" sz="quarter" idx="11"/>
          </p:nvPr>
        </p:nvSpPr>
        <p:spPr/>
        <p:txBody>
          <a:bodyPr/>
          <a:lstStyle/>
          <a:p>
            <a:fld id="{181CA25B-3722-4FBB-940C-3A2A939B1039}" type="slidenum">
              <a:rPr lang="en-US" altLang="en-US" smtClean="0"/>
              <a:pPr/>
              <a:t>48</a:t>
            </a:fld>
            <a:endParaRPr lang="en-US" altLang="en-US"/>
          </a:p>
        </p:txBody>
      </p:sp>
    </p:spTree>
    <p:extLst>
      <p:ext uri="{BB962C8B-B14F-4D97-AF65-F5344CB8AC3E}">
        <p14:creationId xmlns:p14="http://schemas.microsoft.com/office/powerpoint/2010/main" val="3214553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406400" y="698500"/>
            <a:ext cx="6197600" cy="3486150"/>
          </a:xfrm>
          <a:ln/>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79876"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3107C935-1E00-4D5C-9C21-1FD5496D8F70}" type="datetime1">
              <a:rPr kumimoji="0" lang="en-US" altLang="en-US" sz="1200" i="0"/>
              <a:t>3/26/2025</a:t>
            </a:fld>
            <a:endParaRPr kumimoji="0" lang="en-US" altLang="en-US" sz="1200" i="0"/>
          </a:p>
        </p:txBody>
      </p:sp>
      <p:sp>
        <p:nvSpPr>
          <p:cNvPr id="7987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3A8E93A0-51E2-492A-9E04-E5EA577BDD27}" type="slidenum">
              <a:rPr kumimoji="0" lang="en-US" altLang="en-US" sz="1200" i="0"/>
              <a:pPr/>
              <a:t>49</a:t>
            </a:fld>
            <a:endParaRPr kumimoji="0" lang="en-US" altLang="en-US" sz="1200" i="0"/>
          </a:p>
        </p:txBody>
      </p:sp>
    </p:spTree>
    <p:extLst>
      <p:ext uri="{BB962C8B-B14F-4D97-AF65-F5344CB8AC3E}">
        <p14:creationId xmlns:p14="http://schemas.microsoft.com/office/powerpoint/2010/main" val="427874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https://books.google.com/books?id=ZqHNAAAAMAAJ&amp;pg=RA1-PA25&amp;dq=apollo+piano+player+clark&amp;hl=en&amp;newbks=1&amp;newbks_redir=0&amp;sa=X&amp;ved=2ahUKEwimiLjxipv1AhWSW80KHThFCQ8QuwV6BAgCEAY#v=onepage&amp;q&amp;f=false</a:t>
            </a:r>
          </a:p>
        </p:txBody>
      </p:sp>
      <p:sp>
        <p:nvSpPr>
          <p:cNvPr id="4" name="Date Placeholder 3"/>
          <p:cNvSpPr>
            <a:spLocks noGrp="1"/>
          </p:cNvSpPr>
          <p:nvPr>
            <p:ph type="dt" idx="10"/>
          </p:nvPr>
        </p:nvSpPr>
        <p:spPr/>
        <p:txBody>
          <a:bodyPr/>
          <a:lstStyle/>
          <a:p>
            <a:pPr>
              <a:defRPr/>
            </a:pPr>
            <a:fld id="{B176DDDD-F7C3-46FD-9478-AB1A812573A2}" type="datetime1">
              <a:rPr lang="en-US" altLang="en-US" smtClean="0"/>
              <a:t>3/26/2025</a:t>
            </a:fld>
            <a:endParaRPr lang="en-US" altLang="en-US"/>
          </a:p>
        </p:txBody>
      </p:sp>
      <p:sp>
        <p:nvSpPr>
          <p:cNvPr id="5" name="Slide Number Placeholder 4"/>
          <p:cNvSpPr>
            <a:spLocks noGrp="1"/>
          </p:cNvSpPr>
          <p:nvPr>
            <p:ph type="sldNum" sz="quarter" idx="11"/>
          </p:nvPr>
        </p:nvSpPr>
        <p:spPr/>
        <p:txBody>
          <a:bodyPr/>
          <a:lstStyle/>
          <a:p>
            <a:fld id="{181CA25B-3722-4FBB-940C-3A2A939B1039}" type="slidenum">
              <a:rPr lang="en-US" altLang="en-US" smtClean="0"/>
              <a:pPr/>
              <a:t>8</a:t>
            </a:fld>
            <a:endParaRPr lang="en-US" altLang="en-US"/>
          </a:p>
        </p:txBody>
      </p:sp>
    </p:spTree>
    <p:extLst>
      <p:ext uri="{BB962C8B-B14F-4D97-AF65-F5344CB8AC3E}">
        <p14:creationId xmlns:p14="http://schemas.microsoft.com/office/powerpoint/2010/main" val="3894231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406400" y="698500"/>
            <a:ext cx="6197600" cy="3486150"/>
          </a:xfrm>
          <a:ln/>
        </p:spPr>
      </p:sp>
      <p:sp>
        <p:nvSpPr>
          <p:cNvPr id="901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0116"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6814EA15-66E4-49E3-B288-27F17A5287F2}" type="datetime1">
              <a:rPr kumimoji="0" lang="en-US" altLang="en-US" sz="1200" i="0"/>
              <a:t>3/26/2025</a:t>
            </a:fld>
            <a:endParaRPr kumimoji="0" lang="en-US" altLang="en-US" sz="1200" i="0"/>
          </a:p>
        </p:txBody>
      </p:sp>
      <p:sp>
        <p:nvSpPr>
          <p:cNvPr id="9011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9507596F-DACC-4077-9FE8-7A34AAA75CB9}" type="slidenum">
              <a:rPr kumimoji="0" lang="en-US" altLang="en-US" sz="1200" i="0"/>
              <a:pPr/>
              <a:t>50</a:t>
            </a:fld>
            <a:endParaRPr kumimoji="0" lang="en-US" altLang="en-US" sz="1200" i="0"/>
          </a:p>
        </p:txBody>
      </p:sp>
    </p:spTree>
    <p:extLst>
      <p:ext uri="{BB962C8B-B14F-4D97-AF65-F5344CB8AC3E}">
        <p14:creationId xmlns:p14="http://schemas.microsoft.com/office/powerpoint/2010/main" val="952015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406400" y="698500"/>
            <a:ext cx="6197600" cy="3486150"/>
          </a:xfrm>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114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389E1277-D3A1-4C9E-8CAD-8F2D653FA110}" type="datetime1">
              <a:rPr kumimoji="0" lang="en-US" altLang="en-US" sz="1200" i="0"/>
              <a:t>3/26/2025</a:t>
            </a:fld>
            <a:endParaRPr kumimoji="0" lang="en-US" altLang="en-US" sz="1200" i="0"/>
          </a:p>
        </p:txBody>
      </p:sp>
      <p:sp>
        <p:nvSpPr>
          <p:cNvPr id="9114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A040C31-5F4E-40D0-870A-95A84FA82A71}" type="slidenum">
              <a:rPr kumimoji="0" lang="en-US" altLang="en-US" sz="1200" i="0"/>
              <a:pPr/>
              <a:t>51</a:t>
            </a:fld>
            <a:endParaRPr kumimoji="0" lang="en-US" altLang="en-US" sz="1200" i="0"/>
          </a:p>
        </p:txBody>
      </p:sp>
    </p:spTree>
    <p:extLst>
      <p:ext uri="{BB962C8B-B14F-4D97-AF65-F5344CB8AC3E}">
        <p14:creationId xmlns:p14="http://schemas.microsoft.com/office/powerpoint/2010/main" val="3342427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406400" y="698500"/>
            <a:ext cx="6197600" cy="3486150"/>
          </a:xfrm>
          <a:ln/>
        </p:spPr>
      </p:sp>
      <p:sp>
        <p:nvSpPr>
          <p:cNvPr id="92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2164"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AE464AC4-8A44-4B3C-895A-4DFE1EB650B9}" type="datetime1">
              <a:rPr kumimoji="0" lang="en-US" altLang="en-US" sz="1200" i="0"/>
              <a:t>3/26/2025</a:t>
            </a:fld>
            <a:endParaRPr kumimoji="0" lang="en-US" altLang="en-US" sz="1200" i="0"/>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F66899E-1FFE-44D7-A072-E49A31751ADB}" type="slidenum">
              <a:rPr kumimoji="0" lang="en-US" altLang="en-US" sz="1200" i="0"/>
              <a:pPr/>
              <a:t>52</a:t>
            </a:fld>
            <a:endParaRPr kumimoji="0" lang="en-US" altLang="en-US" sz="1200" i="0"/>
          </a:p>
        </p:txBody>
      </p:sp>
    </p:spTree>
    <p:extLst>
      <p:ext uri="{BB962C8B-B14F-4D97-AF65-F5344CB8AC3E}">
        <p14:creationId xmlns:p14="http://schemas.microsoft.com/office/powerpoint/2010/main" val="796027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406400" y="698500"/>
            <a:ext cx="6197600" cy="3486150"/>
          </a:xfrm>
          <a:ln/>
        </p:spPr>
      </p:sp>
      <p:sp>
        <p:nvSpPr>
          <p:cNvPr id="931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93188"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BCD14264-191B-4B29-897A-5C1228189429}" type="datetime1">
              <a:rPr kumimoji="0" lang="en-US" altLang="en-US" sz="1200" i="0"/>
              <a:t>3/26/2025</a:t>
            </a:fld>
            <a:endParaRPr kumimoji="0" lang="en-US" altLang="en-US" sz="1200" i="0"/>
          </a:p>
        </p:txBody>
      </p:sp>
      <p:sp>
        <p:nvSpPr>
          <p:cNvPr id="9318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E1A2ECA9-AEB6-45AD-8DB6-CB36F0786066}" type="slidenum">
              <a:rPr kumimoji="0" lang="en-US" altLang="en-US" sz="1200" i="0"/>
              <a:pPr/>
              <a:t>53</a:t>
            </a:fld>
            <a:endParaRPr kumimoji="0" lang="en-US" altLang="en-US" sz="1200" i="0"/>
          </a:p>
        </p:txBody>
      </p:sp>
    </p:spTree>
    <p:extLst>
      <p:ext uri="{BB962C8B-B14F-4D97-AF65-F5344CB8AC3E}">
        <p14:creationId xmlns:p14="http://schemas.microsoft.com/office/powerpoint/2010/main" val="2111801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406400" y="698500"/>
            <a:ext cx="6197600" cy="3486150"/>
          </a:xfrm>
          <a:ln/>
        </p:spPr>
      </p:sp>
      <p:sp>
        <p:nvSpPr>
          <p:cNvPr id="860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8602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E1FB09C-34E2-4EDA-8552-965E281A688D}" type="datetime1">
              <a:rPr kumimoji="0" lang="en-US" altLang="en-US" sz="1200" i="0"/>
              <a:t>3/26/2025</a:t>
            </a:fld>
            <a:endParaRPr kumimoji="0" lang="en-US" altLang="en-US" sz="1200" i="0"/>
          </a:p>
        </p:txBody>
      </p:sp>
      <p:sp>
        <p:nvSpPr>
          <p:cNvPr id="8602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13">
              <a:defRPr kumimoji="1" sz="2400" i="1">
                <a:solidFill>
                  <a:schemeClr val="tx1"/>
                </a:solidFill>
                <a:latin typeface="Times New Roman" panose="02020603050405020304" pitchFamily="18" charset="0"/>
              </a:defRPr>
            </a:lvl1pPr>
            <a:lvl2pPr marL="744010" indent="-286158" defTabSz="930013">
              <a:defRPr kumimoji="1" sz="2400" i="1">
                <a:solidFill>
                  <a:schemeClr val="tx1"/>
                </a:solidFill>
                <a:latin typeface="Times New Roman" panose="02020603050405020304" pitchFamily="18" charset="0"/>
              </a:defRPr>
            </a:lvl2pPr>
            <a:lvl3pPr marL="1144631" indent="-228926" defTabSz="930013">
              <a:defRPr kumimoji="1" sz="2400" i="1">
                <a:solidFill>
                  <a:schemeClr val="tx1"/>
                </a:solidFill>
                <a:latin typeface="Times New Roman" panose="02020603050405020304" pitchFamily="18" charset="0"/>
              </a:defRPr>
            </a:lvl3pPr>
            <a:lvl4pPr marL="1602483" indent="-228926" defTabSz="930013">
              <a:defRPr kumimoji="1" sz="2400" i="1">
                <a:solidFill>
                  <a:schemeClr val="tx1"/>
                </a:solidFill>
                <a:latin typeface="Times New Roman" panose="02020603050405020304" pitchFamily="18" charset="0"/>
              </a:defRPr>
            </a:lvl4pPr>
            <a:lvl5pPr marL="2060336" indent="-228926" defTabSz="930013">
              <a:defRPr kumimoji="1" sz="2400" i="1">
                <a:solidFill>
                  <a:schemeClr val="tx1"/>
                </a:solidFill>
                <a:latin typeface="Times New Roman" panose="02020603050405020304" pitchFamily="18" charset="0"/>
              </a:defRPr>
            </a:lvl5pPr>
            <a:lvl6pPr marL="2518188"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0013"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2AD6EEA5-F62E-4775-BC6C-A6EBAC38A3B0}" type="slidenum">
              <a:rPr kumimoji="0" lang="en-US" altLang="en-US" sz="1200" i="0"/>
              <a:pPr/>
              <a:t>57</a:t>
            </a:fld>
            <a:endParaRPr kumimoji="0" lang="en-US" altLang="en-US" sz="1200" i="0"/>
          </a:p>
        </p:txBody>
      </p:sp>
    </p:spTree>
    <p:extLst>
      <p:ext uri="{BB962C8B-B14F-4D97-AF65-F5344CB8AC3E}">
        <p14:creationId xmlns:p14="http://schemas.microsoft.com/office/powerpoint/2010/main" val="799998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897">
              <a:defRPr kumimoji="1" sz="2400" i="1">
                <a:solidFill>
                  <a:schemeClr val="tx1"/>
                </a:solidFill>
                <a:latin typeface="Times New Roman" panose="02020603050405020304" pitchFamily="18" charset="0"/>
              </a:defRPr>
            </a:lvl1pPr>
            <a:lvl2pPr marL="734317" indent="-282430" defTabSz="917897">
              <a:defRPr kumimoji="1" sz="2400" i="1">
                <a:solidFill>
                  <a:schemeClr val="tx1"/>
                </a:solidFill>
                <a:latin typeface="Times New Roman" panose="02020603050405020304" pitchFamily="18" charset="0"/>
              </a:defRPr>
            </a:lvl2pPr>
            <a:lvl3pPr marL="1129719" indent="-225944" defTabSz="917897">
              <a:defRPr kumimoji="1" sz="2400" i="1">
                <a:solidFill>
                  <a:schemeClr val="tx1"/>
                </a:solidFill>
                <a:latin typeface="Times New Roman" panose="02020603050405020304" pitchFamily="18" charset="0"/>
              </a:defRPr>
            </a:lvl3pPr>
            <a:lvl4pPr marL="1581606" indent="-225944" defTabSz="917897">
              <a:defRPr kumimoji="1" sz="2400" i="1">
                <a:solidFill>
                  <a:schemeClr val="tx1"/>
                </a:solidFill>
                <a:latin typeface="Times New Roman" panose="02020603050405020304" pitchFamily="18" charset="0"/>
              </a:defRPr>
            </a:lvl4pPr>
            <a:lvl5pPr marL="2033494" indent="-225944" defTabSz="917897">
              <a:defRPr kumimoji="1" sz="2400" i="1">
                <a:solidFill>
                  <a:schemeClr val="tx1"/>
                </a:solidFill>
                <a:latin typeface="Times New Roman" panose="02020603050405020304" pitchFamily="18" charset="0"/>
              </a:defRPr>
            </a:lvl5pPr>
            <a:lvl6pPr marL="2485381"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6pPr>
            <a:lvl7pPr marL="2937269"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7pPr>
            <a:lvl8pPr marL="3389157"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8pPr>
            <a:lvl9pPr marL="3841043"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013DDE1E-CB43-4357-9E86-05EDE7708BA4}" type="datetime1">
              <a:rPr kumimoji="0" lang="en-US" altLang="en-US" sz="1200" i="0"/>
              <a:t>3/26/2025</a:t>
            </a:fld>
            <a:endParaRPr kumimoji="0" lang="en-US" altLang="en-US" sz="1200" i="0"/>
          </a:p>
        </p:txBody>
      </p:sp>
      <p:sp>
        <p:nvSpPr>
          <p:cNvPr id="65539"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897">
              <a:defRPr kumimoji="1" sz="2400" i="1">
                <a:solidFill>
                  <a:schemeClr val="tx1"/>
                </a:solidFill>
                <a:latin typeface="Times New Roman" panose="02020603050405020304" pitchFamily="18" charset="0"/>
              </a:defRPr>
            </a:lvl1pPr>
            <a:lvl2pPr marL="734317" indent="-282430" defTabSz="917897">
              <a:defRPr kumimoji="1" sz="2400" i="1">
                <a:solidFill>
                  <a:schemeClr val="tx1"/>
                </a:solidFill>
                <a:latin typeface="Times New Roman" panose="02020603050405020304" pitchFamily="18" charset="0"/>
              </a:defRPr>
            </a:lvl2pPr>
            <a:lvl3pPr marL="1129719" indent="-225944" defTabSz="917897">
              <a:defRPr kumimoji="1" sz="2400" i="1">
                <a:solidFill>
                  <a:schemeClr val="tx1"/>
                </a:solidFill>
                <a:latin typeface="Times New Roman" panose="02020603050405020304" pitchFamily="18" charset="0"/>
              </a:defRPr>
            </a:lvl3pPr>
            <a:lvl4pPr marL="1581606" indent="-225944" defTabSz="917897">
              <a:defRPr kumimoji="1" sz="2400" i="1">
                <a:solidFill>
                  <a:schemeClr val="tx1"/>
                </a:solidFill>
                <a:latin typeface="Times New Roman" panose="02020603050405020304" pitchFamily="18" charset="0"/>
              </a:defRPr>
            </a:lvl4pPr>
            <a:lvl5pPr marL="2033494" indent="-225944" defTabSz="917897">
              <a:defRPr kumimoji="1" sz="2400" i="1">
                <a:solidFill>
                  <a:schemeClr val="tx1"/>
                </a:solidFill>
                <a:latin typeface="Times New Roman" panose="02020603050405020304" pitchFamily="18" charset="0"/>
              </a:defRPr>
            </a:lvl5pPr>
            <a:lvl6pPr marL="2485381"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6pPr>
            <a:lvl7pPr marL="2937269"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7pPr>
            <a:lvl8pPr marL="3389157"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8pPr>
            <a:lvl9pPr marL="3841043"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5F5E1849-6687-48CA-BD52-32109CB4EFEA}" type="slidenum">
              <a:rPr kumimoji="0" lang="en-US" altLang="en-US" sz="1200" i="0"/>
              <a:pPr/>
              <a:t>15</a:t>
            </a:fld>
            <a:endParaRPr kumimoji="0" lang="en-US" altLang="en-US" sz="1200" i="0"/>
          </a:p>
        </p:txBody>
      </p:sp>
      <p:sp>
        <p:nvSpPr>
          <p:cNvPr id="65540" name="Rectangle 2"/>
          <p:cNvSpPr>
            <a:spLocks noGrp="1" noRot="1" noChangeAspect="1" noChangeArrowheads="1" noTextEdit="1"/>
          </p:cNvSpPr>
          <p:nvPr>
            <p:ph type="sldImg"/>
          </p:nvPr>
        </p:nvSpPr>
        <p:spPr>
          <a:xfrm>
            <a:off x="350838" y="693738"/>
            <a:ext cx="6156325" cy="3463925"/>
          </a:xfrm>
          <a:ln/>
        </p:spPr>
      </p:sp>
      <p:sp>
        <p:nvSpPr>
          <p:cNvPr id="6554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12601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897">
              <a:defRPr kumimoji="1" sz="2400" i="1">
                <a:solidFill>
                  <a:schemeClr val="tx1"/>
                </a:solidFill>
                <a:latin typeface="Times New Roman" panose="02020603050405020304" pitchFamily="18" charset="0"/>
              </a:defRPr>
            </a:lvl1pPr>
            <a:lvl2pPr marL="734317" indent="-282430" defTabSz="917897">
              <a:defRPr kumimoji="1" sz="2400" i="1">
                <a:solidFill>
                  <a:schemeClr val="tx1"/>
                </a:solidFill>
                <a:latin typeface="Times New Roman" panose="02020603050405020304" pitchFamily="18" charset="0"/>
              </a:defRPr>
            </a:lvl2pPr>
            <a:lvl3pPr marL="1129719" indent="-225944" defTabSz="917897">
              <a:defRPr kumimoji="1" sz="2400" i="1">
                <a:solidFill>
                  <a:schemeClr val="tx1"/>
                </a:solidFill>
                <a:latin typeface="Times New Roman" panose="02020603050405020304" pitchFamily="18" charset="0"/>
              </a:defRPr>
            </a:lvl3pPr>
            <a:lvl4pPr marL="1581606" indent="-225944" defTabSz="917897">
              <a:defRPr kumimoji="1" sz="2400" i="1">
                <a:solidFill>
                  <a:schemeClr val="tx1"/>
                </a:solidFill>
                <a:latin typeface="Times New Roman" panose="02020603050405020304" pitchFamily="18" charset="0"/>
              </a:defRPr>
            </a:lvl4pPr>
            <a:lvl5pPr marL="2033494" indent="-225944" defTabSz="917897">
              <a:defRPr kumimoji="1" sz="2400" i="1">
                <a:solidFill>
                  <a:schemeClr val="tx1"/>
                </a:solidFill>
                <a:latin typeface="Times New Roman" panose="02020603050405020304" pitchFamily="18" charset="0"/>
              </a:defRPr>
            </a:lvl5pPr>
            <a:lvl6pPr marL="2485381"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6pPr>
            <a:lvl7pPr marL="2937269"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7pPr>
            <a:lvl8pPr marL="3389157"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8pPr>
            <a:lvl9pPr marL="3841043"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E49B2EFD-57AC-43BA-9696-EA9DD5ED7202}" type="datetime1">
              <a:rPr kumimoji="0" lang="en-US" altLang="en-US" sz="1200" i="0"/>
              <a:t>3/26/2025</a:t>
            </a:fld>
            <a:endParaRPr kumimoji="0" lang="en-US" altLang="en-US" sz="1200" i="0"/>
          </a:p>
        </p:txBody>
      </p:sp>
      <p:sp>
        <p:nvSpPr>
          <p:cNvPr id="66563"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897">
              <a:defRPr kumimoji="1" sz="2400" i="1">
                <a:solidFill>
                  <a:schemeClr val="tx1"/>
                </a:solidFill>
                <a:latin typeface="Times New Roman" panose="02020603050405020304" pitchFamily="18" charset="0"/>
              </a:defRPr>
            </a:lvl1pPr>
            <a:lvl2pPr marL="734317" indent="-282430" defTabSz="917897">
              <a:defRPr kumimoji="1" sz="2400" i="1">
                <a:solidFill>
                  <a:schemeClr val="tx1"/>
                </a:solidFill>
                <a:latin typeface="Times New Roman" panose="02020603050405020304" pitchFamily="18" charset="0"/>
              </a:defRPr>
            </a:lvl2pPr>
            <a:lvl3pPr marL="1129719" indent="-225944" defTabSz="917897">
              <a:defRPr kumimoji="1" sz="2400" i="1">
                <a:solidFill>
                  <a:schemeClr val="tx1"/>
                </a:solidFill>
                <a:latin typeface="Times New Roman" panose="02020603050405020304" pitchFamily="18" charset="0"/>
              </a:defRPr>
            </a:lvl3pPr>
            <a:lvl4pPr marL="1581606" indent="-225944" defTabSz="917897">
              <a:defRPr kumimoji="1" sz="2400" i="1">
                <a:solidFill>
                  <a:schemeClr val="tx1"/>
                </a:solidFill>
                <a:latin typeface="Times New Roman" panose="02020603050405020304" pitchFamily="18" charset="0"/>
              </a:defRPr>
            </a:lvl4pPr>
            <a:lvl5pPr marL="2033494" indent="-225944" defTabSz="917897">
              <a:defRPr kumimoji="1" sz="2400" i="1">
                <a:solidFill>
                  <a:schemeClr val="tx1"/>
                </a:solidFill>
                <a:latin typeface="Times New Roman" panose="02020603050405020304" pitchFamily="18" charset="0"/>
              </a:defRPr>
            </a:lvl5pPr>
            <a:lvl6pPr marL="2485381"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6pPr>
            <a:lvl7pPr marL="2937269"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7pPr>
            <a:lvl8pPr marL="3389157"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8pPr>
            <a:lvl9pPr marL="3841043" indent="-225944" defTabSz="91789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8E9E51CC-E722-431B-A9DC-7F0D79D63712}" type="slidenum">
              <a:rPr kumimoji="0" lang="en-US" altLang="en-US" sz="1200" i="0"/>
              <a:pPr/>
              <a:t>16</a:t>
            </a:fld>
            <a:endParaRPr kumimoji="0" lang="en-US" altLang="en-US" sz="1200" i="0"/>
          </a:p>
        </p:txBody>
      </p:sp>
      <p:sp>
        <p:nvSpPr>
          <p:cNvPr id="66564" name="Rectangle 2"/>
          <p:cNvSpPr>
            <a:spLocks noGrp="1" noRot="1" noChangeAspect="1" noChangeArrowheads="1" noTextEdit="1"/>
          </p:cNvSpPr>
          <p:nvPr>
            <p:ph type="sldImg"/>
          </p:nvPr>
        </p:nvSpPr>
        <p:spPr>
          <a:xfrm>
            <a:off x="350838" y="693738"/>
            <a:ext cx="6156325" cy="3463925"/>
          </a:xfrm>
          <a:ln/>
        </p:spPr>
      </p:sp>
      <p:sp>
        <p:nvSpPr>
          <p:cNvPr id="6656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7768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E0D3F4A8-79CE-4091-BF2D-044832CAB38F}" type="datetime1">
              <a:rPr kumimoji="0" lang="en-US" altLang="en-US" sz="1200" i="0"/>
              <a:t>3/26/2025</a:t>
            </a:fld>
            <a:endParaRPr kumimoji="0" lang="en-US" altLang="en-US" sz="1200" i="0"/>
          </a:p>
        </p:txBody>
      </p:sp>
      <p:sp>
        <p:nvSpPr>
          <p:cNvPr id="50179"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C3C10A24-2B63-44C8-9487-336C7A6F92EF}" type="slidenum">
              <a:rPr kumimoji="0" lang="en-US" altLang="en-US" sz="1200" i="0"/>
              <a:pPr/>
              <a:t>21</a:t>
            </a:fld>
            <a:endParaRPr kumimoji="0" lang="en-US" altLang="en-US" sz="1200" i="0"/>
          </a:p>
        </p:txBody>
      </p:sp>
      <p:sp>
        <p:nvSpPr>
          <p:cNvPr id="50180" name="Rectangle 2"/>
          <p:cNvSpPr>
            <a:spLocks noGrp="1" noRot="1" noChangeAspect="1" noChangeArrowheads="1" noTextEdit="1"/>
          </p:cNvSpPr>
          <p:nvPr>
            <p:ph type="sldImg"/>
          </p:nvPr>
        </p:nvSpPr>
        <p:spPr>
          <a:xfrm>
            <a:off x="406400" y="698500"/>
            <a:ext cx="6197600" cy="3486150"/>
          </a:xfrm>
          <a:ln/>
        </p:spPr>
      </p:sp>
      <p:sp>
        <p:nvSpPr>
          <p:cNvPr id="5018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53791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AB4923DC-6DE9-4EB2-88C2-70A9B6B901E4}" type="datetime1">
              <a:rPr kumimoji="0" lang="en-US" altLang="en-US" sz="1200" i="0"/>
              <a:t>3/26/2025</a:t>
            </a:fld>
            <a:endParaRPr kumimoji="0" lang="en-US" altLang="en-US" sz="1200" i="0"/>
          </a:p>
        </p:txBody>
      </p:sp>
      <p:sp>
        <p:nvSpPr>
          <p:cNvPr id="51203"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C2C05672-75B5-4647-B261-1C62D91A93FF}" type="slidenum">
              <a:rPr kumimoji="0" lang="en-US" altLang="en-US" sz="1200" i="0"/>
              <a:pPr/>
              <a:t>22</a:t>
            </a:fld>
            <a:endParaRPr kumimoji="0" lang="en-US" altLang="en-US" sz="1200" i="0"/>
          </a:p>
        </p:txBody>
      </p:sp>
      <p:sp>
        <p:nvSpPr>
          <p:cNvPr id="51204" name="Rectangle 2"/>
          <p:cNvSpPr>
            <a:spLocks noGrp="1" noRot="1" noChangeAspect="1" noChangeArrowheads="1" noTextEdit="1"/>
          </p:cNvSpPr>
          <p:nvPr>
            <p:ph type="sldImg"/>
          </p:nvPr>
        </p:nvSpPr>
        <p:spPr>
          <a:xfrm>
            <a:off x="406400" y="698500"/>
            <a:ext cx="6197600" cy="3486150"/>
          </a:xfrm>
          <a:ln/>
        </p:spPr>
      </p:sp>
      <p:sp>
        <p:nvSpPr>
          <p:cNvPr id="5120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panose="020B0604020202020204" pitchFamily="34" charset="0"/>
              </a:rPr>
              <a:t>Source: http://ccnmtl.columbia.edu/projects/law/library/cases/case_brightharrisongs.html</a:t>
            </a:r>
          </a:p>
        </p:txBody>
      </p:sp>
    </p:spTree>
    <p:extLst>
      <p:ext uri="{BB962C8B-B14F-4D97-AF65-F5344CB8AC3E}">
        <p14:creationId xmlns:p14="http://schemas.microsoft.com/office/powerpoint/2010/main" val="52373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D38E8D7-B3FD-4467-9B98-A5EFD8087972}" type="datetime1">
              <a:rPr kumimoji="0" lang="en-US" altLang="en-US" sz="1200" i="0"/>
              <a:t>3/26/2025</a:t>
            </a:fld>
            <a:endParaRPr kumimoji="0" lang="en-US" altLang="en-US" sz="1200" i="0"/>
          </a:p>
        </p:txBody>
      </p:sp>
      <p:sp>
        <p:nvSpPr>
          <p:cNvPr id="52227"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BAB6B7AD-9897-41DA-8BFE-1D84A65BD8E4}" type="slidenum">
              <a:rPr kumimoji="0" lang="en-US" altLang="en-US" sz="1200" i="0"/>
              <a:pPr/>
              <a:t>23</a:t>
            </a:fld>
            <a:endParaRPr kumimoji="0" lang="en-US" altLang="en-US" sz="1200" i="0"/>
          </a:p>
        </p:txBody>
      </p:sp>
      <p:sp>
        <p:nvSpPr>
          <p:cNvPr id="52228" name="Rectangle 2"/>
          <p:cNvSpPr>
            <a:spLocks noGrp="1" noRot="1" noChangeAspect="1" noChangeArrowheads="1" noTextEdit="1"/>
          </p:cNvSpPr>
          <p:nvPr>
            <p:ph type="sldImg"/>
          </p:nvPr>
        </p:nvSpPr>
        <p:spPr>
          <a:xfrm>
            <a:off x="406400" y="698500"/>
            <a:ext cx="6197600" cy="3486150"/>
          </a:xfrm>
          <a:ln/>
        </p:spPr>
      </p:sp>
      <p:sp>
        <p:nvSpPr>
          <p:cNvPr id="5222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02248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A28E5D8F-98A9-4EAC-9341-BC81D8F41D8D}" type="datetime1">
              <a:rPr kumimoji="0" lang="en-US" altLang="en-US" sz="1200" i="0"/>
              <a:t>3/26/2025</a:t>
            </a:fld>
            <a:endParaRPr kumimoji="0" lang="en-US" altLang="en-US" sz="1200" i="0"/>
          </a:p>
        </p:txBody>
      </p:sp>
      <p:sp>
        <p:nvSpPr>
          <p:cNvPr id="55299"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07">
              <a:defRPr kumimoji="1" sz="2400" i="1">
                <a:solidFill>
                  <a:schemeClr val="tx1"/>
                </a:solidFill>
                <a:latin typeface="Times New Roman" panose="02020603050405020304" pitchFamily="18" charset="0"/>
              </a:defRPr>
            </a:lvl1pPr>
            <a:lvl2pPr marL="742895" indent="-285729" defTabSz="930207">
              <a:defRPr kumimoji="1" sz="2400" i="1">
                <a:solidFill>
                  <a:schemeClr val="tx1"/>
                </a:solidFill>
                <a:latin typeface="Times New Roman" panose="02020603050405020304" pitchFamily="18" charset="0"/>
              </a:defRPr>
            </a:lvl2pPr>
            <a:lvl3pPr marL="1142917" indent="-228583" defTabSz="930207">
              <a:defRPr kumimoji="1" sz="2400" i="1">
                <a:solidFill>
                  <a:schemeClr val="tx1"/>
                </a:solidFill>
                <a:latin typeface="Times New Roman" panose="02020603050405020304" pitchFamily="18" charset="0"/>
              </a:defRPr>
            </a:lvl3pPr>
            <a:lvl4pPr marL="1600083" indent="-228583" defTabSz="930207">
              <a:defRPr kumimoji="1" sz="2400" i="1">
                <a:solidFill>
                  <a:schemeClr val="tx1"/>
                </a:solidFill>
                <a:latin typeface="Times New Roman" panose="02020603050405020304" pitchFamily="18" charset="0"/>
              </a:defRPr>
            </a:lvl4pPr>
            <a:lvl5pPr marL="2057250" indent="-228583" defTabSz="930207">
              <a:defRPr kumimoji="1" sz="2400" i="1">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4254634E-878F-489F-94D1-851C13DDB33C}" type="slidenum">
              <a:rPr kumimoji="0" lang="en-US" altLang="en-US" sz="1200" i="0"/>
              <a:pPr/>
              <a:t>24</a:t>
            </a:fld>
            <a:endParaRPr kumimoji="0" lang="en-US" altLang="en-US" sz="1200" i="0"/>
          </a:p>
        </p:txBody>
      </p:sp>
      <p:sp>
        <p:nvSpPr>
          <p:cNvPr id="55300" name="Rectangle 2"/>
          <p:cNvSpPr>
            <a:spLocks noGrp="1" noRot="1" noChangeAspect="1" noChangeArrowheads="1" noTextEdit="1"/>
          </p:cNvSpPr>
          <p:nvPr>
            <p:ph type="sldImg"/>
          </p:nvPr>
        </p:nvSpPr>
        <p:spPr>
          <a:xfrm>
            <a:off x="406400" y="698500"/>
            <a:ext cx="6197600" cy="3486150"/>
          </a:xfrm>
          <a:ln/>
        </p:spPr>
      </p:sp>
      <p:sp>
        <p:nvSpPr>
          <p:cNvPr id="5530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48617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233" y="3200400"/>
            <a:ext cx="12196233" cy="0"/>
          </a:xfrm>
          <a:prstGeom prst="line">
            <a:avLst/>
          </a:prstGeom>
          <a:noFill/>
          <a:ln w="12700" cap="sq">
            <a:solidFill>
              <a:schemeClr val="bg2"/>
            </a:solidFill>
            <a:round/>
            <a:headEnd type="none" w="sm" len="sm"/>
            <a:tailEnd type="none" w="sm" len="sm"/>
          </a:ln>
          <a:effectLst/>
        </p:spPr>
        <p:txBody>
          <a:bodyPr/>
          <a:lstStyle/>
          <a:p>
            <a:pPr>
              <a:defRPr/>
            </a:pPr>
            <a:endParaRPr lang="en-US" sz="2400"/>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a:t>Click to edit Master subtitle style</a:t>
            </a:r>
          </a:p>
        </p:txBody>
      </p:sp>
      <p:sp>
        <p:nvSpPr>
          <p:cNvPr id="6" name="Rectangle 6"/>
          <p:cNvSpPr>
            <a:spLocks noGrp="1" noChangeArrowheads="1"/>
          </p:cNvSpPr>
          <p:nvPr>
            <p:ph type="dt" sz="quarter" idx="10"/>
          </p:nvPr>
        </p:nvSpPr>
        <p:spPr/>
        <p:txBody>
          <a:bodyPr/>
          <a:lstStyle>
            <a:lvl1pPr>
              <a:defRPr>
                <a:solidFill>
                  <a:schemeClr val="hlink"/>
                </a:solidFill>
              </a:defRPr>
            </a:lvl1pPr>
          </a:lstStyle>
          <a:p>
            <a:pPr>
              <a:defRPr/>
            </a:pPr>
            <a:fld id="{8A681BA5-3D18-4643-9B0D-8AE14CEF7B04}" type="datetime4">
              <a:rPr lang="en-US" smtClean="0"/>
              <a:t>March 26, 2025</a:t>
            </a:fld>
            <a:endParaRPr lang="en-US" altLang="en-US"/>
          </a:p>
        </p:txBody>
      </p:sp>
      <p:sp>
        <p:nvSpPr>
          <p:cNvPr id="7" name="Rectangle 7"/>
          <p:cNvSpPr>
            <a:spLocks noGrp="1" noChangeArrowheads="1"/>
          </p:cNvSpPr>
          <p:nvPr>
            <p:ph type="ftr" sz="quarter" idx="11"/>
          </p:nvPr>
        </p:nvSpPr>
        <p:spPr/>
        <p:txBody>
          <a:bodyPr/>
          <a:lstStyle>
            <a:lvl1pPr>
              <a:defRPr>
                <a:solidFill>
                  <a:schemeClr val="hlink"/>
                </a:solidFill>
              </a:defRPr>
            </a:lvl1pPr>
          </a:lstStyle>
          <a:p>
            <a:pPr>
              <a:defRPr/>
            </a:pPr>
            <a:endParaRPr lang="en-US" altLang="en-US" dirty="0"/>
          </a:p>
        </p:txBody>
      </p:sp>
      <p:sp>
        <p:nvSpPr>
          <p:cNvPr id="8" name="Rectangle 8"/>
          <p:cNvSpPr>
            <a:spLocks noGrp="1" noChangeArrowheads="1"/>
          </p:cNvSpPr>
          <p:nvPr>
            <p:ph type="sldNum" sz="quarter" idx="12"/>
          </p:nvPr>
        </p:nvSpPr>
        <p:spPr/>
        <p:txBody>
          <a:bodyPr/>
          <a:lstStyle>
            <a:lvl1pPr>
              <a:defRPr>
                <a:solidFill>
                  <a:schemeClr val="hlink"/>
                </a:solidFill>
              </a:defRPr>
            </a:lvl1pPr>
          </a:lstStyle>
          <a:p>
            <a:fld id="{4D5FFCC5-8797-4E5F-8335-96BC4CD3F5C9}" type="slidenum">
              <a:rPr lang="en-US" altLang="en-US"/>
              <a:pPr/>
              <a:t>‹#›</a:t>
            </a:fld>
            <a:endParaRPr lang="en-US" altLang="en-US"/>
          </a:p>
        </p:txBody>
      </p:sp>
    </p:spTree>
    <p:extLst>
      <p:ext uri="{BB962C8B-B14F-4D97-AF65-F5344CB8AC3E}">
        <p14:creationId xmlns:p14="http://schemas.microsoft.com/office/powerpoint/2010/main" val="192588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AA2B5CF4-A338-4A78-957C-B293454DA628}" type="datetime4">
              <a:rPr lang="en-US" smtClean="0"/>
              <a:t>March 26,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6FF80877-5E73-4AAE-8DA5-03126DE0CBD2}" type="slidenum">
              <a:rPr lang="en-US" altLang="en-US"/>
              <a:pPr/>
              <a:t>‹#›</a:t>
            </a:fld>
            <a:endParaRPr lang="en-US" altLang="en-US"/>
          </a:p>
        </p:txBody>
      </p:sp>
    </p:spTree>
    <p:extLst>
      <p:ext uri="{BB962C8B-B14F-4D97-AF65-F5344CB8AC3E}">
        <p14:creationId xmlns:p14="http://schemas.microsoft.com/office/powerpoint/2010/main" val="242664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CFCB5EA6-6EC3-4A8B-99F6-747D0AE0B8C0}" type="datetime4">
              <a:rPr lang="en-US" smtClean="0"/>
              <a:t>March 26,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066F45AD-53A5-4DBB-A765-E305B0B96830}" type="slidenum">
              <a:rPr lang="en-US" altLang="en-US"/>
              <a:pPr/>
              <a:t>‹#›</a:t>
            </a:fld>
            <a:endParaRPr lang="en-US" altLang="en-US"/>
          </a:p>
        </p:txBody>
      </p:sp>
    </p:spTree>
    <p:extLst>
      <p:ext uri="{BB962C8B-B14F-4D97-AF65-F5344CB8AC3E}">
        <p14:creationId xmlns:p14="http://schemas.microsoft.com/office/powerpoint/2010/main" val="337046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a:t>Click to edit Master title style</a:t>
            </a:r>
          </a:p>
        </p:txBody>
      </p:sp>
      <p:sp>
        <p:nvSpPr>
          <p:cNvPr id="3" name="Text Placeholder 2"/>
          <p:cNvSpPr>
            <a:spLocks noGrp="1"/>
          </p:cNvSpPr>
          <p:nvPr>
            <p:ph type="body" sz="half" idx="1"/>
          </p:nvPr>
        </p:nvSpPr>
        <p:spPr>
          <a:xfrm>
            <a:off x="8128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02400" y="1600200"/>
            <a:ext cx="5486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502400" y="3733800"/>
            <a:ext cx="5486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fld id="{0FA6DCB5-76E8-4988-879B-44F41EED95D0}" type="datetime4">
              <a:rPr lang="en-US" smtClean="0"/>
              <a:t>March 26, 2025</a:t>
            </a:fld>
            <a:endParaRPr lang="en-US" altLang="en-US">
              <a:solidFill>
                <a:schemeClr val="bg2"/>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8" name="Rectangle 7"/>
          <p:cNvSpPr>
            <a:spLocks noGrp="1" noChangeArrowheads="1"/>
          </p:cNvSpPr>
          <p:nvPr>
            <p:ph type="sldNum" sz="quarter" idx="12"/>
          </p:nvPr>
        </p:nvSpPr>
        <p:spPr>
          <a:ln/>
        </p:spPr>
        <p:txBody>
          <a:bodyPr/>
          <a:lstStyle>
            <a:lvl1pPr>
              <a:defRPr/>
            </a:lvl1pPr>
          </a:lstStyle>
          <a:p>
            <a:fld id="{29B01A3D-CEC7-41B7-BA0D-B3E1E88992E3}" type="slidenum">
              <a:rPr lang="en-US" altLang="en-US"/>
              <a:pPr/>
              <a:t>‹#›</a:t>
            </a:fld>
            <a:endParaRPr lang="en-US" altLang="en-US"/>
          </a:p>
        </p:txBody>
      </p:sp>
    </p:spTree>
    <p:extLst>
      <p:ext uri="{BB962C8B-B14F-4D97-AF65-F5344CB8AC3E}">
        <p14:creationId xmlns:p14="http://schemas.microsoft.com/office/powerpoint/2010/main" val="381662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4000"/>
            </a:lvl1pPr>
            <a:lvl2pPr marL="742950" indent="-285750">
              <a:buFont typeface="Wingdings" panose="05000000000000000000" pitchFamily="2" charset="2"/>
              <a:buChar char="§"/>
              <a:defRPr sz="3600"/>
            </a:lvl2pPr>
            <a:lvl3pPr marL="1143000" indent="-228600">
              <a:buFont typeface="Wingdings" panose="05000000000000000000" pitchFamily="2" charset="2"/>
              <a:buChar char="§"/>
              <a:defRPr sz="3600"/>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FC93C7B6-6091-4E89-913F-3F69CE3C7040}" type="datetime4">
              <a:rPr lang="en-US" smtClean="0"/>
              <a:t>March 26,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1427675F-1F9B-485E-BAE2-A532BA9BB142}" type="slidenum">
              <a:rPr lang="en-US" altLang="en-US"/>
              <a:pPr/>
              <a:t>‹#›</a:t>
            </a:fld>
            <a:endParaRPr lang="en-US" altLang="en-US"/>
          </a:p>
        </p:txBody>
      </p:sp>
    </p:spTree>
    <p:extLst>
      <p:ext uri="{BB962C8B-B14F-4D97-AF65-F5344CB8AC3E}">
        <p14:creationId xmlns:p14="http://schemas.microsoft.com/office/powerpoint/2010/main" val="101525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1E77E083-3218-49C8-ADC7-6E222E4557EB}" type="datetime4">
              <a:rPr lang="en-US" smtClean="0"/>
              <a:t>March 26,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3166F32F-4FD6-419A-9338-C367858345D3}" type="slidenum">
              <a:rPr lang="en-US" altLang="en-US"/>
              <a:pPr/>
              <a:t>‹#›</a:t>
            </a:fld>
            <a:endParaRPr lang="en-US" altLang="en-US"/>
          </a:p>
        </p:txBody>
      </p:sp>
    </p:spTree>
    <p:extLst>
      <p:ext uri="{BB962C8B-B14F-4D97-AF65-F5344CB8AC3E}">
        <p14:creationId xmlns:p14="http://schemas.microsoft.com/office/powerpoint/2010/main" val="204098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2CC343F-9CD4-4E10-9993-A5D74FE9E3A2}" type="datetime4">
              <a:rPr lang="en-US" smtClean="0"/>
              <a:t>March 26, 2025</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a:p>
            <a:pPr>
              <a:defRPr/>
            </a:pPr>
            <a:endParaRPr lang="en-US" altLang="en-US" dirty="0">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B7FC7C35-7731-4D19-9980-9F0A6F1C108A}" type="slidenum">
              <a:rPr lang="en-US" altLang="en-US"/>
              <a:pPr/>
              <a:t>‹#›</a:t>
            </a:fld>
            <a:endParaRPr lang="en-US" altLang="en-US"/>
          </a:p>
        </p:txBody>
      </p:sp>
    </p:spTree>
    <p:extLst>
      <p:ext uri="{BB962C8B-B14F-4D97-AF65-F5344CB8AC3E}">
        <p14:creationId xmlns:p14="http://schemas.microsoft.com/office/powerpoint/2010/main" val="166313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9980EB6B-4004-4BF8-889E-E53877AFD0FF}" type="datetime4">
              <a:rPr lang="en-US" smtClean="0"/>
              <a:t>March 26, 2025</a:t>
            </a:fld>
            <a:endParaRPr lang="en-US" altLang="en-US">
              <a:solidFill>
                <a:schemeClr val="bg2"/>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9" name="Rectangle 7"/>
          <p:cNvSpPr>
            <a:spLocks noGrp="1" noChangeArrowheads="1"/>
          </p:cNvSpPr>
          <p:nvPr>
            <p:ph type="sldNum" sz="quarter" idx="12"/>
          </p:nvPr>
        </p:nvSpPr>
        <p:spPr>
          <a:ln/>
        </p:spPr>
        <p:txBody>
          <a:bodyPr/>
          <a:lstStyle>
            <a:lvl1pPr>
              <a:defRPr/>
            </a:lvl1pPr>
          </a:lstStyle>
          <a:p>
            <a:fld id="{3BFB4041-0C63-40B1-8B8F-4512AA9B4F3D}" type="slidenum">
              <a:rPr lang="en-US" altLang="en-US"/>
              <a:pPr/>
              <a:t>‹#›</a:t>
            </a:fld>
            <a:endParaRPr lang="en-US" altLang="en-US"/>
          </a:p>
        </p:txBody>
      </p:sp>
    </p:spTree>
    <p:extLst>
      <p:ext uri="{BB962C8B-B14F-4D97-AF65-F5344CB8AC3E}">
        <p14:creationId xmlns:p14="http://schemas.microsoft.com/office/powerpoint/2010/main" val="233390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5" name="Rectangle 7"/>
          <p:cNvSpPr>
            <a:spLocks noGrp="1" noChangeArrowheads="1"/>
          </p:cNvSpPr>
          <p:nvPr>
            <p:ph type="sldNum" sz="quarter" idx="12"/>
          </p:nvPr>
        </p:nvSpPr>
        <p:spPr>
          <a:ln/>
        </p:spPr>
        <p:txBody>
          <a:bodyPr/>
          <a:lstStyle>
            <a:lvl1pPr>
              <a:defRPr/>
            </a:lvl1pPr>
          </a:lstStyle>
          <a:p>
            <a:fld id="{C0C216BF-6A0D-4044-9741-E7128D642521}" type="slidenum">
              <a:rPr lang="en-US" altLang="en-US"/>
              <a:pPr/>
              <a:t>‹#›</a:t>
            </a:fld>
            <a:endParaRPr lang="en-US" altLang="en-US"/>
          </a:p>
        </p:txBody>
      </p:sp>
    </p:spTree>
    <p:extLst>
      <p:ext uri="{BB962C8B-B14F-4D97-AF65-F5344CB8AC3E}">
        <p14:creationId xmlns:p14="http://schemas.microsoft.com/office/powerpoint/2010/main" val="190857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79E410E-7D65-43C0-ABFC-B5C5D09E1193}" type="datetime4">
              <a:rPr lang="en-US" smtClean="0"/>
              <a:t>March 26, 2025</a:t>
            </a:fld>
            <a:endParaRPr lang="en-US" altLang="en-US">
              <a:solidFill>
                <a:schemeClr val="bg2"/>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4" name="Rectangle 7"/>
          <p:cNvSpPr>
            <a:spLocks noGrp="1" noChangeArrowheads="1"/>
          </p:cNvSpPr>
          <p:nvPr>
            <p:ph type="sldNum" sz="quarter" idx="12"/>
          </p:nvPr>
        </p:nvSpPr>
        <p:spPr>
          <a:ln/>
        </p:spPr>
        <p:txBody>
          <a:bodyPr/>
          <a:lstStyle>
            <a:lvl1pPr>
              <a:defRPr/>
            </a:lvl1pPr>
          </a:lstStyle>
          <a:p>
            <a:fld id="{696ADA02-986B-4A62-B66D-CC0529C806A4}" type="slidenum">
              <a:rPr lang="en-US" altLang="en-US"/>
              <a:pPr/>
              <a:t>‹#›</a:t>
            </a:fld>
            <a:endParaRPr lang="en-US" altLang="en-US"/>
          </a:p>
        </p:txBody>
      </p:sp>
    </p:spTree>
    <p:extLst>
      <p:ext uri="{BB962C8B-B14F-4D97-AF65-F5344CB8AC3E}">
        <p14:creationId xmlns:p14="http://schemas.microsoft.com/office/powerpoint/2010/main" val="158475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5869A32-7424-4C43-B938-F9BFF1A236A0}" type="datetime4">
              <a:rPr lang="en-US" smtClean="0"/>
              <a:t>March 26, 2025</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E2EF954B-D056-4A01-9505-8A70E21256EE}" type="slidenum">
              <a:rPr lang="en-US" altLang="en-US"/>
              <a:pPr/>
              <a:t>‹#›</a:t>
            </a:fld>
            <a:endParaRPr lang="en-US" altLang="en-US"/>
          </a:p>
        </p:txBody>
      </p:sp>
    </p:spTree>
    <p:extLst>
      <p:ext uri="{BB962C8B-B14F-4D97-AF65-F5344CB8AC3E}">
        <p14:creationId xmlns:p14="http://schemas.microsoft.com/office/powerpoint/2010/main" val="220829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B4E4F972-D4C7-4A38-81DD-78CF4D3EA9FE}" type="datetime4">
              <a:rPr lang="en-US" smtClean="0"/>
              <a:t>March 26, 2025</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741618C0-665A-40AB-B0C5-0720410162A5}" type="slidenum">
              <a:rPr lang="en-US" altLang="en-US"/>
              <a:pPr/>
              <a:t>‹#›</a:t>
            </a:fld>
            <a:endParaRPr lang="en-US" altLang="en-US"/>
          </a:p>
        </p:txBody>
      </p:sp>
    </p:spTree>
    <p:extLst>
      <p:ext uri="{BB962C8B-B14F-4D97-AF65-F5344CB8AC3E}">
        <p14:creationId xmlns:p14="http://schemas.microsoft.com/office/powerpoint/2010/main" val="358079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solidFill>
                  <a:srgbClr val="000066"/>
                </a:solidFill>
                <a:latin typeface="+mn-lt"/>
              </a:defRPr>
            </a:lvl1pPr>
          </a:lstStyle>
          <a:p>
            <a:pPr>
              <a:defRPr/>
            </a:pPr>
            <a:fld id="{DA6C87DA-9A9F-4A32-87CE-FC57CCC7102D}" type="datetime4">
              <a:rPr lang="en-US" smtClean="0"/>
              <a:t>March 26, 2025</a:t>
            </a:fld>
            <a:endParaRPr lang="en-US" altLang="en-US">
              <a:solidFill>
                <a:schemeClr val="bg2"/>
              </a:solidFill>
            </a:endParaRPr>
          </a:p>
        </p:txBody>
      </p:sp>
      <p:sp>
        <p:nvSpPr>
          <p:cNvPr id="1030" name="Rectangle 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solidFill>
                  <a:srgbClr val="000066"/>
                </a:solidFill>
                <a:latin typeface="+mn-lt"/>
              </a:defRPr>
            </a:lvl1pPr>
          </a:lstStyle>
          <a:p>
            <a:pPr>
              <a:defRPr/>
            </a:pPr>
            <a:endParaRPr lang="en-US" altLang="en-US" dirty="0">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solidFill>
                  <a:srgbClr val="000066"/>
                </a:solidFill>
                <a:latin typeface="Arial" panose="020B0604020202020204" pitchFamily="34" charset="0"/>
              </a:defRPr>
            </a:lvl1pPr>
          </a:lstStyle>
          <a:p>
            <a:fld id="{510F4F69-B9EA-4723-BBAE-3DDA4DEC5F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chemeClr val="tx1">
              <a:lumMod val="60000"/>
              <a:lumOff val="40000"/>
            </a:schemeClr>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blogs.law.gwu.edu/mcir/case/bright-tunes-music-v-harrisongs-musi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z="2800" dirty="0"/>
              <a:t>Class 2: </a:t>
            </a:r>
            <a:r>
              <a:rPr lang="en-US" sz="2800"/>
              <a:t>Wed 26 Mar 2025</a:t>
            </a:r>
            <a:br>
              <a:rPr lang="en-US" sz="2800" dirty="0"/>
            </a:br>
            <a:r>
              <a:rPr lang="en-US" sz="2800" dirty="0"/>
              <a:t>Copyright Spring 2025</a:t>
            </a:r>
            <a:br>
              <a:rPr lang="en-US" sz="2800" dirty="0"/>
            </a:br>
            <a:br>
              <a:rPr lang="en-US" sz="2800" dirty="0"/>
            </a:br>
            <a:br>
              <a:rPr lang="en-US" sz="2800" dirty="0"/>
            </a:br>
            <a:r>
              <a:rPr lang="en-US" dirty="0"/>
              <a:t>Copying and Use</a:t>
            </a:r>
          </a:p>
        </p:txBody>
      </p:sp>
      <p:sp>
        <p:nvSpPr>
          <p:cNvPr id="3075" name="Rectangle 3"/>
          <p:cNvSpPr>
            <a:spLocks noGrp="1" noChangeArrowheads="1"/>
          </p:cNvSpPr>
          <p:nvPr>
            <p:ph type="subTitle" idx="1"/>
          </p:nvPr>
        </p:nvSpPr>
        <p:spPr>
          <a:xfrm>
            <a:off x="4032250" y="3581400"/>
            <a:ext cx="6915836" cy="1752600"/>
          </a:xfrm>
        </p:spPr>
        <p:txBody>
          <a:bodyPr/>
          <a:lstStyle/>
          <a:p>
            <a:r>
              <a:rPr lang="en-US" dirty="0"/>
              <a:t>Randal C. Picker</a:t>
            </a:r>
          </a:p>
          <a:p>
            <a:r>
              <a:rPr lang="en-US" sz="2000" dirty="0"/>
              <a:t>James Parker Hall Distinguished Service Professor of Law</a:t>
            </a:r>
          </a:p>
          <a:p>
            <a:endParaRPr lang="en-US" sz="2000" dirty="0"/>
          </a:p>
          <a:p>
            <a:r>
              <a:rPr lang="en-US" dirty="0"/>
              <a:t>The Law School</a:t>
            </a:r>
          </a:p>
          <a:p>
            <a:r>
              <a:rPr lang="en-US" dirty="0"/>
              <a:t>The University of Chicago</a:t>
            </a:r>
          </a:p>
          <a:p>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009" y="-2"/>
            <a:ext cx="615999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Framing 1: “The Intellectual Conception”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10</a:t>
            </a:fld>
            <a:endParaRPr lang="en-US" altLang="en-US"/>
          </a:p>
        </p:txBody>
      </p:sp>
      <p:sp>
        <p:nvSpPr>
          <p:cNvPr id="6" name="Text Box 5"/>
          <p:cNvSpPr txBox="1">
            <a:spLocks noChangeArrowheads="1"/>
          </p:cNvSpPr>
          <p:nvPr/>
        </p:nvSpPr>
        <p:spPr bwMode="auto">
          <a:xfrm>
            <a:off x="9414164" y="6488668"/>
            <a:ext cx="2777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White-Smith (U.S. 1908)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a:extLst>
              <a:ext uri="{FF2B5EF4-FFF2-40B4-BE49-F238E27FC236}">
                <a16:creationId xmlns:a16="http://schemas.microsoft.com/office/drawing/2014/main" id="{A23A33C3-760A-0F64-90F2-197E722185B8}"/>
              </a:ext>
            </a:extLst>
          </p:cNvPr>
          <p:cNvPicPr>
            <a:picLocks noChangeAspect="1"/>
          </p:cNvPicPr>
          <p:nvPr/>
        </p:nvPicPr>
        <p:blipFill>
          <a:blip r:embed="rId2"/>
          <a:srcRect r="6547" b="9664"/>
          <a:stretch/>
        </p:blipFill>
        <p:spPr>
          <a:xfrm>
            <a:off x="271974" y="210750"/>
            <a:ext cx="4023573" cy="6490088"/>
          </a:xfrm>
          <a:prstGeom prst="rect">
            <a:avLst/>
          </a:prstGeom>
          <a:ln w="6350">
            <a:solidFill>
              <a:schemeClr val="tx1"/>
            </a:solidFill>
          </a:ln>
        </p:spPr>
      </p:pic>
      <p:sp>
        <p:nvSpPr>
          <p:cNvPr id="8" name="Text Box 5"/>
          <p:cNvSpPr txBox="1">
            <a:spLocks noChangeArrowheads="1"/>
          </p:cNvSpPr>
          <p:nvPr/>
        </p:nvSpPr>
        <p:spPr bwMode="auto">
          <a:xfrm>
            <a:off x="1538067" y="1413063"/>
            <a:ext cx="10480895" cy="4031873"/>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chemeClr val="bg2"/>
                </a:solidFill>
                <a:cs typeface="Times New Roman" panose="02020603050405020304" pitchFamily="18" charset="0"/>
              </a:rPr>
              <a:t>“</a:t>
            </a:r>
            <a:r>
              <a:rPr lang="en-US" sz="3200" i="0" dirty="0"/>
              <a:t>On behalf of the appellant it is insisted that it is the intention of the copyright act </a:t>
            </a:r>
            <a:r>
              <a:rPr lang="en-US" sz="3200" b="1" i="0" dirty="0">
                <a:solidFill>
                  <a:schemeClr val="accent4">
                    <a:lumMod val="50000"/>
                    <a:lumOff val="50000"/>
                  </a:schemeClr>
                </a:solidFill>
              </a:rPr>
              <a:t>to protect the intellectual conception</a:t>
            </a:r>
            <a:r>
              <a:rPr lang="en-US" sz="3200" i="0" dirty="0"/>
              <a:t> which has resulted in the compilation of notes which, when properly played, produces the melody which is the real invention of the composer. It is insisted that this is the thing which Congress intended to protect, and that the </a:t>
            </a:r>
            <a:r>
              <a:rPr lang="en-US" sz="3200" b="1" i="0" dirty="0">
                <a:solidFill>
                  <a:schemeClr val="accent4">
                    <a:lumMod val="50000"/>
                    <a:lumOff val="50000"/>
                  </a:schemeClr>
                </a:solidFill>
              </a:rPr>
              <a:t>protection covers all means of expression of the order of notes</a:t>
            </a:r>
            <a:r>
              <a:rPr lang="en-US" sz="3200" i="0" dirty="0"/>
              <a:t> which produce the air or melody which the composer has invented.</a:t>
            </a:r>
            <a:r>
              <a:rPr lang="en-US" sz="3200" i="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48030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235" y="-2"/>
            <a:ext cx="425876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Framing 2: Read the Statute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11</a:t>
            </a:fld>
            <a:endParaRPr lang="en-US" altLang="en-US"/>
          </a:p>
        </p:txBody>
      </p:sp>
      <p:sp>
        <p:nvSpPr>
          <p:cNvPr id="6" name="Text Box 5"/>
          <p:cNvSpPr txBox="1">
            <a:spLocks noChangeArrowheads="1"/>
          </p:cNvSpPr>
          <p:nvPr/>
        </p:nvSpPr>
        <p:spPr bwMode="auto">
          <a:xfrm>
            <a:off x="9414164" y="6488668"/>
            <a:ext cx="2777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White-Smith (U.S. 1908)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a:extLst>
              <a:ext uri="{FF2B5EF4-FFF2-40B4-BE49-F238E27FC236}">
                <a16:creationId xmlns:a16="http://schemas.microsoft.com/office/drawing/2014/main" id="{A23A33C3-760A-0F64-90F2-197E722185B8}"/>
              </a:ext>
            </a:extLst>
          </p:cNvPr>
          <p:cNvPicPr>
            <a:picLocks noChangeAspect="1"/>
          </p:cNvPicPr>
          <p:nvPr/>
        </p:nvPicPr>
        <p:blipFill>
          <a:blip r:embed="rId2"/>
          <a:srcRect r="7851" b="9949"/>
          <a:stretch/>
        </p:blipFill>
        <p:spPr>
          <a:xfrm>
            <a:off x="300111" y="215439"/>
            <a:ext cx="3977056" cy="6485399"/>
          </a:xfrm>
          <a:prstGeom prst="rect">
            <a:avLst/>
          </a:prstGeom>
          <a:ln w="6350">
            <a:solidFill>
              <a:schemeClr val="tx1"/>
            </a:solidFill>
          </a:ln>
        </p:spPr>
      </p:pic>
      <p:sp>
        <p:nvSpPr>
          <p:cNvPr id="8" name="Text Box 5"/>
          <p:cNvSpPr txBox="1">
            <a:spLocks noChangeArrowheads="1"/>
          </p:cNvSpPr>
          <p:nvPr/>
        </p:nvSpPr>
        <p:spPr bwMode="auto">
          <a:xfrm>
            <a:off x="1557097" y="2062808"/>
            <a:ext cx="10461866" cy="3539430"/>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chemeClr val="bg2"/>
                </a:solidFill>
                <a:cs typeface="Times New Roman" panose="02020603050405020304" pitchFamily="18" charset="0"/>
              </a:rPr>
              <a:t>“</a:t>
            </a:r>
            <a:r>
              <a:rPr lang="en-US" sz="3200" i="0" dirty="0"/>
              <a:t>On the other hand, it is contended that while it is true that copyright statutes are intended to reward mental creations or conceptions, that </a:t>
            </a:r>
            <a:r>
              <a:rPr lang="en-US" sz="3200" b="1" i="0" dirty="0">
                <a:solidFill>
                  <a:schemeClr val="accent4">
                    <a:lumMod val="50000"/>
                    <a:lumOff val="50000"/>
                  </a:schemeClr>
                </a:solidFill>
              </a:rPr>
              <a:t>the extent of this protection is a matter of statutory law, and that it has been extended only to the tangible results of mental conception</a:t>
            </a:r>
            <a:r>
              <a:rPr lang="en-US" sz="3200" i="0" dirty="0"/>
              <a:t>, and that </a:t>
            </a:r>
            <a:r>
              <a:rPr lang="en-US" sz="3200" b="1" i="0" dirty="0">
                <a:solidFill>
                  <a:schemeClr val="accent4">
                    <a:lumMod val="50000"/>
                    <a:lumOff val="50000"/>
                  </a:schemeClr>
                </a:solidFill>
              </a:rPr>
              <a:t>only the tangible thing is dealt with by the law</a:t>
            </a:r>
            <a:r>
              <a:rPr lang="en-US" sz="3200" i="0" dirty="0"/>
              <a:t>, and its multiplication or reproduction is all that is protected by the statute.</a:t>
            </a:r>
            <a:r>
              <a:rPr lang="en-US" sz="3200" i="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52011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731" y="-2"/>
            <a:ext cx="260327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What is a Copy?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12</a:t>
            </a:fld>
            <a:endParaRPr lang="en-US" altLang="en-US"/>
          </a:p>
        </p:txBody>
      </p:sp>
      <p:sp>
        <p:nvSpPr>
          <p:cNvPr id="6" name="Text Box 5"/>
          <p:cNvSpPr txBox="1">
            <a:spLocks noChangeArrowheads="1"/>
          </p:cNvSpPr>
          <p:nvPr/>
        </p:nvSpPr>
        <p:spPr bwMode="auto">
          <a:xfrm>
            <a:off x="9414164" y="6488668"/>
            <a:ext cx="2777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White-Smith (U.S. 1908)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10812" y="209004"/>
            <a:ext cx="3963379" cy="6561610"/>
          </a:xfrm>
          <a:prstGeom prst="rect">
            <a:avLst/>
          </a:prstGeom>
          <a:ln w="6350">
            <a:solidFill>
              <a:schemeClr val="tx1"/>
            </a:solidFill>
          </a:ln>
        </p:spPr>
      </p:pic>
      <p:sp>
        <p:nvSpPr>
          <p:cNvPr id="8" name="Text Box 5"/>
          <p:cNvSpPr txBox="1">
            <a:spLocks noChangeArrowheads="1"/>
          </p:cNvSpPr>
          <p:nvPr/>
        </p:nvSpPr>
        <p:spPr bwMode="auto">
          <a:xfrm>
            <a:off x="1502569" y="2359675"/>
            <a:ext cx="10516394" cy="3539430"/>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chemeClr val="bg2"/>
                </a:solidFill>
                <a:cs typeface="Times New Roman" panose="02020603050405020304" pitchFamily="18" charset="0"/>
              </a:rPr>
              <a:t>“</a:t>
            </a:r>
            <a:r>
              <a:rPr lang="en-US" sz="3200" b="1" i="0" dirty="0">
                <a:solidFill>
                  <a:schemeClr val="accent4">
                    <a:lumMod val="50000"/>
                    <a:lumOff val="50000"/>
                  </a:schemeClr>
                </a:solidFill>
              </a:rPr>
              <a:t>What is meant by a copy</a:t>
            </a:r>
            <a:r>
              <a:rPr lang="en-US" sz="3200" i="0" dirty="0"/>
              <a:t>? We have already referred to the common understanding of it as </a:t>
            </a:r>
            <a:r>
              <a:rPr lang="en-US" sz="3200" b="1" i="0" dirty="0">
                <a:solidFill>
                  <a:schemeClr val="accent4">
                    <a:lumMod val="50000"/>
                    <a:lumOff val="50000"/>
                  </a:schemeClr>
                </a:solidFill>
              </a:rPr>
              <a:t>a reproduction or duplication of a thing</a:t>
            </a:r>
            <a:r>
              <a:rPr lang="en-US" sz="3200" i="0" dirty="0"/>
              <a:t>. A definition vas given by Bailey, J., in </a:t>
            </a:r>
            <a:r>
              <a:rPr lang="en-US" sz="3200" dirty="0"/>
              <a:t>West v. Francis</a:t>
            </a:r>
            <a:r>
              <a:rPr lang="en-US" sz="3200" i="0" dirty="0"/>
              <a:t>, 5 B. &amp; A. 743, quoted with approval in </a:t>
            </a:r>
            <a:r>
              <a:rPr lang="en-US" sz="3200" dirty="0" err="1"/>
              <a:t>Boosey</a:t>
            </a:r>
            <a:r>
              <a:rPr lang="en-US" sz="3200" dirty="0"/>
              <a:t> v. </a:t>
            </a:r>
            <a:r>
              <a:rPr lang="en-US" sz="3200" dirty="0" err="1"/>
              <a:t>Whight</a:t>
            </a:r>
            <a:r>
              <a:rPr lang="en-US" sz="3200" i="0" dirty="0"/>
              <a:t>, supra. He said: ‘</a:t>
            </a:r>
            <a:r>
              <a:rPr lang="en-US" sz="3200" b="1" i="0" dirty="0">
                <a:solidFill>
                  <a:schemeClr val="accent4">
                    <a:lumMod val="50000"/>
                    <a:lumOff val="50000"/>
                  </a:schemeClr>
                </a:solidFill>
              </a:rPr>
              <a:t>A copy is that which comes so near to the original as to give to every person seeing it the idea created by the original</a:t>
            </a:r>
            <a:r>
              <a:rPr lang="en-US" sz="3200" i="0" dirty="0"/>
              <a:t>.</a:t>
            </a:r>
            <a:r>
              <a:rPr lang="en-US" sz="3200" i="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89963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863" y="-2"/>
            <a:ext cx="224313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Eyes v. Ears?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13</a:t>
            </a:fld>
            <a:endParaRPr lang="en-US" altLang="en-US"/>
          </a:p>
        </p:txBody>
      </p:sp>
      <p:sp>
        <p:nvSpPr>
          <p:cNvPr id="6" name="Text Box 5"/>
          <p:cNvSpPr txBox="1">
            <a:spLocks noChangeArrowheads="1"/>
          </p:cNvSpPr>
          <p:nvPr/>
        </p:nvSpPr>
        <p:spPr bwMode="auto">
          <a:xfrm>
            <a:off x="9414164" y="6488668"/>
            <a:ext cx="2777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White-Smith (U.S. 1908)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89838" y="241841"/>
            <a:ext cx="3852747" cy="6378451"/>
          </a:xfrm>
          <a:prstGeom prst="rect">
            <a:avLst/>
          </a:prstGeom>
          <a:ln w="6350">
            <a:solidFill>
              <a:schemeClr val="tx1"/>
            </a:solidFill>
          </a:ln>
        </p:spPr>
      </p:pic>
      <p:sp>
        <p:nvSpPr>
          <p:cNvPr id="8" name="Text Box 5"/>
          <p:cNvSpPr txBox="1">
            <a:spLocks noChangeArrowheads="1"/>
          </p:cNvSpPr>
          <p:nvPr/>
        </p:nvSpPr>
        <p:spPr bwMode="auto">
          <a:xfrm>
            <a:off x="1702192" y="2927490"/>
            <a:ext cx="10365776" cy="304698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chemeClr val="bg2"/>
                </a:solidFill>
                <a:cs typeface="Times New Roman" panose="02020603050405020304" pitchFamily="18" charset="0"/>
              </a:rPr>
              <a:t>“</a:t>
            </a:r>
            <a:r>
              <a:rPr lang="en-US" sz="3200" i="0" dirty="0"/>
              <a:t>These </a:t>
            </a:r>
            <a:r>
              <a:rPr lang="en-US" sz="3200" b="1" i="0" dirty="0">
                <a:solidFill>
                  <a:schemeClr val="accent4">
                    <a:lumMod val="50000"/>
                    <a:lumOff val="50000"/>
                  </a:schemeClr>
                </a:solidFill>
              </a:rPr>
              <a:t>musical tones are not a copy which appeals to the eye</a:t>
            </a:r>
            <a:r>
              <a:rPr lang="en-US" sz="3200" i="0" dirty="0"/>
              <a:t>. </a:t>
            </a:r>
            <a:r>
              <a:rPr lang="en-US" sz="3200" b="1" i="0" dirty="0">
                <a:solidFill>
                  <a:schemeClr val="accent4">
                    <a:lumMod val="50000"/>
                    <a:lumOff val="50000"/>
                  </a:schemeClr>
                </a:solidFill>
              </a:rPr>
              <a:t>In no sense can musical sounds which reach us through the sense of hearing be said to be copies</a:t>
            </a:r>
            <a:r>
              <a:rPr lang="en-US" sz="3200" i="0" dirty="0"/>
              <a:t>, as that term is generally understood, and as we believe it was intended to be understood in the statutes under consideration. …</a:t>
            </a:r>
            <a:r>
              <a:rPr lang="en-US" sz="3200" i="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07853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8350" y="-2"/>
            <a:ext cx="634365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Statute Protects the Object, Not the Work</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14</a:t>
            </a:fld>
            <a:endParaRPr lang="en-US" altLang="en-US"/>
          </a:p>
        </p:txBody>
      </p:sp>
      <p:sp>
        <p:nvSpPr>
          <p:cNvPr id="6" name="Text Box 5"/>
          <p:cNvSpPr txBox="1">
            <a:spLocks noChangeArrowheads="1"/>
          </p:cNvSpPr>
          <p:nvPr/>
        </p:nvSpPr>
        <p:spPr bwMode="auto">
          <a:xfrm>
            <a:off x="9414164" y="6488668"/>
            <a:ext cx="2777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White-Smith (U.S. 1908)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57830" y="209003"/>
            <a:ext cx="3855958" cy="6383769"/>
          </a:xfrm>
          <a:prstGeom prst="rect">
            <a:avLst/>
          </a:prstGeom>
          <a:ln w="6350">
            <a:solidFill>
              <a:schemeClr val="tx1"/>
            </a:solidFill>
          </a:ln>
        </p:spPr>
      </p:pic>
      <p:sp>
        <p:nvSpPr>
          <p:cNvPr id="8" name="Text Box 5"/>
          <p:cNvSpPr txBox="1">
            <a:spLocks noChangeArrowheads="1"/>
          </p:cNvSpPr>
          <p:nvPr/>
        </p:nvSpPr>
        <p:spPr bwMode="auto">
          <a:xfrm>
            <a:off x="952799" y="1877102"/>
            <a:ext cx="11152682" cy="304698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chemeClr val="bg2"/>
                </a:solidFill>
                <a:cs typeface="Times New Roman" panose="02020603050405020304" pitchFamily="18" charset="0"/>
              </a:rPr>
              <a:t>“</a:t>
            </a:r>
            <a:r>
              <a:rPr lang="en-US" sz="3200" i="0" dirty="0"/>
              <a:t>The </a:t>
            </a:r>
            <a:r>
              <a:rPr lang="en-US" sz="3200" b="1" i="0" dirty="0">
                <a:solidFill>
                  <a:schemeClr val="accent4">
                    <a:lumMod val="50000"/>
                    <a:lumOff val="50000"/>
                  </a:schemeClr>
                </a:solidFill>
              </a:rPr>
              <a:t>statute has not provided for the protection of the intellectual conception apart from the thing produced</a:t>
            </a:r>
            <a:r>
              <a:rPr lang="en-US" sz="3200" i="0" dirty="0"/>
              <a:t>, however meritorious such conception may be, but has provided for the making and filing of a tangible thing, against the publication and duplication of which it is the purpose of the statute to protect the composer.</a:t>
            </a:r>
            <a:r>
              <a:rPr lang="en-US" sz="3200" i="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66553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07A7F990-5F31-401D-8274-CD6C22339152}" type="slidenum">
              <a:rPr lang="en-US" altLang="en-US" sz="1400" i="0">
                <a:solidFill>
                  <a:srgbClr val="000066"/>
                </a:solidFill>
                <a:latin typeface="Arial" panose="020B0604020202020204" pitchFamily="34" charset="0"/>
              </a:rPr>
              <a:pPr/>
              <a:t>15</a:t>
            </a:fld>
            <a:endParaRPr lang="en-US" altLang="en-US" sz="1400" i="0">
              <a:solidFill>
                <a:srgbClr val="000066"/>
              </a:solidFill>
              <a:latin typeface="Arial" panose="020B0604020202020204" pitchFamily="34" charset="0"/>
            </a:endParaRPr>
          </a:p>
        </p:txBody>
      </p:sp>
      <p:sp>
        <p:nvSpPr>
          <p:cNvPr id="18437" name="Rectangle 2"/>
          <p:cNvSpPr>
            <a:spLocks noGrp="1" noChangeArrowheads="1"/>
          </p:cNvSpPr>
          <p:nvPr>
            <p:ph type="title"/>
          </p:nvPr>
        </p:nvSpPr>
        <p:spPr/>
        <p:txBody>
          <a:bodyPr/>
          <a:lstStyle/>
          <a:p>
            <a:r>
              <a:rPr lang="en-US"/>
              <a:t>How Should We Approach Copies and Copying?</a:t>
            </a:r>
          </a:p>
        </p:txBody>
      </p:sp>
      <p:sp>
        <p:nvSpPr>
          <p:cNvPr id="18438" name="Rectangle 3"/>
          <p:cNvSpPr>
            <a:spLocks noGrp="1" noChangeArrowheads="1"/>
          </p:cNvSpPr>
          <p:nvPr>
            <p:ph type="body" idx="1"/>
          </p:nvPr>
        </p:nvSpPr>
        <p:spPr/>
        <p:txBody>
          <a:bodyPr/>
          <a:lstStyle/>
          <a:p>
            <a:r>
              <a:rPr lang="en-US" dirty="0"/>
              <a:t>1870 Statute Doesn’t Separate Work and Physical Object (Maybe)</a:t>
            </a:r>
          </a:p>
          <a:p>
            <a:pPr lvl="1"/>
            <a:r>
              <a:rPr lang="en-US" dirty="0"/>
              <a:t>This is the Court’s point about not offering protection for the “intellectual conception apart from the thing produced.”</a:t>
            </a:r>
          </a:p>
        </p:txBody>
      </p:sp>
    </p:spTree>
    <p:extLst>
      <p:ext uri="{BB962C8B-B14F-4D97-AF65-F5344CB8AC3E}">
        <p14:creationId xmlns:p14="http://schemas.microsoft.com/office/powerpoint/2010/main" val="409234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3BC1486E-3992-4813-9CA1-DE4955674EAD}" type="slidenum">
              <a:rPr lang="en-US" altLang="en-US" sz="1400" i="0">
                <a:solidFill>
                  <a:srgbClr val="000066"/>
                </a:solidFill>
                <a:latin typeface="Arial" panose="020B0604020202020204" pitchFamily="34" charset="0"/>
              </a:rPr>
              <a:pPr/>
              <a:t>16</a:t>
            </a:fld>
            <a:endParaRPr lang="en-US" altLang="en-US" sz="1400" i="0">
              <a:solidFill>
                <a:srgbClr val="000066"/>
              </a:solidFill>
              <a:latin typeface="Arial" panose="020B0604020202020204" pitchFamily="34" charset="0"/>
            </a:endParaRPr>
          </a:p>
        </p:txBody>
      </p:sp>
      <p:sp>
        <p:nvSpPr>
          <p:cNvPr id="19461" name="Rectangle 2"/>
          <p:cNvSpPr>
            <a:spLocks noGrp="1" noChangeArrowheads="1"/>
          </p:cNvSpPr>
          <p:nvPr>
            <p:ph type="title"/>
          </p:nvPr>
        </p:nvSpPr>
        <p:spPr/>
        <p:txBody>
          <a:bodyPr/>
          <a:lstStyle/>
          <a:p>
            <a:r>
              <a:rPr lang="en-US"/>
              <a:t>Is Copying About</a:t>
            </a:r>
          </a:p>
        </p:txBody>
      </p:sp>
      <p:sp>
        <p:nvSpPr>
          <p:cNvPr id="19462" name="Rectangle 3"/>
          <p:cNvSpPr>
            <a:spLocks noGrp="1" noChangeArrowheads="1"/>
          </p:cNvSpPr>
          <p:nvPr>
            <p:ph type="body" idx="1"/>
          </p:nvPr>
        </p:nvSpPr>
        <p:spPr/>
        <p:txBody>
          <a:bodyPr/>
          <a:lstStyle/>
          <a:p>
            <a:pPr>
              <a:lnSpc>
                <a:spcPct val="90000"/>
              </a:lnSpc>
            </a:pPr>
            <a:r>
              <a:rPr lang="en-US" dirty="0"/>
              <a:t>Literal reproduction?</a:t>
            </a:r>
          </a:p>
          <a:p>
            <a:pPr lvl="1">
              <a:lnSpc>
                <a:spcPct val="90000"/>
              </a:lnSpc>
            </a:pPr>
            <a:r>
              <a:rPr lang="en-US" dirty="0"/>
              <a:t>The copy must </a:t>
            </a:r>
            <a:r>
              <a:rPr lang="en-US" i="1" dirty="0"/>
              <a:t>look</a:t>
            </a:r>
            <a:r>
              <a:rPr lang="en-US" dirty="0"/>
              <a:t> like the original?</a:t>
            </a:r>
          </a:p>
          <a:p>
            <a:pPr>
              <a:lnSpc>
                <a:spcPct val="90000"/>
              </a:lnSpc>
            </a:pPr>
            <a:r>
              <a:rPr lang="en-US" dirty="0"/>
              <a:t>Functional reproduction?</a:t>
            </a:r>
          </a:p>
          <a:p>
            <a:pPr lvl="1">
              <a:lnSpc>
                <a:spcPct val="90000"/>
              </a:lnSpc>
            </a:pPr>
            <a:r>
              <a:rPr lang="en-US" dirty="0"/>
              <a:t>Music compositions were played on pianos, and so are piano rolls</a:t>
            </a:r>
          </a:p>
          <a:p>
            <a:pPr lvl="1">
              <a:lnSpc>
                <a:spcPct val="90000"/>
              </a:lnSpc>
            </a:pPr>
            <a:r>
              <a:rPr lang="en-US" dirty="0"/>
              <a:t>Piano rolls therefore substitute for music sheets and therefore are copies?</a:t>
            </a:r>
          </a:p>
        </p:txBody>
      </p:sp>
    </p:spTree>
    <p:extLst>
      <p:ext uri="{BB962C8B-B14F-4D97-AF65-F5344CB8AC3E}">
        <p14:creationId xmlns:p14="http://schemas.microsoft.com/office/powerpoint/2010/main" val="224645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55" y="-2"/>
            <a:ext cx="471054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1909: “The Copyrighted Work”</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17</a:t>
            </a:fld>
            <a:endParaRPr lang="en-US" altLang="en-US"/>
          </a:p>
        </p:txBody>
      </p:sp>
      <p:sp>
        <p:nvSpPr>
          <p:cNvPr id="6" name="Text Box 5"/>
          <p:cNvSpPr txBox="1">
            <a:spLocks noChangeArrowheads="1"/>
          </p:cNvSpPr>
          <p:nvPr/>
        </p:nvSpPr>
        <p:spPr bwMode="auto">
          <a:xfrm>
            <a:off x="9932102" y="6488668"/>
            <a:ext cx="225989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1909 Copyright Act</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2603" y="209004"/>
            <a:ext cx="4387943" cy="6493090"/>
          </a:xfrm>
          <a:prstGeom prst="rect">
            <a:avLst/>
          </a:prstGeom>
          <a:noFill/>
          <a:ln w="6350">
            <a:solidFill>
              <a:schemeClr val="tx1"/>
            </a:solidFill>
          </a:ln>
        </p:spPr>
      </p:pic>
      <p:sp>
        <p:nvSpPr>
          <p:cNvPr id="9" name="Text Box 5"/>
          <p:cNvSpPr txBox="1">
            <a:spLocks noChangeArrowheads="1"/>
          </p:cNvSpPr>
          <p:nvPr/>
        </p:nvSpPr>
        <p:spPr bwMode="auto">
          <a:xfrm>
            <a:off x="1495439" y="2065344"/>
            <a:ext cx="9713912" cy="2554545"/>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rgbClr val="010000"/>
                </a:solidFill>
                <a:cs typeface="Times New Roman" panose="02020603050405020304" pitchFamily="18" charset="0"/>
              </a:rPr>
              <a:t>“§1 Exclusive Rights as to Copyrighted Works. Any person entitled thereto, upon complying with the provisions of this title, shall have the exclusive right: (a) To print, reprint, publish, copy, and vend </a:t>
            </a:r>
            <a:r>
              <a:rPr lang="en-US" sz="3200" b="1" i="0" dirty="0">
                <a:solidFill>
                  <a:schemeClr val="accent4">
                    <a:lumMod val="50000"/>
                    <a:lumOff val="50000"/>
                  </a:schemeClr>
                </a:solidFill>
                <a:cs typeface="Times New Roman" panose="02020603050405020304" pitchFamily="18" charset="0"/>
              </a:rPr>
              <a:t>the copyrighted work</a:t>
            </a:r>
            <a:r>
              <a:rPr lang="en-US" sz="3200" i="0" dirty="0">
                <a:solidFill>
                  <a:srgbClr val="010000"/>
                </a:solidFill>
                <a:cs typeface="Times New Roman" panose="02020603050405020304" pitchFamily="18" charset="0"/>
              </a:rPr>
              <a:t>;”</a:t>
            </a:r>
          </a:p>
        </p:txBody>
      </p:sp>
    </p:spTree>
    <p:extLst>
      <p:ext uri="{BB962C8B-B14F-4D97-AF65-F5344CB8AC3E}">
        <p14:creationId xmlns:p14="http://schemas.microsoft.com/office/powerpoint/2010/main" val="376700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25" y="-2"/>
            <a:ext cx="433387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1976 Act Legislative History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18</a:t>
            </a:fld>
            <a:endParaRPr lang="en-US" altLang="en-US"/>
          </a:p>
        </p:txBody>
      </p:sp>
      <p:sp>
        <p:nvSpPr>
          <p:cNvPr id="6" name="Text Box 5"/>
          <p:cNvSpPr txBox="1">
            <a:spLocks noChangeArrowheads="1"/>
          </p:cNvSpPr>
          <p:nvPr/>
        </p:nvSpPr>
        <p:spPr bwMode="auto">
          <a:xfrm>
            <a:off x="8840884" y="6488668"/>
            <a:ext cx="335111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 Rep. 94-1476 (3 Sept 1476)</a:t>
            </a:r>
          </a:p>
        </p:txBody>
      </p:sp>
      <p:pic>
        <p:nvPicPr>
          <p:cNvPr id="5" name="Picture 4"/>
          <p:cNvPicPr>
            <a:picLocks noChangeAspect="1"/>
          </p:cNvPicPr>
          <p:nvPr/>
        </p:nvPicPr>
        <p:blipFill>
          <a:blip r:embed="rId2"/>
          <a:stretch>
            <a:fillRect/>
          </a:stretch>
        </p:blipFill>
        <p:spPr>
          <a:xfrm>
            <a:off x="3577205" y="136672"/>
            <a:ext cx="4146776" cy="6642747"/>
          </a:xfrm>
          <a:prstGeom prst="rect">
            <a:avLst/>
          </a:prstGeom>
          <a:ln w="6350">
            <a:solidFill>
              <a:schemeClr val="tx1"/>
            </a:solidFill>
          </a:ln>
        </p:spPr>
      </p:pic>
    </p:spTree>
    <p:extLst>
      <p:ext uri="{BB962C8B-B14F-4D97-AF65-F5344CB8AC3E}">
        <p14:creationId xmlns:p14="http://schemas.microsoft.com/office/powerpoint/2010/main" val="305374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6354" y="-1"/>
            <a:ext cx="9025648" cy="447474"/>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The Work is the Point, Not The Form (So Long as It is Fixed))</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19</a:t>
            </a:fld>
            <a:endParaRPr lang="en-US" altLang="en-US"/>
          </a:p>
        </p:txBody>
      </p:sp>
      <p:sp>
        <p:nvSpPr>
          <p:cNvPr id="6" name="Text Box 5"/>
          <p:cNvSpPr txBox="1">
            <a:spLocks noChangeArrowheads="1"/>
          </p:cNvSpPr>
          <p:nvPr/>
        </p:nvSpPr>
        <p:spPr bwMode="auto">
          <a:xfrm>
            <a:off x="8772525" y="6488668"/>
            <a:ext cx="34194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 Rep. 94-1476 (3 Sept 1476)</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77523" y="491159"/>
            <a:ext cx="3538706" cy="6157186"/>
          </a:xfrm>
          <a:prstGeom prst="rect">
            <a:avLst/>
          </a:prstGeom>
          <a:ln w="6350">
            <a:solidFill>
              <a:schemeClr val="tx1"/>
            </a:solidFill>
          </a:ln>
        </p:spPr>
      </p:pic>
      <p:pic>
        <p:nvPicPr>
          <p:cNvPr id="9" name="Picture 8"/>
          <p:cNvPicPr>
            <a:picLocks noChangeAspect="1"/>
          </p:cNvPicPr>
          <p:nvPr/>
        </p:nvPicPr>
        <p:blipFill>
          <a:blip r:embed="rId3"/>
          <a:stretch>
            <a:fillRect/>
          </a:stretch>
        </p:blipFill>
        <p:spPr>
          <a:xfrm>
            <a:off x="2248562" y="1305704"/>
            <a:ext cx="8233700" cy="4744631"/>
          </a:xfrm>
          <a:prstGeom prst="rect">
            <a:avLst/>
          </a:prstGeom>
          <a:ln w="6350">
            <a:solidFill>
              <a:schemeClr val="tx1"/>
            </a:solidFill>
          </a:ln>
        </p:spPr>
      </p:pic>
    </p:spTree>
    <p:extLst>
      <p:ext uri="{BB962C8B-B14F-4D97-AF65-F5344CB8AC3E}">
        <p14:creationId xmlns:p14="http://schemas.microsoft.com/office/powerpoint/2010/main" val="406420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9613" y="-2"/>
            <a:ext cx="386238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Objects within Copyright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a:t>
            </a:fld>
            <a:endParaRPr lang="en-US" altLang="en-US"/>
          </a:p>
        </p:txBody>
      </p:sp>
      <p:sp>
        <p:nvSpPr>
          <p:cNvPr id="6" name="Text Box 5"/>
          <p:cNvSpPr txBox="1">
            <a:spLocks noChangeArrowheads="1"/>
          </p:cNvSpPr>
          <p:nvPr/>
        </p:nvSpPr>
        <p:spPr bwMode="auto">
          <a:xfrm>
            <a:off x="7552113" y="6488668"/>
            <a:ext cx="463988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1870 Copyright Act: 2nd General Revision</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3839" y="209004"/>
            <a:ext cx="4407077" cy="6491834"/>
          </a:xfrm>
          <a:prstGeom prst="rect">
            <a:avLst/>
          </a:prstGeom>
          <a:solidFill>
            <a:srgbClr val="990033"/>
          </a:solidFill>
          <a:ln w="6350">
            <a:solidFill>
              <a:srgbClr val="000066"/>
            </a:solidFill>
          </a:ln>
        </p:spPr>
      </p:pic>
      <p:sp>
        <p:nvSpPr>
          <p:cNvPr id="9" name="Text Box 5"/>
          <p:cNvSpPr txBox="1">
            <a:spLocks noChangeArrowheads="1"/>
          </p:cNvSpPr>
          <p:nvPr/>
        </p:nvSpPr>
        <p:spPr bwMode="auto">
          <a:xfrm>
            <a:off x="952799" y="1877102"/>
            <a:ext cx="11152682" cy="3539430"/>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chemeClr val="bg2"/>
                </a:solidFill>
                <a:cs typeface="Times New Roman" panose="02020603050405020304" pitchFamily="18" charset="0"/>
              </a:rPr>
              <a:t>“That any citizen of the United States, or resident therein, who shall be the author, inventor, designer, or proprietor of </a:t>
            </a:r>
            <a:r>
              <a:rPr lang="en-US" sz="3200" b="1" i="0" dirty="0">
                <a:solidFill>
                  <a:schemeClr val="accent4">
                    <a:lumMod val="50000"/>
                    <a:lumOff val="50000"/>
                  </a:schemeClr>
                </a:solidFill>
                <a:cs typeface="Times New Roman" panose="02020603050405020304" pitchFamily="18" charset="0"/>
              </a:rPr>
              <a:t>any book, map, chart, dramatic or musical composition</a:t>
            </a:r>
            <a:r>
              <a:rPr lang="en-US" sz="3200" i="0" dirty="0">
                <a:solidFill>
                  <a:schemeClr val="bg2"/>
                </a:solidFill>
                <a:cs typeface="Times New Roman" panose="02020603050405020304" pitchFamily="18" charset="0"/>
              </a:rPr>
              <a:t>, engraving, cut, print, or </a:t>
            </a:r>
            <a:r>
              <a:rPr lang="en-US" sz="3200" b="1" i="0" dirty="0">
                <a:solidFill>
                  <a:schemeClr val="accent4">
                    <a:lumMod val="50000"/>
                    <a:lumOff val="50000"/>
                  </a:schemeClr>
                </a:solidFill>
                <a:cs typeface="Times New Roman" panose="02020603050405020304" pitchFamily="18" charset="0"/>
              </a:rPr>
              <a:t>photographs</a:t>
            </a:r>
            <a:r>
              <a:rPr lang="en-US" sz="3200" i="0" dirty="0">
                <a:solidFill>
                  <a:schemeClr val="bg2"/>
                </a:solidFill>
                <a:cs typeface="Times New Roman" panose="02020603050405020304" pitchFamily="18" charset="0"/>
              </a:rPr>
              <a:t> or negative thereof, or of a painting, drawing, chromo, statue, statuary, and of models or designs intended to be perfected as works of the fine arts, and his executors, administrators, or assigns,”</a:t>
            </a:r>
          </a:p>
        </p:txBody>
      </p:sp>
    </p:spTree>
    <p:extLst>
      <p:ext uri="{BB962C8B-B14F-4D97-AF65-F5344CB8AC3E}">
        <p14:creationId xmlns:p14="http://schemas.microsoft.com/office/powerpoint/2010/main" val="423857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0144" y="-2"/>
            <a:ext cx="418185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Bright Tunes v. </a:t>
            </a:r>
            <a:r>
              <a:rPr lang="en-US" sz="2400" dirty="0" err="1">
                <a:solidFill>
                  <a:schemeClr val="accent4">
                    <a:lumMod val="75000"/>
                    <a:lumOff val="25000"/>
                  </a:schemeClr>
                </a:solidFill>
                <a:latin typeface="+mn-lt"/>
                <a:cs typeface="Times New Roman" panose="02020603050405020304" pitchFamily="18" charset="0"/>
              </a:rPr>
              <a:t>Harrisongs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20</a:t>
            </a:fld>
            <a:endParaRPr lang="en-US" altLang="en-US"/>
          </a:p>
        </p:txBody>
      </p:sp>
      <p:sp>
        <p:nvSpPr>
          <p:cNvPr id="6" name="Text Box 5"/>
          <p:cNvSpPr txBox="1">
            <a:spLocks noChangeArrowheads="1"/>
          </p:cNvSpPr>
          <p:nvPr/>
        </p:nvSpPr>
        <p:spPr bwMode="auto">
          <a:xfrm>
            <a:off x="8915400" y="6488668"/>
            <a:ext cx="32766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420 F.Supp. 177 (SDNY 1976)</a:t>
            </a:r>
          </a:p>
        </p:txBody>
      </p:sp>
      <p:pic>
        <p:nvPicPr>
          <p:cNvPr id="8" name="Picture 7">
            <a:extLst>
              <a:ext uri="{FF2B5EF4-FFF2-40B4-BE49-F238E27FC236}">
                <a16:creationId xmlns:a16="http://schemas.microsoft.com/office/drawing/2014/main" id="{71FBEE2F-3E4B-CA19-E9ED-CBC3BBEE4D3B}"/>
              </a:ext>
            </a:extLst>
          </p:cNvPr>
          <p:cNvPicPr>
            <a:picLocks noChangeAspect="1"/>
          </p:cNvPicPr>
          <p:nvPr/>
        </p:nvPicPr>
        <p:blipFill>
          <a:blip r:embed="rId2"/>
          <a:srcRect l="15683" t="6527" r="12301" b="9302"/>
          <a:stretch/>
        </p:blipFill>
        <p:spPr>
          <a:xfrm>
            <a:off x="3115085" y="261805"/>
            <a:ext cx="4205856" cy="6443795"/>
          </a:xfrm>
          <a:prstGeom prst="rect">
            <a:avLst/>
          </a:prstGeom>
          <a:ln w="6350">
            <a:solidFill>
              <a:schemeClr val="tx1"/>
            </a:solidFill>
          </a:ln>
        </p:spPr>
      </p:pic>
    </p:spTree>
    <p:extLst>
      <p:ext uri="{BB962C8B-B14F-4D97-AF65-F5344CB8AC3E}">
        <p14:creationId xmlns:p14="http://schemas.microsoft.com/office/powerpoint/2010/main" val="3642700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E77B162D-57BC-43E5-A7B8-14194D1C73EC}" type="slidenum">
              <a:rPr lang="en-US" altLang="en-US" sz="1400" i="0">
                <a:solidFill>
                  <a:srgbClr val="000066"/>
                </a:solidFill>
                <a:latin typeface="Arial" panose="020B0604020202020204" pitchFamily="34" charset="0"/>
              </a:rPr>
              <a:pPr/>
              <a:t>21</a:t>
            </a:fld>
            <a:endParaRPr lang="en-US" altLang="en-US" sz="1400" i="0">
              <a:solidFill>
                <a:srgbClr val="000066"/>
              </a:solidFill>
              <a:latin typeface="Arial" panose="020B0604020202020204" pitchFamily="34" charset="0"/>
            </a:endParaRPr>
          </a:p>
        </p:txBody>
      </p:sp>
      <p:sp>
        <p:nvSpPr>
          <p:cNvPr id="9221" name="Rectangle 2"/>
          <p:cNvSpPr>
            <a:spLocks noGrp="1" noChangeArrowheads="1"/>
          </p:cNvSpPr>
          <p:nvPr>
            <p:ph type="title"/>
          </p:nvPr>
        </p:nvSpPr>
        <p:spPr/>
        <p:txBody>
          <a:bodyPr/>
          <a:lstStyle/>
          <a:p>
            <a:r>
              <a:rPr lang="en-US"/>
              <a:t>Bright Tunes v. Harrissongs</a:t>
            </a:r>
          </a:p>
        </p:txBody>
      </p:sp>
      <p:sp>
        <p:nvSpPr>
          <p:cNvPr id="9222" name="Rectangle 3"/>
          <p:cNvSpPr>
            <a:spLocks noGrp="1" noChangeArrowheads="1"/>
          </p:cNvSpPr>
          <p:nvPr>
            <p:ph type="body" idx="1"/>
          </p:nvPr>
        </p:nvSpPr>
        <p:spPr/>
        <p:txBody>
          <a:bodyPr/>
          <a:lstStyle/>
          <a:p>
            <a:r>
              <a:rPr lang="en-US" dirty="0"/>
              <a:t>Play the Music</a:t>
            </a:r>
          </a:p>
          <a:p>
            <a:pPr lvl="1"/>
            <a:r>
              <a:rPr lang="en-US" dirty="0"/>
              <a:t>Mack: He’s So Fine</a:t>
            </a:r>
          </a:p>
          <a:p>
            <a:pPr lvl="1"/>
            <a:r>
              <a:rPr lang="en-US" dirty="0"/>
              <a:t>Harrison: My Sweet Lord	</a:t>
            </a:r>
          </a:p>
          <a:p>
            <a:pPr lvl="1"/>
            <a:r>
              <a:rPr lang="en-US" dirty="0">
                <a:hlinkClick r:id="rId3"/>
              </a:rPr>
              <a:t>https://blogs.law.gwu.edu/mcir/case/bright-tunes-music-v-harrisongs-music/</a:t>
            </a:r>
            <a:endParaRPr lang="en-US" dirty="0"/>
          </a:p>
        </p:txBody>
      </p:sp>
    </p:spTree>
    <p:extLst>
      <p:ext uri="{BB962C8B-B14F-4D97-AF65-F5344CB8AC3E}">
        <p14:creationId xmlns:p14="http://schemas.microsoft.com/office/powerpoint/2010/main" val="1514043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6122DEB0-D1C9-4589-83E9-E15392F9ED7E}" type="slidenum">
              <a:rPr lang="en-US" altLang="en-US" sz="1400" i="0">
                <a:solidFill>
                  <a:srgbClr val="000066"/>
                </a:solidFill>
                <a:latin typeface="Arial" panose="020B0604020202020204" pitchFamily="34" charset="0"/>
              </a:rPr>
              <a:pPr/>
              <a:t>22</a:t>
            </a:fld>
            <a:endParaRPr lang="en-US" altLang="en-US" sz="1400" i="0">
              <a:solidFill>
                <a:srgbClr val="000066"/>
              </a:solidFill>
              <a:latin typeface="Arial" panose="020B0604020202020204" pitchFamily="34" charset="0"/>
            </a:endParaRPr>
          </a:p>
        </p:txBody>
      </p:sp>
      <p:sp>
        <p:nvSpPr>
          <p:cNvPr id="10245" name="Rectangle 2"/>
          <p:cNvSpPr>
            <a:spLocks noGrp="1" noChangeArrowheads="1"/>
          </p:cNvSpPr>
          <p:nvPr>
            <p:ph type="title"/>
          </p:nvPr>
        </p:nvSpPr>
        <p:spPr/>
        <p:txBody>
          <a:bodyPr/>
          <a:lstStyle/>
          <a:p>
            <a:r>
              <a:rPr lang="en-US"/>
              <a:t>The Songs</a:t>
            </a:r>
          </a:p>
        </p:txBody>
      </p:sp>
      <p:sp>
        <p:nvSpPr>
          <p:cNvPr id="10246" name="Rectangle 3"/>
          <p:cNvSpPr>
            <a:spLocks noGrp="1" noChangeArrowheads="1"/>
          </p:cNvSpPr>
          <p:nvPr>
            <p:ph type="body" idx="1"/>
          </p:nvPr>
        </p:nvSpPr>
        <p:spPr/>
        <p:txBody>
          <a:bodyPr/>
          <a:lstStyle/>
          <a:p>
            <a:r>
              <a:rPr lang="en-US" dirty="0"/>
              <a:t>Component Motifs</a:t>
            </a:r>
          </a:p>
          <a:p>
            <a:pPr lvl="1"/>
            <a:r>
              <a:rPr lang="en-US" dirty="0"/>
              <a:t>A:                                     B:</a:t>
            </a:r>
          </a:p>
          <a:p>
            <a:pPr lvl="1"/>
            <a:endParaRPr lang="en-US" dirty="0"/>
          </a:p>
          <a:p>
            <a:pPr marL="457200" lvl="1" indent="0">
              <a:buNone/>
            </a:pPr>
            <a:endParaRPr lang="en-US" dirty="0"/>
          </a:p>
          <a:p>
            <a:pPr marL="457200" lvl="1" indent="0">
              <a:buNone/>
            </a:pPr>
            <a:r>
              <a:rPr lang="en-US" dirty="0"/>
              <a:t>B (with grace note):   </a:t>
            </a:r>
          </a:p>
        </p:txBody>
      </p:sp>
      <p:pic>
        <p:nvPicPr>
          <p:cNvPr id="102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666" y="2297112"/>
            <a:ext cx="3264408" cy="1981372"/>
          </a:xfrm>
          <a:prstGeom prst="rect">
            <a:avLst/>
          </a:prstGeom>
          <a:noFill/>
          <a:ln w="6350">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166" y="2344662"/>
            <a:ext cx="4115156" cy="1917972"/>
          </a:xfrm>
          <a:prstGeom prst="rect">
            <a:avLst/>
          </a:prstGeom>
          <a:noFill/>
          <a:ln w="6350">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821" y="4694086"/>
            <a:ext cx="4266668" cy="1765376"/>
          </a:xfrm>
          <a:prstGeom prst="rect">
            <a:avLst/>
          </a:prstGeom>
          <a:noFill/>
          <a:ln w="6350">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936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BE86C0F8-C61D-4225-8A0C-D2377890AC9E}" type="slidenum">
              <a:rPr lang="en-US" altLang="en-US" sz="1400" i="0">
                <a:solidFill>
                  <a:srgbClr val="000066"/>
                </a:solidFill>
                <a:latin typeface="Arial" panose="020B0604020202020204" pitchFamily="34" charset="0"/>
              </a:rPr>
              <a:pPr/>
              <a:t>23</a:t>
            </a:fld>
            <a:endParaRPr lang="en-US" altLang="en-US" sz="1400" i="0">
              <a:solidFill>
                <a:srgbClr val="000066"/>
              </a:solidFill>
              <a:latin typeface="Arial" panose="020B0604020202020204" pitchFamily="34" charset="0"/>
            </a:endParaRPr>
          </a:p>
        </p:txBody>
      </p:sp>
      <p:sp>
        <p:nvSpPr>
          <p:cNvPr id="11269" name="Rectangle 2"/>
          <p:cNvSpPr>
            <a:spLocks noGrp="1" noChangeArrowheads="1"/>
          </p:cNvSpPr>
          <p:nvPr>
            <p:ph type="title"/>
          </p:nvPr>
        </p:nvSpPr>
        <p:spPr/>
        <p:txBody>
          <a:bodyPr/>
          <a:lstStyle/>
          <a:p>
            <a:r>
              <a:rPr lang="en-US"/>
              <a:t>The Songs</a:t>
            </a:r>
          </a:p>
        </p:txBody>
      </p:sp>
      <p:sp>
        <p:nvSpPr>
          <p:cNvPr id="11270" name="Rectangle 3"/>
          <p:cNvSpPr>
            <a:spLocks noGrp="1" noChangeArrowheads="1"/>
          </p:cNvSpPr>
          <p:nvPr>
            <p:ph type="body" idx="1"/>
          </p:nvPr>
        </p:nvSpPr>
        <p:spPr/>
        <p:txBody>
          <a:bodyPr/>
          <a:lstStyle/>
          <a:p>
            <a:r>
              <a:rPr lang="en-US"/>
              <a:t>He’s So Fine</a:t>
            </a:r>
          </a:p>
          <a:p>
            <a:pPr lvl="1"/>
            <a:r>
              <a:rPr lang="en-US"/>
              <a:t>AAAABBwgBB</a:t>
            </a:r>
          </a:p>
          <a:p>
            <a:r>
              <a:rPr lang="en-US"/>
              <a:t>My Sweet Lord</a:t>
            </a:r>
          </a:p>
          <a:p>
            <a:pPr lvl="1"/>
            <a:r>
              <a:rPr lang="en-US"/>
              <a:t>AAAABBwgB</a:t>
            </a:r>
          </a:p>
        </p:txBody>
      </p:sp>
    </p:spTree>
    <p:extLst>
      <p:ext uri="{BB962C8B-B14F-4D97-AF65-F5344CB8AC3E}">
        <p14:creationId xmlns:p14="http://schemas.microsoft.com/office/powerpoint/2010/main" val="3334915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44C55E5-FC8A-49E5-A96D-8765D3DC1409}" type="slidenum">
              <a:rPr lang="en-US" altLang="en-US" sz="1400" i="0">
                <a:solidFill>
                  <a:srgbClr val="000066"/>
                </a:solidFill>
                <a:latin typeface="Arial" panose="020B0604020202020204" pitchFamily="34" charset="0"/>
              </a:rPr>
              <a:pPr/>
              <a:t>24</a:t>
            </a:fld>
            <a:endParaRPr lang="en-US" altLang="en-US" sz="1400" i="0">
              <a:solidFill>
                <a:srgbClr val="000066"/>
              </a:solidFill>
              <a:latin typeface="Arial" panose="020B0604020202020204" pitchFamily="34" charset="0"/>
            </a:endParaRPr>
          </a:p>
        </p:txBody>
      </p:sp>
      <p:sp>
        <p:nvSpPr>
          <p:cNvPr id="14341" name="Rectangle 2"/>
          <p:cNvSpPr>
            <a:spLocks noGrp="1" noChangeArrowheads="1"/>
          </p:cNvSpPr>
          <p:nvPr>
            <p:ph type="title"/>
          </p:nvPr>
        </p:nvSpPr>
        <p:spPr/>
        <p:txBody>
          <a:bodyPr/>
          <a:lstStyle/>
          <a:p>
            <a:r>
              <a:rPr lang="en-US"/>
              <a:t>The Songs</a:t>
            </a:r>
          </a:p>
        </p:txBody>
      </p:sp>
      <p:sp>
        <p:nvSpPr>
          <p:cNvPr id="14342" name="Rectangle 3"/>
          <p:cNvSpPr>
            <a:spLocks noGrp="1" noChangeArrowheads="1"/>
          </p:cNvSpPr>
          <p:nvPr>
            <p:ph type="body" idx="1"/>
          </p:nvPr>
        </p:nvSpPr>
        <p:spPr/>
        <p:txBody>
          <a:bodyPr/>
          <a:lstStyle/>
          <a:p>
            <a:r>
              <a:rPr lang="en-US"/>
              <a:t>Accessing He’s So Fine</a:t>
            </a:r>
          </a:p>
          <a:p>
            <a:pPr lvl="1"/>
            <a:r>
              <a:rPr lang="en-US"/>
              <a:t>At or near the top of the charts in the US and the UK in 1963</a:t>
            </a:r>
          </a:p>
          <a:p>
            <a:r>
              <a:rPr lang="en-US"/>
              <a:t>My Sweet Lord</a:t>
            </a:r>
          </a:p>
          <a:p>
            <a:pPr lvl="1"/>
            <a:r>
              <a:rPr lang="en-US"/>
              <a:t>Recorded in 1970</a:t>
            </a:r>
          </a:p>
        </p:txBody>
      </p:sp>
    </p:spTree>
    <p:extLst>
      <p:ext uri="{BB962C8B-B14F-4D97-AF65-F5344CB8AC3E}">
        <p14:creationId xmlns:p14="http://schemas.microsoft.com/office/powerpoint/2010/main" val="1378001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5D794A0C-940D-4D33-AC5E-358F00555FE6}" type="slidenum">
              <a:rPr lang="en-US" altLang="en-US" sz="1400" i="0">
                <a:solidFill>
                  <a:srgbClr val="000066"/>
                </a:solidFill>
                <a:latin typeface="Arial" panose="020B0604020202020204" pitchFamily="34" charset="0"/>
              </a:rPr>
              <a:pPr/>
              <a:t>25</a:t>
            </a:fld>
            <a:endParaRPr lang="en-US" altLang="en-US" sz="1400" i="0">
              <a:solidFill>
                <a:srgbClr val="000066"/>
              </a:solidFill>
              <a:latin typeface="Arial" panose="020B0604020202020204" pitchFamily="34" charset="0"/>
            </a:endParaRPr>
          </a:p>
        </p:txBody>
      </p:sp>
      <p:sp>
        <p:nvSpPr>
          <p:cNvPr id="15365" name="Rectangle 2"/>
          <p:cNvSpPr>
            <a:spLocks noGrp="1" noChangeArrowheads="1"/>
          </p:cNvSpPr>
          <p:nvPr>
            <p:ph type="title"/>
          </p:nvPr>
        </p:nvSpPr>
        <p:spPr/>
        <p:txBody>
          <a:bodyPr/>
          <a:lstStyle/>
          <a:p>
            <a:r>
              <a:rPr lang="en-US"/>
              <a:t>Understanding Copying</a:t>
            </a:r>
          </a:p>
        </p:txBody>
      </p:sp>
      <p:sp>
        <p:nvSpPr>
          <p:cNvPr id="15366" name="Rectangle 3"/>
          <p:cNvSpPr>
            <a:spLocks noGrp="1" noChangeArrowheads="1"/>
          </p:cNvSpPr>
          <p:nvPr>
            <p:ph type="body" idx="1"/>
          </p:nvPr>
        </p:nvSpPr>
        <p:spPr/>
        <p:txBody>
          <a:bodyPr/>
          <a:lstStyle/>
          <a:p>
            <a:r>
              <a:rPr lang="en-US"/>
              <a:t>Should we have a …</a:t>
            </a:r>
          </a:p>
          <a:p>
            <a:pPr lvl="1"/>
            <a:r>
              <a:rPr lang="en-US"/>
              <a:t>Bad person theory of copying?</a:t>
            </a:r>
          </a:p>
          <a:p>
            <a:pPr lvl="2"/>
            <a:r>
              <a:rPr lang="en-US"/>
              <a:t>This would require something like intent or recklessness; presumably knowing copying</a:t>
            </a:r>
          </a:p>
          <a:p>
            <a:pPr lvl="1"/>
            <a:r>
              <a:rPr lang="en-US"/>
              <a:t>A substitution theory of copying?</a:t>
            </a:r>
          </a:p>
          <a:p>
            <a:pPr lvl="2"/>
            <a:r>
              <a:rPr lang="en-US"/>
              <a:t>If thing doesn’t compete with original, not a copy</a:t>
            </a:r>
          </a:p>
          <a:p>
            <a:pPr lvl="1"/>
            <a:r>
              <a:rPr lang="en-US"/>
              <a:t>Or a replication theory of copying? </a:t>
            </a:r>
          </a:p>
        </p:txBody>
      </p:sp>
    </p:spTree>
    <p:extLst>
      <p:ext uri="{BB962C8B-B14F-4D97-AF65-F5344CB8AC3E}">
        <p14:creationId xmlns:p14="http://schemas.microsoft.com/office/powerpoint/2010/main" val="2550059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6632CC78-026C-4BBD-9CF4-C0913177AF1C}" type="slidenum">
              <a:rPr lang="en-US" altLang="en-US" sz="1400" i="0">
                <a:solidFill>
                  <a:srgbClr val="000066"/>
                </a:solidFill>
                <a:latin typeface="Arial" panose="020B0604020202020204" pitchFamily="34" charset="0"/>
              </a:rPr>
              <a:pPr/>
              <a:t>26</a:t>
            </a:fld>
            <a:endParaRPr lang="en-US" altLang="en-US" sz="1400" i="0">
              <a:solidFill>
                <a:srgbClr val="000066"/>
              </a:solidFill>
              <a:latin typeface="Arial" panose="020B0604020202020204" pitchFamily="34" charset="0"/>
            </a:endParaRPr>
          </a:p>
        </p:txBody>
      </p:sp>
      <p:sp>
        <p:nvSpPr>
          <p:cNvPr id="16389" name="Rectangle 2"/>
          <p:cNvSpPr>
            <a:spLocks noGrp="1" noChangeArrowheads="1"/>
          </p:cNvSpPr>
          <p:nvPr>
            <p:ph type="title"/>
          </p:nvPr>
        </p:nvSpPr>
        <p:spPr/>
        <p:txBody>
          <a:bodyPr/>
          <a:lstStyle/>
          <a:p>
            <a:r>
              <a:rPr lang="en-US"/>
              <a:t>Understanding Copying</a:t>
            </a:r>
          </a:p>
        </p:txBody>
      </p:sp>
      <p:sp>
        <p:nvSpPr>
          <p:cNvPr id="16390" name="Rectangle 3"/>
          <p:cNvSpPr>
            <a:spLocks noGrp="1" noChangeArrowheads="1"/>
          </p:cNvSpPr>
          <p:nvPr>
            <p:ph type="body" idx="1"/>
          </p:nvPr>
        </p:nvSpPr>
        <p:spPr/>
        <p:txBody>
          <a:bodyPr/>
          <a:lstStyle/>
          <a:p>
            <a:pPr lvl="1"/>
            <a:r>
              <a:rPr lang="en-US"/>
              <a:t>A use theory of copying?</a:t>
            </a:r>
          </a:p>
          <a:p>
            <a:pPr lvl="2"/>
            <a:r>
              <a:rPr lang="en-US"/>
              <a:t>Any use, whether knowing or not, suffices to make a copy</a:t>
            </a:r>
          </a:p>
        </p:txBody>
      </p:sp>
    </p:spTree>
    <p:extLst>
      <p:ext uri="{BB962C8B-B14F-4D97-AF65-F5344CB8AC3E}">
        <p14:creationId xmlns:p14="http://schemas.microsoft.com/office/powerpoint/2010/main" val="3281156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0486" y="-2"/>
            <a:ext cx="6471515" cy="41801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The Creative Process at Work and Copying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27</a:t>
            </a:fld>
            <a:endParaRPr lang="en-US" altLang="en-US"/>
          </a:p>
        </p:txBody>
      </p:sp>
      <p:sp>
        <p:nvSpPr>
          <p:cNvPr id="6" name="Text Box 5"/>
          <p:cNvSpPr txBox="1">
            <a:spLocks noChangeArrowheads="1"/>
          </p:cNvSpPr>
          <p:nvPr/>
        </p:nvSpPr>
        <p:spPr bwMode="auto">
          <a:xfrm>
            <a:off x="9897466" y="6488668"/>
            <a:ext cx="229453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Bright Tunes (1976)</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320DACB0-2E1B-6C63-29B4-6C60F6863417}"/>
              </a:ext>
            </a:extLst>
          </p:cNvPr>
          <p:cNvPicPr>
            <a:picLocks noChangeAspect="1"/>
          </p:cNvPicPr>
          <p:nvPr/>
        </p:nvPicPr>
        <p:blipFill>
          <a:blip r:embed="rId2"/>
          <a:srcRect l="12348" t="6182" r="9725" b="7383"/>
          <a:stretch/>
        </p:blipFill>
        <p:spPr>
          <a:xfrm>
            <a:off x="222074" y="209004"/>
            <a:ext cx="4160675" cy="6491834"/>
          </a:xfrm>
          <a:prstGeom prst="rect">
            <a:avLst/>
          </a:prstGeom>
          <a:ln w="6350">
            <a:solidFill>
              <a:schemeClr val="tx1"/>
            </a:solidFill>
          </a:ln>
        </p:spPr>
      </p:pic>
      <p:sp>
        <p:nvSpPr>
          <p:cNvPr id="9" name="Text Box 5">
            <a:extLst>
              <a:ext uri="{FF2B5EF4-FFF2-40B4-BE49-F238E27FC236}">
                <a16:creationId xmlns:a16="http://schemas.microsoft.com/office/drawing/2014/main" id="{2AC08AAF-F053-1001-4C79-C0F49738A999}"/>
              </a:ext>
            </a:extLst>
          </p:cNvPr>
          <p:cNvSpPr txBox="1">
            <a:spLocks noChangeArrowheads="1"/>
          </p:cNvSpPr>
          <p:nvPr/>
        </p:nvSpPr>
        <p:spPr bwMode="auto">
          <a:xfrm>
            <a:off x="817243" y="844689"/>
            <a:ext cx="11152682" cy="4031873"/>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chemeClr val="bg2"/>
                </a:solidFill>
                <a:cs typeface="Times New Roman" panose="02020603050405020304" pitchFamily="18" charset="0"/>
              </a:rPr>
              <a:t>“</a:t>
            </a:r>
            <a:r>
              <a:rPr lang="en-US" sz="3200" b="1" i="0" dirty="0">
                <a:solidFill>
                  <a:schemeClr val="accent4">
                    <a:lumMod val="50000"/>
                    <a:lumOff val="50000"/>
                  </a:schemeClr>
                </a:solidFill>
              </a:rPr>
              <a:t>What happened? </a:t>
            </a:r>
            <a:r>
              <a:rPr lang="en-US" sz="3200" i="0" dirty="0"/>
              <a:t>I conclude that the composer, in seeking musical materials to clothe his thoughts, was working with various possibilities. As he tried this possibility and that, there came to the surface of his mind a particular combination that pleased him as being one he felt would be appealing to a prospective listener; </a:t>
            </a:r>
            <a:r>
              <a:rPr lang="en-US" sz="3200" b="1" i="0" dirty="0">
                <a:solidFill>
                  <a:schemeClr val="accent4">
                    <a:lumMod val="50000"/>
                    <a:lumOff val="50000"/>
                  </a:schemeClr>
                </a:solidFill>
              </a:rPr>
              <a:t>in other words, that this combination of sounds would work. Why? Because his subconscious knew it already had worked in a song his conscious mind did not remember</a:t>
            </a:r>
            <a:r>
              <a:rPr lang="en-US" sz="3200" i="0" dirty="0"/>
              <a:t>.</a:t>
            </a:r>
            <a:r>
              <a:rPr lang="en-US" sz="3200" i="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92875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0486" y="-2"/>
            <a:ext cx="6471515" cy="41801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The Creative Process at Work and Copying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28</a:t>
            </a:fld>
            <a:endParaRPr lang="en-US" altLang="en-US"/>
          </a:p>
        </p:txBody>
      </p:sp>
      <p:sp>
        <p:nvSpPr>
          <p:cNvPr id="6" name="Text Box 5"/>
          <p:cNvSpPr txBox="1">
            <a:spLocks noChangeArrowheads="1"/>
          </p:cNvSpPr>
          <p:nvPr/>
        </p:nvSpPr>
        <p:spPr bwMode="auto">
          <a:xfrm>
            <a:off x="9897466" y="6488668"/>
            <a:ext cx="229453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Bright Tunes (1976)</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320DACB0-2E1B-6C63-29B4-6C60F6863417}"/>
              </a:ext>
            </a:extLst>
          </p:cNvPr>
          <p:cNvPicPr>
            <a:picLocks noChangeAspect="1"/>
          </p:cNvPicPr>
          <p:nvPr/>
        </p:nvPicPr>
        <p:blipFill>
          <a:blip r:embed="rId2"/>
          <a:srcRect l="11953" t="6834" r="10796" b="7073"/>
          <a:stretch/>
        </p:blipFill>
        <p:spPr>
          <a:xfrm>
            <a:off x="257043" y="209004"/>
            <a:ext cx="4141020" cy="6491834"/>
          </a:xfrm>
          <a:prstGeom prst="rect">
            <a:avLst/>
          </a:prstGeom>
          <a:ln w="6350">
            <a:solidFill>
              <a:schemeClr val="tx1"/>
            </a:solidFill>
          </a:ln>
        </p:spPr>
      </p:pic>
      <p:sp>
        <p:nvSpPr>
          <p:cNvPr id="9" name="Text Box 5">
            <a:extLst>
              <a:ext uri="{FF2B5EF4-FFF2-40B4-BE49-F238E27FC236}">
                <a16:creationId xmlns:a16="http://schemas.microsoft.com/office/drawing/2014/main" id="{2AC08AAF-F053-1001-4C79-C0F49738A999}"/>
              </a:ext>
            </a:extLst>
          </p:cNvPr>
          <p:cNvSpPr txBox="1">
            <a:spLocks noChangeArrowheads="1"/>
          </p:cNvSpPr>
          <p:nvPr/>
        </p:nvSpPr>
        <p:spPr bwMode="auto">
          <a:xfrm>
            <a:off x="866281" y="813723"/>
            <a:ext cx="11152682" cy="4524315"/>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chemeClr val="bg2"/>
                </a:solidFill>
                <a:cs typeface="Times New Roman" panose="02020603050405020304" pitchFamily="18" charset="0"/>
              </a:rPr>
              <a:t>“</a:t>
            </a:r>
            <a:r>
              <a:rPr lang="en-US" sz="3200" i="0" dirty="0"/>
              <a:t>Having arrived at this pleasing combination of sounds, the recording was made, the lead sheet prepared for copyright and the song became an enormous success. </a:t>
            </a:r>
            <a:r>
              <a:rPr lang="en-US" sz="3200" b="1" i="0" dirty="0">
                <a:solidFill>
                  <a:schemeClr val="accent4">
                    <a:lumMod val="50000"/>
                    <a:lumOff val="50000"/>
                  </a:schemeClr>
                </a:solidFill>
              </a:rPr>
              <a:t>Did Harrison deliberately use the music of He’s So Fine? I do not believe he did so deliberately. Nevertheless, it is clear that My Sweet Lord is the very same song as He’s So Fine with different words, and Harrison had access to He’s So Fine. This is, under the law, infringement of copyright, and is no less so even though subconsciously accomplished.</a:t>
            </a:r>
            <a:r>
              <a:rPr lang="en-US" sz="3200" i="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85013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EDCBC79A-0221-459E-A998-3B875DC0AF7A}" type="slidenum">
              <a:rPr lang="en-US" altLang="en-US" sz="1400" i="0">
                <a:solidFill>
                  <a:srgbClr val="000066"/>
                </a:solidFill>
                <a:latin typeface="Arial" panose="020B0604020202020204" pitchFamily="34" charset="0"/>
              </a:rPr>
              <a:pPr/>
              <a:t>29</a:t>
            </a:fld>
            <a:endParaRPr lang="en-US" altLang="en-US" sz="1400" i="0">
              <a:solidFill>
                <a:srgbClr val="000066"/>
              </a:solidFill>
              <a:latin typeface="Arial" panose="020B0604020202020204" pitchFamily="34" charset="0"/>
            </a:endParaRPr>
          </a:p>
        </p:txBody>
      </p:sp>
      <p:sp>
        <p:nvSpPr>
          <p:cNvPr id="25605" name="Rectangle 2"/>
          <p:cNvSpPr>
            <a:spLocks noGrp="1" noChangeArrowheads="1"/>
          </p:cNvSpPr>
          <p:nvPr>
            <p:ph type="title"/>
          </p:nvPr>
        </p:nvSpPr>
        <p:spPr/>
        <p:txBody>
          <a:bodyPr/>
          <a:lstStyle/>
          <a:p>
            <a:r>
              <a:rPr lang="en-US"/>
              <a:t>106. Exclusive rights in copyrighted works</a:t>
            </a:r>
          </a:p>
        </p:txBody>
      </p:sp>
      <p:sp>
        <p:nvSpPr>
          <p:cNvPr id="25606" name="Rectangle 3"/>
          <p:cNvSpPr>
            <a:spLocks noGrp="1" noChangeArrowheads="1"/>
          </p:cNvSpPr>
          <p:nvPr>
            <p:ph type="body" idx="1"/>
          </p:nvPr>
        </p:nvSpPr>
        <p:spPr/>
        <p:txBody>
          <a:bodyPr/>
          <a:lstStyle/>
          <a:p>
            <a:r>
              <a:rPr lang="en-US" dirty="0"/>
              <a:t>Subject to sections 107 through 121, the owner of copyright under this title has the exclusive rights to do and to authorize any of the following:</a:t>
            </a:r>
          </a:p>
          <a:p>
            <a:pPr lvl="1"/>
            <a:r>
              <a:rPr lang="en-US" dirty="0"/>
              <a:t>(1) to reproduce the copyrighted work in copies or phonorecords;</a:t>
            </a:r>
          </a:p>
          <a:p>
            <a:pPr lvl="1"/>
            <a:r>
              <a:rPr lang="en-US" dirty="0"/>
              <a:t>(2) </a:t>
            </a:r>
            <a:r>
              <a:rPr lang="en-US" dirty="0">
                <a:solidFill>
                  <a:schemeClr val="accent4">
                    <a:lumMod val="50000"/>
                    <a:lumOff val="50000"/>
                  </a:schemeClr>
                </a:solidFill>
              </a:rPr>
              <a:t>to prepare derivative works based upon the copyrighted work</a:t>
            </a:r>
            <a:r>
              <a:rPr lang="en-US" dirty="0"/>
              <a:t>;</a:t>
            </a:r>
          </a:p>
        </p:txBody>
      </p:sp>
    </p:spTree>
    <p:extLst>
      <p:ext uri="{BB962C8B-B14F-4D97-AF65-F5344CB8AC3E}">
        <p14:creationId xmlns:p14="http://schemas.microsoft.com/office/powerpoint/2010/main" val="83258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9799" y="-2"/>
            <a:ext cx="23622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Uses of Works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a:t>
            </a:fld>
            <a:endParaRPr lang="en-US" altLang="en-US"/>
          </a:p>
        </p:txBody>
      </p:sp>
      <p:sp>
        <p:nvSpPr>
          <p:cNvPr id="6" name="Text Box 5"/>
          <p:cNvSpPr txBox="1">
            <a:spLocks noChangeArrowheads="1"/>
          </p:cNvSpPr>
          <p:nvPr/>
        </p:nvSpPr>
        <p:spPr bwMode="auto">
          <a:xfrm>
            <a:off x="7670994" y="6488668"/>
            <a:ext cx="452100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1870 Copyright Act: 2nd General Revision</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3963" y="209003"/>
            <a:ext cx="4367045" cy="6432865"/>
          </a:xfrm>
          <a:prstGeom prst="rect">
            <a:avLst/>
          </a:prstGeom>
          <a:solidFill>
            <a:srgbClr val="990033"/>
          </a:solidFill>
          <a:ln w="6350">
            <a:solidFill>
              <a:schemeClr val="tx1"/>
            </a:solidFill>
          </a:ln>
        </p:spPr>
      </p:pic>
      <p:sp>
        <p:nvSpPr>
          <p:cNvPr id="10" name="Text Box 5"/>
          <p:cNvSpPr txBox="1">
            <a:spLocks noChangeArrowheads="1"/>
          </p:cNvSpPr>
          <p:nvPr/>
        </p:nvSpPr>
        <p:spPr bwMode="auto">
          <a:xfrm>
            <a:off x="763929" y="1045566"/>
            <a:ext cx="10722598" cy="3539430"/>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pPr>
            <a:r>
              <a:rPr lang="en-US" sz="3200" i="0" dirty="0">
                <a:solidFill>
                  <a:srgbClr val="010000"/>
                </a:solidFill>
                <a:cs typeface="Times New Roman" panose="02020603050405020304" pitchFamily="18" charset="0"/>
              </a:rPr>
              <a:t>“shall, upon complying with the provisions of this act, have the full liberty of printing, reprinting, publishing, completing, copying, executing, finishing, and vending </a:t>
            </a:r>
            <a:r>
              <a:rPr lang="en-US" sz="3200" b="1" i="0" dirty="0">
                <a:solidFill>
                  <a:schemeClr val="accent4">
                    <a:lumMod val="50000"/>
                    <a:lumOff val="50000"/>
                  </a:schemeClr>
                </a:solidFill>
                <a:cs typeface="Times New Roman" panose="02020603050405020304" pitchFamily="18" charset="0"/>
              </a:rPr>
              <a:t>the same</a:t>
            </a:r>
            <a:r>
              <a:rPr lang="en-US" sz="3200" i="0" dirty="0">
                <a:solidFill>
                  <a:srgbClr val="010000"/>
                </a:solidFill>
                <a:cs typeface="Times New Roman" panose="02020603050405020304" pitchFamily="18" charset="0"/>
              </a:rPr>
              <a:t>; </a:t>
            </a:r>
            <a:r>
              <a:rPr lang="en-US" sz="3200" b="1" i="0" dirty="0">
                <a:solidFill>
                  <a:schemeClr val="accent4">
                    <a:lumMod val="50000"/>
                    <a:lumOff val="50000"/>
                  </a:schemeClr>
                </a:solidFill>
                <a:cs typeface="Times New Roman" panose="02020603050405020304" pitchFamily="18" charset="0"/>
              </a:rPr>
              <a:t>and in the case of a dramatic composition, of publicly performing or representing it</a:t>
            </a:r>
            <a:r>
              <a:rPr lang="en-US" sz="3200" i="0" dirty="0">
                <a:solidFill>
                  <a:srgbClr val="010000"/>
                </a:solidFill>
                <a:cs typeface="Times New Roman" panose="02020603050405020304" pitchFamily="18" charset="0"/>
              </a:rPr>
              <a:t>, or causing it to be performed or represented by others; and </a:t>
            </a:r>
            <a:r>
              <a:rPr lang="en-US" sz="3200" b="1" i="0" dirty="0">
                <a:solidFill>
                  <a:schemeClr val="accent4">
                    <a:lumMod val="50000"/>
                    <a:lumOff val="50000"/>
                  </a:schemeClr>
                </a:solidFill>
                <a:cs typeface="Times New Roman" panose="02020603050405020304" pitchFamily="18" charset="0"/>
              </a:rPr>
              <a:t>authors may reserve the right to dramatize or to translate their own works</a:t>
            </a:r>
            <a:r>
              <a:rPr lang="en-US" sz="3200" i="0" dirty="0">
                <a:solidFill>
                  <a:srgbClr val="010000"/>
                </a:solidFill>
                <a:cs typeface="Times New Roman" panose="02020603050405020304" pitchFamily="18" charset="0"/>
              </a:rPr>
              <a:t>.”</a:t>
            </a:r>
            <a:r>
              <a:rPr lang="en-US" sz="3200" dirty="0">
                <a:solidFill>
                  <a:srgbClr val="010000"/>
                </a:solidFill>
                <a:cs typeface="Times New Roman" panose="02020603050405020304" pitchFamily="18" charset="0"/>
              </a:rPr>
              <a:t> </a:t>
            </a:r>
          </a:p>
        </p:txBody>
      </p:sp>
    </p:spTree>
    <p:extLst>
      <p:ext uri="{BB962C8B-B14F-4D97-AF65-F5344CB8AC3E}">
        <p14:creationId xmlns:p14="http://schemas.microsoft.com/office/powerpoint/2010/main" val="23857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4FEEC492-6AF8-45DC-8C5B-8B8AF1C3B474}" type="slidenum">
              <a:rPr lang="en-US" altLang="en-US" sz="1400" i="0">
                <a:solidFill>
                  <a:srgbClr val="000066"/>
                </a:solidFill>
                <a:latin typeface="Arial" panose="020B0604020202020204" pitchFamily="34" charset="0"/>
              </a:rPr>
              <a:pPr/>
              <a:t>30</a:t>
            </a:fld>
            <a:endParaRPr lang="en-US" altLang="en-US" sz="1400" i="0">
              <a:solidFill>
                <a:srgbClr val="000066"/>
              </a:solidFill>
              <a:latin typeface="Arial" panose="020B0604020202020204" pitchFamily="34" charset="0"/>
            </a:endParaRPr>
          </a:p>
        </p:txBody>
      </p:sp>
      <p:sp>
        <p:nvSpPr>
          <p:cNvPr id="21509" name="Rectangle 2"/>
          <p:cNvSpPr>
            <a:spLocks noGrp="1" noChangeArrowheads="1"/>
          </p:cNvSpPr>
          <p:nvPr>
            <p:ph type="title"/>
          </p:nvPr>
        </p:nvSpPr>
        <p:spPr/>
        <p:txBody>
          <a:bodyPr/>
          <a:lstStyle/>
          <a:p>
            <a:r>
              <a:rPr lang="en-US"/>
              <a:t>101: Derivative Work</a:t>
            </a:r>
          </a:p>
        </p:txBody>
      </p:sp>
      <p:sp>
        <p:nvSpPr>
          <p:cNvPr id="21510" name="Rectangle 3"/>
          <p:cNvSpPr>
            <a:spLocks noGrp="1" noChangeArrowheads="1"/>
          </p:cNvSpPr>
          <p:nvPr>
            <p:ph type="body" idx="1"/>
          </p:nvPr>
        </p:nvSpPr>
        <p:spPr/>
        <p:txBody>
          <a:bodyPr/>
          <a:lstStyle/>
          <a:p>
            <a:pPr>
              <a:lnSpc>
                <a:spcPct val="80000"/>
              </a:lnSpc>
            </a:pPr>
            <a:r>
              <a:rPr lang="en-US" dirty="0"/>
              <a:t>A “derivative work” is a work based upon one or more preexisting works,</a:t>
            </a:r>
          </a:p>
          <a:p>
            <a:pPr lvl="1">
              <a:lnSpc>
                <a:spcPct val="80000"/>
              </a:lnSpc>
            </a:pPr>
            <a:r>
              <a:rPr lang="en-US" dirty="0"/>
              <a:t>such as a translation, musical arrangement, dramatization, fictionalization, motion picture version, sound recording, art reproduction, abridgment, condensation, or any other form in </a:t>
            </a:r>
            <a:r>
              <a:rPr lang="en-US" dirty="0">
                <a:solidFill>
                  <a:schemeClr val="accent4">
                    <a:lumMod val="50000"/>
                    <a:lumOff val="50000"/>
                  </a:schemeClr>
                </a:solidFill>
              </a:rPr>
              <a:t>which a work may be recast, transformed, or adapted</a:t>
            </a:r>
            <a:r>
              <a:rPr lang="en-US" dirty="0"/>
              <a:t>.</a:t>
            </a:r>
          </a:p>
        </p:txBody>
      </p:sp>
    </p:spTree>
    <p:extLst>
      <p:ext uri="{BB962C8B-B14F-4D97-AF65-F5344CB8AC3E}">
        <p14:creationId xmlns:p14="http://schemas.microsoft.com/office/powerpoint/2010/main" val="3170598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4FEEC492-6AF8-45DC-8C5B-8B8AF1C3B474}" type="slidenum">
              <a:rPr lang="en-US" altLang="en-US" sz="1400" i="0">
                <a:solidFill>
                  <a:srgbClr val="000066"/>
                </a:solidFill>
                <a:latin typeface="Arial" panose="020B0604020202020204" pitchFamily="34" charset="0"/>
              </a:rPr>
              <a:pPr/>
              <a:t>31</a:t>
            </a:fld>
            <a:endParaRPr lang="en-US" altLang="en-US" sz="1400" i="0">
              <a:solidFill>
                <a:srgbClr val="000066"/>
              </a:solidFill>
              <a:latin typeface="Arial" panose="020B0604020202020204" pitchFamily="34" charset="0"/>
            </a:endParaRPr>
          </a:p>
        </p:txBody>
      </p:sp>
      <p:sp>
        <p:nvSpPr>
          <p:cNvPr id="21509" name="Rectangle 2"/>
          <p:cNvSpPr>
            <a:spLocks noGrp="1" noChangeArrowheads="1"/>
          </p:cNvSpPr>
          <p:nvPr>
            <p:ph type="title"/>
          </p:nvPr>
        </p:nvSpPr>
        <p:spPr/>
        <p:txBody>
          <a:bodyPr/>
          <a:lstStyle/>
          <a:p>
            <a:r>
              <a:rPr lang="en-US"/>
              <a:t>101: Derivative Work</a:t>
            </a:r>
          </a:p>
        </p:txBody>
      </p:sp>
      <p:sp>
        <p:nvSpPr>
          <p:cNvPr id="21510" name="Rectangle 3"/>
          <p:cNvSpPr>
            <a:spLocks noGrp="1" noChangeArrowheads="1"/>
          </p:cNvSpPr>
          <p:nvPr>
            <p:ph type="body" idx="1"/>
          </p:nvPr>
        </p:nvSpPr>
        <p:spPr/>
        <p:txBody>
          <a:bodyPr/>
          <a:lstStyle/>
          <a:p>
            <a:pPr lvl="1">
              <a:lnSpc>
                <a:spcPct val="80000"/>
              </a:lnSpc>
            </a:pPr>
            <a:r>
              <a:rPr lang="en-US" dirty="0"/>
              <a:t>A work consisting of editorial revisions, annotations, elaborations, or other modifications which, as a whole, represent an original work of authorship, is a “derivative work”. </a:t>
            </a:r>
          </a:p>
        </p:txBody>
      </p:sp>
    </p:spTree>
    <p:extLst>
      <p:ext uri="{BB962C8B-B14F-4D97-AF65-F5344CB8AC3E}">
        <p14:creationId xmlns:p14="http://schemas.microsoft.com/office/powerpoint/2010/main" val="1721838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t>What Counts as a Copy?</a:t>
            </a:r>
          </a:p>
        </p:txBody>
      </p:sp>
      <p:sp>
        <p:nvSpPr>
          <p:cNvPr id="33795" name="Content Placeholder 2"/>
          <p:cNvSpPr>
            <a:spLocks noGrp="1"/>
          </p:cNvSpPr>
          <p:nvPr>
            <p:ph idx="1"/>
          </p:nvPr>
        </p:nvSpPr>
        <p:spPr/>
        <p:txBody>
          <a:bodyPr/>
          <a:lstStyle/>
          <a:p>
            <a:r>
              <a:rPr lang="en-US" dirty="0"/>
              <a:t>Hypo 1</a:t>
            </a:r>
          </a:p>
          <a:p>
            <a:pPr lvl="1"/>
            <a:r>
              <a:rPr lang="en-US" dirty="0"/>
              <a:t>I take a picture of Stonehenge</a:t>
            </a:r>
          </a:p>
          <a:p>
            <a:pPr lvl="2"/>
            <a:r>
              <a:rPr lang="en-US" dirty="0"/>
              <a:t>Ignore fact is in UK</a:t>
            </a:r>
          </a:p>
          <a:p>
            <a:pPr lvl="1"/>
            <a:r>
              <a:rPr lang="en-US" dirty="0"/>
              <a:t>You see my picture and are inspired by it</a:t>
            </a:r>
          </a:p>
          <a:p>
            <a:pPr lvl="1"/>
            <a:r>
              <a:rPr lang="en-US" dirty="0"/>
              <a:t>You fly to Stonehenge and take another picture of it</a:t>
            </a:r>
          </a:p>
          <a:p>
            <a:r>
              <a:rPr lang="en-US" dirty="0"/>
              <a:t>I sue you for copyright infringement: who wins?</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D0B913DF-392A-4823-A4CD-8CE37D88BB24}" type="slidenum">
              <a:rPr lang="en-US" altLang="en-US" sz="1400" i="0">
                <a:solidFill>
                  <a:srgbClr val="000066"/>
                </a:solidFill>
                <a:latin typeface="Arial" panose="020B0604020202020204" pitchFamily="34" charset="0"/>
              </a:rPr>
              <a:pPr/>
              <a:t>32</a:t>
            </a:fld>
            <a:endParaRPr lang="en-US" altLang="en-US" sz="1400" i="0">
              <a:solidFill>
                <a:srgbClr val="000066"/>
              </a:solidFill>
              <a:latin typeface="Arial" panose="020B0604020202020204" pitchFamily="34" charset="0"/>
            </a:endParaRPr>
          </a:p>
        </p:txBody>
      </p:sp>
      <p:sp>
        <p:nvSpPr>
          <p:cNvPr id="7" name="Text Box 5"/>
          <p:cNvSpPr txBox="1">
            <a:spLocks noChangeArrowheads="1"/>
          </p:cNvSpPr>
          <p:nvPr/>
        </p:nvSpPr>
        <p:spPr bwMode="auto">
          <a:xfrm>
            <a:off x="10091651" y="0"/>
            <a:ext cx="2125749"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t>What Counts as a Copy?</a:t>
            </a:r>
          </a:p>
        </p:txBody>
      </p:sp>
      <p:sp>
        <p:nvSpPr>
          <p:cNvPr id="35843" name="Content Placeholder 2"/>
          <p:cNvSpPr>
            <a:spLocks noGrp="1"/>
          </p:cNvSpPr>
          <p:nvPr>
            <p:ph idx="1"/>
          </p:nvPr>
        </p:nvSpPr>
        <p:spPr/>
        <p:txBody>
          <a:bodyPr/>
          <a:lstStyle/>
          <a:p>
            <a:r>
              <a:rPr lang="en-US"/>
              <a:t>Hypo 2</a:t>
            </a:r>
          </a:p>
          <a:p>
            <a:pPr lvl="1"/>
            <a:r>
              <a:rPr lang="en-US"/>
              <a:t>Again, I take a picture and again, you see it</a:t>
            </a:r>
          </a:p>
          <a:p>
            <a:pPr lvl="1"/>
            <a:r>
              <a:rPr lang="en-US"/>
              <a:t>You say: “I could fly to Stonehenge to take a picture or I could Xerox this one.”</a:t>
            </a:r>
          </a:p>
          <a:p>
            <a:pPr lvl="1"/>
            <a:r>
              <a:rPr lang="en-US"/>
              <a:t>You copy it</a:t>
            </a:r>
          </a:p>
          <a:p>
            <a:r>
              <a:rPr lang="en-US"/>
              <a:t>I sue you for copyright infringement: who wins?</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F9AD36F0-2993-48EC-95EA-C2098D436D4D}" type="slidenum">
              <a:rPr lang="en-US" altLang="en-US" sz="1400" i="0">
                <a:solidFill>
                  <a:srgbClr val="000066"/>
                </a:solidFill>
                <a:latin typeface="Arial" panose="020B0604020202020204" pitchFamily="34" charset="0"/>
              </a:rPr>
              <a:pPr/>
              <a:t>33</a:t>
            </a:fld>
            <a:endParaRPr lang="en-US" altLang="en-US" sz="1400" i="0">
              <a:solidFill>
                <a:srgbClr val="000066"/>
              </a:solidFill>
              <a:latin typeface="Arial" panose="020B0604020202020204" pitchFamily="34" charset="0"/>
            </a:endParaRPr>
          </a:p>
        </p:txBody>
      </p:sp>
      <p:sp>
        <p:nvSpPr>
          <p:cNvPr id="7" name="Text Box 5"/>
          <p:cNvSpPr txBox="1">
            <a:spLocks noChangeArrowheads="1"/>
          </p:cNvSpPr>
          <p:nvPr/>
        </p:nvSpPr>
        <p:spPr bwMode="auto">
          <a:xfrm>
            <a:off x="10079182" y="0"/>
            <a:ext cx="2138218"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t>What Counts as a Copy?</a:t>
            </a:r>
          </a:p>
        </p:txBody>
      </p:sp>
      <p:sp>
        <p:nvSpPr>
          <p:cNvPr id="37891" name="Content Placeholder 2"/>
          <p:cNvSpPr>
            <a:spLocks noGrp="1"/>
          </p:cNvSpPr>
          <p:nvPr>
            <p:ph idx="1"/>
          </p:nvPr>
        </p:nvSpPr>
        <p:spPr/>
        <p:txBody>
          <a:bodyPr/>
          <a:lstStyle/>
          <a:p>
            <a:r>
              <a:rPr lang="en-US"/>
              <a:t>Hypo 3</a:t>
            </a:r>
          </a:p>
          <a:p>
            <a:pPr lvl="1"/>
            <a:r>
              <a:rPr lang="en-US"/>
              <a:t>I take a picture of Stonehenge</a:t>
            </a:r>
          </a:p>
          <a:p>
            <a:pPr lvl="1"/>
            <a:r>
              <a:rPr lang="en-US"/>
              <a:t>You see my picture and are inspired by it</a:t>
            </a:r>
          </a:p>
          <a:p>
            <a:pPr lvl="1"/>
            <a:r>
              <a:rPr lang="en-US"/>
              <a:t>You fly to Stonehenge and make a miniature model of it out of clay</a:t>
            </a:r>
          </a:p>
          <a:p>
            <a:r>
              <a:rPr lang="en-US"/>
              <a:t>I sue you for copyright infringement: who wins?</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EF030B7A-7605-497E-9FD8-4F0BD907B4DD}" type="slidenum">
              <a:rPr lang="en-US" altLang="en-US" sz="1400" i="0">
                <a:solidFill>
                  <a:srgbClr val="000066"/>
                </a:solidFill>
                <a:latin typeface="Arial" panose="020B0604020202020204" pitchFamily="34" charset="0"/>
              </a:rPr>
              <a:pPr/>
              <a:t>34</a:t>
            </a:fld>
            <a:endParaRPr lang="en-US" altLang="en-US" sz="1400" i="0">
              <a:solidFill>
                <a:srgbClr val="000066"/>
              </a:solidFill>
              <a:latin typeface="Arial" panose="020B0604020202020204" pitchFamily="34" charset="0"/>
            </a:endParaRPr>
          </a:p>
        </p:txBody>
      </p:sp>
      <p:sp>
        <p:nvSpPr>
          <p:cNvPr id="7" name="Text Box 5"/>
          <p:cNvSpPr txBox="1">
            <a:spLocks noChangeArrowheads="1"/>
          </p:cNvSpPr>
          <p:nvPr/>
        </p:nvSpPr>
        <p:spPr bwMode="auto">
          <a:xfrm>
            <a:off x="10112433" y="0"/>
            <a:ext cx="2104967"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t>What Counts as a Copy?</a:t>
            </a:r>
          </a:p>
        </p:txBody>
      </p:sp>
      <p:sp>
        <p:nvSpPr>
          <p:cNvPr id="39939" name="Content Placeholder 2"/>
          <p:cNvSpPr>
            <a:spLocks noGrp="1"/>
          </p:cNvSpPr>
          <p:nvPr>
            <p:ph idx="1"/>
          </p:nvPr>
        </p:nvSpPr>
        <p:spPr/>
        <p:txBody>
          <a:bodyPr/>
          <a:lstStyle/>
          <a:p>
            <a:r>
              <a:rPr lang="en-US"/>
              <a:t>Hypo 4</a:t>
            </a:r>
          </a:p>
          <a:p>
            <a:pPr lvl="1"/>
            <a:r>
              <a:rPr lang="en-US"/>
              <a:t>I take picture of Stonehenge, you see it.</a:t>
            </a:r>
          </a:p>
          <a:p>
            <a:pPr lvl="1"/>
            <a:r>
              <a:rPr lang="en-US"/>
              <a:t>You decide to make a miniature model of Stonehenge out of clay</a:t>
            </a:r>
          </a:p>
          <a:p>
            <a:pPr lvl="1"/>
            <a:r>
              <a:rPr lang="en-US"/>
              <a:t>Working from my picture, you build your model of Stonehenge</a:t>
            </a:r>
          </a:p>
          <a:p>
            <a:r>
              <a:rPr lang="en-US"/>
              <a:t>I sue you for copyright infringement: who wins?</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248E1A0E-AF83-41B8-98F4-8C5105CC79D1}" type="slidenum">
              <a:rPr lang="en-US" altLang="en-US" sz="1400" i="0">
                <a:solidFill>
                  <a:srgbClr val="000066"/>
                </a:solidFill>
                <a:latin typeface="Arial" panose="020B0604020202020204" pitchFamily="34" charset="0"/>
              </a:rPr>
              <a:pPr/>
              <a:t>35</a:t>
            </a:fld>
            <a:endParaRPr lang="en-US" altLang="en-US" sz="1400" i="0">
              <a:solidFill>
                <a:srgbClr val="000066"/>
              </a:solidFill>
              <a:latin typeface="Arial" panose="020B0604020202020204" pitchFamily="34" charset="0"/>
            </a:endParaRPr>
          </a:p>
        </p:txBody>
      </p:sp>
      <p:sp>
        <p:nvSpPr>
          <p:cNvPr id="7" name="Text Box 5"/>
          <p:cNvSpPr txBox="1">
            <a:spLocks noChangeArrowheads="1"/>
          </p:cNvSpPr>
          <p:nvPr/>
        </p:nvSpPr>
        <p:spPr bwMode="auto">
          <a:xfrm>
            <a:off x="10133215" y="0"/>
            <a:ext cx="208418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(4 of 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t>Hypo 1 Answer</a:t>
            </a:r>
          </a:p>
        </p:txBody>
      </p:sp>
      <p:sp>
        <p:nvSpPr>
          <p:cNvPr id="34819" name="Content Placeholder 2"/>
          <p:cNvSpPr>
            <a:spLocks noGrp="1"/>
          </p:cNvSpPr>
          <p:nvPr>
            <p:ph idx="1"/>
          </p:nvPr>
        </p:nvSpPr>
        <p:spPr/>
        <p:txBody>
          <a:bodyPr/>
          <a:lstStyle/>
          <a:p>
            <a:r>
              <a:rPr lang="en-US" dirty="0"/>
              <a:t>We both get copyrights in our photographs</a:t>
            </a:r>
          </a:p>
          <a:p>
            <a:r>
              <a:rPr lang="en-US" dirty="0"/>
              <a:t>There is no copyright infringement</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5CA2B61B-2ED5-4C8E-A77B-064C40BAE099}" type="slidenum">
              <a:rPr lang="en-US" altLang="en-US" sz="1400" i="0">
                <a:solidFill>
                  <a:srgbClr val="000066"/>
                </a:solidFill>
                <a:latin typeface="Arial" panose="020B0604020202020204" pitchFamily="34" charset="0"/>
              </a:rPr>
              <a:pPr/>
              <a:t>36</a:t>
            </a:fld>
            <a:endParaRPr lang="en-US" altLang="en-US" sz="1400" i="0">
              <a:solidFill>
                <a:srgbClr val="000066"/>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a:t>Hypo 2 Answer</a:t>
            </a:r>
          </a:p>
        </p:txBody>
      </p:sp>
      <p:sp>
        <p:nvSpPr>
          <p:cNvPr id="36867" name="Content Placeholder 2"/>
          <p:cNvSpPr>
            <a:spLocks noGrp="1"/>
          </p:cNvSpPr>
          <p:nvPr>
            <p:ph idx="1"/>
          </p:nvPr>
        </p:nvSpPr>
        <p:spPr/>
        <p:txBody>
          <a:bodyPr/>
          <a:lstStyle/>
          <a:p>
            <a:r>
              <a:rPr lang="en-US"/>
              <a:t>Simple copyright infringement</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828C4611-487C-4785-840E-747E22162D77}" type="slidenum">
              <a:rPr lang="en-US" altLang="en-US" sz="1400" i="0">
                <a:solidFill>
                  <a:srgbClr val="000066"/>
                </a:solidFill>
                <a:latin typeface="Arial" panose="020B0604020202020204" pitchFamily="34" charset="0"/>
              </a:rPr>
              <a:pPr/>
              <a:t>37</a:t>
            </a:fld>
            <a:endParaRPr lang="en-US" altLang="en-US" sz="1400" i="0">
              <a:solidFill>
                <a:srgbClr val="000066"/>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a:t>Hypo 3 Answer</a:t>
            </a:r>
          </a:p>
        </p:txBody>
      </p:sp>
      <p:sp>
        <p:nvSpPr>
          <p:cNvPr id="38915" name="Content Placeholder 2"/>
          <p:cNvSpPr>
            <a:spLocks noGrp="1"/>
          </p:cNvSpPr>
          <p:nvPr>
            <p:ph idx="1"/>
          </p:nvPr>
        </p:nvSpPr>
        <p:spPr/>
        <p:txBody>
          <a:bodyPr/>
          <a:lstStyle/>
          <a:p>
            <a:r>
              <a:rPr lang="en-US"/>
              <a:t>No infringement</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22925D5F-82A2-4F2B-BC33-7B83428291A1}" type="slidenum">
              <a:rPr lang="en-US" altLang="en-US" sz="1400" i="0">
                <a:solidFill>
                  <a:srgbClr val="000066"/>
                </a:solidFill>
                <a:latin typeface="Arial" panose="020B0604020202020204" pitchFamily="34" charset="0"/>
              </a:rPr>
              <a:pPr/>
              <a:t>38</a:t>
            </a:fld>
            <a:endParaRPr lang="en-US" altLang="en-US" sz="1400" i="0">
              <a:solidFill>
                <a:srgbClr val="000066"/>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a:t>Hypo 4 Answer</a:t>
            </a:r>
          </a:p>
        </p:txBody>
      </p:sp>
      <p:sp>
        <p:nvSpPr>
          <p:cNvPr id="40963" name="Content Placeholder 2"/>
          <p:cNvSpPr>
            <a:spLocks noGrp="1"/>
          </p:cNvSpPr>
          <p:nvPr>
            <p:ph idx="1"/>
          </p:nvPr>
        </p:nvSpPr>
        <p:spPr/>
        <p:txBody>
          <a:bodyPr/>
          <a:lstStyle/>
          <a:p>
            <a:r>
              <a:rPr lang="en-US" dirty="0"/>
              <a:t>Tricky?</a:t>
            </a:r>
          </a:p>
          <a:p>
            <a:pPr lvl="1"/>
            <a:r>
              <a:rPr lang="en-US" dirty="0"/>
              <a:t>No infringement?</a:t>
            </a:r>
          </a:p>
          <a:p>
            <a:pPr lvl="2"/>
            <a:r>
              <a:rPr lang="en-US" dirty="0"/>
              <a:t>Sculpted work won’t preserve lighting, camera angles</a:t>
            </a:r>
          </a:p>
          <a:p>
            <a:pPr lvl="2"/>
            <a:r>
              <a:rPr lang="en-US" dirty="0"/>
              <a:t>Should just re-create the original object built by the Druids</a:t>
            </a:r>
          </a:p>
          <a:p>
            <a:pPr lvl="1"/>
            <a:endParaRPr lang="en-US" dirty="0"/>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9992D51B-2E6B-4610-B1B2-2A764324B51E}" type="slidenum">
              <a:rPr lang="en-US" altLang="en-US" sz="1400" i="0">
                <a:solidFill>
                  <a:srgbClr val="000066"/>
                </a:solidFill>
                <a:latin typeface="Arial" panose="020B0604020202020204" pitchFamily="34" charset="0"/>
              </a:rPr>
              <a:pPr/>
              <a:t>39</a:t>
            </a:fld>
            <a:endParaRPr lang="en-US" altLang="en-US" sz="1400" i="0">
              <a:solidFill>
                <a:srgbClr val="000066"/>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316" y="-2"/>
            <a:ext cx="404968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1878: Edison Phonograph</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a:t>
            </a:fld>
            <a:endParaRPr lang="en-US" altLang="en-US"/>
          </a:p>
        </p:txBody>
      </p:sp>
      <p:sp>
        <p:nvSpPr>
          <p:cNvPr id="6" name="Text Box 5"/>
          <p:cNvSpPr txBox="1">
            <a:spLocks noChangeArrowheads="1"/>
          </p:cNvSpPr>
          <p:nvPr/>
        </p:nvSpPr>
        <p:spPr bwMode="auto">
          <a:xfrm>
            <a:off x="8009322" y="6488668"/>
            <a:ext cx="418267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U.S. Patent No. 200,521 (19 Feb 1878)</a:t>
            </a:r>
          </a:p>
        </p:txBody>
      </p:sp>
      <p:pic>
        <p:nvPicPr>
          <p:cNvPr id="5" name="Picture 4"/>
          <p:cNvPicPr>
            <a:picLocks noChangeAspect="1"/>
          </p:cNvPicPr>
          <p:nvPr/>
        </p:nvPicPr>
        <p:blipFill>
          <a:blip r:embed="rId2"/>
          <a:stretch>
            <a:fillRect/>
          </a:stretch>
        </p:blipFill>
        <p:spPr>
          <a:xfrm>
            <a:off x="3503679" y="294116"/>
            <a:ext cx="4182678" cy="6379218"/>
          </a:xfrm>
          <a:prstGeom prst="rect">
            <a:avLst/>
          </a:prstGeom>
          <a:ln w="6350">
            <a:solidFill>
              <a:schemeClr val="tx1"/>
            </a:solidFill>
          </a:ln>
        </p:spPr>
      </p:pic>
    </p:spTree>
    <p:extLst>
      <p:ext uri="{BB962C8B-B14F-4D97-AF65-F5344CB8AC3E}">
        <p14:creationId xmlns:p14="http://schemas.microsoft.com/office/powerpoint/2010/main" val="1575634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a:t>Hypo 4 Answer</a:t>
            </a:r>
          </a:p>
        </p:txBody>
      </p:sp>
      <p:sp>
        <p:nvSpPr>
          <p:cNvPr id="40963" name="Content Placeholder 2"/>
          <p:cNvSpPr>
            <a:spLocks noGrp="1"/>
          </p:cNvSpPr>
          <p:nvPr>
            <p:ph idx="1"/>
          </p:nvPr>
        </p:nvSpPr>
        <p:spPr/>
        <p:txBody>
          <a:bodyPr/>
          <a:lstStyle/>
          <a:p>
            <a:r>
              <a:rPr lang="en-US" dirty="0"/>
              <a:t>Tricky</a:t>
            </a:r>
          </a:p>
          <a:p>
            <a:pPr lvl="1"/>
            <a:r>
              <a:rPr lang="en-US" dirty="0"/>
              <a:t>Infringement?: Holmes’s Statement in </a:t>
            </a:r>
            <a:r>
              <a:rPr lang="en-US" i="1" dirty="0" err="1"/>
              <a:t>Bleistein</a:t>
            </a:r>
            <a:endParaRPr lang="en-US" i="1" dirty="0"/>
          </a:p>
          <a:p>
            <a:pPr lvl="2"/>
            <a:r>
              <a:rPr lang="en-US" dirty="0"/>
              <a:t>“Others are free to copy the original. They are not free to copy the copy.”</a:t>
            </a:r>
          </a:p>
          <a:p>
            <a:pPr lvl="1"/>
            <a:r>
              <a:rPr lang="en-US" dirty="0"/>
              <a:t>Implementing Holmes</a:t>
            </a:r>
          </a:p>
          <a:p>
            <a:pPr lvl="2"/>
            <a:r>
              <a:rPr lang="en-US" dirty="0"/>
              <a:t>Does the mini-Stonehenge made from looking at my photo copy the copy or copy the original?</a:t>
            </a:r>
          </a:p>
          <a:p>
            <a:pPr lvl="1"/>
            <a:endParaRPr lang="en-US" dirty="0"/>
          </a:p>
          <a:p>
            <a:pPr lvl="1"/>
            <a:endParaRPr lang="en-US" dirty="0"/>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9992D51B-2E6B-4610-B1B2-2A764324B51E}" type="slidenum">
              <a:rPr lang="en-US" altLang="en-US" sz="1400" i="0">
                <a:solidFill>
                  <a:srgbClr val="000066"/>
                </a:solidFill>
                <a:latin typeface="Arial" panose="020B0604020202020204" pitchFamily="34" charset="0"/>
              </a:rPr>
              <a:pPr/>
              <a:t>40</a:t>
            </a:fld>
            <a:endParaRPr lang="en-US" altLang="en-US" sz="1400" i="0">
              <a:solidFill>
                <a:srgbClr val="000066"/>
              </a:solidFill>
              <a:latin typeface="Arial" panose="020B0604020202020204" pitchFamily="34" charset="0"/>
            </a:endParaRPr>
          </a:p>
        </p:txBody>
      </p:sp>
    </p:spTree>
    <p:extLst>
      <p:ext uri="{BB962C8B-B14F-4D97-AF65-F5344CB8AC3E}">
        <p14:creationId xmlns:p14="http://schemas.microsoft.com/office/powerpoint/2010/main" val="1857684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4087" y="-2"/>
            <a:ext cx="265791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Rogers v. Koons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41</a:t>
            </a:fld>
            <a:endParaRPr lang="en-US" altLang="en-US"/>
          </a:p>
        </p:txBody>
      </p:sp>
      <p:sp>
        <p:nvSpPr>
          <p:cNvPr id="6" name="Text Box 5"/>
          <p:cNvSpPr txBox="1">
            <a:spLocks noChangeArrowheads="1"/>
          </p:cNvSpPr>
          <p:nvPr/>
        </p:nvSpPr>
        <p:spPr bwMode="auto">
          <a:xfrm>
            <a:off x="9152389" y="6488668"/>
            <a:ext cx="303961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960 F.2d 301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1992)</a:t>
            </a:r>
          </a:p>
        </p:txBody>
      </p:sp>
      <p:pic>
        <p:nvPicPr>
          <p:cNvPr id="8" name="Picture 7">
            <a:extLst>
              <a:ext uri="{FF2B5EF4-FFF2-40B4-BE49-F238E27FC236}">
                <a16:creationId xmlns:a16="http://schemas.microsoft.com/office/drawing/2014/main" id="{E0082284-4785-E3FF-E0FC-AB4D1D000B77}"/>
              </a:ext>
            </a:extLst>
          </p:cNvPr>
          <p:cNvPicPr>
            <a:picLocks noChangeAspect="1"/>
          </p:cNvPicPr>
          <p:nvPr/>
        </p:nvPicPr>
        <p:blipFill>
          <a:blip r:embed="rId2"/>
          <a:srcRect l="16075" r="11251" b="9482"/>
          <a:stretch/>
        </p:blipFill>
        <p:spPr>
          <a:xfrm>
            <a:off x="3539613" y="209004"/>
            <a:ext cx="3914726" cy="6496596"/>
          </a:xfrm>
          <a:prstGeom prst="rect">
            <a:avLst/>
          </a:prstGeom>
          <a:ln w="6350">
            <a:solidFill>
              <a:schemeClr val="tx1"/>
            </a:solidFill>
          </a:ln>
        </p:spPr>
      </p:pic>
    </p:spTree>
    <p:extLst>
      <p:ext uri="{BB962C8B-B14F-4D97-AF65-F5344CB8AC3E}">
        <p14:creationId xmlns:p14="http://schemas.microsoft.com/office/powerpoint/2010/main" val="2499967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Rogers’s </a:t>
            </a:r>
            <a:r>
              <a:rPr lang="en-US" i="1"/>
              <a:t>Puppies</a:t>
            </a:r>
          </a:p>
        </p:txBody>
      </p:sp>
      <p:sp>
        <p:nvSpPr>
          <p:cNvPr id="28675" name="Content Placeholder 2"/>
          <p:cNvSpPr>
            <a:spLocks noGrp="1"/>
          </p:cNvSpPr>
          <p:nvPr>
            <p:ph idx="1"/>
          </p:nvPr>
        </p:nvSpPr>
        <p:spPr/>
        <p:txBody>
          <a:bodyPr/>
          <a:lstStyle/>
          <a:p>
            <a:r>
              <a:rPr lang="en-US"/>
              <a:t>Scanlon Hires Rogers to Photograph Puppies</a:t>
            </a:r>
          </a:p>
          <a:p>
            <a:pPr lvl="1"/>
            <a:r>
              <a:rPr lang="en-US"/>
              <a:t>Rogers is paid $200 for prints by the Scanlons</a:t>
            </a:r>
          </a:p>
          <a:p>
            <a:pPr lvl="1"/>
            <a:r>
              <a:rPr lang="en-US"/>
              <a:t>Rogers did the creative work in figuring out how to do the picture</a:t>
            </a:r>
          </a:p>
          <a:p>
            <a:pPr lvl="1"/>
            <a:r>
              <a:rPr lang="en-US"/>
              <a:t>Rogers retained the copyright to the work </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0067606F-AEA3-430C-8033-7D26126C180F}" type="slidenum">
              <a:rPr lang="en-US" altLang="en-US" sz="1400" i="0">
                <a:solidFill>
                  <a:srgbClr val="000066"/>
                </a:solidFill>
                <a:latin typeface="Arial" panose="020B0604020202020204" pitchFamily="34" charset="0"/>
              </a:rPr>
              <a:pPr/>
              <a:t>42</a:t>
            </a:fld>
            <a:endParaRPr lang="en-US" altLang="en-US" sz="1400" i="0">
              <a:solidFill>
                <a:srgbClr val="000066"/>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Rogers’s </a:t>
            </a:r>
            <a:r>
              <a:rPr lang="en-US" i="1"/>
              <a:t>Puppies</a:t>
            </a:r>
          </a:p>
        </p:txBody>
      </p:sp>
      <p:sp>
        <p:nvSpPr>
          <p:cNvPr id="29699" name="Content Placeholder 2"/>
          <p:cNvSpPr>
            <a:spLocks noGrp="1"/>
          </p:cNvSpPr>
          <p:nvPr>
            <p:ph idx="1"/>
          </p:nvPr>
        </p:nvSpPr>
        <p:spPr/>
        <p:txBody>
          <a:bodyPr/>
          <a:lstStyle/>
          <a:p>
            <a:r>
              <a:rPr lang="en-US"/>
              <a:t>Rogers Licenses Work to Museum Graphics</a:t>
            </a:r>
          </a:p>
          <a:p>
            <a:pPr lvl="1"/>
            <a:r>
              <a:rPr lang="en-US"/>
              <a:t>5,000 notecards printed initially</a:t>
            </a:r>
          </a:p>
          <a:p>
            <a:pPr lvl="1"/>
            <a:r>
              <a:rPr lang="en-US"/>
              <a:t>Subsequent printings</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E5AF8ACA-BF59-4785-8752-60CBC939B53B}" type="slidenum">
              <a:rPr lang="en-US" altLang="en-US" sz="1400" i="0">
                <a:solidFill>
                  <a:srgbClr val="000066"/>
                </a:solidFill>
                <a:latin typeface="Arial" panose="020B0604020202020204" pitchFamily="34" charset="0"/>
              </a:rPr>
              <a:pPr/>
              <a:t>43</a:t>
            </a:fld>
            <a:endParaRPr lang="en-US" altLang="en-US" sz="1400" i="0">
              <a:solidFill>
                <a:srgbClr val="000066"/>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t>Creating “String of Puppies”</a:t>
            </a:r>
          </a:p>
        </p:txBody>
      </p:sp>
      <p:sp>
        <p:nvSpPr>
          <p:cNvPr id="30723" name="Content Placeholder 2"/>
          <p:cNvSpPr>
            <a:spLocks noGrp="1"/>
          </p:cNvSpPr>
          <p:nvPr>
            <p:ph idx="1"/>
          </p:nvPr>
        </p:nvSpPr>
        <p:spPr/>
        <p:txBody>
          <a:bodyPr/>
          <a:lstStyle/>
          <a:p>
            <a:r>
              <a:rPr lang="en-US"/>
              <a:t>1988 Banality Exhibition at Sonnabend Gallery</a:t>
            </a:r>
          </a:p>
          <a:p>
            <a:pPr lvl="1"/>
            <a:r>
              <a:rPr lang="en-US"/>
              <a:t>Koons looking create a group of art works</a:t>
            </a:r>
          </a:p>
          <a:p>
            <a:pPr lvl="1"/>
            <a:r>
              <a:rPr lang="en-US"/>
              <a:t>Selects studios to do physical work of creating pieces</a:t>
            </a:r>
          </a:p>
          <a:p>
            <a:pPr lvl="1"/>
            <a:r>
              <a:rPr lang="en-US"/>
              <a:t>Buys notecard of Puppies</a:t>
            </a:r>
          </a:p>
          <a:p>
            <a:pPr lvl="1"/>
            <a:r>
              <a:rPr lang="en-US"/>
              <a:t>Tears off copyright notice and gives it executing artisans</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213E458F-0563-4105-9088-ACE1AD7522CC}" type="slidenum">
              <a:rPr lang="en-US" altLang="en-US" sz="1400" i="0">
                <a:solidFill>
                  <a:srgbClr val="000066"/>
                </a:solidFill>
                <a:latin typeface="Arial" panose="020B0604020202020204" pitchFamily="34" charset="0"/>
              </a:rPr>
              <a:pPr/>
              <a:t>44</a:t>
            </a:fld>
            <a:endParaRPr lang="en-US" altLang="en-US" sz="1400" i="0">
              <a:solidFill>
                <a:srgbClr val="000066"/>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Authorship?</a:t>
            </a:r>
          </a:p>
        </p:txBody>
      </p:sp>
      <p:sp>
        <p:nvSpPr>
          <p:cNvPr id="31747" name="Content Placeholder 2"/>
          <p:cNvSpPr>
            <a:spLocks noGrp="1"/>
          </p:cNvSpPr>
          <p:nvPr>
            <p:ph idx="1"/>
          </p:nvPr>
        </p:nvSpPr>
        <p:spPr/>
        <p:txBody>
          <a:bodyPr/>
          <a:lstStyle/>
          <a:p>
            <a:r>
              <a:rPr lang="en-US" dirty="0"/>
              <a:t>Not discussed here but note …</a:t>
            </a:r>
          </a:p>
          <a:p>
            <a:pPr lvl="1"/>
            <a:r>
              <a:rPr lang="en-US" dirty="0"/>
              <a:t>Koons as animating creative force vs. artisans who actually build the thing in question</a:t>
            </a:r>
          </a:p>
          <a:p>
            <a:r>
              <a:rPr lang="en-US" dirty="0"/>
              <a:t>One author? Koons or the artisans? Joint authors?</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B76CAF1D-8E2A-4E2D-90E5-CC6348F51BC9}" type="slidenum">
              <a:rPr lang="en-US" altLang="en-US" sz="1400" i="0">
                <a:solidFill>
                  <a:srgbClr val="000066"/>
                </a:solidFill>
                <a:latin typeface="Arial" panose="020B0604020202020204" pitchFamily="34" charset="0"/>
              </a:rPr>
              <a:pPr/>
              <a:t>45</a:t>
            </a:fld>
            <a:endParaRPr lang="en-US" altLang="en-US" sz="1400" i="0">
              <a:solidFill>
                <a:srgbClr val="000066"/>
              </a:solidFill>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618" y="-2"/>
            <a:ext cx="444038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Banality Show (TTYN (1 of 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46</a:t>
            </a:fld>
            <a:endParaRPr lang="en-US" altLang="en-US"/>
          </a:p>
        </p:txBody>
      </p:sp>
      <p:sp>
        <p:nvSpPr>
          <p:cNvPr id="6" name="Text Box 5"/>
          <p:cNvSpPr txBox="1">
            <a:spLocks noChangeArrowheads="1"/>
          </p:cNvSpPr>
          <p:nvPr/>
        </p:nvSpPr>
        <p:spPr bwMode="auto">
          <a:xfrm>
            <a:off x="9031778" y="6488668"/>
            <a:ext cx="31602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JeffKoons.com (2 Oct 2019)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descr="Jeff Koons Artwork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5943"/>
            <a:ext cx="5931293" cy="6504895"/>
          </a:xfrm>
          <a:prstGeom prst="rect">
            <a:avLst/>
          </a:prstGeom>
          <a:ln w="6350">
            <a:solidFill>
              <a:schemeClr val="tx1"/>
            </a:solidFill>
          </a:ln>
        </p:spPr>
      </p:pic>
      <p:pic>
        <p:nvPicPr>
          <p:cNvPr id="9" name="Picture 8" descr="Jeff Koons Artwork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22476" t="19245" r="6902" b="36775"/>
          <a:stretch/>
        </p:blipFill>
        <p:spPr>
          <a:xfrm>
            <a:off x="2672660" y="765007"/>
            <a:ext cx="7801377" cy="5327986"/>
          </a:xfrm>
          <a:prstGeom prst="rect">
            <a:avLst/>
          </a:prstGeom>
          <a:ln w="6350">
            <a:solidFill>
              <a:schemeClr val="tx1"/>
            </a:solidFill>
          </a:ln>
        </p:spPr>
      </p:pic>
    </p:spTree>
    <p:extLst>
      <p:ext uri="{BB962C8B-B14F-4D97-AF65-F5344CB8AC3E}">
        <p14:creationId xmlns:p14="http://schemas.microsoft.com/office/powerpoint/2010/main" val="105741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256" y="-2"/>
            <a:ext cx="491874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String of Puppies (TTYN (2 of 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47</a:t>
            </a:fld>
            <a:endParaRPr lang="en-US" altLang="en-US"/>
          </a:p>
        </p:txBody>
      </p:sp>
      <p:sp>
        <p:nvSpPr>
          <p:cNvPr id="6" name="Text Box 5"/>
          <p:cNvSpPr txBox="1">
            <a:spLocks noChangeArrowheads="1"/>
          </p:cNvSpPr>
          <p:nvPr/>
        </p:nvSpPr>
        <p:spPr bwMode="auto">
          <a:xfrm>
            <a:off x="9031778" y="6488668"/>
            <a:ext cx="31602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JeffKoons.com (2 Oct 2019)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10" name="Picture 9" descr="Jeff Koons - Artwork: String of Puppies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28" y="209003"/>
            <a:ext cx="5839274" cy="6403977"/>
          </a:xfrm>
          <a:prstGeom prst="rect">
            <a:avLst/>
          </a:prstGeom>
          <a:ln w="6350">
            <a:solidFill>
              <a:schemeClr val="tx1"/>
            </a:solidFill>
          </a:ln>
        </p:spPr>
      </p:pic>
      <p:pic>
        <p:nvPicPr>
          <p:cNvPr id="11" name="Picture 10" descr="Jeff Koons - Artwork: String of Puppies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22806" t="22685" r="28628" b="37228"/>
          <a:stretch/>
        </p:blipFill>
        <p:spPr>
          <a:xfrm>
            <a:off x="3438134" y="788896"/>
            <a:ext cx="6013088" cy="5443426"/>
          </a:xfrm>
          <a:prstGeom prst="rect">
            <a:avLst/>
          </a:prstGeom>
          <a:ln w="6350">
            <a:solidFill>
              <a:schemeClr val="tx1"/>
            </a:solidFill>
          </a:ln>
        </p:spPr>
      </p:pic>
    </p:spTree>
    <p:extLst>
      <p:ext uri="{BB962C8B-B14F-4D97-AF65-F5344CB8AC3E}">
        <p14:creationId xmlns:p14="http://schemas.microsoft.com/office/powerpoint/2010/main" val="254066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6724" y="-2"/>
            <a:ext cx="527527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Comparing The Two (TTYN (3 of 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48</a:t>
            </a:fld>
            <a:endParaRPr lang="en-US" altLang="en-US"/>
          </a:p>
        </p:txBody>
      </p:sp>
      <p:sp>
        <p:nvSpPr>
          <p:cNvPr id="6" name="Text Box 5"/>
          <p:cNvSpPr txBox="1">
            <a:spLocks noChangeArrowheads="1"/>
          </p:cNvSpPr>
          <p:nvPr/>
        </p:nvSpPr>
        <p:spPr bwMode="auto">
          <a:xfrm>
            <a:off x="7186353" y="6488668"/>
            <a:ext cx="500564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cpyrightvisualarts.wordpress.com (2 Oct 2019)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descr="Art Rogers vs. Jeff Koons | Copyright in the Visual Arts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18" y="152400"/>
            <a:ext cx="5970997" cy="6548438"/>
          </a:xfrm>
          <a:prstGeom prst="rect">
            <a:avLst/>
          </a:prstGeom>
          <a:ln w="6350">
            <a:solidFill>
              <a:schemeClr val="tx1"/>
            </a:solidFill>
          </a:ln>
        </p:spPr>
      </p:pic>
      <p:pic>
        <p:nvPicPr>
          <p:cNvPr id="9" name="Picture 8" descr="Art Rogers vs. Jeff Koons | Copyright in the Visual Arts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317" t="14040" r="2713" b="58599"/>
          <a:stretch/>
        </p:blipFill>
        <p:spPr>
          <a:xfrm>
            <a:off x="730688" y="1975438"/>
            <a:ext cx="11461312" cy="3583619"/>
          </a:xfrm>
          <a:prstGeom prst="rect">
            <a:avLst/>
          </a:prstGeom>
          <a:ln w="6350">
            <a:solidFill>
              <a:schemeClr val="tx1"/>
            </a:solidFill>
          </a:ln>
        </p:spPr>
      </p:pic>
    </p:spTree>
    <p:extLst>
      <p:ext uri="{BB962C8B-B14F-4D97-AF65-F5344CB8AC3E}">
        <p14:creationId xmlns:p14="http://schemas.microsoft.com/office/powerpoint/2010/main" val="199311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The Lawsuit</a:t>
            </a:r>
          </a:p>
        </p:txBody>
      </p:sp>
      <p:sp>
        <p:nvSpPr>
          <p:cNvPr id="32771" name="Content Placeholder 2"/>
          <p:cNvSpPr>
            <a:spLocks noGrp="1"/>
          </p:cNvSpPr>
          <p:nvPr>
            <p:ph idx="1"/>
          </p:nvPr>
        </p:nvSpPr>
        <p:spPr/>
        <p:txBody>
          <a:bodyPr/>
          <a:lstStyle/>
          <a:p>
            <a:r>
              <a:rPr lang="en-US"/>
              <a:t>Facts</a:t>
            </a:r>
          </a:p>
          <a:p>
            <a:pPr lvl="1"/>
            <a:r>
              <a:rPr lang="en-US"/>
              <a:t>Koons sells three copies of String of Puppies for $367,000</a:t>
            </a:r>
          </a:p>
          <a:p>
            <a:pPr lvl="1"/>
            <a:r>
              <a:rPr lang="en-US"/>
              <a:t>Keeps fourth copy for himself</a:t>
            </a:r>
          </a:p>
          <a:p>
            <a:pPr lvl="1"/>
            <a:r>
              <a:rPr lang="en-US"/>
              <a:t>Friend of Scanlon sees picture of Koon’s work in LA Times, who in turn tells Rogers</a:t>
            </a:r>
          </a:p>
          <a:p>
            <a:pPr lvl="1"/>
            <a:r>
              <a:rPr lang="en-US"/>
              <a:t>Rogers sues for infringement</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7391ABBA-7F40-469E-B830-212CCB55CAF0}" type="slidenum">
              <a:rPr lang="en-US" altLang="en-US" sz="1400" i="0">
                <a:solidFill>
                  <a:srgbClr val="000066"/>
                </a:solidFill>
                <a:latin typeface="Arial" panose="020B0604020202020204" pitchFamily="34" charset="0"/>
              </a:rPr>
              <a:pPr/>
              <a:t>49</a:t>
            </a:fld>
            <a:endParaRPr lang="en-US" altLang="en-US" sz="1400" i="0">
              <a:solidFill>
                <a:srgbClr val="000066"/>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5535" y="-2"/>
            <a:ext cx="635646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1897: Musical Public Performances Added</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a:t>
            </a:fld>
            <a:endParaRPr lang="en-US" altLang="en-US"/>
          </a:p>
        </p:txBody>
      </p:sp>
      <p:sp>
        <p:nvSpPr>
          <p:cNvPr id="6" name="Text Box 5"/>
          <p:cNvSpPr txBox="1">
            <a:spLocks noChangeArrowheads="1"/>
          </p:cNvSpPr>
          <p:nvPr/>
        </p:nvSpPr>
        <p:spPr bwMode="auto">
          <a:xfrm>
            <a:off x="9544050" y="6488668"/>
            <a:ext cx="264794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1897 Act Amendments</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0414" y="152400"/>
            <a:ext cx="4329775" cy="6519187"/>
          </a:xfrm>
          <a:prstGeom prst="rect">
            <a:avLst/>
          </a:prstGeom>
          <a:solidFill>
            <a:srgbClr val="990033"/>
          </a:solidFill>
          <a:ln w="6350">
            <a:solidFill>
              <a:schemeClr val="tx1"/>
            </a:solidFill>
          </a:ln>
        </p:spPr>
      </p:pic>
      <p:sp>
        <p:nvSpPr>
          <p:cNvPr id="9" name="Text Box 5"/>
          <p:cNvSpPr txBox="1">
            <a:spLocks noChangeArrowheads="1"/>
          </p:cNvSpPr>
          <p:nvPr/>
        </p:nvSpPr>
        <p:spPr bwMode="auto">
          <a:xfrm>
            <a:off x="1423897" y="2621436"/>
            <a:ext cx="10245679" cy="2554545"/>
          </a:xfrm>
          <a:prstGeom prst="rect">
            <a:avLst/>
          </a:prstGeom>
          <a:solidFill>
            <a:schemeClr val="bg1"/>
          </a:solidFill>
          <a:ln w="9525">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pPr>
            <a:r>
              <a:rPr lang="en-US" sz="3200" i="0" dirty="0">
                <a:solidFill>
                  <a:srgbClr val="010000"/>
                </a:solidFill>
                <a:cs typeface="Times New Roman" panose="02020603050405020304" pitchFamily="18" charset="0"/>
              </a:rPr>
              <a:t>“Any person </a:t>
            </a:r>
            <a:r>
              <a:rPr lang="en-US" sz="3200" b="1" i="0" dirty="0">
                <a:solidFill>
                  <a:schemeClr val="accent4">
                    <a:lumMod val="50000"/>
                    <a:lumOff val="50000"/>
                  </a:schemeClr>
                </a:solidFill>
                <a:cs typeface="Times New Roman" panose="02020603050405020304" pitchFamily="18" charset="0"/>
              </a:rPr>
              <a:t>publicly performing or representing any dramatic or musical composition </a:t>
            </a:r>
            <a:r>
              <a:rPr lang="en-US" sz="3200" i="0" dirty="0">
                <a:solidFill>
                  <a:srgbClr val="010000"/>
                </a:solidFill>
                <a:cs typeface="Times New Roman" panose="02020603050405020304" pitchFamily="18" charset="0"/>
              </a:rPr>
              <a:t>for which a copyright has been obtained, without the consent of the proprietor of said dramatic or musical composition, or his heirs or assigns, shall be liable for damages therefor …”</a:t>
            </a:r>
            <a:r>
              <a:rPr lang="en-US" sz="3200" dirty="0">
                <a:solidFill>
                  <a:srgbClr val="010000"/>
                </a:solidFill>
                <a:cs typeface="Times New Roman" panose="02020603050405020304" pitchFamily="18" charset="0"/>
              </a:rPr>
              <a:t> </a:t>
            </a:r>
          </a:p>
        </p:txBody>
      </p:sp>
    </p:spTree>
    <p:extLst>
      <p:ext uri="{BB962C8B-B14F-4D97-AF65-F5344CB8AC3E}">
        <p14:creationId xmlns:p14="http://schemas.microsoft.com/office/powerpoint/2010/main" val="365936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t>Copying the Work v. Accessing the Original</a:t>
            </a:r>
          </a:p>
        </p:txBody>
      </p:sp>
      <p:sp>
        <p:nvSpPr>
          <p:cNvPr id="43011" name="Content Placeholder 2"/>
          <p:cNvSpPr>
            <a:spLocks noGrp="1"/>
          </p:cNvSpPr>
          <p:nvPr>
            <p:ph idx="1"/>
          </p:nvPr>
        </p:nvSpPr>
        <p:spPr/>
        <p:txBody>
          <a:bodyPr/>
          <a:lstStyle/>
          <a:p>
            <a:r>
              <a:rPr lang="en-US"/>
              <a:t>What limits how a subsequent user can access the original?</a:t>
            </a:r>
          </a:p>
          <a:p>
            <a:pPr lvl="1"/>
            <a:r>
              <a:rPr lang="en-US"/>
              <a:t>Do I have to go directly to the original or can I access the original through someone else’s work?</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7420208-B8BD-44A1-A5E4-A713A53A896D}" type="slidenum">
              <a:rPr lang="en-US" altLang="en-US" sz="1400" i="0">
                <a:solidFill>
                  <a:srgbClr val="000066"/>
                </a:solidFill>
                <a:latin typeface="Arial" panose="020B0604020202020204" pitchFamily="34" charset="0"/>
              </a:rPr>
              <a:pPr/>
              <a:t>50</a:t>
            </a:fld>
            <a:endParaRPr lang="en-US" altLang="en-US" sz="1400" i="0">
              <a:solidFill>
                <a:srgbClr val="000066"/>
              </a:solidFill>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t>Why Not This?</a:t>
            </a:r>
          </a:p>
        </p:txBody>
      </p:sp>
      <p:sp>
        <p:nvSpPr>
          <p:cNvPr id="44035" name="Content Placeholder 2"/>
          <p:cNvSpPr>
            <a:spLocks noGrp="1"/>
          </p:cNvSpPr>
          <p:nvPr>
            <p:ph idx="1"/>
          </p:nvPr>
        </p:nvSpPr>
        <p:spPr/>
        <p:txBody>
          <a:bodyPr/>
          <a:lstStyle/>
          <a:p>
            <a:r>
              <a:rPr lang="en-US" dirty="0"/>
              <a:t>Mini-Stonehenge obviously not a copy because</a:t>
            </a:r>
          </a:p>
          <a:p>
            <a:pPr lvl="1"/>
            <a:r>
              <a:rPr lang="en-US" dirty="0"/>
              <a:t>Photo was just two-dimensional image of Stonehenge</a:t>
            </a:r>
          </a:p>
          <a:p>
            <a:pPr lvl="1"/>
            <a:r>
              <a:rPr lang="en-US" dirty="0"/>
              <a:t>Mini-Stonehenge is 3D form</a:t>
            </a:r>
          </a:p>
          <a:p>
            <a:pPr lvl="1"/>
            <a:r>
              <a:rPr lang="en-US" dirty="0"/>
              <a:t>Change in dimensionality precludes copying?</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4A882F11-4181-48F7-8DD4-CB2259BDA881}" type="slidenum">
              <a:rPr lang="en-US" altLang="en-US" sz="1400" i="0">
                <a:solidFill>
                  <a:srgbClr val="000066"/>
                </a:solidFill>
                <a:latin typeface="Arial" panose="020B0604020202020204" pitchFamily="34" charset="0"/>
              </a:rPr>
              <a:pPr/>
              <a:t>51</a:t>
            </a:fld>
            <a:endParaRPr lang="en-US" altLang="en-US" sz="1400" i="0">
              <a:solidFill>
                <a:srgbClr val="000066"/>
              </a:solidFill>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t>Now Rogers v. Koons</a:t>
            </a:r>
          </a:p>
        </p:txBody>
      </p:sp>
      <p:sp>
        <p:nvSpPr>
          <p:cNvPr id="45059" name="Content Placeholder 2"/>
          <p:cNvSpPr>
            <a:spLocks noGrp="1"/>
          </p:cNvSpPr>
          <p:nvPr>
            <p:ph idx="1"/>
          </p:nvPr>
        </p:nvSpPr>
        <p:spPr/>
        <p:txBody>
          <a:bodyPr/>
          <a:lstStyle/>
          <a:p>
            <a:r>
              <a:rPr lang="en-US" dirty="0"/>
              <a:t>Should we say …</a:t>
            </a:r>
          </a:p>
          <a:p>
            <a:pPr lvl="1"/>
            <a:r>
              <a:rPr lang="en-US" dirty="0" err="1"/>
              <a:t>Koons</a:t>
            </a:r>
            <a:r>
              <a:rPr lang="en-US" dirty="0"/>
              <a:t> was just accessing original through the photograph </a:t>
            </a:r>
            <a:r>
              <a:rPr lang="en-US" dirty="0" err="1"/>
              <a:t>ala</a:t>
            </a:r>
            <a:r>
              <a:rPr lang="en-US" dirty="0"/>
              <a:t> the mini-Stonehenge example</a:t>
            </a:r>
          </a:p>
          <a:p>
            <a:pPr lvl="1"/>
            <a:r>
              <a:rPr lang="en-US" dirty="0" err="1"/>
              <a:t>Koons</a:t>
            </a:r>
            <a:r>
              <a:rPr lang="en-US" dirty="0"/>
              <a:t> also switched the </a:t>
            </a:r>
            <a:r>
              <a:rPr lang="en-US" dirty="0" err="1"/>
              <a:t>dimensonality</a:t>
            </a:r>
            <a:endParaRPr lang="en-US" dirty="0"/>
          </a:p>
          <a:p>
            <a:r>
              <a:rPr lang="en-US" dirty="0"/>
              <a:t>Ergo no copying of copy, just 3D implementation of original accessed through the photo?</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DF6191D3-445A-46E7-A796-2977252D3393}" type="slidenum">
              <a:rPr lang="en-US" altLang="en-US" sz="1400" i="0">
                <a:solidFill>
                  <a:srgbClr val="000066"/>
                </a:solidFill>
                <a:latin typeface="Arial" panose="020B0604020202020204" pitchFamily="34" charset="0"/>
              </a:rPr>
              <a:pPr/>
              <a:t>52</a:t>
            </a:fld>
            <a:endParaRPr lang="en-US" altLang="en-US" sz="1400" i="0">
              <a:solidFill>
                <a:srgbClr val="000066"/>
              </a:solidFill>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t>No Independent Original Here</a:t>
            </a:r>
          </a:p>
        </p:txBody>
      </p:sp>
      <p:sp>
        <p:nvSpPr>
          <p:cNvPr id="46083" name="Content Placeholder 2"/>
          <p:cNvSpPr>
            <a:spLocks noGrp="1"/>
          </p:cNvSpPr>
          <p:nvPr>
            <p:ph idx="1"/>
          </p:nvPr>
        </p:nvSpPr>
        <p:spPr/>
        <p:txBody>
          <a:bodyPr/>
          <a:lstStyle/>
          <a:p>
            <a:r>
              <a:rPr lang="en-US"/>
              <a:t>Stonehenge Exists Separately</a:t>
            </a:r>
          </a:p>
          <a:p>
            <a:pPr lvl="1"/>
            <a:r>
              <a:rPr lang="en-US"/>
              <a:t>I didn’t create Stonehenge when I took a picture of it; it existed already</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4083C58B-DD38-47D1-8FA5-0A408975FE41}" type="slidenum">
              <a:rPr lang="en-US" altLang="en-US" sz="1400" i="0">
                <a:solidFill>
                  <a:srgbClr val="000066"/>
                </a:solidFill>
                <a:latin typeface="Arial" panose="020B0604020202020204" pitchFamily="34" charset="0"/>
              </a:rPr>
              <a:pPr/>
              <a:t>53</a:t>
            </a:fld>
            <a:endParaRPr lang="en-US" altLang="en-US" sz="1400" i="0">
              <a:solidFill>
                <a:srgbClr val="000066"/>
              </a:solidFill>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855" y="-2"/>
            <a:ext cx="695314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Understanding Copying: Substantial Similarity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54</a:t>
            </a:fld>
            <a:endParaRPr lang="en-US" altLang="en-US"/>
          </a:p>
        </p:txBody>
      </p:sp>
      <p:sp>
        <p:nvSpPr>
          <p:cNvPr id="6" name="Text Box 5"/>
          <p:cNvSpPr txBox="1">
            <a:spLocks noChangeArrowheads="1"/>
          </p:cNvSpPr>
          <p:nvPr/>
        </p:nvSpPr>
        <p:spPr bwMode="auto">
          <a:xfrm>
            <a:off x="8744989" y="6488668"/>
            <a:ext cx="344701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Rogers v. Koons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1992)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3066B47E-801E-EA62-001B-62BF02FBD8AB}"/>
              </a:ext>
            </a:extLst>
          </p:cNvPr>
          <p:cNvPicPr>
            <a:picLocks noChangeAspect="1"/>
          </p:cNvPicPr>
          <p:nvPr/>
        </p:nvPicPr>
        <p:blipFill>
          <a:blip r:embed="rId2"/>
          <a:srcRect l="13738" r="15339" b="10924"/>
          <a:stretch/>
        </p:blipFill>
        <p:spPr>
          <a:xfrm>
            <a:off x="387672" y="242714"/>
            <a:ext cx="3888946" cy="6458124"/>
          </a:xfrm>
          <a:prstGeom prst="rect">
            <a:avLst/>
          </a:prstGeom>
          <a:ln w="6350">
            <a:solidFill>
              <a:schemeClr val="tx1"/>
            </a:solidFill>
          </a:ln>
        </p:spPr>
      </p:pic>
      <p:sp>
        <p:nvSpPr>
          <p:cNvPr id="8" name="Text Box 5"/>
          <p:cNvSpPr txBox="1">
            <a:spLocks noChangeArrowheads="1"/>
          </p:cNvSpPr>
          <p:nvPr/>
        </p:nvSpPr>
        <p:spPr bwMode="auto">
          <a:xfrm>
            <a:off x="1584397" y="2288965"/>
            <a:ext cx="10392427" cy="304698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chemeClr val="bg2"/>
                </a:solidFill>
                <a:cs typeface="Times New Roman" panose="02020603050405020304" pitchFamily="18" charset="0"/>
              </a:rPr>
              <a:t>“</a:t>
            </a:r>
            <a:r>
              <a:rPr lang="en-US" sz="3200" b="1" i="0" dirty="0">
                <a:solidFill>
                  <a:schemeClr val="accent4">
                    <a:lumMod val="50000"/>
                    <a:lumOff val="50000"/>
                  </a:schemeClr>
                </a:solidFill>
              </a:rPr>
              <a:t>Substantial similarity does not require literally identical copying of every detail</a:t>
            </a:r>
            <a:r>
              <a:rPr lang="en-US" sz="3200" i="0" dirty="0"/>
              <a:t>. … Such similarity is determined by the ordinary observer test: the inquiry is “</a:t>
            </a:r>
            <a:r>
              <a:rPr lang="en-US" sz="3200" b="1" i="0" dirty="0">
                <a:solidFill>
                  <a:schemeClr val="accent4">
                    <a:lumMod val="50000"/>
                    <a:lumOff val="50000"/>
                  </a:schemeClr>
                </a:solidFill>
              </a:rPr>
              <a:t>whether an average lay observer would recognize the alleged copy as having been appropriated from the copyrighted work</a:t>
            </a:r>
            <a:r>
              <a:rPr lang="en-US" sz="3200" i="0" dirty="0"/>
              <a:t>.” Ideal Toy Corp. v. Fab-Lu Ltd., 360 F.2d 1021, 1022 (2d Cir. 1966).</a:t>
            </a:r>
            <a:r>
              <a:rPr lang="en-US" sz="3200" i="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19454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D8234F-6615-490E-8AF7-D0E8C8E78A9D}"/>
              </a:ext>
            </a:extLst>
          </p:cNvPr>
          <p:cNvPicPr>
            <a:picLocks noChangeAspect="1"/>
          </p:cNvPicPr>
          <p:nvPr/>
        </p:nvPicPr>
        <p:blipFill>
          <a:blip r:embed="rId2"/>
          <a:srcRect l="18272" r="10760" b="11818"/>
          <a:stretch/>
        </p:blipFill>
        <p:spPr>
          <a:xfrm>
            <a:off x="244402" y="209004"/>
            <a:ext cx="3876482" cy="6491834"/>
          </a:xfrm>
          <a:prstGeom prst="rect">
            <a:avLst/>
          </a:prstGeom>
          <a:ln w="6350">
            <a:solidFill>
              <a:schemeClr val="tx1"/>
            </a:solidFill>
          </a:ln>
        </p:spPr>
      </p:pic>
      <p:sp>
        <p:nvSpPr>
          <p:cNvPr id="2" name="Title 1"/>
          <p:cNvSpPr>
            <a:spLocks noGrp="1"/>
          </p:cNvSpPr>
          <p:nvPr>
            <p:ph type="title"/>
          </p:nvPr>
        </p:nvSpPr>
        <p:spPr>
          <a:xfrm>
            <a:off x="8876248" y="-2"/>
            <a:ext cx="331575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Sneering at the Court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55</a:t>
            </a:fld>
            <a:endParaRPr lang="en-US" altLang="en-US"/>
          </a:p>
        </p:txBody>
      </p:sp>
      <p:sp>
        <p:nvSpPr>
          <p:cNvPr id="6" name="Text Box 5"/>
          <p:cNvSpPr txBox="1">
            <a:spLocks noChangeArrowheads="1"/>
          </p:cNvSpPr>
          <p:nvPr/>
        </p:nvSpPr>
        <p:spPr bwMode="auto">
          <a:xfrm>
            <a:off x="8744989" y="6488668"/>
            <a:ext cx="344701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Rogers v. Koons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1992)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p:cNvSpPr txBox="1">
            <a:spLocks noChangeArrowheads="1"/>
          </p:cNvSpPr>
          <p:nvPr/>
        </p:nvSpPr>
        <p:spPr bwMode="auto">
          <a:xfrm>
            <a:off x="981821" y="1418521"/>
            <a:ext cx="10436806" cy="2554545"/>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chemeClr val="bg2"/>
                </a:solidFill>
                <a:cs typeface="Times New Roman" panose="02020603050405020304" pitchFamily="18" charset="0"/>
              </a:rPr>
              <a:t>“</a:t>
            </a:r>
            <a:r>
              <a:rPr lang="en-US" sz="3200" i="0" dirty="0"/>
              <a:t>Thus, </a:t>
            </a:r>
            <a:r>
              <a:rPr lang="en-US" sz="3200" b="1" i="0" dirty="0">
                <a:solidFill>
                  <a:schemeClr val="accent4">
                    <a:lumMod val="50000"/>
                    <a:lumOff val="50000"/>
                  </a:schemeClr>
                </a:solidFill>
              </a:rPr>
              <a:t>Koons’ allegation that a trial judge uneducated in art is not an appropriate decision-maker misses the mark</a:t>
            </a:r>
            <a:r>
              <a:rPr lang="en-US" sz="3200" i="0" dirty="0"/>
              <a:t>; the decision-maker, whether it be a judge or a jury, need not have any special skills other than to be a reasonable and average lay person.</a:t>
            </a:r>
            <a:r>
              <a:rPr lang="en-US" sz="3200" i="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27841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3"/>
                                        </p:tgtEl>
                                        <p:attrNameLst>
                                          <p:attrName>style.opacity</p:attrName>
                                        </p:attrNameLst>
                                      </p:cBhvr>
                                      <p:to>
                                        <p:strVal val="0.5"/>
                                      </p:to>
                                    </p:set>
                                    <p:animEffect filter="image" prLst="opacity: 0.5">
                                      <p:cBhvr rctx="IE">
                                        <p:cTn id="9" dur="indefinite"/>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3607" y="-2"/>
            <a:ext cx="335839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What Did Rogers Do?</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56</a:t>
            </a:fld>
            <a:endParaRPr lang="en-US" altLang="en-US"/>
          </a:p>
        </p:txBody>
      </p:sp>
      <p:sp>
        <p:nvSpPr>
          <p:cNvPr id="6" name="Text Box 5"/>
          <p:cNvSpPr txBox="1">
            <a:spLocks noChangeArrowheads="1"/>
          </p:cNvSpPr>
          <p:nvPr/>
        </p:nvSpPr>
        <p:spPr bwMode="auto">
          <a:xfrm>
            <a:off x="8744989" y="6488668"/>
            <a:ext cx="344701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Rogers v. Koons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1992)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10" name="Picture 9">
            <a:extLst>
              <a:ext uri="{FF2B5EF4-FFF2-40B4-BE49-F238E27FC236}">
                <a16:creationId xmlns:a16="http://schemas.microsoft.com/office/drawing/2014/main" id="{B928D239-B6EE-0525-FC8E-2FF2FDABC3F4}"/>
              </a:ext>
            </a:extLst>
          </p:cNvPr>
          <p:cNvPicPr>
            <a:picLocks noChangeAspect="1"/>
          </p:cNvPicPr>
          <p:nvPr/>
        </p:nvPicPr>
        <p:blipFill>
          <a:blip r:embed="rId2"/>
          <a:srcRect l="18272" r="10760" b="11818"/>
          <a:stretch/>
        </p:blipFill>
        <p:spPr>
          <a:xfrm>
            <a:off x="244402" y="209004"/>
            <a:ext cx="3876482" cy="6491834"/>
          </a:xfrm>
          <a:prstGeom prst="rect">
            <a:avLst/>
          </a:prstGeom>
          <a:ln w="6350">
            <a:solidFill>
              <a:schemeClr val="tx1"/>
            </a:solidFill>
          </a:ln>
        </p:spPr>
      </p:pic>
      <p:sp>
        <p:nvSpPr>
          <p:cNvPr id="8" name="Text Box 5"/>
          <p:cNvSpPr txBox="1">
            <a:spLocks noChangeArrowheads="1"/>
          </p:cNvSpPr>
          <p:nvPr/>
        </p:nvSpPr>
        <p:spPr bwMode="auto">
          <a:xfrm>
            <a:off x="952799" y="1877102"/>
            <a:ext cx="11152682" cy="304698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chemeClr val="bg2"/>
                </a:solidFill>
                <a:cs typeface="Times New Roman" panose="02020603050405020304" pitchFamily="18" charset="0"/>
              </a:rPr>
              <a:t>“</a:t>
            </a:r>
            <a:r>
              <a:rPr lang="en-US" sz="3200" b="1" i="0" dirty="0">
                <a:solidFill>
                  <a:schemeClr val="accent4">
                    <a:lumMod val="50000"/>
                    <a:lumOff val="50000"/>
                  </a:schemeClr>
                </a:solidFill>
              </a:rPr>
              <a:t>It is not therefore the idea of a couple with eight small puppies seated on a bench that is protected, but rather Roger’s </a:t>
            </a:r>
            <a:r>
              <a:rPr lang="en-US" sz="3200" b="1" dirty="0">
                <a:solidFill>
                  <a:schemeClr val="accent4">
                    <a:lumMod val="50000"/>
                    <a:lumOff val="50000"/>
                  </a:schemeClr>
                </a:solidFill>
              </a:rPr>
              <a:t>expression</a:t>
            </a:r>
            <a:r>
              <a:rPr lang="en-US" sz="3200" b="1" i="0" dirty="0">
                <a:solidFill>
                  <a:schemeClr val="accent4">
                    <a:lumMod val="50000"/>
                    <a:lumOff val="50000"/>
                  </a:schemeClr>
                </a:solidFill>
              </a:rPr>
              <a:t> of this idea</a:t>
            </a:r>
            <a:r>
              <a:rPr lang="en-US" sz="3200" i="0" dirty="0"/>
              <a:t>—as caught in the placement, in the particular light, and in the expressions of the subjects—</a:t>
            </a:r>
            <a:r>
              <a:rPr lang="en-US" sz="3200" b="1" i="0" dirty="0">
                <a:solidFill>
                  <a:schemeClr val="accent4">
                    <a:lumMod val="50000"/>
                    <a:lumOff val="50000"/>
                  </a:schemeClr>
                </a:solidFill>
              </a:rPr>
              <a:t>that gives the photograph its charming and unique character, that is to say, makes it original and copyrightable</a:t>
            </a:r>
            <a:r>
              <a:rPr lang="en-US" sz="3200" dirty="0"/>
              <a:t>.</a:t>
            </a:r>
            <a:r>
              <a:rPr lang="en-US" sz="3200" i="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96832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a:t>Fair Use</a:t>
            </a:r>
          </a:p>
        </p:txBody>
      </p:sp>
      <p:sp>
        <p:nvSpPr>
          <p:cNvPr id="38915" name="Content Placeholder 2"/>
          <p:cNvSpPr>
            <a:spLocks noGrp="1"/>
          </p:cNvSpPr>
          <p:nvPr>
            <p:ph idx="1"/>
          </p:nvPr>
        </p:nvSpPr>
        <p:spPr/>
        <p:txBody>
          <a:bodyPr/>
          <a:lstStyle/>
          <a:p>
            <a:r>
              <a:rPr lang="en-US" dirty="0"/>
              <a:t>Treat This as A Starting Point</a:t>
            </a:r>
          </a:p>
          <a:p>
            <a:pPr lvl="1"/>
            <a:r>
              <a:rPr lang="en-US" dirty="0"/>
              <a:t>We will do two days on fair use</a:t>
            </a:r>
          </a:p>
          <a:p>
            <a:pPr lvl="1"/>
            <a:r>
              <a:rPr lang="en-US" dirty="0"/>
              <a:t>This is a good example of what fair use looked like before it started to change with Sup Ct’s 1994 decision in </a:t>
            </a:r>
            <a:r>
              <a:rPr lang="en-US" i="1" dirty="0"/>
              <a:t>Campbell</a:t>
            </a:r>
          </a:p>
          <a:p>
            <a:pPr lvl="1"/>
            <a:r>
              <a:rPr lang="en-US" dirty="0"/>
              <a:t>Interesting parallels to </a:t>
            </a:r>
            <a:r>
              <a:rPr lang="en-US" i="1" dirty="0"/>
              <a:t>Warhol</a:t>
            </a:r>
            <a:r>
              <a:rPr lang="en-US" dirty="0"/>
              <a:t> </a:t>
            </a: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22925D5F-82A2-4F2B-BC33-7B83428291A1}" type="slidenum">
              <a:rPr lang="en-US" altLang="en-US" sz="1400" i="0">
                <a:solidFill>
                  <a:srgbClr val="000066"/>
                </a:solidFill>
                <a:latin typeface="Arial" panose="020B0604020202020204" pitchFamily="34" charset="0"/>
              </a:rPr>
              <a:pPr/>
              <a:t>57</a:t>
            </a:fld>
            <a:endParaRPr lang="en-US" altLang="en-US" sz="1400" i="0">
              <a:solidFill>
                <a:srgbClr val="000066"/>
              </a:solidFill>
              <a:latin typeface="Arial" panose="020B0604020202020204" pitchFamily="34" charset="0"/>
            </a:endParaRPr>
          </a:p>
        </p:txBody>
      </p:sp>
    </p:spTree>
    <p:extLst>
      <p:ext uri="{BB962C8B-B14F-4D97-AF65-F5344CB8AC3E}">
        <p14:creationId xmlns:p14="http://schemas.microsoft.com/office/powerpoint/2010/main" val="3124886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9090" y="-2"/>
            <a:ext cx="255291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Satire v. Parody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58</a:t>
            </a:fld>
            <a:endParaRPr lang="en-US" altLang="en-US"/>
          </a:p>
        </p:txBody>
      </p:sp>
      <p:sp>
        <p:nvSpPr>
          <p:cNvPr id="6" name="Text Box 5"/>
          <p:cNvSpPr txBox="1">
            <a:spLocks noChangeArrowheads="1"/>
          </p:cNvSpPr>
          <p:nvPr/>
        </p:nvSpPr>
        <p:spPr bwMode="auto">
          <a:xfrm>
            <a:off x="8744989" y="6488668"/>
            <a:ext cx="344701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Rogers v. Koons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1992)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CC4F29E9-9452-7A16-54DE-F1FDB5680CEF}"/>
              </a:ext>
            </a:extLst>
          </p:cNvPr>
          <p:cNvPicPr>
            <a:picLocks noChangeAspect="1"/>
          </p:cNvPicPr>
          <p:nvPr/>
        </p:nvPicPr>
        <p:blipFill>
          <a:blip r:embed="rId2"/>
          <a:srcRect l="17059" r="11715" b="12520"/>
          <a:stretch/>
        </p:blipFill>
        <p:spPr>
          <a:xfrm>
            <a:off x="300110" y="209004"/>
            <a:ext cx="4033701" cy="6491834"/>
          </a:xfrm>
          <a:prstGeom prst="rect">
            <a:avLst/>
          </a:prstGeom>
          <a:ln w="6350">
            <a:solidFill>
              <a:schemeClr val="tx1"/>
            </a:solidFill>
          </a:ln>
        </p:spPr>
      </p:pic>
      <p:sp>
        <p:nvSpPr>
          <p:cNvPr id="8" name="Text Box 5"/>
          <p:cNvSpPr txBox="1">
            <a:spLocks noChangeArrowheads="1"/>
          </p:cNvSpPr>
          <p:nvPr/>
        </p:nvSpPr>
        <p:spPr bwMode="auto">
          <a:xfrm>
            <a:off x="952799" y="1877102"/>
            <a:ext cx="11152682" cy="4031873"/>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chemeClr val="bg2"/>
                </a:solidFill>
                <a:cs typeface="Times New Roman" panose="02020603050405020304" pitchFamily="18" charset="0"/>
              </a:rPr>
              <a:t>“</a:t>
            </a:r>
            <a:r>
              <a:rPr lang="en-US" sz="3200" i="0" dirty="0"/>
              <a:t>The problem in the instant case is that </a:t>
            </a:r>
            <a:r>
              <a:rPr lang="en-US" sz="3200" b="1" i="0" dirty="0">
                <a:solidFill>
                  <a:schemeClr val="accent4">
                    <a:lumMod val="50000"/>
                    <a:lumOff val="50000"/>
                  </a:schemeClr>
                </a:solidFill>
              </a:rPr>
              <a:t>even given that ‘String of Puppies’ is a satirical critique of our materialistic society, it is difficult to discern any parody of the photograph ‘Puppies’ itself</a:t>
            </a:r>
            <a:r>
              <a:rPr lang="en-US" sz="3200" i="0" dirty="0"/>
              <a:t>. We conclude therefore that this first factor of the fair use doctrine cuts against a finding of fair use. The circumstances of this case indicate that </a:t>
            </a:r>
            <a:r>
              <a:rPr lang="en-US" sz="3200" b="1" i="0" dirty="0">
                <a:solidFill>
                  <a:schemeClr val="accent4">
                    <a:lumMod val="50000"/>
                    <a:lumOff val="50000"/>
                  </a:schemeClr>
                </a:solidFill>
              </a:rPr>
              <a:t>Koons’ copying of the photograph ‘Puppies’ was done in bad faith, primarily for profit-making motives, and did not constitute a parody of the original work</a:t>
            </a:r>
            <a:r>
              <a:rPr lang="en-US" sz="3200" i="0" dirty="0"/>
              <a:t>.</a:t>
            </a:r>
            <a:r>
              <a:rPr lang="en-US" sz="3200" i="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78296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0A0F5-D1EC-52AE-FF51-11996536DE02}"/>
              </a:ext>
            </a:extLst>
          </p:cNvPr>
          <p:cNvPicPr>
            <a:picLocks noChangeAspect="1"/>
          </p:cNvPicPr>
          <p:nvPr/>
        </p:nvPicPr>
        <p:blipFill>
          <a:blip r:embed="rId2"/>
          <a:srcRect l="17118" r="12594" b="12580"/>
          <a:stretch/>
        </p:blipFill>
        <p:spPr>
          <a:xfrm>
            <a:off x="208720" y="209004"/>
            <a:ext cx="3939943" cy="6491834"/>
          </a:xfrm>
          <a:prstGeom prst="rect">
            <a:avLst/>
          </a:prstGeom>
          <a:ln w="6350">
            <a:solidFill>
              <a:schemeClr val="tx1"/>
            </a:solidFill>
          </a:ln>
        </p:spPr>
      </p:pic>
      <p:sp>
        <p:nvSpPr>
          <p:cNvPr id="2" name="Title 1"/>
          <p:cNvSpPr>
            <a:spLocks noGrp="1"/>
          </p:cNvSpPr>
          <p:nvPr>
            <p:ph type="title"/>
          </p:nvPr>
        </p:nvSpPr>
        <p:spPr>
          <a:xfrm>
            <a:off x="5829931" y="-2"/>
            <a:ext cx="636207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Understanding Fourth Factor Market Harm</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59</a:t>
            </a:fld>
            <a:endParaRPr lang="en-US" altLang="en-US"/>
          </a:p>
        </p:txBody>
      </p:sp>
      <p:sp>
        <p:nvSpPr>
          <p:cNvPr id="6" name="Text Box 5"/>
          <p:cNvSpPr txBox="1">
            <a:spLocks noChangeArrowheads="1"/>
          </p:cNvSpPr>
          <p:nvPr/>
        </p:nvSpPr>
        <p:spPr bwMode="auto">
          <a:xfrm>
            <a:off x="8744989" y="6488668"/>
            <a:ext cx="344701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Rogers v. Koons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1992)</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p:cNvSpPr txBox="1">
            <a:spLocks noChangeArrowheads="1"/>
          </p:cNvSpPr>
          <p:nvPr/>
        </p:nvSpPr>
        <p:spPr bwMode="auto">
          <a:xfrm>
            <a:off x="906352" y="1125557"/>
            <a:ext cx="11152682" cy="501675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200" i="0" dirty="0">
                <a:solidFill>
                  <a:schemeClr val="bg2"/>
                </a:solidFill>
                <a:cs typeface="Times New Roman" panose="02020603050405020304" pitchFamily="18" charset="0"/>
              </a:rPr>
              <a:t>“</a:t>
            </a:r>
            <a:r>
              <a:rPr lang="en-US" sz="3200" i="0" dirty="0"/>
              <a:t>Hence </a:t>
            </a:r>
            <a:r>
              <a:rPr lang="en-US" sz="3200" b="1" i="0" dirty="0">
                <a:solidFill>
                  <a:schemeClr val="accent4">
                    <a:lumMod val="50000"/>
                    <a:lumOff val="50000"/>
                  </a:schemeClr>
                </a:solidFill>
              </a:rPr>
              <a:t>the inquiry considers not only harm to the market for the original photograph, but also harm to the market for derivative works</a:t>
            </a:r>
            <a:r>
              <a:rPr lang="en-US" sz="3200" i="0" dirty="0"/>
              <a:t>. It is obviously </a:t>
            </a:r>
            <a:r>
              <a:rPr lang="en-US" sz="3200" b="1" i="0" dirty="0">
                <a:solidFill>
                  <a:schemeClr val="accent4">
                    <a:lumMod val="50000"/>
                    <a:lumOff val="50000"/>
                  </a:schemeClr>
                </a:solidFill>
              </a:rPr>
              <a:t>not implausible that another artist, who would be willing to purchase the rights from Rogers, would want to produce a sculpture like Rogers’ photo </a:t>
            </a:r>
            <a:r>
              <a:rPr lang="en-US" sz="3200" i="0" dirty="0"/>
              <a:t>and, with Koons’ work extant, such market is reduced. Similarly, </a:t>
            </a:r>
            <a:r>
              <a:rPr lang="en-US" sz="3200" b="1" i="0" dirty="0">
                <a:solidFill>
                  <a:schemeClr val="accent4">
                    <a:lumMod val="50000"/>
                    <a:lumOff val="50000"/>
                  </a:schemeClr>
                </a:solidFill>
              </a:rPr>
              <a:t>defendants could take and sell photos of ‘String of Puppies,’ which would prejudice Rogers’ potential market for the sale of the ‘Puppies’ notecards, in addition to any other derivative use he might plan</a:t>
            </a:r>
            <a:r>
              <a:rPr lang="en-US" sz="3200" i="0" dirty="0"/>
              <a:t>.</a:t>
            </a:r>
            <a:r>
              <a:rPr lang="en-US" sz="3200" i="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08898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1506" y="-2"/>
            <a:ext cx="403049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1899: Perforating Machine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a:t>
            </a:fld>
            <a:endParaRPr lang="en-US" altLang="en-US"/>
          </a:p>
        </p:txBody>
      </p:sp>
      <p:sp>
        <p:nvSpPr>
          <p:cNvPr id="6" name="Text Box 5"/>
          <p:cNvSpPr txBox="1">
            <a:spLocks noChangeArrowheads="1"/>
          </p:cNvSpPr>
          <p:nvPr/>
        </p:nvSpPr>
        <p:spPr bwMode="auto">
          <a:xfrm>
            <a:off x="8035047" y="6488668"/>
            <a:ext cx="415695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U.S. Patent No. 630,598 (8 Aug 1899)</a:t>
            </a:r>
          </a:p>
        </p:txBody>
      </p:sp>
      <p:pic>
        <p:nvPicPr>
          <p:cNvPr id="5" name="Picture 4"/>
          <p:cNvPicPr>
            <a:picLocks noChangeAspect="1"/>
          </p:cNvPicPr>
          <p:nvPr/>
        </p:nvPicPr>
        <p:blipFill>
          <a:blip r:embed="rId2"/>
          <a:stretch>
            <a:fillRect/>
          </a:stretch>
        </p:blipFill>
        <p:spPr>
          <a:xfrm>
            <a:off x="373819" y="260425"/>
            <a:ext cx="3893492" cy="6337150"/>
          </a:xfrm>
          <a:prstGeom prst="rect">
            <a:avLst/>
          </a:prstGeom>
          <a:ln w="6350">
            <a:solidFill>
              <a:schemeClr val="tx1"/>
            </a:solidFill>
          </a:ln>
        </p:spPr>
      </p:pic>
      <p:pic>
        <p:nvPicPr>
          <p:cNvPr id="8" name="Picture 7"/>
          <p:cNvPicPr>
            <a:picLocks noChangeAspect="1"/>
          </p:cNvPicPr>
          <p:nvPr/>
        </p:nvPicPr>
        <p:blipFill>
          <a:blip r:embed="rId3"/>
          <a:stretch>
            <a:fillRect/>
          </a:stretch>
        </p:blipFill>
        <p:spPr>
          <a:xfrm>
            <a:off x="3455011" y="637152"/>
            <a:ext cx="7622314" cy="5583696"/>
          </a:xfrm>
          <a:prstGeom prst="rect">
            <a:avLst/>
          </a:prstGeom>
          <a:ln w="6350">
            <a:solidFill>
              <a:schemeClr val="tx1"/>
            </a:solidFill>
          </a:ln>
        </p:spPr>
      </p:pic>
      <p:sp>
        <p:nvSpPr>
          <p:cNvPr id="3" name="Rectangle 2">
            <a:extLst>
              <a:ext uri="{FF2B5EF4-FFF2-40B4-BE49-F238E27FC236}">
                <a16:creationId xmlns:a16="http://schemas.microsoft.com/office/drawing/2014/main" id="{0A028047-8E07-BC4D-3ED6-4682CEE1A03D}"/>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36506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2055" y="-2"/>
            <a:ext cx="279994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1898 Phonograph</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a:t>
            </a:fld>
            <a:endParaRPr lang="en-US" altLang="en-US"/>
          </a:p>
        </p:txBody>
      </p:sp>
      <p:sp>
        <p:nvSpPr>
          <p:cNvPr id="6" name="Text Box 5"/>
          <p:cNvSpPr txBox="1">
            <a:spLocks noChangeArrowheads="1"/>
          </p:cNvSpPr>
          <p:nvPr/>
        </p:nvSpPr>
        <p:spPr bwMode="auto">
          <a:xfrm>
            <a:off x="7412477" y="6488668"/>
            <a:ext cx="477952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Public Opinion Magazine (8 Nov 1898, p576)</a:t>
            </a:r>
          </a:p>
        </p:txBody>
      </p:sp>
      <p:pic>
        <p:nvPicPr>
          <p:cNvPr id="5" name="Picture 4"/>
          <p:cNvPicPr>
            <a:picLocks noChangeAspect="1"/>
          </p:cNvPicPr>
          <p:nvPr/>
        </p:nvPicPr>
        <p:blipFill>
          <a:blip r:embed="rId3"/>
          <a:srcRect l="1412" r="10886" b="9098"/>
          <a:stretch/>
        </p:blipFill>
        <p:spPr>
          <a:xfrm>
            <a:off x="2429021" y="184579"/>
            <a:ext cx="4608443" cy="6563224"/>
          </a:xfrm>
          <a:prstGeom prst="rect">
            <a:avLst/>
          </a:prstGeom>
          <a:ln w="6350">
            <a:solidFill>
              <a:schemeClr val="tx1"/>
            </a:solidFill>
          </a:ln>
        </p:spPr>
      </p:pic>
    </p:spTree>
    <p:extLst>
      <p:ext uri="{BB962C8B-B14F-4D97-AF65-F5344CB8AC3E}">
        <p14:creationId xmlns:p14="http://schemas.microsoft.com/office/powerpoint/2010/main" val="72416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0498" y="-2"/>
            <a:ext cx="310150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Apollo Player Piano</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8</a:t>
            </a:fld>
            <a:endParaRPr lang="en-US" altLang="en-US"/>
          </a:p>
        </p:txBody>
      </p:sp>
      <p:sp>
        <p:nvSpPr>
          <p:cNvPr id="6" name="Text Box 5"/>
          <p:cNvSpPr txBox="1">
            <a:spLocks noChangeArrowheads="1"/>
          </p:cNvSpPr>
          <p:nvPr/>
        </p:nvSpPr>
        <p:spPr bwMode="auto">
          <a:xfrm>
            <a:off x="7908587" y="6488668"/>
            <a:ext cx="428341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Everybody’s Magazine (June 1911, p25)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3"/>
          <a:stretch>
            <a:fillRect/>
          </a:stretch>
        </p:blipFill>
        <p:spPr>
          <a:xfrm>
            <a:off x="139034" y="118068"/>
            <a:ext cx="4492081" cy="6582770"/>
          </a:xfrm>
          <a:prstGeom prst="rect">
            <a:avLst/>
          </a:prstGeom>
          <a:ln w="6350">
            <a:solidFill>
              <a:schemeClr val="tx1"/>
            </a:solidFill>
          </a:ln>
        </p:spPr>
      </p:pic>
      <p:pic>
        <p:nvPicPr>
          <p:cNvPr id="8" name="Picture 7"/>
          <p:cNvPicPr>
            <a:picLocks noChangeAspect="1"/>
          </p:cNvPicPr>
          <p:nvPr/>
        </p:nvPicPr>
        <p:blipFill rotWithShape="1">
          <a:blip r:embed="rId3"/>
          <a:srcRect l="15082" t="47896" r="15815" b="18942"/>
          <a:stretch/>
        </p:blipFill>
        <p:spPr>
          <a:xfrm>
            <a:off x="2746125" y="955817"/>
            <a:ext cx="7220659" cy="5077838"/>
          </a:xfrm>
          <a:prstGeom prst="rect">
            <a:avLst/>
          </a:prstGeom>
          <a:ln w="6350">
            <a:solidFill>
              <a:schemeClr val="tx1"/>
            </a:solidFill>
          </a:ln>
        </p:spPr>
      </p:pic>
    </p:spTree>
    <p:extLst>
      <p:ext uri="{BB962C8B-B14F-4D97-AF65-F5344CB8AC3E}">
        <p14:creationId xmlns:p14="http://schemas.microsoft.com/office/powerpoint/2010/main" val="25422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3920" y="-2"/>
            <a:ext cx="368808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White-Smith (U.S. 1908)</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9</a:t>
            </a:fld>
            <a:endParaRPr lang="en-US" altLang="en-US"/>
          </a:p>
        </p:txBody>
      </p:sp>
      <p:sp>
        <p:nvSpPr>
          <p:cNvPr id="6" name="Text Box 5"/>
          <p:cNvSpPr txBox="1">
            <a:spLocks noChangeArrowheads="1"/>
          </p:cNvSpPr>
          <p:nvPr/>
        </p:nvSpPr>
        <p:spPr bwMode="auto">
          <a:xfrm>
            <a:off x="10187246" y="6488668"/>
            <a:ext cx="200475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209 U.S. 1 (1908)</a:t>
            </a:r>
          </a:p>
        </p:txBody>
      </p:sp>
      <p:pic>
        <p:nvPicPr>
          <p:cNvPr id="5" name="Picture 4"/>
          <p:cNvPicPr>
            <a:picLocks noChangeAspect="1"/>
          </p:cNvPicPr>
          <p:nvPr/>
        </p:nvPicPr>
        <p:blipFill>
          <a:blip r:embed="rId2"/>
          <a:stretch>
            <a:fillRect/>
          </a:stretch>
        </p:blipFill>
        <p:spPr>
          <a:xfrm>
            <a:off x="4031587" y="143407"/>
            <a:ext cx="4128825" cy="6571185"/>
          </a:xfrm>
          <a:prstGeom prst="rect">
            <a:avLst/>
          </a:prstGeom>
          <a:ln w="6350">
            <a:solidFill>
              <a:schemeClr val="tx1"/>
            </a:solidFill>
          </a:ln>
        </p:spPr>
      </p:pic>
    </p:spTree>
    <p:extLst>
      <p:ext uri="{BB962C8B-B14F-4D97-AF65-F5344CB8AC3E}">
        <p14:creationId xmlns:p14="http://schemas.microsoft.com/office/powerpoint/2010/main" val="2432103316"/>
      </p:ext>
    </p:extLst>
  </p:cSld>
  <p:clrMapOvr>
    <a:masterClrMapping/>
  </p:clrMapOvr>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10628</TotalTime>
  <Words>3010</Words>
  <Application>Microsoft Office PowerPoint</Application>
  <PresentationFormat>Widescreen</PresentationFormat>
  <Paragraphs>350</Paragraphs>
  <Slides>59</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Helvetica</vt:lpstr>
      <vt:lpstr>Monotype Sorts</vt:lpstr>
      <vt:lpstr>Times New Roman</vt:lpstr>
      <vt:lpstr>Wingdings</vt:lpstr>
      <vt:lpstr>Generic (Standard)</vt:lpstr>
      <vt:lpstr>Class 2: Wed 26 Mar 2025 Copyright Spring 2025   Copying and Use</vt:lpstr>
      <vt:lpstr>Objects within Copyright</vt:lpstr>
      <vt:lpstr>Uses of Works</vt:lpstr>
      <vt:lpstr>1878: Edison Phonograph</vt:lpstr>
      <vt:lpstr>1897: Musical Public Performances Added</vt:lpstr>
      <vt:lpstr>1899: Perforating Machine</vt:lpstr>
      <vt:lpstr>1898 Phonograph</vt:lpstr>
      <vt:lpstr>Apollo Player Piano</vt:lpstr>
      <vt:lpstr>White-Smith (U.S. 1908)</vt:lpstr>
      <vt:lpstr>Framing 1: “The Intellectual Conception”</vt:lpstr>
      <vt:lpstr>Framing 2: Read the Statute</vt:lpstr>
      <vt:lpstr>What is a Copy?</vt:lpstr>
      <vt:lpstr>Eyes v. Ears?</vt:lpstr>
      <vt:lpstr>Statute Protects the Object, Not the Work</vt:lpstr>
      <vt:lpstr>How Should We Approach Copies and Copying?</vt:lpstr>
      <vt:lpstr>Is Copying About</vt:lpstr>
      <vt:lpstr>1909: “The Copyrighted Work”</vt:lpstr>
      <vt:lpstr>1976 Act Legislative History</vt:lpstr>
      <vt:lpstr>The Work is the Point, Not The Form (So Long as It is Fixed))</vt:lpstr>
      <vt:lpstr>Bright Tunes v. Harrisongs</vt:lpstr>
      <vt:lpstr>Bright Tunes v. Harrissongs</vt:lpstr>
      <vt:lpstr>The Songs</vt:lpstr>
      <vt:lpstr>The Songs</vt:lpstr>
      <vt:lpstr>The Songs</vt:lpstr>
      <vt:lpstr>Understanding Copying</vt:lpstr>
      <vt:lpstr>Understanding Copying</vt:lpstr>
      <vt:lpstr>The Creative Process at Work and Copying</vt:lpstr>
      <vt:lpstr>The Creative Process at Work and Copying</vt:lpstr>
      <vt:lpstr>106. Exclusive rights in copyrighted works</vt:lpstr>
      <vt:lpstr>101: Derivative Work</vt:lpstr>
      <vt:lpstr>101: Derivative Work</vt:lpstr>
      <vt:lpstr>What Counts as a Copy?</vt:lpstr>
      <vt:lpstr>What Counts as a Copy?</vt:lpstr>
      <vt:lpstr>What Counts as a Copy?</vt:lpstr>
      <vt:lpstr>What Counts as a Copy?</vt:lpstr>
      <vt:lpstr>Hypo 1 Answer</vt:lpstr>
      <vt:lpstr>Hypo 2 Answer</vt:lpstr>
      <vt:lpstr>Hypo 3 Answer</vt:lpstr>
      <vt:lpstr>Hypo 4 Answer</vt:lpstr>
      <vt:lpstr>Hypo 4 Answer</vt:lpstr>
      <vt:lpstr>Rogers v. Koons</vt:lpstr>
      <vt:lpstr>Rogers’s Puppies</vt:lpstr>
      <vt:lpstr>Rogers’s Puppies</vt:lpstr>
      <vt:lpstr>Creating “String of Puppies”</vt:lpstr>
      <vt:lpstr>Authorship?</vt:lpstr>
      <vt:lpstr>Banality Show (TTYN (1 of 3))</vt:lpstr>
      <vt:lpstr>String of Puppies (TTYN (2 of 3))</vt:lpstr>
      <vt:lpstr>Comparing The Two (TTYN (3 of 3))</vt:lpstr>
      <vt:lpstr>The Lawsuit</vt:lpstr>
      <vt:lpstr>Copying the Work v. Accessing the Original</vt:lpstr>
      <vt:lpstr>Why Not This?</vt:lpstr>
      <vt:lpstr>Now Rogers v. Koons</vt:lpstr>
      <vt:lpstr>No Independent Original Here</vt:lpstr>
      <vt:lpstr>Understanding Copying: Substantial Similarity</vt:lpstr>
      <vt:lpstr>Sneering at the Court</vt:lpstr>
      <vt:lpstr>What Did Rogers Do?</vt:lpstr>
      <vt:lpstr>Fair Use</vt:lpstr>
      <vt:lpstr>Satire v. Parody</vt:lpstr>
      <vt:lpstr>Understanding Fourth Factor Market Harm</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Picker, Randall</cp:lastModifiedBy>
  <cp:revision>972</cp:revision>
  <cp:lastPrinted>2022-09-29T19:19:28Z</cp:lastPrinted>
  <dcterms:created xsi:type="dcterms:W3CDTF">1999-10-27T15:27:59Z</dcterms:created>
  <dcterms:modified xsi:type="dcterms:W3CDTF">2025-03-26T17:23:48Z</dcterms:modified>
</cp:coreProperties>
</file>