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115" r:id="rId2"/>
    <p:sldId id="2129" r:id="rId3"/>
    <p:sldId id="2274" r:id="rId4"/>
    <p:sldId id="2300" r:id="rId5"/>
    <p:sldId id="2141" r:id="rId6"/>
    <p:sldId id="2133" r:id="rId7"/>
    <p:sldId id="2275" r:id="rId8"/>
    <p:sldId id="2301" r:id="rId9"/>
    <p:sldId id="2171" r:id="rId10"/>
    <p:sldId id="2302" r:id="rId11"/>
    <p:sldId id="2303" r:id="rId12"/>
    <p:sldId id="2214" r:id="rId13"/>
    <p:sldId id="2231" r:id="rId14"/>
    <p:sldId id="2165" r:id="rId15"/>
    <p:sldId id="2197" r:id="rId16"/>
    <p:sldId id="2198" r:id="rId17"/>
    <p:sldId id="2199" r:id="rId18"/>
    <p:sldId id="2204" r:id="rId19"/>
    <p:sldId id="2305" r:id="rId20"/>
    <p:sldId id="2306" r:id="rId21"/>
    <p:sldId id="2354" r:id="rId22"/>
    <p:sldId id="2357" r:id="rId23"/>
    <p:sldId id="2376" r:id="rId24"/>
    <p:sldId id="2313" r:id="rId25"/>
    <p:sldId id="2358" r:id="rId26"/>
    <p:sldId id="2359" r:id="rId27"/>
    <p:sldId id="2360" r:id="rId28"/>
    <p:sldId id="2911" r:id="rId29"/>
    <p:sldId id="2912" r:id="rId30"/>
    <p:sldId id="2913" r:id="rId31"/>
    <p:sldId id="2908" r:id="rId32"/>
    <p:sldId id="2909" r:id="rId33"/>
    <p:sldId id="2910" r:id="rId34"/>
    <p:sldId id="2367" r:id="rId35"/>
    <p:sldId id="2914" r:id="rId36"/>
    <p:sldId id="2258" r:id="rId37"/>
    <p:sldId id="2362" r:id="rId38"/>
    <p:sldId id="2363" r:id="rId39"/>
    <p:sldId id="2366" r:id="rId40"/>
    <p:sldId id="2365" r:id="rId41"/>
    <p:sldId id="2263" r:id="rId42"/>
    <p:sldId id="2264" r:id="rId43"/>
    <p:sldId id="2265" r:id="rId44"/>
    <p:sldId id="2368" r:id="rId45"/>
    <p:sldId id="2369" r:id="rId46"/>
    <p:sldId id="2370" r:id="rId47"/>
    <p:sldId id="2371" r:id="rId48"/>
    <p:sldId id="2286" r:id="rId49"/>
    <p:sldId id="2361" r:id="rId50"/>
    <p:sldId id="2290" r:id="rId51"/>
    <p:sldId id="2372" r:id="rId52"/>
    <p:sldId id="2350" r:id="rId53"/>
    <p:sldId id="2351" r:id="rId54"/>
    <p:sldId id="2373" r:id="rId55"/>
    <p:sldId id="2374" r:id="rId56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990033"/>
    <a:srgbClr val="CC66FF"/>
    <a:srgbClr val="CCCCFF"/>
    <a:srgbClr val="6699FF"/>
    <a:srgbClr val="003399"/>
    <a:srgbClr val="FFCC99"/>
    <a:srgbClr val="3333CC"/>
    <a:srgbClr val="CC00CC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136" d="100"/>
          <a:sy n="136" d="100"/>
        </p:scale>
        <p:origin x="64" y="436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179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540"/>
    </p:cViewPr>
  </p:sorterViewPr>
  <p:notesViewPr>
    <p:cSldViewPr snapToGrid="0">
      <p:cViewPr varScale="1">
        <p:scale>
          <a:sx n="123" d="100"/>
          <a:sy n="123" d="100"/>
        </p:scale>
        <p:origin x="4916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34" tIns="46567" rIns="93134" bIns="46567" numCol="1" anchor="t" anchorCtr="0" compatLnSpc="1">
            <a:prstTxWarp prst="textNoShape">
              <a:avLst/>
            </a:prstTxWarp>
          </a:bodyPr>
          <a:lstStyle>
            <a:lvl1pPr defTabSz="931604">
              <a:defRPr kumimoji="0" sz="1200" i="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34" tIns="46567" rIns="93134" bIns="46567" numCol="1" anchor="t" anchorCtr="0" compatLnSpc="1">
            <a:prstTxWarp prst="textNoShape">
              <a:avLst/>
            </a:prstTxWarp>
          </a:bodyPr>
          <a:lstStyle>
            <a:lvl1pPr algn="r" defTabSz="931604">
              <a:defRPr kumimoji="0" sz="1200" i="0"/>
            </a:lvl1pPr>
          </a:lstStyle>
          <a:p>
            <a:pPr>
              <a:defRPr/>
            </a:pPr>
            <a:fld id="{1264D5B8-5F76-4941-A5D8-F706068337C0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34" tIns="46567" rIns="93134" bIns="46567" numCol="1" anchor="b" anchorCtr="0" compatLnSpc="1">
            <a:prstTxWarp prst="textNoShape">
              <a:avLst/>
            </a:prstTxWarp>
          </a:bodyPr>
          <a:lstStyle>
            <a:lvl1pPr defTabSz="931604">
              <a:defRPr kumimoji="0" sz="1200" i="0"/>
            </a:lvl1pPr>
          </a:lstStyle>
          <a:p>
            <a:pPr>
              <a:defRPr/>
            </a:pPr>
            <a:r>
              <a:rPr lang="en-US" altLang="en-US"/>
              <a:t>Copyright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34" tIns="46567" rIns="93134" bIns="46567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 i="0"/>
            </a:lvl1pPr>
          </a:lstStyle>
          <a:p>
            <a:fld id="{A5B234D2-3727-40D0-8386-8D0ACC7CFA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9276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34" tIns="46567" rIns="93134" bIns="46567" numCol="1" anchor="t" anchorCtr="0" compatLnSpc="1">
            <a:prstTxWarp prst="textNoShape">
              <a:avLst/>
            </a:prstTxWarp>
          </a:bodyPr>
          <a:lstStyle>
            <a:lvl1pPr defTabSz="931604"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3491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9" y="4416426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34" tIns="46567" rIns="93134" bIns="465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34" tIns="46567" rIns="93134" bIns="46567" numCol="1" anchor="t" anchorCtr="0" compatLnSpc="1">
            <a:prstTxWarp prst="textNoShape">
              <a:avLst/>
            </a:prstTxWarp>
          </a:bodyPr>
          <a:lstStyle>
            <a:lvl1pPr algn="r" defTabSz="931604">
              <a:defRPr kumimoji="0" sz="1200" i="0"/>
            </a:lvl1pPr>
          </a:lstStyle>
          <a:p>
            <a:pPr>
              <a:defRPr/>
            </a:pPr>
            <a:fld id="{514968EE-DDB0-4B2A-93BA-2F4EBEE529DB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34" tIns="46567" rIns="93134" bIns="46567" numCol="1" anchor="b" anchorCtr="0" compatLnSpc="1">
            <a:prstTxWarp prst="textNoShape">
              <a:avLst/>
            </a:prstTxWarp>
          </a:bodyPr>
          <a:lstStyle>
            <a:lvl1pPr defTabSz="931604"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34" tIns="46567" rIns="93134" bIns="46567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 i="0"/>
            </a:lvl1pPr>
          </a:lstStyle>
          <a:p>
            <a:fld id="{27986838-9CEB-4292-81D5-D21B8370AE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17723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risties.com/sales/jeff-koons-balloon-dog-november-2013/index.aspx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feed.time.com/2013/11/14/an-orange-balloon-dog-sold-for-58-4-million-so-here-are-10-cool-jeff-koons-balloon-pieces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dirt.com/articles/20110106/03183912549/appropriation-artist-jeff-koons-threatens-company-retailers-selling-classic-balloon-dog-bookends.shtml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A8AB6E9-8D7B-4F1A-A76E-5D719DDDFEC5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645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0873D86-5F89-4B7D-9115-84C4F82EE5B7}" type="slidenum">
              <a:rPr kumimoji="0" lang="en-US" altLang="en-US" sz="1200" i="0"/>
              <a:pPr/>
              <a:t>1</a:t>
            </a:fld>
            <a:endParaRPr kumimoji="0" lang="en-US" altLang="en-US" sz="1200" i="0"/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7B99C0B-78E5-445A-B639-BE93E1EF9333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757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8EFDC0-A6FF-4C21-A9DC-C13349B97D94}" type="slidenum">
              <a:rPr kumimoji="0" lang="en-US" altLang="en-US" sz="1200" i="0"/>
              <a:pPr/>
              <a:t>13</a:t>
            </a:fld>
            <a:endParaRPr kumimoji="0" lang="en-US" altLang="en-US" sz="1200" i="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914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096583-3059-4A15-B954-1483EAF8EBAE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768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AC93C2D-CA2A-41DB-965C-41A37542BC6D}" type="slidenum">
              <a:rPr kumimoji="0" lang="en-US" altLang="en-US" sz="1200" i="0"/>
              <a:pPr/>
              <a:t>14</a:t>
            </a:fld>
            <a:endParaRPr kumimoji="0" lang="en-US" altLang="en-US" sz="1200" i="0"/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97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9CF318-6363-45EE-ABB3-E6996282E753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819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81E85FE-06EE-47C5-8838-3BAE4750AFC4}" type="slidenum">
              <a:rPr kumimoji="0" lang="en-US" altLang="en-US" sz="1200" i="0"/>
              <a:pPr/>
              <a:t>15</a:t>
            </a:fld>
            <a:endParaRPr kumimoji="0" lang="en-US" altLang="en-US" sz="1200" i="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74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120D5BB-E09D-4012-AD43-74278E455373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8294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01A3734-BFD7-4356-AFC4-DABBD38293A5}" type="slidenum">
              <a:rPr kumimoji="0" lang="en-US" altLang="en-US" sz="1200" i="0"/>
              <a:pPr/>
              <a:t>16</a:t>
            </a:fld>
            <a:endParaRPr kumimoji="0" lang="en-US" altLang="en-US" sz="1200" i="0"/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49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1A78309-2890-4AC7-894A-BAD3BF476A83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8397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44F026-A6F2-49B7-B667-8BCB924F117C}" type="slidenum">
              <a:rPr kumimoji="0" lang="en-US" altLang="en-US" sz="1200" i="0"/>
              <a:pPr/>
              <a:t>17</a:t>
            </a:fld>
            <a:endParaRPr kumimoji="0" lang="en-US" altLang="en-US" sz="1200" i="0"/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465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6BCDBC-AC7D-4A4E-92C5-66D4A3AD2FA7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8499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0A3CEA-AFCC-4911-A3B0-0105CC66CF89}" type="slidenum">
              <a:rPr kumimoji="0" lang="en-US" altLang="en-US" sz="1200" i="0"/>
              <a:pPr/>
              <a:t>18</a:t>
            </a:fld>
            <a:endParaRPr kumimoji="0" lang="en-US" altLang="en-US" sz="1200" i="0"/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756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1684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C8C20B-7B46-4846-89FA-C74BF2B58495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716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466023-2A34-4A4F-AAAA-5817EC2B3C20}" type="slidenum">
              <a:rPr kumimoji="0" lang="en-US" altLang="en-US" sz="1200" i="0"/>
              <a:pPr/>
              <a:t>19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3643551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1684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C8C20B-7B46-4846-89FA-C74BF2B58495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716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466023-2A34-4A4F-AAAA-5817EC2B3C20}" type="slidenum">
              <a:rPr kumimoji="0" lang="en-US" altLang="en-US" sz="1200" i="0"/>
              <a:pPr/>
              <a:t>20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1330552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https://www.sfmoma.org/artwork/98.291/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4968EE-DDB0-4B2A-93BA-2F4EBEE529DB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986838-9CEB-4292-81D5-D21B8370AE2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848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https://www.tate.org.uk/art/artworks/emin-my-bed-l03662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4968EE-DDB0-4B2A-93BA-2F4EBEE529DB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986838-9CEB-4292-81D5-D21B8370AE2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105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DD4D145-193C-4B44-8855-22E88B0DD194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6553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EE4DB3F-65FA-4D02-B376-14A2AD5F1739}" type="slidenum">
              <a:rPr kumimoji="0" lang="en-US" altLang="en-US" sz="1200" i="0"/>
              <a:pPr/>
              <a:t>2</a:t>
            </a:fld>
            <a:endParaRPr kumimoji="0" lang="en-US" altLang="en-US" sz="1200" i="0"/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42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</a:t>
            </a:r>
            <a:r>
              <a:rPr lang="en-US" dirty="0">
                <a:hlinkClick r:id="rId3"/>
              </a:rPr>
              <a:t>http://www.christies.com/sales/jeff-koons-balloon-dog-november-2013/index.aspx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4968EE-DDB0-4B2A-93BA-2F4EBEE529DB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986838-9CEB-4292-81D5-D21B8370AE2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19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</a:t>
            </a:r>
            <a:r>
              <a:rPr lang="en-US" dirty="0">
                <a:hlinkClick r:id="rId3"/>
              </a:rPr>
              <a:t>http://newsfeed.time.com/2013/11/14/an-orange-balloon-dog-sold-for-58-4-million-so-here-are-10-cool-jeff-koons-balloon-pieces/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4968EE-DDB0-4B2A-93BA-2F4EBEE529DB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986838-9CEB-4292-81D5-D21B8370AE2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507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</a:t>
            </a:r>
            <a:r>
              <a:rPr lang="en-US" dirty="0">
                <a:hlinkClick r:id="rId3"/>
              </a:rPr>
              <a:t>http://www.techdirt.com/articles/20110106/03183912549/appropriation-artist-jeff-koons-threatens-company-retailers-selling-classic-balloon-dog-bookends.shtml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4968EE-DDB0-4B2A-93BA-2F4EBEE529DB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986838-9CEB-4292-81D5-D21B8370AE2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099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https://www.bernardaud.com/en/us/jeff-koons/balloon-dog-blue-by-jeff-koons-edition-en-porcelaine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14968EE-DDB0-4B2A-93BA-2F4EBEE529DB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86838-9CEB-4292-81D5-D21B8370AE28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630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https://www.nytimes.com/2025/03/10/style/balloon-art-sculpture-dj-morrow.html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14968EE-DDB0-4B2A-93BA-2F4EBEE529DB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86838-9CEB-4292-81D5-D21B8370AE2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706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1B8B4-FB36-7ED9-0B6B-6EC5A626B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57F3DF-8F84-C3E5-49FE-83215A1416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03C80C-8C03-EF59-1F64-6579B7682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https://www.nytimes.com/2025/03/10/style/balloon-art-sculpture-dj-morrow.html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66744-40F5-09A7-C6D6-4E50075F55D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14968EE-DDB0-4B2A-93BA-2F4EBEE529DB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BA898-6BED-32F5-2DA6-10DA03DB2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86838-9CEB-4292-81D5-D21B8370AE2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194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https://balloonsinbold.com/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14968EE-DDB0-4B2A-93BA-2F4EBEE529DB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86838-9CEB-4292-81D5-D21B8370AE2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224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36797D5-AE92-493C-B622-94C4A00F29DC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860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8F6D987-0FAF-45FB-B897-AF932AE98E17}" type="slidenum">
              <a:rPr kumimoji="0" lang="en-US" altLang="en-US" sz="1200" i="0"/>
              <a:pPr/>
              <a:t>36</a:t>
            </a:fld>
            <a:endParaRPr kumimoji="0" lang="en-US" altLang="en-US" sz="1200" i="0"/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823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https://www.loc.gov/item/98519710/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4968EE-DDB0-4B2A-93BA-2F4EBEE529DB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986838-9CEB-4292-81D5-D21B8370AE2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977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https://academic.eb.com/levels/collegiate/article/history-of-photography/108551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4968EE-DDB0-4B2A-93BA-2F4EBEE529DB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986838-9CEB-4292-81D5-D21B8370AE28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156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1684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C8C20B-7B46-4846-89FA-C74BF2B58495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716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466023-2A34-4A4F-AAAA-5817EC2B3C20}" type="slidenum">
              <a:rPr kumimoji="0" lang="en-US" altLang="en-US" sz="1200" i="0"/>
              <a:pPr/>
              <a:t>3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40704412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506B70-BE75-4239-AE62-1AD4ACF3BF97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9216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B25944-B86C-4E22-90F2-D6F9FE9340B9}" type="slidenum">
              <a:rPr kumimoji="0" lang="en-US" altLang="en-US" sz="1200" i="0"/>
              <a:pPr/>
              <a:t>41</a:t>
            </a:fld>
            <a:endParaRPr kumimoji="0" lang="en-US" altLang="en-US" sz="1200" i="0"/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69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9DB452-3650-4878-A604-B2EB25E146EB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9318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8ACB323-6FF3-4D05-98A9-ED2F76B87D4E}" type="slidenum">
              <a:rPr kumimoji="0" lang="en-US" altLang="en-US" sz="1200" i="0"/>
              <a:pPr/>
              <a:t>42</a:t>
            </a:fld>
            <a:endParaRPr kumimoji="0" lang="en-US" altLang="en-US" sz="1200" i="0"/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55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E3735D-B434-4CBD-964E-6F9D30317932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9421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8D6073-274B-4628-B0B0-DB33C98F44C5}" type="slidenum">
              <a:rPr kumimoji="0" lang="en-US" altLang="en-US" sz="1200" i="0"/>
              <a:pPr/>
              <a:t>43</a:t>
            </a:fld>
            <a:endParaRPr kumimoji="0" lang="en-US" altLang="en-US" sz="1200" i="0"/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086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DAA4D1-ADF0-42FA-953D-62CE797347E7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1116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3812C87-4013-458B-8655-649D579D0FB9}" type="slidenum">
              <a:rPr kumimoji="0" lang="en-US" altLang="en-US" sz="1200" i="0"/>
              <a:pPr/>
              <a:t>48</a:t>
            </a:fld>
            <a:endParaRPr kumimoji="0" lang="en-US" altLang="en-US" sz="1200" i="0"/>
          </a:p>
        </p:txBody>
      </p:sp>
      <p:sp>
        <p:nvSpPr>
          <p:cNvPr id="111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Source: Zimmerman in Intellectual Property Stories</a:t>
            </a:r>
          </a:p>
        </p:txBody>
      </p:sp>
    </p:spTree>
    <p:extLst>
      <p:ext uri="{BB962C8B-B14F-4D97-AF65-F5344CB8AC3E}">
        <p14:creationId xmlns:p14="http://schemas.microsoft.com/office/powerpoint/2010/main" val="39834408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</a:rPr>
              <a:t>Source: http://www.edwardsamuels.com/illustratedstory/chapter%206/wallace.jpg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4968EE-DDB0-4B2A-93BA-2F4EBEE529DB}" type="datetime1">
              <a:rPr lang="en-US" altLang="en-US" smtClean="0"/>
              <a:t>3/24/2025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986838-9CEB-4292-81D5-D21B8370AE2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5362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1B43E0B-24E7-462F-98BC-C88A1173A92C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1157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B4AC7B7-6CFC-4BFF-8C60-84492892D941}" type="slidenum">
              <a:rPr kumimoji="0" lang="en-US" altLang="en-US" sz="1200" i="0"/>
              <a:pPr/>
              <a:t>50</a:t>
            </a:fld>
            <a:endParaRPr kumimoji="0" lang="en-US" altLang="en-US" sz="1200" i="0"/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665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D2CCF7C-A618-406A-B81C-A8A663E59795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11776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9FBA8E2-076D-4BC6-8CB9-A71BDB374530}" type="slidenum">
              <a:rPr kumimoji="0" lang="en-US" altLang="en-US" sz="1200" i="0"/>
              <a:pPr/>
              <a:t>52</a:t>
            </a:fld>
            <a:endParaRPr kumimoji="0" lang="en-US" altLang="en-US" sz="1200" i="0"/>
          </a:p>
        </p:txBody>
      </p:sp>
      <p:sp>
        <p:nvSpPr>
          <p:cNvPr id="117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161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68E50E5-2E06-40EF-A8FD-00BE85B198B5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11878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77D347F-3265-486C-AABF-ED41AFE0E449}" type="slidenum">
              <a:rPr kumimoji="0" lang="en-US" altLang="en-US" sz="1200" i="0"/>
              <a:pPr/>
              <a:t>53</a:t>
            </a:fld>
            <a:endParaRPr kumimoji="0" lang="en-US" altLang="en-US" sz="1200" i="0"/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10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75EE1F-4B21-4F57-80FF-31EFAC1FA58E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6656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2B40FC-EF4D-4027-8798-51F55AF158A3}" type="slidenum">
              <a:rPr kumimoji="0" lang="en-US" altLang="en-US" sz="1200" i="0"/>
              <a:pPr/>
              <a:t>5</a:t>
            </a:fld>
            <a:endParaRPr kumimoji="0" lang="en-US" altLang="en-US" sz="1200" i="0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283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91C5B9-8386-46E7-95FA-968D848B5E81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706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42C6D65-DCD2-4AA0-A8C9-1B771F9C20DB}" type="slidenum">
              <a:rPr kumimoji="0" lang="en-US" altLang="en-US" sz="1200" i="0"/>
              <a:pPr/>
              <a:t>6</a:t>
            </a:fld>
            <a:endParaRPr kumimoji="0" lang="en-US" altLang="en-US" sz="1200" i="0"/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936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2708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BB0834-F4BD-4F06-B3BC-A21702BBC65E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FD0FBB-78C9-4593-989F-5E556950DFF1}" type="slidenum">
              <a:rPr kumimoji="0" lang="en-US" altLang="en-US" sz="1200" i="0"/>
              <a:pPr/>
              <a:t>7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1812985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2708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BB0834-F4BD-4F06-B3BC-A21702BBC65E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FD0FBB-78C9-4593-989F-5E556950DFF1}" type="slidenum">
              <a:rPr kumimoji="0" lang="en-US" altLang="en-US" sz="1200" i="0"/>
              <a:pPr/>
              <a:t>8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580623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6A41D17-3354-4337-BACD-C8232B2CBE4D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737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E95D420-012B-4CCF-9BD3-9BCDC5419D50}" type="slidenum">
              <a:rPr kumimoji="0" lang="en-US" altLang="en-US" sz="1200" i="0"/>
              <a:pPr/>
              <a:t>9</a:t>
            </a:fld>
            <a:endParaRPr kumimoji="0" lang="en-US" altLang="en-US" sz="1200" i="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87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15CDEEE-6AC2-4BE8-A42E-652166525325}" type="datetime1">
              <a:rPr kumimoji="0" lang="en-US" altLang="en-US" sz="1200" i="0"/>
              <a:t>3/24/2025</a:t>
            </a:fld>
            <a:endParaRPr kumimoji="0" lang="en-US" altLang="en-US" sz="1200" i="0"/>
          </a:p>
        </p:txBody>
      </p:sp>
      <p:sp>
        <p:nvSpPr>
          <p:cNvPr id="7475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C5FD30-DCE2-4C74-B691-B249263A6F3D}" type="slidenum">
              <a:rPr kumimoji="0" lang="en-US" altLang="en-US" sz="1200" i="0"/>
              <a:pPr/>
              <a:t>12</a:t>
            </a:fld>
            <a:endParaRPr kumimoji="0" lang="en-US" altLang="en-US" sz="1200" i="0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4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233" y="320040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BD922F3B-50D0-456B-8111-2C495D37554B}" type="datetime4">
              <a:rPr lang="en-US" smtClean="0"/>
              <a:t>March 24, 2025</a:t>
            </a:fld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fld id="{5A35A5BB-1919-4CF8-9BD7-83F1318D14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13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B9378-4AEF-479B-AC0D-B8CBCEB2C6D5}" type="datetime4">
              <a:rPr lang="en-US" smtClean="0"/>
              <a:t>March 24,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E3300-11F2-4E89-8BFA-165A76FA1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6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96CDA-ECAA-4741-B7CE-80E1B025C93C}" type="datetime4">
              <a:rPr lang="en-US" smtClean="0"/>
              <a:t>March 24,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82738-D94A-45E0-8F03-EA6FF8495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935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0FD6E-CB0F-4097-AFC4-EF9D712EEA00}" type="datetime4">
              <a:rPr lang="en-US" smtClean="0"/>
              <a:t>March 24,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6FBC13-6F16-4B8B-BC7C-793D97AB6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95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/>
            </a:lvl1pPr>
            <a:lvl2pPr marL="742950" indent="-285750">
              <a:buFont typeface="Wingdings" panose="05000000000000000000" pitchFamily="2" charset="2"/>
              <a:buChar char="§"/>
              <a:defRPr sz="3600"/>
            </a:lvl2pPr>
            <a:lvl3pPr marL="1143000" indent="-228600">
              <a:buFont typeface="Wingdings" panose="05000000000000000000" pitchFamily="2" charset="2"/>
              <a:buChar char="§"/>
              <a:defRPr sz="3600"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5156E-BFA2-4D93-B639-440F9B995E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01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DD782-BF21-4BDC-8F0C-44C785C3F401}" type="datetime4">
              <a:rPr lang="en-US" smtClean="0"/>
              <a:t>March 24,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2C7BD-D0A4-45F1-B1AA-9C99B3CA27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12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8C00C-968C-4CCD-BBF6-92549CAEEF4A}" type="datetime4">
              <a:rPr lang="en-US" smtClean="0"/>
              <a:t>March 24,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C49A00-1FBC-40C0-8DCA-E8912CFB95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44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A91A8-073F-4D86-B609-215A0808E977}" type="datetime4">
              <a:rPr lang="en-US" smtClean="0"/>
              <a:t>March 24,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2F4AD-8FDE-4647-8BFB-EA6D591240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82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F10EF-E8A5-4983-B419-1E7228A145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43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7ED39-1323-40A1-BFFA-E34B2E253CCA}" type="datetime4">
              <a:rPr lang="en-US" smtClean="0"/>
              <a:t>March 24,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97520D-D162-499E-B517-69BFD198CB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117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FC58A-B20E-4841-A0D5-433DD1782AD6}" type="datetime4">
              <a:rPr lang="en-US" smtClean="0"/>
              <a:t>March 24,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C83051-85F0-47D3-BB14-4406E26410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72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06A03-BF83-43CA-A83F-A8F04FE9DAFD}" type="datetime4">
              <a:rPr lang="en-US" smtClean="0"/>
              <a:t>March 24,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185E83-C72D-491D-B7FE-0D41947798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73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71580D7B-590A-49BA-AA71-4BDC15926E11}" type="datetime4">
              <a:rPr lang="en-US" smtClean="0"/>
              <a:t>March 24,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fld id="{A78BBC80-AAB8-4D6F-A40E-5C46B12CD6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chemeClr val="accent4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tmp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tm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Class 1: Mon </a:t>
            </a:r>
            <a:r>
              <a:rPr lang="en-US" sz="2800"/>
              <a:t>24 Mar 2025</a:t>
            </a:r>
            <a:br>
              <a:rPr lang="en-US" sz="2800" dirty="0"/>
            </a:br>
            <a:r>
              <a:rPr lang="en-US" sz="2800" dirty="0"/>
              <a:t>Copyright Spring 2025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7200" dirty="0"/>
              <a:t>Introduction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24300" y="3581400"/>
            <a:ext cx="7468630" cy="1752600"/>
          </a:xfrm>
        </p:spPr>
        <p:txBody>
          <a:bodyPr/>
          <a:lstStyle/>
          <a:p>
            <a:r>
              <a:rPr lang="en-US" dirty="0"/>
              <a:t>Randal C. Picker</a:t>
            </a:r>
          </a:p>
          <a:p>
            <a:r>
              <a:rPr lang="en-US" sz="2000" dirty="0"/>
              <a:t>James Parker Hall Distinguished Service Professor of Law</a:t>
            </a:r>
          </a:p>
          <a:p>
            <a:endParaRPr lang="en-US" sz="2000" dirty="0"/>
          </a:p>
          <a:p>
            <a:r>
              <a:rPr lang="en-US" dirty="0"/>
              <a:t>The Law School</a:t>
            </a:r>
          </a:p>
          <a:p>
            <a:r>
              <a:rPr lang="en-US" dirty="0"/>
              <a:t>The University of Chicago</a:t>
            </a:r>
          </a:p>
          <a:p>
            <a:endParaRPr lang="en-US" sz="2000" dirty="0"/>
          </a:p>
          <a:p>
            <a:endParaRPr lang="en-US" sz="1800" dirty="0">
              <a:solidFill>
                <a:srgbClr val="33669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 “Originality”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 to me and not copied from preexisting work</a:t>
            </a:r>
          </a:p>
          <a:p>
            <a:pPr lvl="1"/>
            <a:r>
              <a:rPr lang="en-US" dirty="0"/>
              <a:t>Copyright doesn’t ask how good the work is</a:t>
            </a:r>
          </a:p>
          <a:p>
            <a:pPr lvl="1"/>
            <a:r>
              <a:rPr lang="en-US" dirty="0"/>
              <a:t>And it doesn’t ask whether someone else has created the same work before so long as I didn’t copy my work from them</a:t>
            </a:r>
          </a:p>
          <a:p>
            <a:pPr lvl="1"/>
            <a:r>
              <a:rPr lang="en-US" dirty="0"/>
              <a:t>Copyright quite different from patents in that way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156E-BFA2-4D93-B639-440F9B995EA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356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 “Originality”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Copyright as source rule</a:t>
            </a:r>
          </a:p>
          <a:p>
            <a:pPr lvl="1"/>
            <a:r>
              <a:rPr lang="en-US" dirty="0"/>
              <a:t>Key to copyrightability of my poem is that it is original to me and not copied from somewhere else and that it has some minimum level of creativity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156E-BFA2-4D93-B639-440F9B995EA6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517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465E09-6C27-4863-873F-6FA9611D3753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Don’t Need ©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Formalities Required</a:t>
            </a:r>
          </a:p>
          <a:p>
            <a:pPr lvl="1"/>
            <a:r>
              <a:rPr lang="en-US"/>
              <a:t>Don’t need © or something like that</a:t>
            </a:r>
          </a:p>
          <a:p>
            <a:pPr lvl="2"/>
            <a:r>
              <a:rPr lang="en-US"/>
              <a:t>But can (see 401-407) and has advantages (see, for example, 401(d))</a:t>
            </a:r>
          </a:p>
          <a:p>
            <a:pPr lvl="1"/>
            <a:r>
              <a:rPr lang="en-US"/>
              <a:t>This came into effect in the U.S. with our entry into the Berne Convention as of March 1, 1989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E9BE43-7282-4008-9279-5B91748D8C0B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Don’t Need to Register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/>
              <a:t>Don’t need to register the work with the government</a:t>
            </a:r>
          </a:p>
          <a:p>
            <a:pPr lvl="2"/>
            <a:r>
              <a:rPr lang="en-US"/>
              <a:t>But can (see 408-410) and necessary to sue for copyright infringement (see 411); also matters for availability of statutory damages</a:t>
            </a:r>
          </a:p>
          <a:p>
            <a:pPr lvl="2"/>
            <a:r>
              <a:rPr lang="en-US"/>
              <a:t>Very different from patents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F60594-32E0-419A-AB0C-0F732795D561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the Terms Right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Physical Objects v. Works</a:t>
            </a:r>
          </a:p>
          <a:p>
            <a:pPr lvl="1"/>
            <a:r>
              <a:rPr lang="en-US"/>
              <a:t>Is the piece of paper with the poem on it the work?</a:t>
            </a:r>
          </a:p>
          <a:p>
            <a:pPr lvl="1"/>
            <a:r>
              <a:rPr lang="en-US"/>
              <a:t>If not, what is the work?</a:t>
            </a:r>
          </a:p>
          <a:p>
            <a:r>
              <a:rPr lang="en-US"/>
              <a:t>Copies vs. Originals</a:t>
            </a:r>
          </a:p>
          <a:p>
            <a:pPr lvl="1"/>
            <a:r>
              <a:rPr lang="en-US"/>
              <a:t>Is the single piece of paper on which the poem is written a copy?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D7D827-DEA2-4588-B242-EA8AD0FDF16D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106. Exclusive rights in copyrighted works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to sections 107 through 121, the owner of copyright under this title has the exclusive rights to do and to authorize any of the following:</a:t>
            </a:r>
          </a:p>
          <a:p>
            <a:pPr lvl="1"/>
            <a:r>
              <a:rPr lang="en-US" dirty="0"/>
              <a:t>(1) to reproduce the copyrighted work in copies or phonorecords;</a:t>
            </a:r>
          </a:p>
          <a:p>
            <a:pPr lvl="1"/>
            <a:r>
              <a:rPr lang="en-US" dirty="0"/>
              <a:t>(2) to prepare derivative works based upon the copyrighted work;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7ED8A11-BBFB-4BA5-B585-7AD54DB43854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16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106 (Cont.)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en-US"/>
              <a:t>(3) to distribute copies or phonorecords of the copyrighted work to the public by sale or other transfer of ownership, or by rental, lease, or lending;</a:t>
            </a:r>
          </a:p>
          <a:p>
            <a:pPr lvl="1">
              <a:lnSpc>
                <a:spcPct val="90000"/>
              </a:lnSpc>
            </a:pPr>
            <a:r>
              <a:rPr lang="en-US"/>
              <a:t>(4) in the case of literary, musical, dramatic, and choreographic works, pantomimes, and motion pictures and other audiovisual works, to perform the copyrighted work publicly;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EA04B24-E7BE-410D-BD87-7A1434C24940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17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106 (Cont.)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en-US"/>
              <a:t>(5) in the case of literary, musical, dramatic, and choreographic works, pantomimes, and pictorial, graphic, or sculptural works, including the individual images of a motion picture or other audiovisual work, to display the copyrighted work publicly; and</a:t>
            </a:r>
          </a:p>
          <a:p>
            <a:pPr lvl="1">
              <a:lnSpc>
                <a:spcPct val="90000"/>
              </a:lnSpc>
            </a:pPr>
            <a:r>
              <a:rPr lang="en-US"/>
              <a:t>(6) in the case of sound recordings, to perform the copyrighted work publicly by means of a digital audio transmission.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24EAF1-2BB7-40DB-9A22-16E316217B0B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18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201: Ownership of copyright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(a) Initial Ownership.</a:t>
            </a:r>
          </a:p>
          <a:p>
            <a:pPr lvl="1"/>
            <a:r>
              <a:rPr lang="en-US" dirty="0"/>
              <a:t>Copyright in a work protected under this title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vests initially in the author</a:t>
            </a:r>
            <a:r>
              <a:rPr lang="en-US" dirty="0"/>
              <a:t> or authors of the work. The authors of a joint work are </a:t>
            </a:r>
            <a:r>
              <a:rPr lang="en-US" dirty="0" err="1"/>
              <a:t>coowners</a:t>
            </a:r>
            <a:r>
              <a:rPr lang="en-US" dirty="0"/>
              <a:t> of copyright in the work.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Piece of Paper No. 2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Second Writing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2BBA9D-681C-4DA9-88D9-60F805856ED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19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79372" y="0"/>
            <a:ext cx="2138028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5)</a:t>
            </a:r>
          </a:p>
        </p:txBody>
      </p:sp>
    </p:spTree>
    <p:extLst>
      <p:ext uri="{BB962C8B-B14F-4D97-AF65-F5344CB8AC3E}">
        <p14:creationId xmlns:p14="http://schemas.microsoft.com/office/powerpoint/2010/main" val="2747399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F84C11-25D1-45B2-ABB3-3301F106A7C1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Constitution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Congress shall have the Power . . .</a:t>
            </a:r>
          </a:p>
          <a:p>
            <a:pPr lvl="1"/>
            <a:r>
              <a:rPr lang="en-US" dirty="0"/>
              <a:t>To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promote</a:t>
            </a:r>
            <a:r>
              <a:rPr lang="en-US" dirty="0"/>
              <a:t> the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progress</a:t>
            </a:r>
            <a:r>
              <a:rPr lang="en-US" dirty="0"/>
              <a:t> of science and the useful arts, by securing for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limited times </a:t>
            </a:r>
            <a:r>
              <a:rPr lang="en-US" dirty="0"/>
              <a:t>to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authors</a:t>
            </a:r>
            <a:r>
              <a:rPr lang="en-US" dirty="0"/>
              <a:t> and inventors the exclusive right to their respective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writings</a:t>
            </a:r>
            <a:r>
              <a:rPr lang="en-US" dirty="0"/>
              <a:t> and discoveries;</a:t>
            </a:r>
          </a:p>
          <a:p>
            <a:pPr lvl="1"/>
            <a:r>
              <a:rPr lang="en-US" dirty="0"/>
              <a:t>(Art. I, </a:t>
            </a:r>
            <a:r>
              <a:rPr lang="en-US" dirty="0">
                <a:cs typeface="Arial" panose="020B0604020202020204" pitchFamily="34" charset="0"/>
              </a:rPr>
              <a:t>§ 8, cl. 8)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Piece of Paper No.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2BBA9D-681C-4DA9-88D9-60F805856ED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20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121317" y="0"/>
            <a:ext cx="2096083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5)</a:t>
            </a:r>
          </a:p>
        </p:txBody>
      </p:sp>
    </p:spTree>
    <p:extLst>
      <p:ext uri="{BB962C8B-B14F-4D97-AF65-F5344CB8AC3E}">
        <p14:creationId xmlns:p14="http://schemas.microsoft.com/office/powerpoint/2010/main" val="1443607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0521" y="-2"/>
            <a:ext cx="736148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Marcel Duchamp, Fountain, 1917? (TTYN (3 of 5))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65257" y="6488668"/>
            <a:ext cx="352674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SFMOMA (Visited 24 Mar 2025)</a:t>
            </a:r>
          </a:p>
        </p:txBody>
      </p:sp>
      <p:pic>
        <p:nvPicPr>
          <p:cNvPr id="9" name="Picture 8" descr="A white urinal with black writing on it&#10;&#10;Description automatically generated">
            <a:extLst>
              <a:ext uri="{FF2B5EF4-FFF2-40B4-BE49-F238E27FC236}">
                <a16:creationId xmlns:a16="http://schemas.microsoft.com/office/drawing/2014/main" id="{18F14E42-70A0-9B98-F6B0-91D8982C5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0" y="494435"/>
            <a:ext cx="5678780" cy="62111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86D5E0AA-E7F5-ECFE-099C-9F174B8AF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59348" r="5431" b="14420"/>
          <a:stretch/>
        </p:blipFill>
        <p:spPr>
          <a:xfrm>
            <a:off x="1619460" y="2365513"/>
            <a:ext cx="10156859" cy="31159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43EC5C6-3C8D-C2B0-9DE3-3E39A5B86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4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8070" y="-2"/>
            <a:ext cx="645393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Tracey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Emin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My Bed (1998) (TTYN (4 of 5))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947678" y="6488668"/>
            <a:ext cx="124432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Tate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‘My Bed’, Tracey Emin, 1998 | Tat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" y="418011"/>
            <a:ext cx="5174348" cy="571183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‘My Bed’, Tracey Emin, 1998 | Tat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7" t="44229" r="28385" b="16303"/>
          <a:stretch/>
        </p:blipFill>
        <p:spPr>
          <a:xfrm>
            <a:off x="2655965" y="1185704"/>
            <a:ext cx="5282233" cy="51648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‘My Bed’, Tracey Emin, 1998 | Tate - Google Chrom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26593" r="37896" b="54359"/>
          <a:stretch/>
        </p:blipFill>
        <p:spPr>
          <a:xfrm>
            <a:off x="5325361" y="730784"/>
            <a:ext cx="6778552" cy="248228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95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086" y="-2"/>
            <a:ext cx="966691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101: “Pictorial, graphic and sculptural works” (TTYN (5 of 5))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168062" y="6488668"/>
            <a:ext cx="10239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Title 17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87" y="571717"/>
            <a:ext cx="4743189" cy="612912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40" y="3185685"/>
            <a:ext cx="10913360" cy="25056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04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Balloon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???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156E-BFA2-4D93-B639-440F9B995EA6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6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313" y="-2"/>
            <a:ext cx="66436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Nov 2013: Christie’s Auction Announcement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07040" y="6488668"/>
            <a:ext cx="158495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Christies.com</a:t>
            </a:r>
          </a:p>
        </p:txBody>
      </p:sp>
      <p:pic>
        <p:nvPicPr>
          <p:cNvPr id="8" name="Picture 7" descr="CHRISTIE’S ANNOUNCES JEFF KOONS’S BALLOON DOG (ORANGE) | Christie'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3" y="509818"/>
            <a:ext cx="10376074" cy="588704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0475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1837" y="-2"/>
            <a:ext cx="13001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$58.4M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Time Magazine (14 Nov 2013)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9FFE3F-483F-40BC-491B-578C8EC17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4" y="86304"/>
            <a:ext cx="6007236" cy="66145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2D9C06-A626-4BBD-D8DF-70E8E5F9FD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6" r="36792" b="42518"/>
          <a:stretch/>
        </p:blipFill>
        <p:spPr>
          <a:xfrm>
            <a:off x="3335550" y="483845"/>
            <a:ext cx="6666540" cy="580972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669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5087" y="-2"/>
            <a:ext cx="19669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Bookends?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67888" y="6488668"/>
            <a:ext cx="24241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Techdirt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(6 Jan 2011)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0EBC022-311C-9BF2-A839-0E1E1C1756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4" y="101039"/>
            <a:ext cx="6113335" cy="64960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6838ED1-305E-5E37-1C23-3B8730C5A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t="21941" r="11004" b="22531"/>
          <a:stretch/>
        </p:blipFill>
        <p:spPr>
          <a:xfrm>
            <a:off x="3379744" y="848724"/>
            <a:ext cx="7255614" cy="53078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448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97074-C4C5-4F4C-C0CB-C81AEA7E9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5ADC8-D922-F53A-2C2C-C91CA2E2F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791" y="-2"/>
            <a:ext cx="197421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Need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Ome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FCABC-5FD4-3B82-FB0A-A628677C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7011450-993B-3A3A-8850-A5993E37D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1270" y="6488668"/>
            <a:ext cx="371073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Bernardaud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(Visited 24 Mar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04C0CE-FEB5-CF64-BD36-8D00A4F9B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BD5C9B1-F012-6915-E401-81B646F56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209004"/>
            <a:ext cx="5935391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7D996FD-00B1-99C3-6419-C476CAC3A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9" t="21432" r="1817" b="23522"/>
          <a:stretch/>
        </p:blipFill>
        <p:spPr>
          <a:xfrm>
            <a:off x="4944218" y="799109"/>
            <a:ext cx="3239132" cy="562601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65AB9845-641B-D72E-8987-D37FD6915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9" t="86517" r="1817" b="1393"/>
          <a:stretch/>
        </p:blipFill>
        <p:spPr>
          <a:xfrm>
            <a:off x="8639675" y="799109"/>
            <a:ext cx="3247525" cy="123883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52346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F843F-69B8-9A60-B709-E3DBBE6EC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E214A-196E-0A07-1013-102F945D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4969" y="-2"/>
            <a:ext cx="75703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$59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CC278-9502-74BC-A6A2-3389939E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9E350E2-217B-B329-2DDA-780BC42A2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7280" y="6488668"/>
            <a:ext cx="347472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ArtZMiami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(Visited 24 Mar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6CDB8F-D7E3-60DA-F4A2-FB68F3AEC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9703B37C-C474-0466-B989-5420CEB51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9004"/>
            <a:ext cx="593539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web page&#10;&#10;Description automatically generated">
            <a:extLst>
              <a:ext uri="{FF2B5EF4-FFF2-40B4-BE49-F238E27FC236}">
                <a16:creationId xmlns:a16="http://schemas.microsoft.com/office/drawing/2014/main" id="{E2C97A7A-0E20-2C8F-B515-886E33D74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0" t="20908" r="5940" b="37371"/>
          <a:stretch/>
        </p:blipFill>
        <p:spPr>
          <a:xfrm>
            <a:off x="4234069" y="1956423"/>
            <a:ext cx="3858645" cy="453224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web page&#10;&#10;Description automatically generated">
            <a:extLst>
              <a:ext uri="{FF2B5EF4-FFF2-40B4-BE49-F238E27FC236}">
                <a16:creationId xmlns:a16="http://schemas.microsoft.com/office/drawing/2014/main" id="{55B97F1F-B0A9-D1DC-41A8-094E7D059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0" t="73826" r="5940" b="8180"/>
          <a:stretch/>
        </p:blipFill>
        <p:spPr>
          <a:xfrm>
            <a:off x="8236972" y="1956423"/>
            <a:ext cx="3864977" cy="195801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95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Piece of Paper No. 1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Copyright Magic: The Blank Paper and the Pen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2BBA9D-681C-4DA9-88D9-60F805856ED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A19D1-3082-7193-9766-7D748DC7B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DC6A5-1499-CE8C-A127-B67DE374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0471" y="-2"/>
            <a:ext cx="94153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$10?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0F673-43CC-E514-DA2C-F4EE134C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6BE66AA-9E7D-EEC0-418D-16511242A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8012" y="6488668"/>
            <a:ext cx="12539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My Office</a:t>
            </a:r>
          </a:p>
        </p:txBody>
      </p:sp>
      <p:pic>
        <p:nvPicPr>
          <p:cNvPr id="5" name="Picture 4" descr="A balloon dog on a shelf&#10;&#10;Description automatically generated">
            <a:extLst>
              <a:ext uri="{FF2B5EF4-FFF2-40B4-BE49-F238E27FC236}">
                <a16:creationId xmlns:a16="http://schemas.microsoft.com/office/drawing/2014/main" id="{DE1DC417-1B3D-8773-5435-0B7A47A40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51" y="559335"/>
            <a:ext cx="7832243" cy="58741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2247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D83EE-AB69-63A1-BF4B-EFC8AB1D8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44EA2-2436-B9AD-1AFD-2FCFF8DE3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505" y="-2"/>
            <a:ext cx="267049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Balloons as TME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6F423-0A4F-48DE-AC08-CB56BA14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4076D98-C765-2952-EA9B-878ABAAD5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134" y="6488668"/>
            <a:ext cx="345486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(10 Mar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2F3CC6-390E-4F96-9381-A220F6160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793C87B-A271-D389-284C-37B60EC853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5" y="209004"/>
            <a:ext cx="593539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0D242E2-8CFB-3645-1B50-EC5B88661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4" t="55718" r="25253" b="13414"/>
          <a:stretch/>
        </p:blipFill>
        <p:spPr>
          <a:xfrm>
            <a:off x="2602149" y="1070043"/>
            <a:ext cx="7586822" cy="51410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063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19614-FE44-8EFD-03F9-3A24D1EB4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EBC7-92A3-9D2B-712D-54D189FA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0" y="-2"/>
            <a:ext cx="121920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Fixed?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BADD6-6315-83FE-F9A0-5B223055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3EAC9F0-DF09-0ECA-3889-6F579E249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134" y="6488668"/>
            <a:ext cx="345486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(10 Mar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E93DDF-FD72-92AE-642D-E413E55AE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7F67ECC0-3348-D2B1-80DF-CB1AB3455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2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B68548A6-8613-F7D6-4134-3857E8667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15255" r="50649" b="33762"/>
          <a:stretch/>
        </p:blipFill>
        <p:spPr>
          <a:xfrm>
            <a:off x="3657184" y="335586"/>
            <a:ext cx="4161710" cy="61868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873F5D72-5A2D-1EA7-B925-90DDA48A1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6" t="68534" r="27159" b="7353"/>
          <a:stretch/>
        </p:blipFill>
        <p:spPr>
          <a:xfrm>
            <a:off x="5338670" y="2679565"/>
            <a:ext cx="6548530" cy="35688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036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3C4FE-6719-A822-071D-B589EE2C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12610-D3ED-5F2D-84EF-5D29B04BA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4185" y="-2"/>
            <a:ext cx="113781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0C48F-8284-844C-D777-2ACFF9865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2A17A9F-6CDF-065A-E854-EB4806D8B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190" y="6488668"/>
            <a:ext cx="411081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Balloons in Bold (Visited 19 Mar 2025)</a:t>
            </a:r>
          </a:p>
        </p:txBody>
      </p:sp>
      <p:pic>
        <p:nvPicPr>
          <p:cNvPr id="5" name="Picture 4" descr="A collage of images of balloons&#10;&#10;Description automatically generated">
            <a:extLst>
              <a:ext uri="{FF2B5EF4-FFF2-40B4-BE49-F238E27FC236}">
                <a16:creationId xmlns:a16="http://schemas.microsoft.com/office/drawing/2014/main" id="{B18E6163-5F14-D27C-B267-3BAF633314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85" y="136463"/>
            <a:ext cx="5747111" cy="62859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6284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8188" y="-2"/>
            <a:ext cx="38338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Burrow-Giles (U.S. 1884)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72674" y="6488668"/>
            <a:ext cx="22193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111 U.S. 53 (1884)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010" y="190514"/>
            <a:ext cx="4221915" cy="6588905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78337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48CD2-B014-ECC3-7275-F6D4C23E9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98DAC-339A-BE04-0477-8723AEC76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287" y="-2"/>
            <a:ext cx="358471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Fathoming Oscar Wilde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24FB6-C782-B9F0-234A-28559BACA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0E22F8F-6CF0-7D6D-9E6C-2A80A78A1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2984" y="6488668"/>
            <a:ext cx="325901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 Feb 1882)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F75ADC-C70E-FF2B-E79B-97EF5B17E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2CA11-827F-21C1-F29C-74643478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76" y="212170"/>
            <a:ext cx="5276972" cy="64886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E78A72-713F-493A-1B3E-2B74A0E589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661"/>
          <a:stretch/>
        </p:blipFill>
        <p:spPr>
          <a:xfrm>
            <a:off x="2236677" y="1157910"/>
            <a:ext cx="4725684" cy="489005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3AA0C5-6297-6BEB-5BAB-22840956A1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668"/>
          <a:stretch/>
        </p:blipFill>
        <p:spPr>
          <a:xfrm>
            <a:off x="7091182" y="1157910"/>
            <a:ext cx="4725283" cy="45223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524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671C72E-2352-495F-A477-77B9F9C864D0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36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Burrow-Giles Lithographic Co. v. Sarony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Searching for Oscar Wilde No. 18</a:t>
            </a:r>
          </a:p>
          <a:p>
            <a:pPr lvl="1"/>
            <a:r>
              <a:rPr lang="en-US" dirty="0"/>
              <a:t>Photo taken in the U.S. in 1882</a:t>
            </a:r>
          </a:p>
          <a:p>
            <a:pPr lvl="1"/>
            <a:r>
              <a:rPr lang="en-US" dirty="0"/>
              <a:t>Napoleon Sarony, photographer, died on Nov. 9, 1896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5284" y="-2"/>
            <a:ext cx="524671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Sarony Photograph of Oscar Wilde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87988" y="6488668"/>
            <a:ext cx="230401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Library of Congress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Oscar Wilde / Sarony. | Library of Congres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89" y="209004"/>
            <a:ext cx="5880947" cy="6491834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pic>
        <p:nvPicPr>
          <p:cNvPr id="8" name="Picture 7" descr="Oscar Wilde / Sarony. | Library of Congres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3940" r="37133" b="29818"/>
          <a:stretch/>
        </p:blipFill>
        <p:spPr>
          <a:xfrm>
            <a:off x="2646477" y="1484714"/>
            <a:ext cx="8898905" cy="4363788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782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49" y="-2"/>
            <a:ext cx="25717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Wilde Photo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8" name="Picture 7" descr="Oscar Wilde - Windows Photo 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8" t="6751" r="34253" b="9367"/>
          <a:stretch/>
        </p:blipFill>
        <p:spPr>
          <a:xfrm>
            <a:off x="249579" y="-37393"/>
            <a:ext cx="4026669" cy="6738231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pic>
        <p:nvPicPr>
          <p:cNvPr id="9" name="Picture 8" descr="Oscar Wilde - Windows Photo 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8" t="84766" r="41890" b="9367"/>
          <a:stretch/>
        </p:blipFill>
        <p:spPr>
          <a:xfrm>
            <a:off x="4462463" y="1224214"/>
            <a:ext cx="7466865" cy="2448808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pic>
        <p:nvPicPr>
          <p:cNvPr id="10" name="Picture 9" descr="Oscar Wilde - Windows Photo 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8" t="84766" r="34253" b="9367"/>
          <a:stretch/>
        </p:blipFill>
        <p:spPr>
          <a:xfrm>
            <a:off x="4370166" y="4524624"/>
            <a:ext cx="7821834" cy="915476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1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1" y="-2"/>
            <a:ext cx="518160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1830s: Invention of Photography?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61862" y="6488668"/>
            <a:ext cx="353013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Britannica (Visited: 3 Jan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history of photography -- Britannica Academic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89" y="200972"/>
            <a:ext cx="5903378" cy="6499865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pic>
        <p:nvPicPr>
          <p:cNvPr id="8" name="Picture 7" descr="history of photography -- Britannica Academic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2" t="47036" r="5547" b="21924"/>
          <a:stretch/>
        </p:blipFill>
        <p:spPr>
          <a:xfrm>
            <a:off x="2378805" y="1757961"/>
            <a:ext cx="8507292" cy="4222867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5423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Blank Piece of Paper Laws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Starting Questions</a:t>
            </a:r>
          </a:p>
          <a:p>
            <a:pPr lvl="1"/>
            <a:r>
              <a:rPr lang="en-US" dirty="0"/>
              <a:t>What are the laws that apply to blank pieces of paper?</a:t>
            </a:r>
          </a:p>
          <a:p>
            <a:pPr lvl="1"/>
            <a:r>
              <a:rPr lang="en-US" dirty="0"/>
              <a:t>What happens if a copyrighted work is created on a blank piece of paper?</a:t>
            </a:r>
          </a:p>
          <a:p>
            <a:pPr lvl="1"/>
            <a:r>
              <a:rPr lang="en-US" dirty="0"/>
              <a:t>How does that change the applicable laws?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156E-BFA2-4D93-B639-440F9B995EA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835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8513" y="-2"/>
            <a:ext cx="50434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1865 Copyright Act: Photography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72662" y="6488668"/>
            <a:ext cx="23193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1865 Copyright Act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904" y="265024"/>
            <a:ext cx="4314019" cy="6435813"/>
          </a:xfrm>
          <a:prstGeom prst="rect">
            <a:avLst/>
          </a:prstGeom>
          <a:noFill/>
          <a:ln w="6350">
            <a:solidFill>
              <a:srgbClr val="000000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363288" y="2206555"/>
            <a:ext cx="9518497" cy="3046988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“That the provisions of said act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shall extend to and include photographs and the negatives thereof 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which shall hereafter be made, and shall </a:t>
            </a:r>
            <a:r>
              <a:rPr lang="en-US" sz="3200" i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enure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 to the benefit of the authors of the same in the same manner, and to the same extent, and upon the same conditions as to the authors of prints and engravings.”</a:t>
            </a:r>
          </a:p>
        </p:txBody>
      </p:sp>
    </p:spTree>
    <p:extLst>
      <p:ext uri="{BB962C8B-B14F-4D97-AF65-F5344CB8AC3E}">
        <p14:creationId xmlns:p14="http://schemas.microsoft.com/office/powerpoint/2010/main" val="119022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B282A8F-59A7-4C16-8F4F-69CC9AECF5FD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41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Key Questions in </a:t>
            </a:r>
            <a:r>
              <a:rPr lang="en-US" i="1"/>
              <a:t>Burrow-Giles</a:t>
            </a:r>
          </a:p>
        </p:txBody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does a new device—the camera producing photographs—match with the Constitution’s focus on Authors and Writings?</a:t>
            </a:r>
          </a:p>
          <a:p>
            <a:pPr lvl="1"/>
            <a:r>
              <a:rPr lang="en-US"/>
              <a:t>What conception of authorship will make possible a copyrighted work from such a device?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E8769D5-1586-4B2A-B186-9B629B7DC3ED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42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our focus?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mechanical device?</a:t>
            </a:r>
          </a:p>
          <a:p>
            <a:pPr lvl="1"/>
            <a:r>
              <a:rPr lang="en-US"/>
              <a:t>The quill pen and the ink?</a:t>
            </a:r>
          </a:p>
          <a:p>
            <a:pPr lvl="1"/>
            <a:r>
              <a:rPr lang="en-US"/>
              <a:t>The printing press?</a:t>
            </a:r>
          </a:p>
          <a:p>
            <a:pPr lvl="1"/>
            <a:r>
              <a:rPr lang="en-US"/>
              <a:t>The paint brush and the canvas?</a:t>
            </a:r>
          </a:p>
          <a:p>
            <a:pPr lvl="1"/>
            <a:r>
              <a:rPr lang="en-US"/>
              <a:t>The camera?</a:t>
            </a:r>
          </a:p>
          <a:p>
            <a:r>
              <a:rPr lang="en-US"/>
              <a:t>Are some mechanical devices within the Constitution and others outside it?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57D96C-24CA-4730-B52C-480A9A7E66C5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43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our focus?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role of the author in creating the work?</a:t>
            </a:r>
          </a:p>
          <a:p>
            <a:pPr lvl="1"/>
            <a:r>
              <a:rPr lang="en-US"/>
              <a:t>For manuscripts, the direct link between the brain and the hand doing the writing?</a:t>
            </a:r>
          </a:p>
          <a:p>
            <a:pPr lvl="1"/>
            <a:r>
              <a:rPr lang="en-US"/>
              <a:t>For the printing press, the movement from the manuscript authored as above to the books produced by the press?</a:t>
            </a:r>
          </a:p>
          <a:p>
            <a:pPr lvl="1"/>
            <a:r>
              <a:rPr lang="en-US"/>
              <a:t>For the camera, pushing a button?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0884" y="-2"/>
            <a:ext cx="616111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Counts as an Original Photograph?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47200" y="6488668"/>
            <a:ext cx="284479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Burrow-Giles (U.S. 1884)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76" y="209004"/>
            <a:ext cx="4105353" cy="6530276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915524" y="1717490"/>
            <a:ext cx="9518497" cy="353943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OW No. 18 is a “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useful, new, harmonious</a:t>
            </a:r>
            <a:r>
              <a:rPr lang="en-US" sz="3200" i="0" dirty="0"/>
              <a:t>, characteristic, and graceful picture, and that plaintiff made the same …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entirely from his own original conception</a:t>
            </a:r>
            <a:r>
              <a:rPr lang="en-US" sz="3200" i="0" dirty="0"/>
              <a:t>, to which he gave visible form by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posing</a:t>
            </a:r>
            <a:r>
              <a:rPr lang="en-US" sz="3200" i="0" dirty="0"/>
              <a:t> the said Oscar Wilde in front of the camera,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selecting and arranging </a:t>
            </a:r>
            <a:r>
              <a:rPr lang="en-US" sz="3200" i="0" dirty="0"/>
              <a:t>the costume, draperies, and other various accessories in said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817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7800" y="-2"/>
            <a:ext cx="623420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What Counts as an Original Photograph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47200" y="6488668"/>
            <a:ext cx="284479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Burrow-Giles (U.S. 1884)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33" y="209004"/>
            <a:ext cx="4052322" cy="6475880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915524" y="1717490"/>
            <a:ext cx="9518497" cy="3046988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“</a:t>
            </a:r>
            <a:r>
              <a:rPr lang="en-US" sz="3200" i="0" dirty="0"/>
              <a:t>photograph,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arranging</a:t>
            </a:r>
            <a:r>
              <a:rPr lang="en-US" sz="3200" i="0" dirty="0"/>
              <a:t> the subject so as to present graceful outlines,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arranging and disposing </a:t>
            </a:r>
            <a:r>
              <a:rPr lang="en-US" sz="3200" i="0" dirty="0"/>
              <a:t>the light and shade,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suggesting</a:t>
            </a:r>
            <a:r>
              <a:rPr lang="en-US" sz="3200" i="0" dirty="0"/>
              <a:t> and evoking the desired expression, and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from such disposition, arrangement, or representation, made entirely by plaintiff, he produced the picture in suit</a:t>
            </a:r>
            <a:r>
              <a:rPr lang="en-US" sz="3200" i="0" dirty="0"/>
              <a:t>.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454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0" y="-2"/>
            <a:ext cx="32385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Intellectual Invention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47200" y="6488668"/>
            <a:ext cx="284479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Burrow-Giles (U.S. 1884)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14" y="209004"/>
            <a:ext cx="3987012" cy="6439341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915524" y="1717490"/>
            <a:ext cx="9518497" cy="3046988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“</a:t>
            </a:r>
            <a:r>
              <a:rPr lang="en-US" sz="3200" i="0" dirty="0"/>
              <a:t>These findings, we think, s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how this photograph to be an original work of art, the product of plaintiff’s intellectual invention, of which plaintiff is the author</a:t>
            </a:r>
            <a:r>
              <a:rPr lang="en-US" sz="3200" i="0" dirty="0"/>
              <a:t>, and of a class of inventions for which the Constitution intended that Congress should secure to him the exclusive right to use, publish and sell … .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419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9294" y="-2"/>
            <a:ext cx="321270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Bleistein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(U.S. 1903)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96475" y="6488668"/>
            <a:ext cx="22955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188 U.S. 239 (1903)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8" y="106912"/>
            <a:ext cx="4201015" cy="6672507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830351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B6A16E4-0B4D-4E0D-AD61-D67A26EA91E8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48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Bleistein v. Donaldson Lithographing Co.</a:t>
            </a:r>
          </a:p>
        </p:txBody>
      </p:sp>
      <p:sp>
        <p:nvSpPr>
          <p:cNvPr id="501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Circus Advertising</a:t>
            </a:r>
          </a:p>
          <a:p>
            <a:pPr lvl="1"/>
            <a:r>
              <a:rPr lang="en-US" dirty="0"/>
              <a:t>Circus advertising key early form of advertising</a:t>
            </a:r>
          </a:p>
          <a:p>
            <a:pPr lvl="1"/>
            <a:r>
              <a:rPr lang="en-US" dirty="0"/>
              <a:t>Circuses advertised by “billers” who could cover 7,000 square feet a day with ads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1063" y="-2"/>
            <a:ext cx="36909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Posters in </a:t>
            </a:r>
            <a:r>
              <a:rPr lang="en-US" sz="2400" i="1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Bleistein</a:t>
            </a:r>
            <a:endParaRPr lang="en-US" sz="2400" i="1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900738" y="6488668"/>
            <a:ext cx="62912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Source: Edward Samuels, The Illustrated Story of Copyright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533"/>
            <a:ext cx="8285162" cy="5535612"/>
          </a:xfrm>
          <a:prstGeom prst="rect">
            <a:avLst/>
          </a:prstGeom>
          <a:noFill/>
          <a:ln w="6350"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14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D0EFD02-2461-4B9E-AC9A-0B45FEA33DB8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102. Subject matter of copyright: In general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(a)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Copyright protection subsists, in accordance with this title, in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original works of authorship fixed </a:t>
            </a:r>
            <a:r>
              <a:rPr lang="en-US" dirty="0"/>
              <a:t>in any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tangible medium of expression</a:t>
            </a:r>
            <a:r>
              <a:rPr lang="en-US" dirty="0"/>
              <a:t>, now known or later developed, from which they can be perceived, reproduced, or otherwise communicated, either directly or with the aid of a machine or device.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3698FEA-2614-4974-A396-29AB281C0B17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50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Creation of the Posters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Originals or Copies?</a:t>
            </a:r>
          </a:p>
          <a:p>
            <a:pPr lvl="1"/>
            <a:r>
              <a:rPr lang="en-US"/>
              <a:t>6</a:t>
            </a:r>
            <a:r>
              <a:rPr lang="en-US" baseline="30000"/>
              <a:t>th</a:t>
            </a:r>
            <a:r>
              <a:rPr lang="en-US"/>
              <a:t> Circuit concludes the Donaldson versions were substantially identical to the Courier versions</a:t>
            </a:r>
          </a:p>
          <a:p>
            <a:r>
              <a:rPr lang="en-US"/>
              <a:t>And the Setup to the Supreme Court</a:t>
            </a:r>
          </a:p>
          <a:p>
            <a:pPr lvl="1"/>
            <a:r>
              <a:rPr lang="en-US"/>
              <a:t>Donaldson claims that the Bleistein posters were outside of the protection of copyright law and 6</a:t>
            </a:r>
            <a:r>
              <a:rPr lang="en-US" baseline="30000"/>
              <a:t>th</a:t>
            </a:r>
            <a:r>
              <a:rPr lang="en-US"/>
              <a:t> Circuit agreed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7306" y="-2"/>
            <a:ext cx="334469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Can’t Copy The Copy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51706" y="6488668"/>
            <a:ext cx="244029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Bleistein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(U.S. 1903)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48" y="164831"/>
            <a:ext cx="4361519" cy="6488565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915524" y="1717490"/>
            <a:ext cx="9518497" cy="3046988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“</a:t>
            </a:r>
            <a:r>
              <a:rPr lang="en-US" sz="3200" i="0" dirty="0"/>
              <a:t>But even if they had been drawn from the life, that fact would not deprive them of protection. The opposite proposition would mean that a portrait by Velasquez or Whistler was common property because others might try their hand on the same face.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Others are free to copy the original. They are not free to copy the copy</a:t>
            </a:r>
            <a:r>
              <a:rPr lang="en-US" sz="3200" i="0" dirty="0"/>
              <a:t>.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052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E17CB08-AEEC-449D-8E75-275077027F4F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52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Shouldn’t We Reject Copyright in Advertising?</a:t>
            </a:r>
          </a:p>
        </p:txBody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Don’t focus on quality, focus on need for creation?</a:t>
            </a:r>
          </a:p>
          <a:p>
            <a:pPr lvl="1"/>
            <a:r>
              <a:rPr lang="en-US"/>
              <a:t>We should use copyright to incentivize the creation of works that wouldn’t otherwise be produced</a:t>
            </a:r>
          </a:p>
          <a:p>
            <a:pPr lvl="1"/>
            <a:r>
              <a:rPr lang="en-US"/>
              <a:t>Given the importance of advertising to the circus, circuses would produce posters with or without copyright protection</a:t>
            </a:r>
          </a:p>
        </p:txBody>
      </p:sp>
    </p:spTree>
    <p:extLst>
      <p:ext uri="{BB962C8B-B14F-4D97-AF65-F5344CB8AC3E}">
        <p14:creationId xmlns:p14="http://schemas.microsoft.com/office/powerpoint/2010/main" val="9317407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FA66CD-2458-4C7D-9B77-882C35913030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53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Shouldn’t We Reject Copyright in Advertising?</a:t>
            </a:r>
          </a:p>
        </p:txBody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Given that copyright frustrates subsequent uses, we shouldn’t </a:t>
            </a:r>
            <a:r>
              <a:rPr lang="en-US" dirty="0" err="1"/>
              <a:t>propertize</a:t>
            </a:r>
            <a:r>
              <a:rPr lang="en-US" dirty="0"/>
              <a:t> except when we need to do so to cause creation</a:t>
            </a:r>
          </a:p>
          <a:p>
            <a:pPr lvl="1"/>
            <a:r>
              <a:rPr lang="en-US" dirty="0" err="1"/>
              <a:t>Bleistein</a:t>
            </a:r>
            <a:r>
              <a:rPr lang="en-US" dirty="0"/>
              <a:t> loses</a:t>
            </a:r>
          </a:p>
          <a:p>
            <a:r>
              <a:rPr lang="en-US" dirty="0"/>
              <a:t>Is this Justice Harlan?</a:t>
            </a:r>
          </a:p>
        </p:txBody>
      </p:sp>
    </p:spTree>
    <p:extLst>
      <p:ext uri="{BB962C8B-B14F-4D97-AF65-F5344CB8AC3E}">
        <p14:creationId xmlns:p14="http://schemas.microsoft.com/office/powerpoint/2010/main" val="42493445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370" y="-2"/>
            <a:ext cx="406463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Harlan: Ads aren’t Fine Art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51706" y="6488668"/>
            <a:ext cx="244029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Bleistein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(U.S. 1903)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00" y="209003"/>
            <a:ext cx="4011556" cy="6439342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915524" y="1717490"/>
            <a:ext cx="9518497" cy="3046988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“</a:t>
            </a:r>
            <a:r>
              <a:rPr lang="en-US" sz="3200" i="0" dirty="0"/>
              <a:t>... [The work]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must have some connection with the fine arts to give intrinsic value</a:t>
            </a:r>
            <a:r>
              <a:rPr lang="en-US" sz="3200" i="0" dirty="0"/>
              <a:t>. ... We are unable to discover anything useful or meritorious in the design copyrighted by the plaintiffs in error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other than as an advertisement </a:t>
            </a:r>
            <a:r>
              <a:rPr lang="en-US" sz="3200" i="0" dirty="0"/>
              <a:t>of the acts to be done or exhibited to the public in Wallace’s show.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642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3213" y="-2"/>
            <a:ext cx="553878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Holmes: Judges Shouldn’t Judge Art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51706" y="6488668"/>
            <a:ext cx="244029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Bleistein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(U.S. 1903)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68" y="255913"/>
            <a:ext cx="4151213" cy="6448860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046987" y="2529659"/>
            <a:ext cx="9518497" cy="2062103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It would be a dangerous undertaking for persons trained only to the law to constitute themselves final judges of the worth of pictorial illustrations, outside of the narrowest and most obvious limits</a:t>
            </a:r>
            <a:r>
              <a:rPr lang="en-US" sz="3200" i="0" dirty="0"/>
              <a:t>.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816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E4FEC2-4B78-49AD-AF3A-EEF295CE7DDE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101: “Fixed”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work is “fixed” in a tangible medium of expression</a:t>
            </a:r>
          </a:p>
          <a:p>
            <a:pPr lvl="1"/>
            <a:r>
              <a:rPr lang="en-US" dirty="0"/>
              <a:t>when its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embodiment in a copy or phonorecord, by or under the authority of the author</a:t>
            </a:r>
            <a:r>
              <a:rPr lang="en-US" dirty="0"/>
              <a:t>, is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sufficiently permanent </a:t>
            </a:r>
            <a:r>
              <a:rPr lang="en-US" dirty="0"/>
              <a:t>or stable to permit it to be perceived, reproduced, or otherwise communicated for a period of more than transitory duration.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v. Access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Copyright is</a:t>
            </a:r>
          </a:p>
          <a:p>
            <a:pPr lvl="1"/>
            <a:r>
              <a:rPr lang="en-US" dirty="0"/>
              <a:t>mainly about use rules, assuming legitimate access</a:t>
            </a:r>
          </a:p>
          <a:p>
            <a:r>
              <a:rPr lang="en-US" dirty="0"/>
              <a:t>Copyright isn’t</a:t>
            </a:r>
          </a:p>
          <a:p>
            <a:pPr lvl="1"/>
            <a:r>
              <a:rPr lang="en-US" dirty="0"/>
              <a:t>a regime for creating access rights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A63D584-F05E-45C7-A91F-2A760137C8FF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7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v. Access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Use v. Access Point</a:t>
            </a:r>
          </a:p>
          <a:p>
            <a:pPr lvl="1"/>
            <a:r>
              <a:rPr lang="en-US" dirty="0"/>
              <a:t>The fact that copyright now applies to the poem on the piece of formerly-blank paper doesn’t alter usually the underlying physical property rules that apply to the piece of paper (or, more generally, any other physical object in which a copyrighted work is embodied)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A63D584-F05E-45C7-A91F-2A760137C8FF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21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66836C-ED95-426F-ACDC-F357A021B4D7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I Have a Copyright in the Poem?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Yes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Copyright protection subsists, in accordance with this title, in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original works of authorship fixed </a:t>
            </a:r>
            <a:r>
              <a:rPr lang="en-US" dirty="0"/>
              <a:t>in any </a:t>
            </a: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tangible medium of expression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Poem should qualify as OWA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But how do we know it is original?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Paper should quality as TME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Writing will fix the OWA in a TME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10675</TotalTime>
  <Words>2283</Words>
  <Application>Microsoft Office PowerPoint</Application>
  <PresentationFormat>Widescreen</PresentationFormat>
  <Paragraphs>316</Paragraphs>
  <Slides>55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Helvetica</vt:lpstr>
      <vt:lpstr>Monotype Sorts</vt:lpstr>
      <vt:lpstr>Times New Roman</vt:lpstr>
      <vt:lpstr>Wingdings</vt:lpstr>
      <vt:lpstr>Generic (Standard)</vt:lpstr>
      <vt:lpstr>Class 1: Mon 24 Mar 2025 Copyright Spring 2025   Introduction</vt:lpstr>
      <vt:lpstr>Constitution</vt:lpstr>
      <vt:lpstr>Piece of Paper No. 1</vt:lpstr>
      <vt:lpstr>Blank Piece of Paper Laws</vt:lpstr>
      <vt:lpstr>102. Subject matter of copyright: In general</vt:lpstr>
      <vt:lpstr>101: “Fixed”</vt:lpstr>
      <vt:lpstr>Use v. Access</vt:lpstr>
      <vt:lpstr>Use v. Access</vt:lpstr>
      <vt:lpstr>Do I Have a Copyright in the Poem?</vt:lpstr>
      <vt:lpstr>Copyright “Originality”</vt:lpstr>
      <vt:lpstr>Copyright “Originality”</vt:lpstr>
      <vt:lpstr>Don’t Need ©</vt:lpstr>
      <vt:lpstr>Don’t Need to Register</vt:lpstr>
      <vt:lpstr>Getting the Terms Right</vt:lpstr>
      <vt:lpstr>106. Exclusive rights in copyrighted works</vt:lpstr>
      <vt:lpstr>106 (Cont.)</vt:lpstr>
      <vt:lpstr>106 (Cont.)</vt:lpstr>
      <vt:lpstr>201: Ownership of copyright</vt:lpstr>
      <vt:lpstr>Piece of Paper No. 2</vt:lpstr>
      <vt:lpstr>Piece of Paper No. 3</vt:lpstr>
      <vt:lpstr>Marcel Duchamp, Fountain, 1917? (TTYN (3 of 5))</vt:lpstr>
      <vt:lpstr>Tracey Emin, My Bed (1998) (TTYN (4 of 5))</vt:lpstr>
      <vt:lpstr>Sec. 101: “Pictorial, graphic and sculptural works” (TTYN (5 of 5))</vt:lpstr>
      <vt:lpstr>One Balloon</vt:lpstr>
      <vt:lpstr>Nov 2013: Christie’s Auction Announcement</vt:lpstr>
      <vt:lpstr>$58.4M</vt:lpstr>
      <vt:lpstr>Bookends?</vt:lpstr>
      <vt:lpstr>Need Ome?</vt:lpstr>
      <vt:lpstr>$59</vt:lpstr>
      <vt:lpstr>$10?</vt:lpstr>
      <vt:lpstr>Balloons as TME</vt:lpstr>
      <vt:lpstr>Fixed?</vt:lpstr>
      <vt:lpstr>More?</vt:lpstr>
      <vt:lpstr>Burrow-Giles (U.S. 1884)</vt:lpstr>
      <vt:lpstr>Fathoming Oscar Wilde</vt:lpstr>
      <vt:lpstr>Burrow-Giles Lithographic Co. v. Sarony</vt:lpstr>
      <vt:lpstr>Sarony Photograph of Oscar Wilde</vt:lpstr>
      <vt:lpstr>The Wilde Photo</vt:lpstr>
      <vt:lpstr>1830s: Invention of Photography?</vt:lpstr>
      <vt:lpstr>1865 Copyright Act: Photography</vt:lpstr>
      <vt:lpstr>The Key Questions in Burrow-Giles</vt:lpstr>
      <vt:lpstr>What is our focus?</vt:lpstr>
      <vt:lpstr>What is our focus?</vt:lpstr>
      <vt:lpstr>What Counts as an Original Photograph?</vt:lpstr>
      <vt:lpstr>What Counts as an Original Photograph?</vt:lpstr>
      <vt:lpstr>Intellectual Invention</vt:lpstr>
      <vt:lpstr>Bleistein (U.S. 1903)</vt:lpstr>
      <vt:lpstr>Bleistein v. Donaldson Lithographing Co.</vt:lpstr>
      <vt:lpstr>The Posters in Bleistein</vt:lpstr>
      <vt:lpstr>The Creation of the Posters</vt:lpstr>
      <vt:lpstr>Can’t Copy The Copy</vt:lpstr>
      <vt:lpstr>Why Shouldn’t We Reject Copyright in Advertising?</vt:lpstr>
      <vt:lpstr>Why Shouldn’t We Reject Copyright in Advertising?</vt:lpstr>
      <vt:lpstr>Harlan: Ads aren’t Fine Art</vt:lpstr>
      <vt:lpstr>Holmes: Judges Shouldn’t Judge Art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992</cp:revision>
  <cp:lastPrinted>2019-10-02T19:10:22Z</cp:lastPrinted>
  <dcterms:created xsi:type="dcterms:W3CDTF">1999-10-27T15:27:59Z</dcterms:created>
  <dcterms:modified xsi:type="dcterms:W3CDTF">2025-03-24T19:15:14Z</dcterms:modified>
</cp:coreProperties>
</file>