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handoutMasterIdLst>
    <p:handoutMasterId r:id="rId72"/>
  </p:handoutMasterIdLst>
  <p:sldIdLst>
    <p:sldId id="1255" r:id="rId2"/>
    <p:sldId id="1256" r:id="rId3"/>
    <p:sldId id="1257" r:id="rId4"/>
    <p:sldId id="1258" r:id="rId5"/>
    <p:sldId id="1259" r:id="rId6"/>
    <p:sldId id="1260" r:id="rId7"/>
    <p:sldId id="1261" r:id="rId8"/>
    <p:sldId id="1262" r:id="rId9"/>
    <p:sldId id="1263" r:id="rId10"/>
    <p:sldId id="1318" r:id="rId11"/>
    <p:sldId id="1319" r:id="rId12"/>
    <p:sldId id="1264" r:id="rId13"/>
    <p:sldId id="1265" r:id="rId14"/>
    <p:sldId id="1266" r:id="rId15"/>
    <p:sldId id="1267" r:id="rId16"/>
    <p:sldId id="1268" r:id="rId17"/>
    <p:sldId id="1269" r:id="rId18"/>
    <p:sldId id="1270" r:id="rId19"/>
    <p:sldId id="1271" r:id="rId20"/>
    <p:sldId id="1272" r:id="rId21"/>
    <p:sldId id="1273" r:id="rId22"/>
    <p:sldId id="1274" r:id="rId23"/>
    <p:sldId id="1275" r:id="rId24"/>
    <p:sldId id="1276" r:id="rId25"/>
    <p:sldId id="1277" r:id="rId26"/>
    <p:sldId id="1278" r:id="rId27"/>
    <p:sldId id="1293" r:id="rId28"/>
    <p:sldId id="1294" r:id="rId29"/>
    <p:sldId id="1295" r:id="rId30"/>
    <p:sldId id="1296" r:id="rId31"/>
    <p:sldId id="1297" r:id="rId32"/>
    <p:sldId id="1298" r:id="rId33"/>
    <p:sldId id="1299" r:id="rId34"/>
    <p:sldId id="1300" r:id="rId35"/>
    <p:sldId id="1301" r:id="rId36"/>
    <p:sldId id="1302" r:id="rId37"/>
    <p:sldId id="1320" r:id="rId38"/>
    <p:sldId id="1321" r:id="rId39"/>
    <p:sldId id="1322" r:id="rId40"/>
    <p:sldId id="1323" r:id="rId41"/>
    <p:sldId id="1303" r:id="rId42"/>
    <p:sldId id="1314" r:id="rId43"/>
    <p:sldId id="1304" r:id="rId44"/>
    <p:sldId id="1315" r:id="rId45"/>
    <p:sldId id="1316" r:id="rId46"/>
    <p:sldId id="1305" r:id="rId47"/>
    <p:sldId id="1317" r:id="rId48"/>
    <p:sldId id="1324" r:id="rId49"/>
    <p:sldId id="1306" r:id="rId50"/>
    <p:sldId id="1307" r:id="rId51"/>
    <p:sldId id="1325" r:id="rId52"/>
    <p:sldId id="1308" r:id="rId53"/>
    <p:sldId id="1326" r:id="rId54"/>
    <p:sldId id="1327" r:id="rId55"/>
    <p:sldId id="1328" r:id="rId56"/>
    <p:sldId id="1329" r:id="rId57"/>
    <p:sldId id="1330" r:id="rId58"/>
    <p:sldId id="1331" r:id="rId59"/>
    <p:sldId id="1332" r:id="rId60"/>
    <p:sldId id="1309" r:id="rId61"/>
    <p:sldId id="1310" r:id="rId62"/>
    <p:sldId id="1311" r:id="rId63"/>
    <p:sldId id="1335" r:id="rId64"/>
    <p:sldId id="1312" r:id="rId65"/>
    <p:sldId id="1333" r:id="rId66"/>
    <p:sldId id="1334" r:id="rId67"/>
    <p:sldId id="1336" r:id="rId68"/>
    <p:sldId id="1337" r:id="rId69"/>
    <p:sldId id="1338" r:id="rId70"/>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FF"/>
    <a:srgbClr val="CC66FF"/>
    <a:srgbClr val="CCCCFF"/>
    <a:srgbClr val="6699FF"/>
    <a:srgbClr val="003399"/>
    <a:srgbClr val="FFCC99"/>
    <a:srgbClr val="CC99FF"/>
    <a:srgbClr val="FF7C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238" autoAdjust="0"/>
    <p:restoredTop sz="86368" autoAdjust="0"/>
  </p:normalViewPr>
  <p:slideViewPr>
    <p:cSldViewPr snapToGrid="0">
      <p:cViewPr varScale="1">
        <p:scale>
          <a:sx n="77" d="100"/>
          <a:sy n="77" d="100"/>
        </p:scale>
        <p:origin x="91" y="144"/>
      </p:cViewPr>
      <p:guideLst>
        <p:guide orient="horz" pos="2160"/>
        <p:guide pos="3840"/>
      </p:guideLst>
    </p:cSldViewPr>
  </p:slideViewPr>
  <p:outlineViewPr>
    <p:cViewPr>
      <p:scale>
        <a:sx n="50" d="100"/>
        <a:sy n="50" d="100"/>
      </p:scale>
      <p:origin x="0" y="6674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2059"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18">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18">
              <a:defRPr kumimoji="0" sz="1200"/>
            </a:lvl1pPr>
          </a:lstStyle>
          <a:p>
            <a:pPr>
              <a:defRPr/>
            </a:pPr>
            <a:fld id="{0A85B398-6377-43CE-8CC3-B203DEB8AD14}" type="datetime1">
              <a:rPr lang="en-US" altLang="en-US" smtClean="0"/>
              <a:t>11/29/2018</a:t>
            </a:fld>
            <a:endParaRPr lang="en-US" altLang="en-US"/>
          </a:p>
        </p:txBody>
      </p:sp>
      <p:sp>
        <p:nvSpPr>
          <p:cNvPr id="14340" name="Rectangle 4"/>
          <p:cNvSpPr>
            <a:spLocks noGrp="1" noChangeArrowheads="1"/>
          </p:cNvSpPr>
          <p:nvPr>
            <p:ph type="ftr" sz="quarter" idx="2"/>
          </p:nvPr>
        </p:nvSpPr>
        <p:spPr bwMode="auto">
          <a:xfrm>
            <a:off x="1"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18">
              <a:defRPr kumimoji="0" sz="1200"/>
            </a:lvl1pPr>
          </a:lstStyle>
          <a:p>
            <a:pPr>
              <a:defRPr/>
            </a:pPr>
            <a:r>
              <a:rPr lang="en-US" altLang="en-US"/>
              <a:t>Secured Transactions</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1621">
              <a:defRPr kumimoji="0" sz="1200"/>
            </a:lvl1pPr>
          </a:lstStyle>
          <a:p>
            <a:fld id="{1DA4B5C5-6A71-403D-93CF-B131CAF346EB}" type="slidenum">
              <a:rPr lang="en-US" altLang="en-US"/>
              <a:pPr/>
              <a:t>‹#›</a:t>
            </a:fld>
            <a:endParaRPr lang="en-US" altLang="en-US"/>
          </a:p>
        </p:txBody>
      </p:sp>
    </p:spTree>
    <p:extLst>
      <p:ext uri="{BB962C8B-B14F-4D97-AF65-F5344CB8AC3E}">
        <p14:creationId xmlns:p14="http://schemas.microsoft.com/office/powerpoint/2010/main" val="1129520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18">
              <a:defRPr kumimoji="0" sz="1200"/>
            </a:lvl1pPr>
          </a:lstStyle>
          <a:p>
            <a:pPr>
              <a:defRPr/>
            </a:pPr>
            <a:endParaRPr lang="en-US" altLang="en-US"/>
          </a:p>
        </p:txBody>
      </p:sp>
      <p:sp>
        <p:nvSpPr>
          <p:cNvPr id="39939" name="Rectangle 9"/>
          <p:cNvSpPr>
            <a:spLocks noGrp="1" noRot="1" noChangeAspect="1" noChangeArrowheads="1"/>
          </p:cNvSpPr>
          <p:nvPr>
            <p:ph type="sldImg" idx="2"/>
          </p:nvPr>
        </p:nvSpPr>
        <p:spPr bwMode="auto">
          <a:xfrm>
            <a:off x="407988" y="698500"/>
            <a:ext cx="61944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144" y="4416109"/>
            <a:ext cx="5140112" cy="4182427"/>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18">
              <a:defRPr kumimoji="0" sz="1200"/>
            </a:lvl1pPr>
          </a:lstStyle>
          <a:p>
            <a:pPr>
              <a:defRPr/>
            </a:pPr>
            <a:fld id="{FA807B03-0F9D-4F0E-BAAA-B01BF3DE0C6D}" type="datetime1">
              <a:rPr lang="en-US" altLang="en-US" smtClean="0"/>
              <a:t>11/29/2018</a:t>
            </a:fld>
            <a:endParaRPr lang="en-US" altLang="en-US"/>
          </a:p>
        </p:txBody>
      </p:sp>
      <p:sp>
        <p:nvSpPr>
          <p:cNvPr id="2060" name="Rectangle 12"/>
          <p:cNvSpPr>
            <a:spLocks noGrp="1" noChangeArrowheads="1"/>
          </p:cNvSpPr>
          <p:nvPr>
            <p:ph type="ftr" sz="quarter" idx="4"/>
          </p:nvPr>
        </p:nvSpPr>
        <p:spPr bwMode="auto">
          <a:xfrm>
            <a:off x="1"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18">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1621">
              <a:defRPr kumimoji="0" sz="1200"/>
            </a:lvl1pPr>
          </a:lstStyle>
          <a:p>
            <a:fld id="{2FF7B011-FE8E-40FA-A03D-379C322E5B6C}" type="slidenum">
              <a:rPr lang="en-US" altLang="en-US"/>
              <a:pPr/>
              <a:t>‹#›</a:t>
            </a:fld>
            <a:endParaRPr lang="en-US" altLang="en-US"/>
          </a:p>
        </p:txBody>
      </p:sp>
    </p:spTree>
    <p:extLst>
      <p:ext uri="{BB962C8B-B14F-4D97-AF65-F5344CB8AC3E}">
        <p14:creationId xmlns:p14="http://schemas.microsoft.com/office/powerpoint/2010/main" val="12309332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C4D846C3-8FBC-41F8-AE98-8428819B6557}" type="datetime1">
              <a:rPr kumimoji="0" lang="en-US" altLang="en-US" sz="1200"/>
              <a:t>11/29/2018</a:t>
            </a:fld>
            <a:endParaRPr kumimoji="0" lang="en-US" altLang="en-US" sz="1200"/>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21">
              <a:defRPr kumimoji="1" sz="2400">
                <a:solidFill>
                  <a:schemeClr val="tx1"/>
                </a:solidFill>
                <a:latin typeface="Times New Roman" panose="02020603050405020304" pitchFamily="18" charset="0"/>
              </a:defRPr>
            </a:lvl1pPr>
            <a:lvl2pPr marL="744025" indent="-286163" defTabSz="931621">
              <a:defRPr kumimoji="1" sz="2400">
                <a:solidFill>
                  <a:schemeClr val="tx1"/>
                </a:solidFill>
                <a:latin typeface="Times New Roman" panose="02020603050405020304" pitchFamily="18" charset="0"/>
              </a:defRPr>
            </a:lvl2pPr>
            <a:lvl3pPr marL="1144654" indent="-228931" defTabSz="931621">
              <a:defRPr kumimoji="1" sz="2400">
                <a:solidFill>
                  <a:schemeClr val="tx1"/>
                </a:solidFill>
                <a:latin typeface="Times New Roman" panose="02020603050405020304" pitchFamily="18" charset="0"/>
              </a:defRPr>
            </a:lvl3pPr>
            <a:lvl4pPr marL="1602516" indent="-228931" defTabSz="931621">
              <a:defRPr kumimoji="1" sz="2400">
                <a:solidFill>
                  <a:schemeClr val="tx1"/>
                </a:solidFill>
                <a:latin typeface="Times New Roman" panose="02020603050405020304" pitchFamily="18" charset="0"/>
              </a:defRPr>
            </a:lvl4pPr>
            <a:lvl5pPr marL="2060377" indent="-228931" defTabSz="931621">
              <a:defRPr kumimoji="1" sz="2400">
                <a:solidFill>
                  <a:schemeClr val="tx1"/>
                </a:solidFill>
                <a:latin typeface="Times New Roman" panose="02020603050405020304" pitchFamily="18" charset="0"/>
              </a:defRPr>
            </a:lvl5pPr>
            <a:lvl6pPr marL="2518239"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6pPr>
            <a:lvl7pPr marL="2976100"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7pPr>
            <a:lvl8pPr marL="3433962"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8pPr>
            <a:lvl9pPr marL="3891823" indent="-228931" defTabSz="931621" eaLnBrk="0" fontAlgn="base" hangingPunct="0">
              <a:spcBef>
                <a:spcPct val="0"/>
              </a:spcBef>
              <a:spcAft>
                <a:spcPct val="0"/>
              </a:spcAft>
              <a:defRPr kumimoji="1" sz="2400">
                <a:solidFill>
                  <a:schemeClr val="tx1"/>
                </a:solidFill>
                <a:latin typeface="Times New Roman" panose="02020603050405020304" pitchFamily="18" charset="0"/>
              </a:defRPr>
            </a:lvl9pPr>
          </a:lstStyle>
          <a:p>
            <a:fld id="{2A620622-531B-4EE5-93EB-7BC9FCD76B83}" type="slidenum">
              <a:rPr kumimoji="0" lang="en-US" altLang="en-US" sz="1200"/>
              <a:pPr/>
              <a:t>1</a:t>
            </a:fld>
            <a:endParaRPr kumimoji="0" lang="en-US" altLang="en-US" sz="1200"/>
          </a:p>
        </p:txBody>
      </p:sp>
      <p:sp>
        <p:nvSpPr>
          <p:cNvPr id="40964" name="Rectangle 2"/>
          <p:cNvSpPr>
            <a:spLocks noGrp="1" noRot="1" noChangeAspect="1" noChangeArrowheads="1" noTextEdit="1"/>
          </p:cNvSpPr>
          <p:nvPr>
            <p:ph type="sldImg"/>
          </p:nvPr>
        </p:nvSpPr>
        <p:spPr>
          <a:xfrm>
            <a:off x="407988" y="698500"/>
            <a:ext cx="6194425" cy="3484563"/>
          </a:xfrm>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368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39D44CA-259E-44AC-8016-2EA2C6DA369A}" type="datetime1">
              <a:rPr kumimoji="0" lang="en-US" altLang="en-US" sz="1200"/>
              <a:pPr/>
              <a:t>11/29/2018</a:t>
            </a:fld>
            <a:endParaRPr kumimoji="0" lang="en-US" altLang="en-US" sz="1200"/>
          </a:p>
        </p:txBody>
      </p:sp>
      <p:sp>
        <p:nvSpPr>
          <p:cNvPr id="3481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521C1AB-D76B-4102-AE56-C31D3241296D}" type="slidenum">
              <a:rPr kumimoji="0" lang="en-US" altLang="en-US" sz="1200"/>
              <a:pPr/>
              <a:t>10</a:t>
            </a:fld>
            <a:endParaRPr kumimoji="0" lang="en-US" alt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8868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D7A925-0875-4EDB-97AD-2476A84ECD52}" type="datetime1">
              <a:rPr kumimoji="0" lang="en-US" altLang="en-US" sz="1200"/>
              <a:pPr/>
              <a:t>11/29/2018</a:t>
            </a:fld>
            <a:endParaRPr kumimoji="0" lang="en-US" altLang="en-US" sz="1200"/>
          </a:p>
        </p:txBody>
      </p:sp>
      <p:sp>
        <p:nvSpPr>
          <p:cNvPr id="3686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1663A6E-4153-467A-8067-0EDBA8385742}" type="slidenum">
              <a:rPr kumimoji="0" lang="en-US" altLang="en-US" sz="1200"/>
              <a:pPr/>
              <a:t>11</a:t>
            </a:fld>
            <a:endParaRPr kumimoji="0" lang="en-US" altLang="en-US" sz="12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9463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1E60000-443D-4B87-86EB-09CC99E2CBD5}" type="datetime1">
              <a:rPr kumimoji="0" lang="en-US" altLang="en-US" sz="1200"/>
              <a:pPr/>
              <a:t>11/29/2018</a:t>
            </a:fld>
            <a:endParaRPr kumimoji="0" lang="en-US" altLang="en-US" sz="1200"/>
          </a:p>
        </p:txBody>
      </p:sp>
      <p:sp>
        <p:nvSpPr>
          <p:cNvPr id="38915"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0474934-266D-499F-B688-6C1DFCD2D837}" type="slidenum">
              <a:rPr kumimoji="0" lang="en-US" altLang="en-US" sz="1200"/>
              <a:pPr/>
              <a:t>12</a:t>
            </a:fld>
            <a:endParaRPr kumimoji="0" lang="en-US" altLang="en-US" sz="120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31172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78B5AD0-9C78-433E-87D2-157CDB1BE99E}" type="datetime1">
              <a:rPr kumimoji="0" lang="en-US" altLang="en-US" sz="1200"/>
              <a:pPr/>
              <a:t>11/29/2018</a:t>
            </a:fld>
            <a:endParaRPr kumimoji="0" lang="en-US" altLang="en-US" sz="1200"/>
          </a:p>
        </p:txBody>
      </p:sp>
      <p:sp>
        <p:nvSpPr>
          <p:cNvPr id="40963"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C6FA0D4-31F9-4476-B0E3-969526A9E389}" type="slidenum">
              <a:rPr kumimoji="0" lang="en-US" altLang="en-US" sz="1200"/>
              <a:pPr/>
              <a:t>13</a:t>
            </a:fld>
            <a:endParaRPr kumimoji="0" lang="en-US" altLang="en-US" sz="120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5124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92BD0BB-C4FC-4D25-B0B4-0E930EF54DA0}" type="datetime1">
              <a:rPr kumimoji="0" lang="en-US" altLang="en-US" sz="1200"/>
              <a:pPr/>
              <a:t>11/29/2018</a:t>
            </a:fld>
            <a:endParaRPr kumimoji="0" lang="en-US" altLang="en-US" sz="1200"/>
          </a:p>
        </p:txBody>
      </p:sp>
      <p:sp>
        <p:nvSpPr>
          <p:cNvPr id="4301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112B725-5953-4C24-9D56-1D600E16679E}" type="slidenum">
              <a:rPr kumimoji="0" lang="en-US" altLang="en-US" sz="1200"/>
              <a:pPr/>
              <a:t>14</a:t>
            </a:fld>
            <a:endParaRPr kumimoji="0" lang="en-US" altLang="en-US"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4279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E15AEA9-C9D5-4A12-A33B-89A29306F3DF}" type="datetime1">
              <a:rPr kumimoji="0" lang="en-US" altLang="en-US" sz="1200"/>
              <a:pPr/>
              <a:t>11/29/2018</a:t>
            </a:fld>
            <a:endParaRPr kumimoji="0" lang="en-US" altLang="en-US" sz="1200"/>
          </a:p>
        </p:txBody>
      </p:sp>
      <p:sp>
        <p:nvSpPr>
          <p:cNvPr id="4505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152401A-3021-49EE-B68C-8EC816ADBBCD}" type="slidenum">
              <a:rPr kumimoji="0" lang="en-US" altLang="en-US" sz="1200"/>
              <a:pPr/>
              <a:t>15</a:t>
            </a:fld>
            <a:endParaRPr kumimoji="0" lang="en-US" alt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3894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322FEFD-E5C1-4622-96D8-DD12AAAAD654}" type="datetime1">
              <a:rPr kumimoji="0" lang="en-US" altLang="en-US" sz="1200"/>
              <a:pPr/>
              <a:t>11/29/2018</a:t>
            </a:fld>
            <a:endParaRPr kumimoji="0" lang="en-US" altLang="en-US" sz="1200"/>
          </a:p>
        </p:txBody>
      </p:sp>
      <p:sp>
        <p:nvSpPr>
          <p:cNvPr id="4710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92E56C9-E0BD-4ABD-8C66-9007C73EA68B}" type="slidenum">
              <a:rPr kumimoji="0" lang="en-US" altLang="en-US" sz="1200"/>
              <a:pPr/>
              <a:t>16</a:t>
            </a:fld>
            <a:endParaRPr kumimoji="0" lang="en-US" altLang="en-US" sz="12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47264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B28F22A-4302-425F-8E8A-8E739C8C60EA}" type="datetime1">
              <a:rPr kumimoji="0" lang="en-US" altLang="en-US" sz="1200"/>
              <a:pPr/>
              <a:t>11/29/2018</a:t>
            </a:fld>
            <a:endParaRPr kumimoji="0" lang="en-US" altLang="en-US" sz="1200"/>
          </a:p>
        </p:txBody>
      </p:sp>
      <p:sp>
        <p:nvSpPr>
          <p:cNvPr id="49155"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A7E0C48-A9BC-42F0-9625-8344F1690B7D}" type="slidenum">
              <a:rPr kumimoji="0" lang="en-US" altLang="en-US" sz="1200"/>
              <a:pPr/>
              <a:t>17</a:t>
            </a:fld>
            <a:endParaRPr kumimoji="0" lang="en-US" altLang="en-U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5482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1669544-3C4C-4098-8BCE-B6A20FF7560E}" type="datetime1">
              <a:rPr kumimoji="0" lang="en-US" altLang="en-US" sz="1200"/>
              <a:pPr/>
              <a:t>11/29/2018</a:t>
            </a:fld>
            <a:endParaRPr kumimoji="0" lang="en-US" altLang="en-US" sz="1200"/>
          </a:p>
        </p:txBody>
      </p:sp>
      <p:sp>
        <p:nvSpPr>
          <p:cNvPr id="51203"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A8DFBC2-58F5-4158-A827-2C3D8B125B29}" type="slidenum">
              <a:rPr kumimoji="0" lang="en-US" altLang="en-US" sz="1200"/>
              <a:pPr/>
              <a:t>18</a:t>
            </a:fld>
            <a:endParaRPr kumimoji="0" lang="en-US" altLang="en-US" sz="120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9143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B6BAD99-6260-4F77-80D8-B4333ECFBD59}" type="datetime1">
              <a:rPr kumimoji="0" lang="en-US" altLang="en-US" sz="1200"/>
              <a:pPr/>
              <a:t>11/29/2018</a:t>
            </a:fld>
            <a:endParaRPr kumimoji="0" lang="en-US" altLang="en-US" sz="1200"/>
          </a:p>
        </p:txBody>
      </p:sp>
      <p:sp>
        <p:nvSpPr>
          <p:cNvPr id="5325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35FED0-789F-4476-B9CB-B1C88E71B984}" type="slidenum">
              <a:rPr kumimoji="0" lang="en-US" altLang="en-US" sz="1200"/>
              <a:pPr/>
              <a:t>19</a:t>
            </a:fld>
            <a:endParaRPr kumimoji="0" lang="en-US" alt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1105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9728684-2771-417F-A01A-9239B4060FB5}" type="datetime1">
              <a:rPr kumimoji="0" lang="en-US" altLang="en-US" sz="1200"/>
              <a:pPr/>
              <a:t>11/29/2018</a:t>
            </a:fld>
            <a:endParaRPr kumimoji="0" lang="en-US" altLang="en-US" sz="1200"/>
          </a:p>
        </p:txBody>
      </p:sp>
      <p:sp>
        <p:nvSpPr>
          <p:cNvPr id="2253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B3539D6-1DAE-4965-B9E8-74A63CB8E352}" type="slidenum">
              <a:rPr kumimoji="0" lang="en-US" altLang="en-US" sz="1200"/>
              <a:pPr/>
              <a:t>2</a:t>
            </a:fld>
            <a:endParaRPr kumimoji="0" lang="en-US" alt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2621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E92D504-8DF9-4C5E-9A55-1623B6C34DFA}" type="datetime1">
              <a:rPr kumimoji="0" lang="en-US" altLang="en-US" sz="1200"/>
              <a:pPr/>
              <a:t>11/29/2018</a:t>
            </a:fld>
            <a:endParaRPr kumimoji="0" lang="en-US" altLang="en-US" sz="1200"/>
          </a:p>
        </p:txBody>
      </p:sp>
      <p:sp>
        <p:nvSpPr>
          <p:cNvPr id="5529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EE62910-C849-4E6C-BF24-CF3A5B950C44}" type="slidenum">
              <a:rPr kumimoji="0" lang="en-US" altLang="en-US" sz="1200"/>
              <a:pPr/>
              <a:t>20</a:t>
            </a:fld>
            <a:endParaRPr kumimoji="0" lang="en-US" altLang="en-US" sz="120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8057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1B8B76-68F4-4B3A-9337-548243EB415F}" type="datetime1">
              <a:rPr kumimoji="0" lang="en-US" altLang="en-US" sz="1200"/>
              <a:pPr/>
              <a:t>11/29/2018</a:t>
            </a:fld>
            <a:endParaRPr kumimoji="0" lang="en-US" altLang="en-US" sz="1200"/>
          </a:p>
        </p:txBody>
      </p:sp>
      <p:sp>
        <p:nvSpPr>
          <p:cNvPr id="5734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ADC3F8-18CD-4168-B7DC-BC7B87942CD2}" type="slidenum">
              <a:rPr kumimoji="0" lang="en-US" altLang="en-US" sz="1200"/>
              <a:pPr/>
              <a:t>21</a:t>
            </a:fld>
            <a:endParaRPr kumimoji="0" lang="en-US" altLang="en-US"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9871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BF0D9C1-EA4F-494A-9672-008658D4EB03}" type="datetime1">
              <a:rPr kumimoji="0" lang="en-US" altLang="en-US" sz="1200"/>
              <a:pPr/>
              <a:t>11/29/2018</a:t>
            </a:fld>
            <a:endParaRPr kumimoji="0" lang="en-US" altLang="en-US" sz="1200"/>
          </a:p>
        </p:txBody>
      </p:sp>
      <p:sp>
        <p:nvSpPr>
          <p:cNvPr id="59395"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0950092-A976-4CC1-8612-16E34E45B4A5}" type="slidenum">
              <a:rPr kumimoji="0" lang="en-US" altLang="en-US" sz="1200"/>
              <a:pPr/>
              <a:t>22</a:t>
            </a:fld>
            <a:endParaRPr kumimoji="0" lang="en-US" altLang="en-US" sz="12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04876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21F24F0-C31A-4445-B4A0-EE2B41B70F28}" type="datetime1">
              <a:rPr kumimoji="0" lang="en-US" altLang="en-US" sz="1200"/>
              <a:pPr/>
              <a:t>11/29/2018</a:t>
            </a:fld>
            <a:endParaRPr kumimoji="0" lang="en-US" altLang="en-US" sz="1200"/>
          </a:p>
        </p:txBody>
      </p:sp>
      <p:sp>
        <p:nvSpPr>
          <p:cNvPr id="61443"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F3BDA66-460B-4661-969F-141EDFB96BE7}" type="slidenum">
              <a:rPr kumimoji="0" lang="en-US" altLang="en-US" sz="1200"/>
              <a:pPr/>
              <a:t>23</a:t>
            </a:fld>
            <a:endParaRPr kumimoji="0" lang="en-US" altLang="en-US" sz="120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5561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FE33DB2-BC9D-42FA-AB98-BFBD0E4A0BE1}" type="datetime1">
              <a:rPr kumimoji="0" lang="en-US" altLang="en-US" sz="1200"/>
              <a:pPr/>
              <a:t>11/29/2018</a:t>
            </a:fld>
            <a:endParaRPr kumimoji="0" lang="en-US" altLang="en-US" sz="1200"/>
          </a:p>
        </p:txBody>
      </p:sp>
      <p:sp>
        <p:nvSpPr>
          <p:cNvPr id="6349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A4EF74B-8A30-4CDA-971F-4B20AA13ECE6}" type="slidenum">
              <a:rPr kumimoji="0" lang="en-US" altLang="en-US" sz="1200"/>
              <a:pPr/>
              <a:t>24</a:t>
            </a:fld>
            <a:endParaRPr kumimoji="0" lang="en-US" altLang="en-US"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22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C8C82B-813D-4EBA-B0EF-A95C1B1E5185}" type="datetime1">
              <a:rPr kumimoji="0" lang="en-US" altLang="en-US" sz="1200"/>
              <a:pPr/>
              <a:t>11/29/2018</a:t>
            </a:fld>
            <a:endParaRPr kumimoji="0" lang="en-US" altLang="en-US" sz="1200"/>
          </a:p>
        </p:txBody>
      </p:sp>
      <p:sp>
        <p:nvSpPr>
          <p:cNvPr id="6553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DE918F2-28F5-48F1-814F-BFE74E55342B}" type="slidenum">
              <a:rPr kumimoji="0" lang="en-US" altLang="en-US" sz="1200"/>
              <a:pPr/>
              <a:t>25</a:t>
            </a:fld>
            <a:endParaRPr kumimoji="0" lang="en-US" altLang="en-US" sz="120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5952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6CD12CE-8260-49D8-9E7F-6CC91850D65B}" type="datetime1">
              <a:rPr kumimoji="0" lang="en-US" altLang="en-US" sz="1200"/>
              <a:pPr/>
              <a:t>11/29/2018</a:t>
            </a:fld>
            <a:endParaRPr kumimoji="0" lang="en-US" altLang="en-US" sz="1200"/>
          </a:p>
        </p:txBody>
      </p:sp>
      <p:sp>
        <p:nvSpPr>
          <p:cNvPr id="6758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E00BDC9-0597-4CB2-9A56-1F3977B67EA4}" type="slidenum">
              <a:rPr kumimoji="0" lang="en-US" altLang="en-US" sz="1200"/>
              <a:pPr/>
              <a:t>26</a:t>
            </a:fld>
            <a:endParaRPr kumimoji="0" lang="en-US" altLang="en-US" sz="120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79676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CFBACE9-799C-4357-8FB7-D9083536D56C}" type="datetime1">
              <a:rPr kumimoji="0" lang="en-US" altLang="en-US" sz="1200"/>
              <a:pPr/>
              <a:t>11/29/2018</a:t>
            </a:fld>
            <a:endParaRPr kumimoji="0" lang="en-US" altLang="en-US" sz="1200"/>
          </a:p>
        </p:txBody>
      </p:sp>
      <p:sp>
        <p:nvSpPr>
          <p:cNvPr id="30723"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48A45AD-BFD0-4C7F-8A35-85F7B5350AEA}" type="slidenum">
              <a:rPr kumimoji="0" lang="en-US" altLang="en-US" sz="1200"/>
              <a:pPr/>
              <a:t>27</a:t>
            </a:fld>
            <a:endParaRPr kumimoji="0" lang="en-US" alt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7718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1DFA23F-7688-4627-B565-BDE469F85581}" type="datetime1">
              <a:rPr kumimoji="0" lang="en-US" altLang="en-US" sz="1200"/>
              <a:pPr/>
              <a:t>11/29/2018</a:t>
            </a:fld>
            <a:endParaRPr kumimoji="0" lang="en-US" altLang="en-US" sz="1200"/>
          </a:p>
        </p:txBody>
      </p:sp>
      <p:sp>
        <p:nvSpPr>
          <p:cNvPr id="3277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7C7DB5-8EC0-433D-9207-B3A9C2354FBA}" type="slidenum">
              <a:rPr kumimoji="0" lang="en-US" altLang="en-US" sz="1200"/>
              <a:pPr/>
              <a:t>28</a:t>
            </a:fld>
            <a:endParaRPr kumimoji="0" lang="en-US" altLang="en-US" sz="12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45616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1DFA23F-7688-4627-B565-BDE469F85581}" type="datetime1">
              <a:rPr kumimoji="0" lang="en-US" altLang="en-US" sz="1200"/>
              <a:pPr/>
              <a:t>11/29/2018</a:t>
            </a:fld>
            <a:endParaRPr kumimoji="0" lang="en-US" altLang="en-US" sz="1200"/>
          </a:p>
        </p:txBody>
      </p:sp>
      <p:sp>
        <p:nvSpPr>
          <p:cNvPr id="3277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7C7DB5-8EC0-433D-9207-B3A9C2354FBA}" type="slidenum">
              <a:rPr kumimoji="0" lang="en-US" altLang="en-US" sz="1200"/>
              <a:pPr/>
              <a:t>29</a:t>
            </a:fld>
            <a:endParaRPr kumimoji="0" lang="en-US" altLang="en-US" sz="12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7123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2B4008C-EA9A-4810-A579-4E91D74F9955}" type="datetime1">
              <a:rPr kumimoji="0" lang="en-US" altLang="en-US" sz="1200"/>
              <a:pPr/>
              <a:t>11/29/2018</a:t>
            </a:fld>
            <a:endParaRPr kumimoji="0" lang="en-US" altLang="en-US" sz="1200"/>
          </a:p>
        </p:txBody>
      </p:sp>
      <p:sp>
        <p:nvSpPr>
          <p:cNvPr id="2457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42B586A-7DB8-41DE-9794-87AAB3AB0257}" type="slidenum">
              <a:rPr kumimoji="0" lang="en-US" altLang="en-US" sz="1200"/>
              <a:pPr/>
              <a:t>3</a:t>
            </a:fld>
            <a:endParaRPr kumimoji="0" lang="en-US" altLang="en-US" sz="120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64674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5F7606F-BE3E-49E4-8A73-47B63B76888B}" type="datetime1">
              <a:rPr kumimoji="0" lang="en-US" altLang="en-US" sz="1200"/>
              <a:pPr/>
              <a:t>11/29/2018</a:t>
            </a:fld>
            <a:endParaRPr kumimoji="0" lang="en-US" altLang="en-US" sz="1200"/>
          </a:p>
        </p:txBody>
      </p:sp>
      <p:sp>
        <p:nvSpPr>
          <p:cNvPr id="3481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B8719E3-E9A4-4742-B1A1-63420FA325EA}" type="slidenum">
              <a:rPr kumimoji="0" lang="en-US" altLang="en-US" sz="1200"/>
              <a:pPr/>
              <a:t>30</a:t>
            </a:fld>
            <a:endParaRPr kumimoji="0" lang="en-US" alt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21145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B042F6-50B3-42F4-A65F-05F3797DA860}" type="datetime1">
              <a:rPr kumimoji="0" lang="en-US" altLang="en-US" sz="1200"/>
              <a:pPr/>
              <a:t>11/29/2018</a:t>
            </a:fld>
            <a:endParaRPr kumimoji="0" lang="en-US" altLang="en-US" sz="1200"/>
          </a:p>
        </p:txBody>
      </p:sp>
      <p:sp>
        <p:nvSpPr>
          <p:cNvPr id="3686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294F973-9F0F-40CC-A872-2BCDC7798A37}" type="slidenum">
              <a:rPr kumimoji="0" lang="en-US" altLang="en-US" sz="1200"/>
              <a:pPr/>
              <a:t>31</a:t>
            </a:fld>
            <a:endParaRPr kumimoji="0" lang="en-US" altLang="en-US" sz="12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44273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5B042F6-50B3-42F4-A65F-05F3797DA860}" type="datetime1">
              <a:rPr kumimoji="0" lang="en-US" altLang="en-US" sz="1200"/>
              <a:pPr/>
              <a:t>11/29/2018</a:t>
            </a:fld>
            <a:endParaRPr kumimoji="0" lang="en-US" altLang="en-US" sz="1200"/>
          </a:p>
        </p:txBody>
      </p:sp>
      <p:sp>
        <p:nvSpPr>
          <p:cNvPr id="3686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294F973-9F0F-40CC-A872-2BCDC7798A37}" type="slidenum">
              <a:rPr kumimoji="0" lang="en-US" altLang="en-US" sz="1200"/>
              <a:pPr/>
              <a:t>32</a:t>
            </a:fld>
            <a:endParaRPr kumimoji="0" lang="en-US" altLang="en-US" sz="12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18565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0260E06-79A0-433B-87B0-6ED93F1676AD}" type="datetime1">
              <a:rPr kumimoji="0" lang="en-US" altLang="en-US" sz="1200"/>
              <a:pPr/>
              <a:t>11/29/2018</a:t>
            </a:fld>
            <a:endParaRPr kumimoji="0" lang="en-US" altLang="en-US" sz="1200"/>
          </a:p>
        </p:txBody>
      </p:sp>
      <p:sp>
        <p:nvSpPr>
          <p:cNvPr id="38915"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822F866-ABBF-4C37-A053-78A22602856C}" type="slidenum">
              <a:rPr kumimoji="0" lang="en-US" altLang="en-US" sz="1200"/>
              <a:pPr/>
              <a:t>33</a:t>
            </a:fld>
            <a:endParaRPr kumimoji="0" lang="en-US" altLang="en-US" sz="120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210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506E1F8-BE89-4FC6-9DB1-30A140BCE590}" type="datetime1">
              <a:rPr kumimoji="0" lang="en-US" altLang="en-US" sz="1200"/>
              <a:pPr/>
              <a:t>11/29/2018</a:t>
            </a:fld>
            <a:endParaRPr kumimoji="0" lang="en-US" altLang="en-US" sz="1200"/>
          </a:p>
        </p:txBody>
      </p:sp>
      <p:sp>
        <p:nvSpPr>
          <p:cNvPr id="40963"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8746662-6681-4A59-8392-6F289AB7DFE9}" type="slidenum">
              <a:rPr kumimoji="0" lang="en-US" altLang="en-US" sz="1200"/>
              <a:pPr/>
              <a:t>34</a:t>
            </a:fld>
            <a:endParaRPr kumimoji="0" lang="en-US" altLang="en-US" sz="120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34919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55A289F-3D1E-4171-B1A9-9A70CB02AED7}" type="datetime1">
              <a:rPr kumimoji="0" lang="en-US" altLang="en-US" sz="1200"/>
              <a:pPr/>
              <a:t>11/29/2018</a:t>
            </a:fld>
            <a:endParaRPr kumimoji="0" lang="en-US" altLang="en-US" sz="1200"/>
          </a:p>
        </p:txBody>
      </p:sp>
      <p:sp>
        <p:nvSpPr>
          <p:cNvPr id="4301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CD4A76-778C-4E79-8839-863B18BFBDA8}" type="slidenum">
              <a:rPr kumimoji="0" lang="en-US" altLang="en-US" sz="1200"/>
              <a:pPr/>
              <a:t>35</a:t>
            </a:fld>
            <a:endParaRPr kumimoji="0" lang="en-US" altLang="en-US"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081289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CD170A5-677A-4269-AD71-404BD9ADE9E4}" type="datetime1">
              <a:rPr kumimoji="0" lang="en-US" altLang="en-US" sz="1200"/>
              <a:pPr/>
              <a:t>11/29/2018</a:t>
            </a:fld>
            <a:endParaRPr kumimoji="0" lang="en-US" altLang="en-US" sz="1200"/>
          </a:p>
        </p:txBody>
      </p:sp>
      <p:sp>
        <p:nvSpPr>
          <p:cNvPr id="4505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CB9877C-9BF8-4932-B07A-727FC3DA7C89}" type="slidenum">
              <a:rPr kumimoji="0" lang="en-US" altLang="en-US" sz="1200"/>
              <a:pPr/>
              <a:t>36</a:t>
            </a:fld>
            <a:endParaRPr kumimoji="0" lang="en-US" alt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75885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FBD2CDC-E1CC-442F-96D8-B5028CA5E4A3}" type="datetime1">
              <a:rPr kumimoji="0" lang="en-US" altLang="en-US" sz="1200"/>
              <a:pPr/>
              <a:t>11/29/2018</a:t>
            </a:fld>
            <a:endParaRPr kumimoji="0" lang="en-US" altLang="en-US" sz="1200"/>
          </a:p>
        </p:txBody>
      </p:sp>
      <p:sp>
        <p:nvSpPr>
          <p:cNvPr id="4710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C36750A-B208-4256-B845-B75B960858A5}" type="slidenum">
              <a:rPr kumimoji="0" lang="en-US" altLang="en-US" sz="1200"/>
              <a:pPr/>
              <a:t>37</a:t>
            </a:fld>
            <a:endParaRPr kumimoji="0" lang="en-US" altLang="en-US" sz="12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1166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727778A-C464-4D2C-95CE-B6819EC4CE66}" type="datetime1">
              <a:rPr kumimoji="0" lang="en-US" altLang="en-US" sz="1200"/>
              <a:pPr/>
              <a:t>11/29/2018</a:t>
            </a:fld>
            <a:endParaRPr kumimoji="0" lang="en-US" altLang="en-US" sz="1200"/>
          </a:p>
        </p:txBody>
      </p:sp>
      <p:sp>
        <p:nvSpPr>
          <p:cNvPr id="49155"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94AB803-5040-45E2-9633-1B8CE1E0C4A6}" type="slidenum">
              <a:rPr kumimoji="0" lang="en-US" altLang="en-US" sz="1200"/>
              <a:pPr/>
              <a:t>38</a:t>
            </a:fld>
            <a:endParaRPr kumimoji="0" lang="en-US" altLang="en-U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2480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E35D74A-E0A3-473A-8860-4B862F1C10C9}" type="datetime1">
              <a:rPr kumimoji="0" lang="en-US" altLang="en-US" sz="1200"/>
              <a:pPr/>
              <a:t>11/29/2018</a:t>
            </a:fld>
            <a:endParaRPr kumimoji="0" lang="en-US" altLang="en-US" sz="1200"/>
          </a:p>
        </p:txBody>
      </p:sp>
      <p:sp>
        <p:nvSpPr>
          <p:cNvPr id="51203"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41B0A14-199B-480C-9933-1646F6FB2487}" type="slidenum">
              <a:rPr kumimoji="0" lang="en-US" altLang="en-US" sz="1200"/>
              <a:pPr/>
              <a:t>39</a:t>
            </a:fld>
            <a:endParaRPr kumimoji="0" lang="en-US" altLang="en-US" sz="120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1348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8923EDE-7BC1-443C-94A1-49E2241D305C}" type="datetime1">
              <a:rPr kumimoji="0" lang="en-US" altLang="en-US" sz="1200"/>
              <a:pPr/>
              <a:t>11/29/2018</a:t>
            </a:fld>
            <a:endParaRPr kumimoji="0" lang="en-US" altLang="en-US" sz="1200"/>
          </a:p>
        </p:txBody>
      </p:sp>
      <p:sp>
        <p:nvSpPr>
          <p:cNvPr id="2662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EAB8FD3-647A-49C0-9852-4D14716396BF}" type="slidenum">
              <a:rPr kumimoji="0" lang="en-US" altLang="en-US" sz="1200"/>
              <a:pPr/>
              <a:t>4</a:t>
            </a:fld>
            <a:endParaRPr kumimoji="0" lang="en-US" altLang="en-US" sz="120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60160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BACFE88-0403-4171-BAB3-C848AB3C5F0C}" type="datetime1">
              <a:rPr kumimoji="0" lang="en-US" altLang="en-US" sz="1200"/>
              <a:pPr/>
              <a:t>11/29/2018</a:t>
            </a:fld>
            <a:endParaRPr kumimoji="0" lang="en-US" altLang="en-US" sz="1200"/>
          </a:p>
        </p:txBody>
      </p:sp>
      <p:sp>
        <p:nvSpPr>
          <p:cNvPr id="5325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7CCEC81-97BA-46BD-BEC7-0000B0504E89}" type="slidenum">
              <a:rPr kumimoji="0" lang="en-US" altLang="en-US" sz="1200"/>
              <a:pPr/>
              <a:t>40</a:t>
            </a:fld>
            <a:endParaRPr kumimoji="0" lang="en-US" alt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22596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39D44CA-259E-44AC-8016-2EA2C6DA369A}" type="datetime1">
              <a:rPr kumimoji="0" lang="en-US" altLang="en-US" sz="1200"/>
              <a:pPr/>
              <a:t>11/29/2018</a:t>
            </a:fld>
            <a:endParaRPr kumimoji="0" lang="en-US" altLang="en-US" sz="1200"/>
          </a:p>
        </p:txBody>
      </p:sp>
      <p:sp>
        <p:nvSpPr>
          <p:cNvPr id="3481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521C1AB-D76B-4102-AE56-C31D3241296D}" type="slidenum">
              <a:rPr kumimoji="0" lang="en-US" altLang="en-US" sz="1200"/>
              <a:pPr/>
              <a:t>57</a:t>
            </a:fld>
            <a:endParaRPr kumimoji="0" lang="en-US" alt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8132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3B47438-37BD-4098-992A-C989EC3FF02E}" type="datetime1">
              <a:rPr kumimoji="0" lang="en-US" altLang="en-US" sz="1200"/>
              <a:pPr/>
              <a:t>11/29/2018</a:t>
            </a:fld>
            <a:endParaRPr kumimoji="0" lang="en-US" altLang="en-US" sz="1200"/>
          </a:p>
        </p:txBody>
      </p:sp>
      <p:sp>
        <p:nvSpPr>
          <p:cNvPr id="28675"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605E07F-FF85-43E2-9D90-AD048434FB0B}" type="slidenum">
              <a:rPr kumimoji="0" lang="en-US" altLang="en-US" sz="1200"/>
              <a:pPr/>
              <a:t>5</a:t>
            </a:fld>
            <a:endParaRPr kumimoji="0" lang="en-US" alt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0971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6012C02-AD02-4F51-99A1-EE7B0CF7FBCB}" type="datetime1">
              <a:rPr kumimoji="0" lang="en-US" altLang="en-US" sz="1200"/>
              <a:pPr/>
              <a:t>11/29/2018</a:t>
            </a:fld>
            <a:endParaRPr kumimoji="0" lang="en-US" altLang="en-US" sz="1200"/>
          </a:p>
        </p:txBody>
      </p:sp>
      <p:sp>
        <p:nvSpPr>
          <p:cNvPr id="30723"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4636E5-B26D-4DED-824E-3616DE7B9039}" type="slidenum">
              <a:rPr kumimoji="0" lang="en-US" altLang="en-US" sz="1200"/>
              <a:pPr/>
              <a:t>6</a:t>
            </a:fld>
            <a:endParaRPr kumimoji="0" lang="en-US" alt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4927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CC66BEF-ECD2-44BF-AE93-70FD4B371EE8}" type="datetime1">
              <a:rPr kumimoji="0" lang="en-US" altLang="en-US" sz="1200"/>
              <a:pPr/>
              <a:t>11/29/2018</a:t>
            </a:fld>
            <a:endParaRPr kumimoji="0" lang="en-US" altLang="en-US" sz="1200"/>
          </a:p>
        </p:txBody>
      </p:sp>
      <p:sp>
        <p:nvSpPr>
          <p:cNvPr id="32771"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995E66B-6E57-4405-AD36-FDE424EA1215}" type="slidenum">
              <a:rPr kumimoji="0" lang="en-US" altLang="en-US" sz="1200"/>
              <a:pPr/>
              <a:t>7</a:t>
            </a:fld>
            <a:endParaRPr kumimoji="0" lang="en-US" altLang="en-US" sz="12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56840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39D44CA-259E-44AC-8016-2EA2C6DA369A}" type="datetime1">
              <a:rPr kumimoji="0" lang="en-US" altLang="en-US" sz="1200"/>
              <a:pPr/>
              <a:t>11/29/2018</a:t>
            </a:fld>
            <a:endParaRPr kumimoji="0" lang="en-US" altLang="en-US" sz="1200"/>
          </a:p>
        </p:txBody>
      </p:sp>
      <p:sp>
        <p:nvSpPr>
          <p:cNvPr id="34819"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521C1AB-D76B-4102-AE56-C31D3241296D}" type="slidenum">
              <a:rPr kumimoji="0" lang="en-US" altLang="en-US" sz="1200"/>
              <a:pPr/>
              <a:t>8</a:t>
            </a:fld>
            <a:endParaRPr kumimoji="0" lang="en-US" alt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402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dt" sz="quarter" idx="1"/>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D7A925-0875-4EDB-97AD-2476A84ECD52}" type="datetime1">
              <a:rPr kumimoji="0" lang="en-US" altLang="en-US" sz="1200"/>
              <a:pPr/>
              <a:t>11/29/2018</a:t>
            </a:fld>
            <a:endParaRPr kumimoji="0" lang="en-US" altLang="en-US" sz="1200"/>
          </a:p>
        </p:txBody>
      </p:sp>
      <p:sp>
        <p:nvSpPr>
          <p:cNvPr id="36867" name="Rectangle 13"/>
          <p:cNvSpPr>
            <a:spLocks noGrp="1" noChangeArrowheads="1"/>
          </p:cNvSpPr>
          <p:nvPr>
            <p:ph type="sldNum" sz="quarter" idx="5"/>
          </p:nvPr>
        </p:nvSpPr>
        <p:spPr>
          <a:noFill/>
        </p:spPr>
        <p:txBody>
          <a:bodyPr/>
          <a:lstStyle>
            <a:lvl1pPr defTabSz="944164">
              <a:defRPr kumimoji="1" sz="2400">
                <a:solidFill>
                  <a:schemeClr val="tx1"/>
                </a:solidFill>
                <a:latin typeface="Times New Roman" panose="02020603050405020304" pitchFamily="18" charset="0"/>
              </a:defRPr>
            </a:lvl1pPr>
            <a:lvl2pPr marL="752757" indent="-289522" defTabSz="944164">
              <a:defRPr kumimoji="1" sz="2400">
                <a:solidFill>
                  <a:schemeClr val="tx1"/>
                </a:solidFill>
                <a:latin typeface="Times New Roman" panose="02020603050405020304" pitchFamily="18" charset="0"/>
              </a:defRPr>
            </a:lvl2pPr>
            <a:lvl3pPr marL="1158088" indent="-231618" defTabSz="944164">
              <a:defRPr kumimoji="1" sz="2400">
                <a:solidFill>
                  <a:schemeClr val="tx1"/>
                </a:solidFill>
                <a:latin typeface="Times New Roman" panose="02020603050405020304" pitchFamily="18" charset="0"/>
              </a:defRPr>
            </a:lvl3pPr>
            <a:lvl4pPr marL="1621323" indent="-231618" defTabSz="944164">
              <a:defRPr kumimoji="1" sz="2400">
                <a:solidFill>
                  <a:schemeClr val="tx1"/>
                </a:solidFill>
                <a:latin typeface="Times New Roman" panose="02020603050405020304" pitchFamily="18" charset="0"/>
              </a:defRPr>
            </a:lvl4pPr>
            <a:lvl5pPr marL="2084558" indent="-231618" defTabSz="944164">
              <a:defRPr kumimoji="1" sz="2400">
                <a:solidFill>
                  <a:schemeClr val="tx1"/>
                </a:solidFill>
                <a:latin typeface="Times New Roman" panose="02020603050405020304" pitchFamily="18" charset="0"/>
              </a:defRPr>
            </a:lvl5pPr>
            <a:lvl6pPr marL="254779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6pPr>
            <a:lvl7pPr marL="301102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7pPr>
            <a:lvl8pPr marL="3474263"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8pPr>
            <a:lvl9pPr marL="3937498" indent="-231618" defTabSz="94416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1663A6E-4153-467A-8067-0EDBA8385742}" type="slidenum">
              <a:rPr kumimoji="0" lang="en-US" altLang="en-US" sz="1200"/>
              <a:pPr/>
              <a:t>9</a:t>
            </a:fld>
            <a:endParaRPr kumimoji="0" lang="en-US" altLang="en-US" sz="12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1104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2B8802C5-EFBF-4043-BB64-5FDE5F3F03B9}" type="datetime4">
              <a:rPr lang="en-US" smtClean="0"/>
              <a:t>November 29, 2018</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r>
              <a:rPr lang="en-US" altLang="en-US"/>
              <a:t>Copyright © 2001-11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D47C2513-1C05-4BB1-BF10-8ABE3BA52AB7}" type="slidenum">
              <a:rPr lang="en-US" altLang="en-US"/>
              <a:pPr/>
              <a:t>‹#›</a:t>
            </a:fld>
            <a:endParaRPr lang="en-US" altLang="en-US"/>
          </a:p>
        </p:txBody>
      </p:sp>
    </p:spTree>
    <p:extLst>
      <p:ext uri="{BB962C8B-B14F-4D97-AF65-F5344CB8AC3E}">
        <p14:creationId xmlns:p14="http://schemas.microsoft.com/office/powerpoint/2010/main" val="140935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E93B802B-2535-4195-A713-F89F37198DC8}" type="datetime4">
              <a:rPr lang="en-US" smtClean="0"/>
              <a:t>November 29, 2018</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064D454E-D8EA-4A9E-BF8B-80B76ADC2785}" type="slidenum">
              <a:rPr lang="en-US" altLang="en-US"/>
              <a:pPr/>
              <a:t>‹#›</a:t>
            </a:fld>
            <a:endParaRPr lang="en-US" altLang="en-US"/>
          </a:p>
        </p:txBody>
      </p:sp>
    </p:spTree>
    <p:extLst>
      <p:ext uri="{BB962C8B-B14F-4D97-AF65-F5344CB8AC3E}">
        <p14:creationId xmlns:p14="http://schemas.microsoft.com/office/powerpoint/2010/main" val="55458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5F42ADC6-492E-4045-9FDF-90CBF84324E2}" type="datetime4">
              <a:rPr lang="en-US" smtClean="0"/>
              <a:t>November 29, 2018</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BEC2C61-B38C-445E-9741-076797858A78}" type="slidenum">
              <a:rPr lang="en-US" altLang="en-US"/>
              <a:pPr/>
              <a:t>‹#›</a:t>
            </a:fld>
            <a:endParaRPr lang="en-US" altLang="en-US"/>
          </a:p>
        </p:txBody>
      </p:sp>
    </p:spTree>
    <p:extLst>
      <p:ext uri="{BB962C8B-B14F-4D97-AF65-F5344CB8AC3E}">
        <p14:creationId xmlns:p14="http://schemas.microsoft.com/office/powerpoint/2010/main" val="346383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fld id="{00F2A570-2BEF-4469-A5D5-1F802B780642}" type="datetime4">
              <a:rPr lang="en-US" smtClean="0"/>
              <a:t>November 29, 2018</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A82CF866-3BDF-4EE9-88FE-35A64FB90A8E}" type="slidenum">
              <a:rPr lang="en-US" altLang="en-US"/>
              <a:pPr/>
              <a:t>‹#›</a:t>
            </a:fld>
            <a:endParaRPr lang="en-US" altLang="en-US"/>
          </a:p>
        </p:txBody>
      </p:sp>
    </p:spTree>
    <p:extLst>
      <p:ext uri="{BB962C8B-B14F-4D97-AF65-F5344CB8AC3E}">
        <p14:creationId xmlns:p14="http://schemas.microsoft.com/office/powerpoint/2010/main" val="217999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ADAA1AEE-163E-4692-90BF-93215246A3A2}" type="datetime4">
              <a:rPr lang="en-US" smtClean="0"/>
              <a:t>November 29, 2018</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CC45479-D8E6-44BB-A369-02AA58136775}" type="slidenum">
              <a:rPr lang="en-US" altLang="en-US"/>
              <a:pPr/>
              <a:t>‹#›</a:t>
            </a:fld>
            <a:endParaRPr lang="en-US" altLang="en-US"/>
          </a:p>
        </p:txBody>
      </p:sp>
    </p:spTree>
    <p:extLst>
      <p:ext uri="{BB962C8B-B14F-4D97-AF65-F5344CB8AC3E}">
        <p14:creationId xmlns:p14="http://schemas.microsoft.com/office/powerpoint/2010/main" val="341732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248F1364-5F07-477E-BAAD-C9515FE0A9DA}" type="datetime4">
              <a:rPr lang="en-US" smtClean="0"/>
              <a:t>November 29, 2018</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F1B49DF2-12DD-44C2-84C7-65F90CB40EC8}" type="slidenum">
              <a:rPr lang="en-US" altLang="en-US"/>
              <a:pPr/>
              <a:t>‹#›</a:t>
            </a:fld>
            <a:endParaRPr lang="en-US" altLang="en-US"/>
          </a:p>
        </p:txBody>
      </p:sp>
    </p:spTree>
    <p:extLst>
      <p:ext uri="{BB962C8B-B14F-4D97-AF65-F5344CB8AC3E}">
        <p14:creationId xmlns:p14="http://schemas.microsoft.com/office/powerpoint/2010/main" val="118569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C28C69BB-151D-4901-9821-6D52C38B2CB4}" type="datetime4">
              <a:rPr lang="en-US" smtClean="0"/>
              <a:t>November 29, 2018</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9850CE35-A027-480E-B071-C0FEC5A5BB7D}" type="slidenum">
              <a:rPr lang="en-US" altLang="en-US"/>
              <a:pPr/>
              <a:t>‹#›</a:t>
            </a:fld>
            <a:endParaRPr lang="en-US" altLang="en-US"/>
          </a:p>
        </p:txBody>
      </p:sp>
    </p:spTree>
    <p:extLst>
      <p:ext uri="{BB962C8B-B14F-4D97-AF65-F5344CB8AC3E}">
        <p14:creationId xmlns:p14="http://schemas.microsoft.com/office/powerpoint/2010/main" val="399509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B84D82A3-F3E2-47DF-8791-7024C583F5DB}" type="datetime4">
              <a:rPr lang="en-US" smtClean="0"/>
              <a:t>November 29, 2018</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614BCA6E-07CD-4365-82DB-28D94D2C70B5}" type="slidenum">
              <a:rPr lang="en-US" altLang="en-US"/>
              <a:pPr/>
              <a:t>‹#›</a:t>
            </a:fld>
            <a:endParaRPr lang="en-US" altLang="en-US"/>
          </a:p>
        </p:txBody>
      </p:sp>
    </p:spTree>
    <p:extLst>
      <p:ext uri="{BB962C8B-B14F-4D97-AF65-F5344CB8AC3E}">
        <p14:creationId xmlns:p14="http://schemas.microsoft.com/office/powerpoint/2010/main" val="301878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493AC2D-1DA8-4910-BECA-E4E42AC4BF42}" type="datetime4">
              <a:rPr lang="en-US" smtClean="0"/>
              <a:t>November 29, 2018</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9017F8F9-3130-49B6-A9F9-E55F884066B7}" type="slidenum">
              <a:rPr lang="en-US" altLang="en-US"/>
              <a:pPr/>
              <a:t>‹#›</a:t>
            </a:fld>
            <a:endParaRPr lang="en-US" altLang="en-US"/>
          </a:p>
        </p:txBody>
      </p:sp>
    </p:spTree>
    <p:extLst>
      <p:ext uri="{BB962C8B-B14F-4D97-AF65-F5344CB8AC3E}">
        <p14:creationId xmlns:p14="http://schemas.microsoft.com/office/powerpoint/2010/main" val="93045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4F70FF6-62D4-4FA1-B61F-B2CD4CBF733D}" type="datetime4">
              <a:rPr lang="en-US" smtClean="0"/>
              <a:t>November 29, 2018</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C82CD431-DC1A-4B79-955B-4FDB26BED5CD}" type="slidenum">
              <a:rPr lang="en-US" altLang="en-US"/>
              <a:pPr/>
              <a:t>‹#›</a:t>
            </a:fld>
            <a:endParaRPr lang="en-US" altLang="en-US"/>
          </a:p>
        </p:txBody>
      </p:sp>
    </p:spTree>
    <p:extLst>
      <p:ext uri="{BB962C8B-B14F-4D97-AF65-F5344CB8AC3E}">
        <p14:creationId xmlns:p14="http://schemas.microsoft.com/office/powerpoint/2010/main" val="14248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10FEC86-2C01-46AC-A272-EF9A5FB83D53}" type="datetime4">
              <a:rPr lang="en-US" smtClean="0"/>
              <a:t>November 29, 2018</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2001-11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391B09C2-7B3E-4B72-919D-3B66F9DADC97}" type="slidenum">
              <a:rPr lang="en-US" altLang="en-US"/>
              <a:pPr/>
              <a:t>‹#›</a:t>
            </a:fld>
            <a:endParaRPr lang="en-US" altLang="en-US"/>
          </a:p>
        </p:txBody>
      </p:sp>
    </p:spTree>
    <p:extLst>
      <p:ext uri="{BB962C8B-B14F-4D97-AF65-F5344CB8AC3E}">
        <p14:creationId xmlns:p14="http://schemas.microsoft.com/office/powerpoint/2010/main" val="17286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A90D8D37-7ACE-4A92-834D-472DF910D1D9}" type="datetime4">
              <a:rPr lang="en-US" smtClean="0"/>
              <a:t>November 29, 2018</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66"/>
                </a:solidFill>
                <a:latin typeface="+mn-lt"/>
              </a:defRPr>
            </a:lvl1pPr>
          </a:lstStyle>
          <a:p>
            <a:pPr>
              <a:defRPr/>
            </a:pPr>
            <a:r>
              <a:rPr lang="en-US" altLang="en-US"/>
              <a:t>Copyright © 2001-11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E3B7A3EE-A7BF-4EDD-924B-F52605ED8D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2"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par>
    </p:tnLst>
  </p:timing>
  <p:hf hdr="0" ftr="0"/>
  <p:txStyles>
    <p:titleStyle>
      <a:lvl1pPr algn="ctr" rtl="0" eaLnBrk="0" fontAlgn="base" hangingPunct="0">
        <a:lnSpc>
          <a:spcPct val="70000"/>
        </a:lnSpc>
        <a:spcBef>
          <a:spcPct val="0"/>
        </a:spcBef>
        <a:spcAft>
          <a:spcPct val="0"/>
        </a:spcAft>
        <a:defRPr kumimoji="1" sz="54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4000">
          <a:solidFill>
            <a:srgbClr val="0000FF"/>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6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36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36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6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6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2800" dirty="0"/>
              <a:t>Class </a:t>
            </a:r>
            <a:r>
              <a:rPr lang="en-US" altLang="en-US" sz="2800" dirty="0" smtClean="0"/>
              <a:t>26</a:t>
            </a:r>
            <a:r>
              <a:rPr lang="en-US" altLang="en-US" sz="2800" dirty="0"/>
              <a:t/>
            </a:r>
            <a:br>
              <a:rPr lang="en-US" altLang="en-US" sz="2800" dirty="0"/>
            </a:br>
            <a:r>
              <a:rPr lang="en-US" altLang="en-US" sz="2800" dirty="0"/>
              <a:t>Secured Transactions, Fall, </a:t>
            </a:r>
            <a:r>
              <a:rPr lang="en-US" altLang="en-US" sz="2800" dirty="0" smtClean="0"/>
              <a:t>2018</a:t>
            </a:r>
            <a:r>
              <a:rPr lang="en-US" altLang="en-US" sz="2800" dirty="0"/>
              <a:t/>
            </a:r>
            <a:br>
              <a:rPr lang="en-US" altLang="en-US" sz="2800" dirty="0"/>
            </a:br>
            <a:r>
              <a:rPr lang="en-US" altLang="en-US" sz="2800" dirty="0"/>
              <a:t/>
            </a:r>
            <a:br>
              <a:rPr lang="en-US" altLang="en-US" sz="2800" dirty="0"/>
            </a:br>
            <a:r>
              <a:rPr lang="en-US" altLang="en-US" sz="6000" dirty="0" smtClean="0"/>
              <a:t>Security Interests Near and In Bankruptcy</a:t>
            </a:r>
            <a:endParaRPr lang="en-US" altLang="en-US" sz="6000" dirty="0"/>
          </a:p>
        </p:txBody>
      </p:sp>
      <p:sp>
        <p:nvSpPr>
          <p:cNvPr id="3075" name="Rectangle 3"/>
          <p:cNvSpPr>
            <a:spLocks noGrp="1" noChangeArrowheads="1"/>
          </p:cNvSpPr>
          <p:nvPr>
            <p:ph type="subTitle" idx="1"/>
          </p:nvPr>
        </p:nvSpPr>
        <p:spPr/>
        <p:txBody>
          <a:bodyPr/>
          <a:lstStyle/>
          <a:p>
            <a:r>
              <a:rPr lang="en-US" altLang="en-US" dirty="0" smtClean="0"/>
              <a:t>Randal C. Picker</a:t>
            </a:r>
          </a:p>
          <a:p>
            <a:r>
              <a:rPr lang="en-US" altLang="en-US" sz="2000" dirty="0" smtClean="0"/>
              <a:t>James Parker Hall Distinguished Service Professor of Law</a:t>
            </a:r>
            <a:endParaRPr lang="en-US" altLang="en-US" sz="2000" dirty="0"/>
          </a:p>
          <a:p>
            <a:endParaRPr lang="en-US" altLang="en-US" sz="1600" dirty="0"/>
          </a:p>
          <a:p>
            <a:r>
              <a:rPr lang="en-US" altLang="en-US" dirty="0" smtClean="0"/>
              <a:t>The Law School</a:t>
            </a:r>
          </a:p>
          <a:p>
            <a:r>
              <a:rPr lang="en-US" altLang="en-US" dirty="0" smtClean="0"/>
              <a:t>The University of Chicago</a:t>
            </a:r>
          </a:p>
          <a:p>
            <a:endParaRPr lang="en-US" altLang="en-US" sz="1800" dirty="0" smtClean="0"/>
          </a:p>
          <a:p>
            <a:r>
              <a:rPr lang="en-US" altLang="en-US" sz="1800" smtClean="0"/>
              <a:t>Copyright </a:t>
            </a:r>
            <a:r>
              <a:rPr lang="en-US" altLang="en-US" sz="1800"/>
              <a:t>© </a:t>
            </a:r>
            <a:r>
              <a:rPr lang="en-US" altLang="en-US" sz="1800" smtClean="0"/>
              <a:t>2001-18 </a:t>
            </a:r>
            <a:r>
              <a:rPr lang="en-US" altLang="en-US" sz="1800" dirty="0"/>
              <a:t>Randal C. Picker.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quarter" idx="10"/>
          </p:nvPr>
        </p:nvSpPr>
        <p:spPr/>
        <p:txBody>
          <a:bodyPr/>
          <a:lstStyle/>
          <a:p>
            <a:pPr>
              <a:defRPr/>
            </a:pPr>
            <a:fld id="{053BCA7C-B953-40A0-A9DD-24F930AE5DBB}" type="datetime4">
              <a:rPr lang="en-US" altLang="en-US"/>
              <a:pPr>
                <a:defRPr/>
              </a:pPr>
              <a:t>November 29, 2018</a:t>
            </a:fld>
            <a:endParaRPr lang="en-US" altLang="en-US">
              <a:solidFill>
                <a:schemeClr val="bg2"/>
              </a:solidFill>
            </a:endParaRPr>
          </a:p>
        </p:txBody>
      </p:sp>
      <p:sp>
        <p:nvSpPr>
          <p:cNvPr id="17" name="Slide Number Placeholder 4"/>
          <p:cNvSpPr>
            <a:spLocks noGrp="1"/>
          </p:cNvSpPr>
          <p:nvPr>
            <p:ph type="sldNum" sz="quarter" idx="12"/>
          </p:nvPr>
        </p:nvSpPr>
        <p:spPr/>
        <p:txBody>
          <a:bodyPr/>
          <a:lstStyle/>
          <a:p>
            <a:pPr>
              <a:defRPr/>
            </a:pPr>
            <a:fld id="{C02D56E1-1777-4E9B-8D40-1EF72B08C9AC}" type="slidenum">
              <a:rPr lang="en-US" altLang="en-US"/>
              <a:pPr>
                <a:defRPr/>
              </a:pPr>
              <a:t>10</a:t>
            </a:fld>
            <a:endParaRPr lang="en-US" altLang="en-US"/>
          </a:p>
        </p:txBody>
      </p:sp>
      <p:sp>
        <p:nvSpPr>
          <p:cNvPr id="33797" name="Rectangle 2"/>
          <p:cNvSpPr>
            <a:spLocks noGrp="1" noChangeArrowheads="1"/>
          </p:cNvSpPr>
          <p:nvPr>
            <p:ph type="title"/>
          </p:nvPr>
        </p:nvSpPr>
        <p:spPr/>
        <p:txBody>
          <a:bodyPr/>
          <a:lstStyle/>
          <a:p>
            <a:r>
              <a:rPr lang="en-US" altLang="en-US" dirty="0" smtClean="0">
                <a:cs typeface="Times New Roman" panose="02020603050405020304" pitchFamily="18" charset="0"/>
              </a:rPr>
              <a:t>10-5: The Hypothetical Lien Creditor Power</a:t>
            </a:r>
          </a:p>
        </p:txBody>
      </p:sp>
      <p:sp>
        <p:nvSpPr>
          <p:cNvPr id="2164739" name="AutoShape 3"/>
          <p:cNvSpPr>
            <a:spLocks noChangeArrowheads="1"/>
          </p:cNvSpPr>
          <p:nvPr/>
        </p:nvSpPr>
        <p:spPr bwMode="auto">
          <a:xfrm>
            <a:off x="941898" y="4953000"/>
            <a:ext cx="2590800" cy="1066800"/>
          </a:xfrm>
          <a:prstGeom prst="flowChartInputOutpu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2164740" name="AutoShape 4"/>
          <p:cNvSpPr>
            <a:spLocks noChangeArrowheads="1"/>
          </p:cNvSpPr>
          <p:nvPr/>
        </p:nvSpPr>
        <p:spPr bwMode="auto">
          <a:xfrm>
            <a:off x="941898" y="14478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164741" name="AutoShape 5"/>
          <p:cNvSpPr>
            <a:spLocks noChangeArrowheads="1"/>
          </p:cNvSpPr>
          <p:nvPr/>
        </p:nvSpPr>
        <p:spPr bwMode="auto">
          <a:xfrm>
            <a:off x="9098398" y="1524000"/>
            <a:ext cx="2438400" cy="1143000"/>
          </a:xfrm>
          <a:prstGeom prst="flowChartPreparation">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2164742" name="Line 6"/>
          <p:cNvSpPr>
            <a:spLocks noChangeShapeType="1"/>
          </p:cNvSpPr>
          <p:nvPr/>
        </p:nvSpPr>
        <p:spPr bwMode="auto">
          <a:xfrm>
            <a:off x="3227898" y="1981200"/>
            <a:ext cx="5839902" cy="0"/>
          </a:xfrm>
          <a:prstGeom prst="line">
            <a:avLst/>
          </a:prstGeom>
          <a:noFill/>
          <a:ln w="1905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43" name="Line 7"/>
          <p:cNvSpPr>
            <a:spLocks noChangeShapeType="1"/>
          </p:cNvSpPr>
          <p:nvPr/>
        </p:nvSpPr>
        <p:spPr bwMode="auto">
          <a:xfrm>
            <a:off x="3049028" y="2647166"/>
            <a:ext cx="0" cy="2286000"/>
          </a:xfrm>
          <a:prstGeom prst="line">
            <a:avLst/>
          </a:prstGeom>
          <a:noFill/>
          <a:ln w="1905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44" name="AutoShape 8"/>
          <p:cNvSpPr>
            <a:spLocks noChangeArrowheads="1"/>
          </p:cNvSpPr>
          <p:nvPr/>
        </p:nvSpPr>
        <p:spPr bwMode="auto">
          <a:xfrm>
            <a:off x="25259" y="3421171"/>
            <a:ext cx="2821498" cy="853858"/>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4</a:t>
            </a:r>
            <a:r>
              <a:rPr lang="en-US" altLang="en-US" sz="3200" dirty="0" smtClean="0"/>
              <a:t>/1: $</a:t>
            </a:r>
            <a:r>
              <a:rPr lang="en-US" altLang="en-US" sz="3200" dirty="0"/>
              <a:t>5</a:t>
            </a:r>
            <a:r>
              <a:rPr lang="en-US" altLang="en-US" sz="3200" dirty="0" smtClean="0"/>
              <a:t>,000</a:t>
            </a:r>
          </a:p>
          <a:p>
            <a:pPr algn="ctr"/>
            <a:r>
              <a:rPr lang="en-US" altLang="en-US" sz="3200" dirty="0" smtClean="0"/>
              <a:t>SA/FS: Machine</a:t>
            </a:r>
            <a:endParaRPr lang="en-US" altLang="en-US" sz="3200" dirty="0"/>
          </a:p>
        </p:txBody>
      </p:sp>
      <p:sp>
        <p:nvSpPr>
          <p:cNvPr id="2164745" name="AutoShape 9"/>
          <p:cNvSpPr>
            <a:spLocks noChangeArrowheads="1"/>
          </p:cNvSpPr>
          <p:nvPr/>
        </p:nvSpPr>
        <p:spPr bwMode="auto">
          <a:xfrm>
            <a:off x="3623833" y="2322534"/>
            <a:ext cx="3445312" cy="10668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$5,000 </a:t>
            </a:r>
          </a:p>
          <a:p>
            <a:pPr algn="ctr"/>
            <a:r>
              <a:rPr lang="en-US" altLang="en-US" sz="3200" dirty="0"/>
              <a:t>SA: </a:t>
            </a:r>
            <a:r>
              <a:rPr lang="en-US" altLang="en-US" sz="3200" dirty="0" smtClean="0"/>
              <a:t>Machine</a:t>
            </a:r>
            <a:endParaRPr lang="en-US" altLang="en-US" sz="3200" dirty="0"/>
          </a:p>
        </p:txBody>
      </p:sp>
      <p:sp>
        <p:nvSpPr>
          <p:cNvPr id="2164746" name="Text Box 10"/>
          <p:cNvSpPr txBox="1">
            <a:spLocks noChangeArrowheads="1"/>
          </p:cNvSpPr>
          <p:nvPr/>
        </p:nvSpPr>
        <p:spPr bwMode="auto">
          <a:xfrm>
            <a:off x="8912898" y="3196948"/>
            <a:ext cx="3228973" cy="1754326"/>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8/1 How should the proceeds be divided?</a:t>
            </a:r>
          </a:p>
        </p:txBody>
      </p:sp>
      <p:sp>
        <p:nvSpPr>
          <p:cNvPr id="2164747" name="AutoShape 11"/>
          <p:cNvSpPr>
            <a:spLocks noChangeArrowheads="1"/>
          </p:cNvSpPr>
          <p:nvPr/>
        </p:nvSpPr>
        <p:spPr bwMode="auto">
          <a:xfrm>
            <a:off x="3532698" y="4191000"/>
            <a:ext cx="5230302" cy="760274"/>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Debtor owes suppliers $10,000</a:t>
            </a:r>
          </a:p>
        </p:txBody>
      </p:sp>
      <p:sp>
        <p:nvSpPr>
          <p:cNvPr id="2164748" name="AutoShape 12"/>
          <p:cNvSpPr>
            <a:spLocks noChangeArrowheads="1"/>
          </p:cNvSpPr>
          <p:nvPr/>
        </p:nvSpPr>
        <p:spPr bwMode="auto">
          <a:xfrm>
            <a:off x="7179112" y="2286000"/>
            <a:ext cx="1447800" cy="1219200"/>
          </a:xfrm>
          <a:prstGeom prst="flowChartSummingJunction">
            <a:avLst/>
          </a:prstGeom>
          <a:solidFill>
            <a:srgbClr val="00CC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FS</a:t>
            </a:r>
          </a:p>
        </p:txBody>
      </p:sp>
      <p:sp>
        <p:nvSpPr>
          <p:cNvPr id="2164749" name="AutoShape 13"/>
          <p:cNvSpPr>
            <a:spLocks noChangeArrowheads="1"/>
          </p:cNvSpPr>
          <p:nvPr/>
        </p:nvSpPr>
        <p:spPr bwMode="auto">
          <a:xfrm>
            <a:off x="3615118" y="3500502"/>
            <a:ext cx="3386567" cy="579329"/>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Machine = $10,000</a:t>
            </a:r>
          </a:p>
        </p:txBody>
      </p:sp>
      <p:sp>
        <p:nvSpPr>
          <p:cNvPr id="2164750" name="AutoShape 14"/>
          <p:cNvSpPr>
            <a:spLocks noChangeArrowheads="1"/>
          </p:cNvSpPr>
          <p:nvPr/>
        </p:nvSpPr>
        <p:spPr bwMode="auto">
          <a:xfrm>
            <a:off x="4058433" y="5259526"/>
            <a:ext cx="5009367" cy="988874"/>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8/1 Debtor files for bankruptcy</a:t>
            </a:r>
          </a:p>
          <a:p>
            <a:pPr algn="ctr"/>
            <a:r>
              <a:rPr lang="en-US" altLang="en-US" sz="3200" dirty="0" err="1"/>
              <a:t>Finco</a:t>
            </a:r>
            <a:r>
              <a:rPr lang="en-US" altLang="en-US" sz="3200" dirty="0"/>
              <a:t> SA set aside</a:t>
            </a:r>
          </a:p>
        </p:txBody>
      </p:sp>
      <p:sp>
        <p:nvSpPr>
          <p:cNvPr id="18"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9" name="Text Box 5"/>
          <p:cNvSpPr txBox="1">
            <a:spLocks noChangeArrowheads="1"/>
          </p:cNvSpPr>
          <p:nvPr/>
        </p:nvSpPr>
        <p:spPr bwMode="auto">
          <a:xfrm>
            <a:off x="11358281" y="0"/>
            <a:ext cx="8337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TTYN</a:t>
            </a:r>
            <a:endParaRPr lang="en-US" sz="1800"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671195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64740"/>
                                        </p:tgtEl>
                                        <p:attrNameLst>
                                          <p:attrName>style.visibility</p:attrName>
                                        </p:attrNameLst>
                                      </p:cBhvr>
                                      <p:to>
                                        <p:strVal val="visible"/>
                                      </p:to>
                                    </p:set>
                                    <p:anim calcmode="lin" valueType="num">
                                      <p:cBhvr additive="base">
                                        <p:cTn id="7" dur="500" fill="hold"/>
                                        <p:tgtEl>
                                          <p:spTgt spid="2164740"/>
                                        </p:tgtEl>
                                        <p:attrNameLst>
                                          <p:attrName>ppt_x</p:attrName>
                                        </p:attrNameLst>
                                      </p:cBhvr>
                                      <p:tavLst>
                                        <p:tav tm="0">
                                          <p:val>
                                            <p:strVal val="0-#ppt_w/2"/>
                                          </p:val>
                                        </p:tav>
                                        <p:tav tm="100000">
                                          <p:val>
                                            <p:strVal val="#ppt_x"/>
                                          </p:val>
                                        </p:tav>
                                      </p:tavLst>
                                    </p:anim>
                                    <p:anim calcmode="lin" valueType="num">
                                      <p:cBhvr additive="base">
                                        <p:cTn id="8" dur="500" fill="hold"/>
                                        <p:tgtEl>
                                          <p:spTgt spid="216474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164741"/>
                                        </p:tgtEl>
                                        <p:attrNameLst>
                                          <p:attrName>style.visibility</p:attrName>
                                        </p:attrNameLst>
                                      </p:cBhvr>
                                      <p:to>
                                        <p:strVal val="visible"/>
                                      </p:to>
                                    </p:set>
                                    <p:anim calcmode="lin" valueType="num">
                                      <p:cBhvr>
                                        <p:cTn id="12" dur="500" fill="hold"/>
                                        <p:tgtEl>
                                          <p:spTgt spid="2164741"/>
                                        </p:tgtEl>
                                        <p:attrNameLst>
                                          <p:attrName>ppt_w</p:attrName>
                                        </p:attrNameLst>
                                      </p:cBhvr>
                                      <p:tavLst>
                                        <p:tav tm="0">
                                          <p:val>
                                            <p:strVal val="2/3*#ppt_w"/>
                                          </p:val>
                                        </p:tav>
                                        <p:tav tm="100000">
                                          <p:val>
                                            <p:strVal val="#ppt_w"/>
                                          </p:val>
                                        </p:tav>
                                      </p:tavLst>
                                    </p:anim>
                                    <p:anim calcmode="lin" valueType="num">
                                      <p:cBhvr>
                                        <p:cTn id="13" dur="500" fill="hold"/>
                                        <p:tgtEl>
                                          <p:spTgt spid="2164741"/>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164742"/>
                                        </p:tgtEl>
                                        <p:attrNameLst>
                                          <p:attrName>style.visibility</p:attrName>
                                        </p:attrNameLst>
                                      </p:cBhvr>
                                      <p:to>
                                        <p:strVal val="visible"/>
                                      </p:to>
                                    </p:set>
                                    <p:anim calcmode="lin" valueType="num">
                                      <p:cBhvr>
                                        <p:cTn id="17" dur="500" fill="hold"/>
                                        <p:tgtEl>
                                          <p:spTgt spid="2164742"/>
                                        </p:tgtEl>
                                        <p:attrNameLst>
                                          <p:attrName>ppt_w</p:attrName>
                                        </p:attrNameLst>
                                      </p:cBhvr>
                                      <p:tavLst>
                                        <p:tav tm="0">
                                          <p:val>
                                            <p:fltVal val="0"/>
                                          </p:val>
                                        </p:tav>
                                        <p:tav tm="100000">
                                          <p:val>
                                            <p:strVal val="#ppt_w"/>
                                          </p:val>
                                        </p:tav>
                                      </p:tavLst>
                                    </p:anim>
                                    <p:anim calcmode="lin" valueType="num">
                                      <p:cBhvr>
                                        <p:cTn id="18" dur="500" fill="hold"/>
                                        <p:tgtEl>
                                          <p:spTgt spid="216474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164745"/>
                                        </p:tgtEl>
                                        <p:attrNameLst>
                                          <p:attrName>style.visibility</p:attrName>
                                        </p:attrNameLst>
                                      </p:cBhvr>
                                      <p:to>
                                        <p:strVal val="visible"/>
                                      </p:to>
                                    </p:set>
                                    <p:animEffect transition="in" filter="dissolve">
                                      <p:cBhvr>
                                        <p:cTn id="22" dur="500"/>
                                        <p:tgtEl>
                                          <p:spTgt spid="2164745"/>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164748"/>
                                        </p:tgtEl>
                                        <p:attrNameLst>
                                          <p:attrName>style.visibility</p:attrName>
                                        </p:attrNameLst>
                                      </p:cBhvr>
                                      <p:to>
                                        <p:strVal val="visible"/>
                                      </p:to>
                                    </p:set>
                                    <p:animEffect transition="in" filter="dissolve">
                                      <p:cBhvr>
                                        <p:cTn id="26" dur="500"/>
                                        <p:tgtEl>
                                          <p:spTgt spid="216474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2164739"/>
                                        </p:tgtEl>
                                        <p:attrNameLst>
                                          <p:attrName>style.visibility</p:attrName>
                                        </p:attrNameLst>
                                      </p:cBhvr>
                                      <p:to>
                                        <p:strVal val="visible"/>
                                      </p:to>
                                    </p:set>
                                    <p:anim calcmode="lin" valueType="num">
                                      <p:cBhvr>
                                        <p:cTn id="31" dur="500" fill="hold"/>
                                        <p:tgtEl>
                                          <p:spTgt spid="2164739"/>
                                        </p:tgtEl>
                                        <p:attrNameLst>
                                          <p:attrName>ppt_w</p:attrName>
                                        </p:attrNameLst>
                                      </p:cBhvr>
                                      <p:tavLst>
                                        <p:tav tm="0">
                                          <p:val>
                                            <p:strVal val="2/3*#ppt_w"/>
                                          </p:val>
                                        </p:tav>
                                        <p:tav tm="100000">
                                          <p:val>
                                            <p:strVal val="#ppt_w"/>
                                          </p:val>
                                        </p:tav>
                                      </p:tavLst>
                                    </p:anim>
                                    <p:anim calcmode="lin" valueType="num">
                                      <p:cBhvr>
                                        <p:cTn id="32" dur="500" fill="hold"/>
                                        <p:tgtEl>
                                          <p:spTgt spid="2164739"/>
                                        </p:tgtEl>
                                        <p:attrNameLst>
                                          <p:attrName>ppt_h</p:attrName>
                                        </p:attrNameLst>
                                      </p:cBhvr>
                                      <p:tavLst>
                                        <p:tav tm="0">
                                          <p:val>
                                            <p:strVal val="2/3*#ppt_h"/>
                                          </p:val>
                                        </p:tav>
                                        <p:tav tm="100000">
                                          <p:val>
                                            <p:strVal val="#ppt_h"/>
                                          </p:val>
                                        </p:tav>
                                      </p:tavLst>
                                    </p:anim>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2164743"/>
                                        </p:tgtEl>
                                        <p:attrNameLst>
                                          <p:attrName>style.visibility</p:attrName>
                                        </p:attrNameLst>
                                      </p:cBhvr>
                                      <p:to>
                                        <p:strVal val="visible"/>
                                      </p:to>
                                    </p:set>
                                    <p:animEffect transition="in" filter="wipe(down)">
                                      <p:cBhvr>
                                        <p:cTn id="36" dur="500"/>
                                        <p:tgtEl>
                                          <p:spTgt spid="2164743"/>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2164744"/>
                                        </p:tgtEl>
                                        <p:attrNameLst>
                                          <p:attrName>style.visibility</p:attrName>
                                        </p:attrNameLst>
                                      </p:cBhvr>
                                      <p:to>
                                        <p:strVal val="visible"/>
                                      </p:to>
                                    </p:set>
                                    <p:animEffect transition="in" filter="dissolve">
                                      <p:cBhvr>
                                        <p:cTn id="40" dur="500"/>
                                        <p:tgtEl>
                                          <p:spTgt spid="216474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164749"/>
                                        </p:tgtEl>
                                        <p:attrNameLst>
                                          <p:attrName>style.visibility</p:attrName>
                                        </p:attrNameLst>
                                      </p:cBhvr>
                                      <p:to>
                                        <p:strVal val="visible"/>
                                      </p:to>
                                    </p:set>
                                    <p:animEffect transition="in" filter="dissolve">
                                      <p:cBhvr>
                                        <p:cTn id="45" dur="500"/>
                                        <p:tgtEl>
                                          <p:spTgt spid="2164749"/>
                                        </p:tgtEl>
                                      </p:cBhvr>
                                    </p:animEffect>
                                  </p:childTnLst>
                                </p:cTn>
                              </p:par>
                            </p:childTnLst>
                          </p:cTn>
                        </p:par>
                        <p:par>
                          <p:cTn id="46" fill="hold" nodeType="afterGroup">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2164747"/>
                                        </p:tgtEl>
                                        <p:attrNameLst>
                                          <p:attrName>style.visibility</p:attrName>
                                        </p:attrNameLst>
                                      </p:cBhvr>
                                      <p:to>
                                        <p:strVal val="visible"/>
                                      </p:to>
                                    </p:set>
                                    <p:animEffect transition="in" filter="dissolve">
                                      <p:cBhvr>
                                        <p:cTn id="49" dur="500"/>
                                        <p:tgtEl>
                                          <p:spTgt spid="216474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9" presetClass="entr" presetSubtype="0" fill="hold" grpId="0" nodeType="withEffect">
                                  <p:stCondLst>
                                    <p:cond delay="0"/>
                                  </p:stCondLst>
                                  <p:childTnLst>
                                    <p:set>
                                      <p:cBhvr>
                                        <p:cTn id="55" dur="1" fill="hold">
                                          <p:stCondLst>
                                            <p:cond delay="0"/>
                                          </p:stCondLst>
                                        </p:cTn>
                                        <p:tgtEl>
                                          <p:spTgt spid="2164750"/>
                                        </p:tgtEl>
                                        <p:attrNameLst>
                                          <p:attrName>style.visibility</p:attrName>
                                        </p:attrNameLst>
                                      </p:cBhvr>
                                      <p:to>
                                        <p:strVal val="visible"/>
                                      </p:to>
                                    </p:set>
                                    <p:animEffect transition="in" filter="dissolve">
                                      <p:cBhvr>
                                        <p:cTn id="56" dur="500"/>
                                        <p:tgtEl>
                                          <p:spTgt spid="2164750"/>
                                        </p:tgtEl>
                                      </p:cBhvr>
                                    </p:animEffect>
                                  </p:childTnLst>
                                </p:cTn>
                              </p:par>
                            </p:childTnLst>
                          </p:cTn>
                        </p:par>
                        <p:par>
                          <p:cTn id="57" fill="hold" nodeType="afterGroup">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164746"/>
                                        </p:tgtEl>
                                        <p:attrNameLst>
                                          <p:attrName>style.visibility</p:attrName>
                                        </p:attrNameLst>
                                      </p:cBhvr>
                                      <p:to>
                                        <p:strVal val="visible"/>
                                      </p:to>
                                    </p:set>
                                    <p:animEffect transition="in" filter="dissolve">
                                      <p:cBhvr>
                                        <p:cTn id="60" dur="500"/>
                                        <p:tgtEl>
                                          <p:spTgt spid="216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4739" grpId="0" animBg="1" autoUpdateAnimBg="0"/>
      <p:bldP spid="2164740" grpId="0" animBg="1" autoUpdateAnimBg="0"/>
      <p:bldP spid="2164741" grpId="0" animBg="1" autoUpdateAnimBg="0"/>
      <p:bldP spid="2164742" grpId="0" animBg="1"/>
      <p:bldP spid="2164743" grpId="0" animBg="1"/>
      <p:bldP spid="2164744" grpId="0" animBg="1" autoUpdateAnimBg="0"/>
      <p:bldP spid="2164745" grpId="0" animBg="1" autoUpdateAnimBg="0"/>
      <p:bldP spid="2164746" grpId="0" animBg="1" autoUpdateAnimBg="0"/>
      <p:bldP spid="2164747" grpId="0" animBg="1" autoUpdateAnimBg="0"/>
      <p:bldP spid="2164748" grpId="0" animBg="1" autoUpdateAnimBg="0"/>
      <p:bldP spid="2164749" grpId="0" animBg="1" autoUpdateAnimBg="0"/>
      <p:bldP spid="2164750" grpId="0" animBg="1" autoUpdateAnimBg="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Date Placeholder 2"/>
          <p:cNvSpPr>
            <a:spLocks noGrp="1"/>
          </p:cNvSpPr>
          <p:nvPr>
            <p:ph type="dt" sz="quarter" idx="10"/>
          </p:nvPr>
        </p:nvSpPr>
        <p:spPr/>
        <p:txBody>
          <a:bodyPr/>
          <a:lstStyle/>
          <a:p>
            <a:pPr>
              <a:defRPr/>
            </a:pPr>
            <a:fld id="{B8A8E9D4-3348-49F6-B96A-36E501AFD590}" type="datetime4">
              <a:rPr lang="en-US" altLang="en-US"/>
              <a:pPr>
                <a:defRPr/>
              </a:pPr>
              <a:t>November 29, 2018</a:t>
            </a:fld>
            <a:endParaRPr lang="en-US" altLang="en-US">
              <a:solidFill>
                <a:schemeClr val="bg2"/>
              </a:solidFill>
            </a:endParaRPr>
          </a:p>
        </p:txBody>
      </p:sp>
      <p:sp>
        <p:nvSpPr>
          <p:cNvPr id="19" name="Slide Number Placeholder 4"/>
          <p:cNvSpPr>
            <a:spLocks noGrp="1"/>
          </p:cNvSpPr>
          <p:nvPr>
            <p:ph type="sldNum" sz="quarter" idx="12"/>
          </p:nvPr>
        </p:nvSpPr>
        <p:spPr/>
        <p:txBody>
          <a:bodyPr/>
          <a:lstStyle/>
          <a:p>
            <a:pPr>
              <a:defRPr/>
            </a:pPr>
            <a:fld id="{4C262A86-D777-4447-A952-4322AE22345B}" type="slidenum">
              <a:rPr lang="en-US" altLang="en-US"/>
              <a:pPr>
                <a:defRPr/>
              </a:pPr>
              <a:t>11</a:t>
            </a:fld>
            <a:endParaRPr lang="en-US" altLang="en-US"/>
          </a:p>
        </p:txBody>
      </p:sp>
      <p:sp>
        <p:nvSpPr>
          <p:cNvPr id="35845" name="Rectangle 2"/>
          <p:cNvSpPr>
            <a:spLocks noGrp="1" noChangeArrowheads="1"/>
          </p:cNvSpPr>
          <p:nvPr>
            <p:ph type="title"/>
          </p:nvPr>
        </p:nvSpPr>
        <p:spPr/>
        <p:txBody>
          <a:bodyPr/>
          <a:lstStyle/>
          <a:p>
            <a:r>
              <a:rPr lang="en-US" altLang="en-US" dirty="0" smtClean="0">
                <a:cs typeface="Times New Roman" panose="02020603050405020304" pitchFamily="18" charset="0"/>
              </a:rPr>
              <a:t>10-5: Answer</a:t>
            </a:r>
          </a:p>
        </p:txBody>
      </p:sp>
      <p:sp>
        <p:nvSpPr>
          <p:cNvPr id="35847" name="Rectangle 16"/>
          <p:cNvSpPr>
            <a:spLocks noGrp="1" noChangeArrowheads="1"/>
          </p:cNvSpPr>
          <p:nvPr>
            <p:ph type="body" idx="4294967295"/>
          </p:nvPr>
        </p:nvSpPr>
        <p:spPr/>
        <p:txBody>
          <a:bodyPr/>
          <a:lstStyle/>
          <a:p>
            <a:r>
              <a:rPr lang="en-US" altLang="en-US" dirty="0" smtClean="0">
                <a:cs typeface="Times New Roman" panose="02020603050405020304" pitchFamily="18" charset="0"/>
              </a:rPr>
              <a:t>Answer</a:t>
            </a:r>
          </a:p>
          <a:p>
            <a:pPr lvl="1"/>
            <a:r>
              <a:rPr lang="en-US" altLang="en-US" dirty="0" smtClean="0">
                <a:cs typeface="Times New Roman" panose="02020603050405020304" pitchFamily="18" charset="0"/>
              </a:rPr>
              <a:t>Under Sec. 550, SI is preserved for benefit of the estate, but here we are avoiding a junior lien</a:t>
            </a:r>
          </a:p>
          <a:p>
            <a:pPr lvl="1"/>
            <a:r>
              <a:rPr lang="en-US" altLang="en-US" dirty="0" smtClean="0">
                <a:cs typeface="Times New Roman" panose="02020603050405020304" pitchFamily="18" charset="0"/>
              </a:rPr>
              <a:t>Bank gets $5K via senior lien</a:t>
            </a:r>
          </a:p>
          <a:p>
            <a:pPr lvl="1"/>
            <a:r>
              <a:rPr lang="en-US" altLang="en-US" dirty="0" smtClean="0">
                <a:cs typeface="Times New Roman" panose="02020603050405020304" pitchFamily="18" charset="0"/>
              </a:rPr>
              <a:t>Remaining $5K split pro rata under Sec. 726(b) by </a:t>
            </a:r>
            <a:r>
              <a:rPr lang="en-US" altLang="en-US" dirty="0" err="1" smtClean="0">
                <a:cs typeface="Times New Roman" panose="02020603050405020304" pitchFamily="18" charset="0"/>
              </a:rPr>
              <a:t>Finco</a:t>
            </a:r>
            <a:r>
              <a:rPr lang="en-US" altLang="en-US" dirty="0" smtClean="0">
                <a:cs typeface="Times New Roman" panose="02020603050405020304" pitchFamily="18" charset="0"/>
              </a:rPr>
              <a:t> (1666) and Suppliers (3333)</a:t>
            </a:r>
          </a:p>
        </p:txBody>
      </p:sp>
    </p:spTree>
    <p:extLst>
      <p:ext uri="{BB962C8B-B14F-4D97-AF65-F5344CB8AC3E}">
        <p14:creationId xmlns:p14="http://schemas.microsoft.com/office/powerpoint/2010/main" val="775012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D926A64-0EFA-4EAD-B743-15C6EBD24820}"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D87B0788-59A6-4A34-A466-23350391D41C}" type="slidenum">
              <a:rPr lang="en-US" altLang="en-US"/>
              <a:pPr>
                <a:defRPr/>
              </a:pPr>
              <a:t>12</a:t>
            </a:fld>
            <a:endParaRPr lang="en-US" altLang="en-US"/>
          </a:p>
        </p:txBody>
      </p:sp>
      <p:sp>
        <p:nvSpPr>
          <p:cNvPr id="37893" name="Rectangle 2"/>
          <p:cNvSpPr>
            <a:spLocks noGrp="1" noChangeArrowheads="1"/>
          </p:cNvSpPr>
          <p:nvPr>
            <p:ph type="title"/>
          </p:nvPr>
        </p:nvSpPr>
        <p:spPr/>
        <p:txBody>
          <a:bodyPr/>
          <a:lstStyle/>
          <a:p>
            <a:r>
              <a:rPr lang="en-US" altLang="en-US" dirty="0" smtClean="0"/>
              <a:t>BC 547: Preferences</a:t>
            </a:r>
          </a:p>
        </p:txBody>
      </p:sp>
      <p:sp>
        <p:nvSpPr>
          <p:cNvPr id="37894" name="Rectangle 3"/>
          <p:cNvSpPr>
            <a:spLocks noGrp="1" noChangeArrowheads="1"/>
          </p:cNvSpPr>
          <p:nvPr>
            <p:ph type="body" idx="1"/>
          </p:nvPr>
        </p:nvSpPr>
        <p:spPr/>
        <p:txBody>
          <a:bodyPr/>
          <a:lstStyle/>
          <a:p>
            <a:pPr>
              <a:lnSpc>
                <a:spcPct val="80000"/>
              </a:lnSpc>
            </a:pPr>
            <a:r>
              <a:rPr lang="en-US" altLang="en-US" smtClean="0">
                <a:cs typeface="Times New Roman" panose="02020603050405020304" pitchFamily="18" charset="0"/>
              </a:rPr>
              <a:t>(b) Except as provided in subsection (c) of this section, the trustee may avoid any transfer of an interest of the debtor in property –</a:t>
            </a:r>
            <a:endParaRPr lang="en-US" altLang="en-US" smtClean="0"/>
          </a:p>
          <a:p>
            <a:pPr lvl="1">
              <a:lnSpc>
                <a:spcPct val="80000"/>
              </a:lnSpc>
            </a:pPr>
            <a:r>
              <a:rPr lang="en-US" altLang="en-US" smtClean="0">
                <a:cs typeface="Times New Roman" panose="02020603050405020304" pitchFamily="18" charset="0"/>
              </a:rPr>
              <a:t>(1) to or for the benefit of a creditor;</a:t>
            </a:r>
          </a:p>
          <a:p>
            <a:pPr lvl="1">
              <a:lnSpc>
                <a:spcPct val="80000"/>
              </a:lnSpc>
            </a:pPr>
            <a:r>
              <a:rPr lang="en-US" altLang="en-US" smtClean="0">
                <a:cs typeface="Times New Roman" panose="02020603050405020304" pitchFamily="18" charset="0"/>
              </a:rPr>
              <a:t>(2) for or on account of an antecedent debt owed by the debtor before such transfer was made;</a:t>
            </a:r>
            <a:endParaRPr lang="en-US" altLang="en-US" smtClean="0"/>
          </a:p>
          <a:p>
            <a:pPr lvl="1">
              <a:lnSpc>
                <a:spcPct val="80000"/>
              </a:lnSpc>
            </a:pPr>
            <a:r>
              <a:rPr lang="en-US" altLang="en-US" smtClean="0">
                <a:cs typeface="Times New Roman" panose="02020603050405020304" pitchFamily="18" charset="0"/>
              </a:rPr>
              <a:t>(3) made while the debtor was insolvent;</a:t>
            </a:r>
          </a:p>
        </p:txBody>
      </p:sp>
    </p:spTree>
    <p:extLst>
      <p:ext uri="{BB962C8B-B14F-4D97-AF65-F5344CB8AC3E}">
        <p14:creationId xmlns:p14="http://schemas.microsoft.com/office/powerpoint/2010/main" val="1412396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3156521-6619-4090-AFFF-5E99EA7B64CF}"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D1EBC693-670A-464F-B34B-DB48F3EE45C5}" type="slidenum">
              <a:rPr lang="en-US" altLang="en-US"/>
              <a:pPr>
                <a:defRPr/>
              </a:pPr>
              <a:t>13</a:t>
            </a:fld>
            <a:endParaRPr lang="en-US" altLang="en-US"/>
          </a:p>
        </p:txBody>
      </p:sp>
      <p:sp>
        <p:nvSpPr>
          <p:cNvPr id="39941" name="Rectangle 2"/>
          <p:cNvSpPr>
            <a:spLocks noGrp="1" noChangeArrowheads="1"/>
          </p:cNvSpPr>
          <p:nvPr>
            <p:ph type="title"/>
          </p:nvPr>
        </p:nvSpPr>
        <p:spPr/>
        <p:txBody>
          <a:bodyPr/>
          <a:lstStyle/>
          <a:p>
            <a:r>
              <a:rPr lang="en-US" altLang="en-US" dirty="0" smtClean="0"/>
              <a:t>BC 547(b) Cont.</a:t>
            </a:r>
          </a:p>
        </p:txBody>
      </p:sp>
      <p:sp>
        <p:nvSpPr>
          <p:cNvPr id="39942" name="Rectangle 3"/>
          <p:cNvSpPr>
            <a:spLocks noGrp="1" noChangeArrowheads="1"/>
          </p:cNvSpPr>
          <p:nvPr>
            <p:ph type="body" idx="1"/>
          </p:nvPr>
        </p:nvSpPr>
        <p:spPr/>
        <p:txBody>
          <a:bodyPr/>
          <a:lstStyle/>
          <a:p>
            <a:pPr lvl="1"/>
            <a:r>
              <a:rPr lang="en-US" altLang="en-US" smtClean="0">
                <a:cs typeface="Times New Roman" panose="02020603050405020304" pitchFamily="18" charset="0"/>
              </a:rPr>
              <a:t>(4) made –</a:t>
            </a:r>
            <a:endParaRPr lang="en-US" altLang="en-US" smtClean="0"/>
          </a:p>
          <a:p>
            <a:pPr lvl="2"/>
            <a:r>
              <a:rPr lang="en-US" altLang="en-US" smtClean="0">
                <a:cs typeface="Times New Roman" panose="02020603050405020304" pitchFamily="18" charset="0"/>
              </a:rPr>
              <a:t>(A) on or within 90 days before the date of the filing of the petition; or</a:t>
            </a:r>
            <a:endParaRPr lang="en-US" altLang="en-US" smtClean="0"/>
          </a:p>
          <a:p>
            <a:pPr lvl="2"/>
            <a:r>
              <a:rPr lang="en-US" altLang="en-US" smtClean="0">
                <a:cs typeface="Times New Roman" panose="02020603050405020304" pitchFamily="18" charset="0"/>
              </a:rPr>
              <a:t>(B) between ninety days and one year before the date of the filing of the petition, if such creditor at the time of such transfer was an insider; and</a:t>
            </a:r>
          </a:p>
        </p:txBody>
      </p:sp>
    </p:spTree>
    <p:extLst>
      <p:ext uri="{BB962C8B-B14F-4D97-AF65-F5344CB8AC3E}">
        <p14:creationId xmlns:p14="http://schemas.microsoft.com/office/powerpoint/2010/main" val="1985760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E9CE8A7-1315-430E-AF92-682BAF1964F1}"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0722FA00-37C4-450E-BC02-A4D7B399C2EA}" type="slidenum">
              <a:rPr lang="en-US" altLang="en-US"/>
              <a:pPr>
                <a:defRPr/>
              </a:pPr>
              <a:t>14</a:t>
            </a:fld>
            <a:endParaRPr lang="en-US" altLang="en-US"/>
          </a:p>
        </p:txBody>
      </p:sp>
      <p:sp>
        <p:nvSpPr>
          <p:cNvPr id="41989" name="Rectangle 2"/>
          <p:cNvSpPr>
            <a:spLocks noGrp="1" noChangeArrowheads="1"/>
          </p:cNvSpPr>
          <p:nvPr>
            <p:ph type="title"/>
          </p:nvPr>
        </p:nvSpPr>
        <p:spPr/>
        <p:txBody>
          <a:bodyPr/>
          <a:lstStyle/>
          <a:p>
            <a:r>
              <a:rPr lang="en-US" altLang="en-US" dirty="0" smtClean="0"/>
              <a:t>BC 547(b) </a:t>
            </a:r>
            <a:r>
              <a:rPr lang="en-US" altLang="en-US" dirty="0" smtClean="0">
                <a:cs typeface="Times New Roman" panose="02020603050405020304" pitchFamily="18" charset="0"/>
              </a:rPr>
              <a:t>Cont.</a:t>
            </a:r>
          </a:p>
        </p:txBody>
      </p:sp>
      <p:sp>
        <p:nvSpPr>
          <p:cNvPr id="41990" name="Rectangle 3"/>
          <p:cNvSpPr>
            <a:spLocks noGrp="1" noChangeArrowheads="1"/>
          </p:cNvSpPr>
          <p:nvPr>
            <p:ph type="body" idx="1"/>
          </p:nvPr>
        </p:nvSpPr>
        <p:spPr/>
        <p:txBody>
          <a:bodyPr/>
          <a:lstStyle/>
          <a:p>
            <a:pPr lvl="1"/>
            <a:r>
              <a:rPr lang="en-US" altLang="en-US" smtClean="0">
                <a:cs typeface="Times New Roman" panose="02020603050405020304" pitchFamily="18" charset="0"/>
              </a:rPr>
              <a:t>(5) that enables such creditor to receive more than such creditor would receive if –</a:t>
            </a:r>
            <a:endParaRPr lang="en-US" altLang="en-US" smtClean="0"/>
          </a:p>
          <a:p>
            <a:pPr lvl="2"/>
            <a:r>
              <a:rPr lang="en-US" altLang="en-US" smtClean="0">
                <a:cs typeface="Times New Roman" panose="02020603050405020304" pitchFamily="18" charset="0"/>
              </a:rPr>
              <a:t>(A) the case were a case under chapter 7 of this title;</a:t>
            </a:r>
            <a:endParaRPr lang="en-US" altLang="en-US" smtClean="0"/>
          </a:p>
          <a:p>
            <a:pPr lvl="2"/>
            <a:r>
              <a:rPr lang="en-US" altLang="en-US" smtClean="0">
                <a:cs typeface="Times New Roman" panose="02020603050405020304" pitchFamily="18" charset="0"/>
              </a:rPr>
              <a:t>(B) the transfer had not been made; and</a:t>
            </a:r>
            <a:endParaRPr lang="en-US" altLang="en-US" smtClean="0"/>
          </a:p>
          <a:p>
            <a:pPr lvl="2"/>
            <a:r>
              <a:rPr lang="en-US" altLang="en-US" smtClean="0">
                <a:cs typeface="Times New Roman" panose="02020603050405020304" pitchFamily="18" charset="0"/>
              </a:rPr>
              <a:t>(C) such creditor received payment of such debt to the extent provided by the provisions of this title.</a:t>
            </a:r>
          </a:p>
        </p:txBody>
      </p:sp>
    </p:spTree>
    <p:extLst>
      <p:ext uri="{BB962C8B-B14F-4D97-AF65-F5344CB8AC3E}">
        <p14:creationId xmlns:p14="http://schemas.microsoft.com/office/powerpoint/2010/main" val="1138809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defRPr/>
            </a:pPr>
            <a:fld id="{AD5989C9-C2D8-42F6-B57C-D45A22CC6A95}" type="datetime4">
              <a:rPr lang="en-US" altLang="en-US"/>
              <a:pPr>
                <a:defRPr/>
              </a:pPr>
              <a:t>November 29, 2018</a:t>
            </a:fld>
            <a:endParaRPr lang="en-US" altLang="en-US">
              <a:solidFill>
                <a:schemeClr val="bg2"/>
              </a:solidFill>
            </a:endParaRPr>
          </a:p>
        </p:txBody>
      </p:sp>
      <p:sp>
        <p:nvSpPr>
          <p:cNvPr id="12" name="Slide Number Placeholder 4"/>
          <p:cNvSpPr>
            <a:spLocks noGrp="1"/>
          </p:cNvSpPr>
          <p:nvPr>
            <p:ph type="sldNum" sz="quarter" idx="12"/>
          </p:nvPr>
        </p:nvSpPr>
        <p:spPr/>
        <p:txBody>
          <a:bodyPr/>
          <a:lstStyle/>
          <a:p>
            <a:pPr>
              <a:defRPr/>
            </a:pPr>
            <a:fld id="{1FD85312-BF67-4DB6-B9A5-D81B31D127E2}" type="slidenum">
              <a:rPr lang="en-US" altLang="en-US"/>
              <a:pPr>
                <a:defRPr/>
              </a:pPr>
              <a:t>15</a:t>
            </a:fld>
            <a:endParaRPr lang="en-US" altLang="en-US"/>
          </a:p>
        </p:txBody>
      </p:sp>
      <p:sp>
        <p:nvSpPr>
          <p:cNvPr id="44037" name="Rectangle 2"/>
          <p:cNvSpPr>
            <a:spLocks noGrp="1" noChangeArrowheads="1"/>
          </p:cNvSpPr>
          <p:nvPr>
            <p:ph type="title"/>
          </p:nvPr>
        </p:nvSpPr>
        <p:spPr/>
        <p:txBody>
          <a:bodyPr/>
          <a:lstStyle/>
          <a:p>
            <a:r>
              <a:rPr lang="en-US" altLang="en-US" dirty="0" smtClean="0">
                <a:cs typeface="Times New Roman" panose="02020603050405020304" pitchFamily="18" charset="0"/>
              </a:rPr>
              <a:t>10-6: No Antecedent Debt, No Preference</a:t>
            </a:r>
            <a:r>
              <a:rPr lang="en-US" altLang="en-US" dirty="0" smtClean="0"/>
              <a:t> </a:t>
            </a:r>
          </a:p>
        </p:txBody>
      </p:sp>
      <p:sp>
        <p:nvSpPr>
          <p:cNvPr id="2168835" name="AutoShape 3"/>
          <p:cNvSpPr>
            <a:spLocks noChangeArrowheads="1"/>
          </p:cNvSpPr>
          <p:nvPr/>
        </p:nvSpPr>
        <p:spPr bwMode="auto">
          <a:xfrm>
            <a:off x="2057400" y="14478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168836" name="AutoShape 4"/>
          <p:cNvSpPr>
            <a:spLocks noChangeArrowheads="1"/>
          </p:cNvSpPr>
          <p:nvPr/>
        </p:nvSpPr>
        <p:spPr bwMode="auto">
          <a:xfrm>
            <a:off x="7620000" y="1447800"/>
            <a:ext cx="2438400" cy="1143000"/>
          </a:xfrm>
          <a:prstGeom prst="flowChartPreparation">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2168837" name="Line 5"/>
          <p:cNvSpPr>
            <a:spLocks noChangeShapeType="1"/>
          </p:cNvSpPr>
          <p:nvPr/>
        </p:nvSpPr>
        <p:spPr bwMode="auto">
          <a:xfrm>
            <a:off x="4343400" y="1981200"/>
            <a:ext cx="3276600" cy="0"/>
          </a:xfrm>
          <a:prstGeom prst="line">
            <a:avLst/>
          </a:prstGeom>
          <a:noFill/>
          <a:ln w="1905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838" name="AutoShape 6"/>
          <p:cNvSpPr>
            <a:spLocks noChangeArrowheads="1"/>
          </p:cNvSpPr>
          <p:nvPr/>
        </p:nvSpPr>
        <p:spPr bwMode="auto">
          <a:xfrm>
            <a:off x="4770439" y="2352675"/>
            <a:ext cx="2336800" cy="1935163"/>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2/1</a:t>
            </a:r>
          </a:p>
          <a:p>
            <a:pPr algn="ctr"/>
            <a:r>
              <a:rPr lang="en-US" altLang="en-US" sz="3200" dirty="0"/>
              <a:t>SA: Machine</a:t>
            </a:r>
          </a:p>
          <a:p>
            <a:pPr algn="ctr"/>
            <a:r>
              <a:rPr lang="en-US" altLang="en-US" sz="3200" dirty="0"/>
              <a:t>FS: Machine</a:t>
            </a:r>
          </a:p>
          <a:p>
            <a:pPr algn="ctr"/>
            <a:r>
              <a:rPr lang="en-US" altLang="en-US" sz="3200" dirty="0"/>
              <a:t>$10,000 </a:t>
            </a:r>
          </a:p>
        </p:txBody>
      </p:sp>
      <p:sp>
        <p:nvSpPr>
          <p:cNvPr id="2168839" name="Text Box 7"/>
          <p:cNvSpPr txBox="1">
            <a:spLocks noChangeArrowheads="1"/>
          </p:cNvSpPr>
          <p:nvPr/>
        </p:nvSpPr>
        <p:spPr bwMode="auto">
          <a:xfrm>
            <a:off x="7767639" y="2992606"/>
            <a:ext cx="4292281" cy="1754326"/>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4/1 Has </a:t>
            </a:r>
            <a:r>
              <a:rPr lang="en-US" altLang="en-US" sz="3600" dirty="0" err="1">
                <a:solidFill>
                  <a:srgbClr val="FF0000"/>
                </a:solidFill>
              </a:rPr>
              <a:t>Finco</a:t>
            </a:r>
            <a:r>
              <a:rPr lang="en-US" altLang="en-US" sz="3600" dirty="0">
                <a:solidFill>
                  <a:srgbClr val="FF0000"/>
                </a:solidFill>
              </a:rPr>
              <a:t> received a preference under BC 547(b)?</a:t>
            </a:r>
          </a:p>
        </p:txBody>
      </p:sp>
      <p:sp>
        <p:nvSpPr>
          <p:cNvPr id="2168840" name="AutoShape 8"/>
          <p:cNvSpPr>
            <a:spLocks noChangeArrowheads="1"/>
          </p:cNvSpPr>
          <p:nvPr/>
        </p:nvSpPr>
        <p:spPr bwMode="auto">
          <a:xfrm>
            <a:off x="4124960" y="4392613"/>
            <a:ext cx="3391218" cy="676274"/>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Machine = $10,000</a:t>
            </a:r>
          </a:p>
        </p:txBody>
      </p:sp>
      <p:sp>
        <p:nvSpPr>
          <p:cNvPr id="2168841" name="AutoShape 9"/>
          <p:cNvSpPr>
            <a:spLocks noChangeArrowheads="1"/>
          </p:cNvSpPr>
          <p:nvPr/>
        </p:nvSpPr>
        <p:spPr bwMode="auto">
          <a:xfrm>
            <a:off x="2946400" y="5148739"/>
            <a:ext cx="5405120" cy="716597"/>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4/1 Debtor files for bankruptcy</a:t>
            </a:r>
          </a:p>
        </p:txBody>
      </p:sp>
      <p:sp>
        <p:nvSpPr>
          <p:cNvPr id="13"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5626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68835"/>
                                        </p:tgtEl>
                                        <p:attrNameLst>
                                          <p:attrName>style.visibility</p:attrName>
                                        </p:attrNameLst>
                                      </p:cBhvr>
                                      <p:to>
                                        <p:strVal val="visible"/>
                                      </p:to>
                                    </p:set>
                                    <p:anim calcmode="lin" valueType="num">
                                      <p:cBhvr additive="base">
                                        <p:cTn id="7" dur="500" fill="hold"/>
                                        <p:tgtEl>
                                          <p:spTgt spid="2168835"/>
                                        </p:tgtEl>
                                        <p:attrNameLst>
                                          <p:attrName>ppt_x</p:attrName>
                                        </p:attrNameLst>
                                      </p:cBhvr>
                                      <p:tavLst>
                                        <p:tav tm="0">
                                          <p:val>
                                            <p:strVal val="0-#ppt_w/2"/>
                                          </p:val>
                                        </p:tav>
                                        <p:tav tm="100000">
                                          <p:val>
                                            <p:strVal val="#ppt_x"/>
                                          </p:val>
                                        </p:tav>
                                      </p:tavLst>
                                    </p:anim>
                                    <p:anim calcmode="lin" valueType="num">
                                      <p:cBhvr additive="base">
                                        <p:cTn id="8" dur="500" fill="hold"/>
                                        <p:tgtEl>
                                          <p:spTgt spid="21688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168836"/>
                                        </p:tgtEl>
                                        <p:attrNameLst>
                                          <p:attrName>style.visibility</p:attrName>
                                        </p:attrNameLst>
                                      </p:cBhvr>
                                      <p:to>
                                        <p:strVal val="visible"/>
                                      </p:to>
                                    </p:set>
                                    <p:anim calcmode="lin" valueType="num">
                                      <p:cBhvr>
                                        <p:cTn id="12" dur="500" fill="hold"/>
                                        <p:tgtEl>
                                          <p:spTgt spid="2168836"/>
                                        </p:tgtEl>
                                        <p:attrNameLst>
                                          <p:attrName>ppt_w</p:attrName>
                                        </p:attrNameLst>
                                      </p:cBhvr>
                                      <p:tavLst>
                                        <p:tav tm="0">
                                          <p:val>
                                            <p:strVal val="2/3*#ppt_w"/>
                                          </p:val>
                                        </p:tav>
                                        <p:tav tm="100000">
                                          <p:val>
                                            <p:strVal val="#ppt_w"/>
                                          </p:val>
                                        </p:tav>
                                      </p:tavLst>
                                    </p:anim>
                                    <p:anim calcmode="lin" valueType="num">
                                      <p:cBhvr>
                                        <p:cTn id="13" dur="500" fill="hold"/>
                                        <p:tgtEl>
                                          <p:spTgt spid="2168836"/>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168837"/>
                                        </p:tgtEl>
                                        <p:attrNameLst>
                                          <p:attrName>style.visibility</p:attrName>
                                        </p:attrNameLst>
                                      </p:cBhvr>
                                      <p:to>
                                        <p:strVal val="visible"/>
                                      </p:to>
                                    </p:set>
                                    <p:anim calcmode="lin" valueType="num">
                                      <p:cBhvr>
                                        <p:cTn id="17" dur="500" fill="hold"/>
                                        <p:tgtEl>
                                          <p:spTgt spid="2168837"/>
                                        </p:tgtEl>
                                        <p:attrNameLst>
                                          <p:attrName>ppt_w</p:attrName>
                                        </p:attrNameLst>
                                      </p:cBhvr>
                                      <p:tavLst>
                                        <p:tav tm="0">
                                          <p:val>
                                            <p:fltVal val="0"/>
                                          </p:val>
                                        </p:tav>
                                        <p:tav tm="100000">
                                          <p:val>
                                            <p:strVal val="#ppt_w"/>
                                          </p:val>
                                        </p:tav>
                                      </p:tavLst>
                                    </p:anim>
                                    <p:anim calcmode="lin" valueType="num">
                                      <p:cBhvr>
                                        <p:cTn id="18" dur="500" fill="hold"/>
                                        <p:tgtEl>
                                          <p:spTgt spid="216883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168838"/>
                                        </p:tgtEl>
                                        <p:attrNameLst>
                                          <p:attrName>style.visibility</p:attrName>
                                        </p:attrNameLst>
                                      </p:cBhvr>
                                      <p:to>
                                        <p:strVal val="visible"/>
                                      </p:to>
                                    </p:set>
                                    <p:animEffect transition="in" filter="dissolve">
                                      <p:cBhvr>
                                        <p:cTn id="22" dur="500"/>
                                        <p:tgtEl>
                                          <p:spTgt spid="2168838"/>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168840"/>
                                        </p:tgtEl>
                                        <p:attrNameLst>
                                          <p:attrName>style.visibility</p:attrName>
                                        </p:attrNameLst>
                                      </p:cBhvr>
                                      <p:to>
                                        <p:strVal val="visible"/>
                                      </p:to>
                                    </p:set>
                                    <p:animEffect transition="in" filter="dissolve">
                                      <p:cBhvr>
                                        <p:cTn id="26" dur="500"/>
                                        <p:tgtEl>
                                          <p:spTgt spid="21688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2168841"/>
                                        </p:tgtEl>
                                        <p:attrNameLst>
                                          <p:attrName>style.visibility</p:attrName>
                                        </p:attrNameLst>
                                      </p:cBhvr>
                                      <p:to>
                                        <p:strVal val="visible"/>
                                      </p:to>
                                    </p:set>
                                    <p:animEffect transition="in" filter="dissolve">
                                      <p:cBhvr>
                                        <p:cTn id="33" dur="500"/>
                                        <p:tgtEl>
                                          <p:spTgt spid="2168841"/>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2168839"/>
                                        </p:tgtEl>
                                        <p:attrNameLst>
                                          <p:attrName>style.visibility</p:attrName>
                                        </p:attrNameLst>
                                      </p:cBhvr>
                                      <p:to>
                                        <p:strVal val="visible"/>
                                      </p:to>
                                    </p:set>
                                    <p:animEffect transition="in" filter="dissolve">
                                      <p:cBhvr>
                                        <p:cTn id="37" dur="500"/>
                                        <p:tgtEl>
                                          <p:spTgt spid="2168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835" grpId="0" animBg="1" autoUpdateAnimBg="0"/>
      <p:bldP spid="2168836" grpId="0" animBg="1" autoUpdateAnimBg="0"/>
      <p:bldP spid="2168837" grpId="0" animBg="1"/>
      <p:bldP spid="2168838" grpId="0" animBg="1" autoUpdateAnimBg="0"/>
      <p:bldP spid="2168839" grpId="0" animBg="1" autoUpdateAnimBg="0"/>
      <p:bldP spid="2168840" grpId="0" animBg="1" autoUpdateAnimBg="0"/>
      <p:bldP spid="2168841" grpId="0" animBg="1" autoUpdateAnimBg="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2"/>
          <p:cNvSpPr>
            <a:spLocks noGrp="1"/>
          </p:cNvSpPr>
          <p:nvPr>
            <p:ph type="dt" sz="quarter" idx="10"/>
          </p:nvPr>
        </p:nvSpPr>
        <p:spPr/>
        <p:txBody>
          <a:bodyPr/>
          <a:lstStyle/>
          <a:p>
            <a:pPr>
              <a:defRPr/>
            </a:pPr>
            <a:fld id="{E627995A-EEFC-4F2A-9E16-5A151255EF8E}" type="datetime4">
              <a:rPr lang="en-US" altLang="en-US"/>
              <a:pPr>
                <a:defRPr/>
              </a:pPr>
              <a:t>November 29, 2018</a:t>
            </a:fld>
            <a:endParaRPr lang="en-US" altLang="en-US">
              <a:solidFill>
                <a:schemeClr val="bg2"/>
              </a:solidFill>
            </a:endParaRPr>
          </a:p>
        </p:txBody>
      </p:sp>
      <p:sp>
        <p:nvSpPr>
          <p:cNvPr id="14" name="Slide Number Placeholder 4"/>
          <p:cNvSpPr>
            <a:spLocks noGrp="1"/>
          </p:cNvSpPr>
          <p:nvPr>
            <p:ph type="sldNum" sz="quarter" idx="12"/>
          </p:nvPr>
        </p:nvSpPr>
        <p:spPr/>
        <p:txBody>
          <a:bodyPr/>
          <a:lstStyle/>
          <a:p>
            <a:pPr>
              <a:defRPr/>
            </a:pPr>
            <a:fld id="{DD185D40-64B5-4B7D-84D1-C381C13A8F4E}" type="slidenum">
              <a:rPr lang="en-US" altLang="en-US"/>
              <a:pPr>
                <a:defRPr/>
              </a:pPr>
              <a:t>16</a:t>
            </a:fld>
            <a:endParaRPr lang="en-US" altLang="en-US"/>
          </a:p>
        </p:txBody>
      </p:sp>
      <p:sp>
        <p:nvSpPr>
          <p:cNvPr id="46085" name="Rectangle 2"/>
          <p:cNvSpPr>
            <a:spLocks noGrp="1" noChangeArrowheads="1"/>
          </p:cNvSpPr>
          <p:nvPr>
            <p:ph type="title"/>
          </p:nvPr>
        </p:nvSpPr>
        <p:spPr/>
        <p:txBody>
          <a:bodyPr/>
          <a:lstStyle/>
          <a:p>
            <a:r>
              <a:rPr lang="en-US" altLang="en-US" dirty="0" smtClean="0">
                <a:cs typeface="Times New Roman" panose="02020603050405020304" pitchFamily="18" charset="0"/>
              </a:rPr>
              <a:t>10-6: Answer</a:t>
            </a:r>
          </a:p>
        </p:txBody>
      </p:sp>
      <p:sp>
        <p:nvSpPr>
          <p:cNvPr id="46087" name="Rectangle 11"/>
          <p:cNvSpPr>
            <a:spLocks noGrp="1" noChangeArrowheads="1"/>
          </p:cNvSpPr>
          <p:nvPr>
            <p:ph type="body" idx="4294967295"/>
          </p:nvPr>
        </p:nvSpPr>
        <p:spPr/>
        <p:txBody>
          <a:bodyPr/>
          <a:lstStyle/>
          <a:p>
            <a:r>
              <a:rPr lang="en-US" altLang="en-US" smtClean="0"/>
              <a:t>No antecedent debt, so no preference </a:t>
            </a:r>
          </a:p>
        </p:txBody>
      </p:sp>
    </p:spTree>
    <p:extLst>
      <p:ext uri="{BB962C8B-B14F-4D97-AF65-F5344CB8AC3E}">
        <p14:creationId xmlns:p14="http://schemas.microsoft.com/office/powerpoint/2010/main" val="901637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fld id="{F5F1857B-29D3-4890-B888-0E92D9448B76}" type="datetime4">
              <a:rPr lang="en-US" altLang="en-US"/>
              <a:pPr>
                <a:defRPr/>
              </a:pPr>
              <a:t>November 29, 2018</a:t>
            </a:fld>
            <a:endParaRPr lang="en-US" altLang="en-US">
              <a:solidFill>
                <a:schemeClr val="bg2"/>
              </a:solidFill>
            </a:endParaRPr>
          </a:p>
        </p:txBody>
      </p:sp>
      <p:sp>
        <p:nvSpPr>
          <p:cNvPr id="13" name="Slide Number Placeholder 4"/>
          <p:cNvSpPr>
            <a:spLocks noGrp="1"/>
          </p:cNvSpPr>
          <p:nvPr>
            <p:ph type="sldNum" sz="quarter" idx="12"/>
          </p:nvPr>
        </p:nvSpPr>
        <p:spPr/>
        <p:txBody>
          <a:bodyPr/>
          <a:lstStyle/>
          <a:p>
            <a:pPr>
              <a:defRPr/>
            </a:pPr>
            <a:fld id="{8642E448-9255-4874-B5B5-D1C32BA03A77}" type="slidenum">
              <a:rPr lang="en-US" altLang="en-US"/>
              <a:pPr>
                <a:defRPr/>
              </a:pPr>
              <a:t>17</a:t>
            </a:fld>
            <a:endParaRPr lang="en-US" altLang="en-US"/>
          </a:p>
        </p:txBody>
      </p:sp>
      <p:sp>
        <p:nvSpPr>
          <p:cNvPr id="48133" name="Rectangle 2"/>
          <p:cNvSpPr>
            <a:spLocks noGrp="1" noChangeArrowheads="1"/>
          </p:cNvSpPr>
          <p:nvPr>
            <p:ph type="title"/>
          </p:nvPr>
        </p:nvSpPr>
        <p:spPr/>
        <p:txBody>
          <a:bodyPr/>
          <a:lstStyle/>
          <a:p>
            <a:r>
              <a:rPr lang="en-US" altLang="en-US" dirty="0" smtClean="0">
                <a:cs typeface="Times New Roman" panose="02020603050405020304" pitchFamily="18" charset="0"/>
              </a:rPr>
              <a:t>10-7: Antecedent Debt, Preference</a:t>
            </a:r>
          </a:p>
        </p:txBody>
      </p:sp>
      <p:sp>
        <p:nvSpPr>
          <p:cNvPr id="2170883" name="AutoShape 3"/>
          <p:cNvSpPr>
            <a:spLocks noChangeArrowheads="1"/>
          </p:cNvSpPr>
          <p:nvPr/>
        </p:nvSpPr>
        <p:spPr bwMode="auto">
          <a:xfrm>
            <a:off x="2057400" y="14478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170884" name="AutoShape 4"/>
          <p:cNvSpPr>
            <a:spLocks noChangeArrowheads="1"/>
          </p:cNvSpPr>
          <p:nvPr/>
        </p:nvSpPr>
        <p:spPr bwMode="auto">
          <a:xfrm>
            <a:off x="7620000" y="1447800"/>
            <a:ext cx="2438400" cy="1143000"/>
          </a:xfrm>
          <a:prstGeom prst="flowChartPreparation">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2170885" name="Line 5"/>
          <p:cNvSpPr>
            <a:spLocks noChangeShapeType="1"/>
          </p:cNvSpPr>
          <p:nvPr/>
        </p:nvSpPr>
        <p:spPr bwMode="auto">
          <a:xfrm>
            <a:off x="4343400" y="1981200"/>
            <a:ext cx="3276600" cy="0"/>
          </a:xfrm>
          <a:prstGeom prst="line">
            <a:avLst/>
          </a:prstGeom>
          <a:noFill/>
          <a:ln w="1905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0886" name="AutoShape 6"/>
          <p:cNvSpPr>
            <a:spLocks noChangeArrowheads="1"/>
          </p:cNvSpPr>
          <p:nvPr/>
        </p:nvSpPr>
        <p:spPr bwMode="auto">
          <a:xfrm>
            <a:off x="4815840" y="2305775"/>
            <a:ext cx="2464636" cy="6858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smtClean="0"/>
              <a:t>1/15: $10,000 </a:t>
            </a:r>
            <a:endParaRPr lang="en-US" altLang="en-US" sz="3200" dirty="0"/>
          </a:p>
        </p:txBody>
      </p:sp>
      <p:sp>
        <p:nvSpPr>
          <p:cNvPr id="2170887" name="Text Box 7"/>
          <p:cNvSpPr txBox="1">
            <a:spLocks noChangeArrowheads="1"/>
          </p:cNvSpPr>
          <p:nvPr/>
        </p:nvSpPr>
        <p:spPr bwMode="auto">
          <a:xfrm>
            <a:off x="3225800" y="5505271"/>
            <a:ext cx="5842000" cy="1200329"/>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5/1 Has </a:t>
            </a:r>
            <a:r>
              <a:rPr lang="en-US" altLang="en-US" sz="3600" dirty="0" err="1">
                <a:solidFill>
                  <a:srgbClr val="FF0000"/>
                </a:solidFill>
              </a:rPr>
              <a:t>Finco</a:t>
            </a:r>
            <a:r>
              <a:rPr lang="en-US" altLang="en-US" sz="3600" dirty="0">
                <a:solidFill>
                  <a:srgbClr val="FF0000"/>
                </a:solidFill>
              </a:rPr>
              <a:t> received a preference under BC 547(b)?</a:t>
            </a:r>
          </a:p>
        </p:txBody>
      </p:sp>
      <p:sp>
        <p:nvSpPr>
          <p:cNvPr id="2170888" name="AutoShape 8"/>
          <p:cNvSpPr>
            <a:spLocks noChangeArrowheads="1"/>
          </p:cNvSpPr>
          <p:nvPr/>
        </p:nvSpPr>
        <p:spPr bwMode="auto">
          <a:xfrm>
            <a:off x="4343400" y="3866969"/>
            <a:ext cx="3241040" cy="571499"/>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Machine = $10,000</a:t>
            </a:r>
          </a:p>
        </p:txBody>
      </p:sp>
      <p:sp>
        <p:nvSpPr>
          <p:cNvPr id="2170889" name="AutoShape 9"/>
          <p:cNvSpPr>
            <a:spLocks noChangeArrowheads="1"/>
          </p:cNvSpPr>
          <p:nvPr/>
        </p:nvSpPr>
        <p:spPr bwMode="auto">
          <a:xfrm>
            <a:off x="3469640" y="4667070"/>
            <a:ext cx="5100320" cy="609599"/>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a:t>5/1 Debtor files for bankruptcy</a:t>
            </a:r>
          </a:p>
        </p:txBody>
      </p:sp>
      <p:sp>
        <p:nvSpPr>
          <p:cNvPr id="2170890" name="AutoShape 10"/>
          <p:cNvSpPr>
            <a:spLocks noChangeArrowheads="1"/>
          </p:cNvSpPr>
          <p:nvPr/>
        </p:nvSpPr>
        <p:spPr bwMode="auto">
          <a:xfrm>
            <a:off x="4003040" y="3152685"/>
            <a:ext cx="3921760" cy="59037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SA &amp; FS Machine </a:t>
            </a:r>
          </a:p>
        </p:txBody>
      </p:sp>
      <p:sp>
        <p:nvSpPr>
          <p:cNvPr id="14"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36481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70883"/>
                                        </p:tgtEl>
                                        <p:attrNameLst>
                                          <p:attrName>style.visibility</p:attrName>
                                        </p:attrNameLst>
                                      </p:cBhvr>
                                      <p:to>
                                        <p:strVal val="visible"/>
                                      </p:to>
                                    </p:set>
                                    <p:anim calcmode="lin" valueType="num">
                                      <p:cBhvr additive="base">
                                        <p:cTn id="7" dur="500" fill="hold"/>
                                        <p:tgtEl>
                                          <p:spTgt spid="2170883"/>
                                        </p:tgtEl>
                                        <p:attrNameLst>
                                          <p:attrName>ppt_x</p:attrName>
                                        </p:attrNameLst>
                                      </p:cBhvr>
                                      <p:tavLst>
                                        <p:tav tm="0">
                                          <p:val>
                                            <p:strVal val="0-#ppt_w/2"/>
                                          </p:val>
                                        </p:tav>
                                        <p:tav tm="100000">
                                          <p:val>
                                            <p:strVal val="#ppt_x"/>
                                          </p:val>
                                        </p:tav>
                                      </p:tavLst>
                                    </p:anim>
                                    <p:anim calcmode="lin" valueType="num">
                                      <p:cBhvr additive="base">
                                        <p:cTn id="8" dur="500" fill="hold"/>
                                        <p:tgtEl>
                                          <p:spTgt spid="21708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170884"/>
                                        </p:tgtEl>
                                        <p:attrNameLst>
                                          <p:attrName>style.visibility</p:attrName>
                                        </p:attrNameLst>
                                      </p:cBhvr>
                                      <p:to>
                                        <p:strVal val="visible"/>
                                      </p:to>
                                    </p:set>
                                    <p:anim calcmode="lin" valueType="num">
                                      <p:cBhvr>
                                        <p:cTn id="12" dur="500" fill="hold"/>
                                        <p:tgtEl>
                                          <p:spTgt spid="2170884"/>
                                        </p:tgtEl>
                                        <p:attrNameLst>
                                          <p:attrName>ppt_w</p:attrName>
                                        </p:attrNameLst>
                                      </p:cBhvr>
                                      <p:tavLst>
                                        <p:tav tm="0">
                                          <p:val>
                                            <p:strVal val="2/3*#ppt_w"/>
                                          </p:val>
                                        </p:tav>
                                        <p:tav tm="100000">
                                          <p:val>
                                            <p:strVal val="#ppt_w"/>
                                          </p:val>
                                        </p:tav>
                                      </p:tavLst>
                                    </p:anim>
                                    <p:anim calcmode="lin" valueType="num">
                                      <p:cBhvr>
                                        <p:cTn id="13" dur="500" fill="hold"/>
                                        <p:tgtEl>
                                          <p:spTgt spid="2170884"/>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170885"/>
                                        </p:tgtEl>
                                        <p:attrNameLst>
                                          <p:attrName>style.visibility</p:attrName>
                                        </p:attrNameLst>
                                      </p:cBhvr>
                                      <p:to>
                                        <p:strVal val="visible"/>
                                      </p:to>
                                    </p:set>
                                    <p:anim calcmode="lin" valueType="num">
                                      <p:cBhvr>
                                        <p:cTn id="17" dur="500" fill="hold"/>
                                        <p:tgtEl>
                                          <p:spTgt spid="2170885"/>
                                        </p:tgtEl>
                                        <p:attrNameLst>
                                          <p:attrName>ppt_w</p:attrName>
                                        </p:attrNameLst>
                                      </p:cBhvr>
                                      <p:tavLst>
                                        <p:tav tm="0">
                                          <p:val>
                                            <p:fltVal val="0"/>
                                          </p:val>
                                        </p:tav>
                                        <p:tav tm="100000">
                                          <p:val>
                                            <p:strVal val="#ppt_w"/>
                                          </p:val>
                                        </p:tav>
                                      </p:tavLst>
                                    </p:anim>
                                    <p:anim calcmode="lin" valueType="num">
                                      <p:cBhvr>
                                        <p:cTn id="18" dur="500" fill="hold"/>
                                        <p:tgtEl>
                                          <p:spTgt spid="217088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170886"/>
                                        </p:tgtEl>
                                        <p:attrNameLst>
                                          <p:attrName>style.visibility</p:attrName>
                                        </p:attrNameLst>
                                      </p:cBhvr>
                                      <p:to>
                                        <p:strVal val="visible"/>
                                      </p:to>
                                    </p:set>
                                    <p:animEffect transition="in" filter="dissolve">
                                      <p:cBhvr>
                                        <p:cTn id="22" dur="500"/>
                                        <p:tgtEl>
                                          <p:spTgt spid="21708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70890"/>
                                        </p:tgtEl>
                                        <p:attrNameLst>
                                          <p:attrName>style.visibility</p:attrName>
                                        </p:attrNameLst>
                                      </p:cBhvr>
                                      <p:to>
                                        <p:strVal val="visible"/>
                                      </p:to>
                                    </p:set>
                                    <p:animEffect transition="in" filter="dissolve">
                                      <p:cBhvr>
                                        <p:cTn id="27" dur="500"/>
                                        <p:tgtEl>
                                          <p:spTgt spid="2170890"/>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170888"/>
                                        </p:tgtEl>
                                        <p:attrNameLst>
                                          <p:attrName>style.visibility</p:attrName>
                                        </p:attrNameLst>
                                      </p:cBhvr>
                                      <p:to>
                                        <p:strVal val="visible"/>
                                      </p:to>
                                    </p:set>
                                    <p:animEffect transition="in" filter="dissolve">
                                      <p:cBhvr>
                                        <p:cTn id="31" dur="500"/>
                                        <p:tgtEl>
                                          <p:spTgt spid="21708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9" presetClass="entr" presetSubtype="0" fill="hold" grpId="0" nodeType="withEffect">
                                  <p:stCondLst>
                                    <p:cond delay="0"/>
                                  </p:stCondLst>
                                  <p:childTnLst>
                                    <p:set>
                                      <p:cBhvr>
                                        <p:cTn id="37" dur="1" fill="hold">
                                          <p:stCondLst>
                                            <p:cond delay="0"/>
                                          </p:stCondLst>
                                        </p:cTn>
                                        <p:tgtEl>
                                          <p:spTgt spid="2170889"/>
                                        </p:tgtEl>
                                        <p:attrNameLst>
                                          <p:attrName>style.visibility</p:attrName>
                                        </p:attrNameLst>
                                      </p:cBhvr>
                                      <p:to>
                                        <p:strVal val="visible"/>
                                      </p:to>
                                    </p:set>
                                    <p:animEffect transition="in" filter="dissolve">
                                      <p:cBhvr>
                                        <p:cTn id="38" dur="500"/>
                                        <p:tgtEl>
                                          <p:spTgt spid="2170889"/>
                                        </p:tgtEl>
                                      </p:cBhvr>
                                    </p:animEffect>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2170887"/>
                                        </p:tgtEl>
                                        <p:attrNameLst>
                                          <p:attrName>style.visibility</p:attrName>
                                        </p:attrNameLst>
                                      </p:cBhvr>
                                      <p:to>
                                        <p:strVal val="visible"/>
                                      </p:to>
                                    </p:set>
                                    <p:animEffect transition="in" filter="dissolve">
                                      <p:cBhvr>
                                        <p:cTn id="42" dur="500"/>
                                        <p:tgtEl>
                                          <p:spTgt spid="2170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883" grpId="0" animBg="1" autoUpdateAnimBg="0"/>
      <p:bldP spid="2170884" grpId="0" animBg="1" autoUpdateAnimBg="0"/>
      <p:bldP spid="2170885" grpId="0" animBg="1"/>
      <p:bldP spid="2170886" grpId="0" animBg="1" autoUpdateAnimBg="0"/>
      <p:bldP spid="2170887" grpId="0" animBg="1" autoUpdateAnimBg="0"/>
      <p:bldP spid="2170888" grpId="0" animBg="1" autoUpdateAnimBg="0"/>
      <p:bldP spid="2170889" grpId="0" animBg="1" autoUpdateAnimBg="0"/>
      <p:bldP spid="2170890" grpId="0" animBg="1" autoUpdateAnimBg="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fld id="{A6930872-9B77-40CF-B789-94ABEC5CAD15}" type="datetime4">
              <a:rPr lang="en-US" altLang="en-US"/>
              <a:pPr>
                <a:defRPr/>
              </a:pPr>
              <a:t>November 29, 2018</a:t>
            </a:fld>
            <a:endParaRPr lang="en-US" altLang="en-US">
              <a:solidFill>
                <a:schemeClr val="bg2"/>
              </a:solidFill>
            </a:endParaRPr>
          </a:p>
        </p:txBody>
      </p:sp>
      <p:sp>
        <p:nvSpPr>
          <p:cNvPr id="15" name="Slide Number Placeholder 4"/>
          <p:cNvSpPr>
            <a:spLocks noGrp="1"/>
          </p:cNvSpPr>
          <p:nvPr>
            <p:ph type="sldNum" sz="quarter" idx="12"/>
          </p:nvPr>
        </p:nvSpPr>
        <p:spPr/>
        <p:txBody>
          <a:bodyPr/>
          <a:lstStyle/>
          <a:p>
            <a:pPr>
              <a:defRPr/>
            </a:pPr>
            <a:fld id="{0B396D1D-9A93-497F-AE99-9686FA1EDBA7}" type="slidenum">
              <a:rPr lang="en-US" altLang="en-US"/>
              <a:pPr>
                <a:defRPr/>
              </a:pPr>
              <a:t>18</a:t>
            </a:fld>
            <a:endParaRPr lang="en-US" altLang="en-US"/>
          </a:p>
        </p:txBody>
      </p:sp>
      <p:sp>
        <p:nvSpPr>
          <p:cNvPr id="50181" name="Rectangle 2"/>
          <p:cNvSpPr>
            <a:spLocks noGrp="1" noChangeArrowheads="1"/>
          </p:cNvSpPr>
          <p:nvPr>
            <p:ph type="title"/>
          </p:nvPr>
        </p:nvSpPr>
        <p:spPr/>
        <p:txBody>
          <a:bodyPr/>
          <a:lstStyle/>
          <a:p>
            <a:r>
              <a:rPr lang="en-US" altLang="en-US" dirty="0" smtClean="0">
                <a:cs typeface="Times New Roman" panose="02020603050405020304" pitchFamily="18" charset="0"/>
              </a:rPr>
              <a:t>10-7: Answer</a:t>
            </a:r>
          </a:p>
        </p:txBody>
      </p:sp>
      <p:sp>
        <p:nvSpPr>
          <p:cNvPr id="50183" name="Rectangle 12"/>
          <p:cNvSpPr>
            <a:spLocks noGrp="1" noChangeArrowheads="1"/>
          </p:cNvSpPr>
          <p:nvPr>
            <p:ph type="body" idx="4294967295"/>
          </p:nvPr>
        </p:nvSpPr>
        <p:spPr/>
        <p:txBody>
          <a:bodyPr/>
          <a:lstStyle/>
          <a:p>
            <a:r>
              <a:rPr lang="en-US" altLang="en-US" dirty="0" smtClean="0">
                <a:cs typeface="Times New Roman" panose="02020603050405020304" pitchFamily="18" charset="0"/>
              </a:rPr>
              <a:t>b(1): transfer to or for the benefit of a creditor</a:t>
            </a:r>
          </a:p>
          <a:p>
            <a:pPr lvl="1"/>
            <a:r>
              <a:rPr lang="en-US" altLang="en-US" dirty="0" smtClean="0">
                <a:cs typeface="Times New Roman" panose="02020603050405020304" pitchFamily="18" charset="0"/>
              </a:rPr>
              <a:t>Yes</a:t>
            </a:r>
          </a:p>
          <a:p>
            <a:r>
              <a:rPr lang="en-US" altLang="en-US" dirty="0" smtClean="0">
                <a:cs typeface="Times New Roman" panose="02020603050405020304" pitchFamily="18" charset="0"/>
              </a:rPr>
              <a:t>b(2): on account of an antecedent debt</a:t>
            </a:r>
          </a:p>
          <a:p>
            <a:pPr lvl="1"/>
            <a:r>
              <a:rPr lang="en-US" altLang="en-US" dirty="0" smtClean="0">
                <a:cs typeface="Times New Roman" panose="02020603050405020304" pitchFamily="18" charset="0"/>
              </a:rPr>
              <a:t>The 1/15 debt of $10K</a:t>
            </a:r>
          </a:p>
          <a:p>
            <a:r>
              <a:rPr lang="en-US" altLang="en-US" dirty="0" smtClean="0">
                <a:cs typeface="Times New Roman" panose="02020603050405020304" pitchFamily="18" charset="0"/>
              </a:rPr>
              <a:t>b(3): made while the debtor was insolvent</a:t>
            </a:r>
          </a:p>
          <a:p>
            <a:pPr lvl="1"/>
            <a:r>
              <a:rPr lang="en-US" altLang="en-US" dirty="0" smtClean="0">
                <a:cs typeface="Times New Roman" panose="02020603050405020304" pitchFamily="18" charset="0"/>
              </a:rPr>
              <a:t>Presumed insolvent for 90 days prior under 547(f)</a:t>
            </a:r>
          </a:p>
        </p:txBody>
      </p:sp>
    </p:spTree>
    <p:extLst>
      <p:ext uri="{BB962C8B-B14F-4D97-AF65-F5344CB8AC3E}">
        <p14:creationId xmlns:p14="http://schemas.microsoft.com/office/powerpoint/2010/main" val="3409358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fld id="{E9FC3CC0-E225-4ED5-93CC-35458123A98B}" type="datetime4">
              <a:rPr lang="en-US" altLang="en-US"/>
              <a:pPr>
                <a:defRPr/>
              </a:pPr>
              <a:t>November 29, 2018</a:t>
            </a:fld>
            <a:endParaRPr lang="en-US" altLang="en-US">
              <a:solidFill>
                <a:schemeClr val="bg2"/>
              </a:solidFill>
            </a:endParaRPr>
          </a:p>
        </p:txBody>
      </p:sp>
      <p:sp>
        <p:nvSpPr>
          <p:cNvPr id="15" name="Slide Number Placeholder 4"/>
          <p:cNvSpPr>
            <a:spLocks noGrp="1"/>
          </p:cNvSpPr>
          <p:nvPr>
            <p:ph type="sldNum" sz="quarter" idx="12"/>
          </p:nvPr>
        </p:nvSpPr>
        <p:spPr/>
        <p:txBody>
          <a:bodyPr/>
          <a:lstStyle/>
          <a:p>
            <a:pPr>
              <a:defRPr/>
            </a:pPr>
            <a:fld id="{F8581A7D-497D-4FC1-9972-D3DAA58B423B}" type="slidenum">
              <a:rPr lang="en-US" altLang="en-US"/>
              <a:pPr>
                <a:defRPr/>
              </a:pPr>
              <a:t>19</a:t>
            </a:fld>
            <a:endParaRPr lang="en-US" altLang="en-US"/>
          </a:p>
        </p:txBody>
      </p:sp>
      <p:sp>
        <p:nvSpPr>
          <p:cNvPr id="52229" name="Rectangle 2"/>
          <p:cNvSpPr>
            <a:spLocks noGrp="1" noChangeArrowheads="1"/>
          </p:cNvSpPr>
          <p:nvPr>
            <p:ph type="title"/>
          </p:nvPr>
        </p:nvSpPr>
        <p:spPr/>
        <p:txBody>
          <a:bodyPr/>
          <a:lstStyle/>
          <a:p>
            <a:r>
              <a:rPr lang="en-US" altLang="en-US" dirty="0" smtClean="0">
                <a:cs typeface="Times New Roman" panose="02020603050405020304" pitchFamily="18" charset="0"/>
              </a:rPr>
              <a:t>10-7: Answer</a:t>
            </a:r>
          </a:p>
        </p:txBody>
      </p:sp>
      <p:sp>
        <p:nvSpPr>
          <p:cNvPr id="52231" name="Rectangle 12"/>
          <p:cNvSpPr>
            <a:spLocks noGrp="1" noChangeArrowheads="1"/>
          </p:cNvSpPr>
          <p:nvPr>
            <p:ph type="body" idx="4294967295"/>
          </p:nvPr>
        </p:nvSpPr>
        <p:spPr/>
        <p:txBody>
          <a:bodyPr/>
          <a:lstStyle/>
          <a:p>
            <a:r>
              <a:rPr lang="en-US" altLang="en-US" smtClean="0">
                <a:cs typeface="Times New Roman" panose="02020603050405020304" pitchFamily="18" charset="0"/>
              </a:rPr>
              <a:t>b(4): for non-insiders, made within 90 days of filing</a:t>
            </a:r>
          </a:p>
          <a:p>
            <a:pPr lvl="1"/>
            <a:r>
              <a:rPr lang="en-US" altLang="en-US" smtClean="0">
                <a:cs typeface="Times New Roman" panose="02020603050405020304" pitchFamily="18" charset="0"/>
              </a:rPr>
              <a:t>Yes</a:t>
            </a:r>
          </a:p>
          <a:p>
            <a:r>
              <a:rPr lang="en-US" altLang="en-US" smtClean="0">
                <a:cs typeface="Times New Roman" panose="02020603050405020304" pitchFamily="18" charset="0"/>
              </a:rPr>
              <a:t>b(5): does better with transfer than without in hypo Chap 7</a:t>
            </a:r>
          </a:p>
          <a:p>
            <a:pPr lvl="1"/>
            <a:r>
              <a:rPr lang="en-US" altLang="en-US" smtClean="0">
                <a:cs typeface="Times New Roman" panose="02020603050405020304" pitchFamily="18" charset="0"/>
              </a:rPr>
              <a:t>With transfer: collect in full</a:t>
            </a:r>
          </a:p>
          <a:p>
            <a:pPr lvl="1"/>
            <a:r>
              <a:rPr lang="en-US" altLang="en-US" smtClean="0">
                <a:cs typeface="Times New Roman" panose="02020603050405020304" pitchFamily="18" charset="0"/>
              </a:rPr>
              <a:t>Without: pro rata</a:t>
            </a:r>
          </a:p>
        </p:txBody>
      </p:sp>
    </p:spTree>
    <p:extLst>
      <p:ext uri="{BB962C8B-B14F-4D97-AF65-F5344CB8AC3E}">
        <p14:creationId xmlns:p14="http://schemas.microsoft.com/office/powerpoint/2010/main" val="4161169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4801F3C-4931-4E99-B0A7-D319112404EF}"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E4D93167-60DD-44EF-8084-3C7F598095D6}" type="slidenum">
              <a:rPr lang="en-US" altLang="en-US"/>
              <a:pPr>
                <a:defRPr/>
              </a:pPr>
              <a:t>2</a:t>
            </a:fld>
            <a:endParaRPr lang="en-US" altLang="en-US"/>
          </a:p>
        </p:txBody>
      </p:sp>
      <p:sp>
        <p:nvSpPr>
          <p:cNvPr id="21509" name="Rectangle 2"/>
          <p:cNvSpPr>
            <a:spLocks noGrp="1" noChangeArrowheads="1"/>
          </p:cNvSpPr>
          <p:nvPr>
            <p:ph type="title"/>
          </p:nvPr>
        </p:nvSpPr>
        <p:spPr/>
        <p:txBody>
          <a:bodyPr/>
          <a:lstStyle/>
          <a:p>
            <a:r>
              <a:rPr lang="en-US" altLang="en-US" dirty="0" smtClean="0"/>
              <a:t>BC 544: Trustee as Lien Creditor</a:t>
            </a:r>
          </a:p>
        </p:txBody>
      </p:sp>
      <p:sp>
        <p:nvSpPr>
          <p:cNvPr id="21510" name="Rectangle 3"/>
          <p:cNvSpPr>
            <a:spLocks noGrp="1" noChangeArrowheads="1"/>
          </p:cNvSpPr>
          <p:nvPr>
            <p:ph type="body" idx="1"/>
          </p:nvPr>
        </p:nvSpPr>
        <p:spPr/>
        <p:txBody>
          <a:bodyPr/>
          <a:lstStyle/>
          <a:p>
            <a:r>
              <a:rPr lang="en-US" altLang="en-US" dirty="0" smtClean="0">
                <a:cs typeface="Times New Roman" panose="02020603050405020304" pitchFamily="18" charset="0"/>
              </a:rPr>
              <a:t>(a)</a:t>
            </a:r>
          </a:p>
          <a:p>
            <a:pPr lvl="1"/>
            <a:r>
              <a:rPr lang="en-US" altLang="en-US" dirty="0" smtClean="0">
                <a:cs typeface="Times New Roman" panose="02020603050405020304" pitchFamily="18" charset="0"/>
              </a:rPr>
              <a:t>The </a:t>
            </a:r>
            <a:r>
              <a:rPr lang="en-US" altLang="en-US" dirty="0" smtClean="0">
                <a:solidFill>
                  <a:srgbClr val="FF0000"/>
                </a:solidFill>
                <a:cs typeface="Times New Roman" panose="02020603050405020304" pitchFamily="18" charset="0"/>
              </a:rPr>
              <a:t>trustee shall have</a:t>
            </a:r>
            <a:r>
              <a:rPr lang="en-US" altLang="en-US" dirty="0" smtClean="0">
                <a:cs typeface="Times New Roman" panose="02020603050405020304" pitchFamily="18" charset="0"/>
              </a:rPr>
              <a:t>, as of the commencement of the case, and without regard to any knowledge of the trustee or of any creditor, </a:t>
            </a:r>
            <a:r>
              <a:rPr lang="en-US" altLang="en-US" dirty="0" smtClean="0">
                <a:solidFill>
                  <a:srgbClr val="FF0000"/>
                </a:solidFill>
                <a:cs typeface="Times New Roman" panose="02020603050405020304" pitchFamily="18" charset="0"/>
              </a:rPr>
              <a:t>the rights and powers of, or may avoid any transfer of property of the debtor or any obligation incurred by the debtor that is voidable by</a:t>
            </a:r>
            <a:r>
              <a:rPr lang="en-US" altLang="en-US" dirty="0" smtClean="0">
                <a:cs typeface="Times New Roman" panose="02020603050405020304" pitchFamily="18" charset="0"/>
              </a:rPr>
              <a:t> –</a:t>
            </a:r>
          </a:p>
        </p:txBody>
      </p:sp>
    </p:spTree>
    <p:extLst>
      <p:ext uri="{BB962C8B-B14F-4D97-AF65-F5344CB8AC3E}">
        <p14:creationId xmlns:p14="http://schemas.microsoft.com/office/powerpoint/2010/main" val="2324303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5D33086-88D3-43CE-81BC-8FC0B529484B}" type="slidenum">
              <a:rPr lang="en-US" altLang="en-US"/>
              <a:pPr>
                <a:defRPr/>
              </a:pPr>
              <a:t>20</a:t>
            </a:fld>
            <a:endParaRPr lang="en-US" altLang="en-US"/>
          </a:p>
        </p:txBody>
      </p:sp>
      <p:sp>
        <p:nvSpPr>
          <p:cNvPr id="54277" name="Rectangle 2"/>
          <p:cNvSpPr>
            <a:spLocks noGrp="1" noChangeArrowheads="1"/>
          </p:cNvSpPr>
          <p:nvPr>
            <p:ph type="title"/>
          </p:nvPr>
        </p:nvSpPr>
        <p:spPr/>
        <p:txBody>
          <a:bodyPr/>
          <a:lstStyle/>
          <a:p>
            <a:r>
              <a:rPr lang="en-US" altLang="en-US" dirty="0" smtClean="0">
                <a:cs typeface="Times New Roman" panose="02020603050405020304" pitchFamily="18" charset="0"/>
              </a:rPr>
              <a:t>BC 547(e): Timing Transfers</a:t>
            </a:r>
          </a:p>
        </p:txBody>
      </p:sp>
      <p:sp>
        <p:nvSpPr>
          <p:cNvPr id="54278" name="Rectangle 3"/>
          <p:cNvSpPr>
            <a:spLocks noGrp="1" noChangeArrowheads="1"/>
          </p:cNvSpPr>
          <p:nvPr>
            <p:ph type="body" idx="1"/>
          </p:nvPr>
        </p:nvSpPr>
        <p:spPr/>
        <p:txBody>
          <a:bodyPr/>
          <a:lstStyle/>
          <a:p>
            <a:r>
              <a:rPr lang="en-US" altLang="en-US" dirty="0">
                <a:cs typeface="Times New Roman" panose="02020603050405020304" pitchFamily="18" charset="0"/>
              </a:rPr>
              <a:t>(e)(1) For the purposes of this section –</a:t>
            </a:r>
            <a:endParaRPr lang="en-US" altLang="en-US" dirty="0"/>
          </a:p>
          <a:p>
            <a:pPr lvl="1"/>
            <a:r>
              <a:rPr lang="en-US" altLang="en-US" dirty="0">
                <a:cs typeface="Times New Roman" panose="02020603050405020304" pitchFamily="18" charset="0"/>
              </a:rPr>
              <a:t>(A) </a:t>
            </a:r>
            <a:r>
              <a:rPr lang="en-US" altLang="en-US" dirty="0">
                <a:solidFill>
                  <a:srgbClr val="FF0000"/>
                </a:solidFill>
                <a:cs typeface="Times New Roman" panose="02020603050405020304" pitchFamily="18" charset="0"/>
              </a:rPr>
              <a:t>a transfer of real property other than fixtures</a:t>
            </a:r>
            <a:r>
              <a:rPr lang="en-US" altLang="en-US" dirty="0">
                <a:cs typeface="Times New Roman" panose="02020603050405020304" pitchFamily="18" charset="0"/>
              </a:rPr>
              <a:t>, but including the interest of a seller or purchaser under a contract for the sale of real property, </a:t>
            </a:r>
            <a:r>
              <a:rPr lang="en-US" altLang="en-US" dirty="0">
                <a:solidFill>
                  <a:srgbClr val="FF0000"/>
                </a:solidFill>
                <a:cs typeface="Times New Roman" panose="02020603050405020304" pitchFamily="18" charset="0"/>
              </a:rPr>
              <a:t>is perfected</a:t>
            </a:r>
            <a:r>
              <a:rPr lang="en-US" altLang="en-US" dirty="0">
                <a:cs typeface="Times New Roman" panose="02020603050405020304" pitchFamily="18" charset="0"/>
              </a:rPr>
              <a:t> when a bona fide purchaser of such property from the debtor against whom applicable law permits such transfer to be perfected cannot acquire an interest that is superior to the interest of the transferee; and</a:t>
            </a:r>
          </a:p>
        </p:txBody>
      </p:sp>
    </p:spTree>
    <p:extLst>
      <p:ext uri="{BB962C8B-B14F-4D97-AF65-F5344CB8AC3E}">
        <p14:creationId xmlns:p14="http://schemas.microsoft.com/office/powerpoint/2010/main" val="2845012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747AAF8-AD44-43D7-BF7A-C5C174A3CD17}"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EE3DC210-ED96-4DEC-8D8D-FD966DE2597A}" type="slidenum">
              <a:rPr lang="en-US" altLang="en-US"/>
              <a:pPr>
                <a:defRPr/>
              </a:pPr>
              <a:t>21</a:t>
            </a:fld>
            <a:endParaRPr lang="en-US" altLang="en-US"/>
          </a:p>
        </p:txBody>
      </p:sp>
      <p:sp>
        <p:nvSpPr>
          <p:cNvPr id="56325" name="Rectangle 2"/>
          <p:cNvSpPr>
            <a:spLocks noGrp="1" noChangeArrowheads="1"/>
          </p:cNvSpPr>
          <p:nvPr>
            <p:ph type="title"/>
          </p:nvPr>
        </p:nvSpPr>
        <p:spPr/>
        <p:txBody>
          <a:bodyPr/>
          <a:lstStyle/>
          <a:p>
            <a:r>
              <a:rPr lang="en-US" altLang="en-US" dirty="0" smtClean="0"/>
              <a:t>BC 547(e)(1) Cont. </a:t>
            </a:r>
          </a:p>
        </p:txBody>
      </p:sp>
      <p:sp>
        <p:nvSpPr>
          <p:cNvPr id="56326" name="Rectangle 3"/>
          <p:cNvSpPr>
            <a:spLocks noGrp="1" noChangeArrowheads="1"/>
          </p:cNvSpPr>
          <p:nvPr>
            <p:ph type="body" idx="1"/>
          </p:nvPr>
        </p:nvSpPr>
        <p:spPr/>
        <p:txBody>
          <a:bodyPr/>
          <a:lstStyle/>
          <a:p>
            <a:pPr lvl="1"/>
            <a:r>
              <a:rPr lang="en-US" altLang="en-US" smtClean="0">
                <a:cs typeface="Times New Roman" panose="02020603050405020304" pitchFamily="18" charset="0"/>
              </a:rPr>
              <a:t>(B) </a:t>
            </a:r>
            <a:r>
              <a:rPr lang="en-US" altLang="en-US" smtClean="0">
                <a:solidFill>
                  <a:srgbClr val="FF0000"/>
                </a:solidFill>
                <a:cs typeface="Times New Roman" panose="02020603050405020304" pitchFamily="18" charset="0"/>
              </a:rPr>
              <a:t>a transfer of</a:t>
            </a:r>
            <a:r>
              <a:rPr lang="en-US" altLang="en-US" smtClean="0">
                <a:cs typeface="Times New Roman" panose="02020603050405020304" pitchFamily="18" charset="0"/>
              </a:rPr>
              <a:t> a fixture or </a:t>
            </a:r>
            <a:r>
              <a:rPr lang="en-US" altLang="en-US" smtClean="0">
                <a:solidFill>
                  <a:srgbClr val="FF0000"/>
                </a:solidFill>
                <a:cs typeface="Times New Roman" panose="02020603050405020304" pitchFamily="18" charset="0"/>
              </a:rPr>
              <a:t>property other than real property is perfected when a creditor on a simple contract cannot acquire a judicial lien that is superior to the interest of the transferee</a:t>
            </a:r>
            <a:r>
              <a:rPr lang="en-US" altLang="en-US" smtClean="0">
                <a:cs typeface="Times New Roman" panose="02020603050405020304" pitchFamily="18" charset="0"/>
              </a:rPr>
              <a:t>.</a:t>
            </a:r>
          </a:p>
        </p:txBody>
      </p:sp>
    </p:spTree>
    <p:extLst>
      <p:ext uri="{BB962C8B-B14F-4D97-AF65-F5344CB8AC3E}">
        <p14:creationId xmlns:p14="http://schemas.microsoft.com/office/powerpoint/2010/main" val="599165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F00828D-0992-470E-9078-9E6CEAC4C5B6}"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C71D95D5-67FA-473E-B0E2-B997BBAEAF51}" type="slidenum">
              <a:rPr lang="en-US" altLang="en-US"/>
              <a:pPr>
                <a:defRPr/>
              </a:pPr>
              <a:t>22</a:t>
            </a:fld>
            <a:endParaRPr lang="en-US" altLang="en-US"/>
          </a:p>
        </p:txBody>
      </p:sp>
      <p:sp>
        <p:nvSpPr>
          <p:cNvPr id="58373" name="Rectangle 2"/>
          <p:cNvSpPr>
            <a:spLocks noGrp="1" noChangeArrowheads="1"/>
          </p:cNvSpPr>
          <p:nvPr>
            <p:ph type="title"/>
          </p:nvPr>
        </p:nvSpPr>
        <p:spPr/>
        <p:txBody>
          <a:bodyPr/>
          <a:lstStyle/>
          <a:p>
            <a:r>
              <a:rPr lang="en-US" altLang="en-US" dirty="0" smtClean="0"/>
              <a:t>BC 547(e) Cont.</a:t>
            </a:r>
          </a:p>
        </p:txBody>
      </p:sp>
      <p:sp>
        <p:nvSpPr>
          <p:cNvPr id="58374" name="Rectangle 3"/>
          <p:cNvSpPr>
            <a:spLocks noGrp="1" noChangeArrowheads="1"/>
          </p:cNvSpPr>
          <p:nvPr>
            <p:ph type="body" idx="1"/>
          </p:nvPr>
        </p:nvSpPr>
        <p:spPr/>
        <p:txBody>
          <a:bodyPr/>
          <a:lstStyle/>
          <a:p>
            <a:pPr lvl="1"/>
            <a:r>
              <a:rPr lang="en-US" altLang="en-US" smtClean="0">
                <a:cs typeface="Times New Roman" panose="02020603050405020304" pitchFamily="18" charset="0"/>
              </a:rPr>
              <a:t>(2) For the purposes of this section, except as provided in paragraph (3) of this subsection, </a:t>
            </a:r>
            <a:r>
              <a:rPr lang="en-US" altLang="en-US" smtClean="0">
                <a:solidFill>
                  <a:srgbClr val="FF0000"/>
                </a:solidFill>
                <a:cs typeface="Times New Roman" panose="02020603050405020304" pitchFamily="18" charset="0"/>
              </a:rPr>
              <a:t>a transfer is made</a:t>
            </a:r>
            <a:r>
              <a:rPr lang="en-US" altLang="en-US" smtClean="0">
                <a:cs typeface="Times New Roman" panose="02020603050405020304" pitchFamily="18" charset="0"/>
              </a:rPr>
              <a:t> –</a:t>
            </a:r>
          </a:p>
          <a:p>
            <a:pPr lvl="2"/>
            <a:r>
              <a:rPr lang="en-US" altLang="en-US" smtClean="0">
                <a:cs typeface="Times New Roman" panose="02020603050405020304" pitchFamily="18" charset="0"/>
              </a:rPr>
              <a:t>(A) </a:t>
            </a:r>
            <a:r>
              <a:rPr lang="en-US" altLang="en-US" smtClean="0">
                <a:solidFill>
                  <a:srgbClr val="FF0000"/>
                </a:solidFill>
                <a:cs typeface="Times New Roman" panose="02020603050405020304" pitchFamily="18" charset="0"/>
              </a:rPr>
              <a:t>at the time such transfer takes effect between the transferor and the transferee, if such transfer is perfected at, or within 30 days after, such time</a:t>
            </a:r>
            <a:r>
              <a:rPr lang="en-US" altLang="en-US" smtClean="0">
                <a:cs typeface="Times New Roman" panose="02020603050405020304" pitchFamily="18" charset="0"/>
              </a:rPr>
              <a:t> except as provided in subsection (c)(3)(B);</a:t>
            </a:r>
            <a:endParaRPr lang="en-US" altLang="en-US" smtClean="0"/>
          </a:p>
        </p:txBody>
      </p:sp>
    </p:spTree>
    <p:extLst>
      <p:ext uri="{BB962C8B-B14F-4D97-AF65-F5344CB8AC3E}">
        <p14:creationId xmlns:p14="http://schemas.microsoft.com/office/powerpoint/2010/main" val="742342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3A49732-5AFD-4DBA-B1BC-73228EE5189E}"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B142220D-C69C-4794-A44C-CFC72835397E}" type="slidenum">
              <a:rPr lang="en-US" altLang="en-US"/>
              <a:pPr>
                <a:defRPr/>
              </a:pPr>
              <a:t>23</a:t>
            </a:fld>
            <a:endParaRPr lang="en-US" altLang="en-US"/>
          </a:p>
        </p:txBody>
      </p:sp>
      <p:sp>
        <p:nvSpPr>
          <p:cNvPr id="60421" name="Rectangle 2"/>
          <p:cNvSpPr>
            <a:spLocks noGrp="1" noChangeArrowheads="1"/>
          </p:cNvSpPr>
          <p:nvPr>
            <p:ph type="title"/>
          </p:nvPr>
        </p:nvSpPr>
        <p:spPr/>
        <p:txBody>
          <a:bodyPr/>
          <a:lstStyle/>
          <a:p>
            <a:r>
              <a:rPr lang="en-US" altLang="en-US" dirty="0" smtClean="0"/>
              <a:t>BC 547(e)(2) Cont.</a:t>
            </a:r>
          </a:p>
        </p:txBody>
      </p:sp>
      <p:sp>
        <p:nvSpPr>
          <p:cNvPr id="60422" name="Rectangle 3"/>
          <p:cNvSpPr>
            <a:spLocks noGrp="1" noChangeArrowheads="1"/>
          </p:cNvSpPr>
          <p:nvPr>
            <p:ph type="body" idx="1"/>
          </p:nvPr>
        </p:nvSpPr>
        <p:spPr/>
        <p:txBody>
          <a:bodyPr/>
          <a:lstStyle/>
          <a:p>
            <a:pPr lvl="2"/>
            <a:r>
              <a:rPr lang="en-US" altLang="en-US" smtClean="0">
                <a:cs typeface="Times New Roman" panose="02020603050405020304" pitchFamily="18" charset="0"/>
              </a:rPr>
              <a:t>(B) </a:t>
            </a:r>
            <a:r>
              <a:rPr lang="en-US" altLang="en-US" smtClean="0">
                <a:solidFill>
                  <a:srgbClr val="FF0000"/>
                </a:solidFill>
                <a:cs typeface="Times New Roman" panose="02020603050405020304" pitchFamily="18" charset="0"/>
              </a:rPr>
              <a:t>at the time such transfer is perfected, if such transfer is perfected after such 30 days</a:t>
            </a:r>
            <a:r>
              <a:rPr lang="en-US" altLang="en-US" smtClean="0">
                <a:cs typeface="Times New Roman" panose="02020603050405020304" pitchFamily="18" charset="0"/>
              </a:rPr>
              <a:t>; or</a:t>
            </a:r>
          </a:p>
          <a:p>
            <a:pPr lvl="2"/>
            <a:r>
              <a:rPr lang="en-US" altLang="en-US" smtClean="0">
                <a:cs typeface="Times New Roman" panose="02020603050405020304" pitchFamily="18" charset="0"/>
              </a:rPr>
              <a:t>(C) </a:t>
            </a:r>
            <a:r>
              <a:rPr lang="en-US" altLang="en-US" smtClean="0">
                <a:solidFill>
                  <a:srgbClr val="FF0000"/>
                </a:solidFill>
                <a:cs typeface="Times New Roman" panose="02020603050405020304" pitchFamily="18" charset="0"/>
              </a:rPr>
              <a:t>immediately before the date of the filing of the petition, if such transfer is not perfected at the later of</a:t>
            </a:r>
            <a:r>
              <a:rPr lang="en-US" altLang="en-US" smtClean="0">
                <a:cs typeface="Times New Roman" panose="02020603050405020304" pitchFamily="18" charset="0"/>
              </a:rPr>
              <a:t> –</a:t>
            </a:r>
          </a:p>
          <a:p>
            <a:pPr lvl="3"/>
            <a:r>
              <a:rPr lang="en-US" altLang="en-US" smtClean="0">
                <a:cs typeface="Times New Roman" panose="02020603050405020304" pitchFamily="18" charset="0"/>
              </a:rPr>
              <a:t>(i) the commencement of the case; or</a:t>
            </a:r>
          </a:p>
          <a:p>
            <a:pPr lvl="3"/>
            <a:r>
              <a:rPr lang="en-US" altLang="en-US" smtClean="0">
                <a:cs typeface="Times New Roman" panose="02020603050405020304" pitchFamily="18" charset="0"/>
              </a:rPr>
              <a:t>(ii) 30 days after such transfer takes effect between the transferor and the transferee.</a:t>
            </a:r>
          </a:p>
        </p:txBody>
      </p:sp>
    </p:spTree>
    <p:extLst>
      <p:ext uri="{BB962C8B-B14F-4D97-AF65-F5344CB8AC3E}">
        <p14:creationId xmlns:p14="http://schemas.microsoft.com/office/powerpoint/2010/main" val="268638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9C67311-A1F9-4E18-8BD6-DD3B0B11B021}"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24C35CBF-3D05-4AC3-9C9F-6AC93329AC28}" type="slidenum">
              <a:rPr lang="en-US" altLang="en-US"/>
              <a:pPr>
                <a:defRPr/>
              </a:pPr>
              <a:t>24</a:t>
            </a:fld>
            <a:endParaRPr lang="en-US" altLang="en-US"/>
          </a:p>
        </p:txBody>
      </p:sp>
      <p:sp>
        <p:nvSpPr>
          <p:cNvPr id="62469" name="Rectangle 2"/>
          <p:cNvSpPr>
            <a:spLocks noGrp="1" noChangeArrowheads="1"/>
          </p:cNvSpPr>
          <p:nvPr>
            <p:ph type="title"/>
          </p:nvPr>
        </p:nvSpPr>
        <p:spPr/>
        <p:txBody>
          <a:bodyPr/>
          <a:lstStyle/>
          <a:p>
            <a:r>
              <a:rPr lang="en-US" altLang="en-US" dirty="0" smtClean="0"/>
              <a:t>BC 547(e) Cont.</a:t>
            </a:r>
          </a:p>
        </p:txBody>
      </p:sp>
      <p:sp>
        <p:nvSpPr>
          <p:cNvPr id="62470" name="Rectangle 3"/>
          <p:cNvSpPr>
            <a:spLocks noGrp="1" noChangeArrowheads="1"/>
          </p:cNvSpPr>
          <p:nvPr>
            <p:ph type="body" idx="1"/>
          </p:nvPr>
        </p:nvSpPr>
        <p:spPr/>
        <p:txBody>
          <a:bodyPr/>
          <a:lstStyle/>
          <a:p>
            <a:pPr lvl="1"/>
            <a:r>
              <a:rPr lang="en-US" altLang="en-US" smtClean="0">
                <a:cs typeface="Times New Roman" panose="02020603050405020304" pitchFamily="18" charset="0"/>
              </a:rPr>
              <a:t>(3) For the purposes of this section, </a:t>
            </a:r>
            <a:r>
              <a:rPr lang="en-US" altLang="en-US" smtClean="0">
                <a:solidFill>
                  <a:srgbClr val="FF0000"/>
                </a:solidFill>
                <a:cs typeface="Times New Roman" panose="02020603050405020304" pitchFamily="18" charset="0"/>
              </a:rPr>
              <a:t>a transfer is not made until the debtor has acquired rights in the property transferred</a:t>
            </a:r>
            <a:r>
              <a:rPr lang="en-US" altLang="en-US" smtClean="0">
                <a:cs typeface="Times New Roman" panose="02020603050405020304" pitchFamily="18" charset="0"/>
              </a:rPr>
              <a:t>.</a:t>
            </a:r>
            <a:endParaRPr lang="en-US" altLang="en-US" smtClean="0"/>
          </a:p>
        </p:txBody>
      </p:sp>
    </p:spTree>
    <p:extLst>
      <p:ext uri="{BB962C8B-B14F-4D97-AF65-F5344CB8AC3E}">
        <p14:creationId xmlns:p14="http://schemas.microsoft.com/office/powerpoint/2010/main" val="3029483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fld id="{76F0F491-89D7-48A9-B716-83C676D72F7C}" type="datetime4">
              <a:rPr lang="en-US" altLang="en-US"/>
              <a:pPr>
                <a:defRPr/>
              </a:pPr>
              <a:t>November 29, 2018</a:t>
            </a:fld>
            <a:endParaRPr lang="en-US" altLang="en-US">
              <a:solidFill>
                <a:schemeClr val="bg2"/>
              </a:solidFill>
            </a:endParaRPr>
          </a:p>
        </p:txBody>
      </p:sp>
      <p:sp>
        <p:nvSpPr>
          <p:cNvPr id="15" name="Slide Number Placeholder 4"/>
          <p:cNvSpPr>
            <a:spLocks noGrp="1"/>
          </p:cNvSpPr>
          <p:nvPr>
            <p:ph type="sldNum" sz="quarter" idx="12"/>
          </p:nvPr>
        </p:nvSpPr>
        <p:spPr/>
        <p:txBody>
          <a:bodyPr/>
          <a:lstStyle/>
          <a:p>
            <a:pPr>
              <a:defRPr/>
            </a:pPr>
            <a:fld id="{B2CB09A1-B440-483F-B8EC-6A6ACA7B5A01}" type="slidenum">
              <a:rPr lang="en-US" altLang="en-US"/>
              <a:pPr>
                <a:defRPr/>
              </a:pPr>
              <a:t>25</a:t>
            </a:fld>
            <a:endParaRPr lang="en-US" altLang="en-US"/>
          </a:p>
        </p:txBody>
      </p:sp>
      <p:sp>
        <p:nvSpPr>
          <p:cNvPr id="64517" name="Rectangle 2"/>
          <p:cNvSpPr>
            <a:spLocks noGrp="1" noChangeArrowheads="1"/>
          </p:cNvSpPr>
          <p:nvPr>
            <p:ph type="title"/>
          </p:nvPr>
        </p:nvSpPr>
        <p:spPr/>
        <p:txBody>
          <a:bodyPr/>
          <a:lstStyle/>
          <a:p>
            <a:r>
              <a:rPr lang="en-US" altLang="en-US" dirty="0" smtClean="0">
                <a:cs typeface="Times New Roman" panose="02020603050405020304" pitchFamily="18" charset="0"/>
              </a:rPr>
              <a:t>10-10: Late Filings and Secured Creditors</a:t>
            </a:r>
          </a:p>
        </p:txBody>
      </p:sp>
      <p:sp>
        <p:nvSpPr>
          <p:cNvPr id="2187267" name="AutoShape 3"/>
          <p:cNvSpPr>
            <a:spLocks noChangeArrowheads="1"/>
          </p:cNvSpPr>
          <p:nvPr/>
        </p:nvSpPr>
        <p:spPr bwMode="auto">
          <a:xfrm>
            <a:off x="2133600" y="5257800"/>
            <a:ext cx="2590800" cy="1066800"/>
          </a:xfrm>
          <a:prstGeom prst="flowChartInputOutpu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2187268" name="AutoShape 4"/>
          <p:cNvSpPr>
            <a:spLocks noChangeArrowheads="1"/>
          </p:cNvSpPr>
          <p:nvPr/>
        </p:nvSpPr>
        <p:spPr bwMode="auto">
          <a:xfrm>
            <a:off x="2057400" y="13716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187269" name="AutoShape 5"/>
          <p:cNvSpPr>
            <a:spLocks noChangeArrowheads="1"/>
          </p:cNvSpPr>
          <p:nvPr/>
        </p:nvSpPr>
        <p:spPr bwMode="auto">
          <a:xfrm>
            <a:off x="7620000" y="1371600"/>
            <a:ext cx="2438400" cy="1143000"/>
          </a:xfrm>
          <a:prstGeom prst="flowChartPreparation">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2187270" name="Line 6"/>
          <p:cNvSpPr>
            <a:spLocks noChangeShapeType="1"/>
          </p:cNvSpPr>
          <p:nvPr/>
        </p:nvSpPr>
        <p:spPr bwMode="auto">
          <a:xfrm>
            <a:off x="4343400" y="1905000"/>
            <a:ext cx="3276600" cy="0"/>
          </a:xfrm>
          <a:prstGeom prst="line">
            <a:avLst/>
          </a:prstGeom>
          <a:noFill/>
          <a:ln w="1905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7271" name="Line 7"/>
          <p:cNvSpPr>
            <a:spLocks noChangeShapeType="1"/>
          </p:cNvSpPr>
          <p:nvPr/>
        </p:nvSpPr>
        <p:spPr bwMode="auto">
          <a:xfrm>
            <a:off x="3200400" y="2590800"/>
            <a:ext cx="0" cy="2667000"/>
          </a:xfrm>
          <a:prstGeom prst="line">
            <a:avLst/>
          </a:prstGeom>
          <a:noFill/>
          <a:ln w="1905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7272" name="AutoShape 8"/>
          <p:cNvSpPr>
            <a:spLocks noChangeArrowheads="1"/>
          </p:cNvSpPr>
          <p:nvPr/>
        </p:nvSpPr>
        <p:spPr bwMode="auto">
          <a:xfrm>
            <a:off x="906781" y="3376532"/>
            <a:ext cx="1808480" cy="943136"/>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2/2</a:t>
            </a:r>
          </a:p>
          <a:p>
            <a:pPr algn="ctr"/>
            <a:r>
              <a:rPr lang="en-US" altLang="en-US" sz="3200" dirty="0"/>
              <a:t>$10,000</a:t>
            </a:r>
          </a:p>
        </p:txBody>
      </p:sp>
      <p:sp>
        <p:nvSpPr>
          <p:cNvPr id="2187273" name="AutoShape 9"/>
          <p:cNvSpPr>
            <a:spLocks noChangeArrowheads="1"/>
          </p:cNvSpPr>
          <p:nvPr/>
        </p:nvSpPr>
        <p:spPr bwMode="auto">
          <a:xfrm>
            <a:off x="4759960" y="2221989"/>
            <a:ext cx="2250440" cy="1257302"/>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smtClean="0"/>
              <a:t>2/1: $10,000</a:t>
            </a:r>
            <a:endParaRPr lang="en-US" altLang="en-US" sz="3200" dirty="0"/>
          </a:p>
          <a:p>
            <a:pPr algn="ctr"/>
            <a:r>
              <a:rPr lang="en-US" altLang="en-US" sz="3200" dirty="0"/>
              <a:t>SA: </a:t>
            </a:r>
            <a:r>
              <a:rPr lang="en-US" altLang="en-US" sz="3200" dirty="0" smtClean="0"/>
              <a:t>Machine</a:t>
            </a:r>
            <a:endParaRPr lang="en-US" altLang="en-US" sz="3200" dirty="0"/>
          </a:p>
        </p:txBody>
      </p:sp>
      <p:sp>
        <p:nvSpPr>
          <p:cNvPr id="2187276" name="AutoShape 12"/>
          <p:cNvSpPr>
            <a:spLocks noChangeArrowheads="1"/>
          </p:cNvSpPr>
          <p:nvPr/>
        </p:nvSpPr>
        <p:spPr bwMode="auto">
          <a:xfrm>
            <a:off x="4759960" y="5579359"/>
            <a:ext cx="5298440" cy="1047929"/>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4/2 Debtor files for bankruptcy</a:t>
            </a:r>
          </a:p>
          <a:p>
            <a:pPr algn="ctr"/>
            <a:r>
              <a:rPr lang="en-US" altLang="en-US" sz="3200" dirty="0"/>
              <a:t>Assets = $5,000</a:t>
            </a:r>
          </a:p>
        </p:txBody>
      </p:sp>
      <p:sp>
        <p:nvSpPr>
          <p:cNvPr id="2187277" name="AutoShape 13"/>
          <p:cNvSpPr>
            <a:spLocks noChangeArrowheads="1"/>
          </p:cNvSpPr>
          <p:nvPr/>
        </p:nvSpPr>
        <p:spPr bwMode="auto">
          <a:xfrm>
            <a:off x="4724400" y="3643232"/>
            <a:ext cx="2265680" cy="943136"/>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3/15</a:t>
            </a:r>
          </a:p>
          <a:p>
            <a:pPr algn="ctr"/>
            <a:r>
              <a:rPr lang="en-US" altLang="en-US" sz="3200" dirty="0"/>
              <a:t>FS: Machine </a:t>
            </a:r>
          </a:p>
        </p:txBody>
      </p:sp>
      <p:sp>
        <p:nvSpPr>
          <p:cNvPr id="2187278" name="Text Box 14"/>
          <p:cNvSpPr txBox="1">
            <a:spLocks noChangeArrowheads="1"/>
          </p:cNvSpPr>
          <p:nvPr/>
        </p:nvSpPr>
        <p:spPr bwMode="auto">
          <a:xfrm>
            <a:off x="7048500" y="3924300"/>
            <a:ext cx="5008563" cy="1200329"/>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4/2 Has </a:t>
            </a:r>
            <a:r>
              <a:rPr lang="en-US" altLang="en-US" sz="3600" dirty="0" err="1">
                <a:solidFill>
                  <a:srgbClr val="FF0000"/>
                </a:solidFill>
              </a:rPr>
              <a:t>Finco</a:t>
            </a:r>
            <a:r>
              <a:rPr lang="en-US" altLang="en-US" sz="3600" dirty="0">
                <a:solidFill>
                  <a:srgbClr val="FF0000"/>
                </a:solidFill>
              </a:rPr>
              <a:t> received a preference under 547(b)?</a:t>
            </a:r>
          </a:p>
        </p:txBody>
      </p:sp>
      <p:sp>
        <p:nvSpPr>
          <p:cNvPr id="16"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7" name="Text Box 5"/>
          <p:cNvSpPr txBox="1">
            <a:spLocks noChangeArrowheads="1"/>
          </p:cNvSpPr>
          <p:nvPr/>
        </p:nvSpPr>
        <p:spPr bwMode="auto">
          <a:xfrm>
            <a:off x="11358281" y="0"/>
            <a:ext cx="8337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TTYN</a:t>
            </a:r>
            <a:endParaRPr lang="en-US" sz="1800"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201597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87268"/>
                                        </p:tgtEl>
                                        <p:attrNameLst>
                                          <p:attrName>style.visibility</p:attrName>
                                        </p:attrNameLst>
                                      </p:cBhvr>
                                      <p:to>
                                        <p:strVal val="visible"/>
                                      </p:to>
                                    </p:set>
                                    <p:anim calcmode="lin" valueType="num">
                                      <p:cBhvr additive="base">
                                        <p:cTn id="7" dur="500" fill="hold"/>
                                        <p:tgtEl>
                                          <p:spTgt spid="2187268"/>
                                        </p:tgtEl>
                                        <p:attrNameLst>
                                          <p:attrName>ppt_x</p:attrName>
                                        </p:attrNameLst>
                                      </p:cBhvr>
                                      <p:tavLst>
                                        <p:tav tm="0">
                                          <p:val>
                                            <p:strVal val="0-#ppt_w/2"/>
                                          </p:val>
                                        </p:tav>
                                        <p:tav tm="100000">
                                          <p:val>
                                            <p:strVal val="#ppt_x"/>
                                          </p:val>
                                        </p:tav>
                                      </p:tavLst>
                                    </p:anim>
                                    <p:anim calcmode="lin" valueType="num">
                                      <p:cBhvr additive="base">
                                        <p:cTn id="8" dur="500" fill="hold"/>
                                        <p:tgtEl>
                                          <p:spTgt spid="218726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187269"/>
                                        </p:tgtEl>
                                        <p:attrNameLst>
                                          <p:attrName>style.visibility</p:attrName>
                                        </p:attrNameLst>
                                      </p:cBhvr>
                                      <p:to>
                                        <p:strVal val="visible"/>
                                      </p:to>
                                    </p:set>
                                    <p:anim calcmode="lin" valueType="num">
                                      <p:cBhvr>
                                        <p:cTn id="12" dur="500" fill="hold"/>
                                        <p:tgtEl>
                                          <p:spTgt spid="2187269"/>
                                        </p:tgtEl>
                                        <p:attrNameLst>
                                          <p:attrName>ppt_w</p:attrName>
                                        </p:attrNameLst>
                                      </p:cBhvr>
                                      <p:tavLst>
                                        <p:tav tm="0">
                                          <p:val>
                                            <p:strVal val="2/3*#ppt_w"/>
                                          </p:val>
                                        </p:tav>
                                        <p:tav tm="100000">
                                          <p:val>
                                            <p:strVal val="#ppt_w"/>
                                          </p:val>
                                        </p:tav>
                                      </p:tavLst>
                                    </p:anim>
                                    <p:anim calcmode="lin" valueType="num">
                                      <p:cBhvr>
                                        <p:cTn id="13" dur="500" fill="hold"/>
                                        <p:tgtEl>
                                          <p:spTgt spid="218726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187270"/>
                                        </p:tgtEl>
                                        <p:attrNameLst>
                                          <p:attrName>style.visibility</p:attrName>
                                        </p:attrNameLst>
                                      </p:cBhvr>
                                      <p:to>
                                        <p:strVal val="visible"/>
                                      </p:to>
                                    </p:set>
                                    <p:anim calcmode="lin" valueType="num">
                                      <p:cBhvr>
                                        <p:cTn id="17" dur="500" fill="hold"/>
                                        <p:tgtEl>
                                          <p:spTgt spid="2187270"/>
                                        </p:tgtEl>
                                        <p:attrNameLst>
                                          <p:attrName>ppt_w</p:attrName>
                                        </p:attrNameLst>
                                      </p:cBhvr>
                                      <p:tavLst>
                                        <p:tav tm="0">
                                          <p:val>
                                            <p:fltVal val="0"/>
                                          </p:val>
                                        </p:tav>
                                        <p:tav tm="100000">
                                          <p:val>
                                            <p:strVal val="#ppt_w"/>
                                          </p:val>
                                        </p:tav>
                                      </p:tavLst>
                                    </p:anim>
                                    <p:anim calcmode="lin" valueType="num">
                                      <p:cBhvr>
                                        <p:cTn id="18" dur="500" fill="hold"/>
                                        <p:tgtEl>
                                          <p:spTgt spid="218727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187273"/>
                                        </p:tgtEl>
                                        <p:attrNameLst>
                                          <p:attrName>style.visibility</p:attrName>
                                        </p:attrNameLst>
                                      </p:cBhvr>
                                      <p:to>
                                        <p:strVal val="visible"/>
                                      </p:to>
                                    </p:set>
                                    <p:animEffect transition="in" filter="dissolve">
                                      <p:cBhvr>
                                        <p:cTn id="22" dur="500"/>
                                        <p:tgtEl>
                                          <p:spTgt spid="2187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2187267"/>
                                        </p:tgtEl>
                                        <p:attrNameLst>
                                          <p:attrName>style.visibility</p:attrName>
                                        </p:attrNameLst>
                                      </p:cBhvr>
                                      <p:to>
                                        <p:strVal val="visible"/>
                                      </p:to>
                                    </p:set>
                                    <p:anim calcmode="lin" valueType="num">
                                      <p:cBhvr>
                                        <p:cTn id="27" dur="500" fill="hold"/>
                                        <p:tgtEl>
                                          <p:spTgt spid="2187267"/>
                                        </p:tgtEl>
                                        <p:attrNameLst>
                                          <p:attrName>ppt_w</p:attrName>
                                        </p:attrNameLst>
                                      </p:cBhvr>
                                      <p:tavLst>
                                        <p:tav tm="0">
                                          <p:val>
                                            <p:strVal val="2/3*#ppt_w"/>
                                          </p:val>
                                        </p:tav>
                                        <p:tav tm="100000">
                                          <p:val>
                                            <p:strVal val="#ppt_w"/>
                                          </p:val>
                                        </p:tav>
                                      </p:tavLst>
                                    </p:anim>
                                    <p:anim calcmode="lin" valueType="num">
                                      <p:cBhvr>
                                        <p:cTn id="28" dur="500" fill="hold"/>
                                        <p:tgtEl>
                                          <p:spTgt spid="2187267"/>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187271"/>
                                        </p:tgtEl>
                                        <p:attrNameLst>
                                          <p:attrName>style.visibility</p:attrName>
                                        </p:attrNameLst>
                                      </p:cBhvr>
                                      <p:to>
                                        <p:strVal val="visible"/>
                                      </p:to>
                                    </p:set>
                                    <p:animEffect transition="in" filter="wipe(down)">
                                      <p:cBhvr>
                                        <p:cTn id="32" dur="500"/>
                                        <p:tgtEl>
                                          <p:spTgt spid="2187271"/>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187272"/>
                                        </p:tgtEl>
                                        <p:attrNameLst>
                                          <p:attrName>style.visibility</p:attrName>
                                        </p:attrNameLst>
                                      </p:cBhvr>
                                      <p:to>
                                        <p:strVal val="visible"/>
                                      </p:to>
                                    </p:set>
                                    <p:animEffect transition="in" filter="dissolve">
                                      <p:cBhvr>
                                        <p:cTn id="36" dur="500"/>
                                        <p:tgtEl>
                                          <p:spTgt spid="218727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187277"/>
                                        </p:tgtEl>
                                        <p:attrNameLst>
                                          <p:attrName>style.visibility</p:attrName>
                                        </p:attrNameLst>
                                      </p:cBhvr>
                                      <p:to>
                                        <p:strVal val="visible"/>
                                      </p:to>
                                    </p:set>
                                    <p:animEffect transition="in" filter="dissolve">
                                      <p:cBhvr>
                                        <p:cTn id="41" dur="500"/>
                                        <p:tgtEl>
                                          <p:spTgt spid="218727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hidden"/>
                                      </p:to>
                                    </p:set>
                                  </p:childTnLst>
                                </p:cTn>
                              </p:par>
                              <p:par>
                                <p:cTn id="46" presetID="9" presetClass="entr" presetSubtype="0" fill="hold" grpId="0" nodeType="withEffect">
                                  <p:stCondLst>
                                    <p:cond delay="0"/>
                                  </p:stCondLst>
                                  <p:childTnLst>
                                    <p:set>
                                      <p:cBhvr>
                                        <p:cTn id="47" dur="1" fill="hold">
                                          <p:stCondLst>
                                            <p:cond delay="0"/>
                                          </p:stCondLst>
                                        </p:cTn>
                                        <p:tgtEl>
                                          <p:spTgt spid="2187276"/>
                                        </p:tgtEl>
                                        <p:attrNameLst>
                                          <p:attrName>style.visibility</p:attrName>
                                        </p:attrNameLst>
                                      </p:cBhvr>
                                      <p:to>
                                        <p:strVal val="visible"/>
                                      </p:to>
                                    </p:set>
                                    <p:animEffect transition="in" filter="dissolve">
                                      <p:cBhvr>
                                        <p:cTn id="48" dur="500"/>
                                        <p:tgtEl>
                                          <p:spTgt spid="2187276"/>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2187278"/>
                                        </p:tgtEl>
                                        <p:attrNameLst>
                                          <p:attrName>style.visibility</p:attrName>
                                        </p:attrNameLst>
                                      </p:cBhvr>
                                      <p:to>
                                        <p:strVal val="visible"/>
                                      </p:to>
                                    </p:set>
                                    <p:animEffect transition="in" filter="dissolve">
                                      <p:cBhvr>
                                        <p:cTn id="52" dur="500"/>
                                        <p:tgtEl>
                                          <p:spTgt spid="2187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7267" grpId="0" animBg="1" autoUpdateAnimBg="0"/>
      <p:bldP spid="2187268" grpId="0" animBg="1" autoUpdateAnimBg="0"/>
      <p:bldP spid="2187269" grpId="0" animBg="1" autoUpdateAnimBg="0"/>
      <p:bldP spid="2187270" grpId="0" animBg="1"/>
      <p:bldP spid="2187271" grpId="0" animBg="1"/>
      <p:bldP spid="2187272" grpId="0" animBg="1" autoUpdateAnimBg="0"/>
      <p:bldP spid="2187273" grpId="0" animBg="1" autoUpdateAnimBg="0"/>
      <p:bldP spid="2187276" grpId="0" animBg="1" autoUpdateAnimBg="0"/>
      <p:bldP spid="2187277" grpId="0" animBg="1" autoUpdateAnimBg="0"/>
      <p:bldP spid="2187278" grpId="0" animBg="1" autoUpdateAnimBg="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6AF85E74-107B-4ADD-BEEF-6D34D97B0264}" type="datetime4">
              <a:rPr lang="en-US" altLang="en-US"/>
              <a:pPr>
                <a:defRPr/>
              </a:pPr>
              <a:t>November 29, 2018</a:t>
            </a:fld>
            <a:endParaRPr lang="en-US" altLang="en-US">
              <a:solidFill>
                <a:schemeClr val="bg2"/>
              </a:solidFill>
            </a:endParaRPr>
          </a:p>
        </p:txBody>
      </p:sp>
      <p:sp>
        <p:nvSpPr>
          <p:cNvPr id="6" name="Slide Number Placeholder 4"/>
          <p:cNvSpPr>
            <a:spLocks noGrp="1"/>
          </p:cNvSpPr>
          <p:nvPr>
            <p:ph type="sldNum" sz="quarter" idx="12"/>
          </p:nvPr>
        </p:nvSpPr>
        <p:spPr/>
        <p:txBody>
          <a:bodyPr/>
          <a:lstStyle/>
          <a:p>
            <a:pPr>
              <a:defRPr/>
            </a:pPr>
            <a:fld id="{5D8E7034-4E2B-48F2-9C93-C767E2E729B6}" type="slidenum">
              <a:rPr lang="en-US" altLang="en-US"/>
              <a:pPr>
                <a:defRPr/>
              </a:pPr>
              <a:t>26</a:t>
            </a:fld>
            <a:endParaRPr lang="en-US" altLang="en-US"/>
          </a:p>
        </p:txBody>
      </p:sp>
      <p:sp>
        <p:nvSpPr>
          <p:cNvPr id="66565" name="Rectangle 2"/>
          <p:cNvSpPr>
            <a:spLocks noGrp="1" noChangeArrowheads="1"/>
          </p:cNvSpPr>
          <p:nvPr>
            <p:ph type="title"/>
          </p:nvPr>
        </p:nvSpPr>
        <p:spPr/>
        <p:txBody>
          <a:bodyPr/>
          <a:lstStyle/>
          <a:p>
            <a:r>
              <a:rPr lang="en-US" altLang="en-US" dirty="0" smtClean="0">
                <a:cs typeface="Times New Roman" panose="02020603050405020304" pitchFamily="18" charset="0"/>
              </a:rPr>
              <a:t>10-10: Answer</a:t>
            </a:r>
          </a:p>
        </p:txBody>
      </p:sp>
      <p:sp>
        <p:nvSpPr>
          <p:cNvPr id="66566" name="Rectangle 15"/>
          <p:cNvSpPr>
            <a:spLocks noGrp="1" noChangeArrowheads="1"/>
          </p:cNvSpPr>
          <p:nvPr>
            <p:ph type="body" idx="4294967295"/>
          </p:nvPr>
        </p:nvSpPr>
        <p:spPr/>
        <p:txBody>
          <a:bodyPr/>
          <a:lstStyle/>
          <a:p>
            <a:pPr>
              <a:lnSpc>
                <a:spcPct val="90000"/>
              </a:lnSpc>
            </a:pPr>
            <a:r>
              <a:rPr lang="en-US" altLang="en-US" smtClean="0">
                <a:cs typeface="Times New Roman" panose="02020603050405020304" pitchFamily="18" charset="0"/>
              </a:rPr>
              <a:t>The SI</a:t>
            </a:r>
          </a:p>
          <a:p>
            <a:pPr lvl="1">
              <a:lnSpc>
                <a:spcPct val="90000"/>
              </a:lnSpc>
            </a:pPr>
            <a:r>
              <a:rPr lang="en-US" altLang="en-US" smtClean="0">
                <a:cs typeface="Times New Roman" panose="02020603050405020304" pitchFamily="18" charset="0"/>
              </a:rPr>
              <a:t>Under 547(e)(2)(B), the transfer of the SI took place on 3/15, the date it was perfected</a:t>
            </a:r>
          </a:p>
          <a:p>
            <a:pPr lvl="1">
              <a:lnSpc>
                <a:spcPct val="90000"/>
              </a:lnSpc>
            </a:pPr>
            <a:r>
              <a:rPr lang="en-US" altLang="en-US" smtClean="0">
                <a:cs typeface="Times New Roman" panose="02020603050405020304" pitchFamily="18" charset="0"/>
              </a:rPr>
              <a:t>This creates antecedence, so avoidable</a:t>
            </a:r>
          </a:p>
        </p:txBody>
      </p:sp>
    </p:spTree>
    <p:extLst>
      <p:ext uri="{BB962C8B-B14F-4D97-AF65-F5344CB8AC3E}">
        <p14:creationId xmlns:p14="http://schemas.microsoft.com/office/powerpoint/2010/main" val="3365243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defRPr/>
            </a:pPr>
            <a:fld id="{61FCD21D-C640-4C78-B5C5-9BBC1F715ECE}" type="datetime4">
              <a:rPr lang="en-US" altLang="en-US"/>
              <a:pPr>
                <a:defRPr/>
              </a:pPr>
              <a:t>November 29, 2018</a:t>
            </a:fld>
            <a:endParaRPr lang="en-US" altLang="en-US">
              <a:solidFill>
                <a:schemeClr val="bg2"/>
              </a:solidFill>
            </a:endParaRPr>
          </a:p>
        </p:txBody>
      </p:sp>
      <p:sp>
        <p:nvSpPr>
          <p:cNvPr id="12" name="Slide Number Placeholder 4"/>
          <p:cNvSpPr>
            <a:spLocks noGrp="1"/>
          </p:cNvSpPr>
          <p:nvPr>
            <p:ph type="sldNum" sz="quarter" idx="12"/>
          </p:nvPr>
        </p:nvSpPr>
        <p:spPr/>
        <p:txBody>
          <a:bodyPr/>
          <a:lstStyle/>
          <a:p>
            <a:pPr>
              <a:defRPr/>
            </a:pPr>
            <a:fld id="{A8570738-EF13-4583-A510-67EAEC07C10A}" type="slidenum">
              <a:rPr lang="en-US" altLang="en-US"/>
              <a:pPr>
                <a:defRPr/>
              </a:pPr>
              <a:t>27</a:t>
            </a:fld>
            <a:endParaRPr lang="en-US" altLang="en-US"/>
          </a:p>
        </p:txBody>
      </p:sp>
      <p:sp>
        <p:nvSpPr>
          <p:cNvPr id="29701" name="Rectangle 2"/>
          <p:cNvSpPr>
            <a:spLocks noGrp="1" noChangeArrowheads="1"/>
          </p:cNvSpPr>
          <p:nvPr>
            <p:ph type="title"/>
          </p:nvPr>
        </p:nvSpPr>
        <p:spPr/>
        <p:txBody>
          <a:bodyPr/>
          <a:lstStyle/>
          <a:p>
            <a:r>
              <a:rPr lang="en-US" altLang="en-US" dirty="0" smtClean="0">
                <a:cs typeface="Times New Roman" panose="02020603050405020304" pitchFamily="18" charset="0"/>
              </a:rPr>
              <a:t>10-12: New Property and Secured Creditors</a:t>
            </a:r>
          </a:p>
        </p:txBody>
      </p:sp>
      <p:sp>
        <p:nvSpPr>
          <p:cNvPr id="2258947" name="AutoShape 3"/>
          <p:cNvSpPr>
            <a:spLocks noChangeArrowheads="1"/>
          </p:cNvSpPr>
          <p:nvPr/>
        </p:nvSpPr>
        <p:spPr bwMode="auto">
          <a:xfrm>
            <a:off x="8360410" y="1447800"/>
            <a:ext cx="2590800" cy="1066800"/>
          </a:xfrm>
          <a:prstGeom prst="flowChartInputOutpu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2258948" name="AutoShape 4"/>
          <p:cNvSpPr>
            <a:spLocks noChangeArrowheads="1"/>
          </p:cNvSpPr>
          <p:nvPr/>
        </p:nvSpPr>
        <p:spPr bwMode="auto">
          <a:xfrm>
            <a:off x="1541780" y="13716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258949" name="Line 5"/>
          <p:cNvSpPr>
            <a:spLocks noChangeShapeType="1"/>
          </p:cNvSpPr>
          <p:nvPr/>
        </p:nvSpPr>
        <p:spPr bwMode="auto">
          <a:xfrm>
            <a:off x="3827780" y="1905000"/>
            <a:ext cx="4927442" cy="0"/>
          </a:xfrm>
          <a:prstGeom prst="line">
            <a:avLst/>
          </a:prstGeom>
          <a:noFill/>
          <a:ln w="1905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950" name="AutoShape 6"/>
          <p:cNvSpPr>
            <a:spLocks noChangeArrowheads="1"/>
          </p:cNvSpPr>
          <p:nvPr/>
        </p:nvSpPr>
        <p:spPr bwMode="auto">
          <a:xfrm>
            <a:off x="3903980" y="2590800"/>
            <a:ext cx="4079240" cy="13716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smtClean="0"/>
              <a:t>2/1: $10,000</a:t>
            </a:r>
            <a:endParaRPr lang="en-US" altLang="en-US" sz="3200" dirty="0"/>
          </a:p>
          <a:p>
            <a:pPr algn="ctr"/>
            <a:r>
              <a:rPr lang="en-US" altLang="en-US" sz="3200" dirty="0"/>
              <a:t>SA: All Prop, </a:t>
            </a:r>
            <a:r>
              <a:rPr lang="en-US" altLang="en-US" sz="3200" dirty="0" smtClean="0"/>
              <a:t>TO </a:t>
            </a:r>
            <a:r>
              <a:rPr lang="en-US" altLang="en-US" sz="3200" dirty="0"/>
              <a:t>&amp; TA</a:t>
            </a:r>
          </a:p>
          <a:p>
            <a:pPr algn="ctr"/>
            <a:r>
              <a:rPr lang="en-US" altLang="en-US" sz="3200" dirty="0"/>
              <a:t>Article 9 </a:t>
            </a:r>
            <a:r>
              <a:rPr lang="en-US" altLang="en-US" sz="3200" dirty="0" smtClean="0"/>
              <a:t>filing</a:t>
            </a:r>
            <a:endParaRPr lang="en-US" altLang="en-US" sz="3200" dirty="0"/>
          </a:p>
        </p:txBody>
      </p:sp>
      <p:sp>
        <p:nvSpPr>
          <p:cNvPr id="2258951" name="AutoShape 7"/>
          <p:cNvSpPr>
            <a:spLocks noChangeArrowheads="1"/>
          </p:cNvSpPr>
          <p:nvPr/>
        </p:nvSpPr>
        <p:spPr bwMode="auto">
          <a:xfrm>
            <a:off x="3532982" y="4814709"/>
            <a:ext cx="5222240" cy="6096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Debtor files for bankruptcy</a:t>
            </a:r>
          </a:p>
        </p:txBody>
      </p:sp>
      <p:sp>
        <p:nvSpPr>
          <p:cNvPr id="2258952" name="AutoShape 8"/>
          <p:cNvSpPr>
            <a:spLocks noChangeArrowheads="1"/>
          </p:cNvSpPr>
          <p:nvPr/>
        </p:nvSpPr>
        <p:spPr bwMode="auto">
          <a:xfrm>
            <a:off x="3532982" y="4083754"/>
            <a:ext cx="5384800" cy="547508"/>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smtClean="0"/>
              <a:t>2/12: Debtor </a:t>
            </a:r>
            <a:r>
              <a:rPr lang="en-US" altLang="en-US" sz="3200" dirty="0"/>
              <a:t>acquires  machine</a:t>
            </a:r>
          </a:p>
        </p:txBody>
      </p:sp>
      <p:sp>
        <p:nvSpPr>
          <p:cNvPr id="2258953" name="Text Box 9"/>
          <p:cNvSpPr txBox="1">
            <a:spLocks noChangeArrowheads="1"/>
          </p:cNvSpPr>
          <p:nvPr/>
        </p:nvSpPr>
        <p:spPr bwMode="auto">
          <a:xfrm>
            <a:off x="3532982" y="5500509"/>
            <a:ext cx="5049836" cy="1200329"/>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4/2 Has Bank received a preference under 547(b)?</a:t>
            </a:r>
          </a:p>
        </p:txBody>
      </p:sp>
      <p:sp>
        <p:nvSpPr>
          <p:cNvPr id="13"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4" name="Text Box 5"/>
          <p:cNvSpPr txBox="1">
            <a:spLocks noChangeArrowheads="1"/>
          </p:cNvSpPr>
          <p:nvPr/>
        </p:nvSpPr>
        <p:spPr bwMode="auto">
          <a:xfrm>
            <a:off x="11358281" y="0"/>
            <a:ext cx="8337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TTYN</a:t>
            </a:r>
            <a:endParaRPr lang="en-US" sz="1800"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09031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8948"/>
                                        </p:tgtEl>
                                        <p:attrNameLst>
                                          <p:attrName>style.visibility</p:attrName>
                                        </p:attrNameLst>
                                      </p:cBhvr>
                                      <p:to>
                                        <p:strVal val="visible"/>
                                      </p:to>
                                    </p:set>
                                    <p:anim calcmode="lin" valueType="num">
                                      <p:cBhvr additive="base">
                                        <p:cTn id="7" dur="500" fill="hold"/>
                                        <p:tgtEl>
                                          <p:spTgt spid="2258948"/>
                                        </p:tgtEl>
                                        <p:attrNameLst>
                                          <p:attrName>ppt_x</p:attrName>
                                        </p:attrNameLst>
                                      </p:cBhvr>
                                      <p:tavLst>
                                        <p:tav tm="0">
                                          <p:val>
                                            <p:strVal val="0-#ppt_w/2"/>
                                          </p:val>
                                        </p:tav>
                                        <p:tav tm="100000">
                                          <p:val>
                                            <p:strVal val="#ppt_x"/>
                                          </p:val>
                                        </p:tav>
                                      </p:tavLst>
                                    </p:anim>
                                    <p:anim calcmode="lin" valueType="num">
                                      <p:cBhvr additive="base">
                                        <p:cTn id="8" dur="500" fill="hold"/>
                                        <p:tgtEl>
                                          <p:spTgt spid="22589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258947"/>
                                        </p:tgtEl>
                                        <p:attrNameLst>
                                          <p:attrName>style.visibility</p:attrName>
                                        </p:attrNameLst>
                                      </p:cBhvr>
                                      <p:to>
                                        <p:strVal val="visible"/>
                                      </p:to>
                                    </p:set>
                                    <p:anim calcmode="lin" valueType="num">
                                      <p:cBhvr>
                                        <p:cTn id="12" dur="500" fill="hold"/>
                                        <p:tgtEl>
                                          <p:spTgt spid="2258947"/>
                                        </p:tgtEl>
                                        <p:attrNameLst>
                                          <p:attrName>ppt_w</p:attrName>
                                        </p:attrNameLst>
                                      </p:cBhvr>
                                      <p:tavLst>
                                        <p:tav tm="0">
                                          <p:val>
                                            <p:strVal val="2/3*#ppt_w"/>
                                          </p:val>
                                        </p:tav>
                                        <p:tav tm="100000">
                                          <p:val>
                                            <p:strVal val="#ppt_w"/>
                                          </p:val>
                                        </p:tav>
                                      </p:tavLst>
                                    </p:anim>
                                    <p:anim calcmode="lin" valueType="num">
                                      <p:cBhvr>
                                        <p:cTn id="13" dur="500" fill="hold"/>
                                        <p:tgtEl>
                                          <p:spTgt spid="2258947"/>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258949"/>
                                        </p:tgtEl>
                                        <p:attrNameLst>
                                          <p:attrName>style.visibility</p:attrName>
                                        </p:attrNameLst>
                                      </p:cBhvr>
                                      <p:to>
                                        <p:strVal val="visible"/>
                                      </p:to>
                                    </p:set>
                                    <p:anim calcmode="lin" valueType="num">
                                      <p:cBhvr>
                                        <p:cTn id="17" dur="500" fill="hold"/>
                                        <p:tgtEl>
                                          <p:spTgt spid="2258949"/>
                                        </p:tgtEl>
                                        <p:attrNameLst>
                                          <p:attrName>ppt_w</p:attrName>
                                        </p:attrNameLst>
                                      </p:cBhvr>
                                      <p:tavLst>
                                        <p:tav tm="0">
                                          <p:val>
                                            <p:fltVal val="0"/>
                                          </p:val>
                                        </p:tav>
                                        <p:tav tm="100000">
                                          <p:val>
                                            <p:strVal val="#ppt_w"/>
                                          </p:val>
                                        </p:tav>
                                      </p:tavLst>
                                    </p:anim>
                                    <p:anim calcmode="lin" valueType="num">
                                      <p:cBhvr>
                                        <p:cTn id="18" dur="500" fill="hold"/>
                                        <p:tgtEl>
                                          <p:spTgt spid="225894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258950"/>
                                        </p:tgtEl>
                                        <p:attrNameLst>
                                          <p:attrName>style.visibility</p:attrName>
                                        </p:attrNameLst>
                                      </p:cBhvr>
                                      <p:to>
                                        <p:strVal val="visible"/>
                                      </p:to>
                                    </p:set>
                                    <p:animEffect transition="in" filter="dissolve">
                                      <p:cBhvr>
                                        <p:cTn id="22" dur="500"/>
                                        <p:tgtEl>
                                          <p:spTgt spid="22589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8952"/>
                                        </p:tgtEl>
                                        <p:attrNameLst>
                                          <p:attrName>style.visibility</p:attrName>
                                        </p:attrNameLst>
                                      </p:cBhvr>
                                      <p:to>
                                        <p:strVal val="visible"/>
                                      </p:to>
                                    </p:set>
                                    <p:animEffect transition="in" filter="dissolve">
                                      <p:cBhvr>
                                        <p:cTn id="27" dur="500"/>
                                        <p:tgtEl>
                                          <p:spTgt spid="225895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2258951"/>
                                        </p:tgtEl>
                                        <p:attrNameLst>
                                          <p:attrName>style.visibility</p:attrName>
                                        </p:attrNameLst>
                                      </p:cBhvr>
                                      <p:to>
                                        <p:strVal val="visible"/>
                                      </p:to>
                                    </p:set>
                                    <p:animEffect transition="in" filter="dissolve">
                                      <p:cBhvr>
                                        <p:cTn id="34" dur="500"/>
                                        <p:tgtEl>
                                          <p:spTgt spid="2258951"/>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258953"/>
                                        </p:tgtEl>
                                        <p:attrNameLst>
                                          <p:attrName>style.visibility</p:attrName>
                                        </p:attrNameLst>
                                      </p:cBhvr>
                                      <p:to>
                                        <p:strVal val="visible"/>
                                      </p:to>
                                    </p:set>
                                    <p:animEffect transition="in" filter="dissolve">
                                      <p:cBhvr>
                                        <p:cTn id="38" dur="500"/>
                                        <p:tgtEl>
                                          <p:spTgt spid="2258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947" grpId="0" animBg="1" autoUpdateAnimBg="0"/>
      <p:bldP spid="2258948" grpId="0" animBg="1" autoUpdateAnimBg="0"/>
      <p:bldP spid="2258949" grpId="0" animBg="1"/>
      <p:bldP spid="2258950" grpId="0" animBg="1" autoUpdateAnimBg="0"/>
      <p:bldP spid="2258951" grpId="0" animBg="1" autoUpdateAnimBg="0"/>
      <p:bldP spid="2258952" grpId="0" animBg="1" autoUpdateAnimBg="0"/>
      <p:bldP spid="2258953" grpId="0" animBg="1" autoUpdateAnimBg="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2"/>
          <p:cNvSpPr>
            <a:spLocks noGrp="1"/>
          </p:cNvSpPr>
          <p:nvPr>
            <p:ph type="dt" sz="quarter" idx="10"/>
          </p:nvPr>
        </p:nvSpPr>
        <p:spPr/>
        <p:txBody>
          <a:bodyPr/>
          <a:lstStyle/>
          <a:p>
            <a:pPr>
              <a:defRPr/>
            </a:pPr>
            <a:fld id="{BA96DCAD-4275-4338-B174-DDFBA5B5EFDA}" type="datetime4">
              <a:rPr lang="en-US" altLang="en-US"/>
              <a:pPr>
                <a:defRPr/>
              </a:pPr>
              <a:t>November 29, 2018</a:t>
            </a:fld>
            <a:endParaRPr lang="en-US" altLang="en-US">
              <a:solidFill>
                <a:schemeClr val="bg2"/>
              </a:solidFill>
            </a:endParaRPr>
          </a:p>
        </p:txBody>
      </p:sp>
      <p:sp>
        <p:nvSpPr>
          <p:cNvPr id="14" name="Slide Number Placeholder 4"/>
          <p:cNvSpPr>
            <a:spLocks noGrp="1"/>
          </p:cNvSpPr>
          <p:nvPr>
            <p:ph type="sldNum" sz="quarter" idx="12"/>
          </p:nvPr>
        </p:nvSpPr>
        <p:spPr/>
        <p:txBody>
          <a:bodyPr/>
          <a:lstStyle/>
          <a:p>
            <a:pPr>
              <a:defRPr/>
            </a:pPr>
            <a:fld id="{E283899E-5EA6-47D2-8514-17015FDA5921}" type="slidenum">
              <a:rPr lang="en-US" altLang="en-US"/>
              <a:pPr>
                <a:defRPr/>
              </a:pPr>
              <a:t>28</a:t>
            </a:fld>
            <a:endParaRPr lang="en-US" altLang="en-US"/>
          </a:p>
        </p:txBody>
      </p:sp>
      <p:sp>
        <p:nvSpPr>
          <p:cNvPr id="31749" name="Rectangle 2"/>
          <p:cNvSpPr>
            <a:spLocks noGrp="1" noChangeArrowheads="1"/>
          </p:cNvSpPr>
          <p:nvPr>
            <p:ph type="title"/>
          </p:nvPr>
        </p:nvSpPr>
        <p:spPr/>
        <p:txBody>
          <a:bodyPr/>
          <a:lstStyle/>
          <a:p>
            <a:r>
              <a:rPr lang="en-US" altLang="en-US" dirty="0" smtClean="0">
                <a:cs typeface="Times New Roman" panose="02020603050405020304" pitchFamily="18" charset="0"/>
              </a:rPr>
              <a:t>10-12: Answer</a:t>
            </a:r>
          </a:p>
        </p:txBody>
      </p:sp>
      <p:sp>
        <p:nvSpPr>
          <p:cNvPr id="31751" name="Rectangle 11"/>
          <p:cNvSpPr>
            <a:spLocks noGrp="1" noChangeArrowheads="1"/>
          </p:cNvSpPr>
          <p:nvPr>
            <p:ph type="body" idx="4294967295"/>
          </p:nvPr>
        </p:nvSpPr>
        <p:spPr>
          <a:xfrm>
            <a:off x="711200" y="1447800"/>
            <a:ext cx="11176000" cy="4114800"/>
          </a:xfrm>
        </p:spPr>
        <p:txBody>
          <a:bodyPr/>
          <a:lstStyle/>
          <a:p>
            <a:r>
              <a:rPr lang="en-US" altLang="en-US" dirty="0" smtClean="0">
                <a:cs typeface="Times New Roman" panose="02020603050405020304" pitchFamily="18" charset="0"/>
              </a:rPr>
              <a:t>Two Transfers</a:t>
            </a:r>
          </a:p>
          <a:p>
            <a:pPr lvl="1"/>
            <a:r>
              <a:rPr lang="en-US" altLang="en-US" dirty="0" smtClean="0">
                <a:cs typeface="Times New Roman" panose="02020603050405020304" pitchFamily="18" charset="0"/>
              </a:rPr>
              <a:t>2/1 Transfer</a:t>
            </a:r>
          </a:p>
          <a:p>
            <a:pPr lvl="1"/>
            <a:r>
              <a:rPr lang="en-US" altLang="en-US" dirty="0" smtClean="0">
                <a:cs typeface="Times New Roman" panose="02020603050405020304" pitchFamily="18" charset="0"/>
              </a:rPr>
              <a:t>2/12 Purchase of Equipment</a:t>
            </a:r>
          </a:p>
          <a:p>
            <a:r>
              <a:rPr lang="en-US" altLang="en-US" dirty="0" smtClean="0">
                <a:cs typeface="Times New Roman" panose="02020603050405020304" pitchFamily="18" charset="0"/>
              </a:rPr>
              <a:t>2/1</a:t>
            </a:r>
          </a:p>
          <a:p>
            <a:pPr lvl="1"/>
            <a:r>
              <a:rPr lang="en-US" altLang="en-US" dirty="0" smtClean="0">
                <a:cs typeface="Times New Roman" panose="02020603050405020304" pitchFamily="18" charset="0"/>
              </a:rPr>
              <a:t>Fine</a:t>
            </a:r>
          </a:p>
        </p:txBody>
      </p:sp>
    </p:spTree>
    <p:extLst>
      <p:ext uri="{BB962C8B-B14F-4D97-AF65-F5344CB8AC3E}">
        <p14:creationId xmlns:p14="http://schemas.microsoft.com/office/powerpoint/2010/main" val="379575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2"/>
          <p:cNvSpPr>
            <a:spLocks noGrp="1"/>
          </p:cNvSpPr>
          <p:nvPr>
            <p:ph type="dt" sz="quarter" idx="10"/>
          </p:nvPr>
        </p:nvSpPr>
        <p:spPr/>
        <p:txBody>
          <a:bodyPr/>
          <a:lstStyle/>
          <a:p>
            <a:pPr>
              <a:defRPr/>
            </a:pPr>
            <a:fld id="{BA96DCAD-4275-4338-B174-DDFBA5B5EFDA}" type="datetime4">
              <a:rPr lang="en-US" altLang="en-US"/>
              <a:pPr>
                <a:defRPr/>
              </a:pPr>
              <a:t>November 29, 2018</a:t>
            </a:fld>
            <a:endParaRPr lang="en-US" altLang="en-US">
              <a:solidFill>
                <a:schemeClr val="bg2"/>
              </a:solidFill>
            </a:endParaRPr>
          </a:p>
        </p:txBody>
      </p:sp>
      <p:sp>
        <p:nvSpPr>
          <p:cNvPr id="14" name="Slide Number Placeholder 4"/>
          <p:cNvSpPr>
            <a:spLocks noGrp="1"/>
          </p:cNvSpPr>
          <p:nvPr>
            <p:ph type="sldNum" sz="quarter" idx="12"/>
          </p:nvPr>
        </p:nvSpPr>
        <p:spPr/>
        <p:txBody>
          <a:bodyPr/>
          <a:lstStyle/>
          <a:p>
            <a:pPr>
              <a:defRPr/>
            </a:pPr>
            <a:fld id="{E283899E-5EA6-47D2-8514-17015FDA5921}" type="slidenum">
              <a:rPr lang="en-US" altLang="en-US"/>
              <a:pPr>
                <a:defRPr/>
              </a:pPr>
              <a:t>29</a:t>
            </a:fld>
            <a:endParaRPr lang="en-US" altLang="en-US"/>
          </a:p>
        </p:txBody>
      </p:sp>
      <p:sp>
        <p:nvSpPr>
          <p:cNvPr id="31749" name="Rectangle 2"/>
          <p:cNvSpPr>
            <a:spLocks noGrp="1" noChangeArrowheads="1"/>
          </p:cNvSpPr>
          <p:nvPr>
            <p:ph type="title"/>
          </p:nvPr>
        </p:nvSpPr>
        <p:spPr/>
        <p:txBody>
          <a:bodyPr/>
          <a:lstStyle/>
          <a:p>
            <a:r>
              <a:rPr lang="en-US" altLang="en-US" dirty="0" smtClean="0">
                <a:cs typeface="Times New Roman" panose="02020603050405020304" pitchFamily="18" charset="0"/>
              </a:rPr>
              <a:t>10-12: Answer</a:t>
            </a:r>
          </a:p>
        </p:txBody>
      </p:sp>
      <p:sp>
        <p:nvSpPr>
          <p:cNvPr id="31751" name="Rectangle 11"/>
          <p:cNvSpPr>
            <a:spLocks noGrp="1" noChangeArrowheads="1"/>
          </p:cNvSpPr>
          <p:nvPr>
            <p:ph type="body" idx="4294967295"/>
          </p:nvPr>
        </p:nvSpPr>
        <p:spPr>
          <a:xfrm>
            <a:off x="711200" y="1447800"/>
            <a:ext cx="11176000" cy="4114800"/>
          </a:xfrm>
        </p:spPr>
        <p:txBody>
          <a:bodyPr/>
          <a:lstStyle/>
          <a:p>
            <a:r>
              <a:rPr lang="en-US" altLang="en-US" dirty="0" smtClean="0">
                <a:cs typeface="Times New Roman" panose="02020603050405020304" pitchFamily="18" charset="0"/>
              </a:rPr>
              <a:t>2/12</a:t>
            </a:r>
          </a:p>
          <a:p>
            <a:pPr lvl="1"/>
            <a:r>
              <a:rPr lang="en-US" altLang="en-US" dirty="0" smtClean="0">
                <a:cs typeface="Times New Roman" panose="02020603050405020304" pitchFamily="18" charset="0"/>
              </a:rPr>
              <a:t>Under 547(e)(3), transfer takes place at time debtor acquires equipment</a:t>
            </a:r>
          </a:p>
          <a:p>
            <a:pPr lvl="1"/>
            <a:r>
              <a:rPr lang="en-US" altLang="en-US" dirty="0" smtClean="0">
                <a:cs typeface="Times New Roman" panose="02020603050405020304" pitchFamily="18" charset="0"/>
              </a:rPr>
              <a:t>Problem ala 10-3 </a:t>
            </a:r>
          </a:p>
        </p:txBody>
      </p:sp>
    </p:spTree>
    <p:extLst>
      <p:ext uri="{BB962C8B-B14F-4D97-AF65-F5344CB8AC3E}">
        <p14:creationId xmlns:p14="http://schemas.microsoft.com/office/powerpoint/2010/main" val="251935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DAB0C63-1E9E-47E9-8B42-8F2FEF0A25DC}"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CFC27702-3AEE-4998-BE25-3B03E1A6FF79}" type="slidenum">
              <a:rPr lang="en-US" altLang="en-US"/>
              <a:pPr>
                <a:defRPr/>
              </a:pPr>
              <a:t>3</a:t>
            </a:fld>
            <a:endParaRPr lang="en-US" altLang="en-US"/>
          </a:p>
        </p:txBody>
      </p:sp>
      <p:sp>
        <p:nvSpPr>
          <p:cNvPr id="23557" name="Rectangle 2"/>
          <p:cNvSpPr>
            <a:spLocks noGrp="1" noChangeArrowheads="1"/>
          </p:cNvSpPr>
          <p:nvPr>
            <p:ph type="title"/>
          </p:nvPr>
        </p:nvSpPr>
        <p:spPr/>
        <p:txBody>
          <a:bodyPr/>
          <a:lstStyle/>
          <a:p>
            <a:r>
              <a:rPr lang="en-US" altLang="en-US" dirty="0" smtClean="0"/>
              <a:t>BC 544(a) Cont.</a:t>
            </a:r>
          </a:p>
        </p:txBody>
      </p:sp>
      <p:sp>
        <p:nvSpPr>
          <p:cNvPr id="23558" name="Rectangle 3"/>
          <p:cNvSpPr>
            <a:spLocks noGrp="1" noChangeArrowheads="1"/>
          </p:cNvSpPr>
          <p:nvPr>
            <p:ph type="body" idx="1"/>
          </p:nvPr>
        </p:nvSpPr>
        <p:spPr/>
        <p:txBody>
          <a:bodyPr/>
          <a:lstStyle/>
          <a:p>
            <a:pPr lvl="1"/>
            <a:r>
              <a:rPr lang="en-US" altLang="en-US" dirty="0" smtClean="0">
                <a:cs typeface="Times New Roman" panose="02020603050405020304" pitchFamily="18" charset="0"/>
              </a:rPr>
              <a:t>(1) </a:t>
            </a:r>
            <a:r>
              <a:rPr lang="en-US" altLang="en-US" dirty="0" smtClean="0">
                <a:solidFill>
                  <a:srgbClr val="FF0000"/>
                </a:solidFill>
                <a:cs typeface="Times New Roman" panose="02020603050405020304" pitchFamily="18" charset="0"/>
              </a:rPr>
              <a:t>a creditor </a:t>
            </a:r>
            <a:r>
              <a:rPr lang="en-US" altLang="en-US" dirty="0" smtClean="0">
                <a:cs typeface="Times New Roman" panose="02020603050405020304" pitchFamily="18" charset="0"/>
              </a:rPr>
              <a:t>that extends credit to the debtor at the time of the commencement of the case, and </a:t>
            </a:r>
            <a:r>
              <a:rPr lang="en-US" altLang="en-US" dirty="0" smtClean="0">
                <a:solidFill>
                  <a:srgbClr val="FF0000"/>
                </a:solidFill>
                <a:cs typeface="Times New Roman" panose="02020603050405020304" pitchFamily="18" charset="0"/>
              </a:rPr>
              <a:t>that obtains</a:t>
            </a:r>
            <a:r>
              <a:rPr lang="en-US" altLang="en-US" dirty="0" smtClean="0">
                <a:cs typeface="Times New Roman" panose="02020603050405020304" pitchFamily="18" charset="0"/>
              </a:rPr>
              <a:t>, at such time and with respect to such credit, </a:t>
            </a:r>
            <a:r>
              <a:rPr lang="en-US" altLang="en-US" dirty="0" smtClean="0">
                <a:solidFill>
                  <a:srgbClr val="FF0000"/>
                </a:solidFill>
                <a:cs typeface="Times New Roman" panose="02020603050405020304" pitchFamily="18" charset="0"/>
              </a:rPr>
              <a:t>a judicial lien on all property on which a creditor on a simple contract could have obtained such a judicial lien, whether or not such a creditor exists</a:t>
            </a:r>
            <a:r>
              <a:rPr lang="en-US" altLang="en-US" dirty="0" smtClean="0">
                <a:cs typeface="Times New Roman" panose="02020603050405020304" pitchFamily="18" charset="0"/>
              </a:rPr>
              <a:t>;</a:t>
            </a:r>
          </a:p>
        </p:txBody>
      </p:sp>
    </p:spTree>
    <p:extLst>
      <p:ext uri="{BB962C8B-B14F-4D97-AF65-F5344CB8AC3E}">
        <p14:creationId xmlns:p14="http://schemas.microsoft.com/office/powerpoint/2010/main" val="2196652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BE3132E-6479-49A3-B5F6-D6587F531B39}"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3B9505AE-2D0E-46F5-8688-053A5EA2AC37}" type="slidenum">
              <a:rPr lang="en-US" altLang="en-US"/>
              <a:pPr>
                <a:defRPr/>
              </a:pPr>
              <a:t>30</a:t>
            </a:fld>
            <a:endParaRPr lang="en-US" altLang="en-US"/>
          </a:p>
        </p:txBody>
      </p:sp>
      <p:sp>
        <p:nvSpPr>
          <p:cNvPr id="33797" name="Rectangle 2"/>
          <p:cNvSpPr>
            <a:spLocks noGrp="1" noChangeArrowheads="1"/>
          </p:cNvSpPr>
          <p:nvPr>
            <p:ph type="title"/>
          </p:nvPr>
        </p:nvSpPr>
        <p:spPr/>
        <p:txBody>
          <a:bodyPr/>
          <a:lstStyle/>
          <a:p>
            <a:r>
              <a:rPr lang="en-US" altLang="en-US" dirty="0" smtClean="0">
                <a:cs typeface="Times New Roman" panose="02020603050405020304" pitchFamily="18" charset="0"/>
              </a:rPr>
              <a:t>BC 547(c)(5): Two Point Net Improvement Test</a:t>
            </a:r>
          </a:p>
        </p:txBody>
      </p:sp>
      <p:sp>
        <p:nvSpPr>
          <p:cNvPr id="33798" name="Rectangle 3"/>
          <p:cNvSpPr>
            <a:spLocks noGrp="1" noChangeArrowheads="1"/>
          </p:cNvSpPr>
          <p:nvPr>
            <p:ph type="body" idx="1"/>
          </p:nvPr>
        </p:nvSpPr>
        <p:spPr/>
        <p:txBody>
          <a:bodyPr/>
          <a:lstStyle/>
          <a:p>
            <a:pPr>
              <a:lnSpc>
                <a:spcPct val="90000"/>
              </a:lnSpc>
            </a:pPr>
            <a:r>
              <a:rPr lang="en-US" altLang="en-US" dirty="0" smtClean="0">
                <a:cs typeface="Times New Roman" panose="02020603050405020304" pitchFamily="18" charset="0"/>
              </a:rPr>
              <a:t>(c) The trustee may not avoid under this section a transfer -</a:t>
            </a:r>
          </a:p>
          <a:p>
            <a:pPr lvl="1">
              <a:lnSpc>
                <a:spcPct val="90000"/>
              </a:lnSpc>
            </a:pPr>
            <a:r>
              <a:rPr lang="en-US" altLang="en-US" dirty="0" smtClean="0">
                <a:cs typeface="Times New Roman" panose="02020603050405020304" pitchFamily="18" charset="0"/>
              </a:rPr>
              <a:t>(5) that </a:t>
            </a:r>
            <a:r>
              <a:rPr lang="en-US" altLang="en-US" dirty="0" smtClean="0">
                <a:solidFill>
                  <a:srgbClr val="FF0000"/>
                </a:solidFill>
                <a:cs typeface="Times New Roman" panose="02020603050405020304" pitchFamily="18" charset="0"/>
              </a:rPr>
              <a:t>creates a perfected security interest in inventory or a receivable or the proceeds of either</a:t>
            </a:r>
            <a:r>
              <a:rPr lang="en-US" altLang="en-US" dirty="0" smtClean="0">
                <a:cs typeface="Times New Roman" panose="02020603050405020304" pitchFamily="18" charset="0"/>
              </a:rPr>
              <a:t>, except to the extent that the aggregate of all such transfers to the transferee caused a reduction, as of the date of the filing of the petition and to the prejudice of other creditors holding unsecured claims, </a:t>
            </a:r>
          </a:p>
        </p:txBody>
      </p:sp>
    </p:spTree>
    <p:extLst>
      <p:ext uri="{BB962C8B-B14F-4D97-AF65-F5344CB8AC3E}">
        <p14:creationId xmlns:p14="http://schemas.microsoft.com/office/powerpoint/2010/main" val="2410837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7B30EAD-46DF-401F-8EFB-32DC25CCE62D}"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C846CC99-3E82-4939-AA0E-B203384416D5}" type="slidenum">
              <a:rPr lang="en-US" altLang="en-US"/>
              <a:pPr>
                <a:defRPr/>
              </a:pPr>
              <a:t>31</a:t>
            </a:fld>
            <a:endParaRPr lang="en-US" altLang="en-US"/>
          </a:p>
        </p:txBody>
      </p:sp>
      <p:sp>
        <p:nvSpPr>
          <p:cNvPr id="35845" name="Rectangle 2"/>
          <p:cNvSpPr>
            <a:spLocks noGrp="1" noChangeArrowheads="1"/>
          </p:cNvSpPr>
          <p:nvPr>
            <p:ph type="title"/>
          </p:nvPr>
        </p:nvSpPr>
        <p:spPr/>
        <p:txBody>
          <a:bodyPr/>
          <a:lstStyle/>
          <a:p>
            <a:r>
              <a:rPr lang="en-US" altLang="en-US" dirty="0">
                <a:cs typeface="Times New Roman" panose="02020603050405020304" pitchFamily="18" charset="0"/>
              </a:rPr>
              <a:t>BC 547(c)(5): Two Point Net Improvement Test</a:t>
            </a:r>
            <a:endParaRPr lang="en-US" altLang="en-US" dirty="0" smtClean="0">
              <a:cs typeface="Times New Roman" panose="02020603050405020304" pitchFamily="18" charset="0"/>
            </a:endParaRPr>
          </a:p>
        </p:txBody>
      </p:sp>
      <p:sp>
        <p:nvSpPr>
          <p:cNvPr id="35846" name="Rectangle 3"/>
          <p:cNvSpPr>
            <a:spLocks noGrp="1" noChangeArrowheads="1"/>
          </p:cNvSpPr>
          <p:nvPr>
            <p:ph type="body" idx="1"/>
          </p:nvPr>
        </p:nvSpPr>
        <p:spPr/>
        <p:txBody>
          <a:bodyPr/>
          <a:lstStyle/>
          <a:p>
            <a:pPr lvl="1">
              <a:lnSpc>
                <a:spcPct val="90000"/>
              </a:lnSpc>
            </a:pPr>
            <a:r>
              <a:rPr lang="en-US" altLang="en-US" dirty="0">
                <a:cs typeface="Times New Roman" panose="02020603050405020304" pitchFamily="18" charset="0"/>
              </a:rPr>
              <a:t>of any amount by which the debt secured by such security interest exceeded </a:t>
            </a:r>
            <a:r>
              <a:rPr lang="en-US" altLang="en-US" dirty="0" smtClean="0">
                <a:cs typeface="Times New Roman" panose="02020603050405020304" pitchFamily="18" charset="0"/>
              </a:rPr>
              <a:t>the value of all security interests for such debt on the later of –</a:t>
            </a:r>
          </a:p>
          <a:p>
            <a:pPr lvl="2"/>
            <a:r>
              <a:rPr lang="en-US" altLang="en-US" dirty="0" smtClean="0">
                <a:cs typeface="Times New Roman" panose="02020603050405020304" pitchFamily="18" charset="0"/>
              </a:rPr>
              <a:t>(A)(i) with respect to a transfer to which subsection (b)(4)(A) of this section applies, 90 days before the date of the filing of the petition; or</a:t>
            </a:r>
          </a:p>
        </p:txBody>
      </p:sp>
    </p:spTree>
    <p:extLst>
      <p:ext uri="{BB962C8B-B14F-4D97-AF65-F5344CB8AC3E}">
        <p14:creationId xmlns:p14="http://schemas.microsoft.com/office/powerpoint/2010/main" val="3034714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7B30EAD-46DF-401F-8EFB-32DC25CCE62D}"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C846CC99-3E82-4939-AA0E-B203384416D5}" type="slidenum">
              <a:rPr lang="en-US" altLang="en-US"/>
              <a:pPr>
                <a:defRPr/>
              </a:pPr>
              <a:t>32</a:t>
            </a:fld>
            <a:endParaRPr lang="en-US" altLang="en-US"/>
          </a:p>
        </p:txBody>
      </p:sp>
      <p:sp>
        <p:nvSpPr>
          <p:cNvPr id="35845" name="Rectangle 2"/>
          <p:cNvSpPr>
            <a:spLocks noGrp="1" noChangeArrowheads="1"/>
          </p:cNvSpPr>
          <p:nvPr>
            <p:ph type="title"/>
          </p:nvPr>
        </p:nvSpPr>
        <p:spPr/>
        <p:txBody>
          <a:bodyPr/>
          <a:lstStyle/>
          <a:p>
            <a:r>
              <a:rPr lang="en-US" altLang="en-US" dirty="0">
                <a:cs typeface="Times New Roman" panose="02020603050405020304" pitchFamily="18" charset="0"/>
              </a:rPr>
              <a:t>BC 547(c)(5): Two Point Net Improvement Test</a:t>
            </a:r>
            <a:endParaRPr lang="en-US" altLang="en-US" dirty="0" smtClean="0">
              <a:cs typeface="Times New Roman" panose="02020603050405020304" pitchFamily="18" charset="0"/>
            </a:endParaRPr>
          </a:p>
        </p:txBody>
      </p:sp>
      <p:sp>
        <p:nvSpPr>
          <p:cNvPr id="35846" name="Rectangle 3"/>
          <p:cNvSpPr>
            <a:spLocks noGrp="1" noChangeArrowheads="1"/>
          </p:cNvSpPr>
          <p:nvPr>
            <p:ph type="body" idx="1"/>
          </p:nvPr>
        </p:nvSpPr>
        <p:spPr/>
        <p:txBody>
          <a:bodyPr/>
          <a:lstStyle/>
          <a:p>
            <a:pPr lvl="3"/>
            <a:r>
              <a:rPr lang="en-US" altLang="en-US" dirty="0" smtClean="0">
                <a:cs typeface="Times New Roman" panose="02020603050405020304" pitchFamily="18" charset="0"/>
              </a:rPr>
              <a:t>(ii) with respect to a transfer to which subsection (b)(4)(B) of this section applies, one year before the date of the filing of the petition; or</a:t>
            </a:r>
          </a:p>
          <a:p>
            <a:pPr lvl="2"/>
            <a:r>
              <a:rPr lang="en-US" altLang="en-US" dirty="0" smtClean="0">
                <a:cs typeface="Times New Roman" panose="02020603050405020304" pitchFamily="18" charset="0"/>
              </a:rPr>
              <a:t>(B) the date on which new value was first given under the security agreement creating such security interest;</a:t>
            </a:r>
          </a:p>
        </p:txBody>
      </p:sp>
    </p:spTree>
    <p:extLst>
      <p:ext uri="{BB962C8B-B14F-4D97-AF65-F5344CB8AC3E}">
        <p14:creationId xmlns:p14="http://schemas.microsoft.com/office/powerpoint/2010/main" val="2186207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fld id="{764C5B05-40B8-44D1-986E-89D82E28218C}" type="datetime4">
              <a:rPr lang="en-US" altLang="en-US"/>
              <a:pPr>
                <a:defRPr/>
              </a:pPr>
              <a:t>November 29, 2018</a:t>
            </a:fld>
            <a:endParaRPr lang="en-US" altLang="en-US">
              <a:solidFill>
                <a:schemeClr val="bg2"/>
              </a:solidFill>
            </a:endParaRPr>
          </a:p>
        </p:txBody>
      </p:sp>
      <p:sp>
        <p:nvSpPr>
          <p:cNvPr id="13" name="Slide Number Placeholder 4"/>
          <p:cNvSpPr>
            <a:spLocks noGrp="1"/>
          </p:cNvSpPr>
          <p:nvPr>
            <p:ph type="sldNum" sz="quarter" idx="12"/>
          </p:nvPr>
        </p:nvSpPr>
        <p:spPr/>
        <p:txBody>
          <a:bodyPr/>
          <a:lstStyle/>
          <a:p>
            <a:pPr>
              <a:defRPr/>
            </a:pPr>
            <a:fld id="{419605A1-CA48-4F3D-B043-0537C3043233}" type="slidenum">
              <a:rPr lang="en-US" altLang="en-US"/>
              <a:pPr>
                <a:defRPr/>
              </a:pPr>
              <a:t>33</a:t>
            </a:fld>
            <a:endParaRPr lang="en-US" altLang="en-US"/>
          </a:p>
        </p:txBody>
      </p:sp>
      <p:sp>
        <p:nvSpPr>
          <p:cNvPr id="37893" name="Rectangle 2"/>
          <p:cNvSpPr>
            <a:spLocks noGrp="1" noChangeArrowheads="1"/>
          </p:cNvSpPr>
          <p:nvPr>
            <p:ph type="title"/>
          </p:nvPr>
        </p:nvSpPr>
        <p:spPr/>
        <p:txBody>
          <a:bodyPr/>
          <a:lstStyle/>
          <a:p>
            <a:r>
              <a:rPr lang="en-US" altLang="en-US" dirty="0" smtClean="0">
                <a:cs typeface="Times New Roman" panose="02020603050405020304" pitchFamily="18" charset="0"/>
              </a:rPr>
              <a:t>10-13: Floating Collateral and Secured Creditors</a:t>
            </a:r>
          </a:p>
        </p:txBody>
      </p:sp>
      <p:sp>
        <p:nvSpPr>
          <p:cNvPr id="2263043" name="AutoShape 3"/>
          <p:cNvSpPr>
            <a:spLocks noChangeArrowheads="1"/>
          </p:cNvSpPr>
          <p:nvPr/>
        </p:nvSpPr>
        <p:spPr bwMode="auto">
          <a:xfrm>
            <a:off x="8884920" y="1447800"/>
            <a:ext cx="2590800" cy="1066800"/>
          </a:xfrm>
          <a:prstGeom prst="flowChartInputOutpu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2263044" name="AutoShape 4"/>
          <p:cNvSpPr>
            <a:spLocks noChangeArrowheads="1"/>
          </p:cNvSpPr>
          <p:nvPr/>
        </p:nvSpPr>
        <p:spPr bwMode="auto">
          <a:xfrm>
            <a:off x="1600200" y="13716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263045" name="Line 5"/>
          <p:cNvSpPr>
            <a:spLocks noChangeShapeType="1"/>
          </p:cNvSpPr>
          <p:nvPr/>
        </p:nvSpPr>
        <p:spPr bwMode="auto">
          <a:xfrm>
            <a:off x="3886200" y="1905000"/>
            <a:ext cx="5267960" cy="0"/>
          </a:xfrm>
          <a:prstGeom prst="line">
            <a:avLst/>
          </a:prstGeom>
          <a:noFill/>
          <a:ln w="1905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046" name="AutoShape 6"/>
          <p:cNvSpPr>
            <a:spLocks noChangeArrowheads="1"/>
          </p:cNvSpPr>
          <p:nvPr/>
        </p:nvSpPr>
        <p:spPr bwMode="auto">
          <a:xfrm>
            <a:off x="4426347" y="2171700"/>
            <a:ext cx="3948905" cy="13716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smtClean="0"/>
              <a:t>2/1: $10,000</a:t>
            </a:r>
            <a:endParaRPr lang="en-US" altLang="en-US" sz="3200" dirty="0"/>
          </a:p>
          <a:p>
            <a:pPr algn="ctr"/>
            <a:r>
              <a:rPr lang="en-US" altLang="en-US" sz="3200" dirty="0"/>
              <a:t>SA: INV, </a:t>
            </a:r>
            <a:r>
              <a:rPr lang="en-US" altLang="en-US" sz="3200" dirty="0" smtClean="0"/>
              <a:t>TO </a:t>
            </a:r>
            <a:r>
              <a:rPr lang="en-US" altLang="en-US" sz="3200" dirty="0"/>
              <a:t>&amp; TA</a:t>
            </a:r>
          </a:p>
          <a:p>
            <a:pPr algn="ctr"/>
            <a:r>
              <a:rPr lang="en-US" altLang="en-US" sz="3200" dirty="0"/>
              <a:t>Article 9 </a:t>
            </a:r>
            <a:r>
              <a:rPr lang="en-US" altLang="en-US" sz="3200" dirty="0" smtClean="0"/>
              <a:t>filing</a:t>
            </a:r>
            <a:endParaRPr lang="en-US" altLang="en-US" sz="3200" dirty="0"/>
          </a:p>
        </p:txBody>
      </p:sp>
      <p:sp>
        <p:nvSpPr>
          <p:cNvPr id="2263047" name="AutoShape 7"/>
          <p:cNvSpPr>
            <a:spLocks noChangeArrowheads="1"/>
          </p:cNvSpPr>
          <p:nvPr/>
        </p:nvSpPr>
        <p:spPr bwMode="auto">
          <a:xfrm>
            <a:off x="3921760" y="3676650"/>
            <a:ext cx="5232400" cy="4953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Debtor files for bankruptcy</a:t>
            </a:r>
          </a:p>
        </p:txBody>
      </p:sp>
      <p:sp>
        <p:nvSpPr>
          <p:cNvPr id="2263048" name="AutoShape 8"/>
          <p:cNvSpPr>
            <a:spLocks noChangeArrowheads="1"/>
          </p:cNvSpPr>
          <p:nvPr/>
        </p:nvSpPr>
        <p:spPr bwMode="auto">
          <a:xfrm>
            <a:off x="81280" y="2743200"/>
            <a:ext cx="3713480" cy="10668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Debtor already has</a:t>
            </a:r>
          </a:p>
          <a:p>
            <a:pPr algn="ctr"/>
            <a:r>
              <a:rPr lang="en-US" altLang="en-US" sz="3200" dirty="0"/>
              <a:t>$10,000 in INV</a:t>
            </a:r>
          </a:p>
        </p:txBody>
      </p:sp>
      <p:sp>
        <p:nvSpPr>
          <p:cNvPr id="2263049" name="AutoShape 9"/>
          <p:cNvSpPr>
            <a:spLocks noChangeArrowheads="1"/>
          </p:cNvSpPr>
          <p:nvPr/>
        </p:nvSpPr>
        <p:spPr bwMode="auto">
          <a:xfrm>
            <a:off x="3416299" y="4305300"/>
            <a:ext cx="5865811" cy="113792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Debtor has $10,000 in INV</a:t>
            </a:r>
          </a:p>
          <a:p>
            <a:pPr algn="ctr"/>
            <a:r>
              <a:rPr lang="en-US" altLang="en-US" sz="3200" dirty="0"/>
              <a:t>all acquired after 2/1</a:t>
            </a:r>
          </a:p>
        </p:txBody>
      </p:sp>
      <p:sp>
        <p:nvSpPr>
          <p:cNvPr id="2263050" name="Text Box 10"/>
          <p:cNvSpPr txBox="1">
            <a:spLocks noChangeArrowheads="1"/>
          </p:cNvSpPr>
          <p:nvPr/>
        </p:nvSpPr>
        <p:spPr bwMode="auto">
          <a:xfrm>
            <a:off x="3886200" y="5579090"/>
            <a:ext cx="4926011" cy="1200329"/>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3/1 Has Bank received a preference under 547(b)?</a:t>
            </a:r>
          </a:p>
        </p:txBody>
      </p:sp>
      <p:sp>
        <p:nvSpPr>
          <p:cNvPr id="14"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5" name="Text Box 5"/>
          <p:cNvSpPr txBox="1">
            <a:spLocks noChangeArrowheads="1"/>
          </p:cNvSpPr>
          <p:nvPr/>
        </p:nvSpPr>
        <p:spPr bwMode="auto">
          <a:xfrm>
            <a:off x="11358281" y="0"/>
            <a:ext cx="8337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TTYN</a:t>
            </a:r>
            <a:endParaRPr lang="en-US" sz="1800"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721562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63044"/>
                                        </p:tgtEl>
                                        <p:attrNameLst>
                                          <p:attrName>style.visibility</p:attrName>
                                        </p:attrNameLst>
                                      </p:cBhvr>
                                      <p:to>
                                        <p:strVal val="visible"/>
                                      </p:to>
                                    </p:set>
                                    <p:anim calcmode="lin" valueType="num">
                                      <p:cBhvr additive="base">
                                        <p:cTn id="7" dur="500" fill="hold"/>
                                        <p:tgtEl>
                                          <p:spTgt spid="2263044"/>
                                        </p:tgtEl>
                                        <p:attrNameLst>
                                          <p:attrName>ppt_x</p:attrName>
                                        </p:attrNameLst>
                                      </p:cBhvr>
                                      <p:tavLst>
                                        <p:tav tm="0">
                                          <p:val>
                                            <p:strVal val="0-#ppt_w/2"/>
                                          </p:val>
                                        </p:tav>
                                        <p:tav tm="100000">
                                          <p:val>
                                            <p:strVal val="#ppt_x"/>
                                          </p:val>
                                        </p:tav>
                                      </p:tavLst>
                                    </p:anim>
                                    <p:anim calcmode="lin" valueType="num">
                                      <p:cBhvr additive="base">
                                        <p:cTn id="8" dur="500" fill="hold"/>
                                        <p:tgtEl>
                                          <p:spTgt spid="226304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263043"/>
                                        </p:tgtEl>
                                        <p:attrNameLst>
                                          <p:attrName>style.visibility</p:attrName>
                                        </p:attrNameLst>
                                      </p:cBhvr>
                                      <p:to>
                                        <p:strVal val="visible"/>
                                      </p:to>
                                    </p:set>
                                    <p:anim calcmode="lin" valueType="num">
                                      <p:cBhvr>
                                        <p:cTn id="12" dur="500" fill="hold"/>
                                        <p:tgtEl>
                                          <p:spTgt spid="2263043"/>
                                        </p:tgtEl>
                                        <p:attrNameLst>
                                          <p:attrName>ppt_w</p:attrName>
                                        </p:attrNameLst>
                                      </p:cBhvr>
                                      <p:tavLst>
                                        <p:tav tm="0">
                                          <p:val>
                                            <p:strVal val="2/3*#ppt_w"/>
                                          </p:val>
                                        </p:tav>
                                        <p:tav tm="100000">
                                          <p:val>
                                            <p:strVal val="#ppt_w"/>
                                          </p:val>
                                        </p:tav>
                                      </p:tavLst>
                                    </p:anim>
                                    <p:anim calcmode="lin" valueType="num">
                                      <p:cBhvr>
                                        <p:cTn id="13" dur="500" fill="hold"/>
                                        <p:tgtEl>
                                          <p:spTgt spid="2263043"/>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263045"/>
                                        </p:tgtEl>
                                        <p:attrNameLst>
                                          <p:attrName>style.visibility</p:attrName>
                                        </p:attrNameLst>
                                      </p:cBhvr>
                                      <p:to>
                                        <p:strVal val="visible"/>
                                      </p:to>
                                    </p:set>
                                    <p:anim calcmode="lin" valueType="num">
                                      <p:cBhvr>
                                        <p:cTn id="17" dur="500" fill="hold"/>
                                        <p:tgtEl>
                                          <p:spTgt spid="2263045"/>
                                        </p:tgtEl>
                                        <p:attrNameLst>
                                          <p:attrName>ppt_w</p:attrName>
                                        </p:attrNameLst>
                                      </p:cBhvr>
                                      <p:tavLst>
                                        <p:tav tm="0">
                                          <p:val>
                                            <p:fltVal val="0"/>
                                          </p:val>
                                        </p:tav>
                                        <p:tav tm="100000">
                                          <p:val>
                                            <p:strVal val="#ppt_w"/>
                                          </p:val>
                                        </p:tav>
                                      </p:tavLst>
                                    </p:anim>
                                    <p:anim calcmode="lin" valueType="num">
                                      <p:cBhvr>
                                        <p:cTn id="18" dur="500" fill="hold"/>
                                        <p:tgtEl>
                                          <p:spTgt spid="226304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263046"/>
                                        </p:tgtEl>
                                        <p:attrNameLst>
                                          <p:attrName>style.visibility</p:attrName>
                                        </p:attrNameLst>
                                      </p:cBhvr>
                                      <p:to>
                                        <p:strVal val="visible"/>
                                      </p:to>
                                    </p:set>
                                    <p:animEffect transition="in" filter="dissolve">
                                      <p:cBhvr>
                                        <p:cTn id="22" dur="500"/>
                                        <p:tgtEl>
                                          <p:spTgt spid="2263046"/>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263048"/>
                                        </p:tgtEl>
                                        <p:attrNameLst>
                                          <p:attrName>style.visibility</p:attrName>
                                        </p:attrNameLst>
                                      </p:cBhvr>
                                      <p:to>
                                        <p:strVal val="visible"/>
                                      </p:to>
                                    </p:set>
                                    <p:animEffect transition="in" filter="dissolve">
                                      <p:cBhvr>
                                        <p:cTn id="26" dur="500"/>
                                        <p:tgtEl>
                                          <p:spTgt spid="22630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2263047"/>
                                        </p:tgtEl>
                                        <p:attrNameLst>
                                          <p:attrName>style.visibility</p:attrName>
                                        </p:attrNameLst>
                                      </p:cBhvr>
                                      <p:to>
                                        <p:strVal val="visible"/>
                                      </p:to>
                                    </p:set>
                                    <p:animEffect transition="in" filter="dissolve">
                                      <p:cBhvr>
                                        <p:cTn id="33" dur="500"/>
                                        <p:tgtEl>
                                          <p:spTgt spid="2263047"/>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2263049"/>
                                        </p:tgtEl>
                                        <p:attrNameLst>
                                          <p:attrName>style.visibility</p:attrName>
                                        </p:attrNameLst>
                                      </p:cBhvr>
                                      <p:to>
                                        <p:strVal val="visible"/>
                                      </p:to>
                                    </p:set>
                                    <p:animEffect transition="in" filter="dissolve">
                                      <p:cBhvr>
                                        <p:cTn id="37" dur="500"/>
                                        <p:tgtEl>
                                          <p:spTgt spid="2263049"/>
                                        </p:tgtEl>
                                      </p:cBhvr>
                                    </p:animEffect>
                                  </p:childTnLst>
                                </p:cTn>
                              </p:par>
                            </p:childTnLst>
                          </p:cTn>
                        </p:par>
                        <p:par>
                          <p:cTn id="38" fill="hold" nodeType="afterGroup">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2263050"/>
                                        </p:tgtEl>
                                        <p:attrNameLst>
                                          <p:attrName>style.visibility</p:attrName>
                                        </p:attrNameLst>
                                      </p:cBhvr>
                                      <p:to>
                                        <p:strVal val="visible"/>
                                      </p:to>
                                    </p:set>
                                    <p:animEffect transition="in" filter="dissolve">
                                      <p:cBhvr>
                                        <p:cTn id="41" dur="500"/>
                                        <p:tgtEl>
                                          <p:spTgt spid="2263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43" grpId="0" animBg="1" autoUpdateAnimBg="0"/>
      <p:bldP spid="2263044" grpId="0" animBg="1" autoUpdateAnimBg="0"/>
      <p:bldP spid="2263045" grpId="0" animBg="1"/>
      <p:bldP spid="2263046" grpId="0" animBg="1" autoUpdateAnimBg="0"/>
      <p:bldP spid="2263047" grpId="0" animBg="1" autoUpdateAnimBg="0"/>
      <p:bldP spid="2263048" grpId="0" animBg="1" autoUpdateAnimBg="0"/>
      <p:bldP spid="2263049" grpId="0" animBg="1" autoUpdateAnimBg="0"/>
      <p:bldP spid="2263050" grpId="0" animBg="1" autoUpdateAnimBg="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fld id="{AA28ED89-CA6C-40D8-8C4F-0B56FD6632F5}" type="datetime4">
              <a:rPr lang="en-US" altLang="en-US"/>
              <a:pPr>
                <a:defRPr/>
              </a:pPr>
              <a:t>November 29, 2018</a:t>
            </a:fld>
            <a:endParaRPr lang="en-US" altLang="en-US">
              <a:solidFill>
                <a:schemeClr val="bg2"/>
              </a:solidFill>
            </a:endParaRPr>
          </a:p>
        </p:txBody>
      </p:sp>
      <p:sp>
        <p:nvSpPr>
          <p:cNvPr id="15" name="Slide Number Placeholder 4"/>
          <p:cNvSpPr>
            <a:spLocks noGrp="1"/>
          </p:cNvSpPr>
          <p:nvPr>
            <p:ph type="sldNum" sz="quarter" idx="12"/>
          </p:nvPr>
        </p:nvSpPr>
        <p:spPr/>
        <p:txBody>
          <a:bodyPr/>
          <a:lstStyle/>
          <a:p>
            <a:pPr>
              <a:defRPr/>
            </a:pPr>
            <a:fld id="{B22CC3B0-D6CD-46A5-BE48-46C7EA831144}" type="slidenum">
              <a:rPr lang="en-US" altLang="en-US"/>
              <a:pPr>
                <a:defRPr/>
              </a:pPr>
              <a:t>34</a:t>
            </a:fld>
            <a:endParaRPr lang="en-US" altLang="en-US"/>
          </a:p>
        </p:txBody>
      </p:sp>
      <p:sp>
        <p:nvSpPr>
          <p:cNvPr id="39941" name="Rectangle 2"/>
          <p:cNvSpPr>
            <a:spLocks noGrp="1" noChangeArrowheads="1"/>
          </p:cNvSpPr>
          <p:nvPr>
            <p:ph type="title"/>
          </p:nvPr>
        </p:nvSpPr>
        <p:spPr/>
        <p:txBody>
          <a:bodyPr/>
          <a:lstStyle/>
          <a:p>
            <a:r>
              <a:rPr lang="en-US" altLang="en-US" dirty="0" smtClean="0">
                <a:cs typeface="Times New Roman" panose="02020603050405020304" pitchFamily="18" charset="0"/>
              </a:rPr>
              <a:t>10-13: Answer</a:t>
            </a:r>
          </a:p>
        </p:txBody>
      </p:sp>
      <p:sp>
        <p:nvSpPr>
          <p:cNvPr id="39943" name="Rectangle 12"/>
          <p:cNvSpPr>
            <a:spLocks noGrp="1" noChangeArrowheads="1"/>
          </p:cNvSpPr>
          <p:nvPr>
            <p:ph type="body" idx="4294967295"/>
          </p:nvPr>
        </p:nvSpPr>
        <p:spPr/>
        <p:txBody>
          <a:bodyPr/>
          <a:lstStyle/>
          <a:p>
            <a:r>
              <a:rPr lang="en-US" altLang="en-US" smtClean="0">
                <a:cs typeface="Times New Roman" panose="02020603050405020304" pitchFamily="18" charset="0"/>
              </a:rPr>
              <a:t>Bottom Line</a:t>
            </a:r>
          </a:p>
          <a:p>
            <a:pPr lvl="1"/>
            <a:r>
              <a:rPr lang="en-US" altLang="en-US" smtClean="0">
                <a:cs typeface="Times New Roman" panose="02020603050405020304" pitchFamily="18" charset="0"/>
              </a:rPr>
              <a:t>No improvement in position, so one hopes no preference</a:t>
            </a:r>
          </a:p>
          <a:p>
            <a:pPr lvl="1"/>
            <a:r>
              <a:rPr lang="en-US" altLang="en-US" smtClean="0">
                <a:cs typeface="Times New Roman" panose="02020603050405020304" pitchFamily="18" charset="0"/>
              </a:rPr>
              <a:t>547(c)(5) protects this</a:t>
            </a:r>
          </a:p>
          <a:p>
            <a:r>
              <a:rPr lang="en-US" altLang="en-US" smtClean="0">
                <a:cs typeface="Times New Roman" panose="02020603050405020304" pitchFamily="18" charset="0"/>
              </a:rPr>
              <a:t>Step by Step</a:t>
            </a:r>
          </a:p>
        </p:txBody>
      </p:sp>
    </p:spTree>
    <p:extLst>
      <p:ext uri="{BB962C8B-B14F-4D97-AF65-F5344CB8AC3E}">
        <p14:creationId xmlns:p14="http://schemas.microsoft.com/office/powerpoint/2010/main" val="8860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fld id="{77B741AF-8037-422A-9535-28F6234419C5}" type="datetime4">
              <a:rPr lang="en-US" altLang="en-US"/>
              <a:pPr>
                <a:defRPr/>
              </a:pPr>
              <a:t>November 29, 2018</a:t>
            </a:fld>
            <a:endParaRPr lang="en-US" altLang="en-US">
              <a:solidFill>
                <a:schemeClr val="bg2"/>
              </a:solidFill>
            </a:endParaRPr>
          </a:p>
        </p:txBody>
      </p:sp>
      <p:sp>
        <p:nvSpPr>
          <p:cNvPr id="13" name="Slide Number Placeholder 4"/>
          <p:cNvSpPr>
            <a:spLocks noGrp="1"/>
          </p:cNvSpPr>
          <p:nvPr>
            <p:ph type="sldNum" sz="quarter" idx="12"/>
          </p:nvPr>
        </p:nvSpPr>
        <p:spPr/>
        <p:txBody>
          <a:bodyPr/>
          <a:lstStyle/>
          <a:p>
            <a:pPr>
              <a:defRPr/>
            </a:pPr>
            <a:fld id="{39CE0F5A-8DF1-48C4-8648-2CB713EBFBDD}" type="slidenum">
              <a:rPr lang="en-US" altLang="en-US"/>
              <a:pPr>
                <a:defRPr/>
              </a:pPr>
              <a:t>35</a:t>
            </a:fld>
            <a:endParaRPr lang="en-US" altLang="en-US"/>
          </a:p>
        </p:txBody>
      </p:sp>
      <p:sp>
        <p:nvSpPr>
          <p:cNvPr id="41989" name="Rectangle 2"/>
          <p:cNvSpPr>
            <a:spLocks noGrp="1" noChangeArrowheads="1"/>
          </p:cNvSpPr>
          <p:nvPr>
            <p:ph type="title"/>
          </p:nvPr>
        </p:nvSpPr>
        <p:spPr/>
        <p:txBody>
          <a:bodyPr/>
          <a:lstStyle/>
          <a:p>
            <a:r>
              <a:rPr lang="en-US" altLang="en-US" dirty="0" smtClean="0">
                <a:cs typeface="Times New Roman" panose="02020603050405020304" pitchFamily="18" charset="0"/>
              </a:rPr>
              <a:t>10-13: Floating Collateral and Secured Creditors</a:t>
            </a:r>
          </a:p>
        </p:txBody>
      </p:sp>
      <p:sp>
        <p:nvSpPr>
          <p:cNvPr id="41990" name="AutoShape 3"/>
          <p:cNvSpPr>
            <a:spLocks noChangeArrowheads="1"/>
          </p:cNvSpPr>
          <p:nvPr/>
        </p:nvSpPr>
        <p:spPr bwMode="auto">
          <a:xfrm>
            <a:off x="8592820" y="1447800"/>
            <a:ext cx="2590800" cy="1066800"/>
          </a:xfrm>
          <a:prstGeom prst="flowChartInputOutpu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41991" name="AutoShape 4"/>
          <p:cNvSpPr>
            <a:spLocks noChangeArrowheads="1"/>
          </p:cNvSpPr>
          <p:nvPr/>
        </p:nvSpPr>
        <p:spPr bwMode="auto">
          <a:xfrm>
            <a:off x="2057400" y="13716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41992" name="Line 5"/>
          <p:cNvSpPr>
            <a:spLocks noChangeShapeType="1"/>
          </p:cNvSpPr>
          <p:nvPr/>
        </p:nvSpPr>
        <p:spPr bwMode="auto">
          <a:xfrm>
            <a:off x="4343400" y="1905000"/>
            <a:ext cx="4445000" cy="0"/>
          </a:xfrm>
          <a:prstGeom prst="line">
            <a:avLst/>
          </a:prstGeom>
          <a:noFill/>
          <a:ln w="1905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AutoShape 6"/>
          <p:cNvSpPr>
            <a:spLocks noChangeArrowheads="1"/>
          </p:cNvSpPr>
          <p:nvPr/>
        </p:nvSpPr>
        <p:spPr bwMode="auto">
          <a:xfrm>
            <a:off x="4665980" y="2200364"/>
            <a:ext cx="3799840" cy="1371600"/>
          </a:xfrm>
          <a:prstGeom prst="flowChartAlternateProcess">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smtClean="0"/>
              <a:t>2/1: $10K</a:t>
            </a:r>
            <a:endParaRPr lang="en-US" altLang="en-US" sz="3200" dirty="0"/>
          </a:p>
          <a:p>
            <a:pPr algn="ctr"/>
            <a:r>
              <a:rPr lang="en-US" altLang="en-US" sz="3200" dirty="0"/>
              <a:t>SA: INV, TE &amp; TA</a:t>
            </a:r>
          </a:p>
          <a:p>
            <a:pPr algn="ctr"/>
            <a:r>
              <a:rPr lang="en-US" altLang="en-US" sz="3200" dirty="0"/>
              <a:t>Article 9 </a:t>
            </a:r>
            <a:r>
              <a:rPr lang="en-US" altLang="en-US" sz="3200" dirty="0" smtClean="0"/>
              <a:t>filing</a:t>
            </a:r>
            <a:endParaRPr lang="en-US" altLang="en-US" sz="3200" dirty="0"/>
          </a:p>
        </p:txBody>
      </p:sp>
      <p:sp>
        <p:nvSpPr>
          <p:cNvPr id="41994" name="AutoShape 7"/>
          <p:cNvSpPr>
            <a:spLocks noChangeArrowheads="1"/>
          </p:cNvSpPr>
          <p:nvPr/>
        </p:nvSpPr>
        <p:spPr bwMode="auto">
          <a:xfrm>
            <a:off x="4114800" y="3733799"/>
            <a:ext cx="5547360" cy="542835"/>
          </a:xfrm>
          <a:prstGeom prst="flowChartAlternateProcess">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Debtor files for bankruptcy</a:t>
            </a:r>
          </a:p>
        </p:txBody>
      </p:sp>
      <p:sp>
        <p:nvSpPr>
          <p:cNvPr id="41995" name="AutoShape 8"/>
          <p:cNvSpPr>
            <a:spLocks noChangeArrowheads="1"/>
          </p:cNvSpPr>
          <p:nvPr/>
        </p:nvSpPr>
        <p:spPr bwMode="auto">
          <a:xfrm>
            <a:off x="406400" y="2743200"/>
            <a:ext cx="3418840" cy="10668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Debtor already has</a:t>
            </a:r>
          </a:p>
          <a:p>
            <a:pPr algn="ctr"/>
            <a:r>
              <a:rPr lang="en-US" altLang="en-US" sz="3200" dirty="0"/>
              <a:t>$8,000 in INV</a:t>
            </a:r>
          </a:p>
        </p:txBody>
      </p:sp>
      <p:sp>
        <p:nvSpPr>
          <p:cNvPr id="2265097" name="AutoShape 9"/>
          <p:cNvSpPr>
            <a:spLocks noChangeArrowheads="1"/>
          </p:cNvSpPr>
          <p:nvPr/>
        </p:nvSpPr>
        <p:spPr bwMode="auto">
          <a:xfrm>
            <a:off x="3980180" y="4357552"/>
            <a:ext cx="5171440" cy="1066800"/>
          </a:xfrm>
          <a:prstGeom prst="flowChartAlternateProcess">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Debtor has $10,000 in INV</a:t>
            </a:r>
          </a:p>
          <a:p>
            <a:pPr algn="ctr"/>
            <a:r>
              <a:rPr lang="en-US" altLang="en-US" sz="3200" dirty="0"/>
              <a:t>all acquired after 2/1</a:t>
            </a:r>
          </a:p>
        </p:txBody>
      </p:sp>
      <p:sp>
        <p:nvSpPr>
          <p:cNvPr id="2265098" name="Text Box 10"/>
          <p:cNvSpPr txBox="1">
            <a:spLocks noChangeArrowheads="1"/>
          </p:cNvSpPr>
          <p:nvPr/>
        </p:nvSpPr>
        <p:spPr bwMode="auto">
          <a:xfrm>
            <a:off x="4401820" y="5505271"/>
            <a:ext cx="4180840" cy="1200329"/>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3/1 Does that change your answer?</a:t>
            </a:r>
          </a:p>
        </p:txBody>
      </p:sp>
      <p:sp>
        <p:nvSpPr>
          <p:cNvPr id="14"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5" name="Text Box 5"/>
          <p:cNvSpPr txBox="1">
            <a:spLocks noChangeArrowheads="1"/>
          </p:cNvSpPr>
          <p:nvPr/>
        </p:nvSpPr>
        <p:spPr bwMode="auto">
          <a:xfrm>
            <a:off x="11358281" y="0"/>
            <a:ext cx="8337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TTYN</a:t>
            </a:r>
            <a:endParaRPr lang="en-US" sz="1800"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282750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2265097"/>
                                        </p:tgtEl>
                                        <p:attrNameLst>
                                          <p:attrName>style.visibility</p:attrName>
                                        </p:attrNameLst>
                                      </p:cBhvr>
                                      <p:to>
                                        <p:strVal val="visible"/>
                                      </p:to>
                                    </p:set>
                                    <p:animEffect transition="in" filter="dissolve">
                                      <p:cBhvr>
                                        <p:cTn id="10" dur="500"/>
                                        <p:tgtEl>
                                          <p:spTgt spid="2265097"/>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265098"/>
                                        </p:tgtEl>
                                        <p:attrNameLst>
                                          <p:attrName>style.visibility</p:attrName>
                                        </p:attrNameLst>
                                      </p:cBhvr>
                                      <p:to>
                                        <p:strVal val="visible"/>
                                      </p:to>
                                    </p:set>
                                    <p:animEffect transition="in" filter="dissolve">
                                      <p:cBhvr>
                                        <p:cTn id="14" dur="500"/>
                                        <p:tgtEl>
                                          <p:spTgt spid="2265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5097" grpId="0" animBg="1" autoUpdateAnimBg="0"/>
      <p:bldP spid="2265098" grpId="0" animBg="1" autoUpdateAnimBg="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fld id="{6598E06D-6099-4DAD-9907-FFC2DD00AB2F}" type="datetime4">
              <a:rPr lang="en-US" altLang="en-US"/>
              <a:pPr>
                <a:defRPr/>
              </a:pPr>
              <a:t>November 29, 2018</a:t>
            </a:fld>
            <a:endParaRPr lang="en-US" altLang="en-US">
              <a:solidFill>
                <a:schemeClr val="bg2"/>
              </a:solidFill>
            </a:endParaRPr>
          </a:p>
        </p:txBody>
      </p:sp>
      <p:sp>
        <p:nvSpPr>
          <p:cNvPr id="15" name="Slide Number Placeholder 4"/>
          <p:cNvSpPr>
            <a:spLocks noGrp="1"/>
          </p:cNvSpPr>
          <p:nvPr>
            <p:ph type="sldNum" sz="quarter" idx="12"/>
          </p:nvPr>
        </p:nvSpPr>
        <p:spPr/>
        <p:txBody>
          <a:bodyPr/>
          <a:lstStyle/>
          <a:p>
            <a:pPr>
              <a:defRPr/>
            </a:pPr>
            <a:fld id="{F6EB260E-B36B-46EB-8B56-13F3A1124B6C}" type="slidenum">
              <a:rPr lang="en-US" altLang="en-US"/>
              <a:pPr>
                <a:defRPr/>
              </a:pPr>
              <a:t>36</a:t>
            </a:fld>
            <a:endParaRPr lang="en-US" altLang="en-US"/>
          </a:p>
        </p:txBody>
      </p:sp>
      <p:sp>
        <p:nvSpPr>
          <p:cNvPr id="44037" name="Rectangle 2"/>
          <p:cNvSpPr>
            <a:spLocks noGrp="1" noChangeArrowheads="1"/>
          </p:cNvSpPr>
          <p:nvPr>
            <p:ph type="title"/>
          </p:nvPr>
        </p:nvSpPr>
        <p:spPr/>
        <p:txBody>
          <a:bodyPr/>
          <a:lstStyle/>
          <a:p>
            <a:r>
              <a:rPr lang="en-US" altLang="en-US" dirty="0" smtClean="0">
                <a:cs typeface="Times New Roman" panose="02020603050405020304" pitchFamily="18" charset="0"/>
              </a:rPr>
              <a:t>10-13: Answer</a:t>
            </a:r>
          </a:p>
        </p:txBody>
      </p:sp>
      <p:sp>
        <p:nvSpPr>
          <p:cNvPr id="44039" name="Rectangle 12"/>
          <p:cNvSpPr>
            <a:spLocks noGrp="1" noChangeArrowheads="1"/>
          </p:cNvSpPr>
          <p:nvPr>
            <p:ph type="body" idx="4294967295"/>
          </p:nvPr>
        </p:nvSpPr>
        <p:spPr/>
        <p:txBody>
          <a:bodyPr/>
          <a:lstStyle/>
          <a:p>
            <a:r>
              <a:rPr lang="en-US" altLang="en-US" smtClean="0">
                <a:cs typeface="Times New Roman" panose="02020603050405020304" pitchFamily="18" charset="0"/>
              </a:rPr>
              <a:t>Bottom Line</a:t>
            </a:r>
          </a:p>
          <a:p>
            <a:pPr lvl="1"/>
            <a:r>
              <a:rPr lang="en-US" altLang="en-US" smtClean="0">
                <a:cs typeface="Times New Roman" panose="02020603050405020304" pitchFamily="18" charset="0"/>
              </a:rPr>
              <a:t>$2K improvement in position, so should be preference</a:t>
            </a:r>
          </a:p>
          <a:p>
            <a:r>
              <a:rPr lang="en-US" altLang="en-US" smtClean="0">
                <a:cs typeface="Times New Roman" panose="02020603050405020304" pitchFamily="18" charset="0"/>
              </a:rPr>
              <a:t>Step by Step</a:t>
            </a:r>
          </a:p>
        </p:txBody>
      </p:sp>
    </p:spTree>
    <p:extLst>
      <p:ext uri="{BB962C8B-B14F-4D97-AF65-F5344CB8AC3E}">
        <p14:creationId xmlns:p14="http://schemas.microsoft.com/office/powerpoint/2010/main" val="2252392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278B4A2-1FF6-4D00-AF9A-F8AF1BCBFA4E}"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68CF9ADC-31B1-4465-BE03-C93A9EB446F1}" type="slidenum">
              <a:rPr lang="en-US" altLang="en-US"/>
              <a:pPr>
                <a:defRPr/>
              </a:pPr>
              <a:t>37</a:t>
            </a:fld>
            <a:endParaRPr lang="en-US" altLang="en-US"/>
          </a:p>
        </p:txBody>
      </p:sp>
      <p:sp>
        <p:nvSpPr>
          <p:cNvPr id="46085" name="Rectangle 2"/>
          <p:cNvSpPr>
            <a:spLocks noGrp="1" noChangeArrowheads="1"/>
          </p:cNvSpPr>
          <p:nvPr>
            <p:ph type="title"/>
          </p:nvPr>
        </p:nvSpPr>
        <p:spPr/>
        <p:txBody>
          <a:bodyPr/>
          <a:lstStyle/>
          <a:p>
            <a:r>
              <a:rPr lang="en-US" altLang="en-US" dirty="0" smtClean="0"/>
              <a:t>BC 506: Determination of Secured Status</a:t>
            </a:r>
          </a:p>
        </p:txBody>
      </p:sp>
      <p:sp>
        <p:nvSpPr>
          <p:cNvPr id="46086" name="Rectangle 3"/>
          <p:cNvSpPr>
            <a:spLocks noGrp="1" noChangeArrowheads="1"/>
          </p:cNvSpPr>
          <p:nvPr>
            <p:ph type="body" idx="1"/>
          </p:nvPr>
        </p:nvSpPr>
        <p:spPr/>
        <p:txBody>
          <a:bodyPr/>
          <a:lstStyle/>
          <a:p>
            <a:pPr>
              <a:lnSpc>
                <a:spcPct val="90000"/>
              </a:lnSpc>
            </a:pPr>
            <a:r>
              <a:rPr lang="en-US" altLang="en-US" dirty="0" smtClean="0">
                <a:cs typeface="Times New Roman" panose="02020603050405020304" pitchFamily="18" charset="0"/>
              </a:rPr>
              <a:t>(a)(1)</a:t>
            </a:r>
          </a:p>
          <a:p>
            <a:pPr lvl="1">
              <a:lnSpc>
                <a:spcPct val="90000"/>
              </a:lnSpc>
            </a:pPr>
            <a:r>
              <a:rPr lang="en-US" altLang="en-US" dirty="0" smtClean="0">
                <a:cs typeface="Times New Roman" panose="02020603050405020304" pitchFamily="18" charset="0"/>
              </a:rPr>
              <a:t>An allowed claim of a creditor secured by a lien on property in which the estate has an interest, or that is subject to setoff under section 553 of this title, is a secured claim to the extent of the value of such creditor’s interest in the estate’s interest in such property, or to the extent of the amount subject to setoff, as the case may be,</a:t>
            </a:r>
          </a:p>
        </p:txBody>
      </p:sp>
    </p:spTree>
    <p:extLst>
      <p:ext uri="{BB962C8B-B14F-4D97-AF65-F5344CB8AC3E}">
        <p14:creationId xmlns:p14="http://schemas.microsoft.com/office/powerpoint/2010/main" val="2165257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A426FFF-1187-42AA-B7B0-6BEFAD8C7B05}"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2DE2508A-8090-43FC-ACF1-2F6C6AAA3028}" type="slidenum">
              <a:rPr lang="en-US" altLang="en-US"/>
              <a:pPr>
                <a:defRPr/>
              </a:pPr>
              <a:t>38</a:t>
            </a:fld>
            <a:endParaRPr lang="en-US" altLang="en-US"/>
          </a:p>
        </p:txBody>
      </p:sp>
      <p:sp>
        <p:nvSpPr>
          <p:cNvPr id="48133" name="Rectangle 2"/>
          <p:cNvSpPr>
            <a:spLocks noGrp="1" noChangeArrowheads="1"/>
          </p:cNvSpPr>
          <p:nvPr>
            <p:ph type="title"/>
          </p:nvPr>
        </p:nvSpPr>
        <p:spPr/>
        <p:txBody>
          <a:bodyPr/>
          <a:lstStyle/>
          <a:p>
            <a:r>
              <a:rPr lang="en-US" altLang="en-US" dirty="0" smtClean="0">
                <a:cs typeface="Times New Roman" panose="02020603050405020304" pitchFamily="18" charset="0"/>
              </a:rPr>
              <a:t>BC 506(a) Cont.</a:t>
            </a:r>
          </a:p>
        </p:txBody>
      </p:sp>
      <p:sp>
        <p:nvSpPr>
          <p:cNvPr id="48134" name="Rectangle 3"/>
          <p:cNvSpPr>
            <a:spLocks noGrp="1" noChangeArrowheads="1"/>
          </p:cNvSpPr>
          <p:nvPr>
            <p:ph type="body" idx="1"/>
          </p:nvPr>
        </p:nvSpPr>
        <p:spPr/>
        <p:txBody>
          <a:bodyPr/>
          <a:lstStyle/>
          <a:p>
            <a:pPr lvl="1"/>
            <a:r>
              <a:rPr lang="en-US" altLang="en-US" dirty="0" smtClean="0">
                <a:cs typeface="Times New Roman" panose="02020603050405020304" pitchFamily="18" charset="0"/>
              </a:rPr>
              <a:t>and is an unsecured claim to the extent that the value of such creditor’s interest or the amount so subject to setoff is less than the amount of such allowed claim.</a:t>
            </a:r>
          </a:p>
        </p:txBody>
      </p:sp>
    </p:spTree>
    <p:extLst>
      <p:ext uri="{BB962C8B-B14F-4D97-AF65-F5344CB8AC3E}">
        <p14:creationId xmlns:p14="http://schemas.microsoft.com/office/powerpoint/2010/main" val="211996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0B38F3E-4AF7-4CB5-9D59-93CF2B30CAA3}"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B124F49E-6564-4D5D-8C34-3E79ECD3DBA1}" type="slidenum">
              <a:rPr lang="en-US" altLang="en-US"/>
              <a:pPr>
                <a:defRPr/>
              </a:pPr>
              <a:t>39</a:t>
            </a:fld>
            <a:endParaRPr lang="en-US" altLang="en-US"/>
          </a:p>
        </p:txBody>
      </p:sp>
      <p:sp>
        <p:nvSpPr>
          <p:cNvPr id="50181" name="Rectangle 2"/>
          <p:cNvSpPr>
            <a:spLocks noGrp="1" noChangeArrowheads="1"/>
          </p:cNvSpPr>
          <p:nvPr>
            <p:ph type="title"/>
          </p:nvPr>
        </p:nvSpPr>
        <p:spPr/>
        <p:txBody>
          <a:bodyPr/>
          <a:lstStyle/>
          <a:p>
            <a:r>
              <a:rPr lang="en-US" altLang="en-US" dirty="0" smtClean="0">
                <a:cs typeface="Times New Roman" panose="02020603050405020304" pitchFamily="18" charset="0"/>
              </a:rPr>
              <a:t>BC 506(a) Cont.</a:t>
            </a:r>
          </a:p>
        </p:txBody>
      </p:sp>
      <p:sp>
        <p:nvSpPr>
          <p:cNvPr id="50182" name="Rectangle 3"/>
          <p:cNvSpPr>
            <a:spLocks noGrp="1" noChangeArrowheads="1"/>
          </p:cNvSpPr>
          <p:nvPr>
            <p:ph type="body" idx="1"/>
          </p:nvPr>
        </p:nvSpPr>
        <p:spPr/>
        <p:txBody>
          <a:bodyPr/>
          <a:lstStyle/>
          <a:p>
            <a:pPr lvl="1"/>
            <a:r>
              <a:rPr lang="en-US" altLang="en-US" dirty="0" smtClean="0">
                <a:cs typeface="Times New Roman" panose="02020603050405020304" pitchFamily="18" charset="0"/>
              </a:rPr>
              <a:t>Such value shall be determined in light of the purpose of the valuation and of the proposed disposition or use of such property, and in conjunction with any hearing on such disposition or use or on a plan affecting such creditor’s interest.</a:t>
            </a:r>
          </a:p>
        </p:txBody>
      </p:sp>
    </p:spTree>
    <p:extLst>
      <p:ext uri="{BB962C8B-B14F-4D97-AF65-F5344CB8AC3E}">
        <p14:creationId xmlns:p14="http://schemas.microsoft.com/office/powerpoint/2010/main" val="1748687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C85DAD7-6396-4048-8F08-230EB4D56999}"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C989ACED-CE18-46A1-8242-6F18D7F75221}" type="slidenum">
              <a:rPr lang="en-US" altLang="en-US"/>
              <a:pPr>
                <a:defRPr/>
              </a:pPr>
              <a:t>4</a:t>
            </a:fld>
            <a:endParaRPr lang="en-US" altLang="en-US"/>
          </a:p>
        </p:txBody>
      </p:sp>
      <p:sp>
        <p:nvSpPr>
          <p:cNvPr id="25605" name="Rectangle 2"/>
          <p:cNvSpPr>
            <a:spLocks noGrp="1" noChangeArrowheads="1"/>
          </p:cNvSpPr>
          <p:nvPr>
            <p:ph type="title"/>
          </p:nvPr>
        </p:nvSpPr>
        <p:spPr/>
        <p:txBody>
          <a:bodyPr/>
          <a:lstStyle/>
          <a:p>
            <a:r>
              <a:rPr lang="en-US" altLang="en-US" dirty="0" smtClean="0"/>
              <a:t>BC 544 Cont.</a:t>
            </a:r>
          </a:p>
        </p:txBody>
      </p:sp>
      <p:sp>
        <p:nvSpPr>
          <p:cNvPr id="25606" name="Rectangle 3"/>
          <p:cNvSpPr>
            <a:spLocks noGrp="1" noChangeArrowheads="1"/>
          </p:cNvSpPr>
          <p:nvPr>
            <p:ph type="body" idx="1"/>
          </p:nvPr>
        </p:nvSpPr>
        <p:spPr/>
        <p:txBody>
          <a:bodyPr/>
          <a:lstStyle/>
          <a:p>
            <a:pPr>
              <a:lnSpc>
                <a:spcPct val="90000"/>
              </a:lnSpc>
            </a:pPr>
            <a:r>
              <a:rPr lang="en-US" altLang="en-US" dirty="0" smtClean="0">
                <a:cs typeface="Times New Roman" panose="02020603050405020304" pitchFamily="18" charset="0"/>
              </a:rPr>
              <a:t>(b)(1)</a:t>
            </a:r>
          </a:p>
          <a:p>
            <a:pPr lvl="1">
              <a:lnSpc>
                <a:spcPct val="90000"/>
              </a:lnSpc>
            </a:pPr>
            <a:r>
              <a:rPr lang="en-US" altLang="en-US" dirty="0" smtClean="0"/>
              <a:t>Except as provided in paragraph (2), t</a:t>
            </a:r>
            <a:r>
              <a:rPr lang="en-US" altLang="en-US" dirty="0" smtClean="0">
                <a:cs typeface="Times New Roman" panose="02020603050405020304" pitchFamily="18" charset="0"/>
              </a:rPr>
              <a:t>he trustee may avoid any transfer of an interest of the debtor in property or any obligation incurred by the debtor </a:t>
            </a:r>
            <a:r>
              <a:rPr lang="en-US" altLang="en-US" dirty="0" smtClean="0">
                <a:solidFill>
                  <a:srgbClr val="FF0000"/>
                </a:solidFill>
                <a:cs typeface="Times New Roman" panose="02020603050405020304" pitchFamily="18" charset="0"/>
              </a:rPr>
              <a:t>that is voidable under applicable law by a creditor holding an unsecured claim</a:t>
            </a:r>
            <a:r>
              <a:rPr lang="en-US" altLang="en-US" dirty="0" smtClean="0">
                <a:cs typeface="Times New Roman" panose="02020603050405020304" pitchFamily="18" charset="0"/>
              </a:rPr>
              <a:t> that is allowable under section 502 of this title or that is not allowable only under section 502(e) of this title.</a:t>
            </a:r>
            <a:r>
              <a:rPr lang="en-US" altLang="en-US" dirty="0" smtClean="0"/>
              <a:t> </a:t>
            </a:r>
          </a:p>
        </p:txBody>
      </p:sp>
    </p:spTree>
    <p:extLst>
      <p:ext uri="{BB962C8B-B14F-4D97-AF65-F5344CB8AC3E}">
        <p14:creationId xmlns:p14="http://schemas.microsoft.com/office/powerpoint/2010/main" val="1841813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5EDFEA3-D675-4DCC-B644-0EF6404E5CA1}"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68222268-980E-45CC-A969-F667D6D39E92}" type="slidenum">
              <a:rPr lang="en-US" altLang="en-US"/>
              <a:pPr>
                <a:defRPr/>
              </a:pPr>
              <a:t>40</a:t>
            </a:fld>
            <a:endParaRPr lang="en-US" altLang="en-US"/>
          </a:p>
        </p:txBody>
      </p:sp>
      <p:sp>
        <p:nvSpPr>
          <p:cNvPr id="52229" name="Rectangle 2"/>
          <p:cNvSpPr>
            <a:spLocks noGrp="1" noChangeArrowheads="1"/>
          </p:cNvSpPr>
          <p:nvPr>
            <p:ph type="title"/>
          </p:nvPr>
        </p:nvSpPr>
        <p:spPr/>
        <p:txBody>
          <a:bodyPr/>
          <a:lstStyle/>
          <a:p>
            <a:r>
              <a:rPr lang="en-US" altLang="en-US" smtClean="0">
                <a:cs typeface="Times New Roman" panose="02020603050405020304" pitchFamily="18" charset="0"/>
              </a:rPr>
              <a:t>Example</a:t>
            </a:r>
          </a:p>
        </p:txBody>
      </p:sp>
      <p:sp>
        <p:nvSpPr>
          <p:cNvPr id="52230" name="Rectangle 3"/>
          <p:cNvSpPr>
            <a:spLocks noGrp="1" noChangeArrowheads="1"/>
          </p:cNvSpPr>
          <p:nvPr>
            <p:ph type="body" idx="1"/>
          </p:nvPr>
        </p:nvSpPr>
        <p:spPr/>
        <p:txBody>
          <a:bodyPr/>
          <a:lstStyle/>
          <a:p>
            <a:r>
              <a:rPr lang="en-US" altLang="en-US" dirty="0" smtClean="0">
                <a:cs typeface="Times New Roman" panose="02020603050405020304" pitchFamily="18" charset="0"/>
              </a:rPr>
              <a:t>Numbers</a:t>
            </a:r>
          </a:p>
          <a:p>
            <a:pPr lvl="1"/>
            <a:r>
              <a:rPr lang="en-US" altLang="en-US" dirty="0" smtClean="0">
                <a:cs typeface="Times New Roman" panose="02020603050405020304" pitchFamily="18" charset="0"/>
              </a:rPr>
              <a:t>Total Debt: $20,000</a:t>
            </a:r>
          </a:p>
          <a:p>
            <a:pPr lvl="1"/>
            <a:r>
              <a:rPr lang="en-US" altLang="en-US" dirty="0" smtClean="0">
                <a:cs typeface="Times New Roman" panose="02020603050405020304" pitchFamily="18" charset="0"/>
              </a:rPr>
              <a:t>Collateral Value: $5,000</a:t>
            </a:r>
          </a:p>
          <a:p>
            <a:pPr lvl="1"/>
            <a:r>
              <a:rPr lang="en-US" altLang="en-US" dirty="0" smtClean="0">
                <a:cs typeface="Times New Roman" panose="02020603050405020304" pitchFamily="18" charset="0"/>
              </a:rPr>
              <a:t>Secured Claim: $5,000</a:t>
            </a:r>
          </a:p>
          <a:p>
            <a:pPr lvl="1"/>
            <a:r>
              <a:rPr lang="en-US" altLang="en-US" dirty="0" smtClean="0">
                <a:cs typeface="Times New Roman" panose="02020603050405020304" pitchFamily="18" charset="0"/>
              </a:rPr>
              <a:t>Unsecured Claim: $15,000</a:t>
            </a:r>
          </a:p>
          <a:p>
            <a:r>
              <a:rPr lang="en-US" altLang="en-US" dirty="0" smtClean="0">
                <a:cs typeface="Times New Roman" panose="02020603050405020304" pitchFamily="18" charset="0"/>
              </a:rPr>
              <a:t>Language</a:t>
            </a:r>
          </a:p>
          <a:p>
            <a:pPr lvl="1"/>
            <a:r>
              <a:rPr lang="en-US" altLang="en-US" dirty="0" smtClean="0">
                <a:cs typeface="Times New Roman" panose="02020603050405020304" pitchFamily="18" charset="0"/>
              </a:rPr>
              <a:t>Called “bifurcation” of the claim</a:t>
            </a:r>
          </a:p>
        </p:txBody>
      </p:sp>
    </p:spTree>
    <p:extLst>
      <p:ext uri="{BB962C8B-B14F-4D97-AF65-F5344CB8AC3E}">
        <p14:creationId xmlns:p14="http://schemas.microsoft.com/office/powerpoint/2010/main" val="1676070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41</a:t>
            </a:fld>
            <a:endParaRPr lang="en-US" altLang="en-US"/>
          </a:p>
        </p:txBody>
      </p:sp>
      <p:pic>
        <p:nvPicPr>
          <p:cNvPr id="4" name="Picture 3"/>
          <p:cNvPicPr>
            <a:picLocks noChangeAspect="1"/>
          </p:cNvPicPr>
          <p:nvPr/>
        </p:nvPicPr>
        <p:blipFill>
          <a:blip r:embed="rId2"/>
          <a:stretch>
            <a:fillRect/>
          </a:stretch>
        </p:blipFill>
        <p:spPr>
          <a:xfrm>
            <a:off x="3825205" y="0"/>
            <a:ext cx="4643190" cy="6610527"/>
          </a:xfrm>
          <a:prstGeom prst="rect">
            <a:avLst/>
          </a:prstGeom>
        </p:spPr>
      </p:pic>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pic>
        <p:nvPicPr>
          <p:cNvPr id="8" name="Picture 7"/>
          <p:cNvPicPr>
            <a:picLocks noChangeAspect="1"/>
          </p:cNvPicPr>
          <p:nvPr/>
        </p:nvPicPr>
        <p:blipFill>
          <a:blip r:embed="rId3"/>
          <a:stretch>
            <a:fillRect/>
          </a:stretch>
        </p:blipFill>
        <p:spPr>
          <a:xfrm>
            <a:off x="3194687" y="323165"/>
            <a:ext cx="5904225" cy="6004535"/>
          </a:xfrm>
          <a:prstGeom prst="rect">
            <a:avLst/>
          </a:prstGeom>
        </p:spPr>
      </p:pic>
    </p:spTree>
    <p:extLst>
      <p:ext uri="{BB962C8B-B14F-4D97-AF65-F5344CB8AC3E}">
        <p14:creationId xmlns:p14="http://schemas.microsoft.com/office/powerpoint/2010/main" val="7650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42</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49" y="0"/>
            <a:ext cx="21567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Table of Contents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984899" y="391662"/>
            <a:ext cx="4643190" cy="6085338"/>
          </a:xfrm>
          <a:prstGeom prst="rect">
            <a:avLst/>
          </a:prstGeom>
        </p:spPr>
      </p:pic>
      <p:pic>
        <p:nvPicPr>
          <p:cNvPr id="4" name="Picture 3"/>
          <p:cNvPicPr>
            <a:picLocks noChangeAspect="1"/>
          </p:cNvPicPr>
          <p:nvPr/>
        </p:nvPicPr>
        <p:blipFill>
          <a:blip r:embed="rId3"/>
          <a:stretch>
            <a:fillRect/>
          </a:stretch>
        </p:blipFill>
        <p:spPr>
          <a:xfrm>
            <a:off x="406400" y="1011382"/>
            <a:ext cx="11615843" cy="4862945"/>
          </a:xfrm>
          <a:prstGeom prst="rect">
            <a:avLst/>
          </a:prstGeom>
        </p:spPr>
      </p:pic>
    </p:spTree>
    <p:extLst>
      <p:ext uri="{BB962C8B-B14F-4D97-AF65-F5344CB8AC3E}">
        <p14:creationId xmlns:p14="http://schemas.microsoft.com/office/powerpoint/2010/main" val="16530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43</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49" y="0"/>
            <a:ext cx="21567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Table of Contents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984899" y="391662"/>
            <a:ext cx="4643190" cy="6085338"/>
          </a:xfrm>
          <a:prstGeom prst="rect">
            <a:avLst/>
          </a:prstGeom>
        </p:spPr>
      </p:pic>
      <p:pic>
        <p:nvPicPr>
          <p:cNvPr id="10" name="Picture 9"/>
          <p:cNvPicPr>
            <a:picLocks noChangeAspect="1"/>
          </p:cNvPicPr>
          <p:nvPr/>
        </p:nvPicPr>
        <p:blipFill>
          <a:blip r:embed="rId3"/>
          <a:stretch>
            <a:fillRect/>
          </a:stretch>
        </p:blipFill>
        <p:spPr>
          <a:xfrm>
            <a:off x="148540" y="1634836"/>
            <a:ext cx="11913682" cy="3740727"/>
          </a:xfrm>
          <a:prstGeom prst="rect">
            <a:avLst/>
          </a:prstGeom>
        </p:spPr>
      </p:pic>
    </p:spTree>
    <p:extLst>
      <p:ext uri="{BB962C8B-B14F-4D97-AF65-F5344CB8AC3E}">
        <p14:creationId xmlns:p14="http://schemas.microsoft.com/office/powerpoint/2010/main" val="21019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44</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49" y="0"/>
            <a:ext cx="21567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Table of Contents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984899" y="391662"/>
            <a:ext cx="4643190" cy="6085338"/>
          </a:xfrm>
          <a:prstGeom prst="rect">
            <a:avLst/>
          </a:prstGeom>
        </p:spPr>
      </p:pic>
      <p:pic>
        <p:nvPicPr>
          <p:cNvPr id="4" name="Picture 3"/>
          <p:cNvPicPr>
            <a:picLocks noChangeAspect="1"/>
          </p:cNvPicPr>
          <p:nvPr/>
        </p:nvPicPr>
        <p:blipFill>
          <a:blip r:embed="rId3"/>
          <a:stretch>
            <a:fillRect/>
          </a:stretch>
        </p:blipFill>
        <p:spPr>
          <a:xfrm>
            <a:off x="189102" y="1468582"/>
            <a:ext cx="11813795" cy="3920835"/>
          </a:xfrm>
          <a:prstGeom prst="rect">
            <a:avLst/>
          </a:prstGeom>
        </p:spPr>
      </p:pic>
    </p:spTree>
    <p:extLst>
      <p:ext uri="{BB962C8B-B14F-4D97-AF65-F5344CB8AC3E}">
        <p14:creationId xmlns:p14="http://schemas.microsoft.com/office/powerpoint/2010/main" val="40398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45</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49" y="0"/>
            <a:ext cx="21567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Table of Contents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984899" y="391662"/>
            <a:ext cx="4643190" cy="6085338"/>
          </a:xfrm>
          <a:prstGeom prst="rect">
            <a:avLst/>
          </a:prstGeom>
        </p:spPr>
      </p:pic>
      <p:grpSp>
        <p:nvGrpSpPr>
          <p:cNvPr id="10" name="Group 9"/>
          <p:cNvGrpSpPr>
            <a:grpSpLocks noChangeAspect="1"/>
          </p:cNvGrpSpPr>
          <p:nvPr/>
        </p:nvGrpSpPr>
        <p:grpSpPr>
          <a:xfrm>
            <a:off x="664522" y="2032133"/>
            <a:ext cx="11283944" cy="3227246"/>
            <a:chOff x="1394356" y="2674200"/>
            <a:chExt cx="9403287" cy="2689372"/>
          </a:xfrm>
        </p:grpSpPr>
        <p:pic>
          <p:nvPicPr>
            <p:cNvPr id="4" name="Picture 3"/>
            <p:cNvPicPr>
              <a:picLocks noChangeAspect="1"/>
            </p:cNvPicPr>
            <p:nvPr/>
          </p:nvPicPr>
          <p:blipFill>
            <a:blip r:embed="rId3"/>
            <a:stretch>
              <a:fillRect/>
            </a:stretch>
          </p:blipFill>
          <p:spPr>
            <a:xfrm>
              <a:off x="1394356" y="2674200"/>
              <a:ext cx="9403287" cy="1509600"/>
            </a:xfrm>
            <a:prstGeom prst="rect">
              <a:avLst/>
            </a:prstGeom>
          </p:spPr>
        </p:pic>
        <p:pic>
          <p:nvPicPr>
            <p:cNvPr id="8" name="Picture 7"/>
            <p:cNvPicPr>
              <a:picLocks noChangeAspect="1"/>
            </p:cNvPicPr>
            <p:nvPr/>
          </p:nvPicPr>
          <p:blipFill rotWithShape="1">
            <a:blip r:embed="rId4"/>
            <a:srcRect l="590"/>
            <a:stretch/>
          </p:blipFill>
          <p:spPr>
            <a:xfrm>
              <a:off x="1399309" y="4183800"/>
              <a:ext cx="9398334" cy="1179772"/>
            </a:xfrm>
            <a:prstGeom prst="rect">
              <a:avLst/>
            </a:prstGeom>
          </p:spPr>
        </p:pic>
      </p:grpSp>
    </p:spTree>
    <p:extLst>
      <p:ext uri="{BB962C8B-B14F-4D97-AF65-F5344CB8AC3E}">
        <p14:creationId xmlns:p14="http://schemas.microsoft.com/office/powerpoint/2010/main" val="39192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46</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49" y="0"/>
            <a:ext cx="21567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Table of Contents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34450" y="94114"/>
            <a:ext cx="4855355" cy="6611486"/>
          </a:xfrm>
          <a:prstGeom prst="rect">
            <a:avLst/>
          </a:prstGeom>
        </p:spPr>
      </p:pic>
      <p:pic>
        <p:nvPicPr>
          <p:cNvPr id="8" name="Picture 7"/>
          <p:cNvPicPr>
            <a:picLocks noChangeAspect="1"/>
          </p:cNvPicPr>
          <p:nvPr/>
        </p:nvPicPr>
        <p:blipFill>
          <a:blip r:embed="rId3"/>
          <a:stretch>
            <a:fillRect/>
          </a:stretch>
        </p:blipFill>
        <p:spPr>
          <a:xfrm>
            <a:off x="1008122" y="404385"/>
            <a:ext cx="10105502" cy="5880440"/>
          </a:xfrm>
          <a:prstGeom prst="rect">
            <a:avLst/>
          </a:prstGeom>
        </p:spPr>
      </p:pic>
    </p:spTree>
    <p:extLst>
      <p:ext uri="{BB962C8B-B14F-4D97-AF65-F5344CB8AC3E}">
        <p14:creationId xmlns:p14="http://schemas.microsoft.com/office/powerpoint/2010/main" val="2990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47</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49" y="0"/>
            <a:ext cx="21567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Table of Contents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47919" y="198567"/>
            <a:ext cx="4733934" cy="6446149"/>
          </a:xfrm>
          <a:prstGeom prst="rect">
            <a:avLst/>
          </a:prstGeom>
        </p:spPr>
      </p:pic>
      <p:pic>
        <p:nvPicPr>
          <p:cNvPr id="8" name="Picture 7"/>
          <p:cNvPicPr>
            <a:picLocks noChangeAspect="1"/>
          </p:cNvPicPr>
          <p:nvPr/>
        </p:nvPicPr>
        <p:blipFill>
          <a:blip r:embed="rId3"/>
          <a:stretch>
            <a:fillRect/>
          </a:stretch>
        </p:blipFill>
        <p:spPr>
          <a:xfrm>
            <a:off x="928229" y="435980"/>
            <a:ext cx="9977956" cy="5971322"/>
          </a:xfrm>
          <a:prstGeom prst="rect">
            <a:avLst/>
          </a:prstGeom>
        </p:spPr>
      </p:pic>
    </p:spTree>
    <p:extLst>
      <p:ext uri="{BB962C8B-B14F-4D97-AF65-F5344CB8AC3E}">
        <p14:creationId xmlns:p14="http://schemas.microsoft.com/office/powerpoint/2010/main" val="422428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48</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50" y="-10494"/>
            <a:ext cx="215675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Collateral Agents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762201" y="364614"/>
            <a:ext cx="4528826" cy="6239470"/>
          </a:xfrm>
          <a:prstGeom prst="rect">
            <a:avLst/>
          </a:prstGeom>
        </p:spPr>
      </p:pic>
      <p:pic>
        <p:nvPicPr>
          <p:cNvPr id="9" name="Picture 8"/>
          <p:cNvPicPr>
            <a:picLocks noChangeAspect="1"/>
          </p:cNvPicPr>
          <p:nvPr/>
        </p:nvPicPr>
        <p:blipFill>
          <a:blip r:embed="rId3"/>
          <a:stretch>
            <a:fillRect/>
          </a:stretch>
        </p:blipFill>
        <p:spPr>
          <a:xfrm>
            <a:off x="788231" y="1049311"/>
            <a:ext cx="10805184" cy="4776674"/>
          </a:xfrm>
          <a:prstGeom prst="rect">
            <a:avLst/>
          </a:prstGeom>
        </p:spPr>
      </p:pic>
    </p:spTree>
    <p:extLst>
      <p:ext uri="{BB962C8B-B14F-4D97-AF65-F5344CB8AC3E}">
        <p14:creationId xmlns:p14="http://schemas.microsoft.com/office/powerpoint/2010/main" val="6071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49</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289894" y="-10494"/>
            <a:ext cx="1902106" cy="375108"/>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Layers of Debt</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762201" y="364614"/>
            <a:ext cx="4528826" cy="6239470"/>
          </a:xfrm>
          <a:prstGeom prst="rect">
            <a:avLst/>
          </a:prstGeom>
        </p:spPr>
      </p:pic>
      <p:pic>
        <p:nvPicPr>
          <p:cNvPr id="8" name="Picture 7"/>
          <p:cNvPicPr>
            <a:picLocks noChangeAspect="1"/>
          </p:cNvPicPr>
          <p:nvPr/>
        </p:nvPicPr>
        <p:blipFill>
          <a:blip r:embed="rId3"/>
          <a:stretch>
            <a:fillRect/>
          </a:stretch>
        </p:blipFill>
        <p:spPr>
          <a:xfrm>
            <a:off x="406400" y="1192192"/>
            <a:ext cx="11290716" cy="4636894"/>
          </a:xfrm>
          <a:prstGeom prst="rect">
            <a:avLst/>
          </a:prstGeom>
        </p:spPr>
      </p:pic>
    </p:spTree>
    <p:extLst>
      <p:ext uri="{BB962C8B-B14F-4D97-AF65-F5344CB8AC3E}">
        <p14:creationId xmlns:p14="http://schemas.microsoft.com/office/powerpoint/2010/main" val="286681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9F34A2C-707E-4123-8D6A-59E3355DA777}"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E691E3FD-B3C4-4160-B856-C095D7B57575}" type="slidenum">
              <a:rPr lang="en-US" altLang="en-US"/>
              <a:pPr>
                <a:defRPr/>
              </a:pPr>
              <a:t>5</a:t>
            </a:fld>
            <a:endParaRPr lang="en-US" altLang="en-US"/>
          </a:p>
        </p:txBody>
      </p:sp>
      <p:sp>
        <p:nvSpPr>
          <p:cNvPr id="27653" name="Rectangle 2"/>
          <p:cNvSpPr>
            <a:spLocks noGrp="1" noChangeArrowheads="1"/>
          </p:cNvSpPr>
          <p:nvPr>
            <p:ph type="title"/>
          </p:nvPr>
        </p:nvSpPr>
        <p:spPr/>
        <p:txBody>
          <a:bodyPr/>
          <a:lstStyle/>
          <a:p>
            <a:r>
              <a:rPr lang="en-US" altLang="en-US" dirty="0" smtClean="0"/>
              <a:t>BC 550: Liability of Transferee of Avoided Transfer</a:t>
            </a:r>
          </a:p>
        </p:txBody>
      </p:sp>
      <p:sp>
        <p:nvSpPr>
          <p:cNvPr id="27654" name="Rectangle 3"/>
          <p:cNvSpPr>
            <a:spLocks noGrp="1" noChangeArrowheads="1"/>
          </p:cNvSpPr>
          <p:nvPr>
            <p:ph type="body" idx="1"/>
          </p:nvPr>
        </p:nvSpPr>
        <p:spPr/>
        <p:txBody>
          <a:bodyPr/>
          <a:lstStyle/>
          <a:p>
            <a:r>
              <a:rPr lang="en-US" altLang="en-US" dirty="0" smtClean="0">
                <a:cs typeface="Times New Roman" panose="02020603050405020304" pitchFamily="18" charset="0"/>
              </a:rPr>
              <a:t>(a)</a:t>
            </a:r>
          </a:p>
          <a:p>
            <a:pPr lvl="1"/>
            <a:r>
              <a:rPr lang="en-US" altLang="en-US" dirty="0" smtClean="0">
                <a:cs typeface="Times New Roman" panose="02020603050405020304" pitchFamily="18" charset="0"/>
              </a:rPr>
              <a:t>Except as otherwise provided in this section, </a:t>
            </a:r>
            <a:r>
              <a:rPr lang="en-US" altLang="en-US" dirty="0" smtClean="0">
                <a:solidFill>
                  <a:srgbClr val="FF0000"/>
                </a:solidFill>
                <a:cs typeface="Times New Roman" panose="02020603050405020304" pitchFamily="18" charset="0"/>
              </a:rPr>
              <a:t>to the extent that a transfer is avoided </a:t>
            </a:r>
            <a:r>
              <a:rPr lang="en-US" altLang="en-US" dirty="0" smtClean="0">
                <a:cs typeface="Times New Roman" panose="02020603050405020304" pitchFamily="18" charset="0"/>
              </a:rPr>
              <a:t>under section 544, 545, 547, 548, 549, 553(b), or 724(a) of this title, </a:t>
            </a:r>
            <a:r>
              <a:rPr lang="en-US" altLang="en-US" dirty="0" smtClean="0">
                <a:solidFill>
                  <a:srgbClr val="FF0000"/>
                </a:solidFill>
                <a:cs typeface="Times New Roman" panose="02020603050405020304" pitchFamily="18" charset="0"/>
              </a:rPr>
              <a:t>the trustee may recover, for the benefit of the estate</a:t>
            </a:r>
            <a:r>
              <a:rPr lang="en-US" altLang="en-US" dirty="0" smtClean="0">
                <a:cs typeface="Times New Roman" panose="02020603050405020304" pitchFamily="18" charset="0"/>
              </a:rPr>
              <a:t>, the property transferred, or, if the court so orders, the value of such property, from –</a:t>
            </a:r>
          </a:p>
        </p:txBody>
      </p:sp>
    </p:spTree>
    <p:extLst>
      <p:ext uri="{BB962C8B-B14F-4D97-AF65-F5344CB8AC3E}">
        <p14:creationId xmlns:p14="http://schemas.microsoft.com/office/powerpoint/2010/main" val="4235331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50</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289893" y="0"/>
            <a:ext cx="190210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Creation of SIs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91619" y="347489"/>
            <a:ext cx="4551699" cy="6256595"/>
          </a:xfrm>
          <a:prstGeom prst="rect">
            <a:avLst/>
          </a:prstGeom>
        </p:spPr>
      </p:pic>
      <p:pic>
        <p:nvPicPr>
          <p:cNvPr id="8" name="Picture 7"/>
          <p:cNvPicPr>
            <a:picLocks noChangeAspect="1"/>
          </p:cNvPicPr>
          <p:nvPr/>
        </p:nvPicPr>
        <p:blipFill>
          <a:blip r:embed="rId3"/>
          <a:stretch>
            <a:fillRect/>
          </a:stretch>
        </p:blipFill>
        <p:spPr>
          <a:xfrm>
            <a:off x="546676" y="1745371"/>
            <a:ext cx="11441584" cy="3460830"/>
          </a:xfrm>
          <a:prstGeom prst="rect">
            <a:avLst/>
          </a:prstGeom>
        </p:spPr>
      </p:pic>
    </p:spTree>
    <p:extLst>
      <p:ext uri="{BB962C8B-B14F-4D97-AF65-F5344CB8AC3E}">
        <p14:creationId xmlns:p14="http://schemas.microsoft.com/office/powerpoint/2010/main" val="8809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51</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289893" y="0"/>
            <a:ext cx="190210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Creation of SIs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882387" y="364614"/>
            <a:ext cx="4528826" cy="6239470"/>
          </a:xfrm>
          <a:prstGeom prst="rect">
            <a:avLst/>
          </a:prstGeom>
        </p:spPr>
      </p:pic>
      <p:pic>
        <p:nvPicPr>
          <p:cNvPr id="11" name="Picture 10"/>
          <p:cNvPicPr>
            <a:picLocks noChangeAspect="1"/>
          </p:cNvPicPr>
          <p:nvPr/>
        </p:nvPicPr>
        <p:blipFill>
          <a:blip r:embed="rId3"/>
          <a:stretch>
            <a:fillRect/>
          </a:stretch>
        </p:blipFill>
        <p:spPr>
          <a:xfrm>
            <a:off x="134561" y="1939638"/>
            <a:ext cx="11752639" cy="3422072"/>
          </a:xfrm>
          <a:prstGeom prst="rect">
            <a:avLst/>
          </a:prstGeom>
        </p:spPr>
      </p:pic>
    </p:spTree>
    <p:extLst>
      <p:ext uri="{BB962C8B-B14F-4D97-AF65-F5344CB8AC3E}">
        <p14:creationId xmlns:p14="http://schemas.microsoft.com/office/powerpoint/2010/main" val="239931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52</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306049" y="0"/>
            <a:ext cx="1885951"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Lien Priorities: Two Liens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02331" y="334576"/>
            <a:ext cx="4688937" cy="6142424"/>
          </a:xfrm>
          <a:prstGeom prst="rect">
            <a:avLst/>
          </a:prstGeom>
        </p:spPr>
      </p:pic>
      <p:pic>
        <p:nvPicPr>
          <p:cNvPr id="8" name="Picture 7"/>
          <p:cNvPicPr>
            <a:picLocks noChangeAspect="1"/>
          </p:cNvPicPr>
          <p:nvPr/>
        </p:nvPicPr>
        <p:blipFill>
          <a:blip r:embed="rId3"/>
          <a:stretch>
            <a:fillRect/>
          </a:stretch>
        </p:blipFill>
        <p:spPr>
          <a:xfrm>
            <a:off x="332706" y="1246910"/>
            <a:ext cx="11554494" cy="4364182"/>
          </a:xfrm>
          <a:prstGeom prst="rect">
            <a:avLst/>
          </a:prstGeom>
        </p:spPr>
      </p:pic>
    </p:spTree>
    <p:extLst>
      <p:ext uri="{BB962C8B-B14F-4D97-AF65-F5344CB8AC3E}">
        <p14:creationId xmlns:p14="http://schemas.microsoft.com/office/powerpoint/2010/main" val="30264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53</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9120851" y="0"/>
            <a:ext cx="3071149"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Lien Priorities: Separate Bankruptcy Classification</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959485" y="301634"/>
            <a:ext cx="4666064" cy="6347932"/>
          </a:xfrm>
          <a:prstGeom prst="rect">
            <a:avLst/>
          </a:prstGeom>
        </p:spPr>
      </p:pic>
      <p:pic>
        <p:nvPicPr>
          <p:cNvPr id="10" name="Picture 9"/>
          <p:cNvPicPr>
            <a:picLocks noChangeAspect="1"/>
          </p:cNvPicPr>
          <p:nvPr/>
        </p:nvPicPr>
        <p:blipFill>
          <a:blip r:embed="rId3"/>
          <a:stretch>
            <a:fillRect/>
          </a:stretch>
        </p:blipFill>
        <p:spPr>
          <a:xfrm>
            <a:off x="389585" y="2650603"/>
            <a:ext cx="11497615" cy="1574157"/>
          </a:xfrm>
          <a:prstGeom prst="rect">
            <a:avLst/>
          </a:prstGeom>
        </p:spPr>
      </p:pic>
    </p:spTree>
    <p:extLst>
      <p:ext uri="{BB962C8B-B14F-4D97-AF65-F5344CB8AC3E}">
        <p14:creationId xmlns:p14="http://schemas.microsoft.com/office/powerpoint/2010/main" val="35059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54</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8843059" y="0"/>
            <a:ext cx="3348942"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Lien Priorities: Notwithstanding Everything</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959485" y="301634"/>
            <a:ext cx="4666064" cy="6347932"/>
          </a:xfrm>
          <a:prstGeom prst="rect">
            <a:avLst/>
          </a:prstGeom>
        </p:spPr>
      </p:pic>
      <p:pic>
        <p:nvPicPr>
          <p:cNvPr id="4" name="Picture 3"/>
          <p:cNvPicPr>
            <a:picLocks noChangeAspect="1"/>
          </p:cNvPicPr>
          <p:nvPr/>
        </p:nvPicPr>
        <p:blipFill>
          <a:blip r:embed="rId3"/>
          <a:stretch>
            <a:fillRect/>
          </a:stretch>
        </p:blipFill>
        <p:spPr>
          <a:xfrm>
            <a:off x="562798" y="1241686"/>
            <a:ext cx="11459438" cy="4467828"/>
          </a:xfrm>
          <a:prstGeom prst="rect">
            <a:avLst/>
          </a:prstGeom>
        </p:spPr>
      </p:pic>
    </p:spTree>
    <p:extLst>
      <p:ext uri="{BB962C8B-B14F-4D97-AF65-F5344CB8AC3E}">
        <p14:creationId xmlns:p14="http://schemas.microsoft.com/office/powerpoint/2010/main" val="354982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55</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306049" y="0"/>
            <a:ext cx="1885951"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Lien Priorities: First is Senior</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959485" y="301634"/>
            <a:ext cx="4666064" cy="6347932"/>
          </a:xfrm>
          <a:prstGeom prst="rect">
            <a:avLst/>
          </a:prstGeom>
        </p:spPr>
      </p:pic>
      <p:grpSp>
        <p:nvGrpSpPr>
          <p:cNvPr id="11" name="Group 10"/>
          <p:cNvGrpSpPr>
            <a:grpSpLocks noChangeAspect="1"/>
          </p:cNvGrpSpPr>
          <p:nvPr/>
        </p:nvGrpSpPr>
        <p:grpSpPr>
          <a:xfrm>
            <a:off x="207717" y="2252288"/>
            <a:ext cx="11984282" cy="2610657"/>
            <a:chOff x="1724742" y="2953285"/>
            <a:chExt cx="8793344" cy="1915543"/>
          </a:xfrm>
        </p:grpSpPr>
        <p:pic>
          <p:nvPicPr>
            <p:cNvPr id="8" name="Picture 7"/>
            <p:cNvPicPr>
              <a:picLocks noChangeAspect="1"/>
            </p:cNvPicPr>
            <p:nvPr/>
          </p:nvPicPr>
          <p:blipFill>
            <a:blip r:embed="rId3"/>
            <a:stretch>
              <a:fillRect/>
            </a:stretch>
          </p:blipFill>
          <p:spPr>
            <a:xfrm>
              <a:off x="1724742" y="2953285"/>
              <a:ext cx="8742515" cy="951429"/>
            </a:xfrm>
            <a:prstGeom prst="rect">
              <a:avLst/>
            </a:prstGeom>
          </p:spPr>
        </p:pic>
        <p:pic>
          <p:nvPicPr>
            <p:cNvPr id="10" name="Picture 9"/>
            <p:cNvPicPr>
              <a:picLocks noChangeAspect="1"/>
            </p:cNvPicPr>
            <p:nvPr/>
          </p:nvPicPr>
          <p:blipFill>
            <a:blip r:embed="rId4"/>
            <a:stretch>
              <a:fillRect/>
            </a:stretch>
          </p:blipFill>
          <p:spPr>
            <a:xfrm>
              <a:off x="1724742" y="3904714"/>
              <a:ext cx="8793344" cy="964114"/>
            </a:xfrm>
            <a:prstGeom prst="rect">
              <a:avLst/>
            </a:prstGeom>
          </p:spPr>
        </p:pic>
      </p:grpSp>
    </p:spTree>
    <p:extLst>
      <p:ext uri="{BB962C8B-B14F-4D97-AF65-F5344CB8AC3E}">
        <p14:creationId xmlns:p14="http://schemas.microsoft.com/office/powerpoint/2010/main" val="24201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56</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035251" y="0"/>
            <a:ext cx="2156750"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Lien Priorities: Second is Junior</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019015" y="260365"/>
            <a:ext cx="4688937" cy="6216635"/>
          </a:xfrm>
          <a:prstGeom prst="rect">
            <a:avLst/>
          </a:prstGeom>
        </p:spPr>
      </p:pic>
      <p:pic>
        <p:nvPicPr>
          <p:cNvPr id="12" name="Picture 11"/>
          <p:cNvPicPr>
            <a:picLocks noChangeAspect="1"/>
          </p:cNvPicPr>
          <p:nvPr/>
        </p:nvPicPr>
        <p:blipFill>
          <a:blip r:embed="rId3"/>
          <a:stretch>
            <a:fillRect/>
          </a:stretch>
        </p:blipFill>
        <p:spPr>
          <a:xfrm>
            <a:off x="406400" y="1678899"/>
            <a:ext cx="11481442" cy="3642610"/>
          </a:xfrm>
          <a:prstGeom prst="rect">
            <a:avLst/>
          </a:prstGeom>
        </p:spPr>
      </p:pic>
    </p:spTree>
    <p:extLst>
      <p:ext uri="{BB962C8B-B14F-4D97-AF65-F5344CB8AC3E}">
        <p14:creationId xmlns:p14="http://schemas.microsoft.com/office/powerpoint/2010/main" val="33930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quarter" idx="10"/>
          </p:nvPr>
        </p:nvSpPr>
        <p:spPr/>
        <p:txBody>
          <a:bodyPr/>
          <a:lstStyle/>
          <a:p>
            <a:pPr>
              <a:defRPr/>
            </a:pPr>
            <a:fld id="{053BCA7C-B953-40A0-A9DD-24F930AE5DBB}" type="datetime4">
              <a:rPr lang="en-US" altLang="en-US"/>
              <a:pPr>
                <a:defRPr/>
              </a:pPr>
              <a:t>November 29, 2018</a:t>
            </a:fld>
            <a:endParaRPr lang="en-US" altLang="en-US">
              <a:solidFill>
                <a:schemeClr val="bg2"/>
              </a:solidFill>
            </a:endParaRPr>
          </a:p>
        </p:txBody>
      </p:sp>
      <p:sp>
        <p:nvSpPr>
          <p:cNvPr id="17" name="Slide Number Placeholder 4"/>
          <p:cNvSpPr>
            <a:spLocks noGrp="1"/>
          </p:cNvSpPr>
          <p:nvPr>
            <p:ph type="sldNum" sz="quarter" idx="12"/>
          </p:nvPr>
        </p:nvSpPr>
        <p:spPr/>
        <p:txBody>
          <a:bodyPr/>
          <a:lstStyle/>
          <a:p>
            <a:pPr>
              <a:defRPr/>
            </a:pPr>
            <a:fld id="{C02D56E1-1777-4E9B-8D40-1EF72B08C9AC}" type="slidenum">
              <a:rPr lang="en-US" altLang="en-US"/>
              <a:pPr>
                <a:defRPr/>
              </a:pPr>
              <a:t>57</a:t>
            </a:fld>
            <a:endParaRPr lang="en-US" altLang="en-US"/>
          </a:p>
        </p:txBody>
      </p:sp>
      <p:sp>
        <p:nvSpPr>
          <p:cNvPr id="33797" name="Rectangle 2"/>
          <p:cNvSpPr>
            <a:spLocks noGrp="1" noChangeArrowheads="1"/>
          </p:cNvSpPr>
          <p:nvPr>
            <p:ph type="title"/>
          </p:nvPr>
        </p:nvSpPr>
        <p:spPr/>
        <p:txBody>
          <a:bodyPr/>
          <a:lstStyle/>
          <a:p>
            <a:r>
              <a:rPr lang="en-US" altLang="en-US" dirty="0" smtClean="0">
                <a:cs typeface="Times New Roman" panose="02020603050405020304" pitchFamily="18" charset="0"/>
              </a:rPr>
              <a:t>HLC Power Again</a:t>
            </a:r>
          </a:p>
        </p:txBody>
      </p:sp>
      <p:sp>
        <p:nvSpPr>
          <p:cNvPr id="2164739" name="AutoShape 3"/>
          <p:cNvSpPr>
            <a:spLocks noChangeArrowheads="1"/>
          </p:cNvSpPr>
          <p:nvPr/>
        </p:nvSpPr>
        <p:spPr bwMode="auto">
          <a:xfrm>
            <a:off x="941898" y="4953000"/>
            <a:ext cx="2590800" cy="1066800"/>
          </a:xfrm>
          <a:prstGeom prst="flowChartInputOutpu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2164740" name="AutoShape 4"/>
          <p:cNvSpPr>
            <a:spLocks noChangeArrowheads="1"/>
          </p:cNvSpPr>
          <p:nvPr/>
        </p:nvSpPr>
        <p:spPr bwMode="auto">
          <a:xfrm>
            <a:off x="941898" y="14478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164741" name="AutoShape 5"/>
          <p:cNvSpPr>
            <a:spLocks noChangeArrowheads="1"/>
          </p:cNvSpPr>
          <p:nvPr/>
        </p:nvSpPr>
        <p:spPr bwMode="auto">
          <a:xfrm>
            <a:off x="9098398" y="1524000"/>
            <a:ext cx="2438400" cy="1143000"/>
          </a:xfrm>
          <a:prstGeom prst="flowChartPreparation">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2164742" name="Line 6"/>
          <p:cNvSpPr>
            <a:spLocks noChangeShapeType="1"/>
          </p:cNvSpPr>
          <p:nvPr/>
        </p:nvSpPr>
        <p:spPr bwMode="auto">
          <a:xfrm>
            <a:off x="3227898" y="1981200"/>
            <a:ext cx="5839902" cy="0"/>
          </a:xfrm>
          <a:prstGeom prst="line">
            <a:avLst/>
          </a:prstGeom>
          <a:noFill/>
          <a:ln w="1905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43" name="Line 7"/>
          <p:cNvSpPr>
            <a:spLocks noChangeShapeType="1"/>
          </p:cNvSpPr>
          <p:nvPr/>
        </p:nvSpPr>
        <p:spPr bwMode="auto">
          <a:xfrm>
            <a:off x="3049028" y="2647166"/>
            <a:ext cx="0" cy="2286000"/>
          </a:xfrm>
          <a:prstGeom prst="line">
            <a:avLst/>
          </a:prstGeom>
          <a:noFill/>
          <a:ln w="1905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44" name="AutoShape 8"/>
          <p:cNvSpPr>
            <a:spLocks noChangeArrowheads="1"/>
          </p:cNvSpPr>
          <p:nvPr/>
        </p:nvSpPr>
        <p:spPr bwMode="auto">
          <a:xfrm>
            <a:off x="25259" y="3421171"/>
            <a:ext cx="2821498" cy="853858"/>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4</a:t>
            </a:r>
            <a:r>
              <a:rPr lang="en-US" altLang="en-US" sz="3200" dirty="0" smtClean="0"/>
              <a:t>/1: $</a:t>
            </a:r>
            <a:r>
              <a:rPr lang="en-US" altLang="en-US" sz="3200" dirty="0"/>
              <a:t>5</a:t>
            </a:r>
            <a:r>
              <a:rPr lang="en-US" altLang="en-US" sz="3200" dirty="0" smtClean="0"/>
              <a:t>,000</a:t>
            </a:r>
          </a:p>
          <a:p>
            <a:pPr algn="ctr"/>
            <a:r>
              <a:rPr lang="en-US" altLang="en-US" sz="3200" dirty="0" smtClean="0"/>
              <a:t>SA/FS: Machine</a:t>
            </a:r>
            <a:endParaRPr lang="en-US" altLang="en-US" sz="3200" dirty="0"/>
          </a:p>
        </p:txBody>
      </p:sp>
      <p:sp>
        <p:nvSpPr>
          <p:cNvPr id="2164745" name="AutoShape 9"/>
          <p:cNvSpPr>
            <a:spLocks noChangeArrowheads="1"/>
          </p:cNvSpPr>
          <p:nvPr/>
        </p:nvSpPr>
        <p:spPr bwMode="auto">
          <a:xfrm>
            <a:off x="3623833" y="2322534"/>
            <a:ext cx="3445312" cy="10668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$5,000 </a:t>
            </a:r>
          </a:p>
          <a:p>
            <a:pPr algn="ctr"/>
            <a:r>
              <a:rPr lang="en-US" altLang="en-US" sz="3200" dirty="0"/>
              <a:t>SA: </a:t>
            </a:r>
            <a:r>
              <a:rPr lang="en-US" altLang="en-US" sz="3200" dirty="0" smtClean="0"/>
              <a:t>Machine</a:t>
            </a:r>
            <a:endParaRPr lang="en-US" altLang="en-US" sz="3200" dirty="0"/>
          </a:p>
        </p:txBody>
      </p:sp>
      <p:sp>
        <p:nvSpPr>
          <p:cNvPr id="2164746" name="Text Box 10"/>
          <p:cNvSpPr txBox="1">
            <a:spLocks noChangeArrowheads="1"/>
          </p:cNvSpPr>
          <p:nvPr/>
        </p:nvSpPr>
        <p:spPr bwMode="auto">
          <a:xfrm>
            <a:off x="8912898" y="3196948"/>
            <a:ext cx="3228973" cy="2862322"/>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8/1 </a:t>
            </a:r>
            <a:r>
              <a:rPr lang="en-US" altLang="en-US" sz="3600" dirty="0" smtClean="0">
                <a:solidFill>
                  <a:srgbClr val="FF0000"/>
                </a:solidFill>
              </a:rPr>
              <a:t>Debtor files for bankruptcy. How </a:t>
            </a:r>
            <a:r>
              <a:rPr lang="en-US" altLang="en-US" sz="3600" dirty="0">
                <a:solidFill>
                  <a:srgbClr val="FF0000"/>
                </a:solidFill>
              </a:rPr>
              <a:t>should the proceeds be divided?</a:t>
            </a:r>
          </a:p>
        </p:txBody>
      </p:sp>
      <p:sp>
        <p:nvSpPr>
          <p:cNvPr id="2164747" name="AutoShape 11"/>
          <p:cNvSpPr>
            <a:spLocks noChangeArrowheads="1"/>
          </p:cNvSpPr>
          <p:nvPr/>
        </p:nvSpPr>
        <p:spPr bwMode="auto">
          <a:xfrm>
            <a:off x="3489492" y="5971225"/>
            <a:ext cx="5230302" cy="760274"/>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Debtor owes suppliers $10,000</a:t>
            </a:r>
          </a:p>
        </p:txBody>
      </p:sp>
      <p:sp>
        <p:nvSpPr>
          <p:cNvPr id="2164748" name="AutoShape 12"/>
          <p:cNvSpPr>
            <a:spLocks noChangeArrowheads="1"/>
          </p:cNvSpPr>
          <p:nvPr/>
        </p:nvSpPr>
        <p:spPr bwMode="auto">
          <a:xfrm>
            <a:off x="7179112" y="2286000"/>
            <a:ext cx="1447800" cy="1219200"/>
          </a:xfrm>
          <a:prstGeom prst="flowChartSummingJunction">
            <a:avLst/>
          </a:prstGeom>
          <a:solidFill>
            <a:srgbClr val="00CC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FS</a:t>
            </a:r>
          </a:p>
        </p:txBody>
      </p:sp>
      <p:sp>
        <p:nvSpPr>
          <p:cNvPr id="2164749" name="AutoShape 13"/>
          <p:cNvSpPr>
            <a:spLocks noChangeArrowheads="1"/>
          </p:cNvSpPr>
          <p:nvPr/>
        </p:nvSpPr>
        <p:spPr bwMode="auto">
          <a:xfrm>
            <a:off x="4454565" y="5252754"/>
            <a:ext cx="3386567" cy="579329"/>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Machine = $10,000</a:t>
            </a:r>
          </a:p>
        </p:txBody>
      </p:sp>
      <p:sp>
        <p:nvSpPr>
          <p:cNvPr id="2164750" name="AutoShape 14"/>
          <p:cNvSpPr>
            <a:spLocks noChangeArrowheads="1"/>
          </p:cNvSpPr>
          <p:nvPr/>
        </p:nvSpPr>
        <p:spPr bwMode="auto">
          <a:xfrm>
            <a:off x="3684233" y="3824280"/>
            <a:ext cx="5009367" cy="112872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4</a:t>
            </a:r>
            <a:r>
              <a:rPr lang="en-US" altLang="en-US" sz="3200" dirty="0" smtClean="0"/>
              <a:t>/1: </a:t>
            </a:r>
            <a:r>
              <a:rPr lang="en-US" altLang="en-US" sz="3200" dirty="0" err="1" smtClean="0"/>
              <a:t>Intercreditor</a:t>
            </a:r>
            <a:r>
              <a:rPr lang="en-US" altLang="en-US" sz="3200" dirty="0" smtClean="0"/>
              <a:t> Agreement:</a:t>
            </a:r>
          </a:p>
          <a:p>
            <a:pPr algn="ctr"/>
            <a:r>
              <a:rPr lang="en-US" altLang="en-US" sz="3200" dirty="0" smtClean="0"/>
              <a:t>F superior to B</a:t>
            </a:r>
            <a:endParaRPr lang="en-US" altLang="en-US" sz="3200" dirty="0"/>
          </a:p>
        </p:txBody>
      </p:sp>
      <p:sp>
        <p:nvSpPr>
          <p:cNvPr id="18"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9" name="Line 6"/>
          <p:cNvSpPr>
            <a:spLocks noChangeShapeType="1"/>
          </p:cNvSpPr>
          <p:nvPr/>
        </p:nvSpPr>
        <p:spPr bwMode="auto">
          <a:xfrm flipV="1">
            <a:off x="3392829" y="2659172"/>
            <a:ext cx="6144709" cy="2738489"/>
          </a:xfrm>
          <a:prstGeom prst="line">
            <a:avLst/>
          </a:prstGeom>
          <a:noFill/>
          <a:ln w="190500">
            <a:solidFill>
              <a:srgbClr val="00B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5"/>
          <p:cNvSpPr txBox="1">
            <a:spLocks noChangeArrowheads="1"/>
          </p:cNvSpPr>
          <p:nvPr/>
        </p:nvSpPr>
        <p:spPr bwMode="auto">
          <a:xfrm>
            <a:off x="11358281" y="0"/>
            <a:ext cx="8337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TTYN</a:t>
            </a:r>
            <a:endParaRPr lang="en-US" sz="1800"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244331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64740"/>
                                        </p:tgtEl>
                                        <p:attrNameLst>
                                          <p:attrName>style.visibility</p:attrName>
                                        </p:attrNameLst>
                                      </p:cBhvr>
                                      <p:to>
                                        <p:strVal val="visible"/>
                                      </p:to>
                                    </p:set>
                                    <p:anim calcmode="lin" valueType="num">
                                      <p:cBhvr additive="base">
                                        <p:cTn id="7" dur="500" fill="hold"/>
                                        <p:tgtEl>
                                          <p:spTgt spid="2164740"/>
                                        </p:tgtEl>
                                        <p:attrNameLst>
                                          <p:attrName>ppt_x</p:attrName>
                                        </p:attrNameLst>
                                      </p:cBhvr>
                                      <p:tavLst>
                                        <p:tav tm="0">
                                          <p:val>
                                            <p:strVal val="0-#ppt_w/2"/>
                                          </p:val>
                                        </p:tav>
                                        <p:tav tm="100000">
                                          <p:val>
                                            <p:strVal val="#ppt_x"/>
                                          </p:val>
                                        </p:tav>
                                      </p:tavLst>
                                    </p:anim>
                                    <p:anim calcmode="lin" valueType="num">
                                      <p:cBhvr additive="base">
                                        <p:cTn id="8" dur="500" fill="hold"/>
                                        <p:tgtEl>
                                          <p:spTgt spid="216474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164741"/>
                                        </p:tgtEl>
                                        <p:attrNameLst>
                                          <p:attrName>style.visibility</p:attrName>
                                        </p:attrNameLst>
                                      </p:cBhvr>
                                      <p:to>
                                        <p:strVal val="visible"/>
                                      </p:to>
                                    </p:set>
                                    <p:anim calcmode="lin" valueType="num">
                                      <p:cBhvr>
                                        <p:cTn id="12" dur="500" fill="hold"/>
                                        <p:tgtEl>
                                          <p:spTgt spid="2164741"/>
                                        </p:tgtEl>
                                        <p:attrNameLst>
                                          <p:attrName>ppt_w</p:attrName>
                                        </p:attrNameLst>
                                      </p:cBhvr>
                                      <p:tavLst>
                                        <p:tav tm="0">
                                          <p:val>
                                            <p:strVal val="2/3*#ppt_w"/>
                                          </p:val>
                                        </p:tav>
                                        <p:tav tm="100000">
                                          <p:val>
                                            <p:strVal val="#ppt_w"/>
                                          </p:val>
                                        </p:tav>
                                      </p:tavLst>
                                    </p:anim>
                                    <p:anim calcmode="lin" valueType="num">
                                      <p:cBhvr>
                                        <p:cTn id="13" dur="500" fill="hold"/>
                                        <p:tgtEl>
                                          <p:spTgt spid="2164741"/>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164742"/>
                                        </p:tgtEl>
                                        <p:attrNameLst>
                                          <p:attrName>style.visibility</p:attrName>
                                        </p:attrNameLst>
                                      </p:cBhvr>
                                      <p:to>
                                        <p:strVal val="visible"/>
                                      </p:to>
                                    </p:set>
                                    <p:anim calcmode="lin" valueType="num">
                                      <p:cBhvr>
                                        <p:cTn id="17" dur="500" fill="hold"/>
                                        <p:tgtEl>
                                          <p:spTgt spid="2164742"/>
                                        </p:tgtEl>
                                        <p:attrNameLst>
                                          <p:attrName>ppt_w</p:attrName>
                                        </p:attrNameLst>
                                      </p:cBhvr>
                                      <p:tavLst>
                                        <p:tav tm="0">
                                          <p:val>
                                            <p:fltVal val="0"/>
                                          </p:val>
                                        </p:tav>
                                        <p:tav tm="100000">
                                          <p:val>
                                            <p:strVal val="#ppt_w"/>
                                          </p:val>
                                        </p:tav>
                                      </p:tavLst>
                                    </p:anim>
                                    <p:anim calcmode="lin" valueType="num">
                                      <p:cBhvr>
                                        <p:cTn id="18" dur="500" fill="hold"/>
                                        <p:tgtEl>
                                          <p:spTgt spid="216474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164745"/>
                                        </p:tgtEl>
                                        <p:attrNameLst>
                                          <p:attrName>style.visibility</p:attrName>
                                        </p:attrNameLst>
                                      </p:cBhvr>
                                      <p:to>
                                        <p:strVal val="visible"/>
                                      </p:to>
                                    </p:set>
                                    <p:animEffect transition="in" filter="dissolve">
                                      <p:cBhvr>
                                        <p:cTn id="22" dur="500"/>
                                        <p:tgtEl>
                                          <p:spTgt spid="2164745"/>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164748"/>
                                        </p:tgtEl>
                                        <p:attrNameLst>
                                          <p:attrName>style.visibility</p:attrName>
                                        </p:attrNameLst>
                                      </p:cBhvr>
                                      <p:to>
                                        <p:strVal val="visible"/>
                                      </p:to>
                                    </p:set>
                                    <p:animEffect transition="in" filter="dissolve">
                                      <p:cBhvr>
                                        <p:cTn id="26" dur="500"/>
                                        <p:tgtEl>
                                          <p:spTgt spid="216474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2164739"/>
                                        </p:tgtEl>
                                        <p:attrNameLst>
                                          <p:attrName>style.visibility</p:attrName>
                                        </p:attrNameLst>
                                      </p:cBhvr>
                                      <p:to>
                                        <p:strVal val="visible"/>
                                      </p:to>
                                    </p:set>
                                    <p:anim calcmode="lin" valueType="num">
                                      <p:cBhvr>
                                        <p:cTn id="31" dur="500" fill="hold"/>
                                        <p:tgtEl>
                                          <p:spTgt spid="2164739"/>
                                        </p:tgtEl>
                                        <p:attrNameLst>
                                          <p:attrName>ppt_w</p:attrName>
                                        </p:attrNameLst>
                                      </p:cBhvr>
                                      <p:tavLst>
                                        <p:tav tm="0">
                                          <p:val>
                                            <p:strVal val="2/3*#ppt_w"/>
                                          </p:val>
                                        </p:tav>
                                        <p:tav tm="100000">
                                          <p:val>
                                            <p:strVal val="#ppt_w"/>
                                          </p:val>
                                        </p:tav>
                                      </p:tavLst>
                                    </p:anim>
                                    <p:anim calcmode="lin" valueType="num">
                                      <p:cBhvr>
                                        <p:cTn id="32" dur="500" fill="hold"/>
                                        <p:tgtEl>
                                          <p:spTgt spid="2164739"/>
                                        </p:tgtEl>
                                        <p:attrNameLst>
                                          <p:attrName>ppt_h</p:attrName>
                                        </p:attrNameLst>
                                      </p:cBhvr>
                                      <p:tavLst>
                                        <p:tav tm="0">
                                          <p:val>
                                            <p:strVal val="2/3*#ppt_h"/>
                                          </p:val>
                                        </p:tav>
                                        <p:tav tm="100000">
                                          <p:val>
                                            <p:strVal val="#ppt_h"/>
                                          </p:val>
                                        </p:tav>
                                      </p:tavLst>
                                    </p:anim>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2164743"/>
                                        </p:tgtEl>
                                        <p:attrNameLst>
                                          <p:attrName>style.visibility</p:attrName>
                                        </p:attrNameLst>
                                      </p:cBhvr>
                                      <p:to>
                                        <p:strVal val="visible"/>
                                      </p:to>
                                    </p:set>
                                    <p:animEffect transition="in" filter="wipe(down)">
                                      <p:cBhvr>
                                        <p:cTn id="36" dur="500"/>
                                        <p:tgtEl>
                                          <p:spTgt spid="2164743"/>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2164744"/>
                                        </p:tgtEl>
                                        <p:attrNameLst>
                                          <p:attrName>style.visibility</p:attrName>
                                        </p:attrNameLst>
                                      </p:cBhvr>
                                      <p:to>
                                        <p:strVal val="visible"/>
                                      </p:to>
                                    </p:set>
                                    <p:animEffect transition="in" filter="dissolve">
                                      <p:cBhvr>
                                        <p:cTn id="40" dur="500"/>
                                        <p:tgtEl>
                                          <p:spTgt spid="2164744"/>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childTnLst>
                                </p:cTn>
                              </p:par>
                              <p:par>
                                <p:cTn id="47" presetID="9" presetClass="entr" presetSubtype="0" fill="hold" grpId="0" nodeType="withEffect">
                                  <p:stCondLst>
                                    <p:cond delay="0"/>
                                  </p:stCondLst>
                                  <p:childTnLst>
                                    <p:set>
                                      <p:cBhvr>
                                        <p:cTn id="48" dur="1" fill="hold">
                                          <p:stCondLst>
                                            <p:cond delay="0"/>
                                          </p:stCondLst>
                                        </p:cTn>
                                        <p:tgtEl>
                                          <p:spTgt spid="2164750"/>
                                        </p:tgtEl>
                                        <p:attrNameLst>
                                          <p:attrName>style.visibility</p:attrName>
                                        </p:attrNameLst>
                                      </p:cBhvr>
                                      <p:to>
                                        <p:strVal val="visible"/>
                                      </p:to>
                                    </p:set>
                                    <p:animEffect transition="in" filter="dissolve">
                                      <p:cBhvr>
                                        <p:cTn id="49" dur="500"/>
                                        <p:tgtEl>
                                          <p:spTgt spid="216475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164749"/>
                                        </p:tgtEl>
                                        <p:attrNameLst>
                                          <p:attrName>style.visibility</p:attrName>
                                        </p:attrNameLst>
                                      </p:cBhvr>
                                      <p:to>
                                        <p:strVal val="visible"/>
                                      </p:to>
                                    </p:set>
                                    <p:animEffect transition="in" filter="dissolve">
                                      <p:cBhvr>
                                        <p:cTn id="54" dur="500"/>
                                        <p:tgtEl>
                                          <p:spTgt spid="2164749"/>
                                        </p:tgtEl>
                                      </p:cBhvr>
                                    </p:animEffect>
                                  </p:childTnLst>
                                </p:cTn>
                              </p:par>
                            </p:childTnLst>
                          </p:cTn>
                        </p:par>
                        <p:par>
                          <p:cTn id="55" fill="hold">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2164747"/>
                                        </p:tgtEl>
                                        <p:attrNameLst>
                                          <p:attrName>style.visibility</p:attrName>
                                        </p:attrNameLst>
                                      </p:cBhvr>
                                      <p:to>
                                        <p:strVal val="visible"/>
                                      </p:to>
                                    </p:set>
                                    <p:animEffect transition="in" filter="dissolve">
                                      <p:cBhvr>
                                        <p:cTn id="58" dur="500"/>
                                        <p:tgtEl>
                                          <p:spTgt spid="216474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par>
                          <p:cTn id="63" fill="hold" nodeType="afterGroup">
                            <p:stCondLst>
                              <p:cond delay="0"/>
                            </p:stCondLst>
                            <p:childTnLst>
                              <p:par>
                                <p:cTn id="64" presetID="9" presetClass="entr" presetSubtype="0" fill="hold" grpId="0" nodeType="afterEffect">
                                  <p:stCondLst>
                                    <p:cond delay="0"/>
                                  </p:stCondLst>
                                  <p:childTnLst>
                                    <p:set>
                                      <p:cBhvr>
                                        <p:cTn id="65" dur="1" fill="hold">
                                          <p:stCondLst>
                                            <p:cond delay="0"/>
                                          </p:stCondLst>
                                        </p:cTn>
                                        <p:tgtEl>
                                          <p:spTgt spid="2164746"/>
                                        </p:tgtEl>
                                        <p:attrNameLst>
                                          <p:attrName>style.visibility</p:attrName>
                                        </p:attrNameLst>
                                      </p:cBhvr>
                                      <p:to>
                                        <p:strVal val="visible"/>
                                      </p:to>
                                    </p:set>
                                    <p:animEffect transition="in" filter="dissolve">
                                      <p:cBhvr>
                                        <p:cTn id="66" dur="500"/>
                                        <p:tgtEl>
                                          <p:spTgt spid="216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4739" grpId="0" animBg="1" autoUpdateAnimBg="0"/>
      <p:bldP spid="2164740" grpId="0" animBg="1" autoUpdateAnimBg="0"/>
      <p:bldP spid="2164741" grpId="0" animBg="1" autoUpdateAnimBg="0"/>
      <p:bldP spid="2164742" grpId="0" animBg="1"/>
      <p:bldP spid="2164743" grpId="0" animBg="1"/>
      <p:bldP spid="2164744" grpId="0" animBg="1" autoUpdateAnimBg="0"/>
      <p:bldP spid="2164745" grpId="0" animBg="1" autoUpdateAnimBg="0"/>
      <p:bldP spid="2164746" grpId="0" animBg="1" autoUpdateAnimBg="0"/>
      <p:bldP spid="2164747" grpId="0" animBg="1" autoUpdateAnimBg="0"/>
      <p:bldP spid="2164748" grpId="0" animBg="1" autoUpdateAnimBg="0"/>
      <p:bldP spid="2164749" grpId="0" animBg="1" autoUpdateAnimBg="0"/>
      <p:bldP spid="2164750" grpId="0" animBg="1" autoUpdateAnimBg="0"/>
      <p:bldP spid="18"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Answer</a:t>
            </a:r>
          </a:p>
          <a:p>
            <a:pPr lvl="1"/>
            <a:r>
              <a:rPr lang="en-US" dirty="0" smtClean="0"/>
              <a:t>IA provisions regarding priority don’t somehow change question as to whether </a:t>
            </a:r>
            <a:r>
              <a:rPr lang="en-US" dirty="0" err="1" smtClean="0"/>
              <a:t>Finco</a:t>
            </a:r>
            <a:r>
              <a:rPr lang="en-US" dirty="0" smtClean="0"/>
              <a:t> is perfected</a:t>
            </a:r>
          </a:p>
          <a:p>
            <a:pPr lvl="1"/>
            <a:r>
              <a:rPr lang="en-US" dirty="0" smtClean="0"/>
              <a:t>It isn’t and its SI is avoidable as before</a:t>
            </a:r>
          </a:p>
          <a:p>
            <a:pPr lvl="1"/>
            <a:r>
              <a:rPr lang="en-US" dirty="0" smtClean="0"/>
              <a:t>Bank should get $5K as before, </a:t>
            </a:r>
            <a:r>
              <a:rPr lang="en-US" dirty="0" err="1" smtClean="0"/>
              <a:t>Finco</a:t>
            </a:r>
            <a:r>
              <a:rPr lang="en-US" dirty="0" smtClean="0"/>
              <a:t> 1666 and Suppliers 3333</a:t>
            </a:r>
          </a:p>
          <a:p>
            <a:pPr lvl="1"/>
            <a:r>
              <a:rPr lang="en-US" dirty="0" smtClean="0"/>
              <a:t>Bank should then pay </a:t>
            </a:r>
            <a:r>
              <a:rPr lang="en-US" dirty="0" err="1" smtClean="0"/>
              <a:t>Finco</a:t>
            </a:r>
            <a:r>
              <a:rPr lang="en-US" dirty="0" smtClean="0"/>
              <a:t> 3333 under IA</a:t>
            </a:r>
            <a:endParaRPr lang="en-US" dirty="0"/>
          </a:p>
        </p:txBody>
      </p:sp>
      <p:sp>
        <p:nvSpPr>
          <p:cNvPr id="4" name="Date Placeholder 3"/>
          <p:cNvSpPr>
            <a:spLocks noGrp="1"/>
          </p:cNvSpPr>
          <p:nvPr>
            <p:ph type="dt" sz="half" idx="10"/>
          </p:nvPr>
        </p:nvSpPr>
        <p:spPr/>
        <p:txBody>
          <a:bodyPr/>
          <a:lstStyle/>
          <a:p>
            <a:pPr>
              <a:defRPr/>
            </a:pPr>
            <a:fld id="{00F2A570-2BEF-4469-A5D5-1F802B780642}" type="datetime4">
              <a:rPr lang="en-US" smtClean="0"/>
              <a:t>November 29, 2018</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82CF866-3BDF-4EE9-88FE-35A64FB90A8E}" type="slidenum">
              <a:rPr lang="en-US" altLang="en-US" smtClean="0"/>
              <a:pPr/>
              <a:t>58</a:t>
            </a:fld>
            <a:endParaRPr lang="en-US" altLang="en-US"/>
          </a:p>
        </p:txBody>
      </p:sp>
    </p:spTree>
    <p:extLst>
      <p:ext uri="{BB962C8B-B14F-4D97-AF65-F5344CB8AC3E}">
        <p14:creationId xmlns:p14="http://schemas.microsoft.com/office/powerpoint/2010/main" val="1356379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Generating (</a:t>
            </a:r>
            <a:r>
              <a:rPr lang="en-US" dirty="0" err="1" smtClean="0"/>
              <a:t>Bankr</a:t>
            </a:r>
            <a:r>
              <a:rPr lang="en-US" dirty="0" smtClean="0"/>
              <a:t>. SDNY 2010)</a:t>
            </a:r>
            <a:endParaRPr lang="en-US" dirty="0"/>
          </a:p>
        </p:txBody>
      </p:sp>
      <p:sp>
        <p:nvSpPr>
          <p:cNvPr id="3" name="Content Placeholder 2"/>
          <p:cNvSpPr>
            <a:spLocks noGrp="1"/>
          </p:cNvSpPr>
          <p:nvPr>
            <p:ph idx="1"/>
          </p:nvPr>
        </p:nvSpPr>
        <p:spPr/>
        <p:txBody>
          <a:bodyPr/>
          <a:lstStyle/>
          <a:p>
            <a:r>
              <a:rPr lang="en-US" dirty="0" smtClean="0"/>
              <a:t>Key Facts</a:t>
            </a:r>
          </a:p>
          <a:p>
            <a:pPr lvl="1"/>
            <a:r>
              <a:rPr lang="en-US" dirty="0" smtClean="0"/>
              <a:t>Debt structure as above</a:t>
            </a:r>
          </a:p>
          <a:p>
            <a:pPr lvl="1"/>
            <a:r>
              <a:rPr lang="en-US" dirty="0" smtClean="0"/>
              <a:t>Proposal to sell debtor assets under BC 363 sale for $1.1 billion; senior SPs owed $1.13 billion</a:t>
            </a:r>
          </a:p>
          <a:p>
            <a:pPr lvl="1"/>
            <a:r>
              <a:rPr lang="en-US" dirty="0" smtClean="0"/>
              <a:t>“SP2” and others want to object</a:t>
            </a:r>
          </a:p>
          <a:p>
            <a:r>
              <a:rPr lang="en-US" dirty="0" smtClean="0"/>
              <a:t>Can SP2 do so given IA?</a:t>
            </a:r>
            <a:endParaRPr lang="en-US" dirty="0"/>
          </a:p>
        </p:txBody>
      </p:sp>
      <p:sp>
        <p:nvSpPr>
          <p:cNvPr id="4" name="Date Placeholder 3"/>
          <p:cNvSpPr>
            <a:spLocks noGrp="1"/>
          </p:cNvSpPr>
          <p:nvPr>
            <p:ph type="dt" sz="half" idx="10"/>
          </p:nvPr>
        </p:nvSpPr>
        <p:spPr/>
        <p:txBody>
          <a:bodyPr/>
          <a:lstStyle/>
          <a:p>
            <a:pPr>
              <a:defRPr/>
            </a:pPr>
            <a:fld id="{00F2A570-2BEF-4469-A5D5-1F802B780642}" type="datetime4">
              <a:rPr lang="en-US" smtClean="0"/>
              <a:t>November 29, 2018</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82CF866-3BDF-4EE9-88FE-35A64FB90A8E}" type="slidenum">
              <a:rPr lang="en-US" altLang="en-US" smtClean="0"/>
              <a:pPr/>
              <a:t>59</a:t>
            </a:fld>
            <a:endParaRPr lang="en-US" altLang="en-US"/>
          </a:p>
        </p:txBody>
      </p:sp>
    </p:spTree>
    <p:extLst>
      <p:ext uri="{BB962C8B-B14F-4D97-AF65-F5344CB8AC3E}">
        <p14:creationId xmlns:p14="http://schemas.microsoft.com/office/powerpoint/2010/main" val="1200877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7AF9FED-0F1A-4476-9EFE-94E18BA46903}"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CA8363A0-260A-4687-A22E-E1C3AFD98FAB}" type="slidenum">
              <a:rPr lang="en-US" altLang="en-US"/>
              <a:pPr>
                <a:defRPr/>
              </a:pPr>
              <a:t>6</a:t>
            </a:fld>
            <a:endParaRPr lang="en-US" altLang="en-US"/>
          </a:p>
        </p:txBody>
      </p:sp>
      <p:sp>
        <p:nvSpPr>
          <p:cNvPr id="29701" name="Rectangle 2"/>
          <p:cNvSpPr>
            <a:spLocks noGrp="1" noChangeArrowheads="1"/>
          </p:cNvSpPr>
          <p:nvPr>
            <p:ph type="title"/>
          </p:nvPr>
        </p:nvSpPr>
        <p:spPr/>
        <p:txBody>
          <a:bodyPr/>
          <a:lstStyle/>
          <a:p>
            <a:r>
              <a:rPr lang="en-US" altLang="en-US" dirty="0" smtClean="0"/>
              <a:t>BC 550(a) Cont.</a:t>
            </a:r>
          </a:p>
        </p:txBody>
      </p:sp>
      <p:sp>
        <p:nvSpPr>
          <p:cNvPr id="29702" name="Rectangle 3"/>
          <p:cNvSpPr>
            <a:spLocks noGrp="1" noChangeArrowheads="1"/>
          </p:cNvSpPr>
          <p:nvPr>
            <p:ph type="body" idx="1"/>
          </p:nvPr>
        </p:nvSpPr>
        <p:spPr/>
        <p:txBody>
          <a:bodyPr/>
          <a:lstStyle/>
          <a:p>
            <a:pPr lvl="2"/>
            <a:r>
              <a:rPr lang="en-US" altLang="en-US" dirty="0" smtClean="0">
                <a:cs typeface="Times New Roman" panose="02020603050405020304" pitchFamily="18" charset="0"/>
              </a:rPr>
              <a:t>(1) the initial transferee of such transfer or the entity for whose benefit such transfer was made; or</a:t>
            </a:r>
            <a:endParaRPr lang="en-US" altLang="en-US" dirty="0" smtClean="0"/>
          </a:p>
          <a:p>
            <a:pPr lvl="2"/>
            <a:r>
              <a:rPr lang="en-US" altLang="en-US" dirty="0" smtClean="0">
                <a:cs typeface="Times New Roman" panose="02020603050405020304" pitchFamily="18" charset="0"/>
              </a:rPr>
              <a:t>(2) any immediate or mediate transferee of such initial transferee.</a:t>
            </a:r>
          </a:p>
        </p:txBody>
      </p:sp>
    </p:spTree>
    <p:extLst>
      <p:ext uri="{BB962C8B-B14F-4D97-AF65-F5344CB8AC3E}">
        <p14:creationId xmlns:p14="http://schemas.microsoft.com/office/powerpoint/2010/main" val="40689786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60</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9533743" y="0"/>
            <a:ext cx="2658257"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Enforcement: Seconds Blocked</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36641" y="243239"/>
            <a:ext cx="4620318" cy="6233761"/>
          </a:xfrm>
          <a:prstGeom prst="rect">
            <a:avLst/>
          </a:prstGeom>
        </p:spPr>
      </p:pic>
      <p:pic>
        <p:nvPicPr>
          <p:cNvPr id="8" name="Picture 7"/>
          <p:cNvPicPr>
            <a:picLocks noChangeAspect="1"/>
          </p:cNvPicPr>
          <p:nvPr/>
        </p:nvPicPr>
        <p:blipFill>
          <a:blip r:embed="rId3"/>
          <a:stretch>
            <a:fillRect/>
          </a:stretch>
        </p:blipFill>
        <p:spPr>
          <a:xfrm>
            <a:off x="202349" y="1918742"/>
            <a:ext cx="11699560" cy="2998032"/>
          </a:xfrm>
          <a:prstGeom prst="rect">
            <a:avLst/>
          </a:prstGeom>
        </p:spPr>
      </p:pic>
    </p:spTree>
    <p:extLst>
      <p:ext uri="{BB962C8B-B14F-4D97-AF65-F5344CB8AC3E}">
        <p14:creationId xmlns:p14="http://schemas.microsoft.com/office/powerpoint/2010/main" val="27959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61</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8565266" y="0"/>
            <a:ext cx="3626735" cy="923330"/>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Firsts Rights to Act as to Collateral Without Consultation or Consent of Seconds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99459" y="318946"/>
            <a:ext cx="4666064" cy="6285138"/>
          </a:xfrm>
          <a:prstGeom prst="rect">
            <a:avLst/>
          </a:prstGeom>
        </p:spPr>
      </p:pic>
      <p:pic>
        <p:nvPicPr>
          <p:cNvPr id="8" name="Picture 7"/>
          <p:cNvPicPr>
            <a:picLocks noChangeAspect="1"/>
          </p:cNvPicPr>
          <p:nvPr/>
        </p:nvPicPr>
        <p:blipFill>
          <a:blip r:embed="rId3"/>
          <a:stretch>
            <a:fillRect/>
          </a:stretch>
        </p:blipFill>
        <p:spPr>
          <a:xfrm>
            <a:off x="406400" y="1647705"/>
            <a:ext cx="11603037" cy="3627619"/>
          </a:xfrm>
          <a:prstGeom prst="rect">
            <a:avLst/>
          </a:prstGeom>
        </p:spPr>
      </p:pic>
      <p:grpSp>
        <p:nvGrpSpPr>
          <p:cNvPr id="12" name="Group 11"/>
          <p:cNvGrpSpPr/>
          <p:nvPr/>
        </p:nvGrpSpPr>
        <p:grpSpPr>
          <a:xfrm>
            <a:off x="406400" y="3667539"/>
            <a:ext cx="11480800" cy="617120"/>
            <a:chOff x="406400" y="3667539"/>
            <a:chExt cx="11480800" cy="617120"/>
          </a:xfrm>
        </p:grpSpPr>
        <p:sp>
          <p:nvSpPr>
            <p:cNvPr id="10" name="Rectangle 9"/>
            <p:cNvSpPr/>
            <p:nvPr/>
          </p:nvSpPr>
          <p:spPr bwMode="auto">
            <a:xfrm>
              <a:off x="406400" y="3667539"/>
              <a:ext cx="11480800" cy="298174"/>
            </a:xfrm>
            <a:prstGeom prst="rect">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406400" y="3980873"/>
              <a:ext cx="10616096" cy="303786"/>
            </a:xfrm>
            <a:prstGeom prst="rect">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8965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62</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9861629" y="0"/>
            <a:ext cx="2330371" cy="6463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Seconds Can’t Get Collateral</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214976" y="277490"/>
            <a:ext cx="4551699" cy="6199510"/>
          </a:xfrm>
          <a:prstGeom prst="rect">
            <a:avLst/>
          </a:prstGeom>
        </p:spPr>
      </p:pic>
      <p:pic>
        <p:nvPicPr>
          <p:cNvPr id="8" name="Picture 7"/>
          <p:cNvPicPr>
            <a:picLocks noChangeAspect="1"/>
          </p:cNvPicPr>
          <p:nvPr/>
        </p:nvPicPr>
        <p:blipFill>
          <a:blip r:embed="rId3"/>
          <a:stretch>
            <a:fillRect/>
          </a:stretch>
        </p:blipFill>
        <p:spPr>
          <a:xfrm>
            <a:off x="352474" y="2249239"/>
            <a:ext cx="11534726" cy="2498022"/>
          </a:xfrm>
          <a:prstGeom prst="rect">
            <a:avLst/>
          </a:prstGeom>
        </p:spPr>
      </p:pic>
    </p:spTree>
    <p:extLst>
      <p:ext uri="{BB962C8B-B14F-4D97-AF65-F5344CB8AC3E}">
        <p14:creationId xmlns:p14="http://schemas.microsoft.com/office/powerpoint/2010/main" val="20757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63</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9347201" y="0"/>
            <a:ext cx="2844800" cy="923330"/>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Seconds Can’t Interfere With Exercise of Remedies by Firsts</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45356" y="216192"/>
            <a:ext cx="4620318" cy="6387892"/>
          </a:xfrm>
          <a:prstGeom prst="rect">
            <a:avLst/>
          </a:prstGeom>
        </p:spPr>
      </p:pic>
      <p:grpSp>
        <p:nvGrpSpPr>
          <p:cNvPr id="10" name="Group 9"/>
          <p:cNvGrpSpPr>
            <a:grpSpLocks noChangeAspect="1"/>
          </p:cNvGrpSpPr>
          <p:nvPr/>
        </p:nvGrpSpPr>
        <p:grpSpPr>
          <a:xfrm>
            <a:off x="406400" y="1848447"/>
            <a:ext cx="11593908" cy="3023355"/>
            <a:chOff x="1289154" y="1228028"/>
            <a:chExt cx="9608695" cy="2505669"/>
          </a:xfrm>
        </p:grpSpPr>
        <p:pic>
          <p:nvPicPr>
            <p:cNvPr id="8" name="Picture 7"/>
            <p:cNvPicPr>
              <a:picLocks noChangeAspect="1"/>
            </p:cNvPicPr>
            <p:nvPr/>
          </p:nvPicPr>
          <p:blipFill>
            <a:blip r:embed="rId3"/>
            <a:stretch>
              <a:fillRect/>
            </a:stretch>
          </p:blipFill>
          <p:spPr>
            <a:xfrm>
              <a:off x="1318113" y="1228028"/>
              <a:ext cx="9555773" cy="1814057"/>
            </a:xfrm>
            <a:prstGeom prst="rect">
              <a:avLst/>
            </a:prstGeom>
          </p:spPr>
        </p:pic>
        <p:pic>
          <p:nvPicPr>
            <p:cNvPr id="9" name="Picture 8"/>
            <p:cNvPicPr>
              <a:picLocks noChangeAspect="1"/>
            </p:cNvPicPr>
            <p:nvPr/>
          </p:nvPicPr>
          <p:blipFill rotWithShape="1">
            <a:blip r:embed="rId4"/>
            <a:srcRect l="2237" r="2287"/>
            <a:stretch/>
          </p:blipFill>
          <p:spPr>
            <a:xfrm>
              <a:off x="1289154" y="2959868"/>
              <a:ext cx="9608695" cy="773829"/>
            </a:xfrm>
            <a:prstGeom prst="rect">
              <a:avLst/>
            </a:prstGeom>
          </p:spPr>
        </p:pic>
      </p:grpSp>
      <p:grpSp>
        <p:nvGrpSpPr>
          <p:cNvPr id="14" name="Group 13"/>
          <p:cNvGrpSpPr/>
          <p:nvPr/>
        </p:nvGrpSpPr>
        <p:grpSpPr>
          <a:xfrm>
            <a:off x="1302026" y="3279913"/>
            <a:ext cx="9988826" cy="658182"/>
            <a:chOff x="1302026" y="3279913"/>
            <a:chExt cx="9988826" cy="658182"/>
          </a:xfrm>
        </p:grpSpPr>
        <p:sp>
          <p:nvSpPr>
            <p:cNvPr id="12" name="Rectangle 11"/>
            <p:cNvSpPr/>
            <p:nvPr/>
          </p:nvSpPr>
          <p:spPr bwMode="auto">
            <a:xfrm>
              <a:off x="1302026" y="3279913"/>
              <a:ext cx="9988826" cy="339236"/>
            </a:xfrm>
            <a:prstGeom prst="rect">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1302026" y="3619149"/>
              <a:ext cx="9481931" cy="318946"/>
            </a:xfrm>
            <a:prstGeom prst="rect">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9056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64</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178321" y="0"/>
            <a:ext cx="201368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Nonetheless …</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93823" y="323165"/>
            <a:ext cx="4505954" cy="6285138"/>
          </a:xfrm>
          <a:prstGeom prst="rect">
            <a:avLst/>
          </a:prstGeom>
        </p:spPr>
      </p:pic>
      <p:grpSp>
        <p:nvGrpSpPr>
          <p:cNvPr id="12" name="Group 11"/>
          <p:cNvGrpSpPr>
            <a:grpSpLocks noChangeAspect="1"/>
          </p:cNvGrpSpPr>
          <p:nvPr/>
        </p:nvGrpSpPr>
        <p:grpSpPr>
          <a:xfrm>
            <a:off x="553395" y="1626186"/>
            <a:ext cx="11186809" cy="3437076"/>
            <a:chOff x="1191042" y="3035743"/>
            <a:chExt cx="9826729" cy="3019200"/>
          </a:xfrm>
        </p:grpSpPr>
        <p:pic>
          <p:nvPicPr>
            <p:cNvPr id="8" name="Picture 7"/>
            <p:cNvPicPr>
              <a:picLocks noChangeAspect="1"/>
            </p:cNvPicPr>
            <p:nvPr/>
          </p:nvPicPr>
          <p:blipFill>
            <a:blip r:embed="rId3"/>
            <a:stretch>
              <a:fillRect/>
            </a:stretch>
          </p:blipFill>
          <p:spPr>
            <a:xfrm>
              <a:off x="1191042" y="3035743"/>
              <a:ext cx="9809916" cy="786514"/>
            </a:xfrm>
            <a:prstGeom prst="rect">
              <a:avLst/>
            </a:prstGeom>
          </p:spPr>
        </p:pic>
        <p:pic>
          <p:nvPicPr>
            <p:cNvPr id="11" name="Picture 10"/>
            <p:cNvPicPr>
              <a:picLocks noChangeAspect="1"/>
            </p:cNvPicPr>
            <p:nvPr/>
          </p:nvPicPr>
          <p:blipFill rotWithShape="1">
            <a:blip r:embed="rId4"/>
            <a:srcRect r="1362"/>
            <a:stretch/>
          </p:blipFill>
          <p:spPr>
            <a:xfrm>
              <a:off x="1191043" y="3822257"/>
              <a:ext cx="9826728" cy="2232686"/>
            </a:xfrm>
            <a:prstGeom prst="rect">
              <a:avLst/>
            </a:prstGeom>
          </p:spPr>
        </p:pic>
      </p:grpSp>
    </p:spTree>
    <p:extLst>
      <p:ext uri="{BB962C8B-B14F-4D97-AF65-F5344CB8AC3E}">
        <p14:creationId xmlns:p14="http://schemas.microsoft.com/office/powerpoint/2010/main" val="299030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65</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178321" y="0"/>
            <a:ext cx="201368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Nonetheless …</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93823" y="323165"/>
            <a:ext cx="4505954" cy="6285138"/>
          </a:xfrm>
          <a:prstGeom prst="rect">
            <a:avLst/>
          </a:prstGeom>
        </p:spPr>
      </p:pic>
      <p:pic>
        <p:nvPicPr>
          <p:cNvPr id="9" name="Picture 8"/>
          <p:cNvPicPr>
            <a:picLocks noChangeAspect="1"/>
          </p:cNvPicPr>
          <p:nvPr/>
        </p:nvPicPr>
        <p:blipFill>
          <a:blip r:embed="rId3"/>
          <a:stretch>
            <a:fillRect/>
          </a:stretch>
        </p:blipFill>
        <p:spPr>
          <a:xfrm>
            <a:off x="532740" y="1678329"/>
            <a:ext cx="11161175" cy="3622875"/>
          </a:xfrm>
          <a:prstGeom prst="rect">
            <a:avLst/>
          </a:prstGeom>
        </p:spPr>
      </p:pic>
      <p:grpSp>
        <p:nvGrpSpPr>
          <p:cNvPr id="8" name="Group 7"/>
          <p:cNvGrpSpPr/>
          <p:nvPr/>
        </p:nvGrpSpPr>
        <p:grpSpPr>
          <a:xfrm>
            <a:off x="628374" y="3796748"/>
            <a:ext cx="10883348" cy="658182"/>
            <a:chOff x="628374" y="3796748"/>
            <a:chExt cx="10883348" cy="658182"/>
          </a:xfrm>
        </p:grpSpPr>
        <p:sp>
          <p:nvSpPr>
            <p:cNvPr id="12" name="Rectangle 11"/>
            <p:cNvSpPr/>
            <p:nvPr/>
          </p:nvSpPr>
          <p:spPr bwMode="auto">
            <a:xfrm>
              <a:off x="1522896" y="3796748"/>
              <a:ext cx="9988826" cy="339236"/>
            </a:xfrm>
            <a:prstGeom prst="rect">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628374" y="4135984"/>
              <a:ext cx="7680739" cy="318946"/>
            </a:xfrm>
            <a:prstGeom prst="rect">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6954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93AC2D-1DA8-4910-BECA-E4E42AC4BF42}" type="datetime4">
              <a:rPr lang="en-US" smtClean="0"/>
              <a:t>November 29, 2018</a:t>
            </a:fld>
            <a:endParaRPr lang="en-US" altLang="en-US">
              <a:solidFill>
                <a:schemeClr val="bg2"/>
              </a:solidFill>
            </a:endParaRPr>
          </a:p>
        </p:txBody>
      </p:sp>
      <p:sp>
        <p:nvSpPr>
          <p:cNvPr id="3" name="Slide Number Placeholder 2"/>
          <p:cNvSpPr>
            <a:spLocks noGrp="1"/>
          </p:cNvSpPr>
          <p:nvPr>
            <p:ph type="sldNum" sz="quarter" idx="12"/>
          </p:nvPr>
        </p:nvSpPr>
        <p:spPr/>
        <p:txBody>
          <a:bodyPr/>
          <a:lstStyle/>
          <a:p>
            <a:fld id="{9017F8F9-3130-49B6-A9F9-E55F884066B7}" type="slidenum">
              <a:rPr lang="en-US" altLang="en-US" smtClean="0"/>
              <a:pPr/>
              <a:t>66</a:t>
            </a:fld>
            <a:endParaRPr lang="en-US" altLang="en-US"/>
          </a:p>
        </p:txBody>
      </p:sp>
      <p:sp>
        <p:nvSpPr>
          <p:cNvPr id="5" name="Text Box 5"/>
          <p:cNvSpPr txBox="1">
            <a:spLocks noChangeArrowheads="1"/>
          </p:cNvSpPr>
          <p:nvPr/>
        </p:nvSpPr>
        <p:spPr bwMode="auto">
          <a:xfrm>
            <a:off x="10035250" y="6350169"/>
            <a:ext cx="2156749" cy="507831"/>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smtClean="0">
                <a:solidFill>
                  <a:schemeClr val="accent4">
                    <a:lumMod val="75000"/>
                    <a:lumOff val="25000"/>
                  </a:schemeClr>
                </a:solidFill>
                <a:latin typeface="+mn-lt"/>
                <a:cs typeface="Times New Roman" panose="02020603050405020304" pitchFamily="18" charset="0"/>
              </a:rPr>
              <a:t>Boston Generating </a:t>
            </a:r>
            <a:r>
              <a:rPr lang="en-US" sz="1350" i="0" dirty="0" err="1" smtClean="0">
                <a:solidFill>
                  <a:schemeClr val="accent4">
                    <a:lumMod val="75000"/>
                    <a:lumOff val="25000"/>
                  </a:schemeClr>
                </a:solidFill>
                <a:latin typeface="+mn-lt"/>
                <a:cs typeface="Times New Roman" panose="02020603050405020304" pitchFamily="18" charset="0"/>
              </a:rPr>
              <a:t>Intercreditor</a:t>
            </a:r>
            <a:r>
              <a:rPr lang="en-US" sz="1350" i="0" dirty="0" smtClean="0">
                <a:solidFill>
                  <a:schemeClr val="accent4">
                    <a:lumMod val="75000"/>
                    <a:lumOff val="25000"/>
                  </a:schemeClr>
                </a:solidFill>
                <a:latin typeface="+mn-lt"/>
                <a:cs typeface="Times New Roman" panose="02020603050405020304" pitchFamily="18" charset="0"/>
              </a:rPr>
              <a:t> Agreement</a:t>
            </a:r>
            <a:endParaRPr lang="en-US" sz="1350" i="0" dirty="0">
              <a:solidFill>
                <a:schemeClr val="accent4">
                  <a:lumMod val="75000"/>
                  <a:lumOff val="25000"/>
                </a:schemeClr>
              </a:solidFill>
              <a:latin typeface="+mn-lt"/>
              <a:cs typeface="Times New Roman" panose="02020603050405020304" pitchFamily="18" charset="0"/>
            </a:endParaRPr>
          </a:p>
        </p:txBody>
      </p:sp>
      <p:sp>
        <p:nvSpPr>
          <p:cNvPr id="6" name="Rectangle 7"/>
          <p:cNvSpPr>
            <a:spLocks noChangeArrowheads="1"/>
          </p:cNvSpPr>
          <p:nvPr/>
        </p:nvSpPr>
        <p:spPr bwMode="auto">
          <a:xfrm>
            <a:off x="12062222" y="6736666"/>
            <a:ext cx="129778" cy="11787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sz="1800"/>
          </a:p>
        </p:txBody>
      </p:sp>
      <p:sp>
        <p:nvSpPr>
          <p:cNvPr id="7" name="Text Box 5"/>
          <p:cNvSpPr txBox="1">
            <a:spLocks noChangeArrowheads="1"/>
          </p:cNvSpPr>
          <p:nvPr/>
        </p:nvSpPr>
        <p:spPr bwMode="auto">
          <a:xfrm>
            <a:off x="10178321" y="0"/>
            <a:ext cx="201368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Nonetheless …</a:t>
            </a:r>
            <a:endParaRPr lang="en-US" sz="1800"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93823" y="323165"/>
            <a:ext cx="4505954" cy="6285138"/>
          </a:xfrm>
          <a:prstGeom prst="rect">
            <a:avLst/>
          </a:prstGeom>
        </p:spPr>
      </p:pic>
      <p:pic>
        <p:nvPicPr>
          <p:cNvPr id="9" name="Picture 8"/>
          <p:cNvPicPr>
            <a:picLocks noChangeAspect="1"/>
          </p:cNvPicPr>
          <p:nvPr/>
        </p:nvPicPr>
        <p:blipFill>
          <a:blip r:embed="rId3"/>
          <a:stretch>
            <a:fillRect/>
          </a:stretch>
        </p:blipFill>
        <p:spPr>
          <a:xfrm>
            <a:off x="271403" y="2111496"/>
            <a:ext cx="11750793" cy="2708475"/>
          </a:xfrm>
          <a:prstGeom prst="rect">
            <a:avLst/>
          </a:prstGeom>
        </p:spPr>
      </p:pic>
    </p:spTree>
    <p:extLst>
      <p:ext uri="{BB962C8B-B14F-4D97-AF65-F5344CB8AC3E}">
        <p14:creationId xmlns:p14="http://schemas.microsoft.com/office/powerpoint/2010/main" val="2361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Generating (</a:t>
            </a:r>
            <a:r>
              <a:rPr lang="en-US" dirty="0" err="1" smtClean="0"/>
              <a:t>Bankr</a:t>
            </a:r>
            <a:r>
              <a:rPr lang="en-US" dirty="0" smtClean="0"/>
              <a:t>. SDNY 2010)</a:t>
            </a:r>
            <a:endParaRPr lang="en-US" dirty="0"/>
          </a:p>
        </p:txBody>
      </p:sp>
      <p:sp>
        <p:nvSpPr>
          <p:cNvPr id="3" name="Content Placeholder 2"/>
          <p:cNvSpPr>
            <a:spLocks noGrp="1"/>
          </p:cNvSpPr>
          <p:nvPr>
            <p:ph idx="1"/>
          </p:nvPr>
        </p:nvSpPr>
        <p:spPr/>
        <p:txBody>
          <a:bodyPr/>
          <a:lstStyle/>
          <a:p>
            <a:r>
              <a:rPr lang="en-US" dirty="0" smtClean="0"/>
              <a:t>Key Questions</a:t>
            </a:r>
          </a:p>
          <a:p>
            <a:pPr lvl="1"/>
            <a:r>
              <a:rPr lang="en-US" dirty="0" smtClean="0"/>
              <a:t>Is this an exercise of remedies by the Firsts?</a:t>
            </a:r>
          </a:p>
          <a:p>
            <a:pPr lvl="2"/>
            <a:r>
              <a:rPr lang="en-US" i="1" dirty="0" smtClean="0"/>
              <a:t>They</a:t>
            </a:r>
            <a:r>
              <a:rPr lang="en-US" dirty="0" smtClean="0"/>
              <a:t> say no.</a:t>
            </a:r>
          </a:p>
          <a:p>
            <a:pPr lvl="2"/>
            <a:r>
              <a:rPr lang="en-US" dirty="0" smtClean="0"/>
              <a:t>????</a:t>
            </a:r>
          </a:p>
        </p:txBody>
      </p:sp>
      <p:sp>
        <p:nvSpPr>
          <p:cNvPr id="4" name="Date Placeholder 3"/>
          <p:cNvSpPr>
            <a:spLocks noGrp="1"/>
          </p:cNvSpPr>
          <p:nvPr>
            <p:ph type="dt" sz="half" idx="10"/>
          </p:nvPr>
        </p:nvSpPr>
        <p:spPr/>
        <p:txBody>
          <a:bodyPr/>
          <a:lstStyle/>
          <a:p>
            <a:pPr>
              <a:defRPr/>
            </a:pPr>
            <a:fld id="{00F2A570-2BEF-4469-A5D5-1F802B780642}" type="datetime4">
              <a:rPr lang="en-US" smtClean="0"/>
              <a:t>November 29, 2018</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82CF866-3BDF-4EE9-88FE-35A64FB90A8E}" type="slidenum">
              <a:rPr lang="en-US" altLang="en-US" smtClean="0"/>
              <a:pPr/>
              <a:t>67</a:t>
            </a:fld>
            <a:endParaRPr lang="en-US" altLang="en-US"/>
          </a:p>
        </p:txBody>
      </p:sp>
    </p:spTree>
    <p:extLst>
      <p:ext uri="{BB962C8B-B14F-4D97-AF65-F5344CB8AC3E}">
        <p14:creationId xmlns:p14="http://schemas.microsoft.com/office/powerpoint/2010/main" val="42192712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Generating (</a:t>
            </a:r>
            <a:r>
              <a:rPr lang="en-US" dirty="0" err="1" smtClean="0"/>
              <a:t>Bankr</a:t>
            </a:r>
            <a:r>
              <a:rPr lang="en-US" dirty="0" smtClean="0"/>
              <a:t>. SDNY 2010)</a:t>
            </a:r>
            <a:endParaRPr lang="en-US" dirty="0"/>
          </a:p>
        </p:txBody>
      </p:sp>
      <p:sp>
        <p:nvSpPr>
          <p:cNvPr id="3" name="Content Placeholder 2"/>
          <p:cNvSpPr>
            <a:spLocks noGrp="1"/>
          </p:cNvSpPr>
          <p:nvPr>
            <p:ph idx="1"/>
          </p:nvPr>
        </p:nvSpPr>
        <p:spPr/>
        <p:txBody>
          <a:bodyPr/>
          <a:lstStyle/>
          <a:p>
            <a:r>
              <a:rPr lang="en-US" dirty="0" smtClean="0"/>
              <a:t>Key Questions</a:t>
            </a:r>
          </a:p>
          <a:p>
            <a:pPr lvl="1"/>
            <a:r>
              <a:rPr lang="en-US" dirty="0" smtClean="0"/>
              <a:t>Did the Seconds waive the right to challenge a BC 363 sale?</a:t>
            </a:r>
          </a:p>
          <a:p>
            <a:pPr lvl="2"/>
            <a:r>
              <a:rPr lang="en-US" dirty="0" smtClean="0"/>
              <a:t>No: (“</a:t>
            </a:r>
            <a:r>
              <a:rPr lang="en-US" dirty="0"/>
              <a:t>If a secured lender seeks to waive its rights to object to a 363 sale, it must be clear beyond peradventure that it has done so</a:t>
            </a:r>
            <a:r>
              <a:rPr lang="en-US" dirty="0" smtClean="0"/>
              <a:t>.”)</a:t>
            </a:r>
          </a:p>
          <a:p>
            <a:pPr lvl="2"/>
            <a:r>
              <a:rPr lang="en-US" dirty="0" smtClean="0"/>
              <a:t>Cf. Sec. 6.2 of ABA Model IA on this</a:t>
            </a:r>
            <a:endParaRPr lang="en-US" dirty="0"/>
          </a:p>
        </p:txBody>
      </p:sp>
      <p:sp>
        <p:nvSpPr>
          <p:cNvPr id="4" name="Date Placeholder 3"/>
          <p:cNvSpPr>
            <a:spLocks noGrp="1"/>
          </p:cNvSpPr>
          <p:nvPr>
            <p:ph type="dt" sz="half" idx="10"/>
          </p:nvPr>
        </p:nvSpPr>
        <p:spPr/>
        <p:txBody>
          <a:bodyPr/>
          <a:lstStyle/>
          <a:p>
            <a:pPr>
              <a:defRPr/>
            </a:pPr>
            <a:fld id="{00F2A570-2BEF-4469-A5D5-1F802B780642}" type="datetime4">
              <a:rPr lang="en-US" smtClean="0"/>
              <a:t>November 29, 2018</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82CF866-3BDF-4EE9-88FE-35A64FB90A8E}" type="slidenum">
              <a:rPr lang="en-US" altLang="en-US" smtClean="0"/>
              <a:pPr/>
              <a:t>68</a:t>
            </a:fld>
            <a:endParaRPr lang="en-US" altLang="en-US"/>
          </a:p>
        </p:txBody>
      </p:sp>
    </p:spTree>
    <p:extLst>
      <p:ext uri="{BB962C8B-B14F-4D97-AF65-F5344CB8AC3E}">
        <p14:creationId xmlns:p14="http://schemas.microsoft.com/office/powerpoint/2010/main" val="13607983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Generating (</a:t>
            </a:r>
            <a:r>
              <a:rPr lang="en-US" dirty="0" err="1" smtClean="0"/>
              <a:t>Bankr</a:t>
            </a:r>
            <a:r>
              <a:rPr lang="en-US" dirty="0" smtClean="0"/>
              <a:t>. SDNY 2010)</a:t>
            </a:r>
            <a:endParaRPr lang="en-US" dirty="0"/>
          </a:p>
        </p:txBody>
      </p:sp>
      <p:sp>
        <p:nvSpPr>
          <p:cNvPr id="3" name="Content Placeholder 2"/>
          <p:cNvSpPr>
            <a:spLocks noGrp="1"/>
          </p:cNvSpPr>
          <p:nvPr>
            <p:ph idx="1"/>
          </p:nvPr>
        </p:nvSpPr>
        <p:spPr/>
        <p:txBody>
          <a:bodyPr/>
          <a:lstStyle/>
          <a:p>
            <a:r>
              <a:rPr lang="en-US" dirty="0" smtClean="0"/>
              <a:t>Key Questions</a:t>
            </a:r>
          </a:p>
          <a:p>
            <a:pPr lvl="1"/>
            <a:r>
              <a:rPr lang="en-US" dirty="0" smtClean="0"/>
              <a:t>How does BC 363 apply in this circumstance?</a:t>
            </a:r>
          </a:p>
          <a:p>
            <a:pPr lvl="2"/>
            <a:r>
              <a:rPr lang="en-US" dirty="0" smtClean="0"/>
              <a:t>Not our issue today.</a:t>
            </a:r>
          </a:p>
          <a:p>
            <a:pPr lvl="2"/>
            <a:r>
              <a:rPr lang="en-US" dirty="0" smtClean="0"/>
              <a:t>Go </a:t>
            </a:r>
            <a:r>
              <a:rPr lang="en-US" smtClean="0"/>
              <a:t>see Baird/Casey</a:t>
            </a:r>
            <a:endParaRPr lang="en-US" dirty="0" smtClean="0"/>
          </a:p>
        </p:txBody>
      </p:sp>
      <p:sp>
        <p:nvSpPr>
          <p:cNvPr id="4" name="Date Placeholder 3"/>
          <p:cNvSpPr>
            <a:spLocks noGrp="1"/>
          </p:cNvSpPr>
          <p:nvPr>
            <p:ph type="dt" sz="half" idx="10"/>
          </p:nvPr>
        </p:nvSpPr>
        <p:spPr/>
        <p:txBody>
          <a:bodyPr/>
          <a:lstStyle/>
          <a:p>
            <a:pPr>
              <a:defRPr/>
            </a:pPr>
            <a:fld id="{00F2A570-2BEF-4469-A5D5-1F802B780642}" type="datetime4">
              <a:rPr lang="en-US" smtClean="0"/>
              <a:t>November 29, 2018</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82CF866-3BDF-4EE9-88FE-35A64FB90A8E}" type="slidenum">
              <a:rPr lang="en-US" altLang="en-US" smtClean="0"/>
              <a:pPr/>
              <a:t>69</a:t>
            </a:fld>
            <a:endParaRPr lang="en-US" altLang="en-US"/>
          </a:p>
        </p:txBody>
      </p:sp>
    </p:spTree>
    <p:extLst>
      <p:ext uri="{BB962C8B-B14F-4D97-AF65-F5344CB8AC3E}">
        <p14:creationId xmlns:p14="http://schemas.microsoft.com/office/powerpoint/2010/main" val="3863063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9D93327-F0BA-4444-A51F-3CCDE9BA42B8}" type="datetime4">
              <a:rPr lang="en-US" altLang="en-US"/>
              <a:pPr>
                <a:defRPr/>
              </a:pPr>
              <a:t>November 29, 2018</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p>
            <a:pPr>
              <a:defRPr/>
            </a:pPr>
            <a:fld id="{F95D2263-EEE1-4DA5-B623-B2B17A684F4B}" type="slidenum">
              <a:rPr lang="en-US" altLang="en-US"/>
              <a:pPr>
                <a:defRPr/>
              </a:pPr>
              <a:t>7</a:t>
            </a:fld>
            <a:endParaRPr lang="en-US" altLang="en-US"/>
          </a:p>
        </p:txBody>
      </p:sp>
      <p:sp>
        <p:nvSpPr>
          <p:cNvPr id="31749" name="Rectangle 2"/>
          <p:cNvSpPr>
            <a:spLocks noGrp="1" noChangeArrowheads="1"/>
          </p:cNvSpPr>
          <p:nvPr>
            <p:ph type="title"/>
          </p:nvPr>
        </p:nvSpPr>
        <p:spPr/>
        <p:txBody>
          <a:bodyPr/>
          <a:lstStyle/>
          <a:p>
            <a:r>
              <a:rPr lang="en-US" altLang="en-US" dirty="0" smtClean="0"/>
              <a:t>BC 551: Automatic Preservation</a:t>
            </a:r>
          </a:p>
        </p:txBody>
      </p:sp>
      <p:sp>
        <p:nvSpPr>
          <p:cNvPr id="31750" name="Rectangle 3"/>
          <p:cNvSpPr>
            <a:spLocks noGrp="1" noChangeArrowheads="1"/>
          </p:cNvSpPr>
          <p:nvPr>
            <p:ph type="body" idx="1"/>
          </p:nvPr>
        </p:nvSpPr>
        <p:spPr/>
        <p:txBody>
          <a:bodyPr/>
          <a:lstStyle/>
          <a:p>
            <a:pPr lvl="1"/>
            <a:r>
              <a:rPr lang="en-US" altLang="en-US" dirty="0" smtClean="0">
                <a:solidFill>
                  <a:srgbClr val="FF0000"/>
                </a:solidFill>
                <a:cs typeface="Times New Roman" panose="02020603050405020304" pitchFamily="18" charset="0"/>
              </a:rPr>
              <a:t>Any transfer avoided </a:t>
            </a:r>
            <a:r>
              <a:rPr lang="en-US" altLang="en-US" dirty="0" smtClean="0">
                <a:cs typeface="Times New Roman" panose="02020603050405020304" pitchFamily="18" charset="0"/>
              </a:rPr>
              <a:t>under section 522, 544, 545, 547, 548, 549, or 724(a) of this title, or any lien void under section 506(d) of this title, </a:t>
            </a:r>
            <a:r>
              <a:rPr lang="en-US" altLang="en-US" dirty="0" smtClean="0">
                <a:solidFill>
                  <a:srgbClr val="FF0000"/>
                </a:solidFill>
                <a:cs typeface="Times New Roman" panose="02020603050405020304" pitchFamily="18" charset="0"/>
              </a:rPr>
              <a:t>is preserved for the benefit of the estate </a:t>
            </a:r>
            <a:r>
              <a:rPr lang="en-US" altLang="en-US" dirty="0" smtClean="0">
                <a:cs typeface="Times New Roman" panose="02020603050405020304" pitchFamily="18" charset="0"/>
              </a:rPr>
              <a:t>but only with respect to property of the estate.</a:t>
            </a:r>
            <a:r>
              <a:rPr lang="en-US" altLang="en-US" dirty="0" smtClean="0"/>
              <a:t> </a:t>
            </a:r>
          </a:p>
        </p:txBody>
      </p:sp>
    </p:spTree>
    <p:extLst>
      <p:ext uri="{BB962C8B-B14F-4D97-AF65-F5344CB8AC3E}">
        <p14:creationId xmlns:p14="http://schemas.microsoft.com/office/powerpoint/2010/main" val="328496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quarter" idx="10"/>
          </p:nvPr>
        </p:nvSpPr>
        <p:spPr/>
        <p:txBody>
          <a:bodyPr/>
          <a:lstStyle/>
          <a:p>
            <a:pPr>
              <a:defRPr/>
            </a:pPr>
            <a:fld id="{053BCA7C-B953-40A0-A9DD-24F930AE5DBB}" type="datetime4">
              <a:rPr lang="en-US" altLang="en-US"/>
              <a:pPr>
                <a:defRPr/>
              </a:pPr>
              <a:t>November 29, 2018</a:t>
            </a:fld>
            <a:endParaRPr lang="en-US" altLang="en-US">
              <a:solidFill>
                <a:schemeClr val="bg2"/>
              </a:solidFill>
            </a:endParaRPr>
          </a:p>
        </p:txBody>
      </p:sp>
      <p:sp>
        <p:nvSpPr>
          <p:cNvPr id="17" name="Slide Number Placeholder 4"/>
          <p:cNvSpPr>
            <a:spLocks noGrp="1"/>
          </p:cNvSpPr>
          <p:nvPr>
            <p:ph type="sldNum" sz="quarter" idx="12"/>
          </p:nvPr>
        </p:nvSpPr>
        <p:spPr/>
        <p:txBody>
          <a:bodyPr/>
          <a:lstStyle/>
          <a:p>
            <a:pPr>
              <a:defRPr/>
            </a:pPr>
            <a:fld id="{C02D56E1-1777-4E9B-8D40-1EF72B08C9AC}" type="slidenum">
              <a:rPr lang="en-US" altLang="en-US"/>
              <a:pPr>
                <a:defRPr/>
              </a:pPr>
              <a:t>8</a:t>
            </a:fld>
            <a:endParaRPr lang="en-US" altLang="en-US"/>
          </a:p>
        </p:txBody>
      </p:sp>
      <p:sp>
        <p:nvSpPr>
          <p:cNvPr id="33797" name="Rectangle 2"/>
          <p:cNvSpPr>
            <a:spLocks noGrp="1" noChangeArrowheads="1"/>
          </p:cNvSpPr>
          <p:nvPr>
            <p:ph type="title"/>
          </p:nvPr>
        </p:nvSpPr>
        <p:spPr/>
        <p:txBody>
          <a:bodyPr/>
          <a:lstStyle/>
          <a:p>
            <a:r>
              <a:rPr lang="en-US" altLang="en-US" dirty="0" smtClean="0">
                <a:cs typeface="Times New Roman" panose="02020603050405020304" pitchFamily="18" charset="0"/>
              </a:rPr>
              <a:t>10-4: The Hypothetical Lien Creditor Power</a:t>
            </a:r>
          </a:p>
        </p:txBody>
      </p:sp>
      <p:sp>
        <p:nvSpPr>
          <p:cNvPr id="2164739" name="AutoShape 3"/>
          <p:cNvSpPr>
            <a:spLocks noChangeArrowheads="1"/>
          </p:cNvSpPr>
          <p:nvPr/>
        </p:nvSpPr>
        <p:spPr bwMode="auto">
          <a:xfrm>
            <a:off x="941898" y="4953000"/>
            <a:ext cx="2590800" cy="1066800"/>
          </a:xfrm>
          <a:prstGeom prst="flowChartInputOutpu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Bank</a:t>
            </a:r>
          </a:p>
        </p:txBody>
      </p:sp>
      <p:sp>
        <p:nvSpPr>
          <p:cNvPr id="2164740" name="AutoShape 4"/>
          <p:cNvSpPr>
            <a:spLocks noChangeArrowheads="1"/>
          </p:cNvSpPr>
          <p:nvPr/>
        </p:nvSpPr>
        <p:spPr bwMode="auto">
          <a:xfrm>
            <a:off x="941898" y="1447800"/>
            <a:ext cx="2286000" cy="1219200"/>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Debtor</a:t>
            </a:r>
          </a:p>
        </p:txBody>
      </p:sp>
      <p:sp>
        <p:nvSpPr>
          <p:cNvPr id="2164741" name="AutoShape 5"/>
          <p:cNvSpPr>
            <a:spLocks noChangeArrowheads="1"/>
          </p:cNvSpPr>
          <p:nvPr/>
        </p:nvSpPr>
        <p:spPr bwMode="auto">
          <a:xfrm>
            <a:off x="9098398" y="1524000"/>
            <a:ext cx="2438400" cy="1143000"/>
          </a:xfrm>
          <a:prstGeom prst="flowChartPreparation">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4000"/>
              <a:t>Finco</a:t>
            </a:r>
          </a:p>
        </p:txBody>
      </p:sp>
      <p:sp>
        <p:nvSpPr>
          <p:cNvPr id="2164742" name="Line 6"/>
          <p:cNvSpPr>
            <a:spLocks noChangeShapeType="1"/>
          </p:cNvSpPr>
          <p:nvPr/>
        </p:nvSpPr>
        <p:spPr bwMode="auto">
          <a:xfrm>
            <a:off x="3227898" y="1981200"/>
            <a:ext cx="5839902" cy="0"/>
          </a:xfrm>
          <a:prstGeom prst="line">
            <a:avLst/>
          </a:prstGeom>
          <a:noFill/>
          <a:ln w="1905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43" name="Line 7"/>
          <p:cNvSpPr>
            <a:spLocks noChangeShapeType="1"/>
          </p:cNvSpPr>
          <p:nvPr/>
        </p:nvSpPr>
        <p:spPr bwMode="auto">
          <a:xfrm>
            <a:off x="2921706" y="2667000"/>
            <a:ext cx="0" cy="2286000"/>
          </a:xfrm>
          <a:prstGeom prst="line">
            <a:avLst/>
          </a:prstGeom>
          <a:noFill/>
          <a:ln w="1905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44" name="AutoShape 8"/>
          <p:cNvSpPr>
            <a:spLocks noChangeArrowheads="1"/>
          </p:cNvSpPr>
          <p:nvPr/>
        </p:nvSpPr>
        <p:spPr bwMode="auto">
          <a:xfrm>
            <a:off x="411967" y="3383071"/>
            <a:ext cx="2043820" cy="853858"/>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smtClean="0"/>
              <a:t>1/1: $</a:t>
            </a:r>
            <a:r>
              <a:rPr lang="en-US" altLang="en-US" sz="3200" dirty="0"/>
              <a:t>5</a:t>
            </a:r>
            <a:r>
              <a:rPr lang="en-US" altLang="en-US" sz="3200" dirty="0" smtClean="0"/>
              <a:t>,000</a:t>
            </a:r>
            <a:endParaRPr lang="en-US" altLang="en-US" sz="3200" dirty="0"/>
          </a:p>
        </p:txBody>
      </p:sp>
      <p:sp>
        <p:nvSpPr>
          <p:cNvPr id="2164745" name="AutoShape 9"/>
          <p:cNvSpPr>
            <a:spLocks noChangeArrowheads="1"/>
          </p:cNvSpPr>
          <p:nvPr/>
        </p:nvSpPr>
        <p:spPr bwMode="auto">
          <a:xfrm>
            <a:off x="3623833" y="2322534"/>
            <a:ext cx="3445312" cy="10668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3/1: $5,000 </a:t>
            </a:r>
          </a:p>
          <a:p>
            <a:pPr algn="ctr"/>
            <a:r>
              <a:rPr lang="en-US" altLang="en-US" sz="3200" dirty="0"/>
              <a:t>SA: </a:t>
            </a:r>
            <a:r>
              <a:rPr lang="en-US" altLang="en-US" sz="3200" dirty="0" smtClean="0"/>
              <a:t>Machine</a:t>
            </a:r>
            <a:endParaRPr lang="en-US" altLang="en-US" sz="3200" dirty="0"/>
          </a:p>
        </p:txBody>
      </p:sp>
      <p:sp>
        <p:nvSpPr>
          <p:cNvPr id="2164746" name="Text Box 10"/>
          <p:cNvSpPr txBox="1">
            <a:spLocks noChangeArrowheads="1"/>
          </p:cNvSpPr>
          <p:nvPr/>
        </p:nvSpPr>
        <p:spPr bwMode="auto">
          <a:xfrm>
            <a:off x="8912898" y="3196948"/>
            <a:ext cx="3228973" cy="1754326"/>
          </a:xfrm>
          <a:prstGeom prst="rect">
            <a:avLst/>
          </a:prstGeom>
          <a:noFill/>
          <a:ln w="38100">
            <a:solidFill>
              <a:srgbClr val="FF0000"/>
            </a:solidFill>
            <a:miter lim="800000"/>
            <a:headEnd/>
            <a:tailEnd/>
          </a:ln>
          <a:effectLst/>
          <a:extLst/>
        </p:spPr>
        <p:txBody>
          <a:bodyPr wrap="squar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lang="en-US" altLang="en-US" sz="3600" dirty="0">
                <a:solidFill>
                  <a:srgbClr val="FF0000"/>
                </a:solidFill>
              </a:rPr>
              <a:t>8/1 How should the proceeds be divided?</a:t>
            </a:r>
          </a:p>
        </p:txBody>
      </p:sp>
      <p:sp>
        <p:nvSpPr>
          <p:cNvPr id="2164747" name="AutoShape 11"/>
          <p:cNvSpPr>
            <a:spLocks noChangeArrowheads="1"/>
          </p:cNvSpPr>
          <p:nvPr/>
        </p:nvSpPr>
        <p:spPr bwMode="auto">
          <a:xfrm>
            <a:off x="3532698" y="4191000"/>
            <a:ext cx="5230302" cy="760274"/>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Debtor owes suppliers $10,000</a:t>
            </a:r>
          </a:p>
        </p:txBody>
      </p:sp>
      <p:sp>
        <p:nvSpPr>
          <p:cNvPr id="2164748" name="AutoShape 12"/>
          <p:cNvSpPr>
            <a:spLocks noChangeArrowheads="1"/>
          </p:cNvSpPr>
          <p:nvPr/>
        </p:nvSpPr>
        <p:spPr bwMode="auto">
          <a:xfrm>
            <a:off x="7179112" y="2286000"/>
            <a:ext cx="1447800" cy="1219200"/>
          </a:xfrm>
          <a:prstGeom prst="flowChartSummingJunction">
            <a:avLst/>
          </a:prstGeom>
          <a:solidFill>
            <a:srgbClr val="00CC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FS</a:t>
            </a:r>
          </a:p>
        </p:txBody>
      </p:sp>
      <p:sp>
        <p:nvSpPr>
          <p:cNvPr id="2164749" name="AutoShape 13"/>
          <p:cNvSpPr>
            <a:spLocks noChangeArrowheads="1"/>
          </p:cNvSpPr>
          <p:nvPr/>
        </p:nvSpPr>
        <p:spPr bwMode="auto">
          <a:xfrm>
            <a:off x="3615118" y="3500502"/>
            <a:ext cx="3386567" cy="579329"/>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Machine = $10,000</a:t>
            </a:r>
          </a:p>
        </p:txBody>
      </p:sp>
      <p:sp>
        <p:nvSpPr>
          <p:cNvPr id="2164750" name="AutoShape 14"/>
          <p:cNvSpPr>
            <a:spLocks noChangeArrowheads="1"/>
          </p:cNvSpPr>
          <p:nvPr/>
        </p:nvSpPr>
        <p:spPr bwMode="auto">
          <a:xfrm>
            <a:off x="4058433" y="5259526"/>
            <a:ext cx="5009367" cy="988874"/>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t>8/1 Debtor files for bankruptcy</a:t>
            </a:r>
          </a:p>
          <a:p>
            <a:pPr algn="ctr"/>
            <a:r>
              <a:rPr lang="en-US" altLang="en-US" sz="3200" dirty="0" err="1"/>
              <a:t>Finco</a:t>
            </a:r>
            <a:r>
              <a:rPr lang="en-US" altLang="en-US" sz="3200" dirty="0"/>
              <a:t> SA set aside</a:t>
            </a:r>
          </a:p>
        </p:txBody>
      </p:sp>
      <p:sp>
        <p:nvSpPr>
          <p:cNvPr id="18"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19" name="Text Box 5"/>
          <p:cNvSpPr txBox="1">
            <a:spLocks noChangeArrowheads="1"/>
          </p:cNvSpPr>
          <p:nvPr/>
        </p:nvSpPr>
        <p:spPr bwMode="auto">
          <a:xfrm>
            <a:off x="11358281" y="0"/>
            <a:ext cx="8337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smtClean="0">
                <a:solidFill>
                  <a:schemeClr val="accent4">
                    <a:lumMod val="75000"/>
                    <a:lumOff val="25000"/>
                  </a:schemeClr>
                </a:solidFill>
                <a:latin typeface="+mn-lt"/>
                <a:cs typeface="Times New Roman" panose="02020603050405020304" pitchFamily="18" charset="0"/>
              </a:rPr>
              <a:t>TTYN</a:t>
            </a:r>
            <a:endParaRPr lang="en-US" sz="1800"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92039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64740"/>
                                        </p:tgtEl>
                                        <p:attrNameLst>
                                          <p:attrName>style.visibility</p:attrName>
                                        </p:attrNameLst>
                                      </p:cBhvr>
                                      <p:to>
                                        <p:strVal val="visible"/>
                                      </p:to>
                                    </p:set>
                                    <p:anim calcmode="lin" valueType="num">
                                      <p:cBhvr additive="base">
                                        <p:cTn id="7" dur="500" fill="hold"/>
                                        <p:tgtEl>
                                          <p:spTgt spid="2164740"/>
                                        </p:tgtEl>
                                        <p:attrNameLst>
                                          <p:attrName>ppt_x</p:attrName>
                                        </p:attrNameLst>
                                      </p:cBhvr>
                                      <p:tavLst>
                                        <p:tav tm="0">
                                          <p:val>
                                            <p:strVal val="0-#ppt_w/2"/>
                                          </p:val>
                                        </p:tav>
                                        <p:tav tm="100000">
                                          <p:val>
                                            <p:strVal val="#ppt_x"/>
                                          </p:val>
                                        </p:tav>
                                      </p:tavLst>
                                    </p:anim>
                                    <p:anim calcmode="lin" valueType="num">
                                      <p:cBhvr additive="base">
                                        <p:cTn id="8" dur="500" fill="hold"/>
                                        <p:tgtEl>
                                          <p:spTgt spid="21647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2164739"/>
                                        </p:tgtEl>
                                        <p:attrNameLst>
                                          <p:attrName>style.visibility</p:attrName>
                                        </p:attrNameLst>
                                      </p:cBhvr>
                                      <p:to>
                                        <p:strVal val="visible"/>
                                      </p:to>
                                    </p:set>
                                    <p:anim calcmode="lin" valueType="num">
                                      <p:cBhvr>
                                        <p:cTn id="12" dur="500" fill="hold"/>
                                        <p:tgtEl>
                                          <p:spTgt spid="2164739"/>
                                        </p:tgtEl>
                                        <p:attrNameLst>
                                          <p:attrName>ppt_w</p:attrName>
                                        </p:attrNameLst>
                                      </p:cBhvr>
                                      <p:tavLst>
                                        <p:tav tm="0">
                                          <p:val>
                                            <p:strVal val="2/3*#ppt_w"/>
                                          </p:val>
                                        </p:tav>
                                        <p:tav tm="100000">
                                          <p:val>
                                            <p:strVal val="#ppt_w"/>
                                          </p:val>
                                        </p:tav>
                                      </p:tavLst>
                                    </p:anim>
                                    <p:anim calcmode="lin" valueType="num">
                                      <p:cBhvr>
                                        <p:cTn id="13" dur="500" fill="hold"/>
                                        <p:tgtEl>
                                          <p:spTgt spid="216473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164743"/>
                                        </p:tgtEl>
                                        <p:attrNameLst>
                                          <p:attrName>style.visibility</p:attrName>
                                        </p:attrNameLst>
                                      </p:cBhvr>
                                      <p:to>
                                        <p:strVal val="visible"/>
                                      </p:to>
                                    </p:set>
                                    <p:animEffect transition="in" filter="wipe(down)">
                                      <p:cBhvr>
                                        <p:cTn id="17" dur="500"/>
                                        <p:tgtEl>
                                          <p:spTgt spid="2164743"/>
                                        </p:tgtEl>
                                      </p:cBhvr>
                                    </p:animEffect>
                                  </p:childTnLst>
                                </p:cTn>
                              </p:par>
                            </p:childTnLst>
                          </p:cTn>
                        </p:par>
                        <p:par>
                          <p:cTn id="18" fill="hold" nodeType="afterGroup">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2164744"/>
                                        </p:tgtEl>
                                        <p:attrNameLst>
                                          <p:attrName>style.visibility</p:attrName>
                                        </p:attrNameLst>
                                      </p:cBhvr>
                                      <p:to>
                                        <p:strVal val="visible"/>
                                      </p:to>
                                    </p:set>
                                    <p:animEffect transition="in" filter="dissolve">
                                      <p:cBhvr>
                                        <p:cTn id="21" dur="500"/>
                                        <p:tgtEl>
                                          <p:spTgt spid="21647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272" fill="hold" grpId="0" nodeType="clickEffect">
                                  <p:stCondLst>
                                    <p:cond delay="0"/>
                                  </p:stCondLst>
                                  <p:childTnLst>
                                    <p:set>
                                      <p:cBhvr>
                                        <p:cTn id="25" dur="1" fill="hold">
                                          <p:stCondLst>
                                            <p:cond delay="0"/>
                                          </p:stCondLst>
                                        </p:cTn>
                                        <p:tgtEl>
                                          <p:spTgt spid="2164741"/>
                                        </p:tgtEl>
                                        <p:attrNameLst>
                                          <p:attrName>style.visibility</p:attrName>
                                        </p:attrNameLst>
                                      </p:cBhvr>
                                      <p:to>
                                        <p:strVal val="visible"/>
                                      </p:to>
                                    </p:set>
                                    <p:anim calcmode="lin" valueType="num">
                                      <p:cBhvr>
                                        <p:cTn id="26" dur="500" fill="hold"/>
                                        <p:tgtEl>
                                          <p:spTgt spid="2164741"/>
                                        </p:tgtEl>
                                        <p:attrNameLst>
                                          <p:attrName>ppt_w</p:attrName>
                                        </p:attrNameLst>
                                      </p:cBhvr>
                                      <p:tavLst>
                                        <p:tav tm="0">
                                          <p:val>
                                            <p:strVal val="2/3*#ppt_w"/>
                                          </p:val>
                                        </p:tav>
                                        <p:tav tm="100000">
                                          <p:val>
                                            <p:strVal val="#ppt_w"/>
                                          </p:val>
                                        </p:tav>
                                      </p:tavLst>
                                    </p:anim>
                                    <p:anim calcmode="lin" valueType="num">
                                      <p:cBhvr>
                                        <p:cTn id="27" dur="500" fill="hold"/>
                                        <p:tgtEl>
                                          <p:spTgt spid="2164741"/>
                                        </p:tgtEl>
                                        <p:attrNameLst>
                                          <p:attrName>ppt_h</p:attrName>
                                        </p:attrNameLst>
                                      </p:cBhvr>
                                      <p:tavLst>
                                        <p:tav tm="0">
                                          <p:val>
                                            <p:strVal val="2/3*#ppt_h"/>
                                          </p:val>
                                        </p:tav>
                                        <p:tav tm="100000">
                                          <p:val>
                                            <p:strVal val="#ppt_h"/>
                                          </p:val>
                                        </p:tav>
                                      </p:tavLst>
                                    </p:anim>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2164742"/>
                                        </p:tgtEl>
                                        <p:attrNameLst>
                                          <p:attrName>style.visibility</p:attrName>
                                        </p:attrNameLst>
                                      </p:cBhvr>
                                      <p:to>
                                        <p:strVal val="visible"/>
                                      </p:to>
                                    </p:set>
                                    <p:anim calcmode="lin" valueType="num">
                                      <p:cBhvr>
                                        <p:cTn id="31" dur="500" fill="hold"/>
                                        <p:tgtEl>
                                          <p:spTgt spid="2164742"/>
                                        </p:tgtEl>
                                        <p:attrNameLst>
                                          <p:attrName>ppt_w</p:attrName>
                                        </p:attrNameLst>
                                      </p:cBhvr>
                                      <p:tavLst>
                                        <p:tav tm="0">
                                          <p:val>
                                            <p:fltVal val="0"/>
                                          </p:val>
                                        </p:tav>
                                        <p:tav tm="100000">
                                          <p:val>
                                            <p:strVal val="#ppt_w"/>
                                          </p:val>
                                        </p:tav>
                                      </p:tavLst>
                                    </p:anim>
                                    <p:anim calcmode="lin" valueType="num">
                                      <p:cBhvr>
                                        <p:cTn id="32" dur="500" fill="hold"/>
                                        <p:tgtEl>
                                          <p:spTgt spid="2164742"/>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164745"/>
                                        </p:tgtEl>
                                        <p:attrNameLst>
                                          <p:attrName>style.visibility</p:attrName>
                                        </p:attrNameLst>
                                      </p:cBhvr>
                                      <p:to>
                                        <p:strVal val="visible"/>
                                      </p:to>
                                    </p:set>
                                    <p:animEffect transition="in" filter="dissolve">
                                      <p:cBhvr>
                                        <p:cTn id="36" dur="500"/>
                                        <p:tgtEl>
                                          <p:spTgt spid="2164745"/>
                                        </p:tgtEl>
                                      </p:cBhvr>
                                    </p:animEffect>
                                  </p:childTnLst>
                                </p:cTn>
                              </p:par>
                            </p:childTnLst>
                          </p:cTn>
                        </p:par>
                        <p:par>
                          <p:cTn id="37" fill="hold" nodeType="afterGroup">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2164748"/>
                                        </p:tgtEl>
                                        <p:attrNameLst>
                                          <p:attrName>style.visibility</p:attrName>
                                        </p:attrNameLst>
                                      </p:cBhvr>
                                      <p:to>
                                        <p:strVal val="visible"/>
                                      </p:to>
                                    </p:set>
                                    <p:animEffect transition="in" filter="dissolve">
                                      <p:cBhvr>
                                        <p:cTn id="40" dur="500"/>
                                        <p:tgtEl>
                                          <p:spTgt spid="216474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164749"/>
                                        </p:tgtEl>
                                        <p:attrNameLst>
                                          <p:attrName>style.visibility</p:attrName>
                                        </p:attrNameLst>
                                      </p:cBhvr>
                                      <p:to>
                                        <p:strVal val="visible"/>
                                      </p:to>
                                    </p:set>
                                    <p:animEffect transition="in" filter="dissolve">
                                      <p:cBhvr>
                                        <p:cTn id="45" dur="500"/>
                                        <p:tgtEl>
                                          <p:spTgt spid="2164749"/>
                                        </p:tgtEl>
                                      </p:cBhvr>
                                    </p:animEffect>
                                  </p:childTnLst>
                                </p:cTn>
                              </p:par>
                            </p:childTnLst>
                          </p:cTn>
                        </p:par>
                        <p:par>
                          <p:cTn id="46" fill="hold" nodeType="afterGroup">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2164747"/>
                                        </p:tgtEl>
                                        <p:attrNameLst>
                                          <p:attrName>style.visibility</p:attrName>
                                        </p:attrNameLst>
                                      </p:cBhvr>
                                      <p:to>
                                        <p:strVal val="visible"/>
                                      </p:to>
                                    </p:set>
                                    <p:animEffect transition="in" filter="dissolve">
                                      <p:cBhvr>
                                        <p:cTn id="49" dur="500"/>
                                        <p:tgtEl>
                                          <p:spTgt spid="216474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9" presetClass="entr" presetSubtype="0" fill="hold" grpId="0" nodeType="withEffect">
                                  <p:stCondLst>
                                    <p:cond delay="0"/>
                                  </p:stCondLst>
                                  <p:childTnLst>
                                    <p:set>
                                      <p:cBhvr>
                                        <p:cTn id="55" dur="1" fill="hold">
                                          <p:stCondLst>
                                            <p:cond delay="0"/>
                                          </p:stCondLst>
                                        </p:cTn>
                                        <p:tgtEl>
                                          <p:spTgt spid="2164750"/>
                                        </p:tgtEl>
                                        <p:attrNameLst>
                                          <p:attrName>style.visibility</p:attrName>
                                        </p:attrNameLst>
                                      </p:cBhvr>
                                      <p:to>
                                        <p:strVal val="visible"/>
                                      </p:to>
                                    </p:set>
                                    <p:animEffect transition="in" filter="dissolve">
                                      <p:cBhvr>
                                        <p:cTn id="56" dur="500"/>
                                        <p:tgtEl>
                                          <p:spTgt spid="2164750"/>
                                        </p:tgtEl>
                                      </p:cBhvr>
                                    </p:animEffect>
                                  </p:childTnLst>
                                </p:cTn>
                              </p:par>
                            </p:childTnLst>
                          </p:cTn>
                        </p:par>
                        <p:par>
                          <p:cTn id="57" fill="hold" nodeType="afterGroup">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164746"/>
                                        </p:tgtEl>
                                        <p:attrNameLst>
                                          <p:attrName>style.visibility</p:attrName>
                                        </p:attrNameLst>
                                      </p:cBhvr>
                                      <p:to>
                                        <p:strVal val="visible"/>
                                      </p:to>
                                    </p:set>
                                    <p:animEffect transition="in" filter="dissolve">
                                      <p:cBhvr>
                                        <p:cTn id="60" dur="500"/>
                                        <p:tgtEl>
                                          <p:spTgt spid="216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4739" grpId="0" animBg="1" autoUpdateAnimBg="0"/>
      <p:bldP spid="2164740" grpId="0" animBg="1" autoUpdateAnimBg="0"/>
      <p:bldP spid="2164741" grpId="0" animBg="1" autoUpdateAnimBg="0"/>
      <p:bldP spid="2164742" grpId="0" animBg="1"/>
      <p:bldP spid="2164743" grpId="0" animBg="1"/>
      <p:bldP spid="2164744" grpId="0" animBg="1" autoUpdateAnimBg="0"/>
      <p:bldP spid="2164745" grpId="0" animBg="1" autoUpdateAnimBg="0"/>
      <p:bldP spid="2164746" grpId="0" animBg="1" autoUpdateAnimBg="0"/>
      <p:bldP spid="2164747" grpId="0" animBg="1" autoUpdateAnimBg="0"/>
      <p:bldP spid="2164748" grpId="0" animBg="1" autoUpdateAnimBg="0"/>
      <p:bldP spid="2164749" grpId="0" animBg="1" autoUpdateAnimBg="0"/>
      <p:bldP spid="2164750" grpId="0" animBg="1" autoUpdateAnimBg="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Date Placeholder 2"/>
          <p:cNvSpPr>
            <a:spLocks noGrp="1"/>
          </p:cNvSpPr>
          <p:nvPr>
            <p:ph type="dt" sz="quarter" idx="10"/>
          </p:nvPr>
        </p:nvSpPr>
        <p:spPr/>
        <p:txBody>
          <a:bodyPr/>
          <a:lstStyle/>
          <a:p>
            <a:pPr>
              <a:defRPr/>
            </a:pPr>
            <a:fld id="{B8A8E9D4-3348-49F6-B96A-36E501AFD590}" type="datetime4">
              <a:rPr lang="en-US" altLang="en-US"/>
              <a:pPr>
                <a:defRPr/>
              </a:pPr>
              <a:t>November 29, 2018</a:t>
            </a:fld>
            <a:endParaRPr lang="en-US" altLang="en-US">
              <a:solidFill>
                <a:schemeClr val="bg2"/>
              </a:solidFill>
            </a:endParaRPr>
          </a:p>
        </p:txBody>
      </p:sp>
      <p:sp>
        <p:nvSpPr>
          <p:cNvPr id="19" name="Slide Number Placeholder 4"/>
          <p:cNvSpPr>
            <a:spLocks noGrp="1"/>
          </p:cNvSpPr>
          <p:nvPr>
            <p:ph type="sldNum" sz="quarter" idx="12"/>
          </p:nvPr>
        </p:nvSpPr>
        <p:spPr/>
        <p:txBody>
          <a:bodyPr/>
          <a:lstStyle/>
          <a:p>
            <a:pPr>
              <a:defRPr/>
            </a:pPr>
            <a:fld id="{4C262A86-D777-4447-A952-4322AE22345B}" type="slidenum">
              <a:rPr lang="en-US" altLang="en-US"/>
              <a:pPr>
                <a:defRPr/>
              </a:pPr>
              <a:t>9</a:t>
            </a:fld>
            <a:endParaRPr lang="en-US" altLang="en-US"/>
          </a:p>
        </p:txBody>
      </p:sp>
      <p:sp>
        <p:nvSpPr>
          <p:cNvPr id="35845" name="Rectangle 2"/>
          <p:cNvSpPr>
            <a:spLocks noGrp="1" noChangeArrowheads="1"/>
          </p:cNvSpPr>
          <p:nvPr>
            <p:ph type="title"/>
          </p:nvPr>
        </p:nvSpPr>
        <p:spPr/>
        <p:txBody>
          <a:bodyPr/>
          <a:lstStyle/>
          <a:p>
            <a:r>
              <a:rPr lang="en-US" altLang="en-US" dirty="0" smtClean="0">
                <a:cs typeface="Times New Roman" panose="02020603050405020304" pitchFamily="18" charset="0"/>
              </a:rPr>
              <a:t>10-4: Answer</a:t>
            </a:r>
          </a:p>
        </p:txBody>
      </p:sp>
      <p:sp>
        <p:nvSpPr>
          <p:cNvPr id="35847" name="Rectangle 16"/>
          <p:cNvSpPr>
            <a:spLocks noGrp="1" noChangeArrowheads="1"/>
          </p:cNvSpPr>
          <p:nvPr>
            <p:ph type="body" idx="4294967295"/>
          </p:nvPr>
        </p:nvSpPr>
        <p:spPr/>
        <p:txBody>
          <a:bodyPr/>
          <a:lstStyle/>
          <a:p>
            <a:r>
              <a:rPr lang="en-US" altLang="en-US" dirty="0" smtClean="0">
                <a:cs typeface="Times New Roman" panose="02020603050405020304" pitchFamily="18" charset="0"/>
              </a:rPr>
              <a:t>Answer</a:t>
            </a:r>
          </a:p>
          <a:p>
            <a:pPr lvl="1"/>
            <a:r>
              <a:rPr lang="en-US" altLang="en-US" dirty="0" smtClean="0">
                <a:cs typeface="Times New Roman" panose="02020603050405020304" pitchFamily="18" charset="0"/>
              </a:rPr>
              <a:t>Under Sec. 550, SI is preserved for benefit of the estate</a:t>
            </a:r>
          </a:p>
          <a:p>
            <a:pPr lvl="1"/>
            <a:r>
              <a:rPr lang="en-US" altLang="en-US" dirty="0" smtClean="0">
                <a:cs typeface="Times New Roman" panose="02020603050405020304" pitchFamily="18" charset="0"/>
              </a:rPr>
              <a:t>In this example, treat all as unsecured and do pro rata distribution under Sec. 726(b)</a:t>
            </a:r>
          </a:p>
          <a:p>
            <a:pPr lvl="1"/>
            <a:r>
              <a:rPr lang="en-US" altLang="en-US" dirty="0" smtClean="0">
                <a:cs typeface="Times New Roman" panose="02020603050405020304" pitchFamily="18" charset="0"/>
              </a:rPr>
              <a:t>Bank, $2.5K; Suppliers, $5K; </a:t>
            </a:r>
            <a:r>
              <a:rPr lang="en-US" altLang="en-US" dirty="0" err="1" smtClean="0">
                <a:cs typeface="Times New Roman" panose="02020603050405020304" pitchFamily="18" charset="0"/>
              </a:rPr>
              <a:t>Finco</a:t>
            </a:r>
            <a:r>
              <a:rPr lang="en-US" altLang="en-US" dirty="0" smtClean="0">
                <a:cs typeface="Times New Roman" panose="02020603050405020304" pitchFamily="18" charset="0"/>
              </a:rPr>
              <a:t>, $2.5K</a:t>
            </a:r>
          </a:p>
        </p:txBody>
      </p:sp>
    </p:spTree>
    <p:extLst>
      <p:ext uri="{BB962C8B-B14F-4D97-AF65-F5344CB8AC3E}">
        <p14:creationId xmlns:p14="http://schemas.microsoft.com/office/powerpoint/2010/main" val="178800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4567</TotalTime>
  <Words>2716</Words>
  <Application>Microsoft Office PowerPoint</Application>
  <PresentationFormat>Widescreen</PresentationFormat>
  <Paragraphs>526</Paragraphs>
  <Slides>69</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Helvetica</vt:lpstr>
      <vt:lpstr>Monotype Sorts</vt:lpstr>
      <vt:lpstr>Times New Roman</vt:lpstr>
      <vt:lpstr>Generic (Standard)</vt:lpstr>
      <vt:lpstr>Class 26 Secured Transactions, Fall, 2018  Security Interests Near and In Bankruptcy</vt:lpstr>
      <vt:lpstr>BC 544: Trustee as Lien Creditor</vt:lpstr>
      <vt:lpstr>BC 544(a) Cont.</vt:lpstr>
      <vt:lpstr>BC 544 Cont.</vt:lpstr>
      <vt:lpstr>BC 550: Liability of Transferee of Avoided Transfer</vt:lpstr>
      <vt:lpstr>BC 550(a) Cont.</vt:lpstr>
      <vt:lpstr>BC 551: Automatic Preservation</vt:lpstr>
      <vt:lpstr>10-4: The Hypothetical Lien Creditor Power</vt:lpstr>
      <vt:lpstr>10-4: Answer</vt:lpstr>
      <vt:lpstr>10-5: The Hypothetical Lien Creditor Power</vt:lpstr>
      <vt:lpstr>10-5: Answer</vt:lpstr>
      <vt:lpstr>BC 547: Preferences</vt:lpstr>
      <vt:lpstr>BC 547(b) Cont.</vt:lpstr>
      <vt:lpstr>BC 547(b) Cont.</vt:lpstr>
      <vt:lpstr>10-6: No Antecedent Debt, No Preference </vt:lpstr>
      <vt:lpstr>10-6: Answer</vt:lpstr>
      <vt:lpstr>10-7: Antecedent Debt, Preference</vt:lpstr>
      <vt:lpstr>10-7: Answer</vt:lpstr>
      <vt:lpstr>10-7: Answer</vt:lpstr>
      <vt:lpstr>BC 547(e): Timing Transfers</vt:lpstr>
      <vt:lpstr>BC 547(e)(1) Cont. </vt:lpstr>
      <vt:lpstr>BC 547(e) Cont.</vt:lpstr>
      <vt:lpstr>BC 547(e)(2) Cont.</vt:lpstr>
      <vt:lpstr>BC 547(e) Cont.</vt:lpstr>
      <vt:lpstr>10-10: Late Filings and Secured Creditors</vt:lpstr>
      <vt:lpstr>10-10: Answer</vt:lpstr>
      <vt:lpstr>10-12: New Property and Secured Creditors</vt:lpstr>
      <vt:lpstr>10-12: Answer</vt:lpstr>
      <vt:lpstr>10-12: Answer</vt:lpstr>
      <vt:lpstr>BC 547(c)(5): Two Point Net Improvement Test</vt:lpstr>
      <vt:lpstr>BC 547(c)(5): Two Point Net Improvement Test</vt:lpstr>
      <vt:lpstr>BC 547(c)(5): Two Point Net Improvement Test</vt:lpstr>
      <vt:lpstr>10-13: Floating Collateral and Secured Creditors</vt:lpstr>
      <vt:lpstr>10-13: Answer</vt:lpstr>
      <vt:lpstr>10-13: Floating Collateral and Secured Creditors</vt:lpstr>
      <vt:lpstr>10-13: Answer</vt:lpstr>
      <vt:lpstr>BC 506: Determination of Secured Status</vt:lpstr>
      <vt:lpstr>BC 506(a) Cont.</vt:lpstr>
      <vt:lpstr>BC 506(a) Cont.</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HLC Power Again</vt:lpstr>
      <vt:lpstr>Answer</vt:lpstr>
      <vt:lpstr>Boston Generating (Bankr. SDNY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Boston Generating (Bankr. SDNY 2010)</vt:lpstr>
      <vt:lpstr>Boston Generating (Bankr. SDNY 2010)</vt:lpstr>
      <vt:lpstr>Boston Generating (Bankr. SDNY 2010)</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Randy Picker</cp:lastModifiedBy>
  <cp:revision>567</cp:revision>
  <cp:lastPrinted>2018-11-29T20:23:20Z</cp:lastPrinted>
  <dcterms:created xsi:type="dcterms:W3CDTF">1999-10-27T15:27:59Z</dcterms:created>
  <dcterms:modified xsi:type="dcterms:W3CDTF">2018-11-29T20:23:25Z</dcterms:modified>
</cp:coreProperties>
</file>