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1255" r:id="rId2"/>
    <p:sldId id="1628" r:id="rId3"/>
    <p:sldId id="1692" r:id="rId4"/>
    <p:sldId id="1555" r:id="rId5"/>
    <p:sldId id="1818" r:id="rId6"/>
    <p:sldId id="1745" r:id="rId7"/>
    <p:sldId id="1621" r:id="rId8"/>
    <p:sldId id="1746" r:id="rId9"/>
    <p:sldId id="1747" r:id="rId10"/>
    <p:sldId id="1712" r:id="rId11"/>
    <p:sldId id="1625" r:id="rId12"/>
    <p:sldId id="1768" r:id="rId13"/>
    <p:sldId id="1748" r:id="rId14"/>
    <p:sldId id="1645" r:id="rId15"/>
    <p:sldId id="1749" r:id="rId16"/>
    <p:sldId id="1557" r:id="rId17"/>
    <p:sldId id="1622" r:id="rId18"/>
    <p:sldId id="1558" r:id="rId19"/>
    <p:sldId id="1623" r:id="rId20"/>
    <p:sldId id="1559" r:id="rId21"/>
    <p:sldId id="1693" r:id="rId22"/>
    <p:sldId id="1769" r:id="rId23"/>
    <p:sldId id="1770" r:id="rId24"/>
    <p:sldId id="1771" r:id="rId25"/>
    <p:sldId id="1787" r:id="rId26"/>
    <p:sldId id="1788" r:id="rId27"/>
    <p:sldId id="1789" r:id="rId28"/>
    <p:sldId id="1790" r:id="rId29"/>
    <p:sldId id="1791" r:id="rId30"/>
    <p:sldId id="1792" r:id="rId31"/>
    <p:sldId id="1793" r:id="rId32"/>
    <p:sldId id="1794" r:id="rId33"/>
    <p:sldId id="1795" r:id="rId34"/>
    <p:sldId id="1796" r:id="rId35"/>
    <p:sldId id="1797" r:id="rId36"/>
    <p:sldId id="1798" r:id="rId37"/>
    <p:sldId id="1799" r:id="rId38"/>
    <p:sldId id="1800" r:id="rId39"/>
    <p:sldId id="1801" r:id="rId40"/>
    <p:sldId id="1802" r:id="rId41"/>
    <p:sldId id="1803" r:id="rId42"/>
    <p:sldId id="1804" r:id="rId43"/>
    <p:sldId id="1810" r:id="rId44"/>
    <p:sldId id="1812" r:id="rId45"/>
    <p:sldId id="1813" r:id="rId46"/>
    <p:sldId id="1820" r:id="rId47"/>
    <p:sldId id="1821" r:id="rId48"/>
    <p:sldId id="1823" r:id="rId49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CC66FF"/>
    <a:srgbClr val="FF00FF"/>
    <a:srgbClr val="A50021"/>
    <a:srgbClr val="0000FF"/>
    <a:srgbClr val="000066"/>
    <a:srgbClr val="CCCCFF"/>
    <a:srgbClr val="6699FF"/>
    <a:srgbClr val="3333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8" autoAdjust="0"/>
    <p:restoredTop sz="86368" autoAdjust="0"/>
  </p:normalViewPr>
  <p:slideViewPr>
    <p:cSldViewPr snapToGrid="0">
      <p:cViewPr varScale="1">
        <p:scale>
          <a:sx n="153" d="100"/>
          <a:sy n="153" d="100"/>
        </p:scale>
        <p:origin x="116" y="12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8902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59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t" anchorCtr="0" compatLnSpc="1">
            <a:prstTxWarp prst="textNoShape">
              <a:avLst/>
            </a:prstTxWarp>
          </a:bodyPr>
          <a:lstStyle>
            <a:lvl1pPr defTabSz="931514">
              <a:defRPr kumimoji="0" sz="1100"/>
            </a:lvl1pPr>
          </a:lstStyle>
          <a:p>
            <a:pPr>
              <a:defRPr/>
            </a:pPr>
            <a:r>
              <a:rPr lang="en-US" altLang="en-US"/>
              <a:t>Prof. Randal C. Picker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5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t" anchorCtr="0" compatLnSpc="1">
            <a:prstTxWarp prst="textNoShape">
              <a:avLst/>
            </a:prstTxWarp>
          </a:bodyPr>
          <a:lstStyle>
            <a:lvl1pPr algn="r" defTabSz="931514">
              <a:defRPr kumimoji="0" sz="1100"/>
            </a:lvl1pPr>
          </a:lstStyle>
          <a:p>
            <a:pPr>
              <a:defRPr/>
            </a:pPr>
            <a:fld id="{8FCB5353-7C14-47FF-A338-ADE28AD4DE02}" type="datetime1">
              <a:rPr lang="en-US" altLang="en-US" smtClean="0"/>
              <a:t>5/3/2021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b" anchorCtr="0" compatLnSpc="1">
            <a:prstTxWarp prst="textNoShape">
              <a:avLst/>
            </a:prstTxWarp>
          </a:bodyPr>
          <a:lstStyle>
            <a:lvl1pPr defTabSz="931514">
              <a:defRPr kumimoji="0" sz="1100"/>
            </a:lvl1pPr>
          </a:lstStyle>
          <a:p>
            <a:pPr>
              <a:defRPr/>
            </a:pPr>
            <a:r>
              <a:rPr lang="en-US" altLang="en-US"/>
              <a:t>Secured Transactions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5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b" anchorCtr="0" compatLnSpc="1">
            <a:prstTxWarp prst="textNoShape">
              <a:avLst/>
            </a:prstTxWarp>
          </a:bodyPr>
          <a:lstStyle>
            <a:lvl1pPr algn="r" defTabSz="931514">
              <a:defRPr kumimoji="0" sz="1100"/>
            </a:lvl1pPr>
          </a:lstStyle>
          <a:p>
            <a:fld id="{893309DF-C38B-4C1A-BC87-3EC8BABBC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63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t" anchorCtr="0" compatLnSpc="1">
            <a:prstTxWarp prst="textNoShape">
              <a:avLst/>
            </a:prstTxWarp>
          </a:bodyPr>
          <a:lstStyle>
            <a:lvl1pPr defTabSz="931514">
              <a:defRPr kumimoji="0"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7988" y="698500"/>
            <a:ext cx="61944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1" y="4416426"/>
            <a:ext cx="5140324" cy="41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5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t" anchorCtr="0" compatLnSpc="1">
            <a:prstTxWarp prst="textNoShape">
              <a:avLst/>
            </a:prstTxWarp>
          </a:bodyPr>
          <a:lstStyle>
            <a:lvl1pPr algn="r" defTabSz="931514">
              <a:defRPr kumimoji="0" sz="1100"/>
            </a:lvl1pPr>
          </a:lstStyle>
          <a:p>
            <a:pPr>
              <a:defRPr/>
            </a:pPr>
            <a:fld id="{9A8D0880-4E29-4881-93F8-39AECADB2167}" type="datetime1">
              <a:rPr lang="en-US" altLang="en-US" smtClean="0"/>
              <a:t>5/3/2021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b" anchorCtr="0" compatLnSpc="1">
            <a:prstTxWarp prst="textNoShape">
              <a:avLst/>
            </a:prstTxWarp>
          </a:bodyPr>
          <a:lstStyle>
            <a:lvl1pPr defTabSz="931514">
              <a:defRPr kumimoji="0" sz="11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5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0" tIns="46565" rIns="93130" bIns="46565" numCol="1" anchor="b" anchorCtr="0" compatLnSpc="1">
            <a:prstTxWarp prst="textNoShape">
              <a:avLst/>
            </a:prstTxWarp>
          </a:bodyPr>
          <a:lstStyle>
            <a:lvl1pPr algn="r" defTabSz="931514">
              <a:defRPr kumimoji="0" sz="1100"/>
            </a:lvl1pPr>
          </a:lstStyle>
          <a:p>
            <a:fld id="{8C7B914C-BBB9-44DE-9057-FD75A8AF1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0035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AD79C8-CFB5-4744-A838-5F0FB1E8379E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192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20233C-D902-4022-8D24-FA0C93A1C98F}" type="slidenum">
              <a:rPr kumimoji="0" lang="en-US" altLang="en-US" sz="1100"/>
              <a:pPr/>
              <a:t>1</a:t>
            </a:fld>
            <a:endParaRPr kumimoji="0" lang="en-US" altLang="en-US" sz="1100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2464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D32412-0236-4C46-AD3A-753792215C7A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90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0F350C-139F-4E5E-9F26-EB02D43920FC}" type="slidenum">
              <a:rPr kumimoji="0" lang="en-US" altLang="en-US" sz="1100"/>
              <a:pPr/>
              <a:t>11</a:t>
            </a:fld>
            <a:endParaRPr kumimoji="0" lang="en-US" altLang="en-US" sz="110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387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CB2CF5-EB3B-4F9F-847A-3ABFB414A018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011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E6D744-19F7-4949-A891-4A491ADEA0A2}" type="slidenum">
              <a:rPr kumimoji="0" lang="en-US" altLang="en-US" sz="1100"/>
              <a:pPr/>
              <a:t>13</a:t>
            </a:fld>
            <a:endParaRPr kumimoji="0" lang="en-US" altLang="en-US" sz="1100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880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CB2CF5-EB3B-4F9F-847A-3ABFB414A018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011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E6D744-19F7-4949-A891-4A491ADEA0A2}" type="slidenum">
              <a:rPr kumimoji="0" lang="en-US" altLang="en-US" sz="1100"/>
              <a:pPr/>
              <a:t>14</a:t>
            </a:fld>
            <a:endParaRPr kumimoji="0" lang="en-US" altLang="en-US" sz="1100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028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CB2CF5-EB3B-4F9F-847A-3ABFB414A018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011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E6D744-19F7-4949-A891-4A491ADEA0A2}" type="slidenum">
              <a:rPr kumimoji="0" lang="en-US" altLang="en-US" sz="1100"/>
              <a:pPr/>
              <a:t>15</a:t>
            </a:fld>
            <a:endParaRPr kumimoji="0" lang="en-US" altLang="en-US" sz="1100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298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17148C-2120-43FD-B3C6-0203CB4094AF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113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8DB9F8-FB22-4C71-9173-6067616151D6}" type="slidenum">
              <a:rPr kumimoji="0" lang="en-US" altLang="en-US" sz="1100"/>
              <a:pPr/>
              <a:t>16</a:t>
            </a:fld>
            <a:endParaRPr kumimoji="0" lang="en-US" altLang="en-US" sz="1100"/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325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0B330E-76C3-48BF-B3CD-D64C76D58EE9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216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2197E8-C75F-4BF5-9E17-E0973CA3CAFE}" type="slidenum">
              <a:rPr kumimoji="0" lang="en-US" altLang="en-US" sz="1100"/>
              <a:pPr/>
              <a:t>17</a:t>
            </a:fld>
            <a:endParaRPr kumimoji="0" lang="en-US" altLang="en-US" sz="1100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0356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B83C02-B4B9-4DEE-98A3-F5F9D8146EB3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318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78A173-E45E-4895-ACB9-E6BD53AF6999}" type="slidenum">
              <a:rPr kumimoji="0" lang="en-US" altLang="en-US" sz="1100"/>
              <a:pPr/>
              <a:t>18</a:t>
            </a:fld>
            <a:endParaRPr kumimoji="0" lang="en-US" altLang="en-US" sz="1100"/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934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E43FBA-6AE6-4D93-AFD6-79A9636FCE40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421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B4F3BD-8EAE-469F-9D29-493B9ECE5515}" type="slidenum">
              <a:rPr kumimoji="0" lang="en-US" altLang="en-US" sz="1100"/>
              <a:pPr/>
              <a:t>19</a:t>
            </a:fld>
            <a:endParaRPr kumimoji="0" lang="en-US" altLang="en-US" sz="1100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116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24C0D2-EE52-439C-A857-9FB4F25C5610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523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0CD808-D447-4910-B02E-5E79C9E6F686}" type="slidenum">
              <a:rPr kumimoji="0" lang="en-US" altLang="en-US" sz="1100"/>
              <a:pPr/>
              <a:t>20</a:t>
            </a:fld>
            <a:endParaRPr kumimoji="0" lang="en-US" altLang="en-US" sz="110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2858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E22F7E-FC12-4DEB-98FF-A3517AEC1529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1FC05F-C3FA-42DF-B415-C7154E752055}" type="slidenum">
              <a:rPr kumimoji="0" lang="en-US" altLang="en-US" sz="1100"/>
              <a:pPr/>
              <a:t>21</a:t>
            </a:fld>
            <a:endParaRPr kumimoji="0"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6506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BF4F8-3BA2-485B-B020-92010820604D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29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F782B1-071C-426C-B35F-881112E9B675}" type="slidenum">
              <a:rPr kumimoji="0" lang="en-US" altLang="en-US" sz="1100"/>
              <a:pPr/>
              <a:t>2</a:t>
            </a:fld>
            <a:endParaRPr kumimoji="0" lang="en-US" altLang="en-US" sz="110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5312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D9F42-E1F7-4B3E-81B0-44C51F3B7AA4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11673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4224F5-B1F9-4DA0-9CCA-20678756156B}" type="slidenum">
              <a:rPr kumimoji="0" lang="en-US" altLang="en-US" sz="1100"/>
              <a:pPr/>
              <a:t>26</a:t>
            </a:fld>
            <a:endParaRPr kumimoji="0" lang="en-US" altLang="en-US" sz="1100"/>
          </a:p>
        </p:txBody>
      </p:sp>
      <p:sp>
        <p:nvSpPr>
          <p:cNvPr id="1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7076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D9F42-E1F7-4B3E-81B0-44C51F3B7AA4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11673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4224F5-B1F9-4DA0-9CCA-20678756156B}" type="slidenum">
              <a:rPr kumimoji="0" lang="en-US" altLang="en-US" sz="1100"/>
              <a:pPr/>
              <a:t>36</a:t>
            </a:fld>
            <a:endParaRPr kumimoji="0" lang="en-US" altLang="en-US" sz="1100"/>
          </a:p>
        </p:txBody>
      </p:sp>
      <p:sp>
        <p:nvSpPr>
          <p:cNvPr id="1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1262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D9F42-E1F7-4B3E-81B0-44C51F3B7AA4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11673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4224F5-B1F9-4DA0-9CCA-20678756156B}" type="slidenum">
              <a:rPr kumimoji="0" lang="en-US" altLang="en-US" sz="1100"/>
              <a:pPr/>
              <a:t>43</a:t>
            </a:fld>
            <a:endParaRPr kumimoji="0" lang="en-US" altLang="en-US" sz="1100"/>
          </a:p>
        </p:txBody>
      </p:sp>
      <p:sp>
        <p:nvSpPr>
          <p:cNvPr id="1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70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563CCE-0524-4FA9-9C6A-E4FB27276238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49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9408DA-C376-417C-821E-87706D32EFDA}" type="slidenum">
              <a:rPr kumimoji="0" lang="en-US" altLang="en-US" sz="1100"/>
              <a:pPr/>
              <a:t>3</a:t>
            </a:fld>
            <a:endParaRPr kumimoji="0"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99218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B5BFD6-9E76-4983-A958-5AAC4DB5DAF2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60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1F234B-58EB-4A87-AF03-52FC0C61E286}" type="slidenum">
              <a:rPr kumimoji="0" lang="en-US" altLang="en-US" sz="1100"/>
              <a:pPr/>
              <a:t>4</a:t>
            </a:fld>
            <a:endParaRPr kumimoji="0" lang="en-US" altLang="en-US" sz="11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323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D32412-0236-4C46-AD3A-753792215C7A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90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0F350C-139F-4E5E-9F26-EB02D43920FC}" type="slidenum">
              <a:rPr kumimoji="0" lang="en-US" altLang="en-US" sz="1100"/>
              <a:pPr/>
              <a:t>6</a:t>
            </a:fld>
            <a:endParaRPr kumimoji="0" lang="en-US" altLang="en-US" sz="110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4625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7D5566-D3A2-4D32-A69F-DC1FE4D7F9F1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70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1F37EF-9CB6-4C94-9360-6F181130D417}" type="slidenum">
              <a:rPr kumimoji="0" lang="en-US" altLang="en-US" sz="1100"/>
              <a:pPr/>
              <a:t>7</a:t>
            </a:fld>
            <a:endParaRPr kumimoji="0" lang="en-US" altLang="en-US" sz="110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441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3FC268-6B4D-449C-8218-FF576C82EF4E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806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992D61-DC88-4C7A-A8A7-39BCD0F95A79}" type="slidenum">
              <a:rPr kumimoji="0" lang="en-US" altLang="en-US" sz="1100"/>
              <a:pPr/>
              <a:t>8</a:t>
            </a:fld>
            <a:endParaRPr kumimoji="0" lang="en-US" altLang="en-US" sz="1100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5365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B5BFD6-9E76-4983-A958-5AAC4DB5DAF2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60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1F234B-58EB-4A87-AF03-52FC0C61E286}" type="slidenum">
              <a:rPr kumimoji="0" lang="en-US" altLang="en-US" sz="1100"/>
              <a:pPr/>
              <a:t>9</a:t>
            </a:fld>
            <a:endParaRPr kumimoji="0" lang="en-US" altLang="en-US" sz="11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106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B5BFD6-9E76-4983-A958-5AAC4DB5DAF2}" type="datetime1">
              <a:rPr kumimoji="0" lang="en-US" altLang="en-US" sz="1100"/>
              <a:t>5/3/2021</a:t>
            </a:fld>
            <a:endParaRPr kumimoji="0" lang="en-US" altLang="en-US" sz="1100"/>
          </a:p>
        </p:txBody>
      </p:sp>
      <p:sp>
        <p:nvSpPr>
          <p:cNvPr id="8601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673" indent="-285643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572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601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6629" indent="-228515" defTabSz="93151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658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687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716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745" indent="-228515" defTabSz="93151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1F234B-58EB-4A87-AF03-52FC0C61E286}" type="slidenum">
              <a:rPr kumimoji="0" lang="en-US" altLang="en-US" sz="1100"/>
              <a:pPr/>
              <a:t>10</a:t>
            </a:fld>
            <a:endParaRPr kumimoji="0" lang="en-US" altLang="en-US" sz="110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4425" cy="3484563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432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-4233" y="320040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6416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533400"/>
            <a:ext cx="10058400" cy="2590800"/>
          </a:xfrm>
        </p:spPr>
        <p:txBody>
          <a:bodyPr anchor="b"/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9200" y="3581400"/>
            <a:ext cx="8128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F84F0190-10BD-424A-9F57-429CEF7C29EA}" type="datetime4">
              <a:rPr lang="en-US" smtClean="0"/>
              <a:t>May 3, 2021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fld id="{37B9D2BC-3A47-4808-80AE-62082E584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68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CFB2-8FFD-45BD-A0E7-D726839B84CA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5EAF5-966D-4F6D-AB51-DF0BA9466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2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7940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178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3609F-D01E-4666-AFF6-B1CA098FDE02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56AA8-D8AA-4B96-919E-43848D67F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82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solidFill>
                  <a:srgbClr val="0000FF"/>
                </a:solidFill>
              </a:defRPr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4937A-4406-4063-8D42-D5DFC76F0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0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A2B5-6F24-43EE-9A9B-943891979363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77597-6597-4E24-8D94-3A8F1A921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1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3CA0-468A-4EE4-BFAE-B868CEDAA154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4670A-6CFF-409A-B782-0EDE42684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9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663FF-8938-4BF7-8752-20750D0560F4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B5C4A-996E-40E4-AEE3-5A937D721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73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4C7B-6BE9-489E-B7D9-0565C5F3695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B5F6D-BD3B-49B9-8AB5-323CC0287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F0A-27EF-458C-AFD9-9FDA43D950BA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C03B7-4484-45DE-969B-CA8330A83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9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39EBD-8F0F-49CC-B66D-A67433E85300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26461-5C2D-44E1-8417-1DB1ECBBE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53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C8ED3-8E3D-4CB6-B2CE-222ACB61CBE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3BE3D-A5A7-4FCA-A202-127B1B642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8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711200" cy="6018212"/>
          </a:xfrm>
          <a:custGeom>
            <a:avLst/>
            <a:gdLst>
              <a:gd name="T0" fmla="*/ 0 w 21600"/>
              <a:gd name="T1" fmla="*/ 0 h 21600"/>
              <a:gd name="T2" fmla="*/ 325275642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04800"/>
            <a:ext cx="1117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117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F77A5212-3A18-45EB-8FAF-BACE6664C35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Copyright © 2001-11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1pPr>
          </a:lstStyle>
          <a:p>
            <a:fld id="{54B4F841-DC9B-4DFF-A006-37B3A58FDE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3200">
          <a:solidFill>
            <a:srgbClr val="CC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w"/>
        <a:defRPr kumimoji="1" sz="28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800" dirty="0"/>
              <a:t>Class </a:t>
            </a:r>
            <a:r>
              <a:rPr lang="en-US" altLang="en-US" sz="2800" dirty="0" smtClean="0"/>
              <a:t>16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Secured </a:t>
            </a:r>
            <a:r>
              <a:rPr lang="en-US" altLang="en-US" sz="2800" dirty="0" smtClean="0"/>
              <a:t>Transactions Spring 2021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dirty="0" smtClean="0"/>
              <a:t>Choice of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Randal C. Picker</a:t>
            </a:r>
          </a:p>
          <a:p>
            <a:r>
              <a:rPr lang="en-US" altLang="en-US" sz="2000" dirty="0" smtClean="0">
                <a:solidFill>
                  <a:srgbClr val="0000FF"/>
                </a:solidFill>
              </a:rPr>
              <a:t>James Parker Hall Distinguished Service Professor of Law</a:t>
            </a:r>
            <a:endParaRPr lang="en-US" altLang="en-US" sz="2000" dirty="0">
              <a:solidFill>
                <a:srgbClr val="0000FF"/>
              </a:solidFill>
            </a:endParaRPr>
          </a:p>
          <a:p>
            <a:endParaRPr lang="en-US" altLang="en-US" sz="1600" dirty="0">
              <a:solidFill>
                <a:srgbClr val="0000FF"/>
              </a:solidFill>
            </a:endParaRPr>
          </a:p>
          <a:p>
            <a:r>
              <a:rPr lang="en-US" altLang="en-US" dirty="0" smtClean="0">
                <a:solidFill>
                  <a:srgbClr val="0000FF"/>
                </a:solidFill>
              </a:rPr>
              <a:t>The Law School</a:t>
            </a:r>
          </a:p>
          <a:p>
            <a:r>
              <a:rPr lang="en-US" altLang="en-US" dirty="0" smtClean="0">
                <a:solidFill>
                  <a:srgbClr val="0000FF"/>
                </a:solidFill>
              </a:rPr>
              <a:t>The University of Chicago</a:t>
            </a:r>
          </a:p>
          <a:p>
            <a:endParaRPr lang="en-US" altLang="en-US" sz="1800" dirty="0" smtClean="0">
              <a:solidFill>
                <a:srgbClr val="0000FF"/>
              </a:solidFill>
            </a:endParaRPr>
          </a:p>
          <a:p>
            <a:r>
              <a:rPr lang="en-US" altLang="en-US" sz="1800" smtClean="0">
                <a:solidFill>
                  <a:srgbClr val="0000FF"/>
                </a:solidFill>
              </a:rPr>
              <a:t>Copyright </a:t>
            </a:r>
            <a:r>
              <a:rPr lang="en-US" altLang="en-US" sz="1800">
                <a:solidFill>
                  <a:srgbClr val="0000FF"/>
                </a:solidFill>
              </a:rPr>
              <a:t>© </a:t>
            </a:r>
            <a:r>
              <a:rPr lang="en-US" altLang="en-US" sz="1800" smtClean="0">
                <a:solidFill>
                  <a:srgbClr val="0000FF"/>
                </a:solidFill>
              </a:rPr>
              <a:t>2001-21 </a:t>
            </a:r>
            <a:r>
              <a:rPr lang="en-US" altLang="en-US" sz="1800" dirty="0">
                <a:solidFill>
                  <a:srgbClr val="0000FF"/>
                </a:solidFill>
              </a:rPr>
              <a:t>Randal C. Picker.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0024F1-6A74-4537-805D-D327D8FC9DE8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218DFF-7992-4403-A949-E54BB9D603BE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10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9-301(1): Baseline Rule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</a:rPr>
              <a:t>1) Except as otherwise provided in this section, while a </a:t>
            </a:r>
            <a:r>
              <a:rPr lang="en-US" altLang="en-US" dirty="0">
                <a:solidFill>
                  <a:srgbClr val="FF00FF"/>
                </a:solidFill>
                <a:cs typeface="Times New Roman" panose="02020603050405020304" pitchFamily="18" charset="0"/>
              </a:rPr>
              <a:t>debtor is located in a jurisdiction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A50021"/>
                </a:solidFill>
                <a:cs typeface="Times New Roman" panose="02020603050405020304" pitchFamily="18" charset="0"/>
              </a:rPr>
              <a:t>the local law</a:t>
            </a:r>
            <a:r>
              <a:rPr lang="en-US" altLang="en-US" dirty="0">
                <a:cs typeface="Times New Roman" panose="02020603050405020304" pitchFamily="18" charset="0"/>
              </a:rPr>
              <a:t> of that jurisdiction </a:t>
            </a:r>
            <a:r>
              <a:rPr lang="en-US" altLang="en-US" dirty="0">
                <a:solidFill>
                  <a:srgbClr val="3333CC"/>
                </a:solidFill>
                <a:cs typeface="Times New Roman" panose="02020603050405020304" pitchFamily="18" charset="0"/>
              </a:rPr>
              <a:t>governs</a:t>
            </a:r>
            <a:r>
              <a:rPr lang="en-US" altLang="en-US" dirty="0">
                <a:solidFill>
                  <a:srgbClr val="00CC00"/>
                </a:solidFill>
                <a:cs typeface="Times New Roman" panose="02020603050405020304" pitchFamily="18" charset="0"/>
              </a:rPr>
              <a:t> perfection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>
                <a:solidFill>
                  <a:srgbClr val="CC66FF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, and the priority of a security interest in collateral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01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1A2632-DDC7-4E3B-B429-BBB16B89161B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B02CAB-B786-4BE7-BD84-72AF367D81B8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9-301(3)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>
                <a:cs typeface="Times New Roman" panose="02020603050405020304" pitchFamily="18" charset="0"/>
              </a:rPr>
              <a:t>(3) Except as otherwise provided in paragraph (4), while negotiable documents, </a:t>
            </a:r>
            <a:r>
              <a:rPr lang="en-US" altLang="en-US" dirty="0">
                <a:solidFill>
                  <a:srgbClr val="FF00FF"/>
                </a:solidFill>
                <a:cs typeface="Times New Roman" panose="02020603050405020304" pitchFamily="18" charset="0"/>
              </a:rPr>
              <a:t>goods</a:t>
            </a:r>
            <a:r>
              <a:rPr lang="en-US" altLang="en-US" dirty="0">
                <a:cs typeface="Times New Roman" panose="02020603050405020304" pitchFamily="18" charset="0"/>
              </a:rPr>
              <a:t>, instruments, money, or tangible chattel paper is </a:t>
            </a:r>
            <a:r>
              <a:rPr lang="en-US" altLang="en-US" dirty="0">
                <a:solidFill>
                  <a:srgbClr val="FF00FF"/>
                </a:solidFill>
                <a:cs typeface="Times New Roman" panose="02020603050405020304" pitchFamily="18" charset="0"/>
              </a:rPr>
              <a:t>located in a jurisdiction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A50021"/>
                </a:solidFill>
                <a:cs typeface="Times New Roman" panose="02020603050405020304" pitchFamily="18" charset="0"/>
              </a:rPr>
              <a:t>the local law</a:t>
            </a:r>
            <a:r>
              <a:rPr lang="en-US" altLang="en-US" dirty="0">
                <a:cs typeface="Times New Roman" panose="02020603050405020304" pitchFamily="18" charset="0"/>
              </a:rPr>
              <a:t> of that jurisdiction </a:t>
            </a:r>
            <a:r>
              <a:rPr lang="en-US" altLang="en-US" dirty="0">
                <a:solidFill>
                  <a:srgbClr val="3333CC"/>
                </a:solidFill>
                <a:cs typeface="Times New Roman" panose="02020603050405020304" pitchFamily="18" charset="0"/>
              </a:rPr>
              <a:t>governs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</a:rPr>
              <a:t>C) 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>
                <a:solidFill>
                  <a:srgbClr val="CC66FF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 and the priority of a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nonpossessory security interest in the collateral</a:t>
            </a:r>
            <a:r>
              <a:rPr lang="en-US" altLang="en-US" dirty="0" smtClean="0">
                <a:cs typeface="Times New Roman" panose="02020603050405020304" pitchFamily="18" charset="0"/>
              </a:rPr>
              <a:t>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Magenta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Questions</a:t>
            </a:r>
          </a:p>
          <a:p>
            <a:pPr lvl="2"/>
            <a:r>
              <a:rPr lang="en-US" dirty="0" smtClean="0"/>
              <a:t>Are you “a debtor located in a jurisdiction”?</a:t>
            </a:r>
          </a:p>
          <a:p>
            <a:pPr lvl="2"/>
            <a:r>
              <a:rPr lang="en-US" dirty="0" smtClean="0"/>
              <a:t>Are these “goods … located in a jurisdiction”?</a:t>
            </a:r>
          </a:p>
          <a:p>
            <a:pPr lvl="1"/>
            <a:r>
              <a:rPr lang="en-US" dirty="0" smtClean="0"/>
              <a:t>Determined under choice of law rules of forum jurisdiction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9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9105D9-2BE7-40F1-B887-48B9E0F7E9B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DABCFE-E9CE-415F-BF85-D7AA720A9BDD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13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Three Questions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Are You </a:t>
            </a:r>
            <a:r>
              <a:rPr lang="en-US" altLang="en-US" dirty="0" smtClean="0">
                <a:solidFill>
                  <a:srgbClr val="00CC00"/>
                </a:solidFill>
              </a:rPr>
              <a:t>Perfected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>
                <a:solidFill>
                  <a:srgbClr val="00CC00"/>
                </a:solidFill>
              </a:rPr>
              <a:t>Green</a:t>
            </a:r>
            <a:r>
              <a:rPr lang="en-US" altLang="en-US" dirty="0" smtClean="0"/>
              <a:t>: “Governs perfection”</a:t>
            </a:r>
          </a:p>
          <a:p>
            <a:pPr lvl="1"/>
            <a:r>
              <a:rPr lang="en-US" altLang="en-US" dirty="0" smtClean="0"/>
              <a:t>The local law of the </a:t>
            </a:r>
            <a:r>
              <a:rPr lang="en-US" altLang="en-US" dirty="0" smtClean="0">
                <a:solidFill>
                  <a:srgbClr val="00CC00"/>
                </a:solidFill>
              </a:rPr>
              <a:t>location of the debtor </a:t>
            </a:r>
            <a:r>
              <a:rPr lang="en-US" altLang="en-US" dirty="0" smtClean="0"/>
              <a:t>determines this under 9-301(1)</a:t>
            </a:r>
          </a:p>
          <a:p>
            <a:pPr lvl="1"/>
            <a:r>
              <a:rPr lang="en-US" altLang="en-US" dirty="0" smtClean="0"/>
              <a:t>This matters for figuring out where to file a financing statement </a:t>
            </a:r>
          </a:p>
        </p:txBody>
      </p:sp>
    </p:spTree>
    <p:extLst>
      <p:ext uri="{BB962C8B-B14F-4D97-AF65-F5344CB8AC3E}">
        <p14:creationId xmlns:p14="http://schemas.microsoft.com/office/powerpoint/2010/main" val="17182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9105D9-2BE7-40F1-B887-48B9E0F7E9B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DABCFE-E9CE-415F-BF85-D7AA720A9BDD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14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Three Questions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If You Are Perfected, </a:t>
            </a:r>
            <a:r>
              <a:rPr lang="en-US" altLang="en-US" dirty="0" smtClean="0">
                <a:solidFill>
                  <a:srgbClr val="CC66FF"/>
                </a:solidFill>
              </a:rPr>
              <a:t>With What Consequences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>
                <a:solidFill>
                  <a:srgbClr val="CC66FF"/>
                </a:solidFill>
              </a:rPr>
              <a:t>Purple</a:t>
            </a:r>
            <a:r>
              <a:rPr lang="en-US" altLang="en-US" dirty="0" smtClean="0"/>
              <a:t>: “</a:t>
            </a:r>
            <a:r>
              <a:rPr lang="en-US" altLang="en-US" dirty="0" smtClean="0">
                <a:solidFill>
                  <a:schemeClr val="tx1"/>
                </a:solidFill>
              </a:rPr>
              <a:t>Governs </a:t>
            </a:r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and the priority of a security interest in collateral”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Call this EPNP&amp;P</a:t>
            </a:r>
          </a:p>
          <a:p>
            <a:pPr marL="457200" lvl="1" indent="0">
              <a:buNone/>
            </a:pPr>
            <a:endParaRPr lang="en-US" altLang="en-US" dirty="0" smtClean="0">
              <a:solidFill>
                <a:srgbClr val="CC66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9105D9-2BE7-40F1-B887-48B9E0F7E9B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DABCFE-E9CE-415F-BF85-D7AA720A9BDD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15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Three Questions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Which local law governs EPNP&amp;P this depends on the type of collateral in issue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For nonpossessory SIs, the local law of the location of the collateral governs </a:t>
            </a:r>
            <a:r>
              <a:rPr lang="en-US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EPNP&amp;P </a:t>
            </a:r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for goods and the other collateral types in 9-301(3)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For the rest—think SIs in accounts and general intangibles—the local law of the location of the debtor governs EPNP&amp;P</a:t>
            </a:r>
          </a:p>
          <a:p>
            <a:pPr lvl="2"/>
            <a:endParaRPr lang="en-US" alt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2"/>
            <a:endParaRPr lang="en-US" alt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 smtClean="0">
              <a:solidFill>
                <a:srgbClr val="CC66FF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 smtClean="0">
              <a:solidFill>
                <a:srgbClr val="CC66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67BD5A-961B-41A5-9726-399A6AF553DF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647882-116B-464B-B97F-E71E98B4C652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9-501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anose="02020603050405020304" pitchFamily="18" charset="0"/>
              </a:rPr>
              <a:t>(a) </a:t>
            </a:r>
            <a:r>
              <a:rPr lang="en-US" altLang="en-US" b="1" dirty="0" smtClean="0">
                <a:cs typeface="Times New Roman" panose="02020603050405020304" pitchFamily="18" charset="0"/>
              </a:rPr>
              <a:t>[Filing offices.]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dirty="0" smtClean="0">
                <a:cs typeface="Times New Roman" panose="02020603050405020304" pitchFamily="18" charset="0"/>
              </a:rPr>
              <a:t>Except as otherwise provided in subsection (b), if the </a:t>
            </a:r>
            <a:r>
              <a:rPr lang="en-US" altLang="en-US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local law of this State governs perfection </a:t>
            </a:r>
            <a:r>
              <a:rPr lang="en-US" altLang="en-US" dirty="0" smtClean="0">
                <a:cs typeface="Times New Roman" panose="02020603050405020304" pitchFamily="18" charset="0"/>
              </a:rPr>
              <a:t>of a security interest or agricultural lien, the office in which to file a financing statement to perfect the security interest or agricultural lien 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067F21-DFDC-4883-8AD5-8954DCE37ED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F0B6D0-F9A1-440E-B4A6-B2A3EFFDDF11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17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9-501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(2) the office of [ ] [or any office duly authorized by [ ]], in all other cases, including a case in which the collateral is goods that are or are to become fixtures and the financing statement is not filed as a fixture filing.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8BEA42-08F8-4AFC-A143-7AD55451F961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916A5C-8090-47C2-BD28-EF68938E3579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18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9-307: Location of Debtor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cs typeface="Times New Roman" panose="02020603050405020304" pitchFamily="18" charset="0"/>
              </a:rPr>
              <a:t>(a) </a:t>
            </a:r>
            <a:r>
              <a:rPr lang="en-US" altLang="en-US" b="1" smtClean="0">
                <a:cs typeface="Times New Roman" panose="02020603050405020304" pitchFamily="18" charset="0"/>
              </a:rPr>
              <a:t>[“Place of business.”]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In this section, “place of business” means a place where a debtor conducts its affairs.</a:t>
            </a:r>
            <a:endParaRPr lang="en-US" altLang="en-US" smtClean="0"/>
          </a:p>
          <a:p>
            <a:r>
              <a:rPr lang="en-US" altLang="en-US" smtClean="0">
                <a:cs typeface="Times New Roman" panose="02020603050405020304" pitchFamily="18" charset="0"/>
              </a:rPr>
              <a:t>(b) </a:t>
            </a:r>
            <a:r>
              <a:rPr lang="en-US" altLang="en-US" b="1" smtClean="0">
                <a:cs typeface="Times New Roman" panose="02020603050405020304" pitchFamily="18" charset="0"/>
              </a:rPr>
              <a:t>[Debtor’s location: general rules.]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Except as otherwise provided in this section, the following rules determine a debtor’s location: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1AE4E2-06B4-4165-9D70-1DCD340DEDBB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E8BD89-634B-4C75-A49B-7A60ACA5457B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19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9-307: Location of Debtor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(1) An debtor who is an </a:t>
            </a: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individual</a:t>
            </a:r>
            <a:r>
              <a:rPr lang="en-US" altLang="en-US" smtClean="0">
                <a:cs typeface="Times New Roman" panose="02020603050405020304" pitchFamily="18" charset="0"/>
              </a:rPr>
              <a:t> is located at the individual’s principal residence.</a:t>
            </a:r>
          </a:p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(2) A debtor that is an </a:t>
            </a: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organization and has only one place of business </a:t>
            </a:r>
            <a:r>
              <a:rPr lang="en-US" altLang="en-US" smtClean="0">
                <a:cs typeface="Times New Roman" panose="02020603050405020304" pitchFamily="18" charset="0"/>
              </a:rPr>
              <a:t>is located at its place of business.</a:t>
            </a:r>
          </a:p>
          <a:p>
            <a:pPr lvl="2"/>
            <a:r>
              <a:rPr lang="en-US" altLang="en-US" smtClean="0">
                <a:cs typeface="Times New Roman" panose="02020603050405020304" pitchFamily="18" charset="0"/>
              </a:rPr>
              <a:t>(3) A debtor that is an </a:t>
            </a: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organization and has more than one place of business </a:t>
            </a:r>
            <a:r>
              <a:rPr lang="en-US" altLang="en-US" smtClean="0">
                <a:cs typeface="Times New Roman" panose="02020603050405020304" pitchFamily="18" charset="0"/>
              </a:rPr>
              <a:t>is located at its chief executive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622DCD-F047-4046-9949-B46B4358CB0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6A839D-D0FA-4D35-8EAD-3D54B6AB6083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2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Choice of Law by the Parties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Generally Respected</a:t>
            </a:r>
          </a:p>
          <a:p>
            <a:pPr lvl="1"/>
            <a:r>
              <a:rPr lang="en-US" altLang="en-US" dirty="0" smtClean="0"/>
              <a:t>See UCC 1-301 and 1-302</a:t>
            </a:r>
          </a:p>
          <a:p>
            <a:r>
              <a:rPr lang="en-US" altLang="en-US" dirty="0" smtClean="0"/>
              <a:t>Called Off for Perfection in Article 9</a:t>
            </a:r>
          </a:p>
          <a:p>
            <a:pPr lvl="1"/>
            <a:r>
              <a:rPr lang="en-US" altLang="en-US" dirty="0" smtClean="0"/>
              <a:t>See UCC 1-301(c)[7 or 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E7C1AB-0357-4626-A63E-E329E80FAE7A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B35D6D-CD31-4935-AACF-B5FF6D1A35D4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20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9-307: Location of Debtor</a:t>
            </a:r>
            <a:endParaRPr lang="en-US" altLang="en-US" smtClean="0">
              <a:cs typeface="Times New Roman" panose="02020603050405020304" pitchFamily="18" charset="0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cs typeface="Times New Roman" panose="02020603050405020304" pitchFamily="18" charset="0"/>
              </a:rPr>
              <a:t>(e) </a:t>
            </a:r>
            <a:r>
              <a:rPr lang="en-US" altLang="en-US" b="1" smtClean="0">
                <a:cs typeface="Times New Roman" panose="02020603050405020304" pitchFamily="18" charset="0"/>
              </a:rPr>
              <a:t>[Location of registered organization organized under State law.]</a:t>
            </a:r>
            <a:endParaRPr lang="en-US" altLang="en-US" smtClean="0">
              <a:cs typeface="Times New Roman" panose="02020603050405020304" pitchFamily="18" charset="0"/>
            </a:endParaRPr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A </a:t>
            </a: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registered organization </a:t>
            </a:r>
            <a:r>
              <a:rPr lang="en-US" altLang="en-US" smtClean="0">
                <a:cs typeface="Times New Roman" panose="02020603050405020304" pitchFamily="18" charset="0"/>
              </a:rPr>
              <a:t>that is organized under the law of a State is located in that State.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Location and When?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Debtor</a:t>
            </a:r>
          </a:p>
          <a:p>
            <a:pPr lvl="1"/>
            <a:r>
              <a:rPr lang="en-US" altLang="en-US" dirty="0" smtClean="0"/>
              <a:t>Always matters for questions of perfection</a:t>
            </a:r>
          </a:p>
          <a:p>
            <a:pPr lvl="1"/>
            <a:r>
              <a:rPr lang="en-US" altLang="en-US" dirty="0" smtClean="0"/>
              <a:t>Matters for EPNP&amp;P for collateral that doesn’t have a natural location (AR and GI)</a:t>
            </a:r>
          </a:p>
          <a:p>
            <a:r>
              <a:rPr lang="en-US" altLang="en-US" dirty="0" smtClean="0"/>
              <a:t>Location of the Collateral</a:t>
            </a:r>
          </a:p>
          <a:p>
            <a:pPr lvl="1"/>
            <a:r>
              <a:rPr lang="en-US" altLang="en-US" dirty="0" smtClean="0"/>
              <a:t>Matters for EPNP&amp;P certain types of collateral (including goods)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502771-A6E5-4E3C-801C-C26CD5BE90C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92EB62-554A-4949-B14A-1AFDD0388FF0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21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Oil, Gas and Minerals as Collateral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Key Situations</a:t>
            </a:r>
          </a:p>
          <a:p>
            <a:pPr lvl="1"/>
            <a:r>
              <a:rPr lang="en-US" dirty="0" smtClean="0"/>
              <a:t>Owner of OGM borrows money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ants to use the OGM as collateral</a:t>
            </a:r>
          </a:p>
          <a:p>
            <a:pPr lvl="1"/>
            <a:r>
              <a:rPr lang="en-US" dirty="0" smtClean="0"/>
              <a:t>Owner of OGM lends money in a sale of OGM</a:t>
            </a:r>
          </a:p>
          <a:p>
            <a:pPr lvl="2"/>
            <a:r>
              <a:rPr lang="en-US" dirty="0"/>
              <a:t>Wants to </a:t>
            </a:r>
            <a:r>
              <a:rPr lang="en-US" dirty="0" smtClean="0"/>
              <a:t>sell OGM, finance the sale and take interest in it as collateral (PMSI) (</a:t>
            </a:r>
            <a:r>
              <a:rPr lang="en-US" i="1" dirty="0" err="1" smtClean="0"/>
              <a:t>SemCrude</a:t>
            </a:r>
            <a:r>
              <a:rPr lang="en-US" dirty="0" smtClean="0"/>
              <a:t>)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Situations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Borrows Money</a:t>
            </a:r>
          </a:p>
          <a:p>
            <a:pPr lvl="1"/>
            <a:r>
              <a:rPr lang="en-US" dirty="0" smtClean="0"/>
              <a:t>Wants to grant an SI in oil and gas</a:t>
            </a:r>
          </a:p>
          <a:p>
            <a:pPr lvl="1"/>
            <a:r>
              <a:rPr lang="en-US" dirty="0" smtClean="0"/>
              <a:t>Enters into that transaction before oil and gas are extracted</a:t>
            </a:r>
          </a:p>
          <a:p>
            <a:pPr lvl="1"/>
            <a:r>
              <a:rPr lang="en-US" dirty="0" smtClean="0"/>
              <a:t>Article 9 as-extracted </a:t>
            </a:r>
            <a:r>
              <a:rPr lang="en-US" dirty="0"/>
              <a:t>c</a:t>
            </a:r>
            <a:r>
              <a:rPr lang="en-US" dirty="0" smtClean="0"/>
              <a:t>ollateral rules (see 9-102(a)(6)) might apply to this situation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Situations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Lends Money in Sale of OGM</a:t>
            </a:r>
          </a:p>
          <a:p>
            <a:pPr lvl="1"/>
            <a:r>
              <a:rPr lang="en-US" dirty="0" smtClean="0"/>
              <a:t>Owner is financing purchase of oil and gas by buyer and wants to take an SI in oil and gas as collateral for sales price</a:t>
            </a:r>
          </a:p>
          <a:p>
            <a:pPr lvl="1"/>
            <a:r>
              <a:rPr lang="en-US" dirty="0" smtClean="0"/>
              <a:t>This is, simplified, the situation in </a:t>
            </a:r>
            <a:r>
              <a:rPr lang="en-US" i="1" dirty="0" err="1" smtClean="0"/>
              <a:t>SemCrude</a:t>
            </a:r>
            <a:endParaRPr lang="en-US" i="1" dirty="0" smtClean="0"/>
          </a:p>
          <a:p>
            <a:pPr lvl="1"/>
            <a:r>
              <a:rPr lang="en-US" dirty="0" smtClean="0"/>
              <a:t>As-extracted </a:t>
            </a:r>
            <a:r>
              <a:rPr lang="en-US" dirty="0"/>
              <a:t>c</a:t>
            </a:r>
            <a:r>
              <a:rPr lang="en-US" dirty="0" smtClean="0"/>
              <a:t>ollateral rules should not apply to this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OGM as Collateral for Owner 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As-Extracted Collateral Generally Inapplicable</a:t>
            </a:r>
          </a:p>
          <a:p>
            <a:pPr lvl="1"/>
            <a:r>
              <a:rPr lang="en-US" dirty="0" smtClean="0"/>
              <a:t>Debtor is going to be the purchaser of the OGM with sale financed by Owner</a:t>
            </a:r>
          </a:p>
          <a:p>
            <a:pPr lvl="1"/>
            <a:r>
              <a:rPr lang="en-US" dirty="0" smtClean="0"/>
              <a:t>As-extracted collateral regime applies to situations where owner is debtor, not where owner is secured creditor</a:t>
            </a:r>
          </a:p>
          <a:p>
            <a:pPr lvl="1"/>
            <a:r>
              <a:rPr lang="en-US" dirty="0" smtClean="0"/>
              <a:t>Ordinary Article 9 rules apply where owner is lender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7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AA6D9B-789C-4CF4-9953-4C5988D093C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32563A-9467-4DF2-A798-EE01748B434C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26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anose="02020603050405020304" pitchFamily="18" charset="0"/>
              </a:rPr>
              <a:t>Sale of OGM</a:t>
            </a:r>
          </a:p>
        </p:txBody>
      </p:sp>
      <p:sp>
        <p:nvSpPr>
          <p:cNvPr id="1814531" name="AutoShape 3"/>
          <p:cNvSpPr>
            <a:spLocks noChangeArrowheads="1"/>
          </p:cNvSpPr>
          <p:nvPr/>
        </p:nvSpPr>
        <p:spPr bwMode="auto">
          <a:xfrm>
            <a:off x="1676400" y="4953000"/>
            <a:ext cx="2590800" cy="1066800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/>
              <a:t>Bank</a:t>
            </a:r>
          </a:p>
        </p:txBody>
      </p:sp>
      <p:sp>
        <p:nvSpPr>
          <p:cNvPr id="1814532" name="AutoShape 4"/>
          <p:cNvSpPr>
            <a:spLocks noChangeArrowheads="1"/>
          </p:cNvSpPr>
          <p:nvPr/>
        </p:nvSpPr>
        <p:spPr bwMode="auto">
          <a:xfrm>
            <a:off x="2057400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Sem2 DELP</a:t>
            </a:r>
            <a:endParaRPr lang="en-US" altLang="en-US" sz="4000" dirty="0"/>
          </a:p>
        </p:txBody>
      </p:sp>
      <p:sp>
        <p:nvSpPr>
          <p:cNvPr id="1814533" name="AutoShape 5"/>
          <p:cNvSpPr>
            <a:spLocks noChangeArrowheads="1"/>
          </p:cNvSpPr>
          <p:nvPr/>
        </p:nvSpPr>
        <p:spPr bwMode="auto">
          <a:xfrm>
            <a:off x="7619999" y="1447800"/>
            <a:ext cx="3525795" cy="129540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KS Producers</a:t>
            </a:r>
            <a:endParaRPr lang="en-US" altLang="en-US" sz="4000" dirty="0"/>
          </a:p>
        </p:txBody>
      </p:sp>
      <p:sp>
        <p:nvSpPr>
          <p:cNvPr id="1814534" name="Line 6"/>
          <p:cNvSpPr>
            <a:spLocks noChangeShapeType="1"/>
          </p:cNvSpPr>
          <p:nvPr/>
        </p:nvSpPr>
        <p:spPr bwMode="auto">
          <a:xfrm flipH="1">
            <a:off x="5314177" y="1775285"/>
            <a:ext cx="2667000" cy="4088"/>
          </a:xfrm>
          <a:prstGeom prst="line">
            <a:avLst/>
          </a:prstGeom>
          <a:noFill/>
          <a:ln w="190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6" name="Line 8"/>
          <p:cNvSpPr>
            <a:spLocks noChangeShapeType="1"/>
          </p:cNvSpPr>
          <p:nvPr/>
        </p:nvSpPr>
        <p:spPr bwMode="auto">
          <a:xfrm>
            <a:off x="3200400" y="2667000"/>
            <a:ext cx="0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8" name="AutoShape 10"/>
          <p:cNvSpPr>
            <a:spLocks noChangeArrowheads="1"/>
          </p:cNvSpPr>
          <p:nvPr/>
        </p:nvSpPr>
        <p:spPr bwMode="auto">
          <a:xfrm>
            <a:off x="5756188" y="2075891"/>
            <a:ext cx="1863811" cy="1038011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Sell O&amp;G </a:t>
            </a:r>
            <a:endParaRPr lang="en-US" altLang="en-US" sz="3200" dirty="0"/>
          </a:p>
          <a:p>
            <a:pPr algn="ctr"/>
            <a:r>
              <a:rPr lang="en-US" altLang="en-US" sz="3200" dirty="0" smtClean="0"/>
              <a:t>No FS</a:t>
            </a:r>
            <a:endParaRPr lang="en-US" altLang="en-US" sz="3200" dirty="0"/>
          </a:p>
        </p:txBody>
      </p:sp>
      <p:sp>
        <p:nvSpPr>
          <p:cNvPr id="1814539" name="Text Box 11"/>
          <p:cNvSpPr txBox="1">
            <a:spLocks noChangeArrowheads="1"/>
          </p:cNvSpPr>
          <p:nvPr/>
        </p:nvSpPr>
        <p:spPr bwMode="auto">
          <a:xfrm>
            <a:off x="6410325" y="5140325"/>
            <a:ext cx="3962400" cy="64633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FF0000"/>
                </a:solidFill>
              </a:rPr>
              <a:t>Who </a:t>
            </a:r>
            <a:r>
              <a:rPr lang="en-US" altLang="en-US" sz="3600" dirty="0">
                <a:solidFill>
                  <a:srgbClr val="FF0000"/>
                </a:solidFill>
              </a:rPr>
              <a:t>has priority</a:t>
            </a:r>
            <a:r>
              <a:rPr lang="en-US" altLang="en-US" sz="3600" dirty="0" smtClean="0">
                <a:solidFill>
                  <a:srgbClr val="FF0000"/>
                </a:solidFill>
              </a:rPr>
              <a:t>?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988800" y="6691957"/>
            <a:ext cx="173037" cy="1571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27686" y="1447800"/>
            <a:ext cx="1676400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Sem1 OKLP</a:t>
            </a:r>
            <a:endParaRPr lang="en-US" altLang="en-US" sz="4000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763404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Sem3 OKLP</a:t>
            </a:r>
            <a:endParaRPr lang="en-US" altLang="en-US" sz="4000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548069" y="2667000"/>
            <a:ext cx="1026255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>
            <a:off x="3736504" y="2667000"/>
            <a:ext cx="1197702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7" name="AutoShape 9"/>
          <p:cNvSpPr>
            <a:spLocks noChangeArrowheads="1"/>
          </p:cNvSpPr>
          <p:nvPr/>
        </p:nvSpPr>
        <p:spPr bwMode="auto">
          <a:xfrm>
            <a:off x="1914738" y="3218891"/>
            <a:ext cx="2706473" cy="1175609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SA: All Assets</a:t>
            </a:r>
            <a:endParaRPr lang="en-US" altLang="en-US" sz="3200" dirty="0"/>
          </a:p>
          <a:p>
            <a:pPr algn="ctr"/>
            <a:r>
              <a:rPr lang="en-US" altLang="en-US" sz="3200" dirty="0"/>
              <a:t>FS: </a:t>
            </a:r>
            <a:r>
              <a:rPr lang="en-US" altLang="en-US" sz="3200" dirty="0" smtClean="0"/>
              <a:t>OK/DE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8864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1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81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1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1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4531" grpId="0" animBg="1" autoUpdateAnimBg="0"/>
      <p:bldP spid="1814532" grpId="0" animBg="1" autoUpdateAnimBg="0"/>
      <p:bldP spid="1814533" grpId="0" animBg="1" autoUpdateAnimBg="0"/>
      <p:bldP spid="1814534" grpId="0" animBg="1"/>
      <p:bldP spid="1814536" grpId="0" animBg="1"/>
      <p:bldP spid="1814538" grpId="0" animBg="1" autoUpdateAnimBg="0"/>
      <p:bldP spid="1814539" grpId="0" animBg="1" autoUpdateAnimBg="0"/>
      <p:bldP spid="17" grpId="0" animBg="1"/>
      <p:bldP spid="15" grpId="0" animBg="1" autoUpdateAnimBg="0"/>
      <p:bldP spid="18" grpId="0" animBg="1" autoUpdateAnimBg="0"/>
      <p:bldP spid="19" grpId="0" animBg="1"/>
      <p:bldP spid="20" grpId="0" animBg="1"/>
      <p:bldP spid="181453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Ordinary PMSI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Process</a:t>
            </a:r>
          </a:p>
          <a:p>
            <a:pPr lvl="1"/>
            <a:r>
              <a:rPr lang="en-US" dirty="0" smtClean="0"/>
              <a:t>Execute SA</a:t>
            </a:r>
          </a:p>
          <a:p>
            <a:pPr lvl="1"/>
            <a:r>
              <a:rPr lang="en-US" dirty="0" smtClean="0"/>
              <a:t>File FS (in which state?)</a:t>
            </a:r>
          </a:p>
          <a:p>
            <a:pPr lvl="1"/>
            <a:r>
              <a:rPr lang="en-US" dirty="0" smtClean="0"/>
              <a:t>Give appropriate notices required under 9-324(b)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2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File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uniform version of 9-301</a:t>
            </a:r>
          </a:p>
          <a:p>
            <a:pPr lvl="1"/>
            <a:r>
              <a:rPr lang="en-US" dirty="0" smtClean="0"/>
              <a:t>9-301(4) covers as-extracted collateral, but that isn’t </a:t>
            </a:r>
            <a:r>
              <a:rPr lang="en-US" i="1" dirty="0" err="1" smtClean="0"/>
              <a:t>SemCrude</a:t>
            </a:r>
            <a:endParaRPr lang="en-US" i="1" dirty="0" smtClean="0"/>
          </a:p>
          <a:p>
            <a:pPr lvl="1"/>
            <a:r>
              <a:rPr lang="en-US" dirty="0" smtClean="0"/>
              <a:t>9-301(1) says governs perfection question governed by local law of the debtor’s location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7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File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uniform version of 9-307(e)</a:t>
            </a:r>
          </a:p>
          <a:p>
            <a:pPr lvl="1"/>
            <a:r>
              <a:rPr lang="en-US" dirty="0"/>
              <a:t>A registered organization that is organized under the law of a State is located in that State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4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Choice of Law?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Two Critical Issues for Article 9</a:t>
            </a:r>
          </a:p>
          <a:p>
            <a:pPr lvl="1"/>
            <a:r>
              <a:rPr lang="en-US" altLang="en-US" smtClean="0"/>
              <a:t>Where to file financing statements</a:t>
            </a:r>
          </a:p>
          <a:p>
            <a:pPr lvl="1"/>
            <a:r>
              <a:rPr lang="en-US" altLang="en-US" smtClean="0"/>
              <a:t>Non-uniformities</a:t>
            </a:r>
          </a:p>
          <a:p>
            <a:pPr lvl="2"/>
            <a:r>
              <a:rPr lang="en-US" altLang="en-US" smtClean="0"/>
              <a:t>One result in one state, a second result in another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829D38-5C66-4A77-9EFD-40EAF36C1EDA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BA185D-551C-4396-84A1-03AE6472AE47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File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9-102(a)(71) </a:t>
            </a:r>
            <a:r>
              <a:rPr lang="en-US" dirty="0"/>
              <a:t>“Registered </a:t>
            </a:r>
            <a:r>
              <a:rPr lang="en-US" dirty="0" smtClean="0"/>
              <a:t>organization”</a:t>
            </a:r>
          </a:p>
          <a:p>
            <a:pPr lvl="1"/>
            <a:r>
              <a:rPr lang="en-US" dirty="0" smtClean="0"/>
              <a:t>means </a:t>
            </a:r>
            <a:r>
              <a:rPr lang="en-US" dirty="0"/>
              <a:t>an organization formed or organized solely under the law of a single State or the United States by the filing of a public organic record with, the issuance of a public organic record by, or the enactment of legislation by the State or the United States.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2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File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9-102 Official Comment 11</a:t>
            </a:r>
          </a:p>
          <a:p>
            <a:pPr lvl="1"/>
            <a:r>
              <a:rPr lang="en-US" dirty="0" smtClean="0"/>
              <a:t>“Not </a:t>
            </a:r>
            <a:r>
              <a:rPr lang="en-US" dirty="0"/>
              <a:t>every organization that may provide information about itself in the public records is a </a:t>
            </a:r>
            <a:r>
              <a:rPr lang="en-US" dirty="0" smtClean="0"/>
              <a:t>‘registered organization’. </a:t>
            </a:r>
            <a:r>
              <a:rPr lang="en-US" dirty="0"/>
              <a:t>For example, a general partnership is not </a:t>
            </a:r>
            <a:r>
              <a:rPr lang="en-US"/>
              <a:t>a </a:t>
            </a:r>
            <a:r>
              <a:rPr lang="en-US" smtClean="0"/>
              <a:t>‘registered organization’, </a:t>
            </a:r>
            <a:r>
              <a:rPr lang="en-US" dirty="0"/>
              <a:t>even if it files a statement of partnership authority under section 303 of the Uniform Partnership Act (1994) or an assumed name </a:t>
            </a:r>
            <a:r>
              <a:rPr lang="en-US" dirty="0" smtClean="0"/>
              <a:t>(‘dba’) </a:t>
            </a:r>
            <a:r>
              <a:rPr lang="en-US" dirty="0"/>
              <a:t>certificate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File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9-102 Official Comment 11</a:t>
            </a:r>
          </a:p>
          <a:p>
            <a:pPr lvl="1"/>
            <a:r>
              <a:rPr lang="en-US" dirty="0" smtClean="0"/>
              <a:t>“This </a:t>
            </a:r>
            <a:r>
              <a:rPr lang="en-US" dirty="0"/>
              <a:t>is because such a partnership is not formed or organized by the filing of a record with, or the issuance of a record by, a state or the United States. In contrast, corporations, limited liability companies, and </a:t>
            </a:r>
            <a:r>
              <a:rPr lang="en-US" dirty="0">
                <a:solidFill>
                  <a:srgbClr val="FF0000"/>
                </a:solidFill>
              </a:rPr>
              <a:t>limited partnerships </a:t>
            </a:r>
            <a:r>
              <a:rPr lang="en-US" dirty="0"/>
              <a:t>ordinarily are </a:t>
            </a:r>
            <a:r>
              <a:rPr lang="en-US" dirty="0" smtClean="0"/>
              <a:t>‘registered organizations’.”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9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Ordinary PMSI</a:t>
            </a:r>
          </a:p>
          <a:p>
            <a:pPr lvl="1"/>
            <a:r>
              <a:rPr lang="en-US" dirty="0" smtClean="0"/>
              <a:t>File in location of debtor</a:t>
            </a:r>
          </a:p>
          <a:p>
            <a:pPr lvl="1"/>
            <a:r>
              <a:rPr lang="en-US" dirty="0" smtClean="0"/>
              <a:t>Under 9-307(e), file where debtor is registered, meaning Oklahoma and Delaware</a:t>
            </a:r>
          </a:p>
          <a:p>
            <a:pPr lvl="1"/>
            <a:r>
              <a:rPr lang="en-US" dirty="0" smtClean="0"/>
              <a:t>Under 9-301(1), location of debtor will govern perfection</a:t>
            </a:r>
          </a:p>
          <a:p>
            <a:pPr lvl="1"/>
            <a:r>
              <a:rPr lang="en-US" dirty="0" smtClean="0"/>
              <a:t>Under 9-301(3), for goods, location of collateral will govern EPNP&amp;P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0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9-339a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Non-Uniform SI in Favor of Certain Oil and Gas Producers</a:t>
            </a:r>
          </a:p>
          <a:p>
            <a:pPr lvl="1"/>
            <a:r>
              <a:rPr lang="en-US" dirty="0" smtClean="0"/>
              <a:t>Purchase agreement itself operates as security agreement (9-339a(a))</a:t>
            </a:r>
          </a:p>
          <a:p>
            <a:pPr lvl="1"/>
            <a:r>
              <a:rPr lang="en-US" dirty="0" smtClean="0"/>
              <a:t>SI perfected on recording of affidavit of production</a:t>
            </a:r>
            <a:r>
              <a:rPr lang="en-US" dirty="0"/>
              <a:t> </a:t>
            </a:r>
            <a:r>
              <a:rPr lang="en-US" dirty="0" smtClean="0"/>
              <a:t>(9-339a(b))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0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9-339a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Given PMSI status without having to give standard notices (9-339a(f))</a:t>
            </a:r>
          </a:p>
          <a:p>
            <a:pPr lvl="1"/>
            <a:r>
              <a:rPr lang="en-US" dirty="0" smtClean="0"/>
              <a:t>SI covers oil and gas itself and certain proceeds (9-339a(c))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9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AA6D9B-789C-4CF4-9953-4C5988D093C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32563A-9467-4DF2-A798-EE01748B434C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36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anose="02020603050405020304" pitchFamily="18" charset="0"/>
              </a:rPr>
              <a:t>Sale of OGM</a:t>
            </a:r>
          </a:p>
        </p:txBody>
      </p:sp>
      <p:sp>
        <p:nvSpPr>
          <p:cNvPr id="1814531" name="AutoShape 3"/>
          <p:cNvSpPr>
            <a:spLocks noChangeArrowheads="1"/>
          </p:cNvSpPr>
          <p:nvPr/>
        </p:nvSpPr>
        <p:spPr bwMode="auto">
          <a:xfrm>
            <a:off x="1676400" y="4953000"/>
            <a:ext cx="2590800" cy="1066800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/>
              <a:t>Bank</a:t>
            </a:r>
          </a:p>
        </p:txBody>
      </p:sp>
      <p:sp>
        <p:nvSpPr>
          <p:cNvPr id="1814532" name="AutoShape 4"/>
          <p:cNvSpPr>
            <a:spLocks noChangeArrowheads="1"/>
          </p:cNvSpPr>
          <p:nvPr/>
        </p:nvSpPr>
        <p:spPr bwMode="auto">
          <a:xfrm>
            <a:off x="2057400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Sem2 DELP</a:t>
            </a:r>
            <a:endParaRPr lang="en-US" altLang="en-US" sz="4000" dirty="0"/>
          </a:p>
        </p:txBody>
      </p:sp>
      <p:sp>
        <p:nvSpPr>
          <p:cNvPr id="1814533" name="AutoShape 5"/>
          <p:cNvSpPr>
            <a:spLocks noChangeArrowheads="1"/>
          </p:cNvSpPr>
          <p:nvPr/>
        </p:nvSpPr>
        <p:spPr bwMode="auto">
          <a:xfrm>
            <a:off x="7619999" y="1447800"/>
            <a:ext cx="3525795" cy="129540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KS Producers</a:t>
            </a:r>
            <a:endParaRPr lang="en-US" altLang="en-US" sz="4000" dirty="0"/>
          </a:p>
        </p:txBody>
      </p:sp>
      <p:sp>
        <p:nvSpPr>
          <p:cNvPr id="1814534" name="Line 6"/>
          <p:cNvSpPr>
            <a:spLocks noChangeShapeType="1"/>
          </p:cNvSpPr>
          <p:nvPr/>
        </p:nvSpPr>
        <p:spPr bwMode="auto">
          <a:xfrm flipH="1">
            <a:off x="5314177" y="1775285"/>
            <a:ext cx="2667000" cy="4088"/>
          </a:xfrm>
          <a:prstGeom prst="line">
            <a:avLst/>
          </a:prstGeom>
          <a:noFill/>
          <a:ln w="190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6" name="Line 8"/>
          <p:cNvSpPr>
            <a:spLocks noChangeShapeType="1"/>
          </p:cNvSpPr>
          <p:nvPr/>
        </p:nvSpPr>
        <p:spPr bwMode="auto">
          <a:xfrm>
            <a:off x="3200400" y="2667000"/>
            <a:ext cx="0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8" name="AutoShape 10"/>
          <p:cNvSpPr>
            <a:spLocks noChangeArrowheads="1"/>
          </p:cNvSpPr>
          <p:nvPr/>
        </p:nvSpPr>
        <p:spPr bwMode="auto">
          <a:xfrm>
            <a:off x="5756188" y="2075891"/>
            <a:ext cx="1863811" cy="1038011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Sell O&amp;G </a:t>
            </a:r>
            <a:endParaRPr lang="en-US" altLang="en-US" sz="3200" dirty="0"/>
          </a:p>
          <a:p>
            <a:pPr algn="ctr"/>
            <a:r>
              <a:rPr lang="en-US" altLang="en-US" sz="3200" dirty="0" smtClean="0"/>
              <a:t>No FS</a:t>
            </a:r>
            <a:endParaRPr lang="en-US" altLang="en-US" sz="3200" dirty="0"/>
          </a:p>
        </p:txBody>
      </p:sp>
      <p:sp>
        <p:nvSpPr>
          <p:cNvPr id="1814539" name="Text Box 11"/>
          <p:cNvSpPr txBox="1">
            <a:spLocks noChangeArrowheads="1"/>
          </p:cNvSpPr>
          <p:nvPr/>
        </p:nvSpPr>
        <p:spPr bwMode="auto">
          <a:xfrm>
            <a:off x="5470309" y="4075837"/>
            <a:ext cx="5566016" cy="17543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FF0000"/>
                </a:solidFill>
              </a:rPr>
              <a:t>Do the KS Producers have a SI? Who </a:t>
            </a:r>
            <a:r>
              <a:rPr lang="en-US" altLang="en-US" sz="3600" dirty="0">
                <a:solidFill>
                  <a:srgbClr val="FF0000"/>
                </a:solidFill>
              </a:rPr>
              <a:t>has </a:t>
            </a:r>
            <a:r>
              <a:rPr lang="en-US" altLang="en-US" sz="3600" dirty="0" smtClean="0">
                <a:solidFill>
                  <a:srgbClr val="FF0000"/>
                </a:solidFill>
              </a:rPr>
              <a:t>priority in a bankruptcy case filed in DE?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988800" y="6691957"/>
            <a:ext cx="173037" cy="1571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27686" y="1447800"/>
            <a:ext cx="1676400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Sem1 OKLP</a:t>
            </a:r>
            <a:endParaRPr lang="en-US" altLang="en-US" sz="4000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763404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Sem3 OKLP</a:t>
            </a:r>
            <a:endParaRPr lang="en-US" altLang="en-US" sz="4000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548069" y="2667000"/>
            <a:ext cx="1026255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>
            <a:off x="3736504" y="2667000"/>
            <a:ext cx="1197702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7" name="AutoShape 9"/>
          <p:cNvSpPr>
            <a:spLocks noChangeArrowheads="1"/>
          </p:cNvSpPr>
          <p:nvPr/>
        </p:nvSpPr>
        <p:spPr bwMode="auto">
          <a:xfrm>
            <a:off x="1914738" y="3218891"/>
            <a:ext cx="2706473" cy="1175609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SA: All Assets</a:t>
            </a:r>
            <a:endParaRPr lang="en-US" altLang="en-US" sz="3200" dirty="0"/>
          </a:p>
          <a:p>
            <a:pPr algn="ctr"/>
            <a:r>
              <a:rPr lang="en-US" altLang="en-US" sz="3200" dirty="0"/>
              <a:t>FS: </a:t>
            </a:r>
            <a:r>
              <a:rPr lang="en-US" altLang="en-US" sz="3200" dirty="0" smtClean="0"/>
              <a:t>OK/DE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372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1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1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81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1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1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4531" grpId="0" animBg="1" autoUpdateAnimBg="0"/>
      <p:bldP spid="1814532" grpId="0" animBg="1" autoUpdateAnimBg="0"/>
      <p:bldP spid="1814533" grpId="0" animBg="1" autoUpdateAnimBg="0"/>
      <p:bldP spid="1814534" grpId="0" animBg="1"/>
      <p:bldP spid="1814536" grpId="0" animBg="1"/>
      <p:bldP spid="1814538" grpId="0" animBg="1" autoUpdateAnimBg="0"/>
      <p:bldP spid="1814539" grpId="0" animBg="1" autoUpdateAnimBg="0"/>
      <p:bldP spid="17" grpId="0" animBg="1"/>
      <p:bldP spid="15" grpId="0" animBg="1" autoUpdateAnimBg="0"/>
      <p:bldP spid="18" grpId="0" animBg="1" autoUpdateAnimBg="0"/>
      <p:bldP spid="19" grpId="0" animBg="1"/>
      <p:bldP spid="20" grpId="0" animBg="1"/>
      <p:bldP spid="1814537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Applicable Law Outside of 9-301 to 9-307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Debtor and SP Can Choose Some Law (But Not all Law)</a:t>
            </a:r>
          </a:p>
          <a:p>
            <a:pPr lvl="1"/>
            <a:r>
              <a:rPr lang="en-US" dirty="0" smtClean="0"/>
              <a:t>1-301(c)[7 or 8] bars choice of law only as to issues covered by 9-301 to 9-307</a:t>
            </a:r>
          </a:p>
          <a:p>
            <a:pPr lvl="1"/>
            <a:r>
              <a:rPr lang="en-US" dirty="0" smtClean="0"/>
              <a:t>Debtor and SP should be able to choose Kansas law for, for example, attachment of the security interest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8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through Sale Contract</a:t>
            </a:r>
          </a:p>
          <a:p>
            <a:pPr lvl="1"/>
            <a:r>
              <a:rPr lang="en-US" dirty="0" smtClean="0"/>
              <a:t>Kansas producers should provide in sales contract that they get the benefits of Kansas 9-339a</a:t>
            </a:r>
          </a:p>
          <a:p>
            <a:pPr lvl="1"/>
            <a:r>
              <a:rPr lang="en-US" dirty="0" smtClean="0"/>
              <a:t>That would give them a security interest without doing a security agreement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7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Perfection: Applying All of this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9-301’s (and KS is uniform too)</a:t>
            </a:r>
          </a:p>
          <a:p>
            <a:pPr lvl="1"/>
            <a:r>
              <a:rPr lang="en-US" dirty="0" smtClean="0"/>
              <a:t>Bankruptcy filed in DE</a:t>
            </a:r>
          </a:p>
          <a:p>
            <a:pPr lvl="1"/>
            <a:r>
              <a:rPr lang="en-US" dirty="0" smtClean="0"/>
              <a:t>Federal court under </a:t>
            </a:r>
            <a:r>
              <a:rPr lang="en-US" i="1" dirty="0" smtClean="0"/>
              <a:t>Klaxon</a:t>
            </a:r>
            <a:r>
              <a:rPr lang="en-US" dirty="0" smtClean="0"/>
              <a:t> applies state choice of law regime</a:t>
            </a:r>
          </a:p>
          <a:p>
            <a:pPr lvl="1"/>
            <a:r>
              <a:rPr lang="en-US" dirty="0" smtClean="0"/>
              <a:t>Applies DE 9-301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7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0024F1-6A74-4537-805D-D327D8FC9DE8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218DFF-7992-4403-A949-E54BB9D603BE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Except as otherwise provided in Sections 9‑303 through 9‑306, the following rules determine the law </a:t>
            </a:r>
            <a:r>
              <a:rPr lang="en-US" altLang="en-US" dirty="0">
                <a:solidFill>
                  <a:srgbClr val="3333CC"/>
                </a:solidFill>
                <a:cs typeface="Times New Roman" panose="02020603050405020304" pitchFamily="18" charset="0"/>
              </a:rPr>
              <a:t>governing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CC00"/>
                </a:solidFill>
                <a:cs typeface="Times New Roman" panose="02020603050405020304" pitchFamily="18" charset="0"/>
              </a:rPr>
              <a:t>perfection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>
                <a:solidFill>
                  <a:srgbClr val="CC66FF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, and the priority</a:t>
            </a:r>
            <a:r>
              <a:rPr lang="en-US" altLang="en-US" dirty="0">
                <a:cs typeface="Times New Roman" panose="02020603050405020304" pitchFamily="18" charset="0"/>
              </a:rPr>
              <a:t> of a security interest in collateral</a:t>
            </a:r>
            <a:r>
              <a:rPr lang="en-US" altLang="en-US" dirty="0" smtClean="0">
                <a:cs typeface="Times New Roman" panose="02020603050405020304" pitchFamily="18" charset="0"/>
              </a:rPr>
              <a:t>: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All of this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DE 9-301</a:t>
            </a:r>
          </a:p>
          <a:p>
            <a:pPr lvl="1"/>
            <a:r>
              <a:rPr lang="en-US" dirty="0" smtClean="0"/>
              <a:t>Debtor’s location controls governs perfection question under 9-301(1)</a:t>
            </a:r>
          </a:p>
          <a:p>
            <a:pPr lvl="1"/>
            <a:r>
              <a:rPr lang="en-US" dirty="0" smtClean="0"/>
              <a:t>Under 9-307(e), that is where LP is registered, here OK and DE</a:t>
            </a:r>
          </a:p>
          <a:p>
            <a:pPr lvl="1"/>
            <a:r>
              <a:rPr lang="en-US" dirty="0" smtClean="0"/>
              <a:t>For goods, EPNP&amp;P question governed by KS law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All of this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Meaning?</a:t>
            </a:r>
          </a:p>
          <a:p>
            <a:pPr lvl="1"/>
            <a:r>
              <a:rPr lang="en-US" dirty="0" smtClean="0"/>
              <a:t>As to O&amp;G, KS producers needed to file FSs in OK/DE to perfect</a:t>
            </a:r>
          </a:p>
          <a:p>
            <a:pPr lvl="1"/>
            <a:r>
              <a:rPr lang="en-US" dirty="0" smtClean="0"/>
              <a:t>Didn’t do so, so unperfected (with SI created by sale contract and allowed choice of Kansas law)</a:t>
            </a:r>
          </a:p>
          <a:p>
            <a:pPr lvl="1"/>
            <a:r>
              <a:rPr lang="en-US" dirty="0" smtClean="0"/>
              <a:t>Under KS version of 9-201 and 9-317, unperfected creditor loses to perfected secured creditors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5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Surprising?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Non-Uniform Statutes</a:t>
            </a:r>
          </a:p>
          <a:p>
            <a:pPr lvl="1"/>
            <a:r>
              <a:rPr lang="en-US" dirty="0" smtClean="0"/>
              <a:t>What did Kansas hope to accomplish with KS 9-339a?</a:t>
            </a:r>
          </a:p>
          <a:p>
            <a:pPr lvl="1"/>
            <a:r>
              <a:rPr lang="en-US" dirty="0" smtClean="0"/>
              <a:t>Did it work?</a:t>
            </a:r>
          </a:p>
          <a:p>
            <a:pPr lvl="1"/>
            <a:r>
              <a:rPr lang="en-US" dirty="0" smtClean="0"/>
              <a:t>How should it re-design the statute to accomplish its desired end?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AA6D9B-789C-4CF4-9953-4C5988D093C9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32563A-9467-4DF2-A798-EE01748B434C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43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anose="02020603050405020304" pitchFamily="18" charset="0"/>
              </a:rPr>
              <a:t>Second Sale of OGM</a:t>
            </a:r>
          </a:p>
        </p:txBody>
      </p:sp>
      <p:sp>
        <p:nvSpPr>
          <p:cNvPr id="1814531" name="AutoShape 3"/>
          <p:cNvSpPr>
            <a:spLocks noChangeArrowheads="1"/>
          </p:cNvSpPr>
          <p:nvPr/>
        </p:nvSpPr>
        <p:spPr bwMode="auto">
          <a:xfrm>
            <a:off x="1676400" y="4953000"/>
            <a:ext cx="2590800" cy="1066800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/>
              <a:t>Bank</a:t>
            </a:r>
          </a:p>
        </p:txBody>
      </p:sp>
      <p:sp>
        <p:nvSpPr>
          <p:cNvPr id="1814532" name="AutoShape 4"/>
          <p:cNvSpPr>
            <a:spLocks noChangeArrowheads="1"/>
          </p:cNvSpPr>
          <p:nvPr/>
        </p:nvSpPr>
        <p:spPr bwMode="auto">
          <a:xfrm>
            <a:off x="2057400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Sem2 DELP</a:t>
            </a:r>
            <a:endParaRPr lang="en-US" altLang="en-US" sz="4000" dirty="0"/>
          </a:p>
        </p:txBody>
      </p:sp>
      <p:sp>
        <p:nvSpPr>
          <p:cNvPr id="1814533" name="AutoShape 5"/>
          <p:cNvSpPr>
            <a:spLocks noChangeArrowheads="1"/>
          </p:cNvSpPr>
          <p:nvPr/>
        </p:nvSpPr>
        <p:spPr bwMode="auto">
          <a:xfrm>
            <a:off x="7619999" y="1447800"/>
            <a:ext cx="3525795" cy="129540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KS Producers</a:t>
            </a:r>
            <a:endParaRPr lang="en-US" altLang="en-US" sz="4000" dirty="0"/>
          </a:p>
        </p:txBody>
      </p:sp>
      <p:sp>
        <p:nvSpPr>
          <p:cNvPr id="1814534" name="Line 6"/>
          <p:cNvSpPr>
            <a:spLocks noChangeShapeType="1"/>
          </p:cNvSpPr>
          <p:nvPr/>
        </p:nvSpPr>
        <p:spPr bwMode="auto">
          <a:xfrm flipH="1">
            <a:off x="5314177" y="1775285"/>
            <a:ext cx="2667000" cy="4088"/>
          </a:xfrm>
          <a:prstGeom prst="line">
            <a:avLst/>
          </a:prstGeom>
          <a:noFill/>
          <a:ln w="190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6" name="Line 8"/>
          <p:cNvSpPr>
            <a:spLocks noChangeShapeType="1"/>
          </p:cNvSpPr>
          <p:nvPr/>
        </p:nvSpPr>
        <p:spPr bwMode="auto">
          <a:xfrm>
            <a:off x="3200400" y="2667000"/>
            <a:ext cx="0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8" name="AutoShape 10"/>
          <p:cNvSpPr>
            <a:spLocks noChangeArrowheads="1"/>
          </p:cNvSpPr>
          <p:nvPr/>
        </p:nvSpPr>
        <p:spPr bwMode="auto">
          <a:xfrm>
            <a:off x="5756188" y="2075891"/>
            <a:ext cx="1863811" cy="1038011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Sell O&amp;G </a:t>
            </a:r>
            <a:endParaRPr lang="en-US" altLang="en-US" sz="3200" dirty="0"/>
          </a:p>
          <a:p>
            <a:pPr algn="ctr"/>
            <a:r>
              <a:rPr lang="en-US" altLang="en-US" sz="3200" dirty="0" smtClean="0"/>
              <a:t>No FS</a:t>
            </a:r>
            <a:endParaRPr lang="en-US" altLang="en-US" sz="3200" dirty="0"/>
          </a:p>
        </p:txBody>
      </p:sp>
      <p:sp>
        <p:nvSpPr>
          <p:cNvPr id="1814539" name="Text Box 11"/>
          <p:cNvSpPr txBox="1">
            <a:spLocks noChangeArrowheads="1"/>
          </p:cNvSpPr>
          <p:nvPr/>
        </p:nvSpPr>
        <p:spPr bwMode="auto">
          <a:xfrm>
            <a:off x="6464518" y="3424275"/>
            <a:ext cx="5664724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FF0000"/>
                </a:solidFill>
              </a:rPr>
              <a:t>Does the Purchaser take free and clear of KS Producer SI?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988800" y="6691957"/>
            <a:ext cx="173037" cy="1571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27686" y="1447800"/>
            <a:ext cx="1676400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Sem1 OKLP</a:t>
            </a:r>
            <a:endParaRPr lang="en-US" altLang="en-US" sz="4000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3763404" y="1447800"/>
            <a:ext cx="1550773" cy="1219200"/>
          </a:xfrm>
          <a:prstGeom prst="flowChart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Sem3 OKLP</a:t>
            </a:r>
            <a:endParaRPr lang="en-US" altLang="en-US" sz="4000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1548069" y="2667000"/>
            <a:ext cx="1026255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>
            <a:off x="3736504" y="2667000"/>
            <a:ext cx="1197702" cy="228600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4537" name="AutoShape 9"/>
          <p:cNvSpPr>
            <a:spLocks noChangeArrowheads="1"/>
          </p:cNvSpPr>
          <p:nvPr/>
        </p:nvSpPr>
        <p:spPr bwMode="auto">
          <a:xfrm>
            <a:off x="1914738" y="3218891"/>
            <a:ext cx="2706473" cy="1175609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SA: All Assets</a:t>
            </a:r>
            <a:endParaRPr lang="en-US" altLang="en-US" sz="3200" dirty="0"/>
          </a:p>
          <a:p>
            <a:pPr algn="ctr"/>
            <a:r>
              <a:rPr lang="en-US" altLang="en-US" sz="3200" dirty="0"/>
              <a:t>FS: </a:t>
            </a:r>
            <a:r>
              <a:rPr lang="en-US" altLang="en-US" sz="3200" dirty="0" smtClean="0"/>
              <a:t>OK/DE</a:t>
            </a:r>
            <a:endParaRPr lang="en-US" altLang="en-US" sz="3200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7778367" y="5360773"/>
            <a:ext cx="2889633" cy="1066800"/>
          </a:xfrm>
          <a:prstGeom prst="flowChartInputOutpu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dirty="0" smtClean="0"/>
              <a:t>Purchaser</a:t>
            </a:r>
            <a:endParaRPr lang="en-US" altLang="en-US" sz="4000" dirty="0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893497" y="2743200"/>
            <a:ext cx="5087679" cy="3180142"/>
          </a:xfrm>
          <a:prstGeom prst="line">
            <a:avLst/>
          </a:prstGeom>
          <a:noFill/>
          <a:ln w="190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4678706" y="5021896"/>
            <a:ext cx="1863811" cy="567566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smtClean="0"/>
              <a:t>Sell O&amp;G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32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1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4539" grpId="0" animBg="1" autoUpdateAnimBg="0"/>
      <p:bldP spid="17" grpId="0" animBg="1"/>
      <p:bldP spid="21" grpId="0" animBg="1" autoUpdateAnimBg="0"/>
      <p:bldP spid="22" grpId="0" animBg="1"/>
      <p:bldP spid="23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Relevant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9-317(b): Buyer for Value</a:t>
            </a:r>
          </a:p>
          <a:p>
            <a:r>
              <a:rPr lang="en-US" dirty="0" smtClean="0"/>
              <a:t>9-320: Buyer in the Ordinary Course of Business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0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9-317(b): Buyer For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Except </a:t>
            </a:r>
            <a:r>
              <a:rPr lang="en-US" dirty="0"/>
              <a:t>as otherwise provided in subsection (e), a </a:t>
            </a:r>
            <a:r>
              <a:rPr lang="en-US" dirty="0">
                <a:solidFill>
                  <a:srgbClr val="FF0000"/>
                </a:solidFill>
              </a:rPr>
              <a:t>buyer</a:t>
            </a:r>
            <a:r>
              <a:rPr lang="en-US" dirty="0"/>
              <a:t>, other than a secured party, of tangible chattel paper, tangible documents, </a:t>
            </a:r>
            <a:r>
              <a:rPr lang="en-US" dirty="0">
                <a:solidFill>
                  <a:srgbClr val="FF0000"/>
                </a:solidFill>
              </a:rPr>
              <a:t>goods</a:t>
            </a:r>
            <a:r>
              <a:rPr lang="en-US" dirty="0"/>
              <a:t>, instruments, or a certificated security </a:t>
            </a:r>
            <a:r>
              <a:rPr lang="en-US" dirty="0">
                <a:solidFill>
                  <a:srgbClr val="FF0000"/>
                </a:solidFill>
              </a:rPr>
              <a:t>takes free of a security interest</a:t>
            </a:r>
            <a:r>
              <a:rPr lang="en-US" dirty="0"/>
              <a:t> or agricultural lien </a:t>
            </a:r>
            <a:r>
              <a:rPr lang="en-US" dirty="0">
                <a:solidFill>
                  <a:srgbClr val="FF0000"/>
                </a:solidFill>
              </a:rPr>
              <a:t>if the buyer gives value and receives delivery of the collateral without knowledge of the security interest or agricultural lien and before it is perfected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7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Bought oil on credit but 8</a:t>
            </a:r>
            <a:r>
              <a:rPr lang="en-US" baseline="30000" dirty="0" smtClean="0"/>
              <a:t>th</a:t>
            </a:r>
            <a:r>
              <a:rPr lang="en-US" dirty="0" smtClean="0"/>
              <a:t> Circuit says promise to pay suffices for value</a:t>
            </a:r>
          </a:p>
          <a:p>
            <a:pPr lvl="1"/>
            <a:r>
              <a:rPr lang="en-US" dirty="0" smtClean="0"/>
              <a:t>Other related transactions didn’t change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2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Knowledge: 1-202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a) Subject to subsection (f), a person has “notice” of a fact if the person</a:t>
            </a:r>
            <a:r>
              <a:rPr lang="en-US" dirty="0" smtClean="0"/>
              <a:t>:</a:t>
            </a:r>
            <a:endParaRPr lang="en-US" sz="4400" dirty="0"/>
          </a:p>
          <a:p>
            <a:pPr lvl="2"/>
            <a:r>
              <a:rPr lang="en-US" dirty="0" smtClean="0"/>
              <a:t>(</a:t>
            </a:r>
            <a:r>
              <a:rPr lang="en-US" dirty="0"/>
              <a:t>1) has actual knowledge of it</a:t>
            </a:r>
            <a:r>
              <a:rPr lang="en-US" dirty="0" smtClean="0"/>
              <a:t>;</a:t>
            </a:r>
            <a:endParaRPr lang="en-US" sz="4800" dirty="0"/>
          </a:p>
          <a:p>
            <a:pPr lvl="2"/>
            <a:r>
              <a:rPr lang="en-US" dirty="0" smtClean="0"/>
              <a:t>(</a:t>
            </a:r>
            <a:r>
              <a:rPr lang="en-US" dirty="0"/>
              <a:t>2) has received a notice or notification of it; </a:t>
            </a:r>
            <a:r>
              <a:rPr lang="en-US" dirty="0" smtClean="0"/>
              <a:t>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0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Knowledge: 1-202</a:t>
            </a:r>
          </a:p>
          <a:p>
            <a:pPr lvl="2"/>
            <a:r>
              <a:rPr lang="en-US" dirty="0" smtClean="0"/>
              <a:t>(3</a:t>
            </a:r>
            <a:r>
              <a:rPr lang="en-US" dirty="0"/>
              <a:t>) from all the facts and circumstances known to the person at the time in question, has reason to know that it exists</a:t>
            </a:r>
            <a:r>
              <a:rPr lang="en-US" dirty="0" smtClean="0"/>
              <a:t>.</a:t>
            </a:r>
            <a:endParaRPr lang="en-US" sz="4800" dirty="0"/>
          </a:p>
          <a:p>
            <a:pPr lvl="1"/>
            <a:r>
              <a:rPr lang="en-US" dirty="0" smtClean="0"/>
              <a:t>(</a:t>
            </a:r>
            <a:r>
              <a:rPr lang="en-US" dirty="0"/>
              <a:t>b) “Knowledge” means actual knowledge. “Knows” has a corresponding meaning.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0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Collateral Types, Specific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9-303: Goods covered by Certificate of Title</a:t>
            </a:r>
          </a:p>
          <a:p>
            <a:r>
              <a:rPr lang="en-US" dirty="0" smtClean="0"/>
              <a:t>9-304: Deposit Accounts</a:t>
            </a:r>
          </a:p>
          <a:p>
            <a:r>
              <a:rPr lang="en-US" dirty="0" smtClean="0"/>
              <a:t>9-305: Investment Property</a:t>
            </a:r>
          </a:p>
          <a:p>
            <a:r>
              <a:rPr lang="en-US" dirty="0" smtClean="0"/>
              <a:t>9-306: Letter-of-Credit Rights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6B5B3-F728-43F8-8201-E071AC3E658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937A-4406-4063-8D42-D5DFC76F06C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1A2632-DDC7-4E3B-B429-BBB16B89161B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B02CAB-B786-4BE7-BD84-72AF367D81B8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6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9-301(4): As-Extracted Collateral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(4) </a:t>
            </a:r>
            <a:r>
              <a:rPr lang="en-US" altLang="en-US" dirty="0" smtClean="0">
                <a:solidFill>
                  <a:srgbClr val="A50021"/>
                </a:solidFill>
              </a:rPr>
              <a:t>The local law </a:t>
            </a:r>
            <a:r>
              <a:rPr lang="en-US" altLang="en-US" dirty="0" smtClean="0"/>
              <a:t>of the jurisdiction in which the </a:t>
            </a:r>
            <a:r>
              <a:rPr lang="en-US" altLang="en-US" dirty="0" smtClean="0">
                <a:solidFill>
                  <a:srgbClr val="FF0000"/>
                </a:solidFill>
              </a:rPr>
              <a:t>wellhead or </a:t>
            </a:r>
            <a:r>
              <a:rPr lang="en-US" altLang="en-US" dirty="0" err="1" smtClean="0">
                <a:solidFill>
                  <a:srgbClr val="FF0000"/>
                </a:solidFill>
              </a:rPr>
              <a:t>minehead</a:t>
            </a:r>
            <a:r>
              <a:rPr lang="en-US" altLang="en-US" dirty="0" smtClean="0"/>
              <a:t> is located governs </a:t>
            </a:r>
            <a:r>
              <a:rPr lang="en-US" altLang="en-US" dirty="0" smtClean="0">
                <a:solidFill>
                  <a:srgbClr val="00CC00"/>
                </a:solidFill>
              </a:rPr>
              <a:t>perfection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CC66FF"/>
                </a:solidFill>
              </a:rPr>
              <a:t>the effect of perfection or </a:t>
            </a:r>
            <a:r>
              <a:rPr lang="en-US" altLang="en-US" dirty="0" err="1" smtClean="0">
                <a:solidFill>
                  <a:srgbClr val="CC66FF"/>
                </a:solidFill>
              </a:rPr>
              <a:t>nonperfection</a:t>
            </a:r>
            <a:r>
              <a:rPr lang="en-US" altLang="en-US" dirty="0" smtClean="0">
                <a:solidFill>
                  <a:srgbClr val="CC66FF"/>
                </a:solidFill>
              </a:rPr>
              <a:t>, and the priority</a:t>
            </a:r>
            <a:r>
              <a:rPr lang="en-US" altLang="en-US" dirty="0" smtClean="0"/>
              <a:t> of a security interest in </a:t>
            </a:r>
            <a:r>
              <a:rPr lang="en-US" altLang="en-US" dirty="0" smtClean="0">
                <a:solidFill>
                  <a:srgbClr val="FF0000"/>
                </a:solidFill>
              </a:rPr>
              <a:t>as-extracted collateral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5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6E7FE4-84CB-431B-910D-7B38C085392E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4AA46E-9C90-4587-8F78-7B3E31773B5A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9-301(2): Possessory Security Interest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>
                <a:cs typeface="Times New Roman" panose="02020603050405020304" pitchFamily="18" charset="0"/>
              </a:rPr>
              <a:t>(2) While </a:t>
            </a:r>
            <a:r>
              <a:rPr lang="en-US" altLang="en-US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collateral is located in a jurisdiction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dirty="0" smtClean="0">
                <a:solidFill>
                  <a:srgbClr val="A50021"/>
                </a:solidFill>
                <a:cs typeface="Times New Roman" panose="02020603050405020304" pitchFamily="18" charset="0"/>
              </a:rPr>
              <a:t>the local law</a:t>
            </a:r>
            <a:r>
              <a:rPr lang="en-US" altLang="en-US" dirty="0" smtClean="0">
                <a:cs typeface="Times New Roman" panose="02020603050405020304" pitchFamily="18" charset="0"/>
              </a:rPr>
              <a:t> of that jurisdiction </a:t>
            </a:r>
            <a:r>
              <a:rPr lang="en-US" altLang="en-US" dirty="0" smtClean="0">
                <a:solidFill>
                  <a:srgbClr val="3333CC"/>
                </a:solidFill>
                <a:cs typeface="Times New Roman" panose="02020603050405020304" pitchFamily="18" charset="0"/>
              </a:rPr>
              <a:t>governs</a:t>
            </a:r>
            <a:r>
              <a:rPr lang="en-US" altLang="en-US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 perfection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dirty="0" smtClean="0">
                <a:solidFill>
                  <a:srgbClr val="CC66FF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 smtClean="0">
                <a:solidFill>
                  <a:srgbClr val="CC66FF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 smtClean="0">
                <a:solidFill>
                  <a:srgbClr val="CC66FF"/>
                </a:solidFill>
                <a:cs typeface="Times New Roman" panose="02020603050405020304" pitchFamily="18" charset="0"/>
              </a:rPr>
              <a:t>, and the priority</a:t>
            </a:r>
            <a:r>
              <a:rPr lang="en-US" altLang="en-US" dirty="0" smtClean="0">
                <a:cs typeface="Times New Roman" panose="02020603050405020304" pitchFamily="18" charset="0"/>
              </a:rPr>
              <a:t> of a </a:t>
            </a:r>
            <a:r>
              <a:rPr lang="en-US" alt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possessory security interest</a:t>
            </a:r>
            <a:r>
              <a:rPr lang="en-US" altLang="en-US" dirty="0" smtClean="0">
                <a:cs typeface="Times New Roman" panose="02020603050405020304" pitchFamily="18" charset="0"/>
              </a:rPr>
              <a:t> in that collateral.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347EB2-9429-496F-806F-A0D289F210B5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2C7599-6FE2-42E0-8F29-343FB879BF57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8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9-301(3)(A), (B): Fixture Filings, Timber to Be Cut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(3) Except as otherwise provided in paragraph (4), while negotiable documents, </a:t>
            </a:r>
            <a:r>
              <a:rPr lang="en-US" altLang="en-US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goods</a:t>
            </a:r>
            <a:r>
              <a:rPr lang="en-US" altLang="en-US" dirty="0" smtClean="0">
                <a:cs typeface="Times New Roman" panose="02020603050405020304" pitchFamily="18" charset="0"/>
              </a:rPr>
              <a:t>, instruments, money, or tangible chattel paper is </a:t>
            </a:r>
            <a:r>
              <a:rPr lang="en-US" altLang="en-US" dirty="0" smtClean="0">
                <a:solidFill>
                  <a:srgbClr val="FF00FF"/>
                </a:solidFill>
                <a:cs typeface="Times New Roman" panose="02020603050405020304" pitchFamily="18" charset="0"/>
              </a:rPr>
              <a:t>located in a jurisdiction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dirty="0" smtClean="0">
                <a:solidFill>
                  <a:srgbClr val="A50021"/>
                </a:solidFill>
                <a:cs typeface="Times New Roman" panose="02020603050405020304" pitchFamily="18" charset="0"/>
              </a:rPr>
              <a:t>the local law</a:t>
            </a:r>
            <a:r>
              <a:rPr lang="en-US" altLang="en-US" dirty="0" smtClean="0">
                <a:cs typeface="Times New Roman" panose="02020603050405020304" pitchFamily="18" charset="0"/>
              </a:rPr>
              <a:t> of that jurisdiction </a:t>
            </a:r>
            <a:r>
              <a:rPr lang="en-US" altLang="en-US" dirty="0" smtClean="0">
                <a:solidFill>
                  <a:srgbClr val="3333CC"/>
                </a:solidFill>
                <a:cs typeface="Times New Roman" panose="02020603050405020304" pitchFamily="18" charset="0"/>
              </a:rPr>
              <a:t>governs</a:t>
            </a:r>
            <a:r>
              <a:rPr lang="en-US" altLang="en-US" dirty="0" smtClean="0"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(A) </a:t>
            </a:r>
            <a:r>
              <a:rPr lang="en-US" altLang="en-US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perfection</a:t>
            </a:r>
            <a:r>
              <a:rPr lang="en-US" altLang="en-US" dirty="0" smtClean="0">
                <a:cs typeface="Times New Roman" panose="02020603050405020304" pitchFamily="18" charset="0"/>
              </a:rPr>
              <a:t> of a security interest in the goods by filing a </a:t>
            </a:r>
            <a:r>
              <a:rPr lang="en-US" alt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fixture filing</a:t>
            </a:r>
            <a:r>
              <a:rPr lang="en-US" altLang="en-US" dirty="0" smtClean="0">
                <a:cs typeface="Times New Roman" panose="02020603050405020304" pitchFamily="18" charset="0"/>
              </a:rPr>
              <a:t>;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(B) </a:t>
            </a:r>
            <a:r>
              <a:rPr lang="en-US" altLang="en-US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perfection</a:t>
            </a:r>
            <a:r>
              <a:rPr lang="en-US" altLang="en-US" dirty="0" smtClean="0">
                <a:cs typeface="Times New Roman" panose="02020603050405020304" pitchFamily="18" charset="0"/>
              </a:rPr>
              <a:t> of a security interest in </a:t>
            </a:r>
            <a:r>
              <a:rPr lang="en-US" alt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timber to be cut</a:t>
            </a:r>
            <a:r>
              <a:rPr lang="en-US" altLang="en-US" dirty="0" smtClean="0">
                <a:cs typeface="Times New Roman" panose="02020603050405020304" pitchFamily="18" charset="0"/>
              </a:rPr>
              <a:t>; and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7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0024F1-6A74-4537-805D-D327D8FC9DE8}" type="datetime4">
              <a:rPr lang="en-US" smtClean="0"/>
              <a:t>May 3, 2021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218DFF-7992-4403-A949-E54BB9D603BE}" type="slidenum">
              <a:rPr lang="en-US" altLang="en-US" sz="1400">
                <a:solidFill>
                  <a:srgbClr val="000066"/>
                </a:solidFill>
                <a:latin typeface="Arial" panose="020B0604020202020204" pitchFamily="34" charset="0"/>
              </a:rPr>
              <a:pPr/>
              <a:t>9</a:t>
            </a:fld>
            <a:endParaRPr lang="en-US" altLang="en-US" sz="1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9-301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Except as otherwise provided in Sections 9‑303 through 9‑306, the following rules determine the law </a:t>
            </a:r>
            <a:r>
              <a:rPr lang="en-US" altLang="en-US" dirty="0">
                <a:solidFill>
                  <a:srgbClr val="3333CC"/>
                </a:solidFill>
                <a:cs typeface="Times New Roman" panose="02020603050405020304" pitchFamily="18" charset="0"/>
              </a:rPr>
              <a:t>governing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CC00"/>
                </a:solidFill>
                <a:cs typeface="Times New Roman" panose="02020603050405020304" pitchFamily="18" charset="0"/>
              </a:rPr>
              <a:t>perfection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the effect of perfection or </a:t>
            </a:r>
            <a:r>
              <a:rPr lang="en-US" altLang="en-US" dirty="0" err="1">
                <a:solidFill>
                  <a:srgbClr val="CC66FF"/>
                </a:solidFill>
                <a:cs typeface="Times New Roman" panose="02020603050405020304" pitchFamily="18" charset="0"/>
              </a:rPr>
              <a:t>nonperfection</a:t>
            </a:r>
            <a:r>
              <a:rPr lang="en-US" altLang="en-US" dirty="0">
                <a:solidFill>
                  <a:srgbClr val="CC66FF"/>
                </a:solidFill>
                <a:cs typeface="Times New Roman" panose="02020603050405020304" pitchFamily="18" charset="0"/>
              </a:rPr>
              <a:t>, and the priority</a:t>
            </a:r>
            <a:r>
              <a:rPr lang="en-US" altLang="en-US" dirty="0">
                <a:cs typeface="Times New Roman" panose="02020603050405020304" pitchFamily="18" charset="0"/>
              </a:rPr>
              <a:t> of a security interest in collateral</a:t>
            </a:r>
            <a:r>
              <a:rPr lang="en-US" altLang="en-US" dirty="0" smtClean="0">
                <a:cs typeface="Times New Roman" panose="02020603050405020304" pitchFamily="18" charset="0"/>
              </a:rPr>
              <a:t>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 (Standard)">
  <a:themeElements>
    <a:clrScheme name="">
      <a:dk1>
        <a:srgbClr val="000066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56"/>
      </a:accent4>
      <a:accent5>
        <a:srgbClr val="E2F4FF"/>
      </a:accent5>
      <a:accent6>
        <a:srgbClr val="E7E7B9"/>
      </a:accent6>
      <a:hlink>
        <a:srgbClr val="0066FF"/>
      </a:hlink>
      <a:folHlink>
        <a:srgbClr val="FFFFCC"/>
      </a:folHlink>
    </a:clrScheme>
    <a:fontScheme name="Generic (Standard)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4">
        <a:dk1>
          <a:srgbClr val="336699"/>
        </a:dk1>
        <a:lt1>
          <a:srgbClr val="FFFFFF"/>
        </a:lt1>
        <a:dk2>
          <a:srgbClr val="000066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E7E7B9"/>
        </a:accent6>
        <a:hlink>
          <a:srgbClr val="3399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5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0066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98:Templates:Presentations:Generic (Standard)</Template>
  <TotalTime>5366</TotalTime>
  <Words>2276</Words>
  <Application>Microsoft Office PowerPoint</Application>
  <PresentationFormat>Widescreen</PresentationFormat>
  <Paragraphs>359</Paragraphs>
  <Slides>48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Helvetica</vt:lpstr>
      <vt:lpstr>Monotype Sorts</vt:lpstr>
      <vt:lpstr>Times New Roman</vt:lpstr>
      <vt:lpstr>Generic (Standard)</vt:lpstr>
      <vt:lpstr>Class 16 Secured Transactions Spring 2021  Choice of Law</vt:lpstr>
      <vt:lpstr>Choice of Law by the Parties</vt:lpstr>
      <vt:lpstr>Why Do We Care about Choice of Law?</vt:lpstr>
      <vt:lpstr>9-301</vt:lpstr>
      <vt:lpstr>Specific Collateral Types, Specific Rules</vt:lpstr>
      <vt:lpstr>9-301(4): As-Extracted Collateral</vt:lpstr>
      <vt:lpstr>9-301(2): Possessory Security Interest</vt:lpstr>
      <vt:lpstr>9-301(3)(A), (B): Fixture Filings, Timber to Be Cut</vt:lpstr>
      <vt:lpstr>9-301</vt:lpstr>
      <vt:lpstr>9-301(1): Baseline Rule</vt:lpstr>
      <vt:lpstr>9-301(3)</vt:lpstr>
      <vt:lpstr>Three Questions</vt:lpstr>
      <vt:lpstr>Three Questions</vt:lpstr>
      <vt:lpstr>Three Questions</vt:lpstr>
      <vt:lpstr>Three Questions</vt:lpstr>
      <vt:lpstr>9-501</vt:lpstr>
      <vt:lpstr>9-501</vt:lpstr>
      <vt:lpstr>9-307: Location of Debtor</vt:lpstr>
      <vt:lpstr>9-307: Location of Debtor</vt:lpstr>
      <vt:lpstr>9-307: Location of Debtor</vt:lpstr>
      <vt:lpstr>Which Location and When?</vt:lpstr>
      <vt:lpstr>Oil, Gas and Minerals as Collateral</vt:lpstr>
      <vt:lpstr>Two Key Situations in Mind</vt:lpstr>
      <vt:lpstr>Two Key Situations in Mind</vt:lpstr>
      <vt:lpstr>OGM as Collateral for Owner Lending</vt:lpstr>
      <vt:lpstr>Sale of OGM</vt:lpstr>
      <vt:lpstr>Creating an Ordinary PMSI</vt:lpstr>
      <vt:lpstr>Where to File FS?</vt:lpstr>
      <vt:lpstr>Where to File FS?</vt:lpstr>
      <vt:lpstr>Where to File FS?</vt:lpstr>
      <vt:lpstr>Where to File FS?</vt:lpstr>
      <vt:lpstr>Where to File FS?</vt:lpstr>
      <vt:lpstr>Meaning Here</vt:lpstr>
      <vt:lpstr>Kansas 9-339a</vt:lpstr>
      <vt:lpstr>Kansas 9-339a</vt:lpstr>
      <vt:lpstr>Sale of OGM</vt:lpstr>
      <vt:lpstr>Choosing Applicable Law Outside of 9-301 to 9-307</vt:lpstr>
      <vt:lpstr>Meaning Here?</vt:lpstr>
      <vt:lpstr>Perfection: Applying All of this Here</vt:lpstr>
      <vt:lpstr>Applying All of this Here</vt:lpstr>
      <vt:lpstr>Applying All of this Here</vt:lpstr>
      <vt:lpstr>Is this Surprising?</vt:lpstr>
      <vt:lpstr>Second Sale of OGM</vt:lpstr>
      <vt:lpstr>Two Relevant Sections</vt:lpstr>
      <vt:lpstr>9-317(b): Buyer For Value</vt:lpstr>
      <vt:lpstr>Two Key Issues</vt:lpstr>
      <vt:lpstr>Two Key Issues</vt:lpstr>
      <vt:lpstr>Two Key Issues</vt:lpstr>
    </vt:vector>
  </TitlesOfParts>
  <Company>The University of Chicago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Setting in High-Tech Industries</dc:title>
  <dc:creator>Randal Picker</dc:creator>
  <cp:lastModifiedBy>Picker, Randall</cp:lastModifiedBy>
  <cp:revision>608</cp:revision>
  <cp:lastPrinted>2018-11-01T19:20:09Z</cp:lastPrinted>
  <dcterms:created xsi:type="dcterms:W3CDTF">1999-10-27T15:27:59Z</dcterms:created>
  <dcterms:modified xsi:type="dcterms:W3CDTF">2021-05-03T19:19:20Z</dcterms:modified>
</cp:coreProperties>
</file>