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0"/>
  </p:notesMasterIdLst>
  <p:handoutMasterIdLst>
    <p:handoutMasterId r:id="rId61"/>
  </p:handoutMasterIdLst>
  <p:sldIdLst>
    <p:sldId id="1255" r:id="rId2"/>
    <p:sldId id="1487" r:id="rId3"/>
    <p:sldId id="1488" r:id="rId4"/>
    <p:sldId id="1489" r:id="rId5"/>
    <p:sldId id="1490" r:id="rId6"/>
    <p:sldId id="1491" r:id="rId7"/>
    <p:sldId id="1492" r:id="rId8"/>
    <p:sldId id="1493" r:id="rId9"/>
    <p:sldId id="1494" r:id="rId10"/>
    <p:sldId id="1495" r:id="rId11"/>
    <p:sldId id="1496" r:id="rId12"/>
    <p:sldId id="1497" r:id="rId13"/>
    <p:sldId id="1498" r:id="rId14"/>
    <p:sldId id="1499" r:id="rId15"/>
    <p:sldId id="1500" r:id="rId16"/>
    <p:sldId id="1501" r:id="rId17"/>
    <p:sldId id="1502" r:id="rId18"/>
    <p:sldId id="1515" r:id="rId19"/>
    <p:sldId id="1516" r:id="rId20"/>
    <p:sldId id="1517" r:id="rId21"/>
    <p:sldId id="1518" r:id="rId22"/>
    <p:sldId id="1519" r:id="rId23"/>
    <p:sldId id="1520" r:id="rId24"/>
    <p:sldId id="1521" r:id="rId25"/>
    <p:sldId id="1510" r:id="rId26"/>
    <p:sldId id="1511" r:id="rId27"/>
    <p:sldId id="1512" r:id="rId28"/>
    <p:sldId id="1441" r:id="rId29"/>
    <p:sldId id="1483" r:id="rId30"/>
    <p:sldId id="1484" r:id="rId31"/>
    <p:sldId id="1485" r:id="rId32"/>
    <p:sldId id="1486" r:id="rId33"/>
    <p:sldId id="1514" r:id="rId34"/>
    <p:sldId id="1513" r:id="rId35"/>
    <p:sldId id="1481" r:id="rId36"/>
    <p:sldId id="1482" r:id="rId37"/>
    <p:sldId id="1442" r:id="rId38"/>
    <p:sldId id="1462" r:id="rId39"/>
    <p:sldId id="1444" r:id="rId40"/>
    <p:sldId id="1445" r:id="rId41"/>
    <p:sldId id="1446" r:id="rId42"/>
    <p:sldId id="1463" r:id="rId43"/>
    <p:sldId id="1447" r:id="rId44"/>
    <p:sldId id="1466" r:id="rId45"/>
    <p:sldId id="1467" r:id="rId46"/>
    <p:sldId id="1468" r:id="rId47"/>
    <p:sldId id="1469" r:id="rId48"/>
    <p:sldId id="1470" r:id="rId49"/>
    <p:sldId id="1471" r:id="rId50"/>
    <p:sldId id="1472" r:id="rId51"/>
    <p:sldId id="1473" r:id="rId52"/>
    <p:sldId id="1474" r:id="rId53"/>
    <p:sldId id="1475" r:id="rId54"/>
    <p:sldId id="1476" r:id="rId55"/>
    <p:sldId id="1477" r:id="rId56"/>
    <p:sldId id="1478" r:id="rId57"/>
    <p:sldId id="1479" r:id="rId58"/>
    <p:sldId id="1480" r:id="rId59"/>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66"/>
    <a:srgbClr val="CC66FF"/>
    <a:srgbClr val="CCCCFF"/>
    <a:srgbClr val="6699FF"/>
    <a:srgbClr val="003399"/>
    <a:srgbClr val="FFCC99"/>
    <a:srgbClr val="CC99FF"/>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8" autoAdjust="0"/>
    <p:restoredTop sz="86378" autoAdjust="0"/>
  </p:normalViewPr>
  <p:slideViewPr>
    <p:cSldViewPr snapToGrid="0">
      <p:cViewPr varScale="1">
        <p:scale>
          <a:sx n="153" d="100"/>
          <a:sy n="153" d="100"/>
        </p:scale>
        <p:origin x="72" y="12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1" d="100"/>
          <a:sy n="81" d="100"/>
        </p:scale>
        <p:origin x="-205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456F5EAE-77EF-4CE0-9B92-BA5E014A2862}" type="datetime1">
              <a:rPr lang="en-US" altLang="en-US" smtClean="0"/>
              <a:t>4/22/2021</a:t>
            </a:fld>
            <a:endParaRPr lang="en-US" altLang="en-US"/>
          </a:p>
        </p:txBody>
      </p:sp>
      <p:sp>
        <p:nvSpPr>
          <p:cNvPr id="14340" name="Rectangle 4"/>
          <p:cNvSpPr>
            <a:spLocks noGrp="1" noChangeArrowheads="1"/>
          </p:cNvSpPr>
          <p:nvPr>
            <p:ph type="ftr" sz="quarter" idx="2"/>
          </p:nvPr>
        </p:nvSpPr>
        <p:spPr bwMode="auto">
          <a:xfrm>
            <a:off x="1"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r>
              <a:rPr lang="en-US" altLang="en-US"/>
              <a:t>Secured Transactions</a:t>
            </a:r>
          </a:p>
        </p:txBody>
      </p:sp>
      <p:sp>
        <p:nvSpPr>
          <p:cNvPr id="14341" name="Rectangle 5"/>
          <p:cNvSpPr>
            <a:spLocks noGrp="1" noChangeArrowheads="1"/>
          </p:cNvSpPr>
          <p:nvPr>
            <p:ph type="sldNum" sz="quarter" idx="3"/>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FF388524-5551-40B7-85F8-078539FA3869}" type="slidenum">
              <a:rPr lang="en-US" altLang="en-US"/>
              <a:pPr/>
              <a:t>‹#›</a:t>
            </a:fld>
            <a:endParaRPr lang="en-US" altLang="en-US"/>
          </a:p>
        </p:txBody>
      </p:sp>
    </p:spTree>
    <p:extLst>
      <p:ext uri="{BB962C8B-B14F-4D97-AF65-F5344CB8AC3E}">
        <p14:creationId xmlns:p14="http://schemas.microsoft.com/office/powerpoint/2010/main" val="239056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endParaRPr lang="en-US" altLang="en-US"/>
          </a:p>
        </p:txBody>
      </p:sp>
      <p:sp>
        <p:nvSpPr>
          <p:cNvPr id="36867" name="Rectangle 9"/>
          <p:cNvSpPr>
            <a:spLocks noGrp="1" noRot="1" noChangeAspect="1" noChangeArrowheads="1"/>
          </p:cNvSpPr>
          <p:nvPr>
            <p:ph type="sldImg" idx="2"/>
          </p:nvPr>
        </p:nvSpPr>
        <p:spPr bwMode="auto">
          <a:xfrm>
            <a:off x="407988" y="698500"/>
            <a:ext cx="61944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144" y="4416109"/>
            <a:ext cx="5140112" cy="4182427"/>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9" name="Rectangle 11"/>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423F5E80-724B-479B-AFA5-3877DB22B95D}" type="datetime1">
              <a:rPr lang="en-US" altLang="en-US" smtClean="0"/>
              <a:t>4/22/2021</a:t>
            </a:fld>
            <a:endParaRPr lang="en-US" altLang="en-US"/>
          </a:p>
        </p:txBody>
      </p:sp>
      <p:sp>
        <p:nvSpPr>
          <p:cNvPr id="2060" name="Rectangle 12"/>
          <p:cNvSpPr>
            <a:spLocks noGrp="1" noChangeArrowheads="1"/>
          </p:cNvSpPr>
          <p:nvPr>
            <p:ph type="ftr" sz="quarter" idx="4"/>
          </p:nvPr>
        </p:nvSpPr>
        <p:spPr bwMode="auto">
          <a:xfrm>
            <a:off x="1"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A7AB95F6-D97E-4B1B-9D05-E7D66E8E9541}" type="slidenum">
              <a:rPr lang="en-US" altLang="en-US"/>
              <a:pPr/>
              <a:t>‹#›</a:t>
            </a:fld>
            <a:endParaRPr lang="en-US" altLang="en-US"/>
          </a:p>
        </p:txBody>
      </p:sp>
    </p:spTree>
    <p:extLst>
      <p:ext uri="{BB962C8B-B14F-4D97-AF65-F5344CB8AC3E}">
        <p14:creationId xmlns:p14="http://schemas.microsoft.com/office/powerpoint/2010/main" val="137708925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1612E77-411E-4F6C-B73E-6608D18184DF}" type="datetime1">
              <a:rPr kumimoji="0" lang="en-US" altLang="en-US" sz="1200"/>
              <a:t>4/22/2021</a:t>
            </a:fld>
            <a:endParaRPr kumimoji="0" lang="en-US" altLang="en-US" sz="1200"/>
          </a:p>
        </p:txBody>
      </p:sp>
      <p:sp>
        <p:nvSpPr>
          <p:cNvPr id="378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902FFB-CDB6-4343-88CA-D64490E5FE53}" type="slidenum">
              <a:rPr kumimoji="0" lang="en-US" altLang="en-US" sz="1200"/>
              <a:pPr/>
              <a:t>1</a:t>
            </a:fld>
            <a:endParaRPr kumimoji="0" lang="en-US" altLang="en-US" sz="1200"/>
          </a:p>
        </p:txBody>
      </p:sp>
      <p:sp>
        <p:nvSpPr>
          <p:cNvPr id="37892" name="Rectangle 2"/>
          <p:cNvSpPr>
            <a:spLocks noGrp="1" noRot="1" noChangeAspect="1" noChangeArrowheads="1" noTextEdit="1"/>
          </p:cNvSpPr>
          <p:nvPr>
            <p:ph type="sldImg"/>
          </p:nvPr>
        </p:nvSpPr>
        <p:spPr>
          <a:xfrm>
            <a:off x="407988" y="698500"/>
            <a:ext cx="6194425" cy="3484563"/>
          </a:xfrm>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30103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89611D4-5EAD-4527-8E74-75E1E0989D20}" type="datetime1">
              <a:rPr kumimoji="0" lang="en-US" altLang="en-US" sz="1200"/>
              <a:t>4/22/2021</a:t>
            </a:fld>
            <a:endParaRPr kumimoji="0" lang="en-US" altLang="en-US" sz="1200"/>
          </a:p>
        </p:txBody>
      </p:sp>
      <p:sp>
        <p:nvSpPr>
          <p:cNvPr id="911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2CDCE1E6-0B70-494B-AEE6-681F577C7E4A}" type="slidenum">
              <a:rPr kumimoji="0" lang="en-US" altLang="en-US" sz="1200"/>
              <a:pPr/>
              <a:t>11</a:t>
            </a:fld>
            <a:endParaRPr kumimoji="0" lang="en-US" altLang="en-US" sz="1200"/>
          </a:p>
        </p:txBody>
      </p:sp>
      <p:sp>
        <p:nvSpPr>
          <p:cNvPr id="91140" name="Rectangle 2"/>
          <p:cNvSpPr>
            <a:spLocks noGrp="1" noRot="1" noChangeAspect="1" noChangeArrowheads="1" noTextEdit="1"/>
          </p:cNvSpPr>
          <p:nvPr>
            <p:ph type="sldImg"/>
          </p:nvPr>
        </p:nvSpPr>
        <p:spPr>
          <a:xfrm>
            <a:off x="407988" y="698500"/>
            <a:ext cx="6194425" cy="3484563"/>
          </a:xfrm>
          <a:ln/>
        </p:spPr>
      </p:sp>
      <p:sp>
        <p:nvSpPr>
          <p:cNvPr id="911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61732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407988" y="698500"/>
            <a:ext cx="6194425" cy="3484563"/>
          </a:xfrm>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16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561C42-7CA1-44C6-B1AB-A6518B4826CA}" type="datetime1">
              <a:rPr kumimoji="0" lang="en-US" altLang="en-US" sz="1200"/>
              <a:t>4/22/2021</a:t>
            </a:fld>
            <a:endParaRPr kumimoji="0" lang="en-US" altLang="en-US" sz="1200"/>
          </a:p>
        </p:txBody>
      </p:sp>
      <p:sp>
        <p:nvSpPr>
          <p:cNvPr id="921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E4166E52-A0C7-4A40-90AC-EBD07E9830F6}" type="slidenum">
              <a:rPr kumimoji="0" lang="en-US" altLang="en-US" sz="1200"/>
              <a:pPr/>
              <a:t>12</a:t>
            </a:fld>
            <a:endParaRPr kumimoji="0" lang="en-US" altLang="en-US" sz="1200"/>
          </a:p>
        </p:txBody>
      </p:sp>
    </p:spTree>
    <p:extLst>
      <p:ext uri="{BB962C8B-B14F-4D97-AF65-F5344CB8AC3E}">
        <p14:creationId xmlns:p14="http://schemas.microsoft.com/office/powerpoint/2010/main" val="3628228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7A5880-409F-4C68-834F-BD5F3C39CA58}" type="datetime1">
              <a:rPr kumimoji="0" lang="en-US" altLang="en-US" sz="1200"/>
              <a:t>4/22/2021</a:t>
            </a:fld>
            <a:endParaRPr kumimoji="0" lang="en-US" altLang="en-US" sz="1200"/>
          </a:p>
        </p:txBody>
      </p:sp>
      <p:sp>
        <p:nvSpPr>
          <p:cNvPr id="931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85CD63-FC76-480A-B0F7-55A02C9F60C3}" type="slidenum">
              <a:rPr kumimoji="0" lang="en-US" altLang="en-US" sz="1200"/>
              <a:pPr/>
              <a:t>13</a:t>
            </a:fld>
            <a:endParaRPr kumimoji="0" lang="en-US" altLang="en-US" sz="1200"/>
          </a:p>
        </p:txBody>
      </p:sp>
      <p:sp>
        <p:nvSpPr>
          <p:cNvPr id="93188" name="Rectangle 2"/>
          <p:cNvSpPr>
            <a:spLocks noGrp="1" noRot="1" noChangeAspect="1" noChangeArrowheads="1" noTextEdit="1"/>
          </p:cNvSpPr>
          <p:nvPr>
            <p:ph type="sldImg"/>
          </p:nvPr>
        </p:nvSpPr>
        <p:spPr>
          <a:xfrm>
            <a:off x="407988" y="698500"/>
            <a:ext cx="6194425" cy="3484563"/>
          </a:xfrm>
          <a:ln/>
        </p:spPr>
      </p:sp>
      <p:sp>
        <p:nvSpPr>
          <p:cNvPr id="931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63179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AA7F7162-F9ED-47AE-A038-66B2A809F9FA}" type="datetime1">
              <a:rPr kumimoji="0" lang="en-US" altLang="en-US" sz="1200"/>
              <a:t>4/22/2021</a:t>
            </a:fld>
            <a:endParaRPr kumimoji="0" lang="en-US" altLang="en-US" sz="1200"/>
          </a:p>
        </p:txBody>
      </p:sp>
      <p:sp>
        <p:nvSpPr>
          <p:cNvPr id="942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F4A43BAD-7AD8-4859-B7A4-4765A1ACF8A4}" type="slidenum">
              <a:rPr kumimoji="0" lang="en-US" altLang="en-US" sz="1200"/>
              <a:pPr/>
              <a:t>14</a:t>
            </a:fld>
            <a:endParaRPr kumimoji="0" lang="en-US" altLang="en-US" sz="1200"/>
          </a:p>
        </p:txBody>
      </p:sp>
      <p:sp>
        <p:nvSpPr>
          <p:cNvPr id="94212" name="Rectangle 2"/>
          <p:cNvSpPr>
            <a:spLocks noGrp="1" noRot="1" noChangeAspect="1" noChangeArrowheads="1" noTextEdit="1"/>
          </p:cNvSpPr>
          <p:nvPr>
            <p:ph type="sldImg"/>
          </p:nvPr>
        </p:nvSpPr>
        <p:spPr>
          <a:xfrm>
            <a:off x="407988" y="698500"/>
            <a:ext cx="6194425" cy="3484563"/>
          </a:xfrm>
          <a:ln/>
        </p:spPr>
      </p:sp>
      <p:sp>
        <p:nvSpPr>
          <p:cNvPr id="942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61153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5579DA54-974F-4414-ABFB-8796D0BBF6B2}" type="datetime1">
              <a:rPr kumimoji="0" lang="en-US" altLang="en-US" sz="1200"/>
              <a:t>4/22/2021</a:t>
            </a:fld>
            <a:endParaRPr kumimoji="0" lang="en-US" altLang="en-US" sz="1200"/>
          </a:p>
        </p:txBody>
      </p:sp>
      <p:sp>
        <p:nvSpPr>
          <p:cNvPr id="952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8FE07D13-A263-4DEE-9F20-6CB17253A15A}" type="slidenum">
              <a:rPr kumimoji="0" lang="en-US" altLang="en-US" sz="1200"/>
              <a:pPr/>
              <a:t>15</a:t>
            </a:fld>
            <a:endParaRPr kumimoji="0" lang="en-US" altLang="en-US" sz="1200"/>
          </a:p>
        </p:txBody>
      </p:sp>
      <p:sp>
        <p:nvSpPr>
          <p:cNvPr id="95236" name="Rectangle 2"/>
          <p:cNvSpPr>
            <a:spLocks noGrp="1" noRot="1" noChangeAspect="1" noChangeArrowheads="1" noTextEdit="1"/>
          </p:cNvSpPr>
          <p:nvPr>
            <p:ph type="sldImg"/>
          </p:nvPr>
        </p:nvSpPr>
        <p:spPr>
          <a:xfrm>
            <a:off x="407988" y="698500"/>
            <a:ext cx="6194425" cy="3484563"/>
          </a:xfrm>
          <a:ln/>
        </p:spPr>
      </p:sp>
      <p:sp>
        <p:nvSpPr>
          <p:cNvPr id="952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72563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AF2949-78F5-4E03-B062-BD7A0CD30F02}" type="datetime1">
              <a:rPr kumimoji="0" lang="en-US" altLang="en-US" sz="1200"/>
              <a:t>4/22/2021</a:t>
            </a:fld>
            <a:endParaRPr kumimoji="0" lang="en-US" altLang="en-US" sz="1200"/>
          </a:p>
        </p:txBody>
      </p:sp>
      <p:sp>
        <p:nvSpPr>
          <p:cNvPr id="962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86114F-743C-4A0F-B04A-1B7768E8C859}" type="slidenum">
              <a:rPr kumimoji="0" lang="en-US" altLang="en-US" sz="1200"/>
              <a:pPr/>
              <a:t>16</a:t>
            </a:fld>
            <a:endParaRPr kumimoji="0" lang="en-US" altLang="en-US" sz="1200"/>
          </a:p>
        </p:txBody>
      </p:sp>
      <p:sp>
        <p:nvSpPr>
          <p:cNvPr id="96260" name="Rectangle 2"/>
          <p:cNvSpPr>
            <a:spLocks noGrp="1" noRot="1" noChangeAspect="1" noChangeArrowheads="1" noTextEdit="1"/>
          </p:cNvSpPr>
          <p:nvPr>
            <p:ph type="sldImg"/>
          </p:nvPr>
        </p:nvSpPr>
        <p:spPr>
          <a:xfrm>
            <a:off x="407988" y="698500"/>
            <a:ext cx="6194425" cy="3484563"/>
          </a:xfrm>
          <a:ln/>
        </p:spPr>
      </p:sp>
      <p:sp>
        <p:nvSpPr>
          <p:cNvPr id="962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06719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DD0DFF7-3215-4D2B-A5A6-E8AD89B89358}" type="datetime1">
              <a:rPr kumimoji="0" lang="en-US" altLang="en-US" sz="1200"/>
              <a:t>4/22/2021</a:t>
            </a:fld>
            <a:endParaRPr kumimoji="0" lang="en-US" altLang="en-US" sz="1200"/>
          </a:p>
        </p:txBody>
      </p:sp>
      <p:sp>
        <p:nvSpPr>
          <p:cNvPr id="972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518E77BF-91C8-463F-850E-20184DBA3237}" type="slidenum">
              <a:rPr kumimoji="0" lang="en-US" altLang="en-US" sz="1200"/>
              <a:pPr/>
              <a:t>17</a:t>
            </a:fld>
            <a:endParaRPr kumimoji="0" lang="en-US" altLang="en-US" sz="1200"/>
          </a:p>
        </p:txBody>
      </p:sp>
      <p:sp>
        <p:nvSpPr>
          <p:cNvPr id="97284" name="Rectangle 2"/>
          <p:cNvSpPr>
            <a:spLocks noGrp="1" noRot="1" noChangeAspect="1" noChangeArrowheads="1" noTextEdit="1"/>
          </p:cNvSpPr>
          <p:nvPr>
            <p:ph type="sldImg"/>
          </p:nvPr>
        </p:nvSpPr>
        <p:spPr>
          <a:xfrm>
            <a:off x="407988" y="698500"/>
            <a:ext cx="6194425" cy="3484563"/>
          </a:xfrm>
          <a:ln/>
        </p:spPr>
      </p:sp>
      <p:sp>
        <p:nvSpPr>
          <p:cNvPr id="972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53837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89611D4-5EAD-4527-8E74-75E1E0989D20}" type="datetime1">
              <a:rPr kumimoji="0" lang="en-US" altLang="en-US" sz="1200"/>
              <a:t>4/22/2021</a:t>
            </a:fld>
            <a:endParaRPr kumimoji="0" lang="en-US" altLang="en-US" sz="1200"/>
          </a:p>
        </p:txBody>
      </p:sp>
      <p:sp>
        <p:nvSpPr>
          <p:cNvPr id="911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2CDCE1E6-0B70-494B-AEE6-681F577C7E4A}" type="slidenum">
              <a:rPr kumimoji="0" lang="en-US" altLang="en-US" sz="1200"/>
              <a:pPr/>
              <a:t>18</a:t>
            </a:fld>
            <a:endParaRPr kumimoji="0" lang="en-US" altLang="en-US" sz="1200"/>
          </a:p>
        </p:txBody>
      </p:sp>
      <p:sp>
        <p:nvSpPr>
          <p:cNvPr id="91140" name="Rectangle 2"/>
          <p:cNvSpPr>
            <a:spLocks noGrp="1" noRot="1" noChangeAspect="1" noChangeArrowheads="1" noTextEdit="1"/>
          </p:cNvSpPr>
          <p:nvPr>
            <p:ph type="sldImg"/>
          </p:nvPr>
        </p:nvSpPr>
        <p:spPr>
          <a:xfrm>
            <a:off x="407988" y="698500"/>
            <a:ext cx="6194425" cy="3484563"/>
          </a:xfrm>
          <a:ln/>
        </p:spPr>
      </p:sp>
      <p:sp>
        <p:nvSpPr>
          <p:cNvPr id="911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8270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4CA6BC-CB69-4560-9ED5-E06E0B78CE20}" type="datetime1">
              <a:rPr kumimoji="0" lang="en-US" altLang="en-US" sz="1200"/>
              <a:t>4/22/2021</a:t>
            </a:fld>
            <a:endParaRPr kumimoji="0" lang="en-US" altLang="en-US" sz="1200"/>
          </a:p>
        </p:txBody>
      </p:sp>
      <p:sp>
        <p:nvSpPr>
          <p:cNvPr id="665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FE19A001-F904-4043-9A34-9259711F30F6}" type="slidenum">
              <a:rPr kumimoji="0" lang="en-US" altLang="en-US" sz="1200"/>
              <a:pPr/>
              <a:t>20</a:t>
            </a:fld>
            <a:endParaRPr kumimoji="0" lang="en-US" altLang="en-US" sz="1200"/>
          </a:p>
        </p:txBody>
      </p:sp>
      <p:sp>
        <p:nvSpPr>
          <p:cNvPr id="66564" name="Rectangle 2"/>
          <p:cNvSpPr>
            <a:spLocks noGrp="1" noRot="1" noChangeAspect="1" noChangeArrowheads="1" noTextEdit="1"/>
          </p:cNvSpPr>
          <p:nvPr>
            <p:ph type="sldImg"/>
          </p:nvPr>
        </p:nvSpPr>
        <p:spPr>
          <a:xfrm>
            <a:off x="407988" y="698500"/>
            <a:ext cx="6194425" cy="3484563"/>
          </a:xfrm>
          <a:ln/>
        </p:spPr>
      </p:sp>
      <p:sp>
        <p:nvSpPr>
          <p:cNvPr id="66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64020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49E740F-750E-464D-B79E-C6E7B1B81C44}" type="datetime1">
              <a:rPr kumimoji="0" lang="en-US" altLang="en-US" sz="1200"/>
              <a:t>4/22/2021</a:t>
            </a:fld>
            <a:endParaRPr kumimoji="0" lang="en-US" altLang="en-US" sz="1200"/>
          </a:p>
        </p:txBody>
      </p:sp>
      <p:sp>
        <p:nvSpPr>
          <p:cNvPr id="604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F14B4083-6FFB-4B08-BE46-2B28B6510695}" type="slidenum">
              <a:rPr kumimoji="0" lang="en-US" altLang="en-US" sz="1200"/>
              <a:pPr/>
              <a:t>22</a:t>
            </a:fld>
            <a:endParaRPr kumimoji="0" lang="en-US" altLang="en-US" sz="1200"/>
          </a:p>
        </p:txBody>
      </p:sp>
      <p:sp>
        <p:nvSpPr>
          <p:cNvPr id="60420" name="Rectangle 2"/>
          <p:cNvSpPr>
            <a:spLocks noGrp="1" noRot="1" noChangeAspect="1" noChangeArrowheads="1" noTextEdit="1"/>
          </p:cNvSpPr>
          <p:nvPr>
            <p:ph type="sldImg"/>
          </p:nvPr>
        </p:nvSpPr>
        <p:spPr>
          <a:xfrm>
            <a:off x="407988" y="698500"/>
            <a:ext cx="6194425" cy="3484563"/>
          </a:xfrm>
          <a:ln/>
        </p:spPr>
      </p:sp>
      <p:sp>
        <p:nvSpPr>
          <p:cNvPr id="60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65891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9867B8-55D5-4163-9DCD-28BBB194A1D6}" type="datetime1">
              <a:rPr kumimoji="0" lang="en-US" altLang="en-US" sz="1200"/>
              <a:t>4/22/2021</a:t>
            </a:fld>
            <a:endParaRPr kumimoji="0" lang="en-US" altLang="en-US" sz="1200"/>
          </a:p>
        </p:txBody>
      </p:sp>
      <p:sp>
        <p:nvSpPr>
          <p:cNvPr id="5734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DF9AA95-C26E-45E8-AB73-9F80CC867D3E}" type="slidenum">
              <a:rPr kumimoji="0" lang="en-US" altLang="en-US" sz="1200"/>
              <a:pPr/>
              <a:t>2</a:t>
            </a:fld>
            <a:endParaRPr kumimoji="0" lang="en-US" altLang="en-US" sz="1200"/>
          </a:p>
        </p:txBody>
      </p:sp>
      <p:sp>
        <p:nvSpPr>
          <p:cNvPr id="57348" name="Rectangle 2"/>
          <p:cNvSpPr>
            <a:spLocks noGrp="1" noRot="1" noChangeAspect="1" noChangeArrowheads="1" noTextEdit="1"/>
          </p:cNvSpPr>
          <p:nvPr>
            <p:ph type="sldImg"/>
          </p:nvPr>
        </p:nvSpPr>
        <p:spPr>
          <a:xfrm>
            <a:off x="407988" y="698500"/>
            <a:ext cx="6194425" cy="3484563"/>
          </a:xfrm>
          <a:ln/>
        </p:spPr>
      </p:sp>
      <p:sp>
        <p:nvSpPr>
          <p:cNvPr id="573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15661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9071B76E-907E-40BA-8305-4B4AC6037556}" type="datetime1">
              <a:rPr kumimoji="0" lang="en-US" altLang="en-US" sz="1200"/>
              <a:t>4/22/2021</a:t>
            </a:fld>
            <a:endParaRPr kumimoji="0" lang="en-US" altLang="en-US" sz="1200"/>
          </a:p>
        </p:txBody>
      </p:sp>
      <p:sp>
        <p:nvSpPr>
          <p:cNvPr id="614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5CAC1CF-1B5A-4F93-91F4-4F1761C635A3}" type="slidenum">
              <a:rPr kumimoji="0" lang="en-US" altLang="en-US" sz="1200"/>
              <a:pPr/>
              <a:t>23</a:t>
            </a:fld>
            <a:endParaRPr kumimoji="0" lang="en-US" altLang="en-US" sz="1200"/>
          </a:p>
        </p:txBody>
      </p:sp>
      <p:sp>
        <p:nvSpPr>
          <p:cNvPr id="61444" name="Rectangle 2"/>
          <p:cNvSpPr>
            <a:spLocks noGrp="1" noRot="1" noChangeAspect="1" noChangeArrowheads="1" noTextEdit="1"/>
          </p:cNvSpPr>
          <p:nvPr>
            <p:ph type="sldImg"/>
          </p:nvPr>
        </p:nvSpPr>
        <p:spPr>
          <a:xfrm>
            <a:off x="407988" y="698500"/>
            <a:ext cx="6194425" cy="3484563"/>
          </a:xfrm>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6416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9071B76E-907E-40BA-8305-4B4AC6037556}" type="datetime1">
              <a:rPr kumimoji="0" lang="en-US" altLang="en-US" sz="1200"/>
              <a:t>4/22/2021</a:t>
            </a:fld>
            <a:endParaRPr kumimoji="0" lang="en-US" altLang="en-US" sz="1200"/>
          </a:p>
        </p:txBody>
      </p:sp>
      <p:sp>
        <p:nvSpPr>
          <p:cNvPr id="614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5CAC1CF-1B5A-4F93-91F4-4F1761C635A3}" type="slidenum">
              <a:rPr kumimoji="0" lang="en-US" altLang="en-US" sz="1200"/>
              <a:pPr/>
              <a:t>25</a:t>
            </a:fld>
            <a:endParaRPr kumimoji="0" lang="en-US" altLang="en-US" sz="1200"/>
          </a:p>
        </p:txBody>
      </p:sp>
      <p:sp>
        <p:nvSpPr>
          <p:cNvPr id="61444" name="Rectangle 2"/>
          <p:cNvSpPr>
            <a:spLocks noGrp="1" noRot="1" noChangeAspect="1" noChangeArrowheads="1" noTextEdit="1"/>
          </p:cNvSpPr>
          <p:nvPr>
            <p:ph type="sldImg"/>
          </p:nvPr>
        </p:nvSpPr>
        <p:spPr>
          <a:xfrm>
            <a:off x="407988" y="698500"/>
            <a:ext cx="6194425" cy="3484563"/>
          </a:xfrm>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52294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E67DF2-2AA9-45AD-8D30-1D92CF5637D1}" type="datetime1">
              <a:rPr kumimoji="0" lang="en-US" altLang="en-US" sz="1200"/>
              <a:t>4/22/2021</a:t>
            </a:fld>
            <a:endParaRPr kumimoji="0" lang="en-US" altLang="en-US" sz="1200"/>
          </a:p>
        </p:txBody>
      </p:sp>
      <p:sp>
        <p:nvSpPr>
          <p:cNvPr id="389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26936F5-2913-447F-9E5F-3911AE564234}" type="slidenum">
              <a:rPr kumimoji="0" lang="en-US" altLang="en-US" sz="1200"/>
              <a:pPr/>
              <a:t>28</a:t>
            </a:fld>
            <a:endParaRPr kumimoji="0" lang="en-US" altLang="en-US" sz="1200"/>
          </a:p>
        </p:txBody>
      </p:sp>
      <p:sp>
        <p:nvSpPr>
          <p:cNvPr id="38916" name="Rectangle 2"/>
          <p:cNvSpPr>
            <a:spLocks noGrp="1" noRot="1" noChangeAspect="1" noChangeArrowheads="1" noTextEdit="1"/>
          </p:cNvSpPr>
          <p:nvPr>
            <p:ph type="sldImg"/>
          </p:nvPr>
        </p:nvSpPr>
        <p:spPr>
          <a:xfrm>
            <a:off x="407988" y="698500"/>
            <a:ext cx="6194425" cy="3484563"/>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524559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F7483E61-C33A-4120-B886-56041CDC88D9}" type="datetime1">
              <a:rPr kumimoji="0" lang="en-US" altLang="en-US" sz="1200"/>
              <a:t>4/22/2021</a:t>
            </a:fld>
            <a:endParaRPr kumimoji="0" lang="en-US" altLang="en-US" sz="1200"/>
          </a:p>
        </p:txBody>
      </p:sp>
      <p:sp>
        <p:nvSpPr>
          <p:cNvPr id="399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5B79641B-B87B-4D90-B418-EC43B6C809F9}" type="slidenum">
              <a:rPr kumimoji="0" lang="en-US" altLang="en-US" sz="1200"/>
              <a:pPr/>
              <a:t>29</a:t>
            </a:fld>
            <a:endParaRPr kumimoji="0" lang="en-US" altLang="en-US" sz="1200"/>
          </a:p>
        </p:txBody>
      </p:sp>
      <p:sp>
        <p:nvSpPr>
          <p:cNvPr id="39940" name="Rectangle 2"/>
          <p:cNvSpPr>
            <a:spLocks noGrp="1" noRot="1" noChangeAspect="1" noChangeArrowheads="1" noTextEdit="1"/>
          </p:cNvSpPr>
          <p:nvPr>
            <p:ph type="sldImg"/>
          </p:nvPr>
        </p:nvSpPr>
        <p:spPr>
          <a:xfrm>
            <a:off x="407988" y="698500"/>
            <a:ext cx="6194425" cy="3484563"/>
          </a:xfrm>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69070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8DD1451B-D310-4935-97C0-B79455219915}" type="datetime1">
              <a:rPr kumimoji="0" lang="en-US" altLang="en-US" sz="1200"/>
              <a:t>4/22/2021</a:t>
            </a:fld>
            <a:endParaRPr kumimoji="0" lang="en-US" altLang="en-US" sz="1200"/>
          </a:p>
        </p:txBody>
      </p:sp>
      <p:sp>
        <p:nvSpPr>
          <p:cNvPr id="409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7CE21E42-F206-4966-831C-47DED461F19F}" type="slidenum">
              <a:rPr kumimoji="0" lang="en-US" altLang="en-US" sz="1200"/>
              <a:pPr/>
              <a:t>30</a:t>
            </a:fld>
            <a:endParaRPr kumimoji="0" lang="en-US" altLang="en-US" sz="1200"/>
          </a:p>
        </p:txBody>
      </p:sp>
      <p:sp>
        <p:nvSpPr>
          <p:cNvPr id="40964" name="Rectangle 2"/>
          <p:cNvSpPr>
            <a:spLocks noGrp="1" noRot="1" noChangeAspect="1" noChangeArrowheads="1" noTextEdit="1"/>
          </p:cNvSpPr>
          <p:nvPr>
            <p:ph type="sldImg"/>
          </p:nvPr>
        </p:nvSpPr>
        <p:spPr>
          <a:xfrm>
            <a:off x="407988" y="698500"/>
            <a:ext cx="6194425" cy="3484563"/>
          </a:xfrm>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88095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DE534F-0DA4-43AD-9760-3DC507C8365A}" type="datetime1">
              <a:rPr kumimoji="0" lang="en-US" altLang="en-US" sz="1200"/>
              <a:t>4/22/2021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9AF252B-393E-449A-8CAA-3E69176140DF}" type="slidenum">
              <a:rPr kumimoji="0" lang="en-US" altLang="en-US" sz="1200"/>
              <a:pPr/>
              <a:t>31</a:t>
            </a:fld>
            <a:endParaRPr kumimoji="0" lang="en-US" altLang="en-US" sz="1200"/>
          </a:p>
        </p:txBody>
      </p:sp>
      <p:sp>
        <p:nvSpPr>
          <p:cNvPr id="41988" name="Rectangle 2"/>
          <p:cNvSpPr>
            <a:spLocks noGrp="1" noRot="1" noChangeAspect="1" noChangeArrowheads="1" noTextEdit="1"/>
          </p:cNvSpPr>
          <p:nvPr>
            <p:ph type="sldImg"/>
          </p:nvPr>
        </p:nvSpPr>
        <p:spPr>
          <a:xfrm>
            <a:off x="407988" y="698500"/>
            <a:ext cx="6194425" cy="3484563"/>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32380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5E7E2DC7-6AAB-4CA5-8B32-02989F3F0805}" type="datetime1">
              <a:rPr kumimoji="0" lang="en-US" altLang="en-US" sz="1200"/>
              <a:t>4/22/2021</a:t>
            </a:fld>
            <a:endParaRPr kumimoji="0" lang="en-US" altLang="en-US" sz="1200"/>
          </a:p>
        </p:txBody>
      </p:sp>
      <p:sp>
        <p:nvSpPr>
          <p:cNvPr id="430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9B5CD2BA-335C-4C30-8508-4C549AAD8636}" type="slidenum">
              <a:rPr kumimoji="0" lang="en-US" altLang="en-US" sz="1200"/>
              <a:pPr/>
              <a:t>32</a:t>
            </a:fld>
            <a:endParaRPr kumimoji="0" lang="en-US" altLang="en-US" sz="1200"/>
          </a:p>
        </p:txBody>
      </p:sp>
      <p:sp>
        <p:nvSpPr>
          <p:cNvPr id="43012" name="Rectangle 2"/>
          <p:cNvSpPr>
            <a:spLocks noGrp="1" noRot="1" noChangeAspect="1" noChangeArrowheads="1" noTextEdit="1"/>
          </p:cNvSpPr>
          <p:nvPr>
            <p:ph type="sldImg"/>
          </p:nvPr>
        </p:nvSpPr>
        <p:spPr>
          <a:xfrm>
            <a:off x="407988" y="698500"/>
            <a:ext cx="6194425" cy="3484563"/>
          </a:xfrm>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47667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A14498-882F-457D-A9F6-E5A9FFC72C6F}" type="datetime1">
              <a:rPr kumimoji="0" lang="en-US" altLang="en-US" sz="1200"/>
              <a:t>4/22/2021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39BDA49B-2DAD-4A94-996B-33A45C7A3A01}" type="slidenum">
              <a:rPr kumimoji="0" lang="en-US" altLang="en-US" sz="1200"/>
              <a:pPr/>
              <a:t>33</a:t>
            </a:fld>
            <a:endParaRPr kumimoji="0" lang="en-US" alt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11727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A14498-882F-457D-A9F6-E5A9FFC72C6F}" type="datetime1">
              <a:rPr kumimoji="0" lang="en-US" altLang="en-US" sz="1200"/>
              <a:t>4/22/2021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39BDA49B-2DAD-4A94-996B-33A45C7A3A01}" type="slidenum">
              <a:rPr kumimoji="0" lang="en-US" altLang="en-US" sz="1200"/>
              <a:pPr/>
              <a:t>34</a:t>
            </a:fld>
            <a:endParaRPr kumimoji="0" lang="en-US" alt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02052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A14498-882F-457D-A9F6-E5A9FFC72C6F}" type="datetime1">
              <a:rPr kumimoji="0" lang="en-US" altLang="en-US" sz="1200"/>
              <a:t>4/22/2021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39BDA49B-2DAD-4A94-996B-33A45C7A3A01}" type="slidenum">
              <a:rPr kumimoji="0" lang="en-US" altLang="en-US" sz="1200"/>
              <a:pPr/>
              <a:t>35</a:t>
            </a:fld>
            <a:endParaRPr kumimoji="0" lang="en-US" alt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12878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D30E8A5E-2757-4DBA-9937-BB65EDE9EAE1}" type="datetime1">
              <a:rPr kumimoji="0" lang="en-US" altLang="en-US" sz="1200"/>
              <a:t>4/22/2021</a:t>
            </a:fld>
            <a:endParaRPr kumimoji="0" lang="en-US" altLang="en-US" sz="1200"/>
          </a:p>
        </p:txBody>
      </p:sp>
      <p:sp>
        <p:nvSpPr>
          <p:cNvPr id="8499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E971EB7-0451-43FD-92AB-DEFC515D16A5}" type="slidenum">
              <a:rPr kumimoji="0" lang="en-US" altLang="en-US" sz="1200"/>
              <a:pPr/>
              <a:t>4</a:t>
            </a:fld>
            <a:endParaRPr kumimoji="0" lang="en-US" altLang="en-US" sz="1200"/>
          </a:p>
        </p:txBody>
      </p:sp>
      <p:sp>
        <p:nvSpPr>
          <p:cNvPr id="84996" name="Rectangle 2"/>
          <p:cNvSpPr>
            <a:spLocks noGrp="1" noRot="1" noChangeAspect="1" noChangeArrowheads="1" noTextEdit="1"/>
          </p:cNvSpPr>
          <p:nvPr>
            <p:ph type="sldImg"/>
          </p:nvPr>
        </p:nvSpPr>
        <p:spPr>
          <a:xfrm>
            <a:off x="407988" y="698500"/>
            <a:ext cx="6194425" cy="3484563"/>
          </a:xfrm>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15741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7A9C2F60-4F5D-40E9-9181-BCD0F6BFA21F}" type="datetime1">
              <a:rPr kumimoji="0" lang="en-US" altLang="en-US" sz="1200"/>
              <a:t>4/22/2021</a:t>
            </a:fld>
            <a:endParaRPr kumimoji="0" lang="en-US" altLang="en-US" sz="1200"/>
          </a:p>
        </p:txBody>
      </p:sp>
      <p:sp>
        <p:nvSpPr>
          <p:cNvPr id="430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991682-E213-4321-BA2D-978CAE4BB353}" type="slidenum">
              <a:rPr kumimoji="0" lang="en-US" altLang="en-US" sz="1200"/>
              <a:pPr/>
              <a:t>36</a:t>
            </a:fld>
            <a:endParaRPr kumimoji="0" lang="en-US" alt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442693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5F2594-65CF-4817-8293-3630836F0768}" type="datetime1">
              <a:rPr kumimoji="0" lang="en-US" altLang="en-US" sz="1200"/>
              <a:t>4/22/2021</a:t>
            </a:fld>
            <a:endParaRPr kumimoji="0" lang="en-US" altLang="en-US" sz="1200"/>
          </a:p>
        </p:txBody>
      </p:sp>
      <p:sp>
        <p:nvSpPr>
          <p:cNvPr id="665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77871B56-A6FE-4F5A-8F64-AFF988754B7D}" type="slidenum">
              <a:rPr kumimoji="0" lang="en-US" altLang="en-US" sz="1200"/>
              <a:pPr/>
              <a:t>37</a:t>
            </a:fld>
            <a:endParaRPr kumimoji="0" lang="en-US" altLang="en-US" sz="1200"/>
          </a:p>
        </p:txBody>
      </p:sp>
      <p:sp>
        <p:nvSpPr>
          <p:cNvPr id="66564" name="Rectangle 2"/>
          <p:cNvSpPr>
            <a:spLocks noGrp="1" noRot="1" noChangeAspect="1" noChangeArrowheads="1" noTextEdit="1"/>
          </p:cNvSpPr>
          <p:nvPr>
            <p:ph type="sldImg"/>
          </p:nvPr>
        </p:nvSpPr>
        <p:spPr>
          <a:xfrm>
            <a:off x="407988" y="698500"/>
            <a:ext cx="6194425" cy="3484563"/>
          </a:xfrm>
          <a:ln/>
        </p:spPr>
      </p:sp>
      <p:sp>
        <p:nvSpPr>
          <p:cNvPr id="66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974289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3BFD1DD0-5868-4D92-B694-3B08EB368E16}" type="datetime1">
              <a:rPr kumimoji="0" lang="en-US" altLang="en-US" sz="1200"/>
              <a:t>4/22/2021</a:t>
            </a:fld>
            <a:endParaRPr kumimoji="0" lang="en-US" altLang="en-US" sz="1200"/>
          </a:p>
        </p:txBody>
      </p:sp>
      <p:sp>
        <p:nvSpPr>
          <p:cNvPr id="675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1643A4B7-9605-4310-BE90-3A53AD449E00}" type="slidenum">
              <a:rPr kumimoji="0" lang="en-US" altLang="en-US" sz="1200"/>
              <a:pPr/>
              <a:t>38</a:t>
            </a:fld>
            <a:endParaRPr kumimoji="0" lang="en-US" altLang="en-US" sz="1200"/>
          </a:p>
        </p:txBody>
      </p:sp>
      <p:sp>
        <p:nvSpPr>
          <p:cNvPr id="67588" name="Rectangle 2"/>
          <p:cNvSpPr>
            <a:spLocks noGrp="1" noRot="1" noChangeAspect="1" noChangeArrowheads="1" noTextEdit="1"/>
          </p:cNvSpPr>
          <p:nvPr>
            <p:ph type="sldImg"/>
          </p:nvPr>
        </p:nvSpPr>
        <p:spPr>
          <a:xfrm>
            <a:off x="407988" y="698500"/>
            <a:ext cx="6194425" cy="3484563"/>
          </a:xfrm>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22056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BFB183-DF25-4CA0-B91D-8A275E7F51F0}" type="datetime1">
              <a:rPr kumimoji="0" lang="en-US" altLang="en-US" sz="1200"/>
              <a:t>4/22/2021</a:t>
            </a:fld>
            <a:endParaRPr kumimoji="0" lang="en-US" altLang="en-US" sz="1200"/>
          </a:p>
        </p:txBody>
      </p:sp>
      <p:sp>
        <p:nvSpPr>
          <p:cNvPr id="675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1643A4B7-9605-4310-BE90-3A53AD449E00}" type="slidenum">
              <a:rPr kumimoji="0" lang="en-US" altLang="en-US" sz="1200"/>
              <a:pPr/>
              <a:t>39</a:t>
            </a:fld>
            <a:endParaRPr kumimoji="0" lang="en-US" altLang="en-US" sz="1200"/>
          </a:p>
        </p:txBody>
      </p:sp>
      <p:sp>
        <p:nvSpPr>
          <p:cNvPr id="67588" name="Rectangle 2"/>
          <p:cNvSpPr>
            <a:spLocks noGrp="1" noRot="1" noChangeAspect="1" noChangeArrowheads="1" noTextEdit="1"/>
          </p:cNvSpPr>
          <p:nvPr>
            <p:ph type="sldImg"/>
          </p:nvPr>
        </p:nvSpPr>
        <p:spPr>
          <a:xfrm>
            <a:off x="407988" y="698500"/>
            <a:ext cx="6194425" cy="3484563"/>
          </a:xfrm>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31155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D2C316DD-2F7B-47EF-AEF9-BFB4E3F2F980}" type="datetime1">
              <a:rPr kumimoji="0" lang="en-US" altLang="en-US" sz="1200"/>
              <a:t>4/22/2021</a:t>
            </a:fld>
            <a:endParaRPr kumimoji="0" lang="en-US" altLang="en-US" sz="1200"/>
          </a:p>
        </p:txBody>
      </p:sp>
      <p:sp>
        <p:nvSpPr>
          <p:cNvPr id="686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720DBC-299A-4F58-AB5A-7F0B79EE862B}" type="slidenum">
              <a:rPr kumimoji="0" lang="en-US" altLang="en-US" sz="1200"/>
              <a:pPr/>
              <a:t>40</a:t>
            </a:fld>
            <a:endParaRPr kumimoji="0" lang="en-US" altLang="en-US" sz="1200"/>
          </a:p>
        </p:txBody>
      </p:sp>
      <p:sp>
        <p:nvSpPr>
          <p:cNvPr id="68612" name="Rectangle 2"/>
          <p:cNvSpPr>
            <a:spLocks noGrp="1" noRot="1" noChangeAspect="1" noChangeArrowheads="1" noTextEdit="1"/>
          </p:cNvSpPr>
          <p:nvPr>
            <p:ph type="sldImg"/>
          </p:nvPr>
        </p:nvSpPr>
        <p:spPr>
          <a:xfrm>
            <a:off x="407988" y="698500"/>
            <a:ext cx="6194425" cy="3484563"/>
          </a:xfrm>
          <a:ln/>
        </p:spPr>
      </p:sp>
      <p:sp>
        <p:nvSpPr>
          <p:cNvPr id="68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771824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9AEBA7-D65F-4B59-85DF-F279A4CC04AD}" type="datetime1">
              <a:rPr kumimoji="0" lang="en-US" altLang="en-US" sz="1200"/>
              <a:t>4/22/2021</a:t>
            </a:fld>
            <a:endParaRPr kumimoji="0" lang="en-US" altLang="en-US" sz="1200"/>
          </a:p>
        </p:txBody>
      </p:sp>
      <p:sp>
        <p:nvSpPr>
          <p:cNvPr id="696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F7AE40-F0EE-43FD-88E3-785D691E9180}" type="slidenum">
              <a:rPr kumimoji="0" lang="en-US" altLang="en-US" sz="1200"/>
              <a:pPr/>
              <a:t>41</a:t>
            </a:fld>
            <a:endParaRPr kumimoji="0" lang="en-US" altLang="en-US" sz="1200"/>
          </a:p>
        </p:txBody>
      </p:sp>
      <p:sp>
        <p:nvSpPr>
          <p:cNvPr id="69636" name="Rectangle 2"/>
          <p:cNvSpPr>
            <a:spLocks noGrp="1" noRot="1" noChangeAspect="1" noChangeArrowheads="1" noTextEdit="1"/>
          </p:cNvSpPr>
          <p:nvPr>
            <p:ph type="sldImg"/>
          </p:nvPr>
        </p:nvSpPr>
        <p:spPr>
          <a:xfrm>
            <a:off x="407988" y="698500"/>
            <a:ext cx="6194425" cy="3484563"/>
          </a:xfrm>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74356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A12E8BD4-4B8D-4ADF-ADD5-AFF4EAED8D60}" type="datetime1">
              <a:rPr kumimoji="0" lang="en-US" altLang="en-US" sz="1200"/>
              <a:t>4/22/2021</a:t>
            </a:fld>
            <a:endParaRPr kumimoji="0" lang="en-US" altLang="en-US" sz="1200"/>
          </a:p>
        </p:txBody>
      </p:sp>
      <p:sp>
        <p:nvSpPr>
          <p:cNvPr id="696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F7AE40-F0EE-43FD-88E3-785D691E9180}" type="slidenum">
              <a:rPr kumimoji="0" lang="en-US" altLang="en-US" sz="1200"/>
              <a:pPr/>
              <a:t>42</a:t>
            </a:fld>
            <a:endParaRPr kumimoji="0" lang="en-US" altLang="en-US" sz="1200"/>
          </a:p>
        </p:txBody>
      </p:sp>
      <p:sp>
        <p:nvSpPr>
          <p:cNvPr id="69636" name="Rectangle 2"/>
          <p:cNvSpPr>
            <a:spLocks noGrp="1" noRot="1" noChangeAspect="1" noChangeArrowheads="1" noTextEdit="1"/>
          </p:cNvSpPr>
          <p:nvPr>
            <p:ph type="sldImg"/>
          </p:nvPr>
        </p:nvSpPr>
        <p:spPr>
          <a:xfrm>
            <a:off x="407988" y="698500"/>
            <a:ext cx="6194425" cy="3484563"/>
          </a:xfrm>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565037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AD11D80B-795B-40DE-8708-E7E9664B91E9}" type="datetime1">
              <a:rPr kumimoji="0" lang="en-US" altLang="en-US" sz="1200"/>
              <a:t>4/22/2021</a:t>
            </a:fld>
            <a:endParaRPr kumimoji="0" lang="en-US" altLang="en-US" sz="1200"/>
          </a:p>
        </p:txBody>
      </p:sp>
      <p:sp>
        <p:nvSpPr>
          <p:cNvPr id="706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1C58AA5-204B-49E0-BE19-4BF08435444C}" type="slidenum">
              <a:rPr kumimoji="0" lang="en-US" altLang="en-US" sz="1200"/>
              <a:pPr/>
              <a:t>43</a:t>
            </a:fld>
            <a:endParaRPr kumimoji="0" lang="en-US" altLang="en-US" sz="1200"/>
          </a:p>
        </p:txBody>
      </p:sp>
      <p:sp>
        <p:nvSpPr>
          <p:cNvPr id="70660" name="Rectangle 2"/>
          <p:cNvSpPr>
            <a:spLocks noGrp="1" noRot="1" noChangeAspect="1" noChangeArrowheads="1" noTextEdit="1"/>
          </p:cNvSpPr>
          <p:nvPr>
            <p:ph type="sldImg"/>
          </p:nvPr>
        </p:nvSpPr>
        <p:spPr>
          <a:xfrm>
            <a:off x="407988" y="698500"/>
            <a:ext cx="6194425" cy="3484563"/>
          </a:xfrm>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19773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4E8781F-E3F5-4D8D-B165-F0D2DF9F2AFA}" type="datetime1">
              <a:rPr kumimoji="0" lang="en-US" altLang="en-US" sz="1200"/>
              <a:t>4/22/2021</a:t>
            </a:fld>
            <a:endParaRPr kumimoji="0" lang="en-US" altLang="en-US" sz="1200"/>
          </a:p>
        </p:txBody>
      </p:sp>
      <p:sp>
        <p:nvSpPr>
          <p:cNvPr id="604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AD9B80C-7234-45F1-AE0F-4825EAE01B7F}" type="slidenum">
              <a:rPr kumimoji="0" lang="en-US" altLang="en-US" sz="1200"/>
              <a:pPr/>
              <a:t>44</a:t>
            </a:fld>
            <a:endParaRPr kumimoji="0" lang="en-US" altLang="en-US" sz="1200"/>
          </a:p>
        </p:txBody>
      </p:sp>
      <p:sp>
        <p:nvSpPr>
          <p:cNvPr id="60420" name="Rectangle 2"/>
          <p:cNvSpPr>
            <a:spLocks noGrp="1" noRot="1" noChangeAspect="1" noChangeArrowheads="1" noTextEdit="1"/>
          </p:cNvSpPr>
          <p:nvPr>
            <p:ph type="sldImg"/>
          </p:nvPr>
        </p:nvSpPr>
        <p:spPr>
          <a:xfrm>
            <a:off x="350838" y="693738"/>
            <a:ext cx="6156325" cy="3462337"/>
          </a:xfrm>
          <a:ln/>
        </p:spPr>
      </p:sp>
      <p:sp>
        <p:nvSpPr>
          <p:cNvPr id="60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623406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60BE0C4-E2F7-432C-A880-7B29FB12BCE6}" type="datetime1">
              <a:rPr kumimoji="0" lang="en-US" altLang="en-US" sz="1200"/>
              <a:t>4/22/2021</a:t>
            </a:fld>
            <a:endParaRPr kumimoji="0" lang="en-US" altLang="en-US" sz="1200"/>
          </a:p>
        </p:txBody>
      </p:sp>
      <p:sp>
        <p:nvSpPr>
          <p:cNvPr id="614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5999D27-945D-46F7-8F72-FC7EA91582C2}" type="slidenum">
              <a:rPr kumimoji="0" lang="en-US" altLang="en-US" sz="1200"/>
              <a:pPr/>
              <a:t>47</a:t>
            </a:fld>
            <a:endParaRPr kumimoji="0" lang="en-US" altLang="en-US" sz="1200"/>
          </a:p>
        </p:txBody>
      </p:sp>
      <p:sp>
        <p:nvSpPr>
          <p:cNvPr id="61444" name="Rectangle 2"/>
          <p:cNvSpPr>
            <a:spLocks noGrp="1" noRot="1" noChangeAspect="1" noChangeArrowheads="1" noTextEdit="1"/>
          </p:cNvSpPr>
          <p:nvPr>
            <p:ph type="sldImg"/>
          </p:nvPr>
        </p:nvSpPr>
        <p:spPr>
          <a:xfrm>
            <a:off x="350838" y="693738"/>
            <a:ext cx="6156325" cy="3462337"/>
          </a:xfrm>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33444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C10754-BDC3-4101-BE3C-6CBB2CFD160B}" type="datetime1">
              <a:rPr kumimoji="0" lang="en-US" altLang="en-US" sz="1200"/>
              <a:t>4/22/2021</a:t>
            </a:fld>
            <a:endParaRPr kumimoji="0" lang="en-US" altLang="en-US" sz="1200"/>
          </a:p>
        </p:txBody>
      </p:sp>
      <p:sp>
        <p:nvSpPr>
          <p:cNvPr id="860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D91D8554-5A21-4B66-8B24-8B92DEDE29A6}" type="slidenum">
              <a:rPr kumimoji="0" lang="en-US" altLang="en-US" sz="1200"/>
              <a:pPr/>
              <a:t>5</a:t>
            </a:fld>
            <a:endParaRPr kumimoji="0" lang="en-US" altLang="en-US" sz="1200"/>
          </a:p>
        </p:txBody>
      </p:sp>
      <p:sp>
        <p:nvSpPr>
          <p:cNvPr id="86020" name="Rectangle 2"/>
          <p:cNvSpPr>
            <a:spLocks noGrp="1" noRot="1" noChangeAspect="1" noChangeArrowheads="1" noTextEdit="1"/>
          </p:cNvSpPr>
          <p:nvPr>
            <p:ph type="sldImg"/>
          </p:nvPr>
        </p:nvSpPr>
        <p:spPr>
          <a:xfrm>
            <a:off x="407988" y="698500"/>
            <a:ext cx="6194425" cy="3484563"/>
          </a:xfrm>
          <a:ln/>
        </p:spPr>
      </p:sp>
      <p:sp>
        <p:nvSpPr>
          <p:cNvPr id="860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9798184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4E8781F-E3F5-4D8D-B165-F0D2DF9F2AFA}" type="datetime1">
              <a:rPr kumimoji="0" lang="en-US" altLang="en-US" sz="1200"/>
              <a:t>4/22/2021</a:t>
            </a:fld>
            <a:endParaRPr kumimoji="0" lang="en-US" altLang="en-US" sz="1200"/>
          </a:p>
        </p:txBody>
      </p:sp>
      <p:sp>
        <p:nvSpPr>
          <p:cNvPr id="604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AD9B80C-7234-45F1-AE0F-4825EAE01B7F}" type="slidenum">
              <a:rPr kumimoji="0" lang="en-US" altLang="en-US" sz="1200"/>
              <a:pPr/>
              <a:t>48</a:t>
            </a:fld>
            <a:endParaRPr kumimoji="0" lang="en-US" altLang="en-US" sz="1200"/>
          </a:p>
        </p:txBody>
      </p:sp>
      <p:sp>
        <p:nvSpPr>
          <p:cNvPr id="60420" name="Rectangle 2"/>
          <p:cNvSpPr>
            <a:spLocks noGrp="1" noRot="1" noChangeAspect="1" noChangeArrowheads="1" noTextEdit="1"/>
          </p:cNvSpPr>
          <p:nvPr>
            <p:ph type="sldImg"/>
          </p:nvPr>
        </p:nvSpPr>
        <p:spPr>
          <a:xfrm>
            <a:off x="350838" y="693738"/>
            <a:ext cx="6156325" cy="3462337"/>
          </a:xfrm>
          <a:ln/>
        </p:spPr>
      </p:sp>
      <p:sp>
        <p:nvSpPr>
          <p:cNvPr id="60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295455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9E65D742-0F3D-449E-B182-46177D5829B2}" type="datetime1">
              <a:rPr kumimoji="0" lang="en-US" altLang="en-US" sz="1200"/>
              <a:t>4/22/2021</a:t>
            </a:fld>
            <a:endParaRPr kumimoji="0" lang="en-US" altLang="en-US" sz="1200"/>
          </a:p>
        </p:txBody>
      </p:sp>
      <p:sp>
        <p:nvSpPr>
          <p:cNvPr id="450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2706FA-9F55-4FBD-A859-F66FDB47EE9A}" type="slidenum">
              <a:rPr kumimoji="0" lang="en-US" altLang="en-US" sz="1200"/>
              <a:pPr/>
              <a:t>49</a:t>
            </a:fld>
            <a:endParaRPr kumimoji="0" lang="en-US" alt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674416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1FEEB17F-9418-4214-A40A-142450DDA6AC}" type="datetime1">
              <a:rPr kumimoji="0" lang="en-US" altLang="en-US" sz="1200"/>
              <a:t>4/22/2021</a:t>
            </a:fld>
            <a:endParaRPr kumimoji="0" lang="en-US" altLang="en-US" sz="1200"/>
          </a:p>
        </p:txBody>
      </p:sp>
      <p:sp>
        <p:nvSpPr>
          <p:cNvPr id="460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9DF86D-399D-4DC9-AC39-06A386FFC649}" type="slidenum">
              <a:rPr kumimoji="0" lang="en-US" altLang="en-US" sz="1200"/>
              <a:pPr/>
              <a:t>50</a:t>
            </a:fld>
            <a:endParaRPr kumimoji="0" lang="en-US" altLang="en-US" sz="1200"/>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125501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05CAB1-544E-4569-941B-8DF8C6A42D34}" type="datetime1">
              <a:rPr kumimoji="0" lang="en-US" altLang="en-US" sz="1200"/>
              <a:t>4/22/2021</a:t>
            </a:fld>
            <a:endParaRPr kumimoji="0" lang="en-US" altLang="en-US" sz="1200"/>
          </a:p>
        </p:txBody>
      </p:sp>
      <p:sp>
        <p:nvSpPr>
          <p:cNvPr id="4710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05DA3EBC-18F9-4A32-AEA6-EFF648F64DAD}" type="slidenum">
              <a:rPr kumimoji="0" lang="en-US" altLang="en-US" sz="1200"/>
              <a:pPr/>
              <a:t>51</a:t>
            </a:fld>
            <a:endParaRPr kumimoji="0" lang="en-US" altLang="en-US" sz="120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6417003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2A488898-7E84-418D-8278-BD4DDF8FAE03}" type="datetime1">
              <a:rPr kumimoji="0" lang="en-US" altLang="en-US" sz="1200"/>
              <a:t>4/22/2021</a:t>
            </a:fld>
            <a:endParaRPr kumimoji="0" lang="en-US" altLang="en-US" sz="1200"/>
          </a:p>
        </p:txBody>
      </p:sp>
      <p:sp>
        <p:nvSpPr>
          <p:cNvPr id="481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0E75A338-6AC2-4999-9A59-2784C2F6BFEF}" type="slidenum">
              <a:rPr kumimoji="0" lang="en-US" altLang="en-US" sz="1200"/>
              <a:pPr/>
              <a:t>52</a:t>
            </a:fld>
            <a:endParaRPr kumimoji="0" lang="en-US" altLang="en-US" sz="120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17669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DCB808-EF31-4114-B10A-F728593605EA}" type="datetime1">
              <a:rPr kumimoji="0" lang="en-US" altLang="en-US" sz="1200"/>
              <a:t>4/22/2021</a:t>
            </a:fld>
            <a:endParaRPr kumimoji="0" lang="en-US" altLang="en-US" sz="1200"/>
          </a:p>
        </p:txBody>
      </p:sp>
      <p:sp>
        <p:nvSpPr>
          <p:cNvPr id="440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19D86326-F37F-46C8-97A8-EABE2DB5B74D}" type="slidenum">
              <a:rPr kumimoji="0" lang="en-US" altLang="en-US" sz="1200"/>
              <a:pPr/>
              <a:t>54</a:t>
            </a:fld>
            <a:endParaRPr kumimoji="0" lang="en-US" alt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105918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DBDA3481-2A46-4B0A-A555-0637E60FEE9E}" type="datetime1">
              <a:rPr kumimoji="0" lang="en-US" altLang="en-US" sz="1200"/>
              <a:t>4/22/2021</a:t>
            </a:fld>
            <a:endParaRPr kumimoji="0" lang="en-US" altLang="en-US" sz="1200"/>
          </a:p>
        </p:txBody>
      </p:sp>
      <p:sp>
        <p:nvSpPr>
          <p:cNvPr id="491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E9B06533-40EB-44F8-9CF1-9321994690E5}" type="slidenum">
              <a:rPr kumimoji="0" lang="en-US" altLang="en-US" sz="1200"/>
              <a:pPr/>
              <a:t>55</a:t>
            </a:fld>
            <a:endParaRPr kumimoji="0" lang="en-US" altLang="en-US" sz="120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472510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0FF548A4-C455-42DF-B4CC-0A203A28FBF5}" type="datetime1">
              <a:rPr kumimoji="0" lang="en-US" altLang="en-US" sz="1200"/>
              <a:t>4/22/2021</a:t>
            </a:fld>
            <a:endParaRPr kumimoji="0" lang="en-US" altLang="en-US" sz="1200"/>
          </a:p>
        </p:txBody>
      </p:sp>
      <p:sp>
        <p:nvSpPr>
          <p:cNvPr id="501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3FEC4C48-23BB-4F7A-A794-8A93218DFAF2}" type="slidenum">
              <a:rPr kumimoji="0" lang="en-US" altLang="en-US" sz="1200"/>
              <a:pPr/>
              <a:t>56</a:t>
            </a:fld>
            <a:endParaRPr kumimoji="0" lang="en-US" altLang="en-US" sz="120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052986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032CDB0A-8A98-4C7D-9CB7-738ECE61E196}" type="datetime1">
              <a:rPr kumimoji="0" lang="en-US" altLang="en-US" sz="1200"/>
              <a:t>4/22/2021</a:t>
            </a:fld>
            <a:endParaRPr kumimoji="0" lang="en-US" altLang="en-US" sz="1200"/>
          </a:p>
        </p:txBody>
      </p:sp>
      <p:sp>
        <p:nvSpPr>
          <p:cNvPr id="5120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5D897C54-C9CE-439B-914B-813723DCD894}" type="slidenum">
              <a:rPr kumimoji="0" lang="en-US" altLang="en-US" sz="1200"/>
              <a:pPr/>
              <a:t>57</a:t>
            </a:fld>
            <a:endParaRPr kumimoji="0" lang="en-US" altLang="en-US" sz="120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12634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8AF8A300-F181-444D-AEB4-2203D064695A}" type="datetime1">
              <a:rPr kumimoji="0" lang="en-US" altLang="en-US" sz="1200"/>
              <a:t>4/22/2021</a:t>
            </a:fld>
            <a:endParaRPr kumimoji="0" lang="en-US" altLang="en-US" sz="1200"/>
          </a:p>
        </p:txBody>
      </p:sp>
      <p:sp>
        <p:nvSpPr>
          <p:cNvPr id="5222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986">
              <a:defRPr kumimoji="1" sz="2400">
                <a:solidFill>
                  <a:schemeClr val="tx1"/>
                </a:solidFill>
                <a:latin typeface="Times New Roman" panose="02020603050405020304" pitchFamily="18" charset="0"/>
              </a:defRPr>
            </a:lvl1pPr>
            <a:lvl2pPr marL="734278" indent="-282414" defTabSz="920986">
              <a:defRPr kumimoji="1" sz="2400">
                <a:solidFill>
                  <a:schemeClr val="tx1"/>
                </a:solidFill>
                <a:latin typeface="Times New Roman" panose="02020603050405020304" pitchFamily="18" charset="0"/>
              </a:defRPr>
            </a:lvl2pPr>
            <a:lvl3pPr marL="1129658" indent="-225931" defTabSz="920986">
              <a:defRPr kumimoji="1" sz="2400">
                <a:solidFill>
                  <a:schemeClr val="tx1"/>
                </a:solidFill>
                <a:latin typeface="Times New Roman" panose="02020603050405020304" pitchFamily="18" charset="0"/>
              </a:defRPr>
            </a:lvl3pPr>
            <a:lvl4pPr marL="1581523" indent="-225931" defTabSz="920986">
              <a:defRPr kumimoji="1" sz="2400">
                <a:solidFill>
                  <a:schemeClr val="tx1"/>
                </a:solidFill>
                <a:latin typeface="Times New Roman" panose="02020603050405020304" pitchFamily="18" charset="0"/>
              </a:defRPr>
            </a:lvl4pPr>
            <a:lvl5pPr marL="2033386" indent="-225931" defTabSz="920986">
              <a:defRPr kumimoji="1" sz="2400">
                <a:solidFill>
                  <a:schemeClr val="tx1"/>
                </a:solidFill>
                <a:latin typeface="Times New Roman" panose="02020603050405020304" pitchFamily="18" charset="0"/>
              </a:defRPr>
            </a:lvl5pPr>
            <a:lvl6pPr marL="248525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20986" eaLnBrk="0" fontAlgn="base" hangingPunct="0">
              <a:spcBef>
                <a:spcPct val="0"/>
              </a:spcBef>
              <a:spcAft>
                <a:spcPct val="0"/>
              </a:spcAft>
              <a:defRPr kumimoji="1" sz="2400">
                <a:solidFill>
                  <a:schemeClr val="tx1"/>
                </a:solidFill>
                <a:latin typeface="Times New Roman" panose="02020603050405020304" pitchFamily="18" charset="0"/>
              </a:defRPr>
            </a:lvl9pPr>
          </a:lstStyle>
          <a:p>
            <a:fld id="{54F42FDC-03E2-4927-8422-97D28C5E0456}" type="slidenum">
              <a:rPr kumimoji="0" lang="en-US" altLang="en-US" sz="1200"/>
              <a:pPr/>
              <a:t>58</a:t>
            </a:fld>
            <a:endParaRPr kumimoji="0" lang="en-US" altLang="en-US" sz="120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705233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C10754-BDC3-4101-BE3C-6CBB2CFD160B}" type="datetime1">
              <a:rPr kumimoji="0" lang="en-US" altLang="en-US" sz="1200"/>
              <a:t>4/22/2021</a:t>
            </a:fld>
            <a:endParaRPr kumimoji="0" lang="en-US" altLang="en-US" sz="1200"/>
          </a:p>
        </p:txBody>
      </p:sp>
      <p:sp>
        <p:nvSpPr>
          <p:cNvPr id="860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D91D8554-5A21-4B66-8B24-8B92DEDE29A6}" type="slidenum">
              <a:rPr kumimoji="0" lang="en-US" altLang="en-US" sz="1200"/>
              <a:pPr/>
              <a:t>6</a:t>
            </a:fld>
            <a:endParaRPr kumimoji="0" lang="en-US" altLang="en-US" sz="1200"/>
          </a:p>
        </p:txBody>
      </p:sp>
      <p:sp>
        <p:nvSpPr>
          <p:cNvPr id="86020" name="Rectangle 2"/>
          <p:cNvSpPr>
            <a:spLocks noGrp="1" noRot="1" noChangeAspect="1" noChangeArrowheads="1" noTextEdit="1"/>
          </p:cNvSpPr>
          <p:nvPr>
            <p:ph type="sldImg"/>
          </p:nvPr>
        </p:nvSpPr>
        <p:spPr>
          <a:xfrm>
            <a:off x="407988" y="698500"/>
            <a:ext cx="6194425" cy="3484563"/>
          </a:xfrm>
          <a:ln/>
        </p:spPr>
      </p:sp>
      <p:sp>
        <p:nvSpPr>
          <p:cNvPr id="860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72610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39B4FC4B-0957-4E17-BF26-269D4C513953}" type="datetime1">
              <a:rPr kumimoji="0" lang="en-US" altLang="en-US" sz="1200"/>
              <a:t>4/22/2021</a:t>
            </a:fld>
            <a:endParaRPr kumimoji="0" lang="en-US" altLang="en-US" sz="1200"/>
          </a:p>
        </p:txBody>
      </p:sp>
      <p:sp>
        <p:nvSpPr>
          <p:cNvPr id="870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0614F3-B487-4241-9721-67271F9446C2}" type="slidenum">
              <a:rPr kumimoji="0" lang="en-US" altLang="en-US" sz="1200"/>
              <a:pPr/>
              <a:t>7</a:t>
            </a:fld>
            <a:endParaRPr kumimoji="0" lang="en-US" altLang="en-US" sz="1200"/>
          </a:p>
        </p:txBody>
      </p:sp>
      <p:sp>
        <p:nvSpPr>
          <p:cNvPr id="87044" name="Rectangle 2"/>
          <p:cNvSpPr>
            <a:spLocks noGrp="1" noRot="1" noChangeAspect="1" noChangeArrowheads="1" noTextEdit="1"/>
          </p:cNvSpPr>
          <p:nvPr>
            <p:ph type="sldImg"/>
          </p:nvPr>
        </p:nvSpPr>
        <p:spPr>
          <a:xfrm>
            <a:off x="407988" y="698500"/>
            <a:ext cx="6194425" cy="3484563"/>
          </a:xfrm>
          <a:ln/>
        </p:spPr>
      </p:sp>
      <p:sp>
        <p:nvSpPr>
          <p:cNvPr id="870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198232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AC8D17C5-CB7A-4B40-AED6-21A99B337C33}" type="datetime1">
              <a:rPr kumimoji="0" lang="en-US" altLang="en-US" sz="1200"/>
              <a:t>4/22/2021</a:t>
            </a:fld>
            <a:endParaRPr kumimoji="0" lang="en-US" altLang="en-US" sz="1200"/>
          </a:p>
        </p:txBody>
      </p:sp>
      <p:sp>
        <p:nvSpPr>
          <p:cNvPr id="880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4964819E-0496-49AB-A248-6DE5B82C83DB}" type="slidenum">
              <a:rPr kumimoji="0" lang="en-US" altLang="en-US" sz="1200"/>
              <a:pPr/>
              <a:t>8</a:t>
            </a:fld>
            <a:endParaRPr kumimoji="0" lang="en-US" altLang="en-US" sz="1200"/>
          </a:p>
        </p:txBody>
      </p:sp>
      <p:sp>
        <p:nvSpPr>
          <p:cNvPr id="88068" name="Rectangle 2"/>
          <p:cNvSpPr>
            <a:spLocks noGrp="1" noRot="1" noChangeAspect="1" noChangeArrowheads="1" noTextEdit="1"/>
          </p:cNvSpPr>
          <p:nvPr>
            <p:ph type="sldImg"/>
          </p:nvPr>
        </p:nvSpPr>
        <p:spPr>
          <a:xfrm>
            <a:off x="407988" y="698500"/>
            <a:ext cx="6194425" cy="3484563"/>
          </a:xfrm>
          <a:ln/>
        </p:spPr>
      </p:sp>
      <p:sp>
        <p:nvSpPr>
          <p:cNvPr id="880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66051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87E8821F-465D-4906-8441-46B0634A1109}" type="datetime1">
              <a:rPr kumimoji="0" lang="en-US" altLang="en-US" sz="1200"/>
              <a:t>4/22/2021</a:t>
            </a:fld>
            <a:endParaRPr kumimoji="0" lang="en-US" altLang="en-US" sz="1200"/>
          </a:p>
        </p:txBody>
      </p:sp>
      <p:sp>
        <p:nvSpPr>
          <p:cNvPr id="890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9F114D30-10F9-43A2-BF13-E4761E5247C5}" type="slidenum">
              <a:rPr kumimoji="0" lang="en-US" altLang="en-US" sz="1200"/>
              <a:pPr/>
              <a:t>9</a:t>
            </a:fld>
            <a:endParaRPr kumimoji="0" lang="en-US" altLang="en-US" sz="1200"/>
          </a:p>
        </p:txBody>
      </p:sp>
      <p:sp>
        <p:nvSpPr>
          <p:cNvPr id="89092" name="Rectangle 2"/>
          <p:cNvSpPr>
            <a:spLocks noGrp="1" noRot="1" noChangeAspect="1" noChangeArrowheads="1" noTextEdit="1"/>
          </p:cNvSpPr>
          <p:nvPr>
            <p:ph type="sldImg"/>
          </p:nvPr>
        </p:nvSpPr>
        <p:spPr>
          <a:xfrm>
            <a:off x="407988" y="698500"/>
            <a:ext cx="6194425" cy="3484563"/>
          </a:xfrm>
          <a:ln/>
        </p:spPr>
      </p:sp>
      <p:sp>
        <p:nvSpPr>
          <p:cNvPr id="890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39015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9860A094-82F0-4E3C-848F-EA8FBFF53F43}" type="datetime1">
              <a:rPr kumimoji="0" lang="en-US" altLang="en-US" sz="1200"/>
              <a:t>4/22/2021</a:t>
            </a:fld>
            <a:endParaRPr kumimoji="0" lang="en-US" altLang="en-US" sz="1200"/>
          </a:p>
        </p:txBody>
      </p:sp>
      <p:sp>
        <p:nvSpPr>
          <p:cNvPr id="901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31">
              <a:defRPr kumimoji="1" sz="2400">
                <a:solidFill>
                  <a:schemeClr val="tx1"/>
                </a:solidFill>
                <a:latin typeface="Times New Roman" panose="02020603050405020304" pitchFamily="18" charset="0"/>
              </a:defRPr>
            </a:lvl1pPr>
            <a:lvl2pPr marL="744025" indent="-286163" defTabSz="930031">
              <a:defRPr kumimoji="1" sz="2400">
                <a:solidFill>
                  <a:schemeClr val="tx1"/>
                </a:solidFill>
                <a:latin typeface="Times New Roman" panose="02020603050405020304" pitchFamily="18" charset="0"/>
              </a:defRPr>
            </a:lvl2pPr>
            <a:lvl3pPr marL="1144654" indent="-228931" defTabSz="930031">
              <a:defRPr kumimoji="1" sz="2400">
                <a:solidFill>
                  <a:schemeClr val="tx1"/>
                </a:solidFill>
                <a:latin typeface="Times New Roman" panose="02020603050405020304" pitchFamily="18" charset="0"/>
              </a:defRPr>
            </a:lvl3pPr>
            <a:lvl4pPr marL="1602516" indent="-228931" defTabSz="930031">
              <a:defRPr kumimoji="1" sz="2400">
                <a:solidFill>
                  <a:schemeClr val="tx1"/>
                </a:solidFill>
                <a:latin typeface="Times New Roman" panose="02020603050405020304" pitchFamily="18" charset="0"/>
              </a:defRPr>
            </a:lvl4pPr>
            <a:lvl5pPr marL="2060377" indent="-228931" defTabSz="930031">
              <a:defRPr kumimoji="1" sz="2400">
                <a:solidFill>
                  <a:schemeClr val="tx1"/>
                </a:solidFill>
                <a:latin typeface="Times New Roman" panose="02020603050405020304" pitchFamily="18" charset="0"/>
              </a:defRPr>
            </a:lvl5pPr>
            <a:lvl6pPr marL="2518239"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0031" eaLnBrk="0" fontAlgn="base" hangingPunct="0">
              <a:spcBef>
                <a:spcPct val="0"/>
              </a:spcBef>
              <a:spcAft>
                <a:spcPct val="0"/>
              </a:spcAft>
              <a:defRPr kumimoji="1" sz="2400">
                <a:solidFill>
                  <a:schemeClr val="tx1"/>
                </a:solidFill>
                <a:latin typeface="Times New Roman" panose="02020603050405020304" pitchFamily="18" charset="0"/>
              </a:defRPr>
            </a:lvl9pPr>
          </a:lstStyle>
          <a:p>
            <a:fld id="{F47FDABE-FD22-4077-9F93-598BC2CDC924}" type="slidenum">
              <a:rPr kumimoji="0" lang="en-US" altLang="en-US" sz="1200"/>
              <a:pPr/>
              <a:t>10</a:t>
            </a:fld>
            <a:endParaRPr kumimoji="0" lang="en-US" altLang="en-US" sz="1200"/>
          </a:p>
        </p:txBody>
      </p:sp>
      <p:sp>
        <p:nvSpPr>
          <p:cNvPr id="90116" name="Rectangle 2"/>
          <p:cNvSpPr>
            <a:spLocks noGrp="1" noRot="1" noChangeAspect="1" noChangeArrowheads="1" noTextEdit="1"/>
          </p:cNvSpPr>
          <p:nvPr>
            <p:ph type="sldImg"/>
          </p:nvPr>
        </p:nvSpPr>
        <p:spPr>
          <a:xfrm>
            <a:off x="407988" y="698500"/>
            <a:ext cx="6194425" cy="3484563"/>
          </a:xfrm>
          <a:ln/>
        </p:spPr>
      </p:sp>
      <p:sp>
        <p:nvSpPr>
          <p:cNvPr id="901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70024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C55D392D-2E64-42EF-8DE2-DB7F4A13C034}" type="datetime4">
              <a:rPr lang="en-US" smtClean="0"/>
              <a:t>April 22, 2021</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2001-11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66D9CDB8-414F-4FBD-B5D7-D58194413E4E}" type="slidenum">
              <a:rPr lang="en-US" altLang="en-US"/>
              <a:pPr/>
              <a:t>‹#›</a:t>
            </a:fld>
            <a:endParaRPr lang="en-US" altLang="en-US"/>
          </a:p>
        </p:txBody>
      </p:sp>
    </p:spTree>
    <p:extLst>
      <p:ext uri="{BB962C8B-B14F-4D97-AF65-F5344CB8AC3E}">
        <p14:creationId xmlns:p14="http://schemas.microsoft.com/office/powerpoint/2010/main" val="158473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FCD176D-6EDA-46FA-948A-470E9A80020F}" type="datetime4">
              <a:rPr lang="en-US" smtClean="0"/>
              <a:t>April 22,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475CD8E0-80FF-447F-88DB-2972DE95F8BE}" type="slidenum">
              <a:rPr lang="en-US" altLang="en-US"/>
              <a:pPr/>
              <a:t>‹#›</a:t>
            </a:fld>
            <a:endParaRPr lang="en-US" altLang="en-US"/>
          </a:p>
        </p:txBody>
      </p:sp>
    </p:spTree>
    <p:extLst>
      <p:ext uri="{BB962C8B-B14F-4D97-AF65-F5344CB8AC3E}">
        <p14:creationId xmlns:p14="http://schemas.microsoft.com/office/powerpoint/2010/main" val="210147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AB0EF9BE-1C2A-4F7F-B830-1107D6BE369E}" type="datetime4">
              <a:rPr lang="en-US" smtClean="0"/>
              <a:t>April 22,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041F330D-373E-49CB-B059-466297AA8D85}" type="slidenum">
              <a:rPr lang="en-US" altLang="en-US"/>
              <a:pPr/>
              <a:t>‹#›</a:t>
            </a:fld>
            <a:endParaRPr lang="en-US" altLang="en-US"/>
          </a:p>
        </p:txBody>
      </p:sp>
    </p:spTree>
    <p:extLst>
      <p:ext uri="{BB962C8B-B14F-4D97-AF65-F5344CB8AC3E}">
        <p14:creationId xmlns:p14="http://schemas.microsoft.com/office/powerpoint/2010/main" val="257170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solidFill>
                  <a:srgbClr val="0000FF"/>
                </a:solidFill>
              </a:defRPr>
            </a:lvl1pPr>
            <a:lvl2pPr>
              <a:defRPr sz="3600"/>
            </a:lvl2pPr>
            <a:lvl3pPr>
              <a:defRPr sz="3600"/>
            </a:lvl3pPr>
            <a:lvl4pPr>
              <a:defRPr sz="3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D0C28EB1-4BC6-4585-8CDA-EF060BE03212}" type="datetime4">
              <a:rPr lang="en-US" smtClean="0"/>
              <a:t>April 22,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DA03472F-3E2E-428A-A53C-EDE0FE658DC2}" type="slidenum">
              <a:rPr lang="en-US" altLang="en-US"/>
              <a:pPr/>
              <a:t>‹#›</a:t>
            </a:fld>
            <a:endParaRPr lang="en-US" altLang="en-US"/>
          </a:p>
        </p:txBody>
      </p:sp>
    </p:spTree>
    <p:extLst>
      <p:ext uri="{BB962C8B-B14F-4D97-AF65-F5344CB8AC3E}">
        <p14:creationId xmlns:p14="http://schemas.microsoft.com/office/powerpoint/2010/main" val="305739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16D5E2-7991-4F3D-A700-FB288895A500}" type="datetime4">
              <a:rPr lang="en-US" smtClean="0"/>
              <a:t>April 22,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F2EFECFB-B299-4D4D-BD9E-C720E66C2046}" type="slidenum">
              <a:rPr lang="en-US" altLang="en-US"/>
              <a:pPr/>
              <a:t>‹#›</a:t>
            </a:fld>
            <a:endParaRPr lang="en-US" altLang="en-US"/>
          </a:p>
        </p:txBody>
      </p:sp>
    </p:spTree>
    <p:extLst>
      <p:ext uri="{BB962C8B-B14F-4D97-AF65-F5344CB8AC3E}">
        <p14:creationId xmlns:p14="http://schemas.microsoft.com/office/powerpoint/2010/main" val="31403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699BC5B-5CEC-4526-BE3E-44A60C0994BC}" type="datetime4">
              <a:rPr lang="en-US" smtClean="0"/>
              <a:t>April 22,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2773ACBF-58D3-497D-AF4F-0D46131F4409}" type="slidenum">
              <a:rPr lang="en-US" altLang="en-US"/>
              <a:pPr/>
              <a:t>‹#›</a:t>
            </a:fld>
            <a:endParaRPr lang="en-US" altLang="en-US"/>
          </a:p>
        </p:txBody>
      </p:sp>
    </p:spTree>
    <p:extLst>
      <p:ext uri="{BB962C8B-B14F-4D97-AF65-F5344CB8AC3E}">
        <p14:creationId xmlns:p14="http://schemas.microsoft.com/office/powerpoint/2010/main" val="7691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001CD79E-7335-4D09-985A-26A6E5637BA4}" type="datetime4">
              <a:rPr lang="en-US" smtClean="0"/>
              <a:t>April 22, 2021</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B0334B79-099E-4828-B4C7-63E6BE7B1F1B}" type="slidenum">
              <a:rPr lang="en-US" altLang="en-US"/>
              <a:pPr/>
              <a:t>‹#›</a:t>
            </a:fld>
            <a:endParaRPr lang="en-US" altLang="en-US"/>
          </a:p>
        </p:txBody>
      </p:sp>
    </p:spTree>
    <p:extLst>
      <p:ext uri="{BB962C8B-B14F-4D97-AF65-F5344CB8AC3E}">
        <p14:creationId xmlns:p14="http://schemas.microsoft.com/office/powerpoint/2010/main" val="380707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87870FC3-93EE-4A98-B13A-1B84CEAD75E5}" type="datetime4">
              <a:rPr lang="en-US" smtClean="0"/>
              <a:t>April 22, 2021</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3F248B9B-47F9-4350-9B91-0E5D0108396F}" type="slidenum">
              <a:rPr lang="en-US" altLang="en-US"/>
              <a:pPr/>
              <a:t>‹#›</a:t>
            </a:fld>
            <a:endParaRPr lang="en-US" altLang="en-US"/>
          </a:p>
        </p:txBody>
      </p:sp>
    </p:spTree>
    <p:extLst>
      <p:ext uri="{BB962C8B-B14F-4D97-AF65-F5344CB8AC3E}">
        <p14:creationId xmlns:p14="http://schemas.microsoft.com/office/powerpoint/2010/main" val="381818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4C17EB8-6F55-49D9-A0C2-37F91960B3AB}" type="datetime4">
              <a:rPr lang="en-US" smtClean="0"/>
              <a:t>April 22, 2021</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10B06B6F-8760-490A-9C15-B19D30FC7106}" type="slidenum">
              <a:rPr lang="en-US" altLang="en-US"/>
              <a:pPr/>
              <a:t>‹#›</a:t>
            </a:fld>
            <a:endParaRPr lang="en-US" altLang="en-US"/>
          </a:p>
        </p:txBody>
      </p:sp>
    </p:spTree>
    <p:extLst>
      <p:ext uri="{BB962C8B-B14F-4D97-AF65-F5344CB8AC3E}">
        <p14:creationId xmlns:p14="http://schemas.microsoft.com/office/powerpoint/2010/main" val="378838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10EDAF7-C353-469A-A7DF-F10F2CE9954D}" type="datetime4">
              <a:rPr lang="en-US" smtClean="0"/>
              <a:t>April 22,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BE2776DC-6834-4DBE-9543-D98944F5EB06}" type="slidenum">
              <a:rPr lang="en-US" altLang="en-US"/>
              <a:pPr/>
              <a:t>‹#›</a:t>
            </a:fld>
            <a:endParaRPr lang="en-US" altLang="en-US"/>
          </a:p>
        </p:txBody>
      </p:sp>
    </p:spTree>
    <p:extLst>
      <p:ext uri="{BB962C8B-B14F-4D97-AF65-F5344CB8AC3E}">
        <p14:creationId xmlns:p14="http://schemas.microsoft.com/office/powerpoint/2010/main" val="227869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DCE506C-DD2E-47F8-8302-5AB3FC68F9BF}" type="datetime4">
              <a:rPr lang="en-US" smtClean="0"/>
              <a:t>April 22,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0A7B905A-B919-4858-A2E6-8482DA9A97D2}" type="slidenum">
              <a:rPr lang="en-US" altLang="en-US"/>
              <a:pPr/>
              <a:t>‹#›</a:t>
            </a:fld>
            <a:endParaRPr lang="en-US" altLang="en-US"/>
          </a:p>
        </p:txBody>
      </p:sp>
    </p:spTree>
    <p:extLst>
      <p:ext uri="{BB962C8B-B14F-4D97-AF65-F5344CB8AC3E}">
        <p14:creationId xmlns:p14="http://schemas.microsoft.com/office/powerpoint/2010/main" val="167468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711200" cy="6018212"/>
          </a:xfrm>
          <a:custGeom>
            <a:avLst/>
            <a:gdLst>
              <a:gd name="T0" fmla="*/ 0 w 21600"/>
              <a:gd name="T1" fmla="*/ 0 h 21600"/>
              <a:gd name="T2" fmla="*/ 13172017 w 21600"/>
              <a:gd name="T3" fmla="*/ 1676799800 h 21600"/>
              <a:gd name="T4" fmla="*/ 0 w 21600"/>
              <a:gd name="T5" fmla="*/ 1676799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D19C2AE6-0453-4FBB-BD2E-C646CD1FE8D6}" type="datetime4">
              <a:rPr lang="en-US" smtClean="0"/>
              <a:t>April 22, 2021</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2001-11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BB78D994-5223-4B15-B810-874F75E1582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hf hdr="0" ftr="0" dt="0"/>
  <p:txStyles>
    <p:titleStyle>
      <a:lvl1pPr algn="ctr" rtl="0" eaLnBrk="0" fontAlgn="base" hangingPunct="0">
        <a:lnSpc>
          <a:spcPct val="70000"/>
        </a:lnSpc>
        <a:spcBef>
          <a:spcPct val="0"/>
        </a:spcBef>
        <a:spcAft>
          <a:spcPct val="0"/>
        </a:spcAft>
        <a:defRPr kumimoji="1" sz="48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a:solidFill>
            <a:srgbClr val="CC009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0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28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24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2800" dirty="0"/>
              <a:t>Class </a:t>
            </a:r>
            <a:r>
              <a:rPr lang="en-US" altLang="en-US" sz="2800" dirty="0" smtClean="0"/>
              <a:t>12</a:t>
            </a:r>
            <a:r>
              <a:rPr lang="en-US" altLang="en-US" sz="2800" dirty="0"/>
              <a:t/>
            </a:r>
            <a:br>
              <a:rPr lang="en-US" altLang="en-US" sz="2800" dirty="0"/>
            </a:br>
            <a:r>
              <a:rPr lang="en-US" altLang="en-US" sz="2800" dirty="0"/>
              <a:t>Secured </a:t>
            </a:r>
            <a:r>
              <a:rPr lang="en-US" altLang="en-US" sz="2800" smtClean="0"/>
              <a:t>Transactions Spring 2021</a:t>
            </a:r>
            <a:r>
              <a:rPr lang="en-US" altLang="en-US" sz="2800" dirty="0"/>
              <a:t/>
            </a:r>
            <a:br>
              <a:rPr lang="en-US" altLang="en-US" sz="2800" dirty="0"/>
            </a:br>
            <a:r>
              <a:rPr lang="en-US" altLang="en-US" sz="2800" dirty="0"/>
              <a:t/>
            </a:r>
            <a:br>
              <a:rPr lang="en-US" altLang="en-US" sz="2800" dirty="0"/>
            </a:br>
            <a:r>
              <a:rPr lang="en-US" altLang="en-US" dirty="0" smtClean="0"/>
              <a:t>Priority: Purchase Money SIs</a:t>
            </a:r>
          </a:p>
        </p:txBody>
      </p:sp>
      <p:sp>
        <p:nvSpPr>
          <p:cNvPr id="3075" name="Rectangle 3"/>
          <p:cNvSpPr>
            <a:spLocks noGrp="1" noChangeArrowheads="1"/>
          </p:cNvSpPr>
          <p:nvPr>
            <p:ph type="subTitle" idx="1"/>
          </p:nvPr>
        </p:nvSpPr>
        <p:spPr/>
        <p:txBody>
          <a:bodyPr/>
          <a:lstStyle/>
          <a:p>
            <a:r>
              <a:rPr lang="en-US" altLang="en-US" dirty="0" smtClean="0">
                <a:solidFill>
                  <a:srgbClr val="0000FF"/>
                </a:solidFill>
              </a:rPr>
              <a:t>Randal C. Picker</a:t>
            </a:r>
          </a:p>
          <a:p>
            <a:r>
              <a:rPr lang="en-US" altLang="en-US" sz="2000" dirty="0" smtClean="0">
                <a:solidFill>
                  <a:srgbClr val="0000FF"/>
                </a:solidFill>
              </a:rPr>
              <a:t>James Parker Hall Distinguished Service Professor of Law</a:t>
            </a:r>
            <a:endParaRPr lang="en-US" altLang="en-US" sz="2000" dirty="0">
              <a:solidFill>
                <a:srgbClr val="0000FF"/>
              </a:solidFill>
            </a:endParaRPr>
          </a:p>
          <a:p>
            <a:endParaRPr lang="en-US" altLang="en-US" sz="1600" dirty="0">
              <a:solidFill>
                <a:srgbClr val="0000FF"/>
              </a:solidFill>
            </a:endParaRPr>
          </a:p>
          <a:p>
            <a:r>
              <a:rPr lang="en-US" altLang="en-US" dirty="0" smtClean="0">
                <a:solidFill>
                  <a:srgbClr val="0000FF"/>
                </a:solidFill>
              </a:rPr>
              <a:t>The Law School</a:t>
            </a:r>
          </a:p>
          <a:p>
            <a:r>
              <a:rPr lang="en-US" altLang="en-US" dirty="0" smtClean="0">
                <a:solidFill>
                  <a:srgbClr val="0000FF"/>
                </a:solidFill>
              </a:rPr>
              <a:t>The University of Chicago</a:t>
            </a:r>
          </a:p>
          <a:p>
            <a:endParaRPr lang="en-US" altLang="en-US" sz="1800" dirty="0" smtClean="0">
              <a:solidFill>
                <a:srgbClr val="0000FF"/>
              </a:solidFill>
            </a:endParaRPr>
          </a:p>
          <a:p>
            <a:r>
              <a:rPr lang="en-US" altLang="en-US" sz="1800" dirty="0" smtClean="0">
                <a:solidFill>
                  <a:srgbClr val="0000FF"/>
                </a:solidFill>
              </a:rPr>
              <a:t>Copyright </a:t>
            </a:r>
            <a:r>
              <a:rPr lang="en-US" altLang="en-US" sz="1800" dirty="0">
                <a:solidFill>
                  <a:srgbClr val="0000FF"/>
                </a:solidFill>
              </a:rPr>
              <a:t>© </a:t>
            </a:r>
            <a:r>
              <a:rPr lang="en-US" altLang="en-US" sz="1800" dirty="0" smtClean="0">
                <a:solidFill>
                  <a:srgbClr val="0000FF"/>
                </a:solidFill>
              </a:rPr>
              <a:t>2001-21 </a:t>
            </a:r>
            <a:r>
              <a:rPr lang="en-US" altLang="en-US" sz="1800" dirty="0">
                <a:solidFill>
                  <a:srgbClr val="0000FF"/>
                </a:solidFill>
              </a:rPr>
              <a:t>Randal C. Picker.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quarter" idx="10"/>
          </p:nvPr>
        </p:nvSpPr>
        <p:spPr/>
        <p:txBody>
          <a:bodyPr/>
          <a:lstStyle/>
          <a:p>
            <a:pPr>
              <a:defRPr/>
            </a:pPr>
            <a:fld id="{26FC1F93-FA00-4C02-8A47-E3BF4DFED248}" type="datetime4">
              <a:rPr lang="en-US" smtClean="0"/>
              <a:t>April 22, 2021</a:t>
            </a:fld>
            <a:endParaRPr lang="en-US" altLang="en-US">
              <a:solidFill>
                <a:schemeClr val="bg2"/>
              </a:solidFill>
            </a:endParaRPr>
          </a:p>
        </p:txBody>
      </p:sp>
      <p:sp>
        <p:nvSpPr>
          <p:cNvPr id="19"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7EB24F9-195D-4A0C-AC20-AAFDE8D09EE6}" type="slidenum">
              <a:rPr lang="en-US" altLang="en-US" sz="1400">
                <a:solidFill>
                  <a:srgbClr val="000066"/>
                </a:solidFill>
                <a:latin typeface="Arial" panose="020B0604020202020204" pitchFamily="34" charset="0"/>
              </a:rPr>
              <a:pPr/>
              <a:t>10</a:t>
            </a:fld>
            <a:endParaRPr lang="en-US" altLang="en-US" sz="1400">
              <a:solidFill>
                <a:srgbClr val="000066"/>
              </a:solidFill>
              <a:latin typeface="Arial" panose="020B0604020202020204" pitchFamily="34" charset="0"/>
            </a:endParaRPr>
          </a:p>
        </p:txBody>
      </p:sp>
      <p:sp>
        <p:nvSpPr>
          <p:cNvPr id="41989" name="Rectangle 2"/>
          <p:cNvSpPr>
            <a:spLocks noGrp="1" noChangeArrowheads="1"/>
          </p:cNvSpPr>
          <p:nvPr>
            <p:ph type="title"/>
          </p:nvPr>
        </p:nvSpPr>
        <p:spPr/>
        <p:txBody>
          <a:bodyPr/>
          <a:lstStyle/>
          <a:p>
            <a:r>
              <a:rPr lang="en-US" altLang="en-US" dirty="0" smtClean="0"/>
              <a:t>NP: Try This</a:t>
            </a:r>
          </a:p>
        </p:txBody>
      </p:sp>
      <p:sp>
        <p:nvSpPr>
          <p:cNvPr id="41990" name="Rectangle 3"/>
          <p:cNvSpPr>
            <a:spLocks noGrp="1" noChangeArrowheads="1"/>
          </p:cNvSpPr>
          <p:nvPr>
            <p:ph type="body" idx="1"/>
          </p:nvPr>
        </p:nvSpPr>
        <p:spPr/>
        <p:txBody>
          <a:bodyPr/>
          <a:lstStyle/>
          <a:p>
            <a:r>
              <a:rPr lang="en-US" altLang="en-US" dirty="0" smtClean="0"/>
              <a:t>Step 3: Treat the negative pledge as a contractual right of parity between </a:t>
            </a:r>
            <a:r>
              <a:rPr lang="en-US" altLang="en-US" dirty="0" err="1" smtClean="0"/>
              <a:t>Finco</a:t>
            </a:r>
            <a:r>
              <a:rPr lang="en-US" altLang="en-US" dirty="0" smtClean="0"/>
              <a:t> and Bank, so reallocate their funds ($36,667) pro rata ($14,667 to </a:t>
            </a:r>
            <a:r>
              <a:rPr lang="en-US" altLang="en-US" dirty="0" err="1" smtClean="0"/>
              <a:t>Finco</a:t>
            </a:r>
            <a:r>
              <a:rPr lang="en-US" altLang="en-US" dirty="0" smtClean="0"/>
              <a:t> and $22,000 to Bank)</a:t>
            </a:r>
          </a:p>
        </p:txBody>
      </p:sp>
    </p:spTree>
    <p:extLst>
      <p:ext uri="{BB962C8B-B14F-4D97-AF65-F5344CB8AC3E}">
        <p14:creationId xmlns:p14="http://schemas.microsoft.com/office/powerpoint/2010/main" val="2545567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fld id="{81AEBC83-C5B4-4689-87E6-8A2BE9156B7C}" type="datetime4">
              <a:rPr lang="en-US" smtClean="0"/>
              <a:t>April 22, 2021</a:t>
            </a:fld>
            <a:endParaRPr lang="en-US" altLang="en-US">
              <a:solidFill>
                <a:schemeClr val="bg2"/>
              </a:solidFill>
            </a:endParaRPr>
          </a:p>
        </p:txBody>
      </p:sp>
      <p:sp>
        <p:nvSpPr>
          <p:cNvPr id="2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D909ACA-166B-4E41-B4C8-3235E367709C}" type="slidenum">
              <a:rPr lang="en-US" altLang="en-US" sz="1400">
                <a:solidFill>
                  <a:srgbClr val="000066"/>
                </a:solidFill>
                <a:latin typeface="Arial" panose="020B0604020202020204" pitchFamily="34" charset="0"/>
              </a:rPr>
              <a:pPr/>
              <a:t>11</a:t>
            </a:fld>
            <a:endParaRPr lang="en-US" altLang="en-US" sz="1400">
              <a:solidFill>
                <a:srgbClr val="000066"/>
              </a:solidFill>
              <a:latin typeface="Arial" panose="020B0604020202020204" pitchFamily="34" charset="0"/>
            </a:endParaRPr>
          </a:p>
        </p:txBody>
      </p:sp>
      <p:sp>
        <p:nvSpPr>
          <p:cNvPr id="43013" name="Rectangle 2"/>
          <p:cNvSpPr>
            <a:spLocks noGrp="1" noChangeArrowheads="1"/>
          </p:cNvSpPr>
          <p:nvPr>
            <p:ph type="title"/>
          </p:nvPr>
        </p:nvSpPr>
        <p:spPr/>
        <p:txBody>
          <a:bodyPr/>
          <a:lstStyle/>
          <a:p>
            <a:r>
              <a:rPr lang="en-US" altLang="en-US" smtClean="0"/>
              <a:t>Mudge</a:t>
            </a:r>
          </a:p>
        </p:txBody>
      </p:sp>
      <p:sp>
        <p:nvSpPr>
          <p:cNvPr id="1539075" name="AutoShape 3"/>
          <p:cNvSpPr>
            <a:spLocks noChangeArrowheads="1"/>
          </p:cNvSpPr>
          <p:nvPr/>
        </p:nvSpPr>
        <p:spPr bwMode="auto">
          <a:xfrm>
            <a:off x="7924800" y="1752600"/>
            <a:ext cx="1694981"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Bank</a:t>
            </a:r>
          </a:p>
        </p:txBody>
      </p:sp>
      <p:sp>
        <p:nvSpPr>
          <p:cNvPr id="1539076" name="AutoShape 4"/>
          <p:cNvSpPr>
            <a:spLocks noChangeArrowheads="1"/>
          </p:cNvSpPr>
          <p:nvPr/>
        </p:nvSpPr>
        <p:spPr bwMode="auto">
          <a:xfrm>
            <a:off x="972018" y="1676400"/>
            <a:ext cx="2286000" cy="1066800"/>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Redding</a:t>
            </a:r>
          </a:p>
        </p:txBody>
      </p:sp>
      <p:grpSp>
        <p:nvGrpSpPr>
          <p:cNvPr id="2" name="Group 5"/>
          <p:cNvGrpSpPr>
            <a:grpSpLocks/>
          </p:cNvGrpSpPr>
          <p:nvPr/>
        </p:nvGrpSpPr>
        <p:grpSpPr bwMode="auto">
          <a:xfrm>
            <a:off x="1285613" y="5169367"/>
            <a:ext cx="1447800" cy="1447800"/>
            <a:chOff x="3072" y="2832"/>
            <a:chExt cx="912" cy="1152"/>
          </a:xfrm>
        </p:grpSpPr>
        <p:grpSp>
          <p:nvGrpSpPr>
            <p:cNvPr id="43028" name="Group 6"/>
            <p:cNvGrpSpPr>
              <a:grpSpLocks/>
            </p:cNvGrpSpPr>
            <p:nvPr/>
          </p:nvGrpSpPr>
          <p:grpSpPr bwMode="auto">
            <a:xfrm>
              <a:off x="3312" y="3216"/>
              <a:ext cx="480" cy="768"/>
              <a:chOff x="3792" y="2784"/>
              <a:chExt cx="336" cy="576"/>
            </a:xfrm>
          </p:grpSpPr>
          <p:sp>
            <p:nvSpPr>
              <p:cNvPr id="43030" name="Line 7"/>
              <p:cNvSpPr>
                <a:spLocks noChangeShapeType="1"/>
              </p:cNvSpPr>
              <p:nvPr/>
            </p:nvSpPr>
            <p:spPr bwMode="auto">
              <a:xfrm>
                <a:off x="3936" y="292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1" name="Line 8"/>
              <p:cNvSpPr>
                <a:spLocks noChangeShapeType="1"/>
              </p:cNvSpPr>
              <p:nvPr/>
            </p:nvSpPr>
            <p:spPr bwMode="auto">
              <a:xfrm flipV="1">
                <a:off x="393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2" name="Line 9"/>
              <p:cNvSpPr>
                <a:spLocks noChangeShapeType="1"/>
              </p:cNvSpPr>
              <p:nvPr/>
            </p:nvSpPr>
            <p:spPr bwMode="auto">
              <a:xfrm flipH="1" flipV="1">
                <a:off x="3792" y="302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3" name="Line 10"/>
              <p:cNvSpPr>
                <a:spLocks noChangeShapeType="1"/>
              </p:cNvSpPr>
              <p:nvPr/>
            </p:nvSpPr>
            <p:spPr bwMode="auto">
              <a:xfrm>
                <a:off x="3936" y="326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4" name="Line 11"/>
              <p:cNvSpPr>
                <a:spLocks noChangeShapeType="1"/>
              </p:cNvSpPr>
              <p:nvPr/>
            </p:nvSpPr>
            <p:spPr bwMode="auto">
              <a:xfrm flipH="1">
                <a:off x="3840" y="3264"/>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Oval 12"/>
              <p:cNvSpPr>
                <a:spLocks noChangeArrowheads="1"/>
              </p:cNvSpPr>
              <p:nvPr/>
            </p:nvSpPr>
            <p:spPr bwMode="auto">
              <a:xfrm>
                <a:off x="3840" y="2784"/>
                <a:ext cx="192" cy="144"/>
              </a:xfrm>
              <a:prstGeom prst="ellipse">
                <a:avLst/>
              </a:prstGeom>
              <a:solidFill>
                <a:schemeClr val="accent1"/>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grpSp>
        <p:sp>
          <p:nvSpPr>
            <p:cNvPr id="43029" name="Text Box 13"/>
            <p:cNvSpPr txBox="1">
              <a:spLocks noChangeArrowheads="1"/>
            </p:cNvSpPr>
            <p:nvPr/>
          </p:nvSpPr>
          <p:spPr bwMode="auto">
            <a:xfrm>
              <a:off x="3072" y="2832"/>
              <a:ext cx="912"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a:t>Mudges</a:t>
              </a:r>
            </a:p>
          </p:txBody>
        </p:sp>
      </p:grpSp>
      <p:sp>
        <p:nvSpPr>
          <p:cNvPr id="1539086" name="AutoShape 14"/>
          <p:cNvSpPr>
            <a:spLocks noChangeArrowheads="1"/>
          </p:cNvSpPr>
          <p:nvPr/>
        </p:nvSpPr>
        <p:spPr bwMode="auto">
          <a:xfrm>
            <a:off x="5410199" y="1524000"/>
            <a:ext cx="2218765" cy="381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9/81: $100K</a:t>
            </a:r>
          </a:p>
        </p:txBody>
      </p:sp>
      <p:sp>
        <p:nvSpPr>
          <p:cNvPr id="1539087" name="AutoShape 15"/>
          <p:cNvSpPr>
            <a:spLocks noChangeArrowheads="1"/>
          </p:cNvSpPr>
          <p:nvPr/>
        </p:nvSpPr>
        <p:spPr bwMode="auto">
          <a:xfrm>
            <a:off x="4800599" y="2667000"/>
            <a:ext cx="2667001" cy="914402"/>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 INV, EQ</a:t>
            </a:r>
          </a:p>
          <a:p>
            <a:pPr algn="ctr"/>
            <a:r>
              <a:rPr lang="en-US" altLang="en-US" sz="3200" dirty="0"/>
              <a:t>?FS?</a:t>
            </a:r>
          </a:p>
        </p:txBody>
      </p:sp>
      <p:sp>
        <p:nvSpPr>
          <p:cNvPr id="1539088" name="AutoShape 16"/>
          <p:cNvSpPr>
            <a:spLocks noChangeArrowheads="1"/>
          </p:cNvSpPr>
          <p:nvPr/>
        </p:nvSpPr>
        <p:spPr bwMode="auto">
          <a:xfrm>
            <a:off x="17278" y="3352799"/>
            <a:ext cx="1594782" cy="1346465"/>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7/31/81</a:t>
            </a:r>
          </a:p>
          <a:p>
            <a:pPr algn="ctr"/>
            <a:r>
              <a:rPr lang="en-US" altLang="en-US" sz="3200" dirty="0"/>
              <a:t>Financed</a:t>
            </a:r>
          </a:p>
          <a:p>
            <a:pPr algn="ctr"/>
            <a:r>
              <a:rPr lang="en-US" altLang="en-US" sz="3200" dirty="0"/>
              <a:t>Sale</a:t>
            </a:r>
          </a:p>
        </p:txBody>
      </p:sp>
      <p:sp>
        <p:nvSpPr>
          <p:cNvPr id="1539089" name="AutoShape 17"/>
          <p:cNvSpPr>
            <a:spLocks noChangeArrowheads="1"/>
          </p:cNvSpPr>
          <p:nvPr/>
        </p:nvSpPr>
        <p:spPr bwMode="auto">
          <a:xfrm>
            <a:off x="2689781" y="2960051"/>
            <a:ext cx="1880505" cy="2261533"/>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Negative Pledge</a:t>
            </a:r>
          </a:p>
          <a:p>
            <a:pPr algn="ctr"/>
            <a:r>
              <a:rPr lang="en-US" altLang="en-US" sz="3200" dirty="0"/>
              <a:t>&amp; Stock Escrow</a:t>
            </a:r>
          </a:p>
        </p:txBody>
      </p:sp>
      <p:sp>
        <p:nvSpPr>
          <p:cNvPr id="1539090" name="Line 18"/>
          <p:cNvSpPr>
            <a:spLocks noChangeShapeType="1"/>
          </p:cNvSpPr>
          <p:nvPr/>
        </p:nvSpPr>
        <p:spPr bwMode="auto">
          <a:xfrm>
            <a:off x="3258018" y="2514600"/>
            <a:ext cx="4819182" cy="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091" name="Line 19"/>
          <p:cNvSpPr>
            <a:spLocks noChangeShapeType="1"/>
          </p:cNvSpPr>
          <p:nvPr/>
        </p:nvSpPr>
        <p:spPr bwMode="auto">
          <a:xfrm>
            <a:off x="3258018" y="2057400"/>
            <a:ext cx="4819182" cy="0"/>
          </a:xfrm>
          <a:prstGeom prst="line">
            <a:avLst/>
          </a:prstGeom>
          <a:noFill/>
          <a:ln w="1905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9092" name="Line 20"/>
          <p:cNvSpPr>
            <a:spLocks noChangeShapeType="1"/>
          </p:cNvSpPr>
          <p:nvPr/>
        </p:nvSpPr>
        <p:spPr bwMode="auto">
          <a:xfrm flipV="1">
            <a:off x="1798692" y="2743200"/>
            <a:ext cx="0" cy="2478384"/>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093" name="Line 21"/>
          <p:cNvSpPr>
            <a:spLocks noChangeShapeType="1"/>
          </p:cNvSpPr>
          <p:nvPr/>
        </p:nvSpPr>
        <p:spPr bwMode="auto">
          <a:xfrm flipV="1">
            <a:off x="2309680" y="2743200"/>
            <a:ext cx="0" cy="2478384"/>
          </a:xfrm>
          <a:prstGeom prst="line">
            <a:avLst/>
          </a:prstGeom>
          <a:noFill/>
          <a:ln w="190500">
            <a:solidFill>
              <a:schemeClr val="hlink"/>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9094" name="Text Box 22"/>
          <p:cNvSpPr txBox="1">
            <a:spLocks noChangeArrowheads="1"/>
          </p:cNvSpPr>
          <p:nvPr/>
        </p:nvSpPr>
        <p:spPr bwMode="auto">
          <a:xfrm>
            <a:off x="9556376" y="2381073"/>
            <a:ext cx="2635624"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How does the Bank do?</a:t>
            </a:r>
          </a:p>
        </p:txBody>
      </p:sp>
      <p:sp>
        <p:nvSpPr>
          <p:cNvPr id="1539095" name="Text Box 23"/>
          <p:cNvSpPr txBox="1">
            <a:spLocks noChangeArrowheads="1"/>
          </p:cNvSpPr>
          <p:nvPr/>
        </p:nvSpPr>
        <p:spPr bwMode="auto">
          <a:xfrm>
            <a:off x="4570286" y="3749457"/>
            <a:ext cx="7608735" cy="310854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2800" dirty="0">
                <a:cs typeface="Times New Roman" panose="02020603050405020304" pitchFamily="18" charset="0"/>
              </a:rPr>
              <a:t>3(f). It is agreed that the assets of M &amp; M Welding, Inc., a Wyoming corporation, or its successor corporation shall not be mortgaged for more than the presently existing indebtedness without Sellers[’] consent until the total purchase price herein agreed to be paid shall have been paid in full. Such consent shall not be unreasonably withheld.</a:t>
            </a:r>
            <a:r>
              <a:rPr lang="en-US" altLang="en-US" sz="2800" dirty="0"/>
              <a:t> </a:t>
            </a:r>
          </a:p>
        </p:txBody>
      </p:sp>
      <p:sp>
        <p:nvSpPr>
          <p:cNvPr id="27" name="Rectangle 5"/>
          <p:cNvSpPr>
            <a:spLocks noChangeArrowheads="1"/>
          </p:cNvSpPr>
          <p:nvPr/>
        </p:nvSpPr>
        <p:spPr bwMode="auto">
          <a:xfrm>
            <a:off x="12005984" y="668776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714123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4" fill="hold" grpId="0" nodeType="afterEffect">
                                  <p:stCondLst>
                                    <p:cond delay="0"/>
                                  </p:stCondLst>
                                  <p:childTnLst>
                                    <p:set>
                                      <p:cBhvr>
                                        <p:cTn id="9" dur="1" fill="hold">
                                          <p:stCondLst>
                                            <p:cond delay="0"/>
                                          </p:stCondLst>
                                        </p:cTn>
                                        <p:tgtEl>
                                          <p:spTgt spid="1539092"/>
                                        </p:tgtEl>
                                        <p:attrNameLst>
                                          <p:attrName>style.visibility</p:attrName>
                                        </p:attrNameLst>
                                      </p:cBhvr>
                                      <p:to>
                                        <p:strVal val="visible"/>
                                      </p:to>
                                    </p:set>
                                    <p:animEffect transition="in" filter="wipe(down)">
                                      <p:cBhvr>
                                        <p:cTn id="10" dur="500"/>
                                        <p:tgtEl>
                                          <p:spTgt spid="1539092"/>
                                        </p:tgtEl>
                                      </p:cBhvr>
                                    </p:animEffect>
                                  </p:child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1539076"/>
                                        </p:tgtEl>
                                        <p:attrNameLst>
                                          <p:attrName>style.visibility</p:attrName>
                                        </p:attrNameLst>
                                      </p:cBhvr>
                                      <p:to>
                                        <p:strVal val="visible"/>
                                      </p:to>
                                    </p:set>
                                    <p:anim calcmode="lin" valueType="num">
                                      <p:cBhvr additive="base">
                                        <p:cTn id="14" dur="500" fill="hold"/>
                                        <p:tgtEl>
                                          <p:spTgt spid="1539076"/>
                                        </p:tgtEl>
                                        <p:attrNameLst>
                                          <p:attrName>ppt_x</p:attrName>
                                        </p:attrNameLst>
                                      </p:cBhvr>
                                      <p:tavLst>
                                        <p:tav tm="0">
                                          <p:val>
                                            <p:strVal val="0-#ppt_w/2"/>
                                          </p:val>
                                        </p:tav>
                                        <p:tav tm="100000">
                                          <p:val>
                                            <p:strVal val="#ppt_x"/>
                                          </p:val>
                                        </p:tav>
                                      </p:tavLst>
                                    </p:anim>
                                    <p:anim calcmode="lin" valueType="num">
                                      <p:cBhvr additive="base">
                                        <p:cTn id="15" dur="500" fill="hold"/>
                                        <p:tgtEl>
                                          <p:spTgt spid="1539076"/>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539088"/>
                                        </p:tgtEl>
                                        <p:attrNameLst>
                                          <p:attrName>style.visibility</p:attrName>
                                        </p:attrNameLst>
                                      </p:cBhvr>
                                      <p:to>
                                        <p:strVal val="visible"/>
                                      </p:to>
                                    </p:set>
                                    <p:animEffect transition="in" filter="dissolve">
                                      <p:cBhvr>
                                        <p:cTn id="19" dur="500"/>
                                        <p:tgtEl>
                                          <p:spTgt spid="1539088"/>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539093"/>
                                        </p:tgtEl>
                                        <p:attrNameLst>
                                          <p:attrName>style.visibility</p:attrName>
                                        </p:attrNameLst>
                                      </p:cBhvr>
                                      <p:to>
                                        <p:strVal val="visible"/>
                                      </p:to>
                                    </p:set>
                                    <p:animEffect transition="in" filter="wipe(up)">
                                      <p:cBhvr>
                                        <p:cTn id="23" dur="500"/>
                                        <p:tgtEl>
                                          <p:spTgt spid="1539093"/>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539089"/>
                                        </p:tgtEl>
                                        <p:attrNameLst>
                                          <p:attrName>style.visibility</p:attrName>
                                        </p:attrNameLst>
                                      </p:cBhvr>
                                      <p:to>
                                        <p:strVal val="visible"/>
                                      </p:to>
                                    </p:set>
                                    <p:animEffect transition="in" filter="dissolve">
                                      <p:cBhvr>
                                        <p:cTn id="27" dur="500"/>
                                        <p:tgtEl>
                                          <p:spTgt spid="1539089"/>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539095"/>
                                        </p:tgtEl>
                                        <p:attrNameLst>
                                          <p:attrName>style.visibility</p:attrName>
                                        </p:attrNameLst>
                                      </p:cBhvr>
                                      <p:to>
                                        <p:strVal val="visible"/>
                                      </p:to>
                                    </p:set>
                                    <p:animEffect transition="in" filter="dissolve">
                                      <p:cBhvr>
                                        <p:cTn id="31" dur="500"/>
                                        <p:tgtEl>
                                          <p:spTgt spid="153909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hidden"/>
                                      </p:to>
                                    </p:set>
                                  </p:childTnLst>
                                </p:cTn>
                              </p:par>
                              <p:par>
                                <p:cTn id="36" presetID="22" presetClass="entr" presetSubtype="8" fill="hold" grpId="0" nodeType="withEffect">
                                  <p:stCondLst>
                                    <p:cond delay="0"/>
                                  </p:stCondLst>
                                  <p:childTnLst>
                                    <p:set>
                                      <p:cBhvr>
                                        <p:cTn id="37" dur="1" fill="hold">
                                          <p:stCondLst>
                                            <p:cond delay="0"/>
                                          </p:stCondLst>
                                        </p:cTn>
                                        <p:tgtEl>
                                          <p:spTgt spid="1539090"/>
                                        </p:tgtEl>
                                        <p:attrNameLst>
                                          <p:attrName>style.visibility</p:attrName>
                                        </p:attrNameLst>
                                      </p:cBhvr>
                                      <p:to>
                                        <p:strVal val="visible"/>
                                      </p:to>
                                    </p:set>
                                    <p:animEffect transition="in" filter="wipe(left)">
                                      <p:cBhvr>
                                        <p:cTn id="38" dur="500"/>
                                        <p:tgtEl>
                                          <p:spTgt spid="1539090"/>
                                        </p:tgtEl>
                                      </p:cBhvr>
                                    </p:animEffect>
                                  </p:childTnLst>
                                </p:cTn>
                              </p:par>
                            </p:childTnLst>
                          </p:cTn>
                        </p:par>
                        <p:par>
                          <p:cTn id="39" fill="hold" nodeType="afterGroup">
                            <p:stCondLst>
                              <p:cond delay="500"/>
                            </p:stCondLst>
                            <p:childTnLst>
                              <p:par>
                                <p:cTn id="40" presetID="23" presetClass="entr" presetSubtype="272" fill="hold" grpId="0" nodeType="afterEffect">
                                  <p:stCondLst>
                                    <p:cond delay="0"/>
                                  </p:stCondLst>
                                  <p:childTnLst>
                                    <p:set>
                                      <p:cBhvr>
                                        <p:cTn id="41" dur="1" fill="hold">
                                          <p:stCondLst>
                                            <p:cond delay="0"/>
                                          </p:stCondLst>
                                        </p:cTn>
                                        <p:tgtEl>
                                          <p:spTgt spid="1539075"/>
                                        </p:tgtEl>
                                        <p:attrNameLst>
                                          <p:attrName>style.visibility</p:attrName>
                                        </p:attrNameLst>
                                      </p:cBhvr>
                                      <p:to>
                                        <p:strVal val="visible"/>
                                      </p:to>
                                    </p:set>
                                    <p:anim calcmode="lin" valueType="num">
                                      <p:cBhvr>
                                        <p:cTn id="42" dur="500" fill="hold"/>
                                        <p:tgtEl>
                                          <p:spTgt spid="1539075"/>
                                        </p:tgtEl>
                                        <p:attrNameLst>
                                          <p:attrName>ppt_w</p:attrName>
                                        </p:attrNameLst>
                                      </p:cBhvr>
                                      <p:tavLst>
                                        <p:tav tm="0">
                                          <p:val>
                                            <p:strVal val="2/3*#ppt_w"/>
                                          </p:val>
                                        </p:tav>
                                        <p:tav tm="100000">
                                          <p:val>
                                            <p:strVal val="#ppt_w"/>
                                          </p:val>
                                        </p:tav>
                                      </p:tavLst>
                                    </p:anim>
                                    <p:anim calcmode="lin" valueType="num">
                                      <p:cBhvr>
                                        <p:cTn id="43" dur="500" fill="hold"/>
                                        <p:tgtEl>
                                          <p:spTgt spid="1539075"/>
                                        </p:tgtEl>
                                        <p:attrNameLst>
                                          <p:attrName>ppt_h</p:attrName>
                                        </p:attrNameLst>
                                      </p:cBhvr>
                                      <p:tavLst>
                                        <p:tav tm="0">
                                          <p:val>
                                            <p:strVal val="2/3*#ppt_h"/>
                                          </p:val>
                                        </p:tav>
                                        <p:tav tm="100000">
                                          <p:val>
                                            <p:strVal val="#ppt_h"/>
                                          </p:val>
                                        </p:tav>
                                      </p:tavLst>
                                    </p:anim>
                                  </p:childTnLst>
                                </p:cTn>
                              </p:par>
                            </p:childTnLst>
                          </p:cTn>
                        </p:par>
                        <p:par>
                          <p:cTn id="44" fill="hold" nodeType="afterGroup">
                            <p:stCondLst>
                              <p:cond delay="1000"/>
                            </p:stCondLst>
                            <p:childTnLst>
                              <p:par>
                                <p:cTn id="45" presetID="9" presetClass="entr" presetSubtype="0" fill="hold" grpId="0" nodeType="afterEffect">
                                  <p:stCondLst>
                                    <p:cond delay="0"/>
                                  </p:stCondLst>
                                  <p:childTnLst>
                                    <p:set>
                                      <p:cBhvr>
                                        <p:cTn id="46" dur="1" fill="hold">
                                          <p:stCondLst>
                                            <p:cond delay="0"/>
                                          </p:stCondLst>
                                        </p:cTn>
                                        <p:tgtEl>
                                          <p:spTgt spid="1539087"/>
                                        </p:tgtEl>
                                        <p:attrNameLst>
                                          <p:attrName>style.visibility</p:attrName>
                                        </p:attrNameLst>
                                      </p:cBhvr>
                                      <p:to>
                                        <p:strVal val="visible"/>
                                      </p:to>
                                    </p:set>
                                    <p:animEffect transition="in" filter="dissolve">
                                      <p:cBhvr>
                                        <p:cTn id="47" dur="500"/>
                                        <p:tgtEl>
                                          <p:spTgt spid="1539087"/>
                                        </p:tgtEl>
                                      </p:cBhvr>
                                    </p:animEffect>
                                  </p:childTnLst>
                                </p:cTn>
                              </p:par>
                            </p:childTnLst>
                          </p:cTn>
                        </p:par>
                        <p:par>
                          <p:cTn id="48" fill="hold" nodeType="afterGroup">
                            <p:stCondLst>
                              <p:cond delay="1500"/>
                            </p:stCondLst>
                            <p:childTnLst>
                              <p:par>
                                <p:cTn id="49" presetID="22" presetClass="entr" presetSubtype="2" fill="hold" grpId="0" nodeType="afterEffect">
                                  <p:stCondLst>
                                    <p:cond delay="0"/>
                                  </p:stCondLst>
                                  <p:childTnLst>
                                    <p:set>
                                      <p:cBhvr>
                                        <p:cTn id="50" dur="1" fill="hold">
                                          <p:stCondLst>
                                            <p:cond delay="0"/>
                                          </p:stCondLst>
                                        </p:cTn>
                                        <p:tgtEl>
                                          <p:spTgt spid="1539091"/>
                                        </p:tgtEl>
                                        <p:attrNameLst>
                                          <p:attrName>style.visibility</p:attrName>
                                        </p:attrNameLst>
                                      </p:cBhvr>
                                      <p:to>
                                        <p:strVal val="visible"/>
                                      </p:to>
                                    </p:set>
                                    <p:animEffect transition="in" filter="wipe(right)">
                                      <p:cBhvr>
                                        <p:cTn id="51" dur="500"/>
                                        <p:tgtEl>
                                          <p:spTgt spid="1539091"/>
                                        </p:tgtEl>
                                      </p:cBhvr>
                                    </p:animEffect>
                                  </p:childTnLst>
                                </p:cTn>
                              </p:par>
                            </p:childTnLst>
                          </p:cTn>
                        </p:par>
                        <p:par>
                          <p:cTn id="52" fill="hold" nodeType="afterGroup">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1539086"/>
                                        </p:tgtEl>
                                        <p:attrNameLst>
                                          <p:attrName>style.visibility</p:attrName>
                                        </p:attrNameLst>
                                      </p:cBhvr>
                                      <p:to>
                                        <p:strVal val="visible"/>
                                      </p:to>
                                    </p:set>
                                    <p:animEffect transition="in" filter="dissolve">
                                      <p:cBhvr>
                                        <p:cTn id="55" dur="500"/>
                                        <p:tgtEl>
                                          <p:spTgt spid="1539086"/>
                                        </p:tgtEl>
                                      </p:cBhvr>
                                    </p:animEffect>
                                  </p:childTnLst>
                                </p:cTn>
                              </p:par>
                            </p:childTnLst>
                          </p:cTn>
                        </p:par>
                        <p:par>
                          <p:cTn id="56" fill="hold" nodeType="afterGroup">
                            <p:stCondLst>
                              <p:cond delay="2500"/>
                            </p:stCondLst>
                            <p:childTnLst>
                              <p:par>
                                <p:cTn id="57" presetID="9" presetClass="entr" presetSubtype="0" fill="hold" grpId="0" nodeType="afterEffect">
                                  <p:stCondLst>
                                    <p:cond delay="0"/>
                                  </p:stCondLst>
                                  <p:childTnLst>
                                    <p:set>
                                      <p:cBhvr>
                                        <p:cTn id="58" dur="1" fill="hold">
                                          <p:stCondLst>
                                            <p:cond delay="0"/>
                                          </p:stCondLst>
                                        </p:cTn>
                                        <p:tgtEl>
                                          <p:spTgt spid="1539094"/>
                                        </p:tgtEl>
                                        <p:attrNameLst>
                                          <p:attrName>style.visibility</p:attrName>
                                        </p:attrNameLst>
                                      </p:cBhvr>
                                      <p:to>
                                        <p:strVal val="visible"/>
                                      </p:to>
                                    </p:set>
                                    <p:animEffect transition="in" filter="dissolve">
                                      <p:cBhvr>
                                        <p:cTn id="59" dur="500"/>
                                        <p:tgtEl>
                                          <p:spTgt spid="153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075" grpId="0" animBg="1" autoUpdateAnimBg="0"/>
      <p:bldP spid="1539076" grpId="0" animBg="1" autoUpdateAnimBg="0"/>
      <p:bldP spid="1539086" grpId="0" animBg="1" autoUpdateAnimBg="0"/>
      <p:bldP spid="1539087" grpId="0" animBg="1" autoUpdateAnimBg="0"/>
      <p:bldP spid="1539088" grpId="0" animBg="1" autoUpdateAnimBg="0"/>
      <p:bldP spid="1539089" grpId="0" animBg="1" autoUpdateAnimBg="0"/>
      <p:bldP spid="1539090" grpId="0" animBg="1"/>
      <p:bldP spid="1539091" grpId="0" animBg="1"/>
      <p:bldP spid="1539092" grpId="0" animBg="1"/>
      <p:bldP spid="1539093" grpId="0" animBg="1"/>
      <p:bldP spid="1539094" grpId="0" animBg="1" autoUpdateAnimBg="0"/>
      <p:bldP spid="1539095" grpId="0" animBg="1" autoUpdateAnimBg="0"/>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Tortious Interference with Contracts</a:t>
            </a:r>
          </a:p>
        </p:txBody>
      </p:sp>
      <p:sp>
        <p:nvSpPr>
          <p:cNvPr id="44035" name="Content Placeholder 2"/>
          <p:cNvSpPr>
            <a:spLocks noGrp="1"/>
          </p:cNvSpPr>
          <p:nvPr>
            <p:ph idx="1"/>
          </p:nvPr>
        </p:nvSpPr>
        <p:spPr/>
        <p:txBody>
          <a:bodyPr/>
          <a:lstStyle/>
          <a:p>
            <a:r>
              <a:rPr lang="en-US" altLang="en-US" dirty="0" smtClean="0"/>
              <a:t>Restatement (Second) of Torts, Sec. 766</a:t>
            </a:r>
          </a:p>
          <a:p>
            <a:pPr lvl="1"/>
            <a:r>
              <a:rPr lang="en-US" altLang="en-US" dirty="0"/>
              <a:t>“One who intentionally and improperly interferes with the performance of a contract (except a contract to marry) between another and a third person by inducing or otherwise causing the third person not to perform the contract, is subject to liability to the other for the pecuniary loss resulting to the other from the failure of the third person to perform the contract.”</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D8110DB-FE8E-4B64-AFF6-37513A85E85B}" type="slidenum">
              <a:rPr lang="en-US" altLang="en-US" sz="1400">
                <a:solidFill>
                  <a:srgbClr val="000066"/>
                </a:solidFill>
                <a:latin typeface="Arial" panose="020B0604020202020204" pitchFamily="34" charset="0"/>
              </a:rPr>
              <a:pPr/>
              <a:t>12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508100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AD36313-2E00-4446-BE9D-6C7B13CD0F10}" type="datetime4">
              <a:rPr lang="en-US" smtClean="0"/>
              <a:t>April 22,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70FDD3-0A2B-49AF-BEF5-476D90CE84B6}" type="slidenum">
              <a:rPr lang="en-US" altLang="en-US" sz="1400">
                <a:solidFill>
                  <a:srgbClr val="000066"/>
                </a:solidFill>
                <a:latin typeface="Arial" panose="020B0604020202020204" pitchFamily="34" charset="0"/>
              </a:rPr>
              <a:pPr/>
              <a:t>13</a:t>
            </a:fld>
            <a:endParaRPr lang="en-US" altLang="en-US" sz="1400">
              <a:solidFill>
                <a:srgbClr val="000066"/>
              </a:solidFill>
              <a:latin typeface="Arial" panose="020B0604020202020204" pitchFamily="34" charset="0"/>
            </a:endParaRPr>
          </a:p>
        </p:txBody>
      </p:sp>
      <p:sp>
        <p:nvSpPr>
          <p:cNvPr id="45061" name="Rectangle 2"/>
          <p:cNvSpPr>
            <a:spLocks noGrp="1" noChangeArrowheads="1"/>
          </p:cNvSpPr>
          <p:nvPr>
            <p:ph type="title"/>
          </p:nvPr>
        </p:nvSpPr>
        <p:spPr/>
        <p:txBody>
          <a:bodyPr/>
          <a:lstStyle/>
          <a:p>
            <a:r>
              <a:rPr lang="en-US" altLang="en-US" smtClean="0"/>
              <a:t>9-401: Alienability of Debtor’s Rights </a:t>
            </a:r>
          </a:p>
        </p:txBody>
      </p:sp>
      <p:sp>
        <p:nvSpPr>
          <p:cNvPr id="45062" name="Rectangle 3"/>
          <p:cNvSpPr>
            <a:spLocks noGrp="1" noChangeArrowheads="1"/>
          </p:cNvSpPr>
          <p:nvPr>
            <p:ph type="body" idx="1"/>
          </p:nvPr>
        </p:nvSpPr>
        <p:spPr/>
        <p:txBody>
          <a:bodyPr/>
          <a:lstStyle/>
          <a:p>
            <a:r>
              <a:rPr lang="en-US" altLang="en-US" smtClean="0"/>
              <a:t>(a) </a:t>
            </a:r>
            <a:r>
              <a:rPr lang="en-US" altLang="en-US" b="1" smtClean="0"/>
              <a:t>[Other law governs alienability; exceptions.]</a:t>
            </a:r>
            <a:endParaRPr lang="en-US" altLang="en-US" smtClean="0"/>
          </a:p>
          <a:p>
            <a:pPr lvl="1"/>
            <a:r>
              <a:rPr lang="en-US" altLang="en-US" smtClean="0"/>
              <a:t>Except as otherwise provided in subsection (b) and Sections 9‑406, 9‑407, 9‑408, and 9‑409, whether a debtor’s rights in collateral may be voluntarily or involuntarily transferred is governed by law other than this article. </a:t>
            </a:r>
          </a:p>
        </p:txBody>
      </p:sp>
    </p:spTree>
    <p:extLst>
      <p:ext uri="{BB962C8B-B14F-4D97-AF65-F5344CB8AC3E}">
        <p14:creationId xmlns:p14="http://schemas.microsoft.com/office/powerpoint/2010/main" val="3176520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5694731-0B32-41D6-AFDD-F6FDC1822F2E}" type="datetime4">
              <a:rPr lang="en-US" smtClean="0"/>
              <a:t>April 22,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8371581-3417-4D03-9567-AF3A21E00C73}" type="slidenum">
              <a:rPr lang="en-US" altLang="en-US" sz="1400">
                <a:solidFill>
                  <a:srgbClr val="000066"/>
                </a:solidFill>
                <a:latin typeface="Arial" panose="020B0604020202020204" pitchFamily="34" charset="0"/>
              </a:rPr>
              <a:pPr/>
              <a:t>14</a:t>
            </a:fld>
            <a:endParaRPr lang="en-US" altLang="en-US" sz="1400">
              <a:solidFill>
                <a:srgbClr val="000066"/>
              </a:solidFill>
              <a:latin typeface="Arial" panose="020B0604020202020204" pitchFamily="34" charset="0"/>
            </a:endParaRPr>
          </a:p>
        </p:txBody>
      </p:sp>
      <p:sp>
        <p:nvSpPr>
          <p:cNvPr id="46085" name="Rectangle 2"/>
          <p:cNvSpPr>
            <a:spLocks noGrp="1" noChangeArrowheads="1"/>
          </p:cNvSpPr>
          <p:nvPr>
            <p:ph type="title"/>
          </p:nvPr>
        </p:nvSpPr>
        <p:spPr/>
        <p:txBody>
          <a:bodyPr/>
          <a:lstStyle/>
          <a:p>
            <a:r>
              <a:rPr lang="en-US" altLang="en-US" smtClean="0"/>
              <a:t>9-401 (Cont.)</a:t>
            </a:r>
          </a:p>
        </p:txBody>
      </p:sp>
      <p:sp>
        <p:nvSpPr>
          <p:cNvPr id="46086" name="Rectangle 3"/>
          <p:cNvSpPr>
            <a:spLocks noGrp="1" noChangeArrowheads="1"/>
          </p:cNvSpPr>
          <p:nvPr>
            <p:ph type="body" idx="1"/>
          </p:nvPr>
        </p:nvSpPr>
        <p:spPr/>
        <p:txBody>
          <a:bodyPr/>
          <a:lstStyle/>
          <a:p>
            <a:r>
              <a:rPr lang="en-US" altLang="en-US" smtClean="0"/>
              <a:t>(b) </a:t>
            </a:r>
            <a:r>
              <a:rPr lang="en-US" altLang="en-US" b="1" smtClean="0"/>
              <a:t>[Agreement does not prevent transfer.]</a:t>
            </a:r>
            <a:endParaRPr lang="en-US" altLang="en-US" smtClean="0"/>
          </a:p>
          <a:p>
            <a:pPr lvl="1"/>
            <a:r>
              <a:rPr lang="en-US" altLang="en-US" smtClean="0"/>
              <a:t>An agreement between the debtor and secured party which prohibits a transfer of the debtor’s rights in collateral or makes the transfer a default does not prevent the transfer from taking effect. </a:t>
            </a:r>
          </a:p>
        </p:txBody>
      </p:sp>
    </p:spTree>
    <p:extLst>
      <p:ext uri="{BB962C8B-B14F-4D97-AF65-F5344CB8AC3E}">
        <p14:creationId xmlns:p14="http://schemas.microsoft.com/office/powerpoint/2010/main" val="3712702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159BCBD-A528-48BA-BDEC-F89A86223912}" type="datetime4">
              <a:rPr lang="en-US" smtClean="0"/>
              <a:t>April 22,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5C09A8A-696C-45C9-A836-A03491B480BE}" type="slidenum">
              <a:rPr lang="en-US" altLang="en-US" sz="1400">
                <a:solidFill>
                  <a:srgbClr val="000066"/>
                </a:solidFill>
                <a:latin typeface="Arial" panose="020B0604020202020204" pitchFamily="34" charset="0"/>
              </a:rPr>
              <a:pPr/>
              <a:t>15</a:t>
            </a:fld>
            <a:endParaRPr lang="en-US" altLang="en-US" sz="1400">
              <a:solidFill>
                <a:srgbClr val="000066"/>
              </a:solidFill>
              <a:latin typeface="Arial" panose="020B0604020202020204" pitchFamily="34" charset="0"/>
            </a:endParaRPr>
          </a:p>
        </p:txBody>
      </p:sp>
      <p:sp>
        <p:nvSpPr>
          <p:cNvPr id="47109" name="Rectangle 2"/>
          <p:cNvSpPr>
            <a:spLocks noGrp="1" noChangeArrowheads="1"/>
          </p:cNvSpPr>
          <p:nvPr>
            <p:ph type="title"/>
          </p:nvPr>
        </p:nvSpPr>
        <p:spPr/>
        <p:txBody>
          <a:bodyPr/>
          <a:lstStyle/>
          <a:p>
            <a:r>
              <a:rPr lang="en-US" altLang="en-US" smtClean="0"/>
              <a:t>Comment 5 to 9-401</a:t>
            </a:r>
          </a:p>
        </p:txBody>
      </p:sp>
      <p:sp>
        <p:nvSpPr>
          <p:cNvPr id="47110" name="Rectangle 3"/>
          <p:cNvSpPr>
            <a:spLocks noGrp="1" noChangeArrowheads="1"/>
          </p:cNvSpPr>
          <p:nvPr>
            <p:ph type="body" idx="1"/>
          </p:nvPr>
        </p:nvSpPr>
        <p:spPr/>
        <p:txBody>
          <a:bodyPr/>
          <a:lstStyle/>
          <a:p>
            <a:r>
              <a:rPr lang="en-US" altLang="en-US" smtClean="0"/>
              <a:t>5. </a:t>
            </a:r>
            <a:r>
              <a:rPr lang="en-US" altLang="en-US" b="1" smtClean="0"/>
              <a:t>Negative Pledge Covenant.</a:t>
            </a:r>
          </a:p>
          <a:p>
            <a:pPr lvl="1"/>
            <a:r>
              <a:rPr lang="en-US" altLang="en-US" smtClean="0"/>
              <a:t>Subsection (b) is an exception to the general rule in subsection (a).  It makes clear that in secured transactions under this Article the debtor has rights in collateral (whether legal title or equitable) which it can transfer and which its creditors can reach.  It is best explained with an example.  </a:t>
            </a:r>
          </a:p>
        </p:txBody>
      </p:sp>
    </p:spTree>
    <p:extLst>
      <p:ext uri="{BB962C8B-B14F-4D97-AF65-F5344CB8AC3E}">
        <p14:creationId xmlns:p14="http://schemas.microsoft.com/office/powerpoint/2010/main" val="1873004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81A7A4C-8267-4EEA-AC77-E2877010F836}" type="slidenum">
              <a:rPr lang="en-US" altLang="en-US" sz="1400">
                <a:solidFill>
                  <a:srgbClr val="000066"/>
                </a:solidFill>
                <a:latin typeface="Arial" panose="020B0604020202020204" pitchFamily="34" charset="0"/>
              </a:rPr>
              <a:pPr/>
              <a:t>16</a:t>
            </a:fld>
            <a:endParaRPr lang="en-US" altLang="en-US" sz="1400">
              <a:solidFill>
                <a:srgbClr val="000066"/>
              </a:solidFill>
              <a:latin typeface="Arial" panose="020B0604020202020204" pitchFamily="34" charset="0"/>
            </a:endParaRPr>
          </a:p>
        </p:txBody>
      </p:sp>
      <p:sp>
        <p:nvSpPr>
          <p:cNvPr id="48133" name="Rectangle 2"/>
          <p:cNvSpPr>
            <a:spLocks noGrp="1" noChangeArrowheads="1"/>
          </p:cNvSpPr>
          <p:nvPr>
            <p:ph type="title"/>
          </p:nvPr>
        </p:nvSpPr>
        <p:spPr/>
        <p:txBody>
          <a:bodyPr/>
          <a:lstStyle/>
          <a:p>
            <a:r>
              <a:rPr lang="en-US" altLang="en-US" smtClean="0"/>
              <a:t>Comment 5 to 9-401</a:t>
            </a:r>
          </a:p>
        </p:txBody>
      </p:sp>
      <p:sp>
        <p:nvSpPr>
          <p:cNvPr id="48134" name="Rectangle 3"/>
          <p:cNvSpPr>
            <a:spLocks noGrp="1" noChangeArrowheads="1"/>
          </p:cNvSpPr>
          <p:nvPr>
            <p:ph type="body" idx="1"/>
          </p:nvPr>
        </p:nvSpPr>
        <p:spPr/>
        <p:txBody>
          <a:bodyPr/>
          <a:lstStyle/>
          <a:p>
            <a:pPr>
              <a:lnSpc>
                <a:spcPct val="90000"/>
              </a:lnSpc>
            </a:pPr>
            <a:r>
              <a:rPr lang="en-US" altLang="en-US" dirty="0"/>
              <a:t>Example 2</a:t>
            </a:r>
          </a:p>
          <a:p>
            <a:pPr lvl="1">
              <a:lnSpc>
                <a:spcPct val="90000"/>
              </a:lnSpc>
            </a:pPr>
            <a:r>
              <a:rPr lang="en-US" altLang="en-US" dirty="0"/>
              <a:t>A debtor, D, grants to SP a security interest to secure a debt in excess of the value of the collateral. D agrees with SP that it will not create a subsequent security interest in the collateral and that any security interest purportedly granted in violation of the agreement will be void.  Subsequently, in violation of its agreement with SP, D purports to grant a security interest in the same collateral to another secured party. </a:t>
            </a:r>
          </a:p>
        </p:txBody>
      </p:sp>
    </p:spTree>
    <p:extLst>
      <p:ext uri="{BB962C8B-B14F-4D97-AF65-F5344CB8AC3E}">
        <p14:creationId xmlns:p14="http://schemas.microsoft.com/office/powerpoint/2010/main" val="4211171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D1B24DE-13F6-42DA-A860-7452C7223653}" type="slidenum">
              <a:rPr lang="en-US" altLang="en-US" sz="1400">
                <a:solidFill>
                  <a:srgbClr val="000066"/>
                </a:solidFill>
                <a:latin typeface="Arial" panose="020B0604020202020204" pitchFamily="34" charset="0"/>
              </a:rPr>
              <a:pPr/>
              <a:t>17</a:t>
            </a:fld>
            <a:endParaRPr lang="en-US" altLang="en-US" sz="1400">
              <a:solidFill>
                <a:srgbClr val="000066"/>
              </a:solidFill>
              <a:latin typeface="Arial" panose="020B0604020202020204" pitchFamily="34" charset="0"/>
            </a:endParaRPr>
          </a:p>
        </p:txBody>
      </p:sp>
      <p:sp>
        <p:nvSpPr>
          <p:cNvPr id="49157" name="Rectangle 2"/>
          <p:cNvSpPr>
            <a:spLocks noGrp="1" noChangeArrowheads="1"/>
          </p:cNvSpPr>
          <p:nvPr>
            <p:ph type="title"/>
          </p:nvPr>
        </p:nvSpPr>
        <p:spPr/>
        <p:txBody>
          <a:bodyPr/>
          <a:lstStyle/>
          <a:p>
            <a:r>
              <a:rPr lang="en-US" altLang="en-US" smtClean="0"/>
              <a:t>Comment 5 to 9-401</a:t>
            </a:r>
          </a:p>
        </p:txBody>
      </p:sp>
      <p:sp>
        <p:nvSpPr>
          <p:cNvPr id="49158" name="Rectangle 3"/>
          <p:cNvSpPr>
            <a:spLocks noGrp="1" noChangeArrowheads="1"/>
          </p:cNvSpPr>
          <p:nvPr>
            <p:ph type="body" idx="1"/>
          </p:nvPr>
        </p:nvSpPr>
        <p:spPr/>
        <p:txBody>
          <a:bodyPr/>
          <a:lstStyle/>
          <a:p>
            <a:pPr lvl="1"/>
            <a:r>
              <a:rPr lang="en-US" altLang="en-US" dirty="0"/>
              <a:t>Subsection (b) validates D’s creation of the subsequent (prohibited) security interest, which might even achieve priority over the earlier security interest. See Comment 7. However, unlike some other provisions of this Part, such as Section 9‑406, subsection (b) does not provide that the agreement restricting assignment itself is “ineffective.” Consequently, the debtor’s breach may create a default. </a:t>
            </a:r>
          </a:p>
        </p:txBody>
      </p:sp>
    </p:spTree>
    <p:extLst>
      <p:ext uri="{BB962C8B-B14F-4D97-AF65-F5344CB8AC3E}">
        <p14:creationId xmlns:p14="http://schemas.microsoft.com/office/powerpoint/2010/main" val="3139833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fld id="{81AEBC83-C5B4-4689-87E6-8A2BE9156B7C}" type="datetime4">
              <a:rPr lang="en-US" smtClean="0"/>
              <a:t>April 22, 2021</a:t>
            </a:fld>
            <a:endParaRPr lang="en-US" altLang="en-US">
              <a:solidFill>
                <a:schemeClr val="bg2"/>
              </a:solidFill>
            </a:endParaRPr>
          </a:p>
        </p:txBody>
      </p:sp>
      <p:sp>
        <p:nvSpPr>
          <p:cNvPr id="2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D909ACA-166B-4E41-B4C8-3235E367709C}" type="slidenum">
              <a:rPr lang="en-US" altLang="en-US" sz="1400">
                <a:solidFill>
                  <a:srgbClr val="000066"/>
                </a:solidFill>
                <a:latin typeface="Arial" panose="020B0604020202020204" pitchFamily="34" charset="0"/>
              </a:rPr>
              <a:pPr/>
              <a:t>18</a:t>
            </a:fld>
            <a:endParaRPr lang="en-US" altLang="en-US" sz="1400">
              <a:solidFill>
                <a:srgbClr val="000066"/>
              </a:solidFill>
              <a:latin typeface="Arial" panose="020B0604020202020204" pitchFamily="34" charset="0"/>
            </a:endParaRPr>
          </a:p>
        </p:txBody>
      </p:sp>
      <p:sp>
        <p:nvSpPr>
          <p:cNvPr id="43013" name="Rectangle 2"/>
          <p:cNvSpPr>
            <a:spLocks noGrp="1" noChangeArrowheads="1"/>
          </p:cNvSpPr>
          <p:nvPr>
            <p:ph type="title"/>
          </p:nvPr>
        </p:nvSpPr>
        <p:spPr/>
        <p:txBody>
          <a:bodyPr/>
          <a:lstStyle/>
          <a:p>
            <a:r>
              <a:rPr lang="en-US" altLang="en-US" dirty="0" smtClean="0"/>
              <a:t>Fraudulent Transfers</a:t>
            </a:r>
          </a:p>
        </p:txBody>
      </p:sp>
      <p:sp>
        <p:nvSpPr>
          <p:cNvPr id="1539075" name="AutoShape 3"/>
          <p:cNvSpPr>
            <a:spLocks noChangeArrowheads="1"/>
          </p:cNvSpPr>
          <p:nvPr/>
        </p:nvSpPr>
        <p:spPr bwMode="auto">
          <a:xfrm>
            <a:off x="7924800" y="1752600"/>
            <a:ext cx="2033718"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Creditor</a:t>
            </a:r>
            <a:endParaRPr lang="en-US" altLang="en-US" sz="4000" dirty="0"/>
          </a:p>
        </p:txBody>
      </p:sp>
      <p:sp>
        <p:nvSpPr>
          <p:cNvPr id="1539076" name="AutoShape 4"/>
          <p:cNvSpPr>
            <a:spLocks noChangeArrowheads="1"/>
          </p:cNvSpPr>
          <p:nvPr/>
        </p:nvSpPr>
        <p:spPr bwMode="auto">
          <a:xfrm>
            <a:off x="972018" y="1676400"/>
            <a:ext cx="2286000" cy="1066800"/>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Debtor</a:t>
            </a:r>
            <a:endParaRPr lang="en-US" altLang="en-US" sz="4000" dirty="0"/>
          </a:p>
        </p:txBody>
      </p:sp>
      <p:grpSp>
        <p:nvGrpSpPr>
          <p:cNvPr id="2" name="Group 5"/>
          <p:cNvGrpSpPr>
            <a:grpSpLocks/>
          </p:cNvGrpSpPr>
          <p:nvPr/>
        </p:nvGrpSpPr>
        <p:grpSpPr bwMode="auto">
          <a:xfrm>
            <a:off x="1285613" y="5169367"/>
            <a:ext cx="1447800" cy="1447800"/>
            <a:chOff x="3072" y="2832"/>
            <a:chExt cx="912" cy="1152"/>
          </a:xfrm>
        </p:grpSpPr>
        <p:grpSp>
          <p:nvGrpSpPr>
            <p:cNvPr id="43028" name="Group 6"/>
            <p:cNvGrpSpPr>
              <a:grpSpLocks/>
            </p:cNvGrpSpPr>
            <p:nvPr/>
          </p:nvGrpSpPr>
          <p:grpSpPr bwMode="auto">
            <a:xfrm>
              <a:off x="3312" y="3216"/>
              <a:ext cx="480" cy="768"/>
              <a:chOff x="3792" y="2784"/>
              <a:chExt cx="336" cy="576"/>
            </a:xfrm>
          </p:grpSpPr>
          <p:sp>
            <p:nvSpPr>
              <p:cNvPr id="43030" name="Line 7"/>
              <p:cNvSpPr>
                <a:spLocks noChangeShapeType="1"/>
              </p:cNvSpPr>
              <p:nvPr/>
            </p:nvSpPr>
            <p:spPr bwMode="auto">
              <a:xfrm>
                <a:off x="3936" y="292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1" name="Line 8"/>
              <p:cNvSpPr>
                <a:spLocks noChangeShapeType="1"/>
              </p:cNvSpPr>
              <p:nvPr/>
            </p:nvSpPr>
            <p:spPr bwMode="auto">
              <a:xfrm flipV="1">
                <a:off x="393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2" name="Line 9"/>
              <p:cNvSpPr>
                <a:spLocks noChangeShapeType="1"/>
              </p:cNvSpPr>
              <p:nvPr/>
            </p:nvSpPr>
            <p:spPr bwMode="auto">
              <a:xfrm flipH="1" flipV="1">
                <a:off x="3792" y="302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3" name="Line 10"/>
              <p:cNvSpPr>
                <a:spLocks noChangeShapeType="1"/>
              </p:cNvSpPr>
              <p:nvPr/>
            </p:nvSpPr>
            <p:spPr bwMode="auto">
              <a:xfrm>
                <a:off x="3936" y="326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4" name="Line 11"/>
              <p:cNvSpPr>
                <a:spLocks noChangeShapeType="1"/>
              </p:cNvSpPr>
              <p:nvPr/>
            </p:nvSpPr>
            <p:spPr bwMode="auto">
              <a:xfrm flipH="1">
                <a:off x="3840" y="3264"/>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Oval 12"/>
              <p:cNvSpPr>
                <a:spLocks noChangeArrowheads="1"/>
              </p:cNvSpPr>
              <p:nvPr/>
            </p:nvSpPr>
            <p:spPr bwMode="auto">
              <a:xfrm>
                <a:off x="3840" y="2784"/>
                <a:ext cx="192" cy="144"/>
              </a:xfrm>
              <a:prstGeom prst="ellipse">
                <a:avLst/>
              </a:prstGeom>
              <a:solidFill>
                <a:schemeClr val="accent1"/>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grpSp>
        <p:sp>
          <p:nvSpPr>
            <p:cNvPr id="43029" name="Text Box 13"/>
            <p:cNvSpPr txBox="1">
              <a:spLocks noChangeArrowheads="1"/>
            </p:cNvSpPr>
            <p:nvPr/>
          </p:nvSpPr>
          <p:spPr bwMode="auto">
            <a:xfrm>
              <a:off x="3072" y="2832"/>
              <a:ext cx="912"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dirty="0" smtClean="0"/>
                <a:t>Sister</a:t>
              </a:r>
              <a:endParaRPr lang="en-US" altLang="en-US" dirty="0"/>
            </a:p>
          </p:txBody>
        </p:sp>
      </p:grpSp>
      <p:sp>
        <p:nvSpPr>
          <p:cNvPr id="1539086" name="AutoShape 14"/>
          <p:cNvSpPr>
            <a:spLocks noChangeArrowheads="1"/>
          </p:cNvSpPr>
          <p:nvPr/>
        </p:nvSpPr>
        <p:spPr bwMode="auto">
          <a:xfrm>
            <a:off x="4930513" y="1733728"/>
            <a:ext cx="2218765" cy="381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a:t>
            </a:r>
            <a:r>
              <a:rPr lang="en-US" altLang="en-US" sz="3200" dirty="0"/>
              <a:t>100K</a:t>
            </a:r>
          </a:p>
        </p:txBody>
      </p:sp>
      <p:sp>
        <p:nvSpPr>
          <p:cNvPr id="1539089" name="AutoShape 17"/>
          <p:cNvSpPr>
            <a:spLocks noChangeArrowheads="1"/>
          </p:cNvSpPr>
          <p:nvPr/>
        </p:nvSpPr>
        <p:spPr bwMode="auto">
          <a:xfrm>
            <a:off x="2428613" y="3278059"/>
            <a:ext cx="3770980"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Insolvent debtor gives assets to Sister</a:t>
            </a:r>
            <a:endParaRPr lang="en-US" altLang="en-US" sz="3200" dirty="0"/>
          </a:p>
        </p:txBody>
      </p:sp>
      <p:sp>
        <p:nvSpPr>
          <p:cNvPr id="1539091" name="Line 19"/>
          <p:cNvSpPr>
            <a:spLocks noChangeShapeType="1"/>
          </p:cNvSpPr>
          <p:nvPr/>
        </p:nvSpPr>
        <p:spPr bwMode="auto">
          <a:xfrm>
            <a:off x="3258018" y="2365364"/>
            <a:ext cx="4666782" cy="15708"/>
          </a:xfrm>
          <a:prstGeom prst="line">
            <a:avLst/>
          </a:prstGeom>
          <a:noFill/>
          <a:ln w="190500">
            <a:solidFill>
              <a:srgbClr val="FF0000"/>
            </a:solidFill>
            <a:round/>
            <a:headEnd type="triangle" w="med" len="med"/>
            <a:tailEnd type="triangle"/>
          </a:ln>
          <a:extLst>
            <a:ext uri="{909E8E84-426E-40DD-AFC4-6F175D3DCCD1}">
              <a14:hiddenFill xmlns:a14="http://schemas.microsoft.com/office/drawing/2010/main">
                <a:noFill/>
              </a14:hiddenFill>
            </a:ext>
          </a:extLst>
        </p:spPr>
        <p:txBody>
          <a:bodyPr/>
          <a:lstStyle/>
          <a:p>
            <a:endParaRPr lang="en-US"/>
          </a:p>
        </p:txBody>
      </p:sp>
      <p:sp>
        <p:nvSpPr>
          <p:cNvPr id="1539093" name="Line 21"/>
          <p:cNvSpPr>
            <a:spLocks noChangeShapeType="1"/>
          </p:cNvSpPr>
          <p:nvPr/>
        </p:nvSpPr>
        <p:spPr bwMode="auto">
          <a:xfrm flipV="1">
            <a:off x="2115018" y="2785880"/>
            <a:ext cx="0" cy="2478384"/>
          </a:xfrm>
          <a:prstGeom prst="line">
            <a:avLst/>
          </a:prstGeom>
          <a:noFill/>
          <a:ln w="190500">
            <a:solidFill>
              <a:schemeClr val="hlink"/>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9094" name="Text Box 22"/>
          <p:cNvSpPr txBox="1">
            <a:spLocks noChangeArrowheads="1"/>
          </p:cNvSpPr>
          <p:nvPr/>
        </p:nvSpPr>
        <p:spPr bwMode="auto">
          <a:xfrm>
            <a:off x="5591409" y="5035972"/>
            <a:ext cx="5516302"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smtClean="0">
                <a:solidFill>
                  <a:srgbClr val="FF0000"/>
                </a:solidFill>
              </a:rPr>
              <a:t>What should the creditor do?</a:t>
            </a:r>
            <a:endParaRPr lang="en-US" altLang="en-US" sz="3600" dirty="0">
              <a:solidFill>
                <a:srgbClr val="FF0000"/>
              </a:solidFill>
            </a:endParaRPr>
          </a:p>
        </p:txBody>
      </p:sp>
      <p:sp>
        <p:nvSpPr>
          <p:cNvPr id="27" name="Rectangle 5"/>
          <p:cNvSpPr>
            <a:spLocks noChangeArrowheads="1"/>
          </p:cNvSpPr>
          <p:nvPr/>
        </p:nvSpPr>
        <p:spPr bwMode="auto">
          <a:xfrm>
            <a:off x="12005984" y="668776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645921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9076"/>
                                        </p:tgtEl>
                                        <p:attrNameLst>
                                          <p:attrName>style.visibility</p:attrName>
                                        </p:attrNameLst>
                                      </p:cBhvr>
                                      <p:to>
                                        <p:strVal val="visible"/>
                                      </p:to>
                                    </p:set>
                                    <p:anim calcmode="lin" valueType="num">
                                      <p:cBhvr additive="base">
                                        <p:cTn id="7" dur="500" fill="hold"/>
                                        <p:tgtEl>
                                          <p:spTgt spid="1539076"/>
                                        </p:tgtEl>
                                        <p:attrNameLst>
                                          <p:attrName>ppt_x</p:attrName>
                                        </p:attrNameLst>
                                      </p:cBhvr>
                                      <p:tavLst>
                                        <p:tav tm="0">
                                          <p:val>
                                            <p:strVal val="0-#ppt_w/2"/>
                                          </p:val>
                                        </p:tav>
                                        <p:tav tm="100000">
                                          <p:val>
                                            <p:strVal val="#ppt_x"/>
                                          </p:val>
                                        </p:tav>
                                      </p:tavLst>
                                    </p:anim>
                                    <p:anim calcmode="lin" valueType="num">
                                      <p:cBhvr additive="base">
                                        <p:cTn id="8" dur="500" fill="hold"/>
                                        <p:tgtEl>
                                          <p:spTgt spid="153907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39075"/>
                                        </p:tgtEl>
                                        <p:attrNameLst>
                                          <p:attrName>style.visibility</p:attrName>
                                        </p:attrNameLst>
                                      </p:cBhvr>
                                      <p:to>
                                        <p:strVal val="visible"/>
                                      </p:to>
                                    </p:set>
                                    <p:anim calcmode="lin" valueType="num">
                                      <p:cBhvr>
                                        <p:cTn id="12" dur="500" fill="hold"/>
                                        <p:tgtEl>
                                          <p:spTgt spid="1539075"/>
                                        </p:tgtEl>
                                        <p:attrNameLst>
                                          <p:attrName>ppt_w</p:attrName>
                                        </p:attrNameLst>
                                      </p:cBhvr>
                                      <p:tavLst>
                                        <p:tav tm="0">
                                          <p:val>
                                            <p:strVal val="2/3*#ppt_w"/>
                                          </p:val>
                                        </p:tav>
                                        <p:tav tm="100000">
                                          <p:val>
                                            <p:strVal val="#ppt_w"/>
                                          </p:val>
                                        </p:tav>
                                      </p:tavLst>
                                    </p:anim>
                                    <p:anim calcmode="lin" valueType="num">
                                      <p:cBhvr>
                                        <p:cTn id="13" dur="500" fill="hold"/>
                                        <p:tgtEl>
                                          <p:spTgt spid="1539075"/>
                                        </p:tgtEl>
                                        <p:attrNameLst>
                                          <p:attrName>ppt_h</p:attrName>
                                        </p:attrNameLst>
                                      </p:cBhvr>
                                      <p:tavLst>
                                        <p:tav tm="0">
                                          <p:val>
                                            <p:strVal val="2/3*#ppt_h"/>
                                          </p:val>
                                        </p:tav>
                                        <p:tav tm="100000">
                                          <p:val>
                                            <p:strVal val="#ppt_h"/>
                                          </p:val>
                                        </p:tav>
                                      </p:tavLst>
                                    </p:anim>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1539091"/>
                                        </p:tgtEl>
                                        <p:attrNameLst>
                                          <p:attrName>style.visibility</p:attrName>
                                        </p:attrNameLst>
                                      </p:cBhvr>
                                      <p:to>
                                        <p:strVal val="visible"/>
                                      </p:to>
                                    </p:set>
                                    <p:animEffect transition="in" filter="wipe(right)">
                                      <p:cBhvr>
                                        <p:cTn id="17" dur="500"/>
                                        <p:tgtEl>
                                          <p:spTgt spid="1539091"/>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539086"/>
                                        </p:tgtEl>
                                        <p:attrNameLst>
                                          <p:attrName>style.visibility</p:attrName>
                                        </p:attrNameLst>
                                      </p:cBhvr>
                                      <p:to>
                                        <p:strVal val="visible"/>
                                      </p:to>
                                    </p:set>
                                    <p:animEffect transition="in" filter="dissolve">
                                      <p:cBhvr>
                                        <p:cTn id="21" dur="500"/>
                                        <p:tgtEl>
                                          <p:spTgt spid="153908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hidden"/>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499"/>
                                          </p:stCondLst>
                                        </p:cTn>
                                        <p:tgtEl>
                                          <p:spTgt spid="2"/>
                                        </p:tgtEl>
                                        <p:attrNameLst>
                                          <p:attrName>style.visibility</p:attrName>
                                        </p:attrNameLst>
                                      </p:cBhvr>
                                      <p:to>
                                        <p:strVal val="visible"/>
                                      </p:to>
                                    </p:set>
                                  </p:childTnLst>
                                </p:cTn>
                              </p:par>
                            </p:childTnLst>
                          </p:cTn>
                        </p:par>
                        <p:par>
                          <p:cTn id="29" fill="hold" nodeType="afterGroup">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539093"/>
                                        </p:tgtEl>
                                        <p:attrNameLst>
                                          <p:attrName>style.visibility</p:attrName>
                                        </p:attrNameLst>
                                      </p:cBhvr>
                                      <p:to>
                                        <p:strVal val="visible"/>
                                      </p:to>
                                    </p:set>
                                    <p:animEffect transition="in" filter="wipe(up)">
                                      <p:cBhvr>
                                        <p:cTn id="32" dur="500"/>
                                        <p:tgtEl>
                                          <p:spTgt spid="1539093"/>
                                        </p:tgtEl>
                                      </p:cBhvr>
                                    </p:animEffect>
                                  </p:childTnLst>
                                </p:cTn>
                              </p:par>
                            </p:childTnLst>
                          </p:cTn>
                        </p:par>
                        <p:par>
                          <p:cTn id="33" fill="hold" nodeType="afterGroup">
                            <p:stCondLst>
                              <p:cond delay="1500"/>
                            </p:stCondLst>
                            <p:childTnLst>
                              <p:par>
                                <p:cTn id="34" presetID="9" presetClass="entr" presetSubtype="0" fill="hold" grpId="0" nodeType="afterEffect">
                                  <p:stCondLst>
                                    <p:cond delay="0"/>
                                  </p:stCondLst>
                                  <p:childTnLst>
                                    <p:set>
                                      <p:cBhvr>
                                        <p:cTn id="35" dur="1" fill="hold">
                                          <p:stCondLst>
                                            <p:cond delay="0"/>
                                          </p:stCondLst>
                                        </p:cTn>
                                        <p:tgtEl>
                                          <p:spTgt spid="1539089"/>
                                        </p:tgtEl>
                                        <p:attrNameLst>
                                          <p:attrName>style.visibility</p:attrName>
                                        </p:attrNameLst>
                                      </p:cBhvr>
                                      <p:to>
                                        <p:strVal val="visible"/>
                                      </p:to>
                                    </p:set>
                                    <p:animEffect transition="in" filter="dissolve">
                                      <p:cBhvr>
                                        <p:cTn id="36" dur="500"/>
                                        <p:tgtEl>
                                          <p:spTgt spid="1539089"/>
                                        </p:tgtEl>
                                      </p:cBhvr>
                                    </p:animEffect>
                                  </p:childTnLst>
                                </p:cTn>
                              </p:par>
                            </p:childTnLst>
                          </p:cTn>
                        </p:par>
                        <p:par>
                          <p:cTn id="37" fill="hold" nodeType="afterGroup">
                            <p:stCondLst>
                              <p:cond delay="2000"/>
                            </p:stCondLst>
                            <p:childTnLst>
                              <p:par>
                                <p:cTn id="38" presetID="9" presetClass="entr" presetSubtype="0" fill="hold" grpId="0" nodeType="afterEffect">
                                  <p:stCondLst>
                                    <p:cond delay="0"/>
                                  </p:stCondLst>
                                  <p:childTnLst>
                                    <p:set>
                                      <p:cBhvr>
                                        <p:cTn id="39" dur="1" fill="hold">
                                          <p:stCondLst>
                                            <p:cond delay="0"/>
                                          </p:stCondLst>
                                        </p:cTn>
                                        <p:tgtEl>
                                          <p:spTgt spid="1539094"/>
                                        </p:tgtEl>
                                        <p:attrNameLst>
                                          <p:attrName>style.visibility</p:attrName>
                                        </p:attrNameLst>
                                      </p:cBhvr>
                                      <p:to>
                                        <p:strVal val="visible"/>
                                      </p:to>
                                    </p:set>
                                    <p:animEffect transition="in" filter="dissolve">
                                      <p:cBhvr>
                                        <p:cTn id="40" dur="500"/>
                                        <p:tgtEl>
                                          <p:spTgt spid="153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075" grpId="0" animBg="1" autoUpdateAnimBg="0"/>
      <p:bldP spid="1539076" grpId="0" animBg="1" autoUpdateAnimBg="0"/>
      <p:bldP spid="1539086" grpId="0" animBg="1" autoUpdateAnimBg="0"/>
      <p:bldP spid="1539089" grpId="0" animBg="1" autoUpdateAnimBg="0"/>
      <p:bldP spid="1539091" grpId="0" animBg="1"/>
      <p:bldP spid="1539093" grpId="0" animBg="1"/>
      <p:bldP spid="1539094" grpId="0" animBg="1" autoUpdateAnimBg="0"/>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Conveyance Law</a:t>
            </a:r>
            <a:endParaRPr lang="en-US" dirty="0"/>
          </a:p>
        </p:txBody>
      </p:sp>
      <p:sp>
        <p:nvSpPr>
          <p:cNvPr id="3" name="Content Placeholder 2"/>
          <p:cNvSpPr>
            <a:spLocks noGrp="1"/>
          </p:cNvSpPr>
          <p:nvPr>
            <p:ph idx="1"/>
          </p:nvPr>
        </p:nvSpPr>
        <p:spPr/>
        <p:txBody>
          <a:bodyPr/>
          <a:lstStyle/>
          <a:p>
            <a:r>
              <a:rPr lang="en-US" dirty="0" smtClean="0"/>
              <a:t>Protects creditors from these types of transfers</a:t>
            </a:r>
          </a:p>
          <a:p>
            <a:pPr lvl="1"/>
            <a:r>
              <a:rPr lang="en-US" dirty="0" smtClean="0"/>
              <a:t>Creditor can follow assets into the hands of sister here</a:t>
            </a:r>
          </a:p>
          <a:p>
            <a:pPr lvl="1"/>
            <a:r>
              <a:rPr lang="en-US" dirty="0" smtClean="0"/>
              <a:t>This can arise in bankruptcy under BC 548 and outside of bankruptcy under various state laws</a:t>
            </a:r>
            <a:endParaRPr lang="en-US" dirty="0"/>
          </a:p>
        </p:txBody>
      </p:sp>
      <p:sp>
        <p:nvSpPr>
          <p:cNvPr id="4" name="Date Placeholder 3"/>
          <p:cNvSpPr>
            <a:spLocks noGrp="1"/>
          </p:cNvSpPr>
          <p:nvPr>
            <p:ph type="dt" sz="half" idx="10"/>
          </p:nvPr>
        </p:nvSpPr>
        <p:spPr/>
        <p:txBody>
          <a:bodyPr/>
          <a:lstStyle/>
          <a:p>
            <a:pPr>
              <a:defRPr/>
            </a:pPr>
            <a:fld id="{0F999D49-66A8-4723-AB48-85EB09648450}"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4294967295"/>
          </p:nvPr>
        </p:nvSpPr>
        <p:spPr/>
        <p:txBody>
          <a:bodyPr/>
          <a:lstStyle/>
          <a:p>
            <a:fld id="{07AC617F-9C2D-4F22-8526-E06E601AB67D}" type="slidenum">
              <a:rPr lang="en-US" altLang="en-US" smtClean="0"/>
              <a:pPr/>
              <a:t>19</a:t>
            </a:fld>
            <a:endParaRPr lang="en-US" altLang="en-US"/>
          </a:p>
        </p:txBody>
      </p:sp>
    </p:spTree>
    <p:extLst>
      <p:ext uri="{BB962C8B-B14F-4D97-AF65-F5344CB8AC3E}">
        <p14:creationId xmlns:p14="http://schemas.microsoft.com/office/powerpoint/2010/main" val="242103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B451C0A5-AE90-40B2-B4E8-41F10FB2202E}" type="datetime4">
              <a:rPr lang="en-US" smtClean="0"/>
              <a:t>April 22,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B5CB384-7CAA-4CD7-B48E-84884F82065E}" type="slidenum">
              <a:rPr lang="en-US" altLang="en-US" sz="1400">
                <a:solidFill>
                  <a:srgbClr val="000066"/>
                </a:solidFill>
                <a:latin typeface="Arial" panose="020B0604020202020204" pitchFamily="34" charset="0"/>
              </a:rPr>
              <a:pPr/>
              <a:t>2</a:t>
            </a:fld>
            <a:endParaRPr lang="en-US" altLang="en-US" sz="1400">
              <a:solidFill>
                <a:srgbClr val="000066"/>
              </a:solidFill>
              <a:latin typeface="Arial" panose="020B0604020202020204" pitchFamily="34" charset="0"/>
            </a:endParaRPr>
          </a:p>
        </p:txBody>
      </p:sp>
      <p:sp>
        <p:nvSpPr>
          <p:cNvPr id="9221" name="Rectangle 2"/>
          <p:cNvSpPr>
            <a:spLocks noGrp="1" noChangeArrowheads="1"/>
          </p:cNvSpPr>
          <p:nvPr>
            <p:ph type="title"/>
          </p:nvPr>
        </p:nvSpPr>
        <p:spPr/>
        <p:txBody>
          <a:bodyPr/>
          <a:lstStyle/>
          <a:p>
            <a:r>
              <a:rPr lang="en-US" altLang="en-US" dirty="0" smtClean="0"/>
              <a:t>Subsequent SIs?</a:t>
            </a:r>
            <a:endParaRPr lang="en-US" altLang="en-US" sz="3200" dirty="0"/>
          </a:p>
        </p:txBody>
      </p:sp>
      <p:sp>
        <p:nvSpPr>
          <p:cNvPr id="1523715" name="AutoShape 3"/>
          <p:cNvSpPr>
            <a:spLocks noChangeArrowheads="1"/>
          </p:cNvSpPr>
          <p:nvPr/>
        </p:nvSpPr>
        <p:spPr bwMode="auto">
          <a:xfrm>
            <a:off x="2362200" y="51816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52371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23717" name="AutoShape 5"/>
          <p:cNvSpPr>
            <a:spLocks noChangeArrowheads="1"/>
          </p:cNvSpPr>
          <p:nvPr/>
        </p:nvSpPr>
        <p:spPr bwMode="auto">
          <a:xfrm>
            <a:off x="7772400" y="1447800"/>
            <a:ext cx="25908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USC</a:t>
            </a:r>
          </a:p>
        </p:txBody>
      </p:sp>
      <p:sp>
        <p:nvSpPr>
          <p:cNvPr id="1523718" name="Line 6"/>
          <p:cNvSpPr>
            <a:spLocks noChangeShapeType="1"/>
          </p:cNvSpPr>
          <p:nvPr/>
        </p:nvSpPr>
        <p:spPr bwMode="auto">
          <a:xfrm>
            <a:off x="4343400" y="2133600"/>
            <a:ext cx="3429000" cy="0"/>
          </a:xfrm>
          <a:prstGeom prst="line">
            <a:avLst/>
          </a:prstGeom>
          <a:noFill/>
          <a:ln w="1905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23719" name="Line 7"/>
          <p:cNvSpPr>
            <a:spLocks noChangeShapeType="1"/>
          </p:cNvSpPr>
          <p:nvPr/>
        </p:nvSpPr>
        <p:spPr bwMode="auto">
          <a:xfrm>
            <a:off x="3200400" y="2667000"/>
            <a:ext cx="0" cy="25146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3720" name="AutoShape 8"/>
          <p:cNvSpPr>
            <a:spLocks noChangeArrowheads="1"/>
          </p:cNvSpPr>
          <p:nvPr/>
        </p:nvSpPr>
        <p:spPr bwMode="auto">
          <a:xfrm>
            <a:off x="3608293" y="2987861"/>
            <a:ext cx="2631142" cy="564776"/>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 </a:t>
            </a:r>
            <a:r>
              <a:rPr lang="en-US" altLang="en-US" sz="3200" dirty="0" smtClean="0"/>
              <a:t>$10K USC</a:t>
            </a:r>
            <a:endParaRPr lang="en-US" altLang="en-US" sz="3200" dirty="0"/>
          </a:p>
        </p:txBody>
      </p:sp>
      <p:sp>
        <p:nvSpPr>
          <p:cNvPr id="1523721" name="AutoShape 9"/>
          <p:cNvSpPr>
            <a:spLocks noChangeArrowheads="1"/>
          </p:cNvSpPr>
          <p:nvPr/>
        </p:nvSpPr>
        <p:spPr bwMode="auto">
          <a:xfrm>
            <a:off x="3500718" y="3614083"/>
            <a:ext cx="1706752" cy="150607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a:t>
            </a:r>
            <a:r>
              <a:rPr lang="en-US" altLang="en-US" sz="3200" dirty="0" smtClean="0"/>
              <a:t>/1</a:t>
            </a:r>
            <a:endParaRPr lang="en-US" altLang="en-US" sz="3200" dirty="0"/>
          </a:p>
          <a:p>
            <a:pPr algn="ctr"/>
            <a:r>
              <a:rPr lang="en-US" altLang="en-US" sz="3200" dirty="0"/>
              <a:t>SA: </a:t>
            </a:r>
            <a:r>
              <a:rPr lang="en-US" altLang="en-US" sz="3200" dirty="0" smtClean="0"/>
              <a:t>EQ</a:t>
            </a:r>
            <a:endParaRPr lang="en-US" altLang="en-US" sz="3200" dirty="0"/>
          </a:p>
          <a:p>
            <a:pPr algn="ctr"/>
            <a:r>
              <a:rPr lang="en-US" altLang="en-US" sz="3200" dirty="0" smtClean="0"/>
              <a:t>FS</a:t>
            </a:r>
            <a:r>
              <a:rPr lang="en-US" altLang="en-US" sz="3200" dirty="0"/>
              <a:t>: </a:t>
            </a:r>
            <a:r>
              <a:rPr lang="en-US" altLang="en-US" sz="3200" dirty="0" smtClean="0"/>
              <a:t>EQ</a:t>
            </a:r>
            <a:endParaRPr lang="en-US" altLang="en-US" sz="3200" dirty="0"/>
          </a:p>
        </p:txBody>
      </p:sp>
      <p:sp>
        <p:nvSpPr>
          <p:cNvPr id="13"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4"/>
          <p:cNvSpPr>
            <a:spLocks noChangeArrowheads="1"/>
          </p:cNvSpPr>
          <p:nvPr/>
        </p:nvSpPr>
        <p:spPr bwMode="auto">
          <a:xfrm flipH="1">
            <a:off x="5376069" y="1447800"/>
            <a:ext cx="2049461" cy="52704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a:t>
            </a:r>
            <a:r>
              <a:rPr lang="en-US" altLang="en-US" sz="3200" dirty="0" smtClean="0"/>
              <a:t>/1: $10K</a:t>
            </a:r>
            <a:endParaRPr lang="en-US" altLang="en-US" sz="3200" dirty="0"/>
          </a:p>
        </p:txBody>
      </p:sp>
      <p:sp>
        <p:nvSpPr>
          <p:cNvPr id="15" name="Text Box 22"/>
          <p:cNvSpPr txBox="1">
            <a:spLocks noChangeArrowheads="1"/>
          </p:cNvSpPr>
          <p:nvPr/>
        </p:nvSpPr>
        <p:spPr bwMode="auto">
          <a:xfrm>
            <a:off x="7646895" y="4141257"/>
            <a:ext cx="4064000"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8/1: EQ worth $10K: Who gets it?</a:t>
            </a:r>
            <a:endParaRPr lang="en-US" altLang="en-US" sz="3600" dirty="0">
              <a:solidFill>
                <a:srgbClr val="FF0000"/>
              </a:solidFill>
            </a:endParaRPr>
          </a:p>
        </p:txBody>
      </p:sp>
    </p:spTree>
    <p:extLst>
      <p:ext uri="{BB962C8B-B14F-4D97-AF65-F5344CB8AC3E}">
        <p14:creationId xmlns:p14="http://schemas.microsoft.com/office/powerpoint/2010/main" val="34997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23716"/>
                                        </p:tgtEl>
                                        <p:attrNameLst>
                                          <p:attrName>style.visibility</p:attrName>
                                        </p:attrNameLst>
                                      </p:cBhvr>
                                      <p:to>
                                        <p:strVal val="visible"/>
                                      </p:to>
                                    </p:set>
                                    <p:anim calcmode="lin" valueType="num">
                                      <p:cBhvr additive="base">
                                        <p:cTn id="7" dur="500" fill="hold"/>
                                        <p:tgtEl>
                                          <p:spTgt spid="1523716"/>
                                        </p:tgtEl>
                                        <p:attrNameLst>
                                          <p:attrName>ppt_x</p:attrName>
                                        </p:attrNameLst>
                                      </p:cBhvr>
                                      <p:tavLst>
                                        <p:tav tm="0">
                                          <p:val>
                                            <p:strVal val="0-#ppt_w/2"/>
                                          </p:val>
                                        </p:tav>
                                        <p:tav tm="100000">
                                          <p:val>
                                            <p:strVal val="#ppt_x"/>
                                          </p:val>
                                        </p:tav>
                                      </p:tavLst>
                                    </p:anim>
                                    <p:anim calcmode="lin" valueType="num">
                                      <p:cBhvr additive="base">
                                        <p:cTn id="8" dur="500" fill="hold"/>
                                        <p:tgtEl>
                                          <p:spTgt spid="15237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23719"/>
                                        </p:tgtEl>
                                        <p:attrNameLst>
                                          <p:attrName>style.visibility</p:attrName>
                                        </p:attrNameLst>
                                      </p:cBhvr>
                                      <p:to>
                                        <p:strVal val="visible"/>
                                      </p:to>
                                    </p:set>
                                    <p:anim calcmode="lin" valueType="num">
                                      <p:cBhvr>
                                        <p:cTn id="12" dur="500" fill="hold"/>
                                        <p:tgtEl>
                                          <p:spTgt spid="1523719"/>
                                        </p:tgtEl>
                                        <p:attrNameLst>
                                          <p:attrName>ppt_w</p:attrName>
                                        </p:attrNameLst>
                                      </p:cBhvr>
                                      <p:tavLst>
                                        <p:tav tm="0">
                                          <p:val>
                                            <p:strVal val="2/3*#ppt_w"/>
                                          </p:val>
                                        </p:tav>
                                        <p:tav tm="100000">
                                          <p:val>
                                            <p:strVal val="#ppt_w"/>
                                          </p:val>
                                        </p:tav>
                                      </p:tavLst>
                                    </p:anim>
                                    <p:anim calcmode="lin" valueType="num">
                                      <p:cBhvr>
                                        <p:cTn id="13" dur="500" fill="hold"/>
                                        <p:tgtEl>
                                          <p:spTgt spid="1523719"/>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23715"/>
                                        </p:tgtEl>
                                        <p:attrNameLst>
                                          <p:attrName>style.visibility</p:attrName>
                                        </p:attrNameLst>
                                      </p:cBhvr>
                                      <p:to>
                                        <p:strVal val="visible"/>
                                      </p:to>
                                    </p:set>
                                    <p:anim calcmode="lin" valueType="num">
                                      <p:cBhvr>
                                        <p:cTn id="17" dur="500" fill="hold"/>
                                        <p:tgtEl>
                                          <p:spTgt spid="1523715"/>
                                        </p:tgtEl>
                                        <p:attrNameLst>
                                          <p:attrName>ppt_w</p:attrName>
                                        </p:attrNameLst>
                                      </p:cBhvr>
                                      <p:tavLst>
                                        <p:tav tm="0">
                                          <p:val>
                                            <p:strVal val="2/3*#ppt_w"/>
                                          </p:val>
                                        </p:tav>
                                        <p:tav tm="100000">
                                          <p:val>
                                            <p:strVal val="#ppt_w"/>
                                          </p:val>
                                        </p:tav>
                                      </p:tavLst>
                                    </p:anim>
                                    <p:anim calcmode="lin" valueType="num">
                                      <p:cBhvr>
                                        <p:cTn id="18" dur="500" fill="hold"/>
                                        <p:tgtEl>
                                          <p:spTgt spid="1523715"/>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23720"/>
                                        </p:tgtEl>
                                        <p:attrNameLst>
                                          <p:attrName>style.visibility</p:attrName>
                                        </p:attrNameLst>
                                      </p:cBhvr>
                                      <p:to>
                                        <p:strVal val="visible"/>
                                      </p:to>
                                    </p:set>
                                    <p:animEffect transition="in" filter="dissolve">
                                      <p:cBhvr>
                                        <p:cTn id="22" dur="500"/>
                                        <p:tgtEl>
                                          <p:spTgt spid="1523720"/>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23717"/>
                                        </p:tgtEl>
                                        <p:attrNameLst>
                                          <p:attrName>style.visibility</p:attrName>
                                        </p:attrNameLst>
                                      </p:cBhvr>
                                      <p:to>
                                        <p:strVal val="visible"/>
                                      </p:to>
                                    </p:set>
                                    <p:anim calcmode="lin" valueType="num">
                                      <p:cBhvr>
                                        <p:cTn id="27" dur="500" fill="hold"/>
                                        <p:tgtEl>
                                          <p:spTgt spid="1523717"/>
                                        </p:tgtEl>
                                        <p:attrNameLst>
                                          <p:attrName>ppt_w</p:attrName>
                                        </p:attrNameLst>
                                      </p:cBhvr>
                                      <p:tavLst>
                                        <p:tav tm="0">
                                          <p:val>
                                            <p:strVal val="2/3*#ppt_w"/>
                                          </p:val>
                                        </p:tav>
                                        <p:tav tm="100000">
                                          <p:val>
                                            <p:strVal val="#ppt_w"/>
                                          </p:val>
                                        </p:tav>
                                      </p:tavLst>
                                    </p:anim>
                                    <p:anim calcmode="lin" valueType="num">
                                      <p:cBhvr>
                                        <p:cTn id="28" dur="500" fill="hold"/>
                                        <p:tgtEl>
                                          <p:spTgt spid="1523717"/>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1523718"/>
                                        </p:tgtEl>
                                        <p:attrNameLst>
                                          <p:attrName>style.visibility</p:attrName>
                                        </p:attrNameLst>
                                      </p:cBhvr>
                                      <p:to>
                                        <p:strVal val="visible"/>
                                      </p:to>
                                    </p:set>
                                    <p:animEffect transition="in" filter="wipe(right)">
                                      <p:cBhvr>
                                        <p:cTn id="32" dur="500"/>
                                        <p:tgtEl>
                                          <p:spTgt spid="1523718"/>
                                        </p:tgtEl>
                                      </p:cBhvr>
                                    </p:animEffect>
                                  </p:childTnLst>
                                </p:cTn>
                              </p:par>
                            </p:childTnLst>
                          </p:cTn>
                        </p:par>
                        <p:par>
                          <p:cTn id="33" fill="hold">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523721"/>
                                        </p:tgtEl>
                                        <p:attrNameLst>
                                          <p:attrName>style.visibility</p:attrName>
                                        </p:attrNameLst>
                                      </p:cBhvr>
                                      <p:to>
                                        <p:strVal val="visible"/>
                                      </p:to>
                                    </p:set>
                                    <p:animEffect transition="in" filter="dissolve">
                                      <p:cBhvr>
                                        <p:cTn id="41" dur="500"/>
                                        <p:tgtEl>
                                          <p:spTgt spid="152372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hidden"/>
                                      </p:to>
                                    </p:set>
                                  </p:childTnLst>
                                </p:cTn>
                              </p:par>
                            </p:childTnLst>
                          </p:cTn>
                        </p:par>
                        <p:par>
                          <p:cTn id="46" fill="hold">
                            <p:stCondLst>
                              <p:cond delay="0"/>
                            </p:stCondLst>
                            <p:childTnLst>
                              <p:par>
                                <p:cTn id="47" presetID="9"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dissolv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5" grpId="0" animBg="1" autoUpdateAnimBg="0"/>
      <p:bldP spid="1523716" grpId="0" animBg="1" autoUpdateAnimBg="0"/>
      <p:bldP spid="1523717" grpId="0" animBg="1" autoUpdateAnimBg="0"/>
      <p:bldP spid="1523718" grpId="0" animBg="1"/>
      <p:bldP spid="1523719" grpId="0" animBg="1"/>
      <p:bldP spid="1523720" grpId="0" animBg="1" autoUpdateAnimBg="0"/>
      <p:bldP spid="1523721" grpId="0" animBg="1" autoUpdateAnimBg="0"/>
      <p:bldP spid="13" grpId="0" animBg="1"/>
      <p:bldP spid="14" grpId="0" animBg="1"/>
      <p:bldP spid="15"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28C8D22D-292A-42FE-9AD1-FE64B91FC71B}" type="datetime4">
              <a:rPr lang="en-US" smtClean="0"/>
              <a:t>April 22,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5E1ADB6-92B4-4678-B0A2-D289BD01D2DC}" type="slidenum">
              <a:rPr lang="en-US" altLang="en-US" sz="1400">
                <a:solidFill>
                  <a:srgbClr val="000066"/>
                </a:solidFill>
                <a:latin typeface="Arial" panose="020B0604020202020204" pitchFamily="34" charset="0"/>
              </a:rPr>
              <a:pPr/>
              <a:t>20</a:t>
            </a:fld>
            <a:endParaRPr lang="en-US" altLang="en-US" sz="1400">
              <a:solidFill>
                <a:srgbClr val="000066"/>
              </a:solidFill>
              <a:latin typeface="Arial" panose="020B0604020202020204" pitchFamily="34" charset="0"/>
            </a:endParaRPr>
          </a:p>
        </p:txBody>
      </p:sp>
      <p:sp>
        <p:nvSpPr>
          <p:cNvPr id="18437" name="Rectangle 2"/>
          <p:cNvSpPr>
            <a:spLocks noGrp="1" noChangeArrowheads="1"/>
          </p:cNvSpPr>
          <p:nvPr>
            <p:ph type="title"/>
          </p:nvPr>
        </p:nvSpPr>
        <p:spPr/>
        <p:txBody>
          <a:bodyPr/>
          <a:lstStyle/>
          <a:p>
            <a:r>
              <a:rPr lang="en-US" altLang="en-US" dirty="0" smtClean="0"/>
              <a:t>Preferences</a:t>
            </a:r>
            <a:endParaRPr lang="en-US" altLang="en-US" sz="3200" dirty="0"/>
          </a:p>
        </p:txBody>
      </p:sp>
      <p:sp>
        <p:nvSpPr>
          <p:cNvPr id="1532931" name="AutoShape 3"/>
          <p:cNvSpPr>
            <a:spLocks noChangeArrowheads="1"/>
          </p:cNvSpPr>
          <p:nvPr/>
        </p:nvSpPr>
        <p:spPr bwMode="auto">
          <a:xfrm>
            <a:off x="1380909" y="5237014"/>
            <a:ext cx="2720036"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USC1</a:t>
            </a:r>
            <a:endParaRPr lang="en-US" altLang="en-US" sz="4000" dirty="0"/>
          </a:p>
        </p:txBody>
      </p:sp>
      <p:sp>
        <p:nvSpPr>
          <p:cNvPr id="1532932"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32933" name="AutoShape 5"/>
          <p:cNvSpPr>
            <a:spLocks noChangeArrowheads="1"/>
          </p:cNvSpPr>
          <p:nvPr/>
        </p:nvSpPr>
        <p:spPr bwMode="auto">
          <a:xfrm>
            <a:off x="7772400" y="1447800"/>
            <a:ext cx="25908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USC2</a:t>
            </a:r>
            <a:endParaRPr lang="en-US" altLang="en-US" sz="4000" dirty="0"/>
          </a:p>
        </p:txBody>
      </p:sp>
      <p:sp>
        <p:nvSpPr>
          <p:cNvPr id="1532934" name="Line 6"/>
          <p:cNvSpPr>
            <a:spLocks noChangeShapeType="1"/>
          </p:cNvSpPr>
          <p:nvPr/>
        </p:nvSpPr>
        <p:spPr bwMode="auto">
          <a:xfrm>
            <a:off x="4343400" y="2133600"/>
            <a:ext cx="3429000" cy="0"/>
          </a:xfrm>
          <a:prstGeom prst="line">
            <a:avLst/>
          </a:prstGeom>
          <a:noFill/>
          <a:ln w="190500">
            <a:solidFill>
              <a:srgbClr val="FF0000"/>
            </a:solidFill>
            <a:round/>
            <a:headEnd type="triangle" w="med" len="med"/>
            <a:tailEnd type="triangle"/>
          </a:ln>
          <a:extLst>
            <a:ext uri="{909E8E84-426E-40DD-AFC4-6F175D3DCCD1}">
              <a14:hiddenFill xmlns:a14="http://schemas.microsoft.com/office/drawing/2010/main">
                <a:noFill/>
              </a14:hiddenFill>
            </a:ext>
          </a:extLst>
        </p:spPr>
        <p:txBody>
          <a:bodyPr/>
          <a:lstStyle/>
          <a:p>
            <a:endParaRPr lang="en-US"/>
          </a:p>
        </p:txBody>
      </p:sp>
      <p:sp>
        <p:nvSpPr>
          <p:cNvPr id="1532935" name="Line 7"/>
          <p:cNvSpPr>
            <a:spLocks noChangeShapeType="1"/>
          </p:cNvSpPr>
          <p:nvPr/>
        </p:nvSpPr>
        <p:spPr bwMode="auto">
          <a:xfrm>
            <a:off x="3325092" y="2722414"/>
            <a:ext cx="0" cy="25146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2936" name="AutoShape 8"/>
          <p:cNvSpPr>
            <a:spLocks noChangeArrowheads="1"/>
          </p:cNvSpPr>
          <p:nvPr/>
        </p:nvSpPr>
        <p:spPr bwMode="auto">
          <a:xfrm>
            <a:off x="687223" y="3522514"/>
            <a:ext cx="2407434"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
        <p:nvSpPr>
          <p:cNvPr id="1532937" name="AutoShape 9"/>
          <p:cNvSpPr>
            <a:spLocks noChangeArrowheads="1"/>
          </p:cNvSpPr>
          <p:nvPr/>
        </p:nvSpPr>
        <p:spPr bwMode="auto">
          <a:xfrm>
            <a:off x="4573835" y="2571751"/>
            <a:ext cx="2969965" cy="9143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
        <p:nvSpPr>
          <p:cNvPr id="13"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Text Box 22"/>
          <p:cNvSpPr txBox="1">
            <a:spLocks noChangeArrowheads="1"/>
          </p:cNvSpPr>
          <p:nvPr/>
        </p:nvSpPr>
        <p:spPr bwMode="auto">
          <a:xfrm>
            <a:off x="5008894" y="4208325"/>
            <a:ext cx="6581660"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smtClean="0">
                <a:solidFill>
                  <a:srgbClr val="FF0000"/>
                </a:solidFill>
              </a:rPr>
              <a:t>Corp has only $50 and pays all of it to USC1. What should we do?</a:t>
            </a:r>
            <a:endParaRPr lang="en-US" altLang="en-US" sz="3600" dirty="0">
              <a:solidFill>
                <a:srgbClr val="FF0000"/>
              </a:solidFill>
            </a:endParaRPr>
          </a:p>
        </p:txBody>
      </p:sp>
    </p:spTree>
    <p:extLst>
      <p:ext uri="{BB962C8B-B14F-4D97-AF65-F5344CB8AC3E}">
        <p14:creationId xmlns:p14="http://schemas.microsoft.com/office/powerpoint/2010/main" val="2387469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2932"/>
                                        </p:tgtEl>
                                        <p:attrNameLst>
                                          <p:attrName>style.visibility</p:attrName>
                                        </p:attrNameLst>
                                      </p:cBhvr>
                                      <p:to>
                                        <p:strVal val="visible"/>
                                      </p:to>
                                    </p:set>
                                    <p:anim calcmode="lin" valueType="num">
                                      <p:cBhvr additive="base">
                                        <p:cTn id="7" dur="500" fill="hold"/>
                                        <p:tgtEl>
                                          <p:spTgt spid="1532932"/>
                                        </p:tgtEl>
                                        <p:attrNameLst>
                                          <p:attrName>ppt_x</p:attrName>
                                        </p:attrNameLst>
                                      </p:cBhvr>
                                      <p:tavLst>
                                        <p:tav tm="0">
                                          <p:val>
                                            <p:strVal val="0-#ppt_w/2"/>
                                          </p:val>
                                        </p:tav>
                                        <p:tav tm="100000">
                                          <p:val>
                                            <p:strVal val="#ppt_x"/>
                                          </p:val>
                                        </p:tav>
                                      </p:tavLst>
                                    </p:anim>
                                    <p:anim calcmode="lin" valueType="num">
                                      <p:cBhvr additive="base">
                                        <p:cTn id="8" dur="500" fill="hold"/>
                                        <p:tgtEl>
                                          <p:spTgt spid="15329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32935"/>
                                        </p:tgtEl>
                                        <p:attrNameLst>
                                          <p:attrName>style.visibility</p:attrName>
                                        </p:attrNameLst>
                                      </p:cBhvr>
                                      <p:to>
                                        <p:strVal val="visible"/>
                                      </p:to>
                                    </p:set>
                                    <p:anim calcmode="lin" valueType="num">
                                      <p:cBhvr>
                                        <p:cTn id="12" dur="500" fill="hold"/>
                                        <p:tgtEl>
                                          <p:spTgt spid="1532935"/>
                                        </p:tgtEl>
                                        <p:attrNameLst>
                                          <p:attrName>ppt_w</p:attrName>
                                        </p:attrNameLst>
                                      </p:cBhvr>
                                      <p:tavLst>
                                        <p:tav tm="0">
                                          <p:val>
                                            <p:strVal val="2/3*#ppt_w"/>
                                          </p:val>
                                        </p:tav>
                                        <p:tav tm="100000">
                                          <p:val>
                                            <p:strVal val="#ppt_w"/>
                                          </p:val>
                                        </p:tav>
                                      </p:tavLst>
                                    </p:anim>
                                    <p:anim calcmode="lin" valueType="num">
                                      <p:cBhvr>
                                        <p:cTn id="13" dur="500" fill="hold"/>
                                        <p:tgtEl>
                                          <p:spTgt spid="1532935"/>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32931"/>
                                        </p:tgtEl>
                                        <p:attrNameLst>
                                          <p:attrName>style.visibility</p:attrName>
                                        </p:attrNameLst>
                                      </p:cBhvr>
                                      <p:to>
                                        <p:strVal val="visible"/>
                                      </p:to>
                                    </p:set>
                                    <p:anim calcmode="lin" valueType="num">
                                      <p:cBhvr>
                                        <p:cTn id="17" dur="500" fill="hold"/>
                                        <p:tgtEl>
                                          <p:spTgt spid="1532931"/>
                                        </p:tgtEl>
                                        <p:attrNameLst>
                                          <p:attrName>ppt_w</p:attrName>
                                        </p:attrNameLst>
                                      </p:cBhvr>
                                      <p:tavLst>
                                        <p:tav tm="0">
                                          <p:val>
                                            <p:strVal val="2/3*#ppt_w"/>
                                          </p:val>
                                        </p:tav>
                                        <p:tav tm="100000">
                                          <p:val>
                                            <p:strVal val="#ppt_w"/>
                                          </p:val>
                                        </p:tav>
                                      </p:tavLst>
                                    </p:anim>
                                    <p:anim calcmode="lin" valueType="num">
                                      <p:cBhvr>
                                        <p:cTn id="18" dur="500" fill="hold"/>
                                        <p:tgtEl>
                                          <p:spTgt spid="1532931"/>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32936"/>
                                        </p:tgtEl>
                                        <p:attrNameLst>
                                          <p:attrName>style.visibility</p:attrName>
                                        </p:attrNameLst>
                                      </p:cBhvr>
                                      <p:to>
                                        <p:strVal val="visible"/>
                                      </p:to>
                                    </p:set>
                                    <p:animEffect transition="in" filter="dissolve">
                                      <p:cBhvr>
                                        <p:cTn id="22" dur="500"/>
                                        <p:tgtEl>
                                          <p:spTgt spid="15329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1532933"/>
                                        </p:tgtEl>
                                        <p:attrNameLst>
                                          <p:attrName>style.visibility</p:attrName>
                                        </p:attrNameLst>
                                      </p:cBhvr>
                                      <p:to>
                                        <p:strVal val="visible"/>
                                      </p:to>
                                    </p:set>
                                    <p:anim calcmode="lin" valueType="num">
                                      <p:cBhvr>
                                        <p:cTn id="29" dur="500" fill="hold"/>
                                        <p:tgtEl>
                                          <p:spTgt spid="1532933"/>
                                        </p:tgtEl>
                                        <p:attrNameLst>
                                          <p:attrName>ppt_w</p:attrName>
                                        </p:attrNameLst>
                                      </p:cBhvr>
                                      <p:tavLst>
                                        <p:tav tm="0">
                                          <p:val>
                                            <p:strVal val="2/3*#ppt_w"/>
                                          </p:val>
                                        </p:tav>
                                        <p:tav tm="100000">
                                          <p:val>
                                            <p:strVal val="#ppt_w"/>
                                          </p:val>
                                        </p:tav>
                                      </p:tavLst>
                                    </p:anim>
                                    <p:anim calcmode="lin" valueType="num">
                                      <p:cBhvr>
                                        <p:cTn id="30" dur="500" fill="hold"/>
                                        <p:tgtEl>
                                          <p:spTgt spid="1532933"/>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2" presetClass="entr" presetSubtype="2" fill="hold" grpId="0" nodeType="afterEffect">
                                  <p:stCondLst>
                                    <p:cond delay="0"/>
                                  </p:stCondLst>
                                  <p:childTnLst>
                                    <p:set>
                                      <p:cBhvr>
                                        <p:cTn id="33" dur="1" fill="hold">
                                          <p:stCondLst>
                                            <p:cond delay="0"/>
                                          </p:stCondLst>
                                        </p:cTn>
                                        <p:tgtEl>
                                          <p:spTgt spid="1532934"/>
                                        </p:tgtEl>
                                        <p:attrNameLst>
                                          <p:attrName>style.visibility</p:attrName>
                                        </p:attrNameLst>
                                      </p:cBhvr>
                                      <p:to>
                                        <p:strVal val="visible"/>
                                      </p:to>
                                    </p:set>
                                    <p:animEffect transition="in" filter="wipe(right)">
                                      <p:cBhvr>
                                        <p:cTn id="34" dur="500"/>
                                        <p:tgtEl>
                                          <p:spTgt spid="1532934"/>
                                        </p:tgtEl>
                                      </p:cBhvr>
                                    </p:animEffect>
                                  </p:childTnLst>
                                </p:cTn>
                              </p:par>
                            </p:childTnLst>
                          </p:cTn>
                        </p:par>
                        <p:par>
                          <p:cTn id="35" fill="hold">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1532937"/>
                                        </p:tgtEl>
                                        <p:attrNameLst>
                                          <p:attrName>style.visibility</p:attrName>
                                        </p:attrNameLst>
                                      </p:cBhvr>
                                      <p:to>
                                        <p:strVal val="visible"/>
                                      </p:to>
                                    </p:set>
                                    <p:animEffect transition="in" filter="dissolve">
                                      <p:cBhvr>
                                        <p:cTn id="38" dur="500"/>
                                        <p:tgtEl>
                                          <p:spTgt spid="1532937"/>
                                        </p:tgtEl>
                                      </p:cBhvr>
                                    </p:animEffect>
                                  </p:childTnLst>
                                </p:cTn>
                              </p:par>
                            </p:childTnLst>
                          </p:cTn>
                        </p:par>
                        <p:par>
                          <p:cTn id="39" fill="hold">
                            <p:stCondLst>
                              <p:cond delay="1500"/>
                            </p:stCondLst>
                            <p:childTnLst>
                              <p:par>
                                <p:cTn id="40" presetID="9" presetClass="entr" presetSubtype="0"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2931" grpId="0" animBg="1" autoUpdateAnimBg="0"/>
      <p:bldP spid="1532932" grpId="0" animBg="1" autoUpdateAnimBg="0"/>
      <p:bldP spid="1532933" grpId="0" animBg="1" autoUpdateAnimBg="0"/>
      <p:bldP spid="1532934" grpId="0" animBg="1"/>
      <p:bldP spid="1532935" grpId="0" animBg="1"/>
      <p:bldP spid="1532936" grpId="0" animBg="1" autoUpdateAnimBg="0"/>
      <p:bldP spid="1532937" grpId="0" animBg="1" autoUpdateAnimBg="0"/>
      <p:bldP spid="13" grpId="0" animBg="1"/>
      <p:bldP spid="1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 Law</a:t>
            </a:r>
            <a:endParaRPr lang="en-US" dirty="0"/>
          </a:p>
        </p:txBody>
      </p:sp>
      <p:sp>
        <p:nvSpPr>
          <p:cNvPr id="3" name="Content Placeholder 2"/>
          <p:cNvSpPr>
            <a:spLocks noGrp="1"/>
          </p:cNvSpPr>
          <p:nvPr>
            <p:ph idx="1"/>
          </p:nvPr>
        </p:nvSpPr>
        <p:spPr/>
        <p:txBody>
          <a:bodyPr/>
          <a:lstStyle/>
          <a:p>
            <a:r>
              <a:rPr lang="en-US" dirty="0" smtClean="0"/>
              <a:t>Outside of Bankruptcy</a:t>
            </a:r>
          </a:p>
          <a:p>
            <a:pPr lvl="1"/>
            <a:r>
              <a:rPr lang="en-US" dirty="0" smtClean="0"/>
              <a:t>Some state laws address this, but not generally</a:t>
            </a:r>
          </a:p>
          <a:p>
            <a:r>
              <a:rPr lang="en-US" dirty="0" smtClean="0"/>
              <a:t>Inside of Bankruptcy</a:t>
            </a:r>
          </a:p>
          <a:p>
            <a:pPr lvl="1"/>
            <a:r>
              <a:rPr lang="en-US" dirty="0" smtClean="0"/>
              <a:t>BC 547 deals with this in elaborate fashion</a:t>
            </a:r>
          </a:p>
          <a:p>
            <a:pPr lvl="1"/>
            <a:r>
              <a:rPr lang="en-US" dirty="0" smtClean="0"/>
              <a:t>If the terms of that are met, the payment will be undone—avoided—and returned for pro rata distribution</a:t>
            </a:r>
          </a:p>
        </p:txBody>
      </p:sp>
      <p:sp>
        <p:nvSpPr>
          <p:cNvPr id="4" name="Date Placeholder 3"/>
          <p:cNvSpPr>
            <a:spLocks noGrp="1"/>
          </p:cNvSpPr>
          <p:nvPr>
            <p:ph type="dt" sz="half" idx="10"/>
          </p:nvPr>
        </p:nvSpPr>
        <p:spPr/>
        <p:txBody>
          <a:bodyPr/>
          <a:lstStyle/>
          <a:p>
            <a:pPr>
              <a:defRPr/>
            </a:pPr>
            <a:fld id="{0F999D49-66A8-4723-AB48-85EB09648450}"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4294967295"/>
          </p:nvPr>
        </p:nvSpPr>
        <p:spPr/>
        <p:txBody>
          <a:bodyPr/>
          <a:lstStyle/>
          <a:p>
            <a:fld id="{07AC617F-9C2D-4F22-8526-E06E601AB67D}" type="slidenum">
              <a:rPr lang="en-US" altLang="en-US" smtClean="0"/>
              <a:pPr/>
              <a:t>21</a:t>
            </a:fld>
            <a:endParaRPr lang="en-US" altLang="en-US"/>
          </a:p>
        </p:txBody>
      </p:sp>
    </p:spTree>
    <p:extLst>
      <p:ext uri="{BB962C8B-B14F-4D97-AF65-F5344CB8AC3E}">
        <p14:creationId xmlns:p14="http://schemas.microsoft.com/office/powerpoint/2010/main" val="369782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DC4D0CB6-5747-4AB3-8520-A91E33C689E3}" type="datetime4">
              <a:rPr lang="en-US" smtClean="0"/>
              <a:t>April 22,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519AAEF-33FC-4972-811A-7005F33AA96A}" type="slidenum">
              <a:rPr lang="en-US" altLang="en-US" sz="1400">
                <a:solidFill>
                  <a:srgbClr val="000066"/>
                </a:solidFill>
                <a:latin typeface="Arial" panose="020B0604020202020204" pitchFamily="34" charset="0"/>
              </a:rPr>
              <a:pPr/>
              <a:t>22</a:t>
            </a:fld>
            <a:endParaRPr lang="en-US" altLang="en-US" sz="1400">
              <a:solidFill>
                <a:srgbClr val="000066"/>
              </a:solidFill>
              <a:latin typeface="Arial" panose="020B0604020202020204" pitchFamily="34" charset="0"/>
            </a:endParaRPr>
          </a:p>
        </p:txBody>
      </p:sp>
      <p:sp>
        <p:nvSpPr>
          <p:cNvPr id="12293" name="Rectangle 2"/>
          <p:cNvSpPr>
            <a:spLocks noGrp="1" noChangeArrowheads="1"/>
          </p:cNvSpPr>
          <p:nvPr>
            <p:ph type="title"/>
          </p:nvPr>
        </p:nvSpPr>
        <p:spPr/>
        <p:txBody>
          <a:bodyPr/>
          <a:lstStyle/>
          <a:p>
            <a:r>
              <a:rPr lang="en-US" altLang="en-US" dirty="0" smtClean="0"/>
              <a:t>SI Grants to Preexisting Creditors</a:t>
            </a:r>
            <a:endParaRPr lang="en-US" altLang="en-US" sz="3200" dirty="0"/>
          </a:p>
        </p:txBody>
      </p:sp>
      <p:sp>
        <p:nvSpPr>
          <p:cNvPr id="1526787" name="AutoShape 3"/>
          <p:cNvSpPr>
            <a:spLocks noChangeArrowheads="1"/>
          </p:cNvSpPr>
          <p:nvPr/>
        </p:nvSpPr>
        <p:spPr bwMode="auto">
          <a:xfrm>
            <a:off x="2362200" y="51816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USC1</a:t>
            </a:r>
            <a:endParaRPr lang="en-US" altLang="en-US" sz="4000" dirty="0"/>
          </a:p>
        </p:txBody>
      </p:sp>
      <p:sp>
        <p:nvSpPr>
          <p:cNvPr id="1526788"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26789" name="AutoShape 5"/>
          <p:cNvSpPr>
            <a:spLocks noChangeArrowheads="1"/>
          </p:cNvSpPr>
          <p:nvPr/>
        </p:nvSpPr>
        <p:spPr bwMode="auto">
          <a:xfrm>
            <a:off x="77724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USC2</a:t>
            </a:r>
            <a:endParaRPr lang="en-US" altLang="en-US" sz="4000" dirty="0"/>
          </a:p>
        </p:txBody>
      </p:sp>
      <p:sp>
        <p:nvSpPr>
          <p:cNvPr id="1526790" name="Line 6"/>
          <p:cNvSpPr>
            <a:spLocks noChangeShapeType="1"/>
          </p:cNvSpPr>
          <p:nvPr/>
        </p:nvSpPr>
        <p:spPr bwMode="auto">
          <a:xfrm>
            <a:off x="4343400" y="2133600"/>
            <a:ext cx="3429000" cy="0"/>
          </a:xfrm>
          <a:prstGeom prst="line">
            <a:avLst/>
          </a:prstGeom>
          <a:noFill/>
          <a:ln w="190500">
            <a:solidFill>
              <a:srgbClr val="FF0000"/>
            </a:solidFill>
            <a:round/>
            <a:headEnd type="triangle" w="med" len="med"/>
            <a:tailEnd type="triangle"/>
          </a:ln>
          <a:extLst>
            <a:ext uri="{909E8E84-426E-40DD-AFC4-6F175D3DCCD1}">
              <a14:hiddenFill xmlns:a14="http://schemas.microsoft.com/office/drawing/2010/main">
                <a:noFill/>
              </a14:hiddenFill>
            </a:ext>
          </a:extLst>
        </p:spPr>
        <p:txBody>
          <a:bodyPr/>
          <a:lstStyle/>
          <a:p>
            <a:endParaRPr lang="en-US"/>
          </a:p>
        </p:txBody>
      </p:sp>
      <p:sp>
        <p:nvSpPr>
          <p:cNvPr id="1526791" name="Line 7"/>
          <p:cNvSpPr>
            <a:spLocks noChangeShapeType="1"/>
          </p:cNvSpPr>
          <p:nvPr/>
        </p:nvSpPr>
        <p:spPr bwMode="auto">
          <a:xfrm>
            <a:off x="3200400" y="2667000"/>
            <a:ext cx="0" cy="25146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Rectangle 5"/>
          <p:cNvSpPr>
            <a:spLocks noChangeArrowheads="1"/>
          </p:cNvSpPr>
          <p:nvPr/>
        </p:nvSpPr>
        <p:spPr bwMode="auto">
          <a:xfrm>
            <a:off x="12018963"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3" name="AutoShape 8"/>
          <p:cNvSpPr>
            <a:spLocks noChangeArrowheads="1"/>
          </p:cNvSpPr>
          <p:nvPr/>
        </p:nvSpPr>
        <p:spPr bwMode="auto">
          <a:xfrm>
            <a:off x="498764" y="3543300"/>
            <a:ext cx="2407434"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
        <p:nvSpPr>
          <p:cNvPr id="14" name="AutoShape 9"/>
          <p:cNvSpPr>
            <a:spLocks noChangeArrowheads="1"/>
          </p:cNvSpPr>
          <p:nvPr/>
        </p:nvSpPr>
        <p:spPr bwMode="auto">
          <a:xfrm>
            <a:off x="4835236" y="2571751"/>
            <a:ext cx="2708564" cy="9143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Tree>
    <p:extLst>
      <p:ext uri="{BB962C8B-B14F-4D97-AF65-F5344CB8AC3E}">
        <p14:creationId xmlns:p14="http://schemas.microsoft.com/office/powerpoint/2010/main" val="2237668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26788"/>
                                        </p:tgtEl>
                                        <p:attrNameLst>
                                          <p:attrName>style.visibility</p:attrName>
                                        </p:attrNameLst>
                                      </p:cBhvr>
                                      <p:to>
                                        <p:strVal val="visible"/>
                                      </p:to>
                                    </p:set>
                                    <p:anim calcmode="lin" valueType="num">
                                      <p:cBhvr additive="base">
                                        <p:cTn id="7" dur="500" fill="hold"/>
                                        <p:tgtEl>
                                          <p:spTgt spid="1526788"/>
                                        </p:tgtEl>
                                        <p:attrNameLst>
                                          <p:attrName>ppt_x</p:attrName>
                                        </p:attrNameLst>
                                      </p:cBhvr>
                                      <p:tavLst>
                                        <p:tav tm="0">
                                          <p:val>
                                            <p:strVal val="0-#ppt_w/2"/>
                                          </p:val>
                                        </p:tav>
                                        <p:tav tm="100000">
                                          <p:val>
                                            <p:strVal val="#ppt_x"/>
                                          </p:val>
                                        </p:tav>
                                      </p:tavLst>
                                    </p:anim>
                                    <p:anim calcmode="lin" valueType="num">
                                      <p:cBhvr additive="base">
                                        <p:cTn id="8" dur="500" fill="hold"/>
                                        <p:tgtEl>
                                          <p:spTgt spid="152678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26791"/>
                                        </p:tgtEl>
                                        <p:attrNameLst>
                                          <p:attrName>style.visibility</p:attrName>
                                        </p:attrNameLst>
                                      </p:cBhvr>
                                      <p:to>
                                        <p:strVal val="visible"/>
                                      </p:to>
                                    </p:set>
                                    <p:anim calcmode="lin" valueType="num">
                                      <p:cBhvr>
                                        <p:cTn id="12" dur="500" fill="hold"/>
                                        <p:tgtEl>
                                          <p:spTgt spid="1526791"/>
                                        </p:tgtEl>
                                        <p:attrNameLst>
                                          <p:attrName>ppt_w</p:attrName>
                                        </p:attrNameLst>
                                      </p:cBhvr>
                                      <p:tavLst>
                                        <p:tav tm="0">
                                          <p:val>
                                            <p:strVal val="2/3*#ppt_w"/>
                                          </p:val>
                                        </p:tav>
                                        <p:tav tm="100000">
                                          <p:val>
                                            <p:strVal val="#ppt_w"/>
                                          </p:val>
                                        </p:tav>
                                      </p:tavLst>
                                    </p:anim>
                                    <p:anim calcmode="lin" valueType="num">
                                      <p:cBhvr>
                                        <p:cTn id="13" dur="500" fill="hold"/>
                                        <p:tgtEl>
                                          <p:spTgt spid="152679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26787"/>
                                        </p:tgtEl>
                                        <p:attrNameLst>
                                          <p:attrName>style.visibility</p:attrName>
                                        </p:attrNameLst>
                                      </p:cBhvr>
                                      <p:to>
                                        <p:strVal val="visible"/>
                                      </p:to>
                                    </p:set>
                                    <p:anim calcmode="lin" valueType="num">
                                      <p:cBhvr>
                                        <p:cTn id="17" dur="500" fill="hold"/>
                                        <p:tgtEl>
                                          <p:spTgt spid="1526787"/>
                                        </p:tgtEl>
                                        <p:attrNameLst>
                                          <p:attrName>ppt_w</p:attrName>
                                        </p:attrNameLst>
                                      </p:cBhvr>
                                      <p:tavLst>
                                        <p:tav tm="0">
                                          <p:val>
                                            <p:strVal val="2/3*#ppt_w"/>
                                          </p:val>
                                        </p:tav>
                                        <p:tav tm="100000">
                                          <p:val>
                                            <p:strVal val="#ppt_w"/>
                                          </p:val>
                                        </p:tav>
                                      </p:tavLst>
                                    </p:anim>
                                    <p:anim calcmode="lin" valueType="num">
                                      <p:cBhvr>
                                        <p:cTn id="18" dur="500" fill="hold"/>
                                        <p:tgtEl>
                                          <p:spTgt spid="1526787"/>
                                        </p:tgtEl>
                                        <p:attrNameLst>
                                          <p:attrName>ppt_h</p:attrName>
                                        </p:attrNameLst>
                                      </p:cBhvr>
                                      <p:tavLst>
                                        <p:tav tm="0">
                                          <p:val>
                                            <p:strVal val="2/3*#ppt_h"/>
                                          </p:val>
                                        </p:tav>
                                        <p:tav tm="100000">
                                          <p:val>
                                            <p:strVal val="#ppt_h"/>
                                          </p:val>
                                        </p:tav>
                                      </p:tavLst>
                                    </p:anim>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1526789"/>
                                        </p:tgtEl>
                                        <p:attrNameLst>
                                          <p:attrName>style.visibility</p:attrName>
                                        </p:attrNameLst>
                                      </p:cBhvr>
                                      <p:to>
                                        <p:strVal val="visible"/>
                                      </p:to>
                                    </p:set>
                                    <p:anim calcmode="lin" valueType="num">
                                      <p:cBhvr>
                                        <p:cTn id="29" dur="500" fill="hold"/>
                                        <p:tgtEl>
                                          <p:spTgt spid="1526789"/>
                                        </p:tgtEl>
                                        <p:attrNameLst>
                                          <p:attrName>ppt_w</p:attrName>
                                        </p:attrNameLst>
                                      </p:cBhvr>
                                      <p:tavLst>
                                        <p:tav tm="0">
                                          <p:val>
                                            <p:strVal val="2/3*#ppt_w"/>
                                          </p:val>
                                        </p:tav>
                                        <p:tav tm="100000">
                                          <p:val>
                                            <p:strVal val="#ppt_w"/>
                                          </p:val>
                                        </p:tav>
                                      </p:tavLst>
                                    </p:anim>
                                    <p:anim calcmode="lin" valueType="num">
                                      <p:cBhvr>
                                        <p:cTn id="30" dur="500" fill="hold"/>
                                        <p:tgtEl>
                                          <p:spTgt spid="1526789"/>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2" presetClass="entr" presetSubtype="2" fill="hold" grpId="0" nodeType="afterEffect">
                                  <p:stCondLst>
                                    <p:cond delay="0"/>
                                  </p:stCondLst>
                                  <p:childTnLst>
                                    <p:set>
                                      <p:cBhvr>
                                        <p:cTn id="33" dur="1" fill="hold">
                                          <p:stCondLst>
                                            <p:cond delay="0"/>
                                          </p:stCondLst>
                                        </p:cTn>
                                        <p:tgtEl>
                                          <p:spTgt spid="1526790"/>
                                        </p:tgtEl>
                                        <p:attrNameLst>
                                          <p:attrName>style.visibility</p:attrName>
                                        </p:attrNameLst>
                                      </p:cBhvr>
                                      <p:to>
                                        <p:strVal val="visible"/>
                                      </p:to>
                                    </p:set>
                                    <p:animEffect transition="in" filter="wipe(right)">
                                      <p:cBhvr>
                                        <p:cTn id="34" dur="500"/>
                                        <p:tgtEl>
                                          <p:spTgt spid="1526790"/>
                                        </p:tgtEl>
                                      </p:cBhvr>
                                    </p:animEffect>
                                  </p:childTnLst>
                                </p:cTn>
                              </p:par>
                            </p:childTnLst>
                          </p:cTn>
                        </p:par>
                        <p:par>
                          <p:cTn id="35" fill="hold">
                            <p:stCondLst>
                              <p:cond delay="1500"/>
                            </p:stCondLst>
                            <p:childTnLst>
                              <p:par>
                                <p:cTn id="36" presetID="9"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787" grpId="0" animBg="1" autoUpdateAnimBg="0"/>
      <p:bldP spid="1526788" grpId="0" animBg="1" autoUpdateAnimBg="0"/>
      <p:bldP spid="1526789" grpId="0" animBg="1" autoUpdateAnimBg="0"/>
      <p:bldP spid="1526790" grpId="0" animBg="1"/>
      <p:bldP spid="1526791" grpId="0" animBg="1"/>
      <p:bldP spid="12" grpId="0" animBg="1"/>
      <p:bldP spid="13" grpId="0" animBg="1" autoUpdateAnimBg="0"/>
      <p:bldP spid="14"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7B13CA86-EE13-4BCB-A5BD-C175ECD88A91}" type="datetime4">
              <a:rPr lang="en-US" smtClean="0"/>
              <a:t>April 22,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98842BE-435D-43F9-97B2-508ED1EEC117}" type="slidenum">
              <a:rPr lang="en-US" altLang="en-US" sz="1400">
                <a:solidFill>
                  <a:srgbClr val="000066"/>
                </a:solidFill>
                <a:latin typeface="Arial" panose="020B0604020202020204" pitchFamily="34" charset="0"/>
              </a:rPr>
              <a:pPr/>
              <a:t>23</a:t>
            </a:fld>
            <a:endParaRPr lang="en-US" altLang="en-US" sz="1400">
              <a:solidFill>
                <a:srgbClr val="000066"/>
              </a:solidFill>
              <a:latin typeface="Arial" panose="020B0604020202020204" pitchFamily="34" charset="0"/>
            </a:endParaRPr>
          </a:p>
        </p:txBody>
      </p:sp>
      <p:sp>
        <p:nvSpPr>
          <p:cNvPr id="13317" name="AutoShape 2"/>
          <p:cNvSpPr>
            <a:spLocks noChangeArrowheads="1"/>
          </p:cNvSpPr>
          <p:nvPr/>
        </p:nvSpPr>
        <p:spPr bwMode="auto">
          <a:xfrm>
            <a:off x="7772400" y="1447800"/>
            <a:ext cx="2590800" cy="1447800"/>
          </a:xfrm>
          <a:prstGeom prst="flowChartPreparation">
            <a:avLst/>
          </a:prstGeom>
          <a:solidFill>
            <a:srgbClr val="C0C0C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USC</a:t>
            </a:r>
          </a:p>
        </p:txBody>
      </p:sp>
      <p:sp>
        <p:nvSpPr>
          <p:cNvPr id="13318" name="Rectangle 3"/>
          <p:cNvSpPr>
            <a:spLocks noGrp="1" noChangeArrowheads="1"/>
          </p:cNvSpPr>
          <p:nvPr>
            <p:ph type="title"/>
          </p:nvPr>
        </p:nvSpPr>
        <p:spPr/>
        <p:txBody>
          <a:bodyPr/>
          <a:lstStyle/>
          <a:p>
            <a:r>
              <a:rPr lang="en-US" altLang="en-US" dirty="0"/>
              <a:t>SI Grants to Preexisting Creditors</a:t>
            </a:r>
            <a:endParaRPr lang="en-US" altLang="en-US" sz="3200" dirty="0"/>
          </a:p>
        </p:txBody>
      </p:sp>
      <p:sp>
        <p:nvSpPr>
          <p:cNvPr id="13319" name="AutoShape 4"/>
          <p:cNvSpPr>
            <a:spLocks noChangeArrowheads="1"/>
          </p:cNvSpPr>
          <p:nvPr/>
        </p:nvSpPr>
        <p:spPr bwMode="auto">
          <a:xfrm>
            <a:off x="1739251" y="51816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USC1</a:t>
            </a:r>
            <a:endParaRPr lang="en-US" altLang="en-US" sz="4000" dirty="0"/>
          </a:p>
        </p:txBody>
      </p:sp>
      <p:sp>
        <p:nvSpPr>
          <p:cNvPr id="13320" name="AutoShape 5"/>
          <p:cNvSpPr>
            <a:spLocks noChangeArrowheads="1"/>
          </p:cNvSpPr>
          <p:nvPr/>
        </p:nvSpPr>
        <p:spPr bwMode="auto">
          <a:xfrm>
            <a:off x="1434451"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27814" name="Text Box 6"/>
          <p:cNvSpPr txBox="1">
            <a:spLocks noChangeArrowheads="1"/>
          </p:cNvSpPr>
          <p:nvPr/>
        </p:nvSpPr>
        <p:spPr bwMode="auto">
          <a:xfrm>
            <a:off x="5564909" y="4355712"/>
            <a:ext cx="6322291" cy="2308324"/>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3</a:t>
            </a:r>
            <a:r>
              <a:rPr lang="en-US" altLang="en-US" sz="3600" dirty="0" smtClean="0">
                <a:solidFill>
                  <a:srgbClr val="FF0000"/>
                </a:solidFill>
              </a:rPr>
              <a:t>/1 </a:t>
            </a:r>
            <a:r>
              <a:rPr lang="en-US" altLang="en-US" sz="3600" dirty="0">
                <a:solidFill>
                  <a:srgbClr val="FF0000"/>
                </a:solidFill>
              </a:rPr>
              <a:t>Who has priority</a:t>
            </a:r>
            <a:r>
              <a:rPr lang="en-US" altLang="en-US" sz="3600" dirty="0" smtClean="0">
                <a:solidFill>
                  <a:srgbClr val="FF0000"/>
                </a:solidFill>
              </a:rPr>
              <a:t>? Is the 3/1 transaction a fraudulent transfer? Suppose Corp files for bankruptcy on 4/1? 8/1?</a:t>
            </a:r>
            <a:endParaRPr lang="en-US" altLang="en-US" sz="3600" dirty="0">
              <a:solidFill>
                <a:srgbClr val="FF0000"/>
              </a:solidFill>
            </a:endParaRPr>
          </a:p>
        </p:txBody>
      </p:sp>
      <p:sp>
        <p:nvSpPr>
          <p:cNvPr id="13322" name="Line 7"/>
          <p:cNvSpPr>
            <a:spLocks noChangeShapeType="1"/>
          </p:cNvSpPr>
          <p:nvPr/>
        </p:nvSpPr>
        <p:spPr bwMode="auto">
          <a:xfrm>
            <a:off x="3720451" y="2415551"/>
            <a:ext cx="4051949" cy="8965"/>
          </a:xfrm>
          <a:prstGeom prst="line">
            <a:avLst/>
          </a:prstGeom>
          <a:noFill/>
          <a:ln w="190500">
            <a:solidFill>
              <a:srgbClr val="FF0000"/>
            </a:solidFill>
            <a:round/>
            <a:headEnd type="triangle" w="med" len="med"/>
            <a:tailEnd type="triangle"/>
          </a:ln>
          <a:extLst>
            <a:ext uri="{909E8E84-426E-40DD-AFC4-6F175D3DCCD1}">
              <a14:hiddenFill xmlns:a14="http://schemas.microsoft.com/office/drawing/2010/main">
                <a:noFill/>
              </a14:hiddenFill>
            </a:ext>
          </a:extLst>
        </p:spPr>
        <p:txBody>
          <a:bodyPr/>
          <a:lstStyle/>
          <a:p>
            <a:endParaRPr lang="en-US"/>
          </a:p>
        </p:txBody>
      </p:sp>
      <p:sp>
        <p:nvSpPr>
          <p:cNvPr id="13323" name="Line 8"/>
          <p:cNvSpPr>
            <a:spLocks noChangeShapeType="1"/>
          </p:cNvSpPr>
          <p:nvPr/>
        </p:nvSpPr>
        <p:spPr bwMode="auto">
          <a:xfrm>
            <a:off x="3232584" y="2667000"/>
            <a:ext cx="0" cy="25146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4" name="AutoShape 9"/>
          <p:cNvSpPr>
            <a:spLocks noChangeArrowheads="1"/>
          </p:cNvSpPr>
          <p:nvPr/>
        </p:nvSpPr>
        <p:spPr bwMode="auto">
          <a:xfrm>
            <a:off x="4544543" y="3009900"/>
            <a:ext cx="2828365"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3/1: FS, SA: </a:t>
            </a:r>
            <a:endParaRPr lang="en-US" altLang="en-US" sz="3200" dirty="0"/>
          </a:p>
          <a:p>
            <a:pPr algn="ctr"/>
            <a:r>
              <a:rPr lang="en-US" altLang="en-US" sz="3200" dirty="0" smtClean="0"/>
              <a:t>Collateral</a:t>
            </a:r>
            <a:endParaRPr lang="en-US" altLang="en-US" sz="3200" dirty="0"/>
          </a:p>
        </p:txBody>
      </p:sp>
      <p:sp>
        <p:nvSpPr>
          <p:cNvPr id="1527818" name="AutoShape 10"/>
          <p:cNvSpPr>
            <a:spLocks noChangeArrowheads="1"/>
          </p:cNvSpPr>
          <p:nvPr/>
        </p:nvSpPr>
        <p:spPr bwMode="auto">
          <a:xfrm>
            <a:off x="77724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SP</a:t>
            </a:r>
            <a:endParaRPr lang="en-US" altLang="en-US" sz="4000" dirty="0"/>
          </a:p>
        </p:txBody>
      </p:sp>
      <p:sp>
        <p:nvSpPr>
          <p:cNvPr id="16" name="AutoShape 8"/>
          <p:cNvSpPr>
            <a:spLocks noChangeArrowheads="1"/>
          </p:cNvSpPr>
          <p:nvPr/>
        </p:nvSpPr>
        <p:spPr bwMode="auto">
          <a:xfrm>
            <a:off x="498764" y="3543300"/>
            <a:ext cx="2407434"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
        <p:nvSpPr>
          <p:cNvPr id="17" name="AutoShape 9"/>
          <p:cNvSpPr>
            <a:spLocks noChangeArrowheads="1"/>
          </p:cNvSpPr>
          <p:nvPr/>
        </p:nvSpPr>
        <p:spPr bwMode="auto">
          <a:xfrm>
            <a:off x="4544543" y="1310826"/>
            <a:ext cx="2708564" cy="9143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$100 debt</a:t>
            </a:r>
            <a:endParaRPr lang="en-US" altLang="en-US" sz="3200" dirty="0"/>
          </a:p>
        </p:txBody>
      </p:sp>
      <p:sp>
        <p:nvSpPr>
          <p:cNvPr id="18" name="Rectangle 5"/>
          <p:cNvSpPr>
            <a:spLocks noChangeArrowheads="1"/>
          </p:cNvSpPr>
          <p:nvPr/>
        </p:nvSpPr>
        <p:spPr bwMode="auto">
          <a:xfrm>
            <a:off x="12018963"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5699067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27818"/>
                                        </p:tgtEl>
                                        <p:attrNameLst>
                                          <p:attrName>style.visibility</p:attrName>
                                        </p:attrNameLst>
                                      </p:cBhvr>
                                      <p:to>
                                        <p:strVal val="visible"/>
                                      </p:to>
                                    </p:set>
                                    <p:animEffect transition="in" filter="dissolve">
                                      <p:cBhvr>
                                        <p:cTn id="7" dur="500"/>
                                        <p:tgtEl>
                                          <p:spTgt spid="15278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24"/>
                                        </p:tgtEl>
                                        <p:attrNameLst>
                                          <p:attrName>style.visibility</p:attrName>
                                        </p:attrNameLst>
                                      </p:cBhvr>
                                      <p:to>
                                        <p:strVal val="visible"/>
                                      </p:to>
                                    </p:set>
                                    <p:animEffect transition="in" filter="dissolve">
                                      <p:cBhvr>
                                        <p:cTn id="10" dur="500"/>
                                        <p:tgtEl>
                                          <p:spTgt spid="1332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par>
                          <p:cTn id="15" fill="hold">
                            <p:stCondLst>
                              <p:cond delay="0"/>
                            </p:stCondLst>
                            <p:childTnLst>
                              <p:par>
                                <p:cTn id="16" presetID="9" presetClass="entr" presetSubtype="0" fill="hold" grpId="0" nodeType="afterEffect">
                                  <p:stCondLst>
                                    <p:cond delay="0"/>
                                  </p:stCondLst>
                                  <p:childTnLst>
                                    <p:set>
                                      <p:cBhvr>
                                        <p:cTn id="17" dur="1" fill="hold">
                                          <p:stCondLst>
                                            <p:cond delay="0"/>
                                          </p:stCondLst>
                                        </p:cTn>
                                        <p:tgtEl>
                                          <p:spTgt spid="1527814"/>
                                        </p:tgtEl>
                                        <p:attrNameLst>
                                          <p:attrName>style.visibility</p:attrName>
                                        </p:attrNameLst>
                                      </p:cBhvr>
                                      <p:to>
                                        <p:strVal val="visible"/>
                                      </p:to>
                                    </p:set>
                                    <p:animEffect transition="in" filter="dissolve">
                                      <p:cBhvr>
                                        <p:cTn id="18" dur="500"/>
                                        <p:tgtEl>
                                          <p:spTgt spid="1527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7814" grpId="0" animBg="1" autoUpdateAnimBg="0"/>
      <p:bldP spid="13324" grpId="0" animBg="1"/>
      <p:bldP spid="1527818" grpId="0" animBg="1" autoUpdateAnimBg="0"/>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Grant to Preexisting Creditors</a:t>
            </a:r>
            <a:endParaRPr lang="en-US" dirty="0"/>
          </a:p>
        </p:txBody>
      </p:sp>
      <p:sp>
        <p:nvSpPr>
          <p:cNvPr id="3" name="Content Placeholder 2"/>
          <p:cNvSpPr>
            <a:spLocks noGrp="1"/>
          </p:cNvSpPr>
          <p:nvPr>
            <p:ph idx="1"/>
          </p:nvPr>
        </p:nvSpPr>
        <p:spPr/>
        <p:txBody>
          <a:bodyPr/>
          <a:lstStyle/>
          <a:p>
            <a:r>
              <a:rPr lang="en-US" dirty="0" smtClean="0"/>
              <a:t>Not a Constructive Fraudulent Transfer under BC 548</a:t>
            </a:r>
          </a:p>
          <a:p>
            <a:pPr lvl="1"/>
            <a:r>
              <a:rPr lang="en-US" dirty="0" smtClean="0"/>
              <a:t>Value definition under 548(d)(2)(A) covers this</a:t>
            </a:r>
          </a:p>
          <a:p>
            <a:r>
              <a:rPr lang="en-US" dirty="0" smtClean="0"/>
              <a:t>But a preference if within 90 day pre bankruptcy window</a:t>
            </a:r>
          </a:p>
          <a:p>
            <a:r>
              <a:rPr lang="en-US" dirty="0" smtClean="0"/>
              <a:t>Actual fraudulent transfer?</a:t>
            </a:r>
          </a:p>
        </p:txBody>
      </p:sp>
      <p:sp>
        <p:nvSpPr>
          <p:cNvPr id="4" name="Date Placeholder 3"/>
          <p:cNvSpPr>
            <a:spLocks noGrp="1"/>
          </p:cNvSpPr>
          <p:nvPr>
            <p:ph type="dt" sz="half" idx="10"/>
          </p:nvPr>
        </p:nvSpPr>
        <p:spPr/>
        <p:txBody>
          <a:bodyPr/>
          <a:lstStyle/>
          <a:p>
            <a:pPr>
              <a:defRPr/>
            </a:pPr>
            <a:fld id="{0F999D49-66A8-4723-AB48-85EB09648450}"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4294967295"/>
          </p:nvPr>
        </p:nvSpPr>
        <p:spPr/>
        <p:txBody>
          <a:bodyPr/>
          <a:lstStyle/>
          <a:p>
            <a:fld id="{07AC617F-9C2D-4F22-8526-E06E601AB67D}" type="slidenum">
              <a:rPr lang="en-US" altLang="en-US" smtClean="0"/>
              <a:pPr/>
              <a:t>24</a:t>
            </a:fld>
            <a:endParaRPr lang="en-US" altLang="en-US"/>
          </a:p>
        </p:txBody>
      </p:sp>
    </p:spTree>
    <p:extLst>
      <p:ext uri="{BB962C8B-B14F-4D97-AF65-F5344CB8AC3E}">
        <p14:creationId xmlns:p14="http://schemas.microsoft.com/office/powerpoint/2010/main" val="992656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7B13CA86-EE13-4BCB-A5BD-C175ECD88A91}" type="datetime4">
              <a:rPr lang="en-US" smtClean="0"/>
              <a:t>April 22,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98842BE-435D-43F9-97B2-508ED1EEC117}" type="slidenum">
              <a:rPr lang="en-US" altLang="en-US" sz="1400">
                <a:solidFill>
                  <a:srgbClr val="000066"/>
                </a:solidFill>
                <a:latin typeface="Arial" panose="020B0604020202020204" pitchFamily="34" charset="0"/>
              </a:rPr>
              <a:pPr/>
              <a:t>25</a:t>
            </a:fld>
            <a:endParaRPr lang="en-US" altLang="en-US" sz="1400">
              <a:solidFill>
                <a:srgbClr val="000066"/>
              </a:solidFill>
              <a:latin typeface="Arial" panose="020B0604020202020204" pitchFamily="34" charset="0"/>
            </a:endParaRPr>
          </a:p>
        </p:txBody>
      </p:sp>
      <p:sp>
        <p:nvSpPr>
          <p:cNvPr id="13318" name="Rectangle 3"/>
          <p:cNvSpPr>
            <a:spLocks noGrp="1" noChangeArrowheads="1"/>
          </p:cNvSpPr>
          <p:nvPr>
            <p:ph type="title"/>
          </p:nvPr>
        </p:nvSpPr>
        <p:spPr/>
        <p:txBody>
          <a:bodyPr/>
          <a:lstStyle/>
          <a:p>
            <a:r>
              <a:rPr lang="en-US" altLang="en-US" dirty="0" smtClean="0"/>
              <a:t>The Mona Lisa Again</a:t>
            </a:r>
            <a:endParaRPr lang="en-US" altLang="en-US" sz="3200" dirty="0"/>
          </a:p>
        </p:txBody>
      </p:sp>
      <p:sp>
        <p:nvSpPr>
          <p:cNvPr id="13319" name="AutoShape 4"/>
          <p:cNvSpPr>
            <a:spLocks noChangeArrowheads="1"/>
          </p:cNvSpPr>
          <p:nvPr/>
        </p:nvSpPr>
        <p:spPr bwMode="auto">
          <a:xfrm>
            <a:off x="1739251" y="51816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err="1" smtClean="0"/>
              <a:t>Louve</a:t>
            </a:r>
            <a:endParaRPr lang="en-US" altLang="en-US" sz="4000" dirty="0"/>
          </a:p>
        </p:txBody>
      </p:sp>
      <p:sp>
        <p:nvSpPr>
          <p:cNvPr id="13320" name="AutoShape 5"/>
          <p:cNvSpPr>
            <a:spLocks noChangeArrowheads="1"/>
          </p:cNvSpPr>
          <p:nvPr/>
        </p:nvSpPr>
        <p:spPr bwMode="auto">
          <a:xfrm>
            <a:off x="1434451"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27814" name="Text Box 6"/>
          <p:cNvSpPr txBox="1">
            <a:spLocks noChangeArrowheads="1"/>
          </p:cNvSpPr>
          <p:nvPr/>
        </p:nvSpPr>
        <p:spPr bwMode="auto">
          <a:xfrm>
            <a:off x="5564909" y="4355712"/>
            <a:ext cx="6322291"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Debtor has no rights as to Mona Lisa; what does SP get?</a:t>
            </a:r>
            <a:endParaRPr lang="en-US" altLang="en-US" sz="3600" dirty="0">
              <a:solidFill>
                <a:srgbClr val="FF0000"/>
              </a:solidFill>
            </a:endParaRPr>
          </a:p>
        </p:txBody>
      </p:sp>
      <p:sp>
        <p:nvSpPr>
          <p:cNvPr id="13322" name="Line 7"/>
          <p:cNvSpPr>
            <a:spLocks noChangeShapeType="1"/>
          </p:cNvSpPr>
          <p:nvPr/>
        </p:nvSpPr>
        <p:spPr bwMode="auto">
          <a:xfrm>
            <a:off x="3720451" y="2043952"/>
            <a:ext cx="4051949" cy="8965"/>
          </a:xfrm>
          <a:prstGeom prst="line">
            <a:avLst/>
          </a:prstGeom>
          <a:noFill/>
          <a:ln w="190500">
            <a:solidFill>
              <a:srgbClr val="FF0000"/>
            </a:solidFill>
            <a:round/>
            <a:headEnd type="triangle" w="med" len="med"/>
            <a:tailEnd type="triangle"/>
          </a:ln>
          <a:extLst>
            <a:ext uri="{909E8E84-426E-40DD-AFC4-6F175D3DCCD1}">
              <a14:hiddenFill xmlns:a14="http://schemas.microsoft.com/office/drawing/2010/main">
                <a:noFill/>
              </a14:hiddenFill>
            </a:ext>
          </a:extLst>
        </p:spPr>
        <p:txBody>
          <a:bodyPr/>
          <a:lstStyle/>
          <a:p>
            <a:endParaRPr lang="en-US"/>
          </a:p>
        </p:txBody>
      </p:sp>
      <p:sp>
        <p:nvSpPr>
          <p:cNvPr id="13324" name="AutoShape 9"/>
          <p:cNvSpPr>
            <a:spLocks noChangeArrowheads="1"/>
          </p:cNvSpPr>
          <p:nvPr/>
        </p:nvSpPr>
        <p:spPr bwMode="auto">
          <a:xfrm>
            <a:off x="4150726" y="2552700"/>
            <a:ext cx="2828365"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a:t>
            </a:r>
            <a:r>
              <a:rPr lang="en-US" altLang="en-US" sz="3200" dirty="0" smtClean="0"/>
              <a:t>/1: FS, SA: </a:t>
            </a:r>
            <a:endParaRPr lang="en-US" altLang="en-US" sz="3200" dirty="0"/>
          </a:p>
          <a:p>
            <a:pPr algn="ctr"/>
            <a:r>
              <a:rPr lang="en-US" altLang="en-US" sz="3200" dirty="0" smtClean="0"/>
              <a:t>Mona Lisa</a:t>
            </a:r>
            <a:endParaRPr lang="en-US" altLang="en-US" sz="3200" dirty="0"/>
          </a:p>
        </p:txBody>
      </p:sp>
      <p:sp>
        <p:nvSpPr>
          <p:cNvPr id="1527818" name="AutoShape 10"/>
          <p:cNvSpPr>
            <a:spLocks noChangeArrowheads="1"/>
          </p:cNvSpPr>
          <p:nvPr/>
        </p:nvSpPr>
        <p:spPr bwMode="auto">
          <a:xfrm>
            <a:off x="7772400" y="1453956"/>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SP</a:t>
            </a:r>
            <a:endParaRPr lang="en-US" altLang="en-US" sz="4000" dirty="0"/>
          </a:p>
        </p:txBody>
      </p:sp>
      <p:sp>
        <p:nvSpPr>
          <p:cNvPr id="18" name="Rectangle 5"/>
          <p:cNvSpPr>
            <a:spLocks noChangeArrowheads="1"/>
          </p:cNvSpPr>
          <p:nvPr/>
        </p:nvSpPr>
        <p:spPr bwMode="auto">
          <a:xfrm>
            <a:off x="12018963"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9997285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27818"/>
                                        </p:tgtEl>
                                        <p:attrNameLst>
                                          <p:attrName>style.visibility</p:attrName>
                                        </p:attrNameLst>
                                      </p:cBhvr>
                                      <p:to>
                                        <p:strVal val="visible"/>
                                      </p:to>
                                    </p:set>
                                    <p:animEffect transition="in" filter="dissolve">
                                      <p:cBhvr>
                                        <p:cTn id="7" dur="500"/>
                                        <p:tgtEl>
                                          <p:spTgt spid="15278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24"/>
                                        </p:tgtEl>
                                        <p:attrNameLst>
                                          <p:attrName>style.visibility</p:attrName>
                                        </p:attrNameLst>
                                      </p:cBhvr>
                                      <p:to>
                                        <p:strVal val="visible"/>
                                      </p:to>
                                    </p:set>
                                    <p:animEffect transition="in" filter="dissolve">
                                      <p:cBhvr>
                                        <p:cTn id="10" dur="500"/>
                                        <p:tgtEl>
                                          <p:spTgt spid="1332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par>
                          <p:cTn id="15" fill="hold">
                            <p:stCondLst>
                              <p:cond delay="0"/>
                            </p:stCondLst>
                            <p:childTnLst>
                              <p:par>
                                <p:cTn id="16" presetID="9" presetClass="entr" presetSubtype="0" fill="hold" grpId="0" nodeType="afterEffect">
                                  <p:stCondLst>
                                    <p:cond delay="0"/>
                                  </p:stCondLst>
                                  <p:childTnLst>
                                    <p:set>
                                      <p:cBhvr>
                                        <p:cTn id="17" dur="1" fill="hold">
                                          <p:stCondLst>
                                            <p:cond delay="0"/>
                                          </p:stCondLst>
                                        </p:cTn>
                                        <p:tgtEl>
                                          <p:spTgt spid="1527814"/>
                                        </p:tgtEl>
                                        <p:attrNameLst>
                                          <p:attrName>style.visibility</p:attrName>
                                        </p:attrNameLst>
                                      </p:cBhvr>
                                      <p:to>
                                        <p:strVal val="visible"/>
                                      </p:to>
                                    </p:set>
                                    <p:animEffect transition="in" filter="dissolve">
                                      <p:cBhvr>
                                        <p:cTn id="18" dur="500"/>
                                        <p:tgtEl>
                                          <p:spTgt spid="1527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7814" grpId="0" animBg="1" autoUpdateAnimBg="0"/>
      <p:bldP spid="13324" grpId="0" animBg="1"/>
      <p:bldP spid="1527818" grpId="0" animBg="1" autoUpdateAnimBg="0"/>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dirty="0" smtClean="0"/>
              <a:t>Debtor has no rights in the collateral?</a:t>
            </a:r>
          </a:p>
          <a:p>
            <a:pPr lvl="1"/>
            <a:r>
              <a:rPr lang="en-US" dirty="0" smtClean="0"/>
              <a:t>SP gets nothing</a:t>
            </a:r>
            <a:endParaRPr lang="en-US" dirty="0"/>
          </a:p>
        </p:txBody>
      </p:sp>
      <p:sp>
        <p:nvSpPr>
          <p:cNvPr id="4" name="Date Placeholder 3"/>
          <p:cNvSpPr>
            <a:spLocks noGrp="1"/>
          </p:cNvSpPr>
          <p:nvPr>
            <p:ph type="dt" sz="half" idx="10"/>
          </p:nvPr>
        </p:nvSpPr>
        <p:spPr/>
        <p:txBody>
          <a:bodyPr/>
          <a:lstStyle/>
          <a:p>
            <a:pPr>
              <a:defRPr/>
            </a:pPr>
            <a:fld id="{0F999D49-66A8-4723-AB48-85EB09648450}"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07AC617F-9C2D-4F22-8526-E06E601AB67D}" type="slidenum">
              <a:rPr lang="en-US" altLang="en-US" smtClean="0"/>
              <a:pPr/>
              <a:t>26</a:t>
            </a:fld>
            <a:endParaRPr lang="en-US" altLang="en-US"/>
          </a:p>
        </p:txBody>
      </p:sp>
    </p:spTree>
    <p:extLst>
      <p:ext uri="{BB962C8B-B14F-4D97-AF65-F5344CB8AC3E}">
        <p14:creationId xmlns:p14="http://schemas.microsoft.com/office/powerpoint/2010/main" val="2330218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Grede</a:t>
            </a:r>
            <a:r>
              <a:rPr lang="en-US" dirty="0" smtClean="0"/>
              <a:t> (CA7 2016)</a:t>
            </a:r>
            <a:endParaRPr lang="en-US" dirty="0"/>
          </a:p>
        </p:txBody>
      </p:sp>
      <p:sp>
        <p:nvSpPr>
          <p:cNvPr id="3" name="Content Placeholder 2"/>
          <p:cNvSpPr>
            <a:spLocks noGrp="1"/>
          </p:cNvSpPr>
          <p:nvPr>
            <p:ph idx="1"/>
          </p:nvPr>
        </p:nvSpPr>
        <p:spPr/>
        <p:txBody>
          <a:bodyPr/>
          <a:lstStyle/>
          <a:p>
            <a:r>
              <a:rPr lang="en-US" dirty="0" smtClean="0"/>
              <a:t>Which, alone or together, of these are </a:t>
            </a:r>
            <a:r>
              <a:rPr lang="en-US" i="1" dirty="0" err="1" smtClean="0"/>
              <a:t>Grede</a:t>
            </a:r>
            <a:r>
              <a:rPr lang="en-US" dirty="0" smtClean="0"/>
              <a:t>?</a:t>
            </a:r>
            <a:endParaRPr lang="en-US" dirty="0"/>
          </a:p>
        </p:txBody>
      </p:sp>
      <p:sp>
        <p:nvSpPr>
          <p:cNvPr id="4" name="Date Placeholder 3"/>
          <p:cNvSpPr>
            <a:spLocks noGrp="1"/>
          </p:cNvSpPr>
          <p:nvPr>
            <p:ph type="dt" sz="half" idx="10"/>
          </p:nvPr>
        </p:nvSpPr>
        <p:spPr/>
        <p:txBody>
          <a:bodyPr/>
          <a:lstStyle/>
          <a:p>
            <a:pPr>
              <a:defRPr/>
            </a:pPr>
            <a:fld id="{0F999D49-66A8-4723-AB48-85EB09648450}"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07AC617F-9C2D-4F22-8526-E06E601AB67D}" type="slidenum">
              <a:rPr lang="en-US" altLang="en-US" smtClean="0"/>
              <a:pPr/>
              <a:t>27</a:t>
            </a:fld>
            <a:endParaRPr lang="en-US" altLang="en-US"/>
          </a:p>
        </p:txBody>
      </p:sp>
    </p:spTree>
    <p:extLst>
      <p:ext uri="{BB962C8B-B14F-4D97-AF65-F5344CB8AC3E}">
        <p14:creationId xmlns:p14="http://schemas.microsoft.com/office/powerpoint/2010/main" val="78910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4399D9-9654-4052-A424-6AB2FEBA31CC}" type="slidenum">
              <a:rPr lang="en-US" altLang="en-US" sz="1400">
                <a:solidFill>
                  <a:srgbClr val="000066"/>
                </a:solidFill>
                <a:latin typeface="Arial" panose="020B0604020202020204" pitchFamily="34" charset="0"/>
              </a:rPr>
              <a:pPr/>
              <a:t>28</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mtClean="0"/>
              <a:t>F9-107</a:t>
            </a:r>
          </a:p>
        </p:txBody>
      </p:sp>
      <p:sp>
        <p:nvSpPr>
          <p:cNvPr id="4102" name="Rectangle 3"/>
          <p:cNvSpPr>
            <a:spLocks noGrp="1" noChangeArrowheads="1"/>
          </p:cNvSpPr>
          <p:nvPr>
            <p:ph type="body" idx="1"/>
          </p:nvPr>
        </p:nvSpPr>
        <p:spPr/>
        <p:txBody>
          <a:bodyPr/>
          <a:lstStyle/>
          <a:p>
            <a:pPr>
              <a:lnSpc>
                <a:spcPct val="90000"/>
              </a:lnSpc>
            </a:pPr>
            <a:r>
              <a:rPr lang="en-US" altLang="en-US" dirty="0" smtClean="0"/>
              <a:t>A security interest is a “purchase money security interest” to the extent that it is</a:t>
            </a:r>
          </a:p>
          <a:p>
            <a:pPr lvl="1">
              <a:lnSpc>
                <a:spcPct val="90000"/>
              </a:lnSpc>
            </a:pPr>
            <a:r>
              <a:rPr lang="en-US" altLang="en-US" dirty="0" smtClean="0"/>
              <a:t>(a) taken or retained by the seller of the collateral to secure all or part of its price; or </a:t>
            </a:r>
          </a:p>
          <a:p>
            <a:pPr lvl="1">
              <a:lnSpc>
                <a:spcPct val="90000"/>
              </a:lnSpc>
            </a:pPr>
            <a:r>
              <a:rPr lang="en-US" altLang="en-US" dirty="0" smtClean="0"/>
              <a:t>(b) taken by a person who by making advances or incurring an obligation gives value to enable the debtor to acquire rights in or the use of collateral if such value is in fact so used.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678CE70-1356-4C77-9664-BEB6FEB40D82}" type="slidenum">
              <a:rPr lang="en-US" altLang="en-US" sz="1400">
                <a:solidFill>
                  <a:srgbClr val="000066"/>
                </a:solidFill>
                <a:latin typeface="Arial" panose="020B0604020202020204" pitchFamily="34" charset="0"/>
              </a:rPr>
              <a:pPr/>
              <a:t>29</a:t>
            </a:fld>
            <a:endParaRPr lang="en-US" altLang="en-US" sz="1400">
              <a:solidFill>
                <a:srgbClr val="000066"/>
              </a:solidFill>
              <a:latin typeface="Arial" panose="020B0604020202020204" pitchFamily="34" charset="0"/>
            </a:endParaRPr>
          </a:p>
        </p:txBody>
      </p:sp>
      <p:sp>
        <p:nvSpPr>
          <p:cNvPr id="5125" name="Rectangle 2"/>
          <p:cNvSpPr>
            <a:spLocks noGrp="1" noChangeArrowheads="1"/>
          </p:cNvSpPr>
          <p:nvPr>
            <p:ph type="title"/>
          </p:nvPr>
        </p:nvSpPr>
        <p:spPr/>
        <p:txBody>
          <a:bodyPr/>
          <a:lstStyle/>
          <a:p>
            <a:r>
              <a:rPr lang="en-US" altLang="en-US" smtClean="0"/>
              <a:t>9-103(a)</a:t>
            </a:r>
          </a:p>
        </p:txBody>
      </p:sp>
      <p:sp>
        <p:nvSpPr>
          <p:cNvPr id="5126" name="Rectangle 3"/>
          <p:cNvSpPr>
            <a:spLocks noGrp="1" noChangeArrowheads="1"/>
          </p:cNvSpPr>
          <p:nvPr>
            <p:ph type="body" idx="1"/>
          </p:nvPr>
        </p:nvSpPr>
        <p:spPr/>
        <p:txBody>
          <a:bodyPr/>
          <a:lstStyle/>
          <a:p>
            <a:r>
              <a:rPr lang="en-US" altLang="en-US" smtClean="0">
                <a:cs typeface="Times New Roman" panose="02020603050405020304" pitchFamily="18" charset="0"/>
              </a:rPr>
              <a:t>(a) </a:t>
            </a:r>
            <a:r>
              <a:rPr lang="en-US" altLang="en-US" b="1" smtClean="0">
                <a:cs typeface="Times New Roman" panose="02020603050405020304" pitchFamily="18" charset="0"/>
              </a:rPr>
              <a:t>[Definitions.]</a:t>
            </a:r>
            <a:r>
              <a:rPr lang="en-US" altLang="en-US" smtClean="0">
                <a:cs typeface="Times New Roman" panose="02020603050405020304" pitchFamily="18" charset="0"/>
              </a:rPr>
              <a:t> In this section:</a:t>
            </a:r>
            <a:endParaRPr lang="en-US" altLang="en-US" smtClean="0"/>
          </a:p>
          <a:p>
            <a:pPr lvl="1"/>
            <a:r>
              <a:rPr lang="en-US" altLang="en-US" smtClean="0">
                <a:cs typeface="Times New Roman" panose="02020603050405020304" pitchFamily="18" charset="0"/>
              </a:rPr>
              <a:t>(1) “</a:t>
            </a:r>
            <a:r>
              <a:rPr lang="en-US" altLang="en-US" smtClean="0">
                <a:solidFill>
                  <a:srgbClr val="FF0000"/>
                </a:solidFill>
                <a:cs typeface="Times New Roman" panose="02020603050405020304" pitchFamily="18" charset="0"/>
              </a:rPr>
              <a:t>purchase-money collateral</a:t>
            </a:r>
            <a:r>
              <a:rPr lang="en-US" altLang="en-US" smtClean="0">
                <a:cs typeface="Times New Roman" panose="02020603050405020304" pitchFamily="18" charset="0"/>
              </a:rPr>
              <a:t>” means goods or software that secures a purchase-money obligation incurred with respect to that collateral; and</a:t>
            </a:r>
          </a:p>
        </p:txBody>
      </p:sp>
    </p:spTree>
    <p:extLst>
      <p:ext uri="{BB962C8B-B14F-4D97-AF65-F5344CB8AC3E}">
        <p14:creationId xmlns:p14="http://schemas.microsoft.com/office/powerpoint/2010/main" val="2652454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dirty="0" smtClean="0"/>
              <a:t>Under Article 9, secured creditor takes ahead of unsecured creditor</a:t>
            </a:r>
          </a:p>
          <a:p>
            <a:r>
              <a:rPr lang="en-US" dirty="0" smtClean="0"/>
              <a:t>Other Law?</a:t>
            </a:r>
          </a:p>
          <a:p>
            <a:pPr lvl="1"/>
            <a:r>
              <a:rPr lang="en-US" dirty="0" smtClean="0"/>
              <a:t>Bankruptcy preferences (but 8/1, so not here)</a:t>
            </a:r>
          </a:p>
          <a:p>
            <a:pPr lvl="1"/>
            <a:r>
              <a:rPr lang="en-US" dirty="0" smtClean="0"/>
              <a:t>Fraudulent Transfer?</a:t>
            </a:r>
            <a:endParaRPr lang="en-US" dirty="0"/>
          </a:p>
        </p:txBody>
      </p:sp>
      <p:sp>
        <p:nvSpPr>
          <p:cNvPr id="4" name="Date Placeholder 3"/>
          <p:cNvSpPr>
            <a:spLocks noGrp="1"/>
          </p:cNvSpPr>
          <p:nvPr>
            <p:ph type="dt" sz="half" idx="10"/>
          </p:nvPr>
        </p:nvSpPr>
        <p:spPr/>
        <p:txBody>
          <a:bodyPr/>
          <a:lstStyle/>
          <a:p>
            <a:pPr>
              <a:defRPr/>
            </a:pPr>
            <a:fld id="{4685AD62-695A-4E83-A11B-B649E139C0DE}"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BA9AFE5-0960-4EA1-A191-C1C416361C3A}" type="slidenum">
              <a:rPr lang="en-US" altLang="en-US" smtClean="0"/>
              <a:pPr/>
              <a:t>3</a:t>
            </a:fld>
            <a:endParaRPr lang="en-US" altLang="en-US"/>
          </a:p>
        </p:txBody>
      </p:sp>
    </p:spTree>
    <p:extLst>
      <p:ext uri="{BB962C8B-B14F-4D97-AF65-F5344CB8AC3E}">
        <p14:creationId xmlns:p14="http://schemas.microsoft.com/office/powerpoint/2010/main" val="1019762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5E982E6-627C-45E4-817A-01B5450B356B}" type="slidenum">
              <a:rPr lang="en-US" altLang="en-US" sz="1400">
                <a:solidFill>
                  <a:srgbClr val="000066"/>
                </a:solidFill>
                <a:latin typeface="Arial" panose="020B0604020202020204" pitchFamily="34" charset="0"/>
              </a:rPr>
              <a:pPr/>
              <a:t>30</a:t>
            </a:fld>
            <a:endParaRPr lang="en-US" altLang="en-US" sz="1400">
              <a:solidFill>
                <a:srgbClr val="000066"/>
              </a:solidFill>
              <a:latin typeface="Arial" panose="020B0604020202020204" pitchFamily="34" charset="0"/>
            </a:endParaRPr>
          </a:p>
        </p:txBody>
      </p:sp>
      <p:sp>
        <p:nvSpPr>
          <p:cNvPr id="6149" name="Rectangle 2"/>
          <p:cNvSpPr>
            <a:spLocks noGrp="1" noChangeArrowheads="1"/>
          </p:cNvSpPr>
          <p:nvPr>
            <p:ph type="title"/>
          </p:nvPr>
        </p:nvSpPr>
        <p:spPr/>
        <p:txBody>
          <a:bodyPr/>
          <a:lstStyle/>
          <a:p>
            <a:r>
              <a:rPr lang="en-US" altLang="en-US" smtClean="0"/>
              <a:t>9-103(a)</a:t>
            </a:r>
          </a:p>
        </p:txBody>
      </p:sp>
      <p:sp>
        <p:nvSpPr>
          <p:cNvPr id="6150" name="Rectangle 3"/>
          <p:cNvSpPr>
            <a:spLocks noGrp="1" noChangeArrowheads="1"/>
          </p:cNvSpPr>
          <p:nvPr>
            <p:ph type="body" idx="1"/>
          </p:nvPr>
        </p:nvSpPr>
        <p:spPr/>
        <p:txBody>
          <a:bodyPr/>
          <a:lstStyle/>
          <a:p>
            <a:pPr lvl="1"/>
            <a:r>
              <a:rPr lang="en-US" altLang="en-US" smtClean="0">
                <a:cs typeface="Times New Roman" panose="02020603050405020304" pitchFamily="18" charset="0"/>
              </a:rPr>
              <a:t>(2) “</a:t>
            </a:r>
            <a:r>
              <a:rPr lang="en-US" altLang="en-US" smtClean="0">
                <a:solidFill>
                  <a:srgbClr val="FF0000"/>
                </a:solidFill>
                <a:cs typeface="Times New Roman" panose="02020603050405020304" pitchFamily="18" charset="0"/>
              </a:rPr>
              <a:t>purchase-money obligation</a:t>
            </a:r>
            <a:r>
              <a:rPr lang="en-US" altLang="en-US" smtClean="0">
                <a:cs typeface="Times New Roman" panose="02020603050405020304" pitchFamily="18" charset="0"/>
              </a:rPr>
              <a:t>” means an obligation of an obligor incurred as all or part of the price of the collateral or for value given to enable the debtor to acquire rights in or the use of the collateral if the value is in fact so used.</a:t>
            </a:r>
            <a:r>
              <a:rPr lang="en-US" altLang="en-US" smtClean="0"/>
              <a:t> </a:t>
            </a:r>
          </a:p>
        </p:txBody>
      </p:sp>
    </p:spTree>
    <p:extLst>
      <p:ext uri="{BB962C8B-B14F-4D97-AF65-F5344CB8AC3E}">
        <p14:creationId xmlns:p14="http://schemas.microsoft.com/office/powerpoint/2010/main" val="12925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9125D77-C06E-47EF-BE8B-AD60544F8FD6}" type="slidenum">
              <a:rPr lang="en-US" altLang="en-US" sz="1400">
                <a:solidFill>
                  <a:srgbClr val="000066"/>
                </a:solidFill>
                <a:latin typeface="Arial" panose="020B0604020202020204" pitchFamily="34" charset="0"/>
              </a:rPr>
              <a:pPr/>
              <a:t>31</a:t>
            </a:fld>
            <a:endParaRPr lang="en-US" altLang="en-US" sz="1400">
              <a:solidFill>
                <a:srgbClr val="000066"/>
              </a:solidFill>
              <a:latin typeface="Arial" panose="020B0604020202020204" pitchFamily="34" charset="0"/>
            </a:endParaRPr>
          </a:p>
        </p:txBody>
      </p:sp>
      <p:sp>
        <p:nvSpPr>
          <p:cNvPr id="7173" name="Rectangle 2"/>
          <p:cNvSpPr>
            <a:spLocks noGrp="1" noChangeArrowheads="1"/>
          </p:cNvSpPr>
          <p:nvPr>
            <p:ph type="title"/>
          </p:nvPr>
        </p:nvSpPr>
        <p:spPr/>
        <p:txBody>
          <a:bodyPr/>
          <a:lstStyle/>
          <a:p>
            <a:r>
              <a:rPr lang="en-US" altLang="en-US" smtClean="0"/>
              <a:t>9-103(b)</a:t>
            </a:r>
          </a:p>
        </p:txBody>
      </p:sp>
      <p:sp>
        <p:nvSpPr>
          <p:cNvPr id="7174" name="Rectangle 3"/>
          <p:cNvSpPr>
            <a:spLocks noGrp="1" noChangeArrowheads="1"/>
          </p:cNvSpPr>
          <p:nvPr>
            <p:ph type="body" idx="1"/>
          </p:nvPr>
        </p:nvSpPr>
        <p:spPr/>
        <p:txBody>
          <a:bodyPr/>
          <a:lstStyle/>
          <a:p>
            <a:r>
              <a:rPr lang="en-US" altLang="en-US" smtClean="0">
                <a:cs typeface="Times New Roman" panose="02020603050405020304" pitchFamily="18" charset="0"/>
              </a:rPr>
              <a:t>(b) </a:t>
            </a:r>
            <a:r>
              <a:rPr lang="en-US" altLang="en-US" b="1" smtClean="0">
                <a:cs typeface="Times New Roman" panose="02020603050405020304" pitchFamily="18" charset="0"/>
              </a:rPr>
              <a:t>[Purchase-money security interest in goods.]</a:t>
            </a:r>
          </a:p>
          <a:p>
            <a:pPr lvl="1"/>
            <a:r>
              <a:rPr lang="en-US" altLang="en-US" smtClean="0">
                <a:cs typeface="Times New Roman" panose="02020603050405020304" pitchFamily="18" charset="0"/>
              </a:rPr>
              <a:t>A security interest in goods is a purchase-money security interest:</a:t>
            </a:r>
            <a:endParaRPr lang="en-US" altLang="en-US" smtClean="0"/>
          </a:p>
          <a:p>
            <a:pPr lvl="2"/>
            <a:r>
              <a:rPr lang="en-US" altLang="en-US" smtClean="0">
                <a:cs typeface="Times New Roman" panose="02020603050405020304" pitchFamily="18" charset="0"/>
              </a:rPr>
              <a:t>(1) to the extent that the goods are purchase-money collateral with respect to that security interest;</a:t>
            </a:r>
            <a:endParaRPr lang="en-US" altLang="en-US" smtClean="0"/>
          </a:p>
        </p:txBody>
      </p:sp>
    </p:spTree>
    <p:extLst>
      <p:ext uri="{BB962C8B-B14F-4D97-AF65-F5344CB8AC3E}">
        <p14:creationId xmlns:p14="http://schemas.microsoft.com/office/powerpoint/2010/main" val="3576218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D2B65B-4C35-404B-8BD9-B0FDD003EBCB}" type="slidenum">
              <a:rPr lang="en-US" altLang="en-US" sz="1400">
                <a:solidFill>
                  <a:srgbClr val="000066"/>
                </a:solidFill>
                <a:latin typeface="Arial" panose="020B0604020202020204" pitchFamily="34" charset="0"/>
              </a:rPr>
              <a:pPr/>
              <a:t>32</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smtClean="0"/>
              <a:t>9-103(b)</a:t>
            </a:r>
            <a:endParaRPr lang="en-US" altLang="en-US" smtClean="0">
              <a:cs typeface="Times New Roman" panose="02020603050405020304" pitchFamily="18" charset="0"/>
            </a:endParaRPr>
          </a:p>
        </p:txBody>
      </p:sp>
      <p:sp>
        <p:nvSpPr>
          <p:cNvPr id="8198" name="Rectangle 3"/>
          <p:cNvSpPr>
            <a:spLocks noGrp="1" noChangeArrowheads="1"/>
          </p:cNvSpPr>
          <p:nvPr>
            <p:ph type="body" idx="1"/>
          </p:nvPr>
        </p:nvSpPr>
        <p:spPr/>
        <p:txBody>
          <a:bodyPr/>
          <a:lstStyle/>
          <a:p>
            <a:pPr lvl="2"/>
            <a:r>
              <a:rPr lang="en-US" altLang="en-US" smtClean="0">
                <a:cs typeface="Times New Roman" panose="02020603050405020304" pitchFamily="18" charset="0"/>
              </a:rPr>
              <a:t>(2) if the security interest is in </a:t>
            </a:r>
            <a:r>
              <a:rPr lang="en-US" altLang="en-US" smtClean="0">
                <a:solidFill>
                  <a:srgbClr val="FF0000"/>
                </a:solidFill>
                <a:cs typeface="Times New Roman" panose="02020603050405020304" pitchFamily="18" charset="0"/>
              </a:rPr>
              <a:t>inventory</a:t>
            </a:r>
            <a:r>
              <a:rPr lang="en-US" altLang="en-US" smtClean="0">
                <a:cs typeface="Times New Roman" panose="02020603050405020304" pitchFamily="18" charset="0"/>
              </a:rPr>
              <a:t> that is or was purchase-money collateral, also to the extent that the security interest secures a purchase-money obligation incurred with respect </a:t>
            </a:r>
            <a:r>
              <a:rPr lang="en-US" altLang="en-US" smtClean="0">
                <a:solidFill>
                  <a:srgbClr val="FF0000"/>
                </a:solidFill>
                <a:cs typeface="Times New Roman" panose="02020603050405020304" pitchFamily="18" charset="0"/>
              </a:rPr>
              <a:t>to other inventory</a:t>
            </a:r>
            <a:r>
              <a:rPr lang="en-US" altLang="en-US" smtClean="0">
                <a:cs typeface="Times New Roman" panose="02020603050405020304" pitchFamily="18" charset="0"/>
              </a:rPr>
              <a:t> in which the secured party holds or held a purchase-money security interest; and</a:t>
            </a:r>
          </a:p>
        </p:txBody>
      </p:sp>
    </p:spTree>
    <p:extLst>
      <p:ext uri="{BB962C8B-B14F-4D97-AF65-F5344CB8AC3E}">
        <p14:creationId xmlns:p14="http://schemas.microsoft.com/office/powerpoint/2010/main" val="4215454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BCB87C-1837-40D8-B0D6-B08930A7778F}" type="slidenum">
              <a:rPr lang="en-US" altLang="en-US" sz="1400">
                <a:solidFill>
                  <a:srgbClr val="000066"/>
                </a:solidFill>
                <a:latin typeface="Arial" panose="020B0604020202020204" pitchFamily="34" charset="0"/>
              </a:rPr>
              <a:pPr/>
              <a:t>33</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z="4400" dirty="0" smtClean="0"/>
              <a:t>4-23: </a:t>
            </a:r>
            <a:r>
              <a:rPr lang="en-US" altLang="en-US" sz="4400" dirty="0"/>
              <a:t>Cross Collateralization: Equipment</a:t>
            </a:r>
          </a:p>
        </p:txBody>
      </p:sp>
      <p:sp>
        <p:nvSpPr>
          <p:cNvPr id="1836035" name="AutoShape 3"/>
          <p:cNvSpPr>
            <a:spLocks noChangeArrowheads="1"/>
          </p:cNvSpPr>
          <p:nvPr/>
        </p:nvSpPr>
        <p:spPr bwMode="auto">
          <a:xfrm>
            <a:off x="1905000" y="21252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a:t>
            </a:r>
            <a:r>
              <a:rPr lang="en-US" altLang="en-US" sz="3200" dirty="0" err="1"/>
              <a:t>Eq</a:t>
            </a:r>
            <a:endParaRPr lang="en-US" altLang="en-US" sz="3200" dirty="0"/>
          </a:p>
        </p:txBody>
      </p:sp>
      <p:sp>
        <p:nvSpPr>
          <p:cNvPr id="1836036" name="Text Box 4"/>
          <p:cNvSpPr txBox="1">
            <a:spLocks noChangeArrowheads="1"/>
          </p:cNvSpPr>
          <p:nvPr/>
        </p:nvSpPr>
        <p:spPr bwMode="auto">
          <a:xfrm>
            <a:off x="1336876" y="5288113"/>
            <a:ext cx="9766300" cy="156966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200" dirty="0"/>
              <a:t>“Debtor hereby grants a security interest in equipment, now owned or hereafter acquired, to secure all obligations, now owed or </a:t>
            </a:r>
            <a:r>
              <a:rPr lang="en-US" altLang="en-US" sz="3200" dirty="0" smtClean="0"/>
              <a:t>subsequently owed</a:t>
            </a:r>
            <a:r>
              <a:rPr lang="en-US" altLang="en-US" sz="3200" dirty="0"/>
              <a:t>, of Debtor to Supplier.” </a:t>
            </a:r>
          </a:p>
        </p:txBody>
      </p:sp>
      <p:sp>
        <p:nvSpPr>
          <p:cNvPr id="1836037" name="AutoShape 5"/>
          <p:cNvSpPr>
            <a:spLocks noChangeArrowheads="1"/>
          </p:cNvSpPr>
          <p:nvPr/>
        </p:nvSpPr>
        <p:spPr bwMode="auto">
          <a:xfrm>
            <a:off x="7391400" y="21252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Debt</a:t>
            </a:r>
          </a:p>
        </p:txBody>
      </p:sp>
      <p:sp>
        <p:nvSpPr>
          <p:cNvPr id="1836040" name="AutoShape 8"/>
          <p:cNvSpPr>
            <a:spLocks noChangeArrowheads="1"/>
          </p:cNvSpPr>
          <p:nvPr/>
        </p:nvSpPr>
        <p:spPr bwMode="auto">
          <a:xfrm>
            <a:off x="7391400" y="41064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4/1 $10K Debt</a:t>
            </a:r>
          </a:p>
        </p:txBody>
      </p:sp>
      <p:sp>
        <p:nvSpPr>
          <p:cNvPr id="1836041" name="AutoShape 9"/>
          <p:cNvSpPr>
            <a:spLocks noChangeArrowheads="1"/>
          </p:cNvSpPr>
          <p:nvPr/>
        </p:nvSpPr>
        <p:spPr bwMode="auto">
          <a:xfrm>
            <a:off x="1905000" y="41064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4/1 $10K Eq</a:t>
            </a:r>
          </a:p>
        </p:txBody>
      </p:sp>
      <p:sp>
        <p:nvSpPr>
          <p:cNvPr id="19"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20" name="Text Box 5"/>
          <p:cNvSpPr txBox="1">
            <a:spLocks noChangeArrowheads="1"/>
          </p:cNvSpPr>
          <p:nvPr/>
        </p:nvSpPr>
        <p:spPr bwMode="auto">
          <a:xfrm>
            <a:off x="10124903" y="0"/>
            <a:ext cx="2067098"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9176761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36035"/>
                                        </p:tgtEl>
                                        <p:attrNameLst>
                                          <p:attrName>style.visibility</p:attrName>
                                        </p:attrNameLst>
                                      </p:cBhvr>
                                      <p:to>
                                        <p:strVal val="visible"/>
                                      </p:to>
                                    </p:set>
                                    <p:animEffect transition="in" filter="dissolve">
                                      <p:cBhvr>
                                        <p:cTn id="7" dur="500"/>
                                        <p:tgtEl>
                                          <p:spTgt spid="183603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36037"/>
                                        </p:tgtEl>
                                        <p:attrNameLst>
                                          <p:attrName>style.visibility</p:attrName>
                                        </p:attrNameLst>
                                      </p:cBhvr>
                                      <p:to>
                                        <p:strVal val="visible"/>
                                      </p:to>
                                    </p:set>
                                    <p:animEffect transition="in" filter="dissolve">
                                      <p:cBhvr>
                                        <p:cTn id="11" dur="500"/>
                                        <p:tgtEl>
                                          <p:spTgt spid="183603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36036"/>
                                        </p:tgtEl>
                                        <p:attrNameLst>
                                          <p:attrName>style.visibility</p:attrName>
                                        </p:attrNameLst>
                                      </p:cBhvr>
                                      <p:to>
                                        <p:strVal val="visible"/>
                                      </p:to>
                                    </p:set>
                                    <p:animEffect transition="in" filter="dissolve">
                                      <p:cBhvr>
                                        <p:cTn id="15" dur="500"/>
                                        <p:tgtEl>
                                          <p:spTgt spid="18360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36041"/>
                                        </p:tgtEl>
                                        <p:attrNameLst>
                                          <p:attrName>style.visibility</p:attrName>
                                        </p:attrNameLst>
                                      </p:cBhvr>
                                      <p:to>
                                        <p:strVal val="visible"/>
                                      </p:to>
                                    </p:set>
                                    <p:animEffect transition="in" filter="dissolve">
                                      <p:cBhvr>
                                        <p:cTn id="20" dur="500"/>
                                        <p:tgtEl>
                                          <p:spTgt spid="1836041"/>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836040"/>
                                        </p:tgtEl>
                                        <p:attrNameLst>
                                          <p:attrName>style.visibility</p:attrName>
                                        </p:attrNameLst>
                                      </p:cBhvr>
                                      <p:to>
                                        <p:strVal val="visible"/>
                                      </p:to>
                                    </p:set>
                                    <p:animEffect transition="in" filter="dissolve">
                                      <p:cBhvr>
                                        <p:cTn id="24" dur="500"/>
                                        <p:tgtEl>
                                          <p:spTgt spid="18360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6035" grpId="0" animBg="1" autoUpdateAnimBg="0"/>
      <p:bldP spid="1836036" grpId="0" animBg="1" autoUpdateAnimBg="0"/>
      <p:bldP spid="1836037" grpId="0" animBg="1" autoUpdateAnimBg="0"/>
      <p:bldP spid="1836040" grpId="0" animBg="1" autoUpdateAnimBg="0"/>
      <p:bldP spid="1836041" grpId="0" animBg="1" autoUpdateAnimBg="0"/>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BCB87C-1837-40D8-B0D6-B08930A7778F}" type="slidenum">
              <a:rPr lang="en-US" altLang="en-US" sz="1400">
                <a:solidFill>
                  <a:srgbClr val="000066"/>
                </a:solidFill>
                <a:latin typeface="Arial" panose="020B0604020202020204" pitchFamily="34" charset="0"/>
              </a:rPr>
              <a:pPr/>
              <a:t>34</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z="4400" dirty="0" smtClean="0"/>
              <a:t>4-23: </a:t>
            </a:r>
            <a:r>
              <a:rPr lang="en-US" altLang="en-US" sz="4400" dirty="0"/>
              <a:t>Cross Collateralization: </a:t>
            </a:r>
            <a:r>
              <a:rPr lang="en-US" altLang="en-US" sz="4400" dirty="0" smtClean="0"/>
              <a:t>Inventory</a:t>
            </a:r>
            <a:endParaRPr lang="en-US" altLang="en-US" sz="4400" dirty="0"/>
          </a:p>
        </p:txBody>
      </p:sp>
      <p:sp>
        <p:nvSpPr>
          <p:cNvPr id="1836035" name="AutoShape 3"/>
          <p:cNvSpPr>
            <a:spLocks noChangeArrowheads="1"/>
          </p:cNvSpPr>
          <p:nvPr/>
        </p:nvSpPr>
        <p:spPr bwMode="auto">
          <a:xfrm>
            <a:off x="1905000" y="21252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a:t>
            </a:r>
            <a:r>
              <a:rPr lang="en-US" altLang="en-US" sz="3200" dirty="0" err="1" smtClean="0"/>
              <a:t>Inv</a:t>
            </a:r>
            <a:endParaRPr lang="en-US" altLang="en-US" sz="3200" dirty="0"/>
          </a:p>
        </p:txBody>
      </p:sp>
      <p:sp>
        <p:nvSpPr>
          <p:cNvPr id="1836036" name="Text Box 4"/>
          <p:cNvSpPr txBox="1">
            <a:spLocks noChangeArrowheads="1"/>
          </p:cNvSpPr>
          <p:nvPr/>
        </p:nvSpPr>
        <p:spPr bwMode="auto">
          <a:xfrm>
            <a:off x="1336876" y="5288113"/>
            <a:ext cx="9766300" cy="156966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200" dirty="0"/>
              <a:t>“Debtor hereby grants a security interest in </a:t>
            </a:r>
            <a:r>
              <a:rPr lang="en-US" altLang="en-US" sz="3200" dirty="0" smtClean="0"/>
              <a:t>inventory, </a:t>
            </a:r>
            <a:r>
              <a:rPr lang="en-US" altLang="en-US" sz="3200" dirty="0"/>
              <a:t>now owned or hereafter acquired, to secure all obligations, now owed or </a:t>
            </a:r>
            <a:r>
              <a:rPr lang="en-US" altLang="en-US" sz="3200" dirty="0" smtClean="0"/>
              <a:t>subsequently owed</a:t>
            </a:r>
            <a:r>
              <a:rPr lang="en-US" altLang="en-US" sz="3200" dirty="0"/>
              <a:t>, of Debtor to Supplier.” </a:t>
            </a:r>
          </a:p>
        </p:txBody>
      </p:sp>
      <p:sp>
        <p:nvSpPr>
          <p:cNvPr id="1836037" name="AutoShape 5"/>
          <p:cNvSpPr>
            <a:spLocks noChangeArrowheads="1"/>
          </p:cNvSpPr>
          <p:nvPr/>
        </p:nvSpPr>
        <p:spPr bwMode="auto">
          <a:xfrm>
            <a:off x="7391400" y="21252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Debt</a:t>
            </a:r>
          </a:p>
        </p:txBody>
      </p:sp>
      <p:sp>
        <p:nvSpPr>
          <p:cNvPr id="1836040" name="AutoShape 8"/>
          <p:cNvSpPr>
            <a:spLocks noChangeArrowheads="1"/>
          </p:cNvSpPr>
          <p:nvPr/>
        </p:nvSpPr>
        <p:spPr bwMode="auto">
          <a:xfrm>
            <a:off x="7391400" y="41064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4/1 $10K Debt</a:t>
            </a:r>
          </a:p>
        </p:txBody>
      </p:sp>
      <p:sp>
        <p:nvSpPr>
          <p:cNvPr id="1836041" name="AutoShape 9"/>
          <p:cNvSpPr>
            <a:spLocks noChangeArrowheads="1"/>
          </p:cNvSpPr>
          <p:nvPr/>
        </p:nvSpPr>
        <p:spPr bwMode="auto">
          <a:xfrm>
            <a:off x="1905000" y="41064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4/1 $10K </a:t>
            </a:r>
            <a:r>
              <a:rPr lang="en-US" altLang="en-US" sz="3200" dirty="0" err="1" smtClean="0"/>
              <a:t>Inv</a:t>
            </a:r>
            <a:endParaRPr lang="en-US" altLang="en-US" sz="3200" dirty="0"/>
          </a:p>
        </p:txBody>
      </p:sp>
      <p:sp>
        <p:nvSpPr>
          <p:cNvPr id="19"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20" name="Text Box 5"/>
          <p:cNvSpPr txBox="1">
            <a:spLocks noChangeArrowheads="1"/>
          </p:cNvSpPr>
          <p:nvPr/>
        </p:nvSpPr>
        <p:spPr bwMode="auto">
          <a:xfrm>
            <a:off x="10104121" y="0"/>
            <a:ext cx="2087880"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2139037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36035"/>
                                        </p:tgtEl>
                                        <p:attrNameLst>
                                          <p:attrName>style.visibility</p:attrName>
                                        </p:attrNameLst>
                                      </p:cBhvr>
                                      <p:to>
                                        <p:strVal val="visible"/>
                                      </p:to>
                                    </p:set>
                                    <p:animEffect transition="in" filter="dissolve">
                                      <p:cBhvr>
                                        <p:cTn id="7" dur="500"/>
                                        <p:tgtEl>
                                          <p:spTgt spid="183603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36037"/>
                                        </p:tgtEl>
                                        <p:attrNameLst>
                                          <p:attrName>style.visibility</p:attrName>
                                        </p:attrNameLst>
                                      </p:cBhvr>
                                      <p:to>
                                        <p:strVal val="visible"/>
                                      </p:to>
                                    </p:set>
                                    <p:animEffect transition="in" filter="dissolve">
                                      <p:cBhvr>
                                        <p:cTn id="11" dur="500"/>
                                        <p:tgtEl>
                                          <p:spTgt spid="183603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36036"/>
                                        </p:tgtEl>
                                        <p:attrNameLst>
                                          <p:attrName>style.visibility</p:attrName>
                                        </p:attrNameLst>
                                      </p:cBhvr>
                                      <p:to>
                                        <p:strVal val="visible"/>
                                      </p:to>
                                    </p:set>
                                    <p:animEffect transition="in" filter="dissolve">
                                      <p:cBhvr>
                                        <p:cTn id="15" dur="500"/>
                                        <p:tgtEl>
                                          <p:spTgt spid="18360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36041"/>
                                        </p:tgtEl>
                                        <p:attrNameLst>
                                          <p:attrName>style.visibility</p:attrName>
                                        </p:attrNameLst>
                                      </p:cBhvr>
                                      <p:to>
                                        <p:strVal val="visible"/>
                                      </p:to>
                                    </p:set>
                                    <p:animEffect transition="in" filter="dissolve">
                                      <p:cBhvr>
                                        <p:cTn id="20" dur="500"/>
                                        <p:tgtEl>
                                          <p:spTgt spid="1836041"/>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836040"/>
                                        </p:tgtEl>
                                        <p:attrNameLst>
                                          <p:attrName>style.visibility</p:attrName>
                                        </p:attrNameLst>
                                      </p:cBhvr>
                                      <p:to>
                                        <p:strVal val="visible"/>
                                      </p:to>
                                    </p:set>
                                    <p:animEffect transition="in" filter="dissolve">
                                      <p:cBhvr>
                                        <p:cTn id="24" dur="500"/>
                                        <p:tgtEl>
                                          <p:spTgt spid="18360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6035" grpId="0" animBg="1" autoUpdateAnimBg="0"/>
      <p:bldP spid="1836036" grpId="0" animBg="1" autoUpdateAnimBg="0"/>
      <p:bldP spid="1836037" grpId="0" animBg="1" autoUpdateAnimBg="0"/>
      <p:bldP spid="1836040" grpId="0" animBg="1" autoUpdateAnimBg="0"/>
      <p:bldP spid="1836041" grpId="0" animBg="1" autoUpdateAnimBg="0"/>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BCB87C-1837-40D8-B0D6-B08930A7778F}" type="slidenum">
              <a:rPr lang="en-US" altLang="en-US" sz="1400">
                <a:solidFill>
                  <a:srgbClr val="000066"/>
                </a:solidFill>
                <a:latin typeface="Arial" panose="020B0604020202020204" pitchFamily="34" charset="0"/>
              </a:rPr>
              <a:pPr/>
              <a:t>35</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z="4400" dirty="0" smtClean="0"/>
              <a:t>4-23: </a:t>
            </a:r>
            <a:r>
              <a:rPr lang="en-US" altLang="en-US" sz="4400" dirty="0"/>
              <a:t>Cross Collateralization: Equipment</a:t>
            </a:r>
          </a:p>
        </p:txBody>
      </p:sp>
      <p:sp>
        <p:nvSpPr>
          <p:cNvPr id="1836035" name="AutoShape 3"/>
          <p:cNvSpPr>
            <a:spLocks noChangeArrowheads="1"/>
          </p:cNvSpPr>
          <p:nvPr/>
        </p:nvSpPr>
        <p:spPr bwMode="auto">
          <a:xfrm>
            <a:off x="1905000" y="21252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a:t>
            </a:r>
            <a:r>
              <a:rPr lang="en-US" altLang="en-US" sz="3200" dirty="0" err="1"/>
              <a:t>Eq</a:t>
            </a:r>
            <a:endParaRPr lang="en-US" altLang="en-US" sz="3200" dirty="0"/>
          </a:p>
        </p:txBody>
      </p:sp>
      <p:sp>
        <p:nvSpPr>
          <p:cNvPr id="1836036" name="Text Box 4"/>
          <p:cNvSpPr txBox="1">
            <a:spLocks noChangeArrowheads="1"/>
          </p:cNvSpPr>
          <p:nvPr/>
        </p:nvSpPr>
        <p:spPr bwMode="auto">
          <a:xfrm>
            <a:off x="1336876" y="5288113"/>
            <a:ext cx="9766300" cy="156966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200" dirty="0"/>
              <a:t>“Debtor hereby grants a security interest in equipment, now owned or hereafter acquired, to secure all obligations, now owed or </a:t>
            </a:r>
            <a:r>
              <a:rPr lang="en-US" altLang="en-US" sz="3200" dirty="0" smtClean="0"/>
              <a:t>subsequently owed</a:t>
            </a:r>
            <a:r>
              <a:rPr lang="en-US" altLang="en-US" sz="3200" dirty="0"/>
              <a:t>, of Debtor to Supplier.” </a:t>
            </a:r>
          </a:p>
        </p:txBody>
      </p:sp>
      <p:sp>
        <p:nvSpPr>
          <p:cNvPr id="1836037" name="AutoShape 5"/>
          <p:cNvSpPr>
            <a:spLocks noChangeArrowheads="1"/>
          </p:cNvSpPr>
          <p:nvPr/>
        </p:nvSpPr>
        <p:spPr bwMode="auto">
          <a:xfrm>
            <a:off x="7391400" y="21252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3/3 $10K Debt</a:t>
            </a:r>
          </a:p>
        </p:txBody>
      </p:sp>
      <p:sp>
        <p:nvSpPr>
          <p:cNvPr id="1836038" name="Line 6"/>
          <p:cNvSpPr>
            <a:spLocks noChangeShapeType="1"/>
          </p:cNvSpPr>
          <p:nvPr/>
        </p:nvSpPr>
        <p:spPr bwMode="auto">
          <a:xfrm>
            <a:off x="4419600" y="2438400"/>
            <a:ext cx="2971800" cy="0"/>
          </a:xfrm>
          <a:prstGeom prst="line">
            <a:avLst/>
          </a:prstGeom>
          <a:noFill/>
          <a:ln w="1270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36039" name="Text Box 7"/>
          <p:cNvSpPr txBox="1">
            <a:spLocks noChangeArrowheads="1"/>
          </p:cNvSpPr>
          <p:nvPr/>
        </p:nvSpPr>
        <p:spPr bwMode="auto">
          <a:xfrm>
            <a:off x="4432300" y="1536413"/>
            <a:ext cx="2896947" cy="584775"/>
          </a:xfrm>
          <a:prstGeom prst="rect">
            <a:avLst/>
          </a:prstGeom>
          <a:solidFill>
            <a:srgbClr val="FFFF00"/>
          </a:solidFill>
          <a:ln w="9525">
            <a:solidFill>
              <a:schemeClr val="tx1"/>
            </a:solidFill>
            <a:miter lim="800000"/>
            <a:headEnd/>
            <a:tailEnd/>
          </a:ln>
        </p:spPr>
        <p:txBody>
          <a:bodyPr wrap="non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err="1"/>
              <a:t>Std</a:t>
            </a:r>
            <a:r>
              <a:rPr lang="en-US" altLang="en-US" sz="3200" dirty="0"/>
              <a:t> PMSI Status</a:t>
            </a:r>
          </a:p>
        </p:txBody>
      </p:sp>
      <p:sp>
        <p:nvSpPr>
          <p:cNvPr id="1836040" name="AutoShape 8"/>
          <p:cNvSpPr>
            <a:spLocks noChangeArrowheads="1"/>
          </p:cNvSpPr>
          <p:nvPr/>
        </p:nvSpPr>
        <p:spPr bwMode="auto">
          <a:xfrm>
            <a:off x="7391400" y="41064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4/1 $10K Debt</a:t>
            </a:r>
          </a:p>
        </p:txBody>
      </p:sp>
      <p:sp>
        <p:nvSpPr>
          <p:cNvPr id="1836041" name="AutoShape 9"/>
          <p:cNvSpPr>
            <a:spLocks noChangeArrowheads="1"/>
          </p:cNvSpPr>
          <p:nvPr/>
        </p:nvSpPr>
        <p:spPr bwMode="auto">
          <a:xfrm>
            <a:off x="1905000" y="41064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4/1 $10K Eq</a:t>
            </a:r>
          </a:p>
        </p:txBody>
      </p:sp>
      <p:sp>
        <p:nvSpPr>
          <p:cNvPr id="1836042" name="Line 10"/>
          <p:cNvSpPr>
            <a:spLocks noChangeShapeType="1"/>
          </p:cNvSpPr>
          <p:nvPr/>
        </p:nvSpPr>
        <p:spPr bwMode="auto">
          <a:xfrm>
            <a:off x="4419600" y="4419600"/>
            <a:ext cx="2971800" cy="0"/>
          </a:xfrm>
          <a:prstGeom prst="line">
            <a:avLst/>
          </a:prstGeom>
          <a:noFill/>
          <a:ln w="1270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36043" name="Text Box 11"/>
          <p:cNvSpPr txBox="1">
            <a:spLocks noChangeArrowheads="1"/>
          </p:cNvSpPr>
          <p:nvPr/>
        </p:nvSpPr>
        <p:spPr bwMode="auto">
          <a:xfrm>
            <a:off x="4495127" y="4725701"/>
            <a:ext cx="2896947" cy="584775"/>
          </a:xfrm>
          <a:prstGeom prst="rect">
            <a:avLst/>
          </a:prstGeom>
          <a:solidFill>
            <a:srgbClr val="FFFF00"/>
          </a:solidFill>
          <a:ln w="9525">
            <a:solidFill>
              <a:schemeClr val="tx1"/>
            </a:solidFill>
            <a:miter lim="800000"/>
            <a:headEnd/>
            <a:tailEnd/>
          </a:ln>
        </p:spPr>
        <p:txBody>
          <a:bodyPr wrap="non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err="1"/>
              <a:t>Std</a:t>
            </a:r>
            <a:r>
              <a:rPr lang="en-US" altLang="en-US" sz="3200" dirty="0"/>
              <a:t> PMSI Status</a:t>
            </a:r>
          </a:p>
        </p:txBody>
      </p:sp>
      <p:grpSp>
        <p:nvGrpSpPr>
          <p:cNvPr id="2" name="Group 12"/>
          <p:cNvGrpSpPr>
            <a:grpSpLocks/>
          </p:cNvGrpSpPr>
          <p:nvPr/>
        </p:nvGrpSpPr>
        <p:grpSpPr bwMode="auto">
          <a:xfrm>
            <a:off x="4419600" y="2743200"/>
            <a:ext cx="2971800" cy="1447800"/>
            <a:chOff x="1824" y="1728"/>
            <a:chExt cx="1872" cy="912"/>
          </a:xfrm>
        </p:grpSpPr>
        <p:sp>
          <p:nvSpPr>
            <p:cNvPr id="4114" name="Line 13"/>
            <p:cNvSpPr>
              <a:spLocks noChangeShapeType="1"/>
            </p:cNvSpPr>
            <p:nvPr/>
          </p:nvSpPr>
          <p:spPr bwMode="auto">
            <a:xfrm>
              <a:off x="1824" y="1728"/>
              <a:ext cx="1824" cy="912"/>
            </a:xfrm>
            <a:prstGeom prst="line">
              <a:avLst/>
            </a:prstGeom>
            <a:noFill/>
            <a:ln w="1270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5" name="Line 14"/>
            <p:cNvSpPr>
              <a:spLocks noChangeShapeType="1"/>
            </p:cNvSpPr>
            <p:nvPr/>
          </p:nvSpPr>
          <p:spPr bwMode="auto">
            <a:xfrm flipH="1">
              <a:off x="1872" y="1728"/>
              <a:ext cx="1824" cy="912"/>
            </a:xfrm>
            <a:prstGeom prst="line">
              <a:avLst/>
            </a:prstGeom>
            <a:noFill/>
            <a:ln w="1270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36047" name="Text Box 15"/>
          <p:cNvSpPr txBox="1">
            <a:spLocks noChangeArrowheads="1"/>
          </p:cNvSpPr>
          <p:nvPr/>
        </p:nvSpPr>
        <p:spPr bwMode="auto">
          <a:xfrm>
            <a:off x="7315199" y="3048001"/>
            <a:ext cx="3352801" cy="584775"/>
          </a:xfrm>
          <a:prstGeom prst="rect">
            <a:avLst/>
          </a:prstGeom>
          <a:solidFill>
            <a:srgbClr val="FFFF00"/>
          </a:solidFill>
          <a:ln w="9525">
            <a:solidFill>
              <a:schemeClr val="tx1"/>
            </a:solidFill>
            <a:miter lim="800000"/>
            <a:headEnd/>
            <a:tailEnd/>
          </a:ln>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t>Ordinary SI Status</a:t>
            </a:r>
          </a:p>
        </p:txBody>
      </p:sp>
      <p:sp>
        <p:nvSpPr>
          <p:cNvPr id="19"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4169648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36035"/>
                                        </p:tgtEl>
                                        <p:attrNameLst>
                                          <p:attrName>style.visibility</p:attrName>
                                        </p:attrNameLst>
                                      </p:cBhvr>
                                      <p:to>
                                        <p:strVal val="visible"/>
                                      </p:to>
                                    </p:set>
                                    <p:animEffect transition="in" filter="dissolve">
                                      <p:cBhvr>
                                        <p:cTn id="7" dur="500"/>
                                        <p:tgtEl>
                                          <p:spTgt spid="183603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36037"/>
                                        </p:tgtEl>
                                        <p:attrNameLst>
                                          <p:attrName>style.visibility</p:attrName>
                                        </p:attrNameLst>
                                      </p:cBhvr>
                                      <p:to>
                                        <p:strVal val="visible"/>
                                      </p:to>
                                    </p:set>
                                    <p:animEffect transition="in" filter="dissolve">
                                      <p:cBhvr>
                                        <p:cTn id="11" dur="500"/>
                                        <p:tgtEl>
                                          <p:spTgt spid="183603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36036"/>
                                        </p:tgtEl>
                                        <p:attrNameLst>
                                          <p:attrName>style.visibility</p:attrName>
                                        </p:attrNameLst>
                                      </p:cBhvr>
                                      <p:to>
                                        <p:strVal val="visible"/>
                                      </p:to>
                                    </p:set>
                                    <p:animEffect transition="in" filter="dissolve">
                                      <p:cBhvr>
                                        <p:cTn id="15" dur="500"/>
                                        <p:tgtEl>
                                          <p:spTgt spid="18360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272" fill="hold" grpId="0" nodeType="clickEffect">
                                  <p:stCondLst>
                                    <p:cond delay="0"/>
                                  </p:stCondLst>
                                  <p:childTnLst>
                                    <p:set>
                                      <p:cBhvr>
                                        <p:cTn id="19" dur="1" fill="hold">
                                          <p:stCondLst>
                                            <p:cond delay="0"/>
                                          </p:stCondLst>
                                        </p:cTn>
                                        <p:tgtEl>
                                          <p:spTgt spid="1836038"/>
                                        </p:tgtEl>
                                        <p:attrNameLst>
                                          <p:attrName>style.visibility</p:attrName>
                                        </p:attrNameLst>
                                      </p:cBhvr>
                                      <p:to>
                                        <p:strVal val="visible"/>
                                      </p:to>
                                    </p:set>
                                    <p:anim calcmode="lin" valueType="num">
                                      <p:cBhvr>
                                        <p:cTn id="20" dur="500" fill="hold"/>
                                        <p:tgtEl>
                                          <p:spTgt spid="1836038"/>
                                        </p:tgtEl>
                                        <p:attrNameLst>
                                          <p:attrName>ppt_w</p:attrName>
                                        </p:attrNameLst>
                                      </p:cBhvr>
                                      <p:tavLst>
                                        <p:tav tm="0">
                                          <p:val>
                                            <p:strVal val="2/3*#ppt_w"/>
                                          </p:val>
                                        </p:tav>
                                        <p:tav tm="100000">
                                          <p:val>
                                            <p:strVal val="#ppt_w"/>
                                          </p:val>
                                        </p:tav>
                                      </p:tavLst>
                                    </p:anim>
                                    <p:anim calcmode="lin" valueType="num">
                                      <p:cBhvr>
                                        <p:cTn id="21" dur="500" fill="hold"/>
                                        <p:tgtEl>
                                          <p:spTgt spid="1836038"/>
                                        </p:tgtEl>
                                        <p:attrNameLst>
                                          <p:attrName>ppt_h</p:attrName>
                                        </p:attrNameLst>
                                      </p:cBhvr>
                                      <p:tavLst>
                                        <p:tav tm="0">
                                          <p:val>
                                            <p:strVal val="2/3*#ppt_h"/>
                                          </p:val>
                                        </p:tav>
                                        <p:tav tm="100000">
                                          <p:val>
                                            <p:strVal val="#ppt_h"/>
                                          </p:val>
                                        </p:tav>
                                      </p:tavLst>
                                    </p:anim>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836039"/>
                                        </p:tgtEl>
                                        <p:attrNameLst>
                                          <p:attrName>style.visibility</p:attrName>
                                        </p:attrNameLst>
                                      </p:cBhvr>
                                      <p:to>
                                        <p:strVal val="visible"/>
                                      </p:to>
                                    </p:set>
                                    <p:animEffect transition="in" filter="dissolve">
                                      <p:cBhvr>
                                        <p:cTn id="25" dur="500"/>
                                        <p:tgtEl>
                                          <p:spTgt spid="183603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836041"/>
                                        </p:tgtEl>
                                        <p:attrNameLst>
                                          <p:attrName>style.visibility</p:attrName>
                                        </p:attrNameLst>
                                      </p:cBhvr>
                                      <p:to>
                                        <p:strVal val="visible"/>
                                      </p:to>
                                    </p:set>
                                    <p:animEffect transition="in" filter="dissolve">
                                      <p:cBhvr>
                                        <p:cTn id="30" dur="500"/>
                                        <p:tgtEl>
                                          <p:spTgt spid="1836041"/>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1836040"/>
                                        </p:tgtEl>
                                        <p:attrNameLst>
                                          <p:attrName>style.visibility</p:attrName>
                                        </p:attrNameLst>
                                      </p:cBhvr>
                                      <p:to>
                                        <p:strVal val="visible"/>
                                      </p:to>
                                    </p:set>
                                    <p:animEffect transition="in" filter="dissolve">
                                      <p:cBhvr>
                                        <p:cTn id="34" dur="500"/>
                                        <p:tgtEl>
                                          <p:spTgt spid="183604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272" fill="hold" grpId="0" nodeType="clickEffect">
                                  <p:stCondLst>
                                    <p:cond delay="0"/>
                                  </p:stCondLst>
                                  <p:childTnLst>
                                    <p:set>
                                      <p:cBhvr>
                                        <p:cTn id="38" dur="1" fill="hold">
                                          <p:stCondLst>
                                            <p:cond delay="0"/>
                                          </p:stCondLst>
                                        </p:cTn>
                                        <p:tgtEl>
                                          <p:spTgt spid="1836042"/>
                                        </p:tgtEl>
                                        <p:attrNameLst>
                                          <p:attrName>style.visibility</p:attrName>
                                        </p:attrNameLst>
                                      </p:cBhvr>
                                      <p:to>
                                        <p:strVal val="visible"/>
                                      </p:to>
                                    </p:set>
                                    <p:anim calcmode="lin" valueType="num">
                                      <p:cBhvr>
                                        <p:cTn id="39" dur="500" fill="hold"/>
                                        <p:tgtEl>
                                          <p:spTgt spid="1836042"/>
                                        </p:tgtEl>
                                        <p:attrNameLst>
                                          <p:attrName>ppt_w</p:attrName>
                                        </p:attrNameLst>
                                      </p:cBhvr>
                                      <p:tavLst>
                                        <p:tav tm="0">
                                          <p:val>
                                            <p:strVal val="2/3*#ppt_w"/>
                                          </p:val>
                                        </p:tav>
                                        <p:tav tm="100000">
                                          <p:val>
                                            <p:strVal val="#ppt_w"/>
                                          </p:val>
                                        </p:tav>
                                      </p:tavLst>
                                    </p:anim>
                                    <p:anim calcmode="lin" valueType="num">
                                      <p:cBhvr>
                                        <p:cTn id="40" dur="500" fill="hold"/>
                                        <p:tgtEl>
                                          <p:spTgt spid="1836042"/>
                                        </p:tgtEl>
                                        <p:attrNameLst>
                                          <p:attrName>ppt_h</p:attrName>
                                        </p:attrNameLst>
                                      </p:cBhvr>
                                      <p:tavLst>
                                        <p:tav tm="0">
                                          <p:val>
                                            <p:strVal val="2/3*#ppt_h"/>
                                          </p:val>
                                        </p:tav>
                                        <p:tav tm="100000">
                                          <p:val>
                                            <p:strVal val="#ppt_h"/>
                                          </p:val>
                                        </p:tav>
                                      </p:tavLst>
                                    </p:anim>
                                  </p:childTnLst>
                                </p:cTn>
                              </p:par>
                            </p:childTnLst>
                          </p:cTn>
                        </p:par>
                        <p:par>
                          <p:cTn id="41" fill="hold" nodeType="afterGroup">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1836043"/>
                                        </p:tgtEl>
                                        <p:attrNameLst>
                                          <p:attrName>style.visibility</p:attrName>
                                        </p:attrNameLst>
                                      </p:cBhvr>
                                      <p:to>
                                        <p:strVal val="visible"/>
                                      </p:to>
                                    </p:set>
                                    <p:animEffect transition="in" filter="dissolve">
                                      <p:cBhvr>
                                        <p:cTn id="44" dur="500"/>
                                        <p:tgtEl>
                                          <p:spTgt spid="183604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hidden"/>
                                      </p:to>
                                    </p:set>
                                  </p:childTnLst>
                                </p:cTn>
                              </p:par>
                              <p:par>
                                <p:cTn id="49" presetID="23" presetClass="entr" presetSubtype="272" fill="hold" nodeType="with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strVal val="2/3*#ppt_w"/>
                                          </p:val>
                                        </p:tav>
                                        <p:tav tm="100000">
                                          <p:val>
                                            <p:strVal val="#ppt_w"/>
                                          </p:val>
                                        </p:tav>
                                      </p:tavLst>
                                    </p:anim>
                                    <p:anim calcmode="lin" valueType="num">
                                      <p:cBhvr>
                                        <p:cTn id="52" dur="500" fill="hold"/>
                                        <p:tgtEl>
                                          <p:spTgt spid="2"/>
                                        </p:tgtEl>
                                        <p:attrNameLst>
                                          <p:attrName>ppt_h</p:attrName>
                                        </p:attrNameLst>
                                      </p:cBhvr>
                                      <p:tavLst>
                                        <p:tav tm="0">
                                          <p:val>
                                            <p:strVal val="2/3*#ppt_h"/>
                                          </p:val>
                                        </p:tav>
                                        <p:tav tm="100000">
                                          <p:val>
                                            <p:strVal val="#ppt_h"/>
                                          </p:val>
                                        </p:tav>
                                      </p:tavLst>
                                    </p:anim>
                                  </p:childTnLst>
                                </p:cTn>
                              </p:par>
                            </p:childTnLst>
                          </p:cTn>
                        </p:par>
                        <p:par>
                          <p:cTn id="53" fill="hold" nodeType="afterGroup">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1836047"/>
                                        </p:tgtEl>
                                        <p:attrNameLst>
                                          <p:attrName>style.visibility</p:attrName>
                                        </p:attrNameLst>
                                      </p:cBhvr>
                                      <p:to>
                                        <p:strVal val="visible"/>
                                      </p:to>
                                    </p:set>
                                    <p:animEffect transition="in" filter="dissolve">
                                      <p:cBhvr>
                                        <p:cTn id="56" dur="500"/>
                                        <p:tgtEl>
                                          <p:spTgt spid="1836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6035" grpId="0" animBg="1" autoUpdateAnimBg="0"/>
      <p:bldP spid="1836036" grpId="0" animBg="1" autoUpdateAnimBg="0"/>
      <p:bldP spid="1836037" grpId="0" animBg="1" autoUpdateAnimBg="0"/>
      <p:bldP spid="1836038" grpId="0" animBg="1"/>
      <p:bldP spid="1836039" grpId="0" animBg="1" autoUpdateAnimBg="0"/>
      <p:bldP spid="1836040" grpId="0" animBg="1" autoUpdateAnimBg="0"/>
      <p:bldP spid="1836041" grpId="0" animBg="1" autoUpdateAnimBg="0"/>
      <p:bldP spid="1836042" grpId="0" animBg="1"/>
      <p:bldP spid="1836043" grpId="0" animBg="1" autoUpdateAnimBg="0"/>
      <p:bldP spid="1836047" grpId="0" animBg="1" autoUpdateAnimBg="0"/>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20EF6F1-0742-4C5F-82CE-D1DF4C978212}" type="slidenum">
              <a:rPr lang="en-US" altLang="en-US" sz="1400">
                <a:solidFill>
                  <a:srgbClr val="000066"/>
                </a:solidFill>
                <a:latin typeface="Arial" panose="020B0604020202020204" pitchFamily="34" charset="0"/>
              </a:rPr>
              <a:pPr/>
              <a:t>36</a:t>
            </a:fld>
            <a:endParaRPr lang="en-US" altLang="en-US" sz="1400">
              <a:solidFill>
                <a:srgbClr val="000066"/>
              </a:solidFill>
              <a:latin typeface="Arial" panose="020B0604020202020204" pitchFamily="34" charset="0"/>
            </a:endParaRPr>
          </a:p>
        </p:txBody>
      </p:sp>
      <p:sp>
        <p:nvSpPr>
          <p:cNvPr id="5125" name="Rectangle 2"/>
          <p:cNvSpPr>
            <a:spLocks noGrp="1" noChangeArrowheads="1"/>
          </p:cNvSpPr>
          <p:nvPr>
            <p:ph type="title"/>
          </p:nvPr>
        </p:nvSpPr>
        <p:spPr/>
        <p:txBody>
          <a:bodyPr/>
          <a:lstStyle/>
          <a:p>
            <a:r>
              <a:rPr lang="en-US" altLang="en-US" smtClean="0"/>
              <a:t>4-23: </a:t>
            </a:r>
            <a:r>
              <a:rPr lang="en-US" altLang="en-US" dirty="0" smtClean="0"/>
              <a:t>Cross Collateralization: Inventory</a:t>
            </a:r>
            <a:endParaRPr lang="en-US" altLang="en-US" sz="3200" dirty="0"/>
          </a:p>
        </p:txBody>
      </p:sp>
      <p:sp>
        <p:nvSpPr>
          <p:cNvPr id="1838083" name="AutoShape 3"/>
          <p:cNvSpPr>
            <a:spLocks noChangeArrowheads="1"/>
          </p:cNvSpPr>
          <p:nvPr/>
        </p:nvSpPr>
        <p:spPr bwMode="auto">
          <a:xfrm>
            <a:off x="1905000" y="21252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3/3 $10K Inv</a:t>
            </a:r>
          </a:p>
        </p:txBody>
      </p:sp>
      <p:sp>
        <p:nvSpPr>
          <p:cNvPr id="1838084" name="Text Box 4"/>
          <p:cNvSpPr txBox="1">
            <a:spLocks noChangeArrowheads="1"/>
          </p:cNvSpPr>
          <p:nvPr/>
        </p:nvSpPr>
        <p:spPr bwMode="auto">
          <a:xfrm>
            <a:off x="1236541" y="5288340"/>
            <a:ext cx="9799759" cy="156966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200" dirty="0"/>
              <a:t>“Debtor hereby grants a security interest in inventory, now owned or hereafter acquired, to secure all obligations, now owed or </a:t>
            </a:r>
            <a:r>
              <a:rPr lang="en-US" altLang="en-US" sz="3200" dirty="0" smtClean="0"/>
              <a:t>subsequently owed</a:t>
            </a:r>
            <a:r>
              <a:rPr lang="en-US" altLang="en-US" sz="3200" dirty="0"/>
              <a:t>, of Debtor to Supplier.” </a:t>
            </a:r>
          </a:p>
        </p:txBody>
      </p:sp>
      <p:sp>
        <p:nvSpPr>
          <p:cNvPr id="1838085" name="AutoShape 5"/>
          <p:cNvSpPr>
            <a:spLocks noChangeArrowheads="1"/>
          </p:cNvSpPr>
          <p:nvPr/>
        </p:nvSpPr>
        <p:spPr bwMode="auto">
          <a:xfrm>
            <a:off x="7391400" y="21252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3/3 $10K Debt</a:t>
            </a:r>
          </a:p>
        </p:txBody>
      </p:sp>
      <p:sp>
        <p:nvSpPr>
          <p:cNvPr id="1838086" name="Line 6"/>
          <p:cNvSpPr>
            <a:spLocks noChangeShapeType="1"/>
          </p:cNvSpPr>
          <p:nvPr/>
        </p:nvSpPr>
        <p:spPr bwMode="auto">
          <a:xfrm>
            <a:off x="4419600" y="2438400"/>
            <a:ext cx="2971800" cy="0"/>
          </a:xfrm>
          <a:prstGeom prst="line">
            <a:avLst/>
          </a:prstGeom>
          <a:noFill/>
          <a:ln w="1270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38087" name="Text Box 7"/>
          <p:cNvSpPr txBox="1">
            <a:spLocks noChangeArrowheads="1"/>
          </p:cNvSpPr>
          <p:nvPr/>
        </p:nvSpPr>
        <p:spPr bwMode="auto">
          <a:xfrm>
            <a:off x="4394200" y="1536413"/>
            <a:ext cx="2896947" cy="584775"/>
          </a:xfrm>
          <a:prstGeom prst="rect">
            <a:avLst/>
          </a:prstGeom>
          <a:solidFill>
            <a:srgbClr val="FFFF00"/>
          </a:solidFill>
          <a:ln w="9525">
            <a:solidFill>
              <a:schemeClr val="tx1"/>
            </a:solidFill>
            <a:miter lim="800000"/>
            <a:headEnd/>
            <a:tailEnd/>
          </a:ln>
        </p:spPr>
        <p:txBody>
          <a:bodyPr wrap="non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err="1"/>
              <a:t>Std</a:t>
            </a:r>
            <a:r>
              <a:rPr lang="en-US" altLang="en-US" sz="3200" dirty="0"/>
              <a:t> PMSI Status</a:t>
            </a:r>
          </a:p>
        </p:txBody>
      </p:sp>
      <p:sp>
        <p:nvSpPr>
          <p:cNvPr id="1838088" name="AutoShape 8"/>
          <p:cNvSpPr>
            <a:spLocks noChangeArrowheads="1"/>
          </p:cNvSpPr>
          <p:nvPr/>
        </p:nvSpPr>
        <p:spPr bwMode="auto">
          <a:xfrm>
            <a:off x="7391400" y="4106426"/>
            <a:ext cx="30480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4/1 $10K Debt</a:t>
            </a:r>
          </a:p>
        </p:txBody>
      </p:sp>
      <p:sp>
        <p:nvSpPr>
          <p:cNvPr id="1838089" name="AutoShape 9"/>
          <p:cNvSpPr>
            <a:spLocks noChangeArrowheads="1"/>
          </p:cNvSpPr>
          <p:nvPr/>
        </p:nvSpPr>
        <p:spPr bwMode="auto">
          <a:xfrm>
            <a:off x="1905000" y="4106426"/>
            <a:ext cx="2501900" cy="64698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4/1 $10K Inv</a:t>
            </a:r>
          </a:p>
        </p:txBody>
      </p:sp>
      <p:sp>
        <p:nvSpPr>
          <p:cNvPr id="1838090" name="Line 10"/>
          <p:cNvSpPr>
            <a:spLocks noChangeShapeType="1"/>
          </p:cNvSpPr>
          <p:nvPr/>
        </p:nvSpPr>
        <p:spPr bwMode="auto">
          <a:xfrm>
            <a:off x="4419600" y="4419600"/>
            <a:ext cx="2971800" cy="0"/>
          </a:xfrm>
          <a:prstGeom prst="line">
            <a:avLst/>
          </a:prstGeom>
          <a:noFill/>
          <a:ln w="1270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38091" name="Text Box 11"/>
          <p:cNvSpPr txBox="1">
            <a:spLocks noChangeArrowheads="1"/>
          </p:cNvSpPr>
          <p:nvPr/>
        </p:nvSpPr>
        <p:spPr bwMode="auto">
          <a:xfrm>
            <a:off x="4450676" y="4662141"/>
            <a:ext cx="2896947" cy="584775"/>
          </a:xfrm>
          <a:prstGeom prst="rect">
            <a:avLst/>
          </a:prstGeom>
          <a:solidFill>
            <a:srgbClr val="FFFF00"/>
          </a:solidFill>
          <a:ln w="9525">
            <a:solidFill>
              <a:schemeClr val="tx1"/>
            </a:solidFill>
            <a:miter lim="800000"/>
            <a:headEnd/>
            <a:tailEnd/>
          </a:ln>
        </p:spPr>
        <p:txBody>
          <a:bodyPr wrap="non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err="1"/>
              <a:t>Std</a:t>
            </a:r>
            <a:r>
              <a:rPr lang="en-US" altLang="en-US" sz="3200" dirty="0"/>
              <a:t> PMSI Status</a:t>
            </a:r>
          </a:p>
        </p:txBody>
      </p:sp>
      <p:grpSp>
        <p:nvGrpSpPr>
          <p:cNvPr id="2" name="Group 12"/>
          <p:cNvGrpSpPr>
            <a:grpSpLocks/>
          </p:cNvGrpSpPr>
          <p:nvPr/>
        </p:nvGrpSpPr>
        <p:grpSpPr bwMode="auto">
          <a:xfrm>
            <a:off x="4419600" y="2743200"/>
            <a:ext cx="2971800" cy="1447800"/>
            <a:chOff x="1824" y="1728"/>
            <a:chExt cx="1872" cy="912"/>
          </a:xfrm>
        </p:grpSpPr>
        <p:sp>
          <p:nvSpPr>
            <p:cNvPr id="5138" name="Line 13"/>
            <p:cNvSpPr>
              <a:spLocks noChangeShapeType="1"/>
            </p:cNvSpPr>
            <p:nvPr/>
          </p:nvSpPr>
          <p:spPr bwMode="auto">
            <a:xfrm>
              <a:off x="1824" y="1728"/>
              <a:ext cx="1824" cy="912"/>
            </a:xfrm>
            <a:prstGeom prst="line">
              <a:avLst/>
            </a:prstGeom>
            <a:noFill/>
            <a:ln w="1270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Line 14"/>
            <p:cNvSpPr>
              <a:spLocks noChangeShapeType="1"/>
            </p:cNvSpPr>
            <p:nvPr/>
          </p:nvSpPr>
          <p:spPr bwMode="auto">
            <a:xfrm flipH="1">
              <a:off x="1872" y="1728"/>
              <a:ext cx="1824" cy="912"/>
            </a:xfrm>
            <a:prstGeom prst="line">
              <a:avLst/>
            </a:prstGeom>
            <a:noFill/>
            <a:ln w="1270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38095" name="Text Box 15"/>
          <p:cNvSpPr txBox="1">
            <a:spLocks noChangeArrowheads="1"/>
          </p:cNvSpPr>
          <p:nvPr/>
        </p:nvSpPr>
        <p:spPr bwMode="auto">
          <a:xfrm>
            <a:off x="7467600" y="2928491"/>
            <a:ext cx="3479800" cy="1077218"/>
          </a:xfrm>
          <a:prstGeom prst="rect">
            <a:avLst/>
          </a:prstGeom>
          <a:solidFill>
            <a:srgbClr val="FFFF00"/>
          </a:solidFill>
          <a:ln w="9525">
            <a:solidFill>
              <a:schemeClr val="tx1"/>
            </a:solidFill>
            <a:miter lim="800000"/>
            <a:headEnd/>
            <a:tailEnd/>
          </a:ln>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t>Special PMSI Status: 9-103(b)(2)</a:t>
            </a:r>
          </a:p>
        </p:txBody>
      </p:sp>
      <p:sp>
        <p:nvSpPr>
          <p:cNvPr id="19" name="Rectangle 5"/>
          <p:cNvSpPr>
            <a:spLocks noChangeArrowheads="1"/>
          </p:cNvSpPr>
          <p:nvPr/>
        </p:nvSpPr>
        <p:spPr bwMode="auto">
          <a:xfrm>
            <a:off x="11988800"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34954622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38084"/>
                                        </p:tgtEl>
                                        <p:attrNameLst>
                                          <p:attrName>style.visibility</p:attrName>
                                        </p:attrNameLst>
                                      </p:cBhvr>
                                      <p:to>
                                        <p:strVal val="visible"/>
                                      </p:to>
                                    </p:set>
                                    <p:animEffect transition="in" filter="dissolve">
                                      <p:cBhvr>
                                        <p:cTn id="7" dur="500"/>
                                        <p:tgtEl>
                                          <p:spTgt spid="1838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38083"/>
                                        </p:tgtEl>
                                        <p:attrNameLst>
                                          <p:attrName>style.visibility</p:attrName>
                                        </p:attrNameLst>
                                      </p:cBhvr>
                                      <p:to>
                                        <p:strVal val="visible"/>
                                      </p:to>
                                    </p:set>
                                    <p:animEffect transition="in" filter="dissolve">
                                      <p:cBhvr>
                                        <p:cTn id="12" dur="500"/>
                                        <p:tgtEl>
                                          <p:spTgt spid="1838083"/>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38085"/>
                                        </p:tgtEl>
                                        <p:attrNameLst>
                                          <p:attrName>style.visibility</p:attrName>
                                        </p:attrNameLst>
                                      </p:cBhvr>
                                      <p:to>
                                        <p:strVal val="visible"/>
                                      </p:to>
                                    </p:set>
                                    <p:animEffect transition="in" filter="dissolve">
                                      <p:cBhvr>
                                        <p:cTn id="16" dur="500"/>
                                        <p:tgtEl>
                                          <p:spTgt spid="1838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272" fill="hold" grpId="0" nodeType="clickEffect">
                                  <p:stCondLst>
                                    <p:cond delay="0"/>
                                  </p:stCondLst>
                                  <p:childTnLst>
                                    <p:set>
                                      <p:cBhvr>
                                        <p:cTn id="20" dur="1" fill="hold">
                                          <p:stCondLst>
                                            <p:cond delay="0"/>
                                          </p:stCondLst>
                                        </p:cTn>
                                        <p:tgtEl>
                                          <p:spTgt spid="1838086"/>
                                        </p:tgtEl>
                                        <p:attrNameLst>
                                          <p:attrName>style.visibility</p:attrName>
                                        </p:attrNameLst>
                                      </p:cBhvr>
                                      <p:to>
                                        <p:strVal val="visible"/>
                                      </p:to>
                                    </p:set>
                                    <p:anim calcmode="lin" valueType="num">
                                      <p:cBhvr>
                                        <p:cTn id="21" dur="500" fill="hold"/>
                                        <p:tgtEl>
                                          <p:spTgt spid="1838086"/>
                                        </p:tgtEl>
                                        <p:attrNameLst>
                                          <p:attrName>ppt_w</p:attrName>
                                        </p:attrNameLst>
                                      </p:cBhvr>
                                      <p:tavLst>
                                        <p:tav tm="0">
                                          <p:val>
                                            <p:strVal val="2/3*#ppt_w"/>
                                          </p:val>
                                        </p:tav>
                                        <p:tav tm="100000">
                                          <p:val>
                                            <p:strVal val="#ppt_w"/>
                                          </p:val>
                                        </p:tav>
                                      </p:tavLst>
                                    </p:anim>
                                    <p:anim calcmode="lin" valueType="num">
                                      <p:cBhvr>
                                        <p:cTn id="22" dur="500" fill="hold"/>
                                        <p:tgtEl>
                                          <p:spTgt spid="1838086"/>
                                        </p:tgtEl>
                                        <p:attrNameLst>
                                          <p:attrName>ppt_h</p:attrName>
                                        </p:attrNameLst>
                                      </p:cBhvr>
                                      <p:tavLst>
                                        <p:tav tm="0">
                                          <p:val>
                                            <p:strVal val="2/3*#ppt_h"/>
                                          </p:val>
                                        </p:tav>
                                        <p:tav tm="100000">
                                          <p:val>
                                            <p:strVal val="#ppt_h"/>
                                          </p:val>
                                        </p:tav>
                                      </p:tavLst>
                                    </p:anim>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838087"/>
                                        </p:tgtEl>
                                        <p:attrNameLst>
                                          <p:attrName>style.visibility</p:attrName>
                                        </p:attrNameLst>
                                      </p:cBhvr>
                                      <p:to>
                                        <p:strVal val="visible"/>
                                      </p:to>
                                    </p:set>
                                    <p:animEffect transition="in" filter="dissolve">
                                      <p:cBhvr>
                                        <p:cTn id="26" dur="500"/>
                                        <p:tgtEl>
                                          <p:spTgt spid="183808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838089"/>
                                        </p:tgtEl>
                                        <p:attrNameLst>
                                          <p:attrName>style.visibility</p:attrName>
                                        </p:attrNameLst>
                                      </p:cBhvr>
                                      <p:to>
                                        <p:strVal val="visible"/>
                                      </p:to>
                                    </p:set>
                                    <p:animEffect transition="in" filter="dissolve">
                                      <p:cBhvr>
                                        <p:cTn id="31" dur="500"/>
                                        <p:tgtEl>
                                          <p:spTgt spid="1838089"/>
                                        </p:tgtEl>
                                      </p:cBhvr>
                                    </p:animEffec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838088"/>
                                        </p:tgtEl>
                                        <p:attrNameLst>
                                          <p:attrName>style.visibility</p:attrName>
                                        </p:attrNameLst>
                                      </p:cBhvr>
                                      <p:to>
                                        <p:strVal val="visible"/>
                                      </p:to>
                                    </p:set>
                                    <p:animEffect transition="in" filter="dissolve">
                                      <p:cBhvr>
                                        <p:cTn id="35" dur="500"/>
                                        <p:tgtEl>
                                          <p:spTgt spid="183808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272" fill="hold" grpId="0" nodeType="clickEffect">
                                  <p:stCondLst>
                                    <p:cond delay="0"/>
                                  </p:stCondLst>
                                  <p:childTnLst>
                                    <p:set>
                                      <p:cBhvr>
                                        <p:cTn id="39" dur="1" fill="hold">
                                          <p:stCondLst>
                                            <p:cond delay="0"/>
                                          </p:stCondLst>
                                        </p:cTn>
                                        <p:tgtEl>
                                          <p:spTgt spid="1838090"/>
                                        </p:tgtEl>
                                        <p:attrNameLst>
                                          <p:attrName>style.visibility</p:attrName>
                                        </p:attrNameLst>
                                      </p:cBhvr>
                                      <p:to>
                                        <p:strVal val="visible"/>
                                      </p:to>
                                    </p:set>
                                    <p:anim calcmode="lin" valueType="num">
                                      <p:cBhvr>
                                        <p:cTn id="40" dur="500" fill="hold"/>
                                        <p:tgtEl>
                                          <p:spTgt spid="1838090"/>
                                        </p:tgtEl>
                                        <p:attrNameLst>
                                          <p:attrName>ppt_w</p:attrName>
                                        </p:attrNameLst>
                                      </p:cBhvr>
                                      <p:tavLst>
                                        <p:tav tm="0">
                                          <p:val>
                                            <p:strVal val="2/3*#ppt_w"/>
                                          </p:val>
                                        </p:tav>
                                        <p:tav tm="100000">
                                          <p:val>
                                            <p:strVal val="#ppt_w"/>
                                          </p:val>
                                        </p:tav>
                                      </p:tavLst>
                                    </p:anim>
                                    <p:anim calcmode="lin" valueType="num">
                                      <p:cBhvr>
                                        <p:cTn id="41" dur="500" fill="hold"/>
                                        <p:tgtEl>
                                          <p:spTgt spid="1838090"/>
                                        </p:tgtEl>
                                        <p:attrNameLst>
                                          <p:attrName>ppt_h</p:attrName>
                                        </p:attrNameLst>
                                      </p:cBhvr>
                                      <p:tavLst>
                                        <p:tav tm="0">
                                          <p:val>
                                            <p:strVal val="2/3*#ppt_h"/>
                                          </p:val>
                                        </p:tav>
                                        <p:tav tm="100000">
                                          <p:val>
                                            <p:strVal val="#ppt_h"/>
                                          </p:val>
                                        </p:tav>
                                      </p:tavLst>
                                    </p:anim>
                                  </p:childTnLst>
                                </p:cTn>
                              </p:par>
                            </p:childTnLst>
                          </p:cTn>
                        </p:par>
                        <p:par>
                          <p:cTn id="42" fill="hold" nodeType="afterGroup">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1838091"/>
                                        </p:tgtEl>
                                        <p:attrNameLst>
                                          <p:attrName>style.visibility</p:attrName>
                                        </p:attrNameLst>
                                      </p:cBhvr>
                                      <p:to>
                                        <p:strVal val="visible"/>
                                      </p:to>
                                    </p:set>
                                    <p:animEffect transition="in" filter="dissolve">
                                      <p:cBhvr>
                                        <p:cTn id="45" dur="500"/>
                                        <p:tgtEl>
                                          <p:spTgt spid="183809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xit"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hidden"/>
                                      </p:to>
                                    </p:set>
                                  </p:childTnLst>
                                </p:cTn>
                              </p:par>
                              <p:par>
                                <p:cTn id="50" presetID="23" presetClass="entr" presetSubtype="272" fill="hold" nodeType="with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500" fill="hold"/>
                                        <p:tgtEl>
                                          <p:spTgt spid="2"/>
                                        </p:tgtEl>
                                        <p:attrNameLst>
                                          <p:attrName>ppt_w</p:attrName>
                                        </p:attrNameLst>
                                      </p:cBhvr>
                                      <p:tavLst>
                                        <p:tav tm="0">
                                          <p:val>
                                            <p:strVal val="2/3*#ppt_w"/>
                                          </p:val>
                                        </p:tav>
                                        <p:tav tm="100000">
                                          <p:val>
                                            <p:strVal val="#ppt_w"/>
                                          </p:val>
                                        </p:tav>
                                      </p:tavLst>
                                    </p:anim>
                                    <p:anim calcmode="lin" valueType="num">
                                      <p:cBhvr>
                                        <p:cTn id="53" dur="500" fill="hold"/>
                                        <p:tgtEl>
                                          <p:spTgt spid="2"/>
                                        </p:tgtEl>
                                        <p:attrNameLst>
                                          <p:attrName>ppt_h</p:attrName>
                                        </p:attrNameLst>
                                      </p:cBhvr>
                                      <p:tavLst>
                                        <p:tav tm="0">
                                          <p:val>
                                            <p:strVal val="2/3*#ppt_h"/>
                                          </p:val>
                                        </p:tav>
                                        <p:tav tm="100000">
                                          <p:val>
                                            <p:strVal val="#ppt_h"/>
                                          </p:val>
                                        </p:tav>
                                      </p:tavLst>
                                    </p:anim>
                                  </p:childTnLst>
                                </p:cTn>
                              </p:par>
                            </p:childTnLst>
                          </p:cTn>
                        </p:par>
                        <p:par>
                          <p:cTn id="54" fill="hold" nodeType="afterGroup">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1838095"/>
                                        </p:tgtEl>
                                        <p:attrNameLst>
                                          <p:attrName>style.visibility</p:attrName>
                                        </p:attrNameLst>
                                      </p:cBhvr>
                                      <p:to>
                                        <p:strVal val="visible"/>
                                      </p:to>
                                    </p:set>
                                    <p:animEffect transition="in" filter="dissolve">
                                      <p:cBhvr>
                                        <p:cTn id="57" dur="500"/>
                                        <p:tgtEl>
                                          <p:spTgt spid="1838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8083" grpId="0" animBg="1" autoUpdateAnimBg="0"/>
      <p:bldP spid="1838084" grpId="0" animBg="1" autoUpdateAnimBg="0"/>
      <p:bldP spid="1838085" grpId="0" animBg="1" autoUpdateAnimBg="0"/>
      <p:bldP spid="1838086" grpId="0" animBg="1"/>
      <p:bldP spid="1838087" grpId="0" animBg="1" autoUpdateAnimBg="0"/>
      <p:bldP spid="1838088" grpId="0" animBg="1" autoUpdateAnimBg="0"/>
      <p:bldP spid="1838089" grpId="0" animBg="1" autoUpdateAnimBg="0"/>
      <p:bldP spid="1838090" grpId="0" animBg="1"/>
      <p:bldP spid="1838091" grpId="0" animBg="1" autoUpdateAnimBg="0"/>
      <p:bldP spid="1838095" grpId="0" animBg="1" autoUpdateAnimBg="0"/>
      <p:bldP spid="19"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A146C1-55AF-421F-884C-24A75F1928F9}" type="slidenum">
              <a:rPr lang="en-US" altLang="en-US" sz="1400">
                <a:solidFill>
                  <a:srgbClr val="000066"/>
                </a:solidFill>
                <a:latin typeface="Arial" panose="020B0604020202020204" pitchFamily="34" charset="0"/>
              </a:rPr>
              <a:pPr/>
              <a:t>37</a:t>
            </a:fld>
            <a:endParaRPr lang="en-US" altLang="en-US" sz="140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altLang="en-US" smtClean="0"/>
              <a:t>MBank Alamo</a:t>
            </a:r>
          </a:p>
        </p:txBody>
      </p:sp>
      <p:sp>
        <p:nvSpPr>
          <p:cNvPr id="1767427" name="AutoShape 3"/>
          <p:cNvSpPr>
            <a:spLocks noChangeArrowheads="1"/>
          </p:cNvSpPr>
          <p:nvPr/>
        </p:nvSpPr>
        <p:spPr bwMode="auto">
          <a:xfrm>
            <a:off x="2057400" y="11430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Howe</a:t>
            </a:r>
          </a:p>
        </p:txBody>
      </p:sp>
      <p:sp>
        <p:nvSpPr>
          <p:cNvPr id="1767428" name="AutoShape 4"/>
          <p:cNvSpPr>
            <a:spLocks noChangeArrowheads="1"/>
          </p:cNvSpPr>
          <p:nvPr/>
        </p:nvSpPr>
        <p:spPr bwMode="auto">
          <a:xfrm>
            <a:off x="7620000" y="1143000"/>
            <a:ext cx="2590800" cy="12954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Dupont</a:t>
            </a:r>
          </a:p>
        </p:txBody>
      </p:sp>
      <p:sp>
        <p:nvSpPr>
          <p:cNvPr id="1767429" name="AutoShape 5"/>
          <p:cNvSpPr>
            <a:spLocks noChangeArrowheads="1"/>
          </p:cNvSpPr>
          <p:nvPr/>
        </p:nvSpPr>
        <p:spPr bwMode="auto">
          <a:xfrm>
            <a:off x="2057400" y="5029200"/>
            <a:ext cx="2590800" cy="12192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MBank</a:t>
            </a:r>
          </a:p>
        </p:txBody>
      </p:sp>
      <p:sp>
        <p:nvSpPr>
          <p:cNvPr id="1767430" name="AutoShape 6"/>
          <p:cNvSpPr>
            <a:spLocks noChangeArrowheads="1"/>
          </p:cNvSpPr>
          <p:nvPr/>
        </p:nvSpPr>
        <p:spPr bwMode="auto">
          <a:xfrm>
            <a:off x="8153400" y="4876800"/>
            <a:ext cx="1981200" cy="1371600"/>
          </a:xfrm>
          <a:prstGeom prst="octagon">
            <a:avLst>
              <a:gd name="adj" fmla="val 29287"/>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Raytheon</a:t>
            </a:r>
          </a:p>
        </p:txBody>
      </p:sp>
      <p:sp>
        <p:nvSpPr>
          <p:cNvPr id="1767431" name="AutoShape 7"/>
          <p:cNvSpPr>
            <a:spLocks noChangeArrowheads="1"/>
          </p:cNvSpPr>
          <p:nvPr/>
        </p:nvSpPr>
        <p:spPr bwMode="auto">
          <a:xfrm>
            <a:off x="4953000" y="4876800"/>
            <a:ext cx="2743200" cy="1295400"/>
          </a:xfrm>
          <a:prstGeom prst="pentag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Customer</a:t>
            </a:r>
          </a:p>
        </p:txBody>
      </p:sp>
      <p:sp>
        <p:nvSpPr>
          <p:cNvPr id="1767432" name="Line 8"/>
          <p:cNvSpPr>
            <a:spLocks noChangeShapeType="1"/>
          </p:cNvSpPr>
          <p:nvPr/>
        </p:nvSpPr>
        <p:spPr bwMode="auto">
          <a:xfrm>
            <a:off x="36576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67433" name="AutoShape 9"/>
          <p:cNvSpPr>
            <a:spLocks noChangeArrowheads="1"/>
          </p:cNvSpPr>
          <p:nvPr/>
        </p:nvSpPr>
        <p:spPr bwMode="auto">
          <a:xfrm>
            <a:off x="812800" y="3048000"/>
            <a:ext cx="2692400" cy="1524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&lt; 1/10/83</a:t>
            </a:r>
          </a:p>
          <a:p>
            <a:pPr algn="ctr">
              <a:buFont typeface="Wingdings" panose="05000000000000000000" pitchFamily="2" charset="2"/>
              <a:buNone/>
            </a:pPr>
            <a:r>
              <a:rPr lang="en-US" altLang="en-US" sz="3200" dirty="0"/>
              <a:t>SA: AR, INV</a:t>
            </a:r>
          </a:p>
          <a:p>
            <a:pPr algn="ctr">
              <a:buFont typeface="Wingdings" panose="05000000000000000000" pitchFamily="2" charset="2"/>
              <a:buNone/>
            </a:pPr>
            <a:r>
              <a:rPr lang="en-US" altLang="en-US" sz="3200" dirty="0"/>
              <a:t>FS: AR, INV</a:t>
            </a:r>
          </a:p>
        </p:txBody>
      </p:sp>
      <p:sp>
        <p:nvSpPr>
          <p:cNvPr id="1767434" name="Line 10"/>
          <p:cNvSpPr>
            <a:spLocks noChangeShapeType="1"/>
          </p:cNvSpPr>
          <p:nvPr/>
        </p:nvSpPr>
        <p:spPr bwMode="auto">
          <a:xfrm>
            <a:off x="4038600" y="2438400"/>
            <a:ext cx="2286000" cy="2438400"/>
          </a:xfrm>
          <a:prstGeom prst="line">
            <a:avLst/>
          </a:prstGeom>
          <a:noFill/>
          <a:ln w="1905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67435" name="AutoShape 11"/>
          <p:cNvSpPr>
            <a:spLocks noChangeArrowheads="1"/>
          </p:cNvSpPr>
          <p:nvPr/>
        </p:nvSpPr>
        <p:spPr bwMode="auto">
          <a:xfrm>
            <a:off x="4190999" y="4267200"/>
            <a:ext cx="1371601" cy="4572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Sale AR</a:t>
            </a:r>
          </a:p>
        </p:txBody>
      </p:sp>
      <p:sp>
        <p:nvSpPr>
          <p:cNvPr id="1767436" name="Line 12"/>
          <p:cNvSpPr>
            <a:spLocks noChangeShapeType="1"/>
          </p:cNvSpPr>
          <p:nvPr/>
        </p:nvSpPr>
        <p:spPr bwMode="auto">
          <a:xfrm>
            <a:off x="4343400" y="1981200"/>
            <a:ext cx="3810000" cy="3352800"/>
          </a:xfrm>
          <a:prstGeom prst="line">
            <a:avLst/>
          </a:prstGeom>
          <a:noFill/>
          <a:ln w="1905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67437" name="Line 13"/>
          <p:cNvSpPr>
            <a:spLocks noChangeShapeType="1"/>
          </p:cNvSpPr>
          <p:nvPr/>
        </p:nvSpPr>
        <p:spPr bwMode="auto">
          <a:xfrm>
            <a:off x="4343400" y="1752600"/>
            <a:ext cx="32766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67438" name="AutoShape 14"/>
          <p:cNvSpPr>
            <a:spLocks noChangeArrowheads="1"/>
          </p:cNvSpPr>
          <p:nvPr/>
        </p:nvSpPr>
        <p:spPr bwMode="auto">
          <a:xfrm>
            <a:off x="5791200" y="1905000"/>
            <a:ext cx="2006600" cy="1371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&lt; 1/10/83</a:t>
            </a:r>
          </a:p>
          <a:p>
            <a:pPr algn="ctr">
              <a:buFont typeface="Wingdings" panose="05000000000000000000" pitchFamily="2" charset="2"/>
              <a:buNone/>
            </a:pPr>
            <a:r>
              <a:rPr lang="en-US" altLang="en-US" sz="3200" dirty="0"/>
              <a:t>SA: AR</a:t>
            </a:r>
          </a:p>
          <a:p>
            <a:pPr algn="ctr">
              <a:buFont typeface="Wingdings" panose="05000000000000000000" pitchFamily="2" charset="2"/>
              <a:buNone/>
            </a:pPr>
            <a:r>
              <a:rPr lang="en-US" altLang="en-US" sz="3200" dirty="0"/>
              <a:t>FS: AR</a:t>
            </a:r>
          </a:p>
        </p:txBody>
      </p:sp>
      <p:sp>
        <p:nvSpPr>
          <p:cNvPr id="1767439" name="AutoShape 15"/>
          <p:cNvSpPr>
            <a:spLocks noChangeArrowheads="1"/>
          </p:cNvSpPr>
          <p:nvPr/>
        </p:nvSpPr>
        <p:spPr bwMode="auto">
          <a:xfrm>
            <a:off x="7619999" y="3657599"/>
            <a:ext cx="3781063" cy="127652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&gt; 1/10/83</a:t>
            </a:r>
          </a:p>
          <a:p>
            <a:pPr algn="ctr">
              <a:buFont typeface="Wingdings" panose="05000000000000000000" pitchFamily="2" charset="2"/>
              <a:buNone/>
            </a:pPr>
            <a:r>
              <a:rPr lang="en-US" altLang="en-US" sz="3200" dirty="0"/>
              <a:t>Assignment of AR</a:t>
            </a:r>
          </a:p>
          <a:p>
            <a:pPr algn="ctr">
              <a:buFont typeface="Wingdings" panose="05000000000000000000" pitchFamily="2" charset="2"/>
              <a:buNone/>
            </a:pPr>
            <a:r>
              <a:rPr lang="en-US" altLang="en-US" sz="3200" dirty="0"/>
              <a:t>FS: AR</a:t>
            </a:r>
          </a:p>
        </p:txBody>
      </p:sp>
      <p:sp>
        <p:nvSpPr>
          <p:cNvPr id="1767440" name="Text Box 16"/>
          <p:cNvSpPr txBox="1">
            <a:spLocks noChangeArrowheads="1"/>
          </p:cNvSpPr>
          <p:nvPr/>
        </p:nvSpPr>
        <p:spPr bwMode="auto">
          <a:xfrm>
            <a:off x="8191500" y="2463800"/>
            <a:ext cx="4000500"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Does Raytheon have priority in AR?</a:t>
            </a:r>
          </a:p>
        </p:txBody>
      </p:sp>
      <p:sp>
        <p:nvSpPr>
          <p:cNvPr id="20"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67427"/>
                                        </p:tgtEl>
                                        <p:attrNameLst>
                                          <p:attrName>style.visibility</p:attrName>
                                        </p:attrNameLst>
                                      </p:cBhvr>
                                      <p:to>
                                        <p:strVal val="visible"/>
                                      </p:to>
                                    </p:set>
                                    <p:anim calcmode="lin" valueType="num">
                                      <p:cBhvr additive="base">
                                        <p:cTn id="7" dur="500" fill="hold"/>
                                        <p:tgtEl>
                                          <p:spTgt spid="1767427"/>
                                        </p:tgtEl>
                                        <p:attrNameLst>
                                          <p:attrName>ppt_x</p:attrName>
                                        </p:attrNameLst>
                                      </p:cBhvr>
                                      <p:tavLst>
                                        <p:tav tm="0">
                                          <p:val>
                                            <p:strVal val="0-#ppt_w/2"/>
                                          </p:val>
                                        </p:tav>
                                        <p:tav tm="100000">
                                          <p:val>
                                            <p:strVal val="#ppt_x"/>
                                          </p:val>
                                        </p:tav>
                                      </p:tavLst>
                                    </p:anim>
                                    <p:anim calcmode="lin" valueType="num">
                                      <p:cBhvr additive="base">
                                        <p:cTn id="8" dur="500" fill="hold"/>
                                        <p:tgtEl>
                                          <p:spTgt spid="176742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767429"/>
                                        </p:tgtEl>
                                        <p:attrNameLst>
                                          <p:attrName>style.visibility</p:attrName>
                                        </p:attrNameLst>
                                      </p:cBhvr>
                                      <p:to>
                                        <p:strVal val="visible"/>
                                      </p:to>
                                    </p:set>
                                    <p:anim calcmode="lin" valueType="num">
                                      <p:cBhvr>
                                        <p:cTn id="12" dur="500" fill="hold"/>
                                        <p:tgtEl>
                                          <p:spTgt spid="1767429"/>
                                        </p:tgtEl>
                                        <p:attrNameLst>
                                          <p:attrName>ppt_w</p:attrName>
                                        </p:attrNameLst>
                                      </p:cBhvr>
                                      <p:tavLst>
                                        <p:tav tm="0">
                                          <p:val>
                                            <p:strVal val="2/3*#ppt_w"/>
                                          </p:val>
                                        </p:tav>
                                        <p:tav tm="100000">
                                          <p:val>
                                            <p:strVal val="#ppt_w"/>
                                          </p:val>
                                        </p:tav>
                                      </p:tavLst>
                                    </p:anim>
                                    <p:anim calcmode="lin" valueType="num">
                                      <p:cBhvr>
                                        <p:cTn id="13" dur="500" fill="hold"/>
                                        <p:tgtEl>
                                          <p:spTgt spid="1767429"/>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767432"/>
                                        </p:tgtEl>
                                        <p:attrNameLst>
                                          <p:attrName>style.visibility</p:attrName>
                                        </p:attrNameLst>
                                      </p:cBhvr>
                                      <p:to>
                                        <p:strVal val="visible"/>
                                      </p:to>
                                    </p:set>
                                    <p:anim calcmode="lin" valueType="num">
                                      <p:cBhvr>
                                        <p:cTn id="17" dur="500" fill="hold"/>
                                        <p:tgtEl>
                                          <p:spTgt spid="1767432"/>
                                        </p:tgtEl>
                                        <p:attrNameLst>
                                          <p:attrName>ppt_w</p:attrName>
                                        </p:attrNameLst>
                                      </p:cBhvr>
                                      <p:tavLst>
                                        <p:tav tm="0">
                                          <p:val>
                                            <p:fltVal val="0"/>
                                          </p:val>
                                        </p:tav>
                                        <p:tav tm="100000">
                                          <p:val>
                                            <p:strVal val="#ppt_w"/>
                                          </p:val>
                                        </p:tav>
                                      </p:tavLst>
                                    </p:anim>
                                    <p:anim calcmode="lin" valueType="num">
                                      <p:cBhvr>
                                        <p:cTn id="18" dur="500" fill="hold"/>
                                        <p:tgtEl>
                                          <p:spTgt spid="1767432"/>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767433"/>
                                        </p:tgtEl>
                                        <p:attrNameLst>
                                          <p:attrName>style.visibility</p:attrName>
                                        </p:attrNameLst>
                                      </p:cBhvr>
                                      <p:to>
                                        <p:strVal val="visible"/>
                                      </p:to>
                                    </p:set>
                                    <p:animEffect transition="in" filter="dissolve">
                                      <p:cBhvr>
                                        <p:cTn id="22" dur="500"/>
                                        <p:tgtEl>
                                          <p:spTgt spid="1767433"/>
                                        </p:tgtEl>
                                      </p:cBhvr>
                                    </p:animEffect>
                                  </p:childTnLst>
                                </p:cTn>
                              </p:par>
                            </p:childTnLst>
                          </p:cTn>
                        </p:par>
                        <p:par>
                          <p:cTn id="23" fill="hold" nodeType="afterGroup">
                            <p:stCondLst>
                              <p:cond delay="2000"/>
                            </p:stCondLst>
                            <p:childTnLst>
                              <p:par>
                                <p:cTn id="24" presetID="23" presetClass="entr" presetSubtype="272" fill="hold" grpId="0" nodeType="afterEffect">
                                  <p:stCondLst>
                                    <p:cond delay="0"/>
                                  </p:stCondLst>
                                  <p:childTnLst>
                                    <p:set>
                                      <p:cBhvr>
                                        <p:cTn id="25" dur="1" fill="hold">
                                          <p:stCondLst>
                                            <p:cond delay="0"/>
                                          </p:stCondLst>
                                        </p:cTn>
                                        <p:tgtEl>
                                          <p:spTgt spid="1767428"/>
                                        </p:tgtEl>
                                        <p:attrNameLst>
                                          <p:attrName>style.visibility</p:attrName>
                                        </p:attrNameLst>
                                      </p:cBhvr>
                                      <p:to>
                                        <p:strVal val="visible"/>
                                      </p:to>
                                    </p:set>
                                    <p:anim calcmode="lin" valueType="num">
                                      <p:cBhvr>
                                        <p:cTn id="26" dur="500" fill="hold"/>
                                        <p:tgtEl>
                                          <p:spTgt spid="1767428"/>
                                        </p:tgtEl>
                                        <p:attrNameLst>
                                          <p:attrName>ppt_w</p:attrName>
                                        </p:attrNameLst>
                                      </p:cBhvr>
                                      <p:tavLst>
                                        <p:tav tm="0">
                                          <p:val>
                                            <p:strVal val="2/3*#ppt_w"/>
                                          </p:val>
                                        </p:tav>
                                        <p:tav tm="100000">
                                          <p:val>
                                            <p:strVal val="#ppt_w"/>
                                          </p:val>
                                        </p:tav>
                                      </p:tavLst>
                                    </p:anim>
                                    <p:anim calcmode="lin" valueType="num">
                                      <p:cBhvr>
                                        <p:cTn id="27" dur="500" fill="hold"/>
                                        <p:tgtEl>
                                          <p:spTgt spid="1767428"/>
                                        </p:tgtEl>
                                        <p:attrNameLst>
                                          <p:attrName>ppt_h</p:attrName>
                                        </p:attrNameLst>
                                      </p:cBhvr>
                                      <p:tavLst>
                                        <p:tav tm="0">
                                          <p:val>
                                            <p:strVal val="2/3*#ppt_h"/>
                                          </p:val>
                                        </p:tav>
                                        <p:tav tm="100000">
                                          <p:val>
                                            <p:strVal val="#ppt_h"/>
                                          </p:val>
                                        </p:tav>
                                      </p:tavLst>
                                    </p:anim>
                                  </p:childTnLst>
                                </p:cTn>
                              </p:par>
                            </p:childTnLst>
                          </p:cTn>
                        </p:par>
                        <p:par>
                          <p:cTn id="28" fill="hold" nodeType="afterGroup">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1767437"/>
                                        </p:tgtEl>
                                        <p:attrNameLst>
                                          <p:attrName>style.visibility</p:attrName>
                                        </p:attrNameLst>
                                      </p:cBhvr>
                                      <p:to>
                                        <p:strVal val="visible"/>
                                      </p:to>
                                    </p:set>
                                    <p:anim calcmode="lin" valueType="num">
                                      <p:cBhvr>
                                        <p:cTn id="31" dur="500" fill="hold"/>
                                        <p:tgtEl>
                                          <p:spTgt spid="1767437"/>
                                        </p:tgtEl>
                                        <p:attrNameLst>
                                          <p:attrName>ppt_w</p:attrName>
                                        </p:attrNameLst>
                                      </p:cBhvr>
                                      <p:tavLst>
                                        <p:tav tm="0">
                                          <p:val>
                                            <p:fltVal val="0"/>
                                          </p:val>
                                        </p:tav>
                                        <p:tav tm="100000">
                                          <p:val>
                                            <p:strVal val="#ppt_w"/>
                                          </p:val>
                                        </p:tav>
                                      </p:tavLst>
                                    </p:anim>
                                    <p:anim calcmode="lin" valueType="num">
                                      <p:cBhvr>
                                        <p:cTn id="32" dur="500" fill="hold"/>
                                        <p:tgtEl>
                                          <p:spTgt spid="176743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3000"/>
                            </p:stCondLst>
                            <p:childTnLst>
                              <p:par>
                                <p:cTn id="34" presetID="9" presetClass="entr" presetSubtype="0" fill="hold" grpId="0" nodeType="afterEffect">
                                  <p:stCondLst>
                                    <p:cond delay="0"/>
                                  </p:stCondLst>
                                  <p:childTnLst>
                                    <p:set>
                                      <p:cBhvr>
                                        <p:cTn id="35" dur="1" fill="hold">
                                          <p:stCondLst>
                                            <p:cond delay="0"/>
                                          </p:stCondLst>
                                        </p:cTn>
                                        <p:tgtEl>
                                          <p:spTgt spid="1767438"/>
                                        </p:tgtEl>
                                        <p:attrNameLst>
                                          <p:attrName>style.visibility</p:attrName>
                                        </p:attrNameLst>
                                      </p:cBhvr>
                                      <p:to>
                                        <p:strVal val="visible"/>
                                      </p:to>
                                    </p:set>
                                    <p:animEffect transition="in" filter="dissolve">
                                      <p:cBhvr>
                                        <p:cTn id="36" dur="500"/>
                                        <p:tgtEl>
                                          <p:spTgt spid="176743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hidden"/>
                                      </p:to>
                                    </p:set>
                                  </p:childTnLst>
                                </p:cTn>
                              </p:par>
                              <p:par>
                                <p:cTn id="41" presetID="23" presetClass="entr" presetSubtype="272" fill="hold" grpId="0" nodeType="withEffect">
                                  <p:stCondLst>
                                    <p:cond delay="0"/>
                                  </p:stCondLst>
                                  <p:childTnLst>
                                    <p:set>
                                      <p:cBhvr>
                                        <p:cTn id="42" dur="1" fill="hold">
                                          <p:stCondLst>
                                            <p:cond delay="0"/>
                                          </p:stCondLst>
                                        </p:cTn>
                                        <p:tgtEl>
                                          <p:spTgt spid="1767431"/>
                                        </p:tgtEl>
                                        <p:attrNameLst>
                                          <p:attrName>style.visibility</p:attrName>
                                        </p:attrNameLst>
                                      </p:cBhvr>
                                      <p:to>
                                        <p:strVal val="visible"/>
                                      </p:to>
                                    </p:set>
                                    <p:anim calcmode="lin" valueType="num">
                                      <p:cBhvr>
                                        <p:cTn id="43" dur="500" fill="hold"/>
                                        <p:tgtEl>
                                          <p:spTgt spid="1767431"/>
                                        </p:tgtEl>
                                        <p:attrNameLst>
                                          <p:attrName>ppt_w</p:attrName>
                                        </p:attrNameLst>
                                      </p:cBhvr>
                                      <p:tavLst>
                                        <p:tav tm="0">
                                          <p:val>
                                            <p:strVal val="2/3*#ppt_w"/>
                                          </p:val>
                                        </p:tav>
                                        <p:tav tm="100000">
                                          <p:val>
                                            <p:strVal val="#ppt_w"/>
                                          </p:val>
                                        </p:tav>
                                      </p:tavLst>
                                    </p:anim>
                                    <p:anim calcmode="lin" valueType="num">
                                      <p:cBhvr>
                                        <p:cTn id="44" dur="500" fill="hold"/>
                                        <p:tgtEl>
                                          <p:spTgt spid="1767431"/>
                                        </p:tgtEl>
                                        <p:attrNameLst>
                                          <p:attrName>ppt_h</p:attrName>
                                        </p:attrNameLst>
                                      </p:cBhvr>
                                      <p:tavLst>
                                        <p:tav tm="0">
                                          <p:val>
                                            <p:strVal val="2/3*#ppt_h"/>
                                          </p:val>
                                        </p:tav>
                                        <p:tav tm="100000">
                                          <p:val>
                                            <p:strVal val="#ppt_h"/>
                                          </p:val>
                                        </p:tav>
                                      </p:tavLst>
                                    </p:anim>
                                  </p:childTnLst>
                                </p:cTn>
                              </p:par>
                            </p:childTnLst>
                          </p:cTn>
                        </p:par>
                        <p:par>
                          <p:cTn id="45" fill="hold" nodeType="afterGroup">
                            <p:stCondLst>
                              <p:cond delay="500"/>
                            </p:stCondLst>
                            <p:childTnLst>
                              <p:par>
                                <p:cTn id="46" presetID="23" presetClass="entr" presetSubtype="16" fill="hold" grpId="0" nodeType="afterEffect">
                                  <p:stCondLst>
                                    <p:cond delay="0"/>
                                  </p:stCondLst>
                                  <p:childTnLst>
                                    <p:set>
                                      <p:cBhvr>
                                        <p:cTn id="47" dur="1" fill="hold">
                                          <p:stCondLst>
                                            <p:cond delay="0"/>
                                          </p:stCondLst>
                                        </p:cTn>
                                        <p:tgtEl>
                                          <p:spTgt spid="1767434"/>
                                        </p:tgtEl>
                                        <p:attrNameLst>
                                          <p:attrName>style.visibility</p:attrName>
                                        </p:attrNameLst>
                                      </p:cBhvr>
                                      <p:to>
                                        <p:strVal val="visible"/>
                                      </p:to>
                                    </p:set>
                                    <p:anim calcmode="lin" valueType="num">
                                      <p:cBhvr>
                                        <p:cTn id="48" dur="500" fill="hold"/>
                                        <p:tgtEl>
                                          <p:spTgt spid="1767434"/>
                                        </p:tgtEl>
                                        <p:attrNameLst>
                                          <p:attrName>ppt_w</p:attrName>
                                        </p:attrNameLst>
                                      </p:cBhvr>
                                      <p:tavLst>
                                        <p:tav tm="0">
                                          <p:val>
                                            <p:fltVal val="0"/>
                                          </p:val>
                                        </p:tav>
                                        <p:tav tm="100000">
                                          <p:val>
                                            <p:strVal val="#ppt_w"/>
                                          </p:val>
                                        </p:tav>
                                      </p:tavLst>
                                    </p:anim>
                                    <p:anim calcmode="lin" valueType="num">
                                      <p:cBhvr>
                                        <p:cTn id="49" dur="500" fill="hold"/>
                                        <p:tgtEl>
                                          <p:spTgt spid="1767434"/>
                                        </p:tgtEl>
                                        <p:attrNameLst>
                                          <p:attrName>ppt_h</p:attrName>
                                        </p:attrNameLst>
                                      </p:cBhvr>
                                      <p:tavLst>
                                        <p:tav tm="0">
                                          <p:val>
                                            <p:fltVal val="0"/>
                                          </p:val>
                                        </p:tav>
                                        <p:tav tm="100000">
                                          <p:val>
                                            <p:strVal val="#ppt_h"/>
                                          </p:val>
                                        </p:tav>
                                      </p:tavLst>
                                    </p:anim>
                                  </p:childTnLst>
                                </p:cTn>
                              </p:par>
                            </p:childTnLst>
                          </p:cTn>
                        </p:par>
                        <p:par>
                          <p:cTn id="50" fill="hold" nodeType="afterGroup">
                            <p:stCondLst>
                              <p:cond delay="1000"/>
                            </p:stCondLst>
                            <p:childTnLst>
                              <p:par>
                                <p:cTn id="51" presetID="9" presetClass="entr" presetSubtype="0" fill="hold" grpId="0" nodeType="afterEffect">
                                  <p:stCondLst>
                                    <p:cond delay="0"/>
                                  </p:stCondLst>
                                  <p:childTnLst>
                                    <p:set>
                                      <p:cBhvr>
                                        <p:cTn id="52" dur="1" fill="hold">
                                          <p:stCondLst>
                                            <p:cond delay="0"/>
                                          </p:stCondLst>
                                        </p:cTn>
                                        <p:tgtEl>
                                          <p:spTgt spid="1767435"/>
                                        </p:tgtEl>
                                        <p:attrNameLst>
                                          <p:attrName>style.visibility</p:attrName>
                                        </p:attrNameLst>
                                      </p:cBhvr>
                                      <p:to>
                                        <p:strVal val="visible"/>
                                      </p:to>
                                    </p:set>
                                    <p:animEffect transition="in" filter="dissolve">
                                      <p:cBhvr>
                                        <p:cTn id="53" dur="500"/>
                                        <p:tgtEl>
                                          <p:spTgt spid="1767435"/>
                                        </p:tgtEl>
                                      </p:cBhvr>
                                    </p:animEffect>
                                  </p:childTnLst>
                                </p:cTn>
                              </p:par>
                            </p:childTnLst>
                          </p:cTn>
                        </p:par>
                        <p:par>
                          <p:cTn id="54" fill="hold" nodeType="afterGroup">
                            <p:stCondLst>
                              <p:cond delay="1500"/>
                            </p:stCondLst>
                            <p:childTnLst>
                              <p:par>
                                <p:cTn id="55" presetID="23" presetClass="entr" presetSubtype="272" fill="hold" grpId="0" nodeType="afterEffect">
                                  <p:stCondLst>
                                    <p:cond delay="0"/>
                                  </p:stCondLst>
                                  <p:childTnLst>
                                    <p:set>
                                      <p:cBhvr>
                                        <p:cTn id="56" dur="1" fill="hold">
                                          <p:stCondLst>
                                            <p:cond delay="0"/>
                                          </p:stCondLst>
                                        </p:cTn>
                                        <p:tgtEl>
                                          <p:spTgt spid="1767430"/>
                                        </p:tgtEl>
                                        <p:attrNameLst>
                                          <p:attrName>style.visibility</p:attrName>
                                        </p:attrNameLst>
                                      </p:cBhvr>
                                      <p:to>
                                        <p:strVal val="visible"/>
                                      </p:to>
                                    </p:set>
                                    <p:anim calcmode="lin" valueType="num">
                                      <p:cBhvr>
                                        <p:cTn id="57" dur="500" fill="hold"/>
                                        <p:tgtEl>
                                          <p:spTgt spid="1767430"/>
                                        </p:tgtEl>
                                        <p:attrNameLst>
                                          <p:attrName>ppt_w</p:attrName>
                                        </p:attrNameLst>
                                      </p:cBhvr>
                                      <p:tavLst>
                                        <p:tav tm="0">
                                          <p:val>
                                            <p:strVal val="2/3*#ppt_w"/>
                                          </p:val>
                                        </p:tav>
                                        <p:tav tm="100000">
                                          <p:val>
                                            <p:strVal val="#ppt_w"/>
                                          </p:val>
                                        </p:tav>
                                      </p:tavLst>
                                    </p:anim>
                                    <p:anim calcmode="lin" valueType="num">
                                      <p:cBhvr>
                                        <p:cTn id="58" dur="500" fill="hold"/>
                                        <p:tgtEl>
                                          <p:spTgt spid="1767430"/>
                                        </p:tgtEl>
                                        <p:attrNameLst>
                                          <p:attrName>ppt_h</p:attrName>
                                        </p:attrNameLst>
                                      </p:cBhvr>
                                      <p:tavLst>
                                        <p:tav tm="0">
                                          <p:val>
                                            <p:strVal val="2/3*#ppt_h"/>
                                          </p:val>
                                        </p:tav>
                                        <p:tav tm="100000">
                                          <p:val>
                                            <p:strVal val="#ppt_h"/>
                                          </p:val>
                                        </p:tav>
                                      </p:tavLst>
                                    </p:anim>
                                  </p:childTnLst>
                                </p:cTn>
                              </p:par>
                            </p:childTnLst>
                          </p:cTn>
                        </p:par>
                        <p:par>
                          <p:cTn id="59" fill="hold" nodeType="afterGroup">
                            <p:stCondLst>
                              <p:cond delay="2000"/>
                            </p:stCondLst>
                            <p:childTnLst>
                              <p:par>
                                <p:cTn id="60" presetID="23" presetClass="entr" presetSubtype="16" fill="hold" grpId="0" nodeType="afterEffect">
                                  <p:stCondLst>
                                    <p:cond delay="0"/>
                                  </p:stCondLst>
                                  <p:childTnLst>
                                    <p:set>
                                      <p:cBhvr>
                                        <p:cTn id="61" dur="1" fill="hold">
                                          <p:stCondLst>
                                            <p:cond delay="0"/>
                                          </p:stCondLst>
                                        </p:cTn>
                                        <p:tgtEl>
                                          <p:spTgt spid="1767436"/>
                                        </p:tgtEl>
                                        <p:attrNameLst>
                                          <p:attrName>style.visibility</p:attrName>
                                        </p:attrNameLst>
                                      </p:cBhvr>
                                      <p:to>
                                        <p:strVal val="visible"/>
                                      </p:to>
                                    </p:set>
                                    <p:anim calcmode="lin" valueType="num">
                                      <p:cBhvr>
                                        <p:cTn id="62" dur="500" fill="hold"/>
                                        <p:tgtEl>
                                          <p:spTgt spid="1767436"/>
                                        </p:tgtEl>
                                        <p:attrNameLst>
                                          <p:attrName>ppt_w</p:attrName>
                                        </p:attrNameLst>
                                      </p:cBhvr>
                                      <p:tavLst>
                                        <p:tav tm="0">
                                          <p:val>
                                            <p:fltVal val="0"/>
                                          </p:val>
                                        </p:tav>
                                        <p:tav tm="100000">
                                          <p:val>
                                            <p:strVal val="#ppt_w"/>
                                          </p:val>
                                        </p:tav>
                                      </p:tavLst>
                                    </p:anim>
                                    <p:anim calcmode="lin" valueType="num">
                                      <p:cBhvr>
                                        <p:cTn id="63" dur="500" fill="hold"/>
                                        <p:tgtEl>
                                          <p:spTgt spid="1767436"/>
                                        </p:tgtEl>
                                        <p:attrNameLst>
                                          <p:attrName>ppt_h</p:attrName>
                                        </p:attrNameLst>
                                      </p:cBhvr>
                                      <p:tavLst>
                                        <p:tav tm="0">
                                          <p:val>
                                            <p:fltVal val="0"/>
                                          </p:val>
                                        </p:tav>
                                        <p:tav tm="100000">
                                          <p:val>
                                            <p:strVal val="#ppt_h"/>
                                          </p:val>
                                        </p:tav>
                                      </p:tavLst>
                                    </p:anim>
                                  </p:childTnLst>
                                </p:cTn>
                              </p:par>
                            </p:childTnLst>
                          </p:cTn>
                        </p:par>
                        <p:par>
                          <p:cTn id="64" fill="hold" nodeType="afterGroup">
                            <p:stCondLst>
                              <p:cond delay="2500"/>
                            </p:stCondLst>
                            <p:childTnLst>
                              <p:par>
                                <p:cTn id="65" presetID="9" presetClass="entr" presetSubtype="0" fill="hold" grpId="0" nodeType="afterEffect">
                                  <p:stCondLst>
                                    <p:cond delay="0"/>
                                  </p:stCondLst>
                                  <p:childTnLst>
                                    <p:set>
                                      <p:cBhvr>
                                        <p:cTn id="66" dur="1" fill="hold">
                                          <p:stCondLst>
                                            <p:cond delay="0"/>
                                          </p:stCondLst>
                                        </p:cTn>
                                        <p:tgtEl>
                                          <p:spTgt spid="1767439"/>
                                        </p:tgtEl>
                                        <p:attrNameLst>
                                          <p:attrName>style.visibility</p:attrName>
                                        </p:attrNameLst>
                                      </p:cBhvr>
                                      <p:to>
                                        <p:strVal val="visible"/>
                                      </p:to>
                                    </p:set>
                                    <p:animEffect transition="in" filter="dissolve">
                                      <p:cBhvr>
                                        <p:cTn id="67" dur="500"/>
                                        <p:tgtEl>
                                          <p:spTgt spid="1767439"/>
                                        </p:tgtEl>
                                      </p:cBhvr>
                                    </p:animEffect>
                                  </p:childTnLst>
                                </p:cTn>
                              </p:par>
                            </p:childTnLst>
                          </p:cTn>
                        </p:par>
                        <p:par>
                          <p:cTn id="68" fill="hold" nodeType="afterGroup">
                            <p:stCondLst>
                              <p:cond delay="3000"/>
                            </p:stCondLst>
                            <p:childTnLst>
                              <p:par>
                                <p:cTn id="69" presetID="9" presetClass="entr" presetSubtype="0" fill="hold" grpId="0" nodeType="afterEffect">
                                  <p:stCondLst>
                                    <p:cond delay="0"/>
                                  </p:stCondLst>
                                  <p:childTnLst>
                                    <p:set>
                                      <p:cBhvr>
                                        <p:cTn id="70" dur="1" fill="hold">
                                          <p:stCondLst>
                                            <p:cond delay="0"/>
                                          </p:stCondLst>
                                        </p:cTn>
                                        <p:tgtEl>
                                          <p:spTgt spid="1767440"/>
                                        </p:tgtEl>
                                        <p:attrNameLst>
                                          <p:attrName>style.visibility</p:attrName>
                                        </p:attrNameLst>
                                      </p:cBhvr>
                                      <p:to>
                                        <p:strVal val="visible"/>
                                      </p:to>
                                    </p:set>
                                    <p:animEffect transition="in" filter="dissolve">
                                      <p:cBhvr>
                                        <p:cTn id="71" dur="500"/>
                                        <p:tgtEl>
                                          <p:spTgt spid="1767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7427" grpId="0" animBg="1" autoUpdateAnimBg="0"/>
      <p:bldP spid="1767428" grpId="0" animBg="1" autoUpdateAnimBg="0"/>
      <p:bldP spid="1767429" grpId="0" animBg="1" autoUpdateAnimBg="0"/>
      <p:bldP spid="1767430" grpId="0" animBg="1" autoUpdateAnimBg="0"/>
      <p:bldP spid="1767431" grpId="0" animBg="1" autoUpdateAnimBg="0"/>
      <p:bldP spid="1767432" grpId="0" animBg="1"/>
      <p:bldP spid="1767433" grpId="0" animBg="1" autoUpdateAnimBg="0"/>
      <p:bldP spid="1767434" grpId="0" animBg="1"/>
      <p:bldP spid="1767435" grpId="0" animBg="1" autoUpdateAnimBg="0"/>
      <p:bldP spid="1767436" grpId="0" animBg="1"/>
      <p:bldP spid="1767437" grpId="0" animBg="1"/>
      <p:bldP spid="1767438" grpId="0" animBg="1" autoUpdateAnimBg="0"/>
      <p:bldP spid="1767439" grpId="0" animBg="1" autoUpdateAnimBg="0"/>
      <p:bldP spid="1767440" grpId="0" animBg="1" autoUpdateAnimBg="0"/>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70F48E-55F3-4368-8C75-B5ED38CBCF13}" type="slidenum">
              <a:rPr lang="en-US" altLang="en-US" sz="1400">
                <a:solidFill>
                  <a:srgbClr val="000066"/>
                </a:solidFill>
                <a:latin typeface="Arial" panose="020B0604020202020204" pitchFamily="34" charset="0"/>
              </a:rPr>
              <a:pPr/>
              <a:t>38</a:t>
            </a:fld>
            <a:endParaRPr lang="en-US" altLang="en-US" sz="140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altLang="en-US" smtClean="0"/>
              <a:t>Understanding the Deal</a:t>
            </a:r>
          </a:p>
        </p:txBody>
      </p:sp>
      <p:sp>
        <p:nvSpPr>
          <p:cNvPr id="32774" name="Rectangle 3"/>
          <p:cNvSpPr>
            <a:spLocks noGrp="1" noChangeArrowheads="1"/>
          </p:cNvSpPr>
          <p:nvPr>
            <p:ph type="body" idx="1"/>
          </p:nvPr>
        </p:nvSpPr>
        <p:spPr/>
        <p:txBody>
          <a:bodyPr/>
          <a:lstStyle/>
          <a:p>
            <a:r>
              <a:rPr lang="en-US" altLang="en-US" dirty="0"/>
              <a:t>Raytheon Claims PMSI in AR</a:t>
            </a:r>
          </a:p>
          <a:p>
            <a:pPr lvl="1"/>
            <a:r>
              <a:rPr lang="en-US" altLang="en-US" dirty="0"/>
              <a:t>Howe sells x-ray machine on credit to customer creating </a:t>
            </a:r>
            <a:r>
              <a:rPr lang="en-US" altLang="en-US" dirty="0" smtClean="0"/>
              <a:t>AR</a:t>
            </a:r>
            <a:endParaRPr lang="en-US" altLang="en-US" dirty="0"/>
          </a:p>
        </p:txBody>
      </p:sp>
    </p:spTree>
    <p:extLst>
      <p:ext uri="{BB962C8B-B14F-4D97-AF65-F5344CB8AC3E}">
        <p14:creationId xmlns:p14="http://schemas.microsoft.com/office/powerpoint/2010/main" val="32412076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70F48E-55F3-4368-8C75-B5ED38CBCF13}" type="slidenum">
              <a:rPr lang="en-US" altLang="en-US" sz="1400">
                <a:solidFill>
                  <a:srgbClr val="000066"/>
                </a:solidFill>
                <a:latin typeface="Arial" panose="020B0604020202020204" pitchFamily="34" charset="0"/>
              </a:rPr>
              <a:pPr/>
              <a:t>39</a:t>
            </a:fld>
            <a:endParaRPr lang="en-US" altLang="en-US" sz="140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altLang="en-US" smtClean="0"/>
              <a:t>Understanding the Deal</a:t>
            </a:r>
          </a:p>
        </p:txBody>
      </p:sp>
      <p:sp>
        <p:nvSpPr>
          <p:cNvPr id="32774" name="Rectangle 3"/>
          <p:cNvSpPr>
            <a:spLocks noGrp="1" noChangeArrowheads="1"/>
          </p:cNvSpPr>
          <p:nvPr>
            <p:ph type="body" idx="1"/>
          </p:nvPr>
        </p:nvSpPr>
        <p:spPr/>
        <p:txBody>
          <a:bodyPr/>
          <a:lstStyle/>
          <a:p>
            <a:pPr lvl="1"/>
            <a:r>
              <a:rPr lang="en-US" altLang="en-US" dirty="0" smtClean="0"/>
              <a:t>Raytheon </a:t>
            </a:r>
            <a:r>
              <a:rPr lang="en-US" altLang="en-US" dirty="0"/>
              <a:t>says its extension of credit enable Howe to acquire AR:</a:t>
            </a:r>
          </a:p>
          <a:p>
            <a:pPr lvl="2"/>
            <a:r>
              <a:rPr lang="en-US" altLang="en-US" dirty="0">
                <a:cs typeface="Times New Roman" panose="02020603050405020304" pitchFamily="18" charset="0"/>
              </a:rPr>
              <a:t>“Raytheon, by agreeing to extend credit on its equipment, enabled Howe X-Ray to enter into subsequent contracts of sale with its customers, thereby acquiring rights in the contract accounts which, upon the specific advance and delivery of equipment, blossomed into a right to the collateral accounts receivable.”</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fld id="{9854EC69-29B0-471F-A600-70A24D3C0E9A}" type="datetime4">
              <a:rPr lang="en-US" smtClean="0"/>
              <a:t>April 22, 2021</a:t>
            </a:fld>
            <a:endParaRPr lang="en-US" altLang="en-US">
              <a:solidFill>
                <a:schemeClr val="bg2"/>
              </a:solidFill>
            </a:endParaRPr>
          </a:p>
        </p:txBody>
      </p:sp>
      <p:sp>
        <p:nvSpPr>
          <p:cNvPr id="1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0955B8-B349-4E43-8315-F66AB1C6815C}" type="slidenum">
              <a:rPr lang="en-US" altLang="en-US" sz="1400">
                <a:solidFill>
                  <a:srgbClr val="000066"/>
                </a:solidFill>
                <a:latin typeface="Arial" panose="020B0604020202020204" pitchFamily="34" charset="0"/>
              </a:rPr>
              <a:pPr/>
              <a:t>4</a:t>
            </a:fld>
            <a:endParaRPr lang="en-US" altLang="en-US" sz="1400">
              <a:solidFill>
                <a:srgbClr val="000066"/>
              </a:solidFill>
              <a:latin typeface="Arial" panose="020B0604020202020204" pitchFamily="34" charset="0"/>
            </a:endParaRPr>
          </a:p>
        </p:txBody>
      </p:sp>
      <p:sp>
        <p:nvSpPr>
          <p:cNvPr id="36869" name="Rectangle 2"/>
          <p:cNvSpPr>
            <a:spLocks noGrp="1" noChangeArrowheads="1"/>
          </p:cNvSpPr>
          <p:nvPr>
            <p:ph type="title"/>
          </p:nvPr>
        </p:nvSpPr>
        <p:spPr/>
        <p:txBody>
          <a:bodyPr/>
          <a:lstStyle/>
          <a:p>
            <a:r>
              <a:rPr lang="en-US" altLang="en-US" dirty="0" smtClean="0"/>
              <a:t>Knowledge and Textured-Priority Rules</a:t>
            </a:r>
            <a:endParaRPr lang="en-US" altLang="en-US" sz="3200" dirty="0"/>
          </a:p>
        </p:txBody>
      </p:sp>
      <p:sp>
        <p:nvSpPr>
          <p:cNvPr id="1484803" name="AutoShape 3"/>
          <p:cNvSpPr>
            <a:spLocks noChangeArrowheads="1"/>
          </p:cNvSpPr>
          <p:nvPr/>
        </p:nvSpPr>
        <p:spPr bwMode="auto">
          <a:xfrm>
            <a:off x="1905000" y="5181600"/>
            <a:ext cx="24384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1484804"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1484805" name="AutoShape 5"/>
          <p:cNvSpPr>
            <a:spLocks noChangeArrowheads="1"/>
          </p:cNvSpPr>
          <p:nvPr/>
        </p:nvSpPr>
        <p:spPr bwMode="auto">
          <a:xfrm>
            <a:off x="8458200" y="1447800"/>
            <a:ext cx="25908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484806" name="Line 6"/>
          <p:cNvSpPr>
            <a:spLocks noChangeShapeType="1"/>
          </p:cNvSpPr>
          <p:nvPr/>
        </p:nvSpPr>
        <p:spPr bwMode="auto">
          <a:xfrm>
            <a:off x="4343400" y="2133600"/>
            <a:ext cx="4173912"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84807" name="Line 7"/>
          <p:cNvSpPr>
            <a:spLocks noChangeShapeType="1"/>
          </p:cNvSpPr>
          <p:nvPr/>
        </p:nvSpPr>
        <p:spPr bwMode="auto">
          <a:xfrm>
            <a:off x="2819400" y="2667000"/>
            <a:ext cx="0" cy="25146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84808" name="AutoShape 8"/>
          <p:cNvSpPr>
            <a:spLocks noChangeArrowheads="1"/>
          </p:cNvSpPr>
          <p:nvPr/>
        </p:nvSpPr>
        <p:spPr bwMode="auto">
          <a:xfrm>
            <a:off x="393700" y="3314700"/>
            <a:ext cx="2089150" cy="155192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2/1: $100</a:t>
            </a:r>
          </a:p>
          <a:p>
            <a:pPr algn="ctr"/>
            <a:r>
              <a:rPr lang="en-US" altLang="en-US" sz="3200" dirty="0"/>
              <a:t>SA, FS: EQ</a:t>
            </a:r>
          </a:p>
          <a:p>
            <a:pPr algn="ctr"/>
            <a:r>
              <a:rPr lang="en-US" altLang="en-US" sz="3200" dirty="0"/>
              <a:t>With K</a:t>
            </a:r>
          </a:p>
        </p:txBody>
      </p:sp>
      <p:sp>
        <p:nvSpPr>
          <p:cNvPr id="1484809" name="AutoShape 9"/>
          <p:cNvSpPr>
            <a:spLocks noChangeArrowheads="1"/>
          </p:cNvSpPr>
          <p:nvPr/>
        </p:nvSpPr>
        <p:spPr bwMode="auto">
          <a:xfrm>
            <a:off x="5170815" y="1447800"/>
            <a:ext cx="2459970"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 $100</a:t>
            </a:r>
          </a:p>
          <a:p>
            <a:pPr algn="ctr"/>
            <a:r>
              <a:rPr lang="en-US" altLang="en-US" sz="3200" dirty="0"/>
              <a:t>SA: EQ</a:t>
            </a:r>
          </a:p>
          <a:p>
            <a:pPr algn="ctr"/>
            <a:r>
              <a:rPr lang="en-US" altLang="en-US" sz="3200" dirty="0"/>
              <a:t>Bad FS: </a:t>
            </a:r>
            <a:r>
              <a:rPr lang="en-US" altLang="en-US" sz="3200" dirty="0" smtClean="0"/>
              <a:t>EQ</a:t>
            </a:r>
            <a:endParaRPr lang="en-US" altLang="en-US" sz="3200" dirty="0"/>
          </a:p>
        </p:txBody>
      </p:sp>
      <p:sp>
        <p:nvSpPr>
          <p:cNvPr id="1484810" name="Text Box 10"/>
          <p:cNvSpPr txBox="1">
            <a:spLocks noChangeArrowheads="1"/>
          </p:cNvSpPr>
          <p:nvPr/>
        </p:nvSpPr>
        <p:spPr bwMode="auto">
          <a:xfrm>
            <a:off x="8411411" y="4090660"/>
            <a:ext cx="3767051" cy="175432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r>
              <a:rPr lang="en-US" altLang="en-US" sz="3600" dirty="0" smtClean="0">
                <a:solidFill>
                  <a:srgbClr val="FF0000"/>
                </a:solidFill>
              </a:rPr>
              <a:t>? Should actual knowledge matter?</a:t>
            </a:r>
            <a:endParaRPr lang="en-US" altLang="en-US" sz="3600" dirty="0">
              <a:solidFill>
                <a:srgbClr val="FF0000"/>
              </a:solidFill>
            </a:endParaRPr>
          </a:p>
        </p:txBody>
      </p:sp>
      <p:sp>
        <p:nvSpPr>
          <p:cNvPr id="1484811" name="AutoShape 11"/>
          <p:cNvSpPr>
            <a:spLocks noChangeArrowheads="1"/>
          </p:cNvSpPr>
          <p:nvPr/>
        </p:nvSpPr>
        <p:spPr bwMode="auto">
          <a:xfrm>
            <a:off x="6172200" y="5271247"/>
            <a:ext cx="2209800" cy="1202537"/>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Creditco</a:t>
            </a:r>
          </a:p>
        </p:txBody>
      </p:sp>
      <p:sp>
        <p:nvSpPr>
          <p:cNvPr id="1484812" name="Line 12"/>
          <p:cNvSpPr>
            <a:spLocks noChangeShapeType="1"/>
          </p:cNvSpPr>
          <p:nvPr/>
        </p:nvSpPr>
        <p:spPr bwMode="auto">
          <a:xfrm>
            <a:off x="4114800" y="2667000"/>
            <a:ext cx="2057400" cy="2895600"/>
          </a:xfrm>
          <a:prstGeom prst="line">
            <a:avLst/>
          </a:prstGeom>
          <a:noFill/>
          <a:ln w="1905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84813" name="AutoShape 13"/>
          <p:cNvSpPr>
            <a:spLocks noChangeArrowheads="1"/>
          </p:cNvSpPr>
          <p:nvPr/>
        </p:nvSpPr>
        <p:spPr bwMode="auto">
          <a:xfrm>
            <a:off x="5585012" y="3485498"/>
            <a:ext cx="2366682" cy="1381122"/>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$100</a:t>
            </a:r>
          </a:p>
          <a:p>
            <a:pPr algn="ctr"/>
            <a:r>
              <a:rPr lang="en-US" altLang="en-US" sz="3200" dirty="0"/>
              <a:t>SA, FS: EQ</a:t>
            </a:r>
          </a:p>
          <a:p>
            <a:pPr algn="ctr"/>
            <a:r>
              <a:rPr lang="en-US" altLang="en-US" sz="3200" dirty="0"/>
              <a:t>No </a:t>
            </a:r>
            <a:r>
              <a:rPr lang="en-US" altLang="en-US" sz="3200" dirty="0" smtClean="0"/>
              <a:t>K</a:t>
            </a:r>
            <a:endParaRPr lang="en-US" altLang="en-US" sz="3200" dirty="0"/>
          </a:p>
        </p:txBody>
      </p:sp>
      <p:sp>
        <p:nvSpPr>
          <p:cNvPr id="17" name="Rectangle 5"/>
          <p:cNvSpPr>
            <a:spLocks noChangeArrowheads="1"/>
          </p:cNvSpPr>
          <p:nvPr/>
        </p:nvSpPr>
        <p:spPr bwMode="auto">
          <a:xfrm>
            <a:off x="11988800"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8" name="Text Box 5"/>
          <p:cNvSpPr txBox="1">
            <a:spLocks noChangeArrowheads="1"/>
          </p:cNvSpPr>
          <p:nvPr/>
        </p:nvSpPr>
        <p:spPr bwMode="auto">
          <a:xfrm>
            <a:off x="11159837" y="0"/>
            <a:ext cx="103216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13627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84804"/>
                                        </p:tgtEl>
                                        <p:attrNameLst>
                                          <p:attrName>style.visibility</p:attrName>
                                        </p:attrNameLst>
                                      </p:cBhvr>
                                      <p:to>
                                        <p:strVal val="visible"/>
                                      </p:to>
                                    </p:set>
                                    <p:anim calcmode="lin" valueType="num">
                                      <p:cBhvr additive="base">
                                        <p:cTn id="7" dur="500" fill="hold"/>
                                        <p:tgtEl>
                                          <p:spTgt spid="1484804"/>
                                        </p:tgtEl>
                                        <p:attrNameLst>
                                          <p:attrName>ppt_x</p:attrName>
                                        </p:attrNameLst>
                                      </p:cBhvr>
                                      <p:tavLst>
                                        <p:tav tm="0">
                                          <p:val>
                                            <p:strVal val="0-#ppt_w/2"/>
                                          </p:val>
                                        </p:tav>
                                        <p:tav tm="100000">
                                          <p:val>
                                            <p:strVal val="#ppt_x"/>
                                          </p:val>
                                        </p:tav>
                                      </p:tavLst>
                                    </p:anim>
                                    <p:anim calcmode="lin" valueType="num">
                                      <p:cBhvr additive="base">
                                        <p:cTn id="8" dur="500" fill="hold"/>
                                        <p:tgtEl>
                                          <p:spTgt spid="148480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484806"/>
                                        </p:tgtEl>
                                        <p:attrNameLst>
                                          <p:attrName>style.visibility</p:attrName>
                                        </p:attrNameLst>
                                      </p:cBhvr>
                                      <p:to>
                                        <p:strVal val="visible"/>
                                      </p:to>
                                    </p:set>
                                    <p:anim calcmode="lin" valueType="num">
                                      <p:cBhvr>
                                        <p:cTn id="12" dur="500" fill="hold"/>
                                        <p:tgtEl>
                                          <p:spTgt spid="1484806"/>
                                        </p:tgtEl>
                                        <p:attrNameLst>
                                          <p:attrName>ppt_w</p:attrName>
                                        </p:attrNameLst>
                                      </p:cBhvr>
                                      <p:tavLst>
                                        <p:tav tm="0">
                                          <p:val>
                                            <p:strVal val="2/3*#ppt_w"/>
                                          </p:val>
                                        </p:tav>
                                        <p:tav tm="100000">
                                          <p:val>
                                            <p:strVal val="#ppt_w"/>
                                          </p:val>
                                        </p:tav>
                                      </p:tavLst>
                                    </p:anim>
                                    <p:anim calcmode="lin" valueType="num">
                                      <p:cBhvr>
                                        <p:cTn id="13" dur="500" fill="hold"/>
                                        <p:tgtEl>
                                          <p:spTgt spid="1484806"/>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484805"/>
                                        </p:tgtEl>
                                        <p:attrNameLst>
                                          <p:attrName>style.visibility</p:attrName>
                                        </p:attrNameLst>
                                      </p:cBhvr>
                                      <p:to>
                                        <p:strVal val="visible"/>
                                      </p:to>
                                    </p:set>
                                    <p:anim calcmode="lin" valueType="num">
                                      <p:cBhvr>
                                        <p:cTn id="17" dur="500" fill="hold"/>
                                        <p:tgtEl>
                                          <p:spTgt spid="1484805"/>
                                        </p:tgtEl>
                                        <p:attrNameLst>
                                          <p:attrName>ppt_w</p:attrName>
                                        </p:attrNameLst>
                                      </p:cBhvr>
                                      <p:tavLst>
                                        <p:tav tm="0">
                                          <p:val>
                                            <p:strVal val="2/3*#ppt_w"/>
                                          </p:val>
                                        </p:tav>
                                        <p:tav tm="100000">
                                          <p:val>
                                            <p:strVal val="#ppt_w"/>
                                          </p:val>
                                        </p:tav>
                                      </p:tavLst>
                                    </p:anim>
                                    <p:anim calcmode="lin" valueType="num">
                                      <p:cBhvr>
                                        <p:cTn id="18" dur="500" fill="hold"/>
                                        <p:tgtEl>
                                          <p:spTgt spid="1484805"/>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484809"/>
                                        </p:tgtEl>
                                        <p:attrNameLst>
                                          <p:attrName>style.visibility</p:attrName>
                                        </p:attrNameLst>
                                      </p:cBhvr>
                                      <p:to>
                                        <p:strVal val="visible"/>
                                      </p:to>
                                    </p:set>
                                    <p:animEffect transition="in" filter="dissolve">
                                      <p:cBhvr>
                                        <p:cTn id="22" dur="500"/>
                                        <p:tgtEl>
                                          <p:spTgt spid="14848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484807"/>
                                        </p:tgtEl>
                                        <p:attrNameLst>
                                          <p:attrName>style.visibility</p:attrName>
                                        </p:attrNameLst>
                                      </p:cBhvr>
                                      <p:to>
                                        <p:strVal val="visible"/>
                                      </p:to>
                                    </p:set>
                                    <p:anim calcmode="lin" valueType="num">
                                      <p:cBhvr>
                                        <p:cTn id="27" dur="500" fill="hold"/>
                                        <p:tgtEl>
                                          <p:spTgt spid="1484807"/>
                                        </p:tgtEl>
                                        <p:attrNameLst>
                                          <p:attrName>ppt_w</p:attrName>
                                        </p:attrNameLst>
                                      </p:cBhvr>
                                      <p:tavLst>
                                        <p:tav tm="0">
                                          <p:val>
                                            <p:strVal val="2/3*#ppt_w"/>
                                          </p:val>
                                        </p:tav>
                                        <p:tav tm="100000">
                                          <p:val>
                                            <p:strVal val="#ppt_w"/>
                                          </p:val>
                                        </p:tav>
                                      </p:tavLst>
                                    </p:anim>
                                    <p:anim calcmode="lin" valueType="num">
                                      <p:cBhvr>
                                        <p:cTn id="28" dur="500" fill="hold"/>
                                        <p:tgtEl>
                                          <p:spTgt spid="1484807"/>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484803"/>
                                        </p:tgtEl>
                                        <p:attrNameLst>
                                          <p:attrName>style.visibility</p:attrName>
                                        </p:attrNameLst>
                                      </p:cBhvr>
                                      <p:to>
                                        <p:strVal val="visible"/>
                                      </p:to>
                                    </p:set>
                                    <p:anim calcmode="lin" valueType="num">
                                      <p:cBhvr>
                                        <p:cTn id="32" dur="500" fill="hold"/>
                                        <p:tgtEl>
                                          <p:spTgt spid="1484803"/>
                                        </p:tgtEl>
                                        <p:attrNameLst>
                                          <p:attrName>ppt_w</p:attrName>
                                        </p:attrNameLst>
                                      </p:cBhvr>
                                      <p:tavLst>
                                        <p:tav tm="0">
                                          <p:val>
                                            <p:strVal val="2/3*#ppt_w"/>
                                          </p:val>
                                        </p:tav>
                                        <p:tav tm="100000">
                                          <p:val>
                                            <p:strVal val="#ppt_w"/>
                                          </p:val>
                                        </p:tav>
                                      </p:tavLst>
                                    </p:anim>
                                    <p:anim calcmode="lin" valueType="num">
                                      <p:cBhvr>
                                        <p:cTn id="33" dur="500" fill="hold"/>
                                        <p:tgtEl>
                                          <p:spTgt spid="1484803"/>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484808"/>
                                        </p:tgtEl>
                                        <p:attrNameLst>
                                          <p:attrName>style.visibility</p:attrName>
                                        </p:attrNameLst>
                                      </p:cBhvr>
                                      <p:to>
                                        <p:strVal val="visible"/>
                                      </p:to>
                                    </p:set>
                                    <p:animEffect transition="in" filter="dissolve">
                                      <p:cBhvr>
                                        <p:cTn id="37" dur="500"/>
                                        <p:tgtEl>
                                          <p:spTgt spid="14848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1484812"/>
                                        </p:tgtEl>
                                        <p:attrNameLst>
                                          <p:attrName>style.visibility</p:attrName>
                                        </p:attrNameLst>
                                      </p:cBhvr>
                                      <p:to>
                                        <p:strVal val="visible"/>
                                      </p:to>
                                    </p:set>
                                    <p:anim calcmode="lin" valueType="num">
                                      <p:cBhvr>
                                        <p:cTn id="42" dur="500" fill="hold"/>
                                        <p:tgtEl>
                                          <p:spTgt spid="1484812"/>
                                        </p:tgtEl>
                                        <p:attrNameLst>
                                          <p:attrName>ppt_w</p:attrName>
                                        </p:attrNameLst>
                                      </p:cBhvr>
                                      <p:tavLst>
                                        <p:tav tm="0">
                                          <p:val>
                                            <p:strVal val="2/3*#ppt_w"/>
                                          </p:val>
                                        </p:tav>
                                        <p:tav tm="100000">
                                          <p:val>
                                            <p:strVal val="#ppt_w"/>
                                          </p:val>
                                        </p:tav>
                                      </p:tavLst>
                                    </p:anim>
                                    <p:anim calcmode="lin" valueType="num">
                                      <p:cBhvr>
                                        <p:cTn id="43" dur="500" fill="hold"/>
                                        <p:tgtEl>
                                          <p:spTgt spid="1484812"/>
                                        </p:tgtEl>
                                        <p:attrNameLst>
                                          <p:attrName>ppt_h</p:attrName>
                                        </p:attrNameLst>
                                      </p:cBhvr>
                                      <p:tavLst>
                                        <p:tav tm="0">
                                          <p:val>
                                            <p:strVal val="2/3*#ppt_h"/>
                                          </p:val>
                                        </p:tav>
                                        <p:tav tm="100000">
                                          <p:val>
                                            <p:strVal val="#ppt_h"/>
                                          </p:val>
                                        </p:tav>
                                      </p:tavLst>
                                    </p:anim>
                                  </p:childTnLst>
                                </p:cTn>
                              </p:par>
                            </p:childTnLst>
                          </p:cTn>
                        </p:par>
                        <p:par>
                          <p:cTn id="44" fill="hold" nodeType="afterGroup">
                            <p:stCondLst>
                              <p:cond delay="500"/>
                            </p:stCondLst>
                            <p:childTnLst>
                              <p:par>
                                <p:cTn id="45" presetID="23" presetClass="entr" presetSubtype="272" fill="hold" grpId="0" nodeType="afterEffect">
                                  <p:stCondLst>
                                    <p:cond delay="0"/>
                                  </p:stCondLst>
                                  <p:childTnLst>
                                    <p:set>
                                      <p:cBhvr>
                                        <p:cTn id="46" dur="1" fill="hold">
                                          <p:stCondLst>
                                            <p:cond delay="0"/>
                                          </p:stCondLst>
                                        </p:cTn>
                                        <p:tgtEl>
                                          <p:spTgt spid="1484811"/>
                                        </p:tgtEl>
                                        <p:attrNameLst>
                                          <p:attrName>style.visibility</p:attrName>
                                        </p:attrNameLst>
                                      </p:cBhvr>
                                      <p:to>
                                        <p:strVal val="visible"/>
                                      </p:to>
                                    </p:set>
                                    <p:anim calcmode="lin" valueType="num">
                                      <p:cBhvr>
                                        <p:cTn id="47" dur="500" fill="hold"/>
                                        <p:tgtEl>
                                          <p:spTgt spid="1484811"/>
                                        </p:tgtEl>
                                        <p:attrNameLst>
                                          <p:attrName>ppt_w</p:attrName>
                                        </p:attrNameLst>
                                      </p:cBhvr>
                                      <p:tavLst>
                                        <p:tav tm="0">
                                          <p:val>
                                            <p:strVal val="2/3*#ppt_w"/>
                                          </p:val>
                                        </p:tav>
                                        <p:tav tm="100000">
                                          <p:val>
                                            <p:strVal val="#ppt_w"/>
                                          </p:val>
                                        </p:tav>
                                      </p:tavLst>
                                    </p:anim>
                                    <p:anim calcmode="lin" valueType="num">
                                      <p:cBhvr>
                                        <p:cTn id="48" dur="500" fill="hold"/>
                                        <p:tgtEl>
                                          <p:spTgt spid="1484811"/>
                                        </p:tgtEl>
                                        <p:attrNameLst>
                                          <p:attrName>ppt_h</p:attrName>
                                        </p:attrNameLst>
                                      </p:cBhvr>
                                      <p:tavLst>
                                        <p:tav tm="0">
                                          <p:val>
                                            <p:strVal val="2/3*#ppt_h"/>
                                          </p:val>
                                        </p:tav>
                                        <p:tav tm="100000">
                                          <p:val>
                                            <p:strVal val="#ppt_h"/>
                                          </p:val>
                                        </p:tav>
                                      </p:tavLst>
                                    </p:anim>
                                  </p:childTnLst>
                                </p:cTn>
                              </p:par>
                            </p:childTnLst>
                          </p:cTn>
                        </p:par>
                        <p:par>
                          <p:cTn id="49" fill="hold" nodeType="afterGroup">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1484813"/>
                                        </p:tgtEl>
                                        <p:attrNameLst>
                                          <p:attrName>style.visibility</p:attrName>
                                        </p:attrNameLst>
                                      </p:cBhvr>
                                      <p:to>
                                        <p:strVal val="visible"/>
                                      </p:to>
                                    </p:set>
                                    <p:animEffect transition="in" filter="dissolve">
                                      <p:cBhvr>
                                        <p:cTn id="52" dur="500"/>
                                        <p:tgtEl>
                                          <p:spTgt spid="14848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cTn>
                              </p:par>
                              <p:par>
                                <p:cTn id="57" presetID="9" presetClass="entr" presetSubtype="0" fill="hold" grpId="0" nodeType="withEffect">
                                  <p:stCondLst>
                                    <p:cond delay="0"/>
                                  </p:stCondLst>
                                  <p:childTnLst>
                                    <p:set>
                                      <p:cBhvr>
                                        <p:cTn id="58" dur="1" fill="hold">
                                          <p:stCondLst>
                                            <p:cond delay="0"/>
                                          </p:stCondLst>
                                        </p:cTn>
                                        <p:tgtEl>
                                          <p:spTgt spid="1484810"/>
                                        </p:tgtEl>
                                        <p:attrNameLst>
                                          <p:attrName>style.visibility</p:attrName>
                                        </p:attrNameLst>
                                      </p:cBhvr>
                                      <p:to>
                                        <p:strVal val="visible"/>
                                      </p:to>
                                    </p:set>
                                    <p:animEffect transition="in" filter="dissolve">
                                      <p:cBhvr>
                                        <p:cTn id="59" dur="500"/>
                                        <p:tgtEl>
                                          <p:spTgt spid="1484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03" grpId="0" animBg="1" autoUpdateAnimBg="0"/>
      <p:bldP spid="1484804" grpId="0" animBg="1" autoUpdateAnimBg="0"/>
      <p:bldP spid="1484805" grpId="0" animBg="1" autoUpdateAnimBg="0"/>
      <p:bldP spid="1484806" grpId="0" animBg="1"/>
      <p:bldP spid="1484807" grpId="0" animBg="1"/>
      <p:bldP spid="1484808" grpId="0" animBg="1" autoUpdateAnimBg="0"/>
      <p:bldP spid="1484809" grpId="0" animBg="1" autoUpdateAnimBg="0"/>
      <p:bldP spid="1484810" grpId="0" animBg="1" autoUpdateAnimBg="0"/>
      <p:bldP spid="1484811" grpId="0" animBg="1" autoUpdateAnimBg="0"/>
      <p:bldP spid="1484812" grpId="0" animBg="1"/>
      <p:bldP spid="1484813" grpId="0" animBg="1" autoUpdateAnimBg="0"/>
      <p:bldP spid="17"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66AEEB-BAC7-4F8B-B05D-1AA0E53B55CA}" type="slidenum">
              <a:rPr lang="en-US" altLang="en-US" sz="1400">
                <a:solidFill>
                  <a:srgbClr val="000066"/>
                </a:solidFill>
                <a:latin typeface="Arial" panose="020B0604020202020204" pitchFamily="34" charset="0"/>
              </a:rPr>
              <a:pPr/>
              <a:t>40</a:t>
            </a:fld>
            <a:endParaRPr lang="en-US" altLang="en-US" sz="140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altLang="en-US" smtClean="0">
                <a:cs typeface="Times New Roman" panose="02020603050405020304" pitchFamily="18" charset="0"/>
              </a:rPr>
              <a:t>Understanding the Deal</a:t>
            </a:r>
            <a:r>
              <a:rPr lang="en-US" altLang="en-US" smtClean="0">
                <a:latin typeface="ACaslon Regular" pitchFamily="18" charset="0"/>
                <a:cs typeface="Times New Roman" panose="02020603050405020304" pitchFamily="18" charset="0"/>
              </a:rPr>
              <a:t> </a:t>
            </a:r>
            <a:endParaRPr lang="en-US" altLang="en-US" smtClean="0"/>
          </a:p>
        </p:txBody>
      </p:sp>
      <p:sp>
        <p:nvSpPr>
          <p:cNvPr id="1811459" name="Rectangle 3"/>
          <p:cNvSpPr>
            <a:spLocks noGrp="1" noChangeArrowheads="1"/>
          </p:cNvSpPr>
          <p:nvPr>
            <p:ph type="body" idx="1"/>
          </p:nvPr>
        </p:nvSpPr>
        <p:spPr/>
        <p:txBody>
          <a:bodyPr/>
          <a:lstStyle/>
          <a:p>
            <a:r>
              <a:rPr lang="en-US" altLang="en-US" smtClean="0"/>
              <a:t>Why didn’t Raytheon claim PMSI priority in inventory in Howe’s hands?</a:t>
            </a:r>
          </a:p>
          <a:p>
            <a:r>
              <a:rPr lang="en-US" altLang="en-US" smtClean="0"/>
              <a:t>Answer</a:t>
            </a:r>
          </a:p>
          <a:p>
            <a:pPr lvl="1"/>
            <a:r>
              <a:rPr lang="en-US" altLang="en-US" smtClean="0"/>
              <a:t>Failed to give the notice required under 9-324(b)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11459">
                                            <p:txEl>
                                              <p:pRg st="1" end="1"/>
                                            </p:txEl>
                                          </p:spTgt>
                                        </p:tgtEl>
                                        <p:attrNameLst>
                                          <p:attrName>style.visibility</p:attrName>
                                        </p:attrNameLst>
                                      </p:cBhvr>
                                      <p:to>
                                        <p:strVal val="visible"/>
                                      </p:to>
                                    </p:set>
                                    <p:animEffect transition="in" filter="wipe(left)">
                                      <p:cBhvr>
                                        <p:cTn id="7" dur="500"/>
                                        <p:tgtEl>
                                          <p:spTgt spid="1811459">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11459">
                                            <p:txEl>
                                              <p:pRg st="2" end="2"/>
                                            </p:txEl>
                                          </p:spTgt>
                                        </p:tgtEl>
                                        <p:attrNameLst>
                                          <p:attrName>style.visibility</p:attrName>
                                        </p:attrNameLst>
                                      </p:cBhvr>
                                      <p:to>
                                        <p:strVal val="visible"/>
                                      </p:to>
                                    </p:set>
                                    <p:animEffect transition="in" filter="wipe(left)">
                                      <p:cBhvr>
                                        <p:cTn id="10" dur="500"/>
                                        <p:tgtEl>
                                          <p:spTgt spid="1811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145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3E7ED33-E1DC-4960-8399-924E91630254}" type="slidenum">
              <a:rPr lang="en-US" altLang="en-US" sz="1400">
                <a:solidFill>
                  <a:srgbClr val="000066"/>
                </a:solidFill>
                <a:latin typeface="Arial" panose="020B0604020202020204" pitchFamily="34" charset="0"/>
              </a:rPr>
              <a:pPr/>
              <a:t>41</a:t>
            </a:fld>
            <a:endParaRPr lang="en-US" altLang="en-US" sz="1400">
              <a:solidFill>
                <a:srgbClr val="000066"/>
              </a:solidFill>
              <a:latin typeface="Arial" panose="020B0604020202020204" pitchFamily="34" charset="0"/>
            </a:endParaRPr>
          </a:p>
        </p:txBody>
      </p:sp>
      <p:sp>
        <p:nvSpPr>
          <p:cNvPr id="34821" name="Rectangle 2"/>
          <p:cNvSpPr>
            <a:spLocks noGrp="1" noChangeArrowheads="1"/>
          </p:cNvSpPr>
          <p:nvPr>
            <p:ph type="title"/>
          </p:nvPr>
        </p:nvSpPr>
        <p:spPr/>
        <p:txBody>
          <a:bodyPr/>
          <a:lstStyle/>
          <a:p>
            <a:r>
              <a:rPr lang="en-US" altLang="en-US" smtClean="0"/>
              <a:t>Understanding the Deal</a:t>
            </a:r>
          </a:p>
        </p:txBody>
      </p:sp>
      <p:sp>
        <p:nvSpPr>
          <p:cNvPr id="1813507" name="Rectangle 3"/>
          <p:cNvSpPr>
            <a:spLocks noGrp="1" noChangeArrowheads="1"/>
          </p:cNvSpPr>
          <p:nvPr>
            <p:ph type="body" idx="1"/>
          </p:nvPr>
        </p:nvSpPr>
        <p:spPr/>
        <p:txBody>
          <a:bodyPr/>
          <a:lstStyle/>
          <a:p>
            <a:pPr>
              <a:lnSpc>
                <a:spcPct val="90000"/>
              </a:lnSpc>
            </a:pPr>
            <a:r>
              <a:rPr lang="en-US" altLang="en-US" dirty="0" smtClean="0"/>
              <a:t>Suppose Raytheon had given the notice: What result?</a:t>
            </a:r>
          </a:p>
          <a:p>
            <a:pPr>
              <a:lnSpc>
                <a:spcPct val="90000"/>
              </a:lnSpc>
            </a:pPr>
            <a:r>
              <a:rPr lang="en-US" altLang="en-US" dirty="0" smtClean="0"/>
              <a:t>Answer</a:t>
            </a:r>
          </a:p>
          <a:p>
            <a:pPr lvl="1">
              <a:lnSpc>
                <a:spcPct val="90000"/>
              </a:lnSpc>
            </a:pPr>
            <a:r>
              <a:rPr lang="en-US" altLang="en-US" dirty="0" smtClean="0"/>
              <a:t>Note that priority in inventory does not extend to priority in the AR as proceeds of the inventory (9-324(b))</a:t>
            </a:r>
          </a:p>
          <a:p>
            <a:pPr lvl="1">
              <a:lnSpc>
                <a:spcPct val="90000"/>
              </a:lnSpc>
            </a:pPr>
            <a:r>
              <a:rPr lang="en-US" altLang="en-US" dirty="0" smtClean="0"/>
              <a:t>Need to track the progress of the collateral and possible changes in priority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13507">
                                            <p:txEl>
                                              <p:pRg st="1" end="1"/>
                                            </p:txEl>
                                          </p:spTgt>
                                        </p:tgtEl>
                                        <p:attrNameLst>
                                          <p:attrName>style.visibility</p:attrName>
                                        </p:attrNameLst>
                                      </p:cBhvr>
                                      <p:to>
                                        <p:strVal val="visible"/>
                                      </p:to>
                                    </p:set>
                                    <p:animEffect transition="in" filter="wipe(left)">
                                      <p:cBhvr>
                                        <p:cTn id="7" dur="500"/>
                                        <p:tgtEl>
                                          <p:spTgt spid="1813507">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13507">
                                            <p:txEl>
                                              <p:pRg st="2" end="2"/>
                                            </p:txEl>
                                          </p:spTgt>
                                        </p:tgtEl>
                                        <p:attrNameLst>
                                          <p:attrName>style.visibility</p:attrName>
                                        </p:attrNameLst>
                                      </p:cBhvr>
                                      <p:to>
                                        <p:strVal val="visible"/>
                                      </p:to>
                                    </p:set>
                                    <p:animEffect transition="in" filter="wipe(left)">
                                      <p:cBhvr>
                                        <p:cTn id="10" dur="500"/>
                                        <p:tgtEl>
                                          <p:spTgt spid="1813507">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813507">
                                            <p:txEl>
                                              <p:pRg st="3" end="3"/>
                                            </p:txEl>
                                          </p:spTgt>
                                        </p:tgtEl>
                                        <p:attrNameLst>
                                          <p:attrName>style.visibility</p:attrName>
                                        </p:attrNameLst>
                                      </p:cBhvr>
                                      <p:to>
                                        <p:strVal val="visible"/>
                                      </p:to>
                                    </p:set>
                                    <p:animEffect transition="in" filter="wipe(left)">
                                      <p:cBhvr>
                                        <p:cTn id="13" dur="500"/>
                                        <p:tgtEl>
                                          <p:spTgt spid="1813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50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3E7ED33-E1DC-4960-8399-924E91630254}" type="slidenum">
              <a:rPr lang="en-US" altLang="en-US" sz="1400">
                <a:solidFill>
                  <a:srgbClr val="000066"/>
                </a:solidFill>
                <a:latin typeface="Arial" panose="020B0604020202020204" pitchFamily="34" charset="0"/>
              </a:rPr>
              <a:pPr/>
              <a:t>42</a:t>
            </a:fld>
            <a:endParaRPr lang="en-US" altLang="en-US" sz="1400">
              <a:solidFill>
                <a:srgbClr val="000066"/>
              </a:solidFill>
              <a:latin typeface="Arial" panose="020B0604020202020204" pitchFamily="34" charset="0"/>
            </a:endParaRPr>
          </a:p>
        </p:txBody>
      </p:sp>
      <p:sp>
        <p:nvSpPr>
          <p:cNvPr id="34821" name="Rectangle 2"/>
          <p:cNvSpPr>
            <a:spLocks noGrp="1" noChangeArrowheads="1"/>
          </p:cNvSpPr>
          <p:nvPr>
            <p:ph type="title"/>
          </p:nvPr>
        </p:nvSpPr>
        <p:spPr/>
        <p:txBody>
          <a:bodyPr/>
          <a:lstStyle/>
          <a:p>
            <a:r>
              <a:rPr lang="en-US" altLang="en-US" smtClean="0"/>
              <a:t>Understanding the Deal</a:t>
            </a:r>
          </a:p>
        </p:txBody>
      </p:sp>
      <p:sp>
        <p:nvSpPr>
          <p:cNvPr id="1813507" name="Rectangle 3"/>
          <p:cNvSpPr>
            <a:spLocks noGrp="1" noChangeArrowheads="1"/>
          </p:cNvSpPr>
          <p:nvPr>
            <p:ph type="body" idx="1"/>
          </p:nvPr>
        </p:nvSpPr>
        <p:spPr/>
        <p:txBody>
          <a:bodyPr/>
          <a:lstStyle/>
          <a:p>
            <a:pPr>
              <a:lnSpc>
                <a:spcPct val="90000"/>
              </a:lnSpc>
            </a:pPr>
            <a:r>
              <a:rPr lang="en-US" altLang="en-US" dirty="0" smtClean="0"/>
              <a:t>Couldn’t Raytheon have just sought subordinations from </a:t>
            </a:r>
            <a:r>
              <a:rPr lang="en-US" altLang="en-US" dirty="0" err="1" smtClean="0"/>
              <a:t>MBank</a:t>
            </a:r>
            <a:r>
              <a:rPr lang="en-US" altLang="en-US" dirty="0" smtClean="0"/>
              <a:t> and DuPont?</a:t>
            </a:r>
          </a:p>
        </p:txBody>
      </p:sp>
    </p:spTree>
    <p:extLst>
      <p:ext uri="{BB962C8B-B14F-4D97-AF65-F5344CB8AC3E}">
        <p14:creationId xmlns:p14="http://schemas.microsoft.com/office/powerpoint/2010/main" val="2908377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13507">
                                            <p:txEl>
                                              <p:pRg st="0" end="0"/>
                                            </p:txEl>
                                          </p:spTgt>
                                        </p:tgtEl>
                                        <p:attrNameLst>
                                          <p:attrName>style.visibility</p:attrName>
                                        </p:attrNameLst>
                                      </p:cBhvr>
                                      <p:to>
                                        <p:strVal val="visible"/>
                                      </p:to>
                                    </p:set>
                                    <p:animEffect transition="in" filter="wipe(left)">
                                      <p:cBhvr>
                                        <p:cTn id="7" dur="500"/>
                                        <p:tgtEl>
                                          <p:spTgt spid="1813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50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CC21B61-FDCE-4D3B-A78A-214F255F74C4}" type="slidenum">
              <a:rPr lang="en-US" altLang="en-US" sz="1400">
                <a:solidFill>
                  <a:srgbClr val="000066"/>
                </a:solidFill>
                <a:latin typeface="Arial" panose="020B0604020202020204" pitchFamily="34" charset="0"/>
              </a:rPr>
              <a:pPr/>
              <a:t>43</a:t>
            </a:fld>
            <a:endParaRPr lang="en-US" altLang="en-US" sz="140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altLang="en-US" smtClean="0"/>
              <a:t>Alt Deal: Howe As Agent</a:t>
            </a:r>
          </a:p>
        </p:txBody>
      </p:sp>
      <p:sp>
        <p:nvSpPr>
          <p:cNvPr id="35846" name="AutoShape 3"/>
          <p:cNvSpPr>
            <a:spLocks noChangeArrowheads="1"/>
          </p:cNvSpPr>
          <p:nvPr/>
        </p:nvSpPr>
        <p:spPr bwMode="auto">
          <a:xfrm>
            <a:off x="2057400" y="11430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Howe</a:t>
            </a:r>
          </a:p>
        </p:txBody>
      </p:sp>
      <p:sp>
        <p:nvSpPr>
          <p:cNvPr id="35847" name="AutoShape 4"/>
          <p:cNvSpPr>
            <a:spLocks noChangeArrowheads="1"/>
          </p:cNvSpPr>
          <p:nvPr/>
        </p:nvSpPr>
        <p:spPr bwMode="auto">
          <a:xfrm>
            <a:off x="8610600" y="1295400"/>
            <a:ext cx="1828800" cy="9144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Dupont</a:t>
            </a:r>
          </a:p>
        </p:txBody>
      </p:sp>
      <p:sp>
        <p:nvSpPr>
          <p:cNvPr id="35848" name="AutoShape 5"/>
          <p:cNvSpPr>
            <a:spLocks noChangeArrowheads="1"/>
          </p:cNvSpPr>
          <p:nvPr/>
        </p:nvSpPr>
        <p:spPr bwMode="auto">
          <a:xfrm>
            <a:off x="1079500" y="5562600"/>
            <a:ext cx="2209800" cy="7620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M Bank</a:t>
            </a:r>
          </a:p>
        </p:txBody>
      </p:sp>
      <p:sp>
        <p:nvSpPr>
          <p:cNvPr id="1815558" name="AutoShape 6"/>
          <p:cNvSpPr>
            <a:spLocks noChangeArrowheads="1"/>
          </p:cNvSpPr>
          <p:nvPr/>
        </p:nvSpPr>
        <p:spPr bwMode="auto">
          <a:xfrm>
            <a:off x="8153400" y="4876800"/>
            <a:ext cx="1981200" cy="1371600"/>
          </a:xfrm>
          <a:prstGeom prst="octagon">
            <a:avLst>
              <a:gd name="adj" fmla="val 29287"/>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Raytheon</a:t>
            </a:r>
          </a:p>
        </p:txBody>
      </p:sp>
      <p:sp>
        <p:nvSpPr>
          <p:cNvPr id="1815559" name="AutoShape 7"/>
          <p:cNvSpPr>
            <a:spLocks noChangeArrowheads="1"/>
          </p:cNvSpPr>
          <p:nvPr/>
        </p:nvSpPr>
        <p:spPr bwMode="auto">
          <a:xfrm>
            <a:off x="3213100" y="4953000"/>
            <a:ext cx="2438400" cy="1143000"/>
          </a:xfrm>
          <a:prstGeom prst="pentag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Customer</a:t>
            </a:r>
          </a:p>
        </p:txBody>
      </p:sp>
      <p:sp>
        <p:nvSpPr>
          <p:cNvPr id="1815560" name="AutoShape 8"/>
          <p:cNvSpPr>
            <a:spLocks noChangeArrowheads="1"/>
          </p:cNvSpPr>
          <p:nvPr/>
        </p:nvSpPr>
        <p:spPr bwMode="auto">
          <a:xfrm>
            <a:off x="5562600" y="1905000"/>
            <a:ext cx="2311400" cy="990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Makes Howe</a:t>
            </a:r>
          </a:p>
          <a:p>
            <a:pPr algn="ctr">
              <a:buFont typeface="Wingdings" panose="05000000000000000000" pitchFamily="2" charset="2"/>
              <a:buNone/>
            </a:pPr>
            <a:r>
              <a:rPr lang="en-US" altLang="en-US" sz="3200" dirty="0"/>
              <a:t>Agent</a:t>
            </a:r>
          </a:p>
        </p:txBody>
      </p:sp>
      <p:sp>
        <p:nvSpPr>
          <p:cNvPr id="1815561" name="Line 9"/>
          <p:cNvSpPr>
            <a:spLocks noChangeShapeType="1"/>
          </p:cNvSpPr>
          <p:nvPr/>
        </p:nvSpPr>
        <p:spPr bwMode="auto">
          <a:xfrm>
            <a:off x="4343400" y="1676400"/>
            <a:ext cx="4419600" cy="3200400"/>
          </a:xfrm>
          <a:prstGeom prst="line">
            <a:avLst/>
          </a:prstGeom>
          <a:noFill/>
          <a:ln w="190500">
            <a:solidFill>
              <a:schemeClr val="hlink"/>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815562" name="Line 10"/>
          <p:cNvSpPr>
            <a:spLocks noChangeShapeType="1"/>
          </p:cNvSpPr>
          <p:nvPr/>
        </p:nvSpPr>
        <p:spPr bwMode="auto">
          <a:xfrm>
            <a:off x="3581400" y="2438400"/>
            <a:ext cx="1219200" cy="259080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15563" name="AutoShape 11"/>
          <p:cNvSpPr>
            <a:spLocks noChangeArrowheads="1"/>
          </p:cNvSpPr>
          <p:nvPr/>
        </p:nvSpPr>
        <p:spPr bwMode="auto">
          <a:xfrm>
            <a:off x="1460500" y="3962400"/>
            <a:ext cx="2654300" cy="4572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Arranges Sale</a:t>
            </a:r>
          </a:p>
        </p:txBody>
      </p:sp>
      <p:sp>
        <p:nvSpPr>
          <p:cNvPr id="1815564" name="Line 12"/>
          <p:cNvSpPr>
            <a:spLocks noChangeShapeType="1"/>
          </p:cNvSpPr>
          <p:nvPr/>
        </p:nvSpPr>
        <p:spPr bwMode="auto">
          <a:xfrm flipV="1">
            <a:off x="5651500" y="5410200"/>
            <a:ext cx="2501900" cy="381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15565" name="AutoShape 13"/>
          <p:cNvSpPr>
            <a:spLocks noChangeArrowheads="1"/>
          </p:cNvSpPr>
          <p:nvPr/>
        </p:nvSpPr>
        <p:spPr bwMode="auto">
          <a:xfrm>
            <a:off x="5562600" y="5829300"/>
            <a:ext cx="2209800" cy="990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Financed Sale</a:t>
            </a:r>
          </a:p>
          <a:p>
            <a:pPr algn="ctr">
              <a:buFont typeface="Wingdings" panose="05000000000000000000" pitchFamily="2" charset="2"/>
              <a:buNone/>
            </a:pPr>
            <a:r>
              <a:rPr lang="en-US" altLang="en-US" sz="3200" dirty="0"/>
              <a:t>AR</a:t>
            </a:r>
          </a:p>
        </p:txBody>
      </p:sp>
      <p:cxnSp>
        <p:nvCxnSpPr>
          <p:cNvPr id="1815566" name="AutoShape 14"/>
          <p:cNvCxnSpPr>
            <a:cxnSpLocks noChangeShapeType="1"/>
            <a:stCxn id="1815558" idx="2"/>
            <a:endCxn id="1815561" idx="0"/>
          </p:cNvCxnSpPr>
          <p:nvPr/>
        </p:nvCxnSpPr>
        <p:spPr bwMode="auto">
          <a:xfrm rot="5400000" flipH="1">
            <a:off x="5095875" y="828675"/>
            <a:ext cx="3295650" cy="4800600"/>
          </a:xfrm>
          <a:prstGeom prst="curvedConnector3">
            <a:avLst>
              <a:gd name="adj1" fmla="val 104046"/>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cxnSp>
      <p:sp>
        <p:nvSpPr>
          <p:cNvPr id="1815567" name="AutoShape 15"/>
          <p:cNvSpPr>
            <a:spLocks noChangeArrowheads="1"/>
          </p:cNvSpPr>
          <p:nvPr/>
        </p:nvSpPr>
        <p:spPr bwMode="auto">
          <a:xfrm>
            <a:off x="9067800" y="2819400"/>
            <a:ext cx="2247900" cy="8382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Pay</a:t>
            </a:r>
          </a:p>
          <a:p>
            <a:pPr algn="ctr">
              <a:buFont typeface="Wingdings" panose="05000000000000000000" pitchFamily="2" charset="2"/>
              <a:buNone/>
            </a:pPr>
            <a:r>
              <a:rPr lang="en-US" altLang="en-US" sz="3200" dirty="0"/>
              <a:t>Commission</a:t>
            </a:r>
          </a:p>
        </p:txBody>
      </p:sp>
      <p:sp>
        <p:nvSpPr>
          <p:cNvPr id="1815568" name="AutoShape 16"/>
          <p:cNvSpPr>
            <a:spLocks noChangeArrowheads="1"/>
          </p:cNvSpPr>
          <p:nvPr/>
        </p:nvSpPr>
        <p:spPr bwMode="auto">
          <a:xfrm>
            <a:off x="5105400" y="4038600"/>
            <a:ext cx="1816100"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Guarantees</a:t>
            </a:r>
          </a:p>
          <a:p>
            <a:pPr algn="ctr">
              <a:buFont typeface="Wingdings" panose="05000000000000000000" pitchFamily="2" charset="2"/>
              <a:buNone/>
            </a:pPr>
            <a:r>
              <a:rPr lang="en-US" altLang="en-US" sz="3200" dirty="0"/>
              <a:t>AR</a:t>
            </a:r>
          </a:p>
        </p:txBody>
      </p:sp>
      <p:sp>
        <p:nvSpPr>
          <p:cNvPr id="1815569" name="Line 17"/>
          <p:cNvSpPr>
            <a:spLocks noChangeShapeType="1"/>
          </p:cNvSpPr>
          <p:nvPr/>
        </p:nvSpPr>
        <p:spPr bwMode="auto">
          <a:xfrm>
            <a:off x="4343400" y="2438400"/>
            <a:ext cx="4038600" cy="26670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Rectangle 5"/>
          <p:cNvSpPr>
            <a:spLocks noChangeArrowheads="1"/>
          </p:cNvSpPr>
          <p:nvPr/>
        </p:nvSpPr>
        <p:spPr bwMode="auto">
          <a:xfrm>
            <a:off x="11988800" y="66627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815558"/>
                                        </p:tgtEl>
                                        <p:attrNameLst>
                                          <p:attrName>style.visibility</p:attrName>
                                        </p:attrNameLst>
                                      </p:cBhvr>
                                      <p:to>
                                        <p:strVal val="visible"/>
                                      </p:to>
                                    </p:set>
                                    <p:anim calcmode="lin" valueType="num">
                                      <p:cBhvr>
                                        <p:cTn id="7" dur="500" fill="hold"/>
                                        <p:tgtEl>
                                          <p:spTgt spid="1815558"/>
                                        </p:tgtEl>
                                        <p:attrNameLst>
                                          <p:attrName>ppt_w</p:attrName>
                                        </p:attrNameLst>
                                      </p:cBhvr>
                                      <p:tavLst>
                                        <p:tav tm="0">
                                          <p:val>
                                            <p:strVal val="2/3*#ppt_w"/>
                                          </p:val>
                                        </p:tav>
                                        <p:tav tm="100000">
                                          <p:val>
                                            <p:strVal val="#ppt_w"/>
                                          </p:val>
                                        </p:tav>
                                      </p:tavLst>
                                    </p:anim>
                                    <p:anim calcmode="lin" valueType="num">
                                      <p:cBhvr>
                                        <p:cTn id="8" dur="500" fill="hold"/>
                                        <p:tgtEl>
                                          <p:spTgt spid="1815558"/>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815561"/>
                                        </p:tgtEl>
                                        <p:attrNameLst>
                                          <p:attrName>style.visibility</p:attrName>
                                        </p:attrNameLst>
                                      </p:cBhvr>
                                      <p:to>
                                        <p:strVal val="visible"/>
                                      </p:to>
                                    </p:set>
                                    <p:anim calcmode="lin" valueType="num">
                                      <p:cBhvr>
                                        <p:cTn id="12" dur="500" fill="hold"/>
                                        <p:tgtEl>
                                          <p:spTgt spid="1815561"/>
                                        </p:tgtEl>
                                        <p:attrNameLst>
                                          <p:attrName>ppt_w</p:attrName>
                                        </p:attrNameLst>
                                      </p:cBhvr>
                                      <p:tavLst>
                                        <p:tav tm="0">
                                          <p:val>
                                            <p:fltVal val="0"/>
                                          </p:val>
                                        </p:tav>
                                        <p:tav tm="100000">
                                          <p:val>
                                            <p:strVal val="#ppt_w"/>
                                          </p:val>
                                        </p:tav>
                                      </p:tavLst>
                                    </p:anim>
                                    <p:anim calcmode="lin" valueType="num">
                                      <p:cBhvr>
                                        <p:cTn id="13" dur="500" fill="hold"/>
                                        <p:tgtEl>
                                          <p:spTgt spid="1815561"/>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815560"/>
                                        </p:tgtEl>
                                        <p:attrNameLst>
                                          <p:attrName>style.visibility</p:attrName>
                                        </p:attrNameLst>
                                      </p:cBhvr>
                                      <p:to>
                                        <p:strVal val="visible"/>
                                      </p:to>
                                    </p:set>
                                    <p:animEffect transition="in" filter="dissolve">
                                      <p:cBhvr>
                                        <p:cTn id="17" dur="500"/>
                                        <p:tgtEl>
                                          <p:spTgt spid="1815560"/>
                                        </p:tgtEl>
                                      </p:cBhvr>
                                    </p:animEffect>
                                  </p:childTnLst>
                                </p:cTn>
                              </p:par>
                            </p:childTnLst>
                          </p:cTn>
                        </p:par>
                        <p:par>
                          <p:cTn id="18" fill="hold" nodeType="afterGroup">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815562"/>
                                        </p:tgtEl>
                                        <p:attrNameLst>
                                          <p:attrName>style.visibility</p:attrName>
                                        </p:attrNameLst>
                                      </p:cBhvr>
                                      <p:to>
                                        <p:strVal val="visible"/>
                                      </p:to>
                                    </p:set>
                                    <p:animEffect transition="in" filter="wipe(up)">
                                      <p:cBhvr>
                                        <p:cTn id="21" dur="500"/>
                                        <p:tgtEl>
                                          <p:spTgt spid="1815562"/>
                                        </p:tgtEl>
                                      </p:cBhvr>
                                    </p:animEffect>
                                  </p:childTnLst>
                                </p:cTn>
                              </p:par>
                            </p:childTnLst>
                          </p:cTn>
                        </p:par>
                        <p:par>
                          <p:cTn id="22" fill="hold" nodeType="afterGroup">
                            <p:stCondLst>
                              <p:cond delay="2000"/>
                            </p:stCondLst>
                            <p:childTnLst>
                              <p:par>
                                <p:cTn id="23" presetID="23" presetClass="entr" presetSubtype="272" fill="hold" grpId="0" nodeType="afterEffect">
                                  <p:stCondLst>
                                    <p:cond delay="0"/>
                                  </p:stCondLst>
                                  <p:childTnLst>
                                    <p:set>
                                      <p:cBhvr>
                                        <p:cTn id="24" dur="1" fill="hold">
                                          <p:stCondLst>
                                            <p:cond delay="0"/>
                                          </p:stCondLst>
                                        </p:cTn>
                                        <p:tgtEl>
                                          <p:spTgt spid="1815559"/>
                                        </p:tgtEl>
                                        <p:attrNameLst>
                                          <p:attrName>style.visibility</p:attrName>
                                        </p:attrNameLst>
                                      </p:cBhvr>
                                      <p:to>
                                        <p:strVal val="visible"/>
                                      </p:to>
                                    </p:set>
                                    <p:anim calcmode="lin" valueType="num">
                                      <p:cBhvr>
                                        <p:cTn id="25" dur="500" fill="hold"/>
                                        <p:tgtEl>
                                          <p:spTgt spid="1815559"/>
                                        </p:tgtEl>
                                        <p:attrNameLst>
                                          <p:attrName>ppt_w</p:attrName>
                                        </p:attrNameLst>
                                      </p:cBhvr>
                                      <p:tavLst>
                                        <p:tav tm="0">
                                          <p:val>
                                            <p:strVal val="2/3*#ppt_w"/>
                                          </p:val>
                                        </p:tav>
                                        <p:tav tm="100000">
                                          <p:val>
                                            <p:strVal val="#ppt_w"/>
                                          </p:val>
                                        </p:tav>
                                      </p:tavLst>
                                    </p:anim>
                                    <p:anim calcmode="lin" valueType="num">
                                      <p:cBhvr>
                                        <p:cTn id="26" dur="500" fill="hold"/>
                                        <p:tgtEl>
                                          <p:spTgt spid="1815559"/>
                                        </p:tgtEl>
                                        <p:attrNameLst>
                                          <p:attrName>ppt_h</p:attrName>
                                        </p:attrNameLst>
                                      </p:cBhvr>
                                      <p:tavLst>
                                        <p:tav tm="0">
                                          <p:val>
                                            <p:strVal val="2/3*#ppt_h"/>
                                          </p:val>
                                        </p:tav>
                                        <p:tav tm="100000">
                                          <p:val>
                                            <p:strVal val="#ppt_h"/>
                                          </p:val>
                                        </p:tav>
                                      </p:tavLst>
                                    </p:anim>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815563"/>
                                        </p:tgtEl>
                                        <p:attrNameLst>
                                          <p:attrName>style.visibility</p:attrName>
                                        </p:attrNameLst>
                                      </p:cBhvr>
                                      <p:to>
                                        <p:strVal val="visible"/>
                                      </p:to>
                                    </p:set>
                                    <p:animEffect transition="in" filter="dissolve">
                                      <p:cBhvr>
                                        <p:cTn id="30" dur="500"/>
                                        <p:tgtEl>
                                          <p:spTgt spid="1815563"/>
                                        </p:tgtEl>
                                      </p:cBhvr>
                                    </p:animEffect>
                                  </p:childTnLst>
                                </p:cTn>
                              </p:par>
                            </p:childTnLst>
                          </p:cTn>
                        </p:par>
                        <p:par>
                          <p:cTn id="31" fill="hold" nodeType="afterGroup">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1815564"/>
                                        </p:tgtEl>
                                        <p:attrNameLst>
                                          <p:attrName>style.visibility</p:attrName>
                                        </p:attrNameLst>
                                      </p:cBhvr>
                                      <p:to>
                                        <p:strVal val="visible"/>
                                      </p:to>
                                    </p:set>
                                    <p:anim calcmode="lin" valueType="num">
                                      <p:cBhvr>
                                        <p:cTn id="34" dur="500" fill="hold"/>
                                        <p:tgtEl>
                                          <p:spTgt spid="1815564"/>
                                        </p:tgtEl>
                                        <p:attrNameLst>
                                          <p:attrName>ppt_w</p:attrName>
                                        </p:attrNameLst>
                                      </p:cBhvr>
                                      <p:tavLst>
                                        <p:tav tm="0">
                                          <p:val>
                                            <p:fltVal val="0"/>
                                          </p:val>
                                        </p:tav>
                                        <p:tav tm="100000">
                                          <p:val>
                                            <p:strVal val="#ppt_w"/>
                                          </p:val>
                                        </p:tav>
                                      </p:tavLst>
                                    </p:anim>
                                    <p:anim calcmode="lin" valueType="num">
                                      <p:cBhvr>
                                        <p:cTn id="35" dur="500" fill="hold"/>
                                        <p:tgtEl>
                                          <p:spTgt spid="1815564"/>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500"/>
                            </p:stCondLst>
                            <p:childTnLst>
                              <p:par>
                                <p:cTn id="37" presetID="9" presetClass="entr" presetSubtype="0" fill="hold" grpId="0" nodeType="afterEffect">
                                  <p:stCondLst>
                                    <p:cond delay="0"/>
                                  </p:stCondLst>
                                  <p:childTnLst>
                                    <p:set>
                                      <p:cBhvr>
                                        <p:cTn id="38" dur="1" fill="hold">
                                          <p:stCondLst>
                                            <p:cond delay="0"/>
                                          </p:stCondLst>
                                        </p:cTn>
                                        <p:tgtEl>
                                          <p:spTgt spid="1815565"/>
                                        </p:tgtEl>
                                        <p:attrNameLst>
                                          <p:attrName>style.visibility</p:attrName>
                                        </p:attrNameLst>
                                      </p:cBhvr>
                                      <p:to>
                                        <p:strVal val="visible"/>
                                      </p:to>
                                    </p:set>
                                    <p:animEffect transition="in" filter="dissolve">
                                      <p:cBhvr>
                                        <p:cTn id="39" dur="500"/>
                                        <p:tgtEl>
                                          <p:spTgt spid="1815565"/>
                                        </p:tgtEl>
                                      </p:cBhvr>
                                    </p:animEffect>
                                  </p:childTnLst>
                                </p:cTn>
                              </p:par>
                            </p:childTnLst>
                          </p:cTn>
                        </p:par>
                        <p:par>
                          <p:cTn id="40" fill="hold" nodeType="afterGroup">
                            <p:stCondLst>
                              <p:cond delay="4000"/>
                            </p:stCondLst>
                            <p:childTnLst>
                              <p:par>
                                <p:cTn id="41" presetID="22" presetClass="entr" presetSubtype="2" fill="hold" nodeType="afterEffect">
                                  <p:stCondLst>
                                    <p:cond delay="0"/>
                                  </p:stCondLst>
                                  <p:childTnLst>
                                    <p:set>
                                      <p:cBhvr>
                                        <p:cTn id="42" dur="1" fill="hold">
                                          <p:stCondLst>
                                            <p:cond delay="0"/>
                                          </p:stCondLst>
                                        </p:cTn>
                                        <p:tgtEl>
                                          <p:spTgt spid="1815566"/>
                                        </p:tgtEl>
                                        <p:attrNameLst>
                                          <p:attrName>style.visibility</p:attrName>
                                        </p:attrNameLst>
                                      </p:cBhvr>
                                      <p:to>
                                        <p:strVal val="visible"/>
                                      </p:to>
                                    </p:set>
                                    <p:animEffect transition="in" filter="wipe(right)">
                                      <p:cBhvr>
                                        <p:cTn id="43" dur="500"/>
                                        <p:tgtEl>
                                          <p:spTgt spid="1815566"/>
                                        </p:tgtEl>
                                      </p:cBhvr>
                                    </p:animEffect>
                                  </p:childTnLst>
                                </p:cTn>
                              </p:par>
                            </p:childTnLst>
                          </p:cTn>
                        </p:par>
                        <p:par>
                          <p:cTn id="44" fill="hold" nodeType="afterGroup">
                            <p:stCondLst>
                              <p:cond delay="4500"/>
                            </p:stCondLst>
                            <p:childTnLst>
                              <p:par>
                                <p:cTn id="45" presetID="9" presetClass="entr" presetSubtype="0" fill="hold" grpId="0" nodeType="afterEffect">
                                  <p:stCondLst>
                                    <p:cond delay="0"/>
                                  </p:stCondLst>
                                  <p:childTnLst>
                                    <p:set>
                                      <p:cBhvr>
                                        <p:cTn id="46" dur="1" fill="hold">
                                          <p:stCondLst>
                                            <p:cond delay="0"/>
                                          </p:stCondLst>
                                        </p:cTn>
                                        <p:tgtEl>
                                          <p:spTgt spid="1815567"/>
                                        </p:tgtEl>
                                        <p:attrNameLst>
                                          <p:attrName>style.visibility</p:attrName>
                                        </p:attrNameLst>
                                      </p:cBhvr>
                                      <p:to>
                                        <p:strVal val="visible"/>
                                      </p:to>
                                    </p:set>
                                    <p:animEffect transition="in" filter="dissolve">
                                      <p:cBhvr>
                                        <p:cTn id="47" dur="500"/>
                                        <p:tgtEl>
                                          <p:spTgt spid="181556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hidden"/>
                                      </p:to>
                                    </p:set>
                                  </p:childTnLst>
                                </p:cTn>
                              </p:par>
                              <p:par>
                                <p:cTn id="52" presetID="22" presetClass="entr" presetSubtype="1" fill="hold" grpId="0" nodeType="withEffect">
                                  <p:stCondLst>
                                    <p:cond delay="0"/>
                                  </p:stCondLst>
                                  <p:childTnLst>
                                    <p:set>
                                      <p:cBhvr>
                                        <p:cTn id="53" dur="1" fill="hold">
                                          <p:stCondLst>
                                            <p:cond delay="0"/>
                                          </p:stCondLst>
                                        </p:cTn>
                                        <p:tgtEl>
                                          <p:spTgt spid="1815569"/>
                                        </p:tgtEl>
                                        <p:attrNameLst>
                                          <p:attrName>style.visibility</p:attrName>
                                        </p:attrNameLst>
                                      </p:cBhvr>
                                      <p:to>
                                        <p:strVal val="visible"/>
                                      </p:to>
                                    </p:set>
                                    <p:animEffect transition="in" filter="wipe(up)">
                                      <p:cBhvr>
                                        <p:cTn id="54" dur="500"/>
                                        <p:tgtEl>
                                          <p:spTgt spid="1815569"/>
                                        </p:tgtEl>
                                      </p:cBhvr>
                                    </p:animEffect>
                                  </p:childTnLst>
                                </p:cTn>
                              </p:par>
                            </p:childTnLst>
                          </p:cTn>
                        </p:par>
                        <p:par>
                          <p:cTn id="55" fill="hold" nodeType="afterGroup">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1815568"/>
                                        </p:tgtEl>
                                        <p:attrNameLst>
                                          <p:attrName>style.visibility</p:attrName>
                                        </p:attrNameLst>
                                      </p:cBhvr>
                                      <p:to>
                                        <p:strVal val="visible"/>
                                      </p:to>
                                    </p:set>
                                    <p:animEffect transition="in" filter="dissolve">
                                      <p:cBhvr>
                                        <p:cTn id="58" dur="500"/>
                                        <p:tgtEl>
                                          <p:spTgt spid="1815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5558" grpId="0" animBg="1" autoUpdateAnimBg="0"/>
      <p:bldP spid="1815559" grpId="0" animBg="1" autoUpdateAnimBg="0"/>
      <p:bldP spid="1815560" grpId="0" animBg="1" autoUpdateAnimBg="0"/>
      <p:bldP spid="1815561" grpId="0" animBg="1"/>
      <p:bldP spid="1815562" grpId="0" animBg="1"/>
      <p:bldP spid="1815563" grpId="0" animBg="1" autoUpdateAnimBg="0"/>
      <p:bldP spid="1815564" grpId="0" animBg="1"/>
      <p:bldP spid="1815565" grpId="0" animBg="1" autoUpdateAnimBg="0"/>
      <p:bldP spid="1815567" grpId="0" animBg="1" autoUpdateAnimBg="0"/>
      <p:bldP spid="1815568" grpId="0" animBg="1" autoUpdateAnimBg="0"/>
      <p:bldP spid="1815569" grpId="0" animBg="1"/>
      <p:bldP spid="2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ABE20C-2F50-40DD-B046-D8B967D62B05}" type="slidenum">
              <a:rPr lang="en-US" altLang="en-US" sz="1400">
                <a:solidFill>
                  <a:srgbClr val="000066"/>
                </a:solidFill>
                <a:latin typeface="Arial" panose="020B0604020202020204" pitchFamily="34" charset="0"/>
              </a:rPr>
              <a:pPr/>
              <a:t>44</a:t>
            </a:fld>
            <a:endParaRPr lang="en-US" altLang="en-US" sz="1400">
              <a:solidFill>
                <a:srgbClr val="000066"/>
              </a:solidFill>
              <a:latin typeface="Arial" panose="020B0604020202020204" pitchFamily="34" charset="0"/>
            </a:endParaRPr>
          </a:p>
        </p:txBody>
      </p:sp>
      <p:sp>
        <p:nvSpPr>
          <p:cNvPr id="25605" name="Rectangle 2"/>
          <p:cNvSpPr>
            <a:spLocks noGrp="1" noChangeArrowheads="1"/>
          </p:cNvSpPr>
          <p:nvPr>
            <p:ph type="title"/>
          </p:nvPr>
        </p:nvSpPr>
        <p:spPr/>
        <p:txBody>
          <a:bodyPr/>
          <a:lstStyle/>
          <a:p>
            <a:r>
              <a:rPr lang="en-US" altLang="en-US" sz="5400" dirty="0" smtClean="0"/>
              <a:t>PMSIs and Consumers</a:t>
            </a:r>
            <a:endParaRPr lang="en-US" altLang="en-US" sz="5400" dirty="0"/>
          </a:p>
        </p:txBody>
      </p:sp>
      <p:sp>
        <p:nvSpPr>
          <p:cNvPr id="1600515" name="AutoShape 3"/>
          <p:cNvSpPr>
            <a:spLocks noChangeArrowheads="1"/>
          </p:cNvSpPr>
          <p:nvPr/>
        </p:nvSpPr>
        <p:spPr bwMode="auto">
          <a:xfrm>
            <a:off x="7543800" y="1524000"/>
            <a:ext cx="2590800" cy="9906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600516" name="AutoShape 4"/>
          <p:cNvSpPr>
            <a:spLocks noChangeArrowheads="1"/>
          </p:cNvSpPr>
          <p:nvPr/>
        </p:nvSpPr>
        <p:spPr bwMode="auto">
          <a:xfrm>
            <a:off x="1981200" y="1371600"/>
            <a:ext cx="2057400" cy="10668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1600517" name="AutoShape 5"/>
          <p:cNvSpPr>
            <a:spLocks noChangeArrowheads="1"/>
          </p:cNvSpPr>
          <p:nvPr/>
        </p:nvSpPr>
        <p:spPr bwMode="auto">
          <a:xfrm>
            <a:off x="1988742" y="54102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Seller</a:t>
            </a:r>
          </a:p>
        </p:txBody>
      </p:sp>
      <p:sp>
        <p:nvSpPr>
          <p:cNvPr id="1600518" name="Line 6"/>
          <p:cNvSpPr>
            <a:spLocks noChangeShapeType="1"/>
          </p:cNvSpPr>
          <p:nvPr/>
        </p:nvSpPr>
        <p:spPr bwMode="auto">
          <a:xfrm>
            <a:off x="4038600" y="1828800"/>
            <a:ext cx="388620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00519" name="Line 7"/>
          <p:cNvSpPr>
            <a:spLocks noChangeShapeType="1"/>
          </p:cNvSpPr>
          <p:nvPr/>
        </p:nvSpPr>
        <p:spPr bwMode="auto">
          <a:xfrm flipH="1">
            <a:off x="3241080" y="2438400"/>
            <a:ext cx="10120" cy="2971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00520" name="AutoShape 8"/>
          <p:cNvSpPr>
            <a:spLocks noChangeArrowheads="1"/>
          </p:cNvSpPr>
          <p:nvPr/>
        </p:nvSpPr>
        <p:spPr bwMode="auto">
          <a:xfrm>
            <a:off x="4198737" y="1905001"/>
            <a:ext cx="2964063" cy="957857"/>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1/1: $</a:t>
            </a:r>
            <a:endParaRPr lang="en-US" altLang="en-US" sz="3200" dirty="0"/>
          </a:p>
          <a:p>
            <a:pPr algn="ctr"/>
            <a:r>
              <a:rPr lang="en-US" altLang="en-US" sz="3200" dirty="0" smtClean="0"/>
              <a:t>SA, FS: Collateral</a:t>
            </a:r>
            <a:endParaRPr lang="en-US" altLang="en-US" sz="3200" dirty="0"/>
          </a:p>
        </p:txBody>
      </p:sp>
      <p:sp>
        <p:nvSpPr>
          <p:cNvPr id="1600521" name="AutoShape 9"/>
          <p:cNvSpPr>
            <a:spLocks noChangeArrowheads="1"/>
          </p:cNvSpPr>
          <p:nvPr/>
        </p:nvSpPr>
        <p:spPr bwMode="auto">
          <a:xfrm>
            <a:off x="0" y="2438400"/>
            <a:ext cx="2946399" cy="1828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2/1</a:t>
            </a:r>
          </a:p>
          <a:p>
            <a:pPr algn="ctr"/>
            <a:r>
              <a:rPr lang="en-US" altLang="en-US" sz="3200" dirty="0" smtClean="0"/>
              <a:t>Sale</a:t>
            </a:r>
            <a:endParaRPr lang="en-US" altLang="en-US" sz="3200" dirty="0"/>
          </a:p>
          <a:p>
            <a:pPr algn="ctr"/>
            <a:r>
              <a:rPr lang="en-US" altLang="en-US" sz="3200" dirty="0"/>
              <a:t>$, </a:t>
            </a:r>
            <a:r>
              <a:rPr lang="en-US" altLang="en-US" sz="3200" dirty="0" err="1"/>
              <a:t>int</a:t>
            </a:r>
            <a:r>
              <a:rPr lang="en-US" altLang="en-US" sz="3200" dirty="0"/>
              <a:t> </a:t>
            </a:r>
            <a:r>
              <a:rPr lang="en-US" altLang="en-US" sz="3200" dirty="0" err="1"/>
              <a:t>pmt</a:t>
            </a:r>
            <a:r>
              <a:rPr lang="en-US" altLang="en-US" sz="3200" dirty="0"/>
              <a:t>, </a:t>
            </a:r>
          </a:p>
          <a:p>
            <a:pPr algn="ctr"/>
            <a:r>
              <a:rPr lang="en-US" altLang="en-US" sz="3200" dirty="0" err="1"/>
              <a:t>pmt</a:t>
            </a:r>
            <a:r>
              <a:rPr lang="en-US" altLang="en-US" sz="3200" dirty="0"/>
              <a:t> </a:t>
            </a:r>
            <a:r>
              <a:rPr lang="en-US" altLang="en-US" sz="3200" dirty="0" err="1"/>
              <a:t>atty</a:t>
            </a:r>
            <a:r>
              <a:rPr lang="en-US" altLang="en-US" sz="3200" dirty="0"/>
              <a:t> fees</a:t>
            </a:r>
          </a:p>
        </p:txBody>
      </p:sp>
      <p:sp>
        <p:nvSpPr>
          <p:cNvPr id="1600523" name="AutoShape 11"/>
          <p:cNvSpPr>
            <a:spLocks noChangeArrowheads="1"/>
          </p:cNvSpPr>
          <p:nvPr/>
        </p:nvSpPr>
        <p:spPr bwMode="auto">
          <a:xfrm>
            <a:off x="233757" y="4343400"/>
            <a:ext cx="2712641" cy="990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2/6</a:t>
            </a:r>
          </a:p>
          <a:p>
            <a:pPr algn="ctr"/>
            <a:r>
              <a:rPr lang="en-US" altLang="en-US" sz="3200" dirty="0"/>
              <a:t>FS: </a:t>
            </a:r>
            <a:r>
              <a:rPr lang="en-US" altLang="en-US" sz="3200" dirty="0" smtClean="0"/>
              <a:t>Collateral</a:t>
            </a:r>
            <a:endParaRPr lang="en-US" altLang="en-US" sz="3200" dirty="0"/>
          </a:p>
        </p:txBody>
      </p:sp>
      <p:sp>
        <p:nvSpPr>
          <p:cNvPr id="1600524" name="Text Box 12"/>
          <p:cNvSpPr txBox="1">
            <a:spLocks noChangeArrowheads="1"/>
          </p:cNvSpPr>
          <p:nvPr/>
        </p:nvSpPr>
        <p:spPr bwMode="auto">
          <a:xfrm>
            <a:off x="5340546" y="3284518"/>
            <a:ext cx="6612535" cy="341632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What is Seller’s status as to the purchase price? The interest obligation? The contingent debt for attorney’s fees</a:t>
            </a:r>
            <a:r>
              <a:rPr lang="en-US" altLang="en-US" sz="3600" dirty="0" smtClean="0">
                <a:solidFill>
                  <a:srgbClr val="FF0000"/>
                </a:solidFill>
              </a:rPr>
              <a:t>? Does it matter whether this is a consumer-goods transaction (9-102(a)(24))?</a:t>
            </a:r>
            <a:endParaRPr lang="en-US" altLang="en-US" sz="3600" dirty="0">
              <a:solidFill>
                <a:srgbClr val="FF0000"/>
              </a:solidFill>
            </a:endParaRPr>
          </a:p>
        </p:txBody>
      </p:sp>
      <p:sp>
        <p:nvSpPr>
          <p:cNvPr id="16"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7904256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00516"/>
                                        </p:tgtEl>
                                        <p:attrNameLst>
                                          <p:attrName>style.visibility</p:attrName>
                                        </p:attrNameLst>
                                      </p:cBhvr>
                                      <p:to>
                                        <p:strVal val="visible"/>
                                      </p:to>
                                    </p:set>
                                    <p:anim calcmode="lin" valueType="num">
                                      <p:cBhvr additive="base">
                                        <p:cTn id="7" dur="500" fill="hold"/>
                                        <p:tgtEl>
                                          <p:spTgt spid="1600516"/>
                                        </p:tgtEl>
                                        <p:attrNameLst>
                                          <p:attrName>ppt_x</p:attrName>
                                        </p:attrNameLst>
                                      </p:cBhvr>
                                      <p:tavLst>
                                        <p:tav tm="0">
                                          <p:val>
                                            <p:strVal val="0-#ppt_w/2"/>
                                          </p:val>
                                        </p:tav>
                                        <p:tav tm="100000">
                                          <p:val>
                                            <p:strVal val="#ppt_x"/>
                                          </p:val>
                                        </p:tav>
                                      </p:tavLst>
                                    </p:anim>
                                    <p:anim calcmode="lin" valueType="num">
                                      <p:cBhvr additive="base">
                                        <p:cTn id="8" dur="500" fill="hold"/>
                                        <p:tgtEl>
                                          <p:spTgt spid="16005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00518"/>
                                        </p:tgtEl>
                                        <p:attrNameLst>
                                          <p:attrName>style.visibility</p:attrName>
                                        </p:attrNameLst>
                                      </p:cBhvr>
                                      <p:to>
                                        <p:strVal val="visible"/>
                                      </p:to>
                                    </p:set>
                                    <p:animEffect transition="in" filter="wipe(left)">
                                      <p:cBhvr>
                                        <p:cTn id="12" dur="500"/>
                                        <p:tgtEl>
                                          <p:spTgt spid="1600518"/>
                                        </p:tgtEl>
                                      </p:cBhvr>
                                    </p:animEffect>
                                  </p:childTnLst>
                                </p:cTn>
                              </p:par>
                            </p:childTnLst>
                          </p:cTn>
                        </p:par>
                        <p:par>
                          <p:cTn id="13" fill="hold" nodeType="afterGroup">
                            <p:stCondLst>
                              <p:cond delay="1000"/>
                            </p:stCondLst>
                            <p:childTnLst>
                              <p:par>
                                <p:cTn id="14" presetID="23" presetClass="entr" presetSubtype="272" fill="hold" grpId="0" nodeType="afterEffect">
                                  <p:stCondLst>
                                    <p:cond delay="0"/>
                                  </p:stCondLst>
                                  <p:childTnLst>
                                    <p:set>
                                      <p:cBhvr>
                                        <p:cTn id="15" dur="1" fill="hold">
                                          <p:stCondLst>
                                            <p:cond delay="0"/>
                                          </p:stCondLst>
                                        </p:cTn>
                                        <p:tgtEl>
                                          <p:spTgt spid="1600515"/>
                                        </p:tgtEl>
                                        <p:attrNameLst>
                                          <p:attrName>style.visibility</p:attrName>
                                        </p:attrNameLst>
                                      </p:cBhvr>
                                      <p:to>
                                        <p:strVal val="visible"/>
                                      </p:to>
                                    </p:set>
                                    <p:anim calcmode="lin" valueType="num">
                                      <p:cBhvr>
                                        <p:cTn id="16" dur="500" fill="hold"/>
                                        <p:tgtEl>
                                          <p:spTgt spid="1600515"/>
                                        </p:tgtEl>
                                        <p:attrNameLst>
                                          <p:attrName>ppt_w</p:attrName>
                                        </p:attrNameLst>
                                      </p:cBhvr>
                                      <p:tavLst>
                                        <p:tav tm="0">
                                          <p:val>
                                            <p:strVal val="2/3*#ppt_w"/>
                                          </p:val>
                                        </p:tav>
                                        <p:tav tm="100000">
                                          <p:val>
                                            <p:strVal val="#ppt_w"/>
                                          </p:val>
                                        </p:tav>
                                      </p:tavLst>
                                    </p:anim>
                                    <p:anim calcmode="lin" valueType="num">
                                      <p:cBhvr>
                                        <p:cTn id="17" dur="500" fill="hold"/>
                                        <p:tgtEl>
                                          <p:spTgt spid="1600515"/>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600520"/>
                                        </p:tgtEl>
                                        <p:attrNameLst>
                                          <p:attrName>style.visibility</p:attrName>
                                        </p:attrNameLst>
                                      </p:cBhvr>
                                      <p:to>
                                        <p:strVal val="visible"/>
                                      </p:to>
                                    </p:set>
                                    <p:animEffect transition="in" filter="dissolve">
                                      <p:cBhvr>
                                        <p:cTn id="21" dur="500"/>
                                        <p:tgtEl>
                                          <p:spTgt spid="16005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272" fill="hold" grpId="0" nodeType="clickEffect">
                                  <p:stCondLst>
                                    <p:cond delay="0"/>
                                  </p:stCondLst>
                                  <p:childTnLst>
                                    <p:set>
                                      <p:cBhvr>
                                        <p:cTn id="25" dur="1" fill="hold">
                                          <p:stCondLst>
                                            <p:cond delay="0"/>
                                          </p:stCondLst>
                                        </p:cTn>
                                        <p:tgtEl>
                                          <p:spTgt spid="1600517"/>
                                        </p:tgtEl>
                                        <p:attrNameLst>
                                          <p:attrName>style.visibility</p:attrName>
                                        </p:attrNameLst>
                                      </p:cBhvr>
                                      <p:to>
                                        <p:strVal val="visible"/>
                                      </p:to>
                                    </p:set>
                                    <p:anim calcmode="lin" valueType="num">
                                      <p:cBhvr>
                                        <p:cTn id="26" dur="500" fill="hold"/>
                                        <p:tgtEl>
                                          <p:spTgt spid="1600517"/>
                                        </p:tgtEl>
                                        <p:attrNameLst>
                                          <p:attrName>ppt_w</p:attrName>
                                        </p:attrNameLst>
                                      </p:cBhvr>
                                      <p:tavLst>
                                        <p:tav tm="0">
                                          <p:val>
                                            <p:strVal val="2/3*#ppt_w"/>
                                          </p:val>
                                        </p:tav>
                                        <p:tav tm="100000">
                                          <p:val>
                                            <p:strVal val="#ppt_w"/>
                                          </p:val>
                                        </p:tav>
                                      </p:tavLst>
                                    </p:anim>
                                    <p:anim calcmode="lin" valueType="num">
                                      <p:cBhvr>
                                        <p:cTn id="27" dur="500" fill="hold"/>
                                        <p:tgtEl>
                                          <p:spTgt spid="1600517"/>
                                        </p:tgtEl>
                                        <p:attrNameLst>
                                          <p:attrName>ppt_h</p:attrName>
                                        </p:attrNameLst>
                                      </p:cBhvr>
                                      <p:tavLst>
                                        <p:tav tm="0">
                                          <p:val>
                                            <p:strVal val="2/3*#ppt_h"/>
                                          </p:val>
                                        </p:tav>
                                        <p:tav tm="100000">
                                          <p:val>
                                            <p:strVal val="#ppt_h"/>
                                          </p:val>
                                        </p:tav>
                                      </p:tavLst>
                                    </p:anim>
                                  </p:childTnLst>
                                </p:cTn>
                              </p:par>
                            </p:childTnLst>
                          </p:cTn>
                        </p:par>
                        <p:par>
                          <p:cTn id="28" fill="hold" nodeType="afterGroup">
                            <p:stCondLst>
                              <p:cond delay="500"/>
                            </p:stCondLst>
                            <p:childTnLst>
                              <p:par>
                                <p:cTn id="29" presetID="23" presetClass="entr" presetSubtype="16" fill="hold" grpId="0" nodeType="afterEffect">
                                  <p:stCondLst>
                                    <p:cond delay="0"/>
                                  </p:stCondLst>
                                  <p:childTnLst>
                                    <p:set>
                                      <p:cBhvr>
                                        <p:cTn id="30" dur="1" fill="hold">
                                          <p:stCondLst>
                                            <p:cond delay="0"/>
                                          </p:stCondLst>
                                        </p:cTn>
                                        <p:tgtEl>
                                          <p:spTgt spid="1600519"/>
                                        </p:tgtEl>
                                        <p:attrNameLst>
                                          <p:attrName>style.visibility</p:attrName>
                                        </p:attrNameLst>
                                      </p:cBhvr>
                                      <p:to>
                                        <p:strVal val="visible"/>
                                      </p:to>
                                    </p:set>
                                    <p:anim calcmode="lin" valueType="num">
                                      <p:cBhvr>
                                        <p:cTn id="31" dur="500" fill="hold"/>
                                        <p:tgtEl>
                                          <p:spTgt spid="1600519"/>
                                        </p:tgtEl>
                                        <p:attrNameLst>
                                          <p:attrName>ppt_w</p:attrName>
                                        </p:attrNameLst>
                                      </p:cBhvr>
                                      <p:tavLst>
                                        <p:tav tm="0">
                                          <p:val>
                                            <p:fltVal val="0"/>
                                          </p:val>
                                        </p:tav>
                                        <p:tav tm="100000">
                                          <p:val>
                                            <p:strVal val="#ppt_w"/>
                                          </p:val>
                                        </p:tav>
                                      </p:tavLst>
                                    </p:anim>
                                    <p:anim calcmode="lin" valueType="num">
                                      <p:cBhvr>
                                        <p:cTn id="32" dur="500" fill="hold"/>
                                        <p:tgtEl>
                                          <p:spTgt spid="1600519"/>
                                        </p:tgtEl>
                                        <p:attrNameLst>
                                          <p:attrName>ppt_h</p:attrName>
                                        </p:attrNameLst>
                                      </p:cBhvr>
                                      <p:tavLst>
                                        <p:tav tm="0">
                                          <p:val>
                                            <p:fltVal val="0"/>
                                          </p:val>
                                        </p:tav>
                                        <p:tav tm="100000">
                                          <p:val>
                                            <p:strVal val="#ppt_h"/>
                                          </p:val>
                                        </p:tav>
                                      </p:tavLst>
                                    </p:anim>
                                  </p:childTnLst>
                                </p:cTn>
                              </p:par>
                            </p:childTnLst>
                          </p:cTn>
                        </p:par>
                        <p:par>
                          <p:cTn id="33" fill="hold" nodeType="afterGroup">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1600521"/>
                                        </p:tgtEl>
                                        <p:attrNameLst>
                                          <p:attrName>style.visibility</p:attrName>
                                        </p:attrNameLst>
                                      </p:cBhvr>
                                      <p:to>
                                        <p:strVal val="visible"/>
                                      </p:to>
                                    </p:set>
                                    <p:animEffect transition="in" filter="dissolve">
                                      <p:cBhvr>
                                        <p:cTn id="36" dur="500"/>
                                        <p:tgtEl>
                                          <p:spTgt spid="1600521"/>
                                        </p:tgtEl>
                                      </p:cBhvr>
                                    </p:animEffect>
                                  </p:childTnLst>
                                </p:cTn>
                              </p:par>
                            </p:childTnLst>
                          </p:cTn>
                        </p:par>
                        <p:par>
                          <p:cTn id="37" fill="hold" nodeType="afterGroup">
                            <p:stCondLst>
                              <p:cond delay="1500"/>
                            </p:stCondLst>
                            <p:childTnLst>
                              <p:par>
                                <p:cTn id="38" presetID="9" presetClass="entr" presetSubtype="0" fill="hold" grpId="0" nodeType="afterEffect">
                                  <p:stCondLst>
                                    <p:cond delay="0"/>
                                  </p:stCondLst>
                                  <p:childTnLst>
                                    <p:set>
                                      <p:cBhvr>
                                        <p:cTn id="39" dur="1" fill="hold">
                                          <p:stCondLst>
                                            <p:cond delay="0"/>
                                          </p:stCondLst>
                                        </p:cTn>
                                        <p:tgtEl>
                                          <p:spTgt spid="1600523"/>
                                        </p:tgtEl>
                                        <p:attrNameLst>
                                          <p:attrName>style.visibility</p:attrName>
                                        </p:attrNameLst>
                                      </p:cBhvr>
                                      <p:to>
                                        <p:strVal val="visible"/>
                                      </p:to>
                                    </p:set>
                                    <p:animEffect transition="in" filter="dissolve">
                                      <p:cBhvr>
                                        <p:cTn id="40" dur="500"/>
                                        <p:tgtEl>
                                          <p:spTgt spid="160052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hidden"/>
                                      </p:to>
                                    </p:set>
                                  </p:childTnLst>
                                </p:cTn>
                              </p:par>
                            </p:childTnLst>
                          </p:cTn>
                        </p:par>
                        <p:par>
                          <p:cTn id="45" fill="hold" nodeType="afterGroup">
                            <p:stCondLst>
                              <p:cond delay="0"/>
                            </p:stCondLst>
                            <p:childTnLst>
                              <p:par>
                                <p:cTn id="46" presetID="9" presetClass="entr" presetSubtype="0" fill="hold" grpId="0" nodeType="afterEffect">
                                  <p:stCondLst>
                                    <p:cond delay="0"/>
                                  </p:stCondLst>
                                  <p:childTnLst>
                                    <p:set>
                                      <p:cBhvr>
                                        <p:cTn id="47" dur="1" fill="hold">
                                          <p:stCondLst>
                                            <p:cond delay="0"/>
                                          </p:stCondLst>
                                        </p:cTn>
                                        <p:tgtEl>
                                          <p:spTgt spid="1600524"/>
                                        </p:tgtEl>
                                        <p:attrNameLst>
                                          <p:attrName>style.visibility</p:attrName>
                                        </p:attrNameLst>
                                      </p:cBhvr>
                                      <p:to>
                                        <p:strVal val="visible"/>
                                      </p:to>
                                    </p:set>
                                    <p:animEffect transition="in" filter="dissolve">
                                      <p:cBhvr>
                                        <p:cTn id="48" dur="500"/>
                                        <p:tgtEl>
                                          <p:spTgt spid="1600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515" grpId="0" animBg="1" autoUpdateAnimBg="0"/>
      <p:bldP spid="1600516" grpId="0" animBg="1" autoUpdateAnimBg="0"/>
      <p:bldP spid="1600517" grpId="0" animBg="1" autoUpdateAnimBg="0"/>
      <p:bldP spid="1600518" grpId="0" animBg="1"/>
      <p:bldP spid="1600519" grpId="0" animBg="1"/>
      <p:bldP spid="1600520" grpId="0" animBg="1" autoUpdateAnimBg="0"/>
      <p:bldP spid="1600521" grpId="0" animBg="1" autoUpdateAnimBg="0"/>
      <p:bldP spid="1600523" grpId="0" animBg="1" autoUpdateAnimBg="0"/>
      <p:bldP spid="1600524" grpId="0" animBg="1" autoUpdateAnimBg="0"/>
      <p:bldP spid="1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PMSI Consumer Definitions</a:t>
            </a:r>
            <a:endParaRPr lang="en-US" dirty="0"/>
          </a:p>
        </p:txBody>
      </p:sp>
      <p:sp>
        <p:nvSpPr>
          <p:cNvPr id="3" name="Content Placeholder 2"/>
          <p:cNvSpPr>
            <a:spLocks noGrp="1"/>
          </p:cNvSpPr>
          <p:nvPr>
            <p:ph idx="1"/>
          </p:nvPr>
        </p:nvSpPr>
        <p:spPr/>
        <p:txBody>
          <a:bodyPr/>
          <a:lstStyle/>
          <a:p>
            <a:r>
              <a:rPr lang="en-US" dirty="0" smtClean="0"/>
              <a:t>9-102(a)(23): </a:t>
            </a:r>
            <a:r>
              <a:rPr lang="en-US" dirty="0"/>
              <a:t>“Consumer goods” </a:t>
            </a:r>
            <a:r>
              <a:rPr lang="en-US" dirty="0" smtClean="0"/>
              <a:t>means</a:t>
            </a:r>
          </a:p>
          <a:p>
            <a:pPr lvl="1"/>
            <a:r>
              <a:rPr lang="en-US" dirty="0"/>
              <a:t>goods that are used or bought for use primarily for personal, family, or household purposes</a:t>
            </a:r>
            <a:r>
              <a:rPr lang="en-US" dirty="0" smtClean="0"/>
              <a:t>.</a:t>
            </a:r>
          </a:p>
        </p:txBody>
      </p:sp>
      <p:sp>
        <p:nvSpPr>
          <p:cNvPr id="4" name="Date Placeholder 3"/>
          <p:cNvSpPr>
            <a:spLocks noGrp="1"/>
          </p:cNvSpPr>
          <p:nvPr>
            <p:ph type="dt" sz="half" idx="10"/>
          </p:nvPr>
        </p:nvSpPr>
        <p:spPr/>
        <p:txBody>
          <a:bodyPr/>
          <a:lstStyle/>
          <a:p>
            <a:pPr>
              <a:defRPr/>
            </a:pPr>
            <a:fld id="{0F5A4D34-F673-4BCC-844F-FFF98A09C04F}"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B703E9F8-BD23-4F4D-BB2F-6B173B1FB5DB}" type="slidenum">
              <a:rPr lang="en-US" altLang="en-US" smtClean="0"/>
              <a:pPr/>
              <a:t>45</a:t>
            </a:fld>
            <a:endParaRPr lang="en-US" altLang="en-US"/>
          </a:p>
        </p:txBody>
      </p:sp>
    </p:spTree>
    <p:extLst>
      <p:ext uri="{BB962C8B-B14F-4D97-AF65-F5344CB8AC3E}">
        <p14:creationId xmlns:p14="http://schemas.microsoft.com/office/powerpoint/2010/main" val="1307144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PMSI Consumer Definitions</a:t>
            </a:r>
            <a:endParaRPr lang="en-US" dirty="0"/>
          </a:p>
        </p:txBody>
      </p:sp>
      <p:sp>
        <p:nvSpPr>
          <p:cNvPr id="3" name="Content Placeholder 2"/>
          <p:cNvSpPr>
            <a:spLocks noGrp="1"/>
          </p:cNvSpPr>
          <p:nvPr>
            <p:ph idx="1"/>
          </p:nvPr>
        </p:nvSpPr>
        <p:spPr/>
        <p:txBody>
          <a:bodyPr/>
          <a:lstStyle/>
          <a:p>
            <a:r>
              <a:rPr lang="en-US" dirty="0" smtClean="0"/>
              <a:t>9-102(a)(24): </a:t>
            </a:r>
            <a:r>
              <a:rPr lang="en-US" dirty="0"/>
              <a:t>Consumer-goods transaction” means a consumer transaction in which</a:t>
            </a:r>
            <a:r>
              <a:rPr lang="en-US" dirty="0" smtClean="0"/>
              <a:t>:</a:t>
            </a:r>
          </a:p>
          <a:p>
            <a:pPr lvl="1"/>
            <a:r>
              <a:rPr lang="en-US" dirty="0"/>
              <a:t>(A) an individual incurs an obligation primarily  for personal, family, or household purposes; </a:t>
            </a:r>
            <a:r>
              <a:rPr lang="en-US" dirty="0" smtClean="0"/>
              <a:t>and</a:t>
            </a:r>
          </a:p>
          <a:p>
            <a:pPr lvl="1"/>
            <a:r>
              <a:rPr lang="en-US" dirty="0"/>
              <a:t>(B) a security interest in consumer goods secures  the obligation.</a:t>
            </a:r>
          </a:p>
        </p:txBody>
      </p:sp>
      <p:sp>
        <p:nvSpPr>
          <p:cNvPr id="4" name="Date Placeholder 3"/>
          <p:cNvSpPr>
            <a:spLocks noGrp="1"/>
          </p:cNvSpPr>
          <p:nvPr>
            <p:ph type="dt" sz="half" idx="10"/>
          </p:nvPr>
        </p:nvSpPr>
        <p:spPr/>
        <p:txBody>
          <a:bodyPr/>
          <a:lstStyle/>
          <a:p>
            <a:pPr>
              <a:defRPr/>
            </a:pPr>
            <a:fld id="{0F5A4D34-F673-4BCC-844F-FFF98A09C04F}"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B703E9F8-BD23-4F4D-BB2F-6B173B1FB5DB}" type="slidenum">
              <a:rPr lang="en-US" altLang="en-US" smtClean="0"/>
              <a:pPr/>
              <a:t>46</a:t>
            </a:fld>
            <a:endParaRPr lang="en-US" altLang="en-US"/>
          </a:p>
        </p:txBody>
      </p:sp>
    </p:spTree>
    <p:extLst>
      <p:ext uri="{BB962C8B-B14F-4D97-AF65-F5344CB8AC3E}">
        <p14:creationId xmlns:p14="http://schemas.microsoft.com/office/powerpoint/2010/main" val="2278682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EA8D48C-1221-4D01-B14D-21314E75903C}" type="slidenum">
              <a:rPr lang="en-US" altLang="en-US" sz="1400">
                <a:solidFill>
                  <a:srgbClr val="000066"/>
                </a:solidFill>
                <a:latin typeface="Arial" panose="020B0604020202020204" pitchFamily="34" charset="0"/>
              </a:rPr>
              <a:pPr/>
              <a:t>47</a:t>
            </a:fld>
            <a:endParaRPr lang="en-US" altLang="en-US" sz="140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altLang="en-US" dirty="0" smtClean="0"/>
              <a:t>Answer</a:t>
            </a:r>
          </a:p>
        </p:txBody>
      </p:sp>
      <p:sp>
        <p:nvSpPr>
          <p:cNvPr id="26631" name="Rectangle 13"/>
          <p:cNvSpPr>
            <a:spLocks noGrp="1" noChangeArrowheads="1"/>
          </p:cNvSpPr>
          <p:nvPr>
            <p:ph type="body" idx="4294967295"/>
          </p:nvPr>
        </p:nvSpPr>
        <p:spPr/>
        <p:txBody>
          <a:bodyPr/>
          <a:lstStyle/>
          <a:p>
            <a:r>
              <a:rPr lang="en-US" altLang="en-US" sz="4000" dirty="0" smtClean="0">
                <a:solidFill>
                  <a:srgbClr val="0000FF"/>
                </a:solidFill>
              </a:rPr>
              <a:t>Non-Consumer-Goods Transaction</a:t>
            </a:r>
          </a:p>
          <a:p>
            <a:pPr lvl="1"/>
            <a:r>
              <a:rPr lang="en-US" altLang="en-US" sz="3800" dirty="0" smtClean="0"/>
              <a:t>New statute is clear that all of these charges are part of the purchase-money obligation under 9-103(a)(2); see comment 3</a:t>
            </a:r>
          </a:p>
          <a:p>
            <a:r>
              <a:rPr lang="en-US" altLang="en-US" sz="4000" dirty="0" smtClean="0">
                <a:solidFill>
                  <a:srgbClr val="0000FF"/>
                </a:solidFill>
              </a:rPr>
              <a:t>Consumer-Goods Transaction</a:t>
            </a:r>
          </a:p>
          <a:p>
            <a:pPr lvl="1"/>
            <a:r>
              <a:rPr lang="en-US" altLang="en-US" sz="3800" dirty="0" smtClean="0"/>
              <a:t>Left open under 9-103(f), (h)</a:t>
            </a:r>
            <a:endParaRPr lang="en-US" altLang="en-US" sz="3800" dirty="0"/>
          </a:p>
        </p:txBody>
      </p:sp>
    </p:spTree>
    <p:extLst>
      <p:ext uri="{BB962C8B-B14F-4D97-AF65-F5344CB8AC3E}">
        <p14:creationId xmlns:p14="http://schemas.microsoft.com/office/powerpoint/2010/main" val="366333476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Line 7"/>
          <p:cNvSpPr>
            <a:spLocks noChangeShapeType="1"/>
          </p:cNvSpPr>
          <p:nvPr/>
        </p:nvSpPr>
        <p:spPr bwMode="auto">
          <a:xfrm flipH="1" flipV="1">
            <a:off x="3601308" y="2495830"/>
            <a:ext cx="0" cy="2891371"/>
          </a:xfrm>
          <a:prstGeom prst="line">
            <a:avLst/>
          </a:prstGeom>
          <a:noFill/>
          <a:ln w="1905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ABE20C-2F50-40DD-B046-D8B967D62B05}" type="slidenum">
              <a:rPr lang="en-US" altLang="en-US" sz="1400">
                <a:solidFill>
                  <a:srgbClr val="000066"/>
                </a:solidFill>
                <a:latin typeface="Arial" panose="020B0604020202020204" pitchFamily="34" charset="0"/>
              </a:rPr>
              <a:pPr/>
              <a:t>48</a:t>
            </a:fld>
            <a:endParaRPr lang="en-US" altLang="en-US" sz="1400">
              <a:solidFill>
                <a:srgbClr val="000066"/>
              </a:solidFill>
              <a:latin typeface="Arial" panose="020B0604020202020204" pitchFamily="34" charset="0"/>
            </a:endParaRPr>
          </a:p>
        </p:txBody>
      </p:sp>
      <p:sp>
        <p:nvSpPr>
          <p:cNvPr id="25605" name="Rectangle 2"/>
          <p:cNvSpPr>
            <a:spLocks noGrp="1" noChangeArrowheads="1"/>
          </p:cNvSpPr>
          <p:nvPr>
            <p:ph type="title"/>
          </p:nvPr>
        </p:nvSpPr>
        <p:spPr/>
        <p:txBody>
          <a:bodyPr/>
          <a:lstStyle/>
          <a:p>
            <a:r>
              <a:rPr lang="en-US" altLang="en-US" dirty="0" smtClean="0"/>
              <a:t>PMSIs and Refinancing</a:t>
            </a:r>
            <a:endParaRPr lang="en-US" altLang="en-US" sz="3200" dirty="0"/>
          </a:p>
        </p:txBody>
      </p:sp>
      <p:sp>
        <p:nvSpPr>
          <p:cNvPr id="1600515" name="AutoShape 3"/>
          <p:cNvSpPr>
            <a:spLocks noChangeArrowheads="1"/>
          </p:cNvSpPr>
          <p:nvPr/>
        </p:nvSpPr>
        <p:spPr bwMode="auto">
          <a:xfrm>
            <a:off x="7543800" y="1524000"/>
            <a:ext cx="2590800" cy="9906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600516" name="AutoShape 4"/>
          <p:cNvSpPr>
            <a:spLocks noChangeArrowheads="1"/>
          </p:cNvSpPr>
          <p:nvPr/>
        </p:nvSpPr>
        <p:spPr bwMode="auto">
          <a:xfrm>
            <a:off x="1981200" y="1371600"/>
            <a:ext cx="2057400" cy="10668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1600517" name="AutoShape 5"/>
          <p:cNvSpPr>
            <a:spLocks noChangeArrowheads="1"/>
          </p:cNvSpPr>
          <p:nvPr/>
        </p:nvSpPr>
        <p:spPr bwMode="auto">
          <a:xfrm>
            <a:off x="1988742" y="54102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Seller</a:t>
            </a:r>
          </a:p>
        </p:txBody>
      </p:sp>
      <p:sp>
        <p:nvSpPr>
          <p:cNvPr id="1600518" name="Line 6"/>
          <p:cNvSpPr>
            <a:spLocks noChangeShapeType="1"/>
          </p:cNvSpPr>
          <p:nvPr/>
        </p:nvSpPr>
        <p:spPr bwMode="auto">
          <a:xfrm>
            <a:off x="4038600" y="1828800"/>
            <a:ext cx="388620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00519" name="Line 7"/>
          <p:cNvSpPr>
            <a:spLocks noChangeShapeType="1"/>
          </p:cNvSpPr>
          <p:nvPr/>
        </p:nvSpPr>
        <p:spPr bwMode="auto">
          <a:xfrm flipH="1">
            <a:off x="2783468" y="2495830"/>
            <a:ext cx="10120" cy="2971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00520" name="AutoShape 8"/>
          <p:cNvSpPr>
            <a:spLocks noChangeArrowheads="1"/>
          </p:cNvSpPr>
          <p:nvPr/>
        </p:nvSpPr>
        <p:spPr bwMode="auto">
          <a:xfrm>
            <a:off x="4198737" y="1905001"/>
            <a:ext cx="2964063" cy="957857"/>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1/1: $</a:t>
            </a:r>
            <a:endParaRPr lang="en-US" altLang="en-US" sz="3200" dirty="0"/>
          </a:p>
          <a:p>
            <a:pPr algn="ctr"/>
            <a:r>
              <a:rPr lang="en-US" altLang="en-US" sz="3200" dirty="0" smtClean="0"/>
              <a:t>SA, FS: Collateral</a:t>
            </a:r>
            <a:endParaRPr lang="en-US" altLang="en-US" sz="3200" dirty="0"/>
          </a:p>
        </p:txBody>
      </p:sp>
      <p:sp>
        <p:nvSpPr>
          <p:cNvPr id="1600521" name="AutoShape 9"/>
          <p:cNvSpPr>
            <a:spLocks noChangeArrowheads="1"/>
          </p:cNvSpPr>
          <p:nvPr/>
        </p:nvSpPr>
        <p:spPr bwMode="auto">
          <a:xfrm>
            <a:off x="42723" y="2783560"/>
            <a:ext cx="2127453"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Sale</a:t>
            </a:r>
            <a:endParaRPr lang="en-US" altLang="en-US" sz="3200" dirty="0"/>
          </a:p>
          <a:p>
            <a:pPr algn="ctr"/>
            <a:r>
              <a:rPr lang="en-US" altLang="en-US" sz="3200" dirty="0" smtClean="0"/>
              <a:t>$</a:t>
            </a:r>
          </a:p>
          <a:p>
            <a:pPr algn="ctr"/>
            <a:r>
              <a:rPr lang="en-US" altLang="en-US" sz="3200" dirty="0" smtClean="0"/>
              <a:t>SA, FA: Collateral</a:t>
            </a:r>
            <a:endParaRPr lang="en-US" altLang="en-US" sz="3200" dirty="0"/>
          </a:p>
        </p:txBody>
      </p:sp>
      <p:sp>
        <p:nvSpPr>
          <p:cNvPr id="1600524" name="Text Box 12"/>
          <p:cNvSpPr txBox="1">
            <a:spLocks noChangeArrowheads="1"/>
          </p:cNvSpPr>
          <p:nvPr/>
        </p:nvSpPr>
        <p:spPr bwMode="auto">
          <a:xfrm>
            <a:off x="7162800" y="5387201"/>
            <a:ext cx="4546441"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What is </a:t>
            </a:r>
            <a:r>
              <a:rPr lang="en-US" altLang="en-US" sz="3600" dirty="0" smtClean="0">
                <a:solidFill>
                  <a:srgbClr val="FF0000"/>
                </a:solidFill>
              </a:rPr>
              <a:t>Seller’s status?</a:t>
            </a:r>
            <a:endParaRPr lang="en-US" altLang="en-US" sz="3600" dirty="0">
              <a:solidFill>
                <a:srgbClr val="FF0000"/>
              </a:solidFill>
            </a:endParaRPr>
          </a:p>
        </p:txBody>
      </p:sp>
      <p:sp>
        <p:nvSpPr>
          <p:cNvPr id="16"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8" name="AutoShape 9"/>
          <p:cNvSpPr>
            <a:spLocks noChangeArrowheads="1"/>
          </p:cNvSpPr>
          <p:nvPr/>
        </p:nvSpPr>
        <p:spPr bwMode="auto">
          <a:xfrm>
            <a:off x="4021933" y="3823692"/>
            <a:ext cx="3403983"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3:1 Lends new $ to pay off 2/1 loan</a:t>
            </a:r>
          </a:p>
        </p:txBody>
      </p:sp>
    </p:spTree>
    <p:extLst>
      <p:ext uri="{BB962C8B-B14F-4D97-AF65-F5344CB8AC3E}">
        <p14:creationId xmlns:p14="http://schemas.microsoft.com/office/powerpoint/2010/main" val="25700087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00516"/>
                                        </p:tgtEl>
                                        <p:attrNameLst>
                                          <p:attrName>style.visibility</p:attrName>
                                        </p:attrNameLst>
                                      </p:cBhvr>
                                      <p:to>
                                        <p:strVal val="visible"/>
                                      </p:to>
                                    </p:set>
                                    <p:anim calcmode="lin" valueType="num">
                                      <p:cBhvr additive="base">
                                        <p:cTn id="7" dur="500" fill="hold"/>
                                        <p:tgtEl>
                                          <p:spTgt spid="1600516"/>
                                        </p:tgtEl>
                                        <p:attrNameLst>
                                          <p:attrName>ppt_x</p:attrName>
                                        </p:attrNameLst>
                                      </p:cBhvr>
                                      <p:tavLst>
                                        <p:tav tm="0">
                                          <p:val>
                                            <p:strVal val="0-#ppt_w/2"/>
                                          </p:val>
                                        </p:tav>
                                        <p:tav tm="100000">
                                          <p:val>
                                            <p:strVal val="#ppt_x"/>
                                          </p:val>
                                        </p:tav>
                                      </p:tavLst>
                                    </p:anim>
                                    <p:anim calcmode="lin" valueType="num">
                                      <p:cBhvr additive="base">
                                        <p:cTn id="8" dur="500" fill="hold"/>
                                        <p:tgtEl>
                                          <p:spTgt spid="16005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00518"/>
                                        </p:tgtEl>
                                        <p:attrNameLst>
                                          <p:attrName>style.visibility</p:attrName>
                                        </p:attrNameLst>
                                      </p:cBhvr>
                                      <p:to>
                                        <p:strVal val="visible"/>
                                      </p:to>
                                    </p:set>
                                    <p:animEffect transition="in" filter="wipe(left)">
                                      <p:cBhvr>
                                        <p:cTn id="12" dur="500"/>
                                        <p:tgtEl>
                                          <p:spTgt spid="1600518"/>
                                        </p:tgtEl>
                                      </p:cBhvr>
                                    </p:animEffect>
                                  </p:childTnLst>
                                </p:cTn>
                              </p:par>
                            </p:childTnLst>
                          </p:cTn>
                        </p:par>
                        <p:par>
                          <p:cTn id="13" fill="hold" nodeType="afterGroup">
                            <p:stCondLst>
                              <p:cond delay="1000"/>
                            </p:stCondLst>
                            <p:childTnLst>
                              <p:par>
                                <p:cTn id="14" presetID="23" presetClass="entr" presetSubtype="272" fill="hold" grpId="0" nodeType="afterEffect">
                                  <p:stCondLst>
                                    <p:cond delay="0"/>
                                  </p:stCondLst>
                                  <p:childTnLst>
                                    <p:set>
                                      <p:cBhvr>
                                        <p:cTn id="15" dur="1" fill="hold">
                                          <p:stCondLst>
                                            <p:cond delay="0"/>
                                          </p:stCondLst>
                                        </p:cTn>
                                        <p:tgtEl>
                                          <p:spTgt spid="1600515"/>
                                        </p:tgtEl>
                                        <p:attrNameLst>
                                          <p:attrName>style.visibility</p:attrName>
                                        </p:attrNameLst>
                                      </p:cBhvr>
                                      <p:to>
                                        <p:strVal val="visible"/>
                                      </p:to>
                                    </p:set>
                                    <p:anim calcmode="lin" valueType="num">
                                      <p:cBhvr>
                                        <p:cTn id="16" dur="500" fill="hold"/>
                                        <p:tgtEl>
                                          <p:spTgt spid="1600515"/>
                                        </p:tgtEl>
                                        <p:attrNameLst>
                                          <p:attrName>ppt_w</p:attrName>
                                        </p:attrNameLst>
                                      </p:cBhvr>
                                      <p:tavLst>
                                        <p:tav tm="0">
                                          <p:val>
                                            <p:strVal val="2/3*#ppt_w"/>
                                          </p:val>
                                        </p:tav>
                                        <p:tav tm="100000">
                                          <p:val>
                                            <p:strVal val="#ppt_w"/>
                                          </p:val>
                                        </p:tav>
                                      </p:tavLst>
                                    </p:anim>
                                    <p:anim calcmode="lin" valueType="num">
                                      <p:cBhvr>
                                        <p:cTn id="17" dur="500" fill="hold"/>
                                        <p:tgtEl>
                                          <p:spTgt spid="1600515"/>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600520"/>
                                        </p:tgtEl>
                                        <p:attrNameLst>
                                          <p:attrName>style.visibility</p:attrName>
                                        </p:attrNameLst>
                                      </p:cBhvr>
                                      <p:to>
                                        <p:strVal val="visible"/>
                                      </p:to>
                                    </p:set>
                                    <p:animEffect transition="in" filter="dissolve">
                                      <p:cBhvr>
                                        <p:cTn id="21" dur="500"/>
                                        <p:tgtEl>
                                          <p:spTgt spid="16005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272" fill="hold" grpId="0" nodeType="clickEffect">
                                  <p:stCondLst>
                                    <p:cond delay="0"/>
                                  </p:stCondLst>
                                  <p:childTnLst>
                                    <p:set>
                                      <p:cBhvr>
                                        <p:cTn id="25" dur="1" fill="hold">
                                          <p:stCondLst>
                                            <p:cond delay="0"/>
                                          </p:stCondLst>
                                        </p:cTn>
                                        <p:tgtEl>
                                          <p:spTgt spid="1600517"/>
                                        </p:tgtEl>
                                        <p:attrNameLst>
                                          <p:attrName>style.visibility</p:attrName>
                                        </p:attrNameLst>
                                      </p:cBhvr>
                                      <p:to>
                                        <p:strVal val="visible"/>
                                      </p:to>
                                    </p:set>
                                    <p:anim calcmode="lin" valueType="num">
                                      <p:cBhvr>
                                        <p:cTn id="26" dur="500" fill="hold"/>
                                        <p:tgtEl>
                                          <p:spTgt spid="1600517"/>
                                        </p:tgtEl>
                                        <p:attrNameLst>
                                          <p:attrName>ppt_w</p:attrName>
                                        </p:attrNameLst>
                                      </p:cBhvr>
                                      <p:tavLst>
                                        <p:tav tm="0">
                                          <p:val>
                                            <p:strVal val="2/3*#ppt_w"/>
                                          </p:val>
                                        </p:tav>
                                        <p:tav tm="100000">
                                          <p:val>
                                            <p:strVal val="#ppt_w"/>
                                          </p:val>
                                        </p:tav>
                                      </p:tavLst>
                                    </p:anim>
                                    <p:anim calcmode="lin" valueType="num">
                                      <p:cBhvr>
                                        <p:cTn id="27" dur="500" fill="hold"/>
                                        <p:tgtEl>
                                          <p:spTgt spid="1600517"/>
                                        </p:tgtEl>
                                        <p:attrNameLst>
                                          <p:attrName>ppt_h</p:attrName>
                                        </p:attrNameLst>
                                      </p:cBhvr>
                                      <p:tavLst>
                                        <p:tav tm="0">
                                          <p:val>
                                            <p:strVal val="2/3*#ppt_h"/>
                                          </p:val>
                                        </p:tav>
                                        <p:tav tm="100000">
                                          <p:val>
                                            <p:strVal val="#ppt_h"/>
                                          </p:val>
                                        </p:tav>
                                      </p:tavLst>
                                    </p:anim>
                                  </p:childTnLst>
                                </p:cTn>
                              </p:par>
                            </p:childTnLst>
                          </p:cTn>
                        </p:par>
                        <p:par>
                          <p:cTn id="28" fill="hold" nodeType="afterGroup">
                            <p:stCondLst>
                              <p:cond delay="500"/>
                            </p:stCondLst>
                            <p:childTnLst>
                              <p:par>
                                <p:cTn id="29" presetID="23" presetClass="entr" presetSubtype="16" fill="hold" grpId="0" nodeType="afterEffect">
                                  <p:stCondLst>
                                    <p:cond delay="0"/>
                                  </p:stCondLst>
                                  <p:childTnLst>
                                    <p:set>
                                      <p:cBhvr>
                                        <p:cTn id="30" dur="1" fill="hold">
                                          <p:stCondLst>
                                            <p:cond delay="0"/>
                                          </p:stCondLst>
                                        </p:cTn>
                                        <p:tgtEl>
                                          <p:spTgt spid="1600519"/>
                                        </p:tgtEl>
                                        <p:attrNameLst>
                                          <p:attrName>style.visibility</p:attrName>
                                        </p:attrNameLst>
                                      </p:cBhvr>
                                      <p:to>
                                        <p:strVal val="visible"/>
                                      </p:to>
                                    </p:set>
                                    <p:anim calcmode="lin" valueType="num">
                                      <p:cBhvr>
                                        <p:cTn id="31" dur="500" fill="hold"/>
                                        <p:tgtEl>
                                          <p:spTgt spid="1600519"/>
                                        </p:tgtEl>
                                        <p:attrNameLst>
                                          <p:attrName>ppt_w</p:attrName>
                                        </p:attrNameLst>
                                      </p:cBhvr>
                                      <p:tavLst>
                                        <p:tav tm="0">
                                          <p:val>
                                            <p:fltVal val="0"/>
                                          </p:val>
                                        </p:tav>
                                        <p:tav tm="100000">
                                          <p:val>
                                            <p:strVal val="#ppt_w"/>
                                          </p:val>
                                        </p:tav>
                                      </p:tavLst>
                                    </p:anim>
                                    <p:anim calcmode="lin" valueType="num">
                                      <p:cBhvr>
                                        <p:cTn id="32" dur="500" fill="hold"/>
                                        <p:tgtEl>
                                          <p:spTgt spid="1600519"/>
                                        </p:tgtEl>
                                        <p:attrNameLst>
                                          <p:attrName>ppt_h</p:attrName>
                                        </p:attrNameLst>
                                      </p:cBhvr>
                                      <p:tavLst>
                                        <p:tav tm="0">
                                          <p:val>
                                            <p:fltVal val="0"/>
                                          </p:val>
                                        </p:tav>
                                        <p:tav tm="100000">
                                          <p:val>
                                            <p:strVal val="#ppt_h"/>
                                          </p:val>
                                        </p:tav>
                                      </p:tavLst>
                                    </p:anim>
                                  </p:childTnLst>
                                </p:cTn>
                              </p:par>
                            </p:childTnLst>
                          </p:cTn>
                        </p:par>
                        <p:par>
                          <p:cTn id="33" fill="hold" nodeType="afterGroup">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1600521"/>
                                        </p:tgtEl>
                                        <p:attrNameLst>
                                          <p:attrName>style.visibility</p:attrName>
                                        </p:attrNameLst>
                                      </p:cBhvr>
                                      <p:to>
                                        <p:strVal val="visible"/>
                                      </p:to>
                                    </p:set>
                                    <p:animEffect transition="in" filter="dissolve">
                                      <p:cBhvr>
                                        <p:cTn id="36" dur="500"/>
                                        <p:tgtEl>
                                          <p:spTgt spid="160052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hidden"/>
                                      </p:to>
                                    </p:set>
                                  </p:childTnLst>
                                </p:cTn>
                              </p:par>
                              <p:par>
                                <p:cTn id="41" presetID="23" presetClass="entr" presetSubtype="16"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dissolve">
                                      <p:cBhvr>
                                        <p:cTn id="48" dur="500"/>
                                        <p:tgtEl>
                                          <p:spTgt spid="18"/>
                                        </p:tgtEl>
                                      </p:cBhvr>
                                    </p:animEffect>
                                  </p:childTnLst>
                                </p:cTn>
                              </p:par>
                            </p:childTnLst>
                          </p:cTn>
                        </p:par>
                        <p:par>
                          <p:cTn id="49" fill="hold">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1600524"/>
                                        </p:tgtEl>
                                        <p:attrNameLst>
                                          <p:attrName>style.visibility</p:attrName>
                                        </p:attrNameLst>
                                      </p:cBhvr>
                                      <p:to>
                                        <p:strVal val="visible"/>
                                      </p:to>
                                    </p:set>
                                    <p:animEffect transition="in" filter="dissolve">
                                      <p:cBhvr>
                                        <p:cTn id="52" dur="500"/>
                                        <p:tgtEl>
                                          <p:spTgt spid="1600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00515" grpId="0" animBg="1" autoUpdateAnimBg="0"/>
      <p:bldP spid="1600516" grpId="0" animBg="1" autoUpdateAnimBg="0"/>
      <p:bldP spid="1600517" grpId="0" animBg="1" autoUpdateAnimBg="0"/>
      <p:bldP spid="1600518" grpId="0" animBg="1"/>
      <p:bldP spid="1600519" grpId="0" animBg="1"/>
      <p:bldP spid="1600520" grpId="0" animBg="1" autoUpdateAnimBg="0"/>
      <p:bldP spid="1600521" grpId="0" animBg="1" autoUpdateAnimBg="0"/>
      <p:bldP spid="1600524" grpId="0" animBg="1" autoUpdateAnimBg="0"/>
      <p:bldP spid="16" grpId="0" animBg="1"/>
      <p:bldP spid="18"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7648307-A555-4ADE-8B61-C710FAEC8005}" type="slidenum">
              <a:rPr lang="en-US" altLang="en-US" sz="1400">
                <a:solidFill>
                  <a:srgbClr val="000066"/>
                </a:solidFill>
                <a:latin typeface="Arial" panose="020B0604020202020204" pitchFamily="34" charset="0"/>
              </a:rPr>
              <a:pPr/>
              <a:t>49</a:t>
            </a:fld>
            <a:endParaRPr lang="en-US" altLang="en-US" sz="1400">
              <a:solidFill>
                <a:srgbClr val="000066"/>
              </a:solidFill>
              <a:latin typeface="Arial" panose="020B0604020202020204" pitchFamily="34" charset="0"/>
            </a:endParaRPr>
          </a:p>
        </p:txBody>
      </p:sp>
      <p:sp>
        <p:nvSpPr>
          <p:cNvPr id="7173" name="Rectangle 2"/>
          <p:cNvSpPr>
            <a:spLocks noGrp="1" noChangeArrowheads="1"/>
          </p:cNvSpPr>
          <p:nvPr>
            <p:ph type="title"/>
          </p:nvPr>
        </p:nvSpPr>
        <p:spPr/>
        <p:txBody>
          <a:bodyPr/>
          <a:lstStyle/>
          <a:p>
            <a:r>
              <a:rPr lang="en-US" altLang="en-US" smtClean="0"/>
              <a:t>9-103(f)</a:t>
            </a:r>
          </a:p>
        </p:txBody>
      </p:sp>
      <p:sp>
        <p:nvSpPr>
          <p:cNvPr id="7174" name="Rectangle 3"/>
          <p:cNvSpPr>
            <a:spLocks noGrp="1" noChangeArrowheads="1"/>
          </p:cNvSpPr>
          <p:nvPr>
            <p:ph type="body" idx="1"/>
          </p:nvPr>
        </p:nvSpPr>
        <p:spPr/>
        <p:txBody>
          <a:bodyPr/>
          <a:lstStyle/>
          <a:p>
            <a:pPr>
              <a:lnSpc>
                <a:spcPct val="80000"/>
              </a:lnSpc>
            </a:pPr>
            <a:r>
              <a:rPr lang="en-US" altLang="en-US" smtClean="0">
                <a:cs typeface="Times New Roman" panose="02020603050405020304" pitchFamily="18" charset="0"/>
              </a:rPr>
              <a:t>(f) </a:t>
            </a:r>
            <a:r>
              <a:rPr lang="en-US" altLang="en-US" b="1" smtClean="0">
                <a:cs typeface="Times New Roman" panose="02020603050405020304" pitchFamily="18" charset="0"/>
              </a:rPr>
              <a:t>[No loss of status of purchase-money security interest in non-consumer-goods transaction.]</a:t>
            </a:r>
            <a:endParaRPr lang="en-US" altLang="en-US" smtClean="0">
              <a:cs typeface="Times New Roman" panose="02020603050405020304" pitchFamily="18" charset="0"/>
            </a:endParaRPr>
          </a:p>
          <a:p>
            <a:pPr lvl="1">
              <a:lnSpc>
                <a:spcPct val="80000"/>
              </a:lnSpc>
            </a:pPr>
            <a:r>
              <a:rPr lang="en-US" altLang="en-US" smtClean="0">
                <a:cs typeface="Times New Roman" panose="02020603050405020304" pitchFamily="18" charset="0"/>
              </a:rPr>
              <a:t>In a transaction other than a consumer-goods transaction, a purchase-money security interest does not lose its status as such, even if:</a:t>
            </a:r>
            <a:endParaRPr lang="en-US" altLang="en-US" smtClean="0"/>
          </a:p>
          <a:p>
            <a:pPr lvl="2">
              <a:lnSpc>
                <a:spcPct val="80000"/>
              </a:lnSpc>
            </a:pPr>
            <a:r>
              <a:rPr lang="en-US" altLang="en-US" smtClean="0">
                <a:cs typeface="Times New Roman" panose="02020603050405020304" pitchFamily="18" charset="0"/>
              </a:rPr>
              <a:t>(1) the purchase-money collateral also secures an obligation that is not a purchase-money obligation;</a:t>
            </a:r>
          </a:p>
        </p:txBody>
      </p:sp>
    </p:spTree>
    <p:extLst>
      <p:ext uri="{BB962C8B-B14F-4D97-AF65-F5344CB8AC3E}">
        <p14:creationId xmlns:p14="http://schemas.microsoft.com/office/powerpoint/2010/main" val="4205922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6A773989-CB38-4E3A-AA1D-23F964BC1B0E}" type="datetime4">
              <a:rPr lang="en-US" smtClean="0"/>
              <a:t>April 22,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359CD25-ED98-4729-ACBE-C6A91EBE7D52}" type="slidenum">
              <a:rPr lang="en-US" altLang="en-US" sz="1400">
                <a:solidFill>
                  <a:srgbClr val="000066"/>
                </a:solidFill>
                <a:latin typeface="Arial" panose="020B0604020202020204" pitchFamily="34" charset="0"/>
              </a:rPr>
              <a:pPr/>
              <a:t>5</a:t>
            </a:fld>
            <a:endParaRPr lang="en-US" altLang="en-US" sz="1400">
              <a:solidFill>
                <a:srgbClr val="000066"/>
              </a:solidFill>
              <a:latin typeface="Arial" panose="020B0604020202020204" pitchFamily="34" charset="0"/>
            </a:endParaRPr>
          </a:p>
        </p:txBody>
      </p:sp>
      <p:sp>
        <p:nvSpPr>
          <p:cNvPr id="37893" name="Rectangle 2"/>
          <p:cNvSpPr>
            <a:spLocks noGrp="1" noChangeArrowheads="1"/>
          </p:cNvSpPr>
          <p:nvPr>
            <p:ph type="title"/>
          </p:nvPr>
        </p:nvSpPr>
        <p:spPr/>
        <p:txBody>
          <a:bodyPr/>
          <a:lstStyle/>
          <a:p>
            <a:r>
              <a:rPr lang="en-US" altLang="en-US" smtClean="0"/>
              <a:t>Knowledge and Textured-Priority Rules</a:t>
            </a:r>
          </a:p>
        </p:txBody>
      </p:sp>
      <p:sp>
        <p:nvSpPr>
          <p:cNvPr id="37895" name="Rectangle 15"/>
          <p:cNvSpPr>
            <a:spLocks noGrp="1" noChangeArrowheads="1"/>
          </p:cNvSpPr>
          <p:nvPr>
            <p:ph type="body" idx="4294967295"/>
          </p:nvPr>
        </p:nvSpPr>
        <p:spPr/>
        <p:txBody>
          <a:bodyPr/>
          <a:lstStyle/>
          <a:p>
            <a:r>
              <a:rPr lang="en-US" altLang="en-US" sz="4000" dirty="0" smtClean="0">
                <a:solidFill>
                  <a:srgbClr val="0000FF"/>
                </a:solidFill>
              </a:rPr>
              <a:t>With Knowledge Rule, Circular Priority Possible</a:t>
            </a:r>
          </a:p>
          <a:p>
            <a:pPr lvl="1"/>
            <a:r>
              <a:rPr lang="en-US" altLang="en-US" sz="3600" dirty="0" smtClean="0"/>
              <a:t>B &gt; F: Knowledge</a:t>
            </a:r>
          </a:p>
          <a:p>
            <a:pPr lvl="1"/>
            <a:r>
              <a:rPr lang="en-US" altLang="en-US" sz="3600" dirty="0" smtClean="0"/>
              <a:t>F &gt; C: First to make good filing</a:t>
            </a:r>
          </a:p>
          <a:p>
            <a:pPr lvl="1"/>
            <a:r>
              <a:rPr lang="en-US" altLang="en-US" sz="3600" dirty="0" smtClean="0"/>
              <a:t>C &gt; B: No knowledge, Bank as unperfected</a:t>
            </a:r>
          </a:p>
        </p:txBody>
      </p:sp>
    </p:spTree>
    <p:extLst>
      <p:ext uri="{BB962C8B-B14F-4D97-AF65-F5344CB8AC3E}">
        <p14:creationId xmlns:p14="http://schemas.microsoft.com/office/powerpoint/2010/main" val="11760444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F42F8E5-820C-4B14-AEE9-10883D231162}" type="slidenum">
              <a:rPr lang="en-US" altLang="en-US" sz="1400">
                <a:solidFill>
                  <a:srgbClr val="000066"/>
                </a:solidFill>
                <a:latin typeface="Arial" panose="020B0604020202020204" pitchFamily="34" charset="0"/>
              </a:rPr>
              <a:pPr/>
              <a:t>50</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smtClean="0"/>
              <a:t>9-103(f)</a:t>
            </a:r>
          </a:p>
        </p:txBody>
      </p:sp>
      <p:sp>
        <p:nvSpPr>
          <p:cNvPr id="8198" name="Rectangle 3"/>
          <p:cNvSpPr>
            <a:spLocks noGrp="1" noChangeArrowheads="1"/>
          </p:cNvSpPr>
          <p:nvPr>
            <p:ph type="body" idx="1"/>
          </p:nvPr>
        </p:nvSpPr>
        <p:spPr/>
        <p:txBody>
          <a:bodyPr/>
          <a:lstStyle/>
          <a:p>
            <a:pPr lvl="2"/>
            <a:r>
              <a:rPr lang="en-US" altLang="en-US" smtClean="0">
                <a:cs typeface="Times New Roman" panose="02020603050405020304" pitchFamily="18" charset="0"/>
              </a:rPr>
              <a:t>(2) collateral that is not purchase-money collateral also secures the purchase-money obligation; or</a:t>
            </a:r>
            <a:endParaRPr lang="en-US" altLang="en-US" smtClean="0"/>
          </a:p>
          <a:p>
            <a:pPr lvl="2"/>
            <a:r>
              <a:rPr lang="en-US" altLang="en-US" smtClean="0">
                <a:cs typeface="Times New Roman" panose="02020603050405020304" pitchFamily="18" charset="0"/>
              </a:rPr>
              <a:t>(3) the purchase-money obligation has been renewed, refinanced, consolidated, or restructured.</a:t>
            </a:r>
            <a:r>
              <a:rPr lang="en-US" altLang="en-US" smtClean="0"/>
              <a:t> </a:t>
            </a:r>
          </a:p>
        </p:txBody>
      </p:sp>
    </p:spTree>
    <p:extLst>
      <p:ext uri="{BB962C8B-B14F-4D97-AF65-F5344CB8AC3E}">
        <p14:creationId xmlns:p14="http://schemas.microsoft.com/office/powerpoint/2010/main" val="17530996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70F7E98-7CFF-46FA-9BDB-04C25AFCEC81}" type="slidenum">
              <a:rPr lang="en-US" altLang="en-US" sz="1400">
                <a:solidFill>
                  <a:srgbClr val="000066"/>
                </a:solidFill>
                <a:latin typeface="Arial" panose="020B0604020202020204" pitchFamily="34" charset="0"/>
              </a:rPr>
              <a:pPr/>
              <a:t>51</a:t>
            </a:fld>
            <a:endParaRPr lang="en-US" altLang="en-US" sz="1400">
              <a:solidFill>
                <a:srgbClr val="000066"/>
              </a:solidFill>
              <a:latin typeface="Arial" panose="020B0604020202020204" pitchFamily="34" charset="0"/>
            </a:endParaRPr>
          </a:p>
        </p:txBody>
      </p:sp>
      <p:sp>
        <p:nvSpPr>
          <p:cNvPr id="9221" name="Rectangle 2"/>
          <p:cNvSpPr>
            <a:spLocks noGrp="1" noChangeArrowheads="1"/>
          </p:cNvSpPr>
          <p:nvPr>
            <p:ph type="title"/>
          </p:nvPr>
        </p:nvSpPr>
        <p:spPr/>
        <p:txBody>
          <a:bodyPr/>
          <a:lstStyle/>
          <a:p>
            <a:r>
              <a:rPr lang="en-US" altLang="en-US" smtClean="0"/>
              <a:t>9-103(h)</a:t>
            </a:r>
          </a:p>
        </p:txBody>
      </p:sp>
      <p:sp>
        <p:nvSpPr>
          <p:cNvPr id="9222" name="Rectangle 3"/>
          <p:cNvSpPr>
            <a:spLocks noGrp="1" noChangeArrowheads="1"/>
          </p:cNvSpPr>
          <p:nvPr>
            <p:ph type="body" idx="1"/>
          </p:nvPr>
        </p:nvSpPr>
        <p:spPr/>
        <p:txBody>
          <a:bodyPr/>
          <a:lstStyle/>
          <a:p>
            <a:r>
              <a:rPr lang="en-US" altLang="en-US" smtClean="0">
                <a:cs typeface="Times New Roman" panose="02020603050405020304" pitchFamily="18" charset="0"/>
              </a:rPr>
              <a:t>(h) </a:t>
            </a:r>
            <a:r>
              <a:rPr lang="en-US" altLang="en-US" b="1" smtClean="0">
                <a:cs typeface="Times New Roman" panose="02020603050405020304" pitchFamily="18" charset="0"/>
              </a:rPr>
              <a:t>[Non-consumer-goods transactions; no inference.]</a:t>
            </a:r>
            <a:endParaRPr lang="en-US" altLang="en-US" smtClean="0">
              <a:cs typeface="Times New Roman" panose="02020603050405020304" pitchFamily="18" charset="0"/>
            </a:endParaRPr>
          </a:p>
          <a:p>
            <a:pPr lvl="1"/>
            <a:r>
              <a:rPr lang="en-US" altLang="en-US" smtClean="0">
                <a:cs typeface="Times New Roman" panose="02020603050405020304" pitchFamily="18" charset="0"/>
              </a:rPr>
              <a:t>The limitation of the rules in subsections (e), (f), and (g) to transactions other than consumer-goods transactions is intended to leave to the court the determination of the proper rules in consumer-goods transactions.</a:t>
            </a:r>
          </a:p>
        </p:txBody>
      </p:sp>
    </p:spTree>
    <p:extLst>
      <p:ext uri="{BB962C8B-B14F-4D97-AF65-F5344CB8AC3E}">
        <p14:creationId xmlns:p14="http://schemas.microsoft.com/office/powerpoint/2010/main" val="18925978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8BE4C37-96DA-409A-8EB6-1320A63E2BC8}" type="slidenum">
              <a:rPr lang="en-US" altLang="en-US" sz="1400">
                <a:solidFill>
                  <a:srgbClr val="000066"/>
                </a:solidFill>
                <a:latin typeface="Arial" panose="020B0604020202020204" pitchFamily="34" charset="0"/>
              </a:rPr>
              <a:pPr/>
              <a:t>52</a:t>
            </a:fld>
            <a:endParaRPr lang="en-US" altLang="en-US" sz="1400">
              <a:solidFill>
                <a:srgbClr val="000066"/>
              </a:solidFill>
              <a:latin typeface="Arial" panose="020B0604020202020204" pitchFamily="34" charset="0"/>
            </a:endParaRPr>
          </a:p>
        </p:txBody>
      </p:sp>
      <p:sp>
        <p:nvSpPr>
          <p:cNvPr id="10245" name="Rectangle 2"/>
          <p:cNvSpPr>
            <a:spLocks noGrp="1" noChangeArrowheads="1"/>
          </p:cNvSpPr>
          <p:nvPr>
            <p:ph type="title"/>
          </p:nvPr>
        </p:nvSpPr>
        <p:spPr/>
        <p:txBody>
          <a:bodyPr/>
          <a:lstStyle/>
          <a:p>
            <a:r>
              <a:rPr lang="en-US" altLang="en-US" smtClean="0"/>
              <a:t>9-103(h)</a:t>
            </a:r>
            <a:endParaRPr lang="en-US" altLang="en-US" smtClean="0">
              <a:cs typeface="Times New Roman" panose="02020603050405020304" pitchFamily="18" charset="0"/>
            </a:endParaRPr>
          </a:p>
        </p:txBody>
      </p:sp>
      <p:sp>
        <p:nvSpPr>
          <p:cNvPr id="10246" name="Rectangle 3"/>
          <p:cNvSpPr>
            <a:spLocks noGrp="1" noChangeArrowheads="1"/>
          </p:cNvSpPr>
          <p:nvPr>
            <p:ph type="body" idx="1"/>
          </p:nvPr>
        </p:nvSpPr>
        <p:spPr/>
        <p:txBody>
          <a:bodyPr/>
          <a:lstStyle/>
          <a:p>
            <a:pPr lvl="1"/>
            <a:r>
              <a:rPr lang="en-US" altLang="en-US" smtClean="0">
                <a:cs typeface="Times New Roman" panose="02020603050405020304" pitchFamily="18" charset="0"/>
              </a:rPr>
              <a:t>The court may not infer from that limitation the nature of the proper rule in consumer-goods transactions and may continue to apply established approaches.</a:t>
            </a:r>
            <a:r>
              <a:rPr lang="en-US" altLang="en-US" smtClean="0"/>
              <a:t> </a:t>
            </a:r>
          </a:p>
        </p:txBody>
      </p:sp>
    </p:spTree>
    <p:extLst>
      <p:ext uri="{BB962C8B-B14F-4D97-AF65-F5344CB8AC3E}">
        <p14:creationId xmlns:p14="http://schemas.microsoft.com/office/powerpoint/2010/main" val="32641562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Non-consumer-goods transaction</a:t>
            </a:r>
          </a:p>
          <a:p>
            <a:pPr lvl="1"/>
            <a:r>
              <a:rPr lang="en-US" dirty="0" smtClean="0"/>
              <a:t>Refinancing doesn’t cause 3/1 loan to lose PMSI status (9-103(f)(3))</a:t>
            </a:r>
          </a:p>
          <a:p>
            <a:r>
              <a:rPr lang="en-US" dirty="0" smtClean="0"/>
              <a:t>Consumer-goods transaction</a:t>
            </a:r>
          </a:p>
          <a:p>
            <a:pPr lvl="1"/>
            <a:r>
              <a:rPr lang="en-US" dirty="0" smtClean="0"/>
              <a:t>Answer open; see </a:t>
            </a:r>
            <a:r>
              <a:rPr lang="en-US" i="1" dirty="0" smtClean="0"/>
              <a:t>Billings</a:t>
            </a:r>
            <a:endParaRPr lang="en-US" i="1" dirty="0"/>
          </a:p>
        </p:txBody>
      </p:sp>
      <p:sp>
        <p:nvSpPr>
          <p:cNvPr id="4" name="Date Placeholder 3"/>
          <p:cNvSpPr>
            <a:spLocks noGrp="1"/>
          </p:cNvSpPr>
          <p:nvPr>
            <p:ph type="dt" sz="half" idx="10"/>
          </p:nvPr>
        </p:nvSpPr>
        <p:spPr/>
        <p:txBody>
          <a:bodyPr/>
          <a:lstStyle/>
          <a:p>
            <a:pPr>
              <a:defRPr/>
            </a:pPr>
            <a:fld id="{0F5A4D34-F673-4BCC-844F-FFF98A09C04F}" type="datetime4">
              <a:rPr lang="en-US" smtClean="0"/>
              <a:t>April 22,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B703E9F8-BD23-4F4D-BB2F-6B173B1FB5DB}" type="slidenum">
              <a:rPr lang="en-US" altLang="en-US" smtClean="0"/>
              <a:pPr/>
              <a:t>53</a:t>
            </a:fld>
            <a:endParaRPr lang="en-US" altLang="en-US"/>
          </a:p>
        </p:txBody>
      </p:sp>
    </p:spTree>
    <p:extLst>
      <p:ext uri="{BB962C8B-B14F-4D97-AF65-F5344CB8AC3E}">
        <p14:creationId xmlns:p14="http://schemas.microsoft.com/office/powerpoint/2010/main" val="40227263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92F7DE3-6BE0-4B2B-8717-E666FBC36E63}" type="slidenum">
              <a:rPr lang="en-US" altLang="en-US" sz="1400">
                <a:solidFill>
                  <a:srgbClr val="000066"/>
                </a:solidFill>
                <a:latin typeface="Arial" panose="020B0604020202020204" pitchFamily="34" charset="0"/>
              </a:rPr>
              <a:pPr/>
              <a:t>54</a:t>
            </a:fld>
            <a:endParaRPr lang="en-US" altLang="en-US" sz="1400">
              <a:solidFill>
                <a:srgbClr val="000066"/>
              </a:solidFill>
              <a:latin typeface="Arial" panose="020B0604020202020204" pitchFamily="34" charset="0"/>
            </a:endParaRPr>
          </a:p>
        </p:txBody>
      </p:sp>
      <p:sp>
        <p:nvSpPr>
          <p:cNvPr id="6149" name="Rectangle 2"/>
          <p:cNvSpPr>
            <a:spLocks noGrp="1" noChangeArrowheads="1"/>
          </p:cNvSpPr>
          <p:nvPr>
            <p:ph type="title"/>
          </p:nvPr>
        </p:nvSpPr>
        <p:spPr/>
        <p:txBody>
          <a:bodyPr/>
          <a:lstStyle/>
          <a:p>
            <a:r>
              <a:rPr lang="en-US" altLang="en-US" smtClean="0"/>
              <a:t>Billings</a:t>
            </a:r>
          </a:p>
        </p:txBody>
      </p:sp>
      <p:sp>
        <p:nvSpPr>
          <p:cNvPr id="1817603" name="AutoShape 3"/>
          <p:cNvSpPr>
            <a:spLocks noChangeArrowheads="1"/>
          </p:cNvSpPr>
          <p:nvPr/>
        </p:nvSpPr>
        <p:spPr bwMode="auto">
          <a:xfrm>
            <a:off x="9677400" y="1295400"/>
            <a:ext cx="2209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Factory</a:t>
            </a:r>
          </a:p>
          <a:p>
            <a:pPr algn="ctr"/>
            <a:r>
              <a:rPr lang="en-US" altLang="en-US" sz="4000"/>
              <a:t>Outlet</a:t>
            </a:r>
          </a:p>
        </p:txBody>
      </p:sp>
      <p:sp>
        <p:nvSpPr>
          <p:cNvPr id="1817604" name="AutoShape 4"/>
          <p:cNvSpPr>
            <a:spLocks noChangeArrowheads="1"/>
          </p:cNvSpPr>
          <p:nvPr/>
        </p:nvSpPr>
        <p:spPr bwMode="auto">
          <a:xfrm>
            <a:off x="9829800" y="4876800"/>
            <a:ext cx="1981200" cy="1371600"/>
          </a:xfrm>
          <a:prstGeom prst="octagon">
            <a:avLst>
              <a:gd name="adj" fmla="val 29287"/>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Avco</a:t>
            </a:r>
          </a:p>
        </p:txBody>
      </p:sp>
      <p:sp>
        <p:nvSpPr>
          <p:cNvPr id="1817605" name="Line 5"/>
          <p:cNvSpPr>
            <a:spLocks noChangeShapeType="1"/>
          </p:cNvSpPr>
          <p:nvPr/>
        </p:nvSpPr>
        <p:spPr bwMode="auto">
          <a:xfrm>
            <a:off x="5715000" y="2133600"/>
            <a:ext cx="39624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17606" name="Line 6"/>
          <p:cNvSpPr>
            <a:spLocks noChangeShapeType="1"/>
          </p:cNvSpPr>
          <p:nvPr/>
        </p:nvSpPr>
        <p:spPr bwMode="auto">
          <a:xfrm flipV="1">
            <a:off x="11201400" y="2743200"/>
            <a:ext cx="0" cy="2133600"/>
          </a:xfrm>
          <a:prstGeom prst="line">
            <a:avLst/>
          </a:prstGeom>
          <a:noFill/>
          <a:ln w="1905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817607" name="Line 7"/>
          <p:cNvSpPr>
            <a:spLocks noChangeShapeType="1"/>
          </p:cNvSpPr>
          <p:nvPr/>
        </p:nvSpPr>
        <p:spPr bwMode="auto">
          <a:xfrm flipH="1" flipV="1">
            <a:off x="4724400" y="2590800"/>
            <a:ext cx="5105400" cy="2743200"/>
          </a:xfrm>
          <a:prstGeom prst="line">
            <a:avLst/>
          </a:prstGeom>
          <a:noFill/>
          <a:ln w="1905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17608" name="AutoShape 8"/>
          <p:cNvSpPr>
            <a:spLocks noChangeArrowheads="1"/>
          </p:cNvSpPr>
          <p:nvPr/>
        </p:nvSpPr>
        <p:spPr bwMode="auto">
          <a:xfrm>
            <a:off x="6299200" y="1206501"/>
            <a:ext cx="2743201" cy="762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Financed Sale</a:t>
            </a:r>
          </a:p>
          <a:p>
            <a:pPr algn="ctr">
              <a:buFont typeface="Wingdings" panose="05000000000000000000" pitchFamily="2" charset="2"/>
              <a:buNone/>
            </a:pPr>
            <a:r>
              <a:rPr lang="en-US" altLang="en-US" sz="3200" dirty="0"/>
              <a:t>PMSI</a:t>
            </a:r>
          </a:p>
        </p:txBody>
      </p:sp>
      <p:sp>
        <p:nvSpPr>
          <p:cNvPr id="1817609" name="AutoShape 9"/>
          <p:cNvSpPr>
            <a:spLocks noChangeArrowheads="1"/>
          </p:cNvSpPr>
          <p:nvPr/>
        </p:nvSpPr>
        <p:spPr bwMode="auto">
          <a:xfrm>
            <a:off x="9933780" y="3539067"/>
            <a:ext cx="2171701" cy="423333"/>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a:t>Assignment</a:t>
            </a:r>
          </a:p>
        </p:txBody>
      </p:sp>
      <p:sp>
        <p:nvSpPr>
          <p:cNvPr id="1817610" name="AutoShape 10"/>
          <p:cNvSpPr>
            <a:spLocks noChangeArrowheads="1"/>
          </p:cNvSpPr>
          <p:nvPr/>
        </p:nvSpPr>
        <p:spPr bwMode="auto">
          <a:xfrm>
            <a:off x="5753099" y="2901951"/>
            <a:ext cx="3886201" cy="15113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buFont typeface="Wingdings" panose="05000000000000000000" pitchFamily="2" charset="2"/>
              <a:buNone/>
            </a:pPr>
            <a:r>
              <a:rPr lang="en-US" altLang="en-US" sz="3200" dirty="0"/>
              <a:t>Refinancing: Cancel</a:t>
            </a:r>
          </a:p>
          <a:p>
            <a:pPr algn="ctr">
              <a:buFont typeface="Wingdings" panose="05000000000000000000" pitchFamily="2" charset="2"/>
              <a:buNone/>
            </a:pPr>
            <a:r>
              <a:rPr lang="en-US" altLang="en-US" sz="3200" dirty="0"/>
              <a:t>Note &amp; SA</a:t>
            </a:r>
          </a:p>
          <a:p>
            <a:pPr algn="ctr">
              <a:buFont typeface="Wingdings" panose="05000000000000000000" pitchFamily="2" charset="2"/>
              <a:buNone/>
            </a:pPr>
            <a:r>
              <a:rPr lang="en-US" altLang="en-US" sz="3200" dirty="0"/>
              <a:t>New Note &amp; SA</a:t>
            </a:r>
          </a:p>
        </p:txBody>
      </p:sp>
      <p:sp>
        <p:nvSpPr>
          <p:cNvPr id="1817611" name="Rectangle 11"/>
          <p:cNvSpPr>
            <a:spLocks noChangeArrowheads="1"/>
          </p:cNvSpPr>
          <p:nvPr/>
        </p:nvSpPr>
        <p:spPr bwMode="auto">
          <a:xfrm>
            <a:off x="87711" y="3581400"/>
            <a:ext cx="5905500" cy="30469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ea typeface="Arial Unicode MS" panose="020B0604020202020204" pitchFamily="34" charset="-128"/>
                <a:cs typeface="Arial Unicode MS" panose="020B0604020202020204" pitchFamily="34" charset="-128"/>
              </a:rPr>
              <a:t> Pre –Refinance Debt: $1087.86</a:t>
            </a:r>
          </a:p>
          <a:p>
            <a:pPr algn="ctr"/>
            <a:r>
              <a:rPr lang="en-US" altLang="en-US" sz="3200" dirty="0">
                <a:ea typeface="Arial Unicode MS" panose="020B0604020202020204" pitchFamily="34" charset="-128"/>
                <a:cs typeface="Arial Unicode MS" panose="020B0604020202020204" pitchFamily="34" charset="-128"/>
              </a:rPr>
              <a:t>After Refinancing: + $103.28</a:t>
            </a:r>
          </a:p>
          <a:p>
            <a:pPr algn="ctr"/>
            <a:r>
              <a:rPr lang="en-US" altLang="en-US" sz="3200" dirty="0">
                <a:ea typeface="Arial Unicode MS" panose="020B0604020202020204" pitchFamily="34" charset="-128"/>
                <a:cs typeface="Arial Unicode MS" panose="020B0604020202020204" pitchFamily="34" charset="-128"/>
              </a:rPr>
              <a:t>$89.61 for credit life and accident and health insurance</a:t>
            </a:r>
          </a:p>
          <a:p>
            <a:pPr algn="ctr"/>
            <a:r>
              <a:rPr lang="en-US" altLang="en-US" sz="3200" dirty="0">
                <a:ea typeface="Arial Unicode MS" panose="020B0604020202020204" pitchFamily="34" charset="-128"/>
                <a:cs typeface="Arial Unicode MS" panose="020B0604020202020204" pitchFamily="34" charset="-128"/>
              </a:rPr>
              <a:t>$4.00 for a filing fee</a:t>
            </a:r>
          </a:p>
          <a:p>
            <a:pPr algn="ctr"/>
            <a:r>
              <a:rPr lang="en-US" altLang="en-US" sz="3200" dirty="0">
                <a:ea typeface="Arial Unicode MS" panose="020B0604020202020204" pitchFamily="34" charset="-128"/>
                <a:cs typeface="Arial Unicode MS" panose="020B0604020202020204" pitchFamily="34" charset="-128"/>
              </a:rPr>
              <a:t>$9.67 for cash advanced to debtors</a:t>
            </a:r>
            <a:endParaRPr lang="en-US" altLang="en-US" sz="3200" dirty="0"/>
          </a:p>
        </p:txBody>
      </p:sp>
      <p:sp>
        <p:nvSpPr>
          <p:cNvPr id="1817612" name="Text Box 12"/>
          <p:cNvSpPr txBox="1">
            <a:spLocks noChangeArrowheads="1"/>
          </p:cNvSpPr>
          <p:nvPr/>
        </p:nvSpPr>
        <p:spPr bwMode="auto">
          <a:xfrm>
            <a:off x="7086600" y="5410200"/>
            <a:ext cx="2362200"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Is AVCO’s SI a PMSI?</a:t>
            </a:r>
          </a:p>
        </p:txBody>
      </p:sp>
      <p:grpSp>
        <p:nvGrpSpPr>
          <p:cNvPr id="2" name="Group 13"/>
          <p:cNvGrpSpPr>
            <a:grpSpLocks/>
          </p:cNvGrpSpPr>
          <p:nvPr/>
        </p:nvGrpSpPr>
        <p:grpSpPr bwMode="auto">
          <a:xfrm>
            <a:off x="3962400" y="990600"/>
            <a:ext cx="1600200" cy="1447800"/>
            <a:chOff x="576" y="624"/>
            <a:chExt cx="1008" cy="912"/>
          </a:xfrm>
        </p:grpSpPr>
        <p:grpSp>
          <p:nvGrpSpPr>
            <p:cNvPr id="6162" name="Group 14"/>
            <p:cNvGrpSpPr>
              <a:grpSpLocks/>
            </p:cNvGrpSpPr>
            <p:nvPr/>
          </p:nvGrpSpPr>
          <p:grpSpPr bwMode="auto">
            <a:xfrm>
              <a:off x="672" y="912"/>
              <a:ext cx="336" cy="624"/>
              <a:chOff x="3792" y="2784"/>
              <a:chExt cx="336" cy="576"/>
            </a:xfrm>
          </p:grpSpPr>
          <p:sp>
            <p:nvSpPr>
              <p:cNvPr id="6171" name="Line 15"/>
              <p:cNvSpPr>
                <a:spLocks noChangeShapeType="1"/>
              </p:cNvSpPr>
              <p:nvPr/>
            </p:nvSpPr>
            <p:spPr bwMode="auto">
              <a:xfrm>
                <a:off x="3936" y="292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Line 16"/>
              <p:cNvSpPr>
                <a:spLocks noChangeShapeType="1"/>
              </p:cNvSpPr>
              <p:nvPr/>
            </p:nvSpPr>
            <p:spPr bwMode="auto">
              <a:xfrm flipV="1">
                <a:off x="393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 name="Line 17"/>
              <p:cNvSpPr>
                <a:spLocks noChangeShapeType="1"/>
              </p:cNvSpPr>
              <p:nvPr/>
            </p:nvSpPr>
            <p:spPr bwMode="auto">
              <a:xfrm flipH="1" flipV="1">
                <a:off x="3792" y="302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Line 18"/>
              <p:cNvSpPr>
                <a:spLocks noChangeShapeType="1"/>
              </p:cNvSpPr>
              <p:nvPr/>
            </p:nvSpPr>
            <p:spPr bwMode="auto">
              <a:xfrm>
                <a:off x="3936" y="326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Line 19"/>
              <p:cNvSpPr>
                <a:spLocks noChangeShapeType="1"/>
              </p:cNvSpPr>
              <p:nvPr/>
            </p:nvSpPr>
            <p:spPr bwMode="auto">
              <a:xfrm flipH="1">
                <a:off x="3840" y="3264"/>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Oval 20"/>
              <p:cNvSpPr>
                <a:spLocks noChangeArrowheads="1"/>
              </p:cNvSpPr>
              <p:nvPr/>
            </p:nvSpPr>
            <p:spPr bwMode="auto">
              <a:xfrm>
                <a:off x="3840" y="2784"/>
                <a:ext cx="192" cy="144"/>
              </a:xfrm>
              <a:prstGeom prst="ellipse">
                <a:avLst/>
              </a:prstGeom>
              <a:solidFill>
                <a:schemeClr val="accent1"/>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grpSp>
        <p:grpSp>
          <p:nvGrpSpPr>
            <p:cNvPr id="6163" name="Group 21"/>
            <p:cNvGrpSpPr>
              <a:grpSpLocks/>
            </p:cNvGrpSpPr>
            <p:nvPr/>
          </p:nvGrpSpPr>
          <p:grpSpPr bwMode="auto">
            <a:xfrm>
              <a:off x="1152" y="912"/>
              <a:ext cx="336" cy="624"/>
              <a:chOff x="3792" y="2784"/>
              <a:chExt cx="336" cy="576"/>
            </a:xfrm>
          </p:grpSpPr>
          <p:sp>
            <p:nvSpPr>
              <p:cNvPr id="6165" name="Line 22"/>
              <p:cNvSpPr>
                <a:spLocks noChangeShapeType="1"/>
              </p:cNvSpPr>
              <p:nvPr/>
            </p:nvSpPr>
            <p:spPr bwMode="auto">
              <a:xfrm>
                <a:off x="3936" y="292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Line 23"/>
              <p:cNvSpPr>
                <a:spLocks noChangeShapeType="1"/>
              </p:cNvSpPr>
              <p:nvPr/>
            </p:nvSpPr>
            <p:spPr bwMode="auto">
              <a:xfrm flipV="1">
                <a:off x="393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Line 24"/>
              <p:cNvSpPr>
                <a:spLocks noChangeShapeType="1"/>
              </p:cNvSpPr>
              <p:nvPr/>
            </p:nvSpPr>
            <p:spPr bwMode="auto">
              <a:xfrm flipH="1" flipV="1">
                <a:off x="3792" y="302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25"/>
              <p:cNvSpPr>
                <a:spLocks noChangeShapeType="1"/>
              </p:cNvSpPr>
              <p:nvPr/>
            </p:nvSpPr>
            <p:spPr bwMode="auto">
              <a:xfrm>
                <a:off x="3936" y="326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6"/>
              <p:cNvSpPr>
                <a:spLocks noChangeShapeType="1"/>
              </p:cNvSpPr>
              <p:nvPr/>
            </p:nvSpPr>
            <p:spPr bwMode="auto">
              <a:xfrm flipH="1">
                <a:off x="3840" y="3264"/>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Oval 27"/>
              <p:cNvSpPr>
                <a:spLocks noChangeArrowheads="1"/>
              </p:cNvSpPr>
              <p:nvPr/>
            </p:nvSpPr>
            <p:spPr bwMode="auto">
              <a:xfrm>
                <a:off x="3840" y="2784"/>
                <a:ext cx="192" cy="144"/>
              </a:xfrm>
              <a:prstGeom prst="ellipse">
                <a:avLst/>
              </a:prstGeom>
              <a:solidFill>
                <a:schemeClr val="accent1"/>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grpSp>
        <p:sp>
          <p:nvSpPr>
            <p:cNvPr id="6164" name="AutoShape 28"/>
            <p:cNvSpPr>
              <a:spLocks noChangeArrowheads="1"/>
            </p:cNvSpPr>
            <p:nvPr/>
          </p:nvSpPr>
          <p:spPr bwMode="auto">
            <a:xfrm>
              <a:off x="576" y="624"/>
              <a:ext cx="1008" cy="250"/>
            </a:xfrm>
            <a:prstGeom prst="flowChart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2000"/>
                <a:t>The Billings</a:t>
              </a:r>
            </a:p>
          </p:txBody>
        </p:sp>
      </p:grpSp>
      <p:sp>
        <p:nvSpPr>
          <p:cNvPr id="32" name="Rectangle 5"/>
          <p:cNvSpPr>
            <a:spLocks noChangeArrowheads="1"/>
          </p:cNvSpPr>
          <p:nvPr/>
        </p:nvSpPr>
        <p:spPr bwMode="auto">
          <a:xfrm>
            <a:off x="12018963"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3698080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1817603"/>
                                        </p:tgtEl>
                                        <p:attrNameLst>
                                          <p:attrName>style.visibility</p:attrName>
                                        </p:attrNameLst>
                                      </p:cBhvr>
                                      <p:to>
                                        <p:strVal val="visible"/>
                                      </p:to>
                                    </p:set>
                                    <p:anim calcmode="lin" valueType="num">
                                      <p:cBhvr>
                                        <p:cTn id="11" dur="500" fill="hold"/>
                                        <p:tgtEl>
                                          <p:spTgt spid="1817603"/>
                                        </p:tgtEl>
                                        <p:attrNameLst>
                                          <p:attrName>ppt_w</p:attrName>
                                        </p:attrNameLst>
                                      </p:cBhvr>
                                      <p:tavLst>
                                        <p:tav tm="0">
                                          <p:val>
                                            <p:strVal val="2/3*#ppt_w"/>
                                          </p:val>
                                        </p:tav>
                                        <p:tav tm="100000">
                                          <p:val>
                                            <p:strVal val="#ppt_w"/>
                                          </p:val>
                                        </p:tav>
                                      </p:tavLst>
                                    </p:anim>
                                    <p:anim calcmode="lin" valueType="num">
                                      <p:cBhvr>
                                        <p:cTn id="12" dur="500" fill="hold"/>
                                        <p:tgtEl>
                                          <p:spTgt spid="1817603"/>
                                        </p:tgtEl>
                                        <p:attrNameLst>
                                          <p:attrName>ppt_h</p:attrName>
                                        </p:attrNameLst>
                                      </p:cBhvr>
                                      <p:tavLst>
                                        <p:tav tm="0">
                                          <p:val>
                                            <p:strVal val="2/3*#ppt_h"/>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1817605"/>
                                        </p:tgtEl>
                                        <p:attrNameLst>
                                          <p:attrName>style.visibility</p:attrName>
                                        </p:attrNameLst>
                                      </p:cBhvr>
                                      <p:to>
                                        <p:strVal val="visible"/>
                                      </p:to>
                                    </p:set>
                                    <p:anim calcmode="lin" valueType="num">
                                      <p:cBhvr>
                                        <p:cTn id="16" dur="500" fill="hold"/>
                                        <p:tgtEl>
                                          <p:spTgt spid="1817605"/>
                                        </p:tgtEl>
                                        <p:attrNameLst>
                                          <p:attrName>ppt_w</p:attrName>
                                        </p:attrNameLst>
                                      </p:cBhvr>
                                      <p:tavLst>
                                        <p:tav tm="0">
                                          <p:val>
                                            <p:fltVal val="0"/>
                                          </p:val>
                                        </p:tav>
                                        <p:tav tm="100000">
                                          <p:val>
                                            <p:strVal val="#ppt_w"/>
                                          </p:val>
                                        </p:tav>
                                      </p:tavLst>
                                    </p:anim>
                                    <p:anim calcmode="lin" valueType="num">
                                      <p:cBhvr>
                                        <p:cTn id="17" dur="500" fill="hold"/>
                                        <p:tgtEl>
                                          <p:spTgt spid="1817605"/>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817608"/>
                                        </p:tgtEl>
                                        <p:attrNameLst>
                                          <p:attrName>style.visibility</p:attrName>
                                        </p:attrNameLst>
                                      </p:cBhvr>
                                      <p:to>
                                        <p:strVal val="visible"/>
                                      </p:to>
                                    </p:set>
                                    <p:animEffect transition="in" filter="dissolve">
                                      <p:cBhvr>
                                        <p:cTn id="21" dur="500"/>
                                        <p:tgtEl>
                                          <p:spTgt spid="181760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817606"/>
                                        </p:tgtEl>
                                        <p:attrNameLst>
                                          <p:attrName>style.visibility</p:attrName>
                                        </p:attrNameLst>
                                      </p:cBhvr>
                                      <p:to>
                                        <p:strVal val="visible"/>
                                      </p:to>
                                    </p:set>
                                    <p:animEffect transition="in" filter="wipe(up)">
                                      <p:cBhvr>
                                        <p:cTn id="26" dur="500"/>
                                        <p:tgtEl>
                                          <p:spTgt spid="1817606"/>
                                        </p:tgtEl>
                                      </p:cBhvr>
                                    </p:animEffect>
                                  </p:childTnLst>
                                </p:cTn>
                              </p:par>
                            </p:childTnLst>
                          </p:cTn>
                        </p:par>
                        <p:par>
                          <p:cTn id="27" fill="hold" nodeType="afterGroup">
                            <p:stCondLst>
                              <p:cond delay="500"/>
                            </p:stCondLst>
                            <p:childTnLst>
                              <p:par>
                                <p:cTn id="28" presetID="23" presetClass="entr" presetSubtype="272" fill="hold" grpId="0" nodeType="afterEffect">
                                  <p:stCondLst>
                                    <p:cond delay="0"/>
                                  </p:stCondLst>
                                  <p:childTnLst>
                                    <p:set>
                                      <p:cBhvr>
                                        <p:cTn id="29" dur="1" fill="hold">
                                          <p:stCondLst>
                                            <p:cond delay="0"/>
                                          </p:stCondLst>
                                        </p:cTn>
                                        <p:tgtEl>
                                          <p:spTgt spid="1817604"/>
                                        </p:tgtEl>
                                        <p:attrNameLst>
                                          <p:attrName>style.visibility</p:attrName>
                                        </p:attrNameLst>
                                      </p:cBhvr>
                                      <p:to>
                                        <p:strVal val="visible"/>
                                      </p:to>
                                    </p:set>
                                    <p:anim calcmode="lin" valueType="num">
                                      <p:cBhvr>
                                        <p:cTn id="30" dur="500" fill="hold"/>
                                        <p:tgtEl>
                                          <p:spTgt spid="1817604"/>
                                        </p:tgtEl>
                                        <p:attrNameLst>
                                          <p:attrName>ppt_w</p:attrName>
                                        </p:attrNameLst>
                                      </p:cBhvr>
                                      <p:tavLst>
                                        <p:tav tm="0">
                                          <p:val>
                                            <p:strVal val="2/3*#ppt_w"/>
                                          </p:val>
                                        </p:tav>
                                        <p:tav tm="100000">
                                          <p:val>
                                            <p:strVal val="#ppt_w"/>
                                          </p:val>
                                        </p:tav>
                                      </p:tavLst>
                                    </p:anim>
                                    <p:anim calcmode="lin" valueType="num">
                                      <p:cBhvr>
                                        <p:cTn id="31" dur="500" fill="hold"/>
                                        <p:tgtEl>
                                          <p:spTgt spid="1817604"/>
                                        </p:tgtEl>
                                        <p:attrNameLst>
                                          <p:attrName>ppt_h</p:attrName>
                                        </p:attrNameLst>
                                      </p:cBhvr>
                                      <p:tavLst>
                                        <p:tav tm="0">
                                          <p:val>
                                            <p:strVal val="2/3*#ppt_h"/>
                                          </p:val>
                                        </p:tav>
                                        <p:tav tm="100000">
                                          <p:val>
                                            <p:strVal val="#ppt_h"/>
                                          </p:val>
                                        </p:tav>
                                      </p:tavLst>
                                    </p:anim>
                                  </p:childTnLst>
                                </p:cTn>
                              </p:par>
                            </p:childTnLst>
                          </p:cTn>
                        </p:par>
                        <p:par>
                          <p:cTn id="32" fill="hold" nodeType="afterGroup">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817609"/>
                                        </p:tgtEl>
                                        <p:attrNameLst>
                                          <p:attrName>style.visibility</p:attrName>
                                        </p:attrNameLst>
                                      </p:cBhvr>
                                      <p:to>
                                        <p:strVal val="visible"/>
                                      </p:to>
                                    </p:set>
                                    <p:animEffect transition="in" filter="dissolve">
                                      <p:cBhvr>
                                        <p:cTn id="35" dur="500"/>
                                        <p:tgtEl>
                                          <p:spTgt spid="181760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xit" presetSubtype="0" fill="hold" grpId="0" nodeType="clickEffect">
                                  <p:stCondLst>
                                    <p:cond delay="0"/>
                                  </p:stCondLst>
                                  <p:childTnLst>
                                    <p:set>
                                      <p:cBhvr>
                                        <p:cTn id="39" dur="1" fill="hold">
                                          <p:stCondLst>
                                            <p:cond delay="0"/>
                                          </p:stCondLst>
                                        </p:cTn>
                                        <p:tgtEl>
                                          <p:spTgt spid="32"/>
                                        </p:tgtEl>
                                        <p:attrNameLst>
                                          <p:attrName>style.visibility</p:attrName>
                                        </p:attrNameLst>
                                      </p:cBhvr>
                                      <p:to>
                                        <p:strVal val="hidden"/>
                                      </p:to>
                                    </p:set>
                                  </p:childTnLst>
                                </p:cTn>
                              </p:par>
                              <p:par>
                                <p:cTn id="40" presetID="23" presetClass="entr" presetSubtype="16" fill="hold" grpId="0" nodeType="withEffect">
                                  <p:stCondLst>
                                    <p:cond delay="0"/>
                                  </p:stCondLst>
                                  <p:childTnLst>
                                    <p:set>
                                      <p:cBhvr>
                                        <p:cTn id="41" dur="1" fill="hold">
                                          <p:stCondLst>
                                            <p:cond delay="0"/>
                                          </p:stCondLst>
                                        </p:cTn>
                                        <p:tgtEl>
                                          <p:spTgt spid="1817607"/>
                                        </p:tgtEl>
                                        <p:attrNameLst>
                                          <p:attrName>style.visibility</p:attrName>
                                        </p:attrNameLst>
                                      </p:cBhvr>
                                      <p:to>
                                        <p:strVal val="visible"/>
                                      </p:to>
                                    </p:set>
                                    <p:anim calcmode="lin" valueType="num">
                                      <p:cBhvr>
                                        <p:cTn id="42" dur="500" fill="hold"/>
                                        <p:tgtEl>
                                          <p:spTgt spid="1817607"/>
                                        </p:tgtEl>
                                        <p:attrNameLst>
                                          <p:attrName>ppt_w</p:attrName>
                                        </p:attrNameLst>
                                      </p:cBhvr>
                                      <p:tavLst>
                                        <p:tav tm="0">
                                          <p:val>
                                            <p:fltVal val="0"/>
                                          </p:val>
                                        </p:tav>
                                        <p:tav tm="100000">
                                          <p:val>
                                            <p:strVal val="#ppt_w"/>
                                          </p:val>
                                        </p:tav>
                                      </p:tavLst>
                                    </p:anim>
                                    <p:anim calcmode="lin" valueType="num">
                                      <p:cBhvr>
                                        <p:cTn id="43" dur="500" fill="hold"/>
                                        <p:tgtEl>
                                          <p:spTgt spid="1817607"/>
                                        </p:tgtEl>
                                        <p:attrNameLst>
                                          <p:attrName>ppt_h</p:attrName>
                                        </p:attrNameLst>
                                      </p:cBhvr>
                                      <p:tavLst>
                                        <p:tav tm="0">
                                          <p:val>
                                            <p:fltVal val="0"/>
                                          </p:val>
                                        </p:tav>
                                        <p:tav tm="100000">
                                          <p:val>
                                            <p:strVal val="#ppt_h"/>
                                          </p:val>
                                        </p:tav>
                                      </p:tavLst>
                                    </p:anim>
                                  </p:childTnLst>
                                </p:cTn>
                              </p:par>
                            </p:childTnLst>
                          </p:cTn>
                        </p:par>
                        <p:par>
                          <p:cTn id="44" fill="hold" nodeType="afterGroup">
                            <p:stCondLst>
                              <p:cond delay="500"/>
                            </p:stCondLst>
                            <p:childTnLst>
                              <p:par>
                                <p:cTn id="45" presetID="9" presetClass="entr" presetSubtype="0" fill="hold" grpId="0" nodeType="afterEffect">
                                  <p:stCondLst>
                                    <p:cond delay="0"/>
                                  </p:stCondLst>
                                  <p:childTnLst>
                                    <p:set>
                                      <p:cBhvr>
                                        <p:cTn id="46" dur="1" fill="hold">
                                          <p:stCondLst>
                                            <p:cond delay="0"/>
                                          </p:stCondLst>
                                        </p:cTn>
                                        <p:tgtEl>
                                          <p:spTgt spid="1817610"/>
                                        </p:tgtEl>
                                        <p:attrNameLst>
                                          <p:attrName>style.visibility</p:attrName>
                                        </p:attrNameLst>
                                      </p:cBhvr>
                                      <p:to>
                                        <p:strVal val="visible"/>
                                      </p:to>
                                    </p:set>
                                    <p:animEffect transition="in" filter="dissolve">
                                      <p:cBhvr>
                                        <p:cTn id="47" dur="500"/>
                                        <p:tgtEl>
                                          <p:spTgt spid="1817610"/>
                                        </p:tgtEl>
                                      </p:cBhvr>
                                    </p:animEffect>
                                  </p:childTnLst>
                                </p:cTn>
                              </p:par>
                            </p:childTnLst>
                          </p:cTn>
                        </p:par>
                        <p:par>
                          <p:cTn id="48" fill="hold" nodeType="afterGroup">
                            <p:stCondLst>
                              <p:cond delay="1000"/>
                            </p:stCondLst>
                            <p:childTnLst>
                              <p:par>
                                <p:cTn id="49" presetID="9" presetClass="entr" presetSubtype="0" fill="hold" grpId="0" nodeType="afterEffect">
                                  <p:stCondLst>
                                    <p:cond delay="0"/>
                                  </p:stCondLst>
                                  <p:childTnLst>
                                    <p:set>
                                      <p:cBhvr>
                                        <p:cTn id="50" dur="1" fill="hold">
                                          <p:stCondLst>
                                            <p:cond delay="0"/>
                                          </p:stCondLst>
                                        </p:cTn>
                                        <p:tgtEl>
                                          <p:spTgt spid="1817611"/>
                                        </p:tgtEl>
                                        <p:attrNameLst>
                                          <p:attrName>style.visibility</p:attrName>
                                        </p:attrNameLst>
                                      </p:cBhvr>
                                      <p:to>
                                        <p:strVal val="visible"/>
                                      </p:to>
                                    </p:set>
                                    <p:animEffect transition="in" filter="dissolve">
                                      <p:cBhvr>
                                        <p:cTn id="51" dur="500"/>
                                        <p:tgtEl>
                                          <p:spTgt spid="1817611"/>
                                        </p:tgtEl>
                                      </p:cBhvr>
                                    </p:animEffect>
                                  </p:childTnLst>
                                </p:cTn>
                              </p:par>
                            </p:childTnLst>
                          </p:cTn>
                        </p:par>
                        <p:par>
                          <p:cTn id="52" fill="hold" nodeType="afterGroup">
                            <p:stCondLst>
                              <p:cond delay="1500"/>
                            </p:stCondLst>
                            <p:childTnLst>
                              <p:par>
                                <p:cTn id="53" presetID="9" presetClass="entr" presetSubtype="0" fill="hold" grpId="0" nodeType="afterEffect">
                                  <p:stCondLst>
                                    <p:cond delay="0"/>
                                  </p:stCondLst>
                                  <p:childTnLst>
                                    <p:set>
                                      <p:cBhvr>
                                        <p:cTn id="54" dur="1" fill="hold">
                                          <p:stCondLst>
                                            <p:cond delay="0"/>
                                          </p:stCondLst>
                                        </p:cTn>
                                        <p:tgtEl>
                                          <p:spTgt spid="1817612"/>
                                        </p:tgtEl>
                                        <p:attrNameLst>
                                          <p:attrName>style.visibility</p:attrName>
                                        </p:attrNameLst>
                                      </p:cBhvr>
                                      <p:to>
                                        <p:strVal val="visible"/>
                                      </p:to>
                                    </p:set>
                                    <p:animEffect transition="in" filter="dissolve">
                                      <p:cBhvr>
                                        <p:cTn id="55" dur="500"/>
                                        <p:tgtEl>
                                          <p:spTgt spid="1817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7603" grpId="0" animBg="1" autoUpdateAnimBg="0"/>
      <p:bldP spid="1817604" grpId="0" animBg="1" autoUpdateAnimBg="0"/>
      <p:bldP spid="1817605" grpId="0" animBg="1"/>
      <p:bldP spid="1817606" grpId="0" animBg="1"/>
      <p:bldP spid="1817607" grpId="0" animBg="1"/>
      <p:bldP spid="1817608" grpId="0" animBg="1" autoUpdateAnimBg="0"/>
      <p:bldP spid="1817609" grpId="0" animBg="1" autoUpdateAnimBg="0"/>
      <p:bldP spid="1817610" grpId="0" animBg="1" autoUpdateAnimBg="0"/>
      <p:bldP spid="1817611" grpId="0" animBg="1" autoUpdateAnimBg="0"/>
      <p:bldP spid="1817612" grpId="0" animBg="1" autoUpdateAnimBg="0"/>
      <p:bldP spid="3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F78B2C4-F331-40C7-A1F6-EF82243B011F}" type="slidenum">
              <a:rPr lang="en-US" altLang="en-US" sz="1400">
                <a:solidFill>
                  <a:srgbClr val="000066"/>
                </a:solidFill>
                <a:latin typeface="Arial" panose="020B0604020202020204" pitchFamily="34" charset="0"/>
              </a:rPr>
              <a:pPr/>
              <a:t>55</a:t>
            </a:fld>
            <a:endParaRPr lang="en-US" altLang="en-US" sz="1400">
              <a:solidFill>
                <a:srgbClr val="000066"/>
              </a:solidFill>
              <a:latin typeface="Arial" panose="020B0604020202020204" pitchFamily="34" charset="0"/>
            </a:endParaRPr>
          </a:p>
        </p:txBody>
      </p:sp>
      <p:sp>
        <p:nvSpPr>
          <p:cNvPr id="11269" name="Rectangle 2"/>
          <p:cNvSpPr>
            <a:spLocks noGrp="1" noChangeArrowheads="1"/>
          </p:cNvSpPr>
          <p:nvPr>
            <p:ph type="title"/>
          </p:nvPr>
        </p:nvSpPr>
        <p:spPr/>
        <p:txBody>
          <a:bodyPr/>
          <a:lstStyle/>
          <a:p>
            <a:r>
              <a:rPr lang="en-US" altLang="en-US" smtClean="0"/>
              <a:t>BC 522(f)</a:t>
            </a:r>
          </a:p>
        </p:txBody>
      </p:sp>
      <p:sp>
        <p:nvSpPr>
          <p:cNvPr id="11270" name="Rectangle 3"/>
          <p:cNvSpPr>
            <a:spLocks noGrp="1" noChangeArrowheads="1"/>
          </p:cNvSpPr>
          <p:nvPr>
            <p:ph type="body" idx="1"/>
          </p:nvPr>
        </p:nvSpPr>
        <p:spPr/>
        <p:txBody>
          <a:bodyPr/>
          <a:lstStyle/>
          <a:p>
            <a:r>
              <a:rPr lang="en-US" altLang="en-US" smtClean="0">
                <a:cs typeface="Times New Roman" panose="02020603050405020304" pitchFamily="18" charset="0"/>
              </a:rPr>
              <a:t>(f)(1) Notwithstanding any waiver of exemptions but subject to paragraph (3), the debtor may </a:t>
            </a:r>
            <a:r>
              <a:rPr lang="en-US" altLang="en-US" smtClean="0">
                <a:solidFill>
                  <a:srgbClr val="FF0000"/>
                </a:solidFill>
                <a:cs typeface="Times New Roman" panose="02020603050405020304" pitchFamily="18" charset="0"/>
              </a:rPr>
              <a:t>avoid</a:t>
            </a:r>
            <a:r>
              <a:rPr lang="en-US" altLang="en-US" smtClean="0">
                <a:cs typeface="Times New Roman" panose="02020603050405020304" pitchFamily="18" charset="0"/>
              </a:rPr>
              <a:t> the fixing of a lien on an interest of the debtor in property to the extent that such lien impairs an exemption to which the debtor would have been entitled under subsection (b) of this section, if such lien is –</a:t>
            </a:r>
          </a:p>
        </p:txBody>
      </p:sp>
    </p:spTree>
    <p:extLst>
      <p:ext uri="{BB962C8B-B14F-4D97-AF65-F5344CB8AC3E}">
        <p14:creationId xmlns:p14="http://schemas.microsoft.com/office/powerpoint/2010/main" val="22181987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B6CE198-889A-4D22-AA2A-41A9E11657C9}" type="slidenum">
              <a:rPr lang="en-US" altLang="en-US" sz="1400">
                <a:solidFill>
                  <a:srgbClr val="000066"/>
                </a:solidFill>
                <a:latin typeface="Arial" panose="020B0604020202020204" pitchFamily="34" charset="0"/>
              </a:rPr>
              <a:pPr/>
              <a:t>56</a:t>
            </a:fld>
            <a:endParaRPr lang="en-US" altLang="en-US" sz="1400">
              <a:solidFill>
                <a:srgbClr val="000066"/>
              </a:solidFill>
              <a:latin typeface="Arial" panose="020B0604020202020204" pitchFamily="34" charset="0"/>
            </a:endParaRPr>
          </a:p>
        </p:txBody>
      </p:sp>
      <p:sp>
        <p:nvSpPr>
          <p:cNvPr id="12293" name="Rectangle 2"/>
          <p:cNvSpPr>
            <a:spLocks noGrp="1" noChangeArrowheads="1"/>
          </p:cNvSpPr>
          <p:nvPr>
            <p:ph type="title"/>
          </p:nvPr>
        </p:nvSpPr>
        <p:spPr/>
        <p:txBody>
          <a:bodyPr/>
          <a:lstStyle/>
          <a:p>
            <a:r>
              <a:rPr lang="en-US" altLang="en-US" smtClean="0"/>
              <a:t>BC 522(f)</a:t>
            </a:r>
          </a:p>
        </p:txBody>
      </p:sp>
      <p:sp>
        <p:nvSpPr>
          <p:cNvPr id="12294" name="Rectangle 3"/>
          <p:cNvSpPr>
            <a:spLocks noGrp="1" noChangeArrowheads="1"/>
          </p:cNvSpPr>
          <p:nvPr>
            <p:ph type="body" idx="1"/>
          </p:nvPr>
        </p:nvSpPr>
        <p:spPr/>
        <p:txBody>
          <a:bodyPr/>
          <a:lstStyle/>
          <a:p>
            <a:pPr lvl="1"/>
            <a:r>
              <a:rPr lang="en-US" altLang="en-US" smtClean="0">
                <a:cs typeface="Times New Roman" panose="02020603050405020304" pitchFamily="18" charset="0"/>
              </a:rPr>
              <a:t>(B) a nonpossessory, </a:t>
            </a:r>
            <a:r>
              <a:rPr lang="en-US" altLang="en-US" smtClean="0">
                <a:solidFill>
                  <a:srgbClr val="FF0000"/>
                </a:solidFill>
                <a:cs typeface="Times New Roman" panose="02020603050405020304" pitchFamily="18" charset="0"/>
              </a:rPr>
              <a:t>nonpurchase-money</a:t>
            </a:r>
            <a:r>
              <a:rPr lang="en-US" altLang="en-US" smtClean="0">
                <a:cs typeface="Times New Roman" panose="02020603050405020304" pitchFamily="18" charset="0"/>
              </a:rPr>
              <a:t> security interest in any –</a:t>
            </a:r>
            <a:endParaRPr lang="en-US" altLang="en-US" smtClean="0"/>
          </a:p>
          <a:p>
            <a:pPr lvl="2"/>
            <a:r>
              <a:rPr lang="en-US" altLang="en-US" smtClean="0">
                <a:cs typeface="Times New Roman" panose="02020603050405020304" pitchFamily="18" charset="0"/>
              </a:rPr>
              <a:t>(i) household furnishings, household goods, wearing apparel, appliances, books, animals, crops, musical instruments, or jewelry that are held primarily for the personal, family, or household use of the debtor or a dependent of the debtor;</a:t>
            </a:r>
          </a:p>
        </p:txBody>
      </p:sp>
    </p:spTree>
    <p:extLst>
      <p:ext uri="{BB962C8B-B14F-4D97-AF65-F5344CB8AC3E}">
        <p14:creationId xmlns:p14="http://schemas.microsoft.com/office/powerpoint/2010/main" val="17002434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45F0905-4F9D-49C1-9522-5ECA49C1E99A}" type="slidenum">
              <a:rPr lang="en-US" altLang="en-US" sz="1400">
                <a:solidFill>
                  <a:srgbClr val="000066"/>
                </a:solidFill>
                <a:latin typeface="Arial" panose="020B0604020202020204" pitchFamily="34" charset="0"/>
              </a:rPr>
              <a:pPr/>
              <a:t>57</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altLang="en-US" smtClean="0"/>
              <a:t>BC 522(f)</a:t>
            </a:r>
          </a:p>
        </p:txBody>
      </p:sp>
      <p:sp>
        <p:nvSpPr>
          <p:cNvPr id="13318" name="Rectangle 3"/>
          <p:cNvSpPr>
            <a:spLocks noGrp="1" noChangeArrowheads="1"/>
          </p:cNvSpPr>
          <p:nvPr>
            <p:ph type="body" idx="1"/>
          </p:nvPr>
        </p:nvSpPr>
        <p:spPr/>
        <p:txBody>
          <a:bodyPr/>
          <a:lstStyle/>
          <a:p>
            <a:pPr lvl="2"/>
            <a:r>
              <a:rPr lang="en-US" altLang="en-US" smtClean="0">
                <a:cs typeface="Times New Roman" panose="02020603050405020304" pitchFamily="18" charset="0"/>
              </a:rPr>
              <a:t>(ii) implements, professional books, or tools, of the trade of the debtor or the trade of a dependent of the debtor; or</a:t>
            </a:r>
          </a:p>
          <a:p>
            <a:pPr lvl="2"/>
            <a:r>
              <a:rPr lang="en-US" altLang="en-US" smtClean="0">
                <a:cs typeface="Times New Roman" panose="02020603050405020304" pitchFamily="18" charset="0"/>
              </a:rPr>
              <a:t>(iii) professionally prescribed health aids for the debtor or a dependent of the debtor.</a:t>
            </a:r>
          </a:p>
          <a:p>
            <a:r>
              <a:rPr lang="en-US" altLang="en-US" smtClean="0">
                <a:cs typeface="Times New Roman" panose="02020603050405020304" pitchFamily="18" charset="0"/>
              </a:rPr>
              <a:t>Household goods defined in BC 522(f)(4)</a:t>
            </a:r>
          </a:p>
        </p:txBody>
      </p:sp>
    </p:spTree>
    <p:extLst>
      <p:ext uri="{BB962C8B-B14F-4D97-AF65-F5344CB8AC3E}">
        <p14:creationId xmlns:p14="http://schemas.microsoft.com/office/powerpoint/2010/main" val="6817950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D50A259-6AB0-4627-A6ED-20431DC3AFC0}" type="slidenum">
              <a:rPr lang="en-US" altLang="en-US" sz="1400">
                <a:solidFill>
                  <a:srgbClr val="000066"/>
                </a:solidFill>
                <a:latin typeface="Arial" panose="020B0604020202020204" pitchFamily="34" charset="0"/>
              </a:rPr>
              <a:pPr/>
              <a:t>58</a:t>
            </a:fld>
            <a:endParaRPr lang="en-US" altLang="en-US" sz="1400">
              <a:solidFill>
                <a:srgbClr val="000066"/>
              </a:solidFill>
              <a:latin typeface="Arial" panose="020B0604020202020204" pitchFamily="34" charset="0"/>
            </a:endParaRPr>
          </a:p>
        </p:txBody>
      </p:sp>
      <p:sp>
        <p:nvSpPr>
          <p:cNvPr id="14341" name="Rectangle 2"/>
          <p:cNvSpPr>
            <a:spLocks noGrp="1" noChangeArrowheads="1"/>
          </p:cNvSpPr>
          <p:nvPr>
            <p:ph type="title"/>
          </p:nvPr>
        </p:nvSpPr>
        <p:spPr/>
        <p:txBody>
          <a:bodyPr/>
          <a:lstStyle/>
          <a:p>
            <a:r>
              <a:rPr lang="en-US" altLang="en-US" smtClean="0"/>
              <a:t>Two Approaches</a:t>
            </a:r>
          </a:p>
        </p:txBody>
      </p:sp>
      <p:sp>
        <p:nvSpPr>
          <p:cNvPr id="14342" name="Rectangle 3"/>
          <p:cNvSpPr>
            <a:spLocks noGrp="1" noChangeArrowheads="1"/>
          </p:cNvSpPr>
          <p:nvPr>
            <p:ph type="body" idx="1"/>
          </p:nvPr>
        </p:nvSpPr>
        <p:spPr/>
        <p:txBody>
          <a:bodyPr/>
          <a:lstStyle/>
          <a:p>
            <a:r>
              <a:rPr lang="en-US" altLang="en-US" smtClean="0"/>
              <a:t>Transformation Rule</a:t>
            </a:r>
          </a:p>
          <a:p>
            <a:pPr lvl="1"/>
            <a:r>
              <a:rPr lang="en-US" altLang="en-US" smtClean="0"/>
              <a:t>Refinancing eliminates PMSI character</a:t>
            </a:r>
          </a:p>
          <a:p>
            <a:r>
              <a:rPr lang="en-US" altLang="en-US" smtClean="0"/>
              <a:t>Dual Status Rule</a:t>
            </a:r>
          </a:p>
          <a:p>
            <a:pPr lvl="1"/>
            <a:r>
              <a:rPr lang="en-US" altLang="en-US" smtClean="0"/>
              <a:t>Allows PMSI to maintain that character to extent that PMSI debt survives refinancing</a:t>
            </a:r>
          </a:p>
        </p:txBody>
      </p:sp>
    </p:spTree>
    <p:extLst>
      <p:ext uri="{BB962C8B-B14F-4D97-AF65-F5344CB8AC3E}">
        <p14:creationId xmlns:p14="http://schemas.microsoft.com/office/powerpoint/2010/main" val="2492118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6A773989-CB38-4E3A-AA1D-23F964BC1B0E}" type="datetime4">
              <a:rPr lang="en-US" smtClean="0"/>
              <a:t>April 22,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359CD25-ED98-4729-ACBE-C6A91EBE7D52}" type="slidenum">
              <a:rPr lang="en-US" altLang="en-US" sz="1400">
                <a:solidFill>
                  <a:srgbClr val="000066"/>
                </a:solidFill>
                <a:latin typeface="Arial" panose="020B0604020202020204" pitchFamily="34" charset="0"/>
              </a:rPr>
              <a:pPr/>
              <a:t>6</a:t>
            </a:fld>
            <a:endParaRPr lang="en-US" altLang="en-US" sz="1400">
              <a:solidFill>
                <a:srgbClr val="000066"/>
              </a:solidFill>
              <a:latin typeface="Arial" panose="020B0604020202020204" pitchFamily="34" charset="0"/>
            </a:endParaRPr>
          </a:p>
        </p:txBody>
      </p:sp>
      <p:sp>
        <p:nvSpPr>
          <p:cNvPr id="37893" name="Rectangle 2"/>
          <p:cNvSpPr>
            <a:spLocks noGrp="1" noChangeArrowheads="1"/>
          </p:cNvSpPr>
          <p:nvPr>
            <p:ph type="title"/>
          </p:nvPr>
        </p:nvSpPr>
        <p:spPr/>
        <p:txBody>
          <a:bodyPr/>
          <a:lstStyle/>
          <a:p>
            <a:r>
              <a:rPr lang="en-US" altLang="en-US" smtClean="0"/>
              <a:t>Knowledge and Textured-Priority Rules</a:t>
            </a:r>
          </a:p>
        </p:txBody>
      </p:sp>
      <p:sp>
        <p:nvSpPr>
          <p:cNvPr id="37895" name="Rectangle 15"/>
          <p:cNvSpPr>
            <a:spLocks noGrp="1" noChangeArrowheads="1"/>
          </p:cNvSpPr>
          <p:nvPr>
            <p:ph type="body" idx="4294967295"/>
          </p:nvPr>
        </p:nvSpPr>
        <p:spPr/>
        <p:txBody>
          <a:bodyPr/>
          <a:lstStyle/>
          <a:p>
            <a:r>
              <a:rPr lang="en-US" altLang="en-US" sz="3800" dirty="0" smtClean="0">
                <a:solidFill>
                  <a:srgbClr val="0000FF"/>
                </a:solidFill>
              </a:rPr>
              <a:t>Article 9 generally rejects use of knowledge to avoid situations like this</a:t>
            </a:r>
          </a:p>
          <a:p>
            <a:r>
              <a:rPr lang="en-US" altLang="en-US" sz="3800" dirty="0" smtClean="0">
                <a:solidFill>
                  <a:srgbClr val="0000FF"/>
                </a:solidFill>
              </a:rPr>
              <a:t>Meaning</a:t>
            </a:r>
          </a:p>
          <a:p>
            <a:pPr lvl="1"/>
            <a:r>
              <a:rPr lang="en-US" altLang="en-US" sz="3600" dirty="0" smtClean="0"/>
              <a:t>Bank should be unperfected</a:t>
            </a:r>
          </a:p>
          <a:p>
            <a:pPr lvl="1"/>
            <a:r>
              <a:rPr lang="en-US" altLang="en-US" sz="3600" dirty="0" err="1" smtClean="0"/>
              <a:t>Finco</a:t>
            </a:r>
            <a:r>
              <a:rPr lang="en-US" altLang="en-US" sz="3600" dirty="0" smtClean="0"/>
              <a:t> has priority over Creditor who has priority over Bank</a:t>
            </a:r>
          </a:p>
        </p:txBody>
      </p:sp>
    </p:spTree>
    <p:extLst>
      <p:ext uri="{BB962C8B-B14F-4D97-AF65-F5344CB8AC3E}">
        <p14:creationId xmlns:p14="http://schemas.microsoft.com/office/powerpoint/2010/main" val="263472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C9448CF0-0095-4C82-AB6B-8724E1B672F4}" type="datetime4">
              <a:rPr lang="en-US" smtClean="0"/>
              <a:t>April 22,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7DC364C-3E01-43C5-A295-BB75A9E649BB}" type="slidenum">
              <a:rPr lang="en-US" altLang="en-US" sz="1400">
                <a:solidFill>
                  <a:srgbClr val="000066"/>
                </a:solidFill>
                <a:latin typeface="Arial" panose="020B0604020202020204" pitchFamily="34" charset="0"/>
              </a:rPr>
              <a:pPr/>
              <a:t>7</a:t>
            </a:fld>
            <a:endParaRPr lang="en-US" altLang="en-US" sz="1400">
              <a:solidFill>
                <a:srgbClr val="000066"/>
              </a:solidFill>
              <a:latin typeface="Arial" panose="020B0604020202020204" pitchFamily="34" charset="0"/>
            </a:endParaRPr>
          </a:p>
        </p:txBody>
      </p:sp>
      <p:sp>
        <p:nvSpPr>
          <p:cNvPr id="38917" name="Rectangle 2"/>
          <p:cNvSpPr>
            <a:spLocks noGrp="1" noChangeArrowheads="1"/>
          </p:cNvSpPr>
          <p:nvPr>
            <p:ph type="title"/>
          </p:nvPr>
        </p:nvSpPr>
        <p:spPr/>
        <p:txBody>
          <a:bodyPr/>
          <a:lstStyle/>
          <a:p>
            <a:r>
              <a:rPr lang="en-US" altLang="en-US" dirty="0" smtClean="0"/>
              <a:t>4-16: Negative Pledges</a:t>
            </a:r>
          </a:p>
        </p:txBody>
      </p:sp>
      <p:sp>
        <p:nvSpPr>
          <p:cNvPr id="1401859" name="AutoShape 3"/>
          <p:cNvSpPr>
            <a:spLocks noChangeArrowheads="1"/>
          </p:cNvSpPr>
          <p:nvPr/>
        </p:nvSpPr>
        <p:spPr bwMode="auto">
          <a:xfrm>
            <a:off x="8603876" y="1524000"/>
            <a:ext cx="26670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1401860" name="AutoShape 4"/>
          <p:cNvSpPr>
            <a:spLocks noChangeArrowheads="1"/>
          </p:cNvSpPr>
          <p:nvPr/>
        </p:nvSpPr>
        <p:spPr bwMode="auto">
          <a:xfrm>
            <a:off x="1555377"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401861" name="AutoShape 5"/>
          <p:cNvSpPr>
            <a:spLocks noChangeArrowheads="1"/>
          </p:cNvSpPr>
          <p:nvPr/>
        </p:nvSpPr>
        <p:spPr bwMode="auto">
          <a:xfrm>
            <a:off x="2133600" y="5029200"/>
            <a:ext cx="23622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Creditco</a:t>
            </a:r>
          </a:p>
        </p:txBody>
      </p:sp>
      <p:sp>
        <p:nvSpPr>
          <p:cNvPr id="1401862" name="Line 6"/>
          <p:cNvSpPr>
            <a:spLocks noChangeShapeType="1"/>
          </p:cNvSpPr>
          <p:nvPr/>
        </p:nvSpPr>
        <p:spPr bwMode="auto">
          <a:xfrm>
            <a:off x="3919167" y="1828800"/>
            <a:ext cx="5054504"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3" name="AutoShape 7"/>
          <p:cNvSpPr>
            <a:spLocks noChangeArrowheads="1"/>
          </p:cNvSpPr>
          <p:nvPr/>
        </p:nvSpPr>
        <p:spPr bwMode="auto">
          <a:xfrm>
            <a:off x="4751322" y="1421805"/>
            <a:ext cx="3390193"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$20,000 </a:t>
            </a:r>
            <a:r>
              <a:rPr lang="en-US" altLang="en-US" sz="3200" dirty="0"/>
              <a:t>w/negative pledge</a:t>
            </a:r>
          </a:p>
        </p:txBody>
      </p:sp>
      <p:sp>
        <p:nvSpPr>
          <p:cNvPr id="1401864" name="Line 8"/>
          <p:cNvSpPr>
            <a:spLocks noChangeShapeType="1"/>
          </p:cNvSpPr>
          <p:nvPr/>
        </p:nvSpPr>
        <p:spPr bwMode="auto">
          <a:xfrm>
            <a:off x="3276600" y="2667000"/>
            <a:ext cx="0" cy="23622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5" name="AutoShape 9"/>
          <p:cNvSpPr>
            <a:spLocks noChangeArrowheads="1"/>
          </p:cNvSpPr>
          <p:nvPr/>
        </p:nvSpPr>
        <p:spPr bwMode="auto">
          <a:xfrm>
            <a:off x="726141" y="3276600"/>
            <a:ext cx="2398059" cy="1066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a:t>
            </a:r>
          </a:p>
          <a:p>
            <a:pPr algn="ctr"/>
            <a:r>
              <a:rPr lang="en-US" altLang="en-US" sz="3200" dirty="0"/>
              <a:t>$10,000 USC</a:t>
            </a:r>
          </a:p>
        </p:txBody>
      </p:sp>
      <p:sp>
        <p:nvSpPr>
          <p:cNvPr id="1401866" name="AutoShape 10"/>
          <p:cNvSpPr>
            <a:spLocks noChangeArrowheads="1"/>
          </p:cNvSpPr>
          <p:nvPr/>
        </p:nvSpPr>
        <p:spPr bwMode="auto">
          <a:xfrm>
            <a:off x="5334000" y="5029200"/>
            <a:ext cx="2286000" cy="1219200"/>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401867" name="Line 11"/>
          <p:cNvSpPr>
            <a:spLocks noChangeShapeType="1"/>
          </p:cNvSpPr>
          <p:nvPr/>
        </p:nvSpPr>
        <p:spPr bwMode="auto">
          <a:xfrm>
            <a:off x="3733800" y="2667000"/>
            <a:ext cx="1600200" cy="2362200"/>
          </a:xfrm>
          <a:prstGeom prst="line">
            <a:avLst/>
          </a:prstGeom>
          <a:noFill/>
          <a:ln w="1905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8" name="AutoShape 12"/>
          <p:cNvSpPr>
            <a:spLocks noChangeArrowheads="1"/>
          </p:cNvSpPr>
          <p:nvPr/>
        </p:nvSpPr>
        <p:spPr bwMode="auto">
          <a:xfrm>
            <a:off x="4845423" y="3162300"/>
            <a:ext cx="3404443" cy="1371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3/1: SA</a:t>
            </a:r>
            <a:r>
              <a:rPr lang="en-US" altLang="en-US" sz="3200" dirty="0"/>
              <a:t>: All Assets</a:t>
            </a:r>
          </a:p>
          <a:p>
            <a:pPr algn="ctr"/>
            <a:r>
              <a:rPr lang="en-US" altLang="en-US" sz="3200" dirty="0"/>
              <a:t>FS: Same</a:t>
            </a:r>
          </a:p>
          <a:p>
            <a:pPr algn="ctr"/>
            <a:r>
              <a:rPr lang="en-US" altLang="en-US" sz="3200" dirty="0"/>
              <a:t>$30,000</a:t>
            </a:r>
          </a:p>
        </p:txBody>
      </p:sp>
      <p:sp>
        <p:nvSpPr>
          <p:cNvPr id="1401869" name="AutoShape 13"/>
          <p:cNvSpPr>
            <a:spLocks noChangeArrowheads="1"/>
          </p:cNvSpPr>
          <p:nvPr/>
        </p:nvSpPr>
        <p:spPr bwMode="auto">
          <a:xfrm>
            <a:off x="8551864" y="2802731"/>
            <a:ext cx="3136432" cy="2355850"/>
          </a:xfrm>
          <a:prstGeom prst="flowChartProcess">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t>“Corp promises that it will not grant a security interest in any of its assets” </a:t>
            </a:r>
          </a:p>
        </p:txBody>
      </p:sp>
      <p:sp>
        <p:nvSpPr>
          <p:cNvPr id="1401870" name="Rectangle 14"/>
          <p:cNvSpPr>
            <a:spLocks noChangeArrowheads="1"/>
          </p:cNvSpPr>
          <p:nvPr/>
        </p:nvSpPr>
        <p:spPr bwMode="auto">
          <a:xfrm>
            <a:off x="7772400" y="5370513"/>
            <a:ext cx="4329953"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a:solidFill>
                  <a:srgbClr val="FF0000"/>
                </a:solidFill>
                <a:cs typeface="Times New Roman" panose="02020603050405020304" pitchFamily="18" charset="0"/>
              </a:rPr>
              <a:t>3/1: $40,000 in assets: Who has priority?</a:t>
            </a:r>
          </a:p>
        </p:txBody>
      </p:sp>
      <p:sp>
        <p:nvSpPr>
          <p:cNvPr id="18" name="Rectangle 7"/>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9" name="Text Box 5"/>
          <p:cNvSpPr txBox="1">
            <a:spLocks noChangeArrowheads="1"/>
          </p:cNvSpPr>
          <p:nvPr/>
        </p:nvSpPr>
        <p:spPr bwMode="auto">
          <a:xfrm>
            <a:off x="11159837" y="0"/>
            <a:ext cx="103216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11360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01860"/>
                                        </p:tgtEl>
                                        <p:attrNameLst>
                                          <p:attrName>style.visibility</p:attrName>
                                        </p:attrNameLst>
                                      </p:cBhvr>
                                      <p:to>
                                        <p:strVal val="visible"/>
                                      </p:to>
                                    </p:set>
                                    <p:anim calcmode="lin" valueType="num">
                                      <p:cBhvr additive="base">
                                        <p:cTn id="7" dur="500" fill="hold"/>
                                        <p:tgtEl>
                                          <p:spTgt spid="1401860"/>
                                        </p:tgtEl>
                                        <p:attrNameLst>
                                          <p:attrName>ppt_x</p:attrName>
                                        </p:attrNameLst>
                                      </p:cBhvr>
                                      <p:tavLst>
                                        <p:tav tm="0">
                                          <p:val>
                                            <p:strVal val="0-#ppt_w/2"/>
                                          </p:val>
                                        </p:tav>
                                        <p:tav tm="100000">
                                          <p:val>
                                            <p:strVal val="#ppt_x"/>
                                          </p:val>
                                        </p:tav>
                                      </p:tavLst>
                                    </p:anim>
                                    <p:anim calcmode="lin" valueType="num">
                                      <p:cBhvr additive="base">
                                        <p:cTn id="8" dur="500" fill="hold"/>
                                        <p:tgtEl>
                                          <p:spTgt spid="140186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401861"/>
                                        </p:tgtEl>
                                        <p:attrNameLst>
                                          <p:attrName>style.visibility</p:attrName>
                                        </p:attrNameLst>
                                      </p:cBhvr>
                                      <p:to>
                                        <p:strVal val="visible"/>
                                      </p:to>
                                    </p:set>
                                    <p:anim calcmode="lin" valueType="num">
                                      <p:cBhvr>
                                        <p:cTn id="12" dur="500" fill="hold"/>
                                        <p:tgtEl>
                                          <p:spTgt spid="1401861"/>
                                        </p:tgtEl>
                                        <p:attrNameLst>
                                          <p:attrName>ppt_w</p:attrName>
                                        </p:attrNameLst>
                                      </p:cBhvr>
                                      <p:tavLst>
                                        <p:tav tm="0">
                                          <p:val>
                                            <p:strVal val="2/3*#ppt_w"/>
                                          </p:val>
                                        </p:tav>
                                        <p:tav tm="100000">
                                          <p:val>
                                            <p:strVal val="#ppt_w"/>
                                          </p:val>
                                        </p:tav>
                                      </p:tavLst>
                                    </p:anim>
                                    <p:anim calcmode="lin" valueType="num">
                                      <p:cBhvr>
                                        <p:cTn id="13" dur="500" fill="hold"/>
                                        <p:tgtEl>
                                          <p:spTgt spid="140186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401864"/>
                                        </p:tgtEl>
                                        <p:attrNameLst>
                                          <p:attrName>style.visibility</p:attrName>
                                        </p:attrNameLst>
                                      </p:cBhvr>
                                      <p:to>
                                        <p:strVal val="visible"/>
                                      </p:to>
                                    </p:set>
                                    <p:anim calcmode="lin" valueType="num">
                                      <p:cBhvr>
                                        <p:cTn id="17" dur="500" fill="hold"/>
                                        <p:tgtEl>
                                          <p:spTgt spid="1401864"/>
                                        </p:tgtEl>
                                        <p:attrNameLst>
                                          <p:attrName>ppt_w</p:attrName>
                                        </p:attrNameLst>
                                      </p:cBhvr>
                                      <p:tavLst>
                                        <p:tav tm="0">
                                          <p:val>
                                            <p:fltVal val="0"/>
                                          </p:val>
                                        </p:tav>
                                        <p:tav tm="100000">
                                          <p:val>
                                            <p:strVal val="#ppt_w"/>
                                          </p:val>
                                        </p:tav>
                                      </p:tavLst>
                                    </p:anim>
                                    <p:anim calcmode="lin" valueType="num">
                                      <p:cBhvr>
                                        <p:cTn id="18" dur="500" fill="hold"/>
                                        <p:tgtEl>
                                          <p:spTgt spid="1401864"/>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401865"/>
                                        </p:tgtEl>
                                        <p:attrNameLst>
                                          <p:attrName>style.visibility</p:attrName>
                                        </p:attrNameLst>
                                      </p:cBhvr>
                                      <p:to>
                                        <p:strVal val="visible"/>
                                      </p:to>
                                    </p:set>
                                    <p:animEffect transition="in" filter="dissolve">
                                      <p:cBhvr>
                                        <p:cTn id="22" dur="500"/>
                                        <p:tgtEl>
                                          <p:spTgt spid="14018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401859"/>
                                        </p:tgtEl>
                                        <p:attrNameLst>
                                          <p:attrName>style.visibility</p:attrName>
                                        </p:attrNameLst>
                                      </p:cBhvr>
                                      <p:to>
                                        <p:strVal val="visible"/>
                                      </p:to>
                                    </p:set>
                                    <p:anim calcmode="lin" valueType="num">
                                      <p:cBhvr>
                                        <p:cTn id="27" dur="500" fill="hold"/>
                                        <p:tgtEl>
                                          <p:spTgt spid="1401859"/>
                                        </p:tgtEl>
                                        <p:attrNameLst>
                                          <p:attrName>ppt_w</p:attrName>
                                        </p:attrNameLst>
                                      </p:cBhvr>
                                      <p:tavLst>
                                        <p:tav tm="0">
                                          <p:val>
                                            <p:strVal val="2/3*#ppt_w"/>
                                          </p:val>
                                        </p:tav>
                                        <p:tav tm="100000">
                                          <p:val>
                                            <p:strVal val="#ppt_w"/>
                                          </p:val>
                                        </p:tav>
                                      </p:tavLst>
                                    </p:anim>
                                    <p:anim calcmode="lin" valueType="num">
                                      <p:cBhvr>
                                        <p:cTn id="28" dur="500" fill="hold"/>
                                        <p:tgtEl>
                                          <p:spTgt spid="1401859"/>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16" fill="hold" grpId="0" nodeType="afterEffect">
                                  <p:stCondLst>
                                    <p:cond delay="0"/>
                                  </p:stCondLst>
                                  <p:childTnLst>
                                    <p:set>
                                      <p:cBhvr>
                                        <p:cTn id="31" dur="1" fill="hold">
                                          <p:stCondLst>
                                            <p:cond delay="0"/>
                                          </p:stCondLst>
                                        </p:cTn>
                                        <p:tgtEl>
                                          <p:spTgt spid="1401862"/>
                                        </p:tgtEl>
                                        <p:attrNameLst>
                                          <p:attrName>style.visibility</p:attrName>
                                        </p:attrNameLst>
                                      </p:cBhvr>
                                      <p:to>
                                        <p:strVal val="visible"/>
                                      </p:to>
                                    </p:set>
                                    <p:anim calcmode="lin" valueType="num">
                                      <p:cBhvr>
                                        <p:cTn id="32" dur="500" fill="hold"/>
                                        <p:tgtEl>
                                          <p:spTgt spid="1401862"/>
                                        </p:tgtEl>
                                        <p:attrNameLst>
                                          <p:attrName>ppt_w</p:attrName>
                                        </p:attrNameLst>
                                      </p:cBhvr>
                                      <p:tavLst>
                                        <p:tav tm="0">
                                          <p:val>
                                            <p:fltVal val="0"/>
                                          </p:val>
                                        </p:tav>
                                        <p:tav tm="100000">
                                          <p:val>
                                            <p:strVal val="#ppt_w"/>
                                          </p:val>
                                        </p:tav>
                                      </p:tavLst>
                                    </p:anim>
                                    <p:anim calcmode="lin" valueType="num">
                                      <p:cBhvr>
                                        <p:cTn id="33" dur="500" fill="hold"/>
                                        <p:tgtEl>
                                          <p:spTgt spid="140186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401863"/>
                                        </p:tgtEl>
                                        <p:attrNameLst>
                                          <p:attrName>style.visibility</p:attrName>
                                        </p:attrNameLst>
                                      </p:cBhvr>
                                      <p:to>
                                        <p:strVal val="visible"/>
                                      </p:to>
                                    </p:set>
                                    <p:animEffect transition="in" filter="dissolve">
                                      <p:cBhvr>
                                        <p:cTn id="37" dur="500"/>
                                        <p:tgtEl>
                                          <p:spTgt spid="1401863"/>
                                        </p:tgtEl>
                                      </p:cBhvr>
                                    </p:animEffect>
                                  </p:childTnLst>
                                </p:cTn>
                              </p:par>
                            </p:childTnLst>
                          </p:cTn>
                        </p:par>
                        <p:par>
                          <p:cTn id="38" fill="hold" nodeType="afterGroup">
                            <p:stCondLst>
                              <p:cond delay="1500"/>
                            </p:stCondLst>
                            <p:childTnLst>
                              <p:par>
                                <p:cTn id="39" presetID="22" presetClass="entr" presetSubtype="1" fill="hold" grpId="0" nodeType="afterEffect">
                                  <p:stCondLst>
                                    <p:cond delay="0"/>
                                  </p:stCondLst>
                                  <p:childTnLst>
                                    <p:set>
                                      <p:cBhvr>
                                        <p:cTn id="40" dur="1" fill="hold">
                                          <p:stCondLst>
                                            <p:cond delay="0"/>
                                          </p:stCondLst>
                                        </p:cTn>
                                        <p:tgtEl>
                                          <p:spTgt spid="1401869"/>
                                        </p:tgtEl>
                                        <p:attrNameLst>
                                          <p:attrName>style.visibility</p:attrName>
                                        </p:attrNameLst>
                                      </p:cBhvr>
                                      <p:to>
                                        <p:strVal val="visible"/>
                                      </p:to>
                                    </p:set>
                                    <p:animEffect transition="in" filter="wipe(up)">
                                      <p:cBhvr>
                                        <p:cTn id="41" dur="500"/>
                                        <p:tgtEl>
                                          <p:spTgt spid="140186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hidden"/>
                                      </p:to>
                                    </p:set>
                                  </p:childTnLst>
                                </p:cTn>
                              </p:par>
                              <p:par>
                                <p:cTn id="46" presetID="23" presetClass="entr" presetSubtype="272" fill="hold" grpId="0" nodeType="withEffect">
                                  <p:stCondLst>
                                    <p:cond delay="0"/>
                                  </p:stCondLst>
                                  <p:childTnLst>
                                    <p:set>
                                      <p:cBhvr>
                                        <p:cTn id="47" dur="1" fill="hold">
                                          <p:stCondLst>
                                            <p:cond delay="0"/>
                                          </p:stCondLst>
                                        </p:cTn>
                                        <p:tgtEl>
                                          <p:spTgt spid="1401866"/>
                                        </p:tgtEl>
                                        <p:attrNameLst>
                                          <p:attrName>style.visibility</p:attrName>
                                        </p:attrNameLst>
                                      </p:cBhvr>
                                      <p:to>
                                        <p:strVal val="visible"/>
                                      </p:to>
                                    </p:set>
                                    <p:anim calcmode="lin" valueType="num">
                                      <p:cBhvr>
                                        <p:cTn id="48" dur="500" fill="hold"/>
                                        <p:tgtEl>
                                          <p:spTgt spid="1401866"/>
                                        </p:tgtEl>
                                        <p:attrNameLst>
                                          <p:attrName>ppt_w</p:attrName>
                                        </p:attrNameLst>
                                      </p:cBhvr>
                                      <p:tavLst>
                                        <p:tav tm="0">
                                          <p:val>
                                            <p:strVal val="2/3*#ppt_w"/>
                                          </p:val>
                                        </p:tav>
                                        <p:tav tm="100000">
                                          <p:val>
                                            <p:strVal val="#ppt_w"/>
                                          </p:val>
                                        </p:tav>
                                      </p:tavLst>
                                    </p:anim>
                                    <p:anim calcmode="lin" valueType="num">
                                      <p:cBhvr>
                                        <p:cTn id="49" dur="500" fill="hold"/>
                                        <p:tgtEl>
                                          <p:spTgt spid="1401866"/>
                                        </p:tgtEl>
                                        <p:attrNameLst>
                                          <p:attrName>ppt_h</p:attrName>
                                        </p:attrNameLst>
                                      </p:cBhvr>
                                      <p:tavLst>
                                        <p:tav tm="0">
                                          <p:val>
                                            <p:strVal val="2/3*#ppt_h"/>
                                          </p:val>
                                        </p:tav>
                                        <p:tav tm="100000">
                                          <p:val>
                                            <p:strVal val="#ppt_h"/>
                                          </p:val>
                                        </p:tav>
                                      </p:tavLst>
                                    </p:anim>
                                  </p:childTnLst>
                                </p:cTn>
                              </p:par>
                            </p:childTnLst>
                          </p:cTn>
                        </p:par>
                        <p:par>
                          <p:cTn id="50" fill="hold" nodeType="afterGroup">
                            <p:stCondLst>
                              <p:cond delay="500"/>
                            </p:stCondLst>
                            <p:childTnLst>
                              <p:par>
                                <p:cTn id="51" presetID="23" presetClass="entr" presetSubtype="16" fill="hold" grpId="0" nodeType="afterEffect">
                                  <p:stCondLst>
                                    <p:cond delay="0"/>
                                  </p:stCondLst>
                                  <p:childTnLst>
                                    <p:set>
                                      <p:cBhvr>
                                        <p:cTn id="52" dur="1" fill="hold">
                                          <p:stCondLst>
                                            <p:cond delay="0"/>
                                          </p:stCondLst>
                                        </p:cTn>
                                        <p:tgtEl>
                                          <p:spTgt spid="1401867"/>
                                        </p:tgtEl>
                                        <p:attrNameLst>
                                          <p:attrName>style.visibility</p:attrName>
                                        </p:attrNameLst>
                                      </p:cBhvr>
                                      <p:to>
                                        <p:strVal val="visible"/>
                                      </p:to>
                                    </p:set>
                                    <p:anim calcmode="lin" valueType="num">
                                      <p:cBhvr>
                                        <p:cTn id="53" dur="500" fill="hold"/>
                                        <p:tgtEl>
                                          <p:spTgt spid="1401867"/>
                                        </p:tgtEl>
                                        <p:attrNameLst>
                                          <p:attrName>ppt_w</p:attrName>
                                        </p:attrNameLst>
                                      </p:cBhvr>
                                      <p:tavLst>
                                        <p:tav tm="0">
                                          <p:val>
                                            <p:fltVal val="0"/>
                                          </p:val>
                                        </p:tav>
                                        <p:tav tm="100000">
                                          <p:val>
                                            <p:strVal val="#ppt_w"/>
                                          </p:val>
                                        </p:tav>
                                      </p:tavLst>
                                    </p:anim>
                                    <p:anim calcmode="lin" valueType="num">
                                      <p:cBhvr>
                                        <p:cTn id="54" dur="500" fill="hold"/>
                                        <p:tgtEl>
                                          <p:spTgt spid="1401867"/>
                                        </p:tgtEl>
                                        <p:attrNameLst>
                                          <p:attrName>ppt_h</p:attrName>
                                        </p:attrNameLst>
                                      </p:cBhvr>
                                      <p:tavLst>
                                        <p:tav tm="0">
                                          <p:val>
                                            <p:fltVal val="0"/>
                                          </p:val>
                                        </p:tav>
                                        <p:tav tm="100000">
                                          <p:val>
                                            <p:strVal val="#ppt_h"/>
                                          </p:val>
                                        </p:tav>
                                      </p:tavLst>
                                    </p:anim>
                                  </p:childTnLst>
                                </p:cTn>
                              </p:par>
                            </p:childTnLst>
                          </p:cTn>
                        </p:par>
                        <p:par>
                          <p:cTn id="55" fill="hold" nodeType="afterGroup">
                            <p:stCondLst>
                              <p:cond delay="1000"/>
                            </p:stCondLst>
                            <p:childTnLst>
                              <p:par>
                                <p:cTn id="56" presetID="9" presetClass="entr" presetSubtype="0" fill="hold" grpId="0" nodeType="afterEffect">
                                  <p:stCondLst>
                                    <p:cond delay="0"/>
                                  </p:stCondLst>
                                  <p:childTnLst>
                                    <p:set>
                                      <p:cBhvr>
                                        <p:cTn id="57" dur="1" fill="hold">
                                          <p:stCondLst>
                                            <p:cond delay="0"/>
                                          </p:stCondLst>
                                        </p:cTn>
                                        <p:tgtEl>
                                          <p:spTgt spid="1401868"/>
                                        </p:tgtEl>
                                        <p:attrNameLst>
                                          <p:attrName>style.visibility</p:attrName>
                                        </p:attrNameLst>
                                      </p:cBhvr>
                                      <p:to>
                                        <p:strVal val="visible"/>
                                      </p:to>
                                    </p:set>
                                    <p:animEffect transition="in" filter="dissolve">
                                      <p:cBhvr>
                                        <p:cTn id="58" dur="500"/>
                                        <p:tgtEl>
                                          <p:spTgt spid="1401868"/>
                                        </p:tgtEl>
                                      </p:cBhvr>
                                    </p:animEffect>
                                  </p:childTnLst>
                                </p:cTn>
                              </p:par>
                            </p:childTnLst>
                          </p:cTn>
                        </p:par>
                        <p:par>
                          <p:cTn id="59" fill="hold" nodeType="afterGroup">
                            <p:stCondLst>
                              <p:cond delay="1500"/>
                            </p:stCondLst>
                            <p:childTnLst>
                              <p:par>
                                <p:cTn id="60" presetID="9" presetClass="entr" presetSubtype="0" fill="hold" grpId="0" nodeType="afterEffect">
                                  <p:stCondLst>
                                    <p:cond delay="0"/>
                                  </p:stCondLst>
                                  <p:childTnLst>
                                    <p:set>
                                      <p:cBhvr>
                                        <p:cTn id="61" dur="1" fill="hold">
                                          <p:stCondLst>
                                            <p:cond delay="0"/>
                                          </p:stCondLst>
                                        </p:cTn>
                                        <p:tgtEl>
                                          <p:spTgt spid="1401870"/>
                                        </p:tgtEl>
                                        <p:attrNameLst>
                                          <p:attrName>style.visibility</p:attrName>
                                        </p:attrNameLst>
                                      </p:cBhvr>
                                      <p:to>
                                        <p:strVal val="visible"/>
                                      </p:to>
                                    </p:set>
                                    <p:animEffect transition="in" filter="dissolve">
                                      <p:cBhvr>
                                        <p:cTn id="62" dur="500"/>
                                        <p:tgtEl>
                                          <p:spTgt spid="1401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1859" grpId="0" animBg="1" autoUpdateAnimBg="0"/>
      <p:bldP spid="1401860" grpId="0" animBg="1" autoUpdateAnimBg="0"/>
      <p:bldP spid="1401861" grpId="0" animBg="1" autoUpdateAnimBg="0"/>
      <p:bldP spid="1401862" grpId="0" animBg="1"/>
      <p:bldP spid="1401863" grpId="0" animBg="1" autoUpdateAnimBg="0"/>
      <p:bldP spid="1401864" grpId="0" animBg="1"/>
      <p:bldP spid="1401865" grpId="0" animBg="1" autoUpdateAnimBg="0"/>
      <p:bldP spid="1401866" grpId="0" animBg="1" autoUpdateAnimBg="0"/>
      <p:bldP spid="1401867" grpId="0" animBg="1"/>
      <p:bldP spid="1401868" grpId="0" animBg="1" autoUpdateAnimBg="0"/>
      <p:bldP spid="1401869" grpId="0" animBg="1" autoUpdateAnimBg="0"/>
      <p:bldP spid="1401870" grpId="0" animBg="1" autoUpdateAnimBg="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quarter" idx="10"/>
          </p:nvPr>
        </p:nvSpPr>
        <p:spPr/>
        <p:txBody>
          <a:bodyPr/>
          <a:lstStyle/>
          <a:p>
            <a:pPr>
              <a:defRPr/>
            </a:pPr>
            <a:fld id="{0FC76E04-3A1C-4CEB-98CE-AD4BD55537BB}" type="datetime4">
              <a:rPr lang="en-US" smtClean="0"/>
              <a:t>April 22, 2021</a:t>
            </a:fld>
            <a:endParaRPr lang="en-US" altLang="en-US">
              <a:solidFill>
                <a:schemeClr val="bg2"/>
              </a:solidFill>
            </a:endParaRPr>
          </a:p>
        </p:txBody>
      </p:sp>
      <p:sp>
        <p:nvSpPr>
          <p:cNvPr id="19"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608403-94CF-44CE-B345-13ACA7F14E82}" type="slidenum">
              <a:rPr lang="en-US" altLang="en-US" sz="1400">
                <a:solidFill>
                  <a:srgbClr val="000066"/>
                </a:solidFill>
                <a:latin typeface="Arial" panose="020B0604020202020204" pitchFamily="34" charset="0"/>
              </a:rPr>
              <a:pPr/>
              <a:t>8</a:t>
            </a:fld>
            <a:endParaRPr lang="en-US" altLang="en-US" sz="1400">
              <a:solidFill>
                <a:srgbClr val="000066"/>
              </a:solidFill>
              <a:latin typeface="Arial" panose="020B0604020202020204" pitchFamily="34" charset="0"/>
            </a:endParaRPr>
          </a:p>
        </p:txBody>
      </p:sp>
      <p:sp>
        <p:nvSpPr>
          <p:cNvPr id="39941" name="Rectangle 2"/>
          <p:cNvSpPr>
            <a:spLocks noGrp="1" noChangeArrowheads="1"/>
          </p:cNvSpPr>
          <p:nvPr>
            <p:ph type="title"/>
          </p:nvPr>
        </p:nvSpPr>
        <p:spPr/>
        <p:txBody>
          <a:bodyPr/>
          <a:lstStyle/>
          <a:p>
            <a:r>
              <a:rPr lang="en-US" altLang="en-US" dirty="0" smtClean="0"/>
              <a:t>NP: Try This</a:t>
            </a:r>
          </a:p>
        </p:txBody>
      </p:sp>
      <p:sp>
        <p:nvSpPr>
          <p:cNvPr id="39942" name="Rectangle 3"/>
          <p:cNvSpPr>
            <a:spLocks noGrp="1" noChangeArrowheads="1"/>
          </p:cNvSpPr>
          <p:nvPr>
            <p:ph type="body" idx="1"/>
          </p:nvPr>
        </p:nvSpPr>
        <p:spPr/>
        <p:txBody>
          <a:bodyPr/>
          <a:lstStyle/>
          <a:p>
            <a:r>
              <a:rPr lang="en-US" altLang="en-US" smtClean="0"/>
              <a:t>Separate property rights from purely contractual rights</a:t>
            </a:r>
          </a:p>
          <a:p>
            <a:r>
              <a:rPr lang="en-US" altLang="en-US" smtClean="0"/>
              <a:t>Step 1: Distribute $30,000 to Bank on its security interest</a:t>
            </a:r>
          </a:p>
        </p:txBody>
      </p:sp>
    </p:spTree>
    <p:extLst>
      <p:ext uri="{BB962C8B-B14F-4D97-AF65-F5344CB8AC3E}">
        <p14:creationId xmlns:p14="http://schemas.microsoft.com/office/powerpoint/2010/main" val="3371512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quarter" idx="10"/>
          </p:nvPr>
        </p:nvSpPr>
        <p:spPr/>
        <p:txBody>
          <a:bodyPr/>
          <a:lstStyle/>
          <a:p>
            <a:pPr>
              <a:defRPr/>
            </a:pPr>
            <a:fld id="{9EF88A6B-4B9D-42AF-BF87-2F8AF7CC03FF}" type="datetime4">
              <a:rPr lang="en-US" smtClean="0"/>
              <a:t>April 22, 2021</a:t>
            </a:fld>
            <a:endParaRPr lang="en-US" altLang="en-US">
              <a:solidFill>
                <a:schemeClr val="bg2"/>
              </a:solidFill>
            </a:endParaRPr>
          </a:p>
        </p:txBody>
      </p:sp>
      <p:sp>
        <p:nvSpPr>
          <p:cNvPr id="19"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5E41E4-AAA9-4612-A56E-E88C60BFA025}" type="slidenum">
              <a:rPr lang="en-US" altLang="en-US" sz="1400">
                <a:solidFill>
                  <a:srgbClr val="000066"/>
                </a:solidFill>
                <a:latin typeface="Arial" panose="020B0604020202020204" pitchFamily="34" charset="0"/>
              </a:rPr>
              <a:pPr/>
              <a:t>9</a:t>
            </a:fld>
            <a:endParaRPr lang="en-US" altLang="en-US" sz="1400">
              <a:solidFill>
                <a:srgbClr val="000066"/>
              </a:solidFill>
              <a:latin typeface="Arial" panose="020B0604020202020204" pitchFamily="34" charset="0"/>
            </a:endParaRPr>
          </a:p>
        </p:txBody>
      </p:sp>
      <p:sp>
        <p:nvSpPr>
          <p:cNvPr id="40965" name="Rectangle 2"/>
          <p:cNvSpPr>
            <a:spLocks noGrp="1" noChangeArrowheads="1"/>
          </p:cNvSpPr>
          <p:nvPr>
            <p:ph type="title"/>
          </p:nvPr>
        </p:nvSpPr>
        <p:spPr/>
        <p:txBody>
          <a:bodyPr/>
          <a:lstStyle/>
          <a:p>
            <a:r>
              <a:rPr lang="en-US" altLang="en-US" dirty="0" smtClean="0"/>
              <a:t>NP: Try This</a:t>
            </a:r>
          </a:p>
        </p:txBody>
      </p:sp>
      <p:sp>
        <p:nvSpPr>
          <p:cNvPr id="40966" name="Rectangle 3"/>
          <p:cNvSpPr>
            <a:spLocks noGrp="1" noChangeArrowheads="1"/>
          </p:cNvSpPr>
          <p:nvPr>
            <p:ph type="body" idx="1"/>
          </p:nvPr>
        </p:nvSpPr>
        <p:spPr/>
        <p:txBody>
          <a:bodyPr/>
          <a:lstStyle/>
          <a:p>
            <a:r>
              <a:rPr lang="en-US" altLang="en-US" smtClean="0"/>
              <a:t>Step 2: Distribute remaining $10,000 pro rata to Credito and Finco as unsecured creditors ($3,333/$6,667)</a:t>
            </a:r>
          </a:p>
        </p:txBody>
      </p:sp>
    </p:spTree>
    <p:extLst>
      <p:ext uri="{BB962C8B-B14F-4D97-AF65-F5344CB8AC3E}">
        <p14:creationId xmlns:p14="http://schemas.microsoft.com/office/powerpoint/2010/main" val="855075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3897</TotalTime>
  <Words>2786</Words>
  <Application>Microsoft Office PowerPoint</Application>
  <PresentationFormat>Widescreen</PresentationFormat>
  <Paragraphs>521</Paragraphs>
  <Slides>58</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ACaslon Regular</vt:lpstr>
      <vt:lpstr>Arial</vt:lpstr>
      <vt:lpstr>Arial Unicode MS</vt:lpstr>
      <vt:lpstr>Helvetica</vt:lpstr>
      <vt:lpstr>Monotype Sorts</vt:lpstr>
      <vt:lpstr>Times New Roman</vt:lpstr>
      <vt:lpstr>Wingdings</vt:lpstr>
      <vt:lpstr>Generic (Standard)</vt:lpstr>
      <vt:lpstr>Class 12 Secured Transactions Spring 2021  Priority: Purchase Money SIs</vt:lpstr>
      <vt:lpstr>Subsequent SIs?</vt:lpstr>
      <vt:lpstr>Answer</vt:lpstr>
      <vt:lpstr>Knowledge and Textured-Priority Rules</vt:lpstr>
      <vt:lpstr>Knowledge and Textured-Priority Rules</vt:lpstr>
      <vt:lpstr>Knowledge and Textured-Priority Rules</vt:lpstr>
      <vt:lpstr>4-16: Negative Pledges</vt:lpstr>
      <vt:lpstr>NP: Try This</vt:lpstr>
      <vt:lpstr>NP: Try This</vt:lpstr>
      <vt:lpstr>NP: Try This</vt:lpstr>
      <vt:lpstr>Mudge</vt:lpstr>
      <vt:lpstr>Tortious Interference with Contracts</vt:lpstr>
      <vt:lpstr>9-401: Alienability of Debtor’s Rights </vt:lpstr>
      <vt:lpstr>9-401 (Cont.)</vt:lpstr>
      <vt:lpstr>Comment 5 to 9-401</vt:lpstr>
      <vt:lpstr>Comment 5 to 9-401</vt:lpstr>
      <vt:lpstr>Comment 5 to 9-401</vt:lpstr>
      <vt:lpstr>Fraudulent Transfers</vt:lpstr>
      <vt:lpstr>Fraudulent Conveyance Law</vt:lpstr>
      <vt:lpstr>Preferences</vt:lpstr>
      <vt:lpstr>Preference Law</vt:lpstr>
      <vt:lpstr>SI Grants to Preexisting Creditors</vt:lpstr>
      <vt:lpstr>SI Grants to Preexisting Creditors</vt:lpstr>
      <vt:lpstr>SI Grant to Preexisting Creditors</vt:lpstr>
      <vt:lpstr>The Mona Lisa Again</vt:lpstr>
      <vt:lpstr>Answer</vt:lpstr>
      <vt:lpstr>Grede (CA7 2016)</vt:lpstr>
      <vt:lpstr>F9-107</vt:lpstr>
      <vt:lpstr>9-103(a)</vt:lpstr>
      <vt:lpstr>9-103(a)</vt:lpstr>
      <vt:lpstr>9-103(b)</vt:lpstr>
      <vt:lpstr>9-103(b)</vt:lpstr>
      <vt:lpstr>4-23: Cross Collateralization: Equipment</vt:lpstr>
      <vt:lpstr>4-23: Cross Collateralization: Inventory</vt:lpstr>
      <vt:lpstr>4-23: Cross Collateralization: Equipment</vt:lpstr>
      <vt:lpstr>4-23: Cross Collateralization: Inventory</vt:lpstr>
      <vt:lpstr>MBank Alamo</vt:lpstr>
      <vt:lpstr>Understanding the Deal</vt:lpstr>
      <vt:lpstr>Understanding the Deal</vt:lpstr>
      <vt:lpstr>Understanding the Deal </vt:lpstr>
      <vt:lpstr>Understanding the Deal</vt:lpstr>
      <vt:lpstr>Understanding the Deal</vt:lpstr>
      <vt:lpstr>Alt Deal: Howe As Agent</vt:lpstr>
      <vt:lpstr>PMSIs and Consumers</vt:lpstr>
      <vt:lpstr>PMSI Consumer Definitions</vt:lpstr>
      <vt:lpstr>PMSI Consumer Definitions</vt:lpstr>
      <vt:lpstr>Answer</vt:lpstr>
      <vt:lpstr>PMSIs and Refinancing</vt:lpstr>
      <vt:lpstr>9-103(f)</vt:lpstr>
      <vt:lpstr>9-103(f)</vt:lpstr>
      <vt:lpstr>9-103(h)</vt:lpstr>
      <vt:lpstr>9-103(h)</vt:lpstr>
      <vt:lpstr>Answer</vt:lpstr>
      <vt:lpstr>Billings</vt:lpstr>
      <vt:lpstr>BC 522(f)</vt:lpstr>
      <vt:lpstr>BC 522(f)</vt:lpstr>
      <vt:lpstr>BC 522(f)</vt:lpstr>
      <vt:lpstr>Two Approaches</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Picker, Randall</cp:lastModifiedBy>
  <cp:revision>437</cp:revision>
  <cp:lastPrinted>2018-10-24T19:11:28Z</cp:lastPrinted>
  <dcterms:created xsi:type="dcterms:W3CDTF">1999-10-27T15:27:59Z</dcterms:created>
  <dcterms:modified xsi:type="dcterms:W3CDTF">2021-04-22T19:24:45Z</dcterms:modified>
</cp:coreProperties>
</file>