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tiff" ContentType="image/tiff"/>
  <Override PartName="/ppt/notesSlides/notesSlide11.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1" r:id="rId1"/>
  </p:sldMasterIdLst>
  <p:notesMasterIdLst>
    <p:notesMasterId r:id="rId31"/>
  </p:notesMasterIdLst>
  <p:sldIdLst>
    <p:sldId id="256" r:id="rId2"/>
    <p:sldId id="287" r:id="rId3"/>
    <p:sldId id="312" r:id="rId4"/>
    <p:sldId id="313" r:id="rId5"/>
    <p:sldId id="257" r:id="rId6"/>
    <p:sldId id="298" r:id="rId7"/>
    <p:sldId id="301" r:id="rId8"/>
    <p:sldId id="305" r:id="rId9"/>
    <p:sldId id="300" r:id="rId10"/>
    <p:sldId id="302" r:id="rId11"/>
    <p:sldId id="319" r:id="rId12"/>
    <p:sldId id="303" r:id="rId13"/>
    <p:sldId id="259" r:id="rId14"/>
    <p:sldId id="304" r:id="rId15"/>
    <p:sldId id="270" r:id="rId16"/>
    <p:sldId id="306" r:id="rId17"/>
    <p:sldId id="326" r:id="rId18"/>
    <p:sldId id="327" r:id="rId19"/>
    <p:sldId id="308" r:id="rId20"/>
    <p:sldId id="328" r:id="rId21"/>
    <p:sldId id="329" r:id="rId22"/>
    <p:sldId id="330" r:id="rId23"/>
    <p:sldId id="310" r:id="rId24"/>
    <p:sldId id="321" r:id="rId25"/>
    <p:sldId id="322" r:id="rId26"/>
    <p:sldId id="323" r:id="rId27"/>
    <p:sldId id="315" r:id="rId28"/>
    <p:sldId id="316" r:id="rId29"/>
    <p:sldId id="317" r:id="rId3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8"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8"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8"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8"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8" charset="-128"/>
        <a:cs typeface="+mn-cs"/>
      </a:defRPr>
    </a:lvl5pPr>
    <a:lvl6pPr marL="2286000" algn="l" defTabSz="914400" rtl="0" eaLnBrk="1" latinLnBrk="0" hangingPunct="1">
      <a:defRPr kern="1200">
        <a:solidFill>
          <a:schemeClr val="tx1"/>
        </a:solidFill>
        <a:latin typeface="Arial" charset="0"/>
        <a:ea typeface="ＭＳ Ｐゴシック" pitchFamily="-108" charset="-128"/>
        <a:cs typeface="+mn-cs"/>
      </a:defRPr>
    </a:lvl6pPr>
    <a:lvl7pPr marL="2743200" algn="l" defTabSz="914400" rtl="0" eaLnBrk="1" latinLnBrk="0" hangingPunct="1">
      <a:defRPr kern="1200">
        <a:solidFill>
          <a:schemeClr val="tx1"/>
        </a:solidFill>
        <a:latin typeface="Arial" charset="0"/>
        <a:ea typeface="ＭＳ Ｐゴシック" pitchFamily="-108" charset="-128"/>
        <a:cs typeface="+mn-cs"/>
      </a:defRPr>
    </a:lvl7pPr>
    <a:lvl8pPr marL="3200400" algn="l" defTabSz="914400" rtl="0" eaLnBrk="1" latinLnBrk="0" hangingPunct="1">
      <a:defRPr kern="1200">
        <a:solidFill>
          <a:schemeClr val="tx1"/>
        </a:solidFill>
        <a:latin typeface="Arial" charset="0"/>
        <a:ea typeface="ＭＳ Ｐゴシック" pitchFamily="-108" charset="-128"/>
        <a:cs typeface="+mn-cs"/>
      </a:defRPr>
    </a:lvl8pPr>
    <a:lvl9pPr marL="3657600" algn="l" defTabSz="914400" rtl="0" eaLnBrk="1" latinLnBrk="0" hangingPunct="1">
      <a:defRPr kern="1200">
        <a:solidFill>
          <a:schemeClr val="tx1"/>
        </a:solidFill>
        <a:latin typeface="Arial" charset="0"/>
        <a:ea typeface="ＭＳ Ｐゴシック" pitchFamily="-108"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tente" initials="U" lastIdx="23" clrIdx="0"/>
  <p:cmAuthor id="1" name="Ryan Hamilton" initials="RH" lastIdx="0" clrIdx="1"/>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4019" autoAdjust="0"/>
    <p:restoredTop sz="72418" autoAdjust="0"/>
  </p:normalViewPr>
  <p:slideViewPr>
    <p:cSldViewPr snapToObjects="1">
      <p:cViewPr>
        <p:scale>
          <a:sx n="80" d="100"/>
          <a:sy n="80" d="100"/>
        </p:scale>
        <p:origin x="-876" y="-3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80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baseline="0">
                <a:solidFill>
                  <a:schemeClr val="bg1"/>
                </a:solidFill>
              </a:defRPr>
            </a:pPr>
            <a:r>
              <a:rPr lang="en-US" sz="2100" b="0" baseline="0" dirty="0" smtClean="0">
                <a:solidFill>
                  <a:schemeClr val="bg1"/>
                </a:solidFill>
              </a:rPr>
              <a:t>Securities Lending Portfolio (in $</a:t>
            </a:r>
            <a:r>
              <a:rPr lang="en-US" sz="2100" b="0" baseline="0" dirty="0" err="1" smtClean="0">
                <a:solidFill>
                  <a:schemeClr val="bg1"/>
                </a:solidFill>
              </a:rPr>
              <a:t>bn</a:t>
            </a:r>
            <a:r>
              <a:rPr lang="en-US" sz="2100" b="0" baseline="0" dirty="0" smtClean="0">
                <a:solidFill>
                  <a:schemeClr val="bg1"/>
                </a:solidFill>
              </a:rPr>
              <a:t>)</a:t>
            </a:r>
            <a:endParaRPr lang="en-US" sz="2100" b="0" baseline="0" dirty="0">
              <a:solidFill>
                <a:schemeClr val="bg1"/>
              </a:solidFill>
            </a:endParaRPr>
          </a:p>
        </c:rich>
      </c:tx>
      <c:layout/>
    </c:title>
    <c:plotArea>
      <c:layout/>
      <c:scatterChart>
        <c:scatterStyle val="lineMarker"/>
        <c:ser>
          <c:idx val="0"/>
          <c:order val="0"/>
          <c:tx>
            <c:strRef>
              <c:f>Sheet1!$B$1</c:f>
              <c:strCache>
                <c:ptCount val="1"/>
                <c:pt idx="0">
                  <c:v>Portfolio Size</c:v>
                </c:pt>
              </c:strCache>
            </c:strRef>
          </c:tx>
          <c:spPr>
            <a:ln>
              <a:solidFill>
                <a:prstClr val="white"/>
              </a:solidFill>
            </a:ln>
          </c:spPr>
          <c:marker>
            <c:symbol val="diamond"/>
            <c:size val="7"/>
            <c:spPr>
              <a:solidFill>
                <a:schemeClr val="bg1"/>
              </a:solidFill>
            </c:spPr>
          </c:marker>
          <c:dLbls>
            <c:dLbl>
              <c:idx val="0"/>
              <c:layout>
                <c:manualLayout>
                  <c:x val="-3.8194444444444448E-2"/>
                  <c:y val="-7.8254326561324306E-2"/>
                </c:manualLayout>
              </c:layout>
              <c:showVal val="1"/>
            </c:dLbl>
            <c:dLbl>
              <c:idx val="1"/>
              <c:layout>
                <c:manualLayout>
                  <c:x val="-0.10763888888888891"/>
                  <c:y val="-4.2136945071482322E-2"/>
                </c:manualLayout>
              </c:layout>
              <c:showVal val="1"/>
            </c:dLbl>
            <c:dLbl>
              <c:idx val="2"/>
              <c:layout>
                <c:manualLayout>
                  <c:x val="-0.11111111111111112"/>
                  <c:y val="-3.611738148984199E-2"/>
                </c:manualLayout>
              </c:layout>
              <c:showVal val="1"/>
            </c:dLbl>
            <c:txPr>
              <a:bodyPr/>
              <a:lstStyle/>
              <a:p>
                <a:pPr>
                  <a:defRPr sz="1400">
                    <a:solidFill>
                      <a:schemeClr val="bg1"/>
                    </a:solidFill>
                  </a:defRPr>
                </a:pPr>
                <a:endParaRPr lang="en-US"/>
              </a:p>
            </c:txPr>
            <c:showVal val="1"/>
          </c:dLbls>
          <c:xVal>
            <c:numRef>
              <c:f>Sheet1!$A$2:$A$6</c:f>
              <c:numCache>
                <c:formatCode>General</c:formatCode>
                <c:ptCount val="5"/>
                <c:pt idx="0">
                  <c:v>1999</c:v>
                </c:pt>
                <c:pt idx="1">
                  <c:v>2003</c:v>
                </c:pt>
                <c:pt idx="2">
                  <c:v>2005</c:v>
                </c:pt>
                <c:pt idx="3">
                  <c:v>2007</c:v>
                </c:pt>
                <c:pt idx="4">
                  <c:v>2008</c:v>
                </c:pt>
              </c:numCache>
            </c:numRef>
          </c:xVal>
          <c:yVal>
            <c:numRef>
              <c:f>Sheet1!$B$2:$B$6</c:f>
              <c:numCache>
                <c:formatCode>General</c:formatCode>
                <c:ptCount val="5"/>
                <c:pt idx="0">
                  <c:v>1</c:v>
                </c:pt>
                <c:pt idx="1">
                  <c:v>30</c:v>
                </c:pt>
                <c:pt idx="2">
                  <c:v>60</c:v>
                </c:pt>
                <c:pt idx="3">
                  <c:v>94</c:v>
                </c:pt>
                <c:pt idx="4">
                  <c:v>70</c:v>
                </c:pt>
              </c:numCache>
            </c:numRef>
          </c:yVal>
        </c:ser>
        <c:axId val="71316608"/>
        <c:axId val="71318528"/>
      </c:scatterChart>
      <c:valAx>
        <c:axId val="71316608"/>
        <c:scaling>
          <c:orientation val="minMax"/>
          <c:min val="1999"/>
        </c:scaling>
        <c:axPos val="b"/>
        <c:numFmt formatCode="General" sourceLinked="1"/>
        <c:majorTickMark val="none"/>
        <c:tickLblPos val="nextTo"/>
        <c:txPr>
          <a:bodyPr rot="5400000" vert="horz"/>
          <a:lstStyle/>
          <a:p>
            <a:pPr>
              <a:defRPr sz="1200">
                <a:solidFill>
                  <a:schemeClr val="bg1"/>
                </a:solidFill>
              </a:defRPr>
            </a:pPr>
            <a:endParaRPr lang="en-US"/>
          </a:p>
        </c:txPr>
        <c:crossAx val="71318528"/>
        <c:crosses val="autoZero"/>
        <c:crossBetween val="midCat"/>
      </c:valAx>
      <c:valAx>
        <c:axId val="71318528"/>
        <c:scaling>
          <c:orientation val="minMax"/>
        </c:scaling>
        <c:axPos val="l"/>
        <c:majorGridlines/>
        <c:numFmt formatCode="General" sourceLinked="1"/>
        <c:tickLblPos val="nextTo"/>
        <c:txPr>
          <a:bodyPr/>
          <a:lstStyle/>
          <a:p>
            <a:pPr>
              <a:defRPr sz="1200">
                <a:solidFill>
                  <a:schemeClr val="bg1"/>
                </a:solidFill>
              </a:defRPr>
            </a:pPr>
            <a:endParaRPr lang="en-US"/>
          </a:p>
        </c:txPr>
        <c:crossAx val="71316608"/>
        <c:crosses val="autoZero"/>
        <c:crossBetween val="midCat"/>
      </c:valAx>
    </c:plotArea>
    <c:plotVisOnly val="1"/>
  </c:chart>
  <c:txPr>
    <a:bodyPr/>
    <a:lstStyle/>
    <a:p>
      <a:pPr>
        <a:defRPr sz="1800"/>
      </a:pPr>
      <a:endParaRPr lang="en-US"/>
    </a:p>
  </c:txPr>
  <c:externalData r:id="rId1"/>
</c:chartSpace>
</file>

<file path=ppt/comments/comment1.xml><?xml version="1.0" encoding="utf-8"?>
<p:cmLst xmlns:a="http://schemas.openxmlformats.org/drawingml/2006/main" xmlns:r="http://schemas.openxmlformats.org/officeDocument/2006/relationships" xmlns:p="http://schemas.openxmlformats.org/presentationml/2006/main">
  <p:cm authorId="0" dt="2009-02-22T00:15:04.218" idx="22">
    <p:pos x="2448" y="458"/>
    <p:text>If we discuss the CDS further and more deeply, then maybe the info contained in slide #8 and #9 could be integrated in that part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108" charset="0"/>
              </a:defRPr>
            </a:lvl1pPr>
          </a:lstStyle>
          <a:p>
            <a:endParaRPr lang="it-IT"/>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8" charset="0"/>
              </a:defRPr>
            </a:lvl1pPr>
          </a:lstStyle>
          <a:p>
            <a:fld id="{93917AF1-2B2C-4493-AA10-5FAB05FCDF9B}" type="datetime1">
              <a:rPr lang="en-US"/>
              <a:pPr/>
              <a:t>2/26/2009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it-IT"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108" charset="0"/>
              </a:defRPr>
            </a:lvl1pPr>
          </a:lstStyle>
          <a:p>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8" charset="0"/>
              </a:defRPr>
            </a:lvl1pPr>
          </a:lstStyle>
          <a:p>
            <a:fld id="{52F0EC6C-3234-49A0-BFB5-A254A6053FA0}"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F0EC6C-3234-49A0-BFB5-A254A6053FA0}"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r>
              <a:rPr lang="en-US" sz="1200" b="0" kern="1200" dirty="0" smtClean="0">
                <a:solidFill>
                  <a:schemeClr val="tx1"/>
                </a:solidFill>
                <a:latin typeface="+mn-lt"/>
                <a:ea typeface="ＭＳ Ｐゴシック" pitchFamily="-108" charset="-128"/>
                <a:cs typeface="ＭＳ Ｐゴシック" pitchFamily="-108" charset="-128"/>
              </a:rPr>
              <a:t>Source:  http://www.propublica.org/projects/aig_timeline_20081114/aigtimeline.html</a:t>
            </a:r>
          </a:p>
          <a:p>
            <a:endParaRPr lang="en-US" sz="1200" b="1" kern="1200" dirty="0" smtClean="0">
              <a:solidFill>
                <a:schemeClr val="tx1"/>
              </a:solidFill>
              <a:latin typeface="+mn-lt"/>
              <a:ea typeface="ＭＳ Ｐゴシック" pitchFamily="-108" charset="-128"/>
              <a:cs typeface="ＭＳ Ｐゴシック" pitchFamily="-108" charset="-128"/>
            </a:endParaRPr>
          </a:p>
          <a:p>
            <a:r>
              <a:rPr lang="en-US" sz="1200" b="1" kern="1200" dirty="0" smtClean="0">
                <a:solidFill>
                  <a:schemeClr val="tx1"/>
                </a:solidFill>
                <a:latin typeface="+mn-lt"/>
                <a:ea typeface="ＭＳ Ｐゴシック" pitchFamily="-108" charset="-128"/>
                <a:cs typeface="ＭＳ Ｐゴシック" pitchFamily="-108" charset="-128"/>
              </a:rPr>
              <a:t>A. </a:t>
            </a:r>
            <a:r>
              <a:rPr lang="en-US" sz="1200" kern="1200" dirty="0" smtClean="0">
                <a:solidFill>
                  <a:schemeClr val="tx1"/>
                </a:solidFill>
                <a:latin typeface="+mn-lt"/>
                <a:ea typeface="ＭＳ Ｐゴシック" pitchFamily="-108" charset="-128"/>
                <a:cs typeface="ＭＳ Ｐゴシック" pitchFamily="-108" charset="-128"/>
              </a:rPr>
              <a:t>Collateral: $450M</a:t>
            </a:r>
          </a:p>
          <a:p>
            <a:r>
              <a:rPr lang="en-US" sz="1200" kern="1200" dirty="0" smtClean="0">
                <a:solidFill>
                  <a:schemeClr val="tx1"/>
                </a:solidFill>
                <a:latin typeface="+mn-lt"/>
                <a:ea typeface="ＭＳ Ｐゴシック" pitchFamily="-108" charset="-128"/>
                <a:cs typeface="ＭＳ Ｐゴシック" pitchFamily="-108" charset="-128"/>
              </a:rPr>
              <a:t>Goldman Sachs demands AIG post $1.5b to cover some of its exposure; AIG agrees to post $450m</a:t>
            </a:r>
          </a:p>
          <a:p>
            <a:r>
              <a:rPr lang="en-US" sz="1200" kern="1200" dirty="0" smtClean="0">
                <a:solidFill>
                  <a:schemeClr val="tx1"/>
                </a:solidFill>
                <a:latin typeface="+mn-lt"/>
                <a:ea typeface="ＭＳ Ｐゴシック" pitchFamily="-108" charset="-128"/>
                <a:cs typeface="ＭＳ Ｐゴシック" pitchFamily="-108" charset="-128"/>
              </a:rPr>
              <a:t>2007-9-1</a:t>
            </a:r>
          </a:p>
          <a:p>
            <a:r>
              <a:rPr lang="en-US" sz="1200" kern="1200" dirty="0" smtClean="0">
                <a:solidFill>
                  <a:schemeClr val="tx1"/>
                </a:solidFill>
                <a:latin typeface="+mn-lt"/>
                <a:ea typeface="ＭＳ Ｐゴシック" pitchFamily="-108" charset="-128"/>
                <a:cs typeface="ＭＳ Ｐゴシック" pitchFamily="-108" charset="-128"/>
              </a:rPr>
              <a:t> </a:t>
            </a:r>
          </a:p>
          <a:p>
            <a:r>
              <a:rPr lang="en-US" sz="1200" b="1" kern="1200" dirty="0" smtClean="0">
                <a:solidFill>
                  <a:schemeClr val="tx1"/>
                </a:solidFill>
                <a:latin typeface="+mn-lt"/>
                <a:ea typeface="ＭＳ Ｐゴシック" pitchFamily="-108" charset="-128"/>
                <a:cs typeface="ＭＳ Ｐゴシック" pitchFamily="-108" charset="-128"/>
              </a:rPr>
              <a:t>B. </a:t>
            </a:r>
            <a:r>
              <a:rPr lang="en-US" sz="1200" kern="1200" dirty="0" smtClean="0">
                <a:solidFill>
                  <a:schemeClr val="tx1"/>
                </a:solidFill>
                <a:latin typeface="+mn-lt"/>
                <a:ea typeface="ＭＳ Ｐゴシック" pitchFamily="-108" charset="-128"/>
                <a:cs typeface="ＭＳ Ｐゴシック" pitchFamily="-108" charset="-128"/>
              </a:rPr>
              <a:t>Collateral: $1.95B</a:t>
            </a:r>
          </a:p>
          <a:p>
            <a:r>
              <a:rPr lang="en-US" sz="1200" kern="1200" dirty="0" smtClean="0">
                <a:solidFill>
                  <a:schemeClr val="tx1"/>
                </a:solidFill>
                <a:latin typeface="+mn-lt"/>
                <a:ea typeface="ＭＳ Ｐゴシック" pitchFamily="-108" charset="-128"/>
                <a:cs typeface="ＭＳ Ｐゴシック" pitchFamily="-108" charset="-128"/>
              </a:rPr>
              <a:t>Goldman Sachs now wants $3b more in collateral; AIG agrees to post $1.5b</a:t>
            </a:r>
          </a:p>
          <a:p>
            <a:r>
              <a:rPr lang="en-US" sz="1200" kern="1200" dirty="0" smtClean="0">
                <a:solidFill>
                  <a:schemeClr val="tx1"/>
                </a:solidFill>
                <a:latin typeface="+mn-lt"/>
                <a:ea typeface="ＭＳ Ｐゴシック" pitchFamily="-108" charset="-128"/>
                <a:cs typeface="ＭＳ Ｐゴシック" pitchFamily="-108" charset="-128"/>
              </a:rPr>
              <a:t>2007-11-1</a:t>
            </a:r>
          </a:p>
          <a:p>
            <a:r>
              <a:rPr lang="en-US" sz="1200" kern="1200" dirty="0" smtClean="0">
                <a:solidFill>
                  <a:schemeClr val="tx1"/>
                </a:solidFill>
                <a:latin typeface="+mn-lt"/>
                <a:ea typeface="ＭＳ Ｐゴシック" pitchFamily="-108" charset="-128"/>
                <a:cs typeface="ＭＳ Ｐゴシック" pitchFamily="-108" charset="-128"/>
              </a:rPr>
              <a:t> </a:t>
            </a:r>
          </a:p>
          <a:p>
            <a:r>
              <a:rPr lang="en-US" sz="1200" b="1" kern="1200" dirty="0" smtClean="0">
                <a:solidFill>
                  <a:schemeClr val="tx1"/>
                </a:solidFill>
                <a:latin typeface="+mn-lt"/>
                <a:ea typeface="ＭＳ Ｐゴシック" pitchFamily="-108" charset="-128"/>
                <a:cs typeface="ＭＳ Ｐゴシック" pitchFamily="-108" charset="-128"/>
              </a:rPr>
              <a:t>C. </a:t>
            </a:r>
            <a:r>
              <a:rPr lang="en-US" sz="1200" kern="1200" dirty="0" smtClean="0">
                <a:solidFill>
                  <a:schemeClr val="tx1"/>
                </a:solidFill>
                <a:latin typeface="+mn-lt"/>
                <a:ea typeface="ＭＳ Ｐゴシック" pitchFamily="-108" charset="-128"/>
                <a:cs typeface="ＭＳ Ｐゴシック" pitchFamily="-108" charset="-128"/>
              </a:rPr>
              <a:t>AIG Reports Disagreements with Banks on Collateral</a:t>
            </a:r>
          </a:p>
          <a:p>
            <a:r>
              <a:rPr lang="en-US" sz="1200" kern="1200" dirty="0" smtClean="0">
                <a:solidFill>
                  <a:schemeClr val="tx1"/>
                </a:solidFill>
                <a:latin typeface="+mn-lt"/>
                <a:ea typeface="ＭＳ Ｐゴシック" pitchFamily="-108" charset="-128"/>
                <a:cs typeface="ＭＳ Ｐゴシック" pitchFamily="-108" charset="-128"/>
              </a:rPr>
              <a:t>AIG discloses that the amount of collateral that banks require it to post is in dispute, but does not disclose how much AIG has been forced to post.</a:t>
            </a:r>
          </a:p>
          <a:p>
            <a:r>
              <a:rPr lang="en-US" sz="1200" kern="1200" dirty="0" smtClean="0">
                <a:solidFill>
                  <a:schemeClr val="tx1"/>
                </a:solidFill>
                <a:latin typeface="+mn-lt"/>
                <a:ea typeface="ＭＳ Ｐゴシック" pitchFamily="-108" charset="-128"/>
                <a:cs typeface="ＭＳ Ｐゴシック" pitchFamily="-108" charset="-128"/>
              </a:rPr>
              <a:t>2007-12-7</a:t>
            </a:r>
          </a:p>
          <a:p>
            <a:r>
              <a:rPr lang="en-US" sz="1200" kern="1200" dirty="0" smtClean="0">
                <a:solidFill>
                  <a:schemeClr val="tx1"/>
                </a:solidFill>
                <a:latin typeface="+mn-lt"/>
                <a:ea typeface="ＭＳ Ｐゴシック" pitchFamily="-108" charset="-128"/>
                <a:cs typeface="ＭＳ Ｐゴシック" pitchFamily="-108" charset="-128"/>
              </a:rPr>
              <a:t> </a:t>
            </a:r>
          </a:p>
          <a:p>
            <a:r>
              <a:rPr lang="en-US" sz="1200" b="1" kern="1200" dirty="0" smtClean="0">
                <a:solidFill>
                  <a:schemeClr val="tx1"/>
                </a:solidFill>
                <a:latin typeface="+mn-lt"/>
                <a:ea typeface="ＭＳ Ｐゴシック" pitchFamily="-108" charset="-128"/>
                <a:cs typeface="ＭＳ Ｐゴシック" pitchFamily="-108" charset="-128"/>
              </a:rPr>
              <a:t>D. </a:t>
            </a:r>
            <a:r>
              <a:rPr lang="en-US" sz="1200" kern="1200" dirty="0" smtClean="0">
                <a:solidFill>
                  <a:schemeClr val="tx1"/>
                </a:solidFill>
                <a:latin typeface="+mn-lt"/>
                <a:ea typeface="ＭＳ Ｐゴシック" pitchFamily="-108" charset="-128"/>
                <a:cs typeface="ＭＳ Ｐゴシック" pitchFamily="-108" charset="-128"/>
              </a:rPr>
              <a:t>Unrealized losses: $352M</a:t>
            </a:r>
          </a:p>
          <a:p>
            <a:r>
              <a:rPr lang="en-US" sz="1200" kern="1200" dirty="0" smtClean="0">
                <a:solidFill>
                  <a:schemeClr val="tx1"/>
                </a:solidFill>
                <a:latin typeface="+mn-lt"/>
                <a:ea typeface="ＭＳ Ｐゴシック" pitchFamily="-108" charset="-128"/>
                <a:cs typeface="ＭＳ Ｐゴシック" pitchFamily="-108" charset="-128"/>
              </a:rPr>
              <a:t>The insurer says there are $352 million in unrealized losses from its CDS portfolio</a:t>
            </a:r>
          </a:p>
          <a:p>
            <a:r>
              <a:rPr lang="en-US" sz="1200" kern="1200" dirty="0" smtClean="0">
                <a:solidFill>
                  <a:schemeClr val="tx1"/>
                </a:solidFill>
                <a:latin typeface="+mn-lt"/>
                <a:ea typeface="ＭＳ Ｐゴシック" pitchFamily="-108" charset="-128"/>
                <a:cs typeface="ＭＳ Ｐゴシック" pitchFamily="-108" charset="-128"/>
              </a:rPr>
              <a:t>2007-12-7</a:t>
            </a:r>
          </a:p>
          <a:p>
            <a:r>
              <a:rPr lang="en-US" sz="1200" kern="1200" dirty="0" smtClean="0">
                <a:solidFill>
                  <a:schemeClr val="tx1"/>
                </a:solidFill>
                <a:latin typeface="+mn-lt"/>
                <a:ea typeface="ＭＳ Ｐゴシック" pitchFamily="-108" charset="-128"/>
                <a:cs typeface="ＭＳ Ｐゴシック" pitchFamily="-108" charset="-128"/>
              </a:rPr>
              <a:t> </a:t>
            </a:r>
          </a:p>
          <a:p>
            <a:r>
              <a:rPr lang="en-US" sz="1200" b="1" kern="1200" dirty="0" smtClean="0">
                <a:solidFill>
                  <a:schemeClr val="tx1"/>
                </a:solidFill>
                <a:latin typeface="+mn-lt"/>
                <a:ea typeface="ＭＳ Ｐゴシック" pitchFamily="-108" charset="-128"/>
                <a:cs typeface="ＭＳ Ｐゴシック" pitchFamily="-108" charset="-128"/>
              </a:rPr>
              <a:t>E. </a:t>
            </a:r>
            <a:r>
              <a:rPr lang="en-US" sz="1200" kern="1200" dirty="0" smtClean="0">
                <a:solidFill>
                  <a:schemeClr val="tx1"/>
                </a:solidFill>
                <a:latin typeface="+mn-lt"/>
                <a:ea typeface="ＭＳ Ｐゴシック" pitchFamily="-108" charset="-128"/>
                <a:cs typeface="ＭＳ Ｐゴシック" pitchFamily="-108" charset="-128"/>
              </a:rPr>
              <a:t>SEC Filing: $1b to $1.15b in losses</a:t>
            </a:r>
          </a:p>
          <a:p>
            <a:r>
              <a:rPr lang="en-US" sz="1200" kern="1200" dirty="0" smtClean="0">
                <a:solidFill>
                  <a:schemeClr val="tx1"/>
                </a:solidFill>
                <a:latin typeface="+mn-lt"/>
                <a:ea typeface="ＭＳ Ｐゴシック" pitchFamily="-108" charset="-128"/>
                <a:cs typeface="ＭＳ Ｐゴシック" pitchFamily="-108" charset="-128"/>
              </a:rPr>
              <a:t>AIG discloses $1.05 billion to $1.15 billion in further unrealized losses to its swaps portfolio, a total of approximately $1.5 billion for 2007</a:t>
            </a:r>
          </a:p>
          <a:p>
            <a:r>
              <a:rPr lang="en-US" sz="1200" kern="1200" dirty="0" smtClean="0">
                <a:solidFill>
                  <a:schemeClr val="tx1"/>
                </a:solidFill>
                <a:latin typeface="+mn-lt"/>
                <a:ea typeface="ＭＳ Ｐゴシック" pitchFamily="-108" charset="-128"/>
                <a:cs typeface="ＭＳ Ｐゴシック" pitchFamily="-108" charset="-128"/>
              </a:rPr>
              <a:t>2008-1-5</a:t>
            </a:r>
          </a:p>
          <a:p>
            <a:r>
              <a:rPr lang="en-US" sz="1200" kern="1200" dirty="0" smtClean="0">
                <a:solidFill>
                  <a:schemeClr val="tx1"/>
                </a:solidFill>
                <a:latin typeface="+mn-lt"/>
                <a:ea typeface="ＭＳ Ｐゴシック" pitchFamily="-108" charset="-128"/>
                <a:cs typeface="ＭＳ Ｐゴシック" pitchFamily="-108" charset="-128"/>
              </a:rPr>
              <a:t> </a:t>
            </a:r>
          </a:p>
          <a:p>
            <a:r>
              <a:rPr lang="en-US" sz="1200" b="1" kern="1200" dirty="0" smtClean="0">
                <a:solidFill>
                  <a:schemeClr val="tx1"/>
                </a:solidFill>
                <a:latin typeface="+mn-lt"/>
                <a:ea typeface="ＭＳ Ｐゴシック" pitchFamily="-108" charset="-128"/>
                <a:cs typeface="ＭＳ Ｐゴシック" pitchFamily="-108" charset="-128"/>
              </a:rPr>
              <a:t>F. </a:t>
            </a:r>
            <a:r>
              <a:rPr lang="en-US" sz="1200" kern="1200" dirty="0" smtClean="0">
                <a:solidFill>
                  <a:schemeClr val="tx1"/>
                </a:solidFill>
                <a:latin typeface="+mn-lt"/>
                <a:ea typeface="ＭＳ Ｐゴシック" pitchFamily="-108" charset="-128"/>
                <a:cs typeface="ＭＳ Ｐゴシック" pitchFamily="-108" charset="-128"/>
              </a:rPr>
              <a:t>Auditor finds "material weakness" Losses at $5.96b</a:t>
            </a:r>
          </a:p>
          <a:p>
            <a:r>
              <a:rPr lang="en-US" sz="1200" kern="1200" dirty="0" smtClean="0">
                <a:solidFill>
                  <a:schemeClr val="tx1"/>
                </a:solidFill>
                <a:latin typeface="+mn-lt"/>
                <a:ea typeface="ＭＳ Ｐゴシック" pitchFamily="-108" charset="-128"/>
                <a:cs typeface="ＭＳ Ｐゴシック" pitchFamily="-108" charset="-128"/>
              </a:rPr>
              <a:t>AIG says its auditor has found a problem in its valuation of the swaps and puts its unrealized losses of its swaps at $5.96b through Nov. 2007</a:t>
            </a:r>
          </a:p>
          <a:p>
            <a:r>
              <a:rPr lang="en-US" sz="1200" kern="1200" dirty="0" smtClean="0">
                <a:solidFill>
                  <a:schemeClr val="tx1"/>
                </a:solidFill>
                <a:latin typeface="+mn-lt"/>
                <a:ea typeface="ＭＳ Ｐゴシック" pitchFamily="-108" charset="-128"/>
                <a:cs typeface="ＭＳ Ｐゴシック" pitchFamily="-108" charset="-128"/>
              </a:rPr>
              <a:t>2008-3-11</a:t>
            </a:r>
          </a:p>
          <a:p>
            <a:r>
              <a:rPr lang="en-US" sz="1200" kern="1200" dirty="0" smtClean="0">
                <a:solidFill>
                  <a:schemeClr val="tx1"/>
                </a:solidFill>
                <a:latin typeface="+mn-lt"/>
                <a:ea typeface="ＭＳ Ｐゴシック" pitchFamily="-108" charset="-128"/>
                <a:cs typeface="ＭＳ Ｐゴシック" pitchFamily="-108" charset="-128"/>
              </a:rPr>
              <a:t> </a:t>
            </a:r>
          </a:p>
          <a:p>
            <a:r>
              <a:rPr lang="en-US" sz="1200" b="1" kern="1200" dirty="0" smtClean="0">
                <a:solidFill>
                  <a:schemeClr val="tx1"/>
                </a:solidFill>
                <a:latin typeface="+mn-lt"/>
                <a:ea typeface="ＭＳ Ｐゴシック" pitchFamily="-108" charset="-128"/>
                <a:cs typeface="ＭＳ Ｐゴシック" pitchFamily="-108" charset="-128"/>
              </a:rPr>
              <a:t>G. </a:t>
            </a:r>
            <a:r>
              <a:rPr lang="en-US" sz="1200" kern="1200" dirty="0" smtClean="0">
                <a:solidFill>
                  <a:schemeClr val="tx1"/>
                </a:solidFill>
                <a:latin typeface="+mn-lt"/>
                <a:ea typeface="ＭＳ Ｐゴシック" pitchFamily="-108" charset="-128"/>
                <a:cs typeface="ＭＳ Ｐゴシック" pitchFamily="-108" charset="-128"/>
              </a:rPr>
              <a:t>First Collateral Disclosure: $5.3B</a:t>
            </a:r>
          </a:p>
          <a:p>
            <a:r>
              <a:rPr lang="en-US" sz="1200" kern="1200" dirty="0" smtClean="0">
                <a:solidFill>
                  <a:schemeClr val="tx1"/>
                </a:solidFill>
                <a:latin typeface="+mn-lt"/>
                <a:ea typeface="ＭＳ Ｐゴシック" pitchFamily="-108" charset="-128"/>
                <a:cs typeface="ＭＳ Ｐゴシック" pitchFamily="-108" charset="-128"/>
              </a:rPr>
              <a:t>So far, AIG discloses it has had to post $5.3 billion in collateral.</a:t>
            </a:r>
          </a:p>
          <a:p>
            <a:r>
              <a:rPr lang="en-US" sz="1200" kern="1200" dirty="0" smtClean="0">
                <a:solidFill>
                  <a:schemeClr val="tx1"/>
                </a:solidFill>
                <a:latin typeface="+mn-lt"/>
                <a:ea typeface="ＭＳ Ｐゴシック" pitchFamily="-108" charset="-128"/>
                <a:cs typeface="ＭＳ Ｐゴシック" pitchFamily="-108" charset="-128"/>
              </a:rPr>
              <a:t>2008-3-28</a:t>
            </a:r>
          </a:p>
          <a:p>
            <a:r>
              <a:rPr lang="en-US" sz="1200" b="1" kern="1200" dirty="0" smtClean="0">
                <a:solidFill>
                  <a:schemeClr val="tx1"/>
                </a:solidFill>
                <a:latin typeface="+mn-lt"/>
                <a:ea typeface="ＭＳ Ｐゴシック" pitchFamily="-108" charset="-128"/>
                <a:cs typeface="ＭＳ Ｐゴシック" pitchFamily="-108" charset="-128"/>
              </a:rPr>
              <a:t> </a:t>
            </a:r>
            <a:endParaRPr lang="en-US" sz="1200" kern="1200" dirty="0" smtClean="0">
              <a:solidFill>
                <a:schemeClr val="tx1"/>
              </a:solidFill>
              <a:latin typeface="+mn-lt"/>
              <a:ea typeface="ＭＳ Ｐゴシック" pitchFamily="-108" charset="-128"/>
              <a:cs typeface="ＭＳ Ｐゴシック" pitchFamily="-108" charset="-128"/>
            </a:endParaRPr>
          </a:p>
          <a:p>
            <a:r>
              <a:rPr lang="en-US" sz="1200" b="1" kern="1200" dirty="0" smtClean="0">
                <a:solidFill>
                  <a:schemeClr val="tx1"/>
                </a:solidFill>
                <a:latin typeface="+mn-lt"/>
                <a:ea typeface="ＭＳ Ｐゴシック" pitchFamily="-108" charset="-128"/>
                <a:cs typeface="ＭＳ Ｐゴシック" pitchFamily="-108" charset="-128"/>
              </a:rPr>
              <a:t>H. </a:t>
            </a:r>
            <a:r>
              <a:rPr lang="en-US" sz="1200" kern="1200" dirty="0" smtClean="0">
                <a:solidFill>
                  <a:schemeClr val="tx1"/>
                </a:solidFill>
                <a:latin typeface="+mn-lt"/>
                <a:ea typeface="ＭＳ Ｐゴシック" pitchFamily="-108" charset="-128"/>
                <a:cs typeface="ＭＳ Ｐゴシック" pitchFamily="-108" charset="-128"/>
              </a:rPr>
              <a:t>$11.5B Unrealized Losses</a:t>
            </a:r>
          </a:p>
          <a:p>
            <a:r>
              <a:rPr lang="en-US" sz="1200" kern="1200" dirty="0" smtClean="0">
                <a:solidFill>
                  <a:schemeClr val="tx1"/>
                </a:solidFill>
                <a:latin typeface="+mn-lt"/>
                <a:ea typeface="ＭＳ Ｐゴシック" pitchFamily="-108" charset="-128"/>
                <a:cs typeface="ＭＳ Ｐゴシック" pitchFamily="-108" charset="-128"/>
              </a:rPr>
              <a:t>CEO Martin Sullivan says AIG expects those losses to "reverse over the remaining life" of the portfolio.</a:t>
            </a:r>
          </a:p>
          <a:p>
            <a:r>
              <a:rPr lang="en-US" sz="1200" kern="1200" dirty="0" smtClean="0">
                <a:solidFill>
                  <a:schemeClr val="tx1"/>
                </a:solidFill>
                <a:latin typeface="+mn-lt"/>
                <a:ea typeface="ＭＳ Ｐゴシック" pitchFamily="-108" charset="-128"/>
                <a:cs typeface="ＭＳ Ｐゴシック" pitchFamily="-108" charset="-128"/>
              </a:rPr>
              <a:t>2008-3-28</a:t>
            </a:r>
          </a:p>
          <a:p>
            <a:r>
              <a:rPr lang="en-US" sz="1200" kern="1200" dirty="0" smtClean="0">
                <a:solidFill>
                  <a:schemeClr val="tx1"/>
                </a:solidFill>
                <a:latin typeface="+mn-lt"/>
                <a:ea typeface="ＭＳ Ｐゴシック" pitchFamily="-108" charset="-128"/>
                <a:cs typeface="ＭＳ Ｐゴシック" pitchFamily="-108" charset="-128"/>
              </a:rPr>
              <a:t> </a:t>
            </a:r>
          </a:p>
          <a:p>
            <a:r>
              <a:rPr lang="en-US" sz="1200" b="1" kern="1200" dirty="0" smtClean="0">
                <a:solidFill>
                  <a:schemeClr val="tx1"/>
                </a:solidFill>
                <a:latin typeface="+mn-lt"/>
                <a:ea typeface="ＭＳ Ｐゴシック" pitchFamily="-108" charset="-128"/>
                <a:cs typeface="ＭＳ Ｐゴシック" pitchFamily="-108" charset="-128"/>
              </a:rPr>
              <a:t>I. </a:t>
            </a:r>
            <a:r>
              <a:rPr lang="en-US" sz="1200" kern="1200" dirty="0" err="1" smtClean="0">
                <a:solidFill>
                  <a:schemeClr val="tx1"/>
                </a:solidFill>
                <a:latin typeface="+mn-lt"/>
                <a:ea typeface="ＭＳ Ｐゴシック" pitchFamily="-108" charset="-128"/>
                <a:cs typeface="ＭＳ Ｐゴシック" pitchFamily="-108" charset="-128"/>
              </a:rPr>
              <a:t>AIG's</a:t>
            </a:r>
            <a:r>
              <a:rPr lang="en-US" sz="1200" kern="1200" dirty="0" smtClean="0">
                <a:solidFill>
                  <a:schemeClr val="tx1"/>
                </a:solidFill>
                <a:latin typeface="+mn-lt"/>
                <a:ea typeface="ＭＳ Ｐゴシック" pitchFamily="-108" charset="-128"/>
                <a:cs typeface="ＭＳ Ｐゴシック" pitchFamily="-108" charset="-128"/>
              </a:rPr>
              <a:t> disclosed collateral jumps to $9.7B</a:t>
            </a:r>
          </a:p>
          <a:p>
            <a:r>
              <a:rPr lang="en-US" sz="1200" kern="1200" dirty="0" smtClean="0">
                <a:solidFill>
                  <a:schemeClr val="tx1"/>
                </a:solidFill>
                <a:latin typeface="+mn-lt"/>
                <a:ea typeface="ＭＳ Ｐゴシック" pitchFamily="-108" charset="-128"/>
                <a:cs typeface="ＭＳ Ｐゴシック" pitchFamily="-108" charset="-128"/>
              </a:rPr>
              <a:t>2008-6-8</a:t>
            </a:r>
          </a:p>
          <a:p>
            <a:r>
              <a:rPr lang="en-US" sz="1200" kern="1200" dirty="0" smtClean="0">
                <a:solidFill>
                  <a:schemeClr val="tx1"/>
                </a:solidFill>
                <a:latin typeface="+mn-lt"/>
                <a:ea typeface="ＭＳ Ｐゴシック" pitchFamily="-108" charset="-128"/>
                <a:cs typeface="ＭＳ Ｐゴシック" pitchFamily="-108" charset="-128"/>
              </a:rPr>
              <a:t> </a:t>
            </a:r>
          </a:p>
          <a:p>
            <a:r>
              <a:rPr lang="en-US" sz="1200" b="1" kern="1200" dirty="0" smtClean="0">
                <a:solidFill>
                  <a:schemeClr val="tx1"/>
                </a:solidFill>
                <a:latin typeface="+mn-lt"/>
                <a:ea typeface="ＭＳ Ｐゴシック" pitchFamily="-108" charset="-128"/>
                <a:cs typeface="ＭＳ Ｐゴシック" pitchFamily="-108" charset="-128"/>
              </a:rPr>
              <a:t>J. </a:t>
            </a:r>
            <a:r>
              <a:rPr lang="en-US" sz="1200" kern="1200" dirty="0" smtClean="0">
                <a:solidFill>
                  <a:schemeClr val="tx1"/>
                </a:solidFill>
                <a:latin typeface="+mn-lt"/>
                <a:ea typeface="ＭＳ Ｐゴシック" pitchFamily="-108" charset="-128"/>
                <a:cs typeface="ＭＳ Ｐゴシック" pitchFamily="-108" charset="-128"/>
              </a:rPr>
              <a:t>$20.6B in unrealized losses</a:t>
            </a:r>
          </a:p>
          <a:p>
            <a:r>
              <a:rPr lang="en-US" sz="1200" kern="1200" dirty="0" smtClean="0">
                <a:solidFill>
                  <a:schemeClr val="tx1"/>
                </a:solidFill>
                <a:latin typeface="+mn-lt"/>
                <a:ea typeface="ＭＳ Ｐゴシック" pitchFamily="-108" charset="-128"/>
                <a:cs typeface="ＭＳ Ｐゴシック" pitchFamily="-108" charset="-128"/>
              </a:rPr>
              <a:t>AIG ups its estimate of unrealized losses in 2008 through the end of March to $9.1B.</a:t>
            </a:r>
          </a:p>
          <a:p>
            <a:r>
              <a:rPr lang="en-US" sz="1200" kern="1200" dirty="0" smtClean="0">
                <a:solidFill>
                  <a:schemeClr val="tx1"/>
                </a:solidFill>
                <a:latin typeface="+mn-lt"/>
                <a:ea typeface="ＭＳ Ｐゴシック" pitchFamily="-108" charset="-128"/>
                <a:cs typeface="ＭＳ Ｐゴシック" pitchFamily="-108" charset="-128"/>
              </a:rPr>
              <a:t>2008-6-8</a:t>
            </a:r>
          </a:p>
          <a:p>
            <a:r>
              <a:rPr lang="en-US" sz="1200" kern="1200" dirty="0" smtClean="0">
                <a:solidFill>
                  <a:schemeClr val="tx1"/>
                </a:solidFill>
                <a:latin typeface="+mn-lt"/>
                <a:ea typeface="ＭＳ Ｐゴシック" pitchFamily="-108" charset="-128"/>
                <a:cs typeface="ＭＳ Ｐゴシック" pitchFamily="-108" charset="-128"/>
              </a:rPr>
              <a:t> </a:t>
            </a:r>
          </a:p>
          <a:p>
            <a:r>
              <a:rPr lang="en-US" sz="1200" b="1" kern="1200" dirty="0" smtClean="0">
                <a:solidFill>
                  <a:schemeClr val="tx1"/>
                </a:solidFill>
                <a:latin typeface="+mn-lt"/>
                <a:ea typeface="ＭＳ Ｐゴシック" pitchFamily="-108" charset="-128"/>
                <a:cs typeface="ＭＳ Ｐゴシック" pitchFamily="-108" charset="-128"/>
              </a:rPr>
              <a:t>K. </a:t>
            </a:r>
            <a:r>
              <a:rPr lang="en-US" sz="1200" kern="1200" dirty="0" smtClean="0">
                <a:solidFill>
                  <a:schemeClr val="tx1"/>
                </a:solidFill>
                <a:latin typeface="+mn-lt"/>
                <a:ea typeface="ＭＳ Ｐゴシック" pitchFamily="-108" charset="-128"/>
                <a:cs typeface="ＭＳ Ｐゴシック" pitchFamily="-108" charset="-128"/>
              </a:rPr>
              <a:t>$16.5B in posted collateral</a:t>
            </a:r>
          </a:p>
          <a:p>
            <a:r>
              <a:rPr lang="en-US" sz="1200" kern="1200" dirty="0" smtClean="0">
                <a:solidFill>
                  <a:schemeClr val="tx1"/>
                </a:solidFill>
                <a:latin typeface="+mn-lt"/>
                <a:ea typeface="ＭＳ Ｐゴシック" pitchFamily="-108" charset="-128"/>
                <a:cs typeface="ＭＳ Ｐゴシック" pitchFamily="-108" charset="-128"/>
              </a:rPr>
              <a:t>2008-9-6</a:t>
            </a:r>
          </a:p>
          <a:p>
            <a:r>
              <a:rPr lang="en-US" sz="1200" kern="1200" dirty="0" smtClean="0">
                <a:solidFill>
                  <a:schemeClr val="tx1"/>
                </a:solidFill>
                <a:latin typeface="+mn-lt"/>
                <a:ea typeface="ＭＳ Ｐゴシック" pitchFamily="-108" charset="-128"/>
                <a:cs typeface="ＭＳ Ｐゴシック" pitchFamily="-108" charset="-128"/>
              </a:rPr>
              <a:t> </a:t>
            </a:r>
          </a:p>
          <a:p>
            <a:r>
              <a:rPr lang="en-US" sz="1200" b="1" kern="1200" dirty="0" smtClean="0">
                <a:solidFill>
                  <a:schemeClr val="tx1"/>
                </a:solidFill>
                <a:latin typeface="+mn-lt"/>
                <a:ea typeface="ＭＳ Ｐゴシック" pitchFamily="-108" charset="-128"/>
                <a:cs typeface="ＭＳ Ｐゴシック" pitchFamily="-108" charset="-128"/>
              </a:rPr>
              <a:t>L. </a:t>
            </a:r>
            <a:r>
              <a:rPr lang="en-US" sz="1200" kern="1200" dirty="0" smtClean="0">
                <a:solidFill>
                  <a:schemeClr val="tx1"/>
                </a:solidFill>
                <a:latin typeface="+mn-lt"/>
                <a:ea typeface="ＭＳ Ｐゴシック" pitchFamily="-108" charset="-128"/>
                <a:cs typeface="ＭＳ Ｐゴシック" pitchFamily="-108" charset="-128"/>
              </a:rPr>
              <a:t>$26.2B in unrealized losses</a:t>
            </a:r>
          </a:p>
          <a:p>
            <a:r>
              <a:rPr lang="en-US" sz="1200" kern="1200" dirty="0" smtClean="0">
                <a:solidFill>
                  <a:schemeClr val="tx1"/>
                </a:solidFill>
                <a:latin typeface="+mn-lt"/>
                <a:ea typeface="ＭＳ Ｐゴシック" pitchFamily="-108" charset="-128"/>
                <a:cs typeface="ＭＳ Ｐゴシック" pitchFamily="-108" charset="-128"/>
              </a:rPr>
              <a:t>2008-9-6</a:t>
            </a:r>
          </a:p>
          <a:p>
            <a:r>
              <a:rPr lang="en-US" sz="1200" kern="1200" dirty="0" smtClean="0">
                <a:solidFill>
                  <a:schemeClr val="tx1"/>
                </a:solidFill>
                <a:latin typeface="+mn-lt"/>
                <a:ea typeface="ＭＳ Ｐゴシック" pitchFamily="-108" charset="-128"/>
                <a:cs typeface="ＭＳ Ｐゴシック" pitchFamily="-108" charset="-128"/>
              </a:rPr>
              <a:t> </a:t>
            </a:r>
          </a:p>
          <a:p>
            <a:r>
              <a:rPr lang="en-US" sz="1200" b="1" kern="1200" dirty="0" smtClean="0">
                <a:solidFill>
                  <a:schemeClr val="tx1"/>
                </a:solidFill>
                <a:latin typeface="+mn-lt"/>
                <a:ea typeface="ＭＳ Ｐゴシック" pitchFamily="-108" charset="-128"/>
                <a:cs typeface="ＭＳ Ｐゴシック" pitchFamily="-108" charset="-128"/>
              </a:rPr>
              <a:t>M. </a:t>
            </a:r>
            <a:r>
              <a:rPr lang="en-US" sz="1200" kern="1200" dirty="0" smtClean="0">
                <a:solidFill>
                  <a:schemeClr val="tx1"/>
                </a:solidFill>
                <a:latin typeface="+mn-lt"/>
                <a:ea typeface="ＭＳ Ｐゴシック" pitchFamily="-108" charset="-128"/>
                <a:cs typeface="ＭＳ Ｐゴシック" pitchFamily="-108" charset="-128"/>
              </a:rPr>
              <a:t>$31B in collateral</a:t>
            </a:r>
          </a:p>
          <a:p>
            <a:r>
              <a:rPr lang="en-US" sz="1200" kern="1200" dirty="0" smtClean="0">
                <a:solidFill>
                  <a:schemeClr val="tx1"/>
                </a:solidFill>
                <a:latin typeface="+mn-lt"/>
                <a:ea typeface="ＭＳ Ｐゴシック" pitchFamily="-108" charset="-128"/>
                <a:cs typeface="ＭＳ Ｐゴシック" pitchFamily="-108" charset="-128"/>
              </a:rPr>
              <a:t>A downgrade from S&amp;P forces AIG to raise $14.5B more in collateral. The next day, the Fed buys a 79.9% equity interest in AIG</a:t>
            </a:r>
          </a:p>
          <a:p>
            <a:r>
              <a:rPr lang="en-US" sz="1200" kern="1200" dirty="0" smtClean="0">
                <a:solidFill>
                  <a:schemeClr val="tx1"/>
                </a:solidFill>
                <a:latin typeface="+mn-lt"/>
                <a:ea typeface="ＭＳ Ｐゴシック" pitchFamily="-108" charset="-128"/>
                <a:cs typeface="ＭＳ Ｐゴシック" pitchFamily="-108" charset="-128"/>
              </a:rPr>
              <a:t>2008-10-15</a:t>
            </a:r>
          </a:p>
          <a:p>
            <a:r>
              <a:rPr lang="en-US" sz="1200" kern="1200" dirty="0" smtClean="0">
                <a:solidFill>
                  <a:schemeClr val="tx1"/>
                </a:solidFill>
                <a:latin typeface="+mn-lt"/>
                <a:ea typeface="ＭＳ Ｐゴシック" pitchFamily="-108" charset="-128"/>
                <a:cs typeface="ＭＳ Ｐゴシック" pitchFamily="-108" charset="-128"/>
              </a:rPr>
              <a:t> </a:t>
            </a:r>
          </a:p>
          <a:p>
            <a:r>
              <a:rPr lang="en-US" sz="1200" b="1" kern="1200" dirty="0" smtClean="0">
                <a:solidFill>
                  <a:schemeClr val="tx1"/>
                </a:solidFill>
                <a:latin typeface="+mn-lt"/>
                <a:ea typeface="ＭＳ Ｐゴシック" pitchFamily="-108" charset="-128"/>
                <a:cs typeface="ＭＳ Ｐゴシック" pitchFamily="-108" charset="-128"/>
              </a:rPr>
              <a:t>N. </a:t>
            </a:r>
            <a:r>
              <a:rPr lang="en-US" sz="1200" kern="1200" dirty="0" smtClean="0">
                <a:solidFill>
                  <a:schemeClr val="tx1"/>
                </a:solidFill>
                <a:latin typeface="+mn-lt"/>
                <a:ea typeface="ＭＳ Ｐゴシック" pitchFamily="-108" charset="-128"/>
                <a:cs typeface="ＭＳ Ｐゴシック" pitchFamily="-108" charset="-128"/>
              </a:rPr>
              <a:t>Collateral Total: $37.3B</a:t>
            </a:r>
          </a:p>
          <a:p>
            <a:r>
              <a:rPr lang="en-US" sz="1200" kern="1200" dirty="0" smtClean="0">
                <a:solidFill>
                  <a:schemeClr val="tx1"/>
                </a:solidFill>
                <a:latin typeface="+mn-lt"/>
                <a:ea typeface="ＭＳ Ｐゴシック" pitchFamily="-108" charset="-128"/>
                <a:cs typeface="ＭＳ Ｐゴシック" pitchFamily="-108" charset="-128"/>
              </a:rPr>
              <a:t>AIG and the government announce that they've agreed to a new total bailout of $150B, which will go towards buying the securities, thus terminating the swaps and any further collateral postings.</a:t>
            </a:r>
          </a:p>
          <a:p>
            <a:r>
              <a:rPr lang="en-US" sz="1200" kern="1200" dirty="0" smtClean="0">
                <a:solidFill>
                  <a:schemeClr val="tx1"/>
                </a:solidFill>
                <a:latin typeface="+mn-lt"/>
                <a:ea typeface="ＭＳ Ｐゴシック" pitchFamily="-108" charset="-128"/>
                <a:cs typeface="ＭＳ Ｐゴシック" pitchFamily="-108" charset="-128"/>
              </a:rPr>
              <a:t>2008-12-10</a:t>
            </a:r>
          </a:p>
          <a:p>
            <a:r>
              <a:rPr lang="en-US" sz="1200" kern="1200" dirty="0" smtClean="0">
                <a:solidFill>
                  <a:schemeClr val="tx1"/>
                </a:solidFill>
                <a:latin typeface="+mn-lt"/>
                <a:ea typeface="ＭＳ Ｐゴシック" pitchFamily="-108" charset="-128"/>
                <a:cs typeface="ＭＳ Ｐゴシック" pitchFamily="-108" charset="-128"/>
              </a:rPr>
              <a:t> </a:t>
            </a:r>
          </a:p>
          <a:p>
            <a:r>
              <a:rPr lang="en-US" sz="1200" b="1" kern="1200" dirty="0" smtClean="0">
                <a:solidFill>
                  <a:schemeClr val="tx1"/>
                </a:solidFill>
                <a:latin typeface="+mn-lt"/>
                <a:ea typeface="ＭＳ Ｐゴシック" pitchFamily="-108" charset="-128"/>
                <a:cs typeface="ＭＳ Ｐゴシック" pitchFamily="-108" charset="-128"/>
              </a:rPr>
              <a:t>O. </a:t>
            </a:r>
            <a:r>
              <a:rPr lang="en-US" sz="1200" kern="1200" dirty="0" smtClean="0">
                <a:solidFill>
                  <a:schemeClr val="tx1"/>
                </a:solidFill>
                <a:latin typeface="+mn-lt"/>
                <a:ea typeface="ＭＳ Ｐゴシック" pitchFamily="-108" charset="-128"/>
                <a:cs typeface="ＭＳ Ｐゴシック" pitchFamily="-108" charset="-128"/>
              </a:rPr>
              <a:t>Unrealized Losses Total: $33.2B</a:t>
            </a:r>
          </a:p>
          <a:p>
            <a:r>
              <a:rPr lang="en-US" sz="1200" kern="1200" dirty="0" smtClean="0">
                <a:solidFill>
                  <a:schemeClr val="tx1"/>
                </a:solidFill>
                <a:latin typeface="+mn-lt"/>
                <a:ea typeface="ＭＳ Ｐゴシック" pitchFamily="-108" charset="-128"/>
                <a:cs typeface="ＭＳ Ｐゴシック" pitchFamily="-108" charset="-128"/>
              </a:rPr>
              <a:t>2008-12-10</a:t>
            </a:r>
            <a:endParaRPr lang="en-US" sz="1200" kern="1200" dirty="0">
              <a:solidFill>
                <a:schemeClr val="tx1"/>
              </a:solidFill>
              <a:latin typeface="+mn-lt"/>
              <a:ea typeface="ＭＳ Ｐゴシック" pitchFamily="-108" charset="-128"/>
              <a:cs typeface="ＭＳ Ｐゴシック" pitchFamily="-108" charset="-128"/>
            </a:endParaRPr>
          </a:p>
        </p:txBody>
      </p:sp>
      <p:sp>
        <p:nvSpPr>
          <p:cNvPr id="36868" name="Slide Number Placeholder 3"/>
          <p:cNvSpPr>
            <a:spLocks noGrp="1"/>
          </p:cNvSpPr>
          <p:nvPr>
            <p:ph type="sldNum" sz="quarter" idx="5"/>
          </p:nvPr>
        </p:nvSpPr>
        <p:spPr bwMode="auto">
          <a:ln>
            <a:miter lim="800000"/>
            <a:headEnd/>
            <a:tailEnd/>
          </a:ln>
        </p:spPr>
        <p:txBody>
          <a:bodyPr/>
          <a:lstStyle/>
          <a:p>
            <a:fld id="{7AF35D34-9EB7-40F0-BF93-9FA2472FED4F}" type="slidenum">
              <a:rPr lang="en-US"/>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F0EC6C-3234-49A0-BFB5-A254A6053FA0}"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a:lstStyle/>
          <a:p>
            <a:pPr eaLnBrk="1" hangingPunct="1">
              <a:spcBef>
                <a:spcPct val="0"/>
              </a:spcBef>
            </a:pPr>
            <a:r>
              <a:rPr lang="en-US" dirty="0" smtClean="0"/>
              <a:t>Deregulation cleared the way for the market. </a:t>
            </a:r>
          </a:p>
          <a:p>
            <a:pPr lvl="1" eaLnBrk="1" hangingPunct="1">
              <a:spcBef>
                <a:spcPct val="0"/>
              </a:spcBef>
            </a:pPr>
            <a:r>
              <a:rPr lang="en-US" dirty="0" smtClean="0"/>
              <a:t>Private, derivative contracts’ share of global finance grew.</a:t>
            </a:r>
          </a:p>
          <a:p>
            <a:pPr eaLnBrk="1" hangingPunct="1">
              <a:spcBef>
                <a:spcPct val="0"/>
              </a:spcBef>
            </a:pPr>
            <a:endParaRPr lang="en-US" dirty="0" smtClean="0"/>
          </a:p>
          <a:p>
            <a:pPr eaLnBrk="1" hangingPunct="1">
              <a:spcBef>
                <a:spcPct val="0"/>
              </a:spcBef>
            </a:pPr>
            <a:endParaRPr lang="en-US" dirty="0" smtClean="0"/>
          </a:p>
          <a:p>
            <a:pPr eaLnBrk="1" hangingPunct="1">
              <a:spcBef>
                <a:spcPct val="0"/>
              </a:spcBef>
            </a:pPr>
            <a:r>
              <a:rPr lang="en-US" dirty="0" smtClean="0"/>
              <a:t>Reference the JPM trade</a:t>
            </a:r>
          </a:p>
        </p:txBody>
      </p:sp>
      <p:sp>
        <p:nvSpPr>
          <p:cNvPr id="34820" name="Slide Number Placeholder 3"/>
          <p:cNvSpPr>
            <a:spLocks noGrp="1"/>
          </p:cNvSpPr>
          <p:nvPr>
            <p:ph type="sldNum" sz="quarter" idx="5"/>
          </p:nvPr>
        </p:nvSpPr>
        <p:spPr bwMode="auto">
          <a:ln>
            <a:miter lim="800000"/>
            <a:headEnd/>
            <a:tailEnd/>
          </a:ln>
        </p:spPr>
        <p:txBody>
          <a:bodyPr/>
          <a:lstStyle/>
          <a:p>
            <a:fld id="{A5FD6E9F-CBB0-4F6C-B624-5B569171AEAC}" type="slidenum">
              <a:rPr lang="en-US"/>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F0EC6C-3234-49A0-BFB5-A254A6053FA0}"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sz="1800" u="sng" dirty="0" smtClean="0"/>
              <a:t>Main issue</a:t>
            </a:r>
          </a:p>
          <a:p>
            <a:r>
              <a:rPr lang="it-IT" sz="1400" dirty="0" smtClean="0"/>
              <a:t>AIG bailout was the most radical intervention in a private business in the central bank’s hystory.</a:t>
            </a:r>
          </a:p>
          <a:p>
            <a:pPr lvl="0"/>
            <a:endParaRPr lang="it-IT" sz="1400" u="sng" dirty="0" smtClean="0"/>
          </a:p>
          <a:p>
            <a:pPr lvl="0"/>
            <a:r>
              <a:rPr lang="it-IT" sz="1400" u="sng" dirty="0" smtClean="0"/>
              <a:t>TICTF</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400" dirty="0" smtClean="0"/>
              <a:t>Test that measures</a:t>
            </a:r>
            <a:r>
              <a:rPr lang="en-US" sz="1400" baseline="0" dirty="0" smtClean="0"/>
              <a:t> </a:t>
            </a:r>
            <a:r>
              <a:rPr lang="en-US" sz="1400" dirty="0" smtClean="0"/>
              <a:t>the likelihood and amount of medium-term net negative impact to the larger economy of an institution’s failure, on the basis of the economic multiplier of all other commercial activities dependant specifically on that institution and on how correlated an institution’s business is with other systemic risks.</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sz="1400" dirty="0" smtClean="0"/>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400" u="sng" dirty="0" smtClean="0"/>
              <a:t>CDS’s third parties</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400" dirty="0" smtClean="0"/>
              <a:t>Goldman Sachs, Merrill Lynch, UBS, Deutsche Bank, Barclays, Credit </a:t>
            </a:r>
            <a:r>
              <a:rPr lang="en-US" sz="1400" dirty="0" err="1" smtClean="0"/>
              <a:t>Agricole</a:t>
            </a:r>
            <a:r>
              <a:rPr lang="en-US" sz="1400" dirty="0" smtClean="0"/>
              <a:t>, Royal Bank of Scotland, CIBC and Bank of Montreal.</a:t>
            </a:r>
            <a:endParaRPr lang="en-US" sz="1400" u="sng" dirty="0" smtClean="0"/>
          </a:p>
        </p:txBody>
      </p:sp>
      <p:sp>
        <p:nvSpPr>
          <p:cNvPr id="4" name="Slide Number Placeholder 3"/>
          <p:cNvSpPr>
            <a:spLocks noGrp="1"/>
          </p:cNvSpPr>
          <p:nvPr>
            <p:ph type="sldNum" sz="quarter" idx="10"/>
          </p:nvPr>
        </p:nvSpPr>
        <p:spPr/>
        <p:txBody>
          <a:bodyPr/>
          <a:lstStyle/>
          <a:p>
            <a:fld id="{52F0EC6C-3234-49A0-BFB5-A254A6053FA0}"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lvl="0">
              <a:buFont typeface="Arial" pitchFamily="34" charset="0"/>
              <a:buChar char="•"/>
            </a:pPr>
            <a:r>
              <a:rPr lang="en-US" sz="1800" dirty="0" smtClean="0"/>
              <a:t> Classical example is the bank run – regulators have responded to this danger with capital requirements, deposit insurance, lender of last resort.</a:t>
            </a:r>
          </a:p>
          <a:p>
            <a:pPr lvl="1">
              <a:buFont typeface="Arial" pitchFamily="34" charset="0"/>
              <a:buChar char="•"/>
            </a:pPr>
            <a:r>
              <a:rPr lang="en-US" sz="1800" dirty="0" smtClean="0"/>
              <a:t>Insurance industry are exposed to risk, they either absorb it, or pass it on in some repackaged form (e.g. reinsurance, securitization).</a:t>
            </a:r>
          </a:p>
          <a:p>
            <a:pPr lvl="1">
              <a:buFont typeface="Arial" pitchFamily="34" charset="0"/>
              <a:buChar char="•"/>
            </a:pPr>
            <a:r>
              <a:rPr lang="en-US" sz="1800" dirty="0" smtClean="0"/>
              <a:t>The issue is whether extreme events, affecting individual insurance companies, lead to aggregate exposure to extreme event risk on an industry level or not.</a:t>
            </a:r>
            <a:endParaRPr lang="it-IT" sz="1200" dirty="0" smtClean="0"/>
          </a:p>
          <a:p>
            <a:pPr lvl="0">
              <a:buFont typeface="Arial" pitchFamily="34" charset="0"/>
              <a:buChar char="•"/>
            </a:pPr>
            <a:r>
              <a:rPr lang="en-US" sz="1600" dirty="0" smtClean="0"/>
              <a:t> </a:t>
            </a:r>
            <a:r>
              <a:rPr lang="en-US" sz="1600" u="sng" dirty="0" smtClean="0"/>
              <a:t>Historical view of insurance systemic risk</a:t>
            </a:r>
            <a:endParaRPr lang="en-US" sz="1600" dirty="0" smtClean="0"/>
          </a:p>
          <a:p>
            <a:pPr lvl="1">
              <a:buFont typeface="Arial" pitchFamily="34" charset="0"/>
              <a:buChar char="•"/>
            </a:pPr>
            <a:r>
              <a:rPr lang="en-US" sz="1600" dirty="0" smtClean="0"/>
              <a:t> Up to AIG crisis, international financial community believed that insurance company insolvencies would be unlikely to have systemic effects on financial stability because:</a:t>
            </a:r>
            <a:r>
              <a:rPr lang="en-US" sz="1600" baseline="0" dirty="0" smtClean="0"/>
              <a:t> </a:t>
            </a:r>
            <a:r>
              <a:rPr lang="en-US" sz="1600" dirty="0" smtClean="0"/>
              <a:t>(</a:t>
            </a:r>
            <a:r>
              <a:rPr lang="en-US" sz="1600" dirty="0" err="1" smtClean="0"/>
              <a:t>i</a:t>
            </a:r>
            <a:r>
              <a:rPr lang="en-US" sz="1600" dirty="0" smtClean="0"/>
              <a:t>) e</a:t>
            </a:r>
            <a:r>
              <a:rPr lang="en-US" sz="1400" dirty="0" smtClean="0"/>
              <a:t>xisting combination of market discipline and official oversight seemed to have detected and addressed insurers’ financial fragility before it posed significant risks to financial market stability (e</a:t>
            </a:r>
            <a:r>
              <a:rPr lang="en-US" sz="1200" dirty="0" smtClean="0"/>
              <a:t>xample: March 2001 failure of Australian insurer HIH did not cause significant or persistent volatility in Australian or global capital market)</a:t>
            </a:r>
            <a:r>
              <a:rPr lang="en-US" sz="1200" baseline="0" dirty="0" smtClean="0"/>
              <a:t>, (ii)</a:t>
            </a:r>
            <a:r>
              <a:rPr lang="en-US" sz="1600" baseline="0" dirty="0" smtClean="0"/>
              <a:t> e</a:t>
            </a:r>
            <a:r>
              <a:rPr lang="en-US" sz="1600" dirty="0" smtClean="0"/>
              <a:t>ven a disruption in the newer financial market and insurance activities or deterioration in these assets was deemed to be unlikely to affect viability of a major insurer, due to the limited size of such activities.</a:t>
            </a:r>
          </a:p>
          <a:p>
            <a:pPr lvl="1">
              <a:buFont typeface="Arial" pitchFamily="34" charset="0"/>
              <a:buChar char="•"/>
            </a:pPr>
            <a:r>
              <a:rPr lang="en-US" sz="1600" dirty="0" smtClean="0"/>
              <a:t> Critics, however, doubted the following:</a:t>
            </a:r>
            <a:r>
              <a:rPr lang="it-IT" sz="1600" baseline="0" dirty="0" smtClean="0"/>
              <a:t> (i) </a:t>
            </a:r>
            <a:r>
              <a:rPr lang="en-US" sz="1400" dirty="0" smtClean="0"/>
              <a:t>adequacy of capital of insurance companies against financial risk;</a:t>
            </a:r>
            <a:r>
              <a:rPr lang="en-US" sz="1400" baseline="0" dirty="0" smtClean="0"/>
              <a:t> (ii) m</a:t>
            </a:r>
            <a:r>
              <a:rPr lang="en-US" sz="1400" dirty="0" smtClean="0"/>
              <a:t>anagement of market risk, size and extent of off-balance-sheet activities;</a:t>
            </a:r>
            <a:r>
              <a:rPr lang="en-US" sz="1400" baseline="0" dirty="0" smtClean="0"/>
              <a:t> and (iii) p</a:t>
            </a:r>
            <a:r>
              <a:rPr lang="en-US" sz="1400" dirty="0" smtClean="0"/>
              <a:t>otential shifting of risks from banking to insurance sector.</a:t>
            </a:r>
            <a:endParaRPr lang="it-IT" sz="1200" dirty="0" smtClean="0"/>
          </a:p>
          <a:p>
            <a:pPr>
              <a:buFont typeface="Arial" pitchFamily="34" charset="0"/>
              <a:buChar char="•"/>
            </a:pPr>
            <a:r>
              <a:rPr lang="it-IT" sz="1200" dirty="0" smtClean="0"/>
              <a:t>They are major holders of AIG’s debt and could be terribly harmed if the insurer were to default.</a:t>
            </a:r>
          </a:p>
          <a:p>
            <a:pPr lvl="1">
              <a:buFont typeface="Arial" pitchFamily="34" charset="0"/>
              <a:buChar char="•"/>
            </a:pPr>
            <a:r>
              <a:rPr lang="it-IT" sz="1200" dirty="0" smtClean="0"/>
              <a:t> Due to AIGFP involvment with CDS, a collapse at AIG could force financial institutions and institutional investors in the US, Europe and Asia that bought such CDS to take write-downs or declare losses.</a:t>
            </a:r>
          </a:p>
          <a:p>
            <a:pPr marL="457200" marR="0" lvl="1" indent="0" algn="l" defTabSz="457200" rtl="0" eaLnBrk="0" fontAlgn="base" latinLnBrk="0" hangingPunct="0">
              <a:lnSpc>
                <a:spcPct val="100000"/>
              </a:lnSpc>
              <a:spcBef>
                <a:spcPct val="30000"/>
              </a:spcBef>
              <a:spcAft>
                <a:spcPct val="0"/>
              </a:spcAft>
              <a:buClrTx/>
              <a:buSzTx/>
              <a:buFont typeface="Arial" pitchFamily="34" charset="0"/>
              <a:buChar char="•"/>
              <a:tabLst/>
              <a:defRPr/>
            </a:pPr>
            <a:r>
              <a:rPr lang="it-IT" sz="1200" dirty="0" smtClean="0"/>
              <a:t> Marking them down or declaring losses would require more capital in the hands of such institutional investors and raise capital in such a global economic distress is very difficult.</a:t>
            </a:r>
          </a:p>
          <a:p>
            <a:pPr marL="0" marR="0" lvl="0" indent="0" algn="l" defTabSz="457200" rtl="0" eaLnBrk="0" fontAlgn="base" latinLnBrk="0" hangingPunct="0">
              <a:lnSpc>
                <a:spcPct val="100000"/>
              </a:lnSpc>
              <a:spcBef>
                <a:spcPct val="30000"/>
              </a:spcBef>
              <a:spcAft>
                <a:spcPct val="0"/>
              </a:spcAft>
              <a:buClrTx/>
              <a:buSzTx/>
              <a:buFont typeface="Arial" pitchFamily="34" charset="0"/>
              <a:buChar char="•"/>
              <a:tabLst/>
              <a:defRPr/>
            </a:pPr>
            <a:r>
              <a:rPr lang="it-IT" sz="1200" dirty="0" smtClean="0"/>
              <a:t>Insurance policies are issued by separate subsidiaries of AIG, highly regulated units that have assets available to pay claims.</a:t>
            </a:r>
          </a:p>
        </p:txBody>
      </p:sp>
      <p:sp>
        <p:nvSpPr>
          <p:cNvPr id="4" name="Slide Number Placeholder 3"/>
          <p:cNvSpPr>
            <a:spLocks noGrp="1"/>
          </p:cNvSpPr>
          <p:nvPr>
            <p:ph type="sldNum" sz="quarter" idx="10"/>
          </p:nvPr>
        </p:nvSpPr>
        <p:spPr/>
        <p:txBody>
          <a:bodyPr/>
          <a:lstStyle/>
          <a:p>
            <a:fld id="{52F0EC6C-3234-49A0-BFB5-A254A6053FA0}"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F0EC6C-3234-49A0-BFB5-A254A6053FA0}"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noFill/>
          <a:ln>
            <a:solidFill>
              <a:srgbClr val="000000"/>
            </a:solidFill>
            <a:miter lim="800000"/>
            <a:headEnd/>
            <a:tailEnd/>
          </a:ln>
        </p:spPr>
      </p:sp>
      <p:sp>
        <p:nvSpPr>
          <p:cNvPr id="87043" name="Rectangle 3"/>
          <p:cNvSpPr>
            <a:spLocks noGrp="1"/>
          </p:cNvSpPr>
          <p:nvPr>
            <p:ph type="body" idx="1"/>
          </p:nvPr>
        </p:nvSpPr>
        <p:spPr bwMode="auto">
          <a:noFill/>
        </p:spPr>
        <p:txBody>
          <a:bodyPr/>
          <a:lstStyle/>
          <a:p>
            <a:r>
              <a:rPr lang="en-US" smtClean="0"/>
              <a:t>Indicates that there is at least some correlation between bailout size and lobbying dollars – but can only say this, at most, regarding prospective expectations.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TextEdit="1"/>
          </p:cNvSpPr>
          <p:nvPr>
            <p:ph type="sldImg"/>
          </p:nvPr>
        </p:nvSpPr>
        <p:spPr bwMode="auto">
          <a:noFill/>
          <a:ln>
            <a:solidFill>
              <a:srgbClr val="000000"/>
            </a:solidFill>
            <a:miter lim="800000"/>
            <a:headEnd/>
            <a:tailEnd/>
          </a:ln>
        </p:spPr>
      </p:sp>
      <p:sp>
        <p:nvSpPr>
          <p:cNvPr id="95235" name="Rectangle 3"/>
          <p:cNvSpPr>
            <a:spLocks noGrp="1"/>
          </p:cNvSpPr>
          <p:nvPr>
            <p:ph type="body" idx="1"/>
          </p:nvPr>
        </p:nvSpPr>
        <p:spPr bwMode="auto">
          <a:noFill/>
        </p:spPr>
        <p:txBody>
          <a:bodyPr/>
          <a:lstStyle/>
          <a:p>
            <a:r>
              <a:rPr lang="en-US" smtClean="0"/>
              <a:t>Heavy Hitter</a:t>
            </a:r>
          </a:p>
          <a:p>
            <a:r>
              <a:rPr lang="en-US" smtClean="0"/>
              <a:t>Ranked 79</a:t>
            </a:r>
            <a:r>
              <a:rPr lang="en-US" baseline="30000" smtClean="0"/>
              <a:t>th</a:t>
            </a:r>
            <a:r>
              <a:rPr lang="en-US" smtClean="0"/>
              <a:t> in campaign contributions since 1989</a:t>
            </a:r>
          </a:p>
          <a:p>
            <a:r>
              <a:rPr lang="en-US" smtClean="0"/>
              <a:t>Bipartisan – donated $750,000 to each party’s presidential convention</a:t>
            </a:r>
          </a:p>
          <a:p>
            <a:r>
              <a:rPr lang="en-US" smtClean="0"/>
              <a:t>Among biggest recipients: Sen. Obama, Sen. McCain, Sen. Dodd</a:t>
            </a:r>
          </a:p>
          <a:p>
            <a:r>
              <a:rPr lang="en-US" smtClean="0"/>
              <a:t>Maurice Greenberg</a:t>
            </a:r>
          </a:p>
          <a:p>
            <a:r>
              <a:rPr lang="en-US" smtClean="0"/>
              <a:t>Substantial fundraiser for President Bush – “Bush Ranger” in 2004 with over $200K raised</a:t>
            </a:r>
          </a:p>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TextEdit="1"/>
          </p:cNvSpPr>
          <p:nvPr>
            <p:ph type="sldImg"/>
          </p:nvPr>
        </p:nvSpPr>
        <p:spPr bwMode="auto">
          <a:noFill/>
          <a:ln>
            <a:solidFill>
              <a:srgbClr val="000000"/>
            </a:solidFill>
            <a:miter lim="800000"/>
            <a:headEnd/>
            <a:tailEnd/>
          </a:ln>
        </p:spPr>
      </p:sp>
      <p:sp>
        <p:nvSpPr>
          <p:cNvPr id="92163" name="Rectangle 3"/>
          <p:cNvSpPr>
            <a:spLocks noGrp="1"/>
          </p:cNvSpPr>
          <p:nvPr>
            <p:ph type="body" idx="1"/>
          </p:nvPr>
        </p:nvSpPr>
        <p:spPr bwMode="auto">
          <a:noFill/>
        </p:spPr>
        <p:txBody>
          <a:bodyPr/>
          <a:lstStyle/>
          <a:p>
            <a:r>
              <a:rPr lang="en-US" smtClean="0"/>
              <a:t>Nothing to indicate that Lehman would’ve received funds if they just would’ve donated a few more $millions</a:t>
            </a:r>
          </a:p>
          <a:p>
            <a:r>
              <a:rPr lang="en-US" smtClean="0"/>
              <a:t>Correlation or Causation?</a:t>
            </a:r>
          </a:p>
          <a:p>
            <a:r>
              <a:rPr lang="en-US" smtClean="0"/>
              <a:t>Lobbying expenditures typically track assets, as have most TARP payouts</a:t>
            </a:r>
          </a:p>
          <a:p>
            <a:r>
              <a:rPr lang="en-US" smtClean="0"/>
              <a:t>Congress did not initiate the bailout of AIG</a:t>
            </a:r>
          </a:p>
          <a:p>
            <a:r>
              <a:rPr lang="en-US" smtClean="0"/>
              <a:t>No indication that the government acted any differently than otherwise would have been expected given the circumstances</a:t>
            </a:r>
          </a:p>
          <a:p>
            <a:r>
              <a:rPr lang="en-US" smtClean="0"/>
              <a:t>No indication that AIG’s lobbying and advocacy strategy changed in anticipation of receiving government funds</a:t>
            </a:r>
          </a:p>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a:lstStyle/>
          <a:p>
            <a:pPr eaLnBrk="1" hangingPunct="1">
              <a:spcBef>
                <a:spcPct val="0"/>
              </a:spcBef>
            </a:pPr>
            <a:r>
              <a:rPr lang="en-US" smtClean="0"/>
              <a:t>Kicked out of China by the communist government.</a:t>
            </a:r>
          </a:p>
          <a:p>
            <a:pPr eaLnBrk="1" hangingPunct="1">
              <a:spcBef>
                <a:spcPct val="0"/>
              </a:spcBef>
            </a:pPr>
            <a:endParaRPr lang="en-US" smtClean="0"/>
          </a:p>
          <a:p>
            <a:pPr eaLnBrk="1" hangingPunct="1">
              <a:spcBef>
                <a:spcPct val="0"/>
              </a:spcBef>
            </a:pPr>
            <a:endParaRPr lang="en-US" smtClean="0"/>
          </a:p>
        </p:txBody>
      </p:sp>
      <p:sp>
        <p:nvSpPr>
          <p:cNvPr id="21508" name="Slide Number Placeholder 3"/>
          <p:cNvSpPr>
            <a:spLocks noGrp="1"/>
          </p:cNvSpPr>
          <p:nvPr>
            <p:ph type="sldNum" sz="quarter" idx="5"/>
          </p:nvPr>
        </p:nvSpPr>
        <p:spPr bwMode="auto">
          <a:ln>
            <a:miter lim="800000"/>
            <a:headEnd/>
            <a:tailEnd/>
          </a:ln>
        </p:spPr>
        <p:txBody>
          <a:bodyPr/>
          <a:lstStyle/>
          <a:p>
            <a:fld id="{EAE79E58-DFD6-4BA6-AD0E-B1C1F9385357}" type="slidenum">
              <a:rPr lang="en-US"/>
              <a:pPr/>
              <a:t>5</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F0EC6C-3234-49A0-BFB5-A254A6053FA0}"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a:lstStyle/>
          <a:p>
            <a:pPr eaLnBrk="1" hangingPunct="1">
              <a:spcBef>
                <a:spcPct val="0"/>
              </a:spcBef>
            </a:pPr>
            <a:r>
              <a:rPr lang="en-US" dirty="0" smtClean="0"/>
              <a:t>No one knew whether the value of </a:t>
            </a:r>
            <a:r>
              <a:rPr lang="en-US" dirty="0" err="1" smtClean="0"/>
              <a:t>AIGFP’s</a:t>
            </a:r>
            <a:r>
              <a:rPr lang="en-US" dirty="0" smtClean="0"/>
              <a:t> derivatives was accurate.</a:t>
            </a: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[PWC found “material weakness” in </a:t>
            </a:r>
            <a:r>
              <a:rPr lang="en-US" dirty="0" err="1" smtClean="0"/>
              <a:t>AIG’s</a:t>
            </a:r>
            <a:r>
              <a:rPr lang="en-US" dirty="0" smtClean="0"/>
              <a:t> internal control over financial reporting and oversight relating to valuation of AIGFP CDS portfolio.] </a:t>
            </a:r>
          </a:p>
          <a:p>
            <a:pPr eaLnBrk="1" hangingPunct="1">
              <a:spcBef>
                <a:spcPct val="0"/>
              </a:spcBef>
            </a:pPr>
            <a:endParaRPr lang="en-US" dirty="0" smtClean="0"/>
          </a:p>
          <a:p>
            <a:pPr eaLnBrk="1" hangingPunct="1">
              <a:spcBef>
                <a:spcPct val="0"/>
              </a:spcBef>
            </a:pPr>
            <a:r>
              <a:rPr lang="en-US" dirty="0" smtClean="0"/>
              <a:t>Worst</a:t>
            </a:r>
            <a:r>
              <a:rPr lang="en-US" baseline="0" dirty="0" smtClean="0"/>
              <a:t> case scenario: 70% discount on AIA.</a:t>
            </a:r>
            <a:endParaRPr lang="en-US" dirty="0" smtClean="0"/>
          </a:p>
        </p:txBody>
      </p:sp>
      <p:sp>
        <p:nvSpPr>
          <p:cNvPr id="45060" name="Slide Number Placeholder 3"/>
          <p:cNvSpPr>
            <a:spLocks noGrp="1"/>
          </p:cNvSpPr>
          <p:nvPr>
            <p:ph type="sldNum" sz="quarter" idx="5"/>
          </p:nvPr>
        </p:nvSpPr>
        <p:spPr bwMode="auto">
          <a:ln>
            <a:miter lim="800000"/>
            <a:headEnd/>
            <a:tailEnd/>
          </a:ln>
        </p:spPr>
        <p:txBody>
          <a:bodyPr/>
          <a:lstStyle/>
          <a:p>
            <a:fld id="{B4DA941A-B31A-4319-B0F0-F6A0E0176C47}" type="slidenum">
              <a:rPr lang="en-US"/>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a:lstStyle/>
          <a:p>
            <a:pPr eaLnBrk="1" hangingPunct="1">
              <a:spcBef>
                <a:spcPct val="0"/>
              </a:spcBef>
            </a:pPr>
            <a:r>
              <a:rPr lang="en-US" dirty="0" smtClean="0"/>
              <a:t>SEC Chairman Cox: </a:t>
            </a:r>
          </a:p>
          <a:p>
            <a:pPr lvl="1" eaLnBrk="1" hangingPunct="1">
              <a:spcBef>
                <a:spcPct val="0"/>
              </a:spcBef>
            </a:pPr>
            <a:r>
              <a:rPr lang="en-US" dirty="0" smtClean="0"/>
              <a:t>REGULATORY FAILURE—No basic reporting or disclosure required. </a:t>
            </a:r>
          </a:p>
          <a:p>
            <a:pPr lvl="2" eaLnBrk="1" hangingPunct="1">
              <a:spcBef>
                <a:spcPct val="0"/>
              </a:spcBef>
            </a:pPr>
            <a:r>
              <a:rPr lang="en-US" dirty="0" smtClean="0"/>
              <a:t>The market for CDS is 10 years old and it has doubled in size since two years ago.  </a:t>
            </a:r>
          </a:p>
          <a:p>
            <a:pPr lvl="2" eaLnBrk="1" hangingPunct="1">
              <a:spcBef>
                <a:spcPct val="0"/>
              </a:spcBef>
            </a:pPr>
            <a:r>
              <a:rPr lang="en-US" dirty="0" smtClean="0"/>
              <a:t>“It has grown between the gaps and seams of the current regulatory system.”</a:t>
            </a:r>
          </a:p>
          <a:p>
            <a:pPr lvl="2" eaLnBrk="1" hangingPunct="1">
              <a:spcBef>
                <a:spcPct val="0"/>
              </a:spcBef>
            </a:pPr>
            <a:r>
              <a:rPr lang="en-US" dirty="0" smtClean="0"/>
              <a:t>“The regulatory black hole for CDS … requires immediate legislative action.” </a:t>
            </a:r>
          </a:p>
          <a:p>
            <a:pPr lvl="1" eaLnBrk="1" hangingPunct="1">
              <a:spcBef>
                <a:spcPct val="0"/>
              </a:spcBef>
            </a:pPr>
            <a:r>
              <a:rPr lang="en-US" dirty="0" smtClean="0"/>
              <a:t>SYSTEMATIC RISK—CDS has drawn the world’s major financial institutions into a tangled web of interconnections where the failure of any one might jeopardize the entire financial system.</a:t>
            </a:r>
          </a:p>
          <a:p>
            <a:pPr eaLnBrk="1" hangingPunct="1">
              <a:lnSpc>
                <a:spcPct val="90000"/>
              </a:lnSpc>
            </a:pPr>
            <a:r>
              <a:rPr lang="en-US" sz="1400" dirty="0" smtClean="0">
                <a:solidFill>
                  <a:srgbClr val="FF0000"/>
                </a:solidFill>
              </a:rPr>
              <a:t>Failure of credit-rating firms to measure risk accurately</a:t>
            </a:r>
          </a:p>
          <a:p>
            <a:pPr lvl="1" eaLnBrk="1" hangingPunct="1">
              <a:lnSpc>
                <a:spcPct val="90000"/>
              </a:lnSpc>
            </a:pPr>
            <a:r>
              <a:rPr lang="en-US" sz="1400" dirty="0" smtClean="0">
                <a:solidFill>
                  <a:srgbClr val="FF0000"/>
                </a:solidFill>
              </a:rPr>
              <a:t>Blind reliance on credit-rating firms when evaluating customers seeking for a loan.</a:t>
            </a:r>
          </a:p>
          <a:p>
            <a:pPr eaLnBrk="1" hangingPunct="1">
              <a:lnSpc>
                <a:spcPct val="90000"/>
              </a:lnSpc>
            </a:pPr>
            <a:r>
              <a:rPr lang="en-US" sz="1400" dirty="0" smtClean="0">
                <a:solidFill>
                  <a:srgbClr val="FF0000"/>
                </a:solidFill>
              </a:rPr>
              <a:t>Assumed that its parent would always be as strong as before.  </a:t>
            </a:r>
          </a:p>
          <a:p>
            <a:pPr lvl="1" eaLnBrk="1" hangingPunct="1">
              <a:lnSpc>
                <a:spcPct val="90000"/>
              </a:lnSpc>
            </a:pPr>
            <a:r>
              <a:rPr lang="en-US" sz="1400" dirty="0" smtClean="0">
                <a:solidFill>
                  <a:srgbClr val="FF0000"/>
                </a:solidFill>
              </a:rPr>
              <a:t>Unprepared for downgrade from Triple A.</a:t>
            </a:r>
          </a:p>
          <a:p>
            <a:pPr eaLnBrk="1" hangingPunct="1">
              <a:lnSpc>
                <a:spcPct val="90000"/>
              </a:lnSpc>
            </a:pPr>
            <a:r>
              <a:rPr lang="en-US" sz="1400" dirty="0" smtClean="0">
                <a:solidFill>
                  <a:srgbClr val="FF0000"/>
                </a:solidFill>
              </a:rPr>
              <a:t>Absence of meaningful federal regulation.</a:t>
            </a:r>
          </a:p>
          <a:p>
            <a:pPr lvl="1" eaLnBrk="1" hangingPunct="1">
              <a:lnSpc>
                <a:spcPct val="90000"/>
              </a:lnSpc>
            </a:pPr>
            <a:r>
              <a:rPr lang="en-US" sz="1400" dirty="0" smtClean="0">
                <a:solidFill>
                  <a:srgbClr val="FF0000"/>
                </a:solidFill>
              </a:rPr>
              <a:t>SEC Chairman Cox: “It has grown between the gaps and seams of the current regulatory system.”</a:t>
            </a:r>
          </a:p>
          <a:p>
            <a:pPr eaLnBrk="1" hangingPunct="1">
              <a:lnSpc>
                <a:spcPct val="90000"/>
              </a:lnSpc>
            </a:pPr>
            <a:r>
              <a:rPr lang="en-US" sz="1400" dirty="0" smtClean="0">
                <a:solidFill>
                  <a:srgbClr val="FF0000"/>
                </a:solidFill>
              </a:rPr>
              <a:t>Difficulty of comprehending the myriad pathways of modern finance. </a:t>
            </a:r>
          </a:p>
          <a:p>
            <a:pPr lvl="1" eaLnBrk="1" hangingPunct="1">
              <a:lnSpc>
                <a:spcPct val="90000"/>
              </a:lnSpc>
            </a:pPr>
            <a:r>
              <a:rPr lang="en-US" sz="1400" dirty="0" smtClean="0">
                <a:solidFill>
                  <a:srgbClr val="FF0000"/>
                </a:solidFill>
              </a:rPr>
              <a:t>The trick in regulating financial derivatives will be to preserve their efficiency-enhancing attributes while eliminating those factors that tend to concentrate systemic risk where it cannot be easily detected. AIG built up its CDS business in the interstices of governmental authority; those gaps can and should be closed without choking the arteries of capitalism.</a:t>
            </a:r>
          </a:p>
          <a:p>
            <a:pPr eaLnBrk="1" hangingPunct="1">
              <a:lnSpc>
                <a:spcPct val="90000"/>
              </a:lnSpc>
            </a:pPr>
            <a:endParaRPr lang="en-US" sz="1900" dirty="0" smtClean="0">
              <a:solidFill>
                <a:srgbClr val="FF0000"/>
              </a:solidFill>
            </a:endParaRPr>
          </a:p>
          <a:p>
            <a:pPr eaLnBrk="1" hangingPunct="1">
              <a:spcBef>
                <a:spcPct val="0"/>
              </a:spcBef>
            </a:pPr>
            <a:endParaRPr lang="en-US" dirty="0" smtClean="0"/>
          </a:p>
        </p:txBody>
      </p:sp>
      <p:sp>
        <p:nvSpPr>
          <p:cNvPr id="49156" name="Slide Number Placeholder 3"/>
          <p:cNvSpPr>
            <a:spLocks noGrp="1"/>
          </p:cNvSpPr>
          <p:nvPr>
            <p:ph type="sldNum" sz="quarter" idx="5"/>
          </p:nvPr>
        </p:nvSpPr>
        <p:spPr bwMode="auto">
          <a:ln>
            <a:miter lim="800000"/>
            <a:headEnd/>
            <a:tailEnd/>
          </a:ln>
        </p:spPr>
        <p:txBody>
          <a:bodyPr/>
          <a:lstStyle/>
          <a:p>
            <a:fld id="{53C46BA3-E510-4D53-AD14-0096E93694BD}" type="slidenum">
              <a:rPr lang="en-US"/>
              <a:pPr/>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a:lstStyle/>
          <a:p>
            <a:pPr eaLnBrk="1" hangingPunct="1">
              <a:spcBef>
                <a:spcPct val="0"/>
              </a:spcBef>
            </a:pPr>
            <a:r>
              <a:rPr lang="en-US" dirty="0" smtClean="0"/>
              <a:t>The U.S. economy would need to disintegrate into full-blown depression to trigger AIGFP to cover defaults.  But if that happened, swap holders would be wiped out, so how could they even collect?</a:t>
            </a:r>
          </a:p>
          <a:p>
            <a:pPr eaLnBrk="1" hangingPunct="1">
              <a:spcBef>
                <a:spcPct val="0"/>
              </a:spcBef>
            </a:pPr>
            <a:endParaRPr lang="en-US" dirty="0" smtClean="0"/>
          </a:p>
          <a:p>
            <a:pPr eaLnBrk="1" hangingPunct="1">
              <a:spcBef>
                <a:spcPct val="0"/>
              </a:spcBef>
            </a:pPr>
            <a:r>
              <a:rPr lang="en-US" dirty="0" smtClean="0"/>
              <a:t>WHY WOULD ANYONE BE WILLING TO PAY SUBSTANTIAL AMOUNTS TO AVOID A VIRTUALLY NONEXISTENT RISK?</a:t>
            </a:r>
            <a:endParaRPr lang="en-US" b="1" dirty="0" smtClean="0"/>
          </a:p>
          <a:p>
            <a:pPr eaLnBrk="1" hangingPunct="1">
              <a:spcBef>
                <a:spcPct val="0"/>
              </a:spcBef>
            </a:pPr>
            <a:endParaRPr lang="en-US" dirty="0" smtClean="0"/>
          </a:p>
          <a:p>
            <a:pPr marL="0" lvl="1" eaLnBrk="1" hangingPunct="1">
              <a:spcBef>
                <a:spcPct val="0"/>
              </a:spcBef>
            </a:pPr>
            <a:r>
              <a:rPr lang="en-US" dirty="0" smtClean="0"/>
              <a:t>Hedging was considered unnecessary—departure from AIGFP’s old model.</a:t>
            </a:r>
          </a:p>
          <a:p>
            <a:pPr eaLnBrk="1" hangingPunct="1">
              <a:spcBef>
                <a:spcPct val="0"/>
              </a:spcBef>
            </a:pPr>
            <a:endParaRPr lang="en-US" dirty="0" smtClean="0"/>
          </a:p>
          <a:p>
            <a:pPr eaLnBrk="1" hangingPunct="1">
              <a:spcBef>
                <a:spcPct val="0"/>
              </a:spcBef>
            </a:pPr>
            <a:endParaRPr lang="en-US" dirty="0" smtClean="0"/>
          </a:p>
          <a:p>
            <a:pPr eaLnBrk="1" hangingPunct="1">
              <a:spcBef>
                <a:spcPct val="0"/>
              </a:spcBef>
            </a:pPr>
            <a:endParaRPr lang="en-US" dirty="0" smtClean="0"/>
          </a:p>
          <a:p>
            <a:pPr eaLnBrk="1" hangingPunct="1">
              <a:spcBef>
                <a:spcPct val="0"/>
              </a:spcBef>
            </a:pPr>
            <a:endParaRPr lang="en-US" dirty="0" smtClean="0"/>
          </a:p>
        </p:txBody>
      </p:sp>
      <p:sp>
        <p:nvSpPr>
          <p:cNvPr id="30724" name="Slide Number Placeholder 3"/>
          <p:cNvSpPr>
            <a:spLocks noGrp="1"/>
          </p:cNvSpPr>
          <p:nvPr>
            <p:ph type="sldNum" sz="quarter" idx="5"/>
          </p:nvPr>
        </p:nvSpPr>
        <p:spPr bwMode="auto">
          <a:ln>
            <a:miter lim="800000"/>
            <a:headEnd/>
            <a:tailEnd/>
          </a:ln>
        </p:spPr>
        <p:txBody>
          <a:bodyPr/>
          <a:lstStyle/>
          <a:p>
            <a:fld id="{CD9D73C8-6162-48A7-8BBE-292F6D3B9734}" type="slidenum">
              <a:rPr lang="en-US"/>
              <a:pPr/>
              <a:t>28</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a:lstStyle/>
          <a:p>
            <a:pPr eaLnBrk="1" hangingPunct="1">
              <a:spcBef>
                <a:spcPct val="0"/>
              </a:spcBef>
            </a:pPr>
            <a:r>
              <a:rPr lang="en-US" dirty="0" smtClean="0"/>
              <a:t>Watershed moment that changed the profile of derivatives that AIGFP traded.</a:t>
            </a:r>
          </a:p>
        </p:txBody>
      </p:sp>
      <p:sp>
        <p:nvSpPr>
          <p:cNvPr id="32772" name="Slide Number Placeholder 3"/>
          <p:cNvSpPr>
            <a:spLocks noGrp="1"/>
          </p:cNvSpPr>
          <p:nvPr>
            <p:ph type="sldNum" sz="quarter" idx="5"/>
          </p:nvPr>
        </p:nvSpPr>
        <p:spPr bwMode="auto">
          <a:ln>
            <a:miter lim="800000"/>
            <a:headEnd/>
            <a:tailEnd/>
          </a:ln>
        </p:spPr>
        <p:txBody>
          <a:bodyPr/>
          <a:lstStyle/>
          <a:p>
            <a:fld id="{859060EC-E7AE-4544-B4C8-A4E3DA57F3E9}" type="slidenum">
              <a:rPr lang="en-US"/>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As with Bear Stearns and Lehman, the bulk of the firm’s operations were not the cause of the downfall.</a:t>
            </a: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Messy org., soft assets</a:t>
            </a:r>
          </a:p>
        </p:txBody>
      </p:sp>
      <p:sp>
        <p:nvSpPr>
          <p:cNvPr id="4" name="Slide Number Placeholder 3"/>
          <p:cNvSpPr>
            <a:spLocks noGrp="1"/>
          </p:cNvSpPr>
          <p:nvPr>
            <p:ph type="sldNum" sz="quarter" idx="10"/>
          </p:nvPr>
        </p:nvSpPr>
        <p:spPr/>
        <p:txBody>
          <a:bodyPr/>
          <a:lstStyle/>
          <a:p>
            <a:fld id="{52F0EC6C-3234-49A0-BFB5-A254A6053FA0}"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F0EC6C-3234-49A0-BFB5-A254A6053FA0}"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a:lstStyle/>
          <a:p>
            <a:pPr eaLnBrk="1" hangingPunct="1"/>
            <a:r>
              <a:rPr lang="en-US" sz="1600" dirty="0" smtClean="0"/>
              <a:t>1987</a:t>
            </a:r>
          </a:p>
          <a:p>
            <a:pPr eaLnBrk="1" hangingPunct="1"/>
            <a:r>
              <a:rPr lang="en-US" sz="1600" dirty="0" smtClean="0"/>
              <a:t>AIG formed a joint venture—AIG Financial Products—with Howard </a:t>
            </a:r>
            <a:r>
              <a:rPr lang="en-US" sz="1600" dirty="0" err="1" smtClean="0"/>
              <a:t>Sosin</a:t>
            </a:r>
            <a:r>
              <a:rPr lang="en-US" sz="1600" dirty="0" smtClean="0"/>
              <a:t> and Randy </a:t>
            </a:r>
            <a:r>
              <a:rPr lang="en-US" sz="1600" dirty="0" err="1" smtClean="0"/>
              <a:t>Rackson</a:t>
            </a:r>
            <a:r>
              <a:rPr lang="en-US" sz="1600" dirty="0" smtClean="0"/>
              <a:t>, two former financiers from Drexel, Burnham and</a:t>
            </a:r>
            <a:r>
              <a:rPr lang="en-US" sz="1600" baseline="0" dirty="0" smtClean="0"/>
              <a:t> </a:t>
            </a:r>
            <a:r>
              <a:rPr lang="en-US" sz="1600" dirty="0" smtClean="0"/>
              <a:t>Lambert.</a:t>
            </a:r>
          </a:p>
          <a:p>
            <a:pPr eaLnBrk="1" hangingPunct="1"/>
            <a:endParaRPr lang="en-US" sz="1600" dirty="0" smtClean="0"/>
          </a:p>
          <a:p>
            <a:pPr eaLnBrk="1" hangingPunct="1"/>
            <a:r>
              <a:rPr lang="en-US" sz="1600" dirty="0" smtClean="0"/>
              <a:t>1993</a:t>
            </a:r>
          </a:p>
          <a:p>
            <a:pPr eaLnBrk="1" hangingPunct="1"/>
            <a:r>
              <a:rPr lang="en-US" sz="1600" dirty="0" smtClean="0"/>
              <a:t>JV ended and AIG now owned AIGFP as a subsidiary.</a:t>
            </a:r>
          </a:p>
          <a:p>
            <a:pPr eaLnBrk="1" hangingPunct="1"/>
            <a:r>
              <a:rPr lang="en-US" sz="1600" dirty="0" smtClean="0"/>
              <a:t>Shared profits: 70% AIG; 30% AIGFP</a:t>
            </a:r>
          </a:p>
          <a:p>
            <a:pPr eaLnBrk="1" hangingPunct="1"/>
            <a:endParaRPr lang="en-US" sz="1600" dirty="0" smtClean="0"/>
          </a:p>
          <a:p>
            <a:pPr marL="0" marR="0" indent="0" algn="l" defTabSz="457200" rtl="0" eaLnBrk="1" fontAlgn="base" latinLnBrk="0" hangingPunct="1">
              <a:lnSpc>
                <a:spcPct val="100000"/>
              </a:lnSpc>
              <a:spcBef>
                <a:spcPct val="30000"/>
              </a:spcBef>
              <a:spcAft>
                <a:spcPct val="0"/>
              </a:spcAft>
              <a:buClrTx/>
              <a:buSzTx/>
              <a:buFontTx/>
              <a:buNone/>
              <a:tabLst/>
              <a:defRPr/>
            </a:pPr>
            <a:r>
              <a:rPr lang="en-US" sz="1600" dirty="0" smtClean="0"/>
              <a:t>AIGFP</a:t>
            </a:r>
            <a:r>
              <a:rPr lang="en-US" sz="1600" baseline="0" dirty="0" smtClean="0"/>
              <a:t> </a:t>
            </a:r>
            <a:r>
              <a:rPr lang="en-US" sz="1600" dirty="0" smtClean="0"/>
              <a:t>served investment banks, governments, municipalities and corporations</a:t>
            </a:r>
            <a:r>
              <a:rPr lang="en-US" sz="1600" strike="sngStrike" dirty="0" smtClean="0"/>
              <a:t>.</a:t>
            </a:r>
            <a:r>
              <a:rPr lang="en-US" sz="1600" dirty="0" smtClean="0"/>
              <a:t>, devising methods to free up cash, eliminate debt, and guard against rising interest rates or currency fluctuations.</a:t>
            </a:r>
          </a:p>
          <a:p>
            <a:pPr eaLnBrk="1" hangingPunct="1"/>
            <a:endParaRPr lang="en-US" sz="1600" dirty="0" smtClean="0"/>
          </a:p>
          <a:p>
            <a:pPr eaLnBrk="1" hangingPunct="1"/>
            <a:r>
              <a:rPr lang="en-US" sz="1600" dirty="0" smtClean="0"/>
              <a:t>AIGFP exploited developing derivatives (e.g. futures).  It created lucrative, long-term derivative deals tied to various underlying assets and neutralized market gyrations.</a:t>
            </a:r>
          </a:p>
          <a:p>
            <a:pPr eaLnBrk="1" hangingPunct="1">
              <a:spcBef>
                <a:spcPct val="0"/>
              </a:spcBef>
            </a:pPr>
            <a:r>
              <a:rPr lang="en-US" baseline="0" dirty="0" smtClean="0"/>
              <a:t>	</a:t>
            </a:r>
          </a:p>
          <a:p>
            <a:pPr eaLnBrk="1" hangingPunct="1">
              <a:spcBef>
                <a:spcPct val="0"/>
              </a:spcBef>
            </a:pPr>
            <a:r>
              <a:rPr lang="en-US" baseline="0" dirty="0" smtClean="0"/>
              <a:t>	Relied heavily on models</a:t>
            </a:r>
          </a:p>
          <a:p>
            <a:pPr eaLnBrk="1" hangingPunct="1">
              <a:spcBef>
                <a:spcPct val="0"/>
              </a:spcBef>
            </a:pPr>
            <a:r>
              <a:rPr lang="en-US" baseline="0" dirty="0" smtClean="0"/>
              <a:t>	Generally worked to minimize its risk by entering into hedging trades (ex/ TSY bonds or other swaps)</a:t>
            </a:r>
          </a:p>
          <a:p>
            <a:pPr eaLnBrk="1" hangingPunct="1">
              <a:spcBef>
                <a:spcPct val="0"/>
              </a:spcBef>
            </a:pPr>
            <a:r>
              <a:rPr lang="en-US" baseline="0" dirty="0" smtClean="0"/>
              <a:t>	Profited from the spread </a:t>
            </a:r>
            <a:r>
              <a:rPr lang="en-US" dirty="0" smtClean="0"/>
              <a:t/>
            </a:r>
            <a:br>
              <a:rPr lang="en-US" dirty="0" smtClean="0"/>
            </a:br>
            <a:endParaRPr lang="en-US" dirty="0" smtClean="0"/>
          </a:p>
          <a:p>
            <a:pPr eaLnBrk="1" hangingPunct="1">
              <a:spcBef>
                <a:spcPct val="0"/>
              </a:spcBef>
            </a:pPr>
            <a:r>
              <a:rPr lang="en-US" b="1" baseline="0" dirty="0" smtClean="0">
                <a:solidFill>
                  <a:srgbClr val="FF0000"/>
                </a:solidFill>
              </a:rPr>
              <a:t>Use JPM as an example here of an effort to avoid regulation</a:t>
            </a:r>
          </a:p>
          <a:p>
            <a:pPr eaLnBrk="1" hangingPunct="1">
              <a:spcBef>
                <a:spcPct val="0"/>
              </a:spcBef>
            </a:pPr>
            <a:endParaRPr lang="en-US" baseline="0" dirty="0" smtClean="0"/>
          </a:p>
          <a:p>
            <a:pPr eaLnBrk="1" hangingPunct="1">
              <a:spcBef>
                <a:spcPct val="0"/>
              </a:spcBef>
            </a:pPr>
            <a:r>
              <a:rPr lang="en-US" dirty="0" err="1" smtClean="0"/>
              <a:t>AIG’s</a:t>
            </a:r>
            <a:r>
              <a:rPr lang="en-US" dirty="0" smtClean="0"/>
              <a:t> credit</a:t>
            </a:r>
            <a:r>
              <a:rPr lang="en-US" baseline="0" dirty="0" smtClean="0"/>
              <a:t> rating meant that it did not have to post (as much) collateral on the insurance contracts that it wrote, making these contracts more profitable</a:t>
            </a:r>
          </a:p>
          <a:p>
            <a:pPr eaLnBrk="1" hangingPunct="1">
              <a:spcBef>
                <a:spcPct val="0"/>
              </a:spcBef>
            </a:pPr>
            <a:endParaRPr lang="en-US" baseline="0" dirty="0" smtClean="0"/>
          </a:p>
          <a:p>
            <a:pPr eaLnBrk="1" hangingPunct="1">
              <a:spcBef>
                <a:spcPct val="0"/>
              </a:spcBef>
            </a:pPr>
            <a:r>
              <a:rPr lang="en-US" b="1" baseline="0" dirty="0" err="1" smtClean="0"/>
              <a:t>CDOs</a:t>
            </a:r>
            <a:r>
              <a:rPr lang="en-US" b="1" baseline="0" dirty="0" smtClean="0"/>
              <a:t> and CDS</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AIG shifted from insuring corporate debt with </a:t>
            </a:r>
            <a:r>
              <a:rPr lang="en-US" sz="1200" kern="1200" dirty="0" smtClean="0">
                <a:solidFill>
                  <a:schemeClr val="tx1"/>
                </a:solidFill>
                <a:latin typeface="+mn-lt"/>
                <a:ea typeface="ＭＳ Ｐゴシック" pitchFamily="-108" charset="-128"/>
                <a:cs typeface="ＭＳ Ｐゴシック" pitchFamily="-108" charset="-128"/>
              </a:rPr>
              <a:t>lots of historical data</a:t>
            </a:r>
            <a:r>
              <a:rPr lang="en-US" sz="1200" kern="1200" baseline="0" dirty="0" smtClean="0">
                <a:solidFill>
                  <a:schemeClr val="tx1"/>
                </a:solidFill>
                <a:latin typeface="+mn-lt"/>
                <a:ea typeface="ＭＳ Ｐゴシック" pitchFamily="-108" charset="-128"/>
                <a:cs typeface="ＭＳ Ｐゴシック" pitchFamily="-108" charset="-128"/>
              </a:rPr>
              <a:t> to </a:t>
            </a:r>
            <a:r>
              <a:rPr lang="en-US" sz="1200" kern="1200" dirty="0" smtClean="0">
                <a:solidFill>
                  <a:schemeClr val="tx1"/>
                </a:solidFill>
                <a:latin typeface="+mn-lt"/>
                <a:ea typeface="ＭＳ Ｐゴシック" pitchFamily="-108" charset="-128"/>
                <a:cs typeface="ＭＳ Ｐゴシック" pitchFamily="-108" charset="-128"/>
              </a:rPr>
              <a:t>consumer debt,</a:t>
            </a:r>
            <a:r>
              <a:rPr lang="en-US" sz="1200" kern="1200" baseline="0" dirty="0" smtClean="0">
                <a:solidFill>
                  <a:schemeClr val="tx1"/>
                </a:solidFill>
                <a:latin typeface="+mn-lt"/>
                <a:ea typeface="ＭＳ Ｐゴシック" pitchFamily="-108" charset="-128"/>
                <a:cs typeface="ＭＳ Ｐゴシック" pitchFamily="-108" charset="-128"/>
              </a:rPr>
              <a:t> </a:t>
            </a:r>
            <a:r>
              <a:rPr lang="en-US" sz="1200" kern="1200" dirty="0" smtClean="0">
                <a:solidFill>
                  <a:schemeClr val="tx1"/>
                </a:solidFill>
                <a:latin typeface="+mn-lt"/>
                <a:ea typeface="ＭＳ Ｐゴシック" pitchFamily="-108" charset="-128"/>
                <a:cs typeface="ＭＳ Ｐゴシック" pitchFamily="-108" charset="-128"/>
              </a:rPr>
              <a:t>e.g. mortgages, credit card payments, car loans, student loans</a:t>
            </a:r>
            <a:r>
              <a:rPr lang="en-US" sz="1200" kern="1200" baseline="0" dirty="0" smtClean="0">
                <a:solidFill>
                  <a:schemeClr val="tx1"/>
                </a:solidFill>
                <a:latin typeface="+mn-lt"/>
                <a:ea typeface="ＭＳ Ｐゴシック" pitchFamily="-108" charset="-128"/>
                <a:cs typeface="ＭＳ Ｐゴシック" pitchFamily="-108" charset="-128"/>
              </a:rPr>
              <a:t> with </a:t>
            </a:r>
            <a:r>
              <a:rPr lang="en-US" sz="1200" kern="1200" dirty="0" smtClean="0">
                <a:solidFill>
                  <a:schemeClr val="tx1"/>
                </a:solidFill>
                <a:latin typeface="+mn-lt"/>
                <a:ea typeface="ＭＳ Ｐゴシック" pitchFamily="-108" charset="-128"/>
                <a:cs typeface="ＭＳ Ｐゴシック" pitchFamily="-108" charset="-128"/>
              </a:rPr>
              <a:t>little historical data.</a:t>
            </a:r>
          </a:p>
          <a:p>
            <a:endParaRPr lang="en-US" sz="1200" kern="1200" dirty="0" smtClean="0">
              <a:solidFill>
                <a:schemeClr val="tx1"/>
              </a:solidFill>
              <a:latin typeface="+mn-lt"/>
              <a:ea typeface="ＭＳ Ｐゴシック" pitchFamily="-108" charset="-128"/>
              <a:cs typeface="ＭＳ Ｐゴシック" pitchFamily="-108" charset="-128"/>
            </a:endParaRPr>
          </a:p>
          <a:p>
            <a:r>
              <a:rPr lang="en-US" sz="1200" kern="1200" dirty="0" smtClean="0">
                <a:solidFill>
                  <a:schemeClr val="tx1"/>
                </a:solidFill>
                <a:latin typeface="+mn-lt"/>
                <a:ea typeface="ＭＳ Ｐゴシック" pitchFamily="-108" charset="-128"/>
                <a:cs typeface="ＭＳ Ｐゴシック" pitchFamily="-108" charset="-128"/>
              </a:rPr>
              <a:t>AIG</a:t>
            </a:r>
            <a:r>
              <a:rPr lang="en-US" sz="1200" kern="1200" baseline="0" dirty="0" smtClean="0">
                <a:solidFill>
                  <a:schemeClr val="tx1"/>
                </a:solidFill>
                <a:latin typeface="+mn-lt"/>
                <a:ea typeface="ＭＳ Ｐゴシック" pitchFamily="-108" charset="-128"/>
                <a:cs typeface="ＭＳ Ｐゴシック" pitchFamily="-108" charset="-128"/>
              </a:rPr>
              <a:t> also s</a:t>
            </a:r>
            <a:r>
              <a:rPr lang="en-US" sz="1200" kern="1200" dirty="0" smtClean="0">
                <a:solidFill>
                  <a:schemeClr val="tx1"/>
                </a:solidFill>
                <a:latin typeface="+mn-lt"/>
                <a:ea typeface="ＭＳ Ｐゴシック" pitchFamily="-108" charset="-128"/>
                <a:cs typeface="ＭＳ Ｐゴシック" pitchFamily="-108" charset="-128"/>
              </a:rPr>
              <a:t>hifted from prime mortgage-backed </a:t>
            </a:r>
            <a:r>
              <a:rPr lang="en-US" sz="1200" kern="1200" dirty="0" err="1" smtClean="0">
                <a:solidFill>
                  <a:schemeClr val="tx1"/>
                </a:solidFill>
                <a:latin typeface="+mn-lt"/>
                <a:ea typeface="ＭＳ Ｐゴシック" pitchFamily="-108" charset="-128"/>
                <a:cs typeface="ＭＳ Ｐゴシック" pitchFamily="-108" charset="-128"/>
              </a:rPr>
              <a:t>CDOs</a:t>
            </a:r>
            <a:r>
              <a:rPr lang="en-US" sz="1200" kern="1200" dirty="0" smtClean="0">
                <a:solidFill>
                  <a:schemeClr val="tx1"/>
                </a:solidFill>
                <a:latin typeface="+mn-lt"/>
                <a:ea typeface="ＭＳ Ｐゴシック" pitchFamily="-108" charset="-128"/>
                <a:cs typeface="ＭＳ Ｐゴシック" pitchFamily="-108" charset="-128"/>
              </a:rPr>
              <a:t> to subprime-backed</a:t>
            </a:r>
            <a:r>
              <a:rPr lang="en-US" sz="1200" kern="1200" baseline="0" dirty="0" smtClean="0">
                <a:solidFill>
                  <a:schemeClr val="tx1"/>
                </a:solidFill>
                <a:latin typeface="+mn-lt"/>
                <a:ea typeface="ＭＳ Ｐゴシック" pitchFamily="-108" charset="-128"/>
                <a:cs typeface="ＭＳ Ｐゴシック" pitchFamily="-108" charset="-128"/>
              </a:rPr>
              <a:t> issuances.  G</a:t>
            </a:r>
            <a:r>
              <a:rPr lang="en-US" sz="1200" kern="1200" dirty="0" smtClean="0">
                <a:solidFill>
                  <a:schemeClr val="tx1"/>
                </a:solidFill>
                <a:latin typeface="+mn-lt"/>
                <a:ea typeface="ＭＳ Ｐゴシック" pitchFamily="-108" charset="-128"/>
                <a:cs typeface="ＭＳ Ｐゴシック" pitchFamily="-108" charset="-128"/>
              </a:rPr>
              <a:t>eographic</a:t>
            </a:r>
            <a:r>
              <a:rPr lang="en-US" sz="1200" kern="1200" baseline="0" dirty="0" smtClean="0">
                <a:solidFill>
                  <a:schemeClr val="tx1"/>
                </a:solidFill>
                <a:latin typeface="+mn-lt"/>
                <a:ea typeface="ＭＳ Ｐゴシック" pitchFamily="-108" charset="-128"/>
                <a:cs typeface="ＭＳ Ｐゴシック" pitchFamily="-108" charset="-128"/>
              </a:rPr>
              <a:t> diversity within a CDO was thought to increase the asset’s safety), but </a:t>
            </a:r>
            <a:r>
              <a:rPr lang="en-US" sz="1200" kern="1200" baseline="0" dirty="0" err="1" smtClean="0">
                <a:solidFill>
                  <a:schemeClr val="tx1"/>
                </a:solidFill>
                <a:latin typeface="+mn-lt"/>
                <a:ea typeface="ＭＳ Ｐゴシック" pitchFamily="-108" charset="-128"/>
                <a:cs typeface="ＭＳ Ｐゴシック" pitchFamily="-108" charset="-128"/>
              </a:rPr>
              <a:t>AIG’s</a:t>
            </a:r>
            <a:r>
              <a:rPr lang="en-US" sz="1200" kern="1200" dirty="0" smtClean="0">
                <a:solidFill>
                  <a:schemeClr val="tx1"/>
                </a:solidFill>
                <a:latin typeface="+mn-lt"/>
                <a:ea typeface="ＭＳ Ｐゴシック" pitchFamily="-108" charset="-128"/>
                <a:cs typeface="ＭＳ Ｐゴシック" pitchFamily="-108" charset="-128"/>
              </a:rPr>
              <a:t> subprime exposure had been growing since early 2004.  AIGFP decided to stop writing CDS in late 2005 citing</a:t>
            </a:r>
            <a:r>
              <a:rPr lang="en-US" sz="1200" kern="1200" baseline="0" dirty="0" smtClean="0">
                <a:solidFill>
                  <a:schemeClr val="tx1"/>
                </a:solidFill>
                <a:latin typeface="+mn-lt"/>
                <a:ea typeface="ＭＳ Ｐゴシック" pitchFamily="-108" charset="-128"/>
                <a:cs typeface="ＭＳ Ｐゴシック" pitchFamily="-108" charset="-128"/>
              </a:rPr>
              <a:t> d</a:t>
            </a:r>
            <a:r>
              <a:rPr lang="en-US" sz="1200" kern="1200" dirty="0" smtClean="0">
                <a:solidFill>
                  <a:schemeClr val="tx1"/>
                </a:solidFill>
                <a:latin typeface="+mn-lt"/>
                <a:ea typeface="ＭＳ Ｐゴシック" pitchFamily="-108" charset="-128"/>
                <a:cs typeface="ＭＳ Ｐゴシック" pitchFamily="-108" charset="-128"/>
              </a:rPr>
              <a:t>eclining underwriting standards.</a:t>
            </a:r>
            <a:r>
              <a:rPr lang="en-US" sz="1200" kern="1200" baseline="0" dirty="0" smtClean="0">
                <a:solidFill>
                  <a:schemeClr val="tx1"/>
                </a:solidFill>
                <a:latin typeface="+mn-lt"/>
                <a:ea typeface="ＭＳ Ｐゴシック" pitchFamily="-108" charset="-128"/>
                <a:cs typeface="ＭＳ Ｐゴシック" pitchFamily="-108" charset="-128"/>
              </a:rPr>
              <a:t>  By then it had insured </a:t>
            </a:r>
            <a:r>
              <a:rPr lang="en-US" sz="1200" kern="1200" dirty="0" smtClean="0">
                <a:solidFill>
                  <a:schemeClr val="tx1"/>
                </a:solidFill>
                <a:latin typeface="+mn-lt"/>
                <a:ea typeface="ＭＳ Ｐゴシック" pitchFamily="-108" charset="-128"/>
                <a:cs typeface="ＭＳ Ｐゴシック" pitchFamily="-108" charset="-128"/>
              </a:rPr>
              <a:t>$80 billion worth of </a:t>
            </a:r>
            <a:r>
              <a:rPr lang="en-US" sz="1200" kern="1200" dirty="0" err="1" smtClean="0">
                <a:solidFill>
                  <a:schemeClr val="tx1"/>
                </a:solidFill>
                <a:latin typeface="+mn-lt"/>
                <a:ea typeface="ＭＳ Ｐゴシック" pitchFamily="-108" charset="-128"/>
                <a:cs typeface="ＭＳ Ｐゴシック" pitchFamily="-108" charset="-128"/>
              </a:rPr>
              <a:t>CDOs</a:t>
            </a:r>
            <a:r>
              <a:rPr lang="en-US" sz="1200" kern="1200" dirty="0" smtClean="0">
                <a:solidFill>
                  <a:schemeClr val="tx1"/>
                </a:solidFill>
                <a:latin typeface="+mn-lt"/>
                <a:ea typeface="ＭＳ Ｐゴシック" pitchFamily="-108" charset="-128"/>
                <a:cs typeface="ＭＳ Ｐゴシック" pitchFamily="-108" charset="-128"/>
              </a:rPr>
              <a:t> that included subprime mortgages.</a:t>
            </a:r>
          </a:p>
          <a:p>
            <a:endParaRPr lang="en-US" sz="1200" kern="1200" dirty="0" smtClean="0">
              <a:solidFill>
                <a:schemeClr val="tx1"/>
              </a:solidFill>
              <a:latin typeface="+mn-lt"/>
              <a:ea typeface="ＭＳ Ｐゴシック" pitchFamily="-108" charset="-128"/>
              <a:cs typeface="ＭＳ Ｐゴシック" pitchFamily="-108" charset="-128"/>
            </a:endParaRPr>
          </a:p>
          <a:p>
            <a:endParaRPr lang="en-US" sz="1200" kern="1200" dirty="0" smtClean="0">
              <a:solidFill>
                <a:schemeClr val="tx1"/>
              </a:solidFill>
              <a:latin typeface="+mn-lt"/>
              <a:ea typeface="ＭＳ Ｐゴシック" pitchFamily="-108" charset="-128"/>
              <a:cs typeface="ＭＳ Ｐゴシック" pitchFamily="-108" charset="-128"/>
            </a:endParaRPr>
          </a:p>
          <a:p>
            <a:r>
              <a:rPr lang="en-US" sz="1200" kern="1200" dirty="0" smtClean="0">
                <a:solidFill>
                  <a:schemeClr val="tx1"/>
                </a:solidFill>
                <a:latin typeface="+mn-lt"/>
                <a:ea typeface="ＭＳ Ｐゴシック" pitchFamily="-108" charset="-128"/>
                <a:cs typeface="ＭＳ Ｐゴシック" pitchFamily="-108" charset="-128"/>
              </a:rPr>
              <a:t>AIG had issued $440 billion in CDS,</a:t>
            </a:r>
            <a:r>
              <a:rPr lang="en-US" sz="1200" kern="1200" baseline="0" dirty="0" smtClean="0">
                <a:solidFill>
                  <a:schemeClr val="tx1"/>
                </a:solidFill>
                <a:latin typeface="+mn-lt"/>
                <a:ea typeface="ＭＳ Ｐゴシック" pitchFamily="-108" charset="-128"/>
                <a:cs typeface="ＭＳ Ｐゴシック" pitchFamily="-108" charset="-128"/>
              </a:rPr>
              <a:t> </a:t>
            </a:r>
            <a:r>
              <a:rPr lang="en-US" sz="1200" kern="1200" dirty="0" smtClean="0">
                <a:solidFill>
                  <a:schemeClr val="tx1"/>
                </a:solidFill>
                <a:latin typeface="+mn-lt"/>
                <a:ea typeface="ＭＳ Ｐゴシック" pitchFamily="-108" charset="-128"/>
                <a:cs typeface="ＭＳ Ｐゴシック" pitchFamily="-108" charset="-128"/>
              </a:rPr>
              <a:t>$57.8 billion of which were tied to subprime loans.</a:t>
            </a:r>
            <a:r>
              <a:rPr lang="en-US" sz="1200" kern="1200" baseline="0" dirty="0" smtClean="0">
                <a:solidFill>
                  <a:schemeClr val="tx1"/>
                </a:solidFill>
                <a:latin typeface="+mn-lt"/>
                <a:ea typeface="ＭＳ Ｐゴシック" pitchFamily="-108" charset="-128"/>
                <a:cs typeface="ＭＳ Ｐゴシック" pitchFamily="-108" charset="-128"/>
              </a:rPr>
              <a:t>  </a:t>
            </a:r>
            <a:r>
              <a:rPr lang="en-US" sz="1200" kern="1200" dirty="0" smtClean="0">
                <a:solidFill>
                  <a:schemeClr val="tx1"/>
                </a:solidFill>
                <a:latin typeface="+mn-lt"/>
                <a:ea typeface="ＭＳ Ｐゴシック" pitchFamily="-108" charset="-128"/>
                <a:cs typeface="ＭＳ Ｐゴシック" pitchFamily="-108" charset="-128"/>
              </a:rPr>
              <a:t>AIG represented only 0.8 percent of the $55 trillion in CDS outstanding — this total market is more than the gross domestic product of all nations on earth combined.</a:t>
            </a:r>
          </a:p>
          <a:p>
            <a:r>
              <a:rPr lang="en-US" sz="1200" kern="1200" dirty="0" smtClean="0">
                <a:solidFill>
                  <a:schemeClr val="tx1"/>
                </a:solidFill>
                <a:latin typeface="+mn-lt"/>
                <a:ea typeface="ＭＳ Ｐゴシック" pitchFamily="-108" charset="-128"/>
                <a:cs typeface="ＭＳ Ｐゴシック" pitchFamily="-108" charset="-128"/>
              </a:rPr>
              <a:t> </a:t>
            </a:r>
          </a:p>
          <a:p>
            <a:r>
              <a:rPr lang="en-US" sz="1200" kern="1200" dirty="0" smtClean="0">
                <a:solidFill>
                  <a:schemeClr val="tx1"/>
                </a:solidFill>
                <a:latin typeface="+mn-lt"/>
                <a:ea typeface="ＭＳ Ｐゴシック" pitchFamily="-108" charset="-128"/>
                <a:cs typeface="ＭＳ Ｐゴシック" pitchFamily="-108" charset="-128"/>
              </a:rPr>
              <a:t> </a:t>
            </a:r>
          </a:p>
          <a:p>
            <a:r>
              <a:rPr lang="en-US" sz="1200" kern="1200" dirty="0" smtClean="0">
                <a:solidFill>
                  <a:schemeClr val="tx1"/>
                </a:solidFill>
                <a:latin typeface="+mn-lt"/>
                <a:ea typeface="ＭＳ Ｐゴシック" pitchFamily="-108" charset="-128"/>
                <a:cs typeface="ＭＳ Ｐゴシック" pitchFamily="-108" charset="-128"/>
              </a:rPr>
              <a:t> </a:t>
            </a:r>
          </a:p>
          <a:p>
            <a:pPr eaLnBrk="1" hangingPunct="1">
              <a:spcBef>
                <a:spcPct val="0"/>
              </a:spcBef>
            </a:pPr>
            <a:endParaRPr lang="en-US" baseline="0" dirty="0" smtClean="0"/>
          </a:p>
        </p:txBody>
      </p:sp>
      <p:sp>
        <p:nvSpPr>
          <p:cNvPr id="21508" name="Slide Number Placeholder 3"/>
          <p:cNvSpPr>
            <a:spLocks noGrp="1"/>
          </p:cNvSpPr>
          <p:nvPr>
            <p:ph type="sldNum" sz="quarter" idx="5"/>
          </p:nvPr>
        </p:nvSpPr>
        <p:spPr bwMode="auto">
          <a:ln>
            <a:miter lim="800000"/>
            <a:headEnd/>
            <a:tailEnd/>
          </a:ln>
        </p:spPr>
        <p:txBody>
          <a:bodyPr/>
          <a:lstStyle/>
          <a:p>
            <a:fld id="{EAE79E58-DFD6-4BA6-AD0E-B1C1F9385357}" type="slidenum">
              <a:rPr lang="en-US"/>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a:lstStyle/>
          <a:p>
            <a:pPr eaLnBrk="1" hangingPunct="1">
              <a:spcBef>
                <a:spcPct val="0"/>
              </a:spcBef>
            </a:pPr>
            <a:r>
              <a:rPr lang="en-US" b="0" dirty="0" smtClean="0"/>
              <a:t>Securities</a:t>
            </a:r>
            <a:r>
              <a:rPr lang="en-US" b="0" baseline="0" dirty="0" smtClean="0"/>
              <a:t> Lending (</a:t>
            </a:r>
            <a:r>
              <a:rPr lang="en-US" sz="1200" b="0" kern="1200" dirty="0" smtClean="0">
                <a:solidFill>
                  <a:schemeClr val="tx1"/>
                </a:solidFill>
                <a:latin typeface="+mn-lt"/>
                <a:ea typeface="ＭＳ Ｐゴシック" pitchFamily="-108" charset="-128"/>
                <a:cs typeface="+mn-cs"/>
              </a:rPr>
              <a:t>Typical approach)</a:t>
            </a:r>
          </a:p>
          <a:p>
            <a:pPr eaLnBrk="1" hangingPunct="1">
              <a:spcBef>
                <a:spcPct val="0"/>
              </a:spcBef>
            </a:pPr>
            <a:r>
              <a:rPr lang="en-US" sz="1200" kern="1200" baseline="0" dirty="0" smtClean="0">
                <a:solidFill>
                  <a:schemeClr val="tx1"/>
                </a:solidFill>
                <a:latin typeface="+mn-lt"/>
                <a:ea typeface="ＭＳ Ｐゴシック" pitchFamily="-108" charset="-128"/>
                <a:cs typeface="+mn-cs"/>
              </a:rPr>
              <a:t>A f</a:t>
            </a:r>
            <a:r>
              <a:rPr lang="en-US" sz="1200" kern="1200" dirty="0" smtClean="0">
                <a:solidFill>
                  <a:schemeClr val="tx1"/>
                </a:solidFill>
                <a:latin typeface="+mn-lt"/>
                <a:ea typeface="ＭＳ Ｐゴシック" pitchFamily="-108" charset="-128"/>
                <a:cs typeface="ＭＳ Ｐゴシック" pitchFamily="-108" charset="-128"/>
              </a:rPr>
              <a:t>irm holds a portfolio of securities</a:t>
            </a:r>
            <a:r>
              <a:rPr lang="en-US" sz="1200" kern="1200" baseline="0" dirty="0" smtClean="0">
                <a:solidFill>
                  <a:schemeClr val="tx1"/>
                </a:solidFill>
                <a:latin typeface="+mn-lt"/>
                <a:ea typeface="ＭＳ Ｐゴシック" pitchFamily="-108" charset="-128"/>
                <a:cs typeface="ＭＳ Ｐゴシック" pitchFamily="-108" charset="-128"/>
              </a:rPr>
              <a:t> (</a:t>
            </a:r>
            <a:r>
              <a:rPr lang="en-US" sz="1200" kern="1200" dirty="0" smtClean="0">
                <a:solidFill>
                  <a:schemeClr val="tx1"/>
                </a:solidFill>
                <a:latin typeface="+mn-lt"/>
                <a:ea typeface="ＭＳ Ｐゴシック" pitchFamily="-108" charset="-128"/>
                <a:cs typeface="ＭＳ Ｐゴシック" pitchFamily="-108" charset="-128"/>
              </a:rPr>
              <a:t>in AIG’s case, bonds) which are matched against its long-term liabilities</a:t>
            </a:r>
          </a:p>
          <a:p>
            <a:pPr eaLnBrk="1" hangingPunct="1">
              <a:spcBef>
                <a:spcPct val="0"/>
              </a:spcBef>
            </a:pPr>
            <a:r>
              <a:rPr lang="en-US" sz="1200" kern="1200" dirty="0" smtClean="0">
                <a:solidFill>
                  <a:schemeClr val="tx1"/>
                </a:solidFill>
                <a:latin typeface="+mn-lt"/>
                <a:ea typeface="ＭＳ Ｐゴシック" pitchFamily="-108" charset="-128"/>
                <a:cs typeface="ＭＳ Ｐゴシック" pitchFamily="-108" charset="-128"/>
              </a:rPr>
              <a:t>These</a:t>
            </a:r>
            <a:r>
              <a:rPr lang="en-US" sz="1200" kern="1200" baseline="0" dirty="0" smtClean="0">
                <a:solidFill>
                  <a:schemeClr val="tx1"/>
                </a:solidFill>
                <a:latin typeface="+mn-lt"/>
                <a:ea typeface="ＭＳ Ｐゴシック" pitchFamily="-108" charset="-128"/>
                <a:cs typeface="ＭＳ Ｐゴシック" pitchFamily="-108" charset="-128"/>
              </a:rPr>
              <a:t> securities are lent to banks/brokers in exchange for cash collateral</a:t>
            </a:r>
          </a:p>
          <a:p>
            <a:pPr eaLnBrk="1" hangingPunct="1">
              <a:spcBef>
                <a:spcPct val="0"/>
              </a:spcBef>
            </a:pPr>
            <a:r>
              <a:rPr lang="en-US" sz="1200" kern="1200" baseline="0" dirty="0" smtClean="0">
                <a:solidFill>
                  <a:schemeClr val="tx1"/>
                </a:solidFill>
                <a:latin typeface="+mn-lt"/>
                <a:ea typeface="ＭＳ Ｐゴシック" pitchFamily="-108" charset="-128"/>
                <a:cs typeface="ＭＳ Ｐゴシック" pitchFamily="-108" charset="-128"/>
              </a:rPr>
              <a:t>Cash collateral is then invested to return additional yield</a:t>
            </a:r>
          </a:p>
          <a:p>
            <a:pPr eaLnBrk="1" hangingPunct="1">
              <a:spcBef>
                <a:spcPct val="0"/>
              </a:spcBef>
            </a:pPr>
            <a:r>
              <a:rPr lang="en-US" sz="1200" kern="1200" baseline="0" dirty="0" smtClean="0">
                <a:solidFill>
                  <a:schemeClr val="tx1"/>
                </a:solidFill>
                <a:latin typeface="+mn-lt"/>
                <a:ea typeface="ＭＳ Ｐゴシック" pitchFamily="-108" charset="-128"/>
                <a:cs typeface="ＭＳ Ｐゴシック" pitchFamily="-108" charset="-128"/>
              </a:rPr>
              <a:t>	Usual investments:  Treasuries or other short-term corporate debt (money market instruments)</a:t>
            </a:r>
            <a:endParaRPr lang="en-US" sz="1200" kern="1200" dirty="0" smtClean="0">
              <a:solidFill>
                <a:schemeClr val="tx1"/>
              </a:solidFill>
              <a:latin typeface="+mn-lt"/>
              <a:ea typeface="ＭＳ Ｐゴシック" pitchFamily="-108" charset="-128"/>
              <a:cs typeface="ＭＳ Ｐゴシック" pitchFamily="-108" charset="-128"/>
            </a:endParaRPr>
          </a:p>
          <a:p>
            <a:pPr eaLnBrk="1" hangingPunct="1">
              <a:spcBef>
                <a:spcPct val="0"/>
              </a:spcBef>
            </a:pPr>
            <a:endParaRPr lang="en-US" sz="1200" kern="1200" dirty="0" smtClean="0">
              <a:solidFill>
                <a:schemeClr val="tx1"/>
              </a:solidFill>
              <a:latin typeface="+mn-lt"/>
              <a:ea typeface="ＭＳ Ｐゴシック" pitchFamily="-108" charset="-128"/>
              <a:cs typeface="ＭＳ Ｐゴシック" pitchFamily="-108" charset="-128"/>
            </a:endParaRPr>
          </a:p>
          <a:p>
            <a:pPr eaLnBrk="1" hangingPunct="1">
              <a:spcBef>
                <a:spcPct val="0"/>
              </a:spcBef>
            </a:pPr>
            <a:endParaRPr lang="en-US" sz="1200" kern="1200" dirty="0" smtClean="0">
              <a:solidFill>
                <a:schemeClr val="tx1"/>
              </a:solidFill>
              <a:latin typeface="+mn-lt"/>
              <a:ea typeface="ＭＳ Ｐゴシック" pitchFamily="-108" charset="-128"/>
              <a:cs typeface="ＭＳ Ｐゴシック" pitchFamily="-108" charset="-128"/>
            </a:endParaRPr>
          </a:p>
          <a:p>
            <a:pPr eaLnBrk="1" hangingPunct="1">
              <a:spcBef>
                <a:spcPct val="0"/>
              </a:spcBef>
            </a:pPr>
            <a:endParaRPr lang="en-US" sz="1200" kern="1200" dirty="0" smtClean="0">
              <a:solidFill>
                <a:schemeClr val="tx1"/>
              </a:solidFill>
              <a:latin typeface="+mn-lt"/>
              <a:ea typeface="ＭＳ Ｐゴシック" pitchFamily="-108" charset="-128"/>
              <a:cs typeface="ＭＳ Ｐゴシック" pitchFamily="-108" charset="-128"/>
            </a:endParaRPr>
          </a:p>
        </p:txBody>
      </p:sp>
      <p:sp>
        <p:nvSpPr>
          <p:cNvPr id="21508" name="Slide Number Placeholder 3"/>
          <p:cNvSpPr>
            <a:spLocks noGrp="1"/>
          </p:cNvSpPr>
          <p:nvPr>
            <p:ph type="sldNum" sz="quarter" idx="5"/>
          </p:nvPr>
        </p:nvSpPr>
        <p:spPr bwMode="auto">
          <a:ln>
            <a:miter lim="800000"/>
            <a:headEnd/>
            <a:tailEnd/>
          </a:ln>
        </p:spPr>
        <p:txBody>
          <a:bodyPr/>
          <a:lstStyle/>
          <a:p>
            <a:fld id="{EAE79E58-DFD6-4BA6-AD0E-B1C1F9385357}" type="slidenum">
              <a:rPr lang="en-US"/>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a:lstStyle/>
          <a:p>
            <a:pPr eaLnBrk="1" hangingPunct="1">
              <a:spcBef>
                <a:spcPct val="0"/>
              </a:spcBef>
            </a:pPr>
            <a:endParaRPr lang="en-US" sz="1200" kern="1200" dirty="0" smtClean="0">
              <a:solidFill>
                <a:schemeClr val="tx1"/>
              </a:solidFill>
              <a:latin typeface="+mn-lt"/>
              <a:ea typeface="ＭＳ Ｐゴシック" pitchFamily="-108" charset="-128"/>
              <a:cs typeface="ＭＳ Ｐゴシック" pitchFamily="-108" charset="-128"/>
            </a:endParaRPr>
          </a:p>
        </p:txBody>
      </p:sp>
      <p:sp>
        <p:nvSpPr>
          <p:cNvPr id="21508" name="Slide Number Placeholder 3"/>
          <p:cNvSpPr>
            <a:spLocks noGrp="1"/>
          </p:cNvSpPr>
          <p:nvPr>
            <p:ph type="sldNum" sz="quarter" idx="5"/>
          </p:nvPr>
        </p:nvSpPr>
        <p:spPr bwMode="auto">
          <a:ln>
            <a:miter lim="800000"/>
            <a:headEnd/>
            <a:tailEnd/>
          </a:ln>
        </p:spPr>
        <p:txBody>
          <a:bodyPr/>
          <a:lstStyle/>
          <a:p>
            <a:fld id="{EAE79E58-DFD6-4BA6-AD0E-B1C1F9385357}" type="slidenum">
              <a:rPr lang="en-US"/>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ＭＳ Ｐゴシック" pitchFamily="-108" charset="-128"/>
                <a:cs typeface="ＭＳ Ｐゴシック" pitchFamily="-108" charset="-128"/>
              </a:rPr>
              <a:t>Brief History of Legal Troubles</a:t>
            </a:r>
            <a:endParaRPr lang="en-US" sz="1200" kern="1200" dirty="0" smtClean="0">
              <a:solidFill>
                <a:schemeClr val="tx1"/>
              </a:solidFill>
              <a:latin typeface="+mn-lt"/>
              <a:ea typeface="ＭＳ Ｐゴシック" pitchFamily="-108" charset="-128"/>
              <a:cs typeface="ＭＳ Ｐゴシック" pitchFamily="-108" charset="-128"/>
            </a:endParaRPr>
          </a:p>
          <a:p>
            <a:r>
              <a:rPr lang="en-US" sz="1200" kern="1200" dirty="0" smtClean="0">
                <a:solidFill>
                  <a:schemeClr val="tx1"/>
                </a:solidFill>
                <a:latin typeface="+mn-lt"/>
                <a:ea typeface="ＭＳ Ｐゴシック" pitchFamily="-108" charset="-128"/>
                <a:cs typeface="ＭＳ Ｐゴシック" pitchFamily="-108" charset="-128"/>
              </a:rPr>
              <a:t>2004</a:t>
            </a:r>
          </a:p>
          <a:p>
            <a:r>
              <a:rPr lang="en-US" sz="1200" kern="1200" dirty="0" smtClean="0">
                <a:solidFill>
                  <a:schemeClr val="tx1"/>
                </a:solidFill>
                <a:latin typeface="+mn-lt"/>
                <a:ea typeface="ＭＳ Ｐゴシック" pitchFamily="-108" charset="-128"/>
                <a:cs typeface="ＭＳ Ｐゴシック" pitchFamily="-108" charset="-128"/>
              </a:rPr>
              <a:t>Price fixing schemes with Marsh and insurer ACE</a:t>
            </a:r>
          </a:p>
          <a:p>
            <a:r>
              <a:rPr lang="en-US" sz="1200" kern="1200" dirty="0" smtClean="0">
                <a:solidFill>
                  <a:schemeClr val="tx1"/>
                </a:solidFill>
                <a:latin typeface="+mn-lt"/>
                <a:ea typeface="ＭＳ Ｐゴシック" pitchFamily="-108" charset="-128"/>
                <a:cs typeface="ＭＳ Ｐゴシック" pitchFamily="-108" charset="-128"/>
              </a:rPr>
              <a:t>Sham transactions with PNC to improve the client’s balance sheet</a:t>
            </a:r>
          </a:p>
          <a:p>
            <a:r>
              <a:rPr lang="en-US" sz="1200" b="1" kern="1200" dirty="0" smtClean="0">
                <a:solidFill>
                  <a:schemeClr val="tx1"/>
                </a:solidFill>
                <a:latin typeface="+mn-lt"/>
                <a:ea typeface="ＭＳ Ｐゴシック" pitchFamily="-108" charset="-128"/>
                <a:cs typeface="ＭＳ Ｐゴシック" pitchFamily="-108" charset="-128"/>
              </a:rPr>
              <a:t>To skirt securities laws, it set up a company to invest in the SPV that held the unwanted assets and received an equivalent amount in the form of fees</a:t>
            </a:r>
            <a:endParaRPr lang="en-US" sz="1200" kern="1200" dirty="0" smtClean="0">
              <a:solidFill>
                <a:schemeClr val="tx1"/>
              </a:solidFill>
              <a:latin typeface="+mn-lt"/>
              <a:ea typeface="ＭＳ Ｐゴシック" pitchFamily="-108" charset="-128"/>
              <a:cs typeface="ＭＳ Ｐゴシック" pitchFamily="-108" charset="-128"/>
            </a:endParaRPr>
          </a:p>
          <a:p>
            <a:r>
              <a:rPr lang="en-US" sz="1200" kern="1200" dirty="0" smtClean="0">
                <a:solidFill>
                  <a:schemeClr val="tx1"/>
                </a:solidFill>
                <a:latin typeface="+mn-lt"/>
                <a:ea typeface="ＭＳ Ｐゴシック" pitchFamily="-108" charset="-128"/>
                <a:cs typeface="ＭＳ Ｐゴシック" pitchFamily="-108" charset="-128"/>
              </a:rPr>
              <a:t> </a:t>
            </a:r>
          </a:p>
          <a:p>
            <a:r>
              <a:rPr lang="en-US" sz="1200" kern="1200" dirty="0" smtClean="0">
                <a:solidFill>
                  <a:schemeClr val="tx1"/>
                </a:solidFill>
                <a:latin typeface="+mn-lt"/>
                <a:ea typeface="ＭＳ Ｐゴシック" pitchFamily="-108" charset="-128"/>
                <a:cs typeface="ＭＳ Ｐゴシック" pitchFamily="-108" charset="-128"/>
              </a:rPr>
              <a:t>AIGFP helped PNC Financial Services Group unload $762 million underperforming assets.  AIG paid $80 million fine and gave back $39.8 million in fees plus interest. PNC paid $115 million fine.  </a:t>
            </a:r>
          </a:p>
          <a:p>
            <a:r>
              <a:rPr lang="en-US" sz="1200" kern="1200" dirty="0" smtClean="0">
                <a:solidFill>
                  <a:schemeClr val="tx1"/>
                </a:solidFill>
                <a:latin typeface="+mn-lt"/>
                <a:ea typeface="ＭＳ Ｐゴシック" pitchFamily="-108" charset="-128"/>
                <a:cs typeface="ＭＳ Ｐゴシック" pitchFamily="-108" charset="-128"/>
              </a:rPr>
              <a:t> </a:t>
            </a:r>
          </a:p>
          <a:p>
            <a:r>
              <a:rPr lang="en-US" sz="1200" kern="1200" dirty="0" smtClean="0">
                <a:solidFill>
                  <a:schemeClr val="tx1"/>
                </a:solidFill>
                <a:latin typeface="+mn-lt"/>
                <a:ea typeface="ＭＳ Ｐゴシック" pitchFamily="-108" charset="-128"/>
                <a:cs typeface="ＭＳ Ｐゴシック" pitchFamily="-108" charset="-128"/>
              </a:rPr>
              <a:t>2005</a:t>
            </a:r>
          </a:p>
          <a:p>
            <a:r>
              <a:rPr lang="en-US" sz="1200" kern="1200" dirty="0" smtClean="0">
                <a:solidFill>
                  <a:schemeClr val="tx1"/>
                </a:solidFill>
                <a:latin typeface="+mn-lt"/>
                <a:ea typeface="ＭＳ Ｐゴシック" pitchFamily="-108" charset="-128"/>
                <a:cs typeface="ＭＳ Ｐゴシック" pitchFamily="-108" charset="-128"/>
              </a:rPr>
              <a:t>Spitzer and the SEC subpoenaed Greenberg in matters concerning accounting irregularities and </a:t>
            </a:r>
            <a:r>
              <a:rPr lang="en-US" sz="1200" kern="1200" dirty="0" err="1" smtClean="0">
                <a:solidFill>
                  <a:schemeClr val="tx1"/>
                </a:solidFill>
                <a:latin typeface="+mn-lt"/>
                <a:ea typeface="ＭＳ Ｐゴシック" pitchFamily="-108" charset="-128"/>
                <a:cs typeface="ＭＳ Ｐゴシック" pitchFamily="-108" charset="-128"/>
              </a:rPr>
              <a:t>AIG’s</a:t>
            </a:r>
            <a:r>
              <a:rPr lang="en-US" sz="1200" kern="1200" dirty="0" smtClean="0">
                <a:solidFill>
                  <a:schemeClr val="tx1"/>
                </a:solidFill>
                <a:latin typeface="+mn-lt"/>
                <a:ea typeface="ＭＳ Ｐゴシック" pitchFamily="-108" charset="-128"/>
                <a:cs typeface="ＭＳ Ｐゴシック" pitchFamily="-108" charset="-128"/>
              </a:rPr>
              <a:t> use of offshore reinsurers.  AIG paid $1.6 billion in settlement to regulators.  AIG restated earnings from 2000 to 2004.  Greenberg stepped down.</a:t>
            </a:r>
          </a:p>
          <a:p>
            <a:endParaRPr lang="en-US" sz="1200" kern="1200" dirty="0" smtClean="0">
              <a:solidFill>
                <a:schemeClr val="tx1"/>
              </a:solidFill>
              <a:latin typeface="+mn-lt"/>
              <a:ea typeface="ＭＳ Ｐゴシック" pitchFamily="-108" charset="-128"/>
              <a:cs typeface="ＭＳ Ｐゴシック" pitchFamily="-108" charset="-128"/>
            </a:endParaRPr>
          </a:p>
          <a:p>
            <a:r>
              <a:rPr lang="en-US" sz="1200" b="1" kern="1200" dirty="0" smtClean="0">
                <a:solidFill>
                  <a:schemeClr val="tx1"/>
                </a:solidFill>
                <a:latin typeface="+mn-lt"/>
                <a:ea typeface="ＭＳ Ｐゴシック" pitchFamily="-108" charset="-128"/>
                <a:cs typeface="ＭＳ Ｐゴシック" pitchFamily="-108" charset="-128"/>
              </a:rPr>
              <a:t>What</a:t>
            </a:r>
            <a:r>
              <a:rPr lang="en-US" sz="1200" b="1" kern="1200" baseline="0" dirty="0" smtClean="0">
                <a:solidFill>
                  <a:schemeClr val="tx1"/>
                </a:solidFill>
                <a:latin typeface="+mn-lt"/>
                <a:ea typeface="ＭＳ Ｐゴシック" pitchFamily="-108" charset="-128"/>
                <a:cs typeface="ＭＳ Ｐゴシック" pitchFamily="-108" charset="-128"/>
              </a:rPr>
              <a:t> Went Wrong at AIGFP?</a:t>
            </a:r>
          </a:p>
          <a:p>
            <a:r>
              <a:rPr lang="en-US" sz="1200" b="1" kern="1200" dirty="0" smtClean="0">
                <a:solidFill>
                  <a:schemeClr val="tx1"/>
                </a:solidFill>
                <a:latin typeface="+mn-lt"/>
                <a:ea typeface="ＭＳ Ｐゴシック" pitchFamily="-108" charset="-128"/>
                <a:cs typeface="ＭＳ Ｐゴシック" pitchFamily="-108" charset="-128"/>
              </a:rPr>
              <a:t>Corporate Ratings Downgrade</a:t>
            </a:r>
            <a:endParaRPr lang="en-US" sz="1200" kern="1200" dirty="0" smtClean="0">
              <a:solidFill>
                <a:schemeClr val="tx1"/>
              </a:solidFill>
              <a:latin typeface="+mn-lt"/>
              <a:ea typeface="ＭＳ Ｐゴシック" pitchFamily="-108" charset="-128"/>
              <a:cs typeface="ＭＳ Ｐゴシック" pitchFamily="-108" charset="-128"/>
            </a:endParaRPr>
          </a:p>
          <a:p>
            <a:r>
              <a:rPr lang="en-US" sz="1200" kern="1200" dirty="0" smtClean="0">
                <a:solidFill>
                  <a:schemeClr val="tx1"/>
                </a:solidFill>
                <a:latin typeface="+mn-lt"/>
                <a:ea typeface="ＭＳ Ｐゴシック" pitchFamily="-108" charset="-128"/>
                <a:cs typeface="ＭＳ Ｐゴシック" pitchFamily="-108" charset="-128"/>
              </a:rPr>
              <a:t>Greenberg built an insurance empire around </a:t>
            </a:r>
            <a:r>
              <a:rPr lang="en-US" sz="1200" kern="1200" dirty="0" err="1" smtClean="0">
                <a:solidFill>
                  <a:schemeClr val="tx1"/>
                </a:solidFill>
                <a:latin typeface="+mn-lt"/>
                <a:ea typeface="ＭＳ Ｐゴシック" pitchFamily="-108" charset="-128"/>
                <a:cs typeface="ＭＳ Ｐゴシック" pitchFamily="-108" charset="-128"/>
              </a:rPr>
              <a:t>AIG’s</a:t>
            </a:r>
            <a:r>
              <a:rPr lang="en-US" sz="1200" kern="1200" dirty="0" smtClean="0">
                <a:solidFill>
                  <a:schemeClr val="tx1"/>
                </a:solidFill>
                <a:latin typeface="+mn-lt"/>
                <a:ea typeface="ＭＳ Ｐゴシック" pitchFamily="-108" charset="-128"/>
                <a:cs typeface="ＭＳ Ｐゴシック" pitchFamily="-108" charset="-128"/>
              </a:rPr>
              <a:t> AAA rating </a:t>
            </a:r>
          </a:p>
          <a:p>
            <a:r>
              <a:rPr lang="en-US" sz="1200" kern="1200" dirty="0" smtClean="0">
                <a:solidFill>
                  <a:schemeClr val="tx1"/>
                </a:solidFill>
                <a:latin typeface="+mn-lt"/>
                <a:ea typeface="ＭＳ Ｐゴシック" pitchFamily="-108" charset="-128"/>
                <a:cs typeface="ＭＳ Ｐゴシック" pitchFamily="-108" charset="-128"/>
              </a:rPr>
              <a:t>Downgrade triggered collateral calls</a:t>
            </a:r>
          </a:p>
          <a:p>
            <a:r>
              <a:rPr lang="en-US" sz="1200" kern="1200" dirty="0" smtClean="0">
                <a:solidFill>
                  <a:schemeClr val="tx1"/>
                </a:solidFill>
                <a:latin typeface="+mn-lt"/>
                <a:ea typeface="ＭＳ Ｐゴシック" pitchFamily="-108" charset="-128"/>
                <a:cs typeface="ＭＳ Ｐゴシック" pitchFamily="-108" charset="-128"/>
              </a:rPr>
              <a:t> </a:t>
            </a:r>
          </a:p>
          <a:p>
            <a:r>
              <a:rPr lang="en-US" sz="1200" b="1" kern="1200" dirty="0" smtClean="0">
                <a:solidFill>
                  <a:schemeClr val="tx1"/>
                </a:solidFill>
                <a:latin typeface="+mn-lt"/>
                <a:ea typeface="ＭＳ Ｐゴシック" pitchFamily="-108" charset="-128"/>
                <a:cs typeface="ＭＳ Ｐゴシック" pitchFamily="-108" charset="-128"/>
              </a:rPr>
              <a:t>Collateral Calls</a:t>
            </a:r>
            <a:endParaRPr lang="en-US" sz="1200" kern="1200" dirty="0" smtClean="0">
              <a:solidFill>
                <a:schemeClr val="tx1"/>
              </a:solidFill>
              <a:latin typeface="+mn-lt"/>
              <a:ea typeface="ＭＳ Ｐゴシック" pitchFamily="-108" charset="-128"/>
              <a:cs typeface="ＭＳ Ｐゴシック" pitchFamily="-108"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ＭＳ Ｐゴシック" pitchFamily="-108" charset="-128"/>
                <a:cs typeface="ＭＳ Ｐゴシック" pitchFamily="-108" charset="-128"/>
              </a:rPr>
              <a:t>AIGFP was set up as a bank, not an insurer, and because of the way its derivatives contracts were written</a:t>
            </a:r>
          </a:p>
          <a:p>
            <a:r>
              <a:rPr lang="en-US" sz="1200" kern="1200" dirty="0" smtClean="0">
                <a:solidFill>
                  <a:schemeClr val="tx1"/>
                </a:solidFill>
                <a:latin typeface="+mn-lt"/>
                <a:ea typeface="ＭＳ Ｐゴシック" pitchFamily="-108" charset="-128"/>
                <a:cs typeface="ＭＳ Ｐゴシック" pitchFamily="-108" charset="-128"/>
              </a:rPr>
              <a:t>Contractually required in some CDS transactions:  $1.16 billion in collateral</a:t>
            </a:r>
          </a:p>
          <a:p>
            <a:endParaRPr lang="en-US" sz="1200" kern="1200" dirty="0" smtClean="0">
              <a:solidFill>
                <a:schemeClr val="tx1"/>
              </a:solidFill>
              <a:latin typeface="+mn-lt"/>
              <a:ea typeface="ＭＳ Ｐゴシック" pitchFamily="-108" charset="-128"/>
              <a:cs typeface="ＭＳ Ｐゴシック" pitchFamily="-108" charset="-128"/>
            </a:endParaRPr>
          </a:p>
          <a:p>
            <a:endParaRPr lang="en-US" sz="1200" kern="1200" dirty="0" smtClean="0">
              <a:solidFill>
                <a:schemeClr val="tx1"/>
              </a:solidFill>
              <a:latin typeface="+mn-lt"/>
              <a:ea typeface="ＭＳ Ｐゴシック" pitchFamily="-108" charset="-128"/>
              <a:cs typeface="ＭＳ Ｐゴシック" pitchFamily="-108" charset="-128"/>
            </a:endParaRPr>
          </a:p>
          <a:p>
            <a:r>
              <a:rPr lang="en-US" sz="1200" b="1" kern="1200" dirty="0" smtClean="0">
                <a:solidFill>
                  <a:schemeClr val="tx1"/>
                </a:solidFill>
                <a:latin typeface="+mn-lt"/>
                <a:ea typeface="ＭＳ Ｐゴシック" pitchFamily="-108" charset="-128"/>
                <a:cs typeface="ＭＳ Ｐゴシック" pitchFamily="-108" charset="-128"/>
              </a:rPr>
              <a:t>Asset Value Decline</a:t>
            </a:r>
            <a:endParaRPr lang="en-US" sz="1200" kern="1200" dirty="0" smtClean="0">
              <a:solidFill>
                <a:schemeClr val="tx1"/>
              </a:solidFill>
              <a:latin typeface="+mn-lt"/>
              <a:ea typeface="ＭＳ Ｐゴシック" pitchFamily="-108" charset="-128"/>
              <a:cs typeface="ＭＳ Ｐゴシック" pitchFamily="-108" charset="-128"/>
            </a:endParaRPr>
          </a:p>
          <a:p>
            <a:r>
              <a:rPr lang="en-US" sz="1200" kern="1200" dirty="0" smtClean="0">
                <a:solidFill>
                  <a:schemeClr val="tx1"/>
                </a:solidFill>
                <a:latin typeface="+mn-lt"/>
                <a:ea typeface="ＭＳ Ｐゴシック" pitchFamily="-108" charset="-128"/>
                <a:cs typeface="ＭＳ Ｐゴシック" pitchFamily="-108" charset="-128"/>
              </a:rPr>
              <a:t>Goldman demanded $4.5 billion to cover its exposure to subprime mortgage-backed </a:t>
            </a:r>
            <a:r>
              <a:rPr lang="en-US" sz="1200" kern="1200" dirty="0" err="1" smtClean="0">
                <a:solidFill>
                  <a:schemeClr val="tx1"/>
                </a:solidFill>
                <a:latin typeface="+mn-lt"/>
                <a:ea typeface="ＭＳ Ｐゴシック" pitchFamily="-108" charset="-128"/>
                <a:cs typeface="ＭＳ Ｐゴシック" pitchFamily="-108" charset="-128"/>
              </a:rPr>
              <a:t>CDOs</a:t>
            </a:r>
            <a:r>
              <a:rPr lang="en-US" sz="1200" kern="1200" dirty="0" smtClean="0">
                <a:solidFill>
                  <a:schemeClr val="tx1"/>
                </a:solidFill>
                <a:latin typeface="+mn-lt"/>
                <a:ea typeface="ＭＳ Ｐゴシック" pitchFamily="-108" charset="-128"/>
                <a:cs typeface="ＭＳ Ｐゴシック" pitchFamily="-108" charset="-128"/>
              </a:rPr>
              <a:t> that was plummeting in value.  AIG posted half of that.</a:t>
            </a:r>
          </a:p>
          <a:p>
            <a:r>
              <a:rPr lang="en-US" sz="1200" b="1" kern="1200" dirty="0" smtClean="0">
                <a:solidFill>
                  <a:schemeClr val="tx1"/>
                </a:solidFill>
                <a:latin typeface="+mn-lt"/>
                <a:ea typeface="ＭＳ Ｐゴシック" pitchFamily="-108" charset="-128"/>
                <a:cs typeface="ＭＳ Ｐゴシック" pitchFamily="-108" charset="-128"/>
              </a:rPr>
              <a:t> </a:t>
            </a:r>
            <a:endParaRPr lang="en-US" sz="1200" kern="1200" dirty="0" smtClean="0">
              <a:solidFill>
                <a:schemeClr val="tx1"/>
              </a:solidFill>
              <a:latin typeface="+mn-lt"/>
              <a:ea typeface="ＭＳ Ｐゴシック" pitchFamily="-108" charset="-128"/>
              <a:cs typeface="ＭＳ Ｐゴシック" pitchFamily="-108" charset="-128"/>
            </a:endParaRPr>
          </a:p>
          <a:p>
            <a:r>
              <a:rPr lang="en-US" sz="1200" b="1" kern="1200" dirty="0" smtClean="0">
                <a:solidFill>
                  <a:schemeClr val="tx1"/>
                </a:solidFill>
                <a:latin typeface="+mn-lt"/>
                <a:ea typeface="ＭＳ Ｐゴシック" pitchFamily="-108" charset="-128"/>
                <a:cs typeface="ＭＳ Ｐゴシック" pitchFamily="-108" charset="-128"/>
              </a:rPr>
              <a:t>Counterparty Risk</a:t>
            </a:r>
            <a:endParaRPr lang="en-US" sz="1200" kern="1200" dirty="0" smtClean="0">
              <a:solidFill>
                <a:schemeClr val="tx1"/>
              </a:solidFill>
              <a:latin typeface="+mn-lt"/>
              <a:ea typeface="ＭＳ Ｐゴシック" pitchFamily="-108" charset="-128"/>
              <a:cs typeface="ＭＳ Ｐゴシック" pitchFamily="-108" charset="-128"/>
            </a:endParaRPr>
          </a:p>
          <a:p>
            <a:r>
              <a:rPr lang="en-US" sz="1200" b="0" kern="1200" baseline="0" dirty="0" smtClean="0">
                <a:solidFill>
                  <a:schemeClr val="tx1"/>
                </a:solidFill>
                <a:latin typeface="+mn-lt"/>
                <a:ea typeface="ＭＳ Ｐゴシック" pitchFamily="-108" charset="-128"/>
                <a:cs typeface="ＭＳ Ｐゴシック" pitchFamily="-108" charset="-128"/>
              </a:rPr>
              <a:t>Lacked the liquidity to meet additional collateral calls, which were increasingly likely given the declining asset values</a:t>
            </a:r>
          </a:p>
          <a:p>
            <a:endParaRPr lang="en-US" sz="1200" b="0" kern="1200" baseline="0" dirty="0" smtClean="0">
              <a:solidFill>
                <a:schemeClr val="tx1"/>
              </a:solidFill>
              <a:latin typeface="+mn-lt"/>
              <a:ea typeface="ＭＳ Ｐゴシック" pitchFamily="-108" charset="-128"/>
              <a:cs typeface="ＭＳ Ｐゴシック" pitchFamily="-108" charset="-128"/>
            </a:endParaRPr>
          </a:p>
          <a:p>
            <a:endParaRPr lang="en-US" sz="1200" kern="1200" dirty="0" smtClean="0">
              <a:solidFill>
                <a:schemeClr val="tx1"/>
              </a:solidFill>
              <a:latin typeface="+mn-lt"/>
              <a:ea typeface="ＭＳ Ｐゴシック" pitchFamily="-108" charset="-128"/>
              <a:cs typeface="ＭＳ Ｐゴシック" pitchFamily="-108" charset="-128"/>
            </a:endParaRPr>
          </a:p>
          <a:p>
            <a:endParaRPr lang="en-US" baseline="0" dirty="0" smtClean="0"/>
          </a:p>
        </p:txBody>
      </p:sp>
      <p:sp>
        <p:nvSpPr>
          <p:cNvPr id="4" name="Slide Number Placeholder 3"/>
          <p:cNvSpPr>
            <a:spLocks noGrp="1"/>
          </p:cNvSpPr>
          <p:nvPr>
            <p:ph type="sldNum" sz="quarter" idx="10"/>
          </p:nvPr>
        </p:nvSpPr>
        <p:spPr/>
        <p:txBody>
          <a:bodyPr/>
          <a:lstStyle/>
          <a:p>
            <a:fld id="{52F0EC6C-3234-49A0-BFB5-A254A6053FA0}"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a:lstStyle/>
          <a:p>
            <a:pPr eaLnBrk="1" hangingPunct="1">
              <a:spcBef>
                <a:spcPct val="0"/>
              </a:spcBef>
            </a:pPr>
            <a:r>
              <a:rPr lang="en-US" sz="1200" kern="1200" dirty="0" smtClean="0">
                <a:solidFill>
                  <a:schemeClr val="tx1"/>
                </a:solidFill>
                <a:latin typeface="+mn-lt"/>
                <a:ea typeface="ＭＳ Ｐゴシック" pitchFamily="-108" charset="-128"/>
                <a:cs typeface="ＭＳ Ｐゴシック" pitchFamily="-108" charset="-128"/>
              </a:rPr>
              <a:t>Again, a</a:t>
            </a:r>
            <a:r>
              <a:rPr lang="en-US" sz="1200" kern="1200" baseline="0" dirty="0" smtClean="0">
                <a:solidFill>
                  <a:schemeClr val="tx1"/>
                </a:solidFill>
                <a:latin typeface="+mn-lt"/>
                <a:ea typeface="ＭＳ Ｐゴシック" pitchFamily="-108" charset="-128"/>
                <a:cs typeface="ＭＳ Ｐゴシック" pitchFamily="-108" charset="-128"/>
              </a:rPr>
              <a:t> strong personality (Win </a:t>
            </a:r>
            <a:r>
              <a:rPr lang="en-US" sz="1200" kern="1200" baseline="0" dirty="0" err="1" smtClean="0">
                <a:solidFill>
                  <a:schemeClr val="tx1"/>
                </a:solidFill>
                <a:latin typeface="+mn-lt"/>
                <a:ea typeface="ＭＳ Ｐゴシック" pitchFamily="-108" charset="-128"/>
                <a:cs typeface="ＭＳ Ｐゴシック" pitchFamily="-108" charset="-128"/>
              </a:rPr>
              <a:t>Neuger</a:t>
            </a:r>
            <a:r>
              <a:rPr lang="en-US" sz="1200" kern="1200" baseline="0" dirty="0" smtClean="0">
                <a:solidFill>
                  <a:schemeClr val="tx1"/>
                </a:solidFill>
                <a:latin typeface="+mn-lt"/>
                <a:ea typeface="ＭＳ Ｐゴシック" pitchFamily="-108" charset="-128"/>
                <a:cs typeface="ＭＳ Ｐゴシック" pitchFamily="-108" charset="-128"/>
              </a:rPr>
              <a:t>) drives the division</a:t>
            </a:r>
          </a:p>
          <a:p>
            <a:pPr eaLnBrk="1" hangingPunct="1">
              <a:spcBef>
                <a:spcPct val="0"/>
              </a:spcBef>
            </a:pPr>
            <a:r>
              <a:rPr lang="en-US" sz="1200" kern="1200" baseline="0" dirty="0" smtClean="0">
                <a:solidFill>
                  <a:schemeClr val="tx1"/>
                </a:solidFill>
                <a:latin typeface="+mn-lt"/>
                <a:ea typeface="ＭＳ Ｐゴシック" pitchFamily="-108" charset="-128"/>
                <a:cs typeface="ＭＳ Ｐゴシック" pitchFamily="-108" charset="-128"/>
              </a:rPr>
              <a:t>Goal of $1bn in profits for AIG Investments</a:t>
            </a:r>
          </a:p>
          <a:p>
            <a:pPr eaLnBrk="1" hangingPunct="1">
              <a:spcBef>
                <a:spcPct val="0"/>
              </a:spcBef>
            </a:pPr>
            <a:r>
              <a:rPr lang="en-US" sz="1200" kern="1200" baseline="0" dirty="0" smtClean="0">
                <a:solidFill>
                  <a:schemeClr val="tx1"/>
                </a:solidFill>
                <a:latin typeface="+mn-lt"/>
                <a:ea typeface="ＭＳ Ｐゴシック" pitchFamily="-108" charset="-128"/>
                <a:cs typeface="ＭＳ Ｐゴシック" pitchFamily="-108" charset="-128"/>
              </a:rPr>
              <a:t>	Management fees were the traditional source of profits</a:t>
            </a:r>
          </a:p>
          <a:p>
            <a:pPr eaLnBrk="1" hangingPunct="1">
              <a:spcBef>
                <a:spcPct val="0"/>
              </a:spcBef>
            </a:pPr>
            <a:r>
              <a:rPr lang="en-US" sz="1200" kern="1200" baseline="0" dirty="0" smtClean="0">
                <a:solidFill>
                  <a:schemeClr val="tx1"/>
                </a:solidFill>
                <a:latin typeface="+mn-lt"/>
                <a:ea typeface="ＭＳ Ｐゴシック" pitchFamily="-108" charset="-128"/>
                <a:cs typeface="ＭＳ Ｐゴシック" pitchFamily="-108" charset="-128"/>
              </a:rPr>
              <a:t>	</a:t>
            </a:r>
            <a:r>
              <a:rPr lang="en-US" sz="1200" kern="1200" baseline="0" dirty="0" err="1" smtClean="0">
                <a:solidFill>
                  <a:schemeClr val="tx1"/>
                </a:solidFill>
                <a:latin typeface="+mn-lt"/>
                <a:ea typeface="ＭＳ Ｐゴシック" pitchFamily="-108" charset="-128"/>
                <a:cs typeface="ＭＳ Ｐゴシック" pitchFamily="-108" charset="-128"/>
              </a:rPr>
              <a:t>Neuger</a:t>
            </a:r>
            <a:r>
              <a:rPr lang="en-US" sz="1200" kern="1200" baseline="0" dirty="0" smtClean="0">
                <a:solidFill>
                  <a:schemeClr val="tx1"/>
                </a:solidFill>
                <a:latin typeface="+mn-lt"/>
                <a:ea typeface="ＭＳ Ｐゴシック" pitchFamily="-108" charset="-128"/>
                <a:cs typeface="ＭＳ Ｐゴシック" pitchFamily="-108" charset="-128"/>
              </a:rPr>
              <a:t> singled out Investments as a driver for profit growth</a:t>
            </a:r>
          </a:p>
          <a:p>
            <a:pPr eaLnBrk="1" hangingPunct="1">
              <a:spcBef>
                <a:spcPct val="0"/>
              </a:spcBef>
            </a:pPr>
            <a:r>
              <a:rPr lang="en-US" sz="1200" kern="1200" baseline="0" dirty="0" smtClean="0">
                <a:solidFill>
                  <a:schemeClr val="tx1"/>
                </a:solidFill>
                <a:latin typeface="+mn-lt"/>
                <a:ea typeface="ＭＳ Ｐゴシック" pitchFamily="-108" charset="-128"/>
                <a:cs typeface="ＭＳ Ｐゴシック" pitchFamily="-108" charset="-128"/>
              </a:rPr>
              <a:t>A small organization relative to AIG’s overall size (2k </a:t>
            </a:r>
            <a:r>
              <a:rPr lang="en-US" sz="1200" kern="1200" baseline="0" dirty="0" err="1" smtClean="0">
                <a:solidFill>
                  <a:schemeClr val="tx1"/>
                </a:solidFill>
                <a:latin typeface="+mn-lt"/>
                <a:ea typeface="ＭＳ Ｐゴシック" pitchFamily="-108" charset="-128"/>
                <a:cs typeface="ＭＳ Ｐゴシック" pitchFamily="-108" charset="-128"/>
              </a:rPr>
              <a:t>vs</a:t>
            </a:r>
            <a:r>
              <a:rPr lang="en-US" sz="1200" kern="1200" baseline="0" dirty="0" smtClean="0">
                <a:solidFill>
                  <a:schemeClr val="tx1"/>
                </a:solidFill>
                <a:latin typeface="+mn-lt"/>
                <a:ea typeface="ＭＳ Ｐゴシック" pitchFamily="-108" charset="-128"/>
                <a:cs typeface="ＭＳ Ｐゴシック" pitchFamily="-108" charset="-128"/>
              </a:rPr>
              <a:t> 116k)</a:t>
            </a:r>
          </a:p>
          <a:p>
            <a:pPr eaLnBrk="1" hangingPunct="1">
              <a:spcBef>
                <a:spcPct val="0"/>
              </a:spcBef>
            </a:pPr>
            <a:endParaRPr lang="en-US" sz="1200" kern="1200" baseline="0" dirty="0" smtClean="0">
              <a:solidFill>
                <a:schemeClr val="tx1"/>
              </a:solidFill>
              <a:latin typeface="+mn-lt"/>
              <a:ea typeface="ＭＳ Ｐゴシック" pitchFamily="-108" charset="-128"/>
              <a:cs typeface="ＭＳ Ｐゴシック" pitchFamily="-108" charset="-128"/>
            </a:endParaRPr>
          </a:p>
          <a:p>
            <a:pPr eaLnBrk="1" hangingPunct="1">
              <a:spcBef>
                <a:spcPct val="0"/>
              </a:spcBef>
            </a:pPr>
            <a:r>
              <a:rPr lang="en-US" dirty="0" err="1" smtClean="0"/>
              <a:t>AIG’s</a:t>
            </a:r>
            <a:r>
              <a:rPr lang="en-US" dirty="0" smtClean="0"/>
              <a:t> securities-lending transactions were very short-term in nature, usually requiring refinancing every 30 days</a:t>
            </a:r>
          </a:p>
          <a:p>
            <a:pPr eaLnBrk="1" hangingPunct="1">
              <a:spcBef>
                <a:spcPct val="0"/>
              </a:spcBef>
            </a:pPr>
            <a:r>
              <a:rPr lang="en-US" dirty="0" err="1" smtClean="0"/>
              <a:t>AIG’s</a:t>
            </a:r>
            <a:r>
              <a:rPr lang="en-US" dirty="0" smtClean="0"/>
              <a:t> invested in subprime assets with 2-5 year maturities</a:t>
            </a:r>
          </a:p>
          <a:p>
            <a:pPr eaLnBrk="1" hangingPunct="1">
              <a:spcBef>
                <a:spcPct val="0"/>
              </a:spcBef>
            </a:pPr>
            <a:r>
              <a:rPr lang="en-US" dirty="0" smtClean="0"/>
              <a:t>So long as trading partners continued to borrow securities from and place cash collateral with AIG, the firm’s investments in subprime debt did not have to be liquidated</a:t>
            </a:r>
          </a:p>
          <a:p>
            <a:pPr eaLnBrk="1" hangingPunct="1">
              <a:spcBef>
                <a:spcPct val="0"/>
              </a:spcBef>
            </a:pPr>
            <a:r>
              <a:rPr lang="en-US" dirty="0" smtClean="0"/>
              <a:t>In 2007, liquidity needs forced the Investments unit to sell portions of its subprime investments at dislocated </a:t>
            </a:r>
            <a:r>
              <a:rPr lang="en-US" dirty="0" err="1" smtClean="0"/>
              <a:t>pricesA</a:t>
            </a:r>
            <a:r>
              <a:rPr lang="en-US" dirty="0" smtClean="0"/>
              <a:t> ratings downgrade and subsequent collateral calls resulted in additional selling at depressed prices</a:t>
            </a:r>
          </a:p>
          <a:p>
            <a:pPr eaLnBrk="1" hangingPunct="1">
              <a:spcBef>
                <a:spcPct val="0"/>
              </a:spcBef>
            </a:pPr>
            <a:endParaRPr lang="en-US" sz="1200" kern="1200" baseline="0" dirty="0" smtClean="0">
              <a:solidFill>
                <a:schemeClr val="tx1"/>
              </a:solidFill>
              <a:latin typeface="+mn-lt"/>
              <a:ea typeface="ＭＳ Ｐゴシック" pitchFamily="-108" charset="-128"/>
              <a:cs typeface="ＭＳ Ｐゴシック" pitchFamily="-108" charset="-128"/>
            </a:endParaRPr>
          </a:p>
          <a:p>
            <a:pPr eaLnBrk="1" hangingPunct="1">
              <a:spcBef>
                <a:spcPct val="0"/>
              </a:spcBef>
            </a:pPr>
            <a:endParaRPr lang="en-US" sz="1200" kern="1200" dirty="0" smtClean="0">
              <a:solidFill>
                <a:schemeClr val="tx1"/>
              </a:solidFill>
              <a:latin typeface="+mn-lt"/>
              <a:ea typeface="ＭＳ Ｐゴシック" pitchFamily="-108" charset="-128"/>
              <a:cs typeface="ＭＳ Ｐゴシック" pitchFamily="-108" charset="-128"/>
            </a:endParaRPr>
          </a:p>
        </p:txBody>
      </p:sp>
      <p:sp>
        <p:nvSpPr>
          <p:cNvPr id="21508" name="Slide Number Placeholder 3"/>
          <p:cNvSpPr>
            <a:spLocks noGrp="1"/>
          </p:cNvSpPr>
          <p:nvPr>
            <p:ph type="sldNum" sz="quarter" idx="5"/>
          </p:nvPr>
        </p:nvSpPr>
        <p:spPr bwMode="auto">
          <a:ln>
            <a:miter lim="800000"/>
            <a:headEnd/>
            <a:tailEnd/>
          </a:ln>
        </p:spPr>
        <p:txBody>
          <a:bodyPr/>
          <a:lstStyle/>
          <a:p>
            <a:fld id="{EAE79E58-DFD6-4BA6-AD0E-B1C1F9385357}" type="slidenum">
              <a:rPr lang="en-US"/>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Overlay-TitleSlide.png"/>
          <p:cNvPicPr>
            <a:picLocks noChangeAspect="1"/>
          </p:cNvPicPr>
          <p:nvPr/>
        </p:nvPicPr>
        <p:blipFill>
          <a:blip r:embed="rId2"/>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5" name="Slide Number Placeholder 5"/>
          <p:cNvSpPr>
            <a:spLocks noGrp="1"/>
          </p:cNvSpPr>
          <p:nvPr>
            <p:ph type="sldNum" sz="quarter" idx="10"/>
          </p:nvPr>
        </p:nvSpPr>
        <p:spPr/>
        <p:txBody>
          <a:bodyPr/>
          <a:lstStyle>
            <a:lvl1pPr>
              <a:defRPr/>
            </a:lvl1pPr>
          </a:lstStyle>
          <a:p>
            <a:fld id="{E731FD50-3B0F-4311-8FCE-BE4C553900B4}" type="slidenum">
              <a:rPr lang="en-US"/>
              <a:pPr/>
              <a:t>‹#›</a:t>
            </a:fld>
            <a:endParaRPr lang="en-US"/>
          </a:p>
        </p:txBody>
      </p:sp>
      <p:sp>
        <p:nvSpPr>
          <p:cNvPr id="6" name="Date Placeholder 3"/>
          <p:cNvSpPr>
            <a:spLocks noGrp="1"/>
          </p:cNvSpPr>
          <p:nvPr>
            <p:ph type="dt" sz="half" idx="11"/>
          </p:nvPr>
        </p:nvSpPr>
        <p:spPr/>
        <p:txBody>
          <a:bodyPr/>
          <a:lstStyle>
            <a:lvl1pPr>
              <a:defRPr/>
            </a:lvl1pPr>
          </a:lstStyle>
          <a:p>
            <a:fld id="{C9BFF3C5-3882-464C-8445-4EFF7F546015}" type="datetime1">
              <a:rPr lang="en-US"/>
              <a:pPr/>
              <a:t>2/26/2009</a:t>
            </a:fld>
            <a:endParaRPr lang="en-US"/>
          </a:p>
        </p:txBody>
      </p:sp>
      <p:sp>
        <p:nvSpPr>
          <p:cNvPr id="7" name="Footer Placeholder 4"/>
          <p:cNvSpPr>
            <a:spLocks noGrp="1"/>
          </p:cNvSpPr>
          <p:nvPr>
            <p:ph type="ftr" sz="quarter" idx="12"/>
          </p:nvPr>
        </p:nvSpPr>
        <p:spPr/>
        <p:txBody>
          <a:bodyPr/>
          <a:lstStyle>
            <a:lvl1pPr>
              <a:defRPr/>
            </a:lvl1pPr>
          </a:lstStyle>
          <a:p>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8"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fld id="{6C580587-563C-4F5E-92D7-967BDF3A77F2}" type="datetime1">
              <a:rPr lang="en-US"/>
              <a:pPr/>
              <a:t>2/26/2009</a:t>
            </a:fld>
            <a:endParaRPr lang="en-US"/>
          </a:p>
        </p:txBody>
      </p:sp>
      <p:sp>
        <p:nvSpPr>
          <p:cNvPr id="4" name="Footer Placeholder 2"/>
          <p:cNvSpPr>
            <a:spLocks noGrp="1"/>
          </p:cNvSpPr>
          <p:nvPr>
            <p:ph type="ftr" sz="quarter" idx="11"/>
          </p:nvPr>
        </p:nvSpPr>
        <p:spPr/>
        <p:txBody>
          <a:bodyPr/>
          <a:lstStyle>
            <a:lvl1pPr>
              <a:defRPr/>
            </a:lvl1pPr>
          </a:lstStyle>
          <a:p>
            <a:endParaRPr lang="it-IT"/>
          </a:p>
        </p:txBody>
      </p:sp>
      <p:sp>
        <p:nvSpPr>
          <p:cNvPr id="5" name="Slide Number Placeholder 3"/>
          <p:cNvSpPr>
            <a:spLocks noGrp="1"/>
          </p:cNvSpPr>
          <p:nvPr>
            <p:ph type="sldNum" sz="quarter" idx="12"/>
          </p:nvPr>
        </p:nvSpPr>
        <p:spPr/>
        <p:txBody>
          <a:bodyPr/>
          <a:lstStyle>
            <a:lvl1pPr>
              <a:defRPr/>
            </a:lvl1pPr>
          </a:lstStyle>
          <a:p>
            <a:fld id="{B6329BC7-1A48-4043-912F-C225A1EC00C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8" descr="Overlay-ContentCaption.png"/>
          <p:cNvPicPr>
            <a:picLocks noChangeAspect="1"/>
          </p:cNvPicPr>
          <p:nvPr/>
        </p:nvPicPr>
        <p:blipFill>
          <a:blip r:embed="rId2"/>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779464" y="590550"/>
            <a:ext cx="3657600" cy="1162050"/>
          </a:xfrm>
        </p:spPr>
        <p:txBody>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F3EDA20E-03D1-415C-B4F4-7DFD52E76F81}" type="datetime1">
              <a:rPr lang="en-US"/>
              <a:pPr/>
              <a:t>2/26/2009</a:t>
            </a:fld>
            <a:endParaRPr lang="en-US"/>
          </a:p>
        </p:txBody>
      </p:sp>
      <p:sp>
        <p:nvSpPr>
          <p:cNvPr id="7" name="Footer Placeholder 5"/>
          <p:cNvSpPr>
            <a:spLocks noGrp="1"/>
          </p:cNvSpPr>
          <p:nvPr>
            <p:ph type="ftr" sz="quarter" idx="11"/>
          </p:nvPr>
        </p:nvSpPr>
        <p:spPr/>
        <p:txBody>
          <a:bodyPr/>
          <a:lstStyle>
            <a:lvl1pPr>
              <a:defRPr/>
            </a:lvl1pPr>
          </a:lstStyle>
          <a:p>
            <a:endParaRPr lang="it-IT"/>
          </a:p>
        </p:txBody>
      </p:sp>
      <p:sp>
        <p:nvSpPr>
          <p:cNvPr id="8" name="Slide Number Placeholder 6"/>
          <p:cNvSpPr>
            <a:spLocks noGrp="1"/>
          </p:cNvSpPr>
          <p:nvPr>
            <p:ph type="sldNum" sz="quarter" idx="12"/>
          </p:nvPr>
        </p:nvSpPr>
        <p:spPr/>
        <p:txBody>
          <a:bodyPr/>
          <a:lstStyle>
            <a:lvl1pPr>
              <a:defRPr/>
            </a:lvl1pPr>
          </a:lstStyle>
          <a:p>
            <a:fld id="{91C28D8E-642D-43D9-A808-A681B82ABB9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8" descr="Overlay-PictureCaption.png"/>
          <p:cNvPicPr>
            <a:picLocks noChangeAspect="1"/>
          </p:cNvPicPr>
          <p:nvPr/>
        </p:nvPicPr>
        <p:blipFill>
          <a:blip r:embed="rId2"/>
          <a:srcRect/>
          <a:stretch>
            <a:fillRect/>
          </a:stretch>
        </p:blipFill>
        <p:spPr bwMode="auto">
          <a:xfrm>
            <a:off x="449263" y="187325"/>
            <a:ext cx="8535987" cy="6483350"/>
          </a:xfrm>
          <a:prstGeom prst="rect">
            <a:avLst/>
          </a:prstGeom>
          <a:noFill/>
          <a:ln w="9525">
            <a:noFill/>
            <a:miter lim="800000"/>
            <a:headEnd/>
            <a:tailEnd/>
          </a:ln>
        </p:spPr>
      </p:pic>
      <p:sp>
        <p:nvSpPr>
          <p:cNvPr id="2" name="Title 1"/>
          <p:cNvSpPr>
            <a:spLocks noGrp="1"/>
          </p:cNvSpPr>
          <p:nvPr>
            <p:ph type="title"/>
          </p:nvPr>
        </p:nvSpPr>
        <p:spPr>
          <a:xfrm>
            <a:off x="3886200" y="533400"/>
            <a:ext cx="4476750" cy="1252538"/>
          </a:xfrm>
        </p:spPr>
        <p:txBody>
          <a:bodyPr/>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6" name="Date Placeholder 4"/>
          <p:cNvSpPr>
            <a:spLocks noGrp="1"/>
          </p:cNvSpPr>
          <p:nvPr>
            <p:ph type="dt" sz="half" idx="10"/>
          </p:nvPr>
        </p:nvSpPr>
        <p:spPr>
          <a:xfrm>
            <a:off x="3886200" y="6288088"/>
            <a:ext cx="1887538" cy="365125"/>
          </a:xfrm>
        </p:spPr>
        <p:txBody>
          <a:bodyPr/>
          <a:lstStyle>
            <a:lvl1pPr>
              <a:defRPr/>
            </a:lvl1pPr>
          </a:lstStyle>
          <a:p>
            <a:fld id="{514B2AE1-1246-4B8C-BF18-72B29A48F290}" type="datetime1">
              <a:rPr lang="en-US"/>
              <a:pPr/>
              <a:t>2/26/2009</a:t>
            </a:fld>
            <a:endParaRPr lang="en-US"/>
          </a:p>
        </p:txBody>
      </p:sp>
      <p:sp>
        <p:nvSpPr>
          <p:cNvPr id="7" name="Footer Placeholder 5"/>
          <p:cNvSpPr>
            <a:spLocks noGrp="1"/>
          </p:cNvSpPr>
          <p:nvPr>
            <p:ph type="ftr" sz="quarter" idx="11"/>
          </p:nvPr>
        </p:nvSpPr>
        <p:spPr>
          <a:xfrm>
            <a:off x="5867400" y="6288088"/>
            <a:ext cx="2676525" cy="365125"/>
          </a:xfrm>
        </p:spPr>
        <p:txBody>
          <a:bodyPr/>
          <a:lstStyle>
            <a:lvl1pPr>
              <a:defRPr/>
            </a:lvl1pPr>
          </a:lstStyle>
          <a:p>
            <a:endParaRPr lang="it-IT"/>
          </a:p>
        </p:txBody>
      </p:sp>
      <p:sp>
        <p:nvSpPr>
          <p:cNvPr id="8" name="Slide Number Placeholder 6"/>
          <p:cNvSpPr>
            <a:spLocks noGrp="1"/>
          </p:cNvSpPr>
          <p:nvPr>
            <p:ph type="sldNum" sz="quarter" idx="12"/>
          </p:nvPr>
        </p:nvSpPr>
        <p:spPr/>
        <p:txBody>
          <a:bodyPr/>
          <a:lstStyle>
            <a:lvl1pPr>
              <a:defRPr/>
            </a:lvl1pPr>
          </a:lstStyle>
          <a:p>
            <a:fld id="{03FA81E9-FADF-4C49-9273-DF593CBDC38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5" name="Picture 8" descr="Overlay-PictureCaption-Extras.png"/>
          <p:cNvPicPr>
            <a:picLocks noChangeAspect="1"/>
          </p:cNvPicPr>
          <p:nvPr/>
        </p:nvPicPr>
        <p:blipFill>
          <a:blip r:embed="rId2"/>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4710953" y="533400"/>
            <a:ext cx="3657600" cy="125253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AC241D74-41D2-46FA-856F-245BE0F5193F}" type="datetime1">
              <a:rPr lang="en-US"/>
              <a:pPr/>
              <a:t>2/26/2009</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it-IT"/>
          </a:p>
        </p:txBody>
      </p:sp>
      <p:sp>
        <p:nvSpPr>
          <p:cNvPr id="8" name="Slide Number Placeholder 6"/>
          <p:cNvSpPr>
            <a:spLocks noGrp="1"/>
          </p:cNvSpPr>
          <p:nvPr>
            <p:ph type="sldNum" sz="quarter" idx="12"/>
          </p:nvPr>
        </p:nvSpPr>
        <p:spPr/>
        <p:txBody>
          <a:bodyPr/>
          <a:lstStyle>
            <a:lvl1pPr>
              <a:defRPr/>
            </a:lvl1pPr>
          </a:lstStyle>
          <a:p>
            <a:fld id="{4675C98A-B019-4E31-A72A-B1E94E09353B}"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5" name="Picture 8" descr="Overlay-PictureCaption-Extras.png"/>
          <p:cNvPicPr>
            <a:picLocks noChangeAspect="1"/>
          </p:cNvPicPr>
          <p:nvPr/>
        </p:nvPicPr>
        <p:blipFill>
          <a:blip r:embed="rId2"/>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808038" y="3778624"/>
            <a:ext cx="7560515" cy="110265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75D308A8-4597-4073-BAB2-1E3C7596F06C}" type="datetime1">
              <a:rPr lang="en-US"/>
              <a:pPr/>
              <a:t>2/26/2009</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it-IT"/>
          </a:p>
        </p:txBody>
      </p:sp>
      <p:sp>
        <p:nvSpPr>
          <p:cNvPr id="8" name="Slide Number Placeholder 6"/>
          <p:cNvSpPr>
            <a:spLocks noGrp="1"/>
          </p:cNvSpPr>
          <p:nvPr>
            <p:ph type="sldNum" sz="quarter" idx="12"/>
          </p:nvPr>
        </p:nvSpPr>
        <p:spPr/>
        <p:txBody>
          <a:bodyPr/>
          <a:lstStyle>
            <a:lvl1pPr>
              <a:defRPr/>
            </a:lvl1pPr>
          </a:lstStyle>
          <a:p>
            <a:fld id="{A57934BC-8EC7-4279-92CE-F50A7F3FB0F9}"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8"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92F18060-F9A8-49EA-8B79-6920E68A10FC}" type="datetime1">
              <a:rPr lang="en-US"/>
              <a:pPr/>
              <a:t>2/26/2009</a:t>
            </a:fld>
            <a:endParaRPr lang="en-US"/>
          </a:p>
        </p:txBody>
      </p:sp>
      <p:sp>
        <p:nvSpPr>
          <p:cNvPr id="6" name="Footer Placeholder 4"/>
          <p:cNvSpPr>
            <a:spLocks noGrp="1"/>
          </p:cNvSpPr>
          <p:nvPr>
            <p:ph type="ftr" sz="quarter" idx="11"/>
          </p:nvPr>
        </p:nvSpPr>
        <p:spPr/>
        <p:txBody>
          <a:bodyPr/>
          <a:lstStyle>
            <a:lvl1pPr>
              <a:defRPr/>
            </a:lvl1pPr>
          </a:lstStyle>
          <a:p>
            <a:endParaRPr lang="it-IT"/>
          </a:p>
        </p:txBody>
      </p:sp>
      <p:sp>
        <p:nvSpPr>
          <p:cNvPr id="7" name="Slide Number Placeholder 5"/>
          <p:cNvSpPr>
            <a:spLocks noGrp="1"/>
          </p:cNvSpPr>
          <p:nvPr>
            <p:ph type="sldNum" sz="quarter" idx="12"/>
          </p:nvPr>
        </p:nvSpPr>
        <p:spPr/>
        <p:txBody>
          <a:bodyPr/>
          <a:lstStyle>
            <a:lvl1pPr>
              <a:defRPr/>
            </a:lvl1pPr>
          </a:lstStyle>
          <a:p>
            <a:fld id="{FFFD91DA-638F-4E29-9E00-2375FC953B24}"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8"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4F0DDAE-5DFE-4007-AEE4-8C27B26252B7}" type="datetime1">
              <a:rPr lang="en-US"/>
              <a:pPr/>
              <a:t>2/26/2009</a:t>
            </a:fld>
            <a:endParaRPr lang="en-US"/>
          </a:p>
        </p:txBody>
      </p:sp>
      <p:sp>
        <p:nvSpPr>
          <p:cNvPr id="6" name="Footer Placeholder 4"/>
          <p:cNvSpPr>
            <a:spLocks noGrp="1"/>
          </p:cNvSpPr>
          <p:nvPr>
            <p:ph type="ftr" sz="quarter" idx="11"/>
          </p:nvPr>
        </p:nvSpPr>
        <p:spPr/>
        <p:txBody>
          <a:bodyPr/>
          <a:lstStyle>
            <a:lvl1pPr>
              <a:defRPr/>
            </a:lvl1pPr>
          </a:lstStyle>
          <a:p>
            <a:endParaRPr lang="it-IT"/>
          </a:p>
        </p:txBody>
      </p:sp>
      <p:sp>
        <p:nvSpPr>
          <p:cNvPr id="7" name="Slide Number Placeholder 5"/>
          <p:cNvSpPr>
            <a:spLocks noGrp="1"/>
          </p:cNvSpPr>
          <p:nvPr>
            <p:ph type="sldNum" sz="quarter" idx="12"/>
          </p:nvPr>
        </p:nvSpPr>
        <p:spPr/>
        <p:txBody>
          <a:bodyPr/>
          <a:lstStyle>
            <a:lvl1pPr>
              <a:defRPr/>
            </a:lvl1pPr>
          </a:lstStyle>
          <a:p>
            <a:fld id="{42CB96A6-B6BD-4A3F-B59C-7E15450D125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nchor="t" anchorCtr="0"/>
          <a:lstStyle/>
          <a:p>
            <a:r>
              <a:rPr lang="en-US" dirty="0" smtClean="0"/>
              <a:t>Click to edit Master title style</a:t>
            </a:r>
            <a:endParaRPr/>
          </a:p>
        </p:txBody>
      </p:sp>
      <p:sp>
        <p:nvSpPr>
          <p:cNvPr id="3" name="Content Placeholder 2"/>
          <p:cNvSpPr>
            <a:spLocks noGrp="1"/>
          </p:cNvSpPr>
          <p:nvPr>
            <p:ph idx="1"/>
          </p:nvPr>
        </p:nvSpPr>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AB103D29-170F-4F06-940D-88F7647AD8A1}" type="datetime1">
              <a:rPr lang="en-US"/>
              <a:pPr/>
              <a:t>2/26/2009</a:t>
            </a:fld>
            <a:endParaRPr lang="en-US"/>
          </a:p>
        </p:txBody>
      </p:sp>
      <p:sp>
        <p:nvSpPr>
          <p:cNvPr id="6" name="Footer Placeholder 4"/>
          <p:cNvSpPr>
            <a:spLocks noGrp="1"/>
          </p:cNvSpPr>
          <p:nvPr>
            <p:ph type="ftr" sz="quarter" idx="11"/>
          </p:nvPr>
        </p:nvSpPr>
        <p:spPr/>
        <p:txBody>
          <a:bodyPr/>
          <a:lstStyle>
            <a:lvl1pPr>
              <a:defRPr/>
            </a:lvl1pPr>
          </a:lstStyle>
          <a:p>
            <a:endParaRPr lang="it-IT"/>
          </a:p>
        </p:txBody>
      </p:sp>
      <p:sp>
        <p:nvSpPr>
          <p:cNvPr id="7" name="Slide Number Placeholder 5"/>
          <p:cNvSpPr>
            <a:spLocks noGrp="1"/>
          </p:cNvSpPr>
          <p:nvPr>
            <p:ph type="sldNum" sz="quarter" idx="12"/>
          </p:nvPr>
        </p:nvSpPr>
        <p:spPr/>
        <p:txBody>
          <a:bodyPr/>
          <a:lstStyle>
            <a:lvl1pPr>
              <a:defRPr/>
            </a:lvl1pPr>
          </a:lstStyle>
          <a:p>
            <a:fld id="{75889F5B-45DB-4895-A193-4EBBBCE4679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8" descr="Overlay-SectionHeader.png"/>
          <p:cNvPicPr>
            <a:picLocks noChangeAspect="1"/>
          </p:cNvPicPr>
          <p:nvPr/>
        </p:nvPicPr>
        <p:blipFill>
          <a:blip r:embed="rId2"/>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779463" y="2591360"/>
            <a:ext cx="7583487" cy="1362075"/>
          </a:xfrm>
        </p:spPr>
        <p:txBody>
          <a:bodyPr>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1B8DA27-F498-4C7F-B50C-EBB805E86F1A}" type="datetime1">
              <a:rPr lang="en-US"/>
              <a:pPr/>
              <a:t>2/26/2009</a:t>
            </a:fld>
            <a:endParaRPr lang="en-US"/>
          </a:p>
        </p:txBody>
      </p:sp>
      <p:sp>
        <p:nvSpPr>
          <p:cNvPr id="6" name="Footer Placeholder 4"/>
          <p:cNvSpPr>
            <a:spLocks noGrp="1"/>
          </p:cNvSpPr>
          <p:nvPr>
            <p:ph type="ftr" sz="quarter" idx="11"/>
          </p:nvPr>
        </p:nvSpPr>
        <p:spPr/>
        <p:txBody>
          <a:bodyPr/>
          <a:lstStyle>
            <a:lvl1pPr>
              <a:defRPr/>
            </a:lvl1pPr>
          </a:lstStyle>
          <a:p>
            <a:endParaRPr lang="it-IT"/>
          </a:p>
        </p:txBody>
      </p:sp>
      <p:sp>
        <p:nvSpPr>
          <p:cNvPr id="7" name="Slide Number Placeholder 5"/>
          <p:cNvSpPr>
            <a:spLocks noGrp="1"/>
          </p:cNvSpPr>
          <p:nvPr>
            <p:ph type="sldNum" sz="quarter" idx="12"/>
          </p:nvPr>
        </p:nvSpPr>
        <p:spPr/>
        <p:txBody>
          <a:bodyPr/>
          <a:lstStyle>
            <a:lvl1pPr>
              <a:defRPr/>
            </a:lvl1pPr>
          </a:lstStyle>
          <a:p>
            <a:fld id="{6D8A34DE-D8C5-4882-9118-6C71B118796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0"/>
          </p:nvPr>
        </p:nvSpPr>
        <p:spPr/>
        <p:txBody>
          <a:bodyPr/>
          <a:lstStyle>
            <a:lvl1pPr>
              <a:defRPr/>
            </a:lvl1pPr>
          </a:lstStyle>
          <a:p>
            <a:fld id="{A39E24F7-5B36-47C5-A7D1-9B7C0E0FA5CC}" type="datetime1">
              <a:rPr lang="en-US"/>
              <a:pPr/>
              <a:t>2/26/2009</a:t>
            </a:fld>
            <a:endParaRPr lang="en-US"/>
          </a:p>
        </p:txBody>
      </p:sp>
      <p:sp>
        <p:nvSpPr>
          <p:cNvPr id="7" name="Footer Placeholder 5"/>
          <p:cNvSpPr>
            <a:spLocks noGrp="1"/>
          </p:cNvSpPr>
          <p:nvPr>
            <p:ph type="ftr" sz="quarter" idx="11"/>
          </p:nvPr>
        </p:nvSpPr>
        <p:spPr/>
        <p:txBody>
          <a:bodyPr/>
          <a:lstStyle>
            <a:lvl1pPr>
              <a:defRPr/>
            </a:lvl1pPr>
          </a:lstStyle>
          <a:p>
            <a:endParaRPr lang="it-IT"/>
          </a:p>
        </p:txBody>
      </p:sp>
      <p:sp>
        <p:nvSpPr>
          <p:cNvPr id="8" name="Slide Number Placeholder 6"/>
          <p:cNvSpPr>
            <a:spLocks noGrp="1"/>
          </p:cNvSpPr>
          <p:nvPr>
            <p:ph type="sldNum" sz="quarter" idx="12"/>
          </p:nvPr>
        </p:nvSpPr>
        <p:spPr/>
        <p:txBody>
          <a:bodyPr/>
          <a:lstStyle>
            <a:lvl1pPr>
              <a:defRPr/>
            </a:lvl1pPr>
          </a:lstStyle>
          <a:p>
            <a:fld id="{6CE3C497-9458-4A39-848C-EFB4578D4C5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cxnSp>
        <p:nvCxnSpPr>
          <p:cNvPr id="8" name="Straight Connector 7"/>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Date Placeholder 6"/>
          <p:cNvSpPr>
            <a:spLocks noGrp="1"/>
          </p:cNvSpPr>
          <p:nvPr>
            <p:ph type="dt" sz="half" idx="10"/>
          </p:nvPr>
        </p:nvSpPr>
        <p:spPr/>
        <p:txBody>
          <a:bodyPr/>
          <a:lstStyle>
            <a:lvl1pPr>
              <a:defRPr/>
            </a:lvl1pPr>
          </a:lstStyle>
          <a:p>
            <a:fld id="{6BE593D5-D820-4C8C-BE6E-3EFD990F6054}" type="datetime1">
              <a:rPr lang="en-US"/>
              <a:pPr/>
              <a:t>2/26/2009</a:t>
            </a:fld>
            <a:endParaRPr lang="en-US"/>
          </a:p>
        </p:txBody>
      </p:sp>
      <p:sp>
        <p:nvSpPr>
          <p:cNvPr id="13" name="Footer Placeholder 7"/>
          <p:cNvSpPr>
            <a:spLocks noGrp="1"/>
          </p:cNvSpPr>
          <p:nvPr>
            <p:ph type="ftr" sz="quarter" idx="11"/>
          </p:nvPr>
        </p:nvSpPr>
        <p:spPr/>
        <p:txBody>
          <a:bodyPr/>
          <a:lstStyle>
            <a:lvl1pPr>
              <a:defRPr/>
            </a:lvl1pPr>
          </a:lstStyle>
          <a:p>
            <a:endParaRPr lang="it-IT"/>
          </a:p>
        </p:txBody>
      </p:sp>
      <p:sp>
        <p:nvSpPr>
          <p:cNvPr id="14" name="Slide Number Placeholder 8"/>
          <p:cNvSpPr>
            <a:spLocks noGrp="1"/>
          </p:cNvSpPr>
          <p:nvPr>
            <p:ph type="sldNum" sz="quarter" idx="12"/>
          </p:nvPr>
        </p:nvSpPr>
        <p:spPr/>
        <p:txBody>
          <a:bodyPr/>
          <a:lstStyle>
            <a:lvl1pPr>
              <a:defRPr/>
            </a:lvl1pPr>
          </a:lstStyle>
          <a:p>
            <a:fld id="{DCEAD282-D9F1-4A77-83D9-779F3D98AAD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5" name="Picture 8"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4"/>
          </p:nvPr>
        </p:nvSpPr>
        <p:spPr/>
        <p:txBody>
          <a:bodyPr/>
          <a:lstStyle>
            <a:lvl1pPr>
              <a:defRPr/>
            </a:lvl1pPr>
          </a:lstStyle>
          <a:p>
            <a:fld id="{D3B2641E-45EA-4479-A5D1-C54E56BD4A99}" type="datetime1">
              <a:rPr lang="en-US"/>
              <a:pPr/>
              <a:t>2/26/2009</a:t>
            </a:fld>
            <a:endParaRPr lang="en-US"/>
          </a:p>
        </p:txBody>
      </p:sp>
      <p:sp>
        <p:nvSpPr>
          <p:cNvPr id="7" name="Footer Placeholder 5"/>
          <p:cNvSpPr>
            <a:spLocks noGrp="1"/>
          </p:cNvSpPr>
          <p:nvPr>
            <p:ph type="ftr" sz="quarter" idx="15"/>
          </p:nvPr>
        </p:nvSpPr>
        <p:spPr/>
        <p:txBody>
          <a:bodyPr/>
          <a:lstStyle>
            <a:lvl1pPr>
              <a:defRPr/>
            </a:lvl1pPr>
          </a:lstStyle>
          <a:p>
            <a:endParaRPr lang="it-IT"/>
          </a:p>
        </p:txBody>
      </p:sp>
      <p:sp>
        <p:nvSpPr>
          <p:cNvPr id="8" name="Slide Number Placeholder 6"/>
          <p:cNvSpPr>
            <a:spLocks noGrp="1"/>
          </p:cNvSpPr>
          <p:nvPr>
            <p:ph type="sldNum" sz="quarter" idx="16"/>
          </p:nvPr>
        </p:nvSpPr>
        <p:spPr/>
        <p:txBody>
          <a:bodyPr/>
          <a:lstStyle>
            <a:lvl1pPr>
              <a:defRPr/>
            </a:lvl1pPr>
          </a:lstStyle>
          <a:p>
            <a:fld id="{C0BEE287-9570-4B75-BE52-55B01804882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6" name="Picture 8"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fld id="{F130E298-B363-4807-A334-2C8CD5AD229F}" type="datetime1">
              <a:rPr lang="en-US"/>
              <a:pPr/>
              <a:t>2/26/2009</a:t>
            </a:fld>
            <a:endParaRPr lang="en-US"/>
          </a:p>
        </p:txBody>
      </p:sp>
      <p:sp>
        <p:nvSpPr>
          <p:cNvPr id="8" name="Footer Placeholder 5"/>
          <p:cNvSpPr>
            <a:spLocks noGrp="1"/>
          </p:cNvSpPr>
          <p:nvPr>
            <p:ph type="ftr" sz="quarter" idx="16"/>
          </p:nvPr>
        </p:nvSpPr>
        <p:spPr/>
        <p:txBody>
          <a:bodyPr/>
          <a:lstStyle>
            <a:lvl1pPr>
              <a:defRPr/>
            </a:lvl1pPr>
          </a:lstStyle>
          <a:p>
            <a:endParaRPr lang="it-IT"/>
          </a:p>
        </p:txBody>
      </p:sp>
      <p:sp>
        <p:nvSpPr>
          <p:cNvPr id="9" name="Slide Number Placeholder 6"/>
          <p:cNvSpPr>
            <a:spLocks noGrp="1"/>
          </p:cNvSpPr>
          <p:nvPr>
            <p:ph type="sldNum" sz="quarter" idx="17"/>
          </p:nvPr>
        </p:nvSpPr>
        <p:spPr/>
        <p:txBody>
          <a:bodyPr/>
          <a:lstStyle>
            <a:lvl1pPr>
              <a:defRPr/>
            </a:lvl1pPr>
          </a:lstStyle>
          <a:p>
            <a:fld id="{294CAC9A-50EA-49B7-B9B8-EF23858F816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7" name="Picture 8"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6"/>
          </p:nvPr>
        </p:nvSpPr>
        <p:spPr/>
        <p:txBody>
          <a:bodyPr/>
          <a:lstStyle>
            <a:lvl1pPr>
              <a:defRPr/>
            </a:lvl1pPr>
          </a:lstStyle>
          <a:p>
            <a:fld id="{1050BA39-CCB9-421E-B354-36E8BCE298A0}" type="datetime1">
              <a:rPr lang="en-US"/>
              <a:pPr/>
              <a:t>2/26/2009</a:t>
            </a:fld>
            <a:endParaRPr lang="en-US"/>
          </a:p>
        </p:txBody>
      </p:sp>
      <p:sp>
        <p:nvSpPr>
          <p:cNvPr id="9" name="Footer Placeholder 5"/>
          <p:cNvSpPr>
            <a:spLocks noGrp="1"/>
          </p:cNvSpPr>
          <p:nvPr>
            <p:ph type="ftr" sz="quarter" idx="17"/>
          </p:nvPr>
        </p:nvSpPr>
        <p:spPr/>
        <p:txBody>
          <a:bodyPr/>
          <a:lstStyle>
            <a:lvl1pPr>
              <a:defRPr/>
            </a:lvl1pPr>
          </a:lstStyle>
          <a:p>
            <a:endParaRPr lang="it-IT"/>
          </a:p>
        </p:txBody>
      </p:sp>
      <p:sp>
        <p:nvSpPr>
          <p:cNvPr id="10" name="Slide Number Placeholder 6"/>
          <p:cNvSpPr>
            <a:spLocks noGrp="1"/>
          </p:cNvSpPr>
          <p:nvPr>
            <p:ph type="sldNum" sz="quarter" idx="18"/>
          </p:nvPr>
        </p:nvSpPr>
        <p:spPr/>
        <p:txBody>
          <a:bodyPr/>
          <a:lstStyle>
            <a:lvl1pPr>
              <a:defRPr/>
            </a:lvl1pPr>
          </a:lstStyle>
          <a:p>
            <a:fld id="{4B9F8B16-ADF9-4D50-8733-03FC1E45323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4" name="Date Placeholder 2"/>
          <p:cNvSpPr>
            <a:spLocks noGrp="1"/>
          </p:cNvSpPr>
          <p:nvPr>
            <p:ph type="dt" sz="half" idx="10"/>
          </p:nvPr>
        </p:nvSpPr>
        <p:spPr/>
        <p:txBody>
          <a:bodyPr/>
          <a:lstStyle>
            <a:lvl1pPr>
              <a:defRPr/>
            </a:lvl1pPr>
          </a:lstStyle>
          <a:p>
            <a:fld id="{0C0AD72E-E51E-4FD6-8563-27147F487F29}" type="datetime1">
              <a:rPr lang="en-US"/>
              <a:pPr/>
              <a:t>2/26/2009</a:t>
            </a:fld>
            <a:endParaRPr lang="en-US"/>
          </a:p>
        </p:txBody>
      </p:sp>
      <p:sp>
        <p:nvSpPr>
          <p:cNvPr id="5" name="Footer Placeholder 3"/>
          <p:cNvSpPr>
            <a:spLocks noGrp="1"/>
          </p:cNvSpPr>
          <p:nvPr>
            <p:ph type="ftr" sz="quarter" idx="11"/>
          </p:nvPr>
        </p:nvSpPr>
        <p:spPr/>
        <p:txBody>
          <a:bodyPr/>
          <a:lstStyle>
            <a:lvl1pPr>
              <a:defRPr/>
            </a:lvl1pPr>
          </a:lstStyle>
          <a:p>
            <a:endParaRPr lang="it-IT"/>
          </a:p>
        </p:txBody>
      </p:sp>
      <p:sp>
        <p:nvSpPr>
          <p:cNvPr id="6" name="Slide Number Placeholder 4"/>
          <p:cNvSpPr>
            <a:spLocks noGrp="1"/>
          </p:cNvSpPr>
          <p:nvPr>
            <p:ph type="sldNum" sz="quarter" idx="12"/>
          </p:nvPr>
        </p:nvSpPr>
        <p:spPr/>
        <p:txBody>
          <a:bodyPr/>
          <a:lstStyle>
            <a:lvl1pPr>
              <a:defRPr/>
            </a:lvl1pPr>
          </a:lstStyle>
          <a:p>
            <a:fld id="{526E95A1-5271-41B6-8F12-59F29B73746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90500" y="190500"/>
            <a:ext cx="8764588" cy="6478588"/>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it-IT">
              <a:solidFill>
                <a:srgbClr val="FFFFFF"/>
              </a:solidFill>
              <a:ea typeface="ＭＳ Ｐゴシック" pitchFamily="-108" charset="-128"/>
            </a:endParaRPr>
          </a:p>
        </p:txBody>
      </p:sp>
      <p:sp>
        <p:nvSpPr>
          <p:cNvPr id="1027" name="Title Placeholder 1"/>
          <p:cNvSpPr>
            <a:spLocks noGrp="1"/>
          </p:cNvSpPr>
          <p:nvPr>
            <p:ph type="title"/>
          </p:nvPr>
        </p:nvSpPr>
        <p:spPr bwMode="auto">
          <a:xfrm>
            <a:off x="779463" y="381000"/>
            <a:ext cx="7583487" cy="10445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779463" y="1828800"/>
            <a:ext cx="7583487" cy="420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81000" y="6288088"/>
            <a:ext cx="1887538"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bg2"/>
                </a:solidFill>
                <a:latin typeface="Trebuchet MS" pitchFamily="-108" charset="0"/>
              </a:defRPr>
            </a:lvl1pPr>
          </a:lstStyle>
          <a:p>
            <a:fld id="{E5618E15-B547-4937-89B8-4FF3D679FB2D}" type="datetime1">
              <a:rPr lang="en-US"/>
              <a:pPr/>
              <a:t>2/26/2009</a:t>
            </a:fld>
            <a:endParaRPr lang="en-US"/>
          </a:p>
        </p:txBody>
      </p:sp>
      <p:sp>
        <p:nvSpPr>
          <p:cNvPr id="5" name="Footer Placeholder 4"/>
          <p:cNvSpPr>
            <a:spLocks noGrp="1"/>
          </p:cNvSpPr>
          <p:nvPr>
            <p:ph type="ftr" sz="quarter" idx="3"/>
          </p:nvPr>
        </p:nvSpPr>
        <p:spPr>
          <a:xfrm>
            <a:off x="3305175" y="6288088"/>
            <a:ext cx="523875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2"/>
                </a:solidFill>
                <a:latin typeface="Trebuchet MS" pitchFamily="-108" charset="0"/>
              </a:defRPr>
            </a:lvl1pPr>
          </a:lstStyle>
          <a:p>
            <a:endParaRPr lang="it-IT"/>
          </a:p>
        </p:txBody>
      </p:sp>
      <p:sp>
        <p:nvSpPr>
          <p:cNvPr id="6" name="Slide Number Placeholder 5"/>
          <p:cNvSpPr>
            <a:spLocks noGrp="1"/>
          </p:cNvSpPr>
          <p:nvPr>
            <p:ph type="sldNum" sz="quarter" idx="4"/>
          </p:nvPr>
        </p:nvSpPr>
        <p:spPr>
          <a:xfrm>
            <a:off x="8404225" y="219075"/>
            <a:ext cx="493713"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2"/>
                </a:solidFill>
                <a:latin typeface="Trebuchet MS" pitchFamily="-108" charset="0"/>
              </a:defRPr>
            </a:lvl1pPr>
          </a:lstStyle>
          <a:p>
            <a:fld id="{0B3086FA-3860-4320-A1E4-11BE4C66F2D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 id="2147483780" r:id="rId15"/>
    <p:sldLayoutId id="2147483781" r:id="rId16"/>
  </p:sldLayoutIdLst>
  <p:txStyles>
    <p:titleStyle>
      <a:lvl1pPr algn="l" rtl="0" eaLnBrk="0" fontAlgn="base" hangingPunct="0">
        <a:spcBef>
          <a:spcPct val="0"/>
        </a:spcBef>
        <a:spcAft>
          <a:spcPct val="0"/>
        </a:spcAft>
        <a:defRPr sz="3800" kern="1200">
          <a:solidFill>
            <a:schemeClr val="bg1"/>
          </a:solidFill>
          <a:latin typeface="+mj-lt"/>
          <a:ea typeface="ＭＳ Ｐゴシック" pitchFamily="-108" charset="-128"/>
          <a:cs typeface="ＭＳ Ｐゴシック" pitchFamily="-108" charset="-128"/>
        </a:defRPr>
      </a:lvl1pPr>
      <a:lvl2pPr algn="l" rtl="0" eaLnBrk="0" fontAlgn="base" hangingPunct="0">
        <a:spcBef>
          <a:spcPct val="0"/>
        </a:spcBef>
        <a:spcAft>
          <a:spcPct val="0"/>
        </a:spcAft>
        <a:defRPr sz="3800">
          <a:solidFill>
            <a:schemeClr val="bg1"/>
          </a:solidFill>
          <a:latin typeface="Trebuchet MS" pitchFamily="-108" charset="0"/>
          <a:ea typeface="ＭＳ Ｐゴシック" pitchFamily="-108" charset="-128"/>
          <a:cs typeface="ＭＳ Ｐゴシック" pitchFamily="-108" charset="-128"/>
        </a:defRPr>
      </a:lvl2pPr>
      <a:lvl3pPr algn="l" rtl="0" eaLnBrk="0" fontAlgn="base" hangingPunct="0">
        <a:spcBef>
          <a:spcPct val="0"/>
        </a:spcBef>
        <a:spcAft>
          <a:spcPct val="0"/>
        </a:spcAft>
        <a:defRPr sz="3800">
          <a:solidFill>
            <a:schemeClr val="bg1"/>
          </a:solidFill>
          <a:latin typeface="Trebuchet MS" pitchFamily="-108" charset="0"/>
          <a:ea typeface="ＭＳ Ｐゴシック" pitchFamily="-108" charset="-128"/>
          <a:cs typeface="ＭＳ Ｐゴシック" pitchFamily="-108" charset="-128"/>
        </a:defRPr>
      </a:lvl3pPr>
      <a:lvl4pPr algn="l" rtl="0" eaLnBrk="0" fontAlgn="base" hangingPunct="0">
        <a:spcBef>
          <a:spcPct val="0"/>
        </a:spcBef>
        <a:spcAft>
          <a:spcPct val="0"/>
        </a:spcAft>
        <a:defRPr sz="3800">
          <a:solidFill>
            <a:schemeClr val="bg1"/>
          </a:solidFill>
          <a:latin typeface="Trebuchet MS" pitchFamily="-108" charset="0"/>
          <a:ea typeface="ＭＳ Ｐゴシック" pitchFamily="-108" charset="-128"/>
          <a:cs typeface="ＭＳ Ｐゴシック" pitchFamily="-108" charset="-128"/>
        </a:defRPr>
      </a:lvl4pPr>
      <a:lvl5pPr algn="l" rtl="0" eaLnBrk="0" fontAlgn="base" hangingPunct="0">
        <a:spcBef>
          <a:spcPct val="0"/>
        </a:spcBef>
        <a:spcAft>
          <a:spcPct val="0"/>
        </a:spcAft>
        <a:defRPr sz="3800">
          <a:solidFill>
            <a:schemeClr val="bg1"/>
          </a:solidFill>
          <a:latin typeface="Trebuchet MS" pitchFamily="-108" charset="0"/>
          <a:ea typeface="ＭＳ Ｐゴシック" pitchFamily="-108" charset="-128"/>
          <a:cs typeface="ＭＳ Ｐゴシック" pitchFamily="-108" charset="-128"/>
        </a:defRPr>
      </a:lvl5pPr>
      <a:lvl6pPr marL="457200" algn="l" rtl="0" fontAlgn="base">
        <a:spcBef>
          <a:spcPct val="0"/>
        </a:spcBef>
        <a:spcAft>
          <a:spcPct val="0"/>
        </a:spcAft>
        <a:defRPr sz="3800">
          <a:solidFill>
            <a:schemeClr val="bg1"/>
          </a:solidFill>
          <a:latin typeface="Trebuchet MS" pitchFamily="-108" charset="0"/>
          <a:ea typeface="ＭＳ Ｐゴシック" pitchFamily="-108" charset="-128"/>
          <a:cs typeface="ＭＳ Ｐゴシック" pitchFamily="-108" charset="-128"/>
        </a:defRPr>
      </a:lvl6pPr>
      <a:lvl7pPr marL="914400" algn="l" rtl="0" fontAlgn="base">
        <a:spcBef>
          <a:spcPct val="0"/>
        </a:spcBef>
        <a:spcAft>
          <a:spcPct val="0"/>
        </a:spcAft>
        <a:defRPr sz="3800">
          <a:solidFill>
            <a:schemeClr val="bg1"/>
          </a:solidFill>
          <a:latin typeface="Trebuchet MS" pitchFamily="-108" charset="0"/>
          <a:ea typeface="ＭＳ Ｐゴシック" pitchFamily="-108" charset="-128"/>
          <a:cs typeface="ＭＳ Ｐゴシック" pitchFamily="-108" charset="-128"/>
        </a:defRPr>
      </a:lvl7pPr>
      <a:lvl8pPr marL="1371600" algn="l" rtl="0" fontAlgn="base">
        <a:spcBef>
          <a:spcPct val="0"/>
        </a:spcBef>
        <a:spcAft>
          <a:spcPct val="0"/>
        </a:spcAft>
        <a:defRPr sz="3800">
          <a:solidFill>
            <a:schemeClr val="bg1"/>
          </a:solidFill>
          <a:latin typeface="Trebuchet MS" pitchFamily="-108" charset="0"/>
          <a:ea typeface="ＭＳ Ｐゴシック" pitchFamily="-108" charset="-128"/>
          <a:cs typeface="ＭＳ Ｐゴシック" pitchFamily="-108" charset="-128"/>
        </a:defRPr>
      </a:lvl8pPr>
      <a:lvl9pPr marL="1828800" algn="l" rtl="0" fontAlgn="base">
        <a:spcBef>
          <a:spcPct val="0"/>
        </a:spcBef>
        <a:spcAft>
          <a:spcPct val="0"/>
        </a:spcAft>
        <a:defRPr sz="3800">
          <a:solidFill>
            <a:schemeClr val="bg1"/>
          </a:solidFill>
          <a:latin typeface="Trebuchet MS" pitchFamily="-108" charset="0"/>
          <a:ea typeface="ＭＳ Ｐゴシック" pitchFamily="-108" charset="-128"/>
          <a:cs typeface="ＭＳ Ｐゴシック" pitchFamily="-108" charset="-128"/>
        </a:defRPr>
      </a:lvl9pPr>
    </p:titleStyle>
    <p:bodyStyle>
      <a:lvl1pPr marL="282575" indent="-282575" algn="l" rtl="0" eaLnBrk="0" fontAlgn="base" hangingPunct="0">
        <a:spcBef>
          <a:spcPts val="2000"/>
        </a:spcBef>
        <a:spcAft>
          <a:spcPct val="0"/>
        </a:spcAft>
        <a:buFont typeface="Wingdings 2" pitchFamily="-108" charset="2"/>
        <a:buChar char=""/>
        <a:defRPr sz="2200" kern="1200">
          <a:solidFill>
            <a:schemeClr val="bg1"/>
          </a:solidFill>
          <a:latin typeface="+mn-lt"/>
          <a:ea typeface="ＭＳ Ｐゴシック" pitchFamily="-108" charset="-128"/>
          <a:cs typeface="ＭＳ Ｐゴシック" pitchFamily="-108" charset="-128"/>
        </a:defRPr>
      </a:lvl1pPr>
      <a:lvl2pPr marL="577850" indent="-295275" algn="l" rtl="0" eaLnBrk="0" fontAlgn="base" hangingPunct="0">
        <a:spcBef>
          <a:spcPts val="600"/>
        </a:spcBef>
        <a:spcAft>
          <a:spcPct val="0"/>
        </a:spcAft>
        <a:buFont typeface="Wingdings 2" pitchFamily="-108" charset="2"/>
        <a:buChar char=""/>
        <a:defRPr sz="2000" kern="1200">
          <a:solidFill>
            <a:schemeClr val="bg1"/>
          </a:solidFill>
          <a:latin typeface="+mn-lt"/>
          <a:ea typeface="ＭＳ Ｐゴシック" pitchFamily="-108" charset="-128"/>
          <a:cs typeface="+mn-cs"/>
        </a:defRPr>
      </a:lvl2pPr>
      <a:lvl3pPr marL="860425" indent="-282575" algn="l" rtl="0" eaLnBrk="0" fontAlgn="base" hangingPunct="0">
        <a:spcBef>
          <a:spcPts val="600"/>
        </a:spcBef>
        <a:spcAft>
          <a:spcPct val="0"/>
        </a:spcAft>
        <a:buFont typeface="Wingdings 2" pitchFamily="-108" charset="2"/>
        <a:buChar char=""/>
        <a:defRPr kern="1200">
          <a:solidFill>
            <a:schemeClr val="bg1"/>
          </a:solidFill>
          <a:latin typeface="+mn-lt"/>
          <a:ea typeface="ＭＳ Ｐゴシック" pitchFamily="-108" charset="-128"/>
          <a:cs typeface="+mn-cs"/>
        </a:defRPr>
      </a:lvl3pPr>
      <a:lvl4pPr marL="1143000" indent="-282575" algn="l" rtl="0" eaLnBrk="0" fontAlgn="base" hangingPunct="0">
        <a:spcBef>
          <a:spcPts val="600"/>
        </a:spcBef>
        <a:spcAft>
          <a:spcPct val="0"/>
        </a:spcAft>
        <a:buFont typeface="Wingdings 2" pitchFamily="-108" charset="2"/>
        <a:buChar char=""/>
        <a:defRPr kern="1200">
          <a:solidFill>
            <a:schemeClr val="bg1"/>
          </a:solidFill>
          <a:latin typeface="+mn-lt"/>
          <a:ea typeface="ＭＳ Ｐゴシック" pitchFamily="-108" charset="-128"/>
          <a:cs typeface="+mn-cs"/>
        </a:defRPr>
      </a:lvl4pPr>
      <a:lvl5pPr marL="1425575" indent="-282575" algn="l" rtl="0" eaLnBrk="0" fontAlgn="base" hangingPunct="0">
        <a:spcBef>
          <a:spcPts val="600"/>
        </a:spcBef>
        <a:spcAft>
          <a:spcPct val="0"/>
        </a:spcAft>
        <a:buFont typeface="Wingdings 2" pitchFamily="-108" charset="2"/>
        <a:buChar char=""/>
        <a:defRPr kern="1200">
          <a:solidFill>
            <a:schemeClr val="bg1"/>
          </a:solidFill>
          <a:latin typeface="+mn-lt"/>
          <a:ea typeface="ＭＳ Ｐゴシック" pitchFamily="-108"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1600200" y="2492375"/>
            <a:ext cx="6762750" cy="1470025"/>
          </a:xfrm>
        </p:spPr>
        <p:txBody>
          <a:bodyPr/>
          <a:lstStyle/>
          <a:p>
            <a:pPr eaLnBrk="1" hangingPunct="1"/>
            <a:r>
              <a:rPr lang="en-US" dirty="0" smtClean="0"/>
              <a:t>AIG:  Meltdown</a:t>
            </a:r>
          </a:p>
        </p:txBody>
      </p:sp>
      <p:sp>
        <p:nvSpPr>
          <p:cNvPr id="19459" name="Subtitle 2"/>
          <p:cNvSpPr>
            <a:spLocks noGrp="1"/>
          </p:cNvSpPr>
          <p:nvPr>
            <p:ph type="subTitle" idx="1"/>
          </p:nvPr>
        </p:nvSpPr>
        <p:spPr>
          <a:xfrm>
            <a:off x="1600200" y="3967163"/>
            <a:ext cx="6762750" cy="1752600"/>
          </a:xfrm>
        </p:spPr>
        <p:txBody>
          <a:bodyPr/>
          <a:lstStyle/>
          <a:p>
            <a:pPr eaLnBrk="1" hangingPunct="1"/>
            <a:r>
              <a:rPr lang="en-US" smtClean="0"/>
              <a:t>How the web of the entire financial system unraveled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dirty="0" smtClean="0"/>
              <a:t>AIG Investments</a:t>
            </a:r>
          </a:p>
        </p:txBody>
      </p:sp>
      <p:sp>
        <p:nvSpPr>
          <p:cNvPr id="3" name="Content Placeholder 2"/>
          <p:cNvSpPr>
            <a:spLocks noGrp="1"/>
          </p:cNvSpPr>
          <p:nvPr>
            <p:ph idx="1"/>
          </p:nvPr>
        </p:nvSpPr>
        <p:spPr>
          <a:xfrm>
            <a:off x="779463" y="1828800"/>
            <a:ext cx="7583487" cy="4208463"/>
          </a:xfrm>
        </p:spPr>
        <p:txBody>
          <a:bodyPr>
            <a:normAutofit/>
          </a:bodyPr>
          <a:lstStyle/>
          <a:p>
            <a:pPr>
              <a:lnSpc>
                <a:spcPct val="80000"/>
              </a:lnSpc>
            </a:pPr>
            <a:r>
              <a:rPr lang="en-US" dirty="0" smtClean="0"/>
              <a:t>Typical investment strategy</a:t>
            </a:r>
          </a:p>
          <a:p>
            <a:pPr lvl="1">
              <a:lnSpc>
                <a:spcPct val="80000"/>
              </a:lnSpc>
            </a:pPr>
            <a:r>
              <a:rPr lang="en-US" dirty="0" smtClean="0"/>
              <a:t>Cash collateral from securities lending is invested in treasuries or short-term corporate debt</a:t>
            </a:r>
          </a:p>
          <a:p>
            <a:pPr>
              <a:lnSpc>
                <a:spcPct val="80000"/>
              </a:lnSpc>
            </a:pPr>
            <a:r>
              <a:rPr lang="en-US" dirty="0" smtClean="0"/>
              <a:t>AIG’s approach</a:t>
            </a:r>
          </a:p>
          <a:p>
            <a:pPr lvl="1">
              <a:lnSpc>
                <a:spcPct val="80000"/>
              </a:lnSpc>
            </a:pPr>
            <a:r>
              <a:rPr lang="en-US" dirty="0" smtClean="0"/>
              <a:t>75% of the portfolio was invested in asset-backed securities</a:t>
            </a:r>
          </a:p>
          <a:p>
            <a:pPr lvl="2">
              <a:lnSpc>
                <a:spcPct val="80000"/>
              </a:lnSpc>
            </a:pPr>
            <a:r>
              <a:rPr lang="en-US" dirty="0" smtClean="0"/>
              <a:t>Even though AIGFP stopped writing credit default swaps on subprime bonds in 2005, AIG’s investment unit increased its buying of subprime mortgage bonds and related high-risk assets</a:t>
            </a:r>
          </a:p>
          <a:p>
            <a:pPr>
              <a:lnSpc>
                <a:spcPct val="80000"/>
              </a:lnSpc>
            </a:pPr>
            <a:endParaRPr lang="en-US" dirty="0" smtClean="0"/>
          </a:p>
          <a:p>
            <a:pPr>
              <a:lnSpc>
                <a:spcPct val="80000"/>
              </a:lnSpc>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Went Wrong at AIGFP?</a:t>
            </a:r>
            <a:endParaRPr lang="en-US" dirty="0"/>
          </a:p>
        </p:txBody>
      </p:sp>
      <p:sp>
        <p:nvSpPr>
          <p:cNvPr id="3" name="Content Placeholder 2"/>
          <p:cNvSpPr>
            <a:spLocks noGrp="1"/>
          </p:cNvSpPr>
          <p:nvPr>
            <p:ph idx="1"/>
          </p:nvPr>
        </p:nvSpPr>
        <p:spPr/>
        <p:txBody>
          <a:bodyPr>
            <a:normAutofit/>
          </a:bodyPr>
          <a:lstStyle/>
          <a:p>
            <a:r>
              <a:rPr lang="en-US" dirty="0" smtClean="0"/>
              <a:t>Corporate ratings downgrade</a:t>
            </a:r>
          </a:p>
          <a:p>
            <a:pPr lvl="1"/>
            <a:r>
              <a:rPr lang="en-US" dirty="0" smtClean="0"/>
              <a:t>AAA </a:t>
            </a:r>
            <a:r>
              <a:rPr lang="en-US" dirty="0" err="1" smtClean="0">
                <a:sym typeface="Wingdings"/>
              </a:rPr>
              <a:t></a:t>
            </a:r>
            <a:r>
              <a:rPr lang="en-US" dirty="0" smtClean="0">
                <a:sym typeface="Wingdings"/>
              </a:rPr>
              <a:t> AA</a:t>
            </a:r>
          </a:p>
          <a:p>
            <a:r>
              <a:rPr lang="en-US" dirty="0" smtClean="0"/>
              <a:t>Collateral calls</a:t>
            </a:r>
          </a:p>
          <a:p>
            <a:pPr lvl="1"/>
            <a:r>
              <a:rPr lang="en-US" dirty="0" smtClean="0"/>
              <a:t>Contractually required for certain CDS transactions</a:t>
            </a:r>
          </a:p>
          <a:p>
            <a:r>
              <a:rPr lang="en-US" dirty="0" smtClean="0"/>
              <a:t>Plummeting asset values</a:t>
            </a:r>
          </a:p>
          <a:p>
            <a:pPr lvl="1"/>
            <a:r>
              <a:rPr lang="en-US" dirty="0" smtClean="0"/>
              <a:t>Goldman &amp; subprime mortgage-backed </a:t>
            </a:r>
            <a:r>
              <a:rPr lang="en-US" dirty="0" err="1" smtClean="0"/>
              <a:t>CDOs</a:t>
            </a:r>
            <a:endParaRPr lang="en-US" dirty="0" smtClean="0"/>
          </a:p>
          <a:p>
            <a:r>
              <a:rPr lang="en-US" dirty="0" smtClean="0"/>
              <a:t>Counterparty Risk</a:t>
            </a:r>
          </a:p>
          <a:p>
            <a:pPr lvl="1"/>
            <a:r>
              <a:rPr lang="en-US" dirty="0" smtClean="0"/>
              <a:t>Lacked liquidity to meet demands</a:t>
            </a:r>
          </a:p>
          <a:p>
            <a:pPr lvl="1"/>
            <a:r>
              <a:rPr lang="en-US" dirty="0" smtClean="0"/>
              <a:t>Future downgrades would trigger additional collateral calls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dirty="0" smtClean="0"/>
              <a:t>What Went Wrong at AIGI?</a:t>
            </a:r>
            <a:endParaRPr lang="en-US" dirty="0" smtClean="0">
              <a:solidFill>
                <a:srgbClr val="FF0000"/>
              </a:solidFill>
            </a:endParaRPr>
          </a:p>
        </p:txBody>
      </p:sp>
      <p:sp>
        <p:nvSpPr>
          <p:cNvPr id="3" name="Content Placeholder 2"/>
          <p:cNvSpPr>
            <a:spLocks noGrp="1"/>
          </p:cNvSpPr>
          <p:nvPr>
            <p:ph idx="1"/>
          </p:nvPr>
        </p:nvSpPr>
        <p:spPr>
          <a:xfrm>
            <a:off x="779463" y="1828800"/>
            <a:ext cx="7583487" cy="4208463"/>
          </a:xfrm>
        </p:spPr>
        <p:txBody>
          <a:bodyPr>
            <a:normAutofit/>
          </a:bodyPr>
          <a:lstStyle/>
          <a:p>
            <a:pPr>
              <a:lnSpc>
                <a:spcPct val="80000"/>
              </a:lnSpc>
            </a:pPr>
            <a:r>
              <a:rPr lang="en-US" dirty="0" smtClean="0"/>
              <a:t>Maturity mismatching</a:t>
            </a:r>
          </a:p>
          <a:p>
            <a:pPr>
              <a:lnSpc>
                <a:spcPct val="80000"/>
              </a:lnSpc>
            </a:pPr>
            <a:r>
              <a:rPr lang="en-US" dirty="0" smtClean="0"/>
              <a:t>Lack of liquidity</a:t>
            </a:r>
          </a:p>
          <a:p>
            <a:pPr>
              <a:lnSpc>
                <a:spcPct val="80000"/>
              </a:lnSpc>
            </a:pPr>
            <a:r>
              <a:rPr lang="en-US" dirty="0" smtClean="0"/>
              <a:t>Corporate ratings downgrade</a:t>
            </a:r>
          </a:p>
          <a:p>
            <a:pPr>
              <a:lnSpc>
                <a:spcPct val="80000"/>
              </a:lnSpc>
            </a:pPr>
            <a:r>
              <a:rPr lang="en-US" dirty="0" smtClean="0"/>
              <a:t>Collateral calls</a:t>
            </a:r>
          </a:p>
          <a:p>
            <a:pPr>
              <a:lnSpc>
                <a:spcPct val="80000"/>
              </a:lnSpc>
            </a:pPr>
            <a:r>
              <a:rPr lang="en-US" dirty="0" smtClean="0"/>
              <a:t>Depressed asset prices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dirty="0" smtClean="0"/>
              <a:t>Collateral Calls &amp; Mounting Losses</a:t>
            </a:r>
            <a:endParaRPr lang="en-US" dirty="0" smtClean="0">
              <a:solidFill>
                <a:srgbClr val="FFFFFF"/>
              </a:solidFill>
            </a:endParaRPr>
          </a:p>
        </p:txBody>
      </p:sp>
      <p:pic>
        <p:nvPicPr>
          <p:cNvPr id="7" name="Picture 6" descr="collateral and losses.tiff"/>
          <p:cNvPicPr>
            <a:picLocks noChangeAspect="1"/>
          </p:cNvPicPr>
          <p:nvPr/>
        </p:nvPicPr>
        <p:blipFill>
          <a:blip r:embed="rId3"/>
          <a:stretch>
            <a:fillRect/>
          </a:stretch>
        </p:blipFill>
        <p:spPr>
          <a:xfrm>
            <a:off x="1295400" y="1687273"/>
            <a:ext cx="6688137" cy="4561127"/>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9600" y="3026348"/>
            <a:ext cx="8077200" cy="44710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AIG:  Meltdown</a:t>
            </a:r>
            <a:endParaRPr lang="en-US" dirty="0"/>
          </a:p>
        </p:txBody>
      </p:sp>
      <p:sp>
        <p:nvSpPr>
          <p:cNvPr id="3" name="Content Placeholder 2"/>
          <p:cNvSpPr>
            <a:spLocks noGrp="1"/>
          </p:cNvSpPr>
          <p:nvPr>
            <p:ph idx="1"/>
          </p:nvPr>
        </p:nvSpPr>
        <p:spPr/>
        <p:txBody>
          <a:bodyPr>
            <a:normAutofit/>
          </a:bodyPr>
          <a:lstStyle/>
          <a:p>
            <a:r>
              <a:rPr lang="en-US" dirty="0" smtClean="0"/>
              <a:t>History</a:t>
            </a:r>
          </a:p>
          <a:p>
            <a:r>
              <a:rPr lang="en-US" dirty="0" smtClean="0"/>
              <a:t>Investment Strategy</a:t>
            </a:r>
          </a:p>
          <a:p>
            <a:r>
              <a:rPr lang="en-US" dirty="0" smtClean="0"/>
              <a:t>Regulatory Framework</a:t>
            </a:r>
          </a:p>
          <a:p>
            <a:r>
              <a:rPr lang="en-US" dirty="0" smtClean="0"/>
              <a:t>Reasons for AIG’s Bailout</a:t>
            </a:r>
          </a:p>
          <a:p>
            <a:r>
              <a:rPr lang="en-US" dirty="0" smtClean="0"/>
              <a:t>Political Rhetoric </a:t>
            </a:r>
          </a:p>
          <a:p>
            <a:r>
              <a:rPr lang="en-US" dirty="0" smtClean="0"/>
              <a:t>Epilogue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dirty="0" smtClean="0"/>
              <a:t>Gaps Between Regulation &amp; Market</a:t>
            </a:r>
          </a:p>
        </p:txBody>
      </p:sp>
      <p:sp>
        <p:nvSpPr>
          <p:cNvPr id="3" name="Content Placeholder 2"/>
          <p:cNvSpPr>
            <a:spLocks noGrp="1"/>
          </p:cNvSpPr>
          <p:nvPr>
            <p:ph idx="1"/>
          </p:nvPr>
        </p:nvSpPr>
        <p:spPr/>
        <p:txBody>
          <a:bodyPr>
            <a:normAutofit/>
          </a:bodyPr>
          <a:lstStyle/>
          <a:p>
            <a:pPr eaLnBrk="1" hangingPunct="1">
              <a:lnSpc>
                <a:spcPct val="80000"/>
              </a:lnSpc>
            </a:pPr>
            <a:r>
              <a:rPr lang="en-US" sz="1900" dirty="0" smtClean="0"/>
              <a:t>CDS’ popularity grew.</a:t>
            </a:r>
          </a:p>
          <a:p>
            <a:pPr lvl="1" eaLnBrk="1" hangingPunct="1">
              <a:lnSpc>
                <a:spcPct val="80000"/>
              </a:lnSpc>
            </a:pPr>
            <a:r>
              <a:rPr lang="en-US" sz="1700" dirty="0" smtClean="0"/>
              <a:t>freed up capital that used to be collateral for loans.</a:t>
            </a:r>
          </a:p>
          <a:p>
            <a:pPr lvl="1" eaLnBrk="1" hangingPunct="1">
              <a:lnSpc>
                <a:spcPct val="80000"/>
              </a:lnSpc>
            </a:pPr>
            <a:r>
              <a:rPr lang="en-US" sz="1700" dirty="0" smtClean="0"/>
              <a:t>reduced risk and allowed companies to take on more risk.</a:t>
            </a:r>
          </a:p>
          <a:p>
            <a:pPr eaLnBrk="1" hangingPunct="1">
              <a:lnSpc>
                <a:spcPct val="80000"/>
              </a:lnSpc>
            </a:pPr>
            <a:r>
              <a:rPr lang="en-US" sz="1900" dirty="0" smtClean="0"/>
              <a:t>CDS functioned as insurance but not regulated as such.</a:t>
            </a:r>
          </a:p>
          <a:p>
            <a:pPr lvl="1" eaLnBrk="1" hangingPunct="1">
              <a:lnSpc>
                <a:spcPct val="80000"/>
              </a:lnSpc>
            </a:pPr>
            <a:r>
              <a:rPr lang="en-US" sz="1700" dirty="0" smtClean="0"/>
              <a:t>Anyone could buy and sell swaps—like gambling.</a:t>
            </a:r>
          </a:p>
          <a:p>
            <a:pPr eaLnBrk="1" hangingPunct="1">
              <a:lnSpc>
                <a:spcPct val="80000"/>
              </a:lnSpc>
            </a:pPr>
            <a:r>
              <a:rPr lang="en-US" sz="1900" dirty="0" smtClean="0"/>
              <a:t>Macro environment: </a:t>
            </a:r>
          </a:p>
          <a:p>
            <a:pPr lvl="1" eaLnBrk="1" hangingPunct="1">
              <a:lnSpc>
                <a:spcPct val="80000"/>
              </a:lnSpc>
            </a:pPr>
            <a:r>
              <a:rPr lang="en-US" sz="1700" dirty="0" smtClean="0"/>
              <a:t>Anything-goes culture on Wall Street. </a:t>
            </a:r>
          </a:p>
          <a:p>
            <a:pPr lvl="1" eaLnBrk="1" hangingPunct="1">
              <a:lnSpc>
                <a:spcPct val="80000"/>
              </a:lnSpc>
            </a:pPr>
            <a:r>
              <a:rPr lang="en-US" sz="1700" dirty="0" smtClean="0"/>
              <a:t>Greenspan championed free markets.</a:t>
            </a:r>
          </a:p>
          <a:p>
            <a:pPr eaLnBrk="1" hangingPunct="1">
              <a:lnSpc>
                <a:spcPct val="80000"/>
              </a:lnSpc>
            </a:pPr>
            <a:r>
              <a:rPr lang="en-US" sz="1900" dirty="0" smtClean="0"/>
              <a:t>Commodity Futures Modernization Act (2002) </a:t>
            </a:r>
          </a:p>
          <a:p>
            <a:pPr lvl="1" eaLnBrk="1" hangingPunct="1">
              <a:lnSpc>
                <a:spcPct val="80000"/>
              </a:lnSpc>
            </a:pPr>
            <a:r>
              <a:rPr lang="en-US" sz="1700" dirty="0" smtClean="0"/>
              <a:t>exempted derivatives from oversight under state gaming laws. </a:t>
            </a:r>
          </a:p>
          <a:p>
            <a:pPr lvl="1" eaLnBrk="1" hangingPunct="1">
              <a:lnSpc>
                <a:spcPct val="80000"/>
              </a:lnSpc>
            </a:pPr>
            <a:r>
              <a:rPr lang="en-US" sz="1700" dirty="0" smtClean="0"/>
              <a:t>excluded certain swaps from being considered a security under SEC rules.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9600" y="3591498"/>
            <a:ext cx="8077200" cy="44710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AIG:  Meltdown</a:t>
            </a:r>
            <a:endParaRPr lang="en-US" dirty="0"/>
          </a:p>
        </p:txBody>
      </p:sp>
      <p:sp>
        <p:nvSpPr>
          <p:cNvPr id="3" name="Content Placeholder 2"/>
          <p:cNvSpPr>
            <a:spLocks noGrp="1"/>
          </p:cNvSpPr>
          <p:nvPr>
            <p:ph idx="1"/>
          </p:nvPr>
        </p:nvSpPr>
        <p:spPr/>
        <p:txBody>
          <a:bodyPr>
            <a:normAutofit/>
          </a:bodyPr>
          <a:lstStyle/>
          <a:p>
            <a:r>
              <a:rPr lang="en-US" dirty="0" smtClean="0"/>
              <a:t>History</a:t>
            </a:r>
          </a:p>
          <a:p>
            <a:r>
              <a:rPr lang="en-US" dirty="0" smtClean="0"/>
              <a:t>Investment Strategy</a:t>
            </a:r>
          </a:p>
          <a:p>
            <a:r>
              <a:rPr lang="en-US" dirty="0" smtClean="0"/>
              <a:t>Regulatory Framework</a:t>
            </a:r>
          </a:p>
          <a:p>
            <a:r>
              <a:rPr lang="en-US" dirty="0" smtClean="0"/>
              <a:t>Reasons for AIG’s Bailout</a:t>
            </a:r>
          </a:p>
          <a:p>
            <a:r>
              <a:rPr lang="en-US" dirty="0" smtClean="0"/>
              <a:t>Political Rhetoric </a:t>
            </a:r>
          </a:p>
          <a:p>
            <a:r>
              <a:rPr lang="en-US" dirty="0" smtClean="0"/>
              <a:t>Epilogue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z="3600" dirty="0" smtClean="0"/>
              <a:t>Why </a:t>
            </a:r>
            <a:r>
              <a:rPr lang="it-IT" sz="3600" dirty="0" smtClean="0"/>
              <a:t>B</a:t>
            </a:r>
            <a:r>
              <a:rPr lang="it-IT" sz="3600" dirty="0" smtClean="0"/>
              <a:t>ailout AIG</a:t>
            </a:r>
            <a:r>
              <a:rPr lang="it-IT" sz="3600" dirty="0" smtClean="0"/>
              <a:t>?</a:t>
            </a:r>
            <a:br>
              <a:rPr lang="it-IT" sz="3600" dirty="0" smtClean="0"/>
            </a:br>
            <a:endParaRPr lang="it-IT" sz="3600" dirty="0">
              <a:solidFill>
                <a:srgbClr val="FF0000"/>
              </a:solidFill>
            </a:endParaRPr>
          </a:p>
        </p:txBody>
      </p:sp>
      <p:sp>
        <p:nvSpPr>
          <p:cNvPr id="3" name="Content Placeholder 2"/>
          <p:cNvSpPr>
            <a:spLocks noGrp="1"/>
          </p:cNvSpPr>
          <p:nvPr>
            <p:ph idx="1"/>
          </p:nvPr>
        </p:nvSpPr>
        <p:spPr/>
        <p:txBody>
          <a:bodyPr>
            <a:normAutofit/>
          </a:bodyPr>
          <a:lstStyle/>
          <a:p>
            <a:r>
              <a:rPr lang="it-IT" sz="2400" dirty="0" smtClean="0"/>
              <a:t>Too interconnected to fail</a:t>
            </a:r>
          </a:p>
          <a:p>
            <a:r>
              <a:rPr lang="it-IT" sz="2400" dirty="0" smtClean="0"/>
              <a:t>Fear of following Lehman (underestimated impacts of failure)</a:t>
            </a:r>
          </a:p>
          <a:p>
            <a:r>
              <a:rPr lang="en-US" sz="2400" dirty="0" smtClean="0"/>
              <a:t>Involvement in hundreds of billions of dollars of risk swaps relied upon and further highly leveraged by numerous second and third parties.</a:t>
            </a:r>
          </a:p>
          <a:p>
            <a:r>
              <a:rPr lang="en-US" sz="2400" dirty="0" smtClean="0"/>
              <a:t>AIG's insurance operations did not generate the same level of systemic risk as AIGFP: almost all of AIG's subsidiaries continue to successfully operate. </a:t>
            </a:r>
            <a:endParaRPr lang="it-IT"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Systemic risks posed by AIG’s failure</a:t>
            </a:r>
            <a:br>
              <a:rPr lang="en-US" sz="3400" dirty="0" smtClean="0"/>
            </a:br>
            <a:endParaRPr lang="it-IT" sz="3400"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sz="3200" dirty="0" smtClean="0"/>
              <a:t>Systemic risk: danger that an event will trigger a loss of economic value and/or a loss of confidence in the financial system, that has significant adverse effects on the real economy.</a:t>
            </a:r>
            <a:endParaRPr lang="it-IT" sz="3000" dirty="0" smtClean="0"/>
          </a:p>
          <a:p>
            <a:r>
              <a:rPr lang="it-IT" sz="3200" dirty="0" smtClean="0"/>
              <a:t>Breadth of AIG’s role in the global economy:</a:t>
            </a:r>
          </a:p>
          <a:p>
            <a:pPr lvl="1"/>
            <a:r>
              <a:rPr lang="it-IT" sz="2400" dirty="0" smtClean="0"/>
              <a:t>Banks and mutual funds involvement in AIF’s debt.</a:t>
            </a:r>
          </a:p>
          <a:p>
            <a:pPr lvl="1"/>
            <a:r>
              <a:rPr lang="it-IT" sz="2400" dirty="0" smtClean="0"/>
              <a:t>Eventual write-down or declaration of losses by financial institutions involved.</a:t>
            </a:r>
          </a:p>
          <a:p>
            <a:pPr lvl="1"/>
            <a:r>
              <a:rPr lang="it-IT" sz="2400" dirty="0" smtClean="0"/>
              <a:t>Avoid potential bank losses that might have threatened the broader financial system.</a:t>
            </a:r>
          </a:p>
          <a:p>
            <a:r>
              <a:rPr lang="it-IT" sz="3200" dirty="0" smtClean="0"/>
              <a:t>Insurance policyholders, on the other hand, appear to be considerably less at risk.</a:t>
            </a:r>
          </a:p>
          <a:p>
            <a:pPr lvl="1"/>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9600" y="4201098"/>
            <a:ext cx="8077200" cy="44710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AIG:  Meltdown</a:t>
            </a:r>
            <a:endParaRPr lang="en-US" dirty="0"/>
          </a:p>
        </p:txBody>
      </p:sp>
      <p:sp>
        <p:nvSpPr>
          <p:cNvPr id="3" name="Content Placeholder 2"/>
          <p:cNvSpPr>
            <a:spLocks noGrp="1"/>
          </p:cNvSpPr>
          <p:nvPr>
            <p:ph idx="1"/>
          </p:nvPr>
        </p:nvSpPr>
        <p:spPr/>
        <p:txBody>
          <a:bodyPr>
            <a:normAutofit/>
          </a:bodyPr>
          <a:lstStyle/>
          <a:p>
            <a:r>
              <a:rPr lang="en-US" dirty="0" smtClean="0"/>
              <a:t>History</a:t>
            </a:r>
          </a:p>
          <a:p>
            <a:r>
              <a:rPr lang="en-US" dirty="0" smtClean="0"/>
              <a:t>Investment Strategy</a:t>
            </a:r>
          </a:p>
          <a:p>
            <a:r>
              <a:rPr lang="en-US" dirty="0" smtClean="0"/>
              <a:t>Regulatory Framework</a:t>
            </a:r>
          </a:p>
          <a:p>
            <a:r>
              <a:rPr lang="en-US" dirty="0" smtClean="0"/>
              <a:t>Reasons for AIG’s Bailout</a:t>
            </a:r>
          </a:p>
          <a:p>
            <a:r>
              <a:rPr lang="en-US" dirty="0" smtClean="0"/>
              <a:t>Political Rhetoric </a:t>
            </a:r>
          </a:p>
          <a:p>
            <a:r>
              <a:rPr lang="en-US" dirty="0" smtClean="0"/>
              <a:t>Epilogue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9600" y="1838898"/>
            <a:ext cx="8077200" cy="44710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AIG:  Meltdown</a:t>
            </a:r>
            <a:endParaRPr lang="en-US" dirty="0"/>
          </a:p>
        </p:txBody>
      </p:sp>
      <p:sp>
        <p:nvSpPr>
          <p:cNvPr id="3" name="Content Placeholder 2"/>
          <p:cNvSpPr>
            <a:spLocks noGrp="1"/>
          </p:cNvSpPr>
          <p:nvPr>
            <p:ph idx="1"/>
          </p:nvPr>
        </p:nvSpPr>
        <p:spPr/>
        <p:txBody>
          <a:bodyPr>
            <a:normAutofit/>
          </a:bodyPr>
          <a:lstStyle/>
          <a:p>
            <a:r>
              <a:rPr lang="en-US" dirty="0" smtClean="0"/>
              <a:t>History</a:t>
            </a:r>
          </a:p>
          <a:p>
            <a:r>
              <a:rPr lang="en-US" dirty="0" smtClean="0"/>
              <a:t>Investment Strategy</a:t>
            </a:r>
          </a:p>
          <a:p>
            <a:r>
              <a:rPr lang="en-US" dirty="0" smtClean="0"/>
              <a:t>Regulatory Framework</a:t>
            </a:r>
          </a:p>
          <a:p>
            <a:r>
              <a:rPr lang="en-US" dirty="0" smtClean="0"/>
              <a:t>Reasons for AIG’s Bailout</a:t>
            </a:r>
          </a:p>
          <a:p>
            <a:r>
              <a:rPr lang="en-US" dirty="0" smtClean="0"/>
              <a:t>Political Rhetoric </a:t>
            </a:r>
          </a:p>
          <a:p>
            <a:r>
              <a:rPr lang="en-US" dirty="0" smtClean="0"/>
              <a:t>Epilogue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smtClean="0">
                <a:latin typeface="Trebuchet MS" pitchFamily="-108" charset="0"/>
              </a:rPr>
              <a:t>Bailout: An Interest Group Tale?</a:t>
            </a:r>
          </a:p>
        </p:txBody>
      </p:sp>
      <p:sp>
        <p:nvSpPr>
          <p:cNvPr id="3" name="Content Placeholder 2"/>
          <p:cNvSpPr>
            <a:spLocks noGrp="1"/>
          </p:cNvSpPr>
          <p:nvPr>
            <p:ph idx="1"/>
          </p:nvPr>
        </p:nvSpPr>
        <p:spPr/>
        <p:txBody>
          <a:bodyPr>
            <a:normAutofit/>
          </a:bodyPr>
          <a:lstStyle/>
          <a:p>
            <a:pPr marL="0" indent="0" defTabSz="457200" eaLnBrk="1" hangingPunct="1">
              <a:spcBef>
                <a:spcPct val="0"/>
              </a:spcBef>
              <a:buFont typeface="Wingdings 2" pitchFamily="-108" charset="2"/>
              <a:buNone/>
            </a:pPr>
            <a:r>
              <a:rPr lang="en-US" smtClean="0">
                <a:latin typeface="Trebuchet MS" pitchFamily="-108" charset="0"/>
              </a:rPr>
              <a:t>Return on Investment</a:t>
            </a:r>
          </a:p>
          <a:p>
            <a:pPr marL="0" indent="0" defTabSz="457200" eaLnBrk="1" hangingPunct="1">
              <a:spcBef>
                <a:spcPct val="0"/>
              </a:spcBef>
            </a:pPr>
            <a:r>
              <a:rPr lang="en-US" smtClean="0">
                <a:latin typeface="Trebuchet MS" pitchFamily="-108" charset="0"/>
              </a:rPr>
              <a:t>Recipients of $295.2 billion in TARP funds, spent $114.2 million lobbying Congress in 2008</a:t>
            </a:r>
          </a:p>
          <a:p>
            <a:pPr marL="0" indent="0" defTabSz="457200" eaLnBrk="1" hangingPunct="1">
              <a:spcBef>
                <a:spcPct val="0"/>
              </a:spcBef>
            </a:pPr>
            <a:r>
              <a:rPr lang="en-US" sz="3200" smtClean="0">
                <a:latin typeface="Trebuchet MS" pitchFamily="-108" charset="0"/>
              </a:rPr>
              <a:t>ROI = 258,492%</a:t>
            </a:r>
            <a:r>
              <a:rPr lang="en-US" smtClean="0">
                <a:latin typeface="Trebuchet MS" pitchFamily="-108" charset="0"/>
              </a:rPr>
              <a:t> </a:t>
            </a:r>
          </a:p>
          <a:p>
            <a:pPr marL="0" indent="0" defTabSz="457200" eaLnBrk="1" hangingPunct="1">
              <a:spcBef>
                <a:spcPct val="0"/>
              </a:spcBef>
              <a:buFont typeface="Wingdings 2" pitchFamily="-108" charset="2"/>
              <a:buNone/>
            </a:pPr>
            <a:endParaRPr lang="en-US" smtClean="0">
              <a:latin typeface="Trebuchet MS" pitchFamily="-108" charset="0"/>
            </a:endParaRPr>
          </a:p>
          <a:p>
            <a:pPr marL="0" indent="0" defTabSz="457200" eaLnBrk="1" hangingPunct="1">
              <a:spcBef>
                <a:spcPct val="0"/>
              </a:spcBef>
              <a:buFont typeface="Wingdings 2" pitchFamily="-108" charset="2"/>
              <a:buNone/>
            </a:pPr>
            <a:r>
              <a:rPr lang="en-US" smtClean="0">
                <a:latin typeface="Trebuchet MS" pitchFamily="-108" charset="0"/>
              </a:rPr>
              <a:t>Growth Industry</a:t>
            </a:r>
          </a:p>
          <a:p>
            <a:pPr marL="0" indent="0" defTabSz="457200" eaLnBrk="1" hangingPunct="1">
              <a:spcBef>
                <a:spcPct val="0"/>
              </a:spcBef>
            </a:pPr>
            <a:r>
              <a:rPr lang="en-US" smtClean="0">
                <a:latin typeface="Trebuchet MS" pitchFamily="-108" charset="0"/>
              </a:rPr>
              <a:t>Lobbying as an industry grew to $3.2 billion in 2008 – a 13.7% increase over 2007</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p:cNvSpPr>
          <p:nvPr>
            <p:ph type="title" idx="4294967295"/>
          </p:nvPr>
        </p:nvSpPr>
        <p:spPr/>
        <p:txBody>
          <a:bodyPr anchor="t" anchorCtr="0"/>
          <a:lstStyle/>
          <a:p>
            <a:r>
              <a:rPr lang="en-US" dirty="0" smtClean="0">
                <a:latin typeface="Trebuchet MS" pitchFamily="-108" charset="0"/>
              </a:rPr>
              <a:t>Conflict of Interest?</a:t>
            </a:r>
          </a:p>
        </p:txBody>
      </p:sp>
      <p:sp>
        <p:nvSpPr>
          <p:cNvPr id="88067" name="Rectangle 3"/>
          <p:cNvSpPr>
            <a:spLocks noGrp="1"/>
          </p:cNvSpPr>
          <p:nvPr>
            <p:ph type="body" idx="4294967295"/>
          </p:nvPr>
        </p:nvSpPr>
        <p:spPr/>
        <p:txBody>
          <a:bodyPr/>
          <a:lstStyle/>
          <a:p>
            <a:pPr>
              <a:lnSpc>
                <a:spcPct val="90000"/>
              </a:lnSpc>
              <a:buFont typeface="Wingdings 2" pitchFamily="-108" charset="2"/>
              <a:buNone/>
            </a:pPr>
            <a:r>
              <a:rPr lang="en-US" smtClean="0">
                <a:latin typeface="Trebuchet MS" pitchFamily="-108" charset="0"/>
              </a:rPr>
              <a:t>Congressional Wealth</a:t>
            </a:r>
          </a:p>
          <a:p>
            <a:pPr>
              <a:lnSpc>
                <a:spcPct val="90000"/>
              </a:lnSpc>
            </a:pPr>
            <a:r>
              <a:rPr lang="en-US" smtClean="0">
                <a:latin typeface="Trebuchet MS" pitchFamily="-108" charset="0"/>
              </a:rPr>
              <a:t>Stock in TARP recipients widely held among most Congressional members</a:t>
            </a:r>
          </a:p>
          <a:p>
            <a:pPr>
              <a:lnSpc>
                <a:spcPct val="90000"/>
              </a:lnSpc>
            </a:pPr>
            <a:r>
              <a:rPr lang="en-US" smtClean="0">
                <a:latin typeface="Trebuchet MS" pitchFamily="-108" charset="0"/>
              </a:rPr>
              <a:t>AIG among the largest holdings by dollar value of all Congressional member portfolios prior to intervention</a:t>
            </a:r>
          </a:p>
          <a:p>
            <a:pPr>
              <a:lnSpc>
                <a:spcPct val="90000"/>
              </a:lnSpc>
              <a:buFont typeface="Wingdings 2" pitchFamily="-108" charset="2"/>
              <a:buNone/>
            </a:pPr>
            <a:r>
              <a:rPr lang="en-US" smtClean="0">
                <a:latin typeface="Trebuchet MS" pitchFamily="-108" charset="0"/>
              </a:rPr>
              <a:t>Campaign Donations</a:t>
            </a:r>
          </a:p>
          <a:p>
            <a:pPr>
              <a:lnSpc>
                <a:spcPct val="90000"/>
              </a:lnSpc>
            </a:pPr>
            <a:r>
              <a:rPr lang="en-US" smtClean="0">
                <a:latin typeface="Trebuchet MS" pitchFamily="-108" charset="0"/>
              </a:rPr>
              <a:t>TARP recipients nearly all “Heavy Hitters” – top 100 campaign donors from 1989-2008</a:t>
            </a:r>
          </a:p>
          <a:p>
            <a:pPr>
              <a:lnSpc>
                <a:spcPct val="90000"/>
              </a:lnSpc>
            </a:pPr>
            <a:r>
              <a:rPr lang="en-US" smtClean="0">
                <a:latin typeface="Trebuchet MS" pitchFamily="-108" charset="0"/>
              </a:rPr>
              <a:t>AIG ranked 79</a:t>
            </a:r>
            <a:r>
              <a:rPr lang="en-US" baseline="30000" smtClean="0">
                <a:latin typeface="Trebuchet MS" pitchFamily="-108" charset="0"/>
              </a:rPr>
              <a:t>th</a:t>
            </a:r>
            <a:r>
              <a:rPr lang="en-US" smtClean="0">
                <a:latin typeface="Trebuchet MS" pitchFamily="-108" charset="0"/>
              </a:rPr>
              <a:t> – heavy bipartisan donor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title" idx="4294967295"/>
          </p:nvPr>
        </p:nvSpPr>
        <p:spPr/>
        <p:txBody>
          <a:bodyPr anchor="t" anchorCtr="0"/>
          <a:lstStyle/>
          <a:p>
            <a:r>
              <a:rPr lang="en-US" dirty="0" smtClean="0">
                <a:latin typeface="Trebuchet MS" pitchFamily="-108" charset="0"/>
              </a:rPr>
              <a:t>The Lehman Counterfactual?</a:t>
            </a:r>
          </a:p>
        </p:txBody>
      </p:sp>
      <p:sp>
        <p:nvSpPr>
          <p:cNvPr id="91139" name="Rectangle 3"/>
          <p:cNvSpPr>
            <a:spLocks noGrp="1"/>
          </p:cNvSpPr>
          <p:nvPr>
            <p:ph type="body" idx="4294967295"/>
          </p:nvPr>
        </p:nvSpPr>
        <p:spPr/>
        <p:txBody>
          <a:bodyPr/>
          <a:lstStyle/>
          <a:p>
            <a:pPr>
              <a:buFont typeface="Wingdings 2" pitchFamily="-108" charset="2"/>
              <a:buNone/>
            </a:pPr>
            <a:r>
              <a:rPr lang="en-US" smtClean="0">
                <a:latin typeface="Trebuchet MS" pitchFamily="-108" charset="0"/>
              </a:rPr>
              <a:t>Lehman Widely Owned &amp; Influential</a:t>
            </a:r>
          </a:p>
          <a:p>
            <a:r>
              <a:rPr lang="en-US" smtClean="0">
                <a:latin typeface="Trebuchet MS" pitchFamily="-108" charset="0"/>
              </a:rPr>
              <a:t>Did not seem to help</a:t>
            </a:r>
          </a:p>
          <a:p>
            <a:r>
              <a:rPr lang="en-US" smtClean="0">
                <a:latin typeface="Trebuchet MS" pitchFamily="-108" charset="0"/>
              </a:rPr>
              <a:t>Lehman donated widely as well, but never at the level of AIG or F&amp;F</a:t>
            </a:r>
          </a:p>
          <a:p>
            <a:pPr>
              <a:buFont typeface="Wingdings 2" pitchFamily="-108" charset="2"/>
              <a:buNone/>
            </a:pPr>
            <a:r>
              <a:rPr lang="en-US" smtClean="0">
                <a:latin typeface="Trebuchet MS" pitchFamily="-108" charset="0"/>
              </a:rPr>
              <a:t>Correlation v. Causation?</a:t>
            </a:r>
          </a:p>
          <a:p>
            <a:r>
              <a:rPr lang="en-US" smtClean="0">
                <a:latin typeface="Trebuchet MS" pitchFamily="-108" charset="0"/>
              </a:rPr>
              <a:t>Nothing to indicate extraordinary connection</a:t>
            </a:r>
          </a:p>
          <a:p>
            <a:pPr>
              <a:buFont typeface="Wingdings 2" pitchFamily="-108" charset="2"/>
              <a:buNone/>
            </a:pPr>
            <a:endParaRPr lang="en-US" smtClean="0">
              <a:latin typeface="Trebuchet MS" pitchFamily="-10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9600" y="4783775"/>
            <a:ext cx="8077200" cy="44710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AIG:  Meltdown</a:t>
            </a:r>
            <a:endParaRPr lang="en-US" dirty="0"/>
          </a:p>
        </p:txBody>
      </p:sp>
      <p:sp>
        <p:nvSpPr>
          <p:cNvPr id="3" name="Content Placeholder 2"/>
          <p:cNvSpPr>
            <a:spLocks noGrp="1"/>
          </p:cNvSpPr>
          <p:nvPr>
            <p:ph idx="1"/>
          </p:nvPr>
        </p:nvSpPr>
        <p:spPr/>
        <p:txBody>
          <a:bodyPr>
            <a:normAutofit/>
          </a:bodyPr>
          <a:lstStyle/>
          <a:p>
            <a:r>
              <a:rPr lang="en-US" dirty="0" smtClean="0"/>
              <a:t>History</a:t>
            </a:r>
          </a:p>
          <a:p>
            <a:r>
              <a:rPr lang="en-US" dirty="0" smtClean="0"/>
              <a:t>Investment Strategy</a:t>
            </a:r>
          </a:p>
          <a:p>
            <a:r>
              <a:rPr lang="en-US" dirty="0" smtClean="0"/>
              <a:t>Regulatory Framework</a:t>
            </a:r>
          </a:p>
          <a:p>
            <a:r>
              <a:rPr lang="en-US" dirty="0" smtClean="0"/>
              <a:t>Reasons for AIG’s Bailout</a:t>
            </a:r>
          </a:p>
          <a:p>
            <a:r>
              <a:rPr lang="en-US" dirty="0" smtClean="0"/>
              <a:t>Political Rhetoric </a:t>
            </a:r>
          </a:p>
          <a:p>
            <a:r>
              <a:rPr lang="en-US" dirty="0" smtClean="0"/>
              <a:t>Epilogue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z="3600" dirty="0" err="1" smtClean="0"/>
              <a:t>Where</a:t>
            </a:r>
            <a:r>
              <a:rPr lang="it-IT" sz="3600" dirty="0" smtClean="0"/>
              <a:t> </a:t>
            </a:r>
            <a:r>
              <a:rPr lang="it-IT" sz="3600" dirty="0" err="1" smtClean="0"/>
              <a:t>is</a:t>
            </a:r>
            <a:r>
              <a:rPr lang="it-IT" sz="3600" dirty="0" smtClean="0"/>
              <a:t> the bailout money going?</a:t>
            </a:r>
            <a:endParaRPr lang="it-IT" sz="3600" dirty="0"/>
          </a:p>
        </p:txBody>
      </p:sp>
      <p:sp>
        <p:nvSpPr>
          <p:cNvPr id="3" name="Content Placeholder 2"/>
          <p:cNvSpPr>
            <a:spLocks noGrp="1"/>
          </p:cNvSpPr>
          <p:nvPr>
            <p:ph idx="1"/>
          </p:nvPr>
        </p:nvSpPr>
        <p:spPr/>
        <p:txBody>
          <a:bodyPr/>
          <a:lstStyle/>
          <a:p>
            <a:r>
              <a:rPr lang="en-US" dirty="0" smtClean="0"/>
              <a:t>Broad, fuzzy categories: </a:t>
            </a:r>
          </a:p>
          <a:p>
            <a:pPr lvl="1"/>
            <a:r>
              <a:rPr lang="en-US" dirty="0" smtClean="0"/>
              <a:t>shore up its securities-lending program</a:t>
            </a:r>
          </a:p>
          <a:p>
            <a:pPr lvl="1"/>
            <a:r>
              <a:rPr lang="en-US" dirty="0" smtClean="0"/>
              <a:t>make good on its guaranteed investment contracts</a:t>
            </a:r>
          </a:p>
          <a:p>
            <a:pPr lvl="1"/>
            <a:r>
              <a:rPr lang="en-US" dirty="0" smtClean="0"/>
              <a:t>day-to-day operations</a:t>
            </a:r>
          </a:p>
          <a:p>
            <a:pPr lvl="1"/>
            <a:r>
              <a:rPr lang="en-US" dirty="0" smtClean="0"/>
              <a:t>post collateral with other financial institutions</a:t>
            </a:r>
          </a:p>
          <a:p>
            <a:r>
              <a:rPr lang="en-US" dirty="0" smtClean="0"/>
              <a:t>Without clear disclosure it is difficult to know if AIG's bailout package has helped and if the </a:t>
            </a:r>
            <a:r>
              <a:rPr lang="en-US" sz="2400" dirty="0" smtClean="0"/>
              <a:t>bailout is being successful. </a:t>
            </a:r>
            <a:endParaRPr lang="en-US" dirty="0" smtClean="0"/>
          </a:p>
          <a:p>
            <a:endParaRPr lang="it-IT"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dirty="0" smtClean="0"/>
              <a:t>What is the Current Strategy?</a:t>
            </a:r>
          </a:p>
        </p:txBody>
      </p:sp>
      <p:sp>
        <p:nvSpPr>
          <p:cNvPr id="44035" name="Content Placeholder 2"/>
          <p:cNvSpPr>
            <a:spLocks noGrp="1"/>
          </p:cNvSpPr>
          <p:nvPr>
            <p:ph idx="1"/>
          </p:nvPr>
        </p:nvSpPr>
        <p:spPr/>
        <p:txBody>
          <a:bodyPr>
            <a:normAutofit fontScale="92500" lnSpcReduction="10000"/>
          </a:bodyPr>
          <a:lstStyle/>
          <a:p>
            <a:pPr eaLnBrk="1" hangingPunct="1"/>
            <a:r>
              <a:rPr lang="en-US" dirty="0" smtClean="0"/>
              <a:t>AIG’s </a:t>
            </a:r>
            <a:r>
              <a:rPr lang="en-US" dirty="0" smtClean="0"/>
              <a:t>Fire Sale </a:t>
            </a:r>
          </a:p>
          <a:p>
            <a:pPr lvl="1" eaLnBrk="1" hangingPunct="1"/>
            <a:r>
              <a:rPr lang="en-US" dirty="0" smtClean="0">
                <a:solidFill>
                  <a:srgbClr val="FFFFFF"/>
                </a:solidFill>
              </a:rPr>
              <a:t>Auction of many subsidiaries, including Asian crown jewel—AIA— has failed. As of mid-February, it has sold 9 units.</a:t>
            </a:r>
          </a:p>
          <a:p>
            <a:pPr lvl="1" eaLnBrk="1" hangingPunct="1"/>
            <a:r>
              <a:rPr lang="en-US" dirty="0" smtClean="0">
                <a:solidFill>
                  <a:srgbClr val="FFFFFF"/>
                </a:solidFill>
              </a:rPr>
              <a:t>Difficult to value its assets amid economic turmoil.</a:t>
            </a:r>
          </a:p>
          <a:p>
            <a:pPr lvl="1" eaLnBrk="1" hangingPunct="1"/>
            <a:r>
              <a:rPr lang="en-US" dirty="0" smtClean="0">
                <a:solidFill>
                  <a:srgbClr val="FFFFFF"/>
                </a:solidFill>
              </a:rPr>
              <a:t>AIG now wants to repay government with stakes in operating businesses.</a:t>
            </a:r>
            <a:endParaRPr lang="en-US" dirty="0" smtClean="0"/>
          </a:p>
          <a:p>
            <a:pPr eaLnBrk="1" hangingPunct="1"/>
            <a:r>
              <a:rPr lang="en-US" dirty="0" smtClean="0"/>
              <a:t>AIGFP</a:t>
            </a:r>
          </a:p>
          <a:p>
            <a:pPr lvl="1" eaLnBrk="1" hangingPunct="1"/>
            <a:r>
              <a:rPr lang="en-US" dirty="0" smtClean="0"/>
              <a:t>$2.7 trillion worth of swap contracts and position.</a:t>
            </a:r>
          </a:p>
          <a:p>
            <a:pPr lvl="1" eaLnBrk="1" hangingPunct="1"/>
            <a:r>
              <a:rPr lang="en-US" dirty="0" smtClean="0"/>
              <a:t>50,000 outstanding trades.</a:t>
            </a:r>
          </a:p>
          <a:p>
            <a:pPr lvl="1" eaLnBrk="1" hangingPunct="1"/>
            <a:r>
              <a:rPr lang="en-US" dirty="0" smtClean="0"/>
              <a:t>2,000 firms involved on the other side of those trades.</a:t>
            </a:r>
          </a:p>
          <a:p>
            <a:pPr lvl="1" eaLnBrk="1" hangingPunct="1"/>
            <a:r>
              <a:rPr lang="en-US" dirty="0" smtClean="0"/>
              <a:t>AIG wants to Resolve AIGFP’s outstanding obligations and close the doors and turn out the lights.</a:t>
            </a:r>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dirty="0" smtClean="0"/>
              <a:t>Conclusions</a:t>
            </a:r>
            <a:endParaRPr lang="en-US" dirty="0" smtClean="0">
              <a:solidFill>
                <a:srgbClr val="FF0000"/>
              </a:solidFill>
            </a:endParaRPr>
          </a:p>
        </p:txBody>
      </p:sp>
      <p:sp>
        <p:nvSpPr>
          <p:cNvPr id="3" name="Content Placeholder 2"/>
          <p:cNvSpPr>
            <a:spLocks noGrp="1"/>
          </p:cNvSpPr>
          <p:nvPr>
            <p:ph idx="1"/>
          </p:nvPr>
        </p:nvSpPr>
        <p:spPr/>
        <p:txBody>
          <a:bodyPr>
            <a:normAutofit/>
          </a:bodyPr>
          <a:lstStyle/>
          <a:p>
            <a:pPr eaLnBrk="1" hangingPunct="1">
              <a:lnSpc>
                <a:spcPct val="90000"/>
              </a:lnSpc>
              <a:buClr>
                <a:schemeClr val="bg1"/>
              </a:buClr>
            </a:pPr>
            <a:r>
              <a:rPr lang="en-US" sz="1600" dirty="0" smtClean="0"/>
              <a:t>Separation between risk taking and accountability</a:t>
            </a:r>
          </a:p>
          <a:p>
            <a:pPr lvl="1" eaLnBrk="1" hangingPunct="1">
              <a:lnSpc>
                <a:spcPct val="90000"/>
              </a:lnSpc>
              <a:buClr>
                <a:schemeClr val="bg1"/>
              </a:buClr>
            </a:pPr>
            <a:r>
              <a:rPr lang="en-US" sz="1600" dirty="0" smtClean="0"/>
              <a:t>Agency problems</a:t>
            </a:r>
          </a:p>
          <a:p>
            <a:pPr lvl="1" eaLnBrk="1" hangingPunct="1">
              <a:lnSpc>
                <a:spcPct val="90000"/>
              </a:lnSpc>
              <a:buClr>
                <a:schemeClr val="bg1"/>
              </a:buClr>
            </a:pPr>
            <a:r>
              <a:rPr lang="en-US" sz="1600" dirty="0" smtClean="0"/>
              <a:t>Compensation structure</a:t>
            </a:r>
          </a:p>
          <a:p>
            <a:pPr lvl="1" eaLnBrk="1" hangingPunct="1">
              <a:lnSpc>
                <a:spcPct val="90000"/>
              </a:lnSpc>
              <a:buClr>
                <a:schemeClr val="bg1"/>
              </a:buClr>
            </a:pPr>
            <a:r>
              <a:rPr lang="en-US" sz="1600" dirty="0" smtClean="0">
                <a:solidFill>
                  <a:srgbClr val="FFFFFF"/>
                </a:solidFill>
              </a:rPr>
              <a:t>Blind reliance on credit-rating firms; did not do independent analysis</a:t>
            </a:r>
          </a:p>
          <a:p>
            <a:pPr eaLnBrk="1" hangingPunct="1">
              <a:lnSpc>
                <a:spcPct val="90000"/>
              </a:lnSpc>
              <a:buClr>
                <a:schemeClr val="bg1"/>
              </a:buClr>
            </a:pPr>
            <a:r>
              <a:rPr lang="en-US" sz="1600" dirty="0" smtClean="0"/>
              <a:t>Regulatory gap</a:t>
            </a:r>
          </a:p>
          <a:p>
            <a:pPr lvl="1" eaLnBrk="1" hangingPunct="1">
              <a:lnSpc>
                <a:spcPct val="90000"/>
              </a:lnSpc>
              <a:buClr>
                <a:schemeClr val="bg1"/>
              </a:buClr>
            </a:pPr>
            <a:r>
              <a:rPr lang="en-US" sz="1600" dirty="0" smtClean="0"/>
              <a:t>No basic reporting or disclosure required</a:t>
            </a:r>
          </a:p>
          <a:p>
            <a:pPr lvl="1" eaLnBrk="1" hangingPunct="1">
              <a:lnSpc>
                <a:spcPct val="90000"/>
              </a:lnSpc>
              <a:buClr>
                <a:schemeClr val="bg1"/>
              </a:buClr>
            </a:pPr>
            <a:r>
              <a:rPr lang="en-US" sz="1600" dirty="0" smtClean="0">
                <a:solidFill>
                  <a:srgbClr val="FFFFFF"/>
                </a:solidFill>
              </a:rPr>
              <a:t>Mistaken belief that private contracts (CDS) did not pose systemic risk</a:t>
            </a:r>
            <a:endParaRPr lang="en-US" sz="1600" dirty="0" smtClean="0"/>
          </a:p>
          <a:p>
            <a:pPr lvl="1" eaLnBrk="1" hangingPunct="1">
              <a:lnSpc>
                <a:spcPct val="90000"/>
              </a:lnSpc>
              <a:buClr>
                <a:schemeClr val="bg1"/>
              </a:buClr>
            </a:pPr>
            <a:r>
              <a:rPr lang="en-US" sz="1600" dirty="0" smtClean="0">
                <a:solidFill>
                  <a:srgbClr val="FFFFFF"/>
                </a:solidFill>
              </a:rPr>
              <a:t>Efficiency </a:t>
            </a:r>
            <a:r>
              <a:rPr lang="en-US" sz="1600" dirty="0" err="1" smtClean="0">
                <a:solidFill>
                  <a:srgbClr val="FFFFFF"/>
                </a:solidFill>
              </a:rPr>
              <a:t>v</a:t>
            </a:r>
            <a:r>
              <a:rPr lang="en-US" sz="1600" dirty="0" smtClean="0">
                <a:solidFill>
                  <a:srgbClr val="FFFFFF"/>
                </a:solidFill>
              </a:rPr>
              <a:t>. Systemic risk</a:t>
            </a:r>
          </a:p>
          <a:p>
            <a:pPr eaLnBrk="1" hangingPunct="1">
              <a:lnSpc>
                <a:spcPct val="90000"/>
              </a:lnSpc>
              <a:buClr>
                <a:schemeClr val="bg1"/>
              </a:buClr>
            </a:pPr>
            <a:r>
              <a:rPr lang="en-US" sz="1600" dirty="0" smtClean="0"/>
              <a:t>Hubris / Aggressive assumptions</a:t>
            </a:r>
          </a:p>
          <a:p>
            <a:pPr lvl="1" eaLnBrk="1" hangingPunct="1">
              <a:lnSpc>
                <a:spcPct val="90000"/>
              </a:lnSpc>
              <a:buClr>
                <a:schemeClr val="bg1"/>
              </a:buClr>
            </a:pPr>
            <a:r>
              <a:rPr lang="en-US" sz="1600" dirty="0" smtClean="0"/>
              <a:t>Quant models</a:t>
            </a:r>
          </a:p>
          <a:p>
            <a:pPr lvl="1" eaLnBrk="1" hangingPunct="1">
              <a:lnSpc>
                <a:spcPct val="90000"/>
              </a:lnSpc>
              <a:buClr>
                <a:schemeClr val="bg1"/>
              </a:buClr>
            </a:pPr>
            <a:r>
              <a:rPr lang="en-US" sz="1600" dirty="0" smtClean="0"/>
              <a:t>Assumed stability of the parent corporation, on which the success of FP and Investments was based</a:t>
            </a:r>
          </a:p>
          <a:p>
            <a:pPr lvl="1" eaLnBrk="1" hangingPunct="1">
              <a:lnSpc>
                <a:spcPct val="90000"/>
              </a:lnSpc>
              <a:buClr>
                <a:schemeClr val="bg1"/>
              </a:buClr>
            </a:pPr>
            <a:r>
              <a:rPr lang="en-US" sz="1600" dirty="0" smtClean="0"/>
              <a:t>Chasing yield with the cash collateral in the Investments unit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r>
              <a:rPr lang="en-US" dirty="0" smtClean="0"/>
              <a:t>Credit Default Swaps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dirty="0" smtClean="0"/>
              <a:t>Birth of Credit Default Swaps (CDS) in 1998</a:t>
            </a:r>
          </a:p>
        </p:txBody>
      </p:sp>
      <p:sp>
        <p:nvSpPr>
          <p:cNvPr id="3" name="Content Placeholder 2"/>
          <p:cNvSpPr>
            <a:spLocks noGrp="1"/>
          </p:cNvSpPr>
          <p:nvPr>
            <p:ph idx="1"/>
          </p:nvPr>
        </p:nvSpPr>
        <p:spPr/>
        <p:txBody>
          <a:bodyPr>
            <a:normAutofit/>
          </a:bodyPr>
          <a:lstStyle/>
          <a:p>
            <a:pPr eaLnBrk="1" hangingPunct="1">
              <a:lnSpc>
                <a:spcPct val="80000"/>
              </a:lnSpc>
            </a:pPr>
            <a:r>
              <a:rPr lang="en-US" sz="2000" dirty="0" smtClean="0"/>
              <a:t>CDS is a type of derivative in which one company takes on the future credit risk of another.</a:t>
            </a:r>
          </a:p>
          <a:p>
            <a:pPr lvl="1" eaLnBrk="1" hangingPunct="1">
              <a:lnSpc>
                <a:spcPct val="80000"/>
              </a:lnSpc>
            </a:pPr>
            <a:r>
              <a:rPr lang="en-US" sz="1800" dirty="0" smtClean="0"/>
              <a:t>AIGFP insured a company’s corporate debt in case of default.</a:t>
            </a:r>
            <a:r>
              <a:rPr lang="en-US" sz="1900" dirty="0" smtClean="0"/>
              <a:t>  </a:t>
            </a:r>
          </a:p>
          <a:p>
            <a:pPr eaLnBrk="1" hangingPunct="1">
              <a:lnSpc>
                <a:spcPct val="80000"/>
              </a:lnSpc>
            </a:pPr>
            <a:r>
              <a:rPr lang="en-US" sz="2000" dirty="0" smtClean="0"/>
              <a:t>Computer model was based on years of historical data about default scenarios in corporate debt.</a:t>
            </a:r>
          </a:p>
          <a:p>
            <a:pPr lvl="1" eaLnBrk="1" hangingPunct="1">
              <a:lnSpc>
                <a:spcPct val="80000"/>
              </a:lnSpc>
            </a:pPr>
            <a:r>
              <a:rPr lang="en-US" sz="1800" dirty="0" smtClean="0"/>
              <a:t>99.85% chance of never paying out. </a:t>
            </a:r>
          </a:p>
          <a:p>
            <a:pPr lvl="1" eaLnBrk="1" hangingPunct="1">
              <a:lnSpc>
                <a:spcPct val="80000"/>
              </a:lnSpc>
            </a:pPr>
            <a:r>
              <a:rPr lang="en-US" sz="1800" dirty="0" smtClean="0"/>
              <a:t>CDS are so risk remote that the fees were free money. </a:t>
            </a:r>
          </a:p>
          <a:p>
            <a:pPr lvl="1" eaLnBrk="1" hangingPunct="1">
              <a:lnSpc>
                <a:spcPct val="80000"/>
              </a:lnSpc>
            </a:pPr>
            <a:r>
              <a:rPr lang="en-US" sz="1800" dirty="0" smtClean="0"/>
              <a:t>Hedging was considered unnecessary.</a:t>
            </a:r>
          </a:p>
          <a:p>
            <a:pPr eaLnBrk="1" hangingPunct="1">
              <a:lnSpc>
                <a:spcPct val="80000"/>
              </a:lnSpc>
            </a:pPr>
            <a:r>
              <a:rPr lang="en-US" sz="2000" dirty="0" smtClean="0"/>
              <a:t>AIGFP became the “go-to” for CDS due to its knowledge and AIG’s backing (and its AAA rating).  </a:t>
            </a:r>
          </a:p>
          <a:p>
            <a:pPr lvl="1" eaLnBrk="1" hangingPunct="1">
              <a:lnSpc>
                <a:spcPct val="80000"/>
              </a:lnSpc>
            </a:pPr>
            <a:r>
              <a:rPr lang="en-US" sz="1800" dirty="0" smtClean="0"/>
              <a:t>AAA rating allowed AIG to borrow money cheaply.</a:t>
            </a:r>
          </a:p>
          <a:p>
            <a:pPr lvl="1" eaLnBrk="1" hangingPunct="1">
              <a:lnSpc>
                <a:spcPct val="80000"/>
              </a:lnSpc>
            </a:pPr>
            <a:r>
              <a:rPr lang="en-US" sz="1800" dirty="0" smtClean="0"/>
              <a:t>AAA rating cushioned AIGFP’s long-term derivative deals.</a:t>
            </a:r>
          </a:p>
          <a:p>
            <a:pPr eaLnBrk="1" hangingPunct="1">
              <a:lnSpc>
                <a:spcPct val="80000"/>
              </a:lnSpc>
            </a:pPr>
            <a:endParaRPr lang="en-US" sz="2000" dirty="0" smtClean="0"/>
          </a:p>
          <a:p>
            <a:pPr eaLnBrk="1" hangingPunct="1">
              <a:lnSpc>
                <a:spcPct val="80000"/>
              </a:lnSpc>
            </a:pPr>
            <a:endParaRPr lang="en-US" sz="20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t>Private Contracts: CDS &amp; CDO</a:t>
            </a:r>
          </a:p>
        </p:txBody>
      </p:sp>
      <p:sp>
        <p:nvSpPr>
          <p:cNvPr id="31747" name="Content Placeholder 2"/>
          <p:cNvSpPr>
            <a:spLocks noGrp="1"/>
          </p:cNvSpPr>
          <p:nvPr>
            <p:ph idx="1"/>
          </p:nvPr>
        </p:nvSpPr>
        <p:spPr/>
        <p:txBody>
          <a:bodyPr/>
          <a:lstStyle/>
          <a:p>
            <a:pPr eaLnBrk="1" hangingPunct="1"/>
            <a:r>
              <a:rPr lang="en-US" dirty="0" smtClean="0"/>
              <a:t>In 1998, JP Morgan securitized debt on its books.</a:t>
            </a:r>
          </a:p>
          <a:p>
            <a:pPr lvl="1" eaLnBrk="1" hangingPunct="1"/>
            <a:r>
              <a:rPr lang="en-US" dirty="0" smtClean="0"/>
              <a:t>Why? Could be financed with greater amounts of borrowed money than regulators would allow if the deals were publically traded.</a:t>
            </a:r>
          </a:p>
          <a:p>
            <a:pPr eaLnBrk="1" hangingPunct="1"/>
            <a:r>
              <a:rPr lang="en-US" dirty="0" smtClean="0"/>
              <a:t>Broad Index Secured Trust Offering (BISTRO)</a:t>
            </a:r>
          </a:p>
          <a:p>
            <a:pPr lvl="1" eaLnBrk="1" hangingPunct="1"/>
            <a:r>
              <a:rPr lang="en-US" dirty="0" smtClean="0"/>
              <a:t>Diverse, safe debt. </a:t>
            </a:r>
          </a:p>
          <a:p>
            <a:pPr lvl="1" eaLnBrk="1" hangingPunct="1"/>
            <a:r>
              <a:rPr lang="en-US" dirty="0" smtClean="0"/>
              <a:t>Unlinked, so if one went into default, it was unlikely that the others would tank as well.</a:t>
            </a:r>
          </a:p>
          <a:p>
            <a:pPr lvl="1" eaLnBrk="1" hangingPunct="1"/>
            <a:r>
              <a:rPr lang="en-US" dirty="0" smtClean="0"/>
              <a:t>Layered risk.</a:t>
            </a:r>
          </a:p>
          <a:p>
            <a:pPr eaLnBrk="1" hangingPunct="1"/>
            <a:r>
              <a:rPr lang="en-US" dirty="0" smtClean="0"/>
              <a:t>JP Morgan wanted to buy CDS as catastrophe insurance.</a:t>
            </a:r>
          </a:p>
          <a:p>
            <a:pPr lvl="1" eaLnBrk="1" hangingPunct="1"/>
            <a:endParaRPr lang="en-US" dirty="0" smtClean="0"/>
          </a:p>
          <a:p>
            <a:pPr lvl="1" eaLnBrk="1" hangingPunct="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z="3000" dirty="0" smtClean="0"/>
              <a:t>The largest bailout for a private company in U.S history:  $150bn . . . and growing	</a:t>
            </a:r>
          </a:p>
        </p:txBody>
      </p:sp>
      <p:sp>
        <p:nvSpPr>
          <p:cNvPr id="3" name="Content Placeholder 2"/>
          <p:cNvSpPr>
            <a:spLocks noGrp="1"/>
          </p:cNvSpPr>
          <p:nvPr>
            <p:ph idx="1"/>
          </p:nvPr>
        </p:nvSpPr>
        <p:spPr/>
        <p:txBody>
          <a:bodyPr>
            <a:normAutofit fontScale="92500" lnSpcReduction="10000"/>
          </a:bodyPr>
          <a:lstStyle/>
          <a:p>
            <a:pPr eaLnBrk="1" hangingPunct="1">
              <a:lnSpc>
                <a:spcPct val="80000"/>
              </a:lnSpc>
            </a:pPr>
            <a:r>
              <a:rPr lang="en-US" sz="1500" dirty="0" smtClean="0"/>
              <a:t>Sep. 16, 2008 – FRB gave $85 billion in exchange for 79.9% equity stake.</a:t>
            </a:r>
          </a:p>
          <a:p>
            <a:pPr eaLnBrk="1" hangingPunct="1">
              <a:lnSpc>
                <a:spcPct val="80000"/>
              </a:lnSpc>
            </a:pPr>
            <a:r>
              <a:rPr lang="en-US" sz="1500" dirty="0" smtClean="0"/>
              <a:t>Sep. 17, 2008 - AIG drew down $28 billion.</a:t>
            </a:r>
          </a:p>
          <a:p>
            <a:pPr eaLnBrk="1" hangingPunct="1">
              <a:lnSpc>
                <a:spcPct val="80000"/>
              </a:lnSpc>
            </a:pPr>
            <a:r>
              <a:rPr lang="en-US" sz="1500" dirty="0" smtClean="0"/>
              <a:t>Oct. 9, 2008 – FRBNY gave $37.8 billion.</a:t>
            </a:r>
          </a:p>
          <a:p>
            <a:pPr lvl="1" eaLnBrk="1" hangingPunct="1">
              <a:lnSpc>
                <a:spcPct val="80000"/>
              </a:lnSpc>
            </a:pPr>
            <a:r>
              <a:rPr lang="en-US" sz="1400" dirty="0" smtClean="0"/>
              <a:t>3 years</a:t>
            </a:r>
          </a:p>
          <a:p>
            <a:pPr lvl="1" eaLnBrk="1" hangingPunct="1">
              <a:lnSpc>
                <a:spcPct val="80000"/>
              </a:lnSpc>
            </a:pPr>
            <a:r>
              <a:rPr lang="en-US" sz="1400" dirty="0" smtClean="0"/>
              <a:t>8.5% + 3-month LIBOR</a:t>
            </a:r>
          </a:p>
          <a:p>
            <a:pPr eaLnBrk="1" hangingPunct="1">
              <a:lnSpc>
                <a:spcPct val="80000"/>
              </a:lnSpc>
            </a:pPr>
            <a:r>
              <a:rPr lang="en-US" sz="1500" dirty="0" smtClean="0"/>
              <a:t>Oct. 24, 2008 – AIG drew down $90.3 billion total out of $122.8 billion available.</a:t>
            </a:r>
          </a:p>
          <a:p>
            <a:pPr eaLnBrk="1" hangingPunct="1">
              <a:lnSpc>
                <a:spcPct val="80000"/>
              </a:lnSpc>
            </a:pPr>
            <a:r>
              <a:rPr lang="en-US" sz="1500" dirty="0" smtClean="0"/>
              <a:t>Nov. 10, 2008 – Treasury would purchase $40 billion in newly issued AIG preferred stock under TARP.  </a:t>
            </a:r>
          </a:p>
          <a:p>
            <a:pPr lvl="1" eaLnBrk="1" hangingPunct="1">
              <a:lnSpc>
                <a:spcPct val="80000"/>
              </a:lnSpc>
            </a:pPr>
            <a:r>
              <a:rPr lang="en-US" sz="1400" dirty="0" smtClean="0"/>
              <a:t>FRB would permit a reduction in 9/16 credit facility to $60 billion. </a:t>
            </a:r>
          </a:p>
          <a:p>
            <a:pPr lvl="1" eaLnBrk="1" hangingPunct="1">
              <a:lnSpc>
                <a:spcPct val="80000"/>
              </a:lnSpc>
            </a:pPr>
            <a:r>
              <a:rPr lang="en-US" sz="1400" dirty="0" smtClean="0"/>
              <a:t>FRBNY would extend of 10/9 facility to 5 years and change interest rate to 3% + LIBOR for funds drawn down and 0.75% + LIBOR for funds not drawn.</a:t>
            </a:r>
          </a:p>
          <a:p>
            <a:pPr lvl="1" eaLnBrk="1" hangingPunct="1">
              <a:lnSpc>
                <a:spcPct val="80000"/>
              </a:lnSpc>
            </a:pPr>
            <a:r>
              <a:rPr lang="en-US" sz="1400" dirty="0" smtClean="0"/>
              <a:t>AIG would create 2 off-balance sheet </a:t>
            </a:r>
            <a:r>
              <a:rPr lang="en-US" sz="1400" dirty="0" err="1" smtClean="0"/>
              <a:t>LLCs</a:t>
            </a:r>
            <a:r>
              <a:rPr lang="en-US" sz="1400" dirty="0" smtClean="0"/>
              <a:t> to hold its assets: one for mortgage-backed securities and one for CDOs.</a:t>
            </a:r>
          </a:p>
          <a:p>
            <a:pPr eaLnBrk="1" hangingPunct="1">
              <a:lnSpc>
                <a:spcPct val="80000"/>
              </a:lnSpc>
            </a:pPr>
            <a:r>
              <a:rPr lang="en-US" sz="1514" dirty="0" smtClean="0"/>
              <a:t>Feb. 23, 2009 – AIG, facing a quarterly loss of $60bn, the on record, approaches the government for tens of billions in additional assistance.</a:t>
            </a:r>
          </a:p>
          <a:p>
            <a:pPr lvl="1" eaLnBrk="1" hangingPunct="1">
              <a:lnSpc>
                <a:spcPct val="80000"/>
              </a:lnSpc>
            </a:pPr>
            <a:r>
              <a:rPr lang="en-US" sz="1400" dirty="0" smtClean="0"/>
              <a:t>AIG mulls converting the government’s $40bn in preferred shares to common stock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dirty="0" smtClean="0"/>
              <a:t>Timeline of AIG’s spiral downward</a:t>
            </a:r>
          </a:p>
        </p:txBody>
      </p:sp>
      <p:grpSp>
        <p:nvGrpSpPr>
          <p:cNvPr id="2" name="Group 160"/>
          <p:cNvGrpSpPr>
            <a:grpSpLocks noGrp="1"/>
          </p:cNvGrpSpPr>
          <p:nvPr>
            <p:ph idx="1"/>
          </p:nvPr>
        </p:nvGrpSpPr>
        <p:grpSpPr bwMode="auto">
          <a:xfrm>
            <a:off x="457200" y="1828801"/>
            <a:ext cx="8458199" cy="380999"/>
            <a:chOff x="340" y="1706"/>
            <a:chExt cx="5171" cy="635"/>
          </a:xfrm>
          <a:solidFill>
            <a:schemeClr val="tx2">
              <a:lumMod val="75000"/>
            </a:schemeClr>
          </a:solidFill>
        </p:grpSpPr>
        <p:sp>
          <p:nvSpPr>
            <p:cNvPr id="5" name="AutoShape 8"/>
            <p:cNvSpPr>
              <a:spLocks noChangeArrowheads="1"/>
            </p:cNvSpPr>
            <p:nvPr/>
          </p:nvSpPr>
          <p:spPr bwMode="auto">
            <a:xfrm>
              <a:off x="340" y="1706"/>
              <a:ext cx="4958" cy="635"/>
            </a:xfrm>
            <a:prstGeom prst="chevron">
              <a:avLst>
                <a:gd name="adj" fmla="val 10085"/>
              </a:avLst>
            </a:prstGeom>
            <a:grpFill/>
            <a:ln w="9525">
              <a:noFill/>
              <a:miter lim="800000"/>
              <a:headEnd/>
              <a:tailEnd/>
            </a:ln>
            <a:effectLst/>
          </p:spPr>
          <p:txBody>
            <a:bodyPr wrap="none" anchor="ctr"/>
            <a:lstStyle/>
            <a:p>
              <a:pPr marL="285750" indent="-285750">
                <a:spcBef>
                  <a:spcPct val="35000"/>
                </a:spcBef>
                <a:buClr>
                  <a:srgbClr val="002B5F"/>
                </a:buClr>
                <a:buSzPct val="75000"/>
                <a:buFont typeface="Wingdings" pitchFamily="2" charset="2"/>
                <a:buNone/>
              </a:pPr>
              <a:endParaRPr lang="it-IT" sz="1300">
                <a:solidFill>
                  <a:srgbClr val="000000"/>
                </a:solidFill>
                <a:latin typeface="Arial Narrow" pitchFamily="34" charset="0"/>
              </a:endParaRPr>
            </a:p>
          </p:txBody>
        </p:sp>
        <p:sp>
          <p:nvSpPr>
            <p:cNvPr id="6" name="AutoShape 10"/>
            <p:cNvSpPr>
              <a:spLocks noChangeArrowheads="1"/>
            </p:cNvSpPr>
            <p:nvPr/>
          </p:nvSpPr>
          <p:spPr bwMode="auto">
            <a:xfrm>
              <a:off x="5329" y="1712"/>
              <a:ext cx="182" cy="629"/>
            </a:xfrm>
            <a:prstGeom prst="chevron">
              <a:avLst>
                <a:gd name="adj" fmla="val 38852"/>
              </a:avLst>
            </a:prstGeom>
            <a:grpFill/>
            <a:ln w="9525" algn="ctr">
              <a:noFill/>
              <a:miter lim="800000"/>
              <a:headEnd/>
              <a:tailEnd type="none" w="lg" len="lg"/>
            </a:ln>
            <a:effectLst/>
          </p:spPr>
          <p:txBody>
            <a:bodyPr wrap="none" anchor="ctr"/>
            <a:lstStyle/>
            <a:p>
              <a:pPr eaLnBrk="0" hangingPunct="0"/>
              <a:endParaRPr lang="en-GB" sz="1400">
                <a:latin typeface="Arial Narrow" pitchFamily="34" charset="0"/>
              </a:endParaRPr>
            </a:p>
          </p:txBody>
        </p:sp>
      </p:grpSp>
      <p:sp>
        <p:nvSpPr>
          <p:cNvPr id="23" name="Text Box 39"/>
          <p:cNvSpPr txBox="1">
            <a:spLocks noChangeArrowheads="1"/>
          </p:cNvSpPr>
          <p:nvPr/>
        </p:nvSpPr>
        <p:spPr bwMode="gray">
          <a:xfrm>
            <a:off x="1242666" y="1582785"/>
            <a:ext cx="1068147" cy="256097"/>
          </a:xfrm>
          <a:prstGeom prst="rect">
            <a:avLst/>
          </a:prstGeom>
          <a:noFill/>
          <a:ln w="3175">
            <a:noFill/>
            <a:miter lim="800000"/>
            <a:headEnd/>
            <a:tailEnd/>
          </a:ln>
          <a:effectLst/>
        </p:spPr>
        <p:txBody>
          <a:bodyPr wrap="square" lIns="90000" tIns="46800" rIns="90000" bIns="46800">
            <a:spAutoFit/>
          </a:bodyPr>
          <a:lstStyle/>
          <a:p>
            <a:pPr>
              <a:spcAft>
                <a:spcPct val="30000"/>
              </a:spcAft>
              <a:buClr>
                <a:schemeClr val="accent1"/>
              </a:buClr>
              <a:buFont typeface="Wingdings" pitchFamily="2" charset="2"/>
              <a:buNone/>
            </a:pPr>
            <a:r>
              <a:rPr lang="de-DE" sz="1000" b="1" i="1" dirty="0" smtClean="0">
                <a:latin typeface="+mn-lt"/>
              </a:rPr>
              <a:t>October  2007</a:t>
            </a:r>
            <a:endParaRPr lang="de-DE" sz="1000" b="1" i="1" dirty="0">
              <a:latin typeface="+mn-lt"/>
            </a:endParaRPr>
          </a:p>
        </p:txBody>
      </p:sp>
      <p:sp>
        <p:nvSpPr>
          <p:cNvPr id="24" name="Text Box 39"/>
          <p:cNvSpPr txBox="1">
            <a:spLocks noChangeArrowheads="1"/>
          </p:cNvSpPr>
          <p:nvPr/>
        </p:nvSpPr>
        <p:spPr bwMode="gray">
          <a:xfrm>
            <a:off x="304904" y="1582785"/>
            <a:ext cx="937761" cy="256097"/>
          </a:xfrm>
          <a:prstGeom prst="rect">
            <a:avLst/>
          </a:prstGeom>
          <a:noFill/>
          <a:ln w="3175">
            <a:noFill/>
            <a:miter lim="800000"/>
            <a:headEnd/>
            <a:tailEnd/>
          </a:ln>
          <a:effectLst/>
        </p:spPr>
        <p:txBody>
          <a:bodyPr wrap="square" lIns="90000" tIns="46800" rIns="90000" bIns="46800">
            <a:spAutoFit/>
          </a:bodyPr>
          <a:lstStyle/>
          <a:p>
            <a:pPr>
              <a:spcAft>
                <a:spcPct val="30000"/>
              </a:spcAft>
              <a:buClr>
                <a:schemeClr val="accent1"/>
              </a:buClr>
              <a:buFont typeface="Wingdings" pitchFamily="2" charset="2"/>
              <a:buNone/>
            </a:pPr>
            <a:r>
              <a:rPr lang="de-DE" sz="1000" b="1" i="1" dirty="0" smtClean="0">
                <a:latin typeface="+mn-lt"/>
              </a:rPr>
              <a:t>August 2007</a:t>
            </a:r>
            <a:endParaRPr lang="de-DE" sz="1000" b="1" i="1" dirty="0">
              <a:latin typeface="+mn-lt"/>
            </a:endParaRPr>
          </a:p>
        </p:txBody>
      </p:sp>
      <p:cxnSp>
        <p:nvCxnSpPr>
          <p:cNvPr id="31" name="Straight Connector 30"/>
          <p:cNvCxnSpPr/>
          <p:nvPr/>
        </p:nvCxnSpPr>
        <p:spPr>
          <a:xfrm rot="5400000">
            <a:off x="68569" y="2539695"/>
            <a:ext cx="1442528" cy="20741"/>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rot="5400000">
            <a:off x="1041706" y="2549776"/>
            <a:ext cx="1442528" cy="20741"/>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rot="5400000">
            <a:off x="2108506" y="2549777"/>
            <a:ext cx="1442528" cy="20741"/>
          </a:xfrm>
          <a:prstGeom prst="line">
            <a:avLst/>
          </a:prstGeom>
        </p:spPr>
        <p:style>
          <a:lnRef idx="2">
            <a:schemeClr val="accent1"/>
          </a:lnRef>
          <a:fillRef idx="0">
            <a:schemeClr val="accent1"/>
          </a:fillRef>
          <a:effectRef idx="1">
            <a:schemeClr val="accent1"/>
          </a:effectRef>
          <a:fontRef idx="minor">
            <a:schemeClr val="tx1"/>
          </a:fontRef>
        </p:style>
      </p:cxnSp>
      <p:sp>
        <p:nvSpPr>
          <p:cNvPr id="36" name="Text Box 39"/>
          <p:cNvSpPr txBox="1">
            <a:spLocks noChangeArrowheads="1"/>
          </p:cNvSpPr>
          <p:nvPr/>
        </p:nvSpPr>
        <p:spPr bwMode="gray">
          <a:xfrm>
            <a:off x="2310813" y="1582785"/>
            <a:ext cx="1133475" cy="256097"/>
          </a:xfrm>
          <a:prstGeom prst="rect">
            <a:avLst/>
          </a:prstGeom>
          <a:noFill/>
          <a:ln w="3175">
            <a:noFill/>
            <a:miter lim="800000"/>
            <a:headEnd/>
            <a:tailEnd/>
          </a:ln>
          <a:effectLst/>
        </p:spPr>
        <p:txBody>
          <a:bodyPr wrap="square" lIns="90000" tIns="46800" rIns="90000" bIns="46800">
            <a:spAutoFit/>
          </a:bodyPr>
          <a:lstStyle/>
          <a:p>
            <a:pPr>
              <a:spcAft>
                <a:spcPct val="30000"/>
              </a:spcAft>
              <a:buClr>
                <a:schemeClr val="accent1"/>
              </a:buClr>
              <a:buFont typeface="Wingdings" pitchFamily="2" charset="2"/>
              <a:buNone/>
            </a:pPr>
            <a:r>
              <a:rPr lang="de-DE" sz="1000" b="1" i="1" dirty="0" smtClean="0">
                <a:latin typeface="+mn-lt"/>
              </a:rPr>
              <a:t>November 2007</a:t>
            </a:r>
            <a:endParaRPr lang="de-DE" sz="1000" b="1" i="1" dirty="0">
              <a:latin typeface="+mn-lt"/>
            </a:endParaRPr>
          </a:p>
        </p:txBody>
      </p:sp>
      <p:cxnSp>
        <p:nvCxnSpPr>
          <p:cNvPr id="37" name="Straight Connector 36"/>
          <p:cNvCxnSpPr/>
          <p:nvPr/>
        </p:nvCxnSpPr>
        <p:spPr>
          <a:xfrm rot="5400000">
            <a:off x="3175306" y="2539695"/>
            <a:ext cx="1442528" cy="20741"/>
          </a:xfrm>
          <a:prstGeom prst="line">
            <a:avLst/>
          </a:prstGeom>
        </p:spPr>
        <p:style>
          <a:lnRef idx="2">
            <a:schemeClr val="accent1"/>
          </a:lnRef>
          <a:fillRef idx="0">
            <a:schemeClr val="accent1"/>
          </a:fillRef>
          <a:effectRef idx="1">
            <a:schemeClr val="accent1"/>
          </a:effectRef>
          <a:fontRef idx="minor">
            <a:schemeClr val="tx1"/>
          </a:fontRef>
        </p:style>
      </p:cxnSp>
      <p:sp>
        <p:nvSpPr>
          <p:cNvPr id="39" name="Text Box 39"/>
          <p:cNvSpPr txBox="1">
            <a:spLocks noChangeArrowheads="1"/>
          </p:cNvSpPr>
          <p:nvPr/>
        </p:nvSpPr>
        <p:spPr bwMode="gray">
          <a:xfrm>
            <a:off x="3444289" y="1582785"/>
            <a:ext cx="1127712" cy="256097"/>
          </a:xfrm>
          <a:prstGeom prst="rect">
            <a:avLst/>
          </a:prstGeom>
          <a:noFill/>
          <a:ln w="3175">
            <a:noFill/>
            <a:miter lim="800000"/>
            <a:headEnd/>
            <a:tailEnd/>
          </a:ln>
          <a:effectLst/>
        </p:spPr>
        <p:txBody>
          <a:bodyPr wrap="square" lIns="90000" tIns="46800" rIns="90000" bIns="46800">
            <a:spAutoFit/>
          </a:bodyPr>
          <a:lstStyle/>
          <a:p>
            <a:pPr>
              <a:spcAft>
                <a:spcPct val="30000"/>
              </a:spcAft>
              <a:buClr>
                <a:schemeClr val="accent1"/>
              </a:buClr>
              <a:buFont typeface="Wingdings" pitchFamily="2" charset="2"/>
              <a:buNone/>
            </a:pPr>
            <a:r>
              <a:rPr lang="de-DE" sz="1000" b="1" i="1" dirty="0" smtClean="0">
                <a:latin typeface="+mn-lt"/>
              </a:rPr>
              <a:t>December 2007</a:t>
            </a:r>
            <a:endParaRPr lang="de-DE" sz="1000" b="1" i="1" dirty="0">
              <a:latin typeface="+mn-lt"/>
            </a:endParaRPr>
          </a:p>
        </p:txBody>
      </p:sp>
      <p:sp>
        <p:nvSpPr>
          <p:cNvPr id="40" name="Text Box 39"/>
          <p:cNvSpPr txBox="1">
            <a:spLocks noChangeArrowheads="1"/>
          </p:cNvSpPr>
          <p:nvPr/>
        </p:nvSpPr>
        <p:spPr bwMode="gray">
          <a:xfrm>
            <a:off x="6655553" y="1582786"/>
            <a:ext cx="1116848" cy="248402"/>
          </a:xfrm>
          <a:prstGeom prst="rect">
            <a:avLst/>
          </a:prstGeom>
          <a:noFill/>
          <a:ln w="3175">
            <a:noFill/>
            <a:miter lim="800000"/>
            <a:headEnd/>
            <a:tailEnd/>
          </a:ln>
          <a:effectLst/>
        </p:spPr>
        <p:txBody>
          <a:bodyPr wrap="square" lIns="90000" tIns="46800" rIns="90000" bIns="46800">
            <a:spAutoFit/>
          </a:bodyPr>
          <a:lstStyle/>
          <a:p>
            <a:pPr>
              <a:spcAft>
                <a:spcPct val="30000"/>
              </a:spcAft>
              <a:buClr>
                <a:schemeClr val="accent1"/>
              </a:buClr>
              <a:buFont typeface="Wingdings" pitchFamily="2" charset="2"/>
              <a:buNone/>
            </a:pPr>
            <a:r>
              <a:rPr lang="de-DE" sz="1000" b="1" i="1" dirty="0" smtClean="0">
                <a:latin typeface="+mn-lt"/>
              </a:rPr>
              <a:t>Sept/Oct 2008</a:t>
            </a:r>
            <a:endParaRPr lang="de-DE" sz="1000" b="1" i="1" dirty="0">
              <a:latin typeface="+mn-lt"/>
            </a:endParaRPr>
          </a:p>
        </p:txBody>
      </p:sp>
      <p:sp>
        <p:nvSpPr>
          <p:cNvPr id="41" name="Text Box 39"/>
          <p:cNvSpPr txBox="1">
            <a:spLocks noChangeArrowheads="1"/>
          </p:cNvSpPr>
          <p:nvPr/>
        </p:nvSpPr>
        <p:spPr bwMode="gray">
          <a:xfrm>
            <a:off x="5553075" y="1582786"/>
            <a:ext cx="1381124" cy="248402"/>
          </a:xfrm>
          <a:prstGeom prst="rect">
            <a:avLst/>
          </a:prstGeom>
          <a:noFill/>
          <a:ln w="3175">
            <a:noFill/>
            <a:miter lim="800000"/>
            <a:headEnd/>
            <a:tailEnd/>
          </a:ln>
          <a:effectLst/>
        </p:spPr>
        <p:txBody>
          <a:bodyPr wrap="square" lIns="90000" tIns="46800" rIns="90000" bIns="46800">
            <a:spAutoFit/>
          </a:bodyPr>
          <a:lstStyle/>
          <a:p>
            <a:pPr>
              <a:spcAft>
                <a:spcPct val="30000"/>
              </a:spcAft>
              <a:buClr>
                <a:schemeClr val="accent1"/>
              </a:buClr>
              <a:buFont typeface="Wingdings" pitchFamily="2" charset="2"/>
              <a:buNone/>
            </a:pPr>
            <a:r>
              <a:rPr lang="de-DE" sz="1000" b="1" i="1" dirty="0" smtClean="0">
                <a:latin typeface="+mn-lt"/>
              </a:rPr>
              <a:t>May/August 2008</a:t>
            </a:r>
            <a:endParaRPr lang="de-DE" sz="1000" b="1" i="1" dirty="0">
              <a:latin typeface="+mn-lt"/>
            </a:endParaRPr>
          </a:p>
        </p:txBody>
      </p:sp>
      <p:sp>
        <p:nvSpPr>
          <p:cNvPr id="42" name="Text Box 39"/>
          <p:cNvSpPr txBox="1">
            <a:spLocks noChangeArrowheads="1"/>
          </p:cNvSpPr>
          <p:nvPr/>
        </p:nvSpPr>
        <p:spPr bwMode="gray">
          <a:xfrm>
            <a:off x="4572001" y="1582786"/>
            <a:ext cx="1127712" cy="256097"/>
          </a:xfrm>
          <a:prstGeom prst="rect">
            <a:avLst/>
          </a:prstGeom>
          <a:noFill/>
          <a:ln w="3175">
            <a:noFill/>
            <a:miter lim="800000"/>
            <a:headEnd/>
            <a:tailEnd/>
          </a:ln>
          <a:effectLst/>
        </p:spPr>
        <p:txBody>
          <a:bodyPr wrap="square" lIns="90000" tIns="46800" rIns="90000" bIns="46800">
            <a:spAutoFit/>
          </a:bodyPr>
          <a:lstStyle/>
          <a:p>
            <a:pPr>
              <a:spcAft>
                <a:spcPct val="30000"/>
              </a:spcAft>
              <a:buClr>
                <a:schemeClr val="accent1"/>
              </a:buClr>
              <a:buFont typeface="Wingdings" pitchFamily="2" charset="2"/>
              <a:buNone/>
            </a:pPr>
            <a:r>
              <a:rPr lang="de-DE" sz="1000" b="1" i="1" dirty="0" smtClean="0">
                <a:latin typeface="+mn-lt"/>
              </a:rPr>
              <a:t>February 2008</a:t>
            </a:r>
            <a:endParaRPr lang="de-DE" sz="1000" b="1" i="1" dirty="0">
              <a:latin typeface="+mn-lt"/>
            </a:endParaRPr>
          </a:p>
        </p:txBody>
      </p:sp>
      <p:cxnSp>
        <p:nvCxnSpPr>
          <p:cNvPr id="43" name="Straight Connector 42"/>
          <p:cNvCxnSpPr/>
          <p:nvPr/>
        </p:nvCxnSpPr>
        <p:spPr>
          <a:xfrm rot="5400000">
            <a:off x="3175306" y="2549775"/>
            <a:ext cx="1442528" cy="20741"/>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rot="5400000">
            <a:off x="4242106" y="2539694"/>
            <a:ext cx="1442528" cy="20741"/>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rot="5400000">
            <a:off x="5232706" y="2539693"/>
            <a:ext cx="1442528" cy="20741"/>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rot="5400000">
            <a:off x="6451906" y="2539693"/>
            <a:ext cx="1442528" cy="20741"/>
          </a:xfrm>
          <a:prstGeom prst="line">
            <a:avLst/>
          </a:prstGeom>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rot="5400000">
            <a:off x="7442506" y="2539697"/>
            <a:ext cx="1442528" cy="20741"/>
          </a:xfrm>
          <a:prstGeom prst="line">
            <a:avLst/>
          </a:prstGeom>
        </p:spPr>
        <p:style>
          <a:lnRef idx="2">
            <a:schemeClr val="accent1"/>
          </a:lnRef>
          <a:fillRef idx="0">
            <a:schemeClr val="accent1"/>
          </a:fillRef>
          <a:effectRef idx="1">
            <a:schemeClr val="accent1"/>
          </a:effectRef>
          <a:fontRef idx="minor">
            <a:schemeClr val="tx1"/>
          </a:fontRef>
        </p:style>
      </p:cxnSp>
      <p:sp>
        <p:nvSpPr>
          <p:cNvPr id="49" name="Rectangle 38"/>
          <p:cNvSpPr>
            <a:spLocks noChangeArrowheads="1"/>
          </p:cNvSpPr>
          <p:nvPr/>
        </p:nvSpPr>
        <p:spPr bwMode="gray">
          <a:xfrm>
            <a:off x="5553075" y="2438404"/>
            <a:ext cx="981075" cy="3861699"/>
          </a:xfrm>
          <a:prstGeom prst="rect">
            <a:avLst/>
          </a:prstGeom>
          <a:solidFill>
            <a:schemeClr val="bg1"/>
          </a:solidFill>
          <a:ln w="3175">
            <a:noFill/>
            <a:miter lim="800000"/>
            <a:headEnd/>
            <a:tailEnd/>
          </a:ln>
          <a:effectLst/>
        </p:spPr>
        <p:txBody>
          <a:bodyPr lIns="90000" tIns="46800" rIns="90000" bIns="46800">
            <a:spAutoFit/>
          </a:bodyPr>
          <a:lstStyle/>
          <a:p>
            <a:pPr marL="85725" indent="-85725">
              <a:spcAft>
                <a:spcPct val="30000"/>
              </a:spcAft>
              <a:buClr>
                <a:schemeClr val="accent1"/>
              </a:buClr>
              <a:buFont typeface="Wingdings" pitchFamily="2" charset="2"/>
              <a:buChar char="§"/>
            </a:pPr>
            <a:r>
              <a:rPr lang="en-US" sz="800" dirty="0">
                <a:latin typeface="+mn-lt"/>
              </a:rPr>
              <a:t>AIG ups its estimate of its unrealized losses in 2008 to $9.1 billion through the end of March, for a grand total loss of $20.6 billion over </a:t>
            </a:r>
            <a:r>
              <a:rPr lang="en-US" sz="800" dirty="0" smtClean="0">
                <a:latin typeface="+mn-lt"/>
              </a:rPr>
              <a:t>2007/2008 </a:t>
            </a:r>
            <a:r>
              <a:rPr lang="en-US" sz="800" dirty="0">
                <a:latin typeface="+mn-lt"/>
              </a:rPr>
              <a:t>and discloses $9.7 billion of collateral over the past two </a:t>
            </a:r>
            <a:r>
              <a:rPr lang="en-US" sz="800" dirty="0" smtClean="0">
                <a:latin typeface="+mn-lt"/>
              </a:rPr>
              <a:t>years.</a:t>
            </a:r>
          </a:p>
          <a:p>
            <a:pPr marL="85725" indent="-85725">
              <a:spcAft>
                <a:spcPct val="30000"/>
              </a:spcAft>
              <a:buClr>
                <a:schemeClr val="accent1"/>
              </a:buClr>
              <a:buFont typeface="Wingdings" pitchFamily="2" charset="2"/>
              <a:buChar char="§"/>
            </a:pPr>
            <a:r>
              <a:rPr lang="en-US" sz="800" dirty="0" smtClean="0">
                <a:latin typeface="+mn-lt"/>
              </a:rPr>
              <a:t>AIG ups its unrealized loss in 2008 from the CDS to $14.7 billion, for a grand total loss of $26.2 billion and discloses a total of $16.5 billion in collateral. </a:t>
            </a:r>
          </a:p>
          <a:p>
            <a:endParaRPr lang="en-US" sz="800" dirty="0" smtClean="0">
              <a:latin typeface="+mn-lt"/>
            </a:endParaRPr>
          </a:p>
        </p:txBody>
      </p:sp>
      <p:sp>
        <p:nvSpPr>
          <p:cNvPr id="50" name="Rectangle 38"/>
          <p:cNvSpPr>
            <a:spLocks noChangeArrowheads="1"/>
          </p:cNvSpPr>
          <p:nvPr/>
        </p:nvSpPr>
        <p:spPr bwMode="gray">
          <a:xfrm>
            <a:off x="4483203" y="2438404"/>
            <a:ext cx="981075" cy="3615478"/>
          </a:xfrm>
          <a:prstGeom prst="rect">
            <a:avLst/>
          </a:prstGeom>
          <a:solidFill>
            <a:schemeClr val="bg1"/>
          </a:solidFill>
          <a:ln w="3175">
            <a:noFill/>
            <a:miter lim="800000"/>
            <a:headEnd/>
            <a:tailEnd/>
          </a:ln>
          <a:effectLst/>
        </p:spPr>
        <p:txBody>
          <a:bodyPr lIns="90000" tIns="46800" rIns="90000" bIns="46800">
            <a:spAutoFit/>
          </a:bodyPr>
          <a:lstStyle/>
          <a:p>
            <a:pPr marL="85725" indent="-85725">
              <a:spcAft>
                <a:spcPct val="30000"/>
              </a:spcAft>
              <a:buClr>
                <a:schemeClr val="accent1"/>
              </a:buClr>
              <a:buFont typeface="Wingdings" pitchFamily="2" charset="2"/>
              <a:buChar char="§"/>
            </a:pPr>
            <a:r>
              <a:rPr lang="en-US" sz="800" dirty="0" smtClean="0">
                <a:latin typeface="+mn-lt"/>
              </a:rPr>
              <a:t>AIG sets its 2007 total for unrealized losses at $11.5 billion and for the first time $5.3 billion in collateral</a:t>
            </a:r>
          </a:p>
          <a:p>
            <a:pPr marL="85725" indent="-85725">
              <a:spcAft>
                <a:spcPct val="30000"/>
              </a:spcAft>
              <a:buClr>
                <a:schemeClr val="accent1"/>
              </a:buClr>
              <a:buFont typeface="Wingdings" pitchFamily="2" charset="2"/>
              <a:buChar char="§"/>
            </a:pPr>
            <a:r>
              <a:rPr lang="en-US" sz="800" dirty="0" smtClean="0">
                <a:latin typeface="+mn-lt"/>
              </a:rPr>
              <a:t>AIG puts the notional value of the entire swaps portfolio at $527 billion, about $61 billion of which had exposure to </a:t>
            </a:r>
            <a:r>
              <a:rPr lang="en-US" sz="800" dirty="0" err="1" smtClean="0">
                <a:latin typeface="+mn-lt"/>
              </a:rPr>
              <a:t>subprimes</a:t>
            </a:r>
            <a:endParaRPr lang="en-US" sz="800" dirty="0" smtClean="0">
              <a:latin typeface="+mn-lt"/>
            </a:endParaRPr>
          </a:p>
          <a:p>
            <a:pPr marL="85725" indent="-85725">
              <a:spcAft>
                <a:spcPct val="30000"/>
              </a:spcAft>
              <a:buClr>
                <a:schemeClr val="accent1"/>
              </a:buClr>
              <a:buFont typeface="Wingdings" pitchFamily="2" charset="2"/>
              <a:buChar char="§"/>
            </a:pPr>
            <a:r>
              <a:rPr lang="en-US" sz="800" dirty="0" smtClean="0">
                <a:latin typeface="+mn-lt"/>
              </a:rPr>
              <a:t>Joe </a:t>
            </a:r>
            <a:r>
              <a:rPr lang="en-US" sz="800" dirty="0" err="1" smtClean="0">
                <a:latin typeface="+mn-lt"/>
              </a:rPr>
              <a:t>Cassano</a:t>
            </a:r>
            <a:r>
              <a:rPr lang="en-US" sz="800" dirty="0" smtClean="0">
                <a:latin typeface="+mn-lt"/>
              </a:rPr>
              <a:t>, CEO of AIGFP resigned. What AIG doesn’t disclose is that he’s kept on under a $1 million per month consulting contract </a:t>
            </a:r>
            <a:endParaRPr lang="en-US" sz="800" dirty="0" smtClean="0"/>
          </a:p>
        </p:txBody>
      </p:sp>
      <p:sp>
        <p:nvSpPr>
          <p:cNvPr id="51" name="Rectangle 38"/>
          <p:cNvSpPr>
            <a:spLocks noChangeArrowheads="1"/>
          </p:cNvSpPr>
          <p:nvPr/>
        </p:nvSpPr>
        <p:spPr bwMode="gray">
          <a:xfrm>
            <a:off x="6655552" y="2438402"/>
            <a:ext cx="981075" cy="2704459"/>
          </a:xfrm>
          <a:prstGeom prst="rect">
            <a:avLst/>
          </a:prstGeom>
          <a:solidFill>
            <a:schemeClr val="bg1"/>
          </a:solidFill>
          <a:ln w="3175">
            <a:noFill/>
            <a:miter lim="800000"/>
            <a:headEnd/>
            <a:tailEnd/>
          </a:ln>
          <a:effectLst/>
        </p:spPr>
        <p:txBody>
          <a:bodyPr lIns="90000" tIns="46800" rIns="90000" bIns="46800">
            <a:spAutoFit/>
          </a:bodyPr>
          <a:lstStyle/>
          <a:p>
            <a:pPr marL="85725" indent="-85725">
              <a:spcAft>
                <a:spcPct val="30000"/>
              </a:spcAft>
              <a:buClr>
                <a:schemeClr val="accent1"/>
              </a:buClr>
              <a:buFont typeface="Wingdings" pitchFamily="2" charset="2"/>
              <a:buChar char="§"/>
            </a:pPr>
            <a:r>
              <a:rPr lang="en-US" sz="800" dirty="0" smtClean="0">
                <a:latin typeface="+mn-lt"/>
              </a:rPr>
              <a:t>S&amp;P cuts AIG’s credit rating</a:t>
            </a:r>
          </a:p>
          <a:p>
            <a:pPr marL="85725" indent="-85725">
              <a:spcAft>
                <a:spcPct val="30000"/>
              </a:spcAft>
              <a:buClr>
                <a:schemeClr val="accent1"/>
              </a:buClr>
              <a:buFont typeface="Wingdings" pitchFamily="2" charset="2"/>
              <a:buChar char="§"/>
            </a:pPr>
            <a:r>
              <a:rPr lang="en-US" sz="800" dirty="0" smtClean="0">
                <a:latin typeface="+mn-lt"/>
              </a:rPr>
              <a:t>AIG is forced to raise another $14.5 billion in collateral due to the rating downgrade. </a:t>
            </a:r>
            <a:r>
              <a:rPr lang="en-US" sz="800" b="1" dirty="0" smtClean="0">
                <a:latin typeface="+mn-lt"/>
              </a:rPr>
              <a:t>The company faces collapse</a:t>
            </a:r>
            <a:endParaRPr lang="en-US" sz="800" dirty="0" smtClean="0">
              <a:latin typeface="+mn-lt"/>
            </a:endParaRPr>
          </a:p>
          <a:p>
            <a:pPr marL="85725" indent="-85725">
              <a:spcAft>
                <a:spcPct val="30000"/>
              </a:spcAft>
              <a:buClr>
                <a:schemeClr val="accent1"/>
              </a:buClr>
              <a:buFont typeface="Wingdings" pitchFamily="2" charset="2"/>
              <a:buChar char="§"/>
            </a:pPr>
            <a:r>
              <a:rPr lang="en-US" sz="800" dirty="0" smtClean="0">
                <a:latin typeface="+mn-lt"/>
              </a:rPr>
              <a:t>$85 billion bailout: the government gets a 79.9% equity interest in AIG</a:t>
            </a:r>
          </a:p>
          <a:p>
            <a:pPr marL="85725" indent="-85725">
              <a:spcAft>
                <a:spcPct val="30000"/>
              </a:spcAft>
              <a:buClr>
                <a:schemeClr val="accent1"/>
              </a:buClr>
              <a:buFont typeface="Wingdings" pitchFamily="2" charset="2"/>
              <a:buChar char="§"/>
            </a:pPr>
            <a:r>
              <a:rPr lang="en-US" sz="800" dirty="0" smtClean="0">
                <a:latin typeface="+mn-lt"/>
              </a:rPr>
              <a:t>Another$37.8 billion are pledged to AIG</a:t>
            </a:r>
          </a:p>
          <a:p>
            <a:pPr marL="85725" indent="-85725">
              <a:spcAft>
                <a:spcPct val="30000"/>
              </a:spcAft>
              <a:buClr>
                <a:schemeClr val="accent1"/>
              </a:buClr>
              <a:buFont typeface="Wingdings" pitchFamily="2" charset="2"/>
              <a:buChar char="§"/>
            </a:pPr>
            <a:endParaRPr lang="en-US" sz="800" dirty="0" smtClean="0">
              <a:latin typeface="+mn-lt"/>
            </a:endParaRPr>
          </a:p>
        </p:txBody>
      </p:sp>
      <p:sp>
        <p:nvSpPr>
          <p:cNvPr id="52" name="Rectangle 38"/>
          <p:cNvSpPr>
            <a:spLocks noChangeArrowheads="1"/>
          </p:cNvSpPr>
          <p:nvPr/>
        </p:nvSpPr>
        <p:spPr bwMode="gray">
          <a:xfrm>
            <a:off x="7772400" y="2438402"/>
            <a:ext cx="981075" cy="3283079"/>
          </a:xfrm>
          <a:prstGeom prst="rect">
            <a:avLst/>
          </a:prstGeom>
          <a:solidFill>
            <a:schemeClr val="bg1"/>
          </a:solidFill>
          <a:ln w="3175">
            <a:noFill/>
            <a:miter lim="800000"/>
            <a:headEnd/>
            <a:tailEnd/>
          </a:ln>
          <a:effectLst/>
        </p:spPr>
        <p:txBody>
          <a:bodyPr lIns="90000" tIns="46800" rIns="90000" bIns="46800">
            <a:spAutoFit/>
          </a:bodyPr>
          <a:lstStyle/>
          <a:p>
            <a:pPr marL="85725" indent="-85725">
              <a:spcAft>
                <a:spcPct val="30000"/>
              </a:spcAft>
              <a:buClr>
                <a:schemeClr val="accent1"/>
              </a:buClr>
              <a:buFont typeface="Wingdings" pitchFamily="2" charset="2"/>
              <a:buChar char="§"/>
            </a:pPr>
            <a:r>
              <a:rPr lang="en-US" sz="800" dirty="0" smtClean="0">
                <a:latin typeface="+mn-lt"/>
              </a:rPr>
              <a:t>AIG </a:t>
            </a:r>
            <a:r>
              <a:rPr lang="en-US" sz="800" dirty="0">
                <a:latin typeface="+mn-lt"/>
              </a:rPr>
              <a:t>discloses that it had thus far posted a total </a:t>
            </a:r>
            <a:r>
              <a:rPr lang="en-US" sz="800" dirty="0" smtClean="0">
                <a:latin typeface="+mn-lt"/>
              </a:rPr>
              <a:t>of.</a:t>
            </a:r>
            <a:r>
              <a:rPr lang="en-US" sz="800" b="1" dirty="0" smtClean="0">
                <a:latin typeface="+mn-lt"/>
              </a:rPr>
              <a:t> $37.3 billion in collateral on the swaps</a:t>
            </a:r>
          </a:p>
          <a:p>
            <a:pPr marL="85725" indent="-85725">
              <a:spcAft>
                <a:spcPct val="30000"/>
              </a:spcAft>
              <a:buClr>
                <a:schemeClr val="accent1"/>
              </a:buClr>
              <a:buFont typeface="Wingdings" pitchFamily="2" charset="2"/>
              <a:buChar char="§"/>
            </a:pPr>
            <a:r>
              <a:rPr lang="en-US" sz="800" dirty="0" smtClean="0">
                <a:latin typeface="+mn-lt"/>
              </a:rPr>
              <a:t>Estimated total </a:t>
            </a:r>
            <a:r>
              <a:rPr lang="en-US" sz="800" dirty="0">
                <a:latin typeface="+mn-lt"/>
              </a:rPr>
              <a:t>unrealized losses from </a:t>
            </a:r>
            <a:r>
              <a:rPr lang="en-US" sz="800" dirty="0" smtClean="0">
                <a:latin typeface="+mn-lt"/>
              </a:rPr>
              <a:t>CDS </a:t>
            </a:r>
            <a:r>
              <a:rPr lang="en-US" sz="800" dirty="0">
                <a:latin typeface="+mn-lt"/>
              </a:rPr>
              <a:t>contracts for </a:t>
            </a:r>
            <a:r>
              <a:rPr lang="en-US" sz="800" dirty="0" smtClean="0">
                <a:latin typeface="+mn-lt"/>
              </a:rPr>
              <a:t>2007/2008: $33.2 billion</a:t>
            </a:r>
            <a:endParaRPr lang="en-US" sz="800" dirty="0">
              <a:latin typeface="+mn-lt"/>
            </a:endParaRPr>
          </a:p>
          <a:p>
            <a:pPr marL="85725" indent="-85725">
              <a:spcAft>
                <a:spcPct val="30000"/>
              </a:spcAft>
              <a:buClr>
                <a:schemeClr val="accent1"/>
              </a:buClr>
              <a:buFont typeface="Wingdings" pitchFamily="2" charset="2"/>
              <a:buChar char="§"/>
            </a:pPr>
            <a:r>
              <a:rPr lang="en-US" sz="800" dirty="0" smtClean="0">
                <a:latin typeface="+mn-lt"/>
              </a:rPr>
              <a:t>New </a:t>
            </a:r>
            <a:r>
              <a:rPr lang="en-US" sz="800" dirty="0">
                <a:latin typeface="+mn-lt"/>
              </a:rPr>
              <a:t>agreement </a:t>
            </a:r>
            <a:r>
              <a:rPr lang="en-US" sz="800" dirty="0" smtClean="0">
                <a:latin typeface="+mn-lt"/>
              </a:rPr>
              <a:t> btw AIG and government for </a:t>
            </a:r>
            <a:r>
              <a:rPr lang="en-US" sz="800" dirty="0">
                <a:latin typeface="+mn-lt"/>
              </a:rPr>
              <a:t>a total of $150 billion</a:t>
            </a:r>
            <a:r>
              <a:rPr lang="en-US" sz="800" dirty="0" smtClean="0">
                <a:latin typeface="+mn-lt"/>
              </a:rPr>
              <a:t>.</a:t>
            </a:r>
          </a:p>
          <a:p>
            <a:pPr marL="85725" indent="-85725">
              <a:spcAft>
                <a:spcPct val="30000"/>
              </a:spcAft>
              <a:buClr>
                <a:schemeClr val="accent1"/>
              </a:buClr>
              <a:buFont typeface="Wingdings" pitchFamily="2" charset="2"/>
              <a:buChar char="§"/>
            </a:pPr>
            <a:r>
              <a:rPr lang="en-US" sz="800" dirty="0" smtClean="0">
                <a:latin typeface="+mn-lt"/>
              </a:rPr>
              <a:t>Treasury would purchase $40 billion in newly issued AIG preferred stock under TARP</a:t>
            </a:r>
          </a:p>
        </p:txBody>
      </p:sp>
      <p:sp>
        <p:nvSpPr>
          <p:cNvPr id="53" name="Text Box 39"/>
          <p:cNvSpPr txBox="1">
            <a:spLocks noChangeArrowheads="1"/>
          </p:cNvSpPr>
          <p:nvPr/>
        </p:nvSpPr>
        <p:spPr bwMode="gray">
          <a:xfrm>
            <a:off x="7636628" y="1580397"/>
            <a:ext cx="1116848" cy="248402"/>
          </a:xfrm>
          <a:prstGeom prst="rect">
            <a:avLst/>
          </a:prstGeom>
          <a:noFill/>
          <a:ln w="3175">
            <a:noFill/>
            <a:miter lim="800000"/>
            <a:headEnd/>
            <a:tailEnd/>
          </a:ln>
          <a:effectLst/>
        </p:spPr>
        <p:txBody>
          <a:bodyPr wrap="square" lIns="90000" tIns="46800" rIns="90000" bIns="46800">
            <a:spAutoFit/>
          </a:bodyPr>
          <a:lstStyle/>
          <a:p>
            <a:pPr>
              <a:spcAft>
                <a:spcPct val="30000"/>
              </a:spcAft>
              <a:buClr>
                <a:schemeClr val="accent1"/>
              </a:buClr>
              <a:buFont typeface="Wingdings" pitchFamily="2" charset="2"/>
              <a:buNone/>
            </a:pPr>
            <a:r>
              <a:rPr lang="de-DE" sz="1000" b="1" i="1" dirty="0" smtClean="0">
                <a:latin typeface="+mn-lt"/>
              </a:rPr>
              <a:t>Novemb 2008</a:t>
            </a:r>
            <a:endParaRPr lang="de-DE" sz="1000" b="1" i="1" dirty="0">
              <a:latin typeface="+mn-lt"/>
            </a:endParaRPr>
          </a:p>
        </p:txBody>
      </p:sp>
      <p:sp>
        <p:nvSpPr>
          <p:cNvPr id="19" name="Rectangle 38"/>
          <p:cNvSpPr>
            <a:spLocks noChangeArrowheads="1"/>
          </p:cNvSpPr>
          <p:nvPr/>
        </p:nvSpPr>
        <p:spPr bwMode="gray">
          <a:xfrm>
            <a:off x="261590" y="2438400"/>
            <a:ext cx="981075" cy="1978107"/>
          </a:xfrm>
          <a:prstGeom prst="rect">
            <a:avLst/>
          </a:prstGeom>
          <a:solidFill>
            <a:schemeClr val="bg1"/>
          </a:solidFill>
          <a:ln w="3175">
            <a:noFill/>
            <a:miter lim="800000"/>
            <a:headEnd/>
            <a:tailEnd/>
          </a:ln>
          <a:effectLst/>
        </p:spPr>
        <p:txBody>
          <a:bodyPr lIns="90000" tIns="46800" rIns="90000" bIns="46800">
            <a:spAutoFit/>
          </a:bodyPr>
          <a:lstStyle/>
          <a:p>
            <a:pPr marL="85725" indent="-85725">
              <a:spcAft>
                <a:spcPct val="30000"/>
              </a:spcAft>
              <a:buClr>
                <a:schemeClr val="accent1"/>
              </a:buClr>
              <a:buFont typeface="Wingdings" pitchFamily="2" charset="2"/>
              <a:buChar char="§"/>
            </a:pPr>
            <a:r>
              <a:rPr lang="en-US" sz="800" dirty="0" smtClean="0">
                <a:latin typeface="+mn-lt"/>
              </a:rPr>
              <a:t>AIG officials stressed the near-absolute security of the credit-default swaps</a:t>
            </a:r>
          </a:p>
          <a:p>
            <a:pPr marL="85725" indent="-85725">
              <a:spcAft>
                <a:spcPct val="30000"/>
              </a:spcAft>
              <a:buClr>
                <a:schemeClr val="accent1"/>
              </a:buClr>
              <a:buFont typeface="Wingdings" pitchFamily="2" charset="2"/>
              <a:buChar char="§"/>
            </a:pPr>
            <a:r>
              <a:rPr lang="en-US" sz="800" dirty="0" smtClean="0">
                <a:latin typeface="+mn-lt"/>
              </a:rPr>
              <a:t>GS demands that AIG post $1.5 billion in collateral to cover some of its exposure:  AIG privately agrees to post $450 million</a:t>
            </a:r>
          </a:p>
        </p:txBody>
      </p:sp>
      <p:sp>
        <p:nvSpPr>
          <p:cNvPr id="32" name="Rectangle 38"/>
          <p:cNvSpPr>
            <a:spLocks noChangeArrowheads="1"/>
          </p:cNvSpPr>
          <p:nvPr/>
        </p:nvSpPr>
        <p:spPr bwMode="gray">
          <a:xfrm>
            <a:off x="1329738" y="2438400"/>
            <a:ext cx="981075" cy="3332324"/>
          </a:xfrm>
          <a:prstGeom prst="rect">
            <a:avLst/>
          </a:prstGeom>
          <a:solidFill>
            <a:schemeClr val="bg1"/>
          </a:solidFill>
          <a:ln w="3175">
            <a:noFill/>
            <a:miter lim="800000"/>
            <a:headEnd/>
            <a:tailEnd/>
          </a:ln>
          <a:effectLst/>
        </p:spPr>
        <p:txBody>
          <a:bodyPr lIns="90000" tIns="46800" rIns="90000" bIns="46800">
            <a:spAutoFit/>
          </a:bodyPr>
          <a:lstStyle/>
          <a:p>
            <a:pPr marL="85725" indent="-85725">
              <a:spcAft>
                <a:spcPct val="30000"/>
              </a:spcAft>
              <a:buClr>
                <a:schemeClr val="accent1"/>
              </a:buClr>
              <a:buFont typeface="Wingdings" pitchFamily="2" charset="2"/>
              <a:buChar char="§"/>
            </a:pPr>
            <a:r>
              <a:rPr lang="en-US" sz="800" dirty="0" smtClean="0">
                <a:latin typeface="+mn-lt"/>
              </a:rPr>
              <a:t>The VP of Accounting Policy at AIG Financial Products,  resigns after </a:t>
            </a:r>
            <a:r>
              <a:rPr lang="en-US" sz="800" dirty="0" err="1" smtClean="0">
                <a:latin typeface="+mn-lt"/>
              </a:rPr>
              <a:t>Cassano</a:t>
            </a:r>
            <a:r>
              <a:rPr lang="en-US" sz="800" dirty="0" smtClean="0">
                <a:latin typeface="+mn-lt"/>
              </a:rPr>
              <a:t> tells him, "I have deliberately excluded you from the valuation of the CDS because I was concerned that you would pollute the process.“</a:t>
            </a:r>
          </a:p>
          <a:p>
            <a:pPr marL="85725" indent="-85725">
              <a:spcAft>
                <a:spcPct val="30000"/>
              </a:spcAft>
              <a:buClr>
                <a:schemeClr val="accent1"/>
              </a:buClr>
              <a:buFont typeface="Wingdings" pitchFamily="2" charset="2"/>
              <a:buChar char="§"/>
            </a:pPr>
            <a:r>
              <a:rPr lang="en-US" sz="800" dirty="0" smtClean="0">
                <a:latin typeface="+mn-lt"/>
              </a:rPr>
              <a:t>Goldman asks AIG to post  another $53 billion collateral: AIG privately agrees to post $1.5 billion</a:t>
            </a:r>
            <a:endParaRPr lang="it-IT" sz="800" dirty="0">
              <a:latin typeface="+mn-lt"/>
            </a:endParaRPr>
          </a:p>
        </p:txBody>
      </p:sp>
      <p:sp>
        <p:nvSpPr>
          <p:cNvPr id="38" name="Rectangle 38"/>
          <p:cNvSpPr>
            <a:spLocks noChangeArrowheads="1"/>
          </p:cNvSpPr>
          <p:nvPr/>
        </p:nvSpPr>
        <p:spPr bwMode="gray">
          <a:xfrm>
            <a:off x="3444288" y="2438401"/>
            <a:ext cx="981075" cy="3369257"/>
          </a:xfrm>
          <a:prstGeom prst="rect">
            <a:avLst/>
          </a:prstGeom>
          <a:solidFill>
            <a:schemeClr val="bg1"/>
          </a:solidFill>
          <a:ln w="3175">
            <a:noFill/>
            <a:miter lim="800000"/>
            <a:headEnd/>
            <a:tailEnd/>
          </a:ln>
          <a:effectLst/>
        </p:spPr>
        <p:txBody>
          <a:bodyPr wrap="square" lIns="90000" tIns="46800" rIns="90000" bIns="46800">
            <a:spAutoFit/>
          </a:bodyPr>
          <a:lstStyle/>
          <a:p>
            <a:pPr marL="85725" indent="-85725">
              <a:spcAft>
                <a:spcPct val="30000"/>
              </a:spcAft>
              <a:buClr>
                <a:schemeClr val="accent1"/>
              </a:buClr>
              <a:buFont typeface="Wingdings" pitchFamily="2" charset="2"/>
              <a:buChar char="§"/>
            </a:pPr>
            <a:r>
              <a:rPr lang="en-US" sz="800" dirty="0" smtClean="0">
                <a:latin typeface="+mn-lt"/>
              </a:rPr>
              <a:t>In an SEC filing, AIG discloses $1.05 billion to $1.15 billion in further unrealized losses to its swaps portfolio,</a:t>
            </a:r>
          </a:p>
          <a:p>
            <a:pPr marL="85725" indent="-85725">
              <a:spcAft>
                <a:spcPct val="30000"/>
              </a:spcAft>
              <a:buClr>
                <a:schemeClr val="accent1"/>
              </a:buClr>
              <a:buFont typeface="Wingdings" pitchFamily="2" charset="2"/>
              <a:buChar char="§"/>
            </a:pPr>
            <a:r>
              <a:rPr lang="en-US" sz="800" dirty="0" smtClean="0">
                <a:latin typeface="+mn-lt"/>
              </a:rPr>
              <a:t>CEO Martin Sullivan explains that the probability that AIG’s credit-default swap portfolio will sustain an "economic loss" is "close to zero“ and that  AIG had "a very high level of comfort" with its risk models.</a:t>
            </a:r>
          </a:p>
          <a:p>
            <a:pPr marL="85725" indent="-85725">
              <a:spcAft>
                <a:spcPct val="30000"/>
              </a:spcAft>
              <a:buClr>
                <a:schemeClr val="accent1"/>
              </a:buClr>
              <a:buFont typeface="Wingdings" pitchFamily="2" charset="2"/>
              <a:buChar char="§"/>
            </a:pPr>
            <a:endParaRPr lang="en-US" sz="800" dirty="0" smtClean="0"/>
          </a:p>
        </p:txBody>
      </p:sp>
      <p:sp>
        <p:nvSpPr>
          <p:cNvPr id="34" name="Rectangle 38"/>
          <p:cNvSpPr>
            <a:spLocks noChangeArrowheads="1"/>
          </p:cNvSpPr>
          <p:nvPr/>
        </p:nvSpPr>
        <p:spPr bwMode="gray">
          <a:xfrm>
            <a:off x="2390428" y="2438400"/>
            <a:ext cx="981075" cy="3086102"/>
          </a:xfrm>
          <a:prstGeom prst="rect">
            <a:avLst/>
          </a:prstGeom>
          <a:solidFill>
            <a:schemeClr val="bg1"/>
          </a:solidFill>
          <a:ln w="3175">
            <a:noFill/>
            <a:miter lim="800000"/>
            <a:headEnd/>
            <a:tailEnd/>
          </a:ln>
          <a:effectLst/>
        </p:spPr>
        <p:txBody>
          <a:bodyPr wrap="square" lIns="90000" tIns="46800" rIns="90000" bIns="46800">
            <a:spAutoFit/>
          </a:bodyPr>
          <a:lstStyle/>
          <a:p>
            <a:pPr marL="85725" indent="-85725">
              <a:spcAft>
                <a:spcPct val="30000"/>
              </a:spcAft>
              <a:buClr>
                <a:schemeClr val="accent1"/>
              </a:buClr>
              <a:buFont typeface="Wingdings" pitchFamily="2" charset="2"/>
              <a:buChar char="§"/>
            </a:pPr>
            <a:r>
              <a:rPr lang="en-US" sz="800" dirty="0" smtClean="0">
                <a:latin typeface="+mn-lt"/>
              </a:rPr>
              <a:t>In an SEC filing, AIG reports $352 million in unrealized losses from its credit-default swap portfolio, but says it’s "highly unlikely" AIG would really lose any money on the deals</a:t>
            </a:r>
          </a:p>
          <a:p>
            <a:pPr marL="85725" indent="-85725">
              <a:spcAft>
                <a:spcPct val="30000"/>
              </a:spcAft>
              <a:buClr>
                <a:schemeClr val="accent1"/>
              </a:buClr>
              <a:buFont typeface="Wingdings" pitchFamily="2" charset="2"/>
              <a:buChar char="§"/>
            </a:pPr>
            <a:r>
              <a:rPr lang="en-US" sz="800" dirty="0" smtClean="0">
                <a:latin typeface="+mn-lt"/>
              </a:rPr>
              <a:t>An auditor from PWC, privately warns AIG of a possible "material weakness" in its risk management of the swaps.</a:t>
            </a:r>
            <a:endParaRPr lang="it-IT" sz="800" dirty="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Early History</a:t>
            </a:r>
          </a:p>
        </p:txBody>
      </p:sp>
      <p:sp>
        <p:nvSpPr>
          <p:cNvPr id="3" name="Content Placeholder 2"/>
          <p:cNvSpPr>
            <a:spLocks noGrp="1"/>
          </p:cNvSpPr>
          <p:nvPr>
            <p:ph idx="1"/>
          </p:nvPr>
        </p:nvSpPr>
        <p:spPr>
          <a:xfrm>
            <a:off x="779463" y="1828800"/>
            <a:ext cx="7583487" cy="4208463"/>
          </a:xfrm>
        </p:spPr>
        <p:txBody>
          <a:bodyPr>
            <a:noAutofit/>
          </a:bodyPr>
          <a:lstStyle/>
          <a:p>
            <a:pPr eaLnBrk="1" hangingPunct="1">
              <a:lnSpc>
                <a:spcPct val="80000"/>
              </a:lnSpc>
            </a:pPr>
            <a:r>
              <a:rPr lang="en-US" sz="2000" dirty="0" smtClean="0"/>
              <a:t>Former ice cream parlor owner </a:t>
            </a:r>
            <a:r>
              <a:rPr lang="en-US" sz="2000" dirty="0" err="1" smtClean="0"/>
              <a:t>Cornelias</a:t>
            </a:r>
            <a:r>
              <a:rPr lang="en-US" sz="2000" dirty="0" smtClean="0"/>
              <a:t> Starr founded property/casualty insurer American Asiatic Underwriters in Shanghai in 1919. </a:t>
            </a:r>
          </a:p>
          <a:p>
            <a:pPr eaLnBrk="1" hangingPunct="1">
              <a:lnSpc>
                <a:spcPct val="80000"/>
              </a:lnSpc>
            </a:pPr>
            <a:r>
              <a:rPr lang="en-US" sz="2000" dirty="0" smtClean="0"/>
              <a:t>Worked with U.S. Office of Strategic Services during World War II to create an intelligence unit that gleaned information from insurance documents. </a:t>
            </a:r>
          </a:p>
          <a:p>
            <a:pPr eaLnBrk="1" hangingPunct="1">
              <a:lnSpc>
                <a:spcPct val="80000"/>
              </a:lnSpc>
            </a:pPr>
            <a:r>
              <a:rPr lang="en-US" sz="2000" dirty="0" smtClean="0"/>
              <a:t>Expansion: </a:t>
            </a:r>
          </a:p>
          <a:p>
            <a:pPr lvl="1" eaLnBrk="1" hangingPunct="1">
              <a:lnSpc>
                <a:spcPct val="80000"/>
              </a:lnSpc>
            </a:pPr>
            <a:r>
              <a:rPr lang="en-US" sz="1800" dirty="0" smtClean="0"/>
              <a:t>1920s – Life insurance and foreign risks </a:t>
            </a:r>
          </a:p>
          <a:p>
            <a:pPr lvl="1" eaLnBrk="1" hangingPunct="1">
              <a:lnSpc>
                <a:spcPct val="80000"/>
              </a:lnSpc>
            </a:pPr>
            <a:r>
              <a:rPr lang="en-US" sz="1800" dirty="0" smtClean="0"/>
              <a:t>1950s - Disability, health, and life insurance and pension plans for employees </a:t>
            </a:r>
          </a:p>
          <a:p>
            <a:pPr lvl="1" eaLnBrk="1" hangingPunct="1">
              <a:lnSpc>
                <a:spcPct val="80000"/>
              </a:lnSpc>
            </a:pPr>
            <a:r>
              <a:rPr lang="en-US" sz="1800" dirty="0" smtClean="0"/>
              <a:t>1980s - Asia and financial services (1980s), </a:t>
            </a:r>
          </a:p>
          <a:p>
            <a:pPr lvl="1" eaLnBrk="1" hangingPunct="1">
              <a:lnSpc>
                <a:spcPct val="80000"/>
              </a:lnSpc>
            </a:pPr>
            <a:r>
              <a:rPr lang="en-US" sz="1800" dirty="0" smtClean="0"/>
              <a:t>1990s - Worldwide expansion </a:t>
            </a:r>
          </a:p>
          <a:p>
            <a:pPr eaLnBrk="1" hangingPunct="1">
              <a:lnSpc>
                <a:spcPct val="80000"/>
              </a:lnSpc>
            </a:pPr>
            <a:r>
              <a:rPr lang="en-US" sz="2000" dirty="0" smtClean="0"/>
              <a:t>Maurice “Hank” Greenberg became CEO in 1968.  </a:t>
            </a:r>
          </a:p>
          <a:p>
            <a:pPr eaLnBrk="1" hangingPunct="1">
              <a:lnSpc>
                <a:spcPct val="80000"/>
              </a:lnSpc>
            </a:pPr>
            <a:r>
              <a:rPr lang="en-US" sz="2000" dirty="0" smtClean="0"/>
              <a:t>AIG Group went public in 1969.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History</a:t>
            </a:r>
            <a:endParaRPr lang="en-US" dirty="0"/>
          </a:p>
        </p:txBody>
      </p:sp>
      <p:sp>
        <p:nvSpPr>
          <p:cNvPr id="3" name="Content Placeholder 2"/>
          <p:cNvSpPr>
            <a:spLocks noGrp="1"/>
          </p:cNvSpPr>
          <p:nvPr>
            <p:ph idx="1"/>
          </p:nvPr>
        </p:nvSpPr>
        <p:spPr/>
        <p:txBody>
          <a:bodyPr>
            <a:normAutofit lnSpcReduction="10000"/>
          </a:bodyPr>
          <a:lstStyle/>
          <a:p>
            <a:r>
              <a:rPr lang="en-US" dirty="0" smtClean="0"/>
              <a:t>4 major lines of business:</a:t>
            </a:r>
          </a:p>
          <a:p>
            <a:pPr lvl="1"/>
            <a:r>
              <a:rPr lang="en-US" dirty="0" smtClean="0"/>
              <a:t>General insurance – largest U.S. underwriter of commercial and industrial insurance.</a:t>
            </a:r>
          </a:p>
          <a:p>
            <a:pPr lvl="1"/>
            <a:r>
              <a:rPr lang="en-US" dirty="0" smtClean="0"/>
              <a:t>Life insurance and retirement services – most extensive global network.</a:t>
            </a:r>
          </a:p>
          <a:p>
            <a:pPr lvl="1"/>
            <a:r>
              <a:rPr lang="en-US" dirty="0" smtClean="0"/>
              <a:t>Financial services – aircraft finance, capital markets, consumer finance, etc.</a:t>
            </a:r>
          </a:p>
          <a:p>
            <a:pPr lvl="1"/>
            <a:r>
              <a:rPr lang="en-US" dirty="0" smtClean="0"/>
              <a:t>Asset management – institutional and individual assets, private banking, retail funds.</a:t>
            </a:r>
          </a:p>
          <a:p>
            <a:r>
              <a:rPr lang="en-US" dirty="0" smtClean="0"/>
              <a:t>Business units contributing to the firm’s collapse</a:t>
            </a:r>
          </a:p>
          <a:p>
            <a:pPr lvl="1"/>
            <a:r>
              <a:rPr lang="en-US" dirty="0" smtClean="0"/>
              <a:t>AIG Financial Products (“AIGFP”)</a:t>
            </a:r>
          </a:p>
          <a:p>
            <a:pPr lvl="1"/>
            <a:r>
              <a:rPr lang="en-US" dirty="0" smtClean="0"/>
              <a:t>AIG Investments (“AIGI”)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9600" y="2448498"/>
            <a:ext cx="8077200" cy="44710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AIG:  Meltdown</a:t>
            </a:r>
            <a:endParaRPr lang="en-US" dirty="0"/>
          </a:p>
        </p:txBody>
      </p:sp>
      <p:sp>
        <p:nvSpPr>
          <p:cNvPr id="3" name="Content Placeholder 2"/>
          <p:cNvSpPr>
            <a:spLocks noGrp="1"/>
          </p:cNvSpPr>
          <p:nvPr>
            <p:ph idx="1"/>
          </p:nvPr>
        </p:nvSpPr>
        <p:spPr/>
        <p:txBody>
          <a:bodyPr>
            <a:normAutofit/>
          </a:bodyPr>
          <a:lstStyle/>
          <a:p>
            <a:r>
              <a:rPr lang="en-US" dirty="0" smtClean="0"/>
              <a:t>History</a:t>
            </a:r>
          </a:p>
          <a:p>
            <a:r>
              <a:rPr lang="en-US" dirty="0" smtClean="0"/>
              <a:t>Investment Strategy</a:t>
            </a:r>
          </a:p>
          <a:p>
            <a:r>
              <a:rPr lang="en-US" dirty="0" smtClean="0"/>
              <a:t>Regulatory Framework</a:t>
            </a:r>
          </a:p>
          <a:p>
            <a:r>
              <a:rPr lang="en-US" dirty="0" smtClean="0"/>
              <a:t>Reasons for AIG’s Bailout</a:t>
            </a:r>
          </a:p>
          <a:p>
            <a:r>
              <a:rPr lang="en-US" dirty="0" smtClean="0"/>
              <a:t>Political Rhetoric </a:t>
            </a:r>
          </a:p>
          <a:p>
            <a:r>
              <a:rPr lang="en-US" dirty="0" smtClean="0"/>
              <a:t>Epilogue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AIG Financial Products</a:t>
            </a:r>
          </a:p>
        </p:txBody>
      </p:sp>
      <p:sp>
        <p:nvSpPr>
          <p:cNvPr id="3" name="Content Placeholder 2"/>
          <p:cNvSpPr>
            <a:spLocks noGrp="1"/>
          </p:cNvSpPr>
          <p:nvPr>
            <p:ph idx="1"/>
          </p:nvPr>
        </p:nvSpPr>
        <p:spPr>
          <a:xfrm>
            <a:off x="779463" y="1828800"/>
            <a:ext cx="7583487" cy="4208463"/>
          </a:xfrm>
        </p:spPr>
        <p:txBody>
          <a:bodyPr>
            <a:normAutofit/>
          </a:bodyPr>
          <a:lstStyle/>
          <a:p>
            <a:pPr>
              <a:lnSpc>
                <a:spcPct val="80000"/>
              </a:lnSpc>
            </a:pPr>
            <a:r>
              <a:rPr lang="en-US" dirty="0" smtClean="0"/>
              <a:t>Leveraged AIG’s credit rating and strength of AIG’s balance sheet to participate in the derivatives market</a:t>
            </a:r>
          </a:p>
          <a:p>
            <a:pPr lvl="1" eaLnBrk="1" hangingPunct="1">
              <a:lnSpc>
                <a:spcPct val="80000"/>
              </a:lnSpc>
            </a:pPr>
            <a:r>
              <a:rPr lang="en-US" dirty="0" smtClean="0"/>
              <a:t>Interest Rate Swaps</a:t>
            </a:r>
          </a:p>
          <a:p>
            <a:pPr lvl="1" eaLnBrk="1" hangingPunct="1">
              <a:lnSpc>
                <a:spcPct val="80000"/>
              </a:lnSpc>
            </a:pPr>
            <a:r>
              <a:rPr lang="en-US" dirty="0" smtClean="0"/>
              <a:t>CDO Insurance</a:t>
            </a:r>
          </a:p>
          <a:p>
            <a:pPr lvl="1">
              <a:lnSpc>
                <a:spcPct val="80000"/>
              </a:lnSpc>
            </a:pPr>
            <a:r>
              <a:rPr lang="en-US" dirty="0" smtClean="0"/>
              <a:t>Credit Default Swaps</a:t>
            </a:r>
          </a:p>
          <a:p>
            <a:pPr>
              <a:lnSpc>
                <a:spcPct val="80000"/>
              </a:lnSpc>
            </a:pPr>
            <a:r>
              <a:rPr lang="en-US" dirty="0" smtClean="0"/>
              <a:t>By 2008, AIGFP’s portfolio of credit default swaps had reached $500bn</a:t>
            </a:r>
          </a:p>
          <a:p>
            <a:pPr lvl="1">
              <a:lnSpc>
                <a:spcPct val="80000"/>
              </a:lnSpc>
            </a:pPr>
            <a:r>
              <a:rPr lang="en-US" dirty="0" smtClean="0"/>
              <a:t>Selling protection was hugely profitable.  In 2005, the business accounted for 17.5% of AIG’s total operating income yielding margins of 83%</a:t>
            </a:r>
          </a:p>
          <a:p>
            <a:pPr>
              <a:lnSpc>
                <a:spcPct val="80000"/>
              </a:lnSpc>
            </a:pPr>
            <a:r>
              <a:rPr lang="en-US" dirty="0" smtClean="0"/>
              <a:t>Counterparties included banks, brokerages, pension funds, endowments and other large financial institutions </a:t>
            </a:r>
          </a:p>
          <a:p>
            <a:pPr>
              <a:lnSpc>
                <a:spcPct val="80000"/>
              </a:lnSpc>
            </a:pPr>
            <a:endParaRPr lang="en-US" dirty="0" smtClean="0"/>
          </a:p>
          <a:p>
            <a:pPr lvl="1">
              <a:lnSpc>
                <a:spcPct val="80000"/>
              </a:lnSpc>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chor="t" anchorCtr="0"/>
          <a:lstStyle/>
          <a:p>
            <a:pPr eaLnBrk="1" hangingPunct="1"/>
            <a:r>
              <a:rPr lang="en-US" dirty="0" smtClean="0"/>
              <a:t>AIG Investments</a:t>
            </a:r>
          </a:p>
        </p:txBody>
      </p:sp>
      <p:sp>
        <p:nvSpPr>
          <p:cNvPr id="3" name="Content Placeholder 2"/>
          <p:cNvSpPr>
            <a:spLocks noGrp="1"/>
          </p:cNvSpPr>
          <p:nvPr>
            <p:ph sz="half" idx="1"/>
          </p:nvPr>
        </p:nvSpPr>
        <p:spPr/>
        <p:txBody>
          <a:bodyPr>
            <a:noAutofit/>
          </a:bodyPr>
          <a:lstStyle/>
          <a:p>
            <a:pPr>
              <a:lnSpc>
                <a:spcPct val="80000"/>
              </a:lnSpc>
            </a:pPr>
            <a:r>
              <a:rPr lang="en-US" sz="2100" dirty="0" smtClean="0"/>
              <a:t>Managed money for AIG’s insurance subsidiaries and outside investors</a:t>
            </a:r>
          </a:p>
          <a:p>
            <a:pPr>
              <a:lnSpc>
                <a:spcPct val="80000"/>
              </a:lnSpc>
            </a:pPr>
            <a:r>
              <a:rPr lang="en-US" sz="2100" dirty="0" smtClean="0"/>
              <a:t>Became active in the securities-lending business in an effort to reap additional yield from its investment portfolios</a:t>
            </a:r>
          </a:p>
          <a:p>
            <a:pPr>
              <a:lnSpc>
                <a:spcPct val="80000"/>
              </a:lnSpc>
            </a:pPr>
            <a:r>
              <a:rPr lang="en-US" sz="2100" dirty="0" smtClean="0"/>
              <a:t>Invested cash collateral received from securities lending in fixed-income products</a:t>
            </a:r>
          </a:p>
          <a:p>
            <a:pPr>
              <a:lnSpc>
                <a:spcPct val="80000"/>
              </a:lnSpc>
            </a:pPr>
            <a:r>
              <a:rPr lang="en-US" sz="2100" dirty="0" smtClean="0"/>
              <a:t>Growth of securities-lending portfolio</a:t>
            </a:r>
          </a:p>
        </p:txBody>
      </p:sp>
      <p:graphicFrame>
        <p:nvGraphicFramePr>
          <p:cNvPr id="5" name="Content Placeholder 4"/>
          <p:cNvGraphicFramePr>
            <a:graphicFrameLocks noGrp="1"/>
          </p:cNvGraphicFramePr>
          <p:nvPr>
            <p:ph sz="half" idx="2"/>
          </p:nvPr>
        </p:nvGraphicFramePr>
        <p:xfrm>
          <a:off x="4687888" y="1828800"/>
          <a:ext cx="3657600" cy="42195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3091</TotalTime>
  <Words>3390</Words>
  <Application>Microsoft Macintosh PowerPoint</Application>
  <PresentationFormat>On-screen Show (4:3)</PresentationFormat>
  <Paragraphs>455</Paragraphs>
  <Slides>29</Slides>
  <Notes>24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Revolution</vt:lpstr>
      <vt:lpstr>AIG:  Meltdown</vt:lpstr>
      <vt:lpstr>AIG:  Meltdown</vt:lpstr>
      <vt:lpstr>The largest bailout for a private company in U.S history:  $150bn . . . and growing </vt:lpstr>
      <vt:lpstr>Timeline of AIG’s spiral downward</vt:lpstr>
      <vt:lpstr>Early History</vt:lpstr>
      <vt:lpstr>Recent History</vt:lpstr>
      <vt:lpstr>AIG:  Meltdown</vt:lpstr>
      <vt:lpstr>AIG Financial Products</vt:lpstr>
      <vt:lpstr>AIG Investments</vt:lpstr>
      <vt:lpstr>AIG Investments</vt:lpstr>
      <vt:lpstr>What Went Wrong at AIGFP?</vt:lpstr>
      <vt:lpstr>What Went Wrong at AIGI?</vt:lpstr>
      <vt:lpstr>Collateral Calls &amp; Mounting Losses</vt:lpstr>
      <vt:lpstr>AIG:  Meltdown</vt:lpstr>
      <vt:lpstr>Gaps Between Regulation &amp; Market</vt:lpstr>
      <vt:lpstr>AIG:  Meltdown</vt:lpstr>
      <vt:lpstr>Why Bailout AIG? </vt:lpstr>
      <vt:lpstr>Systemic risks posed by AIG’s failure </vt:lpstr>
      <vt:lpstr>AIG:  Meltdown</vt:lpstr>
      <vt:lpstr>Bailout: An Interest Group Tale?</vt:lpstr>
      <vt:lpstr>Conflict of Interest?</vt:lpstr>
      <vt:lpstr>The Lehman Counterfactual?</vt:lpstr>
      <vt:lpstr>AIG:  Meltdown</vt:lpstr>
      <vt:lpstr>Where is the bailout money going?</vt:lpstr>
      <vt:lpstr>What is the Current Strategy?</vt:lpstr>
      <vt:lpstr>Conclusions</vt:lpstr>
      <vt:lpstr>Appendix</vt:lpstr>
      <vt:lpstr>Birth of Credit Default Swaps (CDS) in 1998</vt:lpstr>
      <vt:lpstr>Private Contracts: CDS &amp; CDO</vt:lpstr>
    </vt:vector>
  </TitlesOfParts>
  <Company>University of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AIG: Meltdown</dc:title>
  <dc:creator>Ava Zhao</dc:creator>
  <cp:lastModifiedBy>Ryan Hamilton</cp:lastModifiedBy>
  <cp:revision>212</cp:revision>
  <dcterms:created xsi:type="dcterms:W3CDTF">2009-02-25T23:57:29Z</dcterms:created>
  <dcterms:modified xsi:type="dcterms:W3CDTF">2009-02-26T21:39:16Z</dcterms:modified>
</cp:coreProperties>
</file>