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0"/>
  </p:notesMasterIdLst>
  <p:handoutMasterIdLst>
    <p:handoutMasterId r:id="rId71"/>
  </p:handoutMasterIdLst>
  <p:sldIdLst>
    <p:sldId id="1287" r:id="rId2"/>
    <p:sldId id="2087" r:id="rId3"/>
    <p:sldId id="2737" r:id="rId4"/>
    <p:sldId id="2738" r:id="rId5"/>
    <p:sldId id="2751" r:id="rId6"/>
    <p:sldId id="2752" r:id="rId7"/>
    <p:sldId id="2719" r:id="rId8"/>
    <p:sldId id="2720" r:id="rId9"/>
    <p:sldId id="2721" r:id="rId10"/>
    <p:sldId id="2724" r:id="rId11"/>
    <p:sldId id="2722" r:id="rId12"/>
    <p:sldId id="2732" r:id="rId13"/>
    <p:sldId id="2729" r:id="rId14"/>
    <p:sldId id="2725" r:id="rId15"/>
    <p:sldId id="2733" r:id="rId16"/>
    <p:sldId id="2734" r:id="rId17"/>
    <p:sldId id="2735" r:id="rId18"/>
    <p:sldId id="2055" r:id="rId19"/>
    <p:sldId id="2736" r:id="rId20"/>
    <p:sldId id="2056" r:id="rId21"/>
    <p:sldId id="2057" r:id="rId22"/>
    <p:sldId id="2717" r:id="rId23"/>
    <p:sldId id="2718" r:id="rId24"/>
    <p:sldId id="2696" r:id="rId25"/>
    <p:sldId id="2744" r:id="rId26"/>
    <p:sldId id="2741" r:id="rId27"/>
    <p:sldId id="2694" r:id="rId28"/>
    <p:sldId id="2742" r:id="rId29"/>
    <p:sldId id="2740" r:id="rId30"/>
    <p:sldId id="2739" r:id="rId31"/>
    <p:sldId id="2745" r:id="rId32"/>
    <p:sldId id="2749" r:id="rId33"/>
    <p:sldId id="2750" r:id="rId34"/>
    <p:sldId id="1512" r:id="rId35"/>
    <p:sldId id="2637" r:id="rId36"/>
    <p:sldId id="2638" r:id="rId37"/>
    <p:sldId id="2644" r:id="rId38"/>
    <p:sldId id="2645" r:id="rId39"/>
    <p:sldId id="2639" r:id="rId40"/>
    <p:sldId id="2684" r:id="rId41"/>
    <p:sldId id="2685" r:id="rId42"/>
    <p:sldId id="2687" r:id="rId43"/>
    <p:sldId id="2651" r:id="rId44"/>
    <p:sldId id="2654" r:id="rId45"/>
    <p:sldId id="2655" r:id="rId46"/>
    <p:sldId id="2656" r:id="rId47"/>
    <p:sldId id="2692" r:id="rId48"/>
    <p:sldId id="2693" r:id="rId49"/>
    <p:sldId id="2697" r:id="rId50"/>
    <p:sldId id="2703" r:id="rId51"/>
    <p:sldId id="2704" r:id="rId52"/>
    <p:sldId id="2707" r:id="rId53"/>
    <p:sldId id="2705" r:id="rId54"/>
    <p:sldId id="2702" r:id="rId55"/>
    <p:sldId id="2708" r:id="rId56"/>
    <p:sldId id="2713" r:id="rId57"/>
    <p:sldId id="2714" r:id="rId58"/>
    <p:sldId id="2710" r:id="rId59"/>
    <p:sldId id="2715" r:id="rId60"/>
    <p:sldId id="2716" r:id="rId61"/>
    <p:sldId id="2653" r:id="rId62"/>
    <p:sldId id="2753" r:id="rId63"/>
    <p:sldId id="2709" r:id="rId64"/>
    <p:sldId id="2604" r:id="rId65"/>
    <p:sldId id="2605" r:id="rId66"/>
    <p:sldId id="2606" r:id="rId67"/>
    <p:sldId id="2607" r:id="rId68"/>
    <p:sldId id="2608" r:id="rId69"/>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CC66FF"/>
    <a:srgbClr val="CCCCFF"/>
    <a:srgbClr val="6699FF"/>
    <a:srgbClr val="003399"/>
    <a:srgbClr val="FFCC99"/>
    <a:srgbClr val="CC99FF"/>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1" autoAdjust="0"/>
    <p:restoredTop sz="94603" autoAdjust="0"/>
  </p:normalViewPr>
  <p:slideViewPr>
    <p:cSldViewPr snapToGrid="0">
      <p:cViewPr varScale="1">
        <p:scale>
          <a:sx n="150" d="100"/>
          <a:sy n="150" d="100"/>
        </p:scale>
        <p:origin x="72" y="476"/>
      </p:cViewPr>
      <p:guideLst>
        <p:guide orient="horz" pos="2160"/>
        <p:guide pos="3840"/>
      </p:guideLst>
    </p:cSldViewPr>
  </p:slideViewPr>
  <p:outlineViewPr>
    <p:cViewPr>
      <p:scale>
        <a:sx n="50" d="100"/>
        <a:sy n="50" d="100"/>
      </p:scale>
      <p:origin x="0" y="-14288"/>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1" d="100"/>
          <a:sy n="81" d="100"/>
        </p:scale>
        <p:origin x="-1954"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defTabSz="931700">
              <a:defRPr kumimoji="0" sz="1200">
                <a:latin typeface="Times New Roman" charset="0"/>
              </a:defRPr>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4" y="0"/>
            <a:ext cx="3036887" cy="463550"/>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algn="r" defTabSz="931700">
              <a:defRPr kumimoji="0" sz="1200">
                <a:latin typeface="Times New Roman" charset="0"/>
              </a:defRPr>
            </a:lvl1pPr>
          </a:lstStyle>
          <a:p>
            <a:pPr>
              <a:defRPr/>
            </a:pPr>
            <a:fld id="{66C88E62-B9AB-40CA-B507-6E89AF817C8B}" type="datetime1">
              <a:rPr lang="en-US" altLang="en-US" smtClean="0"/>
              <a:t>2/23/2024</a:t>
            </a:fld>
            <a:endParaRPr lang="en-US" altLang="en-US"/>
          </a:p>
        </p:txBody>
      </p:sp>
      <p:sp>
        <p:nvSpPr>
          <p:cNvPr id="14340" name="Rectangle 4"/>
          <p:cNvSpPr>
            <a:spLocks noGrp="1" noChangeArrowheads="1"/>
          </p:cNvSpPr>
          <p:nvPr>
            <p:ph type="ftr" sz="quarter" idx="2"/>
          </p:nvPr>
        </p:nvSpPr>
        <p:spPr bwMode="auto">
          <a:xfrm>
            <a:off x="1" y="8832850"/>
            <a:ext cx="3036888" cy="463550"/>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defTabSz="931700">
              <a:defRPr kumimoji="0" sz="1200">
                <a:latin typeface="Times New Roman" charset="0"/>
              </a:defRPr>
            </a:lvl1pPr>
          </a:lstStyle>
          <a:p>
            <a:pPr>
              <a:defRPr/>
            </a:pPr>
            <a:r>
              <a:rPr lang="en-US" altLang="en-US"/>
              <a:t>Antitrust</a:t>
            </a:r>
          </a:p>
        </p:txBody>
      </p:sp>
      <p:sp>
        <p:nvSpPr>
          <p:cNvPr id="14341" name="Rectangle 5"/>
          <p:cNvSpPr>
            <a:spLocks noGrp="1" noChangeArrowheads="1"/>
          </p:cNvSpPr>
          <p:nvPr>
            <p:ph type="sldNum" sz="quarter" idx="3"/>
          </p:nvPr>
        </p:nvSpPr>
        <p:spPr bwMode="auto">
          <a:xfrm>
            <a:off x="3973514" y="8832850"/>
            <a:ext cx="3036887" cy="463550"/>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algn="r" defTabSz="930207">
              <a:defRPr kumimoji="0" sz="1200"/>
            </a:lvl1pPr>
          </a:lstStyle>
          <a:p>
            <a:fld id="{493D97E5-878E-4159-BBAC-27C6A1176D97}" type="slidenum">
              <a:rPr lang="en-US" altLang="en-US"/>
              <a:pPr/>
              <a:t>‹#›</a:t>
            </a:fld>
            <a:endParaRPr lang="en-US" altLang="en-US"/>
          </a:p>
        </p:txBody>
      </p:sp>
    </p:spTree>
    <p:extLst>
      <p:ext uri="{BB962C8B-B14F-4D97-AF65-F5344CB8AC3E}">
        <p14:creationId xmlns:p14="http://schemas.microsoft.com/office/powerpoint/2010/main" val="294280947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defTabSz="931700">
              <a:defRPr kumimoji="0" sz="1200">
                <a:latin typeface="Times New Roman" charset="0"/>
              </a:defRPr>
            </a:lvl1pPr>
          </a:lstStyle>
          <a:p>
            <a:pPr>
              <a:defRPr/>
            </a:pPr>
            <a:endParaRPr lang="en-US" altLang="en-US"/>
          </a:p>
        </p:txBody>
      </p:sp>
      <p:sp>
        <p:nvSpPr>
          <p:cNvPr id="36867"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39" y="4416426"/>
            <a:ext cx="5140325" cy="4181475"/>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4" y="0"/>
            <a:ext cx="3036887" cy="463550"/>
          </a:xfrm>
          <a:prstGeom prst="rect">
            <a:avLst/>
          </a:prstGeom>
          <a:noFill/>
          <a:ln w="9525">
            <a:noFill/>
            <a:miter lim="800000"/>
            <a:headEnd/>
            <a:tailEnd/>
          </a:ln>
        </p:spPr>
        <p:txBody>
          <a:bodyPr vert="horz" wrap="square" lIns="93149" tIns="46574" rIns="93149" bIns="46574" numCol="1" anchor="t" anchorCtr="0" compatLnSpc="1">
            <a:prstTxWarp prst="textNoShape">
              <a:avLst/>
            </a:prstTxWarp>
          </a:bodyPr>
          <a:lstStyle>
            <a:lvl1pPr algn="r" defTabSz="931700">
              <a:defRPr kumimoji="0" sz="1200">
                <a:latin typeface="Times New Roman" charset="0"/>
              </a:defRPr>
            </a:lvl1pPr>
          </a:lstStyle>
          <a:p>
            <a:pPr>
              <a:defRPr/>
            </a:pPr>
            <a:fld id="{1082C7EE-E5E3-48CB-9157-705779397CED}" type="datetime1">
              <a:rPr lang="en-US" altLang="en-US" smtClean="0"/>
              <a:t>2/23/2024</a:t>
            </a:fld>
            <a:endParaRPr lang="en-US" altLang="en-US"/>
          </a:p>
        </p:txBody>
      </p:sp>
      <p:sp>
        <p:nvSpPr>
          <p:cNvPr id="2060" name="Rectangle 12"/>
          <p:cNvSpPr>
            <a:spLocks noGrp="1" noChangeArrowheads="1"/>
          </p:cNvSpPr>
          <p:nvPr>
            <p:ph type="ftr" sz="quarter" idx="4"/>
          </p:nvPr>
        </p:nvSpPr>
        <p:spPr bwMode="auto">
          <a:xfrm>
            <a:off x="1" y="8832850"/>
            <a:ext cx="3036888" cy="463550"/>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defTabSz="931700">
              <a:defRPr kumimoji="0" sz="1200">
                <a:latin typeface="Times New Roman" charset="0"/>
              </a:defRPr>
            </a:lvl1pPr>
          </a:lstStyle>
          <a:p>
            <a:pPr>
              <a:defRPr/>
            </a:pPr>
            <a:endParaRPr lang="en-US" altLang="en-US"/>
          </a:p>
        </p:txBody>
      </p:sp>
      <p:sp>
        <p:nvSpPr>
          <p:cNvPr id="2061" name="Rectangle 13"/>
          <p:cNvSpPr>
            <a:spLocks noGrp="1" noChangeArrowheads="1"/>
          </p:cNvSpPr>
          <p:nvPr>
            <p:ph type="sldNum" sz="quarter" idx="5"/>
          </p:nvPr>
        </p:nvSpPr>
        <p:spPr bwMode="auto">
          <a:xfrm>
            <a:off x="3973514" y="8832850"/>
            <a:ext cx="3036887" cy="463550"/>
          </a:xfrm>
          <a:prstGeom prst="rect">
            <a:avLst/>
          </a:prstGeom>
          <a:noFill/>
          <a:ln w="9525">
            <a:noFill/>
            <a:miter lim="800000"/>
            <a:headEnd/>
            <a:tailEnd/>
          </a:ln>
        </p:spPr>
        <p:txBody>
          <a:bodyPr vert="horz" wrap="square" lIns="93149" tIns="46574" rIns="93149" bIns="46574" numCol="1" anchor="b" anchorCtr="0" compatLnSpc="1">
            <a:prstTxWarp prst="textNoShape">
              <a:avLst/>
            </a:prstTxWarp>
          </a:bodyPr>
          <a:lstStyle>
            <a:lvl1pPr algn="r" defTabSz="930207">
              <a:defRPr kumimoji="0" sz="1200"/>
            </a:lvl1pPr>
          </a:lstStyle>
          <a:p>
            <a:fld id="{52834706-1556-41D4-9617-070BF6849BD4}" type="slidenum">
              <a:rPr lang="en-US" altLang="en-US"/>
              <a:pPr/>
              <a:t>‹#›</a:t>
            </a:fld>
            <a:endParaRPr lang="en-US" altLang="en-US"/>
          </a:p>
        </p:txBody>
      </p:sp>
    </p:spTree>
    <p:extLst>
      <p:ext uri="{BB962C8B-B14F-4D97-AF65-F5344CB8AC3E}">
        <p14:creationId xmlns:p14="http://schemas.microsoft.com/office/powerpoint/2010/main" val="338536738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3B87E67B-E2E6-481F-9CB1-2C172A507842}" type="datetime1">
              <a:rPr kumimoji="0" lang="en-US" altLang="en-US" sz="1200"/>
              <a:t>2/23/2024</a:t>
            </a:fld>
            <a:endParaRPr kumimoji="0" lang="en-US" altLang="en-US" sz="1200"/>
          </a:p>
        </p:txBody>
      </p:sp>
      <p:sp>
        <p:nvSpPr>
          <p:cNvPr id="37891"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4A023938-1CB9-476A-8870-723FF90ACF1A}" type="slidenum">
              <a:rPr kumimoji="0" lang="en-US" altLang="en-US" sz="1200"/>
              <a:pPr/>
              <a:t>1</a:t>
            </a:fld>
            <a:endParaRPr kumimoji="0" lang="en-US" altLang="en-US" sz="1200"/>
          </a:p>
        </p:txBody>
      </p:sp>
      <p:sp>
        <p:nvSpPr>
          <p:cNvPr id="37892" name="Rectangle 2"/>
          <p:cNvSpPr>
            <a:spLocks noGrp="1" noRot="1" noChangeAspect="1" noChangeArrowheads="1" noTextEdit="1"/>
          </p:cNvSpPr>
          <p:nvPr>
            <p:ph type="sldImg"/>
          </p:nvPr>
        </p:nvSpPr>
        <p:spPr>
          <a:xfrm>
            <a:off x="406400" y="698500"/>
            <a:ext cx="6197600" cy="3486150"/>
          </a:xfrm>
          <a:ln/>
        </p:spPr>
      </p:sp>
      <p:sp>
        <p:nvSpPr>
          <p:cNvPr id="378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15679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https://support.google.com/googleplay/android-developer/answer/11131145?hl=en&amp;sjid=14626486697090132167-NC#zippy=</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11</a:t>
            </a:fld>
            <a:endParaRPr lang="en-US" altLang="en-US"/>
          </a:p>
        </p:txBody>
      </p:sp>
    </p:spTree>
    <p:extLst>
      <p:ext uri="{BB962C8B-B14F-4D97-AF65-F5344CB8AC3E}">
        <p14:creationId xmlns:p14="http://schemas.microsoft.com/office/powerpoint/2010/main" val="66567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https://support.google.com/googleplay/android-developer/answer/112622?hl=en</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12</a:t>
            </a:fld>
            <a:endParaRPr lang="en-US" altLang="en-US"/>
          </a:p>
        </p:txBody>
      </p:sp>
    </p:spTree>
    <p:extLst>
      <p:ext uri="{BB962C8B-B14F-4D97-AF65-F5344CB8AC3E}">
        <p14:creationId xmlns:p14="http://schemas.microsoft.com/office/powerpoint/2010/main" val="39265231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https://support.google.com/googleplay/android-developer/answer/112622?hl=en</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13</a:t>
            </a:fld>
            <a:endParaRPr lang="en-US" altLang="en-US"/>
          </a:p>
        </p:txBody>
      </p:sp>
    </p:spTree>
    <p:extLst>
      <p:ext uri="{BB962C8B-B14F-4D97-AF65-F5344CB8AC3E}">
        <p14:creationId xmlns:p14="http://schemas.microsoft.com/office/powerpoint/2010/main" val="2208533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https://www.google.com/search?q=google+android+oem+contracts&amp;rlz=1C1GCEB_enUS1070US1070&amp;oq=google+android+oem+contracts&amp;gs_lcrp=EgZjaHJvbWUyBggAEEUYOTIGCAEQRRhAMgYIAhBFGEAyBggDEEUYQNIBCDcxNzVqMGo3qAIAsAIA&amp;sourceid=chrome&amp;ie=UTF-8</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14</a:t>
            </a:fld>
            <a:endParaRPr lang="en-US" altLang="en-US"/>
          </a:p>
        </p:txBody>
      </p:sp>
    </p:spTree>
    <p:extLst>
      <p:ext uri="{BB962C8B-B14F-4D97-AF65-F5344CB8AC3E}">
        <p14:creationId xmlns:p14="http://schemas.microsoft.com/office/powerpoint/2010/main" val="2551914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https://gemini.google.com/app/b66a527bea35cabb</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15</a:t>
            </a:fld>
            <a:endParaRPr lang="en-US" altLang="en-US"/>
          </a:p>
        </p:txBody>
      </p:sp>
    </p:spTree>
    <p:extLst>
      <p:ext uri="{BB962C8B-B14F-4D97-AF65-F5344CB8AC3E}">
        <p14:creationId xmlns:p14="http://schemas.microsoft.com/office/powerpoint/2010/main" val="17969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https://gemini.google.com/app/b66a527bea35cabb</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16</a:t>
            </a:fld>
            <a:endParaRPr lang="en-US" altLang="en-US"/>
          </a:p>
        </p:txBody>
      </p:sp>
    </p:spTree>
    <p:extLst>
      <p:ext uri="{BB962C8B-B14F-4D97-AF65-F5344CB8AC3E}">
        <p14:creationId xmlns:p14="http://schemas.microsoft.com/office/powerpoint/2010/main" val="4268971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https://gemini.google.com/app/b66a527bea35cabb</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17</a:t>
            </a:fld>
            <a:endParaRPr lang="en-US" altLang="en-US"/>
          </a:p>
        </p:txBody>
      </p:sp>
    </p:spTree>
    <p:extLst>
      <p:ext uri="{BB962C8B-B14F-4D97-AF65-F5344CB8AC3E}">
        <p14:creationId xmlns:p14="http://schemas.microsoft.com/office/powerpoint/2010/main" val="3025096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58D7C3-81B2-47D6-8C54-3636806C8641}" type="datetime1">
              <a:rPr kumimoji="0" lang="en-US" altLang="en-US" sz="1200"/>
              <a:t>2/23/2024</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4A123-0276-4AF4-8684-F7CE5BC8FDD3}" type="slidenum">
              <a:rPr kumimoji="0" lang="en-US" altLang="en-US" sz="1200"/>
              <a:pPr/>
              <a:t>18</a:t>
            </a:fld>
            <a:endParaRPr kumimoji="0" lang="en-US" altLang="en-US" sz="1200"/>
          </a:p>
        </p:txBody>
      </p:sp>
      <p:sp>
        <p:nvSpPr>
          <p:cNvPr id="41988" name="Rectangle 2"/>
          <p:cNvSpPr>
            <a:spLocks noGrp="1" noRot="1" noChangeAspect="1" noChangeArrowheads="1" noTextEdit="1"/>
          </p:cNvSpPr>
          <p:nvPr>
            <p:ph type="sldImg"/>
          </p:nvPr>
        </p:nvSpPr>
        <p:spPr>
          <a:xfrm>
            <a:off x="406400" y="698500"/>
            <a:ext cx="6197600" cy="3486150"/>
          </a:xfrm>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127418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58D7C3-81B2-47D6-8C54-3636806C8641}" type="datetime1">
              <a:rPr kumimoji="0" lang="en-US" altLang="en-US" sz="1200"/>
              <a:t>2/23/2024</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4A123-0276-4AF4-8684-F7CE5BC8FDD3}" type="slidenum">
              <a:rPr kumimoji="0" lang="en-US" altLang="en-US" sz="1200"/>
              <a:pPr/>
              <a:t>19</a:t>
            </a:fld>
            <a:endParaRPr kumimoji="0" lang="en-US" altLang="en-US" sz="1200"/>
          </a:p>
        </p:txBody>
      </p:sp>
      <p:sp>
        <p:nvSpPr>
          <p:cNvPr id="41988" name="Rectangle 2"/>
          <p:cNvSpPr>
            <a:spLocks noGrp="1" noRot="1" noChangeAspect="1" noChangeArrowheads="1" noTextEdit="1"/>
          </p:cNvSpPr>
          <p:nvPr>
            <p:ph type="sldImg"/>
          </p:nvPr>
        </p:nvSpPr>
        <p:spPr>
          <a:xfrm>
            <a:off x="406400" y="698500"/>
            <a:ext cx="6197600" cy="3486150"/>
          </a:xfrm>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05169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58D7C3-81B2-47D6-8C54-3636806C8641}" type="datetime1">
              <a:rPr kumimoji="0" lang="en-US" altLang="en-US" sz="1200"/>
              <a:t>2/23/2024</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4A123-0276-4AF4-8684-F7CE5BC8FDD3}" type="slidenum">
              <a:rPr kumimoji="0" lang="en-US" altLang="en-US" sz="1200"/>
              <a:pPr/>
              <a:t>20</a:t>
            </a:fld>
            <a:endParaRPr kumimoji="0" lang="en-US" altLang="en-US" sz="1200"/>
          </a:p>
        </p:txBody>
      </p:sp>
      <p:sp>
        <p:nvSpPr>
          <p:cNvPr id="41988" name="Rectangle 2"/>
          <p:cNvSpPr>
            <a:spLocks noGrp="1" noRot="1" noChangeAspect="1" noChangeArrowheads="1" noTextEdit="1"/>
          </p:cNvSpPr>
          <p:nvPr>
            <p:ph type="sldImg"/>
          </p:nvPr>
        </p:nvSpPr>
        <p:spPr>
          <a:xfrm>
            <a:off x="406400" y="698500"/>
            <a:ext cx="6197600" cy="3486150"/>
          </a:xfrm>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494284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https://gs.statcounter.com/os-market-share/mobile/united-states-of-america/#monthly-200901-202402</a:t>
            </a:r>
          </a:p>
        </p:txBody>
      </p:sp>
      <p:sp>
        <p:nvSpPr>
          <p:cNvPr id="4" name="Date Placeholder 3"/>
          <p:cNvSpPr>
            <a:spLocks noGrp="1"/>
          </p:cNvSpPr>
          <p:nvPr>
            <p:ph type="dt" idx="1"/>
          </p:nvPr>
        </p:nvSpPr>
        <p:spPr/>
        <p:txBody>
          <a:bodyPr/>
          <a:lstStyle/>
          <a:p>
            <a:pPr>
              <a:defRPr/>
            </a:pPr>
            <a:fld id="{827A2143-C997-4084-94AB-F5AB0294250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B687A2CD-3199-4C32-A7BE-6608E212D1A3}" type="slidenum">
              <a:rPr lang="en-US" altLang="en-US" smtClean="0"/>
              <a:pPr/>
              <a:t>2</a:t>
            </a:fld>
            <a:endParaRPr lang="en-US" altLang="en-US"/>
          </a:p>
        </p:txBody>
      </p:sp>
    </p:spTree>
    <p:extLst>
      <p:ext uri="{BB962C8B-B14F-4D97-AF65-F5344CB8AC3E}">
        <p14:creationId xmlns:p14="http://schemas.microsoft.com/office/powerpoint/2010/main" val="3216794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58D7C3-81B2-47D6-8C54-3636806C8641}" type="datetime1">
              <a:rPr kumimoji="0" lang="en-US" altLang="en-US" sz="1200"/>
              <a:t>2/23/2024</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4A123-0276-4AF4-8684-F7CE5BC8FDD3}" type="slidenum">
              <a:rPr kumimoji="0" lang="en-US" altLang="en-US" sz="1200"/>
              <a:pPr/>
              <a:t>21</a:t>
            </a:fld>
            <a:endParaRPr kumimoji="0" lang="en-US" altLang="en-US" sz="1200"/>
          </a:p>
        </p:txBody>
      </p:sp>
      <p:sp>
        <p:nvSpPr>
          <p:cNvPr id="41988" name="Rectangle 2"/>
          <p:cNvSpPr>
            <a:spLocks noGrp="1" noRot="1" noChangeAspect="1" noChangeArrowheads="1" noTextEdit="1"/>
          </p:cNvSpPr>
          <p:nvPr>
            <p:ph type="sldImg"/>
          </p:nvPr>
        </p:nvSpPr>
        <p:spPr>
          <a:xfrm>
            <a:off x="406400" y="698500"/>
            <a:ext cx="6197600" cy="3486150"/>
          </a:xfrm>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18900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https://oag.ca.gov/news/press-releases/attorney-general-bonta-announces-700-million-settlement-google-monopolizing</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26</a:t>
            </a:fld>
            <a:endParaRPr lang="en-US" altLang="en-US"/>
          </a:p>
        </p:txBody>
      </p:sp>
    </p:spTree>
    <p:extLst>
      <p:ext uri="{BB962C8B-B14F-4D97-AF65-F5344CB8AC3E}">
        <p14:creationId xmlns:p14="http://schemas.microsoft.com/office/powerpoint/2010/main" val="671341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https://blog.google/outreach-initiatives/public-policy/reaffirming-choice-and-openness-on-android-and-google-play/</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27</a:t>
            </a:fld>
            <a:endParaRPr lang="en-US" altLang="en-US"/>
          </a:p>
        </p:txBody>
      </p:sp>
    </p:spTree>
    <p:extLst>
      <p:ext uri="{BB962C8B-B14F-4D97-AF65-F5344CB8AC3E}">
        <p14:creationId xmlns:p14="http://schemas.microsoft.com/office/powerpoint/2010/main" val="4074176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https://twitter.com/timsweeneyepic/status/1736981954464018553?s=58&amp;t=MWxtr-Nl_ocxEIkB8OORQg</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28</a:t>
            </a:fld>
            <a:endParaRPr lang="en-US" altLang="en-US"/>
          </a:p>
        </p:txBody>
      </p:sp>
    </p:spTree>
    <p:extLst>
      <p:ext uri="{BB962C8B-B14F-4D97-AF65-F5344CB8AC3E}">
        <p14:creationId xmlns:p14="http://schemas.microsoft.com/office/powerpoint/2010/main" val="3026076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https://www.theverge.com/2023/10/31/23941071/google-play-match-group-antitrust-settlement-epic-games</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29</a:t>
            </a:fld>
            <a:endParaRPr lang="en-US" altLang="en-US"/>
          </a:p>
        </p:txBody>
      </p:sp>
    </p:spTree>
    <p:extLst>
      <p:ext uri="{BB962C8B-B14F-4D97-AF65-F5344CB8AC3E}">
        <p14:creationId xmlns:p14="http://schemas.microsoft.com/office/powerpoint/2010/main" val="1560641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58D7C3-81B2-47D6-8C54-3636806C8641}" type="datetime1">
              <a:rPr kumimoji="0" lang="en-US" altLang="en-US" sz="1200"/>
              <a:t>2/23/2024</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4A123-0276-4AF4-8684-F7CE5BC8FDD3}" type="slidenum">
              <a:rPr kumimoji="0" lang="en-US" altLang="en-US" sz="1200"/>
              <a:pPr/>
              <a:t>33</a:t>
            </a:fld>
            <a:endParaRPr kumimoji="0" lang="en-US" altLang="en-US" sz="1200"/>
          </a:p>
        </p:txBody>
      </p:sp>
      <p:sp>
        <p:nvSpPr>
          <p:cNvPr id="41988" name="Rectangle 2"/>
          <p:cNvSpPr>
            <a:spLocks noGrp="1" noRot="1" noChangeAspect="1" noChangeArrowheads="1" noTextEdit="1"/>
          </p:cNvSpPr>
          <p:nvPr>
            <p:ph type="sldImg"/>
          </p:nvPr>
        </p:nvSpPr>
        <p:spPr>
          <a:xfrm>
            <a:off x="406400" y="698500"/>
            <a:ext cx="6197600" cy="3486150"/>
          </a:xfrm>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132652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https://www.apple.com/newsroom/2024/01/apple-announces-changes-to-ios-safari-and-the-app-store-in-the-european-union/</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49</a:t>
            </a:fld>
            <a:endParaRPr lang="en-US" altLang="en-US"/>
          </a:p>
        </p:txBody>
      </p:sp>
    </p:spTree>
    <p:extLst>
      <p:ext uri="{BB962C8B-B14F-4D97-AF65-F5344CB8AC3E}">
        <p14:creationId xmlns:p14="http://schemas.microsoft.com/office/powerpoint/2010/main" val="456443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https://www.apple.com/newsroom/2024/01/apple-announces-changes-to-ios-safari-and-the-app-store-in-the-european-union/</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50</a:t>
            </a:fld>
            <a:endParaRPr lang="en-US" altLang="en-US"/>
          </a:p>
        </p:txBody>
      </p:sp>
    </p:spTree>
    <p:extLst>
      <p:ext uri="{BB962C8B-B14F-4D97-AF65-F5344CB8AC3E}">
        <p14:creationId xmlns:p14="http://schemas.microsoft.com/office/powerpoint/2010/main" val="3120440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https://www.apple.com/newsroom/2024/01/apple-announces-changes-to-ios-safari-and-the-app-store-in-the-european-union/</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51</a:t>
            </a:fld>
            <a:endParaRPr lang="en-US" altLang="en-US"/>
          </a:p>
        </p:txBody>
      </p:sp>
    </p:spTree>
    <p:extLst>
      <p:ext uri="{BB962C8B-B14F-4D97-AF65-F5344CB8AC3E}">
        <p14:creationId xmlns:p14="http://schemas.microsoft.com/office/powerpoint/2010/main" val="809827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https://www.apple.com/newsroom/2024/01/apple-announces-changes-to-ios-safari-and-the-app-store-in-the-european-union/</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52</a:t>
            </a:fld>
            <a:endParaRPr lang="en-US" altLang="en-US"/>
          </a:p>
        </p:txBody>
      </p:sp>
    </p:spTree>
    <p:extLst>
      <p:ext uri="{BB962C8B-B14F-4D97-AF65-F5344CB8AC3E}">
        <p14:creationId xmlns:p14="http://schemas.microsoft.com/office/powerpoint/2010/main" val="119879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https://gs.statcounter.com/vendor-market-share/mobile/united-states-of-america/#monthly-201003-202401</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3</a:t>
            </a:fld>
            <a:endParaRPr lang="en-US" altLang="en-US"/>
          </a:p>
        </p:txBody>
      </p:sp>
    </p:spTree>
    <p:extLst>
      <p:ext uri="{BB962C8B-B14F-4D97-AF65-F5344CB8AC3E}">
        <p14:creationId xmlns:p14="http://schemas.microsoft.com/office/powerpoint/2010/main" val="26394694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https://www.apple.com/newsroom/2024/01/apple-announces-changes-to-ios-safari-and-the-app-store-in-the-european-union/</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53</a:t>
            </a:fld>
            <a:endParaRPr lang="en-US" altLang="en-US"/>
          </a:p>
        </p:txBody>
      </p:sp>
    </p:spTree>
    <p:extLst>
      <p:ext uri="{BB962C8B-B14F-4D97-AF65-F5344CB8AC3E}">
        <p14:creationId xmlns:p14="http://schemas.microsoft.com/office/powerpoint/2010/main" val="3000988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https://twitter.com/timsweeneyepic/status/1750589570880516402?s=58&amp;t=MWxtr-Nl_ocxEIkB8OORQg</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54</a:t>
            </a:fld>
            <a:endParaRPr lang="en-US" altLang="en-US"/>
          </a:p>
        </p:txBody>
      </p:sp>
    </p:spTree>
    <p:extLst>
      <p:ext uri="{BB962C8B-B14F-4D97-AF65-F5344CB8AC3E}">
        <p14:creationId xmlns:p14="http://schemas.microsoft.com/office/powerpoint/2010/main" val="2810730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https://newsroom.spotify.com/2024-01-26/apples-proposed-changes-reject-the-goals-of-the-dma/</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55</a:t>
            </a:fld>
            <a:endParaRPr lang="en-US" altLang="en-US"/>
          </a:p>
        </p:txBody>
      </p:sp>
    </p:spTree>
    <p:extLst>
      <p:ext uri="{BB962C8B-B14F-4D97-AF65-F5344CB8AC3E}">
        <p14:creationId xmlns:p14="http://schemas.microsoft.com/office/powerpoint/2010/main" val="58135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https://newsroom.spotify.com/2024-01-26/apples-proposed-changes-reject-the-goals-of-the-dma/</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56</a:t>
            </a:fld>
            <a:endParaRPr lang="en-US" altLang="en-US"/>
          </a:p>
        </p:txBody>
      </p:sp>
    </p:spTree>
    <p:extLst>
      <p:ext uri="{BB962C8B-B14F-4D97-AF65-F5344CB8AC3E}">
        <p14:creationId xmlns:p14="http://schemas.microsoft.com/office/powerpoint/2010/main" val="2485285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https://newsroom.spotify.com/2024-01-26/apples-proposed-changes-reject-the-goals-of-the-dma/</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57</a:t>
            </a:fld>
            <a:endParaRPr lang="en-US" altLang="en-US"/>
          </a:p>
        </p:txBody>
      </p:sp>
    </p:spTree>
    <p:extLst>
      <p:ext uri="{BB962C8B-B14F-4D97-AF65-F5344CB8AC3E}">
        <p14:creationId xmlns:p14="http://schemas.microsoft.com/office/powerpoint/2010/main" val="34404069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https://www.android.com/choicescreen/dma/</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58</a:t>
            </a:fld>
            <a:endParaRPr lang="en-US" altLang="en-US"/>
          </a:p>
        </p:txBody>
      </p:sp>
    </p:spTree>
    <p:extLst>
      <p:ext uri="{BB962C8B-B14F-4D97-AF65-F5344CB8AC3E}">
        <p14:creationId xmlns:p14="http://schemas.microsoft.com/office/powerpoint/2010/main" val="3150069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https://www.android.com/choicescreen/dma/</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59</a:t>
            </a:fld>
            <a:endParaRPr lang="en-US" altLang="en-US"/>
          </a:p>
        </p:txBody>
      </p:sp>
    </p:spTree>
    <p:extLst>
      <p:ext uri="{BB962C8B-B14F-4D97-AF65-F5344CB8AC3E}">
        <p14:creationId xmlns:p14="http://schemas.microsoft.com/office/powerpoint/2010/main" val="34163599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https://www.android.com/choicescreen/dma/</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60</a:t>
            </a:fld>
            <a:endParaRPr lang="en-US" altLang="en-US"/>
          </a:p>
        </p:txBody>
      </p:sp>
    </p:spTree>
    <p:extLst>
      <p:ext uri="{BB962C8B-B14F-4D97-AF65-F5344CB8AC3E}">
        <p14:creationId xmlns:p14="http://schemas.microsoft.com/office/powerpoint/2010/main" val="31387435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https://twitter.com/eldsjal/status/1750988514106233049?s=58&amp;t=MWxtr-Nl_ocxEIkB8OORQg</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61</a:t>
            </a:fld>
            <a:endParaRPr lang="en-US" altLang="en-US"/>
          </a:p>
        </p:txBody>
      </p:sp>
    </p:spTree>
    <p:extLst>
      <p:ext uri="{BB962C8B-B14F-4D97-AF65-F5344CB8AC3E}">
        <p14:creationId xmlns:p14="http://schemas.microsoft.com/office/powerpoint/2010/main" val="17911081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https://twitter.com/eldsjal/status/1750988514106233049?s=58&amp;t=MWxtr-Nl_ocxEIkB8OORQg</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62</a:t>
            </a:fld>
            <a:endParaRPr lang="en-US" altLang="en-US"/>
          </a:p>
        </p:txBody>
      </p:sp>
    </p:spTree>
    <p:extLst>
      <p:ext uri="{BB962C8B-B14F-4D97-AF65-F5344CB8AC3E}">
        <p14:creationId xmlns:p14="http://schemas.microsoft.com/office/powerpoint/2010/main" val="3900348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https://gs.statcounter.com/vendor-market-share/mobile/united-states-of-america/#monthly-201003-202401</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4</a:t>
            </a:fld>
            <a:endParaRPr lang="en-US" altLang="en-US"/>
          </a:p>
        </p:txBody>
      </p:sp>
    </p:spTree>
    <p:extLst>
      <p:ext uri="{BB962C8B-B14F-4D97-AF65-F5344CB8AC3E}">
        <p14:creationId xmlns:p14="http://schemas.microsoft.com/office/powerpoint/2010/main" val="782548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https://techcrunch.com/2024/02/06/spotify-ceo-daniel-ek-tells-investors-apples-dma-rules-are-a-farce-but-says-there-are-future-upsides-too/</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63</a:t>
            </a:fld>
            <a:endParaRPr lang="en-US" altLang="en-US"/>
          </a:p>
        </p:txBody>
      </p:sp>
    </p:spTree>
    <p:extLst>
      <p:ext uri="{BB962C8B-B14F-4D97-AF65-F5344CB8AC3E}">
        <p14:creationId xmlns:p14="http://schemas.microsoft.com/office/powerpoint/2010/main" val="1961619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58D7C3-81B2-47D6-8C54-3636806C8641}" type="datetime1">
              <a:rPr kumimoji="0" lang="en-US" altLang="en-US" sz="1200"/>
              <a:t>2/23/2024</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4A123-0276-4AF4-8684-F7CE5BC8FDD3}" type="slidenum">
              <a:rPr kumimoji="0" lang="en-US" altLang="en-US" sz="1200"/>
              <a:pPr/>
              <a:t>5</a:t>
            </a:fld>
            <a:endParaRPr kumimoji="0" lang="en-US" altLang="en-US" sz="1200"/>
          </a:p>
        </p:txBody>
      </p:sp>
      <p:sp>
        <p:nvSpPr>
          <p:cNvPr id="41988" name="Rectangle 2"/>
          <p:cNvSpPr>
            <a:spLocks noGrp="1" noRot="1" noChangeAspect="1" noChangeArrowheads="1" noTextEdit="1"/>
          </p:cNvSpPr>
          <p:nvPr>
            <p:ph type="sldImg"/>
          </p:nvPr>
        </p:nvSpPr>
        <p:spPr>
          <a:xfrm>
            <a:off x="406400" y="698500"/>
            <a:ext cx="6197600" cy="3486150"/>
          </a:xfrm>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111684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58D7C3-81B2-47D6-8C54-3636806C8641}" type="datetime1">
              <a:rPr kumimoji="0" lang="en-US" altLang="en-US" sz="1200"/>
              <a:t>2/23/2024</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4A123-0276-4AF4-8684-F7CE5BC8FDD3}" type="slidenum">
              <a:rPr kumimoji="0" lang="en-US" altLang="en-US" sz="1200"/>
              <a:pPr/>
              <a:t>6</a:t>
            </a:fld>
            <a:endParaRPr kumimoji="0" lang="en-US" altLang="en-US" sz="1200"/>
          </a:p>
        </p:txBody>
      </p:sp>
      <p:sp>
        <p:nvSpPr>
          <p:cNvPr id="41988" name="Rectangle 2"/>
          <p:cNvSpPr>
            <a:spLocks noGrp="1" noRot="1" noChangeAspect="1" noChangeArrowheads="1" noTextEdit="1"/>
          </p:cNvSpPr>
          <p:nvPr>
            <p:ph type="sldImg"/>
          </p:nvPr>
        </p:nvSpPr>
        <p:spPr>
          <a:xfrm>
            <a:off x="406400" y="698500"/>
            <a:ext cx="6197600" cy="3486150"/>
          </a:xfrm>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15484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https://www.cnet.com/tech/mobile/samsungs-galaxy-s24-and-s24-plus-have-new-ai-perks-bigger-batteries-and-brighter-screens/</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7</a:t>
            </a:fld>
            <a:endParaRPr lang="en-US" altLang="en-US"/>
          </a:p>
        </p:txBody>
      </p:sp>
    </p:spTree>
    <p:extLst>
      <p:ext uri="{BB962C8B-B14F-4D97-AF65-F5344CB8AC3E}">
        <p14:creationId xmlns:p14="http://schemas.microsoft.com/office/powerpoint/2010/main" val="2737790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https://seller.samsungapps.com/help/termsAndConditions.as</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9</a:t>
            </a:fld>
            <a:endParaRPr lang="en-US" altLang="en-US"/>
          </a:p>
        </p:txBody>
      </p:sp>
    </p:spTree>
    <p:extLst>
      <p:ext uri="{BB962C8B-B14F-4D97-AF65-F5344CB8AC3E}">
        <p14:creationId xmlns:p14="http://schemas.microsoft.com/office/powerpoint/2010/main" val="1917249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https://seller.samsungapps.com/help/termsAndConditions.as</a:t>
            </a:r>
          </a:p>
        </p:txBody>
      </p:sp>
      <p:sp>
        <p:nvSpPr>
          <p:cNvPr id="4" name="Date Placeholder 3"/>
          <p:cNvSpPr>
            <a:spLocks noGrp="1"/>
          </p:cNvSpPr>
          <p:nvPr>
            <p:ph type="dt" idx="1"/>
          </p:nvPr>
        </p:nvSpPr>
        <p:spPr/>
        <p:txBody>
          <a:bodyPr/>
          <a:lstStyle/>
          <a:p>
            <a:pPr>
              <a:defRPr/>
            </a:pPr>
            <a:fld id="{1082C7EE-E5E3-48CB-9157-705779397CED}" type="datetime1">
              <a:rPr lang="en-US" altLang="en-US" smtClean="0"/>
              <a:t>2/23/2024</a:t>
            </a:fld>
            <a:endParaRPr lang="en-US" altLang="en-US"/>
          </a:p>
        </p:txBody>
      </p:sp>
      <p:sp>
        <p:nvSpPr>
          <p:cNvPr id="5" name="Slide Number Placeholder 4"/>
          <p:cNvSpPr>
            <a:spLocks noGrp="1"/>
          </p:cNvSpPr>
          <p:nvPr>
            <p:ph type="sldNum" sz="quarter" idx="5"/>
          </p:nvPr>
        </p:nvSpPr>
        <p:spPr/>
        <p:txBody>
          <a:bodyPr/>
          <a:lstStyle/>
          <a:p>
            <a:fld id="{52834706-1556-41D4-9617-070BF6849BD4}" type="slidenum">
              <a:rPr lang="en-US" altLang="en-US" smtClean="0"/>
              <a:pPr/>
              <a:t>10</a:t>
            </a:fld>
            <a:endParaRPr lang="en-US" altLang="en-US"/>
          </a:p>
        </p:txBody>
      </p:sp>
    </p:spTree>
    <p:extLst>
      <p:ext uri="{BB962C8B-B14F-4D97-AF65-F5344CB8AC3E}">
        <p14:creationId xmlns:p14="http://schemas.microsoft.com/office/powerpoint/2010/main" val="1789058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22FE9E0A-61AD-42C3-982A-E4645C858315}" type="datetime4">
              <a:rPr lang="en-US" smtClean="0"/>
              <a:t>February 23, 2024</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8DDCD4B1-3399-4945-AB9C-3CB68BFF96CC}" type="slidenum">
              <a:rPr lang="en-US" altLang="en-US"/>
              <a:pPr/>
              <a:t>‹#›</a:t>
            </a:fld>
            <a:endParaRPr lang="en-US" altLang="en-US"/>
          </a:p>
        </p:txBody>
      </p:sp>
    </p:spTree>
    <p:extLst>
      <p:ext uri="{BB962C8B-B14F-4D97-AF65-F5344CB8AC3E}">
        <p14:creationId xmlns:p14="http://schemas.microsoft.com/office/powerpoint/2010/main" val="1978550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DC5F7DAB-3FD4-4651-AD48-3DC6A753A2CD}" type="datetime4">
              <a:rPr lang="en-US" smtClean="0"/>
              <a:t>February 23,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285EDFD2-11A8-44C1-8627-72E5A7647AB2}" type="slidenum">
              <a:rPr lang="en-US" altLang="en-US"/>
              <a:pPr/>
              <a:t>‹#›</a:t>
            </a:fld>
            <a:endParaRPr lang="en-US" altLang="en-US"/>
          </a:p>
        </p:txBody>
      </p:sp>
    </p:spTree>
    <p:extLst>
      <p:ext uri="{BB962C8B-B14F-4D97-AF65-F5344CB8AC3E}">
        <p14:creationId xmlns:p14="http://schemas.microsoft.com/office/powerpoint/2010/main" val="2440296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FC5A4629-63E6-4F12-A967-A7181CED776E}" type="datetime4">
              <a:rPr lang="en-US" smtClean="0"/>
              <a:t>February 23,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7EF01E7-E991-44C6-B8F0-BF749AE252A0}" type="slidenum">
              <a:rPr lang="en-US" altLang="en-US"/>
              <a:pPr/>
              <a:t>‹#›</a:t>
            </a:fld>
            <a:endParaRPr lang="en-US" altLang="en-US"/>
          </a:p>
        </p:txBody>
      </p:sp>
    </p:spTree>
    <p:extLst>
      <p:ext uri="{BB962C8B-B14F-4D97-AF65-F5344CB8AC3E}">
        <p14:creationId xmlns:p14="http://schemas.microsoft.com/office/powerpoint/2010/main" val="2463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solidFill>
                  <a:srgbClr val="0000FF"/>
                </a:solidFill>
              </a:defRPr>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fld id="{4E110BF0-7E17-4738-BC2E-17B46995B69D}" type="slidenum">
              <a:rPr lang="en-US" altLang="en-US"/>
              <a:pPr/>
              <a:t>‹#›</a:t>
            </a:fld>
            <a:endParaRPr lang="en-US" altLang="en-US"/>
          </a:p>
        </p:txBody>
      </p:sp>
    </p:spTree>
    <p:extLst>
      <p:ext uri="{BB962C8B-B14F-4D97-AF65-F5344CB8AC3E}">
        <p14:creationId xmlns:p14="http://schemas.microsoft.com/office/powerpoint/2010/main" val="1023124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88C3735D-7DBA-4856-BE45-6BD7DF7F950C}" type="datetime4">
              <a:rPr lang="en-US" smtClean="0"/>
              <a:t>February 23, 2024</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275658CC-F6AA-4FFB-9357-24DD3D8CB88C}" type="slidenum">
              <a:rPr lang="en-US" altLang="en-US"/>
              <a:pPr/>
              <a:t>‹#›</a:t>
            </a:fld>
            <a:endParaRPr lang="en-US" altLang="en-US"/>
          </a:p>
        </p:txBody>
      </p:sp>
    </p:spTree>
    <p:extLst>
      <p:ext uri="{BB962C8B-B14F-4D97-AF65-F5344CB8AC3E}">
        <p14:creationId xmlns:p14="http://schemas.microsoft.com/office/powerpoint/2010/main" val="2906113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2D6E50F8-B3EE-481D-BF06-5E89C88BD621}" type="datetime4">
              <a:rPr lang="en-US" smtClean="0"/>
              <a:t>February 23,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0A00AF23-FC14-4D40-9D5B-CB0272126C1B}" type="slidenum">
              <a:rPr lang="en-US" altLang="en-US"/>
              <a:pPr/>
              <a:t>‹#›</a:t>
            </a:fld>
            <a:endParaRPr lang="en-US" altLang="en-US"/>
          </a:p>
        </p:txBody>
      </p:sp>
    </p:spTree>
    <p:extLst>
      <p:ext uri="{BB962C8B-B14F-4D97-AF65-F5344CB8AC3E}">
        <p14:creationId xmlns:p14="http://schemas.microsoft.com/office/powerpoint/2010/main" val="758348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6A97541F-F040-4870-9D70-81DEDD049599}" type="datetime4">
              <a:rPr lang="en-US" smtClean="0"/>
              <a:t>February 23, 2024</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70D31060-424D-4031-B26B-244F2AA37C60}" type="slidenum">
              <a:rPr lang="en-US" altLang="en-US"/>
              <a:pPr/>
              <a:t>‹#›</a:t>
            </a:fld>
            <a:endParaRPr lang="en-US" altLang="en-US"/>
          </a:p>
        </p:txBody>
      </p:sp>
    </p:spTree>
    <p:extLst>
      <p:ext uri="{BB962C8B-B14F-4D97-AF65-F5344CB8AC3E}">
        <p14:creationId xmlns:p14="http://schemas.microsoft.com/office/powerpoint/2010/main" val="59787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96A26F63-F632-479E-ABE2-9188DB46C519}" type="datetime4">
              <a:rPr lang="en-US" smtClean="0"/>
              <a:t>February 23, 2024</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4E19CF8C-46DD-4BD4-B3B0-BD3917396469}" type="slidenum">
              <a:rPr lang="en-US" altLang="en-US"/>
              <a:pPr/>
              <a:t>‹#›</a:t>
            </a:fld>
            <a:endParaRPr lang="en-US" altLang="en-US"/>
          </a:p>
        </p:txBody>
      </p:sp>
    </p:spTree>
    <p:extLst>
      <p:ext uri="{BB962C8B-B14F-4D97-AF65-F5344CB8AC3E}">
        <p14:creationId xmlns:p14="http://schemas.microsoft.com/office/powerpoint/2010/main" val="295536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4D68BA59-638F-45D3-8F55-EDE777449EAC}" type="datetime4">
              <a:rPr lang="en-US" smtClean="0"/>
              <a:t>February 23, 2024</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7AA039ED-9095-40DA-8194-9CEFB7440FB0}" type="slidenum">
              <a:rPr lang="en-US" altLang="en-US"/>
              <a:pPr/>
              <a:t>‹#›</a:t>
            </a:fld>
            <a:endParaRPr lang="en-US" altLang="en-US"/>
          </a:p>
        </p:txBody>
      </p:sp>
    </p:spTree>
    <p:extLst>
      <p:ext uri="{BB962C8B-B14F-4D97-AF65-F5344CB8AC3E}">
        <p14:creationId xmlns:p14="http://schemas.microsoft.com/office/powerpoint/2010/main" val="3834047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E04C410D-0324-414F-986E-847BA2DC2DF4}" type="datetime4">
              <a:rPr lang="en-US" smtClean="0"/>
              <a:t>February 23,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30E3F887-FD56-4D89-813F-133FD408F64B}" type="slidenum">
              <a:rPr lang="en-US" altLang="en-US"/>
              <a:pPr/>
              <a:t>‹#›</a:t>
            </a:fld>
            <a:endParaRPr lang="en-US" altLang="en-US"/>
          </a:p>
        </p:txBody>
      </p:sp>
    </p:spTree>
    <p:extLst>
      <p:ext uri="{BB962C8B-B14F-4D97-AF65-F5344CB8AC3E}">
        <p14:creationId xmlns:p14="http://schemas.microsoft.com/office/powerpoint/2010/main" val="125487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89253BE7-ABB7-4EFA-8816-C1FE644167E7}" type="datetime4">
              <a:rPr lang="en-US" smtClean="0"/>
              <a:t>February 23, 2024</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E447768-011F-4B68-88B6-75783781686E}" type="slidenum">
              <a:rPr lang="en-US" altLang="en-US"/>
              <a:pPr/>
              <a:t>‹#›</a:t>
            </a:fld>
            <a:endParaRPr lang="en-US" altLang="en-US"/>
          </a:p>
        </p:txBody>
      </p:sp>
    </p:spTree>
    <p:extLst>
      <p:ext uri="{BB962C8B-B14F-4D97-AF65-F5344CB8AC3E}">
        <p14:creationId xmlns:p14="http://schemas.microsoft.com/office/powerpoint/2010/main" val="2454778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BF1D0B09-E87A-4D14-AD62-8622BE987B94}" type="datetime4">
              <a:rPr lang="en-US" smtClean="0"/>
              <a:t>February 23, 2024</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20E66ABB-C6B0-428F-B305-5AA285687F9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27"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4.tmp"/></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4.tm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5.tm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tm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5.tmp"/></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7.tm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tmp"/></Relationships>
</file>

<file path=ppt/slides/_rels/slide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1.emf"/><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tmp"/></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2.tm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tmp"/><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56.tmp"/></Relationships>
</file>

<file path=ppt/slides/_rels/slide54.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9.tmp"/></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0.tmp"/></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1.tmp"/></Relationships>
</file>

<file path=ppt/slides/_rels/slide58.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3.tm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tmp"/><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64.tmp"/></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66.tmp"/></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66.tmp"/></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8.tmp"/></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tmp"/></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p:txBody>
          <a:bodyPr/>
          <a:lstStyle/>
          <a:p>
            <a:r>
              <a:rPr lang="en-US" sz="2400" dirty="0"/>
              <a:t>Class 23: Thurs 22 Feb 2024</a:t>
            </a:r>
            <a:br>
              <a:rPr lang="en-US" sz="2400" dirty="0"/>
            </a:br>
            <a:r>
              <a:rPr lang="en-US" sz="2400" dirty="0"/>
              <a:t>Antitrust Winter 2024</a:t>
            </a:r>
            <a:br>
              <a:rPr lang="en-US" sz="2400" dirty="0"/>
            </a:br>
            <a:br>
              <a:rPr lang="en-US" sz="2400" dirty="0"/>
            </a:br>
            <a:br>
              <a:rPr lang="en-US" sz="2400" dirty="0"/>
            </a:br>
            <a:r>
              <a:rPr lang="en-US" dirty="0"/>
              <a:t>App Stores: Google</a:t>
            </a:r>
          </a:p>
        </p:txBody>
      </p:sp>
      <p:sp>
        <p:nvSpPr>
          <p:cNvPr id="4099"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 2000-24 Randal C. Picker.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1773" y="-2"/>
            <a:ext cx="274022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30% Royalty Rate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7370233" y="6488668"/>
            <a:ext cx="48217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Samsung Seller Portal (Visited 22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A256A4AC-B19E-EBE7-77E1-04CE633AB9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937" y="209004"/>
            <a:ext cx="5935391" cy="6491834"/>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0EBF58DB-90D0-D27D-C224-19B115A651A1}"/>
              </a:ext>
            </a:extLst>
          </p:cNvPr>
          <p:cNvPicPr>
            <a:picLocks noChangeAspect="1"/>
          </p:cNvPicPr>
          <p:nvPr/>
        </p:nvPicPr>
        <p:blipFill rotWithShape="1">
          <a:blip r:embed="rId3">
            <a:extLst>
              <a:ext uri="{28A0092B-C50C-407E-A947-70E740481C1C}">
                <a14:useLocalDpi xmlns:a14="http://schemas.microsoft.com/office/drawing/2010/main" val="0"/>
              </a:ext>
            </a:extLst>
          </a:blip>
          <a:srcRect l="13995" t="11267" r="17618" b="57677"/>
          <a:stretch/>
        </p:blipFill>
        <p:spPr>
          <a:xfrm>
            <a:off x="2047363" y="1106200"/>
            <a:ext cx="9590838" cy="4763802"/>
          </a:xfrm>
          <a:prstGeom prst="rect">
            <a:avLst/>
          </a:prstGeom>
          <a:ln w="6350">
            <a:solidFill>
              <a:schemeClr val="bg2"/>
            </a:solidFill>
          </a:ln>
        </p:spPr>
      </p:pic>
    </p:spTree>
    <p:extLst>
      <p:ext uri="{BB962C8B-B14F-4D97-AF65-F5344CB8AC3E}">
        <p14:creationId xmlns:p14="http://schemas.microsoft.com/office/powerpoint/2010/main" val="381818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7787" y="-2"/>
            <a:ext cx="380421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Google Play Service Fee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7556066" y="6488668"/>
            <a:ext cx="46359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Play Support (Visited 22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B50AD88C-F15D-A4D7-1053-290B86CAE1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414" y="209004"/>
            <a:ext cx="5935391" cy="6491834"/>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1D76DC71-D8C0-7540-CA90-D36F7EDC17AB}"/>
              </a:ext>
            </a:extLst>
          </p:cNvPr>
          <p:cNvPicPr>
            <a:picLocks noChangeAspect="1"/>
          </p:cNvPicPr>
          <p:nvPr/>
        </p:nvPicPr>
        <p:blipFill rotWithShape="1">
          <a:blip r:embed="rId3">
            <a:extLst>
              <a:ext uri="{28A0092B-C50C-407E-A947-70E740481C1C}">
                <a14:useLocalDpi xmlns:a14="http://schemas.microsoft.com/office/drawing/2010/main" val="0"/>
              </a:ext>
            </a:extLst>
          </a:blip>
          <a:srcRect l="6401" t="28070" r="33779" b="52554"/>
          <a:stretch/>
        </p:blipFill>
        <p:spPr>
          <a:xfrm>
            <a:off x="1418149" y="1929435"/>
            <a:ext cx="10103189" cy="3579268"/>
          </a:xfrm>
          <a:prstGeom prst="rect">
            <a:avLst/>
          </a:prstGeom>
          <a:ln w="6350">
            <a:solidFill>
              <a:schemeClr val="bg2"/>
            </a:solidFill>
          </a:ln>
        </p:spPr>
      </p:pic>
    </p:spTree>
    <p:extLst>
      <p:ext uri="{BB962C8B-B14F-4D97-AF65-F5344CB8AC3E}">
        <p14:creationId xmlns:p14="http://schemas.microsoft.com/office/powerpoint/2010/main" val="264733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3211" y="-2"/>
            <a:ext cx="295879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15%/30% Royalties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7556066" y="6488668"/>
            <a:ext cx="46359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Play Support (Visited 22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934925D8-8F8B-0597-DDA5-717065BF6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095" y="209004"/>
            <a:ext cx="5795024" cy="6338307"/>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1D910B95-77E3-E9B8-75E0-07E5C705B1BE}"/>
              </a:ext>
            </a:extLst>
          </p:cNvPr>
          <p:cNvPicPr>
            <a:picLocks noChangeAspect="1"/>
          </p:cNvPicPr>
          <p:nvPr/>
        </p:nvPicPr>
        <p:blipFill rotWithShape="1">
          <a:blip r:embed="rId3">
            <a:extLst>
              <a:ext uri="{28A0092B-C50C-407E-A947-70E740481C1C}">
                <a14:useLocalDpi xmlns:a14="http://schemas.microsoft.com/office/drawing/2010/main" val="0"/>
              </a:ext>
            </a:extLst>
          </a:blip>
          <a:srcRect l="6204" t="28240" r="35273" b="29834"/>
          <a:stretch/>
        </p:blipFill>
        <p:spPr>
          <a:xfrm>
            <a:off x="3309762" y="792846"/>
            <a:ext cx="6962662" cy="5455554"/>
          </a:xfrm>
          <a:prstGeom prst="rect">
            <a:avLst/>
          </a:prstGeom>
          <a:ln w="6350">
            <a:solidFill>
              <a:schemeClr val="bg2"/>
            </a:solidFill>
          </a:ln>
        </p:spPr>
      </p:pic>
    </p:spTree>
    <p:extLst>
      <p:ext uri="{BB962C8B-B14F-4D97-AF65-F5344CB8AC3E}">
        <p14:creationId xmlns:p14="http://schemas.microsoft.com/office/powerpoint/2010/main" val="1712250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South Korea/India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7556066" y="6488668"/>
            <a:ext cx="463593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Play Support (Visited 22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934925D8-8F8B-0597-DDA5-717065BF6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095" y="209004"/>
            <a:ext cx="5795024" cy="6338307"/>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1D910B95-77E3-E9B8-75E0-07E5C705B1BE}"/>
              </a:ext>
            </a:extLst>
          </p:cNvPr>
          <p:cNvPicPr>
            <a:picLocks noChangeAspect="1"/>
          </p:cNvPicPr>
          <p:nvPr/>
        </p:nvPicPr>
        <p:blipFill rotWithShape="1">
          <a:blip r:embed="rId3">
            <a:extLst>
              <a:ext uri="{28A0092B-C50C-407E-A947-70E740481C1C}">
                <a14:useLocalDpi xmlns:a14="http://schemas.microsoft.com/office/drawing/2010/main" val="0"/>
              </a:ext>
            </a:extLst>
          </a:blip>
          <a:srcRect l="7538" t="70572" r="34902" b="12631"/>
          <a:stretch/>
        </p:blipFill>
        <p:spPr>
          <a:xfrm>
            <a:off x="1596979" y="2691685"/>
            <a:ext cx="10006887" cy="3193960"/>
          </a:xfrm>
          <a:prstGeom prst="rect">
            <a:avLst/>
          </a:prstGeom>
          <a:ln w="6350">
            <a:solidFill>
              <a:schemeClr val="bg2"/>
            </a:solidFill>
          </a:ln>
        </p:spPr>
      </p:pic>
    </p:spTree>
    <p:extLst>
      <p:ext uri="{BB962C8B-B14F-4D97-AF65-F5344CB8AC3E}">
        <p14:creationId xmlns:p14="http://schemas.microsoft.com/office/powerpoint/2010/main" val="212211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87425" y="-2"/>
            <a:ext cx="44045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Google Contracts with OEMs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8105104" y="6488668"/>
            <a:ext cx="40868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Gen AI (Visited 22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05F2659-6520-9D68-31B3-6D88512938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421" y="209004"/>
            <a:ext cx="5935392"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EDADCF00-7590-63C1-BBBF-5AB7BAE01CDA}"/>
              </a:ext>
            </a:extLst>
          </p:cNvPr>
          <p:cNvPicPr>
            <a:picLocks noChangeAspect="1"/>
          </p:cNvPicPr>
          <p:nvPr/>
        </p:nvPicPr>
        <p:blipFill rotWithShape="1">
          <a:blip r:embed="rId3">
            <a:extLst>
              <a:ext uri="{28A0092B-C50C-407E-A947-70E740481C1C}">
                <a14:useLocalDpi xmlns:a14="http://schemas.microsoft.com/office/drawing/2010/main" val="0"/>
              </a:ext>
            </a:extLst>
          </a:blip>
          <a:srcRect l="5646" t="9768" r="41048" b="28798"/>
          <a:stretch/>
        </p:blipFill>
        <p:spPr>
          <a:xfrm>
            <a:off x="4357351" y="618186"/>
            <a:ext cx="4614113" cy="5816162"/>
          </a:xfrm>
          <a:prstGeom prst="rect">
            <a:avLst/>
          </a:prstGeom>
          <a:ln w="6350">
            <a:solidFill>
              <a:schemeClr val="bg2"/>
            </a:solidFill>
          </a:ln>
        </p:spPr>
      </p:pic>
    </p:spTree>
    <p:extLst>
      <p:ext uri="{BB962C8B-B14F-4D97-AF65-F5344CB8AC3E}">
        <p14:creationId xmlns:p14="http://schemas.microsoft.com/office/powerpoint/2010/main" val="351652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8225" y="-2"/>
            <a:ext cx="56237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Gemini: Google Contracts with OEMs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8105104" y="6488668"/>
            <a:ext cx="40868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Gen AI (Visited 22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43FC604-6065-AD25-F89B-EEF1DCD5C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574" y="209004"/>
            <a:ext cx="5941160"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BD9BC606-32CE-6AC4-0D34-96EB8584BACF}"/>
              </a:ext>
            </a:extLst>
          </p:cNvPr>
          <p:cNvPicPr>
            <a:picLocks noChangeAspect="1"/>
          </p:cNvPicPr>
          <p:nvPr/>
        </p:nvPicPr>
        <p:blipFill rotWithShape="1">
          <a:blip r:embed="rId4">
            <a:extLst>
              <a:ext uri="{28A0092B-C50C-407E-A947-70E740481C1C}">
                <a14:useLocalDpi xmlns:a14="http://schemas.microsoft.com/office/drawing/2010/main" val="0"/>
              </a:ext>
            </a:extLst>
          </a:blip>
          <a:srcRect l="20036" t="12763" r="11608" b="42072"/>
          <a:stretch/>
        </p:blipFill>
        <p:spPr>
          <a:xfrm>
            <a:off x="2927796" y="875764"/>
            <a:ext cx="7343347" cy="5301802"/>
          </a:xfrm>
          <a:prstGeom prst="rect">
            <a:avLst/>
          </a:prstGeom>
          <a:ln w="6350">
            <a:solidFill>
              <a:schemeClr val="bg2"/>
            </a:solidFill>
          </a:ln>
        </p:spPr>
      </p:pic>
    </p:spTree>
    <p:extLst>
      <p:ext uri="{BB962C8B-B14F-4D97-AF65-F5344CB8AC3E}">
        <p14:creationId xmlns:p14="http://schemas.microsoft.com/office/powerpoint/2010/main" val="86891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8225" y="-2"/>
            <a:ext cx="56237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Gemini: Google Contracts with OEMs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8105104" y="6488668"/>
            <a:ext cx="40868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Gen AI (Visited 22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43FC604-6065-AD25-F89B-EEF1DCD5C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574" y="209004"/>
            <a:ext cx="5941160"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BD9BC606-32CE-6AC4-0D34-96EB8584BACF}"/>
              </a:ext>
            </a:extLst>
          </p:cNvPr>
          <p:cNvPicPr>
            <a:picLocks noChangeAspect="1"/>
          </p:cNvPicPr>
          <p:nvPr/>
        </p:nvPicPr>
        <p:blipFill rotWithShape="1">
          <a:blip r:embed="rId4">
            <a:extLst>
              <a:ext uri="{28A0092B-C50C-407E-A947-70E740481C1C}">
                <a14:useLocalDpi xmlns:a14="http://schemas.microsoft.com/office/drawing/2010/main" val="0"/>
              </a:ext>
            </a:extLst>
          </a:blip>
          <a:srcRect l="33837" t="57995" r="15510" b="13570"/>
          <a:stretch/>
        </p:blipFill>
        <p:spPr>
          <a:xfrm>
            <a:off x="2580819" y="1204174"/>
            <a:ext cx="7974812" cy="4891826"/>
          </a:xfrm>
          <a:prstGeom prst="rect">
            <a:avLst/>
          </a:prstGeom>
          <a:ln w="6350">
            <a:solidFill>
              <a:schemeClr val="bg2"/>
            </a:solidFill>
          </a:ln>
        </p:spPr>
      </p:pic>
    </p:spTree>
    <p:extLst>
      <p:ext uri="{BB962C8B-B14F-4D97-AF65-F5344CB8AC3E}">
        <p14:creationId xmlns:p14="http://schemas.microsoft.com/office/powerpoint/2010/main" val="405676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8225" y="-2"/>
            <a:ext cx="56237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Gemini: Google Contracts with OEMs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8105104" y="6488668"/>
            <a:ext cx="40868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Gen AI (Visited 22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43FC604-6065-AD25-F89B-EEF1DCD5C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574" y="209004"/>
            <a:ext cx="5941160"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AF22CEEC-DE1E-2DE7-AB21-675ED7644BBE}"/>
              </a:ext>
            </a:extLst>
          </p:cNvPr>
          <p:cNvPicPr>
            <a:picLocks noChangeAspect="1"/>
          </p:cNvPicPr>
          <p:nvPr/>
        </p:nvPicPr>
        <p:blipFill rotWithShape="1">
          <a:blip r:embed="rId4">
            <a:extLst>
              <a:ext uri="{28A0092B-C50C-407E-A947-70E740481C1C}">
                <a14:useLocalDpi xmlns:a14="http://schemas.microsoft.com/office/drawing/2010/main" val="0"/>
              </a:ext>
            </a:extLst>
          </a:blip>
          <a:srcRect l="31737" t="44257" r="14774" b="8889"/>
          <a:stretch/>
        </p:blipFill>
        <p:spPr>
          <a:xfrm>
            <a:off x="4108235" y="892304"/>
            <a:ext cx="5572983" cy="5334241"/>
          </a:xfrm>
          <a:prstGeom prst="rect">
            <a:avLst/>
          </a:prstGeom>
          <a:ln w="6350">
            <a:solidFill>
              <a:schemeClr val="bg2"/>
            </a:solidFill>
          </a:ln>
        </p:spPr>
      </p:pic>
    </p:spTree>
    <p:extLst>
      <p:ext uri="{BB962C8B-B14F-4D97-AF65-F5344CB8AC3E}">
        <p14:creationId xmlns:p14="http://schemas.microsoft.com/office/powerpoint/2010/main" val="57468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8C66FCD-AF89-44BB-AC98-7E3CB7255197}" type="slidenum">
              <a:rPr lang="en-US" altLang="en-US" sz="1400">
                <a:solidFill>
                  <a:srgbClr val="000066"/>
                </a:solidFill>
                <a:latin typeface="Arial" panose="020B0604020202020204" pitchFamily="34" charset="0"/>
              </a:rPr>
              <a:pPr/>
              <a:t>18</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Preinstallation</a:t>
            </a:r>
            <a:endParaRPr lang="en-US" dirty="0"/>
          </a:p>
        </p:txBody>
      </p:sp>
      <p:sp>
        <p:nvSpPr>
          <p:cNvPr id="8198" name="Rectangle 3"/>
          <p:cNvSpPr>
            <a:spLocks noGrp="1" noChangeArrowheads="1"/>
          </p:cNvSpPr>
          <p:nvPr>
            <p:ph type="body" idx="1"/>
          </p:nvPr>
        </p:nvSpPr>
        <p:spPr/>
        <p:txBody>
          <a:bodyPr/>
          <a:lstStyle/>
          <a:p>
            <a:r>
              <a:rPr lang="en-US" dirty="0"/>
              <a:t>Hypo</a:t>
            </a:r>
          </a:p>
          <a:p>
            <a:pPr lvl="1"/>
            <a:r>
              <a:rPr lang="en-US" dirty="0"/>
              <a:t>Apple/Samsung builds the iPhone/Galaxy. It adds software:</a:t>
            </a:r>
          </a:p>
          <a:p>
            <a:pPr lvl="2"/>
            <a:r>
              <a:rPr lang="en-US" dirty="0"/>
              <a:t>An operating system: iOS/Android under a contract with Google</a:t>
            </a:r>
          </a:p>
          <a:p>
            <a:pPr lvl="2"/>
            <a:r>
              <a:rPr lang="en-US" dirty="0"/>
              <a:t>The App Store/The Galaxy Store/The Google Play store pursuant to contract with Google</a:t>
            </a:r>
          </a:p>
        </p:txBody>
      </p:sp>
      <p:sp>
        <p:nvSpPr>
          <p:cNvPr id="7" name="Text Box 5"/>
          <p:cNvSpPr txBox="1">
            <a:spLocks noChangeArrowheads="1"/>
          </p:cNvSpPr>
          <p:nvPr/>
        </p:nvSpPr>
        <p:spPr bwMode="auto">
          <a:xfrm>
            <a:off x="10118500" y="0"/>
            <a:ext cx="207349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1003227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8C66FCD-AF89-44BB-AC98-7E3CB7255197}" type="slidenum">
              <a:rPr lang="en-US" altLang="en-US" sz="1400">
                <a:solidFill>
                  <a:srgbClr val="000066"/>
                </a:solidFill>
                <a:latin typeface="Arial" panose="020B0604020202020204" pitchFamily="34" charset="0"/>
              </a:rPr>
              <a:pPr/>
              <a:t>19</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Preinstallation</a:t>
            </a:r>
            <a:endParaRPr lang="en-US" dirty="0"/>
          </a:p>
        </p:txBody>
      </p:sp>
      <p:sp>
        <p:nvSpPr>
          <p:cNvPr id="8198" name="Rectangle 3"/>
          <p:cNvSpPr>
            <a:spLocks noGrp="1" noChangeArrowheads="1"/>
          </p:cNvSpPr>
          <p:nvPr>
            <p:ph type="body" idx="1"/>
          </p:nvPr>
        </p:nvSpPr>
        <p:spPr/>
        <p:txBody>
          <a:bodyPr/>
          <a:lstStyle/>
          <a:p>
            <a:r>
              <a:rPr lang="en-US" dirty="0"/>
              <a:t>Hypo</a:t>
            </a:r>
          </a:p>
          <a:p>
            <a:pPr lvl="2"/>
            <a:r>
              <a:rPr lang="en-US" dirty="0"/>
              <a:t>Various apps (on an iPhone, Safari, a calculator, email, calendar, messaging software, FaceTime, Maps, Wallet and more; on the Galaxy, the apps in the icons above)</a:t>
            </a:r>
          </a:p>
        </p:txBody>
      </p:sp>
      <p:sp>
        <p:nvSpPr>
          <p:cNvPr id="7" name="Text Box 5"/>
          <p:cNvSpPr txBox="1">
            <a:spLocks noChangeArrowheads="1"/>
          </p:cNvSpPr>
          <p:nvPr/>
        </p:nvSpPr>
        <p:spPr bwMode="auto">
          <a:xfrm>
            <a:off x="10079864" y="0"/>
            <a:ext cx="211213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21037262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2533" y="-2"/>
            <a:ext cx="673946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 Mobile Operating System Market Shares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a:t>
            </a:fld>
            <a:endParaRPr lang="en-US" altLang="en-US"/>
          </a:p>
        </p:txBody>
      </p:sp>
      <p:sp>
        <p:nvSpPr>
          <p:cNvPr id="6" name="Text Box 5"/>
          <p:cNvSpPr txBox="1">
            <a:spLocks noChangeArrowheads="1"/>
          </p:cNvSpPr>
          <p:nvPr/>
        </p:nvSpPr>
        <p:spPr bwMode="auto">
          <a:xfrm>
            <a:off x="8490857" y="6488668"/>
            <a:ext cx="370114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(Visited 18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99382E52-3562-8602-962E-01999940B2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14" y="479822"/>
            <a:ext cx="5687786" cy="6221016"/>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97BCC609-3C69-BEEF-7BA3-21B53D049C63}"/>
              </a:ext>
            </a:extLst>
          </p:cNvPr>
          <p:cNvPicPr>
            <a:picLocks noChangeAspect="1"/>
          </p:cNvPicPr>
          <p:nvPr/>
        </p:nvPicPr>
        <p:blipFill rotWithShape="1">
          <a:blip r:embed="rId4">
            <a:extLst>
              <a:ext uri="{28A0092B-C50C-407E-A947-70E740481C1C}">
                <a14:useLocalDpi xmlns:a14="http://schemas.microsoft.com/office/drawing/2010/main" val="0"/>
              </a:ext>
            </a:extLst>
          </a:blip>
          <a:srcRect l="887" t="687" r="2195" b="69986"/>
          <a:stretch/>
        </p:blipFill>
        <p:spPr>
          <a:xfrm>
            <a:off x="1175658" y="1232261"/>
            <a:ext cx="10709296" cy="3544389"/>
          </a:xfrm>
          <a:prstGeom prst="rect">
            <a:avLst/>
          </a:prstGeom>
          <a:ln w="6350">
            <a:solidFill>
              <a:schemeClr val="bg2"/>
            </a:solidFill>
          </a:ln>
        </p:spPr>
      </p:pic>
    </p:spTree>
    <p:extLst>
      <p:ext uri="{BB962C8B-B14F-4D97-AF65-F5344CB8AC3E}">
        <p14:creationId xmlns:p14="http://schemas.microsoft.com/office/powerpoint/2010/main" val="111940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8C66FCD-AF89-44BB-AC98-7E3CB7255197}" type="slidenum">
              <a:rPr lang="en-US" altLang="en-US" sz="1400">
                <a:solidFill>
                  <a:srgbClr val="000066"/>
                </a:solidFill>
                <a:latin typeface="Arial" panose="020B0604020202020204" pitchFamily="34" charset="0"/>
              </a:rPr>
              <a:pPr/>
              <a:t>20</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Preinstallation</a:t>
            </a:r>
            <a:endParaRPr lang="en-US" dirty="0"/>
          </a:p>
        </p:txBody>
      </p:sp>
      <p:sp>
        <p:nvSpPr>
          <p:cNvPr id="8198" name="Rectangle 3"/>
          <p:cNvSpPr>
            <a:spLocks noGrp="1" noChangeArrowheads="1"/>
          </p:cNvSpPr>
          <p:nvPr>
            <p:ph type="body" idx="1"/>
          </p:nvPr>
        </p:nvSpPr>
        <p:spPr/>
        <p:txBody>
          <a:bodyPr/>
          <a:lstStyle/>
          <a:p>
            <a:r>
              <a:rPr lang="en-US" dirty="0"/>
              <a:t>Questions</a:t>
            </a:r>
          </a:p>
          <a:p>
            <a:pPr lvl="1"/>
            <a:r>
              <a:rPr lang="en-US" dirty="0"/>
              <a:t>Does this raise antitrust issues? Does it matter whether the apps can or cannot be deleted?</a:t>
            </a:r>
          </a:p>
          <a:p>
            <a:pPr lvl="1"/>
            <a:r>
              <a:rPr lang="en-US" dirty="0"/>
              <a:t>Do we think that these activities should otherwise be regulated?</a:t>
            </a:r>
          </a:p>
        </p:txBody>
      </p:sp>
      <p:sp>
        <p:nvSpPr>
          <p:cNvPr id="7" name="Text Box 5"/>
          <p:cNvSpPr txBox="1">
            <a:spLocks noChangeArrowheads="1"/>
          </p:cNvSpPr>
          <p:nvPr/>
        </p:nvSpPr>
        <p:spPr bwMode="auto">
          <a:xfrm>
            <a:off x="10075572" y="0"/>
            <a:ext cx="2116428"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784433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8C66FCD-AF89-44BB-AC98-7E3CB7255197}" type="slidenum">
              <a:rPr lang="en-US" altLang="en-US" sz="1400">
                <a:solidFill>
                  <a:srgbClr val="000066"/>
                </a:solidFill>
                <a:latin typeface="Arial" panose="020B0604020202020204" pitchFamily="34" charset="0"/>
              </a:rPr>
              <a:pPr/>
              <a:t>21</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Preinstallation</a:t>
            </a:r>
            <a:endParaRPr lang="en-US" dirty="0"/>
          </a:p>
        </p:txBody>
      </p:sp>
      <p:sp>
        <p:nvSpPr>
          <p:cNvPr id="8198" name="Rectangle 3"/>
          <p:cNvSpPr>
            <a:spLocks noGrp="1" noChangeArrowheads="1"/>
          </p:cNvSpPr>
          <p:nvPr>
            <p:ph type="body" idx="1"/>
          </p:nvPr>
        </p:nvSpPr>
        <p:spPr/>
        <p:txBody>
          <a:bodyPr/>
          <a:lstStyle/>
          <a:p>
            <a:r>
              <a:rPr lang="en-US" dirty="0"/>
              <a:t>Questions</a:t>
            </a:r>
          </a:p>
          <a:p>
            <a:pPr lvl="1"/>
            <a:r>
              <a:rPr lang="en-US" dirty="0"/>
              <a:t>Could Apple/Samsung auction off the right to be the default App Store, browser, search engine etc.?</a:t>
            </a:r>
          </a:p>
          <a:p>
            <a:pPr lvl="1"/>
            <a:r>
              <a:rPr lang="en-US" dirty="0"/>
              <a:t>Should Apple/Samsung be required to offer an EU-style MS browser ballot or search engine choice screen for each of the apps that it currently preinstalls? For an alternative OS?</a:t>
            </a:r>
          </a:p>
        </p:txBody>
      </p:sp>
      <p:sp>
        <p:nvSpPr>
          <p:cNvPr id="7" name="Text Box 5"/>
          <p:cNvSpPr txBox="1">
            <a:spLocks noChangeArrowheads="1"/>
          </p:cNvSpPr>
          <p:nvPr/>
        </p:nvSpPr>
        <p:spPr bwMode="auto">
          <a:xfrm>
            <a:off x="10107465" y="0"/>
            <a:ext cx="208453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4055756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5352" y="-2"/>
            <a:ext cx="4336649" cy="32795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Aug 2020: Epic Sues Google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7920942" y="6488668"/>
            <a:ext cx="42710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Google Complaint (13 Aug 2020)</a:t>
            </a:r>
          </a:p>
        </p:txBody>
      </p:sp>
      <p:pic>
        <p:nvPicPr>
          <p:cNvPr id="5" name="Picture 4">
            <a:extLst>
              <a:ext uri="{FF2B5EF4-FFF2-40B4-BE49-F238E27FC236}">
                <a16:creationId xmlns:a16="http://schemas.microsoft.com/office/drawing/2014/main" id="{4CE1CECD-74E3-4AB2-BE45-F4F39B52B592}"/>
              </a:ext>
            </a:extLst>
          </p:cNvPr>
          <p:cNvPicPr>
            <a:picLocks noChangeAspect="1"/>
          </p:cNvPicPr>
          <p:nvPr/>
        </p:nvPicPr>
        <p:blipFill>
          <a:blip r:embed="rId2"/>
          <a:stretch>
            <a:fillRect/>
          </a:stretch>
        </p:blipFill>
        <p:spPr>
          <a:xfrm>
            <a:off x="2779604" y="212170"/>
            <a:ext cx="4910321" cy="6488668"/>
          </a:xfrm>
          <a:prstGeom prst="rect">
            <a:avLst/>
          </a:prstGeom>
          <a:ln w="6350">
            <a:solidFill>
              <a:schemeClr val="bg2"/>
            </a:solidFill>
          </a:ln>
        </p:spPr>
      </p:pic>
    </p:spTree>
    <p:extLst>
      <p:ext uri="{BB962C8B-B14F-4D97-AF65-F5344CB8AC3E}">
        <p14:creationId xmlns:p14="http://schemas.microsoft.com/office/powerpoint/2010/main" val="2923460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Theory of the Case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7920942" y="6488668"/>
            <a:ext cx="427105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Google Complaint (13 Aug 2020)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9487127-92F6-6A41-0EC9-8439434672DA}"/>
              </a:ext>
            </a:extLst>
          </p:cNvPr>
          <p:cNvPicPr>
            <a:picLocks noChangeAspect="1"/>
          </p:cNvPicPr>
          <p:nvPr/>
        </p:nvPicPr>
        <p:blipFill>
          <a:blip r:embed="rId2"/>
          <a:stretch>
            <a:fillRect/>
          </a:stretch>
        </p:blipFill>
        <p:spPr>
          <a:xfrm>
            <a:off x="1129244" y="500242"/>
            <a:ext cx="4519904" cy="5906195"/>
          </a:xfrm>
          <a:prstGeom prst="rect">
            <a:avLst/>
          </a:prstGeom>
          <a:ln w="6350">
            <a:solidFill>
              <a:schemeClr val="bg2"/>
            </a:solidFill>
          </a:ln>
        </p:spPr>
      </p:pic>
      <p:pic>
        <p:nvPicPr>
          <p:cNvPr id="9" name="Picture 8">
            <a:extLst>
              <a:ext uri="{FF2B5EF4-FFF2-40B4-BE49-F238E27FC236}">
                <a16:creationId xmlns:a16="http://schemas.microsoft.com/office/drawing/2014/main" id="{88CC4543-C829-5D6E-5DA1-C015A8C5146B}"/>
              </a:ext>
            </a:extLst>
          </p:cNvPr>
          <p:cNvPicPr>
            <a:picLocks noChangeAspect="1"/>
          </p:cNvPicPr>
          <p:nvPr/>
        </p:nvPicPr>
        <p:blipFill>
          <a:blip r:embed="rId3"/>
          <a:stretch>
            <a:fillRect/>
          </a:stretch>
        </p:blipFill>
        <p:spPr>
          <a:xfrm>
            <a:off x="6048104" y="500242"/>
            <a:ext cx="4519904" cy="5906195"/>
          </a:xfrm>
          <a:prstGeom prst="rect">
            <a:avLst/>
          </a:prstGeom>
          <a:ln>
            <a:solidFill>
              <a:schemeClr val="bg2"/>
            </a:solidFill>
          </a:ln>
        </p:spPr>
      </p:pic>
    </p:spTree>
    <p:extLst>
      <p:ext uri="{BB962C8B-B14F-4D97-AF65-F5344CB8AC3E}">
        <p14:creationId xmlns:p14="http://schemas.microsoft.com/office/powerpoint/2010/main" val="1248918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5707" y="-2"/>
            <a:ext cx="457629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May 2022: Match Sues Google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822267" y="6488668"/>
            <a:ext cx="33697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Match Complaint (9 May 2022)</a:t>
            </a:r>
          </a:p>
        </p:txBody>
      </p:sp>
      <p:pic>
        <p:nvPicPr>
          <p:cNvPr id="5" name="Picture 4">
            <a:extLst>
              <a:ext uri="{FF2B5EF4-FFF2-40B4-BE49-F238E27FC236}">
                <a16:creationId xmlns:a16="http://schemas.microsoft.com/office/drawing/2014/main" id="{4B19DD94-71AA-3B93-7390-DE2B8124ED9A}"/>
              </a:ext>
            </a:extLst>
          </p:cNvPr>
          <p:cNvPicPr>
            <a:picLocks noChangeAspect="1"/>
          </p:cNvPicPr>
          <p:nvPr/>
        </p:nvPicPr>
        <p:blipFill>
          <a:blip r:embed="rId2"/>
          <a:stretch>
            <a:fillRect/>
          </a:stretch>
        </p:blipFill>
        <p:spPr>
          <a:xfrm>
            <a:off x="3400220" y="505948"/>
            <a:ext cx="4730643" cy="6194890"/>
          </a:xfrm>
          <a:prstGeom prst="rect">
            <a:avLst/>
          </a:prstGeom>
          <a:ln w="6350">
            <a:solidFill>
              <a:schemeClr val="bg2"/>
            </a:solidFill>
          </a:ln>
        </p:spPr>
      </p:pic>
    </p:spTree>
    <p:extLst>
      <p:ext uri="{BB962C8B-B14F-4D97-AF65-F5344CB8AC3E}">
        <p14:creationId xmlns:p14="http://schemas.microsoft.com/office/powerpoint/2010/main" val="1395268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5707" y="-2"/>
            <a:ext cx="457629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May 2022: Match Sues Google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8862989" y="6488668"/>
            <a:ext cx="33290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Match Complaint (9 May 2022)</a:t>
            </a:r>
          </a:p>
        </p:txBody>
      </p:sp>
      <p:pic>
        <p:nvPicPr>
          <p:cNvPr id="9" name="Picture 8">
            <a:extLst>
              <a:ext uri="{FF2B5EF4-FFF2-40B4-BE49-F238E27FC236}">
                <a16:creationId xmlns:a16="http://schemas.microsoft.com/office/drawing/2014/main" id="{A5549465-F50F-A0C6-D451-3241542B0D16}"/>
              </a:ext>
            </a:extLst>
          </p:cNvPr>
          <p:cNvPicPr>
            <a:picLocks noChangeAspect="1"/>
          </p:cNvPicPr>
          <p:nvPr/>
        </p:nvPicPr>
        <p:blipFill>
          <a:blip r:embed="rId2"/>
          <a:stretch>
            <a:fillRect/>
          </a:stretch>
        </p:blipFill>
        <p:spPr>
          <a:xfrm>
            <a:off x="6229025" y="558491"/>
            <a:ext cx="4501608" cy="5863683"/>
          </a:xfrm>
          <a:prstGeom prst="rect">
            <a:avLst/>
          </a:prstGeom>
          <a:ln>
            <a:solidFill>
              <a:schemeClr val="bg2"/>
            </a:solidFill>
          </a:ln>
        </p:spPr>
      </p:pic>
      <p:pic>
        <p:nvPicPr>
          <p:cNvPr id="5" name="Picture 4">
            <a:extLst>
              <a:ext uri="{FF2B5EF4-FFF2-40B4-BE49-F238E27FC236}">
                <a16:creationId xmlns:a16="http://schemas.microsoft.com/office/drawing/2014/main" id="{AFA9AB4A-D137-8461-BD30-E758D6CA1922}"/>
              </a:ext>
            </a:extLst>
          </p:cNvPr>
          <p:cNvPicPr>
            <a:picLocks noChangeAspect="1"/>
          </p:cNvPicPr>
          <p:nvPr/>
        </p:nvPicPr>
        <p:blipFill>
          <a:blip r:embed="rId3"/>
          <a:stretch>
            <a:fillRect/>
          </a:stretch>
        </p:blipFill>
        <p:spPr>
          <a:xfrm>
            <a:off x="868666" y="558491"/>
            <a:ext cx="4489684" cy="5863683"/>
          </a:xfrm>
          <a:prstGeom prst="rect">
            <a:avLst/>
          </a:prstGeom>
          <a:ln w="6350">
            <a:solidFill>
              <a:schemeClr val="bg2"/>
            </a:solidFill>
          </a:ln>
        </p:spPr>
      </p:pic>
    </p:spTree>
    <p:extLst>
      <p:ext uri="{BB962C8B-B14F-4D97-AF65-F5344CB8AC3E}">
        <p14:creationId xmlns:p14="http://schemas.microsoft.com/office/powerpoint/2010/main" val="481295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3460" y="-1"/>
            <a:ext cx="597854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Sept/Dec 2023: State/Google Settlement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9054790" y="6488668"/>
            <a:ext cx="313721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California AG (18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47E4316-0050-1814-B09D-7AC8F6AA4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871" y="209004"/>
            <a:ext cx="5935391"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DCB6999A-82D2-E7F2-2025-C00F56D27D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58" t="57187" r="5384" b="8894"/>
          <a:stretch/>
        </p:blipFill>
        <p:spPr>
          <a:xfrm>
            <a:off x="1809376" y="2331424"/>
            <a:ext cx="9280533" cy="3764576"/>
          </a:xfrm>
          <a:prstGeom prst="rect">
            <a:avLst/>
          </a:prstGeom>
          <a:ln w="6350">
            <a:solidFill>
              <a:schemeClr val="bg2"/>
            </a:solidFill>
          </a:ln>
        </p:spPr>
      </p:pic>
    </p:spTree>
    <p:extLst>
      <p:ext uri="{BB962C8B-B14F-4D97-AF65-F5344CB8AC3E}">
        <p14:creationId xmlns:p14="http://schemas.microsoft.com/office/powerpoint/2010/main" val="203432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6433" y="-2"/>
            <a:ext cx="601556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Sept/Dec 2023: Google/State Settlement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6" name="Text Box 5"/>
          <p:cNvSpPr txBox="1">
            <a:spLocks noChangeArrowheads="1"/>
          </p:cNvSpPr>
          <p:nvPr/>
        </p:nvSpPr>
        <p:spPr bwMode="auto">
          <a:xfrm>
            <a:off x="9651998" y="6488668"/>
            <a:ext cx="25400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Google (18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F8D1AEF1-D86B-D054-F36D-E21A64BB3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014" y="209004"/>
            <a:ext cx="5712823" cy="6248400"/>
          </a:xfrm>
          <a:prstGeom prst="rect">
            <a:avLst/>
          </a:prstGeom>
          <a:ln w="6350">
            <a:solidFill>
              <a:schemeClr val="bg2"/>
            </a:solidFill>
          </a:ln>
        </p:spPr>
      </p:pic>
      <p:pic>
        <p:nvPicPr>
          <p:cNvPr id="3" name="Picture 2" descr="A screenshot of a computer&#10;&#10;Description automatically generated">
            <a:extLst>
              <a:ext uri="{FF2B5EF4-FFF2-40B4-BE49-F238E27FC236}">
                <a16:creationId xmlns:a16="http://schemas.microsoft.com/office/drawing/2014/main" id="{0814ABDB-75DF-39BC-2363-3A32B674F3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472" t="50582" r="21594" b="25932"/>
          <a:stretch/>
        </p:blipFill>
        <p:spPr>
          <a:xfrm>
            <a:off x="2600463" y="1949233"/>
            <a:ext cx="8731925" cy="3871704"/>
          </a:xfrm>
          <a:prstGeom prst="rect">
            <a:avLst/>
          </a:prstGeom>
          <a:ln w="6350">
            <a:solidFill>
              <a:schemeClr val="bg2"/>
            </a:solidFill>
          </a:ln>
        </p:spPr>
      </p:pic>
    </p:spTree>
    <p:extLst>
      <p:ext uri="{BB962C8B-B14F-4D97-AF65-F5344CB8AC3E}">
        <p14:creationId xmlns:p14="http://schemas.microsoft.com/office/powerpoint/2010/main" val="414394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3483" y="-2"/>
            <a:ext cx="411851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“Useless 26% Google Tax”</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469616" y="6488668"/>
            <a:ext cx="272238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Sweeney (18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3D313FCC-A34D-273F-FA42-51976A95EC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09" y="209004"/>
            <a:ext cx="5905761" cy="6459425"/>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A8148828-4EB1-E44D-5F4C-B59401F6554F}"/>
              </a:ext>
            </a:extLst>
          </p:cNvPr>
          <p:cNvPicPr>
            <a:picLocks noChangeAspect="1"/>
          </p:cNvPicPr>
          <p:nvPr/>
        </p:nvPicPr>
        <p:blipFill rotWithShape="1">
          <a:blip r:embed="rId4">
            <a:extLst>
              <a:ext uri="{28A0092B-C50C-407E-A947-70E740481C1C}">
                <a14:useLocalDpi xmlns:a14="http://schemas.microsoft.com/office/drawing/2010/main" val="0"/>
              </a:ext>
            </a:extLst>
          </a:blip>
          <a:srcRect l="26248" t="11552" r="35478" b="58656"/>
          <a:stretch/>
        </p:blipFill>
        <p:spPr>
          <a:xfrm>
            <a:off x="3827098" y="872647"/>
            <a:ext cx="6344578" cy="5401653"/>
          </a:xfrm>
          <a:prstGeom prst="rect">
            <a:avLst/>
          </a:prstGeom>
          <a:ln w="6350">
            <a:solidFill>
              <a:schemeClr val="bg2"/>
            </a:solidFill>
          </a:ln>
        </p:spPr>
      </p:pic>
    </p:spTree>
    <p:extLst>
      <p:ext uri="{BB962C8B-B14F-4D97-AF65-F5344CB8AC3E}">
        <p14:creationId xmlns:p14="http://schemas.microsoft.com/office/powerpoint/2010/main" val="155319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6993" y="-2"/>
            <a:ext cx="5305008"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Google/Match Settle on Eve of Trial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9393786" y="6488668"/>
            <a:ext cx="279821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Verge (31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84622010-CDD7-0C77-5FA2-CDBCDA7CEF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919" y="170684"/>
            <a:ext cx="5970427" cy="653015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028D5103-C19D-877B-52F1-6F65EC1B93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5" t="37433" r="37385" b="37465"/>
          <a:stretch/>
        </p:blipFill>
        <p:spPr>
          <a:xfrm>
            <a:off x="2957031" y="1427227"/>
            <a:ext cx="8409075" cy="4668773"/>
          </a:xfrm>
          <a:prstGeom prst="rect">
            <a:avLst/>
          </a:prstGeom>
          <a:ln w="6350">
            <a:solidFill>
              <a:schemeClr val="bg2"/>
            </a:solidFill>
          </a:ln>
        </p:spPr>
      </p:pic>
    </p:spTree>
    <p:extLst>
      <p:ext uri="{BB962C8B-B14F-4D97-AF65-F5344CB8AC3E}">
        <p14:creationId xmlns:p14="http://schemas.microsoft.com/office/powerpoint/2010/main" val="26771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1590" y="-2"/>
            <a:ext cx="5880411"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Mobile Vendor Market Share in the U.S.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8515071" y="6488668"/>
            <a:ext cx="36769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(Visited 22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9AD05142-C802-AB63-9A5F-5CE3260E88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09" y="213360"/>
            <a:ext cx="5931409" cy="6487478"/>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F09E7BB5-ED4D-8E85-7ACC-E284AFECFDCD}"/>
              </a:ext>
            </a:extLst>
          </p:cNvPr>
          <p:cNvPicPr>
            <a:picLocks noChangeAspect="1"/>
          </p:cNvPicPr>
          <p:nvPr/>
        </p:nvPicPr>
        <p:blipFill rotWithShape="1">
          <a:blip r:embed="rId4">
            <a:extLst>
              <a:ext uri="{28A0092B-C50C-407E-A947-70E740481C1C}">
                <a14:useLocalDpi xmlns:a14="http://schemas.microsoft.com/office/drawing/2010/main" val="0"/>
              </a:ext>
            </a:extLst>
          </a:blip>
          <a:srcRect l="5673" t="32140" r="7041" b="19553"/>
          <a:stretch/>
        </p:blipFill>
        <p:spPr>
          <a:xfrm>
            <a:off x="2004811" y="658279"/>
            <a:ext cx="9290783" cy="5623774"/>
          </a:xfrm>
          <a:prstGeom prst="rect">
            <a:avLst/>
          </a:prstGeom>
          <a:ln w="6350">
            <a:solidFill>
              <a:schemeClr val="bg2"/>
            </a:solidFill>
          </a:ln>
        </p:spPr>
      </p:pic>
    </p:spTree>
    <p:extLst>
      <p:ext uri="{BB962C8B-B14F-4D97-AF65-F5344CB8AC3E}">
        <p14:creationId xmlns:p14="http://schemas.microsoft.com/office/powerpoint/2010/main" val="305556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1003" y="-2"/>
            <a:ext cx="567099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Is There A Relevant Antitrust Market?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7160654" y="6488668"/>
            <a:ext cx="50313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Google Jury Verdict Form (11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2935D94-2FFF-1EF3-E04D-4F7444240ADA}"/>
              </a:ext>
            </a:extLst>
          </p:cNvPr>
          <p:cNvPicPr>
            <a:picLocks noChangeAspect="1"/>
          </p:cNvPicPr>
          <p:nvPr/>
        </p:nvPicPr>
        <p:blipFill>
          <a:blip r:embed="rId2"/>
          <a:stretch>
            <a:fillRect/>
          </a:stretch>
        </p:blipFill>
        <p:spPr>
          <a:xfrm>
            <a:off x="246627" y="209004"/>
            <a:ext cx="4929737" cy="6491834"/>
          </a:xfrm>
          <a:prstGeom prst="rect">
            <a:avLst/>
          </a:prstGeom>
          <a:ln w="6350">
            <a:solidFill>
              <a:schemeClr val="bg2"/>
            </a:solidFill>
          </a:ln>
        </p:spPr>
      </p:pic>
      <p:pic>
        <p:nvPicPr>
          <p:cNvPr id="8" name="Picture 7">
            <a:extLst>
              <a:ext uri="{FF2B5EF4-FFF2-40B4-BE49-F238E27FC236}">
                <a16:creationId xmlns:a16="http://schemas.microsoft.com/office/drawing/2014/main" id="{09E4B474-D6C0-B939-E1B0-B3B4A968C154}"/>
              </a:ext>
            </a:extLst>
          </p:cNvPr>
          <p:cNvPicPr>
            <a:picLocks noChangeAspect="1"/>
          </p:cNvPicPr>
          <p:nvPr/>
        </p:nvPicPr>
        <p:blipFill rotWithShape="1">
          <a:blip r:embed="rId2"/>
          <a:srcRect l="13712" t="64104" r="5579" b="6077"/>
          <a:stretch/>
        </p:blipFill>
        <p:spPr>
          <a:xfrm>
            <a:off x="2711495" y="1823224"/>
            <a:ext cx="8363177" cy="4069080"/>
          </a:xfrm>
          <a:prstGeom prst="rect">
            <a:avLst/>
          </a:prstGeom>
          <a:ln w="6350">
            <a:solidFill>
              <a:schemeClr val="bg2"/>
            </a:solidFill>
          </a:ln>
        </p:spPr>
      </p:pic>
    </p:spTree>
    <p:extLst>
      <p:ext uri="{BB962C8B-B14F-4D97-AF65-F5344CB8AC3E}">
        <p14:creationId xmlns:p14="http://schemas.microsoft.com/office/powerpoint/2010/main" val="281407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4242" y="-2"/>
            <a:ext cx="668775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Two Markets: App Distribution/In-App Billing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7160654" y="6488668"/>
            <a:ext cx="50313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Google Jury Verdict Form (11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F14C4EC-25FE-29F5-F5A7-A12145A5D785}"/>
              </a:ext>
            </a:extLst>
          </p:cNvPr>
          <p:cNvPicPr>
            <a:picLocks noChangeAspect="1"/>
          </p:cNvPicPr>
          <p:nvPr/>
        </p:nvPicPr>
        <p:blipFill>
          <a:blip r:embed="rId2"/>
          <a:stretch>
            <a:fillRect/>
          </a:stretch>
        </p:blipFill>
        <p:spPr>
          <a:xfrm>
            <a:off x="124599" y="209004"/>
            <a:ext cx="4941319" cy="6491834"/>
          </a:xfrm>
          <a:prstGeom prst="rect">
            <a:avLst/>
          </a:prstGeom>
          <a:ln w="6350">
            <a:solidFill>
              <a:schemeClr val="bg2"/>
            </a:solidFill>
          </a:ln>
        </p:spPr>
      </p:pic>
      <p:pic>
        <p:nvPicPr>
          <p:cNvPr id="10" name="Picture 9">
            <a:extLst>
              <a:ext uri="{FF2B5EF4-FFF2-40B4-BE49-F238E27FC236}">
                <a16:creationId xmlns:a16="http://schemas.microsoft.com/office/drawing/2014/main" id="{4D23F231-76EA-4197-8A66-89731D40C4AA}"/>
              </a:ext>
            </a:extLst>
          </p:cNvPr>
          <p:cNvPicPr>
            <a:picLocks noChangeAspect="1"/>
          </p:cNvPicPr>
          <p:nvPr/>
        </p:nvPicPr>
        <p:blipFill rotWithShape="1">
          <a:blip r:embed="rId2"/>
          <a:srcRect l="10131" t="8901" r="3701" b="44308"/>
          <a:stretch/>
        </p:blipFill>
        <p:spPr>
          <a:xfrm>
            <a:off x="2752119" y="688508"/>
            <a:ext cx="7750993" cy="5529663"/>
          </a:xfrm>
          <a:prstGeom prst="rect">
            <a:avLst/>
          </a:prstGeom>
          <a:ln w="6350">
            <a:solidFill>
              <a:schemeClr val="bg2"/>
            </a:solidFill>
          </a:ln>
        </p:spPr>
      </p:pic>
    </p:spTree>
    <p:extLst>
      <p:ext uri="{BB962C8B-B14F-4D97-AF65-F5344CB8AC3E}">
        <p14:creationId xmlns:p14="http://schemas.microsoft.com/office/powerpoint/2010/main" val="140591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1900" y="-2"/>
            <a:ext cx="33401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Monopolization?: Yes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7160654" y="6488668"/>
            <a:ext cx="50313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Epic v. Google Jury Verdict Form (11 Dec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F14C4EC-25FE-29F5-F5A7-A12145A5D785}"/>
              </a:ext>
            </a:extLst>
          </p:cNvPr>
          <p:cNvPicPr>
            <a:picLocks noChangeAspect="1"/>
          </p:cNvPicPr>
          <p:nvPr/>
        </p:nvPicPr>
        <p:blipFill>
          <a:blip r:embed="rId2"/>
          <a:stretch>
            <a:fillRect/>
          </a:stretch>
        </p:blipFill>
        <p:spPr>
          <a:xfrm>
            <a:off x="124599" y="209004"/>
            <a:ext cx="4941319" cy="6491834"/>
          </a:xfrm>
          <a:prstGeom prst="rect">
            <a:avLst/>
          </a:prstGeom>
          <a:ln w="6350">
            <a:solidFill>
              <a:schemeClr val="bg2"/>
            </a:solidFill>
          </a:ln>
        </p:spPr>
      </p:pic>
      <p:pic>
        <p:nvPicPr>
          <p:cNvPr id="3" name="Picture 2">
            <a:extLst>
              <a:ext uri="{FF2B5EF4-FFF2-40B4-BE49-F238E27FC236}">
                <a16:creationId xmlns:a16="http://schemas.microsoft.com/office/drawing/2014/main" id="{90D84CEB-56CD-E27E-2E39-3B107A9AE23E}"/>
              </a:ext>
            </a:extLst>
          </p:cNvPr>
          <p:cNvPicPr>
            <a:picLocks noChangeAspect="1"/>
          </p:cNvPicPr>
          <p:nvPr/>
        </p:nvPicPr>
        <p:blipFill rotWithShape="1">
          <a:blip r:embed="rId2"/>
          <a:srcRect l="14149" t="64640" r="4533" b="6098"/>
          <a:stretch/>
        </p:blipFill>
        <p:spPr>
          <a:xfrm>
            <a:off x="2573792" y="1983347"/>
            <a:ext cx="8218027" cy="3885126"/>
          </a:xfrm>
          <a:prstGeom prst="rect">
            <a:avLst/>
          </a:prstGeom>
          <a:ln w="6350">
            <a:solidFill>
              <a:schemeClr val="bg2"/>
            </a:solidFill>
          </a:ln>
        </p:spPr>
      </p:pic>
    </p:spTree>
    <p:extLst>
      <p:ext uri="{BB962C8B-B14F-4D97-AF65-F5344CB8AC3E}">
        <p14:creationId xmlns:p14="http://schemas.microsoft.com/office/powerpoint/2010/main" val="65131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8C66FCD-AF89-44BB-AC98-7E3CB7255197}" type="slidenum">
              <a:rPr lang="en-US" altLang="en-US" sz="1400">
                <a:solidFill>
                  <a:srgbClr val="000066"/>
                </a:solidFill>
                <a:latin typeface="Arial" panose="020B0604020202020204" pitchFamily="34" charset="0"/>
              </a:rPr>
              <a:pPr/>
              <a:t>33</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a:t>Discussion</a:t>
            </a:r>
          </a:p>
        </p:txBody>
      </p:sp>
      <p:sp>
        <p:nvSpPr>
          <p:cNvPr id="8198" name="Rectangle 3"/>
          <p:cNvSpPr>
            <a:spLocks noGrp="1" noChangeArrowheads="1"/>
          </p:cNvSpPr>
          <p:nvPr>
            <p:ph type="body" idx="1"/>
          </p:nvPr>
        </p:nvSpPr>
        <p:spPr/>
        <p:txBody>
          <a:bodyPr/>
          <a:lstStyle/>
          <a:p>
            <a:r>
              <a:rPr lang="en-US" dirty="0"/>
              <a:t>Questions</a:t>
            </a:r>
          </a:p>
          <a:p>
            <a:pPr lvl="1"/>
            <a:r>
              <a:rPr lang="en-US" dirty="0"/>
              <a:t>Why did Epic win in front of the jury?</a:t>
            </a:r>
          </a:p>
          <a:p>
            <a:pPr lvl="1"/>
            <a:r>
              <a:rPr lang="en-US" dirty="0"/>
              <a:t>What do we think will happen on the appeal to the Ninth Circuit given the result in </a:t>
            </a:r>
            <a:r>
              <a:rPr lang="en-US" i="1" dirty="0"/>
              <a:t>Epic v. Apple</a:t>
            </a:r>
            <a:r>
              <a:rPr lang="en-US" dirty="0"/>
              <a:t>?</a:t>
            </a:r>
          </a:p>
        </p:txBody>
      </p:sp>
      <p:sp>
        <p:nvSpPr>
          <p:cNvPr id="7" name="Text Box 5"/>
          <p:cNvSpPr txBox="1">
            <a:spLocks noChangeArrowheads="1"/>
          </p:cNvSpPr>
          <p:nvPr/>
        </p:nvSpPr>
        <p:spPr bwMode="auto">
          <a:xfrm>
            <a:off x="11183154" y="0"/>
            <a:ext cx="100884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a:t>
            </a:r>
          </a:p>
        </p:txBody>
      </p:sp>
    </p:spTree>
    <p:extLst>
      <p:ext uri="{BB962C8B-B14F-4D97-AF65-F5344CB8AC3E}">
        <p14:creationId xmlns:p14="http://schemas.microsoft.com/office/powerpoint/2010/main" val="3436131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4161" y="-1"/>
            <a:ext cx="804783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Digital Markets Act: Contestable and Fair Markets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823938" y="6488668"/>
            <a:ext cx="23680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pic>
        <p:nvPicPr>
          <p:cNvPr id="8" name="Picture 7">
            <a:extLst>
              <a:ext uri="{FF2B5EF4-FFF2-40B4-BE49-F238E27FC236}">
                <a16:creationId xmlns:a16="http://schemas.microsoft.com/office/drawing/2014/main" id="{9EBB0513-DD6A-7F8F-8E47-4A5A74186C08}"/>
              </a:ext>
            </a:extLst>
          </p:cNvPr>
          <p:cNvPicPr>
            <a:picLocks noChangeAspect="1"/>
          </p:cNvPicPr>
          <p:nvPr/>
        </p:nvPicPr>
        <p:blipFill>
          <a:blip r:embed="rId2"/>
          <a:stretch>
            <a:fillRect/>
          </a:stretch>
        </p:blipFill>
        <p:spPr>
          <a:xfrm>
            <a:off x="191851" y="526100"/>
            <a:ext cx="4371760" cy="6253319"/>
          </a:xfrm>
          <a:prstGeom prst="rect">
            <a:avLst/>
          </a:prstGeom>
          <a:ln w="6350">
            <a:solidFill>
              <a:schemeClr val="bg2"/>
            </a:solidFill>
          </a:ln>
        </p:spPr>
      </p:pic>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a:extLst>
              <a:ext uri="{FF2B5EF4-FFF2-40B4-BE49-F238E27FC236}">
                <a16:creationId xmlns:a16="http://schemas.microsoft.com/office/drawing/2014/main" id="{D695097E-3002-7FD2-8C19-A0632144E168}"/>
              </a:ext>
            </a:extLst>
          </p:cNvPr>
          <p:cNvPicPr>
            <a:picLocks noChangeAspect="1"/>
          </p:cNvPicPr>
          <p:nvPr/>
        </p:nvPicPr>
        <p:blipFill rotWithShape="1">
          <a:blip r:embed="rId2"/>
          <a:srcRect l="4814" t="3521" r="3395" b="60610"/>
          <a:stretch/>
        </p:blipFill>
        <p:spPr>
          <a:xfrm>
            <a:off x="2741102" y="1329654"/>
            <a:ext cx="7624045" cy="4261608"/>
          </a:xfrm>
          <a:prstGeom prst="rect">
            <a:avLst/>
          </a:prstGeom>
          <a:ln>
            <a:solidFill>
              <a:schemeClr val="bg2"/>
            </a:solidFill>
          </a:ln>
        </p:spPr>
      </p:pic>
    </p:spTree>
    <p:extLst>
      <p:ext uri="{BB962C8B-B14F-4D97-AF65-F5344CB8AC3E}">
        <p14:creationId xmlns:p14="http://schemas.microsoft.com/office/powerpoint/2010/main" val="115931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7077" y="-1"/>
            <a:ext cx="656492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Going Beyond Competition Law (But Why?)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5CC7D70-7C59-6FBE-5A10-03C2722742C2}"/>
              </a:ext>
            </a:extLst>
          </p:cNvPr>
          <p:cNvPicPr>
            <a:picLocks noChangeAspect="1"/>
          </p:cNvPicPr>
          <p:nvPr/>
        </p:nvPicPr>
        <p:blipFill>
          <a:blip r:embed="rId2"/>
          <a:stretch>
            <a:fillRect/>
          </a:stretch>
        </p:blipFill>
        <p:spPr>
          <a:xfrm>
            <a:off x="349386" y="184664"/>
            <a:ext cx="4503825" cy="6516173"/>
          </a:xfrm>
          <a:prstGeom prst="rect">
            <a:avLst/>
          </a:prstGeom>
          <a:ln>
            <a:solidFill>
              <a:schemeClr val="bg2"/>
            </a:solidFill>
          </a:ln>
        </p:spPr>
      </p:pic>
      <p:pic>
        <p:nvPicPr>
          <p:cNvPr id="11" name="Picture 10">
            <a:extLst>
              <a:ext uri="{FF2B5EF4-FFF2-40B4-BE49-F238E27FC236}">
                <a16:creationId xmlns:a16="http://schemas.microsoft.com/office/drawing/2014/main" id="{069DF296-0F48-5C8F-9DAA-A183C0F24F79}"/>
              </a:ext>
            </a:extLst>
          </p:cNvPr>
          <p:cNvPicPr>
            <a:picLocks noChangeAspect="1"/>
          </p:cNvPicPr>
          <p:nvPr/>
        </p:nvPicPr>
        <p:blipFill>
          <a:blip r:embed="rId3"/>
          <a:stretch>
            <a:fillRect/>
          </a:stretch>
        </p:blipFill>
        <p:spPr>
          <a:xfrm>
            <a:off x="1711578" y="3360241"/>
            <a:ext cx="10175622" cy="1996130"/>
          </a:xfrm>
          <a:prstGeom prst="rect">
            <a:avLst/>
          </a:prstGeom>
          <a:ln>
            <a:solidFill>
              <a:schemeClr val="bg2"/>
            </a:solidFill>
          </a:ln>
        </p:spPr>
      </p:pic>
    </p:spTree>
    <p:extLst>
      <p:ext uri="{BB962C8B-B14F-4D97-AF65-F5344CB8AC3E}">
        <p14:creationId xmlns:p14="http://schemas.microsoft.com/office/powerpoint/2010/main" val="28125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3895" y="-1"/>
            <a:ext cx="417810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Contestability and Fairness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72F8EED8-B0DF-291C-F705-10D6869A436A}"/>
              </a:ext>
            </a:extLst>
          </p:cNvPr>
          <p:cNvPicPr>
            <a:picLocks noChangeAspect="1"/>
          </p:cNvPicPr>
          <p:nvPr/>
        </p:nvPicPr>
        <p:blipFill>
          <a:blip r:embed="rId2"/>
          <a:stretch>
            <a:fillRect/>
          </a:stretch>
        </p:blipFill>
        <p:spPr>
          <a:xfrm>
            <a:off x="349386" y="184664"/>
            <a:ext cx="4503825" cy="6516173"/>
          </a:xfrm>
          <a:prstGeom prst="rect">
            <a:avLst/>
          </a:prstGeom>
          <a:ln>
            <a:solidFill>
              <a:schemeClr val="bg2"/>
            </a:solidFill>
          </a:ln>
        </p:spPr>
      </p:pic>
      <p:grpSp>
        <p:nvGrpSpPr>
          <p:cNvPr id="11" name="Group 10">
            <a:extLst>
              <a:ext uri="{FF2B5EF4-FFF2-40B4-BE49-F238E27FC236}">
                <a16:creationId xmlns:a16="http://schemas.microsoft.com/office/drawing/2014/main" id="{4EF78C3E-7668-9B68-F16A-8357C6DA8280}"/>
              </a:ext>
            </a:extLst>
          </p:cNvPr>
          <p:cNvGrpSpPr>
            <a:grpSpLocks noChangeAspect="1"/>
          </p:cNvGrpSpPr>
          <p:nvPr/>
        </p:nvGrpSpPr>
        <p:grpSpPr>
          <a:xfrm>
            <a:off x="1874537" y="3283895"/>
            <a:ext cx="9503230" cy="2420979"/>
            <a:chOff x="3171594" y="3353469"/>
            <a:chExt cx="7602584" cy="1936783"/>
          </a:xfrm>
        </p:grpSpPr>
        <p:pic>
          <p:nvPicPr>
            <p:cNvPr id="5" name="Picture 4">
              <a:extLst>
                <a:ext uri="{FF2B5EF4-FFF2-40B4-BE49-F238E27FC236}">
                  <a16:creationId xmlns:a16="http://schemas.microsoft.com/office/drawing/2014/main" id="{AC425BBD-9291-BBB1-A7F0-FD445DD681B7}"/>
                </a:ext>
              </a:extLst>
            </p:cNvPr>
            <p:cNvPicPr>
              <a:picLocks noChangeAspect="1"/>
            </p:cNvPicPr>
            <p:nvPr/>
          </p:nvPicPr>
          <p:blipFill>
            <a:blip r:embed="rId3"/>
            <a:stretch>
              <a:fillRect/>
            </a:stretch>
          </p:blipFill>
          <p:spPr>
            <a:xfrm>
              <a:off x="3171594" y="3353469"/>
              <a:ext cx="7602583" cy="901337"/>
            </a:xfrm>
            <a:prstGeom prst="rect">
              <a:avLst/>
            </a:prstGeom>
            <a:ln>
              <a:solidFill>
                <a:schemeClr val="bg2"/>
              </a:solidFill>
            </a:ln>
          </p:spPr>
        </p:pic>
        <p:pic>
          <p:nvPicPr>
            <p:cNvPr id="10" name="Picture 9">
              <a:extLst>
                <a:ext uri="{FF2B5EF4-FFF2-40B4-BE49-F238E27FC236}">
                  <a16:creationId xmlns:a16="http://schemas.microsoft.com/office/drawing/2014/main" id="{D1313017-A29C-4933-BB25-ACB2A7716AE2}"/>
                </a:ext>
              </a:extLst>
            </p:cNvPr>
            <p:cNvPicPr>
              <a:picLocks noChangeAspect="1"/>
            </p:cNvPicPr>
            <p:nvPr/>
          </p:nvPicPr>
          <p:blipFill rotWithShape="1">
            <a:blip r:embed="rId4"/>
            <a:srcRect l="3917" r="984"/>
            <a:stretch/>
          </p:blipFill>
          <p:spPr>
            <a:xfrm>
              <a:off x="3171594" y="4212566"/>
              <a:ext cx="7602584" cy="1077686"/>
            </a:xfrm>
            <a:prstGeom prst="rect">
              <a:avLst/>
            </a:prstGeom>
            <a:ln>
              <a:solidFill>
                <a:schemeClr val="bg2"/>
              </a:solidFill>
            </a:ln>
          </p:spPr>
        </p:pic>
      </p:grpSp>
    </p:spTree>
    <p:extLst>
      <p:ext uri="{BB962C8B-B14F-4D97-AF65-F5344CB8AC3E}">
        <p14:creationId xmlns:p14="http://schemas.microsoft.com/office/powerpoint/2010/main" val="265352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25951" y="-1"/>
            <a:ext cx="4466050"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Contestability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404FD60-AED8-0E4C-9BB9-A3FE506F8881}"/>
              </a:ext>
            </a:extLst>
          </p:cNvPr>
          <p:cNvPicPr>
            <a:picLocks noChangeAspect="1"/>
          </p:cNvPicPr>
          <p:nvPr/>
        </p:nvPicPr>
        <p:blipFill>
          <a:blip r:embed="rId2"/>
          <a:stretch>
            <a:fillRect/>
          </a:stretch>
        </p:blipFill>
        <p:spPr>
          <a:xfrm>
            <a:off x="387762" y="184666"/>
            <a:ext cx="4466050" cy="6488668"/>
          </a:xfrm>
          <a:prstGeom prst="rect">
            <a:avLst/>
          </a:prstGeom>
          <a:ln>
            <a:solidFill>
              <a:schemeClr val="bg2"/>
            </a:solidFill>
          </a:ln>
        </p:spPr>
      </p:pic>
      <p:pic>
        <p:nvPicPr>
          <p:cNvPr id="8" name="Picture 7">
            <a:extLst>
              <a:ext uri="{FF2B5EF4-FFF2-40B4-BE49-F238E27FC236}">
                <a16:creationId xmlns:a16="http://schemas.microsoft.com/office/drawing/2014/main" id="{473DA546-8878-438C-E8CA-1D241A61218C}"/>
              </a:ext>
            </a:extLst>
          </p:cNvPr>
          <p:cNvPicPr>
            <a:picLocks noChangeAspect="1"/>
          </p:cNvPicPr>
          <p:nvPr/>
        </p:nvPicPr>
        <p:blipFill>
          <a:blip r:embed="rId3"/>
          <a:stretch>
            <a:fillRect/>
          </a:stretch>
        </p:blipFill>
        <p:spPr>
          <a:xfrm>
            <a:off x="1599697" y="2966440"/>
            <a:ext cx="10008580" cy="2937301"/>
          </a:xfrm>
          <a:prstGeom prst="rect">
            <a:avLst/>
          </a:prstGeom>
          <a:ln>
            <a:solidFill>
              <a:schemeClr val="bg2"/>
            </a:solidFill>
          </a:ln>
        </p:spPr>
      </p:pic>
    </p:spTree>
    <p:extLst>
      <p:ext uri="{BB962C8B-B14F-4D97-AF65-F5344CB8AC3E}">
        <p14:creationId xmlns:p14="http://schemas.microsoft.com/office/powerpoint/2010/main" val="301493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4573" y="-1"/>
            <a:ext cx="403742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Understanding Unfairness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E3F1A2F0-3971-FC71-E04D-D189F7F7859C}"/>
              </a:ext>
            </a:extLst>
          </p:cNvPr>
          <p:cNvPicPr>
            <a:picLocks noChangeAspect="1"/>
          </p:cNvPicPr>
          <p:nvPr/>
        </p:nvPicPr>
        <p:blipFill>
          <a:blip r:embed="rId2"/>
          <a:stretch>
            <a:fillRect/>
          </a:stretch>
        </p:blipFill>
        <p:spPr>
          <a:xfrm>
            <a:off x="387762" y="184666"/>
            <a:ext cx="4466050" cy="6488668"/>
          </a:xfrm>
          <a:prstGeom prst="rect">
            <a:avLst/>
          </a:prstGeom>
          <a:ln>
            <a:solidFill>
              <a:schemeClr val="bg2"/>
            </a:solidFill>
          </a:ln>
        </p:spPr>
      </p:pic>
      <p:pic>
        <p:nvPicPr>
          <p:cNvPr id="10" name="Picture 9">
            <a:extLst>
              <a:ext uri="{FF2B5EF4-FFF2-40B4-BE49-F238E27FC236}">
                <a16:creationId xmlns:a16="http://schemas.microsoft.com/office/drawing/2014/main" id="{DF7F7EB2-5629-B1C1-3904-78CDE50B4EAF}"/>
              </a:ext>
            </a:extLst>
          </p:cNvPr>
          <p:cNvPicPr>
            <a:picLocks noChangeAspect="1"/>
          </p:cNvPicPr>
          <p:nvPr/>
        </p:nvPicPr>
        <p:blipFill>
          <a:blip r:embed="rId3"/>
          <a:stretch>
            <a:fillRect/>
          </a:stretch>
        </p:blipFill>
        <p:spPr>
          <a:xfrm>
            <a:off x="1734681" y="3376832"/>
            <a:ext cx="9937158" cy="2719168"/>
          </a:xfrm>
          <a:prstGeom prst="rect">
            <a:avLst/>
          </a:prstGeom>
          <a:ln>
            <a:solidFill>
              <a:schemeClr val="bg2"/>
            </a:solidFill>
          </a:ln>
        </p:spPr>
      </p:pic>
    </p:spTree>
    <p:extLst>
      <p:ext uri="{BB962C8B-B14F-4D97-AF65-F5344CB8AC3E}">
        <p14:creationId xmlns:p14="http://schemas.microsoft.com/office/powerpoint/2010/main" val="423087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9429" y="-1"/>
            <a:ext cx="358257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Core Platform Services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B1606B68-8AA6-1AEE-C40D-C5B021FB0D8B}"/>
              </a:ext>
            </a:extLst>
          </p:cNvPr>
          <p:cNvPicPr>
            <a:picLocks noChangeAspect="1"/>
          </p:cNvPicPr>
          <p:nvPr/>
        </p:nvPicPr>
        <p:blipFill>
          <a:blip r:embed="rId2"/>
          <a:stretch>
            <a:fillRect/>
          </a:stretch>
        </p:blipFill>
        <p:spPr>
          <a:xfrm>
            <a:off x="241679" y="184664"/>
            <a:ext cx="4646739" cy="6516173"/>
          </a:xfrm>
          <a:prstGeom prst="rect">
            <a:avLst/>
          </a:prstGeom>
          <a:ln>
            <a:solidFill>
              <a:schemeClr val="bg2"/>
            </a:solidFill>
          </a:ln>
        </p:spPr>
      </p:pic>
      <p:pic>
        <p:nvPicPr>
          <p:cNvPr id="8" name="Picture 7">
            <a:extLst>
              <a:ext uri="{FF2B5EF4-FFF2-40B4-BE49-F238E27FC236}">
                <a16:creationId xmlns:a16="http://schemas.microsoft.com/office/drawing/2014/main" id="{EEEEB093-E871-32C9-A0F8-04EC1440FED8}"/>
              </a:ext>
            </a:extLst>
          </p:cNvPr>
          <p:cNvPicPr>
            <a:picLocks noChangeAspect="1"/>
          </p:cNvPicPr>
          <p:nvPr/>
        </p:nvPicPr>
        <p:blipFill>
          <a:blip r:embed="rId3"/>
          <a:stretch>
            <a:fillRect/>
          </a:stretch>
        </p:blipFill>
        <p:spPr>
          <a:xfrm>
            <a:off x="2289349" y="1179844"/>
            <a:ext cx="7873843" cy="4916156"/>
          </a:xfrm>
          <a:prstGeom prst="rect">
            <a:avLst/>
          </a:prstGeom>
          <a:ln>
            <a:solidFill>
              <a:schemeClr val="bg2"/>
            </a:solidFill>
          </a:ln>
        </p:spPr>
      </p:pic>
    </p:spTree>
    <p:extLst>
      <p:ext uri="{BB962C8B-B14F-4D97-AF65-F5344CB8AC3E}">
        <p14:creationId xmlns:p14="http://schemas.microsoft.com/office/powerpoint/2010/main" val="424952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1590" y="-2"/>
            <a:ext cx="5880411"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Mobile Vendor Market Share in the U.S.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8515071" y="6488668"/>
            <a:ext cx="36769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Statcounter</a:t>
            </a:r>
            <a:r>
              <a:rPr lang="en-US" sz="1800" i="0" dirty="0">
                <a:solidFill>
                  <a:schemeClr val="accent4">
                    <a:lumMod val="75000"/>
                    <a:lumOff val="25000"/>
                  </a:schemeClr>
                </a:solidFill>
                <a:latin typeface="+mn-lt"/>
                <a:cs typeface="Times New Roman" panose="02020603050405020304" pitchFamily="18" charset="0"/>
              </a:rPr>
              <a:t> (Visited 22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9AD05142-C802-AB63-9A5F-5CE3260E88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109" y="213360"/>
            <a:ext cx="5931409" cy="6487478"/>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F09E7BB5-ED4D-8E85-7ACC-E284AFECFDCD}"/>
              </a:ext>
            </a:extLst>
          </p:cNvPr>
          <p:cNvPicPr>
            <a:picLocks noChangeAspect="1"/>
          </p:cNvPicPr>
          <p:nvPr/>
        </p:nvPicPr>
        <p:blipFill rotWithShape="1">
          <a:blip r:embed="rId4">
            <a:extLst>
              <a:ext uri="{28A0092B-C50C-407E-A947-70E740481C1C}">
                <a14:useLocalDpi xmlns:a14="http://schemas.microsoft.com/office/drawing/2010/main" val="0"/>
              </a:ext>
            </a:extLst>
          </a:blip>
          <a:srcRect l="1619" t="8844" r="3350" b="69980"/>
          <a:stretch/>
        </p:blipFill>
        <p:spPr>
          <a:xfrm>
            <a:off x="1425263" y="1614152"/>
            <a:ext cx="10005064" cy="2438400"/>
          </a:xfrm>
          <a:prstGeom prst="rect">
            <a:avLst/>
          </a:prstGeom>
          <a:ln w="6350">
            <a:solidFill>
              <a:schemeClr val="bg2"/>
            </a:solidFill>
          </a:ln>
        </p:spPr>
      </p:pic>
    </p:spTree>
    <p:extLst>
      <p:ext uri="{BB962C8B-B14F-4D97-AF65-F5344CB8AC3E}">
        <p14:creationId xmlns:p14="http://schemas.microsoft.com/office/powerpoint/2010/main" val="418641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6167" y="-1"/>
            <a:ext cx="772583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Choice Screens: Search, Browser, Virtual Assistant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2B6D8247-18CE-D485-E4D3-4FF300220EB8}"/>
              </a:ext>
            </a:extLst>
          </p:cNvPr>
          <p:cNvPicPr>
            <a:picLocks noChangeAspect="1"/>
          </p:cNvPicPr>
          <p:nvPr/>
        </p:nvPicPr>
        <p:blipFill>
          <a:blip r:embed="rId2"/>
          <a:stretch>
            <a:fillRect/>
          </a:stretch>
        </p:blipFill>
        <p:spPr>
          <a:xfrm>
            <a:off x="261043" y="422566"/>
            <a:ext cx="4387157" cy="6250768"/>
          </a:xfrm>
          <a:prstGeom prst="rect">
            <a:avLst/>
          </a:prstGeom>
          <a:ln>
            <a:solidFill>
              <a:schemeClr val="bg2"/>
            </a:solidFill>
          </a:ln>
        </p:spPr>
      </p:pic>
      <p:pic>
        <p:nvPicPr>
          <p:cNvPr id="5" name="Picture 4">
            <a:extLst>
              <a:ext uri="{FF2B5EF4-FFF2-40B4-BE49-F238E27FC236}">
                <a16:creationId xmlns:a16="http://schemas.microsoft.com/office/drawing/2014/main" id="{BAF75FE5-D581-B0CE-D548-7F0C6D1CDE06}"/>
              </a:ext>
            </a:extLst>
          </p:cNvPr>
          <p:cNvPicPr>
            <a:picLocks noChangeAspect="1"/>
          </p:cNvPicPr>
          <p:nvPr/>
        </p:nvPicPr>
        <p:blipFill>
          <a:blip r:embed="rId3"/>
          <a:stretch>
            <a:fillRect/>
          </a:stretch>
        </p:blipFill>
        <p:spPr>
          <a:xfrm>
            <a:off x="1259393" y="1531871"/>
            <a:ext cx="10440937" cy="3794258"/>
          </a:xfrm>
          <a:prstGeom prst="rect">
            <a:avLst/>
          </a:prstGeom>
          <a:ln>
            <a:solidFill>
              <a:schemeClr val="bg2"/>
            </a:solidFill>
          </a:ln>
        </p:spPr>
      </p:pic>
    </p:spTree>
    <p:extLst>
      <p:ext uri="{BB962C8B-B14F-4D97-AF65-F5344CB8AC3E}">
        <p14:creationId xmlns:p14="http://schemas.microsoft.com/office/powerpoint/2010/main" val="2279351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6943" y="-1"/>
            <a:ext cx="354505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Third-Party App Stores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F420952B-C2BC-04EC-790B-B6C8B50AD2F7}"/>
              </a:ext>
            </a:extLst>
          </p:cNvPr>
          <p:cNvPicPr>
            <a:picLocks noChangeAspect="1"/>
          </p:cNvPicPr>
          <p:nvPr/>
        </p:nvPicPr>
        <p:blipFill>
          <a:blip r:embed="rId2"/>
          <a:stretch>
            <a:fillRect/>
          </a:stretch>
        </p:blipFill>
        <p:spPr>
          <a:xfrm>
            <a:off x="256810" y="184664"/>
            <a:ext cx="4573434" cy="6516173"/>
          </a:xfrm>
          <a:prstGeom prst="rect">
            <a:avLst/>
          </a:prstGeom>
          <a:ln>
            <a:solidFill>
              <a:schemeClr val="bg2"/>
            </a:solidFill>
          </a:ln>
        </p:spPr>
      </p:pic>
      <p:pic>
        <p:nvPicPr>
          <p:cNvPr id="5" name="Picture 4">
            <a:extLst>
              <a:ext uri="{FF2B5EF4-FFF2-40B4-BE49-F238E27FC236}">
                <a16:creationId xmlns:a16="http://schemas.microsoft.com/office/drawing/2014/main" id="{3C4FF1B7-8D7B-18F7-B6CE-530FC3A37036}"/>
              </a:ext>
            </a:extLst>
          </p:cNvPr>
          <p:cNvPicPr>
            <a:picLocks noChangeAspect="1"/>
          </p:cNvPicPr>
          <p:nvPr/>
        </p:nvPicPr>
        <p:blipFill>
          <a:blip r:embed="rId3"/>
          <a:stretch>
            <a:fillRect/>
          </a:stretch>
        </p:blipFill>
        <p:spPr>
          <a:xfrm>
            <a:off x="1828647" y="1317172"/>
            <a:ext cx="9164425" cy="4722484"/>
          </a:xfrm>
          <a:prstGeom prst="rect">
            <a:avLst/>
          </a:prstGeom>
          <a:ln>
            <a:solidFill>
              <a:schemeClr val="bg2"/>
            </a:solidFill>
          </a:ln>
        </p:spPr>
      </p:pic>
    </p:spTree>
    <p:extLst>
      <p:ext uri="{BB962C8B-B14F-4D97-AF65-F5344CB8AC3E}">
        <p14:creationId xmlns:p14="http://schemas.microsoft.com/office/powerpoint/2010/main" val="257839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1133" y="-1"/>
            <a:ext cx="48908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Free Access to Device Features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AEFBDD0-CADD-19FE-03E3-9CAE971A2266}"/>
              </a:ext>
            </a:extLst>
          </p:cNvPr>
          <p:cNvPicPr>
            <a:picLocks noChangeAspect="1"/>
          </p:cNvPicPr>
          <p:nvPr/>
        </p:nvPicPr>
        <p:blipFill>
          <a:blip r:embed="rId2"/>
          <a:stretch>
            <a:fillRect/>
          </a:stretch>
        </p:blipFill>
        <p:spPr>
          <a:xfrm>
            <a:off x="355832" y="184665"/>
            <a:ext cx="4581304" cy="6516173"/>
          </a:xfrm>
          <a:prstGeom prst="rect">
            <a:avLst/>
          </a:prstGeom>
          <a:ln>
            <a:solidFill>
              <a:schemeClr val="bg2"/>
            </a:solidFill>
          </a:ln>
        </p:spPr>
      </p:pic>
      <p:pic>
        <p:nvPicPr>
          <p:cNvPr id="8" name="Picture 7">
            <a:extLst>
              <a:ext uri="{FF2B5EF4-FFF2-40B4-BE49-F238E27FC236}">
                <a16:creationId xmlns:a16="http://schemas.microsoft.com/office/drawing/2014/main" id="{10CADE4F-3254-1AB2-E96E-1D08BEA98E75}"/>
              </a:ext>
            </a:extLst>
          </p:cNvPr>
          <p:cNvPicPr>
            <a:picLocks noChangeAspect="1"/>
          </p:cNvPicPr>
          <p:nvPr/>
        </p:nvPicPr>
        <p:blipFill>
          <a:blip r:embed="rId3"/>
          <a:stretch>
            <a:fillRect/>
          </a:stretch>
        </p:blipFill>
        <p:spPr>
          <a:xfrm>
            <a:off x="1629915" y="1374644"/>
            <a:ext cx="9651772" cy="3278190"/>
          </a:xfrm>
          <a:prstGeom prst="rect">
            <a:avLst/>
          </a:prstGeom>
          <a:ln>
            <a:solidFill>
              <a:schemeClr val="bg2"/>
            </a:solidFill>
          </a:ln>
        </p:spPr>
      </p:pic>
    </p:spTree>
    <p:extLst>
      <p:ext uri="{BB962C8B-B14F-4D97-AF65-F5344CB8AC3E}">
        <p14:creationId xmlns:p14="http://schemas.microsoft.com/office/powerpoint/2010/main" val="341146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2234" y="-1"/>
            <a:ext cx="105976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0E197F97-1BC6-C593-ADC8-D48E53ABE532}"/>
              </a:ext>
            </a:extLst>
          </p:cNvPr>
          <p:cNvPicPr>
            <a:picLocks noChangeAspect="1"/>
          </p:cNvPicPr>
          <p:nvPr/>
        </p:nvPicPr>
        <p:blipFill>
          <a:blip r:embed="rId2"/>
          <a:stretch>
            <a:fillRect/>
          </a:stretch>
        </p:blipFill>
        <p:spPr>
          <a:xfrm>
            <a:off x="155276" y="184665"/>
            <a:ext cx="4471183" cy="6488668"/>
          </a:xfrm>
          <a:prstGeom prst="rect">
            <a:avLst/>
          </a:prstGeom>
          <a:ln>
            <a:solidFill>
              <a:schemeClr val="bg2"/>
            </a:solidFill>
          </a:ln>
        </p:spPr>
      </p:pic>
      <p:pic>
        <p:nvPicPr>
          <p:cNvPr id="8" name="Picture 7">
            <a:extLst>
              <a:ext uri="{FF2B5EF4-FFF2-40B4-BE49-F238E27FC236}">
                <a16:creationId xmlns:a16="http://schemas.microsoft.com/office/drawing/2014/main" id="{5B9D66E8-9917-CCFC-8CC3-FD16F5D24D9F}"/>
              </a:ext>
            </a:extLst>
          </p:cNvPr>
          <p:cNvPicPr>
            <a:picLocks noChangeAspect="1"/>
          </p:cNvPicPr>
          <p:nvPr/>
        </p:nvPicPr>
        <p:blipFill>
          <a:blip r:embed="rId3"/>
          <a:stretch>
            <a:fillRect/>
          </a:stretch>
        </p:blipFill>
        <p:spPr>
          <a:xfrm>
            <a:off x="1047374" y="1701269"/>
            <a:ext cx="10641374" cy="2833217"/>
          </a:xfrm>
          <a:prstGeom prst="rect">
            <a:avLst/>
          </a:prstGeom>
          <a:ln>
            <a:solidFill>
              <a:schemeClr val="bg2"/>
            </a:solidFill>
          </a:ln>
        </p:spPr>
      </p:pic>
    </p:spTree>
    <p:extLst>
      <p:ext uri="{BB962C8B-B14F-4D97-AF65-F5344CB8AC3E}">
        <p14:creationId xmlns:p14="http://schemas.microsoft.com/office/powerpoint/2010/main" val="3536234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7071" y="-1"/>
            <a:ext cx="5734929"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FRAND Access to Search Engine Data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15B5FCE-002B-BFD9-A572-19C276240740}"/>
              </a:ext>
            </a:extLst>
          </p:cNvPr>
          <p:cNvPicPr>
            <a:picLocks noChangeAspect="1"/>
          </p:cNvPicPr>
          <p:nvPr/>
        </p:nvPicPr>
        <p:blipFill>
          <a:blip r:embed="rId2"/>
          <a:stretch>
            <a:fillRect/>
          </a:stretch>
        </p:blipFill>
        <p:spPr>
          <a:xfrm>
            <a:off x="224872" y="184664"/>
            <a:ext cx="4482636" cy="6516173"/>
          </a:xfrm>
          <a:prstGeom prst="rect">
            <a:avLst/>
          </a:prstGeom>
          <a:ln>
            <a:solidFill>
              <a:schemeClr val="bg2"/>
            </a:solidFill>
          </a:ln>
        </p:spPr>
      </p:pic>
      <p:pic>
        <p:nvPicPr>
          <p:cNvPr id="8" name="Picture 7">
            <a:extLst>
              <a:ext uri="{FF2B5EF4-FFF2-40B4-BE49-F238E27FC236}">
                <a16:creationId xmlns:a16="http://schemas.microsoft.com/office/drawing/2014/main" id="{9D3E6F3F-B6C7-CB28-E090-44A800CB5745}"/>
              </a:ext>
            </a:extLst>
          </p:cNvPr>
          <p:cNvPicPr>
            <a:picLocks noChangeAspect="1"/>
          </p:cNvPicPr>
          <p:nvPr/>
        </p:nvPicPr>
        <p:blipFill>
          <a:blip r:embed="rId3"/>
          <a:stretch>
            <a:fillRect/>
          </a:stretch>
        </p:blipFill>
        <p:spPr>
          <a:xfrm>
            <a:off x="1404759" y="1153466"/>
            <a:ext cx="10303544" cy="4234460"/>
          </a:xfrm>
          <a:prstGeom prst="rect">
            <a:avLst/>
          </a:prstGeom>
          <a:ln>
            <a:solidFill>
              <a:schemeClr val="bg2"/>
            </a:solidFill>
          </a:ln>
        </p:spPr>
      </p:pic>
    </p:spTree>
    <p:extLst>
      <p:ext uri="{BB962C8B-B14F-4D97-AF65-F5344CB8AC3E}">
        <p14:creationId xmlns:p14="http://schemas.microsoft.com/office/powerpoint/2010/main" val="419048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9089" y="-1"/>
            <a:ext cx="365291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FRAND for App Stores?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D22466AD-9AF1-AEBE-0051-5CCFC4551FAD}"/>
              </a:ext>
            </a:extLst>
          </p:cNvPr>
          <p:cNvPicPr>
            <a:picLocks noChangeAspect="1"/>
          </p:cNvPicPr>
          <p:nvPr/>
        </p:nvPicPr>
        <p:blipFill>
          <a:blip r:embed="rId2"/>
          <a:stretch>
            <a:fillRect/>
          </a:stretch>
        </p:blipFill>
        <p:spPr>
          <a:xfrm>
            <a:off x="243629" y="184665"/>
            <a:ext cx="4482636" cy="6516173"/>
          </a:xfrm>
          <a:prstGeom prst="rect">
            <a:avLst/>
          </a:prstGeom>
          <a:ln>
            <a:solidFill>
              <a:schemeClr val="bg2"/>
            </a:solidFill>
          </a:ln>
        </p:spPr>
      </p:pic>
      <p:pic>
        <p:nvPicPr>
          <p:cNvPr id="5" name="Picture 4">
            <a:extLst>
              <a:ext uri="{FF2B5EF4-FFF2-40B4-BE49-F238E27FC236}">
                <a16:creationId xmlns:a16="http://schemas.microsoft.com/office/drawing/2014/main" id="{7435341D-A60E-4580-A7D5-EB979650357B}"/>
              </a:ext>
            </a:extLst>
          </p:cNvPr>
          <p:cNvPicPr>
            <a:picLocks noChangeAspect="1"/>
          </p:cNvPicPr>
          <p:nvPr/>
        </p:nvPicPr>
        <p:blipFill>
          <a:blip r:embed="rId3"/>
          <a:stretch>
            <a:fillRect/>
          </a:stretch>
        </p:blipFill>
        <p:spPr>
          <a:xfrm>
            <a:off x="1190752" y="2893256"/>
            <a:ext cx="10696448" cy="2865120"/>
          </a:xfrm>
          <a:prstGeom prst="rect">
            <a:avLst/>
          </a:prstGeom>
          <a:ln>
            <a:solidFill>
              <a:schemeClr val="bg2"/>
            </a:solidFill>
          </a:ln>
        </p:spPr>
      </p:pic>
    </p:spTree>
    <p:extLst>
      <p:ext uri="{BB962C8B-B14F-4D97-AF65-F5344CB8AC3E}">
        <p14:creationId xmlns:p14="http://schemas.microsoft.com/office/powerpoint/2010/main" val="179383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9089" y="-1"/>
            <a:ext cx="365291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FRAND for App Stores?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794146" y="6488668"/>
            <a:ext cx="239785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DMA (14 Sept 2022)</a:t>
            </a:r>
          </a:p>
        </p:txBody>
      </p:sp>
      <p:sp>
        <p:nvSpPr>
          <p:cNvPr id="9" name="Rectangle 8">
            <a:extLst>
              <a:ext uri="{FF2B5EF4-FFF2-40B4-BE49-F238E27FC236}">
                <a16:creationId xmlns:a16="http://schemas.microsoft.com/office/drawing/2014/main" id="{A6A3A1A3-B0D6-A031-29A3-7B72268984DC}"/>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D22466AD-9AF1-AEBE-0051-5CCFC4551FAD}"/>
              </a:ext>
            </a:extLst>
          </p:cNvPr>
          <p:cNvPicPr>
            <a:picLocks noChangeAspect="1"/>
          </p:cNvPicPr>
          <p:nvPr/>
        </p:nvPicPr>
        <p:blipFill>
          <a:blip r:embed="rId2"/>
          <a:stretch>
            <a:fillRect/>
          </a:stretch>
        </p:blipFill>
        <p:spPr>
          <a:xfrm>
            <a:off x="224872" y="184664"/>
            <a:ext cx="4482636" cy="6516173"/>
          </a:xfrm>
          <a:prstGeom prst="rect">
            <a:avLst/>
          </a:prstGeom>
          <a:ln>
            <a:solidFill>
              <a:schemeClr val="bg2"/>
            </a:solidFill>
          </a:ln>
        </p:spPr>
      </p:pic>
      <p:pic>
        <p:nvPicPr>
          <p:cNvPr id="5" name="Picture 4">
            <a:extLst>
              <a:ext uri="{FF2B5EF4-FFF2-40B4-BE49-F238E27FC236}">
                <a16:creationId xmlns:a16="http://schemas.microsoft.com/office/drawing/2014/main" id="{7AF025B2-F9D0-C21E-1FB0-94319F0B453C}"/>
              </a:ext>
            </a:extLst>
          </p:cNvPr>
          <p:cNvPicPr>
            <a:picLocks noChangeAspect="1"/>
          </p:cNvPicPr>
          <p:nvPr/>
        </p:nvPicPr>
        <p:blipFill>
          <a:blip r:embed="rId3"/>
          <a:stretch>
            <a:fillRect/>
          </a:stretch>
        </p:blipFill>
        <p:spPr>
          <a:xfrm>
            <a:off x="1565227" y="2751089"/>
            <a:ext cx="10116144" cy="3262850"/>
          </a:xfrm>
          <a:prstGeom prst="rect">
            <a:avLst/>
          </a:prstGeom>
          <a:ln>
            <a:solidFill>
              <a:schemeClr val="bg2"/>
            </a:solidFill>
          </a:ln>
        </p:spPr>
      </p:pic>
    </p:spTree>
    <p:extLst>
      <p:ext uri="{BB962C8B-B14F-4D97-AF65-F5344CB8AC3E}">
        <p14:creationId xmlns:p14="http://schemas.microsoft.com/office/powerpoint/2010/main" val="416336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5655-E65B-7CB3-DE23-2608BFB60165}"/>
              </a:ext>
            </a:extLst>
          </p:cNvPr>
          <p:cNvSpPr>
            <a:spLocks noGrp="1"/>
          </p:cNvSpPr>
          <p:nvPr>
            <p:ph type="title"/>
          </p:nvPr>
        </p:nvSpPr>
        <p:spPr/>
        <p:txBody>
          <a:bodyPr/>
          <a:lstStyle/>
          <a:p>
            <a:r>
              <a:rPr lang="en-US" dirty="0"/>
              <a:t>Applying These Rules</a:t>
            </a:r>
          </a:p>
        </p:txBody>
      </p:sp>
      <p:sp>
        <p:nvSpPr>
          <p:cNvPr id="3" name="Content Placeholder 2">
            <a:extLst>
              <a:ext uri="{FF2B5EF4-FFF2-40B4-BE49-F238E27FC236}">
                <a16:creationId xmlns:a16="http://schemas.microsoft.com/office/drawing/2014/main" id="{594D6573-329C-7C57-97D3-FCD08B4D8E11}"/>
              </a:ext>
            </a:extLst>
          </p:cNvPr>
          <p:cNvSpPr>
            <a:spLocks noGrp="1"/>
          </p:cNvSpPr>
          <p:nvPr>
            <p:ph idx="1"/>
          </p:nvPr>
        </p:nvSpPr>
        <p:spPr/>
        <p:txBody>
          <a:bodyPr/>
          <a:lstStyle/>
          <a:p>
            <a:r>
              <a:rPr lang="en-US" dirty="0"/>
              <a:t>Try Apple</a:t>
            </a:r>
          </a:p>
          <a:p>
            <a:pPr lvl="1"/>
            <a:r>
              <a:rPr lang="en-US" dirty="0"/>
              <a:t>Can Apple charge say Spotify an IP/ecosystem fee as a condition of access to iOS? Can that fee be equal to whatever sales Spotify makes through the iOS app and whatever Spotify sells outside the iOS app and that will be consumed through an iOS device? </a:t>
            </a:r>
          </a:p>
        </p:txBody>
      </p:sp>
      <p:sp>
        <p:nvSpPr>
          <p:cNvPr id="4" name="Slide Number Placeholder 3">
            <a:extLst>
              <a:ext uri="{FF2B5EF4-FFF2-40B4-BE49-F238E27FC236}">
                <a16:creationId xmlns:a16="http://schemas.microsoft.com/office/drawing/2014/main" id="{58221FD5-3711-9B77-9493-B8B6DFBF9EDD}"/>
              </a:ext>
            </a:extLst>
          </p:cNvPr>
          <p:cNvSpPr>
            <a:spLocks noGrp="1"/>
          </p:cNvSpPr>
          <p:nvPr>
            <p:ph type="sldNum" sz="quarter" idx="12"/>
          </p:nvPr>
        </p:nvSpPr>
        <p:spPr/>
        <p:txBody>
          <a:bodyPr/>
          <a:lstStyle/>
          <a:p>
            <a:fld id="{507536B5-22D6-4A18-8C4B-39F933024B6F}" type="slidenum">
              <a:rPr lang="en-US" altLang="en-US" smtClean="0"/>
              <a:pPr/>
              <a:t>47</a:t>
            </a:fld>
            <a:endParaRPr lang="en-US" altLang="en-US"/>
          </a:p>
        </p:txBody>
      </p:sp>
      <p:sp>
        <p:nvSpPr>
          <p:cNvPr id="5" name="Text Box 5">
            <a:extLst>
              <a:ext uri="{FF2B5EF4-FFF2-40B4-BE49-F238E27FC236}">
                <a16:creationId xmlns:a16="http://schemas.microsoft.com/office/drawing/2014/main" id="{70B80E46-76D4-383D-639E-752026B1B77D}"/>
              </a:ext>
            </a:extLst>
          </p:cNvPr>
          <p:cNvSpPr txBox="1">
            <a:spLocks noChangeArrowheads="1"/>
          </p:cNvSpPr>
          <p:nvPr/>
        </p:nvSpPr>
        <p:spPr bwMode="auto">
          <a:xfrm>
            <a:off x="9867900" y="0"/>
            <a:ext cx="234950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462684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5655-E65B-7CB3-DE23-2608BFB60165}"/>
              </a:ext>
            </a:extLst>
          </p:cNvPr>
          <p:cNvSpPr>
            <a:spLocks noGrp="1"/>
          </p:cNvSpPr>
          <p:nvPr>
            <p:ph type="title"/>
          </p:nvPr>
        </p:nvSpPr>
        <p:spPr/>
        <p:txBody>
          <a:bodyPr/>
          <a:lstStyle/>
          <a:p>
            <a:r>
              <a:rPr lang="en-US" dirty="0"/>
              <a:t>Applying These Rules</a:t>
            </a:r>
          </a:p>
        </p:txBody>
      </p:sp>
      <p:sp>
        <p:nvSpPr>
          <p:cNvPr id="3" name="Content Placeholder 2">
            <a:extLst>
              <a:ext uri="{FF2B5EF4-FFF2-40B4-BE49-F238E27FC236}">
                <a16:creationId xmlns:a16="http://schemas.microsoft.com/office/drawing/2014/main" id="{594D6573-329C-7C57-97D3-FCD08B4D8E11}"/>
              </a:ext>
            </a:extLst>
          </p:cNvPr>
          <p:cNvSpPr>
            <a:spLocks noGrp="1"/>
          </p:cNvSpPr>
          <p:nvPr>
            <p:ph idx="1"/>
          </p:nvPr>
        </p:nvSpPr>
        <p:spPr/>
        <p:txBody>
          <a:bodyPr/>
          <a:lstStyle/>
          <a:p>
            <a:r>
              <a:rPr lang="en-US" dirty="0"/>
              <a:t>Try Apple</a:t>
            </a:r>
          </a:p>
          <a:p>
            <a:pPr lvl="1"/>
            <a:r>
              <a:rPr lang="en-US" dirty="0"/>
              <a:t>Can Apple charge any search engine a per search fee for each search done on an iOS device?</a:t>
            </a:r>
          </a:p>
          <a:p>
            <a:pPr lvl="1"/>
            <a:r>
              <a:rPr lang="en-US" dirty="0"/>
              <a:t>Can Apple charge end-users different handset device prices depending on whether or not they use the Apple App Store?</a:t>
            </a:r>
          </a:p>
        </p:txBody>
      </p:sp>
      <p:sp>
        <p:nvSpPr>
          <p:cNvPr id="4" name="Slide Number Placeholder 3">
            <a:extLst>
              <a:ext uri="{FF2B5EF4-FFF2-40B4-BE49-F238E27FC236}">
                <a16:creationId xmlns:a16="http://schemas.microsoft.com/office/drawing/2014/main" id="{58221FD5-3711-9B77-9493-B8B6DFBF9EDD}"/>
              </a:ext>
            </a:extLst>
          </p:cNvPr>
          <p:cNvSpPr>
            <a:spLocks noGrp="1"/>
          </p:cNvSpPr>
          <p:nvPr>
            <p:ph type="sldNum" sz="quarter" idx="12"/>
          </p:nvPr>
        </p:nvSpPr>
        <p:spPr/>
        <p:txBody>
          <a:bodyPr/>
          <a:lstStyle/>
          <a:p>
            <a:fld id="{507536B5-22D6-4A18-8C4B-39F933024B6F}" type="slidenum">
              <a:rPr lang="en-US" altLang="en-US" smtClean="0"/>
              <a:pPr/>
              <a:t>48</a:t>
            </a:fld>
            <a:endParaRPr lang="en-US" altLang="en-US"/>
          </a:p>
        </p:txBody>
      </p:sp>
      <p:sp>
        <p:nvSpPr>
          <p:cNvPr id="5" name="Text Box 5">
            <a:extLst>
              <a:ext uri="{FF2B5EF4-FFF2-40B4-BE49-F238E27FC236}">
                <a16:creationId xmlns:a16="http://schemas.microsoft.com/office/drawing/2014/main" id="{2DADF073-DB3F-CD06-86B1-B14EEC7B4FD6}"/>
              </a:ext>
            </a:extLst>
          </p:cNvPr>
          <p:cNvSpPr txBox="1">
            <a:spLocks noChangeArrowheads="1"/>
          </p:cNvSpPr>
          <p:nvPr/>
        </p:nvSpPr>
        <p:spPr bwMode="auto">
          <a:xfrm>
            <a:off x="9876367" y="0"/>
            <a:ext cx="2341033"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27925896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8240" y="-2"/>
            <a:ext cx="341376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Apple DMA Response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6" name="Text Box 5"/>
          <p:cNvSpPr txBox="1">
            <a:spLocks noChangeArrowheads="1"/>
          </p:cNvSpPr>
          <p:nvPr/>
        </p:nvSpPr>
        <p:spPr bwMode="auto">
          <a:xfrm>
            <a:off x="9831976" y="6488668"/>
            <a:ext cx="23600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(25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 screenshot of a computer&#10;&#10;Description automatically generated">
            <a:extLst>
              <a:ext uri="{FF2B5EF4-FFF2-40B4-BE49-F238E27FC236}">
                <a16:creationId xmlns:a16="http://schemas.microsoft.com/office/drawing/2014/main" id="{84575F26-722C-BC65-5D95-6AD736CDC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642" y="209004"/>
            <a:ext cx="5935392" cy="6491834"/>
          </a:xfrm>
          <a:prstGeom prst="rect">
            <a:avLst/>
          </a:prstGeom>
          <a:ln w="6350">
            <a:solidFill>
              <a:schemeClr val="bg2"/>
            </a:solidFill>
          </a:ln>
        </p:spPr>
      </p:pic>
      <p:pic>
        <p:nvPicPr>
          <p:cNvPr id="11" name="Picture 10" descr="A screenshot of a computer&#10;&#10;Description automatically generated">
            <a:extLst>
              <a:ext uri="{FF2B5EF4-FFF2-40B4-BE49-F238E27FC236}">
                <a16:creationId xmlns:a16="http://schemas.microsoft.com/office/drawing/2014/main" id="{07E4318E-32D5-633F-64A0-289E2C6CB909}"/>
              </a:ext>
            </a:extLst>
          </p:cNvPr>
          <p:cNvPicPr>
            <a:picLocks noChangeAspect="1"/>
          </p:cNvPicPr>
          <p:nvPr/>
        </p:nvPicPr>
        <p:blipFill rotWithShape="1">
          <a:blip r:embed="rId4">
            <a:extLst>
              <a:ext uri="{28A0092B-C50C-407E-A947-70E740481C1C}">
                <a14:useLocalDpi xmlns:a14="http://schemas.microsoft.com/office/drawing/2010/main" val="0"/>
              </a:ext>
            </a:extLst>
          </a:blip>
          <a:srcRect l="22500" t="36889" r="24375" b="31048"/>
          <a:stretch/>
        </p:blipFill>
        <p:spPr>
          <a:xfrm>
            <a:off x="3108959" y="1428596"/>
            <a:ext cx="7070426" cy="4667404"/>
          </a:xfrm>
          <a:prstGeom prst="rect">
            <a:avLst/>
          </a:prstGeom>
          <a:ln w="6350">
            <a:solidFill>
              <a:schemeClr val="bg2"/>
            </a:solidFill>
          </a:ln>
        </p:spPr>
      </p:pic>
    </p:spTree>
    <p:extLst>
      <p:ext uri="{BB962C8B-B14F-4D97-AF65-F5344CB8AC3E}">
        <p14:creationId xmlns:p14="http://schemas.microsoft.com/office/powerpoint/2010/main" val="330037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8C66FCD-AF89-44BB-AC98-7E3CB7255197}" type="slidenum">
              <a:rPr lang="en-US" altLang="en-US" sz="1400">
                <a:solidFill>
                  <a:srgbClr val="000066"/>
                </a:solidFill>
                <a:latin typeface="Arial" panose="020B0604020202020204" pitchFamily="34" charset="0"/>
              </a:rPr>
              <a:pPr/>
              <a:t>5</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Sellling</a:t>
            </a:r>
            <a:r>
              <a:rPr lang="en-US" dirty="0"/>
              <a:t> Android</a:t>
            </a:r>
          </a:p>
        </p:txBody>
      </p:sp>
      <p:sp>
        <p:nvSpPr>
          <p:cNvPr id="8198" name="Rectangle 3"/>
          <p:cNvSpPr>
            <a:spLocks noGrp="1" noChangeArrowheads="1"/>
          </p:cNvSpPr>
          <p:nvPr>
            <p:ph type="body" idx="1"/>
          </p:nvPr>
        </p:nvSpPr>
        <p:spPr/>
        <p:txBody>
          <a:bodyPr/>
          <a:lstStyle/>
          <a:p>
            <a:r>
              <a:rPr lang="en-US" dirty="0"/>
              <a:t>Hypo 1</a:t>
            </a:r>
          </a:p>
          <a:p>
            <a:pPr lvl="1"/>
            <a:r>
              <a:rPr lang="en-US" dirty="0"/>
              <a:t>Google creates Android and sells it for cash to OEMs (cell phone handset makers). It competes with other firms doing the same (Microsoft among others)</a:t>
            </a:r>
          </a:p>
          <a:p>
            <a:r>
              <a:rPr lang="en-US" dirty="0"/>
              <a:t>Antitrust issues?</a:t>
            </a:r>
          </a:p>
        </p:txBody>
      </p:sp>
      <p:sp>
        <p:nvSpPr>
          <p:cNvPr id="7" name="Text Box 5"/>
          <p:cNvSpPr txBox="1">
            <a:spLocks noChangeArrowheads="1"/>
          </p:cNvSpPr>
          <p:nvPr/>
        </p:nvSpPr>
        <p:spPr bwMode="auto">
          <a:xfrm>
            <a:off x="10118500" y="0"/>
            <a:ext cx="207349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36769318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1300" y="-2"/>
            <a:ext cx="43307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Browser Choice Screen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9831976" y="6488668"/>
            <a:ext cx="23600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(25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506EFA3-57E3-CCB9-3A62-39A5F9F698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780" y="209004"/>
            <a:ext cx="5935392"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8F30ED1E-3116-9B92-B74F-FBCDB782C6C4}"/>
              </a:ext>
            </a:extLst>
          </p:cNvPr>
          <p:cNvPicPr>
            <a:picLocks noChangeAspect="1"/>
          </p:cNvPicPr>
          <p:nvPr/>
        </p:nvPicPr>
        <p:blipFill rotWithShape="1">
          <a:blip r:embed="rId3">
            <a:extLst>
              <a:ext uri="{28A0092B-C50C-407E-A947-70E740481C1C}">
                <a14:useLocalDpi xmlns:a14="http://schemas.microsoft.com/office/drawing/2010/main" val="0"/>
              </a:ext>
            </a:extLst>
          </a:blip>
          <a:srcRect l="22453" t="18206" r="25392" b="57265"/>
          <a:stretch/>
        </p:blipFill>
        <p:spPr>
          <a:xfrm>
            <a:off x="3006368" y="1618041"/>
            <a:ext cx="7788809" cy="4006633"/>
          </a:xfrm>
          <a:prstGeom prst="rect">
            <a:avLst/>
          </a:prstGeom>
          <a:ln w="6350">
            <a:solidFill>
              <a:schemeClr val="bg2"/>
            </a:solidFill>
          </a:ln>
        </p:spPr>
      </p:pic>
    </p:spTree>
    <p:extLst>
      <p:ext uri="{BB962C8B-B14F-4D97-AF65-F5344CB8AC3E}">
        <p14:creationId xmlns:p14="http://schemas.microsoft.com/office/powerpoint/2010/main" val="78234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3127" y="-2"/>
            <a:ext cx="525887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Fee Structure (If Dev Wants It)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6" name="Text Box 5"/>
          <p:cNvSpPr txBox="1">
            <a:spLocks noChangeArrowheads="1"/>
          </p:cNvSpPr>
          <p:nvPr/>
        </p:nvSpPr>
        <p:spPr bwMode="auto">
          <a:xfrm>
            <a:off x="9831976" y="6488668"/>
            <a:ext cx="23600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(25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334589E-ADC1-C8DF-5666-145A72A7B7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34" y="209004"/>
            <a:ext cx="5935392"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A5744C62-58DA-B4D8-69BB-E14932B168DF}"/>
              </a:ext>
            </a:extLst>
          </p:cNvPr>
          <p:cNvPicPr>
            <a:picLocks noChangeAspect="1"/>
          </p:cNvPicPr>
          <p:nvPr/>
        </p:nvPicPr>
        <p:blipFill rotWithShape="1">
          <a:blip r:embed="rId3">
            <a:extLst>
              <a:ext uri="{28A0092B-C50C-407E-A947-70E740481C1C}">
                <a14:useLocalDpi xmlns:a14="http://schemas.microsoft.com/office/drawing/2010/main" val="0"/>
              </a:ext>
            </a:extLst>
          </a:blip>
          <a:srcRect l="22189" t="13611" r="23493" b="56565"/>
          <a:stretch/>
        </p:blipFill>
        <p:spPr>
          <a:xfrm>
            <a:off x="3055019" y="1236371"/>
            <a:ext cx="7756215" cy="4657859"/>
          </a:xfrm>
          <a:prstGeom prst="rect">
            <a:avLst/>
          </a:prstGeom>
          <a:ln w="6350">
            <a:solidFill>
              <a:schemeClr val="bg2"/>
            </a:solidFill>
          </a:ln>
        </p:spPr>
      </p:pic>
    </p:spTree>
    <p:extLst>
      <p:ext uri="{BB962C8B-B14F-4D97-AF65-F5344CB8AC3E}">
        <p14:creationId xmlns:p14="http://schemas.microsoft.com/office/powerpoint/2010/main" val="327209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399" y="-2"/>
            <a:ext cx="21336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Three Pieces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831976" y="6488668"/>
            <a:ext cx="23600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(25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334589E-ADC1-C8DF-5666-145A72A7B7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34" y="209004"/>
            <a:ext cx="5935392"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A5744C62-58DA-B4D8-69BB-E14932B168DF}"/>
              </a:ext>
            </a:extLst>
          </p:cNvPr>
          <p:cNvPicPr>
            <a:picLocks noChangeAspect="1"/>
          </p:cNvPicPr>
          <p:nvPr/>
        </p:nvPicPr>
        <p:blipFill rotWithShape="1">
          <a:blip r:embed="rId3">
            <a:extLst>
              <a:ext uri="{28A0092B-C50C-407E-A947-70E740481C1C}">
                <a14:useLocalDpi xmlns:a14="http://schemas.microsoft.com/office/drawing/2010/main" val="0"/>
              </a:ext>
            </a:extLst>
          </a:blip>
          <a:srcRect l="23347" t="63207" r="23348" b="5680"/>
          <a:stretch/>
        </p:blipFill>
        <p:spPr>
          <a:xfrm>
            <a:off x="2753807" y="786847"/>
            <a:ext cx="8358639" cy="5336147"/>
          </a:xfrm>
          <a:prstGeom prst="rect">
            <a:avLst/>
          </a:prstGeom>
          <a:ln w="6350">
            <a:solidFill>
              <a:schemeClr val="bg2"/>
            </a:solidFill>
          </a:ln>
        </p:spPr>
      </p:pic>
    </p:spTree>
    <p:extLst>
      <p:ext uri="{BB962C8B-B14F-4D97-AF65-F5344CB8AC3E}">
        <p14:creationId xmlns:p14="http://schemas.microsoft.com/office/powerpoint/2010/main" val="361154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9538" y="-2"/>
            <a:ext cx="56924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Will This Matter For Developers?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9831976" y="6488668"/>
            <a:ext cx="236002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Apple (25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605803FE-0EA3-FBCA-6BB5-4AECAC5D6B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188" y="209004"/>
            <a:ext cx="5935392"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2BAFB1E8-7A45-C63D-A002-043D1783AF47}"/>
              </a:ext>
            </a:extLst>
          </p:cNvPr>
          <p:cNvPicPr>
            <a:picLocks noChangeAspect="1"/>
          </p:cNvPicPr>
          <p:nvPr/>
        </p:nvPicPr>
        <p:blipFill rotWithShape="1">
          <a:blip r:embed="rId4">
            <a:extLst>
              <a:ext uri="{28A0092B-C50C-407E-A947-70E740481C1C}">
                <a14:useLocalDpi xmlns:a14="http://schemas.microsoft.com/office/drawing/2010/main" val="0"/>
              </a:ext>
            </a:extLst>
          </a:blip>
          <a:srcRect l="22842" t="32166" r="23801" b="35197"/>
          <a:stretch/>
        </p:blipFill>
        <p:spPr>
          <a:xfrm>
            <a:off x="2937974" y="1368626"/>
            <a:ext cx="7293978" cy="4879774"/>
          </a:xfrm>
          <a:prstGeom prst="rect">
            <a:avLst/>
          </a:prstGeom>
          <a:ln w="6350">
            <a:solidFill>
              <a:schemeClr val="bg2"/>
            </a:solidFill>
          </a:ln>
        </p:spPr>
      </p:pic>
    </p:spTree>
    <p:extLst>
      <p:ext uri="{BB962C8B-B14F-4D97-AF65-F5344CB8AC3E}">
        <p14:creationId xmlns:p14="http://schemas.microsoft.com/office/powerpoint/2010/main" val="192416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1454" y="-2"/>
            <a:ext cx="530054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Malicious Compliance/Hot Garbage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9491132" y="6488668"/>
            <a:ext cx="27008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Sweeney (25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C27ACA97-7C1A-E151-D9C5-A10A57F4BE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9004"/>
            <a:ext cx="5935392"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29571349-5B58-8369-8B69-4ABEEE4AFBEC}"/>
              </a:ext>
            </a:extLst>
          </p:cNvPr>
          <p:cNvPicPr>
            <a:picLocks noChangeAspect="1"/>
          </p:cNvPicPr>
          <p:nvPr/>
        </p:nvPicPr>
        <p:blipFill rotWithShape="1">
          <a:blip r:embed="rId3">
            <a:extLst>
              <a:ext uri="{28A0092B-C50C-407E-A947-70E740481C1C}">
                <a14:useLocalDpi xmlns:a14="http://schemas.microsoft.com/office/drawing/2010/main" val="0"/>
              </a:ext>
            </a:extLst>
          </a:blip>
          <a:srcRect l="27092" t="11634" r="35934" b="67505"/>
          <a:stretch/>
        </p:blipFill>
        <p:spPr>
          <a:xfrm>
            <a:off x="1573189" y="1357579"/>
            <a:ext cx="5234602" cy="3230293"/>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E462821C-F76C-D007-40AC-5373D2972F8E}"/>
              </a:ext>
            </a:extLst>
          </p:cNvPr>
          <p:cNvPicPr>
            <a:picLocks noChangeAspect="1"/>
          </p:cNvPicPr>
          <p:nvPr/>
        </p:nvPicPr>
        <p:blipFill rotWithShape="1">
          <a:blip r:embed="rId3">
            <a:extLst>
              <a:ext uri="{28A0092B-C50C-407E-A947-70E740481C1C}">
                <a14:useLocalDpi xmlns:a14="http://schemas.microsoft.com/office/drawing/2010/main" val="0"/>
              </a:ext>
            </a:extLst>
          </a:blip>
          <a:srcRect l="27092" t="32462" r="35934" b="41712"/>
          <a:stretch/>
        </p:blipFill>
        <p:spPr>
          <a:xfrm>
            <a:off x="6920941" y="1357578"/>
            <a:ext cx="5241571" cy="4004325"/>
          </a:xfrm>
          <a:prstGeom prst="rect">
            <a:avLst/>
          </a:prstGeom>
          <a:ln w="6350">
            <a:solidFill>
              <a:schemeClr val="bg2"/>
            </a:solidFill>
          </a:ln>
        </p:spPr>
      </p:pic>
    </p:spTree>
    <p:extLst>
      <p:ext uri="{BB962C8B-B14F-4D97-AF65-F5344CB8AC3E}">
        <p14:creationId xmlns:p14="http://schemas.microsoft.com/office/powerpoint/2010/main" val="26705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4198" y="-2"/>
            <a:ext cx="453780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Complete and Total Farce”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9736666" y="6488668"/>
            <a:ext cx="24553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Spotify (26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5CEAC68-0F25-AFA9-4EAC-D03DEDBB8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913" y="209004"/>
            <a:ext cx="5935391"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8475CA9B-FC8B-B001-C116-C9ECA6DD0A98}"/>
              </a:ext>
            </a:extLst>
          </p:cNvPr>
          <p:cNvPicPr>
            <a:picLocks noChangeAspect="1"/>
          </p:cNvPicPr>
          <p:nvPr/>
        </p:nvPicPr>
        <p:blipFill rotWithShape="1">
          <a:blip r:embed="rId4">
            <a:extLst>
              <a:ext uri="{28A0092B-C50C-407E-A947-70E740481C1C}">
                <a14:useLocalDpi xmlns:a14="http://schemas.microsoft.com/office/drawing/2010/main" val="0"/>
              </a:ext>
            </a:extLst>
          </a:blip>
          <a:srcRect l="18095" t="44257" r="20286" b="24069"/>
          <a:stretch/>
        </p:blipFill>
        <p:spPr>
          <a:xfrm>
            <a:off x="3551301" y="1756601"/>
            <a:ext cx="7775687" cy="4371665"/>
          </a:xfrm>
          <a:prstGeom prst="rect">
            <a:avLst/>
          </a:prstGeom>
          <a:ln w="6350">
            <a:solidFill>
              <a:schemeClr val="bg2"/>
            </a:solidFill>
          </a:ln>
        </p:spPr>
      </p:pic>
    </p:spTree>
    <p:extLst>
      <p:ext uri="{BB962C8B-B14F-4D97-AF65-F5344CB8AC3E}">
        <p14:creationId xmlns:p14="http://schemas.microsoft.com/office/powerpoint/2010/main" val="4210462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3262" y="-2"/>
            <a:ext cx="44887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“Extortion, Plain and Simple”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9736666" y="6488668"/>
            <a:ext cx="24553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Spotify (26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5CEAC68-0F25-AFA9-4EAC-D03DEDBB8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913" y="209004"/>
            <a:ext cx="5935391"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AA802CEB-CFA9-3CAD-DF24-4C3D9D704B24}"/>
              </a:ext>
            </a:extLst>
          </p:cNvPr>
          <p:cNvPicPr>
            <a:picLocks noChangeAspect="1"/>
          </p:cNvPicPr>
          <p:nvPr/>
        </p:nvPicPr>
        <p:blipFill rotWithShape="1">
          <a:blip r:embed="rId4">
            <a:extLst>
              <a:ext uri="{28A0092B-C50C-407E-A947-70E740481C1C}">
                <a14:useLocalDpi xmlns:a14="http://schemas.microsoft.com/office/drawing/2010/main" val="0"/>
              </a:ext>
            </a:extLst>
          </a:blip>
          <a:srcRect l="18848" t="16776" r="20559" b="44789"/>
          <a:stretch/>
        </p:blipFill>
        <p:spPr>
          <a:xfrm>
            <a:off x="3601533" y="1081363"/>
            <a:ext cx="7362799" cy="5108201"/>
          </a:xfrm>
          <a:prstGeom prst="rect">
            <a:avLst/>
          </a:prstGeom>
          <a:ln w="6350">
            <a:solidFill>
              <a:schemeClr val="bg2"/>
            </a:solidFill>
          </a:ln>
        </p:spPr>
      </p:pic>
    </p:spTree>
    <p:extLst>
      <p:ext uri="{BB962C8B-B14F-4D97-AF65-F5344CB8AC3E}">
        <p14:creationId xmlns:p14="http://schemas.microsoft.com/office/powerpoint/2010/main" val="203537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6700" y="-2"/>
            <a:ext cx="30353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Spotify’s Response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9736666" y="6488668"/>
            <a:ext cx="245533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Spotify (26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5CEAC68-0F25-AFA9-4EAC-D03DEDBB8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913" y="209004"/>
            <a:ext cx="5935391"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CE93A6F3-2923-1328-E014-2C82144E7C50}"/>
              </a:ext>
            </a:extLst>
          </p:cNvPr>
          <p:cNvPicPr>
            <a:picLocks noChangeAspect="1"/>
          </p:cNvPicPr>
          <p:nvPr/>
        </p:nvPicPr>
        <p:blipFill rotWithShape="1">
          <a:blip r:embed="rId4">
            <a:extLst>
              <a:ext uri="{28A0092B-C50C-407E-A947-70E740481C1C}">
                <a14:useLocalDpi xmlns:a14="http://schemas.microsoft.com/office/drawing/2010/main" val="0"/>
              </a:ext>
            </a:extLst>
          </a:blip>
          <a:srcRect l="18808" t="45679" r="20091" b="13025"/>
          <a:stretch/>
        </p:blipFill>
        <p:spPr>
          <a:xfrm>
            <a:off x="3517900" y="1251466"/>
            <a:ext cx="6922193" cy="5117068"/>
          </a:xfrm>
          <a:prstGeom prst="rect">
            <a:avLst/>
          </a:prstGeom>
          <a:ln w="6350">
            <a:solidFill>
              <a:schemeClr val="bg2"/>
            </a:solidFill>
          </a:ln>
        </p:spPr>
      </p:pic>
    </p:spTree>
    <p:extLst>
      <p:ext uri="{BB962C8B-B14F-4D97-AF65-F5344CB8AC3E}">
        <p14:creationId xmlns:p14="http://schemas.microsoft.com/office/powerpoint/2010/main" val="293795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8741" y="-2"/>
            <a:ext cx="35832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Google DMA Response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9792236" y="6488668"/>
            <a:ext cx="23997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Android (8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E514469-8C56-5802-3F06-7687506D4A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762" y="174660"/>
            <a:ext cx="5966792" cy="6526178"/>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D9574B60-0F76-0E3C-519E-1A6151998F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19" t="38504" r="21236" b="23578"/>
          <a:stretch/>
        </p:blipFill>
        <p:spPr>
          <a:xfrm>
            <a:off x="3358746" y="1355987"/>
            <a:ext cx="6553477" cy="4603223"/>
          </a:xfrm>
          <a:prstGeom prst="rect">
            <a:avLst/>
          </a:prstGeom>
          <a:ln w="6350">
            <a:solidFill>
              <a:schemeClr val="bg2"/>
            </a:solidFill>
          </a:ln>
        </p:spPr>
      </p:pic>
    </p:spTree>
    <p:extLst>
      <p:ext uri="{BB962C8B-B14F-4D97-AF65-F5344CB8AC3E}">
        <p14:creationId xmlns:p14="http://schemas.microsoft.com/office/powerpoint/2010/main" val="336620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7655" y="-2"/>
            <a:ext cx="41943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DMA Search Choice Screen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9792236" y="6488668"/>
            <a:ext cx="23997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Android (8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E514469-8C56-5802-3F06-7687506D4A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762" y="174660"/>
            <a:ext cx="5966792" cy="6526178"/>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B251B833-AACD-48DB-62D1-2C86F29CE2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71" t="41190" r="7140" b="16619"/>
          <a:stretch/>
        </p:blipFill>
        <p:spPr>
          <a:xfrm>
            <a:off x="2838490" y="1775604"/>
            <a:ext cx="8153627" cy="4320396"/>
          </a:xfrm>
          <a:prstGeom prst="rect">
            <a:avLst/>
          </a:prstGeom>
          <a:ln w="6350">
            <a:solidFill>
              <a:schemeClr val="bg2"/>
            </a:solidFill>
          </a:ln>
        </p:spPr>
      </p:pic>
    </p:spTree>
    <p:extLst>
      <p:ext uri="{BB962C8B-B14F-4D97-AF65-F5344CB8AC3E}">
        <p14:creationId xmlns:p14="http://schemas.microsoft.com/office/powerpoint/2010/main" val="354045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8C66FCD-AF89-44BB-AC98-7E3CB7255197}" type="slidenum">
              <a:rPr lang="en-US" altLang="en-US" sz="1400">
                <a:solidFill>
                  <a:srgbClr val="000066"/>
                </a:solidFill>
                <a:latin typeface="Arial" panose="020B0604020202020204" pitchFamily="34" charset="0"/>
              </a:rPr>
              <a:pPr/>
              <a:t>6</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a:t>Sellling</a:t>
            </a:r>
            <a:r>
              <a:rPr lang="en-US" dirty="0"/>
              <a:t> Android</a:t>
            </a:r>
          </a:p>
        </p:txBody>
      </p:sp>
      <p:sp>
        <p:nvSpPr>
          <p:cNvPr id="8198" name="Rectangle 3"/>
          <p:cNvSpPr>
            <a:spLocks noGrp="1" noChangeArrowheads="1"/>
          </p:cNvSpPr>
          <p:nvPr>
            <p:ph type="body" idx="1"/>
          </p:nvPr>
        </p:nvSpPr>
        <p:spPr/>
        <p:txBody>
          <a:bodyPr/>
          <a:lstStyle/>
          <a:p>
            <a:r>
              <a:rPr lang="en-US" dirty="0"/>
              <a:t>Hypo 2</a:t>
            </a:r>
          </a:p>
          <a:p>
            <a:pPr lvl="1"/>
            <a:r>
              <a:rPr lang="en-US" dirty="0"/>
              <a:t>Some firms such as Microsoft sell smartphone OSs for cash</a:t>
            </a:r>
          </a:p>
          <a:p>
            <a:pPr lvl="1"/>
            <a:r>
              <a:rPr lang="en-US" dirty="0"/>
              <a:t>Google creates Android but doesn’t sell it for cash but instead “charges” that OEMs have to preinstall Google apps and defaults</a:t>
            </a:r>
          </a:p>
          <a:p>
            <a:r>
              <a:rPr lang="en-US" dirty="0"/>
              <a:t>Antitrust issues? Would it matter if Google insisted on exclusivity?</a:t>
            </a:r>
          </a:p>
        </p:txBody>
      </p:sp>
      <p:sp>
        <p:nvSpPr>
          <p:cNvPr id="7" name="Text Box 5"/>
          <p:cNvSpPr txBox="1">
            <a:spLocks noChangeArrowheads="1"/>
          </p:cNvSpPr>
          <p:nvPr/>
        </p:nvSpPr>
        <p:spPr bwMode="auto">
          <a:xfrm>
            <a:off x="10118500" y="0"/>
            <a:ext cx="2073499"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1745093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6011" y="-2"/>
            <a:ext cx="439599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DMA Browser Choice Screen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9792236" y="6488668"/>
            <a:ext cx="239976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Android (8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2E514469-8C56-5802-3F06-7687506D4A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762" y="174660"/>
            <a:ext cx="5966792" cy="6526178"/>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7F23E730-6F0D-EE6C-35C6-E09ABE1BB5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387" t="32175" r="7346" b="25258"/>
          <a:stretch/>
        </p:blipFill>
        <p:spPr>
          <a:xfrm>
            <a:off x="2199011" y="1214905"/>
            <a:ext cx="9219379" cy="4975539"/>
          </a:xfrm>
          <a:prstGeom prst="rect">
            <a:avLst/>
          </a:prstGeom>
          <a:ln>
            <a:solidFill>
              <a:schemeClr val="bg2"/>
            </a:solidFill>
          </a:ln>
        </p:spPr>
      </p:pic>
    </p:spTree>
    <p:extLst>
      <p:ext uri="{BB962C8B-B14F-4D97-AF65-F5344CB8AC3E}">
        <p14:creationId xmlns:p14="http://schemas.microsoft.com/office/powerpoint/2010/main" val="388834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8567" y="-2"/>
            <a:ext cx="37634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 Untenable Situation?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9059332" y="6488668"/>
            <a:ext cx="31326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Spotify CEO (26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9189FA9-44C8-1ED0-54B8-85CFC6288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248" y="209004"/>
            <a:ext cx="5935392" cy="6491834"/>
          </a:xfrm>
          <a:prstGeom prst="rect">
            <a:avLst/>
          </a:prstGeom>
          <a:ln w="6350">
            <a:solidFill>
              <a:schemeClr val="bg2"/>
            </a:solidFill>
          </a:ln>
        </p:spPr>
      </p:pic>
      <p:pic>
        <p:nvPicPr>
          <p:cNvPr id="3" name="Picture 2" descr="A screenshot of a computer&#10;&#10;Description automatically generated">
            <a:extLst>
              <a:ext uri="{FF2B5EF4-FFF2-40B4-BE49-F238E27FC236}">
                <a16:creationId xmlns:a16="http://schemas.microsoft.com/office/drawing/2014/main" id="{39D06989-97E7-833C-3550-E885D7E8F3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787" t="11607" r="34056" b="57744"/>
          <a:stretch/>
        </p:blipFill>
        <p:spPr>
          <a:xfrm>
            <a:off x="3858639" y="804854"/>
            <a:ext cx="6358527" cy="5443546"/>
          </a:xfrm>
          <a:prstGeom prst="rect">
            <a:avLst/>
          </a:prstGeom>
          <a:ln>
            <a:solidFill>
              <a:schemeClr val="bg2"/>
            </a:solidFill>
          </a:ln>
        </p:spPr>
      </p:pic>
    </p:spTree>
    <p:extLst>
      <p:ext uri="{BB962C8B-B14F-4D97-AF65-F5344CB8AC3E}">
        <p14:creationId xmlns:p14="http://schemas.microsoft.com/office/powerpoint/2010/main" val="221820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3367" y="-2"/>
            <a:ext cx="4728634"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Mocking the Spirit of the DMA?</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9059332" y="6488668"/>
            <a:ext cx="31326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Spotify CEO (26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19189FA9-44C8-1ED0-54B8-85CFC62885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248" y="209004"/>
            <a:ext cx="5935392" cy="6491834"/>
          </a:xfrm>
          <a:prstGeom prst="rect">
            <a:avLst/>
          </a:prstGeom>
          <a:ln>
            <a:solidFill>
              <a:schemeClr val="bg2"/>
            </a:solidFill>
          </a:ln>
        </p:spPr>
      </p:pic>
      <p:pic>
        <p:nvPicPr>
          <p:cNvPr id="3" name="Picture 2" descr="A screenshot of a computer&#10;&#10;Description automatically generated">
            <a:extLst>
              <a:ext uri="{FF2B5EF4-FFF2-40B4-BE49-F238E27FC236}">
                <a16:creationId xmlns:a16="http://schemas.microsoft.com/office/drawing/2014/main" id="{39D06989-97E7-833C-3550-E885D7E8F3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502" t="41626" r="35171" b="38173"/>
          <a:stretch/>
        </p:blipFill>
        <p:spPr>
          <a:xfrm>
            <a:off x="3060971" y="1351526"/>
            <a:ext cx="7915542" cy="4563079"/>
          </a:xfrm>
          <a:prstGeom prst="rect">
            <a:avLst/>
          </a:prstGeom>
          <a:ln>
            <a:solidFill>
              <a:schemeClr val="bg2"/>
            </a:solidFill>
          </a:ln>
        </p:spPr>
      </p:pic>
    </p:spTree>
    <p:extLst>
      <p:ext uri="{BB962C8B-B14F-4D97-AF65-F5344CB8AC3E}">
        <p14:creationId xmlns:p14="http://schemas.microsoft.com/office/powerpoint/2010/main" val="194736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3262" y="-2"/>
            <a:ext cx="4488739"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 Different Tune to Investors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9307132" y="6488668"/>
            <a:ext cx="288486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TechCrunch (6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BE13379-C12F-A9C2-D509-1EA552485D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08" y="209004"/>
            <a:ext cx="5935392"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ED87BF6A-0D1A-4538-9EB3-1CC450A28C92}"/>
              </a:ext>
            </a:extLst>
          </p:cNvPr>
          <p:cNvPicPr>
            <a:picLocks noChangeAspect="1"/>
          </p:cNvPicPr>
          <p:nvPr/>
        </p:nvPicPr>
        <p:blipFill rotWithShape="1">
          <a:blip r:embed="rId4">
            <a:extLst>
              <a:ext uri="{28A0092B-C50C-407E-A947-70E740481C1C}">
                <a14:useLocalDpi xmlns:a14="http://schemas.microsoft.com/office/drawing/2010/main" val="0"/>
              </a:ext>
            </a:extLst>
          </a:blip>
          <a:srcRect l="21029" t="56262" r="33730" b="26286"/>
          <a:stretch/>
        </p:blipFill>
        <p:spPr>
          <a:xfrm>
            <a:off x="2810107" y="2154416"/>
            <a:ext cx="8753374" cy="3693284"/>
          </a:xfrm>
          <a:prstGeom prst="rect">
            <a:avLst/>
          </a:prstGeom>
          <a:ln w="6350">
            <a:solidFill>
              <a:schemeClr val="bg2"/>
            </a:solidFill>
          </a:ln>
        </p:spPr>
      </p:pic>
    </p:spTree>
    <p:extLst>
      <p:ext uri="{BB962C8B-B14F-4D97-AF65-F5344CB8AC3E}">
        <p14:creationId xmlns:p14="http://schemas.microsoft.com/office/powerpoint/2010/main" val="233518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Regulating the App Store?</a:t>
            </a:r>
          </a:p>
        </p:txBody>
      </p:sp>
      <p:sp>
        <p:nvSpPr>
          <p:cNvPr id="3" name="Content Placeholder 2"/>
          <p:cNvSpPr>
            <a:spLocks noGrp="1"/>
          </p:cNvSpPr>
          <p:nvPr>
            <p:ph idx="1"/>
          </p:nvPr>
        </p:nvSpPr>
        <p:spPr/>
        <p:txBody>
          <a:bodyPr/>
          <a:lstStyle/>
          <a:p>
            <a:r>
              <a:rPr lang="en-US" dirty="0"/>
              <a:t>Hypo</a:t>
            </a:r>
          </a:p>
          <a:p>
            <a:pPr lvl="1"/>
            <a:r>
              <a:rPr lang="en-US" dirty="0"/>
              <a:t>You are a member of Congress considering possible legislation to deal with platforms</a:t>
            </a:r>
          </a:p>
          <a:p>
            <a:pPr lvl="1"/>
            <a:r>
              <a:rPr lang="en-US" dirty="0"/>
              <a:t>Four possible regulatory tools are on the table: (1) common carrier status; (2) nondiscrimination; (3) rate regulation; and (4) required open competition</a:t>
            </a: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64</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5)</a:t>
            </a:r>
          </a:p>
        </p:txBody>
      </p:sp>
    </p:spTree>
    <p:extLst>
      <p:ext uri="{BB962C8B-B14F-4D97-AF65-F5344CB8AC3E}">
        <p14:creationId xmlns:p14="http://schemas.microsoft.com/office/powerpoint/2010/main" val="2847779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Regulating the App Store?</a:t>
            </a:r>
          </a:p>
        </p:txBody>
      </p:sp>
      <p:sp>
        <p:nvSpPr>
          <p:cNvPr id="3" name="Content Placeholder 2"/>
          <p:cNvSpPr>
            <a:spLocks noGrp="1"/>
          </p:cNvSpPr>
          <p:nvPr>
            <p:ph idx="1"/>
          </p:nvPr>
        </p:nvSpPr>
        <p:spPr/>
        <p:txBody>
          <a:bodyPr/>
          <a:lstStyle/>
          <a:p>
            <a:r>
              <a:rPr lang="en-US" dirty="0"/>
              <a:t>1. Common Carrier</a:t>
            </a:r>
          </a:p>
          <a:p>
            <a:pPr lvl="1"/>
            <a:r>
              <a:rPr lang="en-US" dirty="0"/>
              <a:t>The app store should be treated like a common carrier, meaning that Apple cannot refuse to carry any applications and must have uniform pricing</a:t>
            </a:r>
          </a:p>
          <a:p>
            <a:pPr lvl="2"/>
            <a:r>
              <a:rPr lang="en-US" dirty="0"/>
              <a:t>Can’t block apps with malware, can’t block porn, can’t block misinformation and more</a:t>
            </a:r>
          </a:p>
          <a:p>
            <a:endParaRPr lang="en-US" dirty="0"/>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65</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5)</a:t>
            </a:r>
          </a:p>
        </p:txBody>
      </p:sp>
    </p:spTree>
    <p:extLst>
      <p:ext uri="{BB962C8B-B14F-4D97-AF65-F5344CB8AC3E}">
        <p14:creationId xmlns:p14="http://schemas.microsoft.com/office/powerpoint/2010/main" val="17638504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Regulating the App Store?</a:t>
            </a:r>
          </a:p>
        </p:txBody>
      </p:sp>
      <p:sp>
        <p:nvSpPr>
          <p:cNvPr id="3" name="Content Placeholder 2"/>
          <p:cNvSpPr>
            <a:spLocks noGrp="1"/>
          </p:cNvSpPr>
          <p:nvPr>
            <p:ph idx="1"/>
          </p:nvPr>
        </p:nvSpPr>
        <p:spPr/>
        <p:txBody>
          <a:bodyPr/>
          <a:lstStyle/>
          <a:p>
            <a:r>
              <a:rPr lang="en-US" dirty="0"/>
              <a:t>2. Nondiscrimination</a:t>
            </a:r>
          </a:p>
          <a:p>
            <a:pPr lvl="1"/>
            <a:r>
              <a:rPr lang="en-US" dirty="0"/>
              <a:t>A nondiscrimination obligations as to all apps:</a:t>
            </a:r>
          </a:p>
          <a:p>
            <a:pPr lvl="2"/>
            <a:r>
              <a:rPr lang="en-US" dirty="0"/>
              <a:t>Apple might be allowed to filter (blocking certain types of apps) but it would need to do this without regard to ownership</a:t>
            </a:r>
          </a:p>
          <a:p>
            <a:pPr lvl="2"/>
            <a:r>
              <a:rPr lang="en-US" dirty="0"/>
              <a:t>No </a:t>
            </a:r>
            <a:r>
              <a:rPr lang="en-US" dirty="0" err="1"/>
              <a:t>preinstallation</a:t>
            </a:r>
            <a:r>
              <a:rPr lang="en-US" dirty="0"/>
              <a:t> of Apple apps or paid </a:t>
            </a:r>
            <a:r>
              <a:rPr lang="en-US" dirty="0" err="1"/>
              <a:t>preinstallation</a:t>
            </a:r>
            <a:r>
              <a:rPr lang="en-US" dirty="0"/>
              <a:t> from others</a:t>
            </a:r>
          </a:p>
          <a:p>
            <a:pPr lvl="2"/>
            <a:r>
              <a:rPr lang="en-US" dirty="0"/>
              <a:t>No app ranking</a:t>
            </a:r>
          </a:p>
          <a:p>
            <a:endParaRPr lang="en-US" dirty="0"/>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66</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5)</a:t>
            </a:r>
          </a:p>
        </p:txBody>
      </p:sp>
    </p:spTree>
    <p:extLst>
      <p:ext uri="{BB962C8B-B14F-4D97-AF65-F5344CB8AC3E}">
        <p14:creationId xmlns:p14="http://schemas.microsoft.com/office/powerpoint/2010/main" val="31989849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Regulating the App Store?</a:t>
            </a:r>
          </a:p>
        </p:txBody>
      </p:sp>
      <p:sp>
        <p:nvSpPr>
          <p:cNvPr id="3" name="Content Placeholder 2"/>
          <p:cNvSpPr>
            <a:spLocks noGrp="1"/>
          </p:cNvSpPr>
          <p:nvPr>
            <p:ph idx="1"/>
          </p:nvPr>
        </p:nvSpPr>
        <p:spPr/>
        <p:txBody>
          <a:bodyPr/>
          <a:lstStyle/>
          <a:p>
            <a:r>
              <a:rPr lang="en-US" dirty="0"/>
              <a:t>3. Price Regulation</a:t>
            </a:r>
          </a:p>
          <a:p>
            <a:pPr lvl="1"/>
            <a:r>
              <a:rPr lang="en-US" dirty="0"/>
              <a:t>Apple currently charges a 30% commission on fee-based apps</a:t>
            </a:r>
          </a:p>
          <a:p>
            <a:pPr lvl="1"/>
            <a:r>
              <a:rPr lang="en-US" dirty="0"/>
              <a:t>Apple instead should be required to have “just and reasonable” rates and a federal agency should regulate those rates</a:t>
            </a:r>
          </a:p>
          <a:p>
            <a:endParaRPr lang="en-US" dirty="0"/>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67</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5)</a:t>
            </a:r>
          </a:p>
        </p:txBody>
      </p:sp>
    </p:spTree>
    <p:extLst>
      <p:ext uri="{BB962C8B-B14F-4D97-AF65-F5344CB8AC3E}">
        <p14:creationId xmlns:p14="http://schemas.microsoft.com/office/powerpoint/2010/main" val="2869449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Regulating the App Store?</a:t>
            </a:r>
          </a:p>
        </p:txBody>
      </p:sp>
      <p:sp>
        <p:nvSpPr>
          <p:cNvPr id="3" name="Content Placeholder 2"/>
          <p:cNvSpPr>
            <a:spLocks noGrp="1"/>
          </p:cNvSpPr>
          <p:nvPr>
            <p:ph idx="1"/>
          </p:nvPr>
        </p:nvSpPr>
        <p:spPr/>
        <p:txBody>
          <a:bodyPr/>
          <a:lstStyle/>
          <a:p>
            <a:r>
              <a:rPr lang="en-US" dirty="0"/>
              <a:t>4. Competing App Stores</a:t>
            </a:r>
          </a:p>
          <a:p>
            <a:pPr lvl="1"/>
            <a:r>
              <a:rPr lang="en-US" dirty="0"/>
              <a:t>Apple should be barred from limiting iOS devices from operating with competing app stores as per the DMA</a:t>
            </a:r>
          </a:p>
          <a:p>
            <a:pPr lvl="1"/>
            <a:r>
              <a:rPr lang="en-US" dirty="0"/>
              <a:t>App store competition would push agency fees to competitive levels and the market could sort the right balance of curation and openness for apps?</a:t>
            </a: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68</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(5 of 5)</a:t>
            </a:r>
          </a:p>
        </p:txBody>
      </p:sp>
    </p:spTree>
    <p:extLst>
      <p:ext uri="{BB962C8B-B14F-4D97-AF65-F5344CB8AC3E}">
        <p14:creationId xmlns:p14="http://schemas.microsoft.com/office/powerpoint/2010/main" val="1903750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3129" y="-2"/>
            <a:ext cx="25888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Galaxy S24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9896354" y="6488668"/>
            <a:ext cx="229564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CNET (17 Jan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7E074FA-0B2D-0F03-AF25-57BAB86DB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084" y="184230"/>
            <a:ext cx="5963833" cy="6516608"/>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81D33681-279B-790E-BA8F-C0634EB22626}"/>
              </a:ext>
            </a:extLst>
          </p:cNvPr>
          <p:cNvPicPr>
            <a:picLocks noChangeAspect="1"/>
          </p:cNvPicPr>
          <p:nvPr/>
        </p:nvPicPr>
        <p:blipFill rotWithShape="1">
          <a:blip r:embed="rId4">
            <a:extLst>
              <a:ext uri="{28A0092B-C50C-407E-A947-70E740481C1C}">
                <a14:useLocalDpi xmlns:a14="http://schemas.microsoft.com/office/drawing/2010/main" val="0"/>
              </a:ext>
            </a:extLst>
          </a:blip>
          <a:srcRect l="1867" t="44528" r="34468" b="18989"/>
          <a:stretch/>
        </p:blipFill>
        <p:spPr>
          <a:xfrm>
            <a:off x="2499809" y="734480"/>
            <a:ext cx="9068142" cy="5677988"/>
          </a:xfrm>
          <a:prstGeom prst="rect">
            <a:avLst/>
          </a:prstGeom>
          <a:ln w="6350">
            <a:solidFill>
              <a:schemeClr val="bg2"/>
            </a:solidFill>
          </a:ln>
        </p:spPr>
      </p:pic>
    </p:spTree>
    <p:extLst>
      <p:ext uri="{BB962C8B-B14F-4D97-AF65-F5344CB8AC3E}">
        <p14:creationId xmlns:p14="http://schemas.microsoft.com/office/powerpoint/2010/main" val="271985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9199" y="-2"/>
            <a:ext cx="2082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Galaxy Store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8792632" y="6488668"/>
            <a:ext cx="33993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Samsung (Visited 22 Feb 2024)</a:t>
            </a:r>
          </a:p>
        </p:txBody>
      </p:sp>
      <p:pic>
        <p:nvPicPr>
          <p:cNvPr id="9" name="Picture 8">
            <a:extLst>
              <a:ext uri="{FF2B5EF4-FFF2-40B4-BE49-F238E27FC236}">
                <a16:creationId xmlns:a16="http://schemas.microsoft.com/office/drawing/2014/main" id="{A081BBFA-A5E1-C13F-B79F-5A5483547437}"/>
              </a:ext>
            </a:extLst>
          </p:cNvPr>
          <p:cNvPicPr>
            <a:picLocks noChangeAspect="1"/>
          </p:cNvPicPr>
          <p:nvPr/>
        </p:nvPicPr>
        <p:blipFill>
          <a:blip r:embed="rId2"/>
          <a:stretch>
            <a:fillRect/>
          </a:stretch>
        </p:blipFill>
        <p:spPr>
          <a:xfrm>
            <a:off x="2775226" y="209004"/>
            <a:ext cx="5793041" cy="6328761"/>
          </a:xfrm>
          <a:prstGeom prst="rect">
            <a:avLst/>
          </a:prstGeom>
        </p:spPr>
      </p:pic>
    </p:spTree>
    <p:extLst>
      <p:ext uri="{BB962C8B-B14F-4D97-AF65-F5344CB8AC3E}">
        <p14:creationId xmlns:p14="http://schemas.microsoft.com/office/powerpoint/2010/main" val="2171185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2023" y="-2"/>
            <a:ext cx="575997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Samsung Store Terms and Conditions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7370233" y="6488668"/>
            <a:ext cx="48217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Samsung Seller Portal (Visited 22 Feb 2024)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62DB1001-B6EA-7797-B712-F1B3650987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926" y="209004"/>
            <a:ext cx="5935391"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7B2C5994-C8F0-32EB-C675-A43F548A4036}"/>
              </a:ext>
            </a:extLst>
          </p:cNvPr>
          <p:cNvPicPr>
            <a:picLocks noChangeAspect="1"/>
          </p:cNvPicPr>
          <p:nvPr/>
        </p:nvPicPr>
        <p:blipFill rotWithShape="1">
          <a:blip r:embed="rId3">
            <a:extLst>
              <a:ext uri="{28A0092B-C50C-407E-A947-70E740481C1C}">
                <a14:useLocalDpi xmlns:a14="http://schemas.microsoft.com/office/drawing/2010/main" val="0"/>
              </a:ext>
            </a:extLst>
          </a:blip>
          <a:srcRect l="34931" t="19443" r="17272" b="54602"/>
          <a:stretch/>
        </p:blipFill>
        <p:spPr>
          <a:xfrm>
            <a:off x="3528246" y="1311383"/>
            <a:ext cx="7615056" cy="4522934"/>
          </a:xfrm>
          <a:prstGeom prst="rect">
            <a:avLst/>
          </a:prstGeom>
          <a:ln w="6350">
            <a:solidFill>
              <a:schemeClr val="bg2"/>
            </a:solidFill>
          </a:ln>
        </p:spPr>
      </p:pic>
    </p:spTree>
    <p:extLst>
      <p:ext uri="{BB962C8B-B14F-4D97-AF65-F5344CB8AC3E}">
        <p14:creationId xmlns:p14="http://schemas.microsoft.com/office/powerpoint/2010/main" val="22091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5429</TotalTime>
  <Words>2084</Words>
  <Application>Microsoft Office PowerPoint</Application>
  <PresentationFormat>Widescreen</PresentationFormat>
  <Paragraphs>365</Paragraphs>
  <Slides>68</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Helvetica</vt:lpstr>
      <vt:lpstr>Monotype Sorts</vt:lpstr>
      <vt:lpstr>Times New Roman</vt:lpstr>
      <vt:lpstr>Wingdings</vt:lpstr>
      <vt:lpstr>Generic (Standard)</vt:lpstr>
      <vt:lpstr>Class 23: Thurs 22 Feb 2024 Antitrust Winter 2024   App Stores: Google</vt:lpstr>
      <vt:lpstr>U.S. Mobile Operating System Market Shares</vt:lpstr>
      <vt:lpstr>Mobile Vendor Market Share in the U.S.</vt:lpstr>
      <vt:lpstr>Mobile Vendor Market Share in the U.S.</vt:lpstr>
      <vt:lpstr>Sellling Android</vt:lpstr>
      <vt:lpstr>Sellling Android</vt:lpstr>
      <vt:lpstr>New Galaxy S24</vt:lpstr>
      <vt:lpstr>Galaxy Store</vt:lpstr>
      <vt:lpstr>Samsung Store Terms and Conditions</vt:lpstr>
      <vt:lpstr>30% Royalty Rate</vt:lpstr>
      <vt:lpstr>Google Play Service Fee</vt:lpstr>
      <vt:lpstr>15%/30% Royalties</vt:lpstr>
      <vt:lpstr>South Korea/India</vt:lpstr>
      <vt:lpstr>Google Contracts with OEMs</vt:lpstr>
      <vt:lpstr>Gemini: Google Contracts with OEMs</vt:lpstr>
      <vt:lpstr>Gemini: Google Contracts with OEMs</vt:lpstr>
      <vt:lpstr>Gemini: Google Contracts with OEMs</vt:lpstr>
      <vt:lpstr>Preinstallation</vt:lpstr>
      <vt:lpstr>Preinstallation</vt:lpstr>
      <vt:lpstr>Preinstallation</vt:lpstr>
      <vt:lpstr>Preinstallation</vt:lpstr>
      <vt:lpstr>Aug 2020: Epic Sues Google</vt:lpstr>
      <vt:lpstr>Theory of the Case</vt:lpstr>
      <vt:lpstr>May 2022: Match Sues Google</vt:lpstr>
      <vt:lpstr>May 2022: Match Sues Google</vt:lpstr>
      <vt:lpstr>Sept/Dec 2023: State/Google Settlement</vt:lpstr>
      <vt:lpstr>Sept/Dec 2023: Google/State Settlement</vt:lpstr>
      <vt:lpstr>“Useless 26% Google Tax”</vt:lpstr>
      <vt:lpstr>Google/Match Settle on Eve of Trial</vt:lpstr>
      <vt:lpstr>Is There A Relevant Antitrust Market?</vt:lpstr>
      <vt:lpstr>Two Markets: App Distribution/In-App Billing</vt:lpstr>
      <vt:lpstr>Monopolization?: Yes</vt:lpstr>
      <vt:lpstr>Discussion</vt:lpstr>
      <vt:lpstr>The Digital Markets Act: Contestable and Fair Markets</vt:lpstr>
      <vt:lpstr>Going Beyond Competition Law (But Why?)</vt:lpstr>
      <vt:lpstr>Contestability and Fairness</vt:lpstr>
      <vt:lpstr>Understanding Contestability</vt:lpstr>
      <vt:lpstr>Understanding Unfairness</vt:lpstr>
      <vt:lpstr>Core Platform Services</vt:lpstr>
      <vt:lpstr>Choice Screens: Search, Browser, Virtual Assistant</vt:lpstr>
      <vt:lpstr>Third-Party App Stores</vt:lpstr>
      <vt:lpstr>Free Access to Device Features</vt:lpstr>
      <vt:lpstr>Why?</vt:lpstr>
      <vt:lpstr>FRAND Access to Search Engine Data</vt:lpstr>
      <vt:lpstr>FRAND for App Stores?</vt:lpstr>
      <vt:lpstr>FRAND for App Stores?</vt:lpstr>
      <vt:lpstr>Applying These Rules</vt:lpstr>
      <vt:lpstr>Applying These Rules</vt:lpstr>
      <vt:lpstr>Apple DMA Response</vt:lpstr>
      <vt:lpstr>New Browser Choice Screen</vt:lpstr>
      <vt:lpstr>New Fee Structure (If Dev Wants It)</vt:lpstr>
      <vt:lpstr>Three Pieces</vt:lpstr>
      <vt:lpstr>How Will This Matter For Developers?</vt:lpstr>
      <vt:lpstr>Malicious Compliance/Hot Garbage</vt:lpstr>
      <vt:lpstr>“A Complete and Total Farce”</vt:lpstr>
      <vt:lpstr>“Extortion, Plain and Simple”</vt:lpstr>
      <vt:lpstr>Spotify’s Response</vt:lpstr>
      <vt:lpstr>Google DMA Response</vt:lpstr>
      <vt:lpstr>DMA Search Choice Screen</vt:lpstr>
      <vt:lpstr>DMA Browser Choice Screen</vt:lpstr>
      <vt:lpstr>An Untenable Situation?</vt:lpstr>
      <vt:lpstr>Mocking the Spirit of the DMA?</vt:lpstr>
      <vt:lpstr>A Different Tune to Investors</vt:lpstr>
      <vt:lpstr>Regulating the App Store?</vt:lpstr>
      <vt:lpstr>Regulating the App Store?</vt:lpstr>
      <vt:lpstr>Regulating the App Store?</vt:lpstr>
      <vt:lpstr>Regulating the App Store?</vt:lpstr>
      <vt:lpstr>Regulating the App Store?</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Randal C. Picker</cp:lastModifiedBy>
  <cp:revision>514</cp:revision>
  <cp:lastPrinted>2020-11-16T18:54:15Z</cp:lastPrinted>
  <dcterms:created xsi:type="dcterms:W3CDTF">1999-10-27T15:27:59Z</dcterms:created>
  <dcterms:modified xsi:type="dcterms:W3CDTF">2024-02-23T16:11:09Z</dcterms:modified>
</cp:coreProperties>
</file>