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04"/>
  </p:notesMasterIdLst>
  <p:handoutMasterIdLst>
    <p:handoutMasterId r:id="rId105"/>
  </p:handoutMasterIdLst>
  <p:sldIdLst>
    <p:sldId id="1345" r:id="rId2"/>
    <p:sldId id="1809" r:id="rId3"/>
    <p:sldId id="1810" r:id="rId4"/>
    <p:sldId id="1811" r:id="rId5"/>
    <p:sldId id="1813" r:id="rId6"/>
    <p:sldId id="1814" r:id="rId7"/>
    <p:sldId id="1815" r:id="rId8"/>
    <p:sldId id="1818" r:id="rId9"/>
    <p:sldId id="1820" r:id="rId10"/>
    <p:sldId id="1807" r:id="rId11"/>
    <p:sldId id="1808" r:id="rId12"/>
    <p:sldId id="1822" r:id="rId13"/>
    <p:sldId id="1823" r:id="rId14"/>
    <p:sldId id="2027" r:id="rId15"/>
    <p:sldId id="2026" r:id="rId16"/>
    <p:sldId id="2022" r:id="rId17"/>
    <p:sldId id="2024" r:id="rId18"/>
    <p:sldId id="2025" r:id="rId19"/>
    <p:sldId id="2021" r:id="rId20"/>
    <p:sldId id="2046" r:id="rId21"/>
    <p:sldId id="2048" r:id="rId22"/>
    <p:sldId id="2050" r:id="rId23"/>
    <p:sldId id="1824" r:id="rId24"/>
    <p:sldId id="1825" r:id="rId25"/>
    <p:sldId id="1826" r:id="rId26"/>
    <p:sldId id="1830" r:id="rId27"/>
    <p:sldId id="1831" r:id="rId28"/>
    <p:sldId id="1832" r:id="rId29"/>
    <p:sldId id="1833" r:id="rId30"/>
    <p:sldId id="1991" r:id="rId31"/>
    <p:sldId id="1992" r:id="rId32"/>
    <p:sldId id="1988" r:id="rId33"/>
    <p:sldId id="1990" r:id="rId34"/>
    <p:sldId id="2005" r:id="rId35"/>
    <p:sldId id="1882" r:id="rId36"/>
    <p:sldId id="1883" r:id="rId37"/>
    <p:sldId id="1884" r:id="rId38"/>
    <p:sldId id="1885" r:id="rId39"/>
    <p:sldId id="1886" r:id="rId40"/>
    <p:sldId id="1904" r:id="rId41"/>
    <p:sldId id="1905" r:id="rId42"/>
    <p:sldId id="1986" r:id="rId43"/>
    <p:sldId id="2062" r:id="rId44"/>
    <p:sldId id="1955" r:id="rId45"/>
    <p:sldId id="1956" r:id="rId46"/>
    <p:sldId id="2015" r:id="rId47"/>
    <p:sldId id="2063" r:id="rId48"/>
    <p:sldId id="1984" r:id="rId49"/>
    <p:sldId id="2016" r:id="rId50"/>
    <p:sldId id="2017" r:id="rId51"/>
    <p:sldId id="1917" r:id="rId52"/>
    <p:sldId id="1918" r:id="rId53"/>
    <p:sldId id="1998" r:id="rId54"/>
    <p:sldId id="2002" r:id="rId55"/>
    <p:sldId id="2018" r:id="rId56"/>
    <p:sldId id="2020" r:id="rId57"/>
    <p:sldId id="2061" r:id="rId58"/>
    <p:sldId id="2064" r:id="rId59"/>
    <p:sldId id="1919" r:id="rId60"/>
    <p:sldId id="2904" r:id="rId61"/>
    <p:sldId id="1921" r:id="rId62"/>
    <p:sldId id="2054" r:id="rId63"/>
    <p:sldId id="2070" r:id="rId64"/>
    <p:sldId id="2071" r:id="rId65"/>
    <p:sldId id="2905" r:id="rId66"/>
    <p:sldId id="2906" r:id="rId67"/>
    <p:sldId id="2907" r:id="rId68"/>
    <p:sldId id="2908" r:id="rId69"/>
    <p:sldId id="2912" r:id="rId70"/>
    <p:sldId id="2916" r:id="rId71"/>
    <p:sldId id="2917" r:id="rId72"/>
    <p:sldId id="2918" r:id="rId73"/>
    <p:sldId id="2919" r:id="rId74"/>
    <p:sldId id="2920" r:id="rId75"/>
    <p:sldId id="2921" r:id="rId76"/>
    <p:sldId id="2922" r:id="rId77"/>
    <p:sldId id="2925" r:id="rId78"/>
    <p:sldId id="2913" r:id="rId79"/>
    <p:sldId id="2039" r:id="rId80"/>
    <p:sldId id="2040" r:id="rId81"/>
    <p:sldId id="2041" r:id="rId82"/>
    <p:sldId id="2051" r:id="rId83"/>
    <p:sldId id="2052" r:id="rId84"/>
    <p:sldId id="2057" r:id="rId85"/>
    <p:sldId id="2091" r:id="rId86"/>
    <p:sldId id="2060" r:id="rId87"/>
    <p:sldId id="2068" r:id="rId88"/>
    <p:sldId id="2069" r:id="rId89"/>
    <p:sldId id="2089" r:id="rId90"/>
    <p:sldId id="2065" r:id="rId91"/>
    <p:sldId id="2066" r:id="rId92"/>
    <p:sldId id="2087" r:id="rId93"/>
    <p:sldId id="2088" r:id="rId94"/>
    <p:sldId id="2072" r:id="rId95"/>
    <p:sldId id="2074" r:id="rId96"/>
    <p:sldId id="2067" r:id="rId97"/>
    <p:sldId id="2075" r:id="rId98"/>
    <p:sldId id="2076" r:id="rId99"/>
    <p:sldId id="2086" r:id="rId100"/>
    <p:sldId id="2078" r:id="rId101"/>
    <p:sldId id="2080" r:id="rId102"/>
    <p:sldId id="2090" r:id="rId103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0000FF"/>
    <a:srgbClr val="990033"/>
    <a:srgbClr val="333399"/>
    <a:srgbClr val="CC66FF"/>
    <a:srgbClr val="CCCCFF"/>
    <a:srgbClr val="6699FF"/>
    <a:srgbClr val="FFCC99"/>
    <a:srgbClr val="CC99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1" autoAdjust="0"/>
    <p:restoredTop sz="87890" autoAdjust="0"/>
  </p:normalViewPr>
  <p:slideViewPr>
    <p:cSldViewPr snapToGrid="0">
      <p:cViewPr varScale="1">
        <p:scale>
          <a:sx n="156" d="100"/>
          <a:sy n="156" d="100"/>
        </p:scale>
        <p:origin x="560" y="92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-145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1954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defTabSz="931700">
              <a:defRPr kumimoji="0" sz="120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4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algn="r" defTabSz="931700">
              <a:defRPr kumimoji="0" sz="1200"/>
            </a:lvl1pPr>
          </a:lstStyle>
          <a:p>
            <a:pPr>
              <a:defRPr/>
            </a:pPr>
            <a:fld id="{14791C27-DBE9-4EA0-8CE8-D9B1A3DBF91A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defTabSz="931700">
              <a:defRPr kumimoji="0" sz="1200"/>
            </a:lvl1pPr>
          </a:lstStyle>
          <a:p>
            <a:pPr>
              <a:defRPr/>
            </a:pPr>
            <a:r>
              <a:rPr lang="en-US" altLang="en-US"/>
              <a:t>Antitrust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4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algn="r" defTabSz="930207">
              <a:defRPr kumimoji="0" sz="1200"/>
            </a:lvl1pPr>
          </a:lstStyle>
          <a:p>
            <a:fld id="{CE54A2E7-E222-4A3B-A277-BB0031A547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5197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defTabSz="931700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2467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6400" y="698500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9" y="4416426"/>
            <a:ext cx="51403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4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t" anchorCtr="0" compatLnSpc="1">
            <a:prstTxWarp prst="textNoShape">
              <a:avLst/>
            </a:prstTxWarp>
          </a:bodyPr>
          <a:lstStyle>
            <a:lvl1pPr algn="r" defTabSz="931700">
              <a:defRPr kumimoji="0" sz="1200"/>
            </a:lvl1pPr>
          </a:lstStyle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defTabSz="931700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4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3" tIns="46572" rIns="93143" bIns="46572" numCol="1" anchor="b" anchorCtr="0" compatLnSpc="1">
            <a:prstTxWarp prst="textNoShape">
              <a:avLst/>
            </a:prstTxWarp>
          </a:bodyPr>
          <a:lstStyle>
            <a:lvl1pPr algn="r" defTabSz="930207">
              <a:defRPr kumimoji="0" sz="1200"/>
            </a:lvl1pPr>
          </a:lstStyle>
          <a:p>
            <a:fld id="{B687A2CD-3199-4C32-A7BE-6608E212D1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61226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article/us-eu-alphabet-antitrust/eus-vestager-says-googles-antitrust-proposal-not-helping-shopping-rivals-idUSKBN1XH2I8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66E85FD-66AA-4740-8CC5-4AA6CF4E5824}" type="datetime1">
              <a:rPr kumimoji="0" lang="en-US" altLang="en-US" sz="1200"/>
              <a:t>2/19/2024</a:t>
            </a:fld>
            <a:endParaRPr kumimoji="0" lang="en-US" altLang="en-US" sz="1200"/>
          </a:p>
        </p:txBody>
      </p:sp>
      <p:sp>
        <p:nvSpPr>
          <p:cNvPr id="6349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07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defTabSz="930207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 defTabSz="930207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 defTabSz="930207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 defTabSz="930207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defTabSz="930207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D1AECA-EEC5-435F-AA37-C0BA842B53FC}" type="slidenum">
              <a:rPr kumimoji="0" lang="en-US" altLang="en-US" sz="1200"/>
              <a:pPr/>
              <a:t>1</a:t>
            </a:fld>
            <a:endParaRPr kumimoji="0" lang="en-US" altLang="en-US" sz="1200"/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017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921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280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06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352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https://www.engadget.com/ant-man-and-the-wasp-quantumania-review-bad-vfx-130036373.html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945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http://googlepress.blogspot.com/2006/10/google-to-acquire-youtube-for-165_09.html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977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https://googlepress.blogspot.com/2007/04/google-to-acquire-doubleclick_13.html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551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https://www.ftc.gov/news-events/news/press-releases/2007/12/federal-trade-commission-closes-googledoubleclick-investigation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097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https://googleblog.blogspot.com/2008/09/fresh-take-on-browser.html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243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https://www.nbcnews.com/id/wbna11716373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770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156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https://news.microsoft.com/2009/05/28/microsofts-new-search-at-bing-com-helps-people-make-better-decisions/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1032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https://news.microsoft.com/2009/05/28/microsofts-new-search-at-bing-com-helps-people-make-better-decisions/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700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1733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0020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5554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4742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6299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8578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0860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https://ec.europa.eu/commission/presscorner/detail/en/IP_10_1624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723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5091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https://ec.europa.eu/commission/presscorner/detail/en/IP_10_1624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5201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6209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0137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81039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0701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86146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https://www.reuters.com/article/us-eu-alphabet-antitrust/eus-vestager-says-googles-antitrust-proposal-not-helping-shopping-rivals-idUSKBN1XH2I8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7109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https://curia.europa.eu/jcms/upload/docs/application/pdf/2022-09/cp220147en.pdf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7350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https://www.lemonde.fr/en/europe/article/2022/12/01/google-appeals-huge-android-antitrust-fine-to-eu-s-top-court_6006294_143.html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6103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https://ec.europa.eu/commission/presscorner/detail/en/IP_19_1770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497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2150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https://gs.statcounter.com/search-engine-market-share/all/europe/#monthly-200901-202402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819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https://www.justice.gov/opa/pr/justice-department-sues-monopolist-google-violating-antitrust-laws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9C16575-0D57-4E9B-B449-DC640487852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8CEA24-98ED-4333-8D4D-7FF4F2727D99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2156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https://www.justice.gov/opa/pr/justice-department-sues-monopolist-google-violating-antitrust-laws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9C16575-0D57-4E9B-B449-DC640487852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8CEA24-98ED-4333-8D4D-7FF4F2727D99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57913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https://coag.gov/press-releases/12-17-20/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81221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https://www.texasattorneygeneral.gov/news/releases/ag-paxton-leads-multistate-coalition-lawsuit-against-google-anticompetitive-practices-and-deceptive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6600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https://www.justice.gov/opa/pr/justice-department-sues-google-monopolizing-digital-advertising-technologies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9264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https://www.justice.gov/opa/pr/justice-department-sues-google-monopolizing-digital-advertising-technologies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67338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https://www.reuters.com/legal/google-face-us-antitrust-trial-over-digital-ads-september-2024-02-05/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6132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https://www.reuters.com/legal/google-face-us-antitrust-trial-over-digital-ads-september-2024-02-05/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8055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https://www.apple.com/newsroom/2003/01/07Apple-Unveils-Safari/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957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90053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https://www.bloomberg.com/news/articles/2023-10-10/google-s-pichai-decried-bad-optics-of-apple-search-engine-deal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35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https://www.bloomberg.com/news/articles/2023-10-02/microsoft-was-willing-to-drop-bing-name-to-nab-apple-search-deal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86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1160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https://www.bloomberg.com/news/articles/2023-10-02/microsoft-was-willing-to-drop-bing-name-to-nab-apple-search-deal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87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0690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https://www.bloomberg.com/news/articles/2023-10-02/microsoft-was-willing-to-drop-bing-name-to-nab-apple-search-deal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88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6487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https://www.nytimes.com/2023/10/30/technology/google-sundar-pichai-antitrust-trial.html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89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8879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https://gs.statcounter.com/os-market-share/desktop/worldwide/#monthly-200901-202401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90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034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https://gs.statcounter.com/search-engine-market-share/desktop/united-states-of-america/#monthly-200901-202401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91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2854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https://gs.statcounter.com/os-market-share/mobile/united-states-of-america/#monthly-200901-202402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92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7943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93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8651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https://www.courtlistener.com/docket/18552824/united-states-of-america-v-google-llc/?page=7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27A2143-C997-4084-94AB-F5AB0294250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A2CD-3199-4C32-A7BE-6608E212D1A3}" type="slidenum">
              <a:rPr lang="en-US" altLang="en-US" smtClean="0"/>
              <a:pPr/>
              <a:t>102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286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959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282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631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593987-11BD-4DC9-886A-2EC81069C5AD}" type="datetime1">
              <a:rPr lang="en-US" altLang="en-US" smtClean="0"/>
              <a:t>2/19/2024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62C45-6CF3-41C2-AE5C-CD04213AAF2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63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233" y="3200400"/>
            <a:ext cx="12196233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23F8BDD3-D26E-429B-8110-EB95361CB47A}" type="datetime4">
              <a:rPr lang="en-US" smtClean="0"/>
              <a:t>February 19, 2024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fld id="{4D0AC881-CE2B-4931-B665-1992A3F4D9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64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0C56E-EE73-43A9-B66D-3D56C2AE4478}" type="datetime4">
              <a:rPr lang="en-US" smtClean="0"/>
              <a:t>February 19, 2024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9FBF7C-CF92-4B56-B133-1675315627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109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2DB74-D450-4AB6-B36C-A5A05DFB8A1E}" type="datetime4">
              <a:rPr lang="en-US" smtClean="0"/>
              <a:t>February 19, 2024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267FA4-9B8B-4900-8527-5B0E7E7AEE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0"/>
            <a:ext cx="5486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733800"/>
            <a:ext cx="5486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CC448-C4FE-46D2-A83B-F1B1A33F2EEE}" type="datetime4">
              <a:rPr lang="en-US" smtClean="0"/>
              <a:t>February 19, 2024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BE4FA-6BD7-4514-957D-C7E80A6686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4935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4000">
                <a:solidFill>
                  <a:srgbClr val="0000FF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3600"/>
            </a:lvl2pPr>
            <a:lvl3pPr marL="1143000" indent="-228600">
              <a:buFont typeface="Wingdings" panose="05000000000000000000" pitchFamily="2" charset="2"/>
              <a:buChar char="§"/>
              <a:defRPr sz="3600"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BB65D3-8851-479C-9AFD-E9130CA963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870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C0F1C-39D2-4354-A76C-FBD09C36F3A6}" type="datetime4">
              <a:rPr lang="en-US" smtClean="0"/>
              <a:t>February 19, 2024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3DDBBA-A248-4FF6-9153-72BB686023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23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7A2D0-B5E9-47AC-B36B-34F5562EB1AE}" type="datetime4">
              <a:rPr lang="en-US" smtClean="0"/>
              <a:t>February 19, 2024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38CC13-4CB2-46A0-B63C-E029290DBA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654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DAB58-52BE-4C8F-A44B-8B2A759EB65D}" type="datetime4">
              <a:rPr lang="en-US" smtClean="0"/>
              <a:t>February 19, 2024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DD4497-3A41-4B35-B6DA-BF17300563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229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206B7-3FD8-450E-A9C3-4FA23D427247}" type="datetime4">
              <a:rPr lang="en-US" smtClean="0"/>
              <a:t>February 19, 2024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BED3C-FAB8-49B5-BEEA-CD66F45BBE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480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2691F-CDA9-4D2F-9E4A-08626480EE0D}" type="datetime4">
              <a:rPr lang="en-US" smtClean="0"/>
              <a:t>February 19, 2024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1F945-C11D-423F-9A26-A89AB4A0FF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260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B342B-169B-482D-B7B0-D060A7FD6170}" type="datetime4">
              <a:rPr lang="en-US" smtClean="0"/>
              <a:t>February 19, 2024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97893C-893B-4C27-AA2E-3CBA50B693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367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4A918-AB9F-4EC7-8F21-99B7EC8CE0A4}" type="datetime4">
              <a:rPr lang="en-US" smtClean="0"/>
              <a:t>February 19, 2024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1AC9D2-18D7-4366-B7A9-E9A77E2037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6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7112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A31193CA-9B5C-43D9-A307-9FFA5DF5A78E}" type="datetime4">
              <a:rPr lang="en-US" smtClean="0"/>
              <a:t>February 19, 2024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/>
              <a:t>Copyright © 2000-12 Randal C. Picker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fld id="{F8AB75ED-CDF2-4552-82EF-A5790327E7B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3200">
          <a:solidFill>
            <a:srgbClr val="CC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w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mp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tm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tm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tm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tm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tm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tm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mp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tmp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mp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tmp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tm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tm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tm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tm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tm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tmp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Class 21: Mon 19 Feb 2024</a:t>
            </a:r>
            <a:br>
              <a:rPr lang="en-US" sz="2400" dirty="0"/>
            </a:br>
            <a:r>
              <a:rPr lang="en-US" sz="2400" dirty="0"/>
              <a:t>Antitrust </a:t>
            </a:r>
            <a:r>
              <a:rPr lang="en-US" sz="2400"/>
              <a:t>Winter 2024</a:t>
            </a:r>
            <a:br>
              <a:rPr lang="en-US" sz="2400"/>
            </a:br>
            <a:br>
              <a:rPr lang="en-US" sz="2400" dirty="0"/>
            </a:br>
            <a:br>
              <a:rPr lang="en-US" sz="2400" dirty="0"/>
            </a:br>
            <a:br>
              <a:rPr lang="en-US" sz="2400"/>
            </a:br>
            <a:r>
              <a:rPr lang="en-US" sz="5400"/>
              <a:t>Google </a:t>
            </a:r>
            <a:r>
              <a:rPr lang="en-US" sz="5400" dirty="0"/>
              <a:t>Search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Randal C. Picker</a:t>
            </a:r>
          </a:p>
          <a:p>
            <a:r>
              <a:rPr lang="en-US" sz="2000" dirty="0">
                <a:solidFill>
                  <a:srgbClr val="0000FF"/>
                </a:solidFill>
              </a:rPr>
              <a:t>James Parker Hall Distinguished Service Professor of Law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The Law School</a:t>
            </a:r>
          </a:p>
          <a:p>
            <a:r>
              <a:rPr lang="en-US" dirty="0">
                <a:solidFill>
                  <a:srgbClr val="0000FF"/>
                </a:solidFill>
              </a:rPr>
              <a:t>The University of Chicago</a:t>
            </a:r>
          </a:p>
          <a:p>
            <a:endParaRPr lang="en-US" sz="1800" dirty="0">
              <a:solidFill>
                <a:srgbClr val="0000FF"/>
              </a:solidFill>
            </a:endParaRPr>
          </a:p>
          <a:p>
            <a:r>
              <a:rPr lang="en-US" sz="1800" dirty="0">
                <a:solidFill>
                  <a:srgbClr val="0000FF"/>
                </a:solidFill>
              </a:rPr>
              <a:t>Copyright </a:t>
            </a:r>
            <a:r>
              <a:rPr lang="en-US" sz="1800">
                <a:solidFill>
                  <a:srgbClr val="0000FF"/>
                </a:solidFill>
              </a:rPr>
              <a:t>© 2012-24 </a:t>
            </a:r>
            <a:r>
              <a:rPr lang="en-US" sz="1800" dirty="0">
                <a:solidFill>
                  <a:srgbClr val="0000FF"/>
                </a:solidFill>
              </a:rPr>
              <a:t>Randal C. Picker. All Rights Reserved.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2846" y="-2"/>
            <a:ext cx="411915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Original Google Homepage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476395" y="6488668"/>
            <a:ext cx="171560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11 Nov 1998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C35DCCD-E59E-7144-9440-AC94789C5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13318" r="33655" b="42107"/>
          <a:stretch>
            <a:fillRect/>
          </a:stretch>
        </p:blipFill>
        <p:spPr bwMode="auto">
          <a:xfrm>
            <a:off x="1405481" y="496388"/>
            <a:ext cx="9500207" cy="5910655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423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6423" y="-2"/>
            <a:ext cx="434557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Competition for the Contract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10748" y="6488668"/>
            <a:ext cx="308125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 (DDC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54C159-98A5-2835-2362-9B5A5400B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53" y="209005"/>
            <a:ext cx="4909325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FB6BDC-FDED-D8C8-0F48-E116FB32A356}"/>
              </a:ext>
            </a:extLst>
          </p:cNvPr>
          <p:cNvSpPr/>
          <p:nvPr/>
        </p:nvSpPr>
        <p:spPr bwMode="auto">
          <a:xfrm>
            <a:off x="1634732" y="2628303"/>
            <a:ext cx="10068910" cy="206210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3200" dirty="0">
                <a:solidFill>
                  <a:schemeClr val="bg2"/>
                </a:solidFill>
              </a:rPr>
              <a:t>“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court thinks that Google’s ‘competition for the contract’ defense cannot be resolved on summary judgment at the </a:t>
            </a:r>
            <a:r>
              <a:rPr lang="en-US" sz="3200" b="1" i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prima facie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stage and is better left for the procompetitive prong of the </a:t>
            </a:r>
            <a:r>
              <a:rPr lang="en-US" sz="3200" b="1" i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Microsoft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analysis</a:t>
            </a:r>
            <a:r>
              <a:rPr lang="en-US" sz="3200" dirty="0">
                <a:solidFill>
                  <a:schemeClr val="bg2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29647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3783" y="-2"/>
            <a:ext cx="260821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 SJ re MADAs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10748" y="6488668"/>
            <a:ext cx="308125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 (DDC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56BC21-82F2-39A1-AC3A-76D52AF3D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94" y="209004"/>
            <a:ext cx="4927879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3C1BEF-1E67-3816-9050-4C76C75E38CD}"/>
              </a:ext>
            </a:extLst>
          </p:cNvPr>
          <p:cNvSpPr/>
          <p:nvPr/>
        </p:nvSpPr>
        <p:spPr bwMode="auto">
          <a:xfrm>
            <a:off x="1634732" y="2628303"/>
            <a:ext cx="10068910" cy="156966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“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court finds that although, by its terms, the MADA is not an exclusive contract, there is a dispute of fact as to whether market realities make it one</a:t>
            </a:r>
            <a:r>
              <a:rPr lang="en-US" sz="3200" dirty="0">
                <a:solidFill>
                  <a:schemeClr val="bg2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91903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4211" y="-2"/>
            <a:ext cx="447779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 May 2024: Closing Arg Date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37913" y="6488668"/>
            <a:ext cx="39540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Court Listener (Visited 18 Feb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D6AF3FC3-2E5F-9DB2-8D14-1D25E514F9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9761"/>
            <a:ext cx="5775762" cy="6317239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33B7B76F-9FD7-AED3-03B9-51C9B7966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t="40047" r="12247" b="40516"/>
          <a:stretch/>
        </p:blipFill>
        <p:spPr>
          <a:xfrm>
            <a:off x="1606732" y="2677885"/>
            <a:ext cx="10219446" cy="265611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55201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5417" y="-2"/>
            <a:ext cx="150658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Adwords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738131" y="6488668"/>
            <a:ext cx="145386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27 Oct 2000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B8C3AA6-F5A0-4E41-BAAE-22627CFD9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9" t="43169" r="12218" b="19553"/>
          <a:stretch>
            <a:fillRect/>
          </a:stretch>
        </p:blipFill>
        <p:spPr bwMode="auto">
          <a:xfrm>
            <a:off x="1840394" y="145801"/>
            <a:ext cx="8636001" cy="61904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629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4722" y="-2"/>
            <a:ext cx="6677279" cy="400558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Understanding Market Power in </a:t>
            </a: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Adv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Markets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11986B7-842D-1D49-8ACF-A6B3C43D4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13318" r="33655" b="42107"/>
          <a:stretch>
            <a:fillRect/>
          </a:stretch>
        </p:blipFill>
        <p:spPr bwMode="auto">
          <a:xfrm>
            <a:off x="406400" y="488126"/>
            <a:ext cx="9415375" cy="58578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EBBE33BB-C945-274B-A29B-D69EE12C0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410" y="1805098"/>
            <a:ext cx="8404789" cy="1569660"/>
          </a:xfrm>
          <a:prstGeom prst="rect">
            <a:avLst/>
          </a:prstGeom>
          <a:solidFill>
            <a:srgbClr val="0000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Media markets such as radio and TV</a:t>
            </a: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Competition always a click away and (historically) zero cash price to viewers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7432EF1F-60A0-8248-A163-4EA297C0E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419" y="4261501"/>
            <a:ext cx="8404789" cy="1569660"/>
          </a:xfrm>
          <a:prstGeom prst="rect">
            <a:avLst/>
          </a:prstGeom>
          <a:solidFill>
            <a:srgbClr val="0000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Exercise market power (raise prices to consumers) through advertising volume and intensity</a:t>
            </a:r>
          </a:p>
        </p:txBody>
      </p:sp>
    </p:spTree>
    <p:extLst>
      <p:ext uri="{BB962C8B-B14F-4D97-AF65-F5344CB8AC3E}">
        <p14:creationId xmlns:p14="http://schemas.microsoft.com/office/powerpoint/2010/main" val="119006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2696" y="-2"/>
            <a:ext cx="4029305" cy="36069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Forbes Magazine Website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5" descr="Welcome to Forbes - Microsoft Internet Explorer provided by University of Chicago Law School">
            <a:extLst>
              <a:ext uri="{FF2B5EF4-FFF2-40B4-BE49-F238E27FC236}">
                <a16:creationId xmlns:a16="http://schemas.microsoft.com/office/drawing/2014/main" id="{A78BC8AA-E238-014E-BCA2-D84E616F0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53" y="179457"/>
            <a:ext cx="7756296" cy="62975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309F12BA-BF18-4A4C-B10E-44F97EA01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3241" y="878373"/>
            <a:ext cx="7214835" cy="1077218"/>
          </a:xfrm>
          <a:prstGeom prst="rect">
            <a:avLst/>
          </a:prstGeom>
          <a:solidFill>
            <a:srgbClr val="0000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Ad-supported media companies degrade content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FD66E3F9-9A04-C541-9E97-C9FC199C5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3241" y="2316204"/>
            <a:ext cx="7214835" cy="1569660"/>
          </a:xfrm>
          <a:prstGeom prst="rect">
            <a:avLst/>
          </a:prstGeom>
          <a:solidFill>
            <a:srgbClr val="0000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For a media company with market power: have lots of ads as a legitimate exercise of market power 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7E36D4ED-DC4A-4842-ADB1-BE0343825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3240" y="4119994"/>
            <a:ext cx="7214835" cy="2062103"/>
          </a:xfrm>
          <a:prstGeom prst="rect">
            <a:avLst/>
          </a:prstGeom>
          <a:solidFill>
            <a:srgbClr val="0000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Antitrust will bar media company with market power from using that power to maintain power or increase it</a:t>
            </a:r>
          </a:p>
        </p:txBody>
      </p:sp>
    </p:spTree>
    <p:extLst>
      <p:ext uri="{BB962C8B-B14F-4D97-AF65-F5344CB8AC3E}">
        <p14:creationId xmlns:p14="http://schemas.microsoft.com/office/powerpoint/2010/main" val="300560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753" y="-2"/>
            <a:ext cx="409124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Aug 2005: G Buys Android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85068" y="6488668"/>
            <a:ext cx="280693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Engadget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(17 Aug 2005)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9B0BD2F-AB59-1733-2A9D-8FE384232B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46" b="30303"/>
          <a:stretch/>
        </p:blipFill>
        <p:spPr>
          <a:xfrm>
            <a:off x="197828" y="209003"/>
            <a:ext cx="6229835" cy="645780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690A282-7A41-4834-CF82-674598262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t="28891" r="28421" b="44643"/>
          <a:stretch/>
        </p:blipFill>
        <p:spPr>
          <a:xfrm>
            <a:off x="1866206" y="2152997"/>
            <a:ext cx="9729603" cy="400870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52575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0" y="-1"/>
            <a:ext cx="4145281" cy="400598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Oct 2006: G Buys YouTube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13174" y="6488668"/>
            <a:ext cx="23788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(9 Oct 2006)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7D4C36E-7EEF-EDD0-A619-63A0CED010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3" y="200298"/>
            <a:ext cx="5910135" cy="650054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CA8DAFA-FBF6-E812-EDF8-6FBF834BEB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1" t="16142" r="12284" b="60111"/>
          <a:stretch/>
        </p:blipFill>
        <p:spPr>
          <a:xfrm>
            <a:off x="2601858" y="1916186"/>
            <a:ext cx="8841749" cy="3599208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5496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895" y="-2"/>
            <a:ext cx="347610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April 2007: G Buys DC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25890" y="6488668"/>
            <a:ext cx="246610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(13 Apr 2007)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55B4796-2768-AA63-8555-1950D6C663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4" y="175953"/>
            <a:ext cx="5932269" cy="652488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F5A8483-32C3-14AB-60FF-253A50D9EC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3" t="15788" r="11318" b="48858"/>
          <a:stretch/>
        </p:blipFill>
        <p:spPr>
          <a:xfrm>
            <a:off x="2547851" y="1300941"/>
            <a:ext cx="7939016" cy="473271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90631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7880" y="-1"/>
            <a:ext cx="6294121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Dec 2007: FTC Declines to Challenge Deal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33708" y="6488668"/>
            <a:ext cx="225829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FTC (20 Dec 2007)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E46C362-80E0-56CA-2B1E-E08CE3EFF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87" y="513739"/>
            <a:ext cx="5600156" cy="615959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E67948B-6228-52D3-9DD1-4E381687EB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t="32303" r="36379" b="45576"/>
          <a:stretch/>
        </p:blipFill>
        <p:spPr>
          <a:xfrm>
            <a:off x="2186247" y="2828308"/>
            <a:ext cx="4816830" cy="207818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64BF2B6-7AAE-4950-9EB5-DF4E8F5DD9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t="54747" r="36379" b="7030"/>
          <a:stretch/>
        </p:blipFill>
        <p:spPr>
          <a:xfrm>
            <a:off x="7155676" y="2828308"/>
            <a:ext cx="4767837" cy="355427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15311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4203" y="-1"/>
            <a:ext cx="2457797" cy="39901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in Europe?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00753" y="6488668"/>
            <a:ext cx="409124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Commission (11 Mar 2008)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224EC3-5D69-DAAB-3814-1064D91E3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26" y="207818"/>
            <a:ext cx="4555162" cy="649302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949931-513A-A9C9-D702-6B542EC9E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949" y="207818"/>
            <a:ext cx="4543220" cy="649302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3E6260-A2B9-7EBE-A9A3-B1C2F9791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812" y="1809205"/>
            <a:ext cx="8418372" cy="1840082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16098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260" y="-1"/>
            <a:ext cx="5750741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 Sept 2008: Google Releases Chrome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06396" y="6488668"/>
            <a:ext cx="248560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(1 Sept 2008)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07239F4-F985-5657-37A6-AB4763BAA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6" y="105197"/>
            <a:ext cx="5996598" cy="659564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C505523-3F3F-9C57-CA85-461B29D97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t="16757" r="36104" b="40118"/>
          <a:stretch/>
        </p:blipFill>
        <p:spPr>
          <a:xfrm>
            <a:off x="3625231" y="1109496"/>
            <a:ext cx="5541246" cy="4851176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68404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1998 Google Paper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32274" y="6488668"/>
            <a:ext cx="21597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Brin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&amp; Page (1998)</a:t>
            </a:r>
          </a:p>
        </p:txBody>
      </p:sp>
      <p:pic>
        <p:nvPicPr>
          <p:cNvPr id="9" name="Picture 8" descr="The Anatomy of a Large-Scale Hypertextual Web Search Engine - Stanford InfoLab Publication Server - Google Chrome">
            <a:extLst>
              <a:ext uri="{FF2B5EF4-FFF2-40B4-BE49-F238E27FC236}">
                <a16:creationId xmlns:a16="http://schemas.microsoft.com/office/drawing/2014/main" id="{8231ADB1-F8F9-2948-B775-2EED2BADE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344" y="521399"/>
            <a:ext cx="9182656" cy="5775663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452411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895" y="-2"/>
            <a:ext cx="4619105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Updated Windows Live Search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80912" y="6488668"/>
            <a:ext cx="28110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NBC News (7 Mar 2006)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AF3972B-4471-3F72-3EEB-B95810002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8" y="146057"/>
            <a:ext cx="5957220" cy="655478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8F8E90C-7F6E-E8BA-368E-4FC8E3D05F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48606" r="34907" b="25576"/>
          <a:stretch/>
        </p:blipFill>
        <p:spPr>
          <a:xfrm>
            <a:off x="1957995" y="3050771"/>
            <a:ext cx="4904481" cy="295517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D3CBEA-5751-0595-B221-1BE2363EFD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73758" r="34907" b="2292"/>
          <a:stretch/>
        </p:blipFill>
        <p:spPr>
          <a:xfrm>
            <a:off x="6999544" y="3050771"/>
            <a:ext cx="4959699" cy="277229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63432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9237" y="-2"/>
            <a:ext cx="5832764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28 May 2009: Beyond Search with Bing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14164" y="6488668"/>
            <a:ext cx="277783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Microsoft (28 May 2009)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A96B474-59EF-306C-89AC-68A9C923D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45" y="170913"/>
            <a:ext cx="5922132" cy="651617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D6135F1-69D1-0D5E-CCE3-1610D6F960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t="31711" r="37014" b="48325"/>
          <a:stretch/>
        </p:blipFill>
        <p:spPr>
          <a:xfrm>
            <a:off x="2430087" y="2571958"/>
            <a:ext cx="8415956" cy="3313453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39838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9237" y="-2"/>
            <a:ext cx="5832764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28 May 2009: Beyond Search with Bing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14164" y="6488668"/>
            <a:ext cx="277783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Microsoft (28 May 2009)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A96B474-59EF-306C-89AC-68A9C923D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45" y="170913"/>
            <a:ext cx="5922132" cy="651617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F2F4542-1A9F-FBB8-BDF9-2C6FDD90BE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t="51485" r="37014" b="28551"/>
          <a:stretch/>
        </p:blipFill>
        <p:spPr>
          <a:xfrm>
            <a:off x="2624791" y="2593572"/>
            <a:ext cx="8800928" cy="346502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08408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0850" y="-2"/>
            <a:ext cx="53911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Google Content: 1st Party Websites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61B7E6-DD95-6741-9FF0-685823BE1B21}"/>
              </a:ext>
            </a:extLst>
          </p:cNvPr>
          <p:cNvSpPr/>
          <p:nvPr/>
        </p:nvSpPr>
        <p:spPr bwMode="auto">
          <a:xfrm>
            <a:off x="5453271" y="2707935"/>
            <a:ext cx="5148942" cy="1665515"/>
          </a:xfrm>
          <a:prstGeom prst="rect">
            <a:avLst/>
          </a:prstGeom>
          <a:solidFill>
            <a:srgbClr val="CC00CC"/>
          </a:solidFill>
          <a:ln w="9525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n-lt"/>
              </a:rPr>
              <a:t>Google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E7446-4F36-3A4D-ADA8-465A97E1901E}"/>
              </a:ext>
            </a:extLst>
          </p:cNvPr>
          <p:cNvSpPr/>
          <p:nvPr/>
        </p:nvSpPr>
        <p:spPr bwMode="auto">
          <a:xfrm>
            <a:off x="5959455" y="5113679"/>
            <a:ext cx="3962400" cy="881741"/>
          </a:xfrm>
          <a:prstGeom prst="rect">
            <a:avLst/>
          </a:prstGeom>
          <a:solidFill>
            <a:srgbClr val="FF66FF"/>
          </a:solidFill>
          <a:ln w="9525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+mn-lt"/>
              </a:rPr>
              <a:t>Consumers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6BC0E5-1BC5-6F4C-9C9E-2C965A6FED84}"/>
              </a:ext>
            </a:extLst>
          </p:cNvPr>
          <p:cNvSpPr/>
          <p:nvPr/>
        </p:nvSpPr>
        <p:spPr bwMode="auto">
          <a:xfrm>
            <a:off x="6111855" y="917234"/>
            <a:ext cx="3962400" cy="881741"/>
          </a:xfrm>
          <a:prstGeom prst="rect">
            <a:avLst/>
          </a:prstGeom>
          <a:solidFill>
            <a:srgbClr val="6600FF"/>
          </a:solidFill>
          <a:ln w="9525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+mn-lt"/>
              </a:rPr>
              <a:t>Advertisers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CDF0B2-A5B4-F940-8278-525FF3E9F8BA}"/>
              </a:ext>
            </a:extLst>
          </p:cNvPr>
          <p:cNvCxnSpPr/>
          <p:nvPr/>
        </p:nvCxnSpPr>
        <p:spPr bwMode="auto">
          <a:xfrm flipH="1">
            <a:off x="7940655" y="1798974"/>
            <a:ext cx="2" cy="908960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A66CE8-BF44-7D45-B2BD-D6E5CC3FE417}"/>
              </a:ext>
            </a:extLst>
          </p:cNvPr>
          <p:cNvCxnSpPr/>
          <p:nvPr/>
        </p:nvCxnSpPr>
        <p:spPr bwMode="auto">
          <a:xfrm>
            <a:off x="7940656" y="4324462"/>
            <a:ext cx="0" cy="908960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pic>
        <p:nvPicPr>
          <p:cNvPr id="20" name="Picture 19" descr="Medici on 57th - Restaurant | Bakery | Delicatessen - Google Chrome">
            <a:extLst>
              <a:ext uri="{FF2B5EF4-FFF2-40B4-BE49-F238E27FC236}">
                <a16:creationId xmlns:a16="http://schemas.microsoft.com/office/drawing/2014/main" id="{7DDAD480-AD03-D949-9A60-6F9B0444D0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02" y="2293240"/>
            <a:ext cx="3335711" cy="282043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AC07B1-4D11-DC47-B63A-CA5BF2C6288E}"/>
              </a:ext>
            </a:extLst>
          </p:cNvPr>
          <p:cNvCxnSpPr/>
          <p:nvPr/>
        </p:nvCxnSpPr>
        <p:spPr bwMode="auto">
          <a:xfrm>
            <a:off x="7940658" y="2707934"/>
            <a:ext cx="0" cy="166551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 Box 5">
            <a:extLst>
              <a:ext uri="{FF2B5EF4-FFF2-40B4-BE49-F238E27FC236}">
                <a16:creationId xmlns:a16="http://schemas.microsoft.com/office/drawing/2014/main" id="{7338C134-97DB-A74A-B2E3-8A0B63258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470" y="974203"/>
            <a:ext cx="4855259" cy="1200329"/>
          </a:xfrm>
          <a:prstGeom prst="rect">
            <a:avLst/>
          </a:prstGeom>
          <a:solidFill>
            <a:srgbClr val="0000FF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</a:rPr>
              <a:t>What the restaurant says about itself</a:t>
            </a:r>
          </a:p>
        </p:txBody>
      </p:sp>
    </p:spTree>
    <p:extLst>
      <p:ext uri="{BB962C8B-B14F-4D97-AF65-F5344CB8AC3E}">
        <p14:creationId xmlns:p14="http://schemas.microsoft.com/office/powerpoint/2010/main" val="178692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3225" y="-2"/>
            <a:ext cx="54387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Google Content: 1st Party Websites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C3C6F0-2642-B343-82CE-F4BC89A599E2}"/>
              </a:ext>
            </a:extLst>
          </p:cNvPr>
          <p:cNvSpPr/>
          <p:nvPr/>
        </p:nvSpPr>
        <p:spPr bwMode="auto">
          <a:xfrm>
            <a:off x="1163626" y="2416410"/>
            <a:ext cx="2511679" cy="1650567"/>
          </a:xfrm>
          <a:prstGeom prst="rect">
            <a:avLst/>
          </a:prstGeom>
          <a:solidFill>
            <a:srgbClr val="CC00CC"/>
          </a:solidFill>
          <a:ln w="9525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+mn-lt"/>
              </a:rPr>
              <a:t>Yelp</a:t>
            </a:r>
            <a:endParaRPr lang="en-US" sz="6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D0090B-3266-CC4A-9E56-8D5C0DB51714}"/>
              </a:ext>
            </a:extLst>
          </p:cNvPr>
          <p:cNvSpPr/>
          <p:nvPr/>
        </p:nvSpPr>
        <p:spPr bwMode="auto">
          <a:xfrm>
            <a:off x="590666" y="5028241"/>
            <a:ext cx="3686497" cy="1186683"/>
          </a:xfrm>
          <a:prstGeom prst="rect">
            <a:avLst/>
          </a:prstGeom>
          <a:solidFill>
            <a:srgbClr val="FF66FF"/>
          </a:solidFill>
          <a:ln w="9525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Consumers as Users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64D17-9454-C743-9CA7-BA2932A308C6}"/>
              </a:ext>
            </a:extLst>
          </p:cNvPr>
          <p:cNvSpPr/>
          <p:nvPr/>
        </p:nvSpPr>
        <p:spPr bwMode="auto">
          <a:xfrm>
            <a:off x="590666" y="384661"/>
            <a:ext cx="3686497" cy="1105775"/>
          </a:xfrm>
          <a:prstGeom prst="rect">
            <a:avLst/>
          </a:prstGeom>
          <a:solidFill>
            <a:srgbClr val="FF66FF"/>
          </a:solidFill>
          <a:ln w="9525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Consumers as Producers</a:t>
            </a:r>
          </a:p>
        </p:txBody>
      </p:sp>
      <p:pic>
        <p:nvPicPr>
          <p:cNvPr id="33" name="Picture 32" descr="Medici On 57th - Hyde Park - Chicago, IL - Google Chrome">
            <a:extLst>
              <a:ext uri="{FF2B5EF4-FFF2-40B4-BE49-F238E27FC236}">
                <a16:creationId xmlns:a16="http://schemas.microsoft.com/office/drawing/2014/main" id="{B0F4168F-D115-6B40-A1C4-A23F0343B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601" y="1644458"/>
            <a:ext cx="3090877" cy="2541839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2C67623-9EF9-2649-823A-83FF993AEF75}"/>
              </a:ext>
            </a:extLst>
          </p:cNvPr>
          <p:cNvCxnSpPr>
            <a:cxnSpLocks/>
          </p:cNvCxnSpPr>
          <p:nvPr/>
        </p:nvCxnSpPr>
        <p:spPr bwMode="auto">
          <a:xfrm>
            <a:off x="2419468" y="1519489"/>
            <a:ext cx="0" cy="900802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2C654DB-43AB-874E-A0E6-5B2AF074844B}"/>
              </a:ext>
            </a:extLst>
          </p:cNvPr>
          <p:cNvCxnSpPr>
            <a:cxnSpLocks/>
          </p:cNvCxnSpPr>
          <p:nvPr/>
        </p:nvCxnSpPr>
        <p:spPr bwMode="auto">
          <a:xfrm>
            <a:off x="2419466" y="4093964"/>
            <a:ext cx="0" cy="900802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36" name="Rectangle 4">
            <a:extLst>
              <a:ext uri="{FF2B5EF4-FFF2-40B4-BE49-F238E27FC236}">
                <a16:creationId xmlns:a16="http://schemas.microsoft.com/office/drawing/2014/main" id="{E8D00093-F506-5E4C-9EEB-2FFD6B756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379" y="4552652"/>
            <a:ext cx="6877904" cy="156966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How should we let an incumbent with a large market share (a dominant firm?) respond to entry?</a:t>
            </a: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52A47D77-5038-7A41-B54D-3323C7D61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917" y="458659"/>
            <a:ext cx="4827726" cy="1077218"/>
          </a:xfrm>
          <a:prstGeom prst="rect">
            <a:avLst/>
          </a:prstGeom>
          <a:solidFill>
            <a:srgbClr val="0000FF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What consumers say about the restaurant</a:t>
            </a:r>
          </a:p>
        </p:txBody>
      </p:sp>
    </p:spTree>
    <p:extLst>
      <p:ext uri="{BB962C8B-B14F-4D97-AF65-F5344CB8AC3E}">
        <p14:creationId xmlns:p14="http://schemas.microsoft.com/office/powerpoint/2010/main" val="16557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9448" y="-2"/>
            <a:ext cx="5382553" cy="33337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Google Content: 1st Party Websites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8" descr="Description: restaurants hyde park chicago il - Google Search - Mozilla Firefox">
            <a:extLst>
              <a:ext uri="{FF2B5EF4-FFF2-40B4-BE49-F238E27FC236}">
                <a16:creationId xmlns:a16="http://schemas.microsoft.com/office/drawing/2014/main" id="{FB36BE36-DEEB-9443-AC7C-E3F434D64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949" y="397615"/>
            <a:ext cx="7419713" cy="595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5">
            <a:extLst>
              <a:ext uri="{FF2B5EF4-FFF2-40B4-BE49-F238E27FC236}">
                <a16:creationId xmlns:a16="http://schemas.microsoft.com/office/drawing/2014/main" id="{015DA406-33DD-5B4C-8114-2C85EC497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785" y="1655459"/>
            <a:ext cx="3502325" cy="1829420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5">
            <a:extLst>
              <a:ext uri="{FF2B5EF4-FFF2-40B4-BE49-F238E27FC236}">
                <a16:creationId xmlns:a16="http://schemas.microsoft.com/office/drawing/2014/main" id="{900F0C54-FF16-C045-8500-4E99C3B41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7074" y="3435096"/>
            <a:ext cx="3115315" cy="3053572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5">
            <a:extLst>
              <a:ext uri="{FF2B5EF4-FFF2-40B4-BE49-F238E27FC236}">
                <a16:creationId xmlns:a16="http://schemas.microsoft.com/office/drawing/2014/main" id="{998F3D7F-E47F-F943-8969-A288F0DB7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9476" y="3752851"/>
            <a:ext cx="2097855" cy="1134446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5">
            <a:extLst>
              <a:ext uri="{FF2B5EF4-FFF2-40B4-BE49-F238E27FC236}">
                <a16:creationId xmlns:a16="http://schemas.microsoft.com/office/drawing/2014/main" id="{01D8DE59-C07C-654F-BC25-4E88DF0FC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478" y="1632699"/>
            <a:ext cx="2716722" cy="2187006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5">
            <a:extLst>
              <a:ext uri="{FF2B5EF4-FFF2-40B4-BE49-F238E27FC236}">
                <a16:creationId xmlns:a16="http://schemas.microsoft.com/office/drawing/2014/main" id="{A8F4EBBD-29A8-9F48-8BCC-99DB8DE9D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3834" y="790608"/>
            <a:ext cx="5128709" cy="350240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1EC86479-6021-DD41-B1DB-AE3330358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100" y="1413056"/>
            <a:ext cx="4091238" cy="1569660"/>
          </a:xfrm>
          <a:prstGeom prst="rect">
            <a:avLst/>
          </a:prstGeom>
          <a:solidFill>
            <a:srgbClr val="0000FF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3. No Competition: Hardwired in favor of Google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E19E896D-A95B-3944-A4D2-B1B068930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108" y="4951539"/>
            <a:ext cx="3669434" cy="584775"/>
          </a:xfrm>
          <a:prstGeom prst="rect">
            <a:avLst/>
          </a:prstGeom>
          <a:solidFill>
            <a:srgbClr val="0000FF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2. Auctions (all $)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F30C8341-4F5F-C741-B875-BCA32BD70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92" y="3832305"/>
            <a:ext cx="3680385" cy="2062103"/>
          </a:xfrm>
          <a:prstGeom prst="rect">
            <a:avLst/>
          </a:prstGeom>
          <a:solidFill>
            <a:srgbClr val="0000FF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4.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Onebox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result: hardwired Google reviews; organic competition?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70C8C268-2959-EE4E-A38D-7A36CC89E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08" y="2224047"/>
            <a:ext cx="3839511" cy="1077218"/>
          </a:xfrm>
          <a:prstGeom prst="rect">
            <a:avLst/>
          </a:prstGeom>
          <a:solidFill>
            <a:srgbClr val="0000FF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1. Organic Search Competition (no $)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7103166" y="6488668"/>
            <a:ext cx="508883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HP Restaurants Search (25 June 2012)</a:t>
            </a:r>
          </a:p>
        </p:txBody>
      </p:sp>
    </p:spTree>
    <p:extLst>
      <p:ext uri="{BB962C8B-B14F-4D97-AF65-F5344CB8AC3E}">
        <p14:creationId xmlns:p14="http://schemas.microsoft.com/office/powerpoint/2010/main" val="225387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18" grpId="0" animBg="1"/>
      <p:bldP spid="17" grpId="0" animBg="1"/>
      <p:bldP spid="19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3936" y="-1"/>
            <a:ext cx="7098065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Switch from Ten Blue Links to Universal 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81321" y="6488668"/>
            <a:ext cx="26106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FTC (3 Jan 2013)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239CB5-B995-D344-94F8-091B179E1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30" y="228598"/>
            <a:ext cx="4760678" cy="647223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09A09A-B7D3-404F-9302-FD272E299F05}"/>
              </a:ext>
            </a:extLst>
          </p:cNvPr>
          <p:cNvSpPr/>
          <p:nvPr/>
        </p:nvSpPr>
        <p:spPr bwMode="auto">
          <a:xfrm>
            <a:off x="1625407" y="2501244"/>
            <a:ext cx="10068910" cy="30469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200" dirty="0">
                <a:solidFill>
                  <a:schemeClr val="bg2"/>
                </a:solidFill>
              </a:rPr>
              <a:t>Some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vertical websites alleged </a:t>
            </a:r>
            <a:r>
              <a:rPr lang="en-US" sz="3200" dirty="0">
                <a:solidFill>
                  <a:schemeClr val="bg2"/>
                </a:solidFill>
              </a:rPr>
              <a:t>that Google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unfairly promoted its own vertical properties </a:t>
            </a:r>
            <a:r>
              <a:rPr lang="en-US" sz="3200" dirty="0">
                <a:solidFill>
                  <a:schemeClr val="bg2"/>
                </a:solidFill>
              </a:rPr>
              <a:t>through changes in its search results page, such as the introduction of the “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Universal Search” box</a:t>
            </a:r>
            <a:r>
              <a:rPr lang="en-US" sz="3200" dirty="0">
                <a:solidFill>
                  <a:schemeClr val="bg2"/>
                </a:solidFill>
              </a:rPr>
              <a:t>, which prominently displayed Google vertical search results in response to certain types of queries, including shopping and local.”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9083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186" y="0"/>
            <a:ext cx="6284815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Better Answers Aren’t a Violation of Sec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81321" y="6488668"/>
            <a:ext cx="26106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FTC (3 Jan 2013)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65C897-7A75-424D-8287-ABDE55AE6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30" y="184666"/>
            <a:ext cx="4850112" cy="650051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09A09A-B7D3-404F-9302-FD272E299F05}"/>
              </a:ext>
            </a:extLst>
          </p:cNvPr>
          <p:cNvSpPr/>
          <p:nvPr/>
        </p:nvSpPr>
        <p:spPr bwMode="auto">
          <a:xfrm>
            <a:off x="1486000" y="2138180"/>
            <a:ext cx="10068910" cy="35394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3200" dirty="0">
                <a:solidFill>
                  <a:schemeClr val="bg2"/>
                </a:solidFill>
              </a:rPr>
              <a:t>“While Google’s prominent display of its own vertical search results on its search results page had the effect in some cases of pushing other results ‘below the fold,’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evidence suggests that Google’s primary goal in introducing this content was to quickly answer, and better satisfy, its users’ search queries by providing directly relevant information</a:t>
            </a:r>
            <a:r>
              <a:rPr lang="en-US" sz="3200" dirty="0">
                <a:solidFill>
                  <a:schemeClr val="bg2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8815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200" y="-1"/>
            <a:ext cx="2844801" cy="42407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No Sec 5 Violation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81321" y="6488668"/>
            <a:ext cx="26106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FTC (3 Jan 2013)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E4E004-DFA4-9540-878D-268D72C92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212034"/>
            <a:ext cx="4681853" cy="64888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09A09A-B7D3-404F-9302-FD272E299F05}"/>
              </a:ext>
            </a:extLst>
          </p:cNvPr>
          <p:cNvSpPr/>
          <p:nvPr/>
        </p:nvSpPr>
        <p:spPr bwMode="auto">
          <a:xfrm>
            <a:off x="1634732" y="2628303"/>
            <a:ext cx="10068910" cy="25545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3200" dirty="0">
                <a:solidFill>
                  <a:schemeClr val="bg2"/>
                </a:solidFill>
              </a:rPr>
              <a:t>“Based on this evidence,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we do not find Google’s business practices with respect to the claimed search bias to be, on balance, demonstrably anticompetitive</a:t>
            </a:r>
            <a:r>
              <a:rPr lang="en-US" sz="3200" dirty="0">
                <a:solidFill>
                  <a:schemeClr val="bg2"/>
                </a:solidFill>
              </a:rPr>
              <a:t>, and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do not at this time have reason to believe that these practices violate Section 5</a:t>
            </a:r>
            <a:r>
              <a:rPr lang="en-US" sz="3200" dirty="0">
                <a:solidFill>
                  <a:schemeClr val="bg2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06955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950" y="-1"/>
            <a:ext cx="4210051" cy="42407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Understanding the </a:t>
            </a:r>
            <a:r>
              <a:rPr lang="en-US" sz="2400" kern="12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Onebox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91275" y="6488668"/>
            <a:ext cx="580072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Hyde Park Restaurants Search (25 June 2012)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Description: restaurants hyde park chicago il - Google Search - Mozilla Firefox">
            <a:extLst>
              <a:ext uri="{FF2B5EF4-FFF2-40B4-BE49-F238E27FC236}">
                <a16:creationId xmlns:a16="http://schemas.microsoft.com/office/drawing/2014/main" id="{18358D9C-3B6C-3048-96EB-9940458CA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6" y="207088"/>
            <a:ext cx="7513046" cy="6025464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AutoShape 5">
            <a:extLst>
              <a:ext uri="{FF2B5EF4-FFF2-40B4-BE49-F238E27FC236}">
                <a16:creationId xmlns:a16="http://schemas.microsoft.com/office/drawing/2014/main" id="{FCF70B32-22E1-6240-80FA-5A873F4E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268" y="3426386"/>
            <a:ext cx="921907" cy="305007"/>
          </a:xfrm>
          <a:prstGeom prst="flowChartAlternateProcess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0DDA6C76-3CC0-0542-8B53-85DE4250F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75" y="2317595"/>
            <a:ext cx="6685307" cy="1138773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400" b="1" dirty="0">
                <a:solidFill>
                  <a:schemeClr val="bg1"/>
                </a:solidFill>
                <a:latin typeface="+mn-lt"/>
              </a:rPr>
              <a:t>The issue here wasn’t universal search or the </a:t>
            </a:r>
            <a:r>
              <a:rPr lang="en-US" sz="3400" b="1" dirty="0" err="1">
                <a:solidFill>
                  <a:schemeClr val="bg1"/>
                </a:solidFill>
                <a:latin typeface="+mn-lt"/>
              </a:rPr>
              <a:t>onebox</a:t>
            </a:r>
            <a:r>
              <a:rPr lang="en-US" sz="3400" b="1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FD45BB81-53B8-8A4B-8A90-91485B556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0" y="4332773"/>
            <a:ext cx="7304433" cy="1138773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400" b="1" dirty="0">
                <a:solidFill>
                  <a:schemeClr val="bg1"/>
                </a:solidFill>
                <a:latin typeface="+mn-lt"/>
              </a:rPr>
              <a:t>The issue was the hard-wired linking of the Google review sites.</a:t>
            </a:r>
          </a:p>
        </p:txBody>
      </p:sp>
    </p:spTree>
    <p:extLst>
      <p:ext uri="{BB962C8B-B14F-4D97-AF65-F5344CB8AC3E}">
        <p14:creationId xmlns:p14="http://schemas.microsoft.com/office/powerpoint/2010/main" val="414606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4070" y="-1"/>
            <a:ext cx="4147931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A Prototype Search Engine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36480" y="6488668"/>
            <a:ext cx="225551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Brin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&amp; Page (1998)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CC48E8-9432-C049-B604-E7875D63A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88" y="184664"/>
            <a:ext cx="5294269" cy="65161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A8032F-0EFB-4F42-B746-5E9728313B76}"/>
              </a:ext>
            </a:extLst>
          </p:cNvPr>
          <p:cNvSpPr/>
          <p:nvPr/>
        </p:nvSpPr>
        <p:spPr bwMode="auto">
          <a:xfrm>
            <a:off x="1645920" y="2599584"/>
            <a:ext cx="9950045" cy="156966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200" dirty="0">
                <a:solidFill>
                  <a:schemeClr val="bg2"/>
                </a:solidFill>
              </a:rPr>
              <a:t>In this paper, we present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Google, a prototype of a large-scale search engine </a:t>
            </a:r>
            <a:r>
              <a:rPr lang="en-US" sz="3200" dirty="0">
                <a:solidFill>
                  <a:schemeClr val="bg2"/>
                </a:solidFill>
              </a:rPr>
              <a:t>which makes heavy use of the structure present in hypertext.”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745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4935" y="-2"/>
            <a:ext cx="6727066" cy="307499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EC Launches Google Shopping Investigation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09397" y="6488668"/>
            <a:ext cx="40826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Commission (30 Nov 2010)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79" y="153747"/>
            <a:ext cx="4379690" cy="648868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597" y="2503749"/>
            <a:ext cx="9452039" cy="3136656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04357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4935" y="-2"/>
            <a:ext cx="6727066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EC Launches Google Shopping Investigation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09397" y="6488668"/>
            <a:ext cx="40826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Commission (30 Nov 2010)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83" y="184664"/>
            <a:ext cx="4398242" cy="651617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973" y="1817025"/>
            <a:ext cx="8181193" cy="414141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0179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122" y="-2"/>
            <a:ext cx="8048879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Google’s Proposed Commitment to EC (TTYN (1 of 3))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754315" y="6488668"/>
            <a:ext cx="143768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3 Apr 2012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EU Google Commitments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" t="13900" r="22219"/>
          <a:stretch/>
        </p:blipFill>
        <p:spPr>
          <a:xfrm>
            <a:off x="149416" y="438240"/>
            <a:ext cx="7383217" cy="626259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 descr="EU Google Commitments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6" t="25505" r="36938" b="33169"/>
          <a:stretch/>
        </p:blipFill>
        <p:spPr>
          <a:xfrm>
            <a:off x="3012990" y="1566897"/>
            <a:ext cx="8128817" cy="456136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3635403" y="4837057"/>
            <a:ext cx="2466631" cy="478972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4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984" y="-1"/>
            <a:ext cx="8061017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Google’s Proposed Commitment to EC (TTYN (2 of 3))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586906" y="6488668"/>
            <a:ext cx="160509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21 Oct 2013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24" y="506663"/>
            <a:ext cx="8481230" cy="627275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8326" t="19734" r="39895" b="25815"/>
          <a:stretch/>
        </p:blipFill>
        <p:spPr>
          <a:xfrm>
            <a:off x="3186330" y="1134856"/>
            <a:ext cx="6929568" cy="5389663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3322680" y="5044420"/>
            <a:ext cx="6732166" cy="1401518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9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This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What do we think is at stake in the types of paid content that G puts in this slot?</a:t>
            </a:r>
          </a:p>
          <a:p>
            <a:pPr lvl="1"/>
            <a:r>
              <a:rPr lang="en-US" dirty="0"/>
              <a:t>Does it matter whether it is traditional link ads or something like the shopping carousel?</a:t>
            </a:r>
          </a:p>
          <a:p>
            <a:pPr lvl="1"/>
            <a:r>
              <a:rPr lang="en-US" dirty="0"/>
              <a:t>How do the different versions of this compare?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65D3-8851-479C-9AFD-E9130CA963EA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0123136" y="-2"/>
            <a:ext cx="2068865" cy="418013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kern="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TTYN (3 of 3)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9977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CB9963-5BD3-C634-2BFA-A5622C743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02" y="212034"/>
            <a:ext cx="4545320" cy="647899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6922" y="-1"/>
            <a:ext cx="3525079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Comparison Shopping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582871" y="6488668"/>
            <a:ext cx="560912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Commission Press Release (15 Apr 2015)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9A09A-B7D3-404F-9302-FD272E299F05}"/>
              </a:ext>
            </a:extLst>
          </p:cNvPr>
          <p:cNvSpPr/>
          <p:nvPr/>
        </p:nvSpPr>
        <p:spPr bwMode="auto">
          <a:xfrm>
            <a:off x="1195618" y="2509482"/>
            <a:ext cx="10564210" cy="30469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3200" dirty="0">
                <a:solidFill>
                  <a:schemeClr val="bg2"/>
                </a:solidFill>
              </a:rPr>
              <a:t>“The European Commission has sent a Statement of Objections to Google alleging the company has abused its dominant position in the markets for general internet search services in the European Economic Area (EEA) by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systematically </a:t>
            </a:r>
            <a:r>
              <a:rPr lang="en-US" sz="3200" b="1" dirty="0" err="1">
                <a:solidFill>
                  <a:schemeClr val="accent4">
                    <a:lumMod val="50000"/>
                    <a:lumOff val="50000"/>
                  </a:schemeClr>
                </a:solidFill>
              </a:rPr>
              <a:t>favouring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 its own comparison shopping product in its general search results pages</a:t>
            </a:r>
            <a:r>
              <a:rPr lang="en-US" sz="3200" dirty="0">
                <a:solidFill>
                  <a:schemeClr val="bg2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917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5225" y="-1"/>
            <a:ext cx="4676776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Relevance Not Driving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971287" y="6488668"/>
            <a:ext cx="522071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Commission Fact Sheet (15 Apr 2015)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81813E-D96B-044E-888A-818970F3F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47" y="184664"/>
            <a:ext cx="4636184" cy="6516173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B89DED1-FE19-1A42-956D-8979616EFD2C}"/>
              </a:ext>
            </a:extLst>
          </p:cNvPr>
          <p:cNvSpPr/>
          <p:nvPr/>
        </p:nvSpPr>
        <p:spPr bwMode="auto">
          <a:xfrm>
            <a:off x="1335186" y="3085779"/>
            <a:ext cx="10485136" cy="206210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200" dirty="0">
                <a:solidFill>
                  <a:schemeClr val="bg2"/>
                </a:solidFill>
              </a:rPr>
              <a:t>The Commission is concerned that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users do not necessarily see the most relevant results in response to queries</a:t>
            </a:r>
            <a:r>
              <a:rPr lang="en-US" sz="3200" dirty="0">
                <a:solidFill>
                  <a:schemeClr val="bg2"/>
                </a:solidFill>
              </a:rPr>
              <a:t>–to the detriment of consumers and rival comparison shopping services, as well as stifling innovation.”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6071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49" y="-1"/>
            <a:ext cx="1619251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Remedy?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930887" y="6488668"/>
            <a:ext cx="52611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Commission Fact Sheet (15 Apr 2015)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C3D1A3-7C75-1444-BFAF-184856AB3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61" y="184665"/>
            <a:ext cx="4632895" cy="651155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9E0A388-F13B-7041-AB09-04FFB31B4968}"/>
              </a:ext>
            </a:extLst>
          </p:cNvPr>
          <p:cNvSpPr/>
          <p:nvPr/>
        </p:nvSpPr>
        <p:spPr bwMode="auto">
          <a:xfrm>
            <a:off x="1707419" y="3049012"/>
            <a:ext cx="9872283" cy="30469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200" dirty="0">
                <a:solidFill>
                  <a:schemeClr val="bg2"/>
                </a:solidFill>
              </a:rPr>
              <a:t>The Statement of Objections takes the preliminary view that in order to remedy the conduct, Google should </a:t>
            </a:r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treat its own comparison shopping service and those of rivals in the same way</a:t>
            </a:r>
            <a:r>
              <a:rPr lang="en-US" sz="3200" dirty="0">
                <a:solidFill>
                  <a:schemeClr val="bg2"/>
                </a:solidFill>
              </a:rPr>
              <a:t>. This would not interfere with either the algorithms Google applies or how it designs its search results pages.”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9160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8887" y="-1"/>
            <a:ext cx="1563113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Remedy?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930887" y="6488668"/>
            <a:ext cx="52611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Commission Fact Sheet (15 Apr 2015)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1A97E8-D158-534C-9502-36E03E1D5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4664"/>
            <a:ext cx="4636184" cy="6516173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56006F-9DAE-A74A-BD77-9DCB5AC7EE09}"/>
              </a:ext>
            </a:extLst>
          </p:cNvPr>
          <p:cNvSpPr/>
          <p:nvPr/>
        </p:nvSpPr>
        <p:spPr bwMode="auto">
          <a:xfrm>
            <a:off x="1444427" y="3133913"/>
            <a:ext cx="10301161" cy="206210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200" dirty="0">
                <a:solidFill>
                  <a:schemeClr val="bg2"/>
                </a:solidFill>
              </a:rPr>
              <a:t>It would, however, mean that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when Google shows comparison shopping services in response to a user’s query, the most relevant service or services would be selected to appear in Google’s search results pages</a:t>
            </a:r>
            <a:r>
              <a:rPr lang="en-US" sz="3200" dirty="0">
                <a:solidFill>
                  <a:schemeClr val="bg2"/>
                </a:solidFill>
              </a:rPr>
              <a:t>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5553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3983" y="0"/>
            <a:ext cx="4678018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EC Google Shopping Decision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01100" y="6488668"/>
            <a:ext cx="339089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Press Release (27 June 2017)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F8AA8A-E8B6-434F-90B7-A5DC73EFD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15" y="184666"/>
            <a:ext cx="4606495" cy="651617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F937D9-D29F-834A-B0CA-75FCF55AC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450" y="1688413"/>
            <a:ext cx="10916750" cy="3916156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48024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0974" y="-1"/>
            <a:ext cx="4731027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Advertising and Mixed Motives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62606" y="6488668"/>
            <a:ext cx="222939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Brin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&amp; Page (1998)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3DB95A-19D6-784F-96EF-C0C82F4D9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41" y="184665"/>
            <a:ext cx="5270318" cy="65161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0E1DB3-A594-4D43-AECF-D46C7CC3B25A}"/>
              </a:ext>
            </a:extLst>
          </p:cNvPr>
          <p:cNvSpPr/>
          <p:nvPr/>
        </p:nvSpPr>
        <p:spPr bwMode="auto">
          <a:xfrm>
            <a:off x="1568218" y="2660233"/>
            <a:ext cx="10063597" cy="353943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200" dirty="0">
                <a:solidFill>
                  <a:schemeClr val="bg2"/>
                </a:solidFill>
              </a:rPr>
              <a:t>Currently, the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predominant business model for commercial search engines is advertising</a:t>
            </a:r>
            <a:r>
              <a:rPr lang="en-US" sz="3200" dirty="0">
                <a:solidFill>
                  <a:schemeClr val="bg2"/>
                </a:solidFill>
              </a:rPr>
              <a:t>. The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goals of the advertising business model do not always correspond to providing quality search to users</a:t>
            </a:r>
            <a:r>
              <a:rPr lang="en-US" sz="3200" dirty="0">
                <a:solidFill>
                  <a:schemeClr val="bg2"/>
                </a:solidFill>
              </a:rPr>
              <a:t>. … For this type of reason …,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we expect that advertising funded search engines will be inherently biased towards the advertisers and away from the needs of the consumers.</a:t>
            </a:r>
            <a:r>
              <a:rPr lang="en-US" sz="3200" dirty="0">
                <a:solidFill>
                  <a:schemeClr val="bg2"/>
                </a:solidFill>
              </a:rPr>
              <a:t>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315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5996" y="-1"/>
            <a:ext cx="5686005" cy="400558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Minimal Impact of EC Google Remedy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89284" y="6488668"/>
            <a:ext cx="250271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Reuters (7 Nov 2019)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EU's Vestager says Google's antitrust proposal not helping shopping rivals - Reuter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9" y="164180"/>
            <a:ext cx="6026085" cy="660885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 descr="EU's Vestager says Google's antitrust proposal not helping shopping rivals - Reuter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39511" r="37143" b="21591"/>
          <a:stretch/>
        </p:blipFill>
        <p:spPr>
          <a:xfrm>
            <a:off x="3374425" y="1126921"/>
            <a:ext cx="6442113" cy="5121479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07688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950" y="-1"/>
            <a:ext cx="5690051" cy="400558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Minimal Impact of EC Google Remedy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89284" y="6488668"/>
            <a:ext cx="250271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Reuters (7 Nov 2019)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EU's Vestager says Google's antitrust proposal not helping shopping rivals - Reuters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8" y="200278"/>
            <a:ext cx="5927341" cy="650056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 descr="EU's Vestager says Google's antitrust proposal not helping shopping rivals - Reuters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2" t="35229" r="39023" b="34802"/>
          <a:stretch/>
        </p:blipFill>
        <p:spPr>
          <a:xfrm>
            <a:off x="2891866" y="1458154"/>
            <a:ext cx="7045044" cy="4494886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65008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572" y="-1"/>
            <a:ext cx="3056429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EC Wins on Appeal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258556" y="6488668"/>
            <a:ext cx="49334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Union General Court (10 Nov 2021)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52" y="184665"/>
            <a:ext cx="4453367" cy="651617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731" y="1129419"/>
            <a:ext cx="7984756" cy="459916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77094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0834" y="-2"/>
            <a:ext cx="7231167" cy="33666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Next Appeal: Proposed Advocate General Result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140011" y="6488668"/>
            <a:ext cx="505198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Court of Justice European Union (11 Jan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E29E9-2EC9-35E7-936C-79006BD17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62" y="209004"/>
            <a:ext cx="4549175" cy="6434961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2AF2CC-E3F3-96C5-EA4B-158D600A2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3" t="1953" r="4759" b="59003"/>
          <a:stretch/>
        </p:blipFill>
        <p:spPr>
          <a:xfrm>
            <a:off x="2499645" y="905853"/>
            <a:ext cx="8095222" cy="494801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38285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6747" y="-2"/>
            <a:ext cx="8785254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Three Restrictions to Cement Dominance of Search Engine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EC Android PR (18 July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03" y="418010"/>
            <a:ext cx="4414034" cy="628282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80" y="1795210"/>
            <a:ext cx="10801945" cy="412268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86327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138" y="-2"/>
            <a:ext cx="416686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Search Dominance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EC Android PR (18 July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85" y="209004"/>
            <a:ext cx="4560873" cy="6491834"/>
          </a:xfrm>
          <a:prstGeom prst="rect">
            <a:avLst/>
          </a:prstGeom>
          <a:ln>
            <a:solidFill>
              <a:schemeClr val="bg2"/>
            </a:solidFill>
          </a:ln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027634" y="2898144"/>
            <a:ext cx="10940214" cy="2779362"/>
            <a:chOff x="1078749" y="2539419"/>
            <a:chExt cx="10940214" cy="27793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949" r="1408"/>
            <a:stretch/>
          </p:blipFill>
          <p:spPr>
            <a:xfrm>
              <a:off x="1078749" y="2539419"/>
              <a:ext cx="10928537" cy="2022196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t="12594"/>
            <a:stretch/>
          </p:blipFill>
          <p:spPr>
            <a:xfrm>
              <a:off x="1118566" y="4418954"/>
              <a:ext cx="10900397" cy="899827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7899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8601" y="-1"/>
            <a:ext cx="2643399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Outcome Upheld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346935" y="6488668"/>
            <a:ext cx="384506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 Court of Justice (14 Sept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091654-BBD5-1DE8-FD56-EE436363C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55" y="165887"/>
            <a:ext cx="4503711" cy="644935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9D94BC-5FB2-0903-37A1-5E28518FA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055" y="1048496"/>
            <a:ext cx="7197996" cy="476100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3524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8156" y="-2"/>
            <a:ext cx="304384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 Android Appeal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84822" y="6488668"/>
            <a:ext cx="270717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 Monde (1 Dec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3492DE8-044B-69DB-216D-BFFBD3B3B6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" y="184666"/>
            <a:ext cx="5957644" cy="651617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A2A5A223-9CD9-7562-3017-7587D9430D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14740" r="24742" b="36546"/>
          <a:stretch/>
        </p:blipFill>
        <p:spPr>
          <a:xfrm>
            <a:off x="3705496" y="694899"/>
            <a:ext cx="6682314" cy="5516881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512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5359" y="-1"/>
            <a:ext cx="3596641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Choice Screen Auction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24962" y="6488668"/>
            <a:ext cx="29670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Blog (2 Aug 2019)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n update on Android for search providers in Europe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87" y="184664"/>
            <a:ext cx="6058063" cy="667333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 descr="An update on Android for search providers in Europe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8333" r="32329" b="8611"/>
          <a:stretch/>
        </p:blipFill>
        <p:spPr>
          <a:xfrm>
            <a:off x="4547761" y="685923"/>
            <a:ext cx="3096477" cy="574969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12825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3107" y="-2"/>
            <a:ext cx="259889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Advertising Fine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00127" y="6488668"/>
            <a:ext cx="409187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Commission (20 Mar 2019)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099DC-E53D-DA45-3780-2683A8FD4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31" y="165375"/>
            <a:ext cx="4568031" cy="655454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ECE04A-1835-E6F9-598E-5FDF81487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317" y="1277502"/>
            <a:ext cx="8369569" cy="398636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11536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061" y="-1"/>
            <a:ext cx="4200940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Bias is Difficult to Evaluate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62606" y="6488668"/>
            <a:ext cx="222939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Brin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&amp; Page (1998)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3DB95A-19D6-784F-96EF-C0C82F4D9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70" y="184665"/>
            <a:ext cx="5270318" cy="65161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0E1DB3-A594-4D43-AECF-D46C7CC3B25A}"/>
              </a:ext>
            </a:extLst>
          </p:cNvPr>
          <p:cNvSpPr/>
          <p:nvPr/>
        </p:nvSpPr>
        <p:spPr bwMode="auto">
          <a:xfrm>
            <a:off x="1943729" y="3205007"/>
            <a:ext cx="9493141" cy="255454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3200" dirty="0">
                <a:solidFill>
                  <a:schemeClr val="bg2"/>
                </a:solidFill>
              </a:rPr>
              <a:t>“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Since it is very difficult even for experts to evaluate search engines, search engine bias is particularly insidious</a:t>
            </a:r>
            <a:r>
              <a:rPr lang="en-US" sz="3200" dirty="0">
                <a:solidFill>
                  <a:schemeClr val="bg2"/>
                </a:solidFill>
              </a:rPr>
              <a:t>. A good example was OpenText, which was reported to be selling companies the right to be listed at the top of the search results for particular queries … .”</a:t>
            </a:r>
          </a:p>
        </p:txBody>
      </p:sp>
    </p:spTree>
    <p:extLst>
      <p:ext uri="{BB962C8B-B14F-4D97-AF65-F5344CB8AC3E}">
        <p14:creationId xmlns:p14="http://schemas.microsoft.com/office/powerpoint/2010/main" val="112325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9179" y="-1"/>
            <a:ext cx="4702822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Search Market Share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15717" y="6488668"/>
            <a:ext cx="377628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StatCounter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(Visited 17 Feb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D9079EE9-8A60-69D0-4004-699DAF5ED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3" y="184665"/>
            <a:ext cx="5957644" cy="6516173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951A4E36-F403-7962-5D50-CB641EF98A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t="31112" r="6584" b="25186"/>
          <a:stretch/>
        </p:blipFill>
        <p:spPr>
          <a:xfrm>
            <a:off x="1401797" y="1247894"/>
            <a:ext cx="9520944" cy="512064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4794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9234" y="-2"/>
            <a:ext cx="3622767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Monopolist Google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46571" y="6488668"/>
            <a:ext cx="424542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DOJ Press Release (20 Oct 2020)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Justice Department Sues Monopolist Google For Violating Antitrust Laws | OPA | Department of Justic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56" y="184664"/>
            <a:ext cx="5943121" cy="651617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 descr="Justice Department Sues Monopolist Google For Violating Antitrust Laws | OPA | Department of Justice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5981" r="30986" b="42840"/>
          <a:stretch/>
        </p:blipFill>
        <p:spPr>
          <a:xfrm>
            <a:off x="2661262" y="1286890"/>
            <a:ext cx="8147670" cy="475488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96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8735" y="-2"/>
            <a:ext cx="361326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Monopolist Google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46571" y="6488668"/>
            <a:ext cx="424542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DOJ Press Release (20 Oct 2020)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Justice Department Sues Monopolist Google For Violating Antitrust Laws | OPA | Department of Justic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69" y="209004"/>
            <a:ext cx="5920922" cy="649183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 descr="Justice Department Sues Monopolist Google For Violating Antitrust Laws | OPA | Department of Justice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56668" r="31369" b="31716"/>
          <a:stretch/>
        </p:blipFill>
        <p:spPr>
          <a:xfrm>
            <a:off x="998678" y="3069119"/>
            <a:ext cx="11020285" cy="243675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08857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6969" y="-1"/>
            <a:ext cx="4675032" cy="40732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Dec 2020: State Google Suit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516969" y="6488668"/>
            <a:ext cx="467503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Colorado AG Press Release (17 Dec 2020)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Colorado Attorney General Phil Weiser leads multistate lawsuit seeking to end Google’s illegal monopoly in search market - Colorado Attorney General | Colorado Attorney General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3" y="209004"/>
            <a:ext cx="5902220" cy="649183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 descr="Colorado Attorney General Phil Weiser leads multistate lawsuit seeking to end Google’s illegal monopoly in search market - Colorado Attorney General | Colorado Attorney General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64061" r="35701" b="4343"/>
          <a:stretch/>
        </p:blipFill>
        <p:spPr>
          <a:xfrm>
            <a:off x="2548242" y="1598638"/>
            <a:ext cx="8037132" cy="442174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18098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4876" y="-1"/>
            <a:ext cx="6427125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16 Dec 2020: State Google Advertising Suit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41929" y="6488668"/>
            <a:ext cx="43500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Texas AG Press Release (16 Dec 2020)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G Paxton Leads Multistate Coalition in Lawsuit Against Google for Anticompetitive Practices and Deceptive Misrepresentations | Office of the Attorney General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1" y="369330"/>
            <a:ext cx="5756455" cy="633150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 descr="AG Paxton Leads Multistate Coalition in Lawsuit Against Google for Anticompetitive Practices and Deceptive Misrepresentations | Office of the Attorney General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73417" r="13809" b="2595"/>
          <a:stretch/>
        </p:blipFill>
        <p:spPr>
          <a:xfrm>
            <a:off x="1769807" y="2515654"/>
            <a:ext cx="9803130" cy="3514329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36833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8624" y="-1"/>
            <a:ext cx="5103378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Second DOJ Case: Ad Tech Stack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0604" y="6488668"/>
            <a:ext cx="229139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DOJ (24 Jan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CC59BD6-C613-D776-CA23-98F0BFD51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98" y="182071"/>
            <a:ext cx="5697344" cy="619849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AF9A279-A9B3-71DC-57AB-BAEA4E2EEE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9" t="40885" r="31621" b="36460"/>
          <a:stretch/>
        </p:blipFill>
        <p:spPr>
          <a:xfrm>
            <a:off x="2294092" y="1913766"/>
            <a:ext cx="8704839" cy="372233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75784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560" y="-1"/>
            <a:ext cx="4282441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 Position in Ad Tech Stack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0604" y="6488668"/>
            <a:ext cx="229139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DOJ (24 Jan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554B6700-8168-D73E-30AE-BBD1127A9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1" y="184664"/>
            <a:ext cx="5989333" cy="651617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94733496-6EC6-42F7-7B7D-0B261D277E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20773" r="31370" b="38340"/>
          <a:stretch/>
        </p:blipFill>
        <p:spPr>
          <a:xfrm>
            <a:off x="3404061" y="1111134"/>
            <a:ext cx="6700083" cy="5137266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68771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521" y="-2"/>
            <a:ext cx="540748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Ad Tech Trial Date: 9 Sept 2024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91006" y="6488668"/>
            <a:ext cx="250099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Reuters (5 Feb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5A758CA4-6298-BFE9-9828-1EB00D48D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3" y="184666"/>
            <a:ext cx="5932497" cy="6488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29C442-1898-87A1-B6B9-A8E249F481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t="42738" r="35959" b="45060"/>
          <a:stretch/>
        </p:blipFill>
        <p:spPr>
          <a:xfrm>
            <a:off x="2412236" y="3362541"/>
            <a:ext cx="9525311" cy="2196499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58284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79" y="-2"/>
            <a:ext cx="256032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Other Key Dates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91006" y="6488668"/>
            <a:ext cx="250099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Reuters (5 Feb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5A758CA4-6298-BFE9-9828-1EB00D48D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3" y="184666"/>
            <a:ext cx="5932497" cy="6488668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0FEA3AE9-7ABC-0151-8725-6F484A58E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" t="54691" r="36429" b="35618"/>
          <a:stretch/>
        </p:blipFill>
        <p:spPr>
          <a:xfrm>
            <a:off x="1831842" y="3533017"/>
            <a:ext cx="10187121" cy="187500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71096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949" y="-2"/>
            <a:ext cx="416705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 Oct 2020: U.S. v. Google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40" y="418011"/>
            <a:ext cx="4410001" cy="573920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794" y="418011"/>
            <a:ext cx="4392001" cy="577546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073447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5851" y="-1"/>
            <a:ext cx="4116150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Bias is Difficult to Evaluate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19063" y="6488668"/>
            <a:ext cx="227293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Brin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&amp; Page (1998)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3DB95A-19D6-784F-96EF-C0C82F4D9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78" y="184665"/>
            <a:ext cx="5270318" cy="65161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0E1DB3-A594-4D43-AECF-D46C7CC3B25A}"/>
              </a:ext>
            </a:extLst>
          </p:cNvPr>
          <p:cNvSpPr/>
          <p:nvPr/>
        </p:nvSpPr>
        <p:spPr bwMode="auto">
          <a:xfrm>
            <a:off x="1943394" y="3114755"/>
            <a:ext cx="9493141" cy="206210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3200" dirty="0">
                <a:solidFill>
                  <a:schemeClr val="bg2"/>
                </a:solidFill>
              </a:rPr>
              <a:t>“… This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type of bias is much more insidious than advertising, because it is not clear who ‘deserves’ to be there, and who is willing to pay money to be listed</a:t>
            </a:r>
            <a:r>
              <a:rPr lang="en-US" sz="3200" dirty="0">
                <a:solidFill>
                  <a:schemeClr val="bg2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79808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423" y="-2"/>
            <a:ext cx="377857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What is the Case About?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65623" y="6488668"/>
            <a:ext cx="31263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Picker iPhone (11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45DA304D-989D-A3D7-C4D3-864187DD48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25" y="234121"/>
            <a:ext cx="2950936" cy="6389759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D3B01C10-7D00-FBDF-7932-C3D93A1BDC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262" y="234120"/>
            <a:ext cx="2950936" cy="638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8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127" y="-2"/>
            <a:ext cx="8679874" cy="327729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Core of the Case: How Search Engines are Distributed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24800" y="6488668"/>
            <a:ext cx="42672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 Complaint (20 Oct 2020)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49" y="434194"/>
            <a:ext cx="4568229" cy="6266643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733" y="1784316"/>
            <a:ext cx="9104713" cy="407907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20940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2193" y="-1"/>
            <a:ext cx="3999808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Search Engine Market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24800" y="6488668"/>
            <a:ext cx="42672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 Complaint (20 Oct 2020)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DB8B3C-4827-56B1-CF50-8D7A58B4E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80" y="184664"/>
            <a:ext cx="4966219" cy="651617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83B7D1-28FB-33B1-4BAB-2FA0B3628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358" y="1030098"/>
            <a:ext cx="7051674" cy="4797803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58143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0469" y="-2"/>
            <a:ext cx="5321532" cy="36507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 Aug 2023: </a:t>
            </a: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Orig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Redacted Opinion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599714" y="6488668"/>
            <a:ext cx="359228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 (DDC 4 Aug 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1E2A90-9588-65C9-2733-81C769AA3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615" y="517473"/>
            <a:ext cx="4732484" cy="618475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9101605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0469" y="-2"/>
            <a:ext cx="5321532" cy="36507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 Oct 2023: Less Redacted Opinion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599714" y="6488668"/>
            <a:ext cx="359228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 (DDC 6 Oct 2023)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A31719-538D-F38A-EA10-6D60BCAD2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340" y="448413"/>
            <a:ext cx="4744574" cy="6231061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0618237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6089" y="-2"/>
            <a:ext cx="592591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Jan 2003: Apple Announces Mac Safari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40018" y="6488668"/>
            <a:ext cx="22519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Apple (7 Jan 2003)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A53970A-C85C-7687-DA1F-9668EBA10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09004"/>
            <a:ext cx="5712823" cy="624840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1FDAD56F-A683-96DA-2BBB-1A87D70218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2" t="39144" r="26857" b="10935"/>
          <a:stretch/>
        </p:blipFill>
        <p:spPr>
          <a:xfrm>
            <a:off x="3943885" y="655176"/>
            <a:ext cx="5003254" cy="559322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25621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7006" y="-2"/>
            <a:ext cx="512499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 $ Initially But Changed in 2005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83700" y="6488668"/>
            <a:ext cx="29083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Bloomberg (10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D285463-E9F6-6E61-AFB5-2C1685783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1" y="209004"/>
            <a:ext cx="5935392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E191B8C-9EC1-C0EA-5D78-D89D49200A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3" t="15124" r="37746" b="41481"/>
          <a:stretch/>
        </p:blipFill>
        <p:spPr>
          <a:xfrm>
            <a:off x="4277965" y="729560"/>
            <a:ext cx="5706588" cy="5450722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88635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5487" y="-2"/>
            <a:ext cx="465651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June 2007: Safari for Windows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46672" y="6488668"/>
            <a:ext cx="244532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Apple (11 June 2007)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8EC55A3-5507-E8A2-9940-C53AE641E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01" y="209004"/>
            <a:ext cx="5935391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E66D346-3FA1-2CDE-E3C1-FA1B7B7FF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t="42856" r="27104" b="19918"/>
          <a:stretch/>
        </p:blipFill>
        <p:spPr>
          <a:xfrm>
            <a:off x="4014652" y="849868"/>
            <a:ext cx="6405741" cy="548640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13342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840" y="-2"/>
            <a:ext cx="737616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 June 2007: Apple Email: Choose Search Default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00632" y="6488668"/>
            <a:ext cx="289136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Google: UPX0677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7E966B-E804-1691-F0CC-364A979A4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76" y="526993"/>
            <a:ext cx="4642132" cy="6146341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B7D948-43FB-7777-B05D-11470562E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01" t="6248" r="8927" b="58458"/>
          <a:stretch/>
        </p:blipFill>
        <p:spPr>
          <a:xfrm>
            <a:off x="2769325" y="1097470"/>
            <a:ext cx="8386356" cy="4711738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55532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240" y="-2"/>
            <a:ext cx="684276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 June 2007: G Review of Possible Apple Deal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17566" y="6488668"/>
            <a:ext cx="287443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Google: UPX0126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CE1D06-711C-8BE1-17AF-04D0030F5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71" y="181500"/>
            <a:ext cx="4995306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A1B16D-BED4-40F8-B9C5-DA5FB5A28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6" t="1832" r="6994" b="58730"/>
          <a:stretch/>
        </p:blipFill>
        <p:spPr>
          <a:xfrm>
            <a:off x="2468881" y="740822"/>
            <a:ext cx="8622125" cy="4985063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43715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513" y="-1"/>
            <a:ext cx="4492488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Easy to Favor, Hard to Detect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53897" y="6488668"/>
            <a:ext cx="223810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Brin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&amp; Page (1998)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3DB95A-19D6-784F-96EF-C0C82F4D9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48" y="185120"/>
            <a:ext cx="5269950" cy="65157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0E1DB3-A594-4D43-AECF-D46C7CC3B25A}"/>
              </a:ext>
            </a:extLst>
          </p:cNvPr>
          <p:cNvSpPr/>
          <p:nvPr/>
        </p:nvSpPr>
        <p:spPr bwMode="auto">
          <a:xfrm>
            <a:off x="2058136" y="1971542"/>
            <a:ext cx="9493141" cy="403187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3200" dirty="0">
                <a:solidFill>
                  <a:schemeClr val="bg2"/>
                </a:solidFill>
              </a:rPr>
              <a:t>“But less blatant bias are likely to be tolerated by the market. For example,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 search engine could add a small factor to search results from ‘friendly’ companies, and subtract a factor from results from competitors</a:t>
            </a:r>
            <a:r>
              <a:rPr lang="en-US" sz="3200" dirty="0">
                <a:solidFill>
                  <a:schemeClr val="bg2"/>
                </a:solidFill>
              </a:rPr>
              <a:t>. This type of bias is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very difficult to detect but could still have a significant effect on the market. </a:t>
            </a:r>
            <a:r>
              <a:rPr lang="en-US" sz="3200" dirty="0">
                <a:solidFill>
                  <a:schemeClr val="bg2"/>
                </a:solidFill>
              </a:rPr>
              <a:t>Furthermore,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advertising income often provides an incentive to provide poor quality search results</a:t>
            </a:r>
            <a:r>
              <a:rPr lang="en-US" sz="3200" dirty="0">
                <a:solidFill>
                  <a:schemeClr val="bg2"/>
                </a:solidFill>
              </a:rPr>
              <a:t>. … ”</a:t>
            </a:r>
          </a:p>
        </p:txBody>
      </p:sp>
    </p:spTree>
    <p:extLst>
      <p:ext uri="{BB962C8B-B14F-4D97-AF65-F5344CB8AC3E}">
        <p14:creationId xmlns:p14="http://schemas.microsoft.com/office/powerpoint/2010/main" val="41501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5600" y="-2"/>
            <a:ext cx="29464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State of Apple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17566" y="6488668"/>
            <a:ext cx="287443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Google: UPX0126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3CF4F-5E02-1F12-EF75-28F9469B1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43" y="209004"/>
            <a:ext cx="5037828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F2BA17-1A93-DE04-33D3-CC76C05AD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33" t="2750" r="12658" b="53116"/>
          <a:stretch/>
        </p:blipFill>
        <p:spPr>
          <a:xfrm>
            <a:off x="3348445" y="853439"/>
            <a:ext cx="7015696" cy="5312229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30072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2900" y="-2"/>
            <a:ext cx="29591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Payments to Apple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17566" y="6488668"/>
            <a:ext cx="287443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Google: UPX0126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5C2B9F-9C8F-2CE6-B7E3-7DB157C09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55" y="209004"/>
            <a:ext cx="5000049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224D17-70A5-1E02-3DB9-9C9142362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2" t="2347" r="12904" b="53720"/>
          <a:stretch/>
        </p:blipFill>
        <p:spPr>
          <a:xfrm>
            <a:off x="3065418" y="605246"/>
            <a:ext cx="7495486" cy="564315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64025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7633" y="-2"/>
            <a:ext cx="619436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What Apple Gets Now/What Apple Wants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17566" y="6488668"/>
            <a:ext cx="287443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Google: UPX0126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AE974E-D644-7B3B-4C78-F3F11192C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12" y="209004"/>
            <a:ext cx="4989802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06A75B-6324-5F44-8052-74DA62A6A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09" t="2884" r="12546" b="53116"/>
          <a:stretch/>
        </p:blipFill>
        <p:spPr>
          <a:xfrm>
            <a:off x="3304902" y="840378"/>
            <a:ext cx="7046270" cy="5325291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57916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2193" y="-2"/>
            <a:ext cx="399980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What Google Should Offer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17566" y="6488668"/>
            <a:ext cx="287443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Google: UPX0126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E2852-C52E-2119-9497-40AE40DAC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41" y="209004"/>
            <a:ext cx="4973335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C83DD8-76E3-8C4D-16E0-8A6FED8F0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4" t="3643" r="12590" b="53430"/>
          <a:stretch/>
        </p:blipFill>
        <p:spPr>
          <a:xfrm>
            <a:off x="3389618" y="849084"/>
            <a:ext cx="7148913" cy="534706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692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1500" y="-2"/>
            <a:ext cx="52705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 June 2007: Deal Offered to Apple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17566" y="6488668"/>
            <a:ext cx="287443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Google: UPX0072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7F16AF-9CEB-B191-35D8-BAA32AB10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00" y="184666"/>
            <a:ext cx="4847799" cy="6488668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6C9702-EB25-5347-39A2-CD07F7EE53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5" t="22721" r="3751" b="33123"/>
          <a:stretch/>
        </p:blipFill>
        <p:spPr>
          <a:xfrm>
            <a:off x="2613699" y="1005058"/>
            <a:ext cx="7992314" cy="509094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76801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9933" y="-2"/>
            <a:ext cx="341206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Sent using Blackberry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17566" y="6488668"/>
            <a:ext cx="287443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Google: UPX0072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8F2594-795F-FEC0-76CD-C05E7AFD7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54" y="194481"/>
            <a:ext cx="4855479" cy="6469038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2AEE56-B6DC-88F5-4794-993E9C480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" t="1571" r="5094" b="78775"/>
          <a:stretch/>
        </p:blipFill>
        <p:spPr>
          <a:xfrm>
            <a:off x="1519645" y="910046"/>
            <a:ext cx="10423949" cy="298704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45864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7505" y="-2"/>
            <a:ext cx="513449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 June 2007: Possible Deal Terms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17567" y="6488668"/>
            <a:ext cx="287443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Google: UPX0552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4FEF85-779C-8CAA-6835-89E24FBAA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48" y="209004"/>
            <a:ext cx="4905163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C503EC-214E-9FF5-E481-E861CF48E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4" t="59582" r="4332" b="11911"/>
          <a:stretch/>
        </p:blipFill>
        <p:spPr>
          <a:xfrm>
            <a:off x="2351315" y="2364377"/>
            <a:ext cx="8552687" cy="3505199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3088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7505" y="-2"/>
            <a:ext cx="513449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 June 2007: Possible Deal Terms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17567" y="6488668"/>
            <a:ext cx="287443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Google: UPX0552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FA34DE-86B9-7910-5F9A-E0CD73C85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73" y="180703"/>
            <a:ext cx="4887596" cy="652013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B3F3ED-34F0-BA76-0745-1C5C44BC6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0" t="2237" r="5671" b="73120"/>
          <a:stretch/>
        </p:blipFill>
        <p:spPr>
          <a:xfrm>
            <a:off x="1950719" y="1058091"/>
            <a:ext cx="9479026" cy="3422469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24337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793" y="-2"/>
            <a:ext cx="219020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Users; Optics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17567" y="6488668"/>
            <a:ext cx="287443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Google: UPX0552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560C2-1FCB-3985-E7BD-7AA5082CE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77" y="209004"/>
            <a:ext cx="4877621" cy="6491834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B6FDE7-C9A1-430E-E5E4-250B446C9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8" t="48689" r="5505" b="13817"/>
          <a:stretch/>
        </p:blipFill>
        <p:spPr>
          <a:xfrm>
            <a:off x="2172789" y="1114492"/>
            <a:ext cx="8904975" cy="4889864"/>
          </a:xfrm>
          <a:prstGeom prst="rect">
            <a:avLst/>
          </a:prstGeom>
          <a:ln w="63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54110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41EBA-9676-7408-45AF-33CA4627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Regulating the Desktop Browser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52294-9455-B2E3-2A57-11AB58E85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Possible Rules</a:t>
            </a:r>
          </a:p>
          <a:p>
            <a:pPr lvl="1"/>
            <a:r>
              <a:rPr lang="en-US" dirty="0"/>
              <a:t>1. Search engine browser neutrality?</a:t>
            </a:r>
          </a:p>
          <a:p>
            <a:pPr lvl="2"/>
            <a:r>
              <a:rPr lang="en-US" dirty="0"/>
              <a:t>No browser can strike deals with a search engine</a:t>
            </a:r>
          </a:p>
          <a:p>
            <a:pPr lvl="2"/>
            <a:r>
              <a:rPr lang="en-US" dirty="0"/>
              <a:t>Each time you visit a search engine, you have to type the URL into the address bar to go to the search engine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7E64A-250B-50C1-018A-3444C8E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65D3-8851-479C-9AFD-E9130CA963EA}" type="slidenum">
              <a:rPr lang="en-US" altLang="en-US" smtClean="0"/>
              <a:pPr/>
              <a:t>79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A5ACE1-8E6B-4F46-16C8-6E825112C06A}"/>
              </a:ext>
            </a:extLst>
          </p:cNvPr>
          <p:cNvSpPr txBox="1">
            <a:spLocks/>
          </p:cNvSpPr>
          <p:nvPr/>
        </p:nvSpPr>
        <p:spPr bwMode="auto">
          <a:xfrm>
            <a:off x="10123136" y="-2"/>
            <a:ext cx="2068865" cy="418013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kern="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TTYN (1 of 7)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605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78" y="184665"/>
            <a:ext cx="5237132" cy="65161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0453" y="-1"/>
            <a:ext cx="3711547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Good, but Not Too 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63150" y="6488668"/>
            <a:ext cx="222884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Brin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&amp; Page (1998)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E1DB3-A594-4D43-AECF-D46C7CC3B25A}"/>
              </a:ext>
            </a:extLst>
          </p:cNvPr>
          <p:cNvSpPr/>
          <p:nvPr/>
        </p:nvSpPr>
        <p:spPr bwMode="auto">
          <a:xfrm>
            <a:off x="2184103" y="2595775"/>
            <a:ext cx="9493141" cy="304698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3200" dirty="0">
                <a:solidFill>
                  <a:schemeClr val="bg2"/>
                </a:solidFill>
              </a:rPr>
              <a:t>“In general, it could be argued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from the consumer point of view that the better the search engine is, the fewer advertisements will be needed for the consumer to find what they want</a:t>
            </a:r>
            <a:r>
              <a:rPr lang="en-US" sz="3200" dirty="0">
                <a:solidFill>
                  <a:schemeClr val="bg2"/>
                </a:solidFill>
              </a:rPr>
              <a:t>.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This of course erodes the advertising supported business model of the existing search engines</a:t>
            </a:r>
            <a:r>
              <a:rPr lang="en-US" sz="3200" dirty="0">
                <a:solidFill>
                  <a:schemeClr val="bg2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640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41EBA-9676-7408-45AF-33CA4627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Regulating the Desktop Browser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52294-9455-B2E3-2A57-11AB58E85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Possible Rules</a:t>
            </a:r>
          </a:p>
          <a:p>
            <a:pPr lvl="1"/>
            <a:r>
              <a:rPr lang="en-US" dirty="0"/>
              <a:t>2. The search engine choice screen?</a:t>
            </a:r>
          </a:p>
          <a:p>
            <a:pPr lvl="2"/>
            <a:r>
              <a:rPr lang="en-US" dirty="0"/>
              <a:t>The first time you turn on a browser, you are presented with a choice screen to designate a search engine as your default</a:t>
            </a:r>
          </a:p>
          <a:p>
            <a:pPr lvl="2"/>
            <a:r>
              <a:rPr lang="en-US" dirty="0"/>
              <a:t>Does it matter if the choices listed or order are determined via payments?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7E64A-250B-50C1-018A-3444C8E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65D3-8851-479C-9AFD-E9130CA963EA}" type="slidenum">
              <a:rPr lang="en-US" altLang="en-US" smtClean="0"/>
              <a:pPr/>
              <a:t>80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8D7F81-7A12-14B5-EB35-055F069C5633}"/>
              </a:ext>
            </a:extLst>
          </p:cNvPr>
          <p:cNvSpPr txBox="1">
            <a:spLocks/>
          </p:cNvSpPr>
          <p:nvPr/>
        </p:nvSpPr>
        <p:spPr bwMode="auto">
          <a:xfrm>
            <a:off x="10123136" y="-2"/>
            <a:ext cx="2068865" cy="418013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kern="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TTYN (2 of 7)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4846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41EBA-9676-7408-45AF-33CA4627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Regulating the Desktop Browser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52294-9455-B2E3-2A57-11AB58E85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Possible Rules</a:t>
            </a:r>
          </a:p>
          <a:p>
            <a:pPr lvl="1"/>
            <a:r>
              <a:rPr lang="en-US"/>
              <a:t>3. The </a:t>
            </a:r>
            <a:r>
              <a:rPr lang="en-US" dirty="0"/>
              <a:t>random search engine?</a:t>
            </a:r>
          </a:p>
          <a:p>
            <a:pPr lvl="2"/>
            <a:r>
              <a:rPr lang="en-US" dirty="0"/>
              <a:t>Each time you type a search into the address bar, it randomly runs the search on one search engine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7E64A-250B-50C1-018A-3444C8E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65D3-8851-479C-9AFD-E9130CA963EA}" type="slidenum">
              <a:rPr lang="en-US" altLang="en-US" smtClean="0"/>
              <a:pPr/>
              <a:t>81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4D6F20-419C-834A-31FC-EF66A38C4807}"/>
              </a:ext>
            </a:extLst>
          </p:cNvPr>
          <p:cNvSpPr txBox="1">
            <a:spLocks/>
          </p:cNvSpPr>
          <p:nvPr/>
        </p:nvSpPr>
        <p:spPr bwMode="auto">
          <a:xfrm>
            <a:off x="10123136" y="-2"/>
            <a:ext cx="2068865" cy="418013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kern="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TTYN (3 of 7)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46620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41EBA-9676-7408-45AF-33CA4627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Regulating the Desktop Browser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52294-9455-B2E3-2A57-11AB58E85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Possible Rules</a:t>
            </a:r>
          </a:p>
          <a:p>
            <a:pPr lvl="1"/>
            <a:r>
              <a:rPr lang="en-US" dirty="0"/>
              <a:t>4. Market competition?</a:t>
            </a:r>
          </a:p>
          <a:p>
            <a:pPr lvl="2"/>
            <a:r>
              <a:rPr lang="en-US" dirty="0"/>
              <a:t>Browser makers have many choices about how to recover their investments; could sell browser to end-users for cash; could grab data and provide ads to end-users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7E64A-250B-50C1-018A-3444C8E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65D3-8851-479C-9AFD-E9130CA963EA}" type="slidenum">
              <a:rPr lang="en-US" altLang="en-US" smtClean="0"/>
              <a:pPr/>
              <a:t>82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4A59C5-F8B9-6A69-CFFC-D07E763C745D}"/>
              </a:ext>
            </a:extLst>
          </p:cNvPr>
          <p:cNvSpPr txBox="1">
            <a:spLocks/>
          </p:cNvSpPr>
          <p:nvPr/>
        </p:nvSpPr>
        <p:spPr bwMode="auto">
          <a:xfrm>
            <a:off x="10123136" y="-2"/>
            <a:ext cx="2068865" cy="418013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kern="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TTYN (4 of 7)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95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41EBA-9676-7408-45AF-33CA4627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Regulating the Desktop Browser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52294-9455-B2E3-2A57-11AB58E85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Possible Rules</a:t>
            </a:r>
          </a:p>
          <a:p>
            <a:pPr lvl="1"/>
            <a:r>
              <a:rPr lang="en-US" dirty="0"/>
              <a:t>4. Market competition?</a:t>
            </a:r>
          </a:p>
          <a:p>
            <a:pPr lvl="2"/>
            <a:r>
              <a:rPr lang="en-US" dirty="0"/>
              <a:t>Could sell software distribution services the other side of the market to firms like Microsoft and Google where a given search engine is set as the default search engine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7E64A-250B-50C1-018A-3444C8E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65D3-8851-479C-9AFD-E9130CA963EA}" type="slidenum">
              <a:rPr lang="en-US" altLang="en-US" smtClean="0"/>
              <a:pPr/>
              <a:t>83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333742-43A6-0A5D-05BE-6A8143558555}"/>
              </a:ext>
            </a:extLst>
          </p:cNvPr>
          <p:cNvSpPr txBox="1">
            <a:spLocks/>
          </p:cNvSpPr>
          <p:nvPr/>
        </p:nvSpPr>
        <p:spPr bwMode="auto">
          <a:xfrm>
            <a:off x="10123136" y="-2"/>
            <a:ext cx="2068865" cy="418013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kern="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TTYN (5 of 7)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12504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41EBA-9676-7408-45AF-33CA4627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Regulating the Desktop Browser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52294-9455-B2E3-2A57-11AB58E85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How should we think about these rules? Should the same rules apply to Apple and Mozilla? In 2004/2005 and now? Would it matter to you whether Microsoft had pursued these same deals?</a:t>
            </a:r>
          </a:p>
          <a:p>
            <a:pPr lvl="1"/>
            <a:r>
              <a:rPr lang="en-US" dirty="0"/>
              <a:t>Google seems to have done a similar deal with Dell perhaps around 2006 but that has gone away. What do we make of that?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7E64A-250B-50C1-018A-3444C8E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65D3-8851-479C-9AFD-E9130CA963EA}" type="slidenum">
              <a:rPr lang="en-US" altLang="en-US" smtClean="0"/>
              <a:pPr/>
              <a:t>84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333742-43A6-0A5D-05BE-6A8143558555}"/>
              </a:ext>
            </a:extLst>
          </p:cNvPr>
          <p:cNvSpPr txBox="1">
            <a:spLocks/>
          </p:cNvSpPr>
          <p:nvPr/>
        </p:nvSpPr>
        <p:spPr bwMode="auto">
          <a:xfrm>
            <a:off x="10123136" y="-2"/>
            <a:ext cx="2068865" cy="418013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kern="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TTYN (6 of 7)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31685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41EBA-9676-7408-45AF-33CA4627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Regulating the Desktop Browser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52294-9455-B2E3-2A57-11AB58E85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Where does antitrust come in?</a:t>
            </a:r>
          </a:p>
          <a:p>
            <a:pPr lvl="1"/>
            <a:r>
              <a:rPr lang="en-US" dirty="0"/>
              <a:t>And does anything change when smartphones arrive?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7E64A-250B-50C1-018A-3444C8E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65D3-8851-479C-9AFD-E9130CA963EA}" type="slidenum">
              <a:rPr lang="en-US" altLang="en-US" smtClean="0"/>
              <a:pPr/>
              <a:t>85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333742-43A6-0A5D-05BE-6A8143558555}"/>
              </a:ext>
            </a:extLst>
          </p:cNvPr>
          <p:cNvSpPr txBox="1">
            <a:spLocks/>
          </p:cNvSpPr>
          <p:nvPr/>
        </p:nvSpPr>
        <p:spPr bwMode="auto">
          <a:xfrm>
            <a:off x="10123136" y="-2"/>
            <a:ext cx="2068865" cy="418013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kern="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TTYN (7 of 7)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87749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4033" y="-1"/>
            <a:ext cx="6167968" cy="324198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Nadella Testimony: Apple As King Maker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44446" y="6488668"/>
            <a:ext cx="274755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Bloomberg (2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78C7DC3-7D29-CA0C-AA11-D0A3A0A3C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6" y="209004"/>
            <a:ext cx="5935391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DDC069D-7C17-DF5B-F469-6691E1A2C5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6" t="26790" r="38320" b="37963"/>
          <a:stretch/>
        </p:blipFill>
        <p:spPr>
          <a:xfrm>
            <a:off x="3998322" y="1279917"/>
            <a:ext cx="6291094" cy="4968483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34253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1136" y="-2"/>
            <a:ext cx="6370865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Nadella Testimony on Default Competition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44446" y="6488668"/>
            <a:ext cx="274755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Bloomberg (2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78C7DC3-7D29-CA0C-AA11-D0A3A0A3C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6" y="462454"/>
            <a:ext cx="5678519" cy="621088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FE30283-F662-E6E5-3497-C14652A48D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35048" r="37847" b="23428"/>
          <a:stretch/>
        </p:blipFill>
        <p:spPr>
          <a:xfrm>
            <a:off x="3801291" y="923891"/>
            <a:ext cx="5933755" cy="541237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96204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2467" y="-2"/>
            <a:ext cx="430953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 Pays A $8 Billion Per Year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44446" y="6488668"/>
            <a:ext cx="274755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Bloomberg (2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78C7DC3-7D29-CA0C-AA11-D0A3A0A3C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6" y="462454"/>
            <a:ext cx="5678519" cy="621088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4A73036-85DF-7C72-B5F7-4FDF5BF154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9" t="76112" r="39468" b="5385"/>
          <a:stretch/>
        </p:blipFill>
        <p:spPr>
          <a:xfrm>
            <a:off x="3191934" y="2843200"/>
            <a:ext cx="7791938" cy="3285066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235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9099" y="-2"/>
            <a:ext cx="28829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Maybe Much More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(30 Oct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group of people in a website&#10;&#10;Description automatically generated">
            <a:extLst>
              <a:ext uri="{FF2B5EF4-FFF2-40B4-BE49-F238E27FC236}">
                <a16:creationId xmlns:a16="http://schemas.microsoft.com/office/drawing/2014/main" id="{5B71BBAD-3F24-13E5-258B-F80229B9B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4" y="209004"/>
            <a:ext cx="5935392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4016215C-A51F-E698-2746-E06BEAFC98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6" t="20508" r="26598" b="56127"/>
          <a:stretch/>
        </p:blipFill>
        <p:spPr>
          <a:xfrm>
            <a:off x="3112477" y="1846217"/>
            <a:ext cx="8067310" cy="4193178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80843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64" y="184665"/>
            <a:ext cx="5237132" cy="65161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4904" y="-1"/>
            <a:ext cx="2107096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Conclusion?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72675" y="6488668"/>
            <a:ext cx="221932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Brin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&amp; Page (1998)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E1DB3-A594-4D43-AECF-D46C7CC3B25A}"/>
              </a:ext>
            </a:extLst>
          </p:cNvPr>
          <p:cNvSpPr/>
          <p:nvPr/>
        </p:nvSpPr>
        <p:spPr bwMode="auto">
          <a:xfrm>
            <a:off x="2062722" y="3174355"/>
            <a:ext cx="9493141" cy="206210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3200" dirty="0">
                <a:solidFill>
                  <a:schemeClr val="bg2"/>
                </a:solidFill>
              </a:rPr>
              <a:t>“But we believe the issue of advertising causes enough mixed incentives that it is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crucial to have a competitive search engine that is transparent and in the academic realm</a:t>
            </a:r>
            <a:r>
              <a:rPr lang="en-US" sz="3200" dirty="0">
                <a:solidFill>
                  <a:schemeClr val="bg2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49517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4928" y="-2"/>
            <a:ext cx="913707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Desktop Operating System Market Shares (TTYN (1 of 6))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90857" y="6488668"/>
            <a:ext cx="370114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Statcounter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(Visited 18 Feb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F3588D65-6373-0C92-C4CE-19D88C0DD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9" y="460880"/>
            <a:ext cx="5705105" cy="6239958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6588EC76-BE80-212C-779F-35E07F083D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" t="499" r="2832" b="70053"/>
          <a:stretch/>
        </p:blipFill>
        <p:spPr>
          <a:xfrm>
            <a:off x="1314368" y="1262742"/>
            <a:ext cx="10430294" cy="3487783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86774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734" y="-2"/>
            <a:ext cx="907626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Search Engine Market Shares on Desktop (TTYN (2 of 6))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508274" y="6488668"/>
            <a:ext cx="368372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Statcounter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(Visited 18 Feb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A06A0094-F516-D112-B3B8-4E4CF60C2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81" y="509056"/>
            <a:ext cx="5661058" cy="619178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1E31DFA9-A877-A80C-184F-789A7CCCEE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" r="2428" b="70042"/>
          <a:stretch/>
        </p:blipFill>
        <p:spPr>
          <a:xfrm>
            <a:off x="988907" y="1436914"/>
            <a:ext cx="10808305" cy="3544388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96896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7400" y="-2"/>
            <a:ext cx="886460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Mobile Operating System Market Shares (TTYN (3 of 6))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90857" y="6488668"/>
            <a:ext cx="370114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Statcounter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(Visited 18 Feb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9382E52-3562-8602-962E-01999940B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" y="479822"/>
            <a:ext cx="5687786" cy="622101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97BCC609-3C69-BEEF-7BA3-21B53D049C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t="687" r="2195" b="69986"/>
          <a:stretch/>
        </p:blipFill>
        <p:spPr>
          <a:xfrm>
            <a:off x="1175658" y="1232261"/>
            <a:ext cx="10709296" cy="3544389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11940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32" y="-2"/>
            <a:ext cx="884766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Search Engine Market Shares on Mobile (TTYN (4 of 6))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508274" y="6488668"/>
            <a:ext cx="368372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Statcounter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(Visited 18 Feb 2024)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228B762-DE5D-A81B-EFB6-5FA950AB43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1" y="479950"/>
            <a:ext cx="5696859" cy="6230939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2CC740B-4F5B-28A2-4AFE-F2C0481A00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t="500" r="3131" b="69883"/>
          <a:stretch/>
        </p:blipFill>
        <p:spPr>
          <a:xfrm>
            <a:off x="1058091" y="1290042"/>
            <a:ext cx="10875871" cy="3661172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05890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41EBA-9676-7408-45AF-33CA4627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King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52294-9455-B2E3-2A57-11AB58E85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OS Control over Defaults</a:t>
            </a:r>
          </a:p>
          <a:p>
            <a:pPr lvl="1"/>
            <a:r>
              <a:rPr lang="en-US" dirty="0"/>
              <a:t>Microsoft  via Windows control sets Edge and Bing as defaults on the PC desktop</a:t>
            </a:r>
          </a:p>
          <a:p>
            <a:pPr lvl="1"/>
            <a:r>
              <a:rPr lang="en-US" dirty="0"/>
              <a:t>Apple cuts deals for defaults with Google (mainly) and does so on iOS and Macs</a:t>
            </a:r>
          </a:p>
          <a:p>
            <a:pPr lvl="1"/>
            <a:r>
              <a:rPr lang="en-US" dirty="0"/>
              <a:t>Google sets G defaults via contract on Android and Chrome 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7E64A-250B-50C1-018A-3444C8E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rgbClr val="00006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fld id="{A9BB65D3-8851-479C-9AFD-E9130CA963EA}" type="slidenum">
              <a:rPr lang="en-US" altLang="en-US" smtClean="0"/>
              <a:pPr/>
              <a:t>94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A5ACE1-8E6B-4F46-16C8-6E825112C06A}"/>
              </a:ext>
            </a:extLst>
          </p:cNvPr>
          <p:cNvSpPr txBox="1">
            <a:spLocks/>
          </p:cNvSpPr>
          <p:nvPr/>
        </p:nvSpPr>
        <p:spPr bwMode="auto">
          <a:xfrm>
            <a:off x="10123136" y="-2"/>
            <a:ext cx="2068865" cy="418013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kern="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TTYN (5 of 6)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49229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41EBA-9676-7408-45AF-33CA4627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King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52294-9455-B2E3-2A57-11AB58E85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How sticky are defaults?</a:t>
            </a:r>
          </a:p>
          <a:p>
            <a:pPr lvl="1"/>
            <a:r>
              <a:rPr lang="en-US" dirty="0"/>
              <a:t>Do you think MS’s defaults and G’s defaults are equally sticky?</a:t>
            </a:r>
          </a:p>
          <a:p>
            <a:pPr lvl="1"/>
            <a:r>
              <a:rPr lang="en-US" dirty="0"/>
              <a:t>If Bing was the default on Apple, Android and Chrome OS, what do we think Bing’s market share would be?</a:t>
            </a:r>
          </a:p>
          <a:p>
            <a:pPr lvl="1"/>
            <a:r>
              <a:rPr lang="en-US" dirty="0"/>
              <a:t>Suppose there was a choice screen instead?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7E64A-250B-50C1-018A-3444C8E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65D3-8851-479C-9AFD-E9130CA963EA}" type="slidenum">
              <a:rPr lang="en-US" altLang="en-US" smtClean="0"/>
              <a:pPr/>
              <a:t>95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A5ACE1-8E6B-4F46-16C8-6E825112C06A}"/>
              </a:ext>
            </a:extLst>
          </p:cNvPr>
          <p:cNvSpPr txBox="1">
            <a:spLocks/>
          </p:cNvSpPr>
          <p:nvPr/>
        </p:nvSpPr>
        <p:spPr bwMode="auto">
          <a:xfrm>
            <a:off x="10123136" y="-2"/>
            <a:ext cx="2068865" cy="418013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000066"/>
                </a:solidFill>
                <a:latin typeface="Helvetica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kern="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TTYN (6 of 6)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624985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3314" y="-2"/>
            <a:ext cx="526868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How Much Is Really at Stake Here?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10748" y="6488668"/>
            <a:ext cx="308125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 (DDC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CE6E8-CA26-A620-6274-9DBEEA19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79" y="209004"/>
            <a:ext cx="4946253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9D1719-9278-B065-6DCF-B8A9EF32016E}"/>
              </a:ext>
            </a:extLst>
          </p:cNvPr>
          <p:cNvSpPr/>
          <p:nvPr/>
        </p:nvSpPr>
        <p:spPr bwMode="auto">
          <a:xfrm>
            <a:off x="1774069" y="1534249"/>
            <a:ext cx="10068910" cy="452431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3200" dirty="0">
                <a:solidFill>
                  <a:schemeClr val="bg2"/>
                </a:solidFill>
              </a:rPr>
              <a:t>“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Plaintiffs’ expert</a:t>
            </a:r>
            <a:r>
              <a:rPr lang="en-US" sz="3200" dirty="0"/>
              <a:t>, Professor </a:t>
            </a:r>
            <a:r>
              <a:rPr lang="en-US" sz="3200" dirty="0" err="1"/>
              <a:t>Whinston</a:t>
            </a:r>
            <a:r>
              <a:rPr lang="en-US" sz="3200" dirty="0"/>
              <a:t>, … ‘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has opined that if all Android OEMs and carriers were to choose to display a choice screen </a:t>
            </a:r>
            <a:r>
              <a:rPr lang="en-US" sz="3200" dirty="0"/>
              <a:t>prompting their customers in the U.S. to select a default search engine from a list of options . . .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Google would be selected more than 90% of the time</a:t>
            </a:r>
            <a:r>
              <a:rPr lang="en-US" sz="3200" dirty="0"/>
              <a:t>.’ </a:t>
            </a:r>
            <a:r>
              <a:rPr lang="en-US" sz="3200" i="1" dirty="0"/>
              <a:t>Id. </a:t>
            </a:r>
            <a:r>
              <a:rPr lang="en-US" sz="3200" dirty="0"/>
              <a:t>at 41– 42. ‘The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estimated ‘shift’ from Google to other search engines in this mandatory choice screen world would </a:t>
            </a:r>
            <a:r>
              <a:rPr lang="en-US" sz="3200" b="1" i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total approximately 1%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of all search queries in the U.S.</a:t>
            </a:r>
            <a:r>
              <a:rPr lang="en-US" sz="3200" dirty="0"/>
              <a:t>’ </a:t>
            </a:r>
            <a:r>
              <a:rPr lang="en-US" sz="3200" i="1" dirty="0"/>
              <a:t>Id. </a:t>
            </a:r>
            <a:r>
              <a:rPr lang="en-US" sz="3200" dirty="0"/>
              <a:t>at 42</a:t>
            </a:r>
            <a:r>
              <a:rPr lang="en-US" sz="3200" dirty="0">
                <a:solidFill>
                  <a:schemeClr val="bg2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52445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8731" y="-2"/>
            <a:ext cx="220327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One Question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10748" y="6488668"/>
            <a:ext cx="308125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 (DDC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63522-BC42-7DD7-1602-C3FA08A56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99" y="205968"/>
            <a:ext cx="4874544" cy="6494869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5B52AB-FC06-7CB5-C5C4-DFB17BDF7FB4}"/>
              </a:ext>
            </a:extLst>
          </p:cNvPr>
          <p:cNvSpPr/>
          <p:nvPr/>
        </p:nvSpPr>
        <p:spPr bwMode="auto">
          <a:xfrm>
            <a:off x="1634732" y="2628303"/>
            <a:ext cx="10068910" cy="30469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3200" dirty="0">
                <a:solidFill>
                  <a:schemeClr val="bg2"/>
                </a:solidFill>
              </a:rPr>
              <a:t>“</a:t>
            </a:r>
            <a:r>
              <a:rPr lang="en-US" sz="3200" dirty="0"/>
              <a:t>Whether conceived as a one-step or two-step inquiry,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3200" b="1" i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prima face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case boils down to one fundamental question: Has the plaintiff shown that the monopolist’s conduct harmed competition?</a:t>
            </a:r>
            <a:r>
              <a:rPr lang="en-US" sz="3200" dirty="0"/>
              <a:t> Plaintiffs are not required to make a further showing that the challenged conduct by its nature is anticompetitive</a:t>
            </a:r>
            <a:r>
              <a:rPr lang="en-US" sz="3200" dirty="0">
                <a:solidFill>
                  <a:schemeClr val="bg2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10906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6126" y="-2"/>
            <a:ext cx="454587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 SJ Given Qs re Exclusivity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10748" y="6488668"/>
            <a:ext cx="308125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 (DDC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4F7111-ECB5-A1CD-8390-A7F43D9CA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6" y="209004"/>
            <a:ext cx="4911877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8B3155-DDC2-670C-331A-7EA14FB6CE2A}"/>
              </a:ext>
            </a:extLst>
          </p:cNvPr>
          <p:cNvSpPr/>
          <p:nvPr/>
        </p:nvSpPr>
        <p:spPr bwMode="auto">
          <a:xfrm>
            <a:off x="1634732" y="2628303"/>
            <a:ext cx="10252468" cy="156966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“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court finds that there is a genuine dispute of material fact as to whether Google’s Browser Agreements are, at least, </a:t>
            </a:r>
            <a:r>
              <a:rPr lang="en-US" sz="3200" b="1" i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de facto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exclusive</a:t>
            </a:r>
            <a:r>
              <a:rPr lang="en-US" sz="3200" dirty="0">
                <a:solidFill>
                  <a:schemeClr val="bg2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04436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5067" y="-2"/>
            <a:ext cx="509693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Default Consequences Contested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10748" y="6488668"/>
            <a:ext cx="308125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Google (DDC 2023)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DA830-0853-C20A-0E0A-DBE30811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26" y="156105"/>
            <a:ext cx="5030685" cy="6544733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44402C-82A9-7069-3A72-D52781D211E4}"/>
              </a:ext>
            </a:extLst>
          </p:cNvPr>
          <p:cNvSpPr/>
          <p:nvPr/>
        </p:nvSpPr>
        <p:spPr bwMode="auto">
          <a:xfrm>
            <a:off x="1634732" y="2628303"/>
            <a:ext cx="10068910" cy="35394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3200" dirty="0">
                <a:solidFill>
                  <a:schemeClr val="bg2"/>
                </a:solidFill>
              </a:rPr>
              <a:t>“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 purchaser of an Apple device is not, for example, given the out-of-the-box option to select a default search engine. Google occupies that space by agreement. Again, the competitive market effects of holding the default is a disputed issue. Accordingly, the court finds that Google has not shown as a matter of law that the Browser Agreements are not exclusive contracts</a:t>
            </a:r>
            <a:r>
              <a:rPr lang="en-US" sz="3200" dirty="0">
                <a:solidFill>
                  <a:schemeClr val="bg2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85917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7842</TotalTime>
  <Words>3660</Words>
  <Application>Microsoft Office PowerPoint</Application>
  <PresentationFormat>Widescreen</PresentationFormat>
  <Paragraphs>534</Paragraphs>
  <Slides>102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8" baseType="lpstr">
      <vt:lpstr>Arial</vt:lpstr>
      <vt:lpstr>Helvetica</vt:lpstr>
      <vt:lpstr>Monotype Sorts</vt:lpstr>
      <vt:lpstr>Times New Roman</vt:lpstr>
      <vt:lpstr>Wingdings</vt:lpstr>
      <vt:lpstr>Generic (Standard)</vt:lpstr>
      <vt:lpstr>Class 21: Mon 19 Feb 2024 Antitrust Winter 2024    Google Search</vt:lpstr>
      <vt:lpstr>1998 Google Paper</vt:lpstr>
      <vt:lpstr>A Prototype Search Engine</vt:lpstr>
      <vt:lpstr>Advertising and Mixed Motives</vt:lpstr>
      <vt:lpstr>Bias is Difficult to Evaluate</vt:lpstr>
      <vt:lpstr>Bias is Difficult to Evaluate</vt:lpstr>
      <vt:lpstr>Easy to Favor, Hard to Detect</vt:lpstr>
      <vt:lpstr>Good, but Not Too Good</vt:lpstr>
      <vt:lpstr>Conclusion?</vt:lpstr>
      <vt:lpstr>Original Google Homepage</vt:lpstr>
      <vt:lpstr>Adwords</vt:lpstr>
      <vt:lpstr>Understanding Market Power in Adv Markets</vt:lpstr>
      <vt:lpstr>Forbes Magazine Website</vt:lpstr>
      <vt:lpstr>Aug 2005: G Buys Android</vt:lpstr>
      <vt:lpstr>Oct 2006: G Buys YouTube</vt:lpstr>
      <vt:lpstr>April 2007: G Buys DC</vt:lpstr>
      <vt:lpstr>Dec 2007: FTC Declines to Challenge Deal</vt:lpstr>
      <vt:lpstr>And in Europe?</vt:lpstr>
      <vt:lpstr>1 Sept 2008: Google Releases Chrome</vt:lpstr>
      <vt:lpstr>Updated Windows Live Search</vt:lpstr>
      <vt:lpstr>28 May 2009: Beyond Search with Bing</vt:lpstr>
      <vt:lpstr>28 May 2009: Beyond Search with Bing</vt:lpstr>
      <vt:lpstr>Google Content: 1st Party Websites</vt:lpstr>
      <vt:lpstr>Google Content: 1st Party Websites</vt:lpstr>
      <vt:lpstr>Google Content: 1st Party Websites</vt:lpstr>
      <vt:lpstr>Switch from Ten Blue Links to Universal Search</vt:lpstr>
      <vt:lpstr>Better Answers Aren’t a Violation of Sec 5</vt:lpstr>
      <vt:lpstr>No Sec 5 Violation</vt:lpstr>
      <vt:lpstr>Understanding the Onebox</vt:lpstr>
      <vt:lpstr>EC Launches Google Shopping Investigation</vt:lpstr>
      <vt:lpstr>EC Launches Google Shopping Investigation</vt:lpstr>
      <vt:lpstr>Google’s Proposed Commitment to EC (TTYN (1 of 3))</vt:lpstr>
      <vt:lpstr>Google’s Proposed Commitment to EC (TTYN (2 of 3))</vt:lpstr>
      <vt:lpstr>Assessing This</vt:lpstr>
      <vt:lpstr>Comparison Shopping</vt:lpstr>
      <vt:lpstr>Relevance Not Driving Results</vt:lpstr>
      <vt:lpstr>Remedy?</vt:lpstr>
      <vt:lpstr>Remedy?</vt:lpstr>
      <vt:lpstr>EC Google Shopping Decision</vt:lpstr>
      <vt:lpstr>Minimal Impact of EC Google Remedy</vt:lpstr>
      <vt:lpstr>Minimal Impact of EC Google Remedy</vt:lpstr>
      <vt:lpstr>EC Wins on Appeal</vt:lpstr>
      <vt:lpstr>Next Appeal: Proposed Advocate General Result</vt:lpstr>
      <vt:lpstr>Three Restrictions to Cement Dominance of Search Engine</vt:lpstr>
      <vt:lpstr>Google Search Dominance</vt:lpstr>
      <vt:lpstr>Outcome Upheld</vt:lpstr>
      <vt:lpstr>EU Android Appeal</vt:lpstr>
      <vt:lpstr>Choice Screen Auction</vt:lpstr>
      <vt:lpstr>Advertising Fine</vt:lpstr>
      <vt:lpstr>European Search Market Share</vt:lpstr>
      <vt:lpstr>The Monopolist Google</vt:lpstr>
      <vt:lpstr>The Monopolist Google</vt:lpstr>
      <vt:lpstr>17 Dec 2020: State Google Suit</vt:lpstr>
      <vt:lpstr>16 Dec 2020: State Google Advertising Suit</vt:lpstr>
      <vt:lpstr>Second DOJ Case: Ad Tech Stack</vt:lpstr>
      <vt:lpstr>G Position in Ad Tech Stack</vt:lpstr>
      <vt:lpstr>U.S. Ad Tech Trial Date: 9 Sept 2024</vt:lpstr>
      <vt:lpstr>Other Key Dates</vt:lpstr>
      <vt:lpstr>20 Oct 2020: U.S. v. Google</vt:lpstr>
      <vt:lpstr>What is the Case About?</vt:lpstr>
      <vt:lpstr>The Core of the Case: How Search Engines are Distributed</vt:lpstr>
      <vt:lpstr>The Search Engine Market</vt:lpstr>
      <vt:lpstr>4 Aug 2023: Orig Redacted Opinion</vt:lpstr>
      <vt:lpstr>6 Oct 2023: Less Redacted Opinion</vt:lpstr>
      <vt:lpstr>Jan 2003: Apple Announces Mac Safari</vt:lpstr>
      <vt:lpstr>No $ Initially But Changed in 2005</vt:lpstr>
      <vt:lpstr>June 2007: Safari for Windows</vt:lpstr>
      <vt:lpstr>1 June 2007: Apple Email: Choose Search Default</vt:lpstr>
      <vt:lpstr>4 June 2007: G Review of Possible Apple Deal</vt:lpstr>
      <vt:lpstr>The State of Apple</vt:lpstr>
      <vt:lpstr>Payments to Apple</vt:lpstr>
      <vt:lpstr>What Apple Gets Now/What Apple Wants</vt:lpstr>
      <vt:lpstr>What Google Should Offer</vt:lpstr>
      <vt:lpstr>4 June 2007: Deal Offered to Apple</vt:lpstr>
      <vt:lpstr>Sent using Blackberry</vt:lpstr>
      <vt:lpstr>6 June 2007: Possible Deal Terms</vt:lpstr>
      <vt:lpstr>6 June 2007: Possible Deal Terms</vt:lpstr>
      <vt:lpstr>Users; Optics</vt:lpstr>
      <vt:lpstr>Regulating the Desktop Browser</vt:lpstr>
      <vt:lpstr>Regulating the Desktop Browser</vt:lpstr>
      <vt:lpstr>Regulating the Desktop Browser</vt:lpstr>
      <vt:lpstr>Regulating the Desktop Browser</vt:lpstr>
      <vt:lpstr>Regulating the Desktop Browser</vt:lpstr>
      <vt:lpstr>Regulating the Desktop Browser</vt:lpstr>
      <vt:lpstr>Regulating the Desktop Browser</vt:lpstr>
      <vt:lpstr>Nadella Testimony: Apple As King Maker</vt:lpstr>
      <vt:lpstr>Nadella Testimony on Default Competition</vt:lpstr>
      <vt:lpstr>G Pays A $8 Billion Per Year</vt:lpstr>
      <vt:lpstr>Maybe Much More</vt:lpstr>
      <vt:lpstr>U.S. Desktop Operating System Market Shares (TTYN (1 of 6))</vt:lpstr>
      <vt:lpstr>U.S. Search Engine Market Shares on Desktop (TTYN (2 of 6))</vt:lpstr>
      <vt:lpstr>U.S. Mobile Operating System Market Shares (TTYN (3 of 6))</vt:lpstr>
      <vt:lpstr>U.S. Search Engine Market Shares on Mobile (TTYN (4 of 6))</vt:lpstr>
      <vt:lpstr>Understanding King Making</vt:lpstr>
      <vt:lpstr>Understanding King Making</vt:lpstr>
      <vt:lpstr>How Much Is Really at Stake Here?</vt:lpstr>
      <vt:lpstr>One Question</vt:lpstr>
      <vt:lpstr>No SJ Given Qs re Exclusivity</vt:lpstr>
      <vt:lpstr>Default Consequences Contested</vt:lpstr>
      <vt:lpstr>Competition for the Contract</vt:lpstr>
      <vt:lpstr>No SJ re MADAs</vt:lpstr>
      <vt:lpstr>1 May 2024: Closing Arg Date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Randal C. Picker</cp:lastModifiedBy>
  <cp:revision>767</cp:revision>
  <cp:lastPrinted>2020-11-18T18:54:08Z</cp:lastPrinted>
  <dcterms:created xsi:type="dcterms:W3CDTF">1999-10-27T15:27:59Z</dcterms:created>
  <dcterms:modified xsi:type="dcterms:W3CDTF">2024-02-19T19:35:50Z</dcterms:modified>
</cp:coreProperties>
</file>